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9"/>
  </p:notesMasterIdLst>
  <p:sldIdLst>
    <p:sldId id="256" r:id="rId2"/>
    <p:sldId id="268" r:id="rId3"/>
    <p:sldId id="269" r:id="rId4"/>
    <p:sldId id="270" r:id="rId5"/>
    <p:sldId id="275" r:id="rId6"/>
    <p:sldId id="271" r:id="rId7"/>
    <p:sldId id="272" r:id="rId8"/>
    <p:sldId id="273" r:id="rId9"/>
    <p:sldId id="257" r:id="rId10"/>
    <p:sldId id="258" r:id="rId11"/>
    <p:sldId id="259" r:id="rId12"/>
    <p:sldId id="274" r:id="rId13"/>
    <p:sldId id="281" r:id="rId14"/>
    <p:sldId id="260" r:id="rId15"/>
    <p:sldId id="276" r:id="rId16"/>
    <p:sldId id="367" r:id="rId17"/>
    <p:sldId id="368" r:id="rId18"/>
    <p:sldId id="374" r:id="rId19"/>
    <p:sldId id="375" r:id="rId20"/>
    <p:sldId id="376" r:id="rId21"/>
    <p:sldId id="379" r:id="rId22"/>
    <p:sldId id="380" r:id="rId23"/>
    <p:sldId id="381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411" r:id="rId34"/>
    <p:sldId id="414" r:id="rId35"/>
    <p:sldId id="421" r:id="rId36"/>
    <p:sldId id="425" r:id="rId37"/>
    <p:sldId id="261" r:id="rId38"/>
    <p:sldId id="277" r:id="rId39"/>
    <p:sldId id="424" r:id="rId40"/>
    <p:sldId id="278" r:id="rId41"/>
    <p:sldId id="685" r:id="rId42"/>
    <p:sldId id="284" r:id="rId43"/>
    <p:sldId id="262" r:id="rId44"/>
    <p:sldId id="287" r:id="rId45"/>
    <p:sldId id="288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12" r:id="rId60"/>
    <p:sldId id="423" r:id="rId61"/>
    <p:sldId id="263" r:id="rId62"/>
    <p:sldId id="430" r:id="rId63"/>
    <p:sldId id="659" r:id="rId64"/>
    <p:sldId id="431" r:id="rId65"/>
    <p:sldId id="432" r:id="rId66"/>
    <p:sldId id="433" r:id="rId67"/>
    <p:sldId id="428" r:id="rId68"/>
    <p:sldId id="436" r:id="rId69"/>
    <p:sldId id="437" r:id="rId70"/>
    <p:sldId id="438" r:id="rId71"/>
    <p:sldId id="439" r:id="rId72"/>
    <p:sldId id="446" r:id="rId73"/>
    <p:sldId id="447" r:id="rId74"/>
    <p:sldId id="451" r:id="rId75"/>
    <p:sldId id="454" r:id="rId76"/>
    <p:sldId id="455" r:id="rId77"/>
    <p:sldId id="456" r:id="rId78"/>
    <p:sldId id="313" r:id="rId79"/>
    <p:sldId id="459" r:id="rId80"/>
    <p:sldId id="460" r:id="rId81"/>
    <p:sldId id="467" r:id="rId82"/>
    <p:sldId id="468" r:id="rId83"/>
    <p:sldId id="469" r:id="rId84"/>
    <p:sldId id="470" r:id="rId85"/>
    <p:sldId id="471" r:id="rId86"/>
    <p:sldId id="472" r:id="rId87"/>
    <p:sldId id="475" r:id="rId88"/>
    <p:sldId id="476" r:id="rId89"/>
    <p:sldId id="477" r:id="rId90"/>
    <p:sldId id="478" r:id="rId91"/>
    <p:sldId id="479" r:id="rId92"/>
    <p:sldId id="480" r:id="rId93"/>
    <p:sldId id="481" r:id="rId94"/>
    <p:sldId id="482" r:id="rId95"/>
    <p:sldId id="457" r:id="rId96"/>
    <p:sldId id="264" r:id="rId97"/>
    <p:sldId id="483" r:id="rId98"/>
    <p:sldId id="488" r:id="rId99"/>
    <p:sldId id="490" r:id="rId100"/>
    <p:sldId id="491" r:id="rId101"/>
    <p:sldId id="492" r:id="rId102"/>
    <p:sldId id="493" r:id="rId103"/>
    <p:sldId id="315" r:id="rId104"/>
    <p:sldId id="692" r:id="rId105"/>
    <p:sldId id="693" r:id="rId106"/>
    <p:sldId id="265" r:id="rId107"/>
    <p:sldId id="494" r:id="rId108"/>
    <p:sldId id="495" r:id="rId109"/>
    <p:sldId id="496" r:id="rId110"/>
    <p:sldId id="497" r:id="rId111"/>
    <p:sldId id="498" r:id="rId112"/>
    <p:sldId id="660" r:id="rId113"/>
    <p:sldId id="501" r:id="rId114"/>
    <p:sldId id="503" r:id="rId115"/>
    <p:sldId id="507" r:id="rId116"/>
    <p:sldId id="508" r:id="rId117"/>
    <p:sldId id="509" r:id="rId118"/>
    <p:sldId id="510" r:id="rId119"/>
    <p:sldId id="512" r:id="rId120"/>
    <p:sldId id="513" r:id="rId121"/>
    <p:sldId id="514" r:id="rId122"/>
    <p:sldId id="515" r:id="rId123"/>
    <p:sldId id="516" r:id="rId124"/>
    <p:sldId id="316" r:id="rId125"/>
    <p:sldId id="266" r:id="rId126"/>
    <p:sldId id="519" r:id="rId127"/>
    <p:sldId id="520" r:id="rId128"/>
    <p:sldId id="521" r:id="rId129"/>
    <p:sldId id="686" r:id="rId130"/>
    <p:sldId id="688" r:id="rId131"/>
    <p:sldId id="689" r:id="rId132"/>
    <p:sldId id="529" r:id="rId133"/>
    <p:sldId id="532" r:id="rId134"/>
    <p:sldId id="534" r:id="rId135"/>
    <p:sldId id="535" r:id="rId136"/>
    <p:sldId id="658" r:id="rId137"/>
    <p:sldId id="540" r:id="rId138"/>
    <p:sldId id="541" r:id="rId139"/>
    <p:sldId id="542" r:id="rId140"/>
    <p:sldId id="543" r:id="rId141"/>
    <p:sldId id="544" r:id="rId142"/>
    <p:sldId id="545" r:id="rId143"/>
    <p:sldId id="546" r:id="rId144"/>
    <p:sldId id="551" r:id="rId145"/>
    <p:sldId id="552" r:id="rId146"/>
    <p:sldId id="553" r:id="rId147"/>
    <p:sldId id="557" r:id="rId148"/>
    <p:sldId id="564" r:id="rId149"/>
    <p:sldId id="566" r:id="rId150"/>
    <p:sldId id="567" r:id="rId151"/>
    <p:sldId id="578" r:id="rId152"/>
    <p:sldId id="580" r:id="rId153"/>
    <p:sldId id="581" r:id="rId154"/>
    <p:sldId id="586" r:id="rId155"/>
    <p:sldId id="426" r:id="rId156"/>
    <p:sldId id="427" r:id="rId157"/>
    <p:sldId id="317" r:id="rId158"/>
    <p:sldId id="587" r:id="rId159"/>
    <p:sldId id="318" r:id="rId160"/>
    <p:sldId id="267" r:id="rId161"/>
    <p:sldId id="588" r:id="rId162"/>
    <p:sldId id="589" r:id="rId163"/>
    <p:sldId id="590" r:id="rId164"/>
    <p:sldId id="591" r:id="rId165"/>
    <p:sldId id="592" r:id="rId166"/>
    <p:sldId id="593" r:id="rId167"/>
    <p:sldId id="594" r:id="rId168"/>
    <p:sldId id="595" r:id="rId169"/>
    <p:sldId id="694" r:id="rId170"/>
    <p:sldId id="596" r:id="rId171"/>
    <p:sldId id="598" r:id="rId172"/>
    <p:sldId id="602" r:id="rId173"/>
    <p:sldId id="603" r:id="rId174"/>
    <p:sldId id="606" r:id="rId175"/>
    <p:sldId id="607" r:id="rId176"/>
    <p:sldId id="608" r:id="rId177"/>
    <p:sldId id="609" r:id="rId178"/>
    <p:sldId id="610" r:id="rId179"/>
    <p:sldId id="639" r:id="rId180"/>
    <p:sldId id="640" r:id="rId181"/>
    <p:sldId id="641" r:id="rId182"/>
    <p:sldId id="643" r:id="rId183"/>
    <p:sldId id="647" r:id="rId184"/>
    <p:sldId id="652" r:id="rId185"/>
    <p:sldId id="653" r:id="rId186"/>
    <p:sldId id="657" r:id="rId187"/>
    <p:sldId id="342" r:id="rId188"/>
    <p:sldId id="348" r:id="rId189"/>
    <p:sldId id="349" r:id="rId190"/>
    <p:sldId id="350" r:id="rId191"/>
    <p:sldId id="351" r:id="rId192"/>
    <p:sldId id="363" r:id="rId193"/>
    <p:sldId id="364" r:id="rId194"/>
    <p:sldId id="365" r:id="rId195"/>
    <p:sldId id="366" r:id="rId196"/>
    <p:sldId id="661" r:id="rId197"/>
    <p:sldId id="662" r:id="rId19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660"/>
  </p:normalViewPr>
  <p:slideViewPr>
    <p:cSldViewPr>
      <p:cViewPr varScale="1">
        <p:scale>
          <a:sx n="81" d="100"/>
          <a:sy n="81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B375583-5005-4AF7-90DA-A89572AC4C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885AA7-F951-493B-B85C-743C692974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5E1850-939B-41B2-8573-FDE880AB7416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CAD6DCD-501E-4254-8C99-A2742EFC24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389C473-BF94-4FF7-96C9-1E4BFAD147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1E94B50-1BEF-4AB7-BCC8-4961072FF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E61F03-FDA6-4ECD-9774-EE7C446D00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副本">
            <a:extLst>
              <a:ext uri="{FF2B5EF4-FFF2-40B4-BE49-F238E27FC236}">
                <a16:creationId xmlns:a16="http://schemas.microsoft.com/office/drawing/2014/main" id="{EDC624E6-C9A7-41B4-ABB1-7E8B854A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6AF44372-6626-46CF-9D6A-5184FF4F98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C3203FF-E3ED-407C-B5A1-23F6F31D7F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FBE82F0-D1F8-49C1-8A4C-58C9003E68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723A86D-2426-482F-BD81-B7EB5CA35044}" type="datetimeFigureOut">
              <a:rPr lang="zh-CN" altLang="en-US"/>
              <a:pPr/>
              <a:t>2019/9/18</a:t>
            </a:fld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0CDB5D1-938E-4BF1-94E6-F258068F8D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E93510C-9497-4B82-9647-B0385F71B8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AEFEF9-0727-495C-B083-3CCB406349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DF8FE-B556-4150-BF99-ACF77173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E7E259-2632-4D7E-A27B-7A26689E1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C5C26-20B6-45FE-890C-FF842E7D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1A0CA6-7D65-4092-BF2A-D1691D1AA6B2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AE44C-D4DF-4B8F-9B80-16A8B73F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72C5D-2D50-4CD9-8D0E-4467A27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B2378-5106-4634-81BA-05245D88D5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65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C20E0D-5450-4B43-AD53-1ECC0C7A6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38925" y="620713"/>
            <a:ext cx="2058988" cy="5507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1AD98-F6A5-4F61-BE7E-5A42C61A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29325" cy="55070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DD945-95C8-4548-8304-64C381CD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F6F5F4-F2A2-4999-9C63-9A321B29BACA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399A2-3999-4FAF-BB79-59CD6DD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7F9D-0995-445E-A91F-7C698B4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D4065-F054-4EA7-BC5A-85BA220559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42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2A271-A8E1-4ED3-B063-E7C6897A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4D501-3FAA-4451-BB3A-88E4AA39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5D7A0-2EE4-44D3-9103-28A6D7AF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2DFE4-6DA6-4C9A-A788-C6F7C13CFAC7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2CD05-0821-4C36-8486-7ABF2D28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09500-D2CE-4F7E-A88B-B30122B9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2F556-E7DB-4A4E-9541-C4B3E631CB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3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783CF-071B-45C1-B028-C59F8678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E86B4-6D2A-4709-AD4F-95747464D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C7E24-D643-43F4-99D8-3932A670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0D96C-A86C-419C-9691-D0B55519E60D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1A8F6-2688-4D04-80ED-CA3398F2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9199A-04D1-45D4-B09E-48AE4A67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5823F-C297-4532-83C8-B20656B09A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46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E9BFA-5DA8-4386-9D3E-7863BE70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99067-1959-4299-8CC1-3BC1526E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B58ED-2108-4160-A9BC-0D58E09BD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DE990-C032-4F1F-9376-BAE36E20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114D41-4E29-496C-B16C-4D596DD3AFB8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207E68-DC2C-4103-954B-CA37819F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3B127-560E-4077-8D32-3BE6DBEC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287EE-50AD-4122-A3C3-D9D6C74D3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5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56CD-46E8-46BF-96CE-7E14A6AE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BE426-83AF-4B23-93C4-647FF76C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3EAF0-8094-4AE6-B255-B30A6D7B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FE896-E867-408E-8ED2-38D9F5274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33FBDE-0B43-4D43-8A44-2C953883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CCEC33-B5D0-4838-B34D-2F875A46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E6306E-CB71-4A77-9462-5A97B2659BB2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576C50-728C-4200-9D1D-07267812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841A4-A413-462B-8BB2-66349598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D342-2C76-4969-9F61-4DEBAB2CA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B2596-AAA3-4333-B287-C8D184E9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EEC13-C448-4C02-87B0-4854759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5E0A-0A9D-4015-B8C2-8AF83AC39AB2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86680-B498-491A-8C2E-52346FA6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760F6-0315-4B54-896B-40A4A440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C312-A12F-4962-8C7A-CFC877956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5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5CAA7-6800-4D58-BAA9-355AAA73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2B3A4-2A89-44A1-80D3-D069B506E852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286311-957A-4023-B4A3-7AB06106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207AD-DF07-4C7B-8D4F-A7C6660E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BFC7-1B85-4897-A449-F3054046F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9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6728E-26CB-4AB4-8ED8-E84FE05A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8CE30-DD14-4E23-8DA5-D71B98D8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BCEA1-18A7-4E72-8621-87D6131D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DB4D7-C552-4CCD-9688-EFDA484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781C3-2DC9-4166-9CA4-841D829677EC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27512-56AB-4DDE-A671-DF7E3C3C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33A52-46B1-4EA2-832F-030CB92A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B537D-AD97-46D0-87BB-D12D0C1B8C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7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C1914-4DA1-48C3-B08D-CBCE7A73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E4353-D46D-4BE5-B611-C06F66D2A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D4733-7EC6-4D52-AAA6-6AE01F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F75D6-6C5C-4C62-A05B-56D133AC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FFB162-CCF6-49C1-BF16-6BF592A91E08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EC39E-90C9-41CB-ADD6-5AB5DECA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D3D94-2FF0-40BE-BD32-A964BA6E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D780D-BF27-4E58-A943-6C4E57490B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DDCBA7-C312-4FED-B69C-9826CFDD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B18763-6D76-48BB-806C-06FBCBEC7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04B056B-F23D-4AE3-BCCD-8032329DFE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5287F41D-1596-4B8C-A6F5-4B6151A3FD37}" type="datetimeFigureOut">
              <a:rPr lang="zh-CN" altLang="en-US"/>
              <a:pPr/>
              <a:t>2019/9/18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E9CD5EC-FF57-446F-BCE1-FC29EBFA62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9F414A-E403-42B2-9B4F-A66F3A2DE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C9AD5495-3739-4B65-8A3B-99394361F1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4118715-99B9-47F8-9869-0EBFAC9445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b="1"/>
              <a:t>D.S.复习提纲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74821F8-0209-4658-A6C0-958218595E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001000" cy="5029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第1章：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数据，数据结构，基本类型，抽象数据类型，Java语言的面向对象编程、</a:t>
            </a:r>
            <a:r>
              <a:rPr lang="en-US" altLang="en-US" sz="2000" b="1" u="sng"/>
              <a:t>递归的概念与实现 </a:t>
            </a:r>
            <a:r>
              <a:rPr lang="en-US" altLang="en-US" sz="2000" b="1"/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/>
              <a:t>主要能用递归思想写出算法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例子：  ppt-----递归例1  求n!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递归例2</a:t>
            </a:r>
            <a:r>
              <a:rPr lang="en-US" altLang="en-US" sz="2000" b="1">
                <a:cs typeface="Times New Roman" panose="02020603050405020304" pitchFamily="18" charset="0"/>
              </a:rPr>
              <a:t>   </a:t>
            </a:r>
            <a:r>
              <a:rPr lang="en-US" altLang="en-US" sz="2000" b="1"/>
              <a:t>求a</a:t>
            </a:r>
            <a:r>
              <a:rPr lang="en-US" altLang="en-US" sz="2000" b="1" baseline="-30000"/>
              <a:t>0</a:t>
            </a:r>
            <a:r>
              <a:rPr lang="en-US" altLang="en-US" sz="2000" b="1"/>
              <a:t>+a</a:t>
            </a:r>
            <a:r>
              <a:rPr lang="en-US" altLang="en-US" sz="2000" b="1" baseline="-30000"/>
              <a:t>1</a:t>
            </a:r>
            <a:r>
              <a:rPr lang="en-US" altLang="en-US" sz="2000" b="1"/>
              <a:t>+a</a:t>
            </a:r>
            <a:r>
              <a:rPr lang="en-US" altLang="en-US" sz="2000" b="1" baseline="-30000"/>
              <a:t>2</a:t>
            </a:r>
            <a:r>
              <a:rPr lang="en-US" altLang="en-US" sz="2000" b="1"/>
              <a:t>+……+a</a:t>
            </a:r>
            <a:r>
              <a:rPr lang="en-US" altLang="en-US" sz="2000" b="1" baseline="-30000"/>
              <a:t>n-1</a:t>
            </a:r>
            <a:endParaRPr lang="en-US" altLang="en-US" sz="2000" b="1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作业--------- 例3 求数组中的最大值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  例4</a:t>
            </a:r>
            <a:r>
              <a:rPr lang="en-US" altLang="en-US" sz="2000" b="1">
                <a:cs typeface="Times New Roman" panose="02020603050405020304" pitchFamily="18" charset="0"/>
              </a:rPr>
              <a:t>  </a:t>
            </a:r>
            <a:r>
              <a:rPr lang="en-US" altLang="en-US" sz="2000" b="1"/>
              <a:t> 求数组元素的平均值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  例3,例4如果用链表来实现呢？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复习例题----例5 统计二叉树中的叶结点个数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例6 交换每个结点的左子女和右子女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 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5613B3C-F950-43B8-AE02-7C0B257B8E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 sz="2400" b="1"/>
              <a:t>第2章     算法分析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8FED90A-61DC-4CAF-B4A0-517AF8F4B3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例2.   x = 0; y = 0;</a:t>
            </a:r>
          </a:p>
          <a:p>
            <a:pPr algn="just">
              <a:buFontTx/>
              <a:buNone/>
            </a:pPr>
            <a:r>
              <a:rPr lang="en-US" altLang="en-US" b="1"/>
              <a:t>      for (int i = 1; i &lt;= n; i++)</a:t>
            </a:r>
          </a:p>
          <a:p>
            <a:pPr algn="just">
              <a:buFontTx/>
              <a:buNone/>
            </a:pPr>
            <a:r>
              <a:rPr lang="en-US" altLang="en-US" b="1"/>
              <a:t>             for (int j = 1; j &lt;= i; j++)</a:t>
            </a:r>
          </a:p>
          <a:p>
            <a:pPr algn="just">
              <a:buFontTx/>
              <a:buNone/>
            </a:pPr>
            <a:r>
              <a:rPr lang="en-US" altLang="en-US" b="1"/>
              <a:t>                    for (int k = 1; k &lt;= j; k++)</a:t>
            </a:r>
          </a:p>
          <a:p>
            <a:pPr algn="just">
              <a:buFontTx/>
              <a:buNone/>
            </a:pPr>
            <a:r>
              <a:rPr lang="en-US" altLang="en-US" b="1"/>
              <a:t>                            x = x+y;</a:t>
            </a:r>
          </a:p>
          <a:p>
            <a:pPr algn="just">
              <a:buFontTx/>
              <a:buNone/>
            </a:pPr>
            <a:r>
              <a:rPr lang="en-US" altLang="en-US" b="1"/>
              <a:t>          </a:t>
            </a:r>
          </a:p>
          <a:p>
            <a:pPr algn="just">
              <a:buFontTx/>
              <a:buNone/>
            </a:pPr>
            <a:r>
              <a:rPr lang="en-US" altLang="en-US" b="1"/>
              <a:t>            次数为:    n*(n+1)*(n+2)/6 </a:t>
            </a:r>
          </a:p>
          <a:p>
            <a:pPr>
              <a:buFontTx/>
              <a:buNone/>
            </a:pPr>
            <a:r>
              <a:rPr lang="en-US" altLang="en-US" b="1"/>
              <a:t>例3.  int x = 91;  int y = 100;</a:t>
            </a:r>
          </a:p>
          <a:p>
            <a:pPr algn="just">
              <a:buFontTx/>
              <a:buNone/>
            </a:pPr>
            <a:r>
              <a:rPr lang="en-US" altLang="en-US" b="1"/>
              <a:t>         while(y&gt;0)</a:t>
            </a:r>
          </a:p>
          <a:p>
            <a:pPr algn="just">
              <a:buFontTx/>
              <a:buNone/>
            </a:pPr>
            <a:r>
              <a:rPr lang="en-US" altLang="en-US" b="1"/>
              <a:t>        {   if(x&gt;100) { x -= 10;  y--; }</a:t>
            </a:r>
          </a:p>
          <a:p>
            <a:pPr algn="just">
              <a:buFontTx/>
              <a:buNone/>
            </a:pPr>
            <a:r>
              <a:rPr lang="en-US" altLang="en-US" b="1"/>
              <a:t>             else x++;</a:t>
            </a:r>
          </a:p>
          <a:p>
            <a:pPr algn="just">
              <a:buFontTx/>
              <a:buNone/>
            </a:pPr>
            <a:r>
              <a:rPr lang="en-US" altLang="en-US" b="1"/>
              <a:t>        }</a:t>
            </a:r>
          </a:p>
          <a:p>
            <a:pPr algn="just">
              <a:buFontTx/>
              <a:buNone/>
            </a:pPr>
            <a:r>
              <a:rPr lang="en-US" altLang="en-US" b="1"/>
              <a:t>          1100次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409ED132-305E-4936-BF7B-6851F0FC4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00400"/>
            <a:ext cx="1219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42C1B88B-395B-4204-951A-0DF9811F0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029200"/>
            <a:ext cx="3352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3C30BD69-7223-465F-8C4E-E60E228D0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1371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15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BD362044-9458-43E9-9C76-C094054215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solve a collision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FE8C7B4-61CB-431B-8592-9A728F7A26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</a:t>
            </a:r>
            <a:r>
              <a:rPr lang="en-US" altLang="en-US" sz="2800" b="1"/>
              <a:t>2) Quadratic probing</a:t>
            </a:r>
          </a:p>
          <a:p>
            <a:pPr>
              <a:buFontTx/>
              <a:buNone/>
            </a:pPr>
            <a:r>
              <a:rPr lang="en-US" altLang="en-US" sz="2800" b="1"/>
              <a:t>       </a:t>
            </a:r>
            <a:r>
              <a:rPr lang="en-US" altLang="en-US" b="1"/>
              <a:t>If  hash(k)=d  and the bucket is already    occupied  then we will examine successive buckets d+1, d+2</a:t>
            </a:r>
            <a:r>
              <a:rPr lang="en-US" altLang="en-US" b="1" baseline="30000"/>
              <a:t>2</a:t>
            </a:r>
            <a:r>
              <a:rPr lang="en-US" altLang="en-US" b="1"/>
              <a:t>, d+3</a:t>
            </a:r>
            <a:r>
              <a:rPr lang="en-US" altLang="en-US" b="1" baseline="30000"/>
              <a:t>3</a:t>
            </a:r>
            <a:r>
              <a:rPr lang="en-US" altLang="en-US" b="1"/>
              <a:t>……,  in the array</a:t>
            </a:r>
          </a:p>
          <a:p>
            <a:pPr>
              <a:buFontTx/>
              <a:buNone/>
            </a:pPr>
            <a:r>
              <a:rPr lang="en-US" altLang="en-US" b="1"/>
              <a:t> example :</a:t>
            </a:r>
          </a:p>
          <a:p>
            <a:pPr>
              <a:buFontTx/>
              <a:buNone/>
            </a:pPr>
            <a:r>
              <a:rPr lang="en-US" altLang="en-US" sz="2800" b="1"/>
              <a:t>   </a:t>
            </a:r>
            <a:r>
              <a:rPr lang="en-US" altLang="en-US" b="1"/>
              <a:t>( 89,18, 49, 58, 69 )</a:t>
            </a:r>
          </a:p>
          <a:p>
            <a:pPr>
              <a:buFontTx/>
              <a:buNone/>
            </a:pPr>
            <a:r>
              <a:rPr lang="en-US" altLang="en-US" b="1"/>
              <a:t>     hash( k ) = k % 10;</a:t>
            </a:r>
          </a:p>
          <a:p>
            <a:pPr>
              <a:buFontTx/>
              <a:buNone/>
            </a:pPr>
            <a:r>
              <a:rPr lang="en-US" altLang="en-US" b="1"/>
              <a:t>         </a:t>
            </a:r>
            <a:r>
              <a:rPr lang="en-US" altLang="en-US" sz="2000" b="1"/>
              <a:t>0     1     2     3     4      5     6     7     8     9  </a:t>
            </a:r>
          </a:p>
          <a:p>
            <a:pPr>
              <a:buFontTx/>
              <a:buNone/>
            </a:pPr>
            <a:r>
              <a:rPr lang="en-US" altLang="en-US" sz="2000" b="1"/>
              <a:t>          49          58   69                                 18   89</a:t>
            </a: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</a:t>
            </a:r>
            <a:r>
              <a:rPr lang="en-US" altLang="en-US" sz="2000" b="1"/>
              <a:t>2             3     3                                   1     1</a:t>
            </a:r>
          </a:p>
          <a:p>
            <a:pPr>
              <a:buFontTx/>
              <a:buNone/>
            </a:pPr>
            <a:r>
              <a:rPr lang="en-US" altLang="en-US" b="1"/>
              <a:t>    </a:t>
            </a:r>
          </a:p>
        </p:txBody>
      </p:sp>
      <p:grpSp>
        <p:nvGrpSpPr>
          <p:cNvPr id="105476" name="Group 4">
            <a:extLst>
              <a:ext uri="{FF2B5EF4-FFF2-40B4-BE49-F238E27FC236}">
                <a16:creationId xmlns:a16="http://schemas.microsoft.com/office/drawing/2014/main" id="{56390435-4130-4309-817F-CFE794680C1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105400"/>
            <a:ext cx="4572000" cy="381000"/>
            <a:chOff x="0" y="0"/>
            <a:chExt cx="2880" cy="240"/>
          </a:xfrm>
        </p:grpSpPr>
        <p:sp>
          <p:nvSpPr>
            <p:cNvPr id="105477" name="Line 6">
              <a:extLst>
                <a:ext uri="{FF2B5EF4-FFF2-40B4-BE49-F238E27FC236}">
                  <a16:creationId xmlns:a16="http://schemas.microsoft.com/office/drawing/2014/main" id="{E6177CAB-0AEF-485D-836A-D3B371BA7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105478" name="Group 6">
              <a:extLst>
                <a:ext uri="{FF2B5EF4-FFF2-40B4-BE49-F238E27FC236}">
                  <a16:creationId xmlns:a16="http://schemas.microsoft.com/office/drawing/2014/main" id="{3862D7F2-6833-432E-9011-62A51C039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0" cy="240"/>
              <a:chOff x="0" y="0"/>
              <a:chExt cx="2880" cy="240"/>
            </a:xfrm>
          </p:grpSpPr>
          <p:sp>
            <p:nvSpPr>
              <p:cNvPr id="105479" name="Line 8">
                <a:extLst>
                  <a:ext uri="{FF2B5EF4-FFF2-40B4-BE49-F238E27FC236}">
                    <a16:creationId xmlns:a16="http://schemas.microsoft.com/office/drawing/2014/main" id="{5D75C97E-F450-4692-91D2-8BC86588D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88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0" name="Line 9">
                <a:extLst>
                  <a:ext uri="{FF2B5EF4-FFF2-40B4-BE49-F238E27FC236}">
                    <a16:creationId xmlns:a16="http://schemas.microsoft.com/office/drawing/2014/main" id="{3B20423A-3BFA-4560-83DD-A5ED5C6B0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288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1" name="Line 10">
                <a:extLst>
                  <a:ext uri="{FF2B5EF4-FFF2-40B4-BE49-F238E27FC236}">
                    <a16:creationId xmlns:a16="http://schemas.microsoft.com/office/drawing/2014/main" id="{6849AA7A-F83D-4A18-9019-F88479D80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2" name="Line 11">
                <a:extLst>
                  <a:ext uri="{FF2B5EF4-FFF2-40B4-BE49-F238E27FC236}">
                    <a16:creationId xmlns:a16="http://schemas.microsoft.com/office/drawing/2014/main" id="{26A4409D-B715-4A94-8934-AC0B5D653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3" name="Line 12">
                <a:extLst>
                  <a:ext uri="{FF2B5EF4-FFF2-40B4-BE49-F238E27FC236}">
                    <a16:creationId xmlns:a16="http://schemas.microsoft.com/office/drawing/2014/main" id="{6F6413AC-CD3E-471F-9A61-74D32C954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4" name="Line 13">
                <a:extLst>
                  <a:ext uri="{FF2B5EF4-FFF2-40B4-BE49-F238E27FC236}">
                    <a16:creationId xmlns:a16="http://schemas.microsoft.com/office/drawing/2014/main" id="{6918D296-88E0-4A2B-A732-02AD07F79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5" name="Line 14">
                <a:extLst>
                  <a:ext uri="{FF2B5EF4-FFF2-40B4-BE49-F238E27FC236}">
                    <a16:creationId xmlns:a16="http://schemas.microsoft.com/office/drawing/2014/main" id="{CB7C559B-94BF-40DC-9E23-330EE8195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6" name="Line 15">
                <a:extLst>
                  <a:ext uri="{FF2B5EF4-FFF2-40B4-BE49-F238E27FC236}">
                    <a16:creationId xmlns:a16="http://schemas.microsoft.com/office/drawing/2014/main" id="{D788D99E-E132-48BF-9132-F39FAC3A4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7" name="Line 16">
                <a:extLst>
                  <a:ext uri="{FF2B5EF4-FFF2-40B4-BE49-F238E27FC236}">
                    <a16:creationId xmlns:a16="http://schemas.microsoft.com/office/drawing/2014/main" id="{3836A29D-DE55-4572-A5E3-63D3EB203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8" name="Line 17">
                <a:extLst>
                  <a:ext uri="{FF2B5EF4-FFF2-40B4-BE49-F238E27FC236}">
                    <a16:creationId xmlns:a16="http://schemas.microsoft.com/office/drawing/2014/main" id="{C4E85FDF-D517-4B31-A8D8-72539612F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89" name="Line 18">
                <a:extLst>
                  <a:ext uri="{FF2B5EF4-FFF2-40B4-BE49-F238E27FC236}">
                    <a16:creationId xmlns:a16="http://schemas.microsoft.com/office/drawing/2014/main" id="{BADDC241-9E20-4960-9486-9AB4EBF17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5490" name="Line 19">
                <a:extLst>
                  <a:ext uri="{FF2B5EF4-FFF2-40B4-BE49-F238E27FC236}">
                    <a16:creationId xmlns:a16="http://schemas.microsoft.com/office/drawing/2014/main" id="{E5457041-439A-4F40-A11B-62E3312E6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105491" name="Text Box 20">
            <a:extLst>
              <a:ext uri="{FF2B5EF4-FFF2-40B4-BE49-F238E27FC236}">
                <a16:creationId xmlns:a16="http://schemas.microsoft.com/office/drawing/2014/main" id="{053A9077-96C2-47BE-9141-128FF5D3E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/>
          </a:p>
        </p:txBody>
      </p:sp>
      <p:sp>
        <p:nvSpPr>
          <p:cNvPr id="105492" name="Text Box 21">
            <a:extLst>
              <a:ext uri="{FF2B5EF4-FFF2-40B4-BE49-F238E27FC236}">
                <a16:creationId xmlns:a16="http://schemas.microsoft.com/office/drawing/2014/main" id="{CCD7FE46-4A02-4700-8B6C-501D38A5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 b="1"/>
              <a:t>ASVsucc=(1+1+2+3+3)/5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  <p:bldP spid="105492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862F76A-23AD-4A5B-A0A9-1A67BDEF3D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en-US" sz="3200" b="1"/>
              <a:t>solve a collision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0B76318-F345-4BA8-8C31-1BF271AE14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</a:t>
            </a:r>
            <a:r>
              <a:rPr lang="en-US" altLang="en-US" sz="2000" b="1"/>
              <a:t>3) Double Hashing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If  hash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(k)=d  and the bucket is already  occupied  then we will  counting hash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(k) =c, examine successive buckets d+c, d+2c, d+3c……,  in the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    </a:t>
            </a:r>
            <a:r>
              <a:rPr lang="en-US" altLang="en-US" sz="2000" b="1"/>
              <a:t>hash1(k) = k % 10;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hash2(k) = R – (k % R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其中 R &lt; TableSize的质数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( 89, 18, 49, 58, 69 )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hash2(49)=7-49%7=7     (R=7)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hash2(58)=7-58%7=5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hash2(69)=7-69%7=1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0    1      2     3      4     5      6     7     8     9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69                 58                   49         18   89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A347D8CF-4FBB-4FD6-A246-24A84C2249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10200"/>
            <a:ext cx="4572000" cy="381000"/>
            <a:chOff x="0" y="0"/>
            <a:chExt cx="2880" cy="240"/>
          </a:xfrm>
        </p:grpSpPr>
        <p:sp>
          <p:nvSpPr>
            <p:cNvPr id="106501" name="Line 6">
              <a:extLst>
                <a:ext uri="{FF2B5EF4-FFF2-40B4-BE49-F238E27FC236}">
                  <a16:creationId xmlns:a16="http://schemas.microsoft.com/office/drawing/2014/main" id="{DCCB7683-88CE-4F4A-8A5E-7230EAA5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106502" name="Group 6">
              <a:extLst>
                <a:ext uri="{FF2B5EF4-FFF2-40B4-BE49-F238E27FC236}">
                  <a16:creationId xmlns:a16="http://schemas.microsoft.com/office/drawing/2014/main" id="{EB3720CB-64AB-4BAF-8A10-FE582CA26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880" cy="240"/>
              <a:chOff x="0" y="0"/>
              <a:chExt cx="2880" cy="240"/>
            </a:xfrm>
          </p:grpSpPr>
          <p:sp>
            <p:nvSpPr>
              <p:cNvPr id="106503" name="Line 8">
                <a:extLst>
                  <a:ext uri="{FF2B5EF4-FFF2-40B4-BE49-F238E27FC236}">
                    <a16:creationId xmlns:a16="http://schemas.microsoft.com/office/drawing/2014/main" id="{64387455-3829-4490-9F53-41071671F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88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04" name="Line 9">
                <a:extLst>
                  <a:ext uri="{FF2B5EF4-FFF2-40B4-BE49-F238E27FC236}">
                    <a16:creationId xmlns:a16="http://schemas.microsoft.com/office/drawing/2014/main" id="{29AB3DCC-108F-4933-A6DE-58517FA91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288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05" name="Line 10">
                <a:extLst>
                  <a:ext uri="{FF2B5EF4-FFF2-40B4-BE49-F238E27FC236}">
                    <a16:creationId xmlns:a16="http://schemas.microsoft.com/office/drawing/2014/main" id="{1A724DD7-601E-4969-A66D-95E07A8CA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06" name="Line 11">
                <a:extLst>
                  <a:ext uri="{FF2B5EF4-FFF2-40B4-BE49-F238E27FC236}">
                    <a16:creationId xmlns:a16="http://schemas.microsoft.com/office/drawing/2014/main" id="{14CAB26F-EA93-4DB8-8E61-81C20DBC6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07" name="Line 12">
                <a:extLst>
                  <a:ext uri="{FF2B5EF4-FFF2-40B4-BE49-F238E27FC236}">
                    <a16:creationId xmlns:a16="http://schemas.microsoft.com/office/drawing/2014/main" id="{9C9BF993-6E32-4BFF-A829-A78C5D11C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08" name="Line 13">
                <a:extLst>
                  <a:ext uri="{FF2B5EF4-FFF2-40B4-BE49-F238E27FC236}">
                    <a16:creationId xmlns:a16="http://schemas.microsoft.com/office/drawing/2014/main" id="{808D5240-231E-4145-B866-D58065551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09" name="Line 14">
                <a:extLst>
                  <a:ext uri="{FF2B5EF4-FFF2-40B4-BE49-F238E27FC236}">
                    <a16:creationId xmlns:a16="http://schemas.microsoft.com/office/drawing/2014/main" id="{FB162FCC-BA53-4F18-9144-201D7166C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10" name="Line 15">
                <a:extLst>
                  <a:ext uri="{FF2B5EF4-FFF2-40B4-BE49-F238E27FC236}">
                    <a16:creationId xmlns:a16="http://schemas.microsoft.com/office/drawing/2014/main" id="{B17085DF-DD9A-43F3-AF43-E60966A4A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11" name="Line 16">
                <a:extLst>
                  <a:ext uri="{FF2B5EF4-FFF2-40B4-BE49-F238E27FC236}">
                    <a16:creationId xmlns:a16="http://schemas.microsoft.com/office/drawing/2014/main" id="{06EF8CD3-C0D5-42B0-9918-936DF5910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12" name="Line 17">
                <a:extLst>
                  <a:ext uri="{FF2B5EF4-FFF2-40B4-BE49-F238E27FC236}">
                    <a16:creationId xmlns:a16="http://schemas.microsoft.com/office/drawing/2014/main" id="{6197D1C5-E0D2-4652-A9A0-1FDF05E2B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13" name="Line 18">
                <a:extLst>
                  <a:ext uri="{FF2B5EF4-FFF2-40B4-BE49-F238E27FC236}">
                    <a16:creationId xmlns:a16="http://schemas.microsoft.com/office/drawing/2014/main" id="{6F44D8CB-28A3-48DC-9037-731CC8BBC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106514" name="Line 19">
                <a:extLst>
                  <a:ext uri="{FF2B5EF4-FFF2-40B4-BE49-F238E27FC236}">
                    <a16:creationId xmlns:a16="http://schemas.microsoft.com/office/drawing/2014/main" id="{4EFF0CDC-2784-449E-A8BF-D9AE7B902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BB82CA-E577-4D49-BF65-6952D84C70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solve a collision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5E6DFA7-BF45-48BF-8C8D-8BDF549A80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b="1"/>
              <a:t>2. Separate Chaining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  <a:endParaRPr lang="en-US" altLang="en-US">
              <a:sym typeface="Symbol" panose="05050102010706020507" pitchFamily="18" charset="2"/>
            </a:endParaRPr>
          </a:p>
        </p:txBody>
      </p:sp>
      <p:grpSp>
        <p:nvGrpSpPr>
          <p:cNvPr id="107524" name="Group 4">
            <a:extLst>
              <a:ext uri="{FF2B5EF4-FFF2-40B4-BE49-F238E27FC236}">
                <a16:creationId xmlns:a16="http://schemas.microsoft.com/office/drawing/2014/main" id="{D8533773-2042-40B7-B9A8-BEDDDA28072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828800"/>
            <a:ext cx="3429000" cy="5013325"/>
            <a:chOff x="0" y="0"/>
            <a:chExt cx="2160" cy="3158"/>
          </a:xfrm>
        </p:grpSpPr>
        <p:sp>
          <p:nvSpPr>
            <p:cNvPr id="107525" name="Text Box 6">
              <a:extLst>
                <a:ext uri="{FF2B5EF4-FFF2-40B4-BE49-F238E27FC236}">
                  <a16:creationId xmlns:a16="http://schemas.microsoft.com/office/drawing/2014/main" id="{0583E31E-D2FD-42B4-A7B1-307242BD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ht</a:t>
              </a:r>
              <a:endParaRPr lang="en-US" altLang="en-US" sz="2000" b="1"/>
            </a:p>
          </p:txBody>
        </p:sp>
        <p:grpSp>
          <p:nvGrpSpPr>
            <p:cNvPr id="107526" name="Group 6">
              <a:extLst>
                <a:ext uri="{FF2B5EF4-FFF2-40B4-BE49-F238E27FC236}">
                  <a16:creationId xmlns:a16="http://schemas.microsoft.com/office/drawing/2014/main" id="{D21006A5-F906-4790-8C14-6D636DFF5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4"/>
              <a:ext cx="2160" cy="3064"/>
              <a:chOff x="0" y="0"/>
              <a:chExt cx="2160" cy="3064"/>
            </a:xfrm>
          </p:grpSpPr>
          <p:sp>
            <p:nvSpPr>
              <p:cNvPr id="107527" name="Text Box 8">
                <a:extLst>
                  <a:ext uri="{FF2B5EF4-FFF2-40B4-BE49-F238E27FC236}">
                    <a16:creationId xmlns:a16="http://schemas.microsoft.com/office/drawing/2014/main" id="{2CC26021-07CB-459C-A76F-6023F50A7E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78"/>
                <a:ext cx="11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800" b="1"/>
              </a:p>
            </p:txBody>
          </p:sp>
          <p:grpSp>
            <p:nvGrpSpPr>
              <p:cNvPr id="107528" name="Group 8">
                <a:extLst>
                  <a:ext uri="{FF2B5EF4-FFF2-40B4-BE49-F238E27FC236}">
                    <a16:creationId xmlns:a16="http://schemas.microsoft.com/office/drawing/2014/main" id="{8D7F7565-26A6-4710-89E5-F1AC94F17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94"/>
                <a:ext cx="288" cy="2736"/>
                <a:chOff x="0" y="0"/>
                <a:chExt cx="288" cy="2400"/>
              </a:xfrm>
            </p:grpSpPr>
            <p:sp>
              <p:nvSpPr>
                <p:cNvPr id="107529" name="Line 10">
                  <a:extLst>
                    <a:ext uri="{FF2B5EF4-FFF2-40B4-BE49-F238E27FC236}">
                      <a16:creationId xmlns:a16="http://schemas.microsoft.com/office/drawing/2014/main" id="{91CD7AC2-1433-4B00-A12F-A9C2FC3F4F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88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  <p:sp>
              <p:nvSpPr>
                <p:cNvPr id="107530" name="Line 11">
                  <a:extLst>
                    <a:ext uri="{FF2B5EF4-FFF2-40B4-BE49-F238E27FC236}">
                      <a16:creationId xmlns:a16="http://schemas.microsoft.com/office/drawing/2014/main" id="{BFA88C74-7012-4FC0-9B39-5E0A55976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240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  <p:sp>
              <p:nvSpPr>
                <p:cNvPr id="107531" name="Line 12">
                  <a:extLst>
                    <a:ext uri="{FF2B5EF4-FFF2-40B4-BE49-F238E27FC236}">
                      <a16:creationId xmlns:a16="http://schemas.microsoft.com/office/drawing/2014/main" id="{ACBC1CB2-91FB-4195-8FF9-8D4BCEDD7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0"/>
                  <a:ext cx="0" cy="240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sp>
            <p:nvSpPr>
              <p:cNvPr id="107532" name="Line 13">
                <a:extLst>
                  <a:ext uri="{FF2B5EF4-FFF2-40B4-BE49-F238E27FC236}">
                    <a16:creationId xmlns:a16="http://schemas.microsoft.com/office/drawing/2014/main" id="{0EBA1D97-5FA0-4AFE-9CAF-A20C8E07E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434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3" name="Line 14">
                <a:extLst>
                  <a:ext uri="{FF2B5EF4-FFF2-40B4-BE49-F238E27FC236}">
                    <a16:creationId xmlns:a16="http://schemas.microsoft.com/office/drawing/2014/main" id="{73A2EE7D-CC32-4FB0-8DFC-050149C8F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770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4" name="Line 15">
                <a:extLst>
                  <a:ext uri="{FF2B5EF4-FFF2-40B4-BE49-F238E27FC236}">
                    <a16:creationId xmlns:a16="http://schemas.microsoft.com/office/drawing/2014/main" id="{C4468C23-68F5-4775-87DC-619CAFBC6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058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5" name="Line 16">
                <a:extLst>
                  <a:ext uri="{FF2B5EF4-FFF2-40B4-BE49-F238E27FC236}">
                    <a16:creationId xmlns:a16="http://schemas.microsoft.com/office/drawing/2014/main" id="{E4689419-B5A0-4138-9662-8DD2429E8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346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6" name="Line 17">
                <a:extLst>
                  <a:ext uri="{FF2B5EF4-FFF2-40B4-BE49-F238E27FC236}">
                    <a16:creationId xmlns:a16="http://schemas.microsoft.com/office/drawing/2014/main" id="{58AAE806-7A68-475E-A5E0-2E326ABB6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586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7" name="Line 18">
                <a:extLst>
                  <a:ext uri="{FF2B5EF4-FFF2-40B4-BE49-F238E27FC236}">
                    <a16:creationId xmlns:a16="http://schemas.microsoft.com/office/drawing/2014/main" id="{EBC035C1-E097-4B49-9E04-A0B4667B8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162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8" name="Line 19">
                <a:extLst>
                  <a:ext uri="{FF2B5EF4-FFF2-40B4-BE49-F238E27FC236}">
                    <a16:creationId xmlns:a16="http://schemas.microsoft.com/office/drawing/2014/main" id="{9A9FE24B-59D0-40D5-A546-18A2F0818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38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39" name="Line 20">
                <a:extLst>
                  <a:ext uri="{FF2B5EF4-FFF2-40B4-BE49-F238E27FC236}">
                    <a16:creationId xmlns:a16="http://schemas.microsoft.com/office/drawing/2014/main" id="{50E67CE3-B826-4C6B-8E11-80FA46050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90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40" name="Text Box 21">
                <a:extLst>
                  <a:ext uri="{FF2B5EF4-FFF2-40B4-BE49-F238E27FC236}">
                    <a16:creationId xmlns:a16="http://schemas.microsoft.com/office/drawing/2014/main" id="{C4866E4F-3C2E-4B2D-9413-C3D45E0BA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0"/>
                <a:ext cx="11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en-US" sz="2000" b="1"/>
              </a:p>
            </p:txBody>
          </p:sp>
          <p:sp>
            <p:nvSpPr>
              <p:cNvPr id="107541" name="Line 22">
                <a:extLst>
                  <a:ext uri="{FF2B5EF4-FFF2-40B4-BE49-F238E27FC236}">
                    <a16:creationId xmlns:a16="http://schemas.microsoft.com/office/drawing/2014/main" id="{025E7CC7-9698-4550-8702-AC7C3584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874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42" name="Line 23">
                <a:extLst>
                  <a:ext uri="{FF2B5EF4-FFF2-40B4-BE49-F238E27FC236}">
                    <a16:creationId xmlns:a16="http://schemas.microsoft.com/office/drawing/2014/main" id="{D012FF5A-4D76-488D-BEA6-4B792565A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690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43" name="Line 24">
                <a:extLst>
                  <a:ext uri="{FF2B5EF4-FFF2-40B4-BE49-F238E27FC236}">
                    <a16:creationId xmlns:a16="http://schemas.microsoft.com/office/drawing/2014/main" id="{34007154-CF2A-4084-95D4-9B04EE8E8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50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44" name="Text Box 25">
                <a:extLst>
                  <a:ext uri="{FF2B5EF4-FFF2-40B4-BE49-F238E27FC236}">
                    <a16:creationId xmlns:a16="http://schemas.microsoft.com/office/drawing/2014/main" id="{33AC01CE-BFE9-4EAE-90EA-EBCD960E5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4"/>
                <a:ext cx="192" cy="2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2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3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4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5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6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7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8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000" b="1"/>
                  <a:t>9</a:t>
                </a:r>
              </a:p>
            </p:txBody>
          </p:sp>
          <p:sp>
            <p:nvSpPr>
              <p:cNvPr id="107545" name="Line 26">
                <a:extLst>
                  <a:ext uri="{FF2B5EF4-FFF2-40B4-BE49-F238E27FC236}">
                    <a16:creationId xmlns:a16="http://schemas.microsoft.com/office/drawing/2014/main" id="{A1570345-75E4-4617-ADC7-5EED12C67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930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grpSp>
            <p:nvGrpSpPr>
              <p:cNvPr id="107546" name="Group 26">
                <a:extLst>
                  <a:ext uri="{FF2B5EF4-FFF2-40B4-BE49-F238E27FC236}">
                    <a16:creationId xmlns:a16="http://schemas.microsoft.com/office/drawing/2014/main" id="{7E8D0791-9E1C-4170-B7D0-651181441C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482"/>
                <a:ext cx="576" cy="240"/>
                <a:chOff x="0" y="0"/>
                <a:chExt cx="576" cy="240"/>
              </a:xfrm>
            </p:grpSpPr>
            <p:sp>
              <p:nvSpPr>
                <p:cNvPr id="107547" name="Rectangle 28">
                  <a:extLst>
                    <a:ext uri="{FF2B5EF4-FFF2-40B4-BE49-F238E27FC236}">
                      <a16:creationId xmlns:a16="http://schemas.microsoft.com/office/drawing/2014/main" id="{70590936-0EE9-4EC0-972D-5A9ED5A38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1     </a:t>
                  </a:r>
                  <a:r>
                    <a:rPr lang="en-US" altLang="en-US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07548" name="Line 29">
                  <a:extLst>
                    <a:ext uri="{FF2B5EF4-FFF2-40B4-BE49-F238E27FC236}">
                      <a16:creationId xmlns:a16="http://schemas.microsoft.com/office/drawing/2014/main" id="{0EE3549E-F222-4370-AD5E-42BA4965F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49" name="Group 29">
                <a:extLst>
                  <a:ext uri="{FF2B5EF4-FFF2-40B4-BE49-F238E27FC236}">
                    <a16:creationId xmlns:a16="http://schemas.microsoft.com/office/drawing/2014/main" id="{4E788495-1401-4C28-B35D-0BF2CBC2FB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482"/>
                <a:ext cx="576" cy="240"/>
                <a:chOff x="0" y="0"/>
                <a:chExt cx="576" cy="240"/>
              </a:xfrm>
            </p:grpSpPr>
            <p:sp>
              <p:nvSpPr>
                <p:cNvPr id="107550" name="Rectangle 31">
                  <a:extLst>
                    <a:ext uri="{FF2B5EF4-FFF2-40B4-BE49-F238E27FC236}">
                      <a16:creationId xmlns:a16="http://schemas.microsoft.com/office/drawing/2014/main" id="{1899D68B-85AC-4E96-B996-6C794F519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81</a:t>
                  </a:r>
                </a:p>
              </p:txBody>
            </p:sp>
            <p:sp>
              <p:nvSpPr>
                <p:cNvPr id="107551" name="Line 32">
                  <a:extLst>
                    <a:ext uri="{FF2B5EF4-FFF2-40B4-BE49-F238E27FC236}">
                      <a16:creationId xmlns:a16="http://schemas.microsoft.com/office/drawing/2014/main" id="{A402FE17-B413-4AA1-9CC6-D0E3F1D04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52" name="Group 32">
                <a:extLst>
                  <a:ext uri="{FF2B5EF4-FFF2-40B4-BE49-F238E27FC236}">
                    <a16:creationId xmlns:a16="http://schemas.microsoft.com/office/drawing/2014/main" id="{681436B4-366B-46E1-A8E5-63B0447FC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634"/>
                <a:ext cx="576" cy="240"/>
                <a:chOff x="0" y="0"/>
                <a:chExt cx="576" cy="240"/>
              </a:xfrm>
            </p:grpSpPr>
            <p:sp>
              <p:nvSpPr>
                <p:cNvPr id="107553" name="Rectangle 34">
                  <a:extLst>
                    <a:ext uri="{FF2B5EF4-FFF2-40B4-BE49-F238E27FC236}">
                      <a16:creationId xmlns:a16="http://schemas.microsoft.com/office/drawing/2014/main" id="{7936A174-68BC-4077-B043-AA367894D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25   </a:t>
                  </a:r>
                  <a:r>
                    <a:rPr lang="en-US" altLang="en-US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07554" name="Line 35">
                  <a:extLst>
                    <a:ext uri="{FF2B5EF4-FFF2-40B4-BE49-F238E27FC236}">
                      <a16:creationId xmlns:a16="http://schemas.microsoft.com/office/drawing/2014/main" id="{F8FDCE59-CD64-45B6-ACE5-6433EB70D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55" name="Group 35">
                <a:extLst>
                  <a:ext uri="{FF2B5EF4-FFF2-40B4-BE49-F238E27FC236}">
                    <a16:creationId xmlns:a16="http://schemas.microsoft.com/office/drawing/2014/main" id="{A82C860C-F881-495A-BA3A-8D1EAFA52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346"/>
                <a:ext cx="576" cy="240"/>
                <a:chOff x="0" y="0"/>
                <a:chExt cx="576" cy="240"/>
              </a:xfrm>
            </p:grpSpPr>
            <p:sp>
              <p:nvSpPr>
                <p:cNvPr id="107556" name="Rectangle 37">
                  <a:extLst>
                    <a:ext uri="{FF2B5EF4-FFF2-40B4-BE49-F238E27FC236}">
                      <a16:creationId xmlns:a16="http://schemas.microsoft.com/office/drawing/2014/main" id="{1D93F0DB-2A71-4221-973B-0F404DE64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4     </a:t>
                  </a:r>
                  <a:r>
                    <a:rPr lang="en-US" altLang="en-US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07557" name="Line 38">
                  <a:extLst>
                    <a:ext uri="{FF2B5EF4-FFF2-40B4-BE49-F238E27FC236}">
                      <a16:creationId xmlns:a16="http://schemas.microsoft.com/office/drawing/2014/main" id="{37F9DE2D-1262-4256-BD5C-F7F20D863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58" name="Group 38">
                <a:extLst>
                  <a:ext uri="{FF2B5EF4-FFF2-40B4-BE49-F238E27FC236}">
                    <a16:creationId xmlns:a16="http://schemas.microsoft.com/office/drawing/2014/main" id="{2224F325-FCCF-49BE-B2BC-E85C3025E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46"/>
                <a:ext cx="576" cy="240"/>
                <a:chOff x="0" y="0"/>
                <a:chExt cx="576" cy="240"/>
              </a:xfrm>
            </p:grpSpPr>
            <p:sp>
              <p:nvSpPr>
                <p:cNvPr id="107559" name="Rectangle 40">
                  <a:extLst>
                    <a:ext uri="{FF2B5EF4-FFF2-40B4-BE49-F238E27FC236}">
                      <a16:creationId xmlns:a16="http://schemas.microsoft.com/office/drawing/2014/main" id="{8CAFEF9A-A270-4E2C-8040-056B12F6C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64</a:t>
                  </a:r>
                </a:p>
              </p:txBody>
            </p:sp>
            <p:sp>
              <p:nvSpPr>
                <p:cNvPr id="107560" name="Line 41">
                  <a:extLst>
                    <a:ext uri="{FF2B5EF4-FFF2-40B4-BE49-F238E27FC236}">
                      <a16:creationId xmlns:a16="http://schemas.microsoft.com/office/drawing/2014/main" id="{FC6611B8-BFCD-44F3-9452-904F406AA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61" name="Group 41">
                <a:extLst>
                  <a:ext uri="{FF2B5EF4-FFF2-40B4-BE49-F238E27FC236}">
                    <a16:creationId xmlns:a16="http://schemas.microsoft.com/office/drawing/2014/main" id="{AF40EB1B-11A8-41BA-B2D8-382BFD517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690"/>
                <a:ext cx="576" cy="240"/>
                <a:chOff x="0" y="0"/>
                <a:chExt cx="576" cy="240"/>
              </a:xfrm>
            </p:grpSpPr>
            <p:sp>
              <p:nvSpPr>
                <p:cNvPr id="107562" name="Rectangle 43">
                  <a:extLst>
                    <a:ext uri="{FF2B5EF4-FFF2-40B4-BE49-F238E27FC236}">
                      <a16:creationId xmlns:a16="http://schemas.microsoft.com/office/drawing/2014/main" id="{040E8546-D98D-4AD0-A933-0262DD1D1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49</a:t>
                  </a:r>
                </a:p>
              </p:txBody>
            </p:sp>
            <p:sp>
              <p:nvSpPr>
                <p:cNvPr id="107563" name="Line 44">
                  <a:extLst>
                    <a:ext uri="{FF2B5EF4-FFF2-40B4-BE49-F238E27FC236}">
                      <a16:creationId xmlns:a16="http://schemas.microsoft.com/office/drawing/2014/main" id="{2243E67F-AC67-486F-824A-36210B01B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64" name="Group 44">
                <a:extLst>
                  <a:ext uri="{FF2B5EF4-FFF2-40B4-BE49-F238E27FC236}">
                    <a16:creationId xmlns:a16="http://schemas.microsoft.com/office/drawing/2014/main" id="{9109343B-433B-41DC-AF11-33C9C4FA9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922"/>
                <a:ext cx="576" cy="240"/>
                <a:chOff x="0" y="0"/>
                <a:chExt cx="576" cy="240"/>
              </a:xfrm>
            </p:grpSpPr>
            <p:sp>
              <p:nvSpPr>
                <p:cNvPr id="107565" name="Rectangle 46">
                  <a:extLst>
                    <a:ext uri="{FF2B5EF4-FFF2-40B4-BE49-F238E27FC236}">
                      <a16:creationId xmlns:a16="http://schemas.microsoft.com/office/drawing/2014/main" id="{BB4ADEB5-CBC0-49A6-A7D2-03D00CE75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16   </a:t>
                  </a:r>
                  <a:r>
                    <a:rPr lang="en-US" altLang="en-US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07566" name="Line 47">
                  <a:extLst>
                    <a:ext uri="{FF2B5EF4-FFF2-40B4-BE49-F238E27FC236}">
                      <a16:creationId xmlns:a16="http://schemas.microsoft.com/office/drawing/2014/main" id="{95575BCD-148C-455F-8D00-7B0ED6C91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67" name="Group 47">
                <a:extLst>
                  <a:ext uri="{FF2B5EF4-FFF2-40B4-BE49-F238E27FC236}">
                    <a16:creationId xmlns:a16="http://schemas.microsoft.com/office/drawing/2014/main" id="{26F3CE54-84E4-4198-9742-338D844568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922"/>
                <a:ext cx="576" cy="240"/>
                <a:chOff x="0" y="0"/>
                <a:chExt cx="576" cy="240"/>
              </a:xfrm>
            </p:grpSpPr>
            <p:sp>
              <p:nvSpPr>
                <p:cNvPr id="107568" name="Rectangle 49">
                  <a:extLst>
                    <a:ext uri="{FF2B5EF4-FFF2-40B4-BE49-F238E27FC236}">
                      <a16:creationId xmlns:a16="http://schemas.microsoft.com/office/drawing/2014/main" id="{2EB7C4C4-8477-41F1-9075-77EA4BC9B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000" b="1"/>
                    <a:t> 36</a:t>
                  </a:r>
                </a:p>
              </p:txBody>
            </p:sp>
            <p:sp>
              <p:nvSpPr>
                <p:cNvPr id="107569" name="Line 50">
                  <a:extLst>
                    <a:ext uri="{FF2B5EF4-FFF2-40B4-BE49-F238E27FC236}">
                      <a16:creationId xmlns:a16="http://schemas.microsoft.com/office/drawing/2014/main" id="{BFC0E9D8-468E-40EC-A431-BDA203F19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107570" name="Group 50">
                <a:extLst>
                  <a:ext uri="{FF2B5EF4-FFF2-40B4-BE49-F238E27FC236}">
                    <a16:creationId xmlns:a16="http://schemas.microsoft.com/office/drawing/2014/main" id="{8BD97F4C-68F1-48CB-9D59-6264D1A914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690"/>
                <a:ext cx="576" cy="240"/>
                <a:chOff x="0" y="0"/>
                <a:chExt cx="576" cy="240"/>
              </a:xfrm>
            </p:grpSpPr>
            <p:sp>
              <p:nvSpPr>
                <p:cNvPr id="107571" name="Rectangle 52">
                  <a:extLst>
                    <a:ext uri="{FF2B5EF4-FFF2-40B4-BE49-F238E27FC236}">
                      <a16:creationId xmlns:a16="http://schemas.microsoft.com/office/drawing/2014/main" id="{50A1052C-EF08-40DF-B132-01EF346DC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9     </a:t>
                  </a:r>
                  <a:r>
                    <a:rPr lang="en-US" altLang="en-US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07572" name="Line 53">
                  <a:extLst>
                    <a:ext uri="{FF2B5EF4-FFF2-40B4-BE49-F238E27FC236}">
                      <a16:creationId xmlns:a16="http://schemas.microsoft.com/office/drawing/2014/main" id="{3003F9D3-9C29-4D2A-B5C5-C0212D6ED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sp>
            <p:nvSpPr>
              <p:cNvPr id="107573" name="Line 54">
                <a:extLst>
                  <a:ext uri="{FF2B5EF4-FFF2-40B4-BE49-F238E27FC236}">
                    <a16:creationId xmlns:a16="http://schemas.microsoft.com/office/drawing/2014/main" id="{B1F33371-C988-4DC7-89C7-88E6DCFD6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578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74" name="Line 55">
                <a:extLst>
                  <a:ext uri="{FF2B5EF4-FFF2-40B4-BE49-F238E27FC236}">
                    <a16:creationId xmlns:a16="http://schemas.microsoft.com/office/drawing/2014/main" id="{D75367FE-7DA4-48CE-830E-F87DA4472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834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75" name="Line 56">
                <a:extLst>
                  <a:ext uri="{FF2B5EF4-FFF2-40B4-BE49-F238E27FC236}">
                    <a16:creationId xmlns:a16="http://schemas.microsoft.com/office/drawing/2014/main" id="{E24EA819-ACAA-44EE-9D1C-C078AC6F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730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76" name="Line 57">
                <a:extLst>
                  <a:ext uri="{FF2B5EF4-FFF2-40B4-BE49-F238E27FC236}">
                    <a16:creationId xmlns:a16="http://schemas.microsoft.com/office/drawing/2014/main" id="{0B80B636-83DB-4187-B1B2-DECDE275C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490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77" name="Line 58">
                <a:extLst>
                  <a:ext uri="{FF2B5EF4-FFF2-40B4-BE49-F238E27FC236}">
                    <a16:creationId xmlns:a16="http://schemas.microsoft.com/office/drawing/2014/main" id="{49C05AB1-B051-4E08-BFFB-A48EBBC34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018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78" name="Line 59">
                <a:extLst>
                  <a:ext uri="{FF2B5EF4-FFF2-40B4-BE49-F238E27FC236}">
                    <a16:creationId xmlns:a16="http://schemas.microsoft.com/office/drawing/2014/main" id="{D2EE16C6-7C34-4ED4-AEB3-B1B821ACB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018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79" name="Line 60">
                <a:extLst>
                  <a:ext uri="{FF2B5EF4-FFF2-40B4-BE49-F238E27FC236}">
                    <a16:creationId xmlns:a16="http://schemas.microsoft.com/office/drawing/2014/main" id="{DE653589-53D3-479A-BD27-D4397241B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34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07580" name="Line 61">
                <a:extLst>
                  <a:ext uri="{FF2B5EF4-FFF2-40B4-BE49-F238E27FC236}">
                    <a16:creationId xmlns:a16="http://schemas.microsoft.com/office/drawing/2014/main" id="{A913234A-90CD-4464-A3E2-29C1929B8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578"/>
                <a:ext cx="38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grpSp>
            <p:nvGrpSpPr>
              <p:cNvPr id="107581" name="Group 61">
                <a:extLst>
                  <a:ext uri="{FF2B5EF4-FFF2-40B4-BE49-F238E27FC236}">
                    <a16:creationId xmlns:a16="http://schemas.microsoft.com/office/drawing/2014/main" id="{D642BD8E-E1A3-41E7-87D8-5B2856A53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94"/>
                <a:ext cx="576" cy="240"/>
                <a:chOff x="0" y="0"/>
                <a:chExt cx="576" cy="240"/>
              </a:xfrm>
            </p:grpSpPr>
            <p:sp>
              <p:nvSpPr>
                <p:cNvPr id="107582" name="Rectangle 63">
                  <a:extLst>
                    <a:ext uri="{FF2B5EF4-FFF2-40B4-BE49-F238E27FC236}">
                      <a16:creationId xmlns:a16="http://schemas.microsoft.com/office/drawing/2014/main" id="{9D53E3CE-6256-4939-98B1-3183F18C0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" cy="240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 </a:t>
                  </a:r>
                  <a:r>
                    <a:rPr lang="en-US" altLang="en-US" sz="2000" b="1"/>
                    <a:t>0     </a:t>
                  </a:r>
                  <a:r>
                    <a:rPr lang="en-US" altLang="en-US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107583" name="Line 64">
                  <a:extLst>
                    <a:ext uri="{FF2B5EF4-FFF2-40B4-BE49-F238E27FC236}">
                      <a16:creationId xmlns:a16="http://schemas.microsoft.com/office/drawing/2014/main" id="{7C1F8E86-AFEA-4345-87ED-53F2432638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0"/>
                  <a:ext cx="0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7584" name="Text Box 65">
            <a:extLst>
              <a:ext uri="{FF2B5EF4-FFF2-40B4-BE49-F238E27FC236}">
                <a16:creationId xmlns:a16="http://schemas.microsoft.com/office/drawing/2014/main" id="{717C6BE6-C6F9-403A-B63C-ACDC9FE3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b="1"/>
              <a:t>0, 1, 4, 9, 16, 25, 36, 49, 64, 81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b="1"/>
              <a:t>     Hash(x) = x %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84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971254C-14F6-4E1E-9DBB-13F0D313ED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6096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                        </a:t>
            </a:r>
            <a:r>
              <a:rPr lang="en-US" altLang="en-US" b="1"/>
              <a:t>Chapter 5</a:t>
            </a:r>
          </a:p>
          <a:p>
            <a:pPr>
              <a:buFontTx/>
              <a:buNone/>
            </a:pPr>
            <a:r>
              <a:rPr lang="en-US" altLang="en-US" b="1"/>
              <a:t>例子：</a:t>
            </a:r>
          </a:p>
          <a:p>
            <a:pPr>
              <a:buFontTx/>
              <a:buNone/>
            </a:pPr>
            <a:r>
              <a:rPr lang="en-US" altLang="en-US" b="1"/>
              <a:t>  设散列表为HT[13]，散列函数为</a:t>
            </a:r>
          </a:p>
          <a:p>
            <a:pPr>
              <a:buFontTx/>
              <a:buNone/>
            </a:pPr>
            <a:r>
              <a:rPr lang="en-US" altLang="en-US" b="1"/>
              <a:t>          H(key) = key % 13 。用线性开地址法解决冲突，对下列关键码序列 12,23,45,57,20,03,78,31,15,36 ：</a:t>
            </a:r>
          </a:p>
          <a:p>
            <a:pPr>
              <a:buFontTx/>
              <a:buNone/>
            </a:pPr>
            <a:r>
              <a:rPr lang="en-US" altLang="en-US" b="1"/>
              <a:t>       1) 画出其散列表。</a:t>
            </a:r>
          </a:p>
          <a:p>
            <a:pPr>
              <a:buFontTx/>
              <a:buNone/>
            </a:pPr>
            <a:r>
              <a:rPr lang="en-US" altLang="en-US" b="1"/>
              <a:t>       2）计算等概率下搜索成功的平均搜索长度。</a:t>
            </a:r>
          </a:p>
          <a:p>
            <a:pPr>
              <a:buFontTx/>
              <a:buNone/>
            </a:pPr>
            <a:r>
              <a:rPr lang="en-US" altLang="en-US" b="1"/>
              <a:t>       3）如果采用链表散列解决冲突，画出该链表。          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DC7093E4-7D6A-4DF7-86CD-FA1B5E528B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333375"/>
            <a:ext cx="7772400" cy="51435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517CEA4B-50FE-4482-A361-FDA9597B67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8" y="836613"/>
            <a:ext cx="8785225" cy="60213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                                                       </a:t>
            </a:r>
            <a:r>
              <a:rPr lang="en-US" altLang="en-US" b="1"/>
              <a:t>2010年统考题</a:t>
            </a:r>
          </a:p>
          <a:p>
            <a:pPr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综合应用题(10分)</a:t>
            </a:r>
          </a:p>
          <a:p>
            <a:pPr>
              <a:buFontTx/>
              <a:buNone/>
            </a:pPr>
            <a:r>
              <a:rPr lang="en-US" altLang="en-US" sz="2000" b="1"/>
              <a:t>    将关键字序列(7, 8, 30, 11, 18, 9, 14 ) 散列存储到散列表中, 散列表的存储空间是一个下标从0开始的一个一维数组中, 散列函数为:</a:t>
            </a:r>
          </a:p>
          <a:p>
            <a:pPr>
              <a:buFontTx/>
              <a:buNone/>
            </a:pPr>
            <a:r>
              <a:rPr lang="en-US" altLang="en-US" sz="2000" b="1"/>
              <a:t>            H( key ) = ( key*3 ) MOD T            </a:t>
            </a:r>
          </a:p>
          <a:p>
            <a:pPr>
              <a:buFontTx/>
              <a:buNone/>
            </a:pPr>
            <a:r>
              <a:rPr lang="en-US" altLang="en-US" sz="2000" b="1"/>
              <a:t>      处理冲突采用线性探测法,要求装载因子为0.7</a:t>
            </a:r>
          </a:p>
          <a:p>
            <a:pPr>
              <a:buFontTx/>
              <a:buNone/>
            </a:pPr>
            <a:r>
              <a:rPr lang="en-US" altLang="en-US" sz="2000" b="1"/>
              <a:t>  </a:t>
            </a:r>
          </a:p>
          <a:p>
            <a:pPr>
              <a:buFontTx/>
              <a:buNone/>
            </a:pPr>
            <a:r>
              <a:rPr lang="en-US" altLang="en-US" sz="2000" b="1"/>
              <a:t>    问题:</a:t>
            </a:r>
          </a:p>
          <a:p>
            <a:pPr>
              <a:buFontTx/>
              <a:buNone/>
            </a:pPr>
            <a:r>
              <a:rPr lang="en-US" altLang="en-US" sz="2000" b="1"/>
              <a:t>        1).  请画出所构造的散列表;</a:t>
            </a:r>
          </a:p>
          <a:p>
            <a:pPr>
              <a:buFontTx/>
              <a:buNone/>
            </a:pPr>
            <a:r>
              <a:rPr lang="en-US" altLang="en-US" sz="2000" b="1"/>
              <a:t>        2).  分别计算等概率情况下,查找成功和查找不成功的平均查找长度.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注:   所谓查找不成功的平均查找长度是指:  在表中所有可能散列到的位置  </a:t>
            </a:r>
          </a:p>
          <a:p>
            <a:pPr>
              <a:buFontTx/>
              <a:buNone/>
            </a:pPr>
            <a:r>
              <a:rPr lang="en-US" altLang="en-US" sz="2000" b="1"/>
              <a:t>            上,要插入新元素时为找到空桶的探查次数的平均值.</a:t>
            </a:r>
          </a:p>
          <a:p>
            <a:pPr>
              <a:buFontTx/>
              <a:buNone/>
            </a:pPr>
            <a:r>
              <a:rPr lang="en-US" altLang="en-US" sz="2000" b="1"/>
              <a:t>      </a:t>
            </a:r>
          </a:p>
          <a:p>
            <a:pPr>
              <a:buFontTx/>
              <a:buNone/>
            </a:pPr>
            <a:r>
              <a:rPr lang="en-US" altLang="en-US" sz="2000"/>
              <a:t> 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A0F8162C-7433-4464-9770-997C7F2F903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404813"/>
            <a:ext cx="7772400" cy="36195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10595" name="副标题 2">
            <a:extLst>
              <a:ext uri="{FF2B5EF4-FFF2-40B4-BE49-F238E27FC236}">
                <a16:creationId xmlns:a16="http://schemas.microsoft.com/office/drawing/2014/main" id="{7FEAAF25-A654-4EB3-B479-F96A601599B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9388" y="836613"/>
            <a:ext cx="8713787" cy="5905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b="1"/>
              <a:t>  解答: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1).  由装载因子0.7, 数据总数7个,得到存储空间长度为10,  所以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   H(hey) = (key*3) MOD 10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散列表为: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   0      1      2      3      4      5      6      7      8      9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   30    7      14    11    8      18            9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    1      1      1      1      1      2             1  </a:t>
            </a:r>
          </a:p>
          <a:p>
            <a:pPr marL="0" indent="0">
              <a:buFontTx/>
              <a:buNone/>
            </a:pPr>
            <a:endParaRPr lang="en-US" altLang="en-US" sz="2000" b="1"/>
          </a:p>
          <a:p>
            <a:pPr marL="0" indent="0">
              <a:buFontTx/>
              <a:buNone/>
            </a:pPr>
            <a:r>
              <a:rPr lang="en-US" altLang="en-US" sz="2000" b="1"/>
              <a:t>       2).  查找成功的ASL= ( 1+1+1+1+1+2+1)/7 = 8/7</a:t>
            </a:r>
          </a:p>
          <a:p>
            <a:pPr marL="0" indent="0">
              <a:buFontTx/>
              <a:buNone/>
            </a:pPr>
            <a:r>
              <a:rPr lang="en-US" altLang="en-US" sz="2000" b="1"/>
              <a:t>              查找不成功的ASL= (7+6+5+4+3+2+1+2+1+1)/10 = 3.2</a:t>
            </a:r>
          </a:p>
          <a:p>
            <a:pPr marL="0" indent="0">
              <a:buFontTx/>
              <a:buNone/>
            </a:pPr>
            <a:endParaRPr lang="en-US" altLang="en-US" sz="2000" b="1"/>
          </a:p>
          <a:p>
            <a:pPr marL="0" indent="0">
              <a:buFontTx/>
              <a:buNone/>
            </a:pPr>
            <a:endParaRPr lang="en-US" altLang="en-US" sz="2000" b="1"/>
          </a:p>
          <a:p>
            <a:pPr marL="0" indent="0">
              <a:buFontTx/>
              <a:buNone/>
            </a:pPr>
            <a:endParaRPr lang="en-US" altLang="en-US" sz="2000" b="1"/>
          </a:p>
          <a:p>
            <a:pPr marL="0" indent="0">
              <a:buFontTx/>
              <a:buNone/>
            </a:pPr>
            <a:endParaRPr lang="en-US" altLang="en-US" sz="2000" b="1"/>
          </a:p>
          <a:p>
            <a:pPr marL="0" indent="0">
              <a:buFontTx/>
              <a:buNone/>
            </a:pPr>
            <a:endParaRPr lang="en-US" altLang="en-US" sz="2000" b="1"/>
          </a:p>
        </p:txBody>
      </p:sp>
      <p:cxnSp>
        <p:nvCxnSpPr>
          <p:cNvPr id="110596" name="直接连接符 4">
            <a:extLst>
              <a:ext uri="{FF2B5EF4-FFF2-40B4-BE49-F238E27FC236}">
                <a16:creationId xmlns:a16="http://schemas.microsoft.com/office/drawing/2014/main" id="{A9D7C486-B31A-40C6-83EA-DA6023896B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4213" y="2276475"/>
            <a:ext cx="504031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597" name="直接连接符 6">
            <a:extLst>
              <a:ext uri="{FF2B5EF4-FFF2-40B4-BE49-F238E27FC236}">
                <a16:creationId xmlns:a16="http://schemas.microsoft.com/office/drawing/2014/main" id="{C1F4D961-A164-4595-A972-2ABD77FBFF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4213" y="2636838"/>
            <a:ext cx="504031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598" name="直接连接符 7">
            <a:extLst>
              <a:ext uri="{FF2B5EF4-FFF2-40B4-BE49-F238E27FC236}">
                <a16:creationId xmlns:a16="http://schemas.microsoft.com/office/drawing/2014/main" id="{ADB4F67D-0298-49DF-8BC1-59A7AED679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4213" y="3068638"/>
            <a:ext cx="504031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599" name="直接连接符 7">
            <a:extLst>
              <a:ext uri="{FF2B5EF4-FFF2-40B4-BE49-F238E27FC236}">
                <a16:creationId xmlns:a16="http://schemas.microsoft.com/office/drawing/2014/main" id="{EE2747AD-860C-4198-95BF-BF9BEC15C90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88131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0" name="直接连接符 8">
            <a:extLst>
              <a:ext uri="{FF2B5EF4-FFF2-40B4-BE49-F238E27FC236}">
                <a16:creationId xmlns:a16="http://schemas.microsoft.com/office/drawing/2014/main" id="{7B7CFD67-916A-4C12-B53E-81016CED19B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19931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1" name="直接连接符 9">
            <a:extLst>
              <a:ext uri="{FF2B5EF4-FFF2-40B4-BE49-F238E27FC236}">
                <a16:creationId xmlns:a16="http://schemas.microsoft.com/office/drawing/2014/main" id="{20965363-75F0-414B-8B26-8B57B85A8C0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223168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2" name="直接连接符 10">
            <a:extLst>
              <a:ext uri="{FF2B5EF4-FFF2-40B4-BE49-F238E27FC236}">
                <a16:creationId xmlns:a16="http://schemas.microsoft.com/office/drawing/2014/main" id="{A3A0E972-E210-4091-9FF2-518660AEFC1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727993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3" name="直接连接符 11">
            <a:extLst>
              <a:ext uri="{FF2B5EF4-FFF2-40B4-BE49-F238E27FC236}">
                <a16:creationId xmlns:a16="http://schemas.microsoft.com/office/drawing/2014/main" id="{1639390B-8551-41EE-80B3-48350B82740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31231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4" name="直接连接符 12">
            <a:extLst>
              <a:ext uri="{FF2B5EF4-FFF2-40B4-BE49-F238E27FC236}">
                <a16:creationId xmlns:a16="http://schemas.microsoft.com/office/drawing/2014/main" id="{684E3974-87DD-4626-B176-45C3D2CB057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736056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5" name="直接连接符 13">
            <a:extLst>
              <a:ext uri="{FF2B5EF4-FFF2-40B4-BE49-F238E27FC236}">
                <a16:creationId xmlns:a16="http://schemas.microsoft.com/office/drawing/2014/main" id="{91A90D7B-5B4C-4AE7-BBEC-F6DC2CA794C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39293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6" name="直接连接符 14">
            <a:extLst>
              <a:ext uri="{FF2B5EF4-FFF2-40B4-BE49-F238E27FC236}">
                <a16:creationId xmlns:a16="http://schemas.microsoft.com/office/drawing/2014/main" id="{D02876F8-81F4-4CC9-87DC-9F2BE47B5C2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44118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7" name="直接连接符 15">
            <a:extLst>
              <a:ext uri="{FF2B5EF4-FFF2-40B4-BE49-F238E27FC236}">
                <a16:creationId xmlns:a16="http://schemas.microsoft.com/office/drawing/2014/main" id="{1C4A654B-6D5D-4803-81C1-FB9A37E4C8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47356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8" name="直接连接符 16">
            <a:extLst>
              <a:ext uri="{FF2B5EF4-FFF2-40B4-BE49-F238E27FC236}">
                <a16:creationId xmlns:a16="http://schemas.microsoft.com/office/drawing/2014/main" id="{706CB79D-B810-4FD7-B5D2-C23EF931275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752181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609" name="直接连接符 17">
            <a:extLst>
              <a:ext uri="{FF2B5EF4-FFF2-40B4-BE49-F238E27FC236}">
                <a16:creationId xmlns:a16="http://schemas.microsoft.com/office/drawing/2014/main" id="{D58F749F-2D9F-4133-B5CE-CC71322C0B9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28443" y="2672557"/>
            <a:ext cx="792163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71258E6-3514-4AF5-B77C-24683565D7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 sz="2400" b="1"/>
              <a:t>第6章：优先队列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DABBC82-4C54-44A3-A1D1-3D4A08ADFA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   1.优先队列的概念</a:t>
            </a:r>
          </a:p>
          <a:p>
            <a:pPr>
              <a:buFontTx/>
              <a:buNone/>
            </a:pPr>
            <a:r>
              <a:rPr lang="en-US" altLang="en-US" sz="2000" b="1"/>
              <a:t>    2.优先队列的实现</a:t>
            </a:r>
          </a:p>
          <a:p>
            <a:pPr>
              <a:buFontTx/>
              <a:buNone/>
            </a:pPr>
            <a:r>
              <a:rPr lang="en-US" altLang="en-US" sz="2000" b="1"/>
              <a:t>            用无序的线性表来实现</a:t>
            </a:r>
          </a:p>
          <a:p>
            <a:pPr>
              <a:buFontTx/>
              <a:buNone/>
            </a:pPr>
            <a:r>
              <a:rPr lang="en-US" altLang="en-US" sz="2000" b="1"/>
              <a:t>            用堆来实现----堆的定义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初始化一个堆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堆排序</a:t>
            </a:r>
          </a:p>
          <a:p>
            <a:pPr>
              <a:buFontTx/>
              <a:buNone/>
            </a:pPr>
            <a:r>
              <a:rPr lang="en-US" altLang="en-US" sz="2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28453D5-CCE4-4047-84F7-3BD7BD57B4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z="2400" b="1"/>
              <a:t>优先队列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E3CC95C5-F945-4D21-8833-DE0941A08D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1.优先队列的概念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 sz="2800" b="1"/>
              <a:t>A priority queue is a collection of zero or more elements. Each element has a priority or value.</a:t>
            </a:r>
          </a:p>
          <a:p>
            <a:r>
              <a:rPr lang="en-US" altLang="en-US" sz="2800" b="1"/>
              <a:t>Operations:</a:t>
            </a:r>
          </a:p>
          <a:p>
            <a:pPr>
              <a:buFontTx/>
              <a:buNone/>
            </a:pPr>
            <a:r>
              <a:rPr lang="en-US" altLang="en-US" sz="2800" b="1"/>
              <a:t>   1)find an element</a:t>
            </a:r>
          </a:p>
          <a:p>
            <a:pPr>
              <a:buFontTx/>
              <a:buNone/>
            </a:pPr>
            <a:r>
              <a:rPr lang="en-US" altLang="en-US" sz="2800" b="1"/>
              <a:t>   2)insert a new element</a:t>
            </a:r>
          </a:p>
          <a:p>
            <a:pPr>
              <a:buFontTx/>
              <a:buNone/>
            </a:pPr>
            <a:r>
              <a:rPr lang="en-US" altLang="en-US" sz="2800" b="1"/>
              <a:t>   3)delete an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C42AA269-D355-4CE9-8009-92F1F8C98F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z="2400" b="1"/>
              <a:t>优先队列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780AF27-F017-4C49-ACA5-1A774BA337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00188"/>
            <a:ext cx="7772400" cy="4114800"/>
          </a:xfrm>
        </p:spPr>
        <p:txBody>
          <a:bodyPr/>
          <a:lstStyle/>
          <a:p>
            <a:r>
              <a:rPr lang="en-US" altLang="en-US" b="1"/>
              <a:t>In </a:t>
            </a:r>
            <a:r>
              <a:rPr lang="en-US" altLang="en-US" b="1">
                <a:solidFill>
                  <a:srgbClr val="66CCFF"/>
                </a:solidFill>
              </a:rPr>
              <a:t>a min priority queue</a:t>
            </a:r>
            <a:r>
              <a:rPr lang="en-US" altLang="en-US" b="1"/>
              <a:t> the find operation finds the element with minimum priority, while the delete operation delete this element.</a:t>
            </a:r>
          </a:p>
          <a:p>
            <a:r>
              <a:rPr lang="en-US" altLang="en-US" b="1"/>
              <a:t>In </a:t>
            </a:r>
            <a:r>
              <a:rPr lang="en-US" altLang="en-US" b="1">
                <a:solidFill>
                  <a:srgbClr val="66CCFF"/>
                </a:solidFill>
              </a:rPr>
              <a:t>a max priority queue</a:t>
            </a:r>
            <a:r>
              <a:rPr lang="en-US" altLang="en-US" b="1"/>
              <a:t>, the find operation finds the element with maximum priority, while the delete operation delete this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EA16DE-BA60-44F9-8468-1B68C78598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r>
              <a:rPr lang="en-US" altLang="en-US">
                <a:solidFill>
                  <a:srgbClr val="66CCFF"/>
                </a:solidFill>
              </a:rPr>
              <a:t> </a:t>
            </a:r>
            <a:r>
              <a:rPr lang="en-US" altLang="en-US" sz="28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6F54F15F-4418-4F20-ACC1-8826138265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43888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1.definition: </a:t>
            </a:r>
            <a:r>
              <a:rPr lang="en-US" altLang="en-US" b="1">
                <a:solidFill>
                  <a:srgbClr val="66CCFF"/>
                </a:solidFill>
              </a:rPr>
              <a:t>A max heap(min Heap)</a:t>
            </a:r>
          </a:p>
          <a:p>
            <a:r>
              <a:rPr lang="en-US" altLang="en-US" b="1"/>
              <a:t>is A complete binary tree</a:t>
            </a:r>
          </a:p>
          <a:p>
            <a:r>
              <a:rPr lang="en-US" altLang="en-US" b="1"/>
              <a:t>The value in each node is greater(less) than or equal to those in its children(if any).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8A25B0A-468F-40B2-82A9-3308920DFC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28625"/>
            <a:ext cx="7772400" cy="381000"/>
          </a:xfrm>
        </p:spPr>
        <p:txBody>
          <a:bodyPr/>
          <a:lstStyle/>
          <a:p>
            <a:pPr algn="l"/>
            <a:br>
              <a:rPr lang="en-US" altLang="en-US" sz="2400"/>
            </a:br>
            <a:r>
              <a:rPr lang="en-US" altLang="en-US" sz="2400"/>
              <a:t>                               </a:t>
            </a:r>
            <a:r>
              <a:rPr lang="en-US" altLang="en-US" sz="2400" b="1"/>
              <a:t>第3章     表、</a:t>
            </a:r>
            <a:r>
              <a:rPr lang="en-US" altLang="en-US" sz="2400" b="1">
                <a:latin typeface="宋体" panose="02010600030101010101" pitchFamily="2" charset="-122"/>
              </a:rPr>
              <a:t>栈和队列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C980D0-3F76-466A-923E-251565C303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57250"/>
            <a:ext cx="81534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>
                <a:latin typeface="宋体" panose="02010600030101010101" pitchFamily="2" charset="-122"/>
              </a:rPr>
              <a:t>   </a:t>
            </a:r>
            <a:r>
              <a:rPr lang="en-US" altLang="en-US" sz="1600" b="1">
                <a:latin typeface="宋体" panose="02010600030101010101" pitchFamily="2" charset="-122"/>
              </a:rPr>
              <a:t>表、栈和队列的（基本概念，顺序存储结构，链式存储结构，应用），</a:t>
            </a:r>
          </a:p>
          <a:p>
            <a:pPr>
              <a:buFontTx/>
              <a:buNone/>
            </a:pPr>
            <a:r>
              <a:rPr lang="en-US" altLang="en-US" sz="1600" b="1">
                <a:latin typeface="宋体" panose="02010600030101010101" pitchFamily="2" charset="-122"/>
              </a:rPr>
              <a:t>   特殊矩阵的压缩存储</a:t>
            </a:r>
            <a:r>
              <a:rPr lang="en-US" altLang="en-US" sz="1600" b="1"/>
              <a:t> </a:t>
            </a:r>
          </a:p>
          <a:p>
            <a:pPr>
              <a:buFontTx/>
              <a:buNone/>
            </a:pPr>
            <a:r>
              <a:rPr lang="en-US" altLang="en-US" sz="1600" b="1"/>
              <a:t>     </a:t>
            </a:r>
          </a:p>
          <a:p>
            <a:pPr>
              <a:buFontTx/>
              <a:buNone/>
            </a:pPr>
            <a:r>
              <a:rPr lang="en-US" altLang="en-US" sz="1600" b="1" u="sng"/>
              <a:t> 表：</a:t>
            </a:r>
          </a:p>
          <a:p>
            <a:pPr>
              <a:buFontTx/>
              <a:buNone/>
            </a:pPr>
            <a:r>
              <a:rPr lang="en-US" altLang="en-US" sz="1600" b="1"/>
              <a:t>         逻辑-----（e</a:t>
            </a:r>
            <a:r>
              <a:rPr lang="en-US" altLang="en-US" sz="1600" b="1" baseline="-25000"/>
              <a:t>1</a:t>
            </a:r>
            <a:r>
              <a:rPr lang="en-US" altLang="en-US" sz="1600" b="1"/>
              <a:t>, e</a:t>
            </a:r>
            <a:r>
              <a:rPr lang="en-US" altLang="en-US" sz="1600" b="1" baseline="-25000"/>
              <a:t>2</a:t>
            </a:r>
            <a:r>
              <a:rPr lang="en-US" altLang="en-US" sz="1600" b="1"/>
              <a:t>, …..e</a:t>
            </a:r>
            <a:r>
              <a:rPr lang="en-US" altLang="en-US" sz="1600" b="1" baseline="-25000"/>
              <a:t>n</a:t>
            </a:r>
            <a:r>
              <a:rPr lang="en-US" altLang="en-US" sz="1600" b="1"/>
              <a:t>) </a:t>
            </a:r>
          </a:p>
          <a:p>
            <a:pPr>
              <a:buFontTx/>
              <a:buNone/>
            </a:pPr>
            <a:r>
              <a:rPr lang="en-US" altLang="en-US" sz="1600" b="1"/>
              <a:t>         物理------数组实现</a:t>
            </a:r>
          </a:p>
          <a:p>
            <a:pPr>
              <a:buFontTx/>
              <a:buNone/>
            </a:pPr>
            <a:r>
              <a:rPr lang="en-US" altLang="en-US" sz="1600" b="1"/>
              <a:t>                         链表实现------单链表</a:t>
            </a:r>
          </a:p>
          <a:p>
            <a:pPr>
              <a:buFontTx/>
              <a:buNone/>
            </a:pPr>
            <a:r>
              <a:rPr lang="en-US" altLang="en-US" sz="1600" b="1"/>
              <a:t>                                                 循环链表</a:t>
            </a:r>
          </a:p>
          <a:p>
            <a:pPr>
              <a:buFontTx/>
              <a:buNone/>
            </a:pPr>
            <a:r>
              <a:rPr lang="en-US" altLang="en-US" sz="1600" b="1"/>
              <a:t>                                                 双向链表</a:t>
            </a:r>
          </a:p>
          <a:p>
            <a:pPr>
              <a:buFontTx/>
              <a:buNone/>
            </a:pPr>
            <a:r>
              <a:rPr lang="en-US" altLang="en-US" sz="1600" b="1"/>
              <a:t>                          cursor</a:t>
            </a:r>
          </a:p>
          <a:p>
            <a:pPr>
              <a:buFontTx/>
              <a:buNone/>
            </a:pPr>
            <a:r>
              <a:rPr lang="en-US" altLang="en-US" sz="1600" b="1"/>
              <a:t>         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CCFA2E86-72BF-4CD2-BDC8-E263BFAFDD5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786063"/>
            <a:ext cx="1600200" cy="762000"/>
            <a:chOff x="0" y="0"/>
            <a:chExt cx="1008" cy="480"/>
          </a:xfrm>
        </p:grpSpPr>
        <p:sp>
          <p:nvSpPr>
            <p:cNvPr id="14341" name="AutoShape 4">
              <a:extLst>
                <a:ext uri="{FF2B5EF4-FFF2-40B4-BE49-F238E27FC236}">
                  <a16:creationId xmlns:a16="http://schemas.microsoft.com/office/drawing/2014/main" id="{9A41928A-8172-4B92-B3A3-E3D3A47EA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2" name="Text Box 5">
              <a:extLst>
                <a:ext uri="{FF2B5EF4-FFF2-40B4-BE49-F238E27FC236}">
                  <a16:creationId xmlns:a16="http://schemas.microsoft.com/office/drawing/2014/main" id="{2DA0E8AC-DA1A-4C18-887C-84B570660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4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表头结点</a:t>
              </a:r>
            </a:p>
          </p:txBody>
        </p:sp>
      </p:grpSp>
      <p:grpSp>
        <p:nvGrpSpPr>
          <p:cNvPr id="14343" name="Group 7">
            <a:extLst>
              <a:ext uri="{FF2B5EF4-FFF2-40B4-BE49-F238E27FC236}">
                <a16:creationId xmlns:a16="http://schemas.microsoft.com/office/drawing/2014/main" id="{C92D67B3-A207-44B5-AF29-FD16071083B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857750"/>
            <a:ext cx="1981200" cy="762000"/>
            <a:chOff x="0" y="0"/>
            <a:chExt cx="1248" cy="480"/>
          </a:xfrm>
        </p:grpSpPr>
        <p:sp>
          <p:nvSpPr>
            <p:cNvPr id="14344" name="AutoShape 6">
              <a:extLst>
                <a:ext uri="{FF2B5EF4-FFF2-40B4-BE49-F238E27FC236}">
                  <a16:creationId xmlns:a16="http://schemas.microsoft.com/office/drawing/2014/main" id="{08BEAC70-A8B4-4485-967C-11DFD34C7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Text Box 7">
              <a:extLst>
                <a:ext uri="{FF2B5EF4-FFF2-40B4-BE49-F238E27FC236}">
                  <a16:creationId xmlns:a16="http://schemas.microsoft.com/office/drawing/2014/main" id="{1222106A-8EE7-4071-9855-D8B066EDF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44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用链表实现</a:t>
              </a:r>
            </a:p>
          </p:txBody>
        </p:sp>
      </p:grpSp>
      <p:sp>
        <p:nvSpPr>
          <p:cNvPr id="14346" name="Text Box 11">
            <a:extLst>
              <a:ext uri="{FF2B5EF4-FFF2-40B4-BE49-F238E27FC236}">
                <a16:creationId xmlns:a16="http://schemas.microsoft.com/office/drawing/2014/main" id="{697EA91C-CEE0-479E-A992-08F94257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00500"/>
            <a:ext cx="3505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操作</a:t>
            </a:r>
            <a:r>
              <a:rPr lang="en-US" altLang="en-US" sz="1800" b="1"/>
              <a:t>------</a:t>
            </a:r>
            <a:r>
              <a:rPr lang="zh-CN" altLang="en-US" sz="1800" b="1"/>
              <a:t>查找、插入、删除等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  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</a:t>
            </a:r>
            <a:r>
              <a:rPr lang="en-US" altLang="en-US" sz="1800" b="1"/>
              <a:t>ppt----</a:t>
            </a:r>
            <a:r>
              <a:rPr lang="zh-CN" altLang="en-US" sz="1800" b="1"/>
              <a:t>多项式相加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           约瑟夫问题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           双链表的插入、删除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例题</a:t>
            </a:r>
            <a:r>
              <a:rPr lang="en-US" altLang="en-US" sz="1800" b="1"/>
              <a:t>----</a:t>
            </a:r>
            <a:r>
              <a:rPr lang="zh-CN" altLang="en-US" sz="1800" b="1"/>
              <a:t>逆转链表等题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4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4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4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4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4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  <p:bldP spid="14339" grpId="0" build="p" autoUpdateAnimBg="0"/>
      <p:bldP spid="14346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F567539-992D-4EAE-9BF1-B2A5C7DB35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66CCFF"/>
                </a:solidFill>
              </a:rPr>
              <a:t> </a:t>
            </a:r>
            <a:r>
              <a:rPr lang="en-US" altLang="en-US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B665C8D5-3481-45F9-B944-2EF06D216C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 Example of a max heap </a:t>
            </a:r>
          </a:p>
          <a:p>
            <a:pPr>
              <a:buFontTx/>
              <a:buNone/>
            </a:pPr>
            <a:r>
              <a:rPr lang="en-US" altLang="en-US" b="1"/>
              <a:t>   k={87,78,53,45,65,09,31,17,23}</a:t>
            </a:r>
          </a:p>
          <a:p>
            <a:endParaRPr lang="en-US" altLang="en-US" b="1"/>
          </a:p>
        </p:txBody>
      </p:sp>
      <p:grpSp>
        <p:nvGrpSpPr>
          <p:cNvPr id="115716" name="Group 4">
            <a:extLst>
              <a:ext uri="{FF2B5EF4-FFF2-40B4-BE49-F238E27FC236}">
                <a16:creationId xmlns:a16="http://schemas.microsoft.com/office/drawing/2014/main" id="{116DFBC3-D477-4B5C-961D-AE2C6245B90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3886200" cy="2667000"/>
            <a:chOff x="0" y="0"/>
            <a:chExt cx="2448" cy="1680"/>
          </a:xfrm>
        </p:grpSpPr>
        <p:sp>
          <p:nvSpPr>
            <p:cNvPr id="115717" name="Oval 5">
              <a:extLst>
                <a:ext uri="{FF2B5EF4-FFF2-40B4-BE49-F238E27FC236}">
                  <a16:creationId xmlns:a16="http://schemas.microsoft.com/office/drawing/2014/main" id="{A3D475A1-DB6C-4A63-8DD6-B952711C0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87</a:t>
              </a:r>
            </a:p>
          </p:txBody>
        </p:sp>
        <p:sp>
          <p:nvSpPr>
            <p:cNvPr id="115718" name="Oval 6">
              <a:extLst>
                <a:ext uri="{FF2B5EF4-FFF2-40B4-BE49-F238E27FC236}">
                  <a16:creationId xmlns:a16="http://schemas.microsoft.com/office/drawing/2014/main" id="{A6767C10-71CD-410E-9A25-468EBA38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78</a:t>
              </a:r>
            </a:p>
          </p:txBody>
        </p:sp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60032C06-79ED-414B-AE55-7B302A6EFE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4" y="81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45</a:t>
              </a:r>
            </a:p>
          </p:txBody>
        </p:sp>
        <p:sp>
          <p:nvSpPr>
            <p:cNvPr id="115720" name="Oval 8">
              <a:extLst>
                <a:ext uri="{FF2B5EF4-FFF2-40B4-BE49-F238E27FC236}">
                  <a16:creationId xmlns:a16="http://schemas.microsoft.com/office/drawing/2014/main" id="{881F1D78-8DEF-4286-BC3B-3B3AD3CF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65</a:t>
              </a:r>
            </a:p>
          </p:txBody>
        </p:sp>
        <p:sp>
          <p:nvSpPr>
            <p:cNvPr id="115721" name="Oval 9">
              <a:extLst>
                <a:ext uri="{FF2B5EF4-FFF2-40B4-BE49-F238E27FC236}">
                  <a16:creationId xmlns:a16="http://schemas.microsoft.com/office/drawing/2014/main" id="{CA010CD4-ECAE-4FA3-85D3-CA1D92C7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53</a:t>
              </a:r>
            </a:p>
          </p:txBody>
        </p:sp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4F0EF23B-4C8A-443F-A417-F8455D8E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09</a:t>
              </a:r>
            </a:p>
          </p:txBody>
        </p:sp>
        <p:sp>
          <p:nvSpPr>
            <p:cNvPr id="115723" name="Oval 11">
              <a:extLst>
                <a:ext uri="{FF2B5EF4-FFF2-40B4-BE49-F238E27FC236}">
                  <a16:creationId xmlns:a16="http://schemas.microsoft.com/office/drawing/2014/main" id="{D892DD14-5024-44F3-9E79-E42A5C5F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9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17</a:t>
              </a:r>
            </a:p>
          </p:txBody>
        </p:sp>
        <p:sp>
          <p:nvSpPr>
            <p:cNvPr id="115724" name="Oval 12">
              <a:extLst>
                <a:ext uri="{FF2B5EF4-FFF2-40B4-BE49-F238E27FC236}">
                  <a16:creationId xmlns:a16="http://schemas.microsoft.com/office/drawing/2014/main" id="{0227F428-04F9-4F6C-A85C-045DDDF22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31</a:t>
              </a:r>
            </a:p>
          </p:txBody>
        </p:sp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C29FCC31-DBD5-402E-997F-A0D17BB08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23</a:t>
              </a:r>
            </a:p>
          </p:txBody>
        </p:sp>
        <p:sp>
          <p:nvSpPr>
            <p:cNvPr id="115726" name="Line 14">
              <a:extLst>
                <a:ext uri="{FF2B5EF4-FFF2-40B4-BE49-F238E27FC236}">
                  <a16:creationId xmlns:a16="http://schemas.microsoft.com/office/drawing/2014/main" id="{653FA978-4AE3-4841-86AE-653DE555D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92"/>
              <a:ext cx="28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27" name="Line 15">
              <a:extLst>
                <a:ext uri="{FF2B5EF4-FFF2-40B4-BE49-F238E27FC236}">
                  <a16:creationId xmlns:a16="http://schemas.microsoft.com/office/drawing/2014/main" id="{C131B05E-B3F0-4FBD-8075-4D0B50385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0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28" name="Line 16">
              <a:extLst>
                <a:ext uri="{FF2B5EF4-FFF2-40B4-BE49-F238E27FC236}">
                  <a16:creationId xmlns:a16="http://schemas.microsoft.com/office/drawing/2014/main" id="{36309485-59CC-4CD9-A25E-326C029E0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624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29" name="Line 17">
              <a:extLst>
                <a:ext uri="{FF2B5EF4-FFF2-40B4-BE49-F238E27FC236}">
                  <a16:creationId xmlns:a16="http://schemas.microsoft.com/office/drawing/2014/main" id="{7AE482B3-CF3A-43FA-869C-25B582D22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056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30" name="Line 18">
              <a:extLst>
                <a:ext uri="{FF2B5EF4-FFF2-40B4-BE49-F238E27FC236}">
                  <a16:creationId xmlns:a16="http://schemas.microsoft.com/office/drawing/2014/main" id="{C2DFC3A0-F6F2-4660-9C27-87B27724E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31" name="Line 19">
              <a:extLst>
                <a:ext uri="{FF2B5EF4-FFF2-40B4-BE49-F238E27FC236}">
                  <a16:creationId xmlns:a16="http://schemas.microsoft.com/office/drawing/2014/main" id="{54CA177B-2A54-4316-9546-9CD242050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672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32" name="Line 20">
              <a:extLst>
                <a:ext uri="{FF2B5EF4-FFF2-40B4-BE49-F238E27FC236}">
                  <a16:creationId xmlns:a16="http://schemas.microsoft.com/office/drawing/2014/main" id="{C068C82A-4078-4487-9FCB-A0D77F0B1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104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33" name="Line 21">
              <a:extLst>
                <a:ext uri="{FF2B5EF4-FFF2-40B4-BE49-F238E27FC236}">
                  <a16:creationId xmlns:a16="http://schemas.microsoft.com/office/drawing/2014/main" id="{8A9C0C64-78AF-4C3B-8332-F200376FA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672"/>
              <a:ext cx="4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5734" name="Line 22">
              <a:extLst>
                <a:ext uri="{FF2B5EF4-FFF2-40B4-BE49-F238E27FC236}">
                  <a16:creationId xmlns:a16="http://schemas.microsoft.com/office/drawing/2014/main" id="{D805D1A3-EE9A-4FA1-9D3C-3D7DAA18B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24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EC844ED-4DCD-4DA8-85D6-3BB7D9F01B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62025"/>
          </a:xfrm>
        </p:spPr>
        <p:txBody>
          <a:bodyPr/>
          <a:lstStyle/>
          <a:p>
            <a:r>
              <a:rPr lang="en-US" altLang="en-US" sz="2800" b="1">
                <a:solidFill>
                  <a:srgbClr val="66CCFF"/>
                </a:solidFill>
              </a:rPr>
              <a:t> Heaps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D26235D-5729-4262-BF39-9CEB12BFB6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Example of a min heap</a:t>
            </a:r>
          </a:p>
          <a:p>
            <a:pPr>
              <a:buFontTx/>
              <a:buNone/>
            </a:pPr>
            <a:r>
              <a:rPr lang="en-US" altLang="en-US" b="1"/>
              <a:t>  k={09,17,65,23,45,78,87,53,31}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7A7E44D5-FFB7-4D5C-8372-D54BCC015C7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3886200" cy="2667000"/>
            <a:chOff x="0" y="0"/>
            <a:chExt cx="2448" cy="1680"/>
          </a:xfrm>
        </p:grpSpPr>
        <p:sp>
          <p:nvSpPr>
            <p:cNvPr id="116741" name="Oval 5">
              <a:extLst>
                <a:ext uri="{FF2B5EF4-FFF2-40B4-BE49-F238E27FC236}">
                  <a16:creationId xmlns:a16="http://schemas.microsoft.com/office/drawing/2014/main" id="{8C962C63-0A29-4FA5-B1E5-0461D2368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09</a:t>
              </a:r>
            </a:p>
          </p:txBody>
        </p:sp>
        <p:sp>
          <p:nvSpPr>
            <p:cNvPr id="116742" name="Oval 6">
              <a:extLst>
                <a:ext uri="{FF2B5EF4-FFF2-40B4-BE49-F238E27FC236}">
                  <a16:creationId xmlns:a16="http://schemas.microsoft.com/office/drawing/2014/main" id="{F1868792-58E3-40A9-8EC7-883FBC69E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17</a:t>
              </a:r>
            </a:p>
          </p:txBody>
        </p:sp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F2AB44A1-E683-458D-8B5C-4C299D08BA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4" y="81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23</a:t>
              </a:r>
            </a:p>
          </p:txBody>
        </p:sp>
        <p:sp>
          <p:nvSpPr>
            <p:cNvPr id="116744" name="Oval 8">
              <a:extLst>
                <a:ext uri="{FF2B5EF4-FFF2-40B4-BE49-F238E27FC236}">
                  <a16:creationId xmlns:a16="http://schemas.microsoft.com/office/drawing/2014/main" id="{813F8DFD-2488-4F9F-8B2A-C0C1A2F2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45</a:t>
              </a:r>
            </a:p>
          </p:txBody>
        </p:sp>
        <p:sp>
          <p:nvSpPr>
            <p:cNvPr id="116745" name="Oval 9">
              <a:extLst>
                <a:ext uri="{FF2B5EF4-FFF2-40B4-BE49-F238E27FC236}">
                  <a16:creationId xmlns:a16="http://schemas.microsoft.com/office/drawing/2014/main" id="{D675CD41-B5BA-4B37-B5B9-94EA9F8B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65</a:t>
              </a:r>
            </a:p>
          </p:txBody>
        </p:sp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28D32B31-C99B-4F25-A93F-E1121A25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78</a:t>
              </a:r>
            </a:p>
          </p:txBody>
        </p:sp>
        <p:sp>
          <p:nvSpPr>
            <p:cNvPr id="116747" name="Oval 11">
              <a:extLst>
                <a:ext uri="{FF2B5EF4-FFF2-40B4-BE49-F238E27FC236}">
                  <a16:creationId xmlns:a16="http://schemas.microsoft.com/office/drawing/2014/main" id="{B2D20BDE-3EA6-4B73-89B6-3C770940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9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53</a:t>
              </a:r>
            </a:p>
          </p:txBody>
        </p:sp>
        <p:sp>
          <p:nvSpPr>
            <p:cNvPr id="116748" name="Oval 12">
              <a:extLst>
                <a:ext uri="{FF2B5EF4-FFF2-40B4-BE49-F238E27FC236}">
                  <a16:creationId xmlns:a16="http://schemas.microsoft.com/office/drawing/2014/main" id="{9E762495-900B-4393-B0CF-EF7E65EF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87</a:t>
              </a:r>
            </a:p>
          </p:txBody>
        </p:sp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68F816DB-1850-4330-AD4C-9E72D094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9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31</a:t>
              </a:r>
            </a:p>
          </p:txBody>
        </p:sp>
        <p:sp>
          <p:nvSpPr>
            <p:cNvPr id="116750" name="Line 14">
              <a:extLst>
                <a:ext uri="{FF2B5EF4-FFF2-40B4-BE49-F238E27FC236}">
                  <a16:creationId xmlns:a16="http://schemas.microsoft.com/office/drawing/2014/main" id="{A7BF8076-FBB5-4D07-BA06-89BD60399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92"/>
              <a:ext cx="28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1" name="Line 15">
              <a:extLst>
                <a:ext uri="{FF2B5EF4-FFF2-40B4-BE49-F238E27FC236}">
                  <a16:creationId xmlns:a16="http://schemas.microsoft.com/office/drawing/2014/main" id="{4D8EA1FB-1958-4858-B0AD-E050AEAB6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0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FA5EFBDA-D30B-4226-8EDF-34ADCA506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624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3" name="Line 17">
              <a:extLst>
                <a:ext uri="{FF2B5EF4-FFF2-40B4-BE49-F238E27FC236}">
                  <a16:creationId xmlns:a16="http://schemas.microsoft.com/office/drawing/2014/main" id="{7D33A68D-C464-4ACE-8977-088760679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056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4" name="Line 18">
              <a:extLst>
                <a:ext uri="{FF2B5EF4-FFF2-40B4-BE49-F238E27FC236}">
                  <a16:creationId xmlns:a16="http://schemas.microsoft.com/office/drawing/2014/main" id="{102C11FA-9ABA-4E15-94AA-00E7CF859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5" name="Line 19">
              <a:extLst>
                <a:ext uri="{FF2B5EF4-FFF2-40B4-BE49-F238E27FC236}">
                  <a16:creationId xmlns:a16="http://schemas.microsoft.com/office/drawing/2014/main" id="{B031F6C6-1204-408D-8810-ABA873AD6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672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6" name="Line 20">
              <a:extLst>
                <a:ext uri="{FF2B5EF4-FFF2-40B4-BE49-F238E27FC236}">
                  <a16:creationId xmlns:a16="http://schemas.microsoft.com/office/drawing/2014/main" id="{2B5A8F0D-60AB-4BFF-8DF9-8DFF151FE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104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7" name="Line 21">
              <a:extLst>
                <a:ext uri="{FF2B5EF4-FFF2-40B4-BE49-F238E27FC236}">
                  <a16:creationId xmlns:a16="http://schemas.microsoft.com/office/drawing/2014/main" id="{AA81E6CC-B9E0-4D3E-8640-5E93B5ABD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672"/>
              <a:ext cx="4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6758" name="Line 22">
              <a:extLst>
                <a:ext uri="{FF2B5EF4-FFF2-40B4-BE49-F238E27FC236}">
                  <a16:creationId xmlns:a16="http://schemas.microsoft.com/office/drawing/2014/main" id="{54DD7B7B-D54E-4649-BEA0-926ED69BC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24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1AA143F-B492-4E3A-AE71-CDCE0231EE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28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7FA51E9-13DF-44D7-8D5B-2E2030377F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b="1"/>
              <a:t>考纲上的题：</a:t>
            </a:r>
          </a:p>
          <a:p>
            <a:pPr>
              <a:buFontTx/>
              <a:buNone/>
            </a:pPr>
            <a:r>
              <a:rPr lang="en-US" altLang="en-US" b="1"/>
              <a:t>判别以下序列是否是堆？如果不是，将它调整为堆。</a:t>
            </a:r>
          </a:p>
          <a:p>
            <a:pPr>
              <a:buFontTx/>
              <a:buNone/>
            </a:pPr>
            <a:r>
              <a:rPr lang="en-US" altLang="en-US" b="1"/>
              <a:t>    1) { 100, 86, 48, 73, 35, 39, 42, 57, 66, 21 }</a:t>
            </a:r>
          </a:p>
          <a:p>
            <a:pPr>
              <a:buFontTx/>
              <a:buNone/>
            </a:pPr>
            <a:r>
              <a:rPr lang="en-US" altLang="en-US" b="1"/>
              <a:t>    2) { 12, 70, 33, 65, 24, 56, 48, 92, 86, 33 }</a:t>
            </a:r>
          </a:p>
          <a:p>
            <a:pPr>
              <a:buFontTx/>
              <a:buNone/>
            </a:pPr>
            <a:r>
              <a:rPr lang="en-US" altLang="en-US" b="1"/>
              <a:t>    3) { 103, 97, 56, 38, 66, 23, 42, 12, 30, 52, 06, 20 }</a:t>
            </a:r>
          </a:p>
          <a:p>
            <a:pPr>
              <a:buFontTx/>
              <a:buNone/>
            </a:pPr>
            <a:r>
              <a:rPr lang="en-US" altLang="en-US" b="1"/>
              <a:t>    4) { 05, 56, 20, 23, 40, 38, 29, 61, 35, 76, 28, 100 }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8B282B9-CAC5-4BA4-92B4-5A0AB8A630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E5F3652-DE60-4D2C-97CF-8327B2051A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2)Insertion </a:t>
            </a:r>
          </a:p>
          <a:p>
            <a:pPr>
              <a:buFontTx/>
              <a:buNone/>
            </a:pPr>
            <a:r>
              <a:rPr lang="en-US" altLang="en-US" b="1"/>
              <a:t>   </a:t>
            </a:r>
            <a:r>
              <a:rPr lang="en-US" altLang="en-US" sz="2800" b="1"/>
              <a:t>Example:</a:t>
            </a:r>
            <a:endParaRPr lang="en-US" altLang="en-US" b="1"/>
          </a:p>
        </p:txBody>
      </p:sp>
      <p:grpSp>
        <p:nvGrpSpPr>
          <p:cNvPr id="118788" name="Group 4">
            <a:extLst>
              <a:ext uri="{FF2B5EF4-FFF2-40B4-BE49-F238E27FC236}">
                <a16:creationId xmlns:a16="http://schemas.microsoft.com/office/drawing/2014/main" id="{27D44CC7-5A96-4752-A2FE-46A486A552F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29000"/>
            <a:ext cx="2057400" cy="2286000"/>
            <a:chOff x="0" y="0"/>
            <a:chExt cx="1296" cy="1440"/>
          </a:xfrm>
        </p:grpSpPr>
        <p:sp>
          <p:nvSpPr>
            <p:cNvPr id="118789" name="Oval 5">
              <a:extLst>
                <a:ext uri="{FF2B5EF4-FFF2-40B4-BE49-F238E27FC236}">
                  <a16:creationId xmlns:a16="http://schemas.microsoft.com/office/drawing/2014/main" id="{E4D0E893-7891-4242-91E5-4543BBBC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118790" name="Oval 6">
              <a:extLst>
                <a:ext uri="{FF2B5EF4-FFF2-40B4-BE49-F238E27FC236}">
                  <a16:creationId xmlns:a16="http://schemas.microsoft.com/office/drawing/2014/main" id="{30D0F4A7-5400-4A31-9524-A33EE2A72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15</a:t>
              </a:r>
            </a:p>
          </p:txBody>
        </p:sp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2D49953D-D9AB-4186-A979-B9B9B145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</a:t>
              </a:r>
            </a:p>
          </p:txBody>
        </p:sp>
        <p:sp>
          <p:nvSpPr>
            <p:cNvPr id="118792" name="Oval 8">
              <a:extLst>
                <a:ext uri="{FF2B5EF4-FFF2-40B4-BE49-F238E27FC236}">
                  <a16:creationId xmlns:a16="http://schemas.microsoft.com/office/drawing/2014/main" id="{2FC0E869-5447-403F-B899-799009B6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14</a:t>
              </a:r>
            </a:p>
          </p:txBody>
        </p:sp>
        <p:sp>
          <p:nvSpPr>
            <p:cNvPr id="118793" name="Oval 9">
              <a:extLst>
                <a:ext uri="{FF2B5EF4-FFF2-40B4-BE49-F238E27FC236}">
                  <a16:creationId xmlns:a16="http://schemas.microsoft.com/office/drawing/2014/main" id="{61A58039-7886-4F7A-B827-B7602E86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</a:t>
              </a:r>
            </a:p>
          </p:txBody>
        </p:sp>
        <p:sp>
          <p:nvSpPr>
            <p:cNvPr id="118794" name="Line 10">
              <a:extLst>
                <a:ext uri="{FF2B5EF4-FFF2-40B4-BE49-F238E27FC236}">
                  <a16:creationId xmlns:a16="http://schemas.microsoft.com/office/drawing/2014/main" id="{9854C214-620E-4B15-9D38-BA42E6A86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40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795" name="Line 11">
              <a:extLst>
                <a:ext uri="{FF2B5EF4-FFF2-40B4-BE49-F238E27FC236}">
                  <a16:creationId xmlns:a16="http://schemas.microsoft.com/office/drawing/2014/main" id="{432542A6-24CF-43A1-B1DD-0211F9429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0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796" name="Line 12">
              <a:extLst>
                <a:ext uri="{FF2B5EF4-FFF2-40B4-BE49-F238E27FC236}">
                  <a16:creationId xmlns:a16="http://schemas.microsoft.com/office/drawing/2014/main" id="{2A416E7D-FD13-4FE3-9EC9-872AF2581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768"/>
              <a:ext cx="14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797" name="Line 13">
              <a:extLst>
                <a:ext uri="{FF2B5EF4-FFF2-40B4-BE49-F238E27FC236}">
                  <a16:creationId xmlns:a16="http://schemas.microsoft.com/office/drawing/2014/main" id="{8699D0FF-6003-4AE1-BFDB-0D53D890A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118798" name="Group 14">
            <a:extLst>
              <a:ext uri="{FF2B5EF4-FFF2-40B4-BE49-F238E27FC236}">
                <a16:creationId xmlns:a16="http://schemas.microsoft.com/office/drawing/2014/main" id="{50EDFDE4-669F-4BB9-9EAB-F60F5C5D124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200400"/>
            <a:ext cx="2590800" cy="2286000"/>
            <a:chOff x="0" y="0"/>
            <a:chExt cx="1632" cy="1440"/>
          </a:xfrm>
        </p:grpSpPr>
        <p:sp>
          <p:nvSpPr>
            <p:cNvPr id="118799" name="Oval 15">
              <a:extLst>
                <a:ext uri="{FF2B5EF4-FFF2-40B4-BE49-F238E27FC236}">
                  <a16:creationId xmlns:a16="http://schemas.microsoft.com/office/drawing/2014/main" id="{FAC6D3F8-24ED-4232-BC07-A2717105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</a:t>
              </a:r>
            </a:p>
          </p:txBody>
        </p:sp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5EAD5850-A725-49E0-86C7-03E512DA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</a:t>
              </a:r>
            </a:p>
          </p:txBody>
        </p:sp>
        <p:sp>
          <p:nvSpPr>
            <p:cNvPr id="118801" name="Oval 17">
              <a:extLst>
                <a:ext uri="{FF2B5EF4-FFF2-40B4-BE49-F238E27FC236}">
                  <a16:creationId xmlns:a16="http://schemas.microsoft.com/office/drawing/2014/main" id="{D98CC600-813A-4C98-A2A2-FB66C362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14</a:t>
              </a:r>
            </a:p>
          </p:txBody>
        </p:sp>
        <p:sp>
          <p:nvSpPr>
            <p:cNvPr id="118802" name="Oval 18">
              <a:extLst>
                <a:ext uri="{FF2B5EF4-FFF2-40B4-BE49-F238E27FC236}">
                  <a16:creationId xmlns:a16="http://schemas.microsoft.com/office/drawing/2014/main" id="{7A890DAC-909E-4FB7-B4CF-3B76C2A4C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52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FDFB6E58-FCC2-483A-BD0A-2D9D2563A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21</a:t>
              </a:r>
            </a:p>
          </p:txBody>
        </p:sp>
        <p:sp>
          <p:nvSpPr>
            <p:cNvPr id="118804" name="Oval 20">
              <a:extLst>
                <a:ext uri="{FF2B5EF4-FFF2-40B4-BE49-F238E27FC236}">
                  <a16:creationId xmlns:a16="http://schemas.microsoft.com/office/drawing/2014/main" id="{C3A26DEA-5C6A-4D2E-9C1E-EBDC17CD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2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15</a:t>
              </a:r>
            </a:p>
          </p:txBody>
        </p:sp>
        <p:sp>
          <p:nvSpPr>
            <p:cNvPr id="118805" name="Line 21">
              <a:extLst>
                <a:ext uri="{FF2B5EF4-FFF2-40B4-BE49-F238E27FC236}">
                  <a16:creationId xmlns:a16="http://schemas.microsoft.com/office/drawing/2014/main" id="{FDBEC358-45DD-457F-AE1B-6883FE89D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40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806" name="Line 22">
              <a:extLst>
                <a:ext uri="{FF2B5EF4-FFF2-40B4-BE49-F238E27FC236}">
                  <a16:creationId xmlns:a16="http://schemas.microsoft.com/office/drawing/2014/main" id="{EA0EC850-6D66-4337-B58B-732AF173D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816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807" name="Line 23">
              <a:extLst>
                <a:ext uri="{FF2B5EF4-FFF2-40B4-BE49-F238E27FC236}">
                  <a16:creationId xmlns:a16="http://schemas.microsoft.com/office/drawing/2014/main" id="{8F5F9E5C-8DA9-4420-96A0-D9BB61ED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808" name="Line 24">
              <a:extLst>
                <a:ext uri="{FF2B5EF4-FFF2-40B4-BE49-F238E27FC236}">
                  <a16:creationId xmlns:a16="http://schemas.microsoft.com/office/drawing/2014/main" id="{5348303C-E9E3-4356-B4BE-156C4C8FE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768"/>
              <a:ext cx="14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809" name="Line 25">
              <a:extLst>
                <a:ext uri="{FF2B5EF4-FFF2-40B4-BE49-F238E27FC236}">
                  <a16:creationId xmlns:a16="http://schemas.microsoft.com/office/drawing/2014/main" id="{358F61C8-F110-4EB6-886E-A7369D1CA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768"/>
              <a:ext cx="14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118810" name="Group 26">
            <a:extLst>
              <a:ext uri="{FF2B5EF4-FFF2-40B4-BE49-F238E27FC236}">
                <a16:creationId xmlns:a16="http://schemas.microsoft.com/office/drawing/2014/main" id="{5472628A-1E26-4A4D-BD38-DA37B24219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33800"/>
            <a:ext cx="1981200" cy="685800"/>
            <a:chOff x="0" y="0"/>
            <a:chExt cx="1248" cy="432"/>
          </a:xfrm>
        </p:grpSpPr>
        <p:sp>
          <p:nvSpPr>
            <p:cNvPr id="118811" name="Line 27">
              <a:extLst>
                <a:ext uri="{FF2B5EF4-FFF2-40B4-BE49-F238E27FC236}">
                  <a16:creationId xmlns:a16="http://schemas.microsoft.com/office/drawing/2014/main" id="{3476BE0B-8314-46EE-B539-6AA6FF25E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32"/>
              <a:ext cx="105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8812" name="Text Box 28">
              <a:extLst>
                <a:ext uri="{FF2B5EF4-FFF2-40B4-BE49-F238E27FC236}">
                  <a16:creationId xmlns:a16="http://schemas.microsoft.com/office/drawing/2014/main" id="{31FF384D-4EC9-4B62-88C0-8EE03C0EC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2800"/>
                <a:t>     </a:t>
              </a:r>
              <a:r>
                <a:rPr lang="en-US" altLang="en-US" sz="2800"/>
                <a:t>Insert 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0C0354D-4323-45E4-94AF-228ECFEE09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90588"/>
          </a:xfrm>
        </p:spPr>
        <p:txBody>
          <a:bodyPr/>
          <a:lstStyle/>
          <a:p>
            <a:r>
              <a:rPr lang="en-US" altLang="en-US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812FC29-5B77-4D7A-8985-F645752D75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3)deletion</a:t>
            </a:r>
            <a:endParaRPr lang="en-US" altLang="en-US" b="1"/>
          </a:p>
        </p:txBody>
      </p:sp>
      <p:grpSp>
        <p:nvGrpSpPr>
          <p:cNvPr id="119812" name="Group 4">
            <a:extLst>
              <a:ext uri="{FF2B5EF4-FFF2-40B4-BE49-F238E27FC236}">
                <a16:creationId xmlns:a16="http://schemas.microsoft.com/office/drawing/2014/main" id="{188A0705-6C90-499D-B780-7C34D885453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43200"/>
            <a:ext cx="2057400" cy="2286000"/>
            <a:chOff x="0" y="0"/>
            <a:chExt cx="1296" cy="1440"/>
          </a:xfrm>
        </p:grpSpPr>
        <p:sp>
          <p:nvSpPr>
            <p:cNvPr id="119813" name="Oval 5">
              <a:extLst>
                <a:ext uri="{FF2B5EF4-FFF2-40B4-BE49-F238E27FC236}">
                  <a16:creationId xmlns:a16="http://schemas.microsoft.com/office/drawing/2014/main" id="{3DB84B3B-BC6D-4BC0-B461-961E8654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21</a:t>
              </a:r>
            </a:p>
          </p:txBody>
        </p:sp>
        <p:sp>
          <p:nvSpPr>
            <p:cNvPr id="119814" name="Oval 6">
              <a:extLst>
                <a:ext uri="{FF2B5EF4-FFF2-40B4-BE49-F238E27FC236}">
                  <a16:creationId xmlns:a16="http://schemas.microsoft.com/office/drawing/2014/main" id="{CF6B87E8-A390-4EF4-BF15-504707099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</a:t>
              </a:r>
            </a:p>
          </p:txBody>
        </p:sp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20043D01-1E5C-439B-AE34-DC31A60E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7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119816" name="Oval 8">
              <a:extLst>
                <a:ext uri="{FF2B5EF4-FFF2-40B4-BE49-F238E27FC236}">
                  <a16:creationId xmlns:a16="http://schemas.microsoft.com/office/drawing/2014/main" id="{31D9AE00-698D-4751-8AF1-BFF61CD0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57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15</a:t>
              </a:r>
            </a:p>
          </p:txBody>
        </p:sp>
        <p:sp>
          <p:nvSpPr>
            <p:cNvPr id="119817" name="Oval 9">
              <a:extLst>
                <a:ext uri="{FF2B5EF4-FFF2-40B4-BE49-F238E27FC236}">
                  <a16:creationId xmlns:a16="http://schemas.microsoft.com/office/drawing/2014/main" id="{DBB54B51-DA1E-4032-9D08-107E98F6A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</a:t>
              </a:r>
            </a:p>
          </p:txBody>
        </p:sp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B909F076-F02F-409E-9C04-7F7678E5F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14</a:t>
              </a:r>
            </a:p>
          </p:txBody>
        </p:sp>
        <p:sp>
          <p:nvSpPr>
            <p:cNvPr id="119819" name="Line 11">
              <a:extLst>
                <a:ext uri="{FF2B5EF4-FFF2-40B4-BE49-F238E27FC236}">
                  <a16:creationId xmlns:a16="http://schemas.microsoft.com/office/drawing/2014/main" id="{1E47F4E8-28F1-4203-B88B-D35760860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88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9820" name="Line 12">
              <a:extLst>
                <a:ext uri="{FF2B5EF4-FFF2-40B4-BE49-F238E27FC236}">
                  <a16:creationId xmlns:a16="http://schemas.microsoft.com/office/drawing/2014/main" id="{C8BF0F78-2DDD-4CEA-87B5-8DDB034A3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864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9821" name="Line 13">
              <a:extLst>
                <a:ext uri="{FF2B5EF4-FFF2-40B4-BE49-F238E27FC236}">
                  <a16:creationId xmlns:a16="http://schemas.microsoft.com/office/drawing/2014/main" id="{34B6DBA3-55C4-4DBF-ACE1-A1A917649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864"/>
              <a:ext cx="4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9822" name="Line 14">
              <a:extLst>
                <a:ext uri="{FF2B5EF4-FFF2-40B4-BE49-F238E27FC236}">
                  <a16:creationId xmlns:a16="http://schemas.microsoft.com/office/drawing/2014/main" id="{0A1871F3-3E4B-4406-977B-BF3752EE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0"/>
              <a:ext cx="24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9823" name="Line 15">
              <a:extLst>
                <a:ext uri="{FF2B5EF4-FFF2-40B4-BE49-F238E27FC236}">
                  <a16:creationId xmlns:a16="http://schemas.microsoft.com/office/drawing/2014/main" id="{3C01FA15-BABF-4543-A0A9-FD7BD8531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864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119824" name="Group 16">
            <a:extLst>
              <a:ext uri="{FF2B5EF4-FFF2-40B4-BE49-F238E27FC236}">
                <a16:creationId xmlns:a16="http://schemas.microsoft.com/office/drawing/2014/main" id="{CB366B64-A164-456A-8850-13A31F766B8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667000"/>
            <a:ext cx="2438400" cy="2286000"/>
            <a:chOff x="0" y="0"/>
            <a:chExt cx="1536" cy="1440"/>
          </a:xfrm>
        </p:grpSpPr>
        <p:sp>
          <p:nvSpPr>
            <p:cNvPr id="119825" name="Line 17">
              <a:extLst>
                <a:ext uri="{FF2B5EF4-FFF2-40B4-BE49-F238E27FC236}">
                  <a16:creationId xmlns:a16="http://schemas.microsoft.com/office/drawing/2014/main" id="{2606C371-002D-4D4A-986E-47E8B9BA0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24"/>
              <a:ext cx="4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grpSp>
          <p:nvGrpSpPr>
            <p:cNvPr id="119826" name="Group 18">
              <a:extLst>
                <a:ext uri="{FF2B5EF4-FFF2-40B4-BE49-F238E27FC236}">
                  <a16:creationId xmlns:a16="http://schemas.microsoft.com/office/drawing/2014/main" id="{F50220F6-9EE1-47F8-AA5F-A8F3CD6B2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248" cy="1440"/>
              <a:chOff x="0" y="0"/>
              <a:chExt cx="1248" cy="1440"/>
            </a:xfrm>
          </p:grpSpPr>
          <p:sp>
            <p:nvSpPr>
              <p:cNvPr id="119827" name="Oval 19">
                <a:extLst>
                  <a:ext uri="{FF2B5EF4-FFF2-40B4-BE49-F238E27FC236}">
                    <a16:creationId xmlns:a16="http://schemas.microsoft.com/office/drawing/2014/main" id="{B8F0B878-E5B7-49C4-B8C3-00368568B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10</a:t>
                </a:r>
              </a:p>
            </p:txBody>
          </p:sp>
          <p:sp>
            <p:nvSpPr>
              <p:cNvPr id="119828" name="Oval 20">
                <a:extLst>
                  <a:ext uri="{FF2B5EF4-FFF2-40B4-BE49-F238E27FC236}">
                    <a16:creationId xmlns:a16="http://schemas.microsoft.com/office/drawing/2014/main" id="{11D48AFE-ED80-4A57-A4EE-23F5F10BD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14</a:t>
                </a:r>
              </a:p>
            </p:txBody>
          </p:sp>
          <p:sp>
            <p:nvSpPr>
              <p:cNvPr id="119829" name="Oval 21">
                <a:extLst>
                  <a:ext uri="{FF2B5EF4-FFF2-40B4-BE49-F238E27FC236}">
                    <a16:creationId xmlns:a16="http://schemas.microsoft.com/office/drawing/2014/main" id="{ADCAE251-7AFC-4160-A26E-E3EB4E0FD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528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20</a:t>
                </a:r>
              </a:p>
            </p:txBody>
          </p:sp>
          <p:sp>
            <p:nvSpPr>
              <p:cNvPr id="119830" name="Oval 22">
                <a:extLst>
                  <a:ext uri="{FF2B5EF4-FFF2-40B4-BE49-F238E27FC236}">
                    <a16:creationId xmlns:a16="http://schemas.microsoft.com/office/drawing/2014/main" id="{809704ED-F461-482D-9EAA-9DDE53120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528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15</a:t>
                </a:r>
              </a:p>
            </p:txBody>
          </p:sp>
          <p:sp>
            <p:nvSpPr>
              <p:cNvPr id="119831" name="Oval 23">
                <a:extLst>
                  <a:ext uri="{FF2B5EF4-FFF2-40B4-BE49-F238E27FC236}">
                    <a16:creationId xmlns:a16="http://schemas.microsoft.com/office/drawing/2014/main" id="{424F7CF4-93B8-4E22-B6D7-DFB1004F3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0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</a:t>
                </a:r>
              </a:p>
            </p:txBody>
          </p:sp>
          <p:sp>
            <p:nvSpPr>
              <p:cNvPr id="119832" name="Line 24">
                <a:extLst>
                  <a:ext uri="{FF2B5EF4-FFF2-40B4-BE49-F238E27FC236}">
                    <a16:creationId xmlns:a16="http://schemas.microsoft.com/office/drawing/2014/main" id="{AE0AB5FB-6D89-4253-9CFD-C3AF544BD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240"/>
                <a:ext cx="192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119833" name="Line 25">
                <a:extLst>
                  <a:ext uri="{FF2B5EF4-FFF2-40B4-BE49-F238E27FC236}">
                    <a16:creationId xmlns:a16="http://schemas.microsoft.com/office/drawing/2014/main" id="{8BFF98B5-81F2-41A2-A2F0-5E6BB648B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816"/>
                <a:ext cx="24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119834" name="Line 26">
                <a:extLst>
                  <a:ext uri="{FF2B5EF4-FFF2-40B4-BE49-F238E27FC236}">
                    <a16:creationId xmlns:a16="http://schemas.microsoft.com/office/drawing/2014/main" id="{798272A5-4D99-4BCA-8D96-6FAFD5F12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768"/>
                <a:ext cx="144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119835" name="Line 27">
                <a:extLst>
                  <a:ext uri="{FF2B5EF4-FFF2-40B4-BE49-F238E27FC236}">
                    <a16:creationId xmlns:a16="http://schemas.microsoft.com/office/drawing/2014/main" id="{7193399B-C0CB-4DDC-985F-BF7E60036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192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</p:grpSp>
      <p:grpSp>
        <p:nvGrpSpPr>
          <p:cNvPr id="119836" name="Group 28">
            <a:extLst>
              <a:ext uri="{FF2B5EF4-FFF2-40B4-BE49-F238E27FC236}">
                <a16:creationId xmlns:a16="http://schemas.microsoft.com/office/drawing/2014/main" id="{04D8B22A-CB67-408A-84AF-484407BB444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667000"/>
            <a:ext cx="2438400" cy="2209800"/>
            <a:chOff x="0" y="0"/>
            <a:chExt cx="1536" cy="1392"/>
          </a:xfrm>
        </p:grpSpPr>
        <p:grpSp>
          <p:nvGrpSpPr>
            <p:cNvPr id="119837" name="Group 29">
              <a:extLst>
                <a:ext uri="{FF2B5EF4-FFF2-40B4-BE49-F238E27FC236}">
                  <a16:creationId xmlns:a16="http://schemas.microsoft.com/office/drawing/2014/main" id="{5165415C-6303-44EC-9F96-4AA5D835F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0"/>
              <a:ext cx="1200" cy="1392"/>
              <a:chOff x="0" y="0"/>
              <a:chExt cx="1200" cy="1392"/>
            </a:xfrm>
          </p:grpSpPr>
          <p:sp>
            <p:nvSpPr>
              <p:cNvPr id="119838" name="Oval 30">
                <a:extLst>
                  <a:ext uri="{FF2B5EF4-FFF2-40B4-BE49-F238E27FC236}">
                    <a16:creationId xmlns:a16="http://schemas.microsoft.com/office/drawing/2014/main" id="{F8B00A11-0274-44E2-B4AA-6800B1F44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04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14</a:t>
                </a:r>
              </a:p>
            </p:txBody>
          </p:sp>
          <p:grpSp>
            <p:nvGrpSpPr>
              <p:cNvPr id="119839" name="Group 31">
                <a:extLst>
                  <a:ext uri="{FF2B5EF4-FFF2-40B4-BE49-F238E27FC236}">
                    <a16:creationId xmlns:a16="http://schemas.microsoft.com/office/drawing/2014/main" id="{24309850-DFC2-4B1F-97DB-C2EE6699F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0"/>
                <a:ext cx="912" cy="1392"/>
                <a:chOff x="0" y="0"/>
                <a:chExt cx="912" cy="1392"/>
              </a:xfrm>
            </p:grpSpPr>
            <p:sp>
              <p:nvSpPr>
                <p:cNvPr id="119840" name="Oval 32">
                  <a:extLst>
                    <a:ext uri="{FF2B5EF4-FFF2-40B4-BE49-F238E27FC236}">
                      <a16:creationId xmlns:a16="http://schemas.microsoft.com/office/drawing/2014/main" id="{1BB478B0-3E22-4779-8AD5-3F220BE27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1104"/>
                  <a:ext cx="288" cy="288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10</a:t>
                  </a:r>
                </a:p>
              </p:txBody>
            </p:sp>
            <p:sp>
              <p:nvSpPr>
                <p:cNvPr id="119841" name="Oval 33">
                  <a:extLst>
                    <a:ext uri="{FF2B5EF4-FFF2-40B4-BE49-F238E27FC236}">
                      <a16:creationId xmlns:a16="http://schemas.microsoft.com/office/drawing/2014/main" id="{CB185A3D-0B6F-477C-86B4-7885056FC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528"/>
                  <a:ext cx="288" cy="288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2</a:t>
                  </a:r>
                </a:p>
              </p:txBody>
            </p:sp>
            <p:sp>
              <p:nvSpPr>
                <p:cNvPr id="119842" name="Oval 34">
                  <a:extLst>
                    <a:ext uri="{FF2B5EF4-FFF2-40B4-BE49-F238E27FC236}">
                      <a16:creationId xmlns:a16="http://schemas.microsoft.com/office/drawing/2014/main" id="{E3FDBCDE-42AE-4BE0-8460-3F7419968B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" y="528"/>
                  <a:ext cx="288" cy="288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15</a:t>
                  </a:r>
                </a:p>
              </p:txBody>
            </p:sp>
            <p:sp>
              <p:nvSpPr>
                <p:cNvPr id="119843" name="Oval 35">
                  <a:extLst>
                    <a:ext uri="{FF2B5EF4-FFF2-40B4-BE49-F238E27FC236}">
                      <a16:creationId xmlns:a16="http://schemas.microsoft.com/office/drawing/2014/main" id="{3417F457-F7E4-4D0B-A2AE-8D71B00D6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288" cy="288"/>
                </a:xfrm>
                <a:prstGeom prst="ellips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en-US" sz="2800" b="1"/>
                    <a:t>20</a:t>
                  </a:r>
                </a:p>
              </p:txBody>
            </p:sp>
            <p:sp>
              <p:nvSpPr>
                <p:cNvPr id="119844" name="Line 36">
                  <a:extLst>
                    <a:ext uri="{FF2B5EF4-FFF2-40B4-BE49-F238E27FC236}">
                      <a16:creationId xmlns:a16="http://schemas.microsoft.com/office/drawing/2014/main" id="{77839312-065E-495B-8D41-D5B173F05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" y="240"/>
                  <a:ext cx="144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119845" name="Line 37">
                  <a:extLst>
                    <a:ext uri="{FF2B5EF4-FFF2-40B4-BE49-F238E27FC236}">
                      <a16:creationId xmlns:a16="http://schemas.microsoft.com/office/drawing/2014/main" id="{B646BADA-015B-4770-99FC-305ED1CC8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768"/>
                  <a:ext cx="192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119846" name="Line 38">
                  <a:extLst>
                    <a:ext uri="{FF2B5EF4-FFF2-40B4-BE49-F238E27FC236}">
                      <a16:creationId xmlns:a16="http://schemas.microsoft.com/office/drawing/2014/main" id="{17B08A3D-043D-4359-ACEC-F722CA6F7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768"/>
                  <a:ext cx="144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119847" name="Line 39">
                  <a:extLst>
                    <a:ext uri="{FF2B5EF4-FFF2-40B4-BE49-F238E27FC236}">
                      <a16:creationId xmlns:a16="http://schemas.microsoft.com/office/drawing/2014/main" id="{FD7A7D15-AA32-47FF-8571-20AC8CA17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40"/>
                  <a:ext cx="96" cy="288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</p:grpSp>
        <p:sp>
          <p:nvSpPr>
            <p:cNvPr id="119848" name="Line 40">
              <a:extLst>
                <a:ext uri="{FF2B5EF4-FFF2-40B4-BE49-F238E27FC236}">
                  <a16:creationId xmlns:a16="http://schemas.microsoft.com/office/drawing/2014/main" id="{E7A38D75-0547-41CF-8CB3-FABBE1346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24"/>
              <a:ext cx="5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3D19A9FC-0F74-451A-B98E-4A5B5FABCE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200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1512580-EC65-4323-BCA5-E7A6E4A100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8243888" cy="51816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b="1"/>
              <a:t>public void insert( Comparable x ) throws Overflow</a:t>
            </a:r>
          </a:p>
          <a:p>
            <a:pPr>
              <a:buFontTx/>
              <a:buNone/>
            </a:pPr>
            <a:r>
              <a:rPr lang="en-US" altLang="en-US" b="1"/>
              <a:t> {  if( isFull( ) )</a:t>
            </a:r>
          </a:p>
          <a:p>
            <a:pPr>
              <a:buFontTx/>
              <a:buNone/>
            </a:pPr>
            <a:r>
              <a:rPr lang="en-US" altLang="en-US" b="1"/>
              <a:t>        throw new Overflow( );</a:t>
            </a:r>
          </a:p>
          <a:p>
            <a:pPr>
              <a:buFontTx/>
              <a:buNone/>
            </a:pPr>
            <a:r>
              <a:rPr lang="en-US" altLang="en-US" b="1"/>
              <a:t>     int hole = ++currentSize;</a:t>
            </a:r>
          </a:p>
          <a:p>
            <a:pPr>
              <a:buFontTx/>
              <a:buNone/>
            </a:pPr>
            <a:r>
              <a:rPr lang="en-US" altLang="en-US" b="1"/>
              <a:t>     for( ; hole &gt; 1 &amp;&amp; x.comparebleTo( array[ hole / 2 ] ) &lt; 0;</a:t>
            </a:r>
          </a:p>
          <a:p>
            <a:pPr>
              <a:buFontTx/>
              <a:buNone/>
            </a:pPr>
            <a:r>
              <a:rPr lang="en-US" altLang="en-US" b="1"/>
              <a:t>              hole /= 2 )</a:t>
            </a:r>
          </a:p>
          <a:p>
            <a:pPr>
              <a:buFontTx/>
              <a:buNone/>
            </a:pPr>
            <a:r>
              <a:rPr lang="en-US" altLang="en-US" b="1"/>
              <a:t>           array[ hole ] = array[ hole / 2 ];</a:t>
            </a:r>
          </a:p>
          <a:p>
            <a:pPr>
              <a:buFontTx/>
              <a:buNone/>
            </a:pPr>
            <a:r>
              <a:rPr lang="en-US" altLang="en-US" b="1"/>
              <a:t>     array[ hole ] = x;</a:t>
            </a:r>
          </a:p>
          <a:p>
            <a:pPr>
              <a:buFontTx/>
              <a:buNone/>
            </a:pPr>
            <a:r>
              <a:rPr lang="en-US" altLang="en-US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835CD3A-72E5-4B9A-9473-87C63A683F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A821413-F8E4-4CDC-A219-F546894437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 b="1"/>
              <a:t> public Comparable deleteMin( )</a:t>
            </a:r>
          </a:p>
          <a:p>
            <a:pPr>
              <a:buFontTx/>
              <a:buNone/>
            </a:pPr>
            <a:r>
              <a:rPr lang="en-US" altLang="en-US" sz="2000" b="1"/>
              <a:t> {  if( isEmpty( ) )</a:t>
            </a:r>
          </a:p>
          <a:p>
            <a:pPr>
              <a:buFontTx/>
              <a:buNone/>
            </a:pPr>
            <a:r>
              <a:rPr lang="en-US" altLang="en-US" sz="2000" b="1"/>
              <a:t>        return null;</a:t>
            </a:r>
          </a:p>
          <a:p>
            <a:pPr>
              <a:buFontTx/>
              <a:buNone/>
            </a:pPr>
            <a:r>
              <a:rPr lang="en-US" altLang="en-US" sz="2000" b="1"/>
              <a:t>     </a:t>
            </a:r>
          </a:p>
          <a:p>
            <a:pPr>
              <a:buFontTx/>
              <a:buNone/>
            </a:pPr>
            <a:r>
              <a:rPr lang="en-US" altLang="en-US" sz="2000" b="1"/>
              <a:t>     Comparable minItem = findMin( );</a:t>
            </a:r>
          </a:p>
          <a:p>
            <a:pPr>
              <a:buFontTx/>
              <a:buNone/>
            </a:pPr>
            <a:r>
              <a:rPr lang="en-US" altLang="en-US" sz="2000" b="1"/>
              <a:t>     array[ 1 ] = array[ currentSize-- ];</a:t>
            </a:r>
          </a:p>
          <a:p>
            <a:pPr>
              <a:buFontTx/>
              <a:buNone/>
            </a:pPr>
            <a:r>
              <a:rPr lang="en-US" altLang="en-US" sz="2000" b="1"/>
              <a:t>     percolateDown( 1 );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return minItem;</a:t>
            </a:r>
          </a:p>
          <a:p>
            <a:pPr>
              <a:buFontTx/>
              <a:buNone/>
            </a:pPr>
            <a:r>
              <a:rPr lang="en-US" altLang="en-US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2BCC63F-4966-407B-8AB4-3F6939F429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57188"/>
            <a:ext cx="7772400" cy="609600"/>
          </a:xfrm>
        </p:spPr>
        <p:txBody>
          <a:bodyPr/>
          <a:lstStyle/>
          <a:p>
            <a:r>
              <a:rPr lang="en-US" altLang="en-US" sz="3200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81A414A-7F64-44F4-981C-71307ADEAE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7772400" cy="5867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 </a:t>
            </a:r>
            <a:r>
              <a:rPr lang="en-US" altLang="en-US" sz="2000" b="1"/>
              <a:t>private void percolateDown( int hole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{   int child;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Comparable tmp = array[ hole 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for( ; hole *2 &lt;= currentSize; hole = child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{   child = hole * 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if ( child != currentSize &amp;&amp;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array[ child + 1 ].compareTo( array[ child ] ) &lt; 0 )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child++;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if( array[child ].compareTo( tmp ) &lt; 0 )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array[ hole ] = array[ child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else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array[ hole ] = tmp;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228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228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85A618A-8085-4A7E-9498-34CB1E5C56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8913"/>
            <a:ext cx="7772400" cy="792162"/>
          </a:xfrm>
        </p:spPr>
        <p:txBody>
          <a:bodyPr/>
          <a:lstStyle/>
          <a:p>
            <a:r>
              <a:rPr lang="en-US" altLang="en-US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2214437E-0A26-4AE9-9A98-8C21CF13E5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08050"/>
            <a:ext cx="8785225" cy="59499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 </a:t>
            </a:r>
            <a:r>
              <a:rPr lang="en-US" altLang="en-US" sz="2000" b="1"/>
              <a:t>4)Initialize a nonempty max heap</a:t>
            </a:r>
          </a:p>
          <a:p>
            <a:pPr>
              <a:buFontTx/>
              <a:buNone/>
            </a:pPr>
            <a:r>
              <a:rPr lang="en-US" altLang="en-US" sz="2000" b="1"/>
              <a:t>     有两种方法建堆:</a:t>
            </a:r>
          </a:p>
          <a:p>
            <a:r>
              <a:rPr lang="en-US" altLang="en-US" sz="2000" b="1"/>
              <a:t>  将数据依次放入一棵完全二叉树, 然后由下而上调, 如下例. O(n)</a:t>
            </a:r>
          </a:p>
          <a:p>
            <a:r>
              <a:rPr lang="en-US" altLang="en-US" sz="2000" b="1"/>
              <a:t>  输入一个数据,就调整一下,即由上而下调.  O(nlogn)</a:t>
            </a:r>
          </a:p>
          <a:p>
            <a:pPr>
              <a:buFontTx/>
              <a:buNone/>
            </a:pPr>
            <a:r>
              <a:rPr lang="en-US" altLang="en-US" sz="2000" b="1"/>
              <a:t> Example: {20,12,35,15,10,80,30,17,2,1}</a:t>
            </a:r>
          </a:p>
        </p:txBody>
      </p:sp>
      <p:grpSp>
        <p:nvGrpSpPr>
          <p:cNvPr id="123908" name="Group 4">
            <a:extLst>
              <a:ext uri="{FF2B5EF4-FFF2-40B4-BE49-F238E27FC236}">
                <a16:creationId xmlns:a16="http://schemas.microsoft.com/office/drawing/2014/main" id="{A1D1DABF-A80E-447A-B807-6DF190FC91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3962400" cy="2895600"/>
            <a:chOff x="0" y="0"/>
            <a:chExt cx="2496" cy="1824"/>
          </a:xfrm>
        </p:grpSpPr>
        <p:sp>
          <p:nvSpPr>
            <p:cNvPr id="123909" name="Oval 5">
              <a:extLst>
                <a:ext uri="{FF2B5EF4-FFF2-40B4-BE49-F238E27FC236}">
                  <a16:creationId xmlns:a16="http://schemas.microsoft.com/office/drawing/2014/main" id="{F4127FDE-98B7-4A09-8E4E-AE475B6BB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123910" name="Oval 6">
              <a:extLst>
                <a:ext uri="{FF2B5EF4-FFF2-40B4-BE49-F238E27FC236}">
                  <a16:creationId xmlns:a16="http://schemas.microsoft.com/office/drawing/2014/main" id="{AFAAFB75-D8B4-490A-8903-5F31DFF1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48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12</a:t>
              </a:r>
            </a:p>
          </p:txBody>
        </p:sp>
        <p:sp>
          <p:nvSpPr>
            <p:cNvPr id="123911" name="Oval 7">
              <a:extLst>
                <a:ext uri="{FF2B5EF4-FFF2-40B4-BE49-F238E27FC236}">
                  <a16:creationId xmlns:a16="http://schemas.microsoft.com/office/drawing/2014/main" id="{7B6AFDC0-F578-430C-B80C-F51269CEE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48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35</a:t>
              </a:r>
            </a:p>
          </p:txBody>
        </p:sp>
        <p:sp>
          <p:nvSpPr>
            <p:cNvPr id="123912" name="Oval 8">
              <a:extLst>
                <a:ext uri="{FF2B5EF4-FFF2-40B4-BE49-F238E27FC236}">
                  <a16:creationId xmlns:a16="http://schemas.microsoft.com/office/drawing/2014/main" id="{C3D91732-4308-4475-98A5-F5BE54F3C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15</a:t>
              </a:r>
            </a:p>
          </p:txBody>
        </p:sp>
        <p:sp>
          <p:nvSpPr>
            <p:cNvPr id="123913" name="Oval 9">
              <a:extLst>
                <a:ext uri="{FF2B5EF4-FFF2-40B4-BE49-F238E27FC236}">
                  <a16:creationId xmlns:a16="http://schemas.microsoft.com/office/drawing/2014/main" id="{430291E1-F6C3-4EE4-8E15-18329B9F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6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</a:t>
              </a:r>
            </a:p>
          </p:txBody>
        </p:sp>
        <p:sp>
          <p:nvSpPr>
            <p:cNvPr id="123914" name="Oval 10">
              <a:extLst>
                <a:ext uri="{FF2B5EF4-FFF2-40B4-BE49-F238E27FC236}">
                  <a16:creationId xmlns:a16="http://schemas.microsoft.com/office/drawing/2014/main" id="{532B6CC3-9594-4D4A-954B-1289CBA4F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6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80</a:t>
              </a:r>
            </a:p>
          </p:txBody>
        </p:sp>
        <p:sp>
          <p:nvSpPr>
            <p:cNvPr id="123915" name="Oval 11">
              <a:extLst>
                <a:ext uri="{FF2B5EF4-FFF2-40B4-BE49-F238E27FC236}">
                  <a16:creationId xmlns:a16="http://schemas.microsoft.com/office/drawing/2014/main" id="{FE8FE5CE-ECC3-460F-9EDD-7A8BEC22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91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30</a:t>
              </a:r>
            </a:p>
          </p:txBody>
        </p:sp>
        <p:sp>
          <p:nvSpPr>
            <p:cNvPr id="123916" name="Oval 12">
              <a:extLst>
                <a:ext uri="{FF2B5EF4-FFF2-40B4-BE49-F238E27FC236}">
                  <a16:creationId xmlns:a16="http://schemas.microsoft.com/office/drawing/2014/main" id="{DA453A95-6D75-473E-981B-DDFF0072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53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17</a:t>
              </a:r>
            </a:p>
          </p:txBody>
        </p:sp>
        <p:sp>
          <p:nvSpPr>
            <p:cNvPr id="123917" name="Oval 13">
              <a:extLst>
                <a:ext uri="{FF2B5EF4-FFF2-40B4-BE49-F238E27FC236}">
                  <a16:creationId xmlns:a16="http://schemas.microsoft.com/office/drawing/2014/main" id="{7114D49B-D540-4D67-B072-0DB169D4D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</a:t>
              </a:r>
            </a:p>
          </p:txBody>
        </p:sp>
        <p:sp>
          <p:nvSpPr>
            <p:cNvPr id="123918" name="Oval 14">
              <a:extLst>
                <a:ext uri="{FF2B5EF4-FFF2-40B4-BE49-F238E27FC236}">
                  <a16:creationId xmlns:a16="http://schemas.microsoft.com/office/drawing/2014/main" id="{764F3D0C-8BB9-44B8-B126-DBE893B0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123919" name="Line 15">
              <a:extLst>
                <a:ext uri="{FF2B5EF4-FFF2-40B4-BE49-F238E27FC236}">
                  <a16:creationId xmlns:a16="http://schemas.microsoft.com/office/drawing/2014/main" id="{66839B47-CFE0-4BB6-BE34-639311802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88"/>
              <a:ext cx="24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0" name="Line 16">
              <a:extLst>
                <a:ext uri="{FF2B5EF4-FFF2-40B4-BE49-F238E27FC236}">
                  <a16:creationId xmlns:a16="http://schemas.microsoft.com/office/drawing/2014/main" id="{E0AFAEFD-E513-4275-A5CE-856B50372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720"/>
              <a:ext cx="28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1" name="Line 17">
              <a:extLst>
                <a:ext uri="{FF2B5EF4-FFF2-40B4-BE49-F238E27FC236}">
                  <a16:creationId xmlns:a16="http://schemas.microsoft.com/office/drawing/2014/main" id="{66F86A7C-180C-41E6-B3E8-E1A6843FE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248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2" name="Line 18">
              <a:extLst>
                <a:ext uri="{FF2B5EF4-FFF2-40B4-BE49-F238E27FC236}">
                  <a16:creationId xmlns:a16="http://schemas.microsoft.com/office/drawing/2014/main" id="{E452078C-206F-459B-8CD9-F3365DACB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48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3" name="Line 19">
              <a:extLst>
                <a:ext uri="{FF2B5EF4-FFF2-40B4-BE49-F238E27FC236}">
                  <a16:creationId xmlns:a16="http://schemas.microsoft.com/office/drawing/2014/main" id="{6FC29F6D-49E7-4F7F-BFE8-78EBFB788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248"/>
              <a:ext cx="4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4" name="Line 20">
              <a:extLst>
                <a:ext uri="{FF2B5EF4-FFF2-40B4-BE49-F238E27FC236}">
                  <a16:creationId xmlns:a16="http://schemas.microsoft.com/office/drawing/2014/main" id="{3235F783-945F-4122-A7B9-9E320BF66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720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5" name="Line 21">
              <a:extLst>
                <a:ext uri="{FF2B5EF4-FFF2-40B4-BE49-F238E27FC236}">
                  <a16:creationId xmlns:a16="http://schemas.microsoft.com/office/drawing/2014/main" id="{46FD7825-4C12-4CAB-82C4-0B5EB97E1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"/>
              <a:ext cx="24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6" name="Line 22">
              <a:extLst>
                <a:ext uri="{FF2B5EF4-FFF2-40B4-BE49-F238E27FC236}">
                  <a16:creationId xmlns:a16="http://schemas.microsoft.com/office/drawing/2014/main" id="{40B543B9-BC6B-4A66-BB0C-D45A0941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720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7" name="Line 23">
              <a:extLst>
                <a:ext uri="{FF2B5EF4-FFF2-40B4-BE49-F238E27FC236}">
                  <a16:creationId xmlns:a16="http://schemas.microsoft.com/office/drawing/2014/main" id="{2719B773-F850-4123-BA49-BA1B94CED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720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28" name="Text Box 24">
              <a:extLst>
                <a:ext uri="{FF2B5EF4-FFF2-40B4-BE49-F238E27FC236}">
                  <a16:creationId xmlns:a16="http://schemas.microsoft.com/office/drawing/2014/main" id="{BC871F7A-E39C-4492-9A7E-CA9338598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0"/>
              <a:ext cx="4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[1]</a:t>
              </a:r>
            </a:p>
          </p:txBody>
        </p:sp>
        <p:sp>
          <p:nvSpPr>
            <p:cNvPr id="123929" name="Text Box 25">
              <a:extLst>
                <a:ext uri="{FF2B5EF4-FFF2-40B4-BE49-F238E27FC236}">
                  <a16:creationId xmlns:a16="http://schemas.microsoft.com/office/drawing/2014/main" id="{369360E9-3454-4C9D-B68D-A7C35D6B0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[2]</a:t>
              </a:r>
            </a:p>
          </p:txBody>
        </p:sp>
        <p:sp>
          <p:nvSpPr>
            <p:cNvPr id="123930" name="Text Box 26">
              <a:extLst>
                <a:ext uri="{FF2B5EF4-FFF2-40B4-BE49-F238E27FC236}">
                  <a16:creationId xmlns:a16="http://schemas.microsoft.com/office/drawing/2014/main" id="{273FF753-B299-4328-B6C8-B8A2BF8B0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6"/>
              <a:ext cx="4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[3] </a:t>
              </a:r>
            </a:p>
          </p:txBody>
        </p:sp>
        <p:sp>
          <p:nvSpPr>
            <p:cNvPr id="123931" name="Text Box 27">
              <a:extLst>
                <a:ext uri="{FF2B5EF4-FFF2-40B4-BE49-F238E27FC236}">
                  <a16:creationId xmlns:a16="http://schemas.microsoft.com/office/drawing/2014/main" id="{8553AAFC-9C5D-4151-ADB2-A4AB730D3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768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[4]</a:t>
              </a:r>
            </a:p>
          </p:txBody>
        </p:sp>
        <p:sp>
          <p:nvSpPr>
            <p:cNvPr id="123932" name="Text Box 28">
              <a:extLst>
                <a:ext uri="{FF2B5EF4-FFF2-40B4-BE49-F238E27FC236}">
                  <a16:creationId xmlns:a16="http://schemas.microsoft.com/office/drawing/2014/main" id="{50F7D07F-81DD-47AD-B457-E4104D38F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768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[5]</a:t>
              </a:r>
            </a:p>
          </p:txBody>
        </p:sp>
        <p:sp>
          <p:nvSpPr>
            <p:cNvPr id="123933" name="Text Box 29">
              <a:extLst>
                <a:ext uri="{FF2B5EF4-FFF2-40B4-BE49-F238E27FC236}">
                  <a16:creationId xmlns:a16="http://schemas.microsoft.com/office/drawing/2014/main" id="{8EFFD0D1-0113-44AC-8E05-2A8721917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720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[6]</a:t>
              </a:r>
            </a:p>
          </p:txBody>
        </p:sp>
        <p:sp>
          <p:nvSpPr>
            <p:cNvPr id="123934" name="Text Box 30">
              <a:extLst>
                <a:ext uri="{FF2B5EF4-FFF2-40B4-BE49-F238E27FC236}">
                  <a16:creationId xmlns:a16="http://schemas.microsoft.com/office/drawing/2014/main" id="{06AB1F68-CD6B-470E-A163-3B89B4625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768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[7]</a:t>
              </a:r>
            </a:p>
          </p:txBody>
        </p:sp>
        <p:sp>
          <p:nvSpPr>
            <p:cNvPr id="123935" name="Text Box 31">
              <a:extLst>
                <a:ext uri="{FF2B5EF4-FFF2-40B4-BE49-F238E27FC236}">
                  <a16:creationId xmlns:a16="http://schemas.microsoft.com/office/drawing/2014/main" id="{519FF2B4-64BE-44D6-AAB1-DA3C33D8E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720"/>
              <a:ext cx="1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i</a:t>
              </a:r>
            </a:p>
          </p:txBody>
        </p:sp>
        <p:sp>
          <p:nvSpPr>
            <p:cNvPr id="123936" name="Line 32">
              <a:extLst>
                <a:ext uri="{FF2B5EF4-FFF2-40B4-BE49-F238E27FC236}">
                  <a16:creationId xmlns:a16="http://schemas.microsoft.com/office/drawing/2014/main" id="{9E054908-284D-46C3-95D6-7919A815F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23937" name="Text Box 33">
              <a:extLst>
                <a:ext uri="{FF2B5EF4-FFF2-40B4-BE49-F238E27FC236}">
                  <a16:creationId xmlns:a16="http://schemas.microsoft.com/office/drawing/2014/main" id="{AFF5C623-9E47-4154-AB49-074A4E49A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96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[8]</a:t>
              </a:r>
            </a:p>
          </p:txBody>
        </p:sp>
        <p:sp>
          <p:nvSpPr>
            <p:cNvPr id="123938" name="Text Box 34">
              <a:extLst>
                <a:ext uri="{FF2B5EF4-FFF2-40B4-BE49-F238E27FC236}">
                  <a16:creationId xmlns:a16="http://schemas.microsoft.com/office/drawing/2014/main" id="{ADEC09A1-1263-4152-BE37-8A8B20EAA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96"/>
              <a:ext cx="6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[9]</a:t>
              </a:r>
            </a:p>
          </p:txBody>
        </p:sp>
        <p:sp>
          <p:nvSpPr>
            <p:cNvPr id="123939" name="Text Box 35">
              <a:extLst>
                <a:ext uri="{FF2B5EF4-FFF2-40B4-BE49-F238E27FC236}">
                  <a16:creationId xmlns:a16="http://schemas.microsoft.com/office/drawing/2014/main" id="{D0845581-D884-448C-914D-3958104D6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44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[10]</a:t>
              </a:r>
            </a:p>
          </p:txBody>
        </p:sp>
      </p:grpSp>
      <p:grpSp>
        <p:nvGrpSpPr>
          <p:cNvPr id="123940" name="Group 36">
            <a:extLst>
              <a:ext uri="{FF2B5EF4-FFF2-40B4-BE49-F238E27FC236}">
                <a16:creationId xmlns:a16="http://schemas.microsoft.com/office/drawing/2014/main" id="{707917F5-82E0-4D4F-92A4-EB0DD0C91381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05200"/>
            <a:ext cx="4114800" cy="2022475"/>
            <a:chOff x="0" y="0"/>
            <a:chExt cx="2592" cy="1274"/>
          </a:xfrm>
        </p:grpSpPr>
        <p:sp>
          <p:nvSpPr>
            <p:cNvPr id="123941" name="Text Box 37">
              <a:extLst>
                <a:ext uri="{FF2B5EF4-FFF2-40B4-BE49-F238E27FC236}">
                  <a16:creationId xmlns:a16="http://schemas.microsoft.com/office/drawing/2014/main" id="{6875884F-78A0-47D1-BF1D-043308BA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52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2800"/>
                <a:t> </a:t>
              </a:r>
              <a:r>
                <a:rPr lang="en-US" altLang="en-US" sz="2800" b="1"/>
                <a:t>i=[n/2], [n/2]-1 ,…, 1</a:t>
              </a:r>
            </a:p>
          </p:txBody>
        </p:sp>
        <p:sp>
          <p:nvSpPr>
            <p:cNvPr id="123942" name="AutoShape 38">
              <a:extLst>
                <a:ext uri="{FF2B5EF4-FFF2-40B4-BE49-F238E27FC236}">
                  <a16:creationId xmlns:a16="http://schemas.microsoft.com/office/drawing/2014/main" id="{0BC578AD-6C74-48FC-BD59-C4127A085D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" y="-340"/>
              <a:ext cx="231" cy="1584"/>
            </a:xfrm>
            <a:prstGeom prst="leftBrace">
              <a:avLst>
                <a:gd name="adj1" fmla="val 57143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43" name="Text Box 39">
              <a:extLst>
                <a:ext uri="{FF2B5EF4-FFF2-40B4-BE49-F238E27FC236}">
                  <a16:creationId xmlns:a16="http://schemas.microsoft.com/office/drawing/2014/main" id="{A61AA5BF-7445-491A-B972-D282465BB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672"/>
              <a:ext cx="2496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2800"/>
                <a:t> </a:t>
              </a:r>
              <a:r>
                <a:rPr lang="en-US" altLang="en-US" sz="2800" b="1"/>
                <a:t>Turn into max heap from  these subtree roots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AE646ACB-F96A-4C93-8A39-BBCD8424B1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>
                <a:solidFill>
                  <a:srgbClr val="66CCFF"/>
                </a:solidFill>
              </a:rPr>
              <a:t> </a:t>
            </a:r>
            <a:r>
              <a:rPr lang="en-US" altLang="en-US" sz="32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D17C09A-F273-4F2E-BA26-9D14E423C0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b="1"/>
              <a:t>private void buildHeap( )</a:t>
            </a:r>
          </a:p>
          <a:p>
            <a:pPr>
              <a:buFontTx/>
              <a:buNone/>
            </a:pPr>
            <a:r>
              <a:rPr lang="en-US" altLang="en-US" b="1"/>
              <a:t> {  for( int i = currentSize / 2; i &gt; 0 ; i-- )</a:t>
            </a:r>
          </a:p>
          <a:p>
            <a:pPr>
              <a:buFontTx/>
              <a:buNone/>
            </a:pPr>
            <a:r>
              <a:rPr lang="en-US" altLang="en-US" b="1"/>
              <a:t>          percolateDown( i );</a:t>
            </a:r>
          </a:p>
          <a:p>
            <a:pPr>
              <a:buFontTx/>
              <a:buNone/>
            </a:pPr>
            <a:r>
              <a:rPr lang="en-US" altLang="en-US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6316352-7FBF-4482-9218-9070A3B7CB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br>
              <a:rPr lang="en-US" altLang="en-US" sz="2400"/>
            </a:br>
            <a:r>
              <a:rPr lang="en-US" altLang="en-US" sz="2400" b="1"/>
              <a:t>第3章     表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92A6E3F-8778-4446-A249-A9CCD92AB3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 例1.  逆转链表（假设不带表头结点）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public  void  inverse( ListNode f 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{  if ( f = = NULL ) return;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ListNode  p = f . link ;  pr = NULL;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while ( p ! = NULL 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{   f . link = pr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pr = f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f = p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p = p . link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   f . link = pr 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2000" b="1"/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9F0075C5-8864-4559-AAC4-AC543771D4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b="1">
                <a:solidFill>
                  <a:srgbClr val="66CCFF"/>
                </a:solidFill>
              </a:rPr>
              <a:t>6.3 Heaps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1630CB0-0146-4DE1-99FB-0E813947FE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 </a:t>
            </a:r>
            <a:r>
              <a:rPr lang="en-US" altLang="en-US" sz="2800" b="1">
                <a:solidFill>
                  <a:srgbClr val="66CCFF"/>
                </a:solidFill>
              </a:rPr>
              <a:t>Complexity of Initialize:</a:t>
            </a:r>
          </a:p>
          <a:p>
            <a:pPr>
              <a:buFontTx/>
              <a:buNone/>
            </a:pPr>
            <a:r>
              <a:rPr lang="en-US" altLang="en-US" sz="2800" b="1">
                <a:solidFill>
                  <a:schemeClr val="accent1"/>
                </a:solidFill>
              </a:rPr>
              <a:t>    </a:t>
            </a:r>
            <a:r>
              <a:rPr lang="en-US" altLang="en-US" sz="2800" b="1"/>
              <a:t>Create Heap time complexity:</a:t>
            </a:r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309E574-E6BA-40B0-944A-181AC240DE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"/>
            <a:ext cx="7772400" cy="64008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80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en-US" altLang="en-US"/>
          </a:p>
        </p:txBody>
      </p:sp>
      <p:grpSp>
        <p:nvGrpSpPr>
          <p:cNvPr id="126979" name="Group 3">
            <a:extLst>
              <a:ext uri="{FF2B5EF4-FFF2-40B4-BE49-F238E27FC236}">
                <a16:creationId xmlns:a16="http://schemas.microsoft.com/office/drawing/2014/main" id="{DC115D5C-61D8-45D9-8F73-0672F118FF95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782638"/>
            <a:ext cx="7685088" cy="2493962"/>
            <a:chOff x="0" y="0"/>
            <a:chExt cx="4841" cy="1571"/>
          </a:xfrm>
        </p:grpSpPr>
        <p:sp>
          <p:nvSpPr>
            <p:cNvPr id="126980" name="Text Box 4">
              <a:extLst>
                <a:ext uri="{FF2B5EF4-FFF2-40B4-BE49-F238E27FC236}">
                  <a16:creationId xmlns:a16="http://schemas.microsoft.com/office/drawing/2014/main" id="{2CD16759-482B-4E58-96CB-E84A55B1B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算法分析</a:t>
              </a:r>
            </a:p>
          </p:txBody>
        </p:sp>
        <p:sp>
          <p:nvSpPr>
            <p:cNvPr id="126981" name="Text Box 5">
              <a:extLst>
                <a:ext uri="{FF2B5EF4-FFF2-40B4-BE49-F238E27FC236}">
                  <a16:creationId xmlns:a16="http://schemas.microsoft.com/office/drawing/2014/main" id="{6F0B5814-1FD7-40BB-BF94-6B45A6978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323"/>
              <a:ext cx="37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初始建堆：</a:t>
              </a:r>
              <a:r>
                <a:rPr lang="en-US" altLang="en-US"/>
                <a:t>n</a:t>
              </a:r>
              <a:r>
                <a:rPr lang="zh-CN" altLang="en-US"/>
                <a:t>个结点，</a:t>
              </a:r>
              <a:r>
                <a:rPr lang="en-US" altLang="en-US"/>
                <a:t>K=</a:t>
              </a:r>
              <a:r>
                <a:rPr lang="en-US" altLang="en-US">
                  <a:sym typeface="Symbol" panose="05050102010706020507" pitchFamily="18" charset="2"/>
                </a:rPr>
                <a:t>log</a:t>
              </a:r>
              <a:r>
                <a:rPr lang="en-US" altLang="en-US" baseline="-25000">
                  <a:sym typeface="Symbol" panose="05050102010706020507" pitchFamily="18" charset="2"/>
                </a:rPr>
                <a:t>2</a:t>
              </a:r>
              <a:r>
                <a:rPr lang="en-US" altLang="en-US">
                  <a:sym typeface="Symbol" panose="05050102010706020507" pitchFamily="18" charset="2"/>
                </a:rPr>
                <a:t>n</a:t>
              </a:r>
              <a:r>
                <a:rPr lang="zh-CN" altLang="en-US">
                  <a:sym typeface="Symbol" panose="05050102010706020507" pitchFamily="18" charset="2"/>
                </a:rPr>
                <a:t>，从</a:t>
              </a:r>
              <a:r>
                <a:rPr lang="en-US" altLang="en-US">
                  <a:sym typeface="Symbol" panose="05050102010706020507" pitchFamily="18" charset="2"/>
                </a:rPr>
                <a:t>0</a:t>
              </a:r>
              <a:r>
                <a:rPr lang="zh-CN" altLang="en-US">
                  <a:sym typeface="Symbol" panose="05050102010706020507" pitchFamily="18" charset="2"/>
                </a:rPr>
                <a:t>层开始</a:t>
              </a:r>
              <a:endParaRPr lang="zh-CN" altLang="en-US"/>
            </a:p>
          </p:txBody>
        </p:sp>
        <p:grpSp>
          <p:nvGrpSpPr>
            <p:cNvPr id="126982" name="Group 6">
              <a:extLst>
                <a:ext uri="{FF2B5EF4-FFF2-40B4-BE49-F238E27FC236}">
                  <a16:creationId xmlns:a16="http://schemas.microsoft.com/office/drawing/2014/main" id="{941D3B29-E076-4FA8-AC32-EC97DEAA0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637"/>
              <a:ext cx="1978" cy="934"/>
              <a:chOff x="0" y="0"/>
              <a:chExt cx="1978" cy="934"/>
            </a:xfrm>
          </p:grpSpPr>
          <p:sp>
            <p:nvSpPr>
              <p:cNvPr id="126983" name="Line 7">
                <a:extLst>
                  <a:ext uri="{FF2B5EF4-FFF2-40B4-BE49-F238E27FC236}">
                    <a16:creationId xmlns:a16="http://schemas.microsoft.com/office/drawing/2014/main" id="{5F87029D-956E-4ACF-A834-B8B8C918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" y="22"/>
                <a:ext cx="192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84" name="Line 8">
                <a:extLst>
                  <a:ext uri="{FF2B5EF4-FFF2-40B4-BE49-F238E27FC236}">
                    <a16:creationId xmlns:a16="http://schemas.microsoft.com/office/drawing/2014/main" id="{836D6CE8-5AFA-4689-8434-FB939185D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" y="934"/>
                <a:ext cx="192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85" name="Oval 9">
                <a:extLst>
                  <a:ext uri="{FF2B5EF4-FFF2-40B4-BE49-F238E27FC236}">
                    <a16:creationId xmlns:a16="http://schemas.microsoft.com/office/drawing/2014/main" id="{36B24902-106B-42A6-8048-A51ED0215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2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86" name="Oval 10">
                <a:extLst>
                  <a:ext uri="{FF2B5EF4-FFF2-40B4-BE49-F238E27FC236}">
                    <a16:creationId xmlns:a16="http://schemas.microsoft.com/office/drawing/2014/main" id="{44C48A94-5B17-4D0C-8651-9D15A0048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214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87" name="Oval 11">
                <a:extLst>
                  <a:ext uri="{FF2B5EF4-FFF2-40B4-BE49-F238E27FC236}">
                    <a16:creationId xmlns:a16="http://schemas.microsoft.com/office/drawing/2014/main" id="{E753E5DA-6EFB-49EC-BC11-4F1F57B54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" y="214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88" name="Oval 12">
                <a:extLst>
                  <a:ext uri="{FF2B5EF4-FFF2-40B4-BE49-F238E27FC236}">
                    <a16:creationId xmlns:a16="http://schemas.microsoft.com/office/drawing/2014/main" id="{A8DA99F0-EF2A-4C2A-AFA6-7D1DC222E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454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89" name="Oval 13">
                <a:extLst>
                  <a:ext uri="{FF2B5EF4-FFF2-40B4-BE49-F238E27FC236}">
                    <a16:creationId xmlns:a16="http://schemas.microsoft.com/office/drawing/2014/main" id="{3DEBD3FB-682A-43A0-B388-B1191A90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454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90" name="Oval 14">
                <a:extLst>
                  <a:ext uri="{FF2B5EF4-FFF2-40B4-BE49-F238E27FC236}">
                    <a16:creationId xmlns:a16="http://schemas.microsoft.com/office/drawing/2014/main" id="{2958C139-A3B1-4D04-9A39-2B1E7163E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454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91" name="Oval 15">
                <a:extLst>
                  <a:ext uri="{FF2B5EF4-FFF2-40B4-BE49-F238E27FC236}">
                    <a16:creationId xmlns:a16="http://schemas.microsoft.com/office/drawing/2014/main" id="{C284C484-1C5A-4EB9-A6C7-112D1D471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" y="454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92" name="Oval 16">
                <a:extLst>
                  <a:ext uri="{FF2B5EF4-FFF2-40B4-BE49-F238E27FC236}">
                    <a16:creationId xmlns:a16="http://schemas.microsoft.com/office/drawing/2014/main" id="{E5970639-6BF9-4F2B-A7F9-8052CE456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790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93" name="Oval 17">
                <a:extLst>
                  <a:ext uri="{FF2B5EF4-FFF2-40B4-BE49-F238E27FC236}">
                    <a16:creationId xmlns:a16="http://schemas.microsoft.com/office/drawing/2014/main" id="{FBB9EFF2-8F76-4C61-A867-2C2FC1DA4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4" y="790"/>
                <a:ext cx="96" cy="96"/>
              </a:xfrm>
              <a:prstGeom prst="ellipse">
                <a:avLst/>
              </a:prstGeom>
              <a:solidFill>
                <a:srgbClr val="FF6600">
                  <a:alpha val="50000"/>
                </a:srgbClr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994" name="Line 18">
                <a:extLst>
                  <a:ext uri="{FF2B5EF4-FFF2-40B4-BE49-F238E27FC236}">
                    <a16:creationId xmlns:a16="http://schemas.microsoft.com/office/drawing/2014/main" id="{A9DD38F3-45F8-4175-A01D-E1F1FCF44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106" y="598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5" name="Line 19">
                <a:extLst>
                  <a:ext uri="{FF2B5EF4-FFF2-40B4-BE49-F238E27FC236}">
                    <a16:creationId xmlns:a16="http://schemas.microsoft.com/office/drawing/2014/main" id="{AB5C00BE-5240-4478-864A-E7BD5F13E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" y="22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6" name="Text Box 20">
                <a:extLst>
                  <a:ext uri="{FF2B5EF4-FFF2-40B4-BE49-F238E27FC236}">
                    <a16:creationId xmlns:a16="http://schemas.microsoft.com/office/drawing/2014/main" id="{55EDEE2A-5F1B-4BB5-BD69-10A1E82445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3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K</a:t>
                </a:r>
              </a:p>
            </p:txBody>
          </p:sp>
          <p:sp>
            <p:nvSpPr>
              <p:cNvPr id="126997" name="Line 21">
                <a:extLst>
                  <a:ext uri="{FF2B5EF4-FFF2-40B4-BE49-F238E27FC236}">
                    <a16:creationId xmlns:a16="http://schemas.microsoft.com/office/drawing/2014/main" id="{F5776826-6EBA-4EC6-972A-EA345FDA6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0" y="118"/>
                <a:ext cx="144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8" name="Line 22">
                <a:extLst>
                  <a:ext uri="{FF2B5EF4-FFF2-40B4-BE49-F238E27FC236}">
                    <a16:creationId xmlns:a16="http://schemas.microsoft.com/office/drawing/2014/main" id="{8F63FCA6-AACF-4FBE-8399-7C7CB4195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0" y="310"/>
                <a:ext cx="192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99" name="Line 23">
                <a:extLst>
                  <a:ext uri="{FF2B5EF4-FFF2-40B4-BE49-F238E27FC236}">
                    <a16:creationId xmlns:a16="http://schemas.microsoft.com/office/drawing/2014/main" id="{91441416-8CBA-416C-822F-D55AD36FF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" y="550"/>
                <a:ext cx="192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0" name="Line 24">
                <a:extLst>
                  <a:ext uri="{FF2B5EF4-FFF2-40B4-BE49-F238E27FC236}">
                    <a16:creationId xmlns:a16="http://schemas.microsoft.com/office/drawing/2014/main" id="{0BEE3930-7C47-430C-A121-257999B4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8" y="550"/>
                <a:ext cx="144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1" name="Line 25">
                <a:extLst>
                  <a:ext uri="{FF2B5EF4-FFF2-40B4-BE49-F238E27FC236}">
                    <a16:creationId xmlns:a16="http://schemas.microsoft.com/office/drawing/2014/main" id="{E6924717-50CF-436C-9025-C2454EE06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10"/>
                <a:ext cx="48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2" name="Line 26">
                <a:extLst>
                  <a:ext uri="{FF2B5EF4-FFF2-40B4-BE49-F238E27FC236}">
                    <a16:creationId xmlns:a16="http://schemas.microsoft.com/office/drawing/2014/main" id="{8D31EE5D-BE71-49D7-A693-CD274410B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0" y="118"/>
                <a:ext cx="96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3" name="Line 27">
                <a:extLst>
                  <a:ext uri="{FF2B5EF4-FFF2-40B4-BE49-F238E27FC236}">
                    <a16:creationId xmlns:a16="http://schemas.microsoft.com/office/drawing/2014/main" id="{17C72A1B-F51A-456A-A907-82ADD00C0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310"/>
                <a:ext cx="96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4" name="Line 28">
                <a:extLst>
                  <a:ext uri="{FF2B5EF4-FFF2-40B4-BE49-F238E27FC236}">
                    <a16:creationId xmlns:a16="http://schemas.microsoft.com/office/drawing/2014/main" id="{908B73CC-7640-4563-8C5A-5BAD88DF9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6" y="310"/>
                <a:ext cx="48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5" name="Text Box 29">
                <a:extLst>
                  <a:ext uri="{FF2B5EF4-FFF2-40B4-BE49-F238E27FC236}">
                    <a16:creationId xmlns:a16="http://schemas.microsoft.com/office/drawing/2014/main" id="{1F351D54-623C-4AA4-B4CE-274272F2C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0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i=0</a:t>
                </a:r>
              </a:p>
            </p:txBody>
          </p:sp>
        </p:grpSp>
        <p:sp>
          <p:nvSpPr>
            <p:cNvPr id="127006" name="Text Box 30">
              <a:extLst>
                <a:ext uri="{FF2B5EF4-FFF2-40B4-BE49-F238E27FC236}">
                  <a16:creationId xmlns:a16="http://schemas.microsoft.com/office/drawing/2014/main" id="{B859CA46-D66F-44E3-84D7-C55FA7E23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685"/>
              <a:ext cx="23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第</a:t>
              </a:r>
              <a:r>
                <a:rPr lang="en-US" altLang="en-US" b="1"/>
                <a:t>i</a:t>
              </a:r>
              <a:r>
                <a:rPr lang="zh-CN" altLang="en-US" b="1"/>
                <a:t>层交换的最大次数为</a:t>
              </a:r>
              <a:r>
                <a:rPr lang="en-US" altLang="en-US" b="1"/>
                <a:t>k-i</a:t>
              </a:r>
            </a:p>
            <a:p>
              <a:pPr eaLnBrk="1" hangingPunct="1"/>
              <a:r>
                <a:rPr lang="zh-CN" altLang="en-US" b="1"/>
                <a:t>第</a:t>
              </a:r>
              <a:r>
                <a:rPr lang="en-US" altLang="en-US" b="1"/>
                <a:t>i</a:t>
              </a:r>
              <a:r>
                <a:rPr lang="zh-CN" altLang="en-US" b="1"/>
                <a:t>层有</a:t>
              </a:r>
              <a:r>
                <a:rPr lang="en-US" altLang="en-US" b="1"/>
                <a:t>2</a:t>
              </a:r>
              <a:r>
                <a:rPr lang="en-US" altLang="en-US" b="1" baseline="30000"/>
                <a:t>i</a:t>
              </a:r>
              <a:r>
                <a:rPr lang="zh-CN" altLang="en-US" b="1"/>
                <a:t>个结点</a:t>
              </a:r>
            </a:p>
          </p:txBody>
        </p:sp>
      </p:grpSp>
      <p:grpSp>
        <p:nvGrpSpPr>
          <p:cNvPr id="127007" name="Group 31">
            <a:extLst>
              <a:ext uri="{FF2B5EF4-FFF2-40B4-BE49-F238E27FC236}">
                <a16:creationId xmlns:a16="http://schemas.microsoft.com/office/drawing/2014/main" id="{DAD48FC8-11F2-4A43-973F-5FE6E383153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505200"/>
            <a:ext cx="5905500" cy="1406525"/>
            <a:chOff x="0" y="0"/>
            <a:chExt cx="3720" cy="886"/>
          </a:xfrm>
        </p:grpSpPr>
        <p:sp>
          <p:nvSpPr>
            <p:cNvPr id="127008" name="Text Box 32">
              <a:extLst>
                <a:ext uri="{FF2B5EF4-FFF2-40B4-BE49-F238E27FC236}">
                  <a16:creationId xmlns:a16="http://schemas.microsoft.com/office/drawing/2014/main" id="{C2001C9B-832E-4A4B-80D9-24A11A165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72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                        </a:t>
              </a:r>
              <a:r>
                <a:rPr lang="en-US" altLang="en-US" baseline="-25000"/>
                <a:t>k-1                         k                   k</a:t>
              </a:r>
              <a:endParaRPr lang="en-US" altLang="en-US"/>
            </a:p>
            <a:p>
              <a:pPr eaLnBrk="1" hangingPunct="1"/>
              <a:r>
                <a:rPr lang="zh-CN" altLang="en-US"/>
                <a:t>总交换次数：</a:t>
              </a:r>
              <a:r>
                <a:rPr lang="zh-CN" altLang="en-US">
                  <a:sym typeface="Symbol" panose="05050102010706020507" pitchFamily="18" charset="2"/>
                </a:rPr>
                <a:t>  </a:t>
              </a:r>
              <a:r>
                <a:rPr lang="en-US" altLang="en-US">
                  <a:sym typeface="Symbol" panose="05050102010706020507" pitchFamily="18" charset="2"/>
                </a:rPr>
                <a:t>2</a:t>
              </a:r>
              <a:r>
                <a:rPr lang="en-US" altLang="en-US" baseline="30000">
                  <a:sym typeface="Symbol" panose="05050102010706020507" pitchFamily="18" charset="2"/>
                </a:rPr>
                <a:t>i </a:t>
              </a:r>
              <a:r>
                <a:rPr lang="en-US" altLang="en-US">
                  <a:sym typeface="Symbol" panose="05050102010706020507" pitchFamily="18" charset="2"/>
                </a:rPr>
                <a:t>(k-i)=  j2</a:t>
              </a:r>
              <a:r>
                <a:rPr lang="en-US" altLang="en-US" baseline="30000">
                  <a:sym typeface="Symbol" panose="05050102010706020507" pitchFamily="18" charset="2"/>
                </a:rPr>
                <a:t>k-j</a:t>
              </a:r>
              <a:r>
                <a:rPr lang="en-US" altLang="en-US">
                  <a:sym typeface="Symbol" panose="05050102010706020507" pitchFamily="18" charset="2"/>
                </a:rPr>
                <a:t>=   j(2</a:t>
              </a:r>
              <a:r>
                <a:rPr lang="en-US" altLang="en-US" baseline="30000">
                  <a:sym typeface="Symbol" panose="05050102010706020507" pitchFamily="18" charset="2"/>
                </a:rPr>
                <a:t>k </a:t>
              </a:r>
              <a:r>
                <a:rPr lang="en-US" altLang="en-US">
                  <a:sym typeface="Symbol" panose="05050102010706020507" pitchFamily="18" charset="2"/>
                </a:rPr>
                <a:t>2</a:t>
              </a:r>
              <a:r>
                <a:rPr lang="en-US" altLang="en-US" baseline="30000">
                  <a:sym typeface="Symbol" panose="05050102010706020507" pitchFamily="18" charset="2"/>
                </a:rPr>
                <a:t>-j</a:t>
              </a:r>
              <a:r>
                <a:rPr lang="en-US" altLang="en-US"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altLang="en-US">
                  <a:sym typeface="Symbol" panose="05050102010706020507" pitchFamily="18" charset="2"/>
                </a:rPr>
                <a:t>                        </a:t>
              </a:r>
              <a:r>
                <a:rPr lang="en-US" altLang="en-US" baseline="30000">
                  <a:sym typeface="Symbol" panose="05050102010706020507" pitchFamily="18" charset="2"/>
                </a:rPr>
                <a:t>i=0                         j=1               j=1</a:t>
              </a:r>
              <a:endParaRPr lang="en-US" altLang="en-US">
                <a:sym typeface="Symbol" panose="05050102010706020507" pitchFamily="18" charset="2"/>
              </a:endParaRPr>
            </a:p>
          </p:txBody>
        </p:sp>
        <p:grpSp>
          <p:nvGrpSpPr>
            <p:cNvPr id="127009" name="Group 33">
              <a:extLst>
                <a:ext uri="{FF2B5EF4-FFF2-40B4-BE49-F238E27FC236}">
                  <a16:creationId xmlns:a16="http://schemas.microsoft.com/office/drawing/2014/main" id="{8DF437A5-1C9C-430D-AA3F-A03B7787E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454"/>
              <a:ext cx="682" cy="432"/>
              <a:chOff x="0" y="0"/>
              <a:chExt cx="682" cy="432"/>
            </a:xfrm>
          </p:grpSpPr>
          <p:sp>
            <p:nvSpPr>
              <p:cNvPr id="127010" name="Text Box 34">
                <a:extLst>
                  <a:ext uri="{FF2B5EF4-FFF2-40B4-BE49-F238E27FC236}">
                    <a16:creationId xmlns:a16="http://schemas.microsoft.com/office/drawing/2014/main" id="{ADB3B1FF-B966-495E-99E6-1699D448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令</a:t>
                </a:r>
                <a:r>
                  <a:rPr lang="en-US" altLang="en-US"/>
                  <a:t>k-i=j</a:t>
                </a:r>
              </a:p>
            </p:txBody>
          </p:sp>
          <p:sp>
            <p:nvSpPr>
              <p:cNvPr id="127011" name="Line 35">
                <a:extLst>
                  <a:ext uri="{FF2B5EF4-FFF2-40B4-BE49-F238E27FC236}">
                    <a16:creationId xmlns:a16="http://schemas.microsoft.com/office/drawing/2014/main" id="{C0CAAD82-3A7E-4342-9DDD-3A181E058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" y="0"/>
                <a:ext cx="0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7012" name="Text Box 36">
            <a:extLst>
              <a:ext uri="{FF2B5EF4-FFF2-40B4-BE49-F238E27FC236}">
                <a16:creationId xmlns:a16="http://schemas.microsoft.com/office/drawing/2014/main" id="{39B259E5-D9A1-47BC-92B2-4A4A2E9D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4791075"/>
            <a:ext cx="4632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      </a:t>
            </a:r>
            <a:r>
              <a:rPr lang="zh-CN" altLang="en-US"/>
              <a:t>   </a:t>
            </a:r>
          </a:p>
          <a:p>
            <a:pPr eaLnBrk="1" hangingPunct="1"/>
            <a:r>
              <a:rPr lang="zh-CN" altLang="en-US"/>
              <a:t>=2</a:t>
            </a:r>
            <a:r>
              <a:rPr lang="en-US" altLang="en-US" baseline="30000"/>
              <a:t>k </a:t>
            </a:r>
            <a:r>
              <a:rPr lang="en-US" altLang="en-US">
                <a:sym typeface="Symbol" panose="05050102010706020507" pitchFamily="18" charset="2"/>
              </a:rPr>
              <a:t>  j 2</a:t>
            </a:r>
            <a:r>
              <a:rPr lang="en-US" altLang="en-US" baseline="30000">
                <a:sym typeface="Symbol" panose="05050102010706020507" pitchFamily="18" charset="2"/>
              </a:rPr>
              <a:t>-j</a:t>
            </a:r>
            <a:r>
              <a:rPr lang="en-US" altLang="en-US">
                <a:sym typeface="Symbol" panose="05050102010706020507" pitchFamily="18" charset="2"/>
              </a:rPr>
              <a:t>2</a:t>
            </a:r>
            <a:r>
              <a:rPr lang="en-US" altLang="en-US" baseline="30000">
                <a:sym typeface="Symbol" panose="05050102010706020507" pitchFamily="18" charset="2"/>
              </a:rPr>
              <a:t>k </a:t>
            </a:r>
            <a:r>
              <a:rPr lang="en-US" altLang="en-US">
                <a:sym typeface="Symbol" panose="05050102010706020507" pitchFamily="18" charset="2"/>
              </a:rPr>
              <a:t>22</a:t>
            </a:r>
            <a:r>
              <a:rPr lang="en-US" altLang="en-US" baseline="30000">
                <a:sym typeface="Symbol" panose="05050102010706020507" pitchFamily="18" charset="2"/>
              </a:rPr>
              <a:t> log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aseline="30000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2=2n=O(n)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        </a:t>
            </a:r>
          </a:p>
        </p:txBody>
      </p:sp>
      <p:grpSp>
        <p:nvGrpSpPr>
          <p:cNvPr id="127013" name="Group 37">
            <a:extLst>
              <a:ext uri="{FF2B5EF4-FFF2-40B4-BE49-F238E27FC236}">
                <a16:creationId xmlns:a16="http://schemas.microsoft.com/office/drawing/2014/main" id="{2C132A9F-EFC8-451B-AA13-0D6D310EEEB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967288"/>
            <a:ext cx="527050" cy="854075"/>
            <a:chOff x="0" y="0"/>
            <a:chExt cx="332" cy="538"/>
          </a:xfrm>
        </p:grpSpPr>
        <p:sp>
          <p:nvSpPr>
            <p:cNvPr id="127014" name="Text Box 38">
              <a:extLst>
                <a:ext uri="{FF2B5EF4-FFF2-40B4-BE49-F238E27FC236}">
                  <a16:creationId xmlns:a16="http://schemas.microsoft.com/office/drawing/2014/main" id="{A6D1864C-21D8-4D83-A23A-EF697FEB8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/>
                <a:t>k</a:t>
              </a:r>
            </a:p>
          </p:txBody>
        </p:sp>
        <p:sp>
          <p:nvSpPr>
            <p:cNvPr id="127015" name="Text Box 39">
              <a:extLst>
                <a:ext uri="{FF2B5EF4-FFF2-40B4-BE49-F238E27FC236}">
                  <a16:creationId xmlns:a16="http://schemas.microsoft.com/office/drawing/2014/main" id="{86B54BB3-FBA4-4438-B921-AAA8A43F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3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/>
                <a:t>j=1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7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7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7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2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03A917C2-39B4-4F16-9344-94779C0901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57250"/>
            <a:ext cx="7772400" cy="533400"/>
          </a:xfrm>
        </p:spPr>
        <p:txBody>
          <a:bodyPr/>
          <a:lstStyle/>
          <a:p>
            <a:r>
              <a:rPr lang="en-US" altLang="en-US" sz="2800" b="1"/>
              <a:t>heap sort</a:t>
            </a:r>
            <a:br>
              <a:rPr lang="en-US" altLang="en-US" sz="2800" b="1"/>
            </a:br>
            <a:endParaRPr lang="en-US" altLang="en-US" sz="2800" b="1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6A97B468-D4D1-4D61-A877-FDDF940423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heap sort</a:t>
            </a:r>
          </a:p>
          <a:p>
            <a:pPr>
              <a:buFontTx/>
              <a:buNone/>
            </a:pPr>
            <a:r>
              <a:rPr lang="en-US" altLang="en-US" sz="2800" b="1"/>
              <a:t>  </a:t>
            </a:r>
            <a:r>
              <a:rPr lang="en-US" altLang="en-US" sz="2800" b="1">
                <a:solidFill>
                  <a:srgbClr val="66CCFF"/>
                </a:solidFill>
              </a:rPr>
              <a:t>Method:</a:t>
            </a:r>
          </a:p>
          <a:p>
            <a:pPr>
              <a:buFontTx/>
              <a:buNone/>
            </a:pPr>
            <a:r>
              <a:rPr lang="en-US" altLang="en-US" sz="2800" b="1"/>
              <a:t>1)initialize a max heap with the n elements to be sorted   O(n)</a:t>
            </a:r>
          </a:p>
          <a:p>
            <a:pPr>
              <a:buFontTx/>
              <a:buNone/>
            </a:pPr>
            <a:r>
              <a:rPr lang="en-US" altLang="en-US" sz="2800" b="1"/>
              <a:t>2)each time we delete one element, then adjust the heap    O(log</a:t>
            </a:r>
            <a:r>
              <a:rPr lang="en-US" altLang="en-US" sz="2800" b="1" baseline="-25000"/>
              <a:t>2</a:t>
            </a:r>
            <a:r>
              <a:rPr lang="en-US" altLang="en-US" sz="2800" b="1"/>
              <a:t>n)</a:t>
            </a:r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/>
              <a:t> </a:t>
            </a:r>
            <a:r>
              <a:rPr lang="en-US" altLang="en-US" sz="2800" b="1">
                <a:solidFill>
                  <a:srgbClr val="66CCFF"/>
                </a:solidFill>
              </a:rPr>
              <a:t>Time complexity is O(n)+O(n*log</a:t>
            </a:r>
            <a:r>
              <a:rPr lang="en-US" altLang="en-US" sz="2800" b="1" baseline="-25000">
                <a:solidFill>
                  <a:srgbClr val="66CCFF"/>
                </a:solidFill>
              </a:rPr>
              <a:t>2</a:t>
            </a:r>
            <a:r>
              <a:rPr lang="en-US" altLang="en-US" sz="2800" b="1">
                <a:solidFill>
                  <a:srgbClr val="66CCFF"/>
                </a:solidFill>
              </a:rPr>
              <a:t>n)=O(n*log</a:t>
            </a:r>
            <a:r>
              <a:rPr lang="en-US" altLang="en-US" sz="2800" b="1" baseline="-25000">
                <a:solidFill>
                  <a:srgbClr val="66CCFF"/>
                </a:solidFill>
              </a:rPr>
              <a:t>2</a:t>
            </a:r>
            <a:r>
              <a:rPr lang="en-US" altLang="en-US" sz="2800" b="1">
                <a:solidFill>
                  <a:srgbClr val="66CCFF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80F31580-AB2F-4FCC-9627-2BD4E129B2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890588"/>
            <a:ext cx="7772400" cy="609600"/>
          </a:xfrm>
        </p:spPr>
        <p:txBody>
          <a:bodyPr/>
          <a:lstStyle/>
          <a:p>
            <a:r>
              <a:rPr lang="en-US" altLang="en-US" sz="3200" b="1"/>
              <a:t>heap sort</a:t>
            </a:r>
            <a:br>
              <a:rPr lang="en-US" altLang="en-US" sz="3200" b="1"/>
            </a:br>
            <a:endParaRPr lang="en-US" altLang="en-US" sz="3200" b="1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34EF4AC3-D2B0-491D-8152-477C0129CA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例子:</a:t>
            </a:r>
          </a:p>
          <a:p>
            <a:pPr>
              <a:buFontTx/>
              <a:buNone/>
            </a:pPr>
            <a:r>
              <a:rPr lang="en-US" altLang="en-US" sz="2800"/>
              <a:t> </a:t>
            </a:r>
            <a:r>
              <a:rPr lang="en-US" altLang="en-US" sz="2800" b="1"/>
              <a:t>Example :{21,25,49,25*,16,08}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599022B0-6585-4B3D-8903-51ACB315B1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/>
            <a:r>
              <a:rPr lang="en-US" altLang="en-US" sz="2800"/>
              <a:t>                                </a:t>
            </a:r>
            <a:r>
              <a:rPr lang="en-US" altLang="en-US" sz="2800" b="1"/>
              <a:t>Chapter 6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2631A8C-3735-49D3-9DE8-10437090E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b="1"/>
              <a:t>设待排序的关键码序列为{ 12, 2, 16, 30, 28, 10, 16</a:t>
            </a:r>
            <a:r>
              <a:rPr lang="en-US" altLang="en-US" b="1" baseline="30000"/>
              <a:t>*</a:t>
            </a:r>
            <a:r>
              <a:rPr lang="en-US" altLang="en-US" b="1"/>
              <a:t>, 20, 6, 18 }, 使用堆排序方法进行排序。写出建立的初始堆，以及调整的每一步。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C5133FD8-3CC1-4DA4-A7D6-251E64D13C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 sz="2400" b="1"/>
              <a:t>第7章：排序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D703F673-6751-4F02-8711-50364DC364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3058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各种排序方法的算法思想与时间复杂度的分析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 b="1"/>
              <a:t>     1.排序的有关概念</a:t>
            </a:r>
          </a:p>
          <a:p>
            <a:pPr>
              <a:buFontTx/>
              <a:buNone/>
            </a:pPr>
            <a:r>
              <a:rPr lang="en-US" altLang="en-US" sz="2000" b="1"/>
              <a:t>            稳定性</a:t>
            </a:r>
          </a:p>
          <a:p>
            <a:pPr>
              <a:buFontTx/>
              <a:buNone/>
            </a:pPr>
            <a:r>
              <a:rPr lang="en-US" altLang="en-US" sz="2000" b="1"/>
              <a:t>     2.插入排序(直接插入排序，二分法插入排序，表插入排序，shell排序)</a:t>
            </a:r>
          </a:p>
          <a:p>
            <a:pPr>
              <a:buFontTx/>
              <a:buNone/>
            </a:pPr>
            <a:r>
              <a:rPr lang="en-US" altLang="en-US" sz="2000" b="1"/>
              <a:t>     3.交换排序(起泡排序，快速排序）</a:t>
            </a:r>
          </a:p>
          <a:p>
            <a:pPr>
              <a:buFontTx/>
              <a:buNone/>
            </a:pPr>
            <a:r>
              <a:rPr lang="en-US" altLang="en-US" sz="2000" b="1"/>
              <a:t>     4.选择排序（直接选择排序，堆排序）</a:t>
            </a:r>
          </a:p>
          <a:p>
            <a:pPr>
              <a:buFontTx/>
              <a:buNone/>
            </a:pPr>
            <a:r>
              <a:rPr lang="en-US" altLang="en-US" sz="2000" b="1"/>
              <a:t>     5.归并排序</a:t>
            </a:r>
          </a:p>
          <a:p>
            <a:pPr>
              <a:buFontTx/>
              <a:buNone/>
            </a:pPr>
            <a:r>
              <a:rPr lang="en-US" altLang="en-US" sz="2000" b="1"/>
              <a:t>     6.基数排序</a:t>
            </a:r>
          </a:p>
          <a:p>
            <a:pPr>
              <a:buFontTx/>
              <a:buNone/>
            </a:pPr>
            <a:r>
              <a:rPr lang="en-US" altLang="en-US" sz="2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5128AB7-3CA2-478F-A8BC-B48112D8F5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2400" b="1"/>
              <a:t>第7章：排序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37CBE22C-5C93-4C6B-AA53-037C812FDE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00188"/>
            <a:ext cx="817245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1.排序的有关概念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       内排序：对内存中的n个对象进行排序。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	    外排序：内存放不下，还要使用外存的排序。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       排序算法的稳定性：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        如果待排序的对象序列中，含有多个关键码值相等的对象，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         用某种方法排序后，这些对象的相对次序不变的，则是稳定的, 否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          则为不稳定的。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例：             35	    8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	20	15	8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	28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         	         8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 	    8</a:t>
            </a:r>
            <a:r>
              <a:rPr lang="en-US" altLang="en-US" sz="2000" b="1" baseline="-25000"/>
              <a:t>2            </a:t>
            </a:r>
            <a:r>
              <a:rPr lang="en-US" altLang="en-US" sz="2000" b="1"/>
              <a:t>15        20        28        35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稳定的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>
            <a:extLst>
              <a:ext uri="{FF2B5EF4-FFF2-40B4-BE49-F238E27FC236}">
                <a16:creationId xmlns:a16="http://schemas.microsoft.com/office/drawing/2014/main" id="{7255982B-A098-4541-AE67-52E1CFB33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2296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2. 插入排序(直接插入排序，二分法插入排序，表插入排序，shell排序)</a:t>
            </a:r>
          </a:p>
          <a:p>
            <a:r>
              <a:rPr lang="en-US" altLang="en-US" sz="2000" b="1"/>
              <a:t>直接插入排序</a:t>
            </a:r>
          </a:p>
          <a:p>
            <a:endParaRPr lang="en-US" altLang="en-US" sz="2000" b="1"/>
          </a:p>
        </p:txBody>
      </p:sp>
      <p:sp>
        <p:nvSpPr>
          <p:cNvPr id="133123" name="Rectangle 4">
            <a:extLst>
              <a:ext uri="{FF2B5EF4-FFF2-40B4-BE49-F238E27FC236}">
                <a16:creationId xmlns:a16="http://schemas.microsoft.com/office/drawing/2014/main" id="{8398BCFE-E657-4C0F-832B-B51E881FFE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2400"/>
              <a:t>第7章：排序</a:t>
            </a:r>
          </a:p>
        </p:txBody>
      </p:sp>
      <p:grpSp>
        <p:nvGrpSpPr>
          <p:cNvPr id="133124" name="Group 4">
            <a:extLst>
              <a:ext uri="{FF2B5EF4-FFF2-40B4-BE49-F238E27FC236}">
                <a16:creationId xmlns:a16="http://schemas.microsoft.com/office/drawing/2014/main" id="{CB8DE327-C030-4210-BF33-5C5238FEACC9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2206625"/>
            <a:ext cx="3140075" cy="2746375"/>
            <a:chOff x="0" y="0"/>
            <a:chExt cx="1978" cy="1730"/>
          </a:xfrm>
        </p:grpSpPr>
        <p:sp>
          <p:nvSpPr>
            <p:cNvPr id="133125" name="Text Box 6">
              <a:extLst>
                <a:ext uri="{FF2B5EF4-FFF2-40B4-BE49-F238E27FC236}">
                  <a16:creationId xmlns:a16="http://schemas.microsoft.com/office/drawing/2014/main" id="{D0A1C391-AF25-4567-8428-014485E1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例子</a:t>
              </a:r>
            </a:p>
          </p:txBody>
        </p:sp>
        <p:grpSp>
          <p:nvGrpSpPr>
            <p:cNvPr id="133126" name="Group 6">
              <a:extLst>
                <a:ext uri="{FF2B5EF4-FFF2-40B4-BE49-F238E27FC236}">
                  <a16:creationId xmlns:a16="http://schemas.microsoft.com/office/drawing/2014/main" id="{93C390DF-FCD3-43A7-978F-7B8A50155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" y="316"/>
              <a:ext cx="1652" cy="1414"/>
              <a:chOff x="0" y="0"/>
              <a:chExt cx="1652" cy="1414"/>
            </a:xfrm>
          </p:grpSpPr>
          <p:sp>
            <p:nvSpPr>
              <p:cNvPr id="133127" name="Text Box 8">
                <a:extLst>
                  <a:ext uri="{FF2B5EF4-FFF2-40B4-BE49-F238E27FC236}">
                    <a16:creationId xmlns:a16="http://schemas.microsoft.com/office/drawing/2014/main" id="{12D201E8-6788-4094-8156-5CBDF3AE5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06"/>
                <a:ext cx="1652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8   3   2   5   9   1   6</a:t>
                </a:r>
              </a:p>
              <a:p>
                <a:pPr eaLnBrk="1" hangingPunct="1"/>
                <a:r>
                  <a:rPr lang="en-US" altLang="en-US"/>
                  <a:t>3   8</a:t>
                </a:r>
              </a:p>
              <a:p>
                <a:pPr eaLnBrk="1" hangingPunct="1"/>
                <a:r>
                  <a:rPr lang="en-US" altLang="en-US"/>
                  <a:t>2   3   8</a:t>
                </a:r>
              </a:p>
              <a:p>
                <a:pPr eaLnBrk="1" hangingPunct="1"/>
                <a:r>
                  <a:rPr lang="en-US" altLang="en-US"/>
                  <a:t>2   3   5   8</a:t>
                </a:r>
              </a:p>
              <a:p>
                <a:pPr eaLnBrk="1" hangingPunct="1"/>
                <a:r>
                  <a:rPr lang="en-US" altLang="en-US"/>
                  <a:t>…</a:t>
                </a:r>
              </a:p>
            </p:txBody>
          </p:sp>
          <p:sp>
            <p:nvSpPr>
              <p:cNvPr id="133128" name="Text Box 9">
                <a:extLst>
                  <a:ext uri="{FF2B5EF4-FFF2-40B4-BE49-F238E27FC236}">
                    <a16:creationId xmlns:a16="http://schemas.microsoft.com/office/drawing/2014/main" id="{5791D58F-A483-492A-9A68-72E2FAB0B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" y="0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v</a:t>
                </a:r>
                <a:r>
                  <a:rPr lang="en-US" altLang="en-US" baseline="-25000"/>
                  <a:t>0</a:t>
                </a:r>
                <a:endParaRPr lang="en-US" altLang="en-US"/>
              </a:p>
            </p:txBody>
          </p:sp>
          <p:sp>
            <p:nvSpPr>
              <p:cNvPr id="133129" name="Text Box 10">
                <a:extLst>
                  <a:ext uri="{FF2B5EF4-FFF2-40B4-BE49-F238E27FC236}">
                    <a16:creationId xmlns:a16="http://schemas.microsoft.com/office/drawing/2014/main" id="{553C16EA-71C0-4218-8FCC-B8F059F6D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" y="48"/>
                <a:ext cx="4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  i=1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>
            <a:extLst>
              <a:ext uri="{FF2B5EF4-FFF2-40B4-BE49-F238E27FC236}">
                <a16:creationId xmlns:a16="http://schemas.microsoft.com/office/drawing/2014/main" id="{D1FD36B4-9BFD-4287-AD8F-3F8933D6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937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算法分析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AE05EC9E-F301-4A04-9CB1-33768017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246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1)n</a:t>
            </a:r>
            <a:r>
              <a:rPr lang="zh-CN" altLang="en-US" b="1"/>
              <a:t>个对象已有序</a:t>
            </a:r>
          </a:p>
        </p:txBody>
      </p:sp>
      <p:grpSp>
        <p:nvGrpSpPr>
          <p:cNvPr id="134148" name="Group 4">
            <a:extLst>
              <a:ext uri="{FF2B5EF4-FFF2-40B4-BE49-F238E27FC236}">
                <a16:creationId xmlns:a16="http://schemas.microsoft.com/office/drawing/2014/main" id="{E5BE04D0-142E-40EA-8C2D-32F90C7D8A50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1939925"/>
            <a:ext cx="1143000" cy="609600"/>
            <a:chOff x="0" y="0"/>
            <a:chExt cx="720" cy="384"/>
          </a:xfrm>
        </p:grpSpPr>
        <p:sp>
          <p:nvSpPr>
            <p:cNvPr id="134149" name="Line 5">
              <a:extLst>
                <a:ext uri="{FF2B5EF4-FFF2-40B4-BE49-F238E27FC236}">
                  <a16:creationId xmlns:a16="http://schemas.microsoft.com/office/drawing/2014/main" id="{228F3787-7310-48BD-89FB-D2D0EAB33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4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0" name="Line 6">
              <a:extLst>
                <a:ext uri="{FF2B5EF4-FFF2-40B4-BE49-F238E27FC236}">
                  <a16:creationId xmlns:a16="http://schemas.microsoft.com/office/drawing/2014/main" id="{C5827380-67CB-4FC5-AD60-A8B88F996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288"/>
              <a:ext cx="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1" name="Line 7">
              <a:extLst>
                <a:ext uri="{FF2B5EF4-FFF2-40B4-BE49-F238E27FC236}">
                  <a16:creationId xmlns:a16="http://schemas.microsoft.com/office/drawing/2014/main" id="{EC57AC53-53E1-45E4-9F45-5AA73F186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19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2" name="Line 8">
              <a:extLst>
                <a:ext uri="{FF2B5EF4-FFF2-40B4-BE49-F238E27FC236}">
                  <a16:creationId xmlns:a16="http://schemas.microsoft.com/office/drawing/2014/main" id="{AF5E8AA9-AFA8-4A64-86EB-368E9336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0"/>
              <a:ext cx="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53" name="Text Box 9">
            <a:extLst>
              <a:ext uri="{FF2B5EF4-FFF2-40B4-BE49-F238E27FC236}">
                <a16:creationId xmlns:a16="http://schemas.microsoft.com/office/drawing/2014/main" id="{65B6866E-E28A-400B-9501-A797336F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5260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比较总次数</a:t>
            </a:r>
            <a:r>
              <a:rPr lang="en-US" altLang="en-US" b="1"/>
              <a:t>KCN</a:t>
            </a:r>
            <a:r>
              <a:rPr lang="zh-CN" altLang="en-US" b="1"/>
              <a:t>＝</a:t>
            </a:r>
            <a:r>
              <a:rPr lang="en-US" altLang="en-US" b="1"/>
              <a:t>n</a:t>
            </a:r>
            <a:r>
              <a:rPr lang="zh-CN" altLang="en-US" b="1"/>
              <a:t>－</a:t>
            </a:r>
            <a:r>
              <a:rPr lang="en-US" altLang="en-US" b="1"/>
              <a:t>1</a:t>
            </a:r>
            <a:r>
              <a:rPr lang="zh-CN" altLang="en-US" b="1"/>
              <a:t>＝</a:t>
            </a:r>
            <a:r>
              <a:rPr lang="en-US" altLang="en-US" b="1"/>
              <a:t>O</a:t>
            </a:r>
            <a:r>
              <a:rPr lang="zh-CN" altLang="en-US" b="1"/>
              <a:t>（</a:t>
            </a:r>
            <a:r>
              <a:rPr lang="en-US" altLang="en-US" b="1"/>
              <a:t>n</a:t>
            </a:r>
            <a:r>
              <a:rPr lang="zh-CN" altLang="en-US" b="1"/>
              <a:t>）</a:t>
            </a:r>
          </a:p>
          <a:p>
            <a:pPr eaLnBrk="1" hangingPunct="1"/>
            <a:r>
              <a:rPr lang="zh-CN" altLang="en-US" b="1"/>
              <a:t>移动次数    </a:t>
            </a:r>
            <a:r>
              <a:rPr lang="en-US" altLang="en-US" b="1"/>
              <a:t>RMN</a:t>
            </a:r>
            <a:r>
              <a:rPr lang="zh-CN" altLang="en-US" b="1"/>
              <a:t>＝</a:t>
            </a:r>
            <a:r>
              <a:rPr lang="en-US" altLang="en-US" b="1"/>
              <a:t>2*(n</a:t>
            </a:r>
            <a:r>
              <a:rPr lang="zh-CN" altLang="en-US" b="1"/>
              <a:t>－</a:t>
            </a:r>
            <a:r>
              <a:rPr lang="en-US" altLang="en-US" b="1"/>
              <a:t>1)</a:t>
            </a:r>
            <a:r>
              <a:rPr lang="zh-CN" altLang="en-US" b="1"/>
              <a:t>＝</a:t>
            </a:r>
            <a:r>
              <a:rPr lang="en-US" altLang="en-US" b="1"/>
              <a:t>O</a:t>
            </a:r>
            <a:r>
              <a:rPr lang="zh-CN" altLang="en-US" b="1"/>
              <a:t>（</a:t>
            </a:r>
            <a:r>
              <a:rPr lang="en-US" altLang="en-US" b="1"/>
              <a:t>n</a:t>
            </a:r>
            <a:r>
              <a:rPr lang="zh-CN" altLang="en-US" b="1"/>
              <a:t>）</a:t>
            </a: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6F8B9C94-19F7-456B-948C-7776F1CF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236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2</a:t>
            </a:r>
            <a:r>
              <a:rPr lang="zh-CN" altLang="en-US" b="1"/>
              <a:t>）</a:t>
            </a:r>
            <a:r>
              <a:rPr lang="en-US" altLang="en-US" b="1"/>
              <a:t>n</a:t>
            </a:r>
            <a:r>
              <a:rPr lang="zh-CN" altLang="en-US" b="1"/>
              <a:t>个对象逆序</a:t>
            </a:r>
          </a:p>
        </p:txBody>
      </p:sp>
      <p:grpSp>
        <p:nvGrpSpPr>
          <p:cNvPr id="134155" name="Group 11">
            <a:extLst>
              <a:ext uri="{FF2B5EF4-FFF2-40B4-BE49-F238E27FC236}">
                <a16:creationId xmlns:a16="http://schemas.microsoft.com/office/drawing/2014/main" id="{EA3C2DBD-8889-4ACB-A5AA-88ACB5E74392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530725"/>
            <a:ext cx="1371600" cy="609600"/>
            <a:chOff x="0" y="0"/>
            <a:chExt cx="864" cy="384"/>
          </a:xfrm>
        </p:grpSpPr>
        <p:sp>
          <p:nvSpPr>
            <p:cNvPr id="134156" name="Line 12">
              <a:extLst>
                <a:ext uri="{FF2B5EF4-FFF2-40B4-BE49-F238E27FC236}">
                  <a16:creationId xmlns:a16="http://schemas.microsoft.com/office/drawing/2014/main" id="{912C58DA-0D30-44E4-83CE-EC7192B98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4"/>
              <a:ext cx="86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7" name="Line 13">
              <a:extLst>
                <a:ext uri="{FF2B5EF4-FFF2-40B4-BE49-F238E27FC236}">
                  <a16:creationId xmlns:a16="http://schemas.microsoft.com/office/drawing/2014/main" id="{7DB1E5F1-7B8D-4C9E-BD3A-346C7255E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8" name="Line 14">
              <a:extLst>
                <a:ext uri="{FF2B5EF4-FFF2-40B4-BE49-F238E27FC236}">
                  <a16:creationId xmlns:a16="http://schemas.microsoft.com/office/drawing/2014/main" id="{FEB4A69E-3C31-4F46-884A-588E1C199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9" name="Line 15">
              <a:extLst>
                <a:ext uri="{FF2B5EF4-FFF2-40B4-BE49-F238E27FC236}">
                  <a16:creationId xmlns:a16="http://schemas.microsoft.com/office/drawing/2014/main" id="{D9A1D5E9-546F-4861-A6D7-1223B587A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4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60" name="Line 16">
              <a:extLst>
                <a:ext uri="{FF2B5EF4-FFF2-40B4-BE49-F238E27FC236}">
                  <a16:creationId xmlns:a16="http://schemas.microsoft.com/office/drawing/2014/main" id="{F96B3452-845F-4A8F-AD3C-74915FE4D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0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161" name="Text Box 17">
            <a:extLst>
              <a:ext uri="{FF2B5EF4-FFF2-40B4-BE49-F238E27FC236}">
                <a16:creationId xmlns:a16="http://schemas.microsoft.com/office/drawing/2014/main" id="{EB2056D1-2502-4016-865B-64EE1F20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357813"/>
            <a:ext cx="7142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KCN</a:t>
            </a:r>
            <a:r>
              <a:rPr lang="zh-CN" altLang="en-US" b="1"/>
              <a:t>＝</a:t>
            </a:r>
            <a:r>
              <a:rPr lang="en-US" altLang="en-US" b="1"/>
              <a:t>1+2+3+…+(n-1)</a:t>
            </a:r>
            <a:r>
              <a:rPr lang="zh-CN" altLang="en-US" b="1"/>
              <a:t>＝</a:t>
            </a:r>
            <a:r>
              <a:rPr lang="en-US" altLang="en-US" b="1"/>
              <a:t>n</a:t>
            </a:r>
            <a:r>
              <a:rPr lang="zh-CN" altLang="en-US" b="1"/>
              <a:t>（</a:t>
            </a:r>
            <a:r>
              <a:rPr lang="en-US" altLang="en-US" b="1"/>
              <a:t>n</a:t>
            </a:r>
            <a:r>
              <a:rPr lang="zh-CN" altLang="en-US" b="1"/>
              <a:t>－</a:t>
            </a:r>
            <a:r>
              <a:rPr lang="en-US" altLang="en-US" b="1"/>
              <a:t>1</a:t>
            </a:r>
            <a:r>
              <a:rPr lang="zh-CN" altLang="en-US" b="1"/>
              <a:t>）</a:t>
            </a:r>
            <a:r>
              <a:rPr lang="en-US" altLang="en-US" b="1"/>
              <a:t>/2=O(n</a:t>
            </a:r>
            <a:r>
              <a:rPr lang="en-US" altLang="en-US" b="1" baseline="30000"/>
              <a:t>2</a:t>
            </a:r>
            <a:r>
              <a:rPr lang="en-US" altLang="en-US" b="1"/>
              <a:t>)</a:t>
            </a:r>
          </a:p>
          <a:p>
            <a:pPr eaLnBrk="1" hangingPunct="1"/>
            <a:r>
              <a:rPr lang="en-US" altLang="en-US" b="1"/>
              <a:t>RMN=(1+2)+(2+2)+…+(n-1+2)= n</a:t>
            </a:r>
            <a:r>
              <a:rPr lang="zh-CN" altLang="en-US" b="1"/>
              <a:t>（</a:t>
            </a:r>
            <a:r>
              <a:rPr lang="en-US" altLang="en-US" b="1"/>
              <a:t>n</a:t>
            </a:r>
            <a:r>
              <a:rPr lang="zh-CN" altLang="en-US" b="1"/>
              <a:t>－</a:t>
            </a:r>
            <a:r>
              <a:rPr lang="en-US" altLang="en-US" b="1"/>
              <a:t>1</a:t>
            </a:r>
            <a:r>
              <a:rPr lang="zh-CN" altLang="en-US" b="1"/>
              <a:t>）</a:t>
            </a:r>
            <a:r>
              <a:rPr lang="en-US" altLang="en-US" b="1"/>
              <a:t>/2+2(n-1)</a:t>
            </a:r>
          </a:p>
          <a:p>
            <a:pPr eaLnBrk="1" hangingPunct="1"/>
            <a:r>
              <a:rPr lang="en-US" altLang="en-US" b="1"/>
              <a:t>				    =(n</a:t>
            </a:r>
            <a:r>
              <a:rPr lang="en-US" altLang="en-US" b="1" baseline="30000"/>
              <a:t>2</a:t>
            </a:r>
            <a:r>
              <a:rPr lang="en-US" altLang="en-US" b="1"/>
              <a:t>+3n-4)/2=O(n</a:t>
            </a:r>
            <a:r>
              <a:rPr lang="en-US" altLang="en-US" b="1" baseline="30000"/>
              <a:t>2</a:t>
            </a:r>
            <a:r>
              <a:rPr lang="en-US" altLang="en-US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 autoUpdateAnimBg="0"/>
      <p:bldP spid="134147" grpId="0" build="p" autoUpdateAnimBg="0"/>
      <p:bldP spid="134153" grpId="0" build="p" autoUpdateAnimBg="0"/>
      <p:bldP spid="134154" grpId="0" build="p" autoUpdateAnimBg="0"/>
      <p:bldP spid="134161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>
            <a:extLst>
              <a:ext uri="{FF2B5EF4-FFF2-40B4-BE49-F238E27FC236}">
                <a16:creationId xmlns:a16="http://schemas.microsoft.com/office/drawing/2014/main" id="{AA1B985C-18B9-4D3E-AD7B-DE6B9A619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en-US" sz="2400" b="1"/>
              <a:t>   折半插入排序（Binary  Insert  Sort）</a:t>
            </a:r>
            <a:br>
              <a:rPr lang="en-US" altLang="en-US" sz="2400" b="1"/>
            </a:br>
            <a:r>
              <a:rPr lang="en-US" altLang="en-US" sz="2400" b="1"/>
              <a:t>        也称二分法插入排序</a:t>
            </a:r>
            <a:br>
              <a:rPr lang="en-US" altLang="en-US" sz="2400" b="1"/>
            </a:br>
            <a:r>
              <a:rPr lang="en-US" altLang="en-US" b="1"/>
              <a:t>   </a:t>
            </a:r>
            <a:r>
              <a:rPr lang="en-US" altLang="en-US" sz="2400" b="1"/>
              <a:t>1.思想</a:t>
            </a:r>
            <a:endParaRPr lang="en-US" altLang="en-US" sz="2400"/>
          </a:p>
        </p:txBody>
      </p:sp>
      <p:sp>
        <p:nvSpPr>
          <p:cNvPr id="135171" name="内容占位符 2">
            <a:extLst>
              <a:ext uri="{FF2B5EF4-FFF2-40B4-BE49-F238E27FC236}">
                <a16:creationId xmlns:a16="http://schemas.microsoft.com/office/drawing/2014/main" id="{72FD64F9-2968-4E20-81EF-39699DC61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457200" indent="-457200" algn="dist">
              <a:buFontTx/>
              <a:buNone/>
            </a:pPr>
            <a:r>
              <a:rPr lang="en-US" altLang="en-US" sz="2000" b="1"/>
              <a:t>        0        1       2       3       4       5       6       7 </a:t>
            </a:r>
          </a:p>
          <a:p>
            <a:pPr marL="457200" indent="-457200" algn="dist">
              <a:buFontTx/>
              <a:buNone/>
            </a:pPr>
            <a:r>
              <a:rPr lang="en-US" altLang="en-US" sz="2000" b="1"/>
              <a:t>       28      13     72     85     39     41      6      20</a:t>
            </a:r>
          </a:p>
          <a:p>
            <a:pPr marL="457200" indent="-457200" algn="dist">
              <a:buFontTx/>
              <a:buNone/>
            </a:pPr>
            <a:r>
              <a:rPr lang="en-US" altLang="en-US" sz="2000" b="1"/>
              <a:t>        6       13     28     39     41     72     85     20</a:t>
            </a:r>
          </a:p>
          <a:p>
            <a:pPr marL="457200" indent="-457200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5B251D5-7A23-4030-AC8A-AAA97C7CF9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2800" b="1"/>
              <a:t>第3章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3C61B8E-7000-4707-8957-2529951810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229600" cy="5257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 b="1"/>
              <a:t>例2.   设有如下结构的循环链表和可利用空间表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</a:t>
            </a:r>
            <a:r>
              <a:rPr lang="en-US" altLang="en-US" sz="1800" b="1"/>
              <a:t>data link</a:t>
            </a:r>
          </a:p>
          <a:p>
            <a:pPr algn="just">
              <a:buFontTx/>
              <a:buNone/>
            </a:pPr>
            <a:r>
              <a:rPr lang="en-US" altLang="en-US" sz="2000" b="1"/>
              <a:t>     L        a</a:t>
            </a:r>
            <a:r>
              <a:rPr lang="en-US" altLang="en-US" sz="2000" b="1" baseline="-30000"/>
              <a:t>0 </a:t>
            </a:r>
            <a:r>
              <a:rPr lang="en-US" altLang="en-US" sz="2000" b="1"/>
              <a:t>          a</a:t>
            </a:r>
            <a:r>
              <a:rPr lang="en-US" altLang="en-US" sz="2000" b="1" baseline="-30000"/>
              <a:t>1 </a:t>
            </a:r>
            <a:r>
              <a:rPr lang="en-US" altLang="en-US" sz="2000" b="1"/>
              <a:t>       ….      a</a:t>
            </a:r>
            <a:r>
              <a:rPr lang="en-US" altLang="en-US" sz="2000" b="1" baseline="-30000"/>
              <a:t>n-1</a:t>
            </a:r>
            <a:endParaRPr lang="en-US" altLang="en-US" sz="2000" b="1"/>
          </a:p>
          <a:p>
            <a:pPr algn="just">
              <a:buFontTx/>
              <a:buNone/>
            </a:pPr>
            <a:r>
              <a:rPr lang="en-US" altLang="en-US" sz="2000" b="1"/>
              <a:t>      </a:t>
            </a:r>
          </a:p>
          <a:p>
            <a:pPr algn="just">
              <a:buFontTx/>
              <a:buNone/>
            </a:pPr>
            <a:r>
              <a:rPr lang="en-US" altLang="en-US" sz="2000" b="1"/>
              <a:t>Avail                                …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请在常数时间内实现将L链表中的所有结点归还到可利用空间表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</a:t>
            </a:r>
          </a:p>
          <a:p>
            <a:pPr>
              <a:buFontTx/>
              <a:buNone/>
            </a:pPr>
            <a:r>
              <a:rPr lang="en-US" altLang="en-US" sz="2000" b="1"/>
              <a:t>    ListNode p = L.link;</a:t>
            </a:r>
          </a:p>
          <a:p>
            <a:pPr>
              <a:buFontTx/>
              <a:buNone/>
            </a:pPr>
            <a:r>
              <a:rPr lang="en-US" altLang="en-US" sz="2000" b="1"/>
              <a:t>    L.link = Avail;</a:t>
            </a:r>
          </a:p>
          <a:p>
            <a:pPr>
              <a:buFontTx/>
              <a:buNone/>
            </a:pPr>
            <a:r>
              <a:rPr lang="en-US" altLang="en-US" sz="2000" b="1"/>
              <a:t>    Avail = p;</a:t>
            </a:r>
          </a:p>
          <a:p>
            <a:pPr>
              <a:buFontTx/>
              <a:buNone/>
            </a:pPr>
            <a:r>
              <a:rPr lang="en-US" altLang="en-US" sz="2000" b="1"/>
              <a:t>    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775FDD42-FF73-4324-B68D-17A60D298A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3505200" cy="304800"/>
            <a:chOff x="0" y="0"/>
            <a:chExt cx="2208" cy="192"/>
          </a:xfrm>
        </p:grpSpPr>
        <p:grpSp>
          <p:nvGrpSpPr>
            <p:cNvPr id="16389" name="Group 5">
              <a:extLst>
                <a:ext uri="{FF2B5EF4-FFF2-40B4-BE49-F238E27FC236}">
                  <a16:creationId xmlns:a16="http://schemas.microsoft.com/office/drawing/2014/main" id="{122F93A8-5255-4628-BD0F-BBC2C6BE2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432" cy="192"/>
              <a:chOff x="0" y="0"/>
              <a:chExt cx="432" cy="192"/>
            </a:xfrm>
          </p:grpSpPr>
          <p:sp>
            <p:nvSpPr>
              <p:cNvPr id="16390" name="Line 6">
                <a:extLst>
                  <a:ext uri="{FF2B5EF4-FFF2-40B4-BE49-F238E27FC236}">
                    <a16:creationId xmlns:a16="http://schemas.microsoft.com/office/drawing/2014/main" id="{C8074B8D-186D-4159-9A72-7AA2C9E81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Line 7">
                <a:extLst>
                  <a:ext uri="{FF2B5EF4-FFF2-40B4-BE49-F238E27FC236}">
                    <a16:creationId xmlns:a16="http://schemas.microsoft.com/office/drawing/2014/main" id="{E890EFEF-5042-4C66-AFC7-1E2878D73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Line 8">
                <a:extLst>
                  <a:ext uri="{FF2B5EF4-FFF2-40B4-BE49-F238E27FC236}">
                    <a16:creationId xmlns:a16="http://schemas.microsoft.com/office/drawing/2014/main" id="{78343425-6C6E-49D4-8595-AE5946415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3" name="Line 9">
                <a:extLst>
                  <a:ext uri="{FF2B5EF4-FFF2-40B4-BE49-F238E27FC236}">
                    <a16:creationId xmlns:a16="http://schemas.microsoft.com/office/drawing/2014/main" id="{7983B935-E6D1-47D7-A42B-785A863D8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4" name="Line 10">
                <a:extLst>
                  <a:ext uri="{FF2B5EF4-FFF2-40B4-BE49-F238E27FC236}">
                    <a16:creationId xmlns:a16="http://schemas.microsoft.com/office/drawing/2014/main" id="{22AB8102-7765-4F47-A27C-3CFD53F45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11">
              <a:extLst>
                <a:ext uri="{FF2B5EF4-FFF2-40B4-BE49-F238E27FC236}">
                  <a16:creationId xmlns:a16="http://schemas.microsoft.com/office/drawing/2014/main" id="{0E594EB1-4892-4A6D-89DD-305515168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432" cy="192"/>
              <a:chOff x="0" y="0"/>
              <a:chExt cx="432" cy="192"/>
            </a:xfrm>
          </p:grpSpPr>
          <p:sp>
            <p:nvSpPr>
              <p:cNvPr id="16396" name="Line 12">
                <a:extLst>
                  <a:ext uri="{FF2B5EF4-FFF2-40B4-BE49-F238E27FC236}">
                    <a16:creationId xmlns:a16="http://schemas.microsoft.com/office/drawing/2014/main" id="{92A37AA6-2A6F-424F-8A0E-BEABB92A5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13">
                <a:extLst>
                  <a:ext uri="{FF2B5EF4-FFF2-40B4-BE49-F238E27FC236}">
                    <a16:creationId xmlns:a16="http://schemas.microsoft.com/office/drawing/2014/main" id="{4B430BE7-07F7-4A95-8910-44E2CA144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14">
                <a:extLst>
                  <a:ext uri="{FF2B5EF4-FFF2-40B4-BE49-F238E27FC236}">
                    <a16:creationId xmlns:a16="http://schemas.microsoft.com/office/drawing/2014/main" id="{F3A00B09-A431-4A0F-B17E-4D88BC382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Line 15">
                <a:extLst>
                  <a:ext uri="{FF2B5EF4-FFF2-40B4-BE49-F238E27FC236}">
                    <a16:creationId xmlns:a16="http://schemas.microsoft.com/office/drawing/2014/main" id="{EFF526CF-0938-4B64-A6E8-FAC1DBFE9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0" name="Line 16">
                <a:extLst>
                  <a:ext uri="{FF2B5EF4-FFF2-40B4-BE49-F238E27FC236}">
                    <a16:creationId xmlns:a16="http://schemas.microsoft.com/office/drawing/2014/main" id="{5F315CAD-BA54-4275-B5A2-877D2F6A2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01" name="Group 17">
              <a:extLst>
                <a:ext uri="{FF2B5EF4-FFF2-40B4-BE49-F238E27FC236}">
                  <a16:creationId xmlns:a16="http://schemas.microsoft.com/office/drawing/2014/main" id="{C8A8174D-B81F-446F-A6B7-E80BA2F1A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0"/>
              <a:ext cx="432" cy="192"/>
              <a:chOff x="0" y="0"/>
              <a:chExt cx="432" cy="192"/>
            </a:xfrm>
          </p:grpSpPr>
          <p:sp>
            <p:nvSpPr>
              <p:cNvPr id="16402" name="Line 18">
                <a:extLst>
                  <a:ext uri="{FF2B5EF4-FFF2-40B4-BE49-F238E27FC236}">
                    <a16:creationId xmlns:a16="http://schemas.microsoft.com/office/drawing/2014/main" id="{02B1F81B-68A4-46C6-92E2-C0262C2A5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Line 19">
                <a:extLst>
                  <a:ext uri="{FF2B5EF4-FFF2-40B4-BE49-F238E27FC236}">
                    <a16:creationId xmlns:a16="http://schemas.microsoft.com/office/drawing/2014/main" id="{D3C06BAD-8CB4-4B19-B56A-FA7531329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Line 20">
                <a:extLst>
                  <a:ext uri="{FF2B5EF4-FFF2-40B4-BE49-F238E27FC236}">
                    <a16:creationId xmlns:a16="http://schemas.microsoft.com/office/drawing/2014/main" id="{CA3B3F4D-3D88-4217-9DB5-4E325BCF3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Line 21">
                <a:extLst>
                  <a:ext uri="{FF2B5EF4-FFF2-40B4-BE49-F238E27FC236}">
                    <a16:creationId xmlns:a16="http://schemas.microsoft.com/office/drawing/2014/main" id="{1F98C956-A846-4EBC-95B2-EDFB1F13C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22">
                <a:extLst>
                  <a:ext uri="{FF2B5EF4-FFF2-40B4-BE49-F238E27FC236}">
                    <a16:creationId xmlns:a16="http://schemas.microsoft.com/office/drawing/2014/main" id="{9938EBC8-02F8-4D09-AD42-14EB0B29D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A9AB5C3B-92F1-4466-B978-C7EE2A428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71D62499-338B-4925-8F9D-50D0D201E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9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F469E058-84E9-46C2-977B-D2E7B5BEE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CA5122C9-E43A-4233-BEC9-968722423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11" name="Group 27">
            <a:extLst>
              <a:ext uri="{FF2B5EF4-FFF2-40B4-BE49-F238E27FC236}">
                <a16:creationId xmlns:a16="http://schemas.microsoft.com/office/drawing/2014/main" id="{39126F96-8B75-45E9-8B78-E83AA09CE04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3505200" cy="304800"/>
            <a:chOff x="0" y="0"/>
            <a:chExt cx="2208" cy="192"/>
          </a:xfrm>
        </p:grpSpPr>
        <p:grpSp>
          <p:nvGrpSpPr>
            <p:cNvPr id="16412" name="Group 28">
              <a:extLst>
                <a:ext uri="{FF2B5EF4-FFF2-40B4-BE49-F238E27FC236}">
                  <a16:creationId xmlns:a16="http://schemas.microsoft.com/office/drawing/2014/main" id="{F0A54D44-CD02-49C8-910F-79C2FAA74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432" cy="192"/>
              <a:chOff x="0" y="0"/>
              <a:chExt cx="432" cy="192"/>
            </a:xfrm>
          </p:grpSpPr>
          <p:sp>
            <p:nvSpPr>
              <p:cNvPr id="16413" name="Line 29">
                <a:extLst>
                  <a:ext uri="{FF2B5EF4-FFF2-40B4-BE49-F238E27FC236}">
                    <a16:creationId xmlns:a16="http://schemas.microsoft.com/office/drawing/2014/main" id="{AB017CA5-0FBA-43F7-B7C0-511783DB8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30">
                <a:extLst>
                  <a:ext uri="{FF2B5EF4-FFF2-40B4-BE49-F238E27FC236}">
                    <a16:creationId xmlns:a16="http://schemas.microsoft.com/office/drawing/2014/main" id="{803F2D0E-8D40-443B-B14E-E163B7E54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Line 31">
                <a:extLst>
                  <a:ext uri="{FF2B5EF4-FFF2-40B4-BE49-F238E27FC236}">
                    <a16:creationId xmlns:a16="http://schemas.microsoft.com/office/drawing/2014/main" id="{81F16E49-E177-4478-B03D-7B8681C2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32">
                <a:extLst>
                  <a:ext uri="{FF2B5EF4-FFF2-40B4-BE49-F238E27FC236}">
                    <a16:creationId xmlns:a16="http://schemas.microsoft.com/office/drawing/2014/main" id="{A9918F9E-79C4-41EC-A437-B87F0BD48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>
                <a:extLst>
                  <a:ext uri="{FF2B5EF4-FFF2-40B4-BE49-F238E27FC236}">
                    <a16:creationId xmlns:a16="http://schemas.microsoft.com/office/drawing/2014/main" id="{ED7B6DCB-42C3-4FB9-AB30-E7C3F0C33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8" name="Group 34">
              <a:extLst>
                <a:ext uri="{FF2B5EF4-FFF2-40B4-BE49-F238E27FC236}">
                  <a16:creationId xmlns:a16="http://schemas.microsoft.com/office/drawing/2014/main" id="{F257D119-D0DA-4530-9441-9ECD3078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0"/>
              <a:ext cx="432" cy="192"/>
              <a:chOff x="0" y="0"/>
              <a:chExt cx="432" cy="192"/>
            </a:xfrm>
          </p:grpSpPr>
          <p:sp>
            <p:nvSpPr>
              <p:cNvPr id="16419" name="Line 35">
                <a:extLst>
                  <a:ext uri="{FF2B5EF4-FFF2-40B4-BE49-F238E27FC236}">
                    <a16:creationId xmlns:a16="http://schemas.microsoft.com/office/drawing/2014/main" id="{319FEBAD-75B2-4F54-804D-1B65F8491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>
                <a:extLst>
                  <a:ext uri="{FF2B5EF4-FFF2-40B4-BE49-F238E27FC236}">
                    <a16:creationId xmlns:a16="http://schemas.microsoft.com/office/drawing/2014/main" id="{EB7BAF7D-8498-49A5-A3EF-EF7524471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>
                <a:extLst>
                  <a:ext uri="{FF2B5EF4-FFF2-40B4-BE49-F238E27FC236}">
                    <a16:creationId xmlns:a16="http://schemas.microsoft.com/office/drawing/2014/main" id="{D34E26B4-E7EB-45E6-ADDB-79886DBF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>
                <a:extLst>
                  <a:ext uri="{FF2B5EF4-FFF2-40B4-BE49-F238E27FC236}">
                    <a16:creationId xmlns:a16="http://schemas.microsoft.com/office/drawing/2014/main" id="{89B7AE0C-6441-4D41-A026-76BFCBC2A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>
                <a:extLst>
                  <a:ext uri="{FF2B5EF4-FFF2-40B4-BE49-F238E27FC236}">
                    <a16:creationId xmlns:a16="http://schemas.microsoft.com/office/drawing/2014/main" id="{C5307A98-0514-4E68-B512-CB22DC15B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4" name="Group 40">
              <a:extLst>
                <a:ext uri="{FF2B5EF4-FFF2-40B4-BE49-F238E27FC236}">
                  <a16:creationId xmlns:a16="http://schemas.microsoft.com/office/drawing/2014/main" id="{5B544EFD-3CE3-4150-97CA-970422CF7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0"/>
              <a:ext cx="432" cy="192"/>
              <a:chOff x="0" y="0"/>
              <a:chExt cx="432" cy="192"/>
            </a:xfrm>
          </p:grpSpPr>
          <p:sp>
            <p:nvSpPr>
              <p:cNvPr id="16425" name="Line 41">
                <a:extLst>
                  <a:ext uri="{FF2B5EF4-FFF2-40B4-BE49-F238E27FC236}">
                    <a16:creationId xmlns:a16="http://schemas.microsoft.com/office/drawing/2014/main" id="{BA92D476-0D9D-4DEE-BFCA-65B1A28C9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>
                <a:extLst>
                  <a:ext uri="{FF2B5EF4-FFF2-40B4-BE49-F238E27FC236}">
                    <a16:creationId xmlns:a16="http://schemas.microsoft.com/office/drawing/2014/main" id="{7A981308-AD32-4849-8BAD-BDB6308E9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4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>
                <a:extLst>
                  <a:ext uri="{FF2B5EF4-FFF2-40B4-BE49-F238E27FC236}">
                    <a16:creationId xmlns:a16="http://schemas.microsoft.com/office/drawing/2014/main" id="{B98F922C-1547-4FF0-9B26-AEDAB30D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>
                <a:extLst>
                  <a:ext uri="{FF2B5EF4-FFF2-40B4-BE49-F238E27FC236}">
                    <a16:creationId xmlns:a16="http://schemas.microsoft.com/office/drawing/2014/main" id="{36FD2A3D-DA19-4036-AF1F-CB25D5F2F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>
                <a:extLst>
                  <a:ext uri="{FF2B5EF4-FFF2-40B4-BE49-F238E27FC236}">
                    <a16:creationId xmlns:a16="http://schemas.microsoft.com/office/drawing/2014/main" id="{69B3CD41-808A-4234-938A-F679C516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0" name="Line 46">
              <a:extLst>
                <a:ext uri="{FF2B5EF4-FFF2-40B4-BE49-F238E27FC236}">
                  <a16:creationId xmlns:a16="http://schemas.microsoft.com/office/drawing/2014/main" id="{0A640B48-0567-4463-9A81-5885D2461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47">
              <a:extLst>
                <a:ext uri="{FF2B5EF4-FFF2-40B4-BE49-F238E27FC236}">
                  <a16:creationId xmlns:a16="http://schemas.microsoft.com/office/drawing/2014/main" id="{7085BFAB-641A-44AA-BCD4-9BEC5DD0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9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Line 48">
              <a:extLst>
                <a:ext uri="{FF2B5EF4-FFF2-40B4-BE49-F238E27FC236}">
                  <a16:creationId xmlns:a16="http://schemas.microsoft.com/office/drawing/2014/main" id="{BE0986DD-A621-4073-B943-29ECC7F89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49">
              <a:extLst>
                <a:ext uri="{FF2B5EF4-FFF2-40B4-BE49-F238E27FC236}">
                  <a16:creationId xmlns:a16="http://schemas.microsoft.com/office/drawing/2014/main" id="{0F974B8D-4070-49DD-8C6F-DA972C5C1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34" name="Group 50">
            <a:extLst>
              <a:ext uri="{FF2B5EF4-FFF2-40B4-BE49-F238E27FC236}">
                <a16:creationId xmlns:a16="http://schemas.microsoft.com/office/drawing/2014/main" id="{7E119D34-4B66-40F9-BFDA-1BAE38EC3C3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152400" cy="152400"/>
            <a:chOff x="0" y="0"/>
            <a:chExt cx="96" cy="96"/>
          </a:xfrm>
        </p:grpSpPr>
        <p:sp>
          <p:nvSpPr>
            <p:cNvPr id="16435" name="Line 51">
              <a:extLst>
                <a:ext uri="{FF2B5EF4-FFF2-40B4-BE49-F238E27FC236}">
                  <a16:creationId xmlns:a16="http://schemas.microsoft.com/office/drawing/2014/main" id="{F6E06CAF-D69A-4340-9820-80E8DACC2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48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52">
              <a:extLst>
                <a:ext uri="{FF2B5EF4-FFF2-40B4-BE49-F238E27FC236}">
                  <a16:creationId xmlns:a16="http://schemas.microsoft.com/office/drawing/2014/main" id="{6F3D2DF4-67EF-4451-8D92-3FEA183EE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48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37" name="Line 53">
            <a:extLst>
              <a:ext uri="{FF2B5EF4-FFF2-40B4-BE49-F238E27FC236}">
                <a16:creationId xmlns:a16="http://schemas.microsoft.com/office/drawing/2014/main" id="{7DE38BEB-C8DD-4A8B-862B-D8CB2D371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457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8" name="Line 54">
            <a:extLst>
              <a:ext uri="{FF2B5EF4-FFF2-40B4-BE49-F238E27FC236}">
                <a16:creationId xmlns:a16="http://schemas.microsoft.com/office/drawing/2014/main" id="{6610A1C8-BD8D-410F-B815-CD970A4F4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0" cy="304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9" name="Line 55">
            <a:extLst>
              <a:ext uri="{FF2B5EF4-FFF2-40B4-BE49-F238E27FC236}">
                <a16:creationId xmlns:a16="http://schemas.microsoft.com/office/drawing/2014/main" id="{BF5E7F5C-B118-4B7B-94A1-87BBF74E8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057400"/>
            <a:ext cx="3048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0" name="Line 56">
            <a:extLst>
              <a:ext uri="{FF2B5EF4-FFF2-40B4-BE49-F238E27FC236}">
                <a16:creationId xmlns:a16="http://schemas.microsoft.com/office/drawing/2014/main" id="{FF4DE552-E2C3-4094-BE40-1408B104F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057400"/>
            <a:ext cx="0" cy="152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autoUpdateAnimBg="0"/>
      <p:bldP spid="16387" grpId="0" build="p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>
            <a:extLst>
              <a:ext uri="{FF2B5EF4-FFF2-40B4-BE49-F238E27FC236}">
                <a16:creationId xmlns:a16="http://schemas.microsoft.com/office/drawing/2014/main" id="{80C570FA-1250-4F24-8C34-4E389D0557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/>
            <a:r>
              <a:rPr lang="en-US" altLang="en-US" sz="2000" b="1"/>
              <a:t>算法分析</a:t>
            </a:r>
            <a:br>
              <a:rPr lang="en-US" altLang="en-US" sz="2000" b="1"/>
            </a:br>
            <a:r>
              <a:rPr lang="en-US" altLang="en-US" sz="2000" b="1"/>
              <a:t>      折半查找所需比较次数与初始排序无关，仅依赖于对象个数</a:t>
            </a:r>
            <a:br>
              <a:rPr lang="en-US" altLang="en-US" sz="2000" b="1"/>
            </a:br>
            <a:r>
              <a:rPr lang="en-US" altLang="en-US" sz="2000" b="1"/>
              <a:t>      比较次数： v</a:t>
            </a:r>
            <a:r>
              <a:rPr lang="en-US" altLang="en-US" sz="2000" b="1" baseline="-25000"/>
              <a:t>0</a:t>
            </a:r>
            <a:r>
              <a:rPr lang="en-US" altLang="en-US" sz="2000" b="1"/>
              <a:t>,   v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,   v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,…,v</a:t>
            </a:r>
            <a:r>
              <a:rPr lang="en-US" altLang="en-US" sz="2000" b="1" baseline="-25000"/>
              <a:t>i-1</a:t>
            </a:r>
            <a:r>
              <a:rPr lang="en-US" altLang="en-US" sz="2000" b="1"/>
              <a:t>,   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,…,v</a:t>
            </a:r>
            <a:r>
              <a:rPr lang="en-US" altLang="en-US" sz="2000" b="1" baseline="-25000"/>
              <a:t>n-1</a:t>
            </a:r>
            <a:br>
              <a:rPr lang="en-US" altLang="en-US" sz="2400" b="1" baseline="-25000"/>
            </a:br>
            <a:endParaRPr lang="en-US" altLang="en-US" sz="2400"/>
          </a:p>
        </p:txBody>
      </p:sp>
      <p:sp>
        <p:nvSpPr>
          <p:cNvPr id="136195" name="内容占位符 2">
            <a:extLst>
              <a:ext uri="{FF2B5EF4-FFF2-40B4-BE49-F238E27FC236}">
                <a16:creationId xmlns:a16="http://schemas.microsoft.com/office/drawing/2014/main" id="{3B2861A0-380E-4323-AC61-35E3F1285D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8243888" cy="4114800"/>
          </a:xfrm>
        </p:spPr>
        <p:txBody>
          <a:bodyPr/>
          <a:lstStyle/>
          <a:p>
            <a:r>
              <a:rPr lang="en-US" altLang="en-US" sz="2000" b="1"/>
              <a:t>设n＝2</a:t>
            </a:r>
            <a:r>
              <a:rPr lang="en-US" altLang="en-US" sz="2000" b="1" baseline="30000"/>
              <a:t>k</a:t>
            </a:r>
            <a:r>
              <a:rPr lang="en-US" altLang="en-US" sz="2000" b="1"/>
              <a:t>，插入第i个对象时，需要经过</a:t>
            </a:r>
            <a:r>
              <a:rPr lang="en-US" altLang="en-US" sz="2000" b="1">
                <a:sym typeface="Symbol" panose="05050102010706020507" pitchFamily="18" charset="2"/>
              </a:rPr>
              <a:t>log</a:t>
            </a:r>
            <a:r>
              <a:rPr lang="en-US" altLang="en-US" sz="2000" b="1" baseline="-25000">
                <a:sym typeface="Symbol" panose="05050102010706020507" pitchFamily="18" charset="2"/>
              </a:rPr>
              <a:t>2</a:t>
            </a:r>
            <a:r>
              <a:rPr lang="en-US" altLang="en-US" sz="2000" b="1">
                <a:sym typeface="Symbol" panose="05050102010706020507" pitchFamily="18" charset="2"/>
              </a:rPr>
              <a:t>i＋1</a:t>
            </a:r>
          </a:p>
          <a:p>
            <a:r>
              <a:rPr lang="en-US" altLang="en-US" sz="2000" b="1">
                <a:sym typeface="Symbol" panose="05050102010706020507" pitchFamily="18" charset="2"/>
              </a:rPr>
              <a:t>               次关键码比较</a:t>
            </a:r>
          </a:p>
          <a:p>
            <a:r>
              <a:rPr lang="en-US" altLang="en-US" sz="2000" b="1">
                <a:sym typeface="Symbol" panose="05050102010706020507" pitchFamily="18" charset="2"/>
              </a:rPr>
              <a:t>折半查找所需的关键码比较次数为：</a:t>
            </a:r>
          </a:p>
          <a:p>
            <a:r>
              <a:rPr lang="en-US" altLang="en-US" sz="2000" baseline="-25000">
                <a:sym typeface="Symbol" panose="05050102010706020507" pitchFamily="18" charset="2"/>
              </a:rPr>
              <a:t>n-1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(log</a:t>
            </a:r>
            <a:r>
              <a:rPr lang="en-US" altLang="en-US" sz="2000" baseline="-25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i＋1)=</a:t>
            </a:r>
            <a:r>
              <a:rPr lang="en-US" altLang="en-US" sz="2000" u="sng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+</a:t>
            </a:r>
            <a:r>
              <a:rPr lang="en-US" altLang="en-US" sz="2000" u="sng">
                <a:sym typeface="Symbol" panose="05050102010706020507" pitchFamily="18" charset="2"/>
              </a:rPr>
              <a:t>2+2</a:t>
            </a:r>
            <a:r>
              <a:rPr lang="en-US" altLang="en-US" sz="2000">
                <a:sym typeface="Symbol" panose="05050102010706020507" pitchFamily="18" charset="2"/>
              </a:rPr>
              <a:t>+</a:t>
            </a:r>
            <a:r>
              <a:rPr lang="en-US" altLang="en-US" sz="2000" u="sng">
                <a:sym typeface="Symbol" panose="05050102010706020507" pitchFamily="18" charset="2"/>
              </a:rPr>
              <a:t>3+3+…+3</a:t>
            </a:r>
            <a:r>
              <a:rPr lang="en-US" altLang="en-US" sz="2000">
                <a:sym typeface="Symbol" panose="05050102010706020507" pitchFamily="18" charset="2"/>
              </a:rPr>
              <a:t>+</a:t>
            </a:r>
            <a:r>
              <a:rPr lang="en-US" altLang="en-US" sz="2000" u="sng">
                <a:sym typeface="Symbol" panose="05050102010706020507" pitchFamily="18" charset="2"/>
              </a:rPr>
              <a:t>4+…+4+4</a:t>
            </a:r>
            <a:r>
              <a:rPr lang="en-US" altLang="en-US" sz="2000">
                <a:sym typeface="Symbol" panose="05050102010706020507" pitchFamily="18" charset="2"/>
              </a:rPr>
              <a:t>+…+</a:t>
            </a:r>
            <a:r>
              <a:rPr lang="en-US" altLang="en-US" sz="2000" u="sng">
                <a:sym typeface="Symbol" panose="05050102010706020507" pitchFamily="18" charset="2"/>
              </a:rPr>
              <a:t>k+k+…+k</a:t>
            </a:r>
          </a:p>
          <a:p>
            <a:r>
              <a:rPr lang="en-US" altLang="en-US" sz="2000" baseline="30000">
                <a:sym typeface="Symbol" panose="05050102010706020507" pitchFamily="18" charset="2"/>
              </a:rPr>
              <a:t>i=1                     </a:t>
            </a:r>
            <a:r>
              <a:rPr lang="en-US" altLang="en-US" sz="2000"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0</a:t>
            </a:r>
            <a:r>
              <a:rPr lang="en-US" altLang="en-US" sz="2000">
                <a:sym typeface="Symbol" panose="05050102010706020507" pitchFamily="18" charset="2"/>
              </a:rPr>
              <a:t>个1 2</a:t>
            </a:r>
            <a:r>
              <a:rPr lang="en-US" altLang="en-US" sz="2000" baseline="30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个2</a:t>
            </a:r>
            <a:r>
              <a:rPr lang="en-US" altLang="en-US" sz="2000" baseline="30000">
                <a:sym typeface="Symbol" panose="05050102010706020507" pitchFamily="18" charset="2"/>
              </a:rPr>
              <a:t>     </a:t>
            </a:r>
            <a:r>
              <a:rPr lang="en-US" altLang="en-US" sz="2000"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个3</a:t>
            </a:r>
            <a:r>
              <a:rPr lang="en-US" altLang="en-US" sz="2000" baseline="30000">
                <a:sym typeface="Symbol" panose="05050102010706020507" pitchFamily="18" charset="2"/>
              </a:rPr>
              <a:t>            </a:t>
            </a:r>
            <a:r>
              <a:rPr lang="en-US" altLang="en-US" sz="2000"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3</a:t>
            </a:r>
            <a:r>
              <a:rPr lang="en-US" altLang="en-US" sz="2000">
                <a:sym typeface="Symbol" panose="05050102010706020507" pitchFamily="18" charset="2"/>
              </a:rPr>
              <a:t>个4</a:t>
            </a:r>
            <a:r>
              <a:rPr lang="en-US" altLang="en-US" sz="2000" baseline="30000">
                <a:sym typeface="Symbol" panose="05050102010706020507" pitchFamily="18" charset="2"/>
              </a:rPr>
              <a:t>                        </a:t>
            </a:r>
            <a:r>
              <a:rPr lang="en-US" altLang="en-US" sz="2000"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k－1</a:t>
            </a:r>
            <a:r>
              <a:rPr lang="en-US" altLang="en-US" sz="2000">
                <a:sym typeface="Symbol" panose="05050102010706020507" pitchFamily="18" charset="2"/>
              </a:rPr>
              <a:t>个k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	        =2</a:t>
            </a:r>
            <a:r>
              <a:rPr lang="en-US" altLang="en-US" sz="2000" baseline="30000">
                <a:sym typeface="Symbol" panose="05050102010706020507" pitchFamily="18" charset="2"/>
              </a:rPr>
              <a:t>0</a:t>
            </a:r>
            <a:r>
              <a:rPr lang="en-US" altLang="en-US" sz="2000">
                <a:sym typeface="Symbol" panose="05050102010706020507" pitchFamily="18" charset="2"/>
              </a:rPr>
              <a:t>+2</a:t>
            </a:r>
            <a:r>
              <a:rPr lang="en-US" altLang="en-US" sz="2000" baseline="30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+2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+…+2</a:t>
            </a:r>
            <a:r>
              <a:rPr lang="en-US" altLang="en-US" sz="2000" baseline="30000">
                <a:sym typeface="Symbol" panose="05050102010706020507" pitchFamily="18" charset="2"/>
              </a:rPr>
              <a:t>k-1</a:t>
            </a:r>
          </a:p>
          <a:p>
            <a:r>
              <a:rPr lang="en-US" altLang="en-US" sz="2000" baseline="30000">
                <a:sym typeface="Symbol" panose="05050102010706020507" pitchFamily="18" charset="2"/>
              </a:rPr>
              <a:t>	                     + </a:t>
            </a:r>
            <a:r>
              <a:rPr lang="en-US" altLang="en-US" sz="2000">
                <a:sym typeface="Symbol" panose="05050102010706020507" pitchFamily="18" charset="2"/>
              </a:rPr>
              <a:t>2</a:t>
            </a:r>
            <a:r>
              <a:rPr lang="en-US" altLang="en-US" sz="2000" baseline="30000">
                <a:sym typeface="Symbol" panose="05050102010706020507" pitchFamily="18" charset="2"/>
              </a:rPr>
              <a:t>1</a:t>
            </a:r>
            <a:r>
              <a:rPr lang="en-US" altLang="en-US" sz="2000">
                <a:sym typeface="Symbol" panose="05050102010706020507" pitchFamily="18" charset="2"/>
              </a:rPr>
              <a:t>+2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+…+2</a:t>
            </a:r>
            <a:r>
              <a:rPr lang="en-US" altLang="en-US" sz="2000" baseline="30000">
                <a:sym typeface="Symbol" panose="05050102010706020507" pitchFamily="18" charset="2"/>
              </a:rPr>
              <a:t>k-1 </a:t>
            </a:r>
          </a:p>
          <a:p>
            <a:r>
              <a:rPr lang="en-US" altLang="en-US" sz="2000" baseline="30000">
                <a:sym typeface="Symbol" panose="05050102010706020507" pitchFamily="18" charset="2"/>
              </a:rPr>
              <a:t>		           </a:t>
            </a:r>
            <a:r>
              <a:rPr lang="en-US" altLang="en-US" sz="2000">
                <a:sym typeface="Symbol" panose="05050102010706020507" pitchFamily="18" charset="2"/>
              </a:rPr>
              <a:t>+2</a:t>
            </a:r>
            <a:r>
              <a:rPr lang="en-US" altLang="en-US" sz="2000" baseline="30000">
                <a:sym typeface="Symbol" panose="05050102010706020507" pitchFamily="18" charset="2"/>
              </a:rPr>
              <a:t>2</a:t>
            </a:r>
            <a:r>
              <a:rPr lang="en-US" altLang="en-US" sz="2000">
                <a:sym typeface="Symbol" panose="05050102010706020507" pitchFamily="18" charset="2"/>
              </a:rPr>
              <a:t>+…+2</a:t>
            </a:r>
            <a:r>
              <a:rPr lang="en-US" altLang="en-US" sz="2000" baseline="30000">
                <a:sym typeface="Symbol" panose="05050102010706020507" pitchFamily="18" charset="2"/>
              </a:rPr>
              <a:t>k-1</a:t>
            </a:r>
          </a:p>
          <a:p>
            <a:r>
              <a:rPr lang="en-US" altLang="en-US" sz="2000" baseline="30000">
                <a:sym typeface="Symbol" panose="05050102010706020507" pitchFamily="18" charset="2"/>
              </a:rPr>
              <a:t>			….</a:t>
            </a:r>
          </a:p>
          <a:p>
            <a:r>
              <a:rPr lang="en-US" altLang="en-US" sz="2000" baseline="30000">
                <a:sym typeface="Symbol" panose="05050102010706020507" pitchFamily="18" charset="2"/>
              </a:rPr>
              <a:t>			</a:t>
            </a:r>
            <a:r>
              <a:rPr lang="en-US" altLang="en-US" sz="2000">
                <a:sym typeface="Symbol" panose="05050102010706020507" pitchFamily="18" charset="2"/>
              </a:rPr>
              <a:t>+2</a:t>
            </a:r>
            <a:r>
              <a:rPr lang="en-US" altLang="en-US" sz="2000" baseline="30000">
                <a:sym typeface="Symbol" panose="05050102010706020507" pitchFamily="18" charset="2"/>
              </a:rPr>
              <a:t>k-2</a:t>
            </a:r>
            <a:r>
              <a:rPr lang="en-US" altLang="en-US" sz="2000">
                <a:sym typeface="Symbol" panose="05050102010706020507" pitchFamily="18" charset="2"/>
              </a:rPr>
              <a:t>+ 2</a:t>
            </a:r>
            <a:r>
              <a:rPr lang="en-US" altLang="en-US" sz="2000" baseline="30000">
                <a:sym typeface="Symbol" panose="05050102010706020507" pitchFamily="18" charset="2"/>
              </a:rPr>
              <a:t>k-1</a:t>
            </a:r>
            <a:r>
              <a:rPr lang="en-US" altLang="en-US" sz="200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2000">
                <a:sym typeface="Symbol" panose="05050102010706020507" pitchFamily="18" charset="2"/>
              </a:rPr>
              <a:t>			        + 2</a:t>
            </a:r>
            <a:r>
              <a:rPr lang="en-US" altLang="en-US" sz="2000" baseline="30000">
                <a:sym typeface="Symbol" panose="05050102010706020507" pitchFamily="18" charset="2"/>
              </a:rPr>
              <a:t>k-1</a:t>
            </a:r>
            <a:r>
              <a:rPr lang="en-US" altLang="en-US" sz="2000">
                <a:sym typeface="Symbol" panose="05050102010706020507" pitchFamily="18" charset="2"/>
              </a:rPr>
              <a:t> 	</a:t>
            </a:r>
            <a:r>
              <a:rPr lang="en-US" altLang="en-US" sz="2000" baseline="30000">
                <a:sym typeface="Symbol" panose="05050102010706020507" pitchFamily="18" charset="2"/>
              </a:rPr>
              <a:t>	 </a:t>
            </a:r>
            <a:r>
              <a:rPr lang="en-US" altLang="en-US" sz="2000">
                <a:sym typeface="Symbol" panose="05050102010706020507" pitchFamily="18" charset="2"/>
              </a:rPr>
              <a:t>	         	</a:t>
            </a:r>
          </a:p>
          <a:p>
            <a:endParaRPr lang="en-US" altLang="en-US" sz="2000" b="1"/>
          </a:p>
          <a:p>
            <a:pPr>
              <a:buFontTx/>
              <a:buNone/>
            </a:pPr>
            <a:endParaRPr lang="en-US" altLang="en-US" sz="2000"/>
          </a:p>
        </p:txBody>
      </p:sp>
      <p:cxnSp>
        <p:nvCxnSpPr>
          <p:cNvPr id="136196" name="直接箭头连接符 4">
            <a:extLst>
              <a:ext uri="{FF2B5EF4-FFF2-40B4-BE49-F238E27FC236}">
                <a16:creationId xmlns:a16="http://schemas.microsoft.com/office/drawing/2014/main" id="{BB959862-B959-468B-8E9A-16DA4AAB629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29919" y="1713707"/>
            <a:ext cx="428625" cy="1587"/>
          </a:xfrm>
          <a:prstGeom prst="straightConnector1">
            <a:avLst/>
          </a:prstGeom>
          <a:noFill/>
          <a:ln w="9525" cmpd="sng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标题 1">
            <a:extLst>
              <a:ext uri="{FF2B5EF4-FFF2-40B4-BE49-F238E27FC236}">
                <a16:creationId xmlns:a16="http://schemas.microsoft.com/office/drawing/2014/main" id="{661346C1-5359-49FF-838E-290AF3BB77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461963"/>
          </a:xfrm>
        </p:spPr>
        <p:txBody>
          <a:bodyPr/>
          <a:lstStyle/>
          <a:p>
            <a:endParaRPr lang="en-US" altLang="en-US" sz="2400"/>
          </a:p>
        </p:txBody>
      </p:sp>
      <p:sp>
        <p:nvSpPr>
          <p:cNvPr id="137219" name="内容占位符 2">
            <a:extLst>
              <a:ext uri="{FF2B5EF4-FFF2-40B4-BE49-F238E27FC236}">
                <a16:creationId xmlns:a16="http://schemas.microsoft.com/office/drawing/2014/main" id="{43BAF660-8CE3-4690-833A-4B0FA60BE8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</a:t>
            </a:r>
            <a:r>
              <a:rPr lang="en-US" altLang="en-US" baseline="-25000"/>
              <a:t>k                                   k   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=</a:t>
            </a:r>
            <a:r>
              <a:rPr lang="en-US" altLang="en-US">
                <a:sym typeface="Symbol" panose="05050102010706020507" pitchFamily="18" charset="2"/>
              </a:rPr>
              <a:t>(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en-US">
                <a:sym typeface="Symbol" panose="05050102010706020507" pitchFamily="18" charset="2"/>
              </a:rPr>
              <a:t>)=k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·2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-2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=k ·2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baseline="30000">
                <a:cs typeface="Times New Roman" panose="02020603050405020304" pitchFamily="18" charset="0"/>
                <a:sym typeface="Symbol" panose="05050102010706020507" pitchFamily="18" charset="2"/>
              </a:rPr>
              <a:t>i=1 		            i=1      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=n·log</a:t>
            </a:r>
            <a:r>
              <a:rPr lang="en-US" altLang="en-US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n - n+1   </a:t>
            </a: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n·log</a:t>
            </a:r>
            <a:r>
              <a:rPr lang="en-US" altLang="en-US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n=O(n·log</a:t>
            </a:r>
            <a:r>
              <a:rPr lang="en-US" altLang="en-US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cs typeface="Times New Roman" panose="02020603050405020304" pitchFamily="18" charset="0"/>
                <a:sym typeface="Symbol" panose="05050102010706020507" pitchFamily="18" charset="2"/>
              </a:rPr>
              <a:t>n)</a:t>
            </a:r>
          </a:p>
          <a:p>
            <a:pPr>
              <a:buFontTx/>
              <a:buNone/>
            </a:pPr>
            <a:r>
              <a:rPr lang="en-US" altLang="en-US" b="1"/>
              <a:t>稳定性：稳定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>
            <a:extLst>
              <a:ext uri="{FF2B5EF4-FFF2-40B4-BE49-F238E27FC236}">
                <a16:creationId xmlns:a16="http://schemas.microsoft.com/office/drawing/2014/main" id="{129AE320-4955-4D0E-A5A0-26311A23A9C3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571500"/>
            <a:ext cx="6015038" cy="1485900"/>
            <a:chOff x="0" y="0"/>
            <a:chExt cx="3789" cy="936"/>
          </a:xfrm>
        </p:grpSpPr>
        <p:sp>
          <p:nvSpPr>
            <p:cNvPr id="138243" name="Text Box 3">
              <a:extLst>
                <a:ext uri="{FF2B5EF4-FFF2-40B4-BE49-F238E27FC236}">
                  <a16:creationId xmlns:a16="http://schemas.microsoft.com/office/drawing/2014/main" id="{04D2E135-4597-4BAA-AAC1-5DEB43DF0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7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例子                 </a:t>
              </a:r>
              <a:r>
                <a:rPr lang="en-US" altLang="en-US"/>
                <a:t>0    1    2    3    4    5    6    7    8</a:t>
              </a:r>
            </a:p>
            <a:p>
              <a:pPr eaLnBrk="1" hangingPunct="1"/>
              <a:r>
                <a:rPr lang="en-US" altLang="en-US"/>
                <a:t>      gap</a:t>
              </a:r>
              <a:r>
                <a:rPr lang="zh-CN" altLang="en-US"/>
                <a:t>＝</a:t>
              </a:r>
              <a:r>
                <a:rPr lang="en-US" altLang="en-US"/>
                <a:t>4      72  73  71  23  94  16  05  68  10</a:t>
              </a:r>
            </a:p>
          </p:txBody>
        </p:sp>
        <p:sp>
          <p:nvSpPr>
            <p:cNvPr id="138244" name="Line 4">
              <a:extLst>
                <a:ext uri="{FF2B5EF4-FFF2-40B4-BE49-F238E27FC236}">
                  <a16:creationId xmlns:a16="http://schemas.microsoft.com/office/drawing/2014/main" id="{1700870E-3A62-4D82-B2B5-A9DA3F33A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456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45" name="Line 5">
              <a:extLst>
                <a:ext uri="{FF2B5EF4-FFF2-40B4-BE49-F238E27FC236}">
                  <a16:creationId xmlns:a16="http://schemas.microsoft.com/office/drawing/2014/main" id="{28013AB4-CBAB-49F9-B222-4896BA4AC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600"/>
              <a:ext cx="115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46" name="Line 6">
              <a:extLst>
                <a:ext uri="{FF2B5EF4-FFF2-40B4-BE49-F238E27FC236}">
                  <a16:creationId xmlns:a16="http://schemas.microsoft.com/office/drawing/2014/main" id="{D185EBE4-B1A7-4FD8-AB37-D28CBD285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456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47" name="Line 7">
              <a:extLst>
                <a:ext uri="{FF2B5EF4-FFF2-40B4-BE49-F238E27FC236}">
                  <a16:creationId xmlns:a16="http://schemas.microsoft.com/office/drawing/2014/main" id="{9414ADB6-F523-436E-8195-76B9B3125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456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48" name="Line 8">
              <a:extLst>
                <a:ext uri="{FF2B5EF4-FFF2-40B4-BE49-F238E27FC236}">
                  <a16:creationId xmlns:a16="http://schemas.microsoft.com/office/drawing/2014/main" id="{77C88353-CB39-4FE2-AA6F-FF1C3E51B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696"/>
              <a:ext cx="115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49" name="Line 9">
              <a:extLst>
                <a:ext uri="{FF2B5EF4-FFF2-40B4-BE49-F238E27FC236}">
                  <a16:creationId xmlns:a16="http://schemas.microsoft.com/office/drawing/2014/main" id="{4064D507-FED0-4346-A8DD-323DCB75A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456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0" name="Line 10">
              <a:extLst>
                <a:ext uri="{FF2B5EF4-FFF2-40B4-BE49-F238E27FC236}">
                  <a16:creationId xmlns:a16="http://schemas.microsoft.com/office/drawing/2014/main" id="{C667FFF4-733C-423A-B1AD-D3613B48E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408"/>
              <a:ext cx="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1" name="Line 11">
              <a:extLst>
                <a:ext uri="{FF2B5EF4-FFF2-40B4-BE49-F238E27FC236}">
                  <a16:creationId xmlns:a16="http://schemas.microsoft.com/office/drawing/2014/main" id="{5E25381B-A5AC-405F-98EE-0B323E0A9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792"/>
              <a:ext cx="124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2" name="Line 12">
              <a:extLst>
                <a:ext uri="{FF2B5EF4-FFF2-40B4-BE49-F238E27FC236}">
                  <a16:creationId xmlns:a16="http://schemas.microsoft.com/office/drawing/2014/main" id="{CB831FCD-9229-400B-B61D-2DBA16A6E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456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3" name="Line 13">
              <a:extLst>
                <a:ext uri="{FF2B5EF4-FFF2-40B4-BE49-F238E27FC236}">
                  <a16:creationId xmlns:a16="http://schemas.microsoft.com/office/drawing/2014/main" id="{FCBA1FD5-D72B-409C-A353-2B20CEB9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456"/>
              <a:ext cx="0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4" name="Line 14">
              <a:extLst>
                <a:ext uri="{FF2B5EF4-FFF2-40B4-BE49-F238E27FC236}">
                  <a16:creationId xmlns:a16="http://schemas.microsoft.com/office/drawing/2014/main" id="{B3B8FDE9-07E1-454E-AF4B-73409E2C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936"/>
              <a:ext cx="120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5" name="Line 15">
              <a:extLst>
                <a:ext uri="{FF2B5EF4-FFF2-40B4-BE49-F238E27FC236}">
                  <a16:creationId xmlns:a16="http://schemas.microsoft.com/office/drawing/2014/main" id="{B36B2357-CBD8-4BAA-A0F4-783855D11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456"/>
              <a:ext cx="0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6" name="Line 16">
              <a:extLst>
                <a:ext uri="{FF2B5EF4-FFF2-40B4-BE49-F238E27FC236}">
                  <a16:creationId xmlns:a16="http://schemas.microsoft.com/office/drawing/2014/main" id="{EC4CDCC6-123C-46B8-848A-3B8B5283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0" y="600"/>
              <a:ext cx="124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613261ED-87ED-47B0-845E-3668DA3C6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456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A203D9BC-FE39-428C-8508-88D04464EB51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2632075"/>
            <a:ext cx="5748338" cy="949325"/>
            <a:chOff x="0" y="0"/>
            <a:chExt cx="3621" cy="598"/>
          </a:xfrm>
        </p:grpSpPr>
        <p:sp>
          <p:nvSpPr>
            <p:cNvPr id="138259" name="Text Box 19">
              <a:extLst>
                <a:ext uri="{FF2B5EF4-FFF2-40B4-BE49-F238E27FC236}">
                  <a16:creationId xmlns:a16="http://schemas.microsoft.com/office/drawing/2014/main" id="{CDB9428B-8F41-460A-B525-846871E6D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  gap=2        10  16  05  23  72  73  71  68   94</a:t>
              </a:r>
            </a:p>
          </p:txBody>
        </p:sp>
        <p:grpSp>
          <p:nvGrpSpPr>
            <p:cNvPr id="138260" name="Group 20">
              <a:extLst>
                <a:ext uri="{FF2B5EF4-FFF2-40B4-BE49-F238E27FC236}">
                  <a16:creationId xmlns:a16="http://schemas.microsoft.com/office/drawing/2014/main" id="{201A9856-5F5E-43CC-94FD-0A15DE101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4" y="214"/>
              <a:ext cx="2352" cy="384"/>
              <a:chOff x="0" y="0"/>
              <a:chExt cx="2352" cy="384"/>
            </a:xfrm>
          </p:grpSpPr>
          <p:sp>
            <p:nvSpPr>
              <p:cNvPr id="138261" name="Line 21">
                <a:extLst>
                  <a:ext uri="{FF2B5EF4-FFF2-40B4-BE49-F238E27FC236}">
                    <a16:creationId xmlns:a16="http://schemas.microsoft.com/office/drawing/2014/main" id="{1B5BF46C-C036-4217-9AD1-2310BF4E5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2" name="Line 22">
                <a:extLst>
                  <a:ext uri="{FF2B5EF4-FFF2-40B4-BE49-F238E27FC236}">
                    <a16:creationId xmlns:a16="http://schemas.microsoft.com/office/drawing/2014/main" id="{2D317732-3909-4C7C-8656-07E1AD19C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92"/>
                <a:ext cx="235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3" name="Line 23">
                <a:extLst>
                  <a:ext uri="{FF2B5EF4-FFF2-40B4-BE49-F238E27FC236}">
                    <a16:creationId xmlns:a16="http://schemas.microsoft.com/office/drawing/2014/main" id="{BD808E52-06A1-4D1D-BC13-370EB641E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48"/>
                <a:ext cx="0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4" name="Line 24">
                <a:extLst>
                  <a:ext uri="{FF2B5EF4-FFF2-40B4-BE49-F238E27FC236}">
                    <a16:creationId xmlns:a16="http://schemas.microsoft.com/office/drawing/2014/main" id="{750634FE-6390-433B-9FB4-DF61EB1548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5" name="Line 25">
                <a:extLst>
                  <a:ext uri="{FF2B5EF4-FFF2-40B4-BE49-F238E27FC236}">
                    <a16:creationId xmlns:a16="http://schemas.microsoft.com/office/drawing/2014/main" id="{7F212A3E-8F4C-4651-991D-2B522C13B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6" name="Line 26">
                <a:extLst>
                  <a:ext uri="{FF2B5EF4-FFF2-40B4-BE49-F238E27FC236}">
                    <a16:creationId xmlns:a16="http://schemas.microsoft.com/office/drawing/2014/main" id="{3C0B65F0-9B5D-4D62-8B2C-35D7D8682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7" name="Line 27">
                <a:extLst>
                  <a:ext uri="{FF2B5EF4-FFF2-40B4-BE49-F238E27FC236}">
                    <a16:creationId xmlns:a16="http://schemas.microsoft.com/office/drawing/2014/main" id="{2A36C5F9-7C9D-47D9-BD17-4E66C8981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8" name="Line 28">
                <a:extLst>
                  <a:ext uri="{FF2B5EF4-FFF2-40B4-BE49-F238E27FC236}">
                    <a16:creationId xmlns:a16="http://schemas.microsoft.com/office/drawing/2014/main" id="{755DF149-CDAD-42E2-85F3-27A559700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9" name="Line 29">
                <a:extLst>
                  <a:ext uri="{FF2B5EF4-FFF2-40B4-BE49-F238E27FC236}">
                    <a16:creationId xmlns:a16="http://schemas.microsoft.com/office/drawing/2014/main" id="{33341F2C-95B6-4FAA-AFE3-3BF30236D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70" name="Line 30">
                <a:extLst>
                  <a:ext uri="{FF2B5EF4-FFF2-40B4-BE49-F238E27FC236}">
                    <a16:creationId xmlns:a16="http://schemas.microsoft.com/office/drawing/2014/main" id="{DF40BFA7-F54A-4B90-B3BD-22496CE4C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71" name="Line 31">
                <a:extLst>
                  <a:ext uri="{FF2B5EF4-FFF2-40B4-BE49-F238E27FC236}">
                    <a16:creationId xmlns:a16="http://schemas.microsoft.com/office/drawing/2014/main" id="{CB54D954-907D-4670-99B5-6AEF778BD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84"/>
                <a:ext cx="172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8272" name="Group 32">
            <a:extLst>
              <a:ext uri="{FF2B5EF4-FFF2-40B4-BE49-F238E27FC236}">
                <a16:creationId xmlns:a16="http://schemas.microsoft.com/office/drawing/2014/main" id="{B1956959-A766-4942-BEC3-E205CCDF0622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308475"/>
            <a:ext cx="5443537" cy="644525"/>
            <a:chOff x="0" y="0"/>
            <a:chExt cx="3429" cy="406"/>
          </a:xfrm>
        </p:grpSpPr>
        <p:sp>
          <p:nvSpPr>
            <p:cNvPr id="138273" name="Text Box 33">
              <a:extLst>
                <a:ext uri="{FF2B5EF4-FFF2-40B4-BE49-F238E27FC236}">
                  <a16:creationId xmlns:a16="http://schemas.microsoft.com/office/drawing/2014/main" id="{8EB30B46-FA16-4145-B232-C0A0A1641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4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gap=1       05  16  10  23  71  68  72  73  94</a:t>
              </a:r>
            </a:p>
          </p:txBody>
        </p:sp>
        <p:sp>
          <p:nvSpPr>
            <p:cNvPr id="138274" name="Line 34">
              <a:extLst>
                <a:ext uri="{FF2B5EF4-FFF2-40B4-BE49-F238E27FC236}">
                  <a16:creationId xmlns:a16="http://schemas.microsoft.com/office/drawing/2014/main" id="{B79EB2CF-74C5-438B-8345-7764B867C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5" name="Line 35">
              <a:extLst>
                <a:ext uri="{FF2B5EF4-FFF2-40B4-BE49-F238E27FC236}">
                  <a16:creationId xmlns:a16="http://schemas.microsoft.com/office/drawing/2014/main" id="{A3A17D0A-0976-4EA9-BF44-3EF314CF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Line 36">
              <a:extLst>
                <a:ext uri="{FF2B5EF4-FFF2-40B4-BE49-F238E27FC236}">
                  <a16:creationId xmlns:a16="http://schemas.microsoft.com/office/drawing/2014/main" id="{7D34F690-8EEA-4C0C-947D-14496118F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9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7" name="Line 37">
              <a:extLst>
                <a:ext uri="{FF2B5EF4-FFF2-40B4-BE49-F238E27FC236}">
                  <a16:creationId xmlns:a16="http://schemas.microsoft.com/office/drawing/2014/main" id="{5FCCC11C-1020-4FA5-935A-858A6ABCB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8" name="Line 38">
              <a:extLst>
                <a:ext uri="{FF2B5EF4-FFF2-40B4-BE49-F238E27FC236}">
                  <a16:creationId xmlns:a16="http://schemas.microsoft.com/office/drawing/2014/main" id="{3E090286-C464-4613-85F0-9C1B9E3EC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7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9" name="Line 39">
              <a:extLst>
                <a:ext uri="{FF2B5EF4-FFF2-40B4-BE49-F238E27FC236}">
                  <a16:creationId xmlns:a16="http://schemas.microsoft.com/office/drawing/2014/main" id="{4B49F4C9-20D5-454F-9448-10660750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0" name="Line 40">
              <a:extLst>
                <a:ext uri="{FF2B5EF4-FFF2-40B4-BE49-F238E27FC236}">
                  <a16:creationId xmlns:a16="http://schemas.microsoft.com/office/drawing/2014/main" id="{502C7965-8A1D-4434-A96B-881C67DD1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1" name="Line 41">
              <a:extLst>
                <a:ext uri="{FF2B5EF4-FFF2-40B4-BE49-F238E27FC236}">
                  <a16:creationId xmlns:a16="http://schemas.microsoft.com/office/drawing/2014/main" id="{0C5FABE9-97B1-45C5-9D5D-AA192076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2" name="Line 42">
              <a:extLst>
                <a:ext uri="{FF2B5EF4-FFF2-40B4-BE49-F238E27FC236}">
                  <a16:creationId xmlns:a16="http://schemas.microsoft.com/office/drawing/2014/main" id="{4C9DDB73-31B9-4A84-A95B-1A68835E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3" name="Line 43">
              <a:extLst>
                <a:ext uri="{FF2B5EF4-FFF2-40B4-BE49-F238E27FC236}">
                  <a16:creationId xmlns:a16="http://schemas.microsoft.com/office/drawing/2014/main" id="{59DA9601-3679-486C-953C-E30352F46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406"/>
              <a:ext cx="235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284" name="Text Box 44">
            <a:extLst>
              <a:ext uri="{FF2B5EF4-FFF2-40B4-BE49-F238E27FC236}">
                <a16:creationId xmlns:a16="http://schemas.microsoft.com/office/drawing/2014/main" id="{D44C73C4-AA1B-4681-B470-746FBB12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375275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05  10  16   23   68  71  72  73 94</a:t>
            </a:r>
          </a:p>
        </p:txBody>
      </p:sp>
      <p:sp>
        <p:nvSpPr>
          <p:cNvPr id="138285" name="TextBox 44">
            <a:extLst>
              <a:ext uri="{FF2B5EF4-FFF2-40B4-BE49-F238E27FC236}">
                <a16:creationId xmlns:a16="http://schemas.microsoft.com/office/drawing/2014/main" id="{75556616-DBC0-4417-8B91-3EEACF986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8575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b="1"/>
              <a:t>  希尔排序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4" grpId="0" build="p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:a16="http://schemas.microsoft.com/office/drawing/2014/main" id="{2BC95A23-A22A-40B8-9C0D-F197C16D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46175"/>
            <a:ext cx="7531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稳定性：不稳定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算法分析：与选择的缩小增量有关，但到目前还不知</a:t>
            </a:r>
          </a:p>
          <a:p>
            <a:pPr eaLnBrk="1" hangingPunct="1"/>
            <a:r>
              <a:rPr lang="zh-CN" altLang="en-US" b="1"/>
              <a:t>                       如何选择最好结果的缩小增量序列。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   平均比较次数与移动次数大约</a:t>
            </a:r>
            <a:r>
              <a:rPr lang="en-US" altLang="en-US" b="1"/>
              <a:t>n</a:t>
            </a:r>
            <a:r>
              <a:rPr lang="en-US" altLang="en-US" b="1" baseline="30000"/>
              <a:t>1.3</a:t>
            </a:r>
            <a:r>
              <a:rPr lang="zh-CN" altLang="en-US" b="1"/>
              <a:t>左右。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9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1F76BA8-A31C-4F32-96BE-F14A0F5315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571500"/>
            <a:ext cx="7772400" cy="609600"/>
          </a:xfrm>
        </p:spPr>
        <p:txBody>
          <a:bodyPr/>
          <a:lstStyle/>
          <a:p>
            <a:pPr algn="l"/>
            <a:r>
              <a:rPr lang="en-US" altLang="en-US" sz="2400" b="1"/>
              <a:t>3.交换排序(起泡排序，快速排序）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7B5A8FD-26F1-423C-847D-B52752A3E8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altLang="en-US" b="1"/>
              <a:t>起泡排序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方法： 1）从头到尾做一遍相邻两元素的比较，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	    有颠倒则交换，记下交换的位置。一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	     趟结束，一个或多个最大（最小）元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	    素定位。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          2）去掉已定位的的元素，重复1，直至一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	    趟无交换。		    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>
            <a:extLst>
              <a:ext uri="{FF2B5EF4-FFF2-40B4-BE49-F238E27FC236}">
                <a16:creationId xmlns:a16="http://schemas.microsoft.com/office/drawing/2014/main" id="{48C6F705-81C2-48D3-9786-237377FB1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6302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例子</a:t>
            </a:r>
          </a:p>
        </p:txBody>
      </p:sp>
      <p:grpSp>
        <p:nvGrpSpPr>
          <p:cNvPr id="141315" name="Group 3">
            <a:extLst>
              <a:ext uri="{FF2B5EF4-FFF2-40B4-BE49-F238E27FC236}">
                <a16:creationId xmlns:a16="http://schemas.microsoft.com/office/drawing/2014/main" id="{9A1F69AF-75A6-4ACA-888A-DF864C7316E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412875"/>
            <a:ext cx="6623050" cy="3387725"/>
            <a:chOff x="0" y="0"/>
            <a:chExt cx="4172" cy="2134"/>
          </a:xfrm>
        </p:grpSpPr>
        <p:sp>
          <p:nvSpPr>
            <p:cNvPr id="141316" name="Text Box 4">
              <a:extLst>
                <a:ext uri="{FF2B5EF4-FFF2-40B4-BE49-F238E27FC236}">
                  <a16:creationId xmlns:a16="http://schemas.microsoft.com/office/drawing/2014/main" id="{685AFDEB-9C4F-401C-8E19-2F2921EB0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308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67</a:t>
              </a:r>
            </a:p>
            <a:p>
              <a:pPr eaLnBrk="1" hangingPunct="1"/>
              <a:r>
                <a:rPr lang="en-US" altLang="en-US"/>
                <a:t>54</a:t>
              </a:r>
            </a:p>
            <a:p>
              <a:pPr eaLnBrk="1" hangingPunct="1"/>
              <a:r>
                <a:rPr lang="en-US" altLang="en-US"/>
                <a:t>46</a:t>
              </a:r>
            </a:p>
            <a:p>
              <a:pPr eaLnBrk="1" hangingPunct="1"/>
              <a:r>
                <a:rPr lang="en-US" altLang="en-US"/>
                <a:t>38</a:t>
              </a:r>
            </a:p>
            <a:p>
              <a:pPr eaLnBrk="1" hangingPunct="1"/>
              <a:r>
                <a:rPr lang="en-US" altLang="en-US"/>
                <a:t>20</a:t>
              </a:r>
            </a:p>
            <a:p>
              <a:pPr eaLnBrk="1" hangingPunct="1"/>
              <a:r>
                <a:rPr lang="en-US" altLang="en-US"/>
                <a:t>15</a:t>
              </a:r>
            </a:p>
            <a:p>
              <a:pPr eaLnBrk="1" hangingPunct="1"/>
              <a:r>
                <a:rPr lang="en-US" altLang="en-US"/>
                <a:t>32</a:t>
              </a:r>
            </a:p>
            <a:p>
              <a:pPr eaLnBrk="1" hangingPunct="1"/>
              <a:r>
                <a:rPr lang="en-US" altLang="en-US"/>
                <a:t>25</a:t>
              </a:r>
            </a:p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141317" name="Text Box 5">
              <a:extLst>
                <a:ext uri="{FF2B5EF4-FFF2-40B4-BE49-F238E27FC236}">
                  <a16:creationId xmlns:a16="http://schemas.microsoft.com/office/drawing/2014/main" id="{BA233211-D019-4BEC-968D-12C65008D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6"/>
              <a:ext cx="308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67</a:t>
              </a:r>
            </a:p>
            <a:p>
              <a:pPr eaLnBrk="1" hangingPunct="1"/>
              <a:r>
                <a:rPr lang="en-US" altLang="en-US"/>
                <a:t>54</a:t>
              </a:r>
            </a:p>
            <a:p>
              <a:pPr eaLnBrk="1" hangingPunct="1"/>
              <a:r>
                <a:rPr lang="en-US" altLang="en-US"/>
                <a:t>46</a:t>
              </a:r>
            </a:p>
            <a:p>
              <a:pPr eaLnBrk="1" hangingPunct="1"/>
              <a:r>
                <a:rPr lang="en-US" altLang="en-US"/>
                <a:t>38</a:t>
              </a:r>
            </a:p>
            <a:p>
              <a:pPr eaLnBrk="1" hangingPunct="1"/>
              <a:r>
                <a:rPr lang="en-US" altLang="en-US"/>
                <a:t>32</a:t>
              </a:r>
            </a:p>
            <a:p>
              <a:pPr eaLnBrk="1" hangingPunct="1"/>
              <a:r>
                <a:rPr lang="en-US" altLang="en-US"/>
                <a:t>20</a:t>
              </a:r>
            </a:p>
            <a:p>
              <a:pPr eaLnBrk="1" hangingPunct="1"/>
              <a:r>
                <a:rPr lang="en-US" altLang="en-US"/>
                <a:t>15</a:t>
              </a:r>
            </a:p>
            <a:p>
              <a:pPr eaLnBrk="1" hangingPunct="1"/>
              <a:r>
                <a:rPr lang="en-US" altLang="en-US"/>
                <a:t>25</a:t>
              </a:r>
            </a:p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141318" name="Line 6">
              <a:extLst>
                <a:ext uri="{FF2B5EF4-FFF2-40B4-BE49-F238E27FC236}">
                  <a16:creationId xmlns:a16="http://schemas.microsoft.com/office/drawing/2014/main" id="{C46AD338-BA2C-45F4-84D9-808533A47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270"/>
              <a:ext cx="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9" name="Line 7">
              <a:extLst>
                <a:ext uri="{FF2B5EF4-FFF2-40B4-BE49-F238E27FC236}">
                  <a16:creationId xmlns:a16="http://schemas.microsoft.com/office/drawing/2014/main" id="{629133AA-9883-4271-9855-776261A3B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270"/>
              <a:ext cx="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0" name="Text Box 8">
              <a:extLst>
                <a:ext uri="{FF2B5EF4-FFF2-40B4-BE49-F238E27FC236}">
                  <a16:creationId xmlns:a16="http://schemas.microsoft.com/office/drawing/2014/main" id="{57328EE7-EBA9-49FF-B75D-E1148DEDD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15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t</a:t>
              </a:r>
            </a:p>
          </p:txBody>
        </p:sp>
        <p:sp>
          <p:nvSpPr>
            <p:cNvPr id="141321" name="Text Box 9">
              <a:extLst>
                <a:ext uri="{FF2B5EF4-FFF2-40B4-BE49-F238E27FC236}">
                  <a16:creationId xmlns:a16="http://schemas.microsoft.com/office/drawing/2014/main" id="{319FDD8C-7E30-42A2-B60F-819FA4143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46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t</a:t>
              </a:r>
            </a:p>
          </p:txBody>
        </p:sp>
        <p:grpSp>
          <p:nvGrpSpPr>
            <p:cNvPr id="141322" name="Group 10">
              <a:extLst>
                <a:ext uri="{FF2B5EF4-FFF2-40B4-BE49-F238E27FC236}">
                  <a16:creationId xmlns:a16="http://schemas.microsoft.com/office/drawing/2014/main" id="{9FCF7A60-D751-49B5-8565-6A411454D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030"/>
              <a:ext cx="240" cy="576"/>
              <a:chOff x="0" y="0"/>
              <a:chExt cx="240" cy="576"/>
            </a:xfrm>
          </p:grpSpPr>
          <p:sp>
            <p:nvSpPr>
              <p:cNvPr id="141323" name="Freeform 11">
                <a:extLst>
                  <a:ext uri="{FF2B5EF4-FFF2-40B4-BE49-F238E27FC236}">
                    <a16:creationId xmlns:a16="http://schemas.microsoft.com/office/drawing/2014/main" id="{477BDA8E-EBB8-46E8-8183-BC04FE381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" y="0"/>
                <a:ext cx="96" cy="240"/>
              </a:xfrm>
              <a:custGeom>
                <a:avLst/>
                <a:gdLst>
                  <a:gd name="T0" fmla="*/ 0 w 122"/>
                  <a:gd name="T1" fmla="*/ 0 h 278"/>
                  <a:gd name="T2" fmla="*/ 77 w 122"/>
                  <a:gd name="T3" fmla="*/ 11 h 278"/>
                  <a:gd name="T4" fmla="*/ 122 w 122"/>
                  <a:gd name="T5" fmla="*/ 111 h 278"/>
                  <a:gd name="T6" fmla="*/ 11 w 122"/>
                  <a:gd name="T7" fmla="*/ 278 h 278"/>
                  <a:gd name="T8" fmla="*/ 0 w 122"/>
                  <a:gd name="T9" fmla="*/ 0 h 278"/>
                  <a:gd name="T10" fmla="*/ 122 w 122"/>
                  <a:gd name="T11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2" h="278">
                    <a:moveTo>
                      <a:pt x="0" y="0"/>
                    </a:moveTo>
                    <a:cubicBezTo>
                      <a:pt x="26" y="4"/>
                      <a:pt x="53" y="1"/>
                      <a:pt x="77" y="11"/>
                    </a:cubicBezTo>
                    <a:cubicBezTo>
                      <a:pt x="110" y="26"/>
                      <a:pt x="122" y="111"/>
                      <a:pt x="122" y="111"/>
                    </a:cubicBezTo>
                    <a:cubicBezTo>
                      <a:pt x="113" y="203"/>
                      <a:pt x="117" y="278"/>
                      <a:pt x="11" y="278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24" name="Freeform 12">
                <a:extLst>
                  <a:ext uri="{FF2B5EF4-FFF2-40B4-BE49-F238E27FC236}">
                    <a16:creationId xmlns:a16="http://schemas.microsoft.com/office/drawing/2014/main" id="{1580F6A3-0960-4B32-903C-AD73756FD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336"/>
                <a:ext cx="96" cy="230"/>
              </a:xfrm>
              <a:custGeom>
                <a:avLst/>
                <a:gdLst>
                  <a:gd name="T0" fmla="*/ 0 w 122"/>
                  <a:gd name="T1" fmla="*/ 0 h 278"/>
                  <a:gd name="T2" fmla="*/ 77 w 122"/>
                  <a:gd name="T3" fmla="*/ 11 h 278"/>
                  <a:gd name="T4" fmla="*/ 122 w 122"/>
                  <a:gd name="T5" fmla="*/ 111 h 278"/>
                  <a:gd name="T6" fmla="*/ 11 w 122"/>
                  <a:gd name="T7" fmla="*/ 278 h 278"/>
                  <a:gd name="T8" fmla="*/ 0 w 122"/>
                  <a:gd name="T9" fmla="*/ 0 h 278"/>
                  <a:gd name="T10" fmla="*/ 122 w 122"/>
                  <a:gd name="T11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122" h="278">
                    <a:moveTo>
                      <a:pt x="0" y="0"/>
                    </a:moveTo>
                    <a:cubicBezTo>
                      <a:pt x="26" y="4"/>
                      <a:pt x="53" y="1"/>
                      <a:pt x="77" y="11"/>
                    </a:cubicBezTo>
                    <a:cubicBezTo>
                      <a:pt x="110" y="26"/>
                      <a:pt x="122" y="111"/>
                      <a:pt x="122" y="111"/>
                    </a:cubicBezTo>
                    <a:cubicBezTo>
                      <a:pt x="113" y="203"/>
                      <a:pt x="117" y="278"/>
                      <a:pt x="11" y="278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25" name="Line 13">
                <a:extLst>
                  <a:ext uri="{FF2B5EF4-FFF2-40B4-BE49-F238E27FC236}">
                    <a16:creationId xmlns:a16="http://schemas.microsoft.com/office/drawing/2014/main" id="{4F05D80F-B8D4-4D41-B9E7-54455ABDE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" y="288"/>
                <a:ext cx="19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26" name="Line 14">
                <a:extLst>
                  <a:ext uri="{FF2B5EF4-FFF2-40B4-BE49-F238E27FC236}">
                    <a16:creationId xmlns:a16="http://schemas.microsoft.com/office/drawing/2014/main" id="{EB9059CC-1672-4640-A022-B2BDCE48B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" y="576"/>
                <a:ext cx="19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7" name="Group 15">
              <a:extLst>
                <a:ext uri="{FF2B5EF4-FFF2-40B4-BE49-F238E27FC236}">
                  <a16:creationId xmlns:a16="http://schemas.microsoft.com/office/drawing/2014/main" id="{C1EA1919-4AF1-412E-811C-9C54841DA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270"/>
              <a:ext cx="432" cy="720"/>
              <a:chOff x="0" y="0"/>
              <a:chExt cx="432" cy="720"/>
            </a:xfrm>
          </p:grpSpPr>
          <p:grpSp>
            <p:nvGrpSpPr>
              <p:cNvPr id="141328" name="Group 16">
                <a:extLst>
                  <a:ext uri="{FF2B5EF4-FFF2-40B4-BE49-F238E27FC236}">
                    <a16:creationId xmlns:a16="http://schemas.microsoft.com/office/drawing/2014/main" id="{30F30BE0-B24E-4A4D-A22A-1245E27D21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40" cy="576"/>
                <a:chOff x="0" y="0"/>
                <a:chExt cx="240" cy="576"/>
              </a:xfrm>
            </p:grpSpPr>
            <p:sp>
              <p:nvSpPr>
                <p:cNvPr id="141329" name="Freeform 17">
                  <a:extLst>
                    <a:ext uri="{FF2B5EF4-FFF2-40B4-BE49-F238E27FC236}">
                      <a16:creationId xmlns:a16="http://schemas.microsoft.com/office/drawing/2014/main" id="{AA280D13-401E-424C-8FC3-7ED822905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" y="0"/>
                  <a:ext cx="96" cy="240"/>
                </a:xfrm>
                <a:custGeom>
                  <a:avLst/>
                  <a:gdLst>
                    <a:gd name="T0" fmla="*/ 0 w 122"/>
                    <a:gd name="T1" fmla="*/ 0 h 278"/>
                    <a:gd name="T2" fmla="*/ 77 w 122"/>
                    <a:gd name="T3" fmla="*/ 11 h 278"/>
                    <a:gd name="T4" fmla="*/ 122 w 122"/>
                    <a:gd name="T5" fmla="*/ 111 h 278"/>
                    <a:gd name="T6" fmla="*/ 11 w 122"/>
                    <a:gd name="T7" fmla="*/ 278 h 278"/>
                    <a:gd name="T8" fmla="*/ 0 w 122"/>
                    <a:gd name="T9" fmla="*/ 0 h 278"/>
                    <a:gd name="T10" fmla="*/ 122 w 122"/>
                    <a:gd name="T11" fmla="*/ 278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122" h="278">
                      <a:moveTo>
                        <a:pt x="0" y="0"/>
                      </a:moveTo>
                      <a:cubicBezTo>
                        <a:pt x="26" y="4"/>
                        <a:pt x="53" y="1"/>
                        <a:pt x="77" y="11"/>
                      </a:cubicBezTo>
                      <a:cubicBezTo>
                        <a:pt x="110" y="26"/>
                        <a:pt x="122" y="111"/>
                        <a:pt x="122" y="111"/>
                      </a:cubicBezTo>
                      <a:cubicBezTo>
                        <a:pt x="113" y="203"/>
                        <a:pt x="117" y="278"/>
                        <a:pt x="11" y="2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330" name="Freeform 18">
                  <a:extLst>
                    <a:ext uri="{FF2B5EF4-FFF2-40B4-BE49-F238E27FC236}">
                      <a16:creationId xmlns:a16="http://schemas.microsoft.com/office/drawing/2014/main" id="{5B713C99-FE32-4CAD-B593-8F4C4206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336"/>
                  <a:ext cx="96" cy="230"/>
                </a:xfrm>
                <a:custGeom>
                  <a:avLst/>
                  <a:gdLst>
                    <a:gd name="T0" fmla="*/ 0 w 122"/>
                    <a:gd name="T1" fmla="*/ 0 h 278"/>
                    <a:gd name="T2" fmla="*/ 77 w 122"/>
                    <a:gd name="T3" fmla="*/ 11 h 278"/>
                    <a:gd name="T4" fmla="*/ 122 w 122"/>
                    <a:gd name="T5" fmla="*/ 111 h 278"/>
                    <a:gd name="T6" fmla="*/ 11 w 122"/>
                    <a:gd name="T7" fmla="*/ 278 h 278"/>
                    <a:gd name="T8" fmla="*/ 0 w 122"/>
                    <a:gd name="T9" fmla="*/ 0 h 278"/>
                    <a:gd name="T10" fmla="*/ 122 w 122"/>
                    <a:gd name="T11" fmla="*/ 278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122" h="278">
                      <a:moveTo>
                        <a:pt x="0" y="0"/>
                      </a:moveTo>
                      <a:cubicBezTo>
                        <a:pt x="26" y="4"/>
                        <a:pt x="53" y="1"/>
                        <a:pt x="77" y="11"/>
                      </a:cubicBezTo>
                      <a:cubicBezTo>
                        <a:pt x="110" y="26"/>
                        <a:pt x="122" y="111"/>
                        <a:pt x="122" y="111"/>
                      </a:cubicBezTo>
                      <a:cubicBezTo>
                        <a:pt x="113" y="203"/>
                        <a:pt x="117" y="278"/>
                        <a:pt x="11" y="278"/>
                      </a:cubicBezTo>
                    </a:path>
                  </a:pathLst>
                </a:custGeom>
                <a:noFill/>
                <a:ln w="9525" cmpd="sng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331" name="Line 19">
                  <a:extLst>
                    <a:ext uri="{FF2B5EF4-FFF2-40B4-BE49-F238E27FC236}">
                      <a16:creationId xmlns:a16="http://schemas.microsoft.com/office/drawing/2014/main" id="{2398785E-585F-42D3-95FC-58F23D5C8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" y="288"/>
                  <a:ext cx="192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332" name="Line 20">
                  <a:extLst>
                    <a:ext uri="{FF2B5EF4-FFF2-40B4-BE49-F238E27FC236}">
                      <a16:creationId xmlns:a16="http://schemas.microsoft.com/office/drawing/2014/main" id="{04F2375C-7C30-41C0-85F2-EA973A3CE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" y="576"/>
                  <a:ext cx="192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333" name="Text Box 21">
                <a:extLst>
                  <a:ext uri="{FF2B5EF4-FFF2-40B4-BE49-F238E27FC236}">
                    <a16:creationId xmlns:a16="http://schemas.microsoft.com/office/drawing/2014/main" id="{7F744A2A-B70E-4DF8-BBB2-624F3025C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" y="17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t</a:t>
                </a:r>
              </a:p>
            </p:txBody>
          </p:sp>
          <p:sp>
            <p:nvSpPr>
              <p:cNvPr id="141334" name="Text Box 22">
                <a:extLst>
                  <a:ext uri="{FF2B5EF4-FFF2-40B4-BE49-F238E27FC236}">
                    <a16:creationId xmlns:a16="http://schemas.microsoft.com/office/drawing/2014/main" id="{C06EF507-38E1-46F6-BDA1-2BB3D54A8C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" y="432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t</a:t>
                </a:r>
              </a:p>
            </p:txBody>
          </p:sp>
        </p:grpSp>
        <p:sp>
          <p:nvSpPr>
            <p:cNvPr id="141335" name="Rectangle 23">
              <a:extLst>
                <a:ext uri="{FF2B5EF4-FFF2-40B4-BE49-F238E27FC236}">
                  <a16:creationId xmlns:a16="http://schemas.microsoft.com/office/drawing/2014/main" id="{EBDA8A06-0FEC-4BA5-8CF3-6B6FF0580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36" name="Rectangle 24">
              <a:extLst>
                <a:ext uri="{FF2B5EF4-FFF2-40B4-BE49-F238E27FC236}">
                  <a16:creationId xmlns:a16="http://schemas.microsoft.com/office/drawing/2014/main" id="{0A1DB427-7EC8-4677-8755-86E8ED18A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37" name="Rectangle 25">
              <a:extLst>
                <a:ext uri="{FF2B5EF4-FFF2-40B4-BE49-F238E27FC236}">
                  <a16:creationId xmlns:a16="http://schemas.microsoft.com/office/drawing/2014/main" id="{080C9917-43BB-42B0-BAA4-8E43B748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38" name="Rectangle 26">
              <a:extLst>
                <a:ext uri="{FF2B5EF4-FFF2-40B4-BE49-F238E27FC236}">
                  <a16:creationId xmlns:a16="http://schemas.microsoft.com/office/drawing/2014/main" id="{E1DB27A7-E1E4-4C26-A343-715A280AD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39" name="Rectangle 27">
              <a:extLst>
                <a:ext uri="{FF2B5EF4-FFF2-40B4-BE49-F238E27FC236}">
                  <a16:creationId xmlns:a16="http://schemas.microsoft.com/office/drawing/2014/main" id="{9E206AC8-23CA-4FF5-A446-8B071B57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40" name="Text Box 28">
              <a:extLst>
                <a:ext uri="{FF2B5EF4-FFF2-40B4-BE49-F238E27FC236}">
                  <a16:creationId xmlns:a16="http://schemas.microsoft.com/office/drawing/2014/main" id="{703FD906-7EFC-41F7-A870-03DCA49B1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2"/>
              <a:ext cx="1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0   1    2   3           n-1</a:t>
              </a:r>
            </a:p>
          </p:txBody>
        </p:sp>
        <p:sp>
          <p:nvSpPr>
            <p:cNvPr id="141341" name="Rectangle 29">
              <a:extLst>
                <a:ext uri="{FF2B5EF4-FFF2-40B4-BE49-F238E27FC236}">
                  <a16:creationId xmlns:a16="http://schemas.microsoft.com/office/drawing/2014/main" id="{762335A5-850A-4661-BF91-F7C0CB91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42" name="Rectangle 30">
              <a:extLst>
                <a:ext uri="{FF2B5EF4-FFF2-40B4-BE49-F238E27FC236}">
                  <a16:creationId xmlns:a16="http://schemas.microsoft.com/office/drawing/2014/main" id="{166B4417-4564-4F54-ABB5-72586624B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43" name="Rectangle 31">
              <a:extLst>
                <a:ext uri="{FF2B5EF4-FFF2-40B4-BE49-F238E27FC236}">
                  <a16:creationId xmlns:a16="http://schemas.microsoft.com/office/drawing/2014/main" id="{ABEA9CFF-D354-4A82-8628-F3E01FE8F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54"/>
              <a:ext cx="240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1344" name="Text Box 32">
              <a:extLst>
                <a:ext uri="{FF2B5EF4-FFF2-40B4-BE49-F238E27FC236}">
                  <a16:creationId xmlns:a16="http://schemas.microsoft.com/office/drawing/2014/main" id="{B5C833A0-1F2B-44B2-ABFD-57A471D7B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20"/>
              <a:ext cx="1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Pass                j-1  j  </a:t>
              </a:r>
            </a:p>
            <a:p>
              <a:pPr eaLnBrk="1" hangingPunct="1"/>
              <a:r>
                <a:rPr lang="en-US" altLang="en-US"/>
                <a:t>      i</a:t>
              </a:r>
            </a:p>
          </p:txBody>
        </p:sp>
        <p:sp>
          <p:nvSpPr>
            <p:cNvPr id="141345" name="Line 33">
              <a:extLst>
                <a:ext uri="{FF2B5EF4-FFF2-40B4-BE49-F238E27FC236}">
                  <a16:creationId xmlns:a16="http://schemas.microsoft.com/office/drawing/2014/main" id="{3CAE2C40-E072-40A0-8E9B-C1DC3A7E1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646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6" name="Freeform 34">
              <a:extLst>
                <a:ext uri="{FF2B5EF4-FFF2-40B4-BE49-F238E27FC236}">
                  <a16:creationId xmlns:a16="http://schemas.microsoft.com/office/drawing/2014/main" id="{3DD0C79D-D38F-4785-8037-1BDAE50B3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687"/>
              <a:ext cx="213" cy="400"/>
            </a:xfrm>
            <a:custGeom>
              <a:avLst/>
              <a:gdLst>
                <a:gd name="T0" fmla="*/ 0 w 213"/>
                <a:gd name="T1" fmla="*/ 400 h 400"/>
                <a:gd name="T2" fmla="*/ 67 w 213"/>
                <a:gd name="T3" fmla="*/ 389 h 400"/>
                <a:gd name="T4" fmla="*/ 134 w 213"/>
                <a:gd name="T5" fmla="*/ 345 h 400"/>
                <a:gd name="T6" fmla="*/ 122 w 213"/>
                <a:gd name="T7" fmla="*/ 56 h 400"/>
                <a:gd name="T8" fmla="*/ 34 w 213"/>
                <a:gd name="T9" fmla="*/ 34 h 400"/>
                <a:gd name="T10" fmla="*/ 0 w 213"/>
                <a:gd name="T11" fmla="*/ 0 h 400"/>
                <a:gd name="T12" fmla="*/ 0 w 213"/>
                <a:gd name="T13" fmla="*/ 0 h 400"/>
                <a:gd name="T14" fmla="*/ 213 w 213"/>
                <a:gd name="T15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3" h="400">
                  <a:moveTo>
                    <a:pt x="0" y="400"/>
                  </a:moveTo>
                  <a:cubicBezTo>
                    <a:pt x="22" y="396"/>
                    <a:pt x="46" y="398"/>
                    <a:pt x="67" y="389"/>
                  </a:cubicBezTo>
                  <a:cubicBezTo>
                    <a:pt x="92" y="379"/>
                    <a:pt x="134" y="345"/>
                    <a:pt x="134" y="345"/>
                  </a:cubicBezTo>
                  <a:cubicBezTo>
                    <a:pt x="185" y="266"/>
                    <a:pt x="213" y="116"/>
                    <a:pt x="122" y="56"/>
                  </a:cubicBezTo>
                  <a:cubicBezTo>
                    <a:pt x="107" y="46"/>
                    <a:pt x="42" y="36"/>
                    <a:pt x="34" y="34"/>
                  </a:cubicBezTo>
                  <a:cubicBezTo>
                    <a:pt x="23" y="23"/>
                    <a:pt x="11" y="11"/>
                    <a:pt x="0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7" name="Line 35">
              <a:extLst>
                <a:ext uri="{FF2B5EF4-FFF2-40B4-BE49-F238E27FC236}">
                  <a16:creationId xmlns:a16="http://schemas.microsoft.com/office/drawing/2014/main" id="{8992AFCF-9E51-418D-A423-4D07E2427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646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8" name="Line 36">
              <a:extLst>
                <a:ext uri="{FF2B5EF4-FFF2-40B4-BE49-F238E27FC236}">
                  <a16:creationId xmlns:a16="http://schemas.microsoft.com/office/drawing/2014/main" id="{CA26F922-1E66-4710-94F4-ADF98CFC3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646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9" name="Text Box 37">
              <a:extLst>
                <a:ext uri="{FF2B5EF4-FFF2-40B4-BE49-F238E27FC236}">
                  <a16:creationId xmlns:a16="http://schemas.microsoft.com/office/drawing/2014/main" id="{DE89DAF8-9A05-4369-BD38-9526E4B71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1436"/>
              <a:ext cx="245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ym typeface="Symbol" panose="05050102010706020507" pitchFamily="18" charset="2"/>
                </a:rPr>
                <a:t></a:t>
              </a:r>
              <a:r>
                <a:rPr lang="zh-CN" altLang="en-US">
                  <a:sym typeface="Symbol" panose="05050102010706020507" pitchFamily="18" charset="2"/>
                </a:rPr>
                <a:t>不一定要做</a:t>
              </a:r>
              <a:r>
                <a:rPr lang="en-US" altLang="en-US">
                  <a:sym typeface="Symbol" panose="05050102010706020507" pitchFamily="18" charset="2"/>
                </a:rPr>
                <a:t>n-1</a:t>
              </a:r>
              <a:r>
                <a:rPr lang="zh-CN" altLang="en-US">
                  <a:sym typeface="Symbol" panose="05050102010706020507" pitchFamily="18" charset="2"/>
                </a:rPr>
                <a:t>趟且每次比</a:t>
              </a:r>
            </a:p>
            <a:p>
              <a:pPr eaLnBrk="1" hangingPunct="1"/>
              <a:r>
                <a:rPr lang="zh-CN" altLang="en-US">
                  <a:sym typeface="Symbol" panose="05050102010706020507" pitchFamily="18" charset="2"/>
                </a:rPr>
                <a:t>    不一定要比整个数组。</a:t>
              </a:r>
            </a:p>
          </p:txBody>
        </p:sp>
      </p:grpSp>
      <p:sp>
        <p:nvSpPr>
          <p:cNvPr id="141350" name="Text Box 39">
            <a:extLst>
              <a:ext uri="{FF2B5EF4-FFF2-40B4-BE49-F238E27FC236}">
                <a16:creationId xmlns:a16="http://schemas.microsoft.com/office/drawing/2014/main" id="{6A83B0E5-6C8F-4DE0-84B5-82AB5060F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53000"/>
            <a:ext cx="7162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4.</a:t>
            </a:r>
            <a:r>
              <a:rPr lang="zh-CN" altLang="en-US"/>
              <a:t>算法分析</a:t>
            </a:r>
          </a:p>
          <a:p>
            <a:pPr eaLnBrk="1" hangingPunct="1"/>
            <a:r>
              <a:rPr lang="zh-CN" altLang="en-US"/>
              <a:t>      最小比较次数</a:t>
            </a:r>
          </a:p>
          <a:p>
            <a:pPr eaLnBrk="1" hangingPunct="1"/>
            <a:r>
              <a:rPr lang="zh-CN" altLang="en-US"/>
              <a:t>              有序：</a:t>
            </a:r>
            <a:r>
              <a:rPr lang="en-US" altLang="en-US"/>
              <a:t>n-1</a:t>
            </a:r>
            <a:r>
              <a:rPr lang="zh-CN" altLang="en-US"/>
              <a:t>次比较，移动次数为0</a:t>
            </a:r>
            <a:r>
              <a:rPr lang="en-US" altLang="en-US"/>
              <a:t>            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1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1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 autoUpdateAnimBg="0"/>
      <p:bldP spid="141350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id="{02B00252-93C0-44EB-AAA2-8C049D734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011238"/>
            <a:ext cx="6392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最大比较次数</a:t>
            </a:r>
          </a:p>
          <a:p>
            <a:pPr eaLnBrk="1" hangingPunct="1"/>
            <a:r>
              <a:rPr lang="zh-CN" altLang="en-US" b="1"/>
              <a:t>	逆序：</a:t>
            </a:r>
            <a:r>
              <a:rPr lang="en-US" altLang="en-US" b="1"/>
              <a:t>(n-1)+(n-2)+…+1=n(n-1)/2</a:t>
            </a:r>
            <a:r>
              <a:rPr lang="en-US" altLang="en-US" b="1">
                <a:sym typeface="Symbol" panose="05050102010706020507" pitchFamily="18" charset="2"/>
              </a:rPr>
              <a:t>O(n</a:t>
            </a:r>
            <a:r>
              <a:rPr lang="en-US" altLang="en-US" b="1" baseline="30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endParaRPr lang="en-US" altLang="en-US" b="1"/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120401BE-802E-4960-8543-B72289AF7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793875"/>
            <a:ext cx="162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(</a:t>
            </a:r>
            <a:r>
              <a:rPr lang="zh-CN" altLang="en-US" b="1"/>
              <a:t>比较</a:t>
            </a:r>
            <a:r>
              <a:rPr lang="zh-CN" altLang="en-US"/>
              <a:t>次数</a:t>
            </a:r>
            <a:r>
              <a:rPr lang="en-US" altLang="en-US"/>
              <a:t>)</a:t>
            </a: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58C82D65-7C7E-4099-88F0-2A2E996F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327275"/>
            <a:ext cx="233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</a:t>
            </a:r>
            <a:r>
              <a:rPr lang="en-US" altLang="en-US" baseline="-25000"/>
              <a:t>n-1</a:t>
            </a:r>
            <a:endParaRPr lang="en-US" altLang="en-US"/>
          </a:p>
          <a:p>
            <a:pPr eaLnBrk="1" hangingPunct="1"/>
            <a:r>
              <a:rPr lang="en-US" altLang="en-US"/>
              <a:t>3 </a:t>
            </a:r>
            <a:r>
              <a:rPr lang="en-US" altLang="en-US">
                <a:sym typeface="Symbol" panose="05050102010706020507" pitchFamily="18" charset="2"/>
              </a:rPr>
              <a:t> i=(3/2)n(n-1)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   </a:t>
            </a:r>
            <a:r>
              <a:rPr lang="en-US" altLang="en-US" baseline="30000">
                <a:sym typeface="Symbol" panose="05050102010706020507" pitchFamily="18" charset="2"/>
              </a:rPr>
              <a:t>i=1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zh-CN" altLang="en-US" b="1">
                <a:sym typeface="Symbol" panose="05050102010706020507" pitchFamily="18" charset="2"/>
              </a:rPr>
              <a:t>移动次数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endParaRPr lang="en-US" altLang="en-US"/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4D34C7CD-CD3D-44C1-B130-34618DD8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384675"/>
            <a:ext cx="311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5.</a:t>
            </a:r>
            <a:r>
              <a:rPr lang="zh-CN" altLang="en-US" b="1"/>
              <a:t>稳定性</a:t>
            </a:r>
          </a:p>
          <a:p>
            <a:pPr eaLnBrk="1" hangingPunct="1"/>
            <a:r>
              <a:rPr lang="zh-CN" altLang="en-US" b="1"/>
              <a:t>      起泡排序是稳定的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 autoUpdateAnimBg="0"/>
      <p:bldP spid="142339" grpId="0" build="p" autoUpdateAnimBg="0"/>
      <p:bldP spid="142340" grpId="0" build="p" autoUpdateAnimBg="0"/>
      <p:bldP spid="142341" grpId="0" build="p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id="{4EBE7308-8586-494C-8C71-4F63357E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031875"/>
            <a:ext cx="73040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b="1"/>
              <a:t> </a:t>
            </a:r>
            <a:r>
              <a:rPr lang="zh-CN" altLang="en-US" b="1"/>
              <a:t>快速排序（分划交换排序）</a:t>
            </a:r>
          </a:p>
          <a:p>
            <a:pPr eaLnBrk="1" hangingPunct="1"/>
            <a:r>
              <a:rPr lang="zh-CN" altLang="en-US" b="1"/>
              <a:t>         1962年</a:t>
            </a:r>
            <a:r>
              <a:rPr lang="en-US" altLang="en-US" b="1"/>
              <a:t>Hoare</a:t>
            </a:r>
            <a:r>
              <a:rPr lang="zh-CN" altLang="en-US" b="1"/>
              <a:t>提出的。</a:t>
            </a:r>
          </a:p>
          <a:p>
            <a:pPr eaLnBrk="1" hangingPunct="1"/>
            <a:r>
              <a:rPr lang="zh-CN" altLang="en-US" b="1"/>
              <a:t>  1</a:t>
            </a:r>
            <a:r>
              <a:rPr lang="en-US" altLang="en-US" b="1"/>
              <a:t>.   </a:t>
            </a:r>
            <a:r>
              <a:rPr lang="zh-CN" altLang="en-US" b="1"/>
              <a:t>方法：</a:t>
            </a:r>
          </a:p>
          <a:p>
            <a:pPr eaLnBrk="1" hangingPunct="1"/>
            <a:r>
              <a:rPr lang="zh-CN" altLang="en-US" b="1"/>
              <a:t>	       1）在</a:t>
            </a:r>
            <a:r>
              <a:rPr lang="en-US" altLang="en-US" b="1"/>
              <a:t>n</a:t>
            </a:r>
            <a:r>
              <a:rPr lang="zh-CN" altLang="en-US" b="1"/>
              <a:t>个对象中，取一个对象（如第一个</a:t>
            </a:r>
          </a:p>
          <a:p>
            <a:pPr eaLnBrk="1" hangingPunct="1"/>
            <a:r>
              <a:rPr lang="zh-CN" altLang="en-US" b="1"/>
              <a:t>		   对象——基准</a:t>
            </a:r>
            <a:r>
              <a:rPr lang="en-US" altLang="en-US" b="1"/>
              <a:t>pivot</a:t>
            </a:r>
            <a:r>
              <a:rPr lang="zh-CN" altLang="en-US" b="1"/>
              <a:t>），按该对象的关</a:t>
            </a:r>
          </a:p>
          <a:p>
            <a:pPr eaLnBrk="1" hangingPunct="1"/>
            <a:r>
              <a:rPr lang="zh-CN" altLang="en-US" b="1"/>
              <a:t>		   键码把所有</a:t>
            </a:r>
            <a:r>
              <a:rPr lang="zh-CN" altLang="en-US" b="1">
                <a:sym typeface="Symbol" panose="05050102010706020507" pitchFamily="18" charset="2"/>
              </a:rPr>
              <a:t>  该关键码的对象分划在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		  它的左边。该关键码的对象分划在它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		  的右边。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	       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	       2） 对左边和右边（子序列）分别再用快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		  排序。  </a:t>
            </a:r>
            <a:endParaRPr lang="zh-CN" altLang="en-US" b="1"/>
          </a:p>
          <a:p>
            <a:pPr eaLnBrk="1" hangingPunct="1"/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3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3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3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3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759E442C-523D-4565-B95E-55BD71D0C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2.  </a:t>
            </a:r>
            <a:r>
              <a:rPr lang="zh-CN" altLang="en-US" b="1"/>
              <a:t>例子</a:t>
            </a:r>
          </a:p>
        </p:txBody>
      </p:sp>
      <p:grpSp>
        <p:nvGrpSpPr>
          <p:cNvPr id="144387" name="Group 3">
            <a:extLst>
              <a:ext uri="{FF2B5EF4-FFF2-40B4-BE49-F238E27FC236}">
                <a16:creationId xmlns:a16="http://schemas.microsoft.com/office/drawing/2014/main" id="{8C80AD47-70E9-4D62-951D-0DD888FC61E0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1730375"/>
            <a:ext cx="5878513" cy="3176588"/>
            <a:chOff x="0" y="0"/>
            <a:chExt cx="3703" cy="2001"/>
          </a:xfrm>
        </p:grpSpPr>
        <p:sp>
          <p:nvSpPr>
            <p:cNvPr id="144388" name="Text Box 4">
              <a:extLst>
                <a:ext uri="{FF2B5EF4-FFF2-40B4-BE49-F238E27FC236}">
                  <a16:creationId xmlns:a16="http://schemas.microsoft.com/office/drawing/2014/main" id="{7E464F1C-2BEB-48CF-832C-C1BE1B51D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4"/>
              <a:ext cx="3703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46    13   55   42    94    05   17   70   82   100</a:t>
              </a:r>
            </a:p>
            <a:p>
              <a:pPr eaLnBrk="1" hangingPunct="1"/>
              <a:r>
                <a:rPr lang="en-US" altLang="en-US" b="1"/>
                <a:t>[17   13   05   42]  46    [94  55   70   82   100]</a:t>
              </a:r>
            </a:p>
            <a:p>
              <a:pPr eaLnBrk="1" hangingPunct="1"/>
              <a:r>
                <a:rPr lang="en-US" altLang="en-US" b="1"/>
                <a:t>[05   13] 17   [42]  46   [94   55  70   82   100]</a:t>
              </a:r>
            </a:p>
            <a:p>
              <a:pPr eaLnBrk="1" hangingPunct="1"/>
              <a:r>
                <a:rPr lang="en-US" altLang="en-US" b="1"/>
                <a:t>05    13   17   42    46   [94   55   70   82   100]</a:t>
              </a:r>
            </a:p>
            <a:p>
              <a:pPr eaLnBrk="1" hangingPunct="1"/>
              <a:r>
                <a:rPr lang="en-US" altLang="en-US" b="1"/>
                <a:t>05    13   17   42    46   [82   55   70]  94   100]</a:t>
              </a:r>
            </a:p>
            <a:p>
              <a:pPr eaLnBrk="1" hangingPunct="1"/>
              <a:r>
                <a:rPr lang="en-US" altLang="en-US" b="1"/>
                <a:t>05    13   17   42    46   [70   55]  82   94   100</a:t>
              </a:r>
            </a:p>
            <a:p>
              <a:pPr eaLnBrk="1" hangingPunct="1"/>
              <a:r>
                <a:rPr lang="en-US" altLang="en-US" b="1"/>
                <a:t>05    13   17   42    46   55    70    82   94   100</a:t>
              </a:r>
            </a:p>
          </p:txBody>
        </p:sp>
        <p:sp>
          <p:nvSpPr>
            <p:cNvPr id="144389" name="Text Box 5">
              <a:extLst>
                <a:ext uri="{FF2B5EF4-FFF2-40B4-BE49-F238E27FC236}">
                  <a16:creationId xmlns:a16="http://schemas.microsoft.com/office/drawing/2014/main" id="{31C0EAB5-1802-4FB5-892D-523B754BD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i</a:t>
              </a:r>
            </a:p>
          </p:txBody>
        </p:sp>
        <p:sp>
          <p:nvSpPr>
            <p:cNvPr id="144390" name="Text Box 6">
              <a:extLst>
                <a:ext uri="{FF2B5EF4-FFF2-40B4-BE49-F238E27FC236}">
                  <a16:creationId xmlns:a16="http://schemas.microsoft.com/office/drawing/2014/main" id="{76B6B90B-A338-451D-ADA2-CC84A8941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0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j</a:t>
              </a:r>
            </a:p>
          </p:txBody>
        </p:sp>
        <p:sp>
          <p:nvSpPr>
            <p:cNvPr id="144391" name="Line 7">
              <a:extLst>
                <a:ext uri="{FF2B5EF4-FFF2-40B4-BE49-F238E27FC236}">
                  <a16:creationId xmlns:a16="http://schemas.microsoft.com/office/drawing/2014/main" id="{5BF7EA54-6B0E-47BB-A6AA-BD0CAE9C4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" y="240"/>
              <a:ext cx="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Line 8">
              <a:extLst>
                <a:ext uri="{FF2B5EF4-FFF2-40B4-BE49-F238E27FC236}">
                  <a16:creationId xmlns:a16="http://schemas.microsoft.com/office/drawing/2014/main" id="{D2E1FB1A-342C-43E4-9403-B80CACB49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19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393" name="Text Box 9">
            <a:extLst>
              <a:ext uri="{FF2B5EF4-FFF2-40B4-BE49-F238E27FC236}">
                <a16:creationId xmlns:a16="http://schemas.microsoft.com/office/drawing/2014/main" id="{18E7238A-BC03-44B1-8DCC-01617CB8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一次分划：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 autoUpdateAnimBg="0"/>
      <p:bldP spid="144393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id="{620E72C3-1700-4C05-90FD-B67254D4B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9540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46   13   55   42   94    05    17    70    85    100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1B3B19F6-76EB-4F9F-844D-0300F390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2410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17   13   55   42   94    05    46    70    85    100</a:t>
            </a:r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E931072B-97C0-4EAD-8561-8DBAF145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35280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17   13   46   42   94    05    55    70    85    100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4C45647C-2701-429E-874A-EF678187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8150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17   13   05   42   94    46    55    70    85    100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FC504D0E-9CB7-4176-8BC4-DFB9F0A0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1020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17   13   05   42   46    94    55    70    85    100</a:t>
            </a:r>
          </a:p>
        </p:txBody>
      </p:sp>
      <p:grpSp>
        <p:nvGrpSpPr>
          <p:cNvPr id="145415" name="Group 7">
            <a:extLst>
              <a:ext uri="{FF2B5EF4-FFF2-40B4-BE49-F238E27FC236}">
                <a16:creationId xmlns:a16="http://schemas.microsoft.com/office/drawing/2014/main" id="{E5AF5740-0B48-4EF1-9071-B4E21FE93EC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727075"/>
            <a:ext cx="304800" cy="644525"/>
            <a:chOff x="0" y="0"/>
            <a:chExt cx="192" cy="406"/>
          </a:xfrm>
        </p:grpSpPr>
        <p:sp>
          <p:nvSpPr>
            <p:cNvPr id="145416" name="Text Box 8">
              <a:extLst>
                <a:ext uri="{FF2B5EF4-FFF2-40B4-BE49-F238E27FC236}">
                  <a16:creationId xmlns:a16="http://schemas.microsoft.com/office/drawing/2014/main" id="{D654BBC2-AA52-4378-9B00-956EFA22E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145417" name="Line 9">
              <a:extLst>
                <a:ext uri="{FF2B5EF4-FFF2-40B4-BE49-F238E27FC236}">
                  <a16:creationId xmlns:a16="http://schemas.microsoft.com/office/drawing/2014/main" id="{EF43A932-25B6-4348-A07A-C08569846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18" name="Group 10">
            <a:extLst>
              <a:ext uri="{FF2B5EF4-FFF2-40B4-BE49-F238E27FC236}">
                <a16:creationId xmlns:a16="http://schemas.microsoft.com/office/drawing/2014/main" id="{155DA655-A49B-42B7-AAE6-4B995BFAB243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727075"/>
            <a:ext cx="304800" cy="644525"/>
            <a:chOff x="0" y="0"/>
            <a:chExt cx="192" cy="406"/>
          </a:xfrm>
        </p:grpSpPr>
        <p:sp>
          <p:nvSpPr>
            <p:cNvPr id="145419" name="Text Box 11">
              <a:extLst>
                <a:ext uri="{FF2B5EF4-FFF2-40B4-BE49-F238E27FC236}">
                  <a16:creationId xmlns:a16="http://schemas.microsoft.com/office/drawing/2014/main" id="{043B86D1-2C78-4A19-82A9-0D6BAE003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  <p:sp>
          <p:nvSpPr>
            <p:cNvPr id="145420" name="Line 12">
              <a:extLst>
                <a:ext uri="{FF2B5EF4-FFF2-40B4-BE49-F238E27FC236}">
                  <a16:creationId xmlns:a16="http://schemas.microsoft.com/office/drawing/2014/main" id="{2B68C134-D1F9-4C87-B4FE-5E9098E1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21" name="Group 13">
            <a:extLst>
              <a:ext uri="{FF2B5EF4-FFF2-40B4-BE49-F238E27FC236}">
                <a16:creationId xmlns:a16="http://schemas.microsoft.com/office/drawing/2014/main" id="{C940C5AB-D4FE-4342-8E65-627832D2904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717675"/>
            <a:ext cx="304800" cy="644525"/>
            <a:chOff x="0" y="0"/>
            <a:chExt cx="192" cy="406"/>
          </a:xfrm>
        </p:grpSpPr>
        <p:sp>
          <p:nvSpPr>
            <p:cNvPr id="145422" name="Text Box 14">
              <a:extLst>
                <a:ext uri="{FF2B5EF4-FFF2-40B4-BE49-F238E27FC236}">
                  <a16:creationId xmlns:a16="http://schemas.microsoft.com/office/drawing/2014/main" id="{26A6705C-B71A-4CF8-9D26-65823A5F4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145423" name="Line 15">
              <a:extLst>
                <a:ext uri="{FF2B5EF4-FFF2-40B4-BE49-F238E27FC236}">
                  <a16:creationId xmlns:a16="http://schemas.microsoft.com/office/drawing/2014/main" id="{A2E2DB57-60CA-4C3B-B89C-E942D6EF7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24" name="Group 16">
            <a:extLst>
              <a:ext uri="{FF2B5EF4-FFF2-40B4-BE49-F238E27FC236}">
                <a16:creationId xmlns:a16="http://schemas.microsoft.com/office/drawing/2014/main" id="{50F52A4F-D23E-4405-8D45-51ADFD8022B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17675"/>
            <a:ext cx="304800" cy="644525"/>
            <a:chOff x="0" y="0"/>
            <a:chExt cx="192" cy="406"/>
          </a:xfrm>
        </p:grpSpPr>
        <p:sp>
          <p:nvSpPr>
            <p:cNvPr id="145425" name="Text Box 17">
              <a:extLst>
                <a:ext uri="{FF2B5EF4-FFF2-40B4-BE49-F238E27FC236}">
                  <a16:creationId xmlns:a16="http://schemas.microsoft.com/office/drawing/2014/main" id="{858611F5-D6EC-4C84-824C-983CE6020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  <p:sp>
          <p:nvSpPr>
            <p:cNvPr id="145426" name="Line 18">
              <a:extLst>
                <a:ext uri="{FF2B5EF4-FFF2-40B4-BE49-F238E27FC236}">
                  <a16:creationId xmlns:a16="http://schemas.microsoft.com/office/drawing/2014/main" id="{F5D4915C-AC93-4ADA-9333-3C91C43CC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27" name="Group 19">
            <a:extLst>
              <a:ext uri="{FF2B5EF4-FFF2-40B4-BE49-F238E27FC236}">
                <a16:creationId xmlns:a16="http://schemas.microsoft.com/office/drawing/2014/main" id="{2CD145F3-D0AD-41F5-AE64-F2108F5D555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784475"/>
            <a:ext cx="304800" cy="644525"/>
            <a:chOff x="0" y="0"/>
            <a:chExt cx="192" cy="406"/>
          </a:xfrm>
        </p:grpSpPr>
        <p:sp>
          <p:nvSpPr>
            <p:cNvPr id="145428" name="Text Box 20">
              <a:extLst>
                <a:ext uri="{FF2B5EF4-FFF2-40B4-BE49-F238E27FC236}">
                  <a16:creationId xmlns:a16="http://schemas.microsoft.com/office/drawing/2014/main" id="{183CF820-3D31-450E-AC24-C20A72017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145429" name="Line 21">
              <a:extLst>
                <a:ext uri="{FF2B5EF4-FFF2-40B4-BE49-F238E27FC236}">
                  <a16:creationId xmlns:a16="http://schemas.microsoft.com/office/drawing/2014/main" id="{07FA3508-21F7-4438-85E1-7A6277CF4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30" name="Group 22">
            <a:extLst>
              <a:ext uri="{FF2B5EF4-FFF2-40B4-BE49-F238E27FC236}">
                <a16:creationId xmlns:a16="http://schemas.microsoft.com/office/drawing/2014/main" id="{3FE8FFE2-D006-4939-952E-639BA3276F6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84475"/>
            <a:ext cx="304800" cy="644525"/>
            <a:chOff x="0" y="0"/>
            <a:chExt cx="192" cy="406"/>
          </a:xfrm>
        </p:grpSpPr>
        <p:sp>
          <p:nvSpPr>
            <p:cNvPr id="145431" name="Text Box 23">
              <a:extLst>
                <a:ext uri="{FF2B5EF4-FFF2-40B4-BE49-F238E27FC236}">
                  <a16:creationId xmlns:a16="http://schemas.microsoft.com/office/drawing/2014/main" id="{5B58574B-EDA8-4864-BB2D-EA27A0DA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  <p:sp>
          <p:nvSpPr>
            <p:cNvPr id="145432" name="Line 24">
              <a:extLst>
                <a:ext uri="{FF2B5EF4-FFF2-40B4-BE49-F238E27FC236}">
                  <a16:creationId xmlns:a16="http://schemas.microsoft.com/office/drawing/2014/main" id="{3982F5B6-87A4-4213-B363-8438D07E5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33" name="Group 25">
            <a:extLst>
              <a:ext uri="{FF2B5EF4-FFF2-40B4-BE49-F238E27FC236}">
                <a16:creationId xmlns:a16="http://schemas.microsoft.com/office/drawing/2014/main" id="{111C963F-A375-4C52-BDD0-5F1CB736AB2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10000"/>
            <a:ext cx="304800" cy="644525"/>
            <a:chOff x="0" y="0"/>
            <a:chExt cx="192" cy="406"/>
          </a:xfrm>
        </p:grpSpPr>
        <p:sp>
          <p:nvSpPr>
            <p:cNvPr id="145434" name="Text Box 26">
              <a:extLst>
                <a:ext uri="{FF2B5EF4-FFF2-40B4-BE49-F238E27FC236}">
                  <a16:creationId xmlns:a16="http://schemas.microsoft.com/office/drawing/2014/main" id="{CF73FEA5-AD4E-4ACF-9915-9E644F6D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j</a:t>
              </a:r>
            </a:p>
          </p:txBody>
        </p:sp>
        <p:sp>
          <p:nvSpPr>
            <p:cNvPr id="145435" name="Line 27">
              <a:extLst>
                <a:ext uri="{FF2B5EF4-FFF2-40B4-BE49-F238E27FC236}">
                  <a16:creationId xmlns:a16="http://schemas.microsoft.com/office/drawing/2014/main" id="{F8739232-EACF-4C25-8D2D-27680004A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436" name="Group 28">
            <a:extLst>
              <a:ext uri="{FF2B5EF4-FFF2-40B4-BE49-F238E27FC236}">
                <a16:creationId xmlns:a16="http://schemas.microsoft.com/office/drawing/2014/main" id="{E457B78F-D9F2-4AB7-B8BF-662CD8E6AB1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51275"/>
            <a:ext cx="381000" cy="492125"/>
            <a:chOff x="0" y="0"/>
            <a:chExt cx="240" cy="310"/>
          </a:xfrm>
        </p:grpSpPr>
        <p:sp>
          <p:nvSpPr>
            <p:cNvPr id="145437" name="Text Box 29">
              <a:extLst>
                <a:ext uri="{FF2B5EF4-FFF2-40B4-BE49-F238E27FC236}">
                  <a16:creationId xmlns:a16="http://schemas.microsoft.com/office/drawing/2014/main" id="{77C79DA1-F63C-4598-A8D9-8653DF203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" y="0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i</a:t>
              </a:r>
            </a:p>
          </p:txBody>
        </p:sp>
        <p:sp>
          <p:nvSpPr>
            <p:cNvPr id="145438" name="Line 30">
              <a:extLst>
                <a:ext uri="{FF2B5EF4-FFF2-40B4-BE49-F238E27FC236}">
                  <a16:creationId xmlns:a16="http://schemas.microsoft.com/office/drawing/2014/main" id="{37F597FD-B9A3-41DF-BBE4-FE94DEFFC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10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 autoUpdateAnimBg="0"/>
      <p:bldP spid="145411" grpId="0" build="p" autoUpdateAnimBg="0"/>
      <p:bldP spid="145412" grpId="0" build="p" autoUpdateAnimBg="0"/>
      <p:bldP spid="145413" grpId="0" build="p" autoUpdateAnimBg="0"/>
      <p:bldP spid="14541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ED5D12-11FF-440F-866C-31465975FE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algn="l"/>
            <a:r>
              <a:rPr lang="en-US" altLang="en-US" sz="2400"/>
              <a:t>    </a:t>
            </a:r>
            <a:r>
              <a:rPr lang="en-US" altLang="en-US" sz="2400" b="1">
                <a:solidFill>
                  <a:srgbClr val="47FFD1"/>
                </a:solidFill>
              </a:rPr>
              <a:t>栈、队列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7561C86-0A9E-4A8E-A2C6-D4F7894D70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1219200"/>
            <a:ext cx="8620125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     定义-----栈的定义， 队列的定义</a:t>
            </a:r>
          </a:p>
          <a:p>
            <a:pPr>
              <a:buFontTx/>
              <a:buNone/>
            </a:pPr>
            <a:r>
              <a:rPr lang="en-US" altLang="en-US" sz="2000" b="1"/>
              <a:t>    机内实现------数组      （循环队列）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单链表</a:t>
            </a:r>
          </a:p>
          <a:p>
            <a:pPr>
              <a:buFontTx/>
              <a:buNone/>
            </a:pPr>
            <a:r>
              <a:rPr lang="en-US" altLang="en-US" sz="2000" b="1"/>
              <a:t>     应用</a:t>
            </a:r>
          </a:p>
          <a:p>
            <a:pPr>
              <a:buFontTx/>
              <a:buNone/>
            </a:pPr>
            <a:r>
              <a:rPr lang="en-US" altLang="en-US" sz="2000" b="1"/>
              <a:t>           栈-----对表达式求值。中缀----后缀----对后缀表达式求值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递归函数的实现。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PPT：第4章中用非递归实现中序,后序遍历(在第4章中讲)</a:t>
            </a:r>
          </a:p>
          <a:p>
            <a:pPr>
              <a:buFontTx/>
              <a:buNone/>
            </a:pPr>
            <a:r>
              <a:rPr lang="en-US" altLang="en-US" sz="2000" b="1"/>
              <a:t>            队列---循环队列的补充题：已知队尾元素的位置与元素的个数，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求队头元素的位置。</a:t>
            </a:r>
          </a:p>
          <a:p>
            <a:pPr>
              <a:buFontTx/>
              <a:buNone/>
            </a:pPr>
            <a:r>
              <a:rPr lang="en-US" altLang="en-US" sz="2000" b="1"/>
              <a:t>        </a:t>
            </a:r>
          </a:p>
          <a:p>
            <a:pPr>
              <a:buFontTx/>
              <a:buNone/>
            </a:pPr>
            <a:r>
              <a:rPr lang="en-US" altLang="en-US" sz="2000" b="1"/>
              <a:t>            中缀到后缀：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(a+b)*((c-d)/2*e)-----</a:t>
            </a:r>
            <a:r>
              <a:rPr lang="en-US" altLang="en-US" sz="2000" b="1">
                <a:sym typeface="Wingdings" panose="05000000000000000000" pitchFamily="2" charset="2"/>
              </a:rPr>
              <a:t> ab+cd-2/e**</a:t>
            </a:r>
            <a:r>
              <a:rPr lang="en-US" altLang="en-US" sz="2000" b="1"/>
              <a:t> </a:t>
            </a:r>
          </a:p>
          <a:p>
            <a:pPr>
              <a:buFontTx/>
              <a:buNone/>
            </a:pPr>
            <a:r>
              <a:rPr lang="en-US" altLang="en-US" sz="2000" b="1"/>
              <a:t>             用了什么栈？                     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</a:t>
            </a:r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D2A8573E-6B5E-433F-9354-F8C9ACBFDBEB}"/>
              </a:ext>
            </a:extLst>
          </p:cNvPr>
          <p:cNvSpPr>
            <a:spLocks/>
          </p:cNvSpPr>
          <p:nvPr/>
        </p:nvSpPr>
        <p:spPr bwMode="auto">
          <a:xfrm>
            <a:off x="71438" y="14478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11" grpId="0" build="p" autoUpdateAnimBg="0"/>
      <p:bldP spid="17412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>
            <a:extLst>
              <a:ext uri="{FF2B5EF4-FFF2-40B4-BE49-F238E27FC236}">
                <a16:creationId xmlns:a16="http://schemas.microsoft.com/office/drawing/2014/main" id="{16483D17-8BCD-4142-85AB-284FACAE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74750"/>
            <a:ext cx="3509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3.</a:t>
            </a:r>
            <a:r>
              <a:rPr lang="zh-CN" altLang="en-US" b="1"/>
              <a:t>算法：用递归方法实现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B351140-58A0-4480-AC9B-E613F150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98625"/>
            <a:ext cx="86868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template &lt;class Type&gt; void QuickSort( datalist &lt;Type&gt;&amp; list,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                                                const int left,  const int right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{    if (left&lt;right)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{    int pivotpos=partition (list, left, right);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  QuickSort(list, left, pivotpos-1);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  QuickSort(list, pivotpos+1, right);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build="p" autoUpdateAnimBg="0"/>
      <p:bldP spid="14643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6C6149E-EC1A-4787-A405-CCF21337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41363"/>
            <a:ext cx="83820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b="1"/>
              <a:t>template &lt;class Type&gt; int  partition(datalist&lt;Type&gt; &amp;list,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                                           const int low, const int high)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{   int i=low,  j=high;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Element&lt;Type&gt;pivot=list.Vector[low];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while (i != j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{   while(list.Vector[j].getkey( )&gt;pivot.getkey( ) &amp;&amp; i&lt;j)  j--;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if (i&lt;j) {list.Vector[i]=list.Vector[j]; i++;}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while(list.Vector[i].getkey( )&lt;pivot.getkey( ) &amp;&amp; i&lt;j)  i++;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    if (i&lt;j) {list.Vector[j]=list.Vector[i]; j--;}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list.Vector[i]=pivot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     return i;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}</a:t>
            </a:r>
          </a:p>
        </p:txBody>
      </p:sp>
      <p:sp>
        <p:nvSpPr>
          <p:cNvPr id="147459" name="Text Box 3">
            <a:extLst>
              <a:ext uri="{FF2B5EF4-FFF2-40B4-BE49-F238E27FC236}">
                <a16:creationId xmlns:a16="http://schemas.microsoft.com/office/drawing/2014/main" id="{1A91C072-E151-4863-807C-BD53B9FB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57800"/>
            <a:ext cx="4070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4.</a:t>
            </a:r>
            <a:r>
              <a:rPr lang="zh-CN" altLang="en-US" b="1"/>
              <a:t>稳定性：</a:t>
            </a:r>
          </a:p>
          <a:p>
            <a:pPr eaLnBrk="1" hangingPunct="1"/>
            <a:r>
              <a:rPr lang="zh-CN" altLang="en-US" b="1"/>
              <a:t>	不稳定的排序方法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7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7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7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7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7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7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utoUpdateAnimBg="0"/>
      <p:bldP spid="147459" grpId="0" build="p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>
            <a:extLst>
              <a:ext uri="{FF2B5EF4-FFF2-40B4-BE49-F238E27FC236}">
                <a16:creationId xmlns:a16="http://schemas.microsoft.com/office/drawing/2014/main" id="{8A1E5448-A2B4-4438-AC61-5775CCE2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727075"/>
            <a:ext cx="7219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5.  </a:t>
            </a:r>
            <a:r>
              <a:rPr lang="zh-CN" altLang="en-US" b="1"/>
              <a:t>算法分析</a:t>
            </a:r>
          </a:p>
          <a:p>
            <a:pPr eaLnBrk="1" hangingPunct="1"/>
            <a:r>
              <a:rPr lang="zh-CN" altLang="en-US" b="1"/>
              <a:t>     </a:t>
            </a:r>
            <a:r>
              <a:rPr lang="en-US" altLang="en-US" b="1"/>
              <a:t>1</a:t>
            </a:r>
            <a:r>
              <a:rPr lang="zh-CN" altLang="en-US" b="1"/>
              <a:t>）最差的情况（当选第一个对象为分划对象时）</a:t>
            </a:r>
          </a:p>
          <a:p>
            <a:pPr eaLnBrk="1" hangingPunct="1"/>
            <a:r>
              <a:rPr lang="zh-CN" altLang="en-US" b="1"/>
              <a:t>	如果原对象已按关键码排好序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BF6F9B59-9852-4DC8-9F28-810C539B5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22475"/>
            <a:ext cx="3057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K</a:t>
            </a:r>
            <a:r>
              <a:rPr lang="en-US" altLang="en-US" b="1" baseline="-25000"/>
              <a:t>1   </a:t>
            </a:r>
            <a:r>
              <a:rPr lang="en-US" altLang="en-US" b="1"/>
              <a:t>[			]</a:t>
            </a:r>
          </a:p>
          <a:p>
            <a:pPr eaLnBrk="1" hangingPunct="1"/>
            <a:r>
              <a:rPr lang="en-US" altLang="en-US" b="1"/>
              <a:t>      K</a:t>
            </a:r>
            <a:r>
              <a:rPr lang="en-US" altLang="en-US" b="1" baseline="-25000"/>
              <a:t>2   </a:t>
            </a:r>
            <a:r>
              <a:rPr lang="en-US" altLang="en-US" b="1"/>
              <a:t>[		]</a:t>
            </a:r>
          </a:p>
          <a:p>
            <a:pPr eaLnBrk="1" hangingPunct="1"/>
            <a:r>
              <a:rPr lang="en-US" altLang="en-US" b="1"/>
              <a:t>             K</a:t>
            </a:r>
            <a:r>
              <a:rPr lang="en-US" altLang="en-US" b="1" baseline="-25000"/>
              <a:t>3</a:t>
            </a:r>
            <a:r>
              <a:rPr lang="en-US" altLang="en-US" b="1"/>
              <a:t>   [		]</a:t>
            </a:r>
          </a:p>
          <a:p>
            <a:pPr eaLnBrk="1" hangingPunct="1"/>
            <a:r>
              <a:rPr lang="en-US" altLang="en-US" b="1"/>
              <a:t>		…...</a:t>
            </a:r>
          </a:p>
        </p:txBody>
      </p:sp>
      <p:sp>
        <p:nvSpPr>
          <p:cNvPr id="148484" name="AutoShape 4">
            <a:extLst>
              <a:ext uri="{FF2B5EF4-FFF2-40B4-BE49-F238E27FC236}">
                <a16:creationId xmlns:a16="http://schemas.microsoft.com/office/drawing/2014/main" id="{F238F07C-52B7-47B6-B6EE-2D489171B256}"/>
              </a:ext>
            </a:extLst>
          </p:cNvPr>
          <p:cNvSpPr>
            <a:spLocks/>
          </p:cNvSpPr>
          <p:nvPr/>
        </p:nvSpPr>
        <p:spPr bwMode="auto">
          <a:xfrm>
            <a:off x="5715000" y="22098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B2385B58-07FE-4A5E-87A8-39B2A93B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5558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O(n</a:t>
            </a:r>
            <a:r>
              <a:rPr lang="en-US" altLang="en-US" b="1" baseline="30000"/>
              <a:t>2</a:t>
            </a:r>
            <a:r>
              <a:rPr lang="en-US" altLang="en-US" b="1"/>
              <a:t>)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:a16="http://schemas.microsoft.com/office/drawing/2014/main" id="{380563D2-492D-4374-88E4-5438C543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308475"/>
            <a:ext cx="4900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2) </a:t>
            </a:r>
            <a:r>
              <a:rPr lang="zh-CN" altLang="en-US" b="1"/>
              <a:t>最理想的情况</a:t>
            </a:r>
          </a:p>
          <a:p>
            <a:pPr eaLnBrk="1" hangingPunct="1"/>
            <a:r>
              <a:rPr lang="zh-CN" altLang="en-US" b="1"/>
              <a:t>     每次分划第一个对象定位在中间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8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build="p" autoUpdateAnimBg="0"/>
      <p:bldP spid="148483" grpId="0" build="p" autoUpdateAnimBg="0"/>
      <p:bldP spid="148484" grpId="0" animBg="1" autoUpdateAnimBg="0"/>
      <p:bldP spid="148485" grpId="0" build="p" autoUpdateAnimBg="0"/>
      <p:bldP spid="148486" grpId="0" build="p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>
            <a:extLst>
              <a:ext uri="{FF2B5EF4-FFF2-40B4-BE49-F238E27FC236}">
                <a16:creationId xmlns:a16="http://schemas.microsoft.com/office/drawing/2014/main" id="{4A09F9A6-5026-4F0D-A71A-DC20D859CA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66800"/>
            <a:ext cx="5121275" cy="1938338"/>
            <a:chOff x="0" y="0"/>
            <a:chExt cx="3226" cy="1221"/>
          </a:xfrm>
        </p:grpSpPr>
        <p:sp>
          <p:nvSpPr>
            <p:cNvPr id="149507" name="Text Box 3">
              <a:extLst>
                <a:ext uri="{FF2B5EF4-FFF2-40B4-BE49-F238E27FC236}">
                  <a16:creationId xmlns:a16="http://schemas.microsoft.com/office/drawing/2014/main" id="{745632FB-A93A-4D33-B296-C449F4B7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924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2</a:t>
              </a:r>
              <a:r>
                <a:rPr lang="en-US" altLang="en-US" b="1" baseline="30000"/>
                <a:t>0</a:t>
              </a:r>
              <a:r>
                <a:rPr lang="en-US" altLang="en-US" b="1"/>
                <a:t>:n</a:t>
              </a:r>
            </a:p>
            <a:p>
              <a:pPr eaLnBrk="1" hangingPunct="1"/>
              <a:r>
                <a:rPr lang="en-US" altLang="en-US" b="1"/>
                <a:t>2</a:t>
              </a:r>
              <a:r>
                <a:rPr lang="en-US" altLang="en-US" b="1" baseline="30000"/>
                <a:t>1</a:t>
              </a:r>
              <a:r>
                <a:rPr lang="en-US" altLang="en-US" b="1"/>
                <a:t>:2*(n/2)</a:t>
              </a:r>
            </a:p>
            <a:p>
              <a:pPr eaLnBrk="1" hangingPunct="1"/>
              <a:r>
                <a:rPr lang="en-US" altLang="en-US" b="1"/>
                <a:t>2</a:t>
              </a:r>
              <a:r>
                <a:rPr lang="en-US" altLang="en-US" b="1" baseline="30000"/>
                <a:t>2</a:t>
              </a:r>
              <a:r>
                <a:rPr lang="en-US" altLang="en-US" b="1"/>
                <a:t>:4*(n/4)</a:t>
              </a:r>
            </a:p>
            <a:p>
              <a:pPr eaLnBrk="1" hangingPunct="1"/>
              <a:r>
                <a:rPr lang="en-US" altLang="en-US" b="1"/>
                <a:t>……</a:t>
              </a:r>
            </a:p>
            <a:p>
              <a:pPr eaLnBrk="1" hangingPunct="1"/>
              <a:r>
                <a:rPr lang="en-US" altLang="en-US" b="1"/>
                <a:t>2</a:t>
              </a:r>
              <a:r>
                <a:rPr lang="en-US" altLang="en-US" b="1" baseline="30000"/>
                <a:t>k</a:t>
              </a:r>
              <a:r>
                <a:rPr lang="en-US" altLang="en-US" b="1"/>
                <a:t>:</a:t>
              </a:r>
            </a:p>
          </p:txBody>
        </p:sp>
        <p:grpSp>
          <p:nvGrpSpPr>
            <p:cNvPr id="149508" name="Group 4">
              <a:extLst>
                <a:ext uri="{FF2B5EF4-FFF2-40B4-BE49-F238E27FC236}">
                  <a16:creationId xmlns:a16="http://schemas.microsoft.com/office/drawing/2014/main" id="{6D61A863-B305-41B7-BFAF-996CDB570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70"/>
              <a:ext cx="2160" cy="96"/>
              <a:chOff x="0" y="0"/>
              <a:chExt cx="2160" cy="96"/>
            </a:xfrm>
          </p:grpSpPr>
          <p:sp>
            <p:nvSpPr>
              <p:cNvPr id="149509" name="Line 5">
                <a:extLst>
                  <a:ext uri="{FF2B5EF4-FFF2-40B4-BE49-F238E27FC236}">
                    <a16:creationId xmlns:a16="http://schemas.microsoft.com/office/drawing/2014/main" id="{1B0D9C92-8D65-4A36-9950-9EB9BE91C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6"/>
                <a:ext cx="216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0" name="Line 6">
                <a:extLst>
                  <a:ext uri="{FF2B5EF4-FFF2-40B4-BE49-F238E27FC236}">
                    <a16:creationId xmlns:a16="http://schemas.microsoft.com/office/drawing/2014/main" id="{AEE51DC1-0301-41ED-8524-0914DA5C9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11" name="Line 7">
                <a:extLst>
                  <a:ext uri="{FF2B5EF4-FFF2-40B4-BE49-F238E27FC236}">
                    <a16:creationId xmlns:a16="http://schemas.microsoft.com/office/drawing/2014/main" id="{1168ED56-49F2-4DA9-834A-2F8C9D5F7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0"/>
                <a:ext cx="0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512" name="Group 8">
              <a:extLst>
                <a:ext uri="{FF2B5EF4-FFF2-40B4-BE49-F238E27FC236}">
                  <a16:creationId xmlns:a16="http://schemas.microsoft.com/office/drawing/2014/main" id="{CE0A2B21-004D-4A9E-BCBF-F481968A2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10"/>
              <a:ext cx="2160" cy="96"/>
              <a:chOff x="0" y="0"/>
              <a:chExt cx="2160" cy="96"/>
            </a:xfrm>
          </p:grpSpPr>
          <p:grpSp>
            <p:nvGrpSpPr>
              <p:cNvPr id="149513" name="Group 9">
                <a:extLst>
                  <a:ext uri="{FF2B5EF4-FFF2-40B4-BE49-F238E27FC236}">
                    <a16:creationId xmlns:a16="http://schemas.microsoft.com/office/drawing/2014/main" id="{EC7E5B14-DC9D-445A-A58C-8C064E185A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160" cy="96"/>
                <a:chOff x="0" y="0"/>
                <a:chExt cx="2160" cy="96"/>
              </a:xfrm>
            </p:grpSpPr>
            <p:sp>
              <p:nvSpPr>
                <p:cNvPr id="149514" name="Line 10">
                  <a:extLst>
                    <a:ext uri="{FF2B5EF4-FFF2-40B4-BE49-F238E27FC236}">
                      <a16:creationId xmlns:a16="http://schemas.microsoft.com/office/drawing/2014/main" id="{2DDBD140-A7C8-4FDC-9738-AAF27CEDF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2160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515" name="Line 11">
                  <a:extLst>
                    <a:ext uri="{FF2B5EF4-FFF2-40B4-BE49-F238E27FC236}">
                      <a16:creationId xmlns:a16="http://schemas.microsoft.com/office/drawing/2014/main" id="{E4262972-B3AF-406B-8332-6FBD0FBAC2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9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516" name="Line 12">
                  <a:extLst>
                    <a:ext uri="{FF2B5EF4-FFF2-40B4-BE49-F238E27FC236}">
                      <a16:creationId xmlns:a16="http://schemas.microsoft.com/office/drawing/2014/main" id="{0A35F0BE-1E53-47DB-B33D-5790FB8943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0" y="0"/>
                  <a:ext cx="0" cy="9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9517" name="Rectangle 13">
                <a:extLst>
                  <a:ext uri="{FF2B5EF4-FFF2-40B4-BE49-F238E27FC236}">
                    <a16:creationId xmlns:a16="http://schemas.microsoft.com/office/drawing/2014/main" id="{0B0D17D1-B928-4A51-A8F3-AEF87815F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48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49518" name="Group 14">
              <a:extLst>
                <a:ext uri="{FF2B5EF4-FFF2-40B4-BE49-F238E27FC236}">
                  <a16:creationId xmlns:a16="http://schemas.microsoft.com/office/drawing/2014/main" id="{BA3ECF79-D8E7-4471-B3A5-4F6C56826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550"/>
              <a:ext cx="2160" cy="96"/>
              <a:chOff x="0" y="0"/>
              <a:chExt cx="2160" cy="96"/>
            </a:xfrm>
          </p:grpSpPr>
          <p:grpSp>
            <p:nvGrpSpPr>
              <p:cNvPr id="149519" name="Group 15">
                <a:extLst>
                  <a:ext uri="{FF2B5EF4-FFF2-40B4-BE49-F238E27FC236}">
                    <a16:creationId xmlns:a16="http://schemas.microsoft.com/office/drawing/2014/main" id="{F5F691C8-E2BA-4FFE-B829-BCB44EF8BA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160" cy="96"/>
                <a:chOff x="0" y="0"/>
                <a:chExt cx="2160" cy="96"/>
              </a:xfrm>
            </p:grpSpPr>
            <p:sp>
              <p:nvSpPr>
                <p:cNvPr id="149520" name="Line 16">
                  <a:extLst>
                    <a:ext uri="{FF2B5EF4-FFF2-40B4-BE49-F238E27FC236}">
                      <a16:creationId xmlns:a16="http://schemas.microsoft.com/office/drawing/2014/main" id="{C92CC804-5BE9-451A-841A-6AD65D079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2160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521" name="Line 17">
                  <a:extLst>
                    <a:ext uri="{FF2B5EF4-FFF2-40B4-BE49-F238E27FC236}">
                      <a16:creationId xmlns:a16="http://schemas.microsoft.com/office/drawing/2014/main" id="{8563A4EE-E891-4312-9F5E-C0581771B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9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522" name="Line 18">
                  <a:extLst>
                    <a:ext uri="{FF2B5EF4-FFF2-40B4-BE49-F238E27FC236}">
                      <a16:creationId xmlns:a16="http://schemas.microsoft.com/office/drawing/2014/main" id="{31BE2A6A-6CF3-45A7-8278-E31C734DA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0" y="0"/>
                  <a:ext cx="0" cy="9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9523" name="Rectangle 19">
                <a:extLst>
                  <a:ext uri="{FF2B5EF4-FFF2-40B4-BE49-F238E27FC236}">
                    <a16:creationId xmlns:a16="http://schemas.microsoft.com/office/drawing/2014/main" id="{5EA9B8C3-FFC6-44B6-AFED-4D365B2A3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48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49524" name="Rectangle 20">
              <a:extLst>
                <a:ext uri="{FF2B5EF4-FFF2-40B4-BE49-F238E27FC236}">
                  <a16:creationId xmlns:a16="http://schemas.microsoft.com/office/drawing/2014/main" id="{0CA37876-C8EC-4384-98FF-B38804960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598"/>
              <a:ext cx="96" cy="48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9525" name="Rectangle 21">
              <a:extLst>
                <a:ext uri="{FF2B5EF4-FFF2-40B4-BE49-F238E27FC236}">
                  <a16:creationId xmlns:a16="http://schemas.microsoft.com/office/drawing/2014/main" id="{4FDC6BE9-8176-46B0-B912-71C32CAE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598"/>
              <a:ext cx="96" cy="48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9526" name="Group 22">
              <a:extLst>
                <a:ext uri="{FF2B5EF4-FFF2-40B4-BE49-F238E27FC236}">
                  <a16:creationId xmlns:a16="http://schemas.microsoft.com/office/drawing/2014/main" id="{DB6A2AE0-7918-47A3-94C5-9F088DE2A7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982"/>
              <a:ext cx="2160" cy="96"/>
              <a:chOff x="0" y="0"/>
              <a:chExt cx="2160" cy="96"/>
            </a:xfrm>
          </p:grpSpPr>
          <p:sp>
            <p:nvSpPr>
              <p:cNvPr id="149527" name="Line 23">
                <a:extLst>
                  <a:ext uri="{FF2B5EF4-FFF2-40B4-BE49-F238E27FC236}">
                    <a16:creationId xmlns:a16="http://schemas.microsoft.com/office/drawing/2014/main" id="{8C31CD1D-FBF9-4BDC-BC98-1D5FDBA79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6"/>
                <a:ext cx="216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8" name="Line 24">
                <a:extLst>
                  <a:ext uri="{FF2B5EF4-FFF2-40B4-BE49-F238E27FC236}">
                    <a16:creationId xmlns:a16="http://schemas.microsoft.com/office/drawing/2014/main" id="{8EFB95DC-505D-460E-A7AC-ADB59B990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529" name="Line 25">
                <a:extLst>
                  <a:ext uri="{FF2B5EF4-FFF2-40B4-BE49-F238E27FC236}">
                    <a16:creationId xmlns:a16="http://schemas.microsoft.com/office/drawing/2014/main" id="{1CE2D6CD-34DC-4EF6-8C73-1C5623E1F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0"/>
                <a:ext cx="0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9530" name="Text Box 26">
            <a:extLst>
              <a:ext uri="{FF2B5EF4-FFF2-40B4-BE49-F238E27FC236}">
                <a16:creationId xmlns:a16="http://schemas.microsoft.com/office/drawing/2014/main" id="{DA3A2EFF-55F1-42E5-ABCF-12E8450C2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08927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  <a:r>
              <a:rPr lang="en-US" altLang="en-US" b="1"/>
              <a:t>n=2</a:t>
            </a:r>
            <a:r>
              <a:rPr lang="en-US" altLang="en-US" b="1" baseline="30000"/>
              <a:t>k</a:t>
            </a:r>
            <a:r>
              <a:rPr lang="en-US" altLang="en-US" b="1"/>
              <a:t>,</a:t>
            </a:r>
            <a:r>
              <a:rPr lang="zh-CN" altLang="en-US" b="1"/>
              <a:t>一共做了</a:t>
            </a:r>
            <a:r>
              <a:rPr lang="en-US" altLang="en-US" b="1"/>
              <a:t>K</a:t>
            </a:r>
            <a:r>
              <a:rPr lang="zh-CN" altLang="en-US" b="1"/>
              <a:t>趟 </a:t>
            </a:r>
            <a:r>
              <a:rPr lang="en-US" altLang="en-US" b="1"/>
              <a:t>K=log</a:t>
            </a:r>
            <a:r>
              <a:rPr lang="en-US" altLang="en-US" b="1" baseline="-25000"/>
              <a:t>2</a:t>
            </a:r>
            <a:r>
              <a:rPr lang="en-US" altLang="en-US" b="1"/>
              <a:t>n	</a:t>
            </a:r>
          </a:p>
        </p:txBody>
      </p:sp>
      <p:sp>
        <p:nvSpPr>
          <p:cNvPr id="149531" name="Text Box 27">
            <a:extLst>
              <a:ext uri="{FF2B5EF4-FFF2-40B4-BE49-F238E27FC236}">
                <a16:creationId xmlns:a16="http://schemas.microsoft.com/office/drawing/2014/main" id="{218EAAB0-603A-42DA-86B8-EBF218DE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768725"/>
            <a:ext cx="6543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T(n)</a:t>
            </a:r>
            <a:r>
              <a:rPr lang="en-US" altLang="en-US" b="1">
                <a:sym typeface="Symbol" panose="05050102010706020507" pitchFamily="18" charset="2"/>
              </a:rPr>
              <a:t>n+2T(n/2)n+2(n/2+2T(n/4))=2n+2</a:t>
            </a:r>
            <a:r>
              <a:rPr lang="en-US" altLang="en-US" b="1" baseline="30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T(n/2</a:t>
            </a:r>
            <a:r>
              <a:rPr lang="en-US" altLang="en-US" b="1" baseline="30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 b="1">
                <a:sym typeface="Symbol" panose="05050102010706020507" pitchFamily="18" charset="2"/>
              </a:rPr>
              <a:t>       2n+2</a:t>
            </a:r>
            <a:r>
              <a:rPr lang="en-US" altLang="en-US" b="1" baseline="30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(n/2</a:t>
            </a:r>
            <a:r>
              <a:rPr lang="en-US" altLang="en-US" b="1" baseline="30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+2T(n/2</a:t>
            </a:r>
            <a:r>
              <a:rPr lang="en-US" altLang="en-US" b="1" baseline="30000">
                <a:sym typeface="Symbol" panose="05050102010706020507" pitchFamily="18" charset="2"/>
              </a:rPr>
              <a:t>3</a:t>
            </a:r>
            <a:r>
              <a:rPr lang="en-US" altLang="en-US" b="1">
                <a:sym typeface="Symbol" panose="05050102010706020507" pitchFamily="18" charset="2"/>
              </a:rPr>
              <a:t>))=3n+2</a:t>
            </a:r>
            <a:r>
              <a:rPr lang="en-US" altLang="en-US" b="1" baseline="30000">
                <a:sym typeface="Symbol" panose="05050102010706020507" pitchFamily="18" charset="2"/>
              </a:rPr>
              <a:t>3</a:t>
            </a:r>
            <a:r>
              <a:rPr lang="en-US" altLang="en-US" b="1">
                <a:sym typeface="Symbol" panose="05050102010706020507" pitchFamily="18" charset="2"/>
              </a:rPr>
              <a:t>T(n/2</a:t>
            </a:r>
            <a:r>
              <a:rPr lang="en-US" altLang="en-US" b="1" baseline="30000">
                <a:sym typeface="Symbol" panose="05050102010706020507" pitchFamily="18" charset="2"/>
              </a:rPr>
              <a:t>3</a:t>
            </a:r>
            <a:r>
              <a:rPr lang="en-US" altLang="en-US" b="1">
                <a:sym typeface="Symbol" panose="05050102010706020507" pitchFamily="18" charset="2"/>
              </a:rPr>
              <a:t>) …</a:t>
            </a:r>
          </a:p>
          <a:p>
            <a:pPr eaLnBrk="1" hangingPunct="1"/>
            <a:r>
              <a:rPr lang="en-US" altLang="en-US" b="1">
                <a:sym typeface="Symbol" panose="05050102010706020507" pitchFamily="18" charset="2"/>
              </a:rPr>
              <a:t>       kn+2</a:t>
            </a:r>
            <a:r>
              <a:rPr lang="en-US" altLang="en-US" b="1" baseline="30000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T(n/2</a:t>
            </a:r>
            <a:r>
              <a:rPr lang="en-US" altLang="en-US" b="1" baseline="30000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)=nlog</a:t>
            </a:r>
            <a:r>
              <a:rPr lang="en-US" altLang="en-US" b="1" baseline="-25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n+nT(1)=O(nlog</a:t>
            </a:r>
            <a:r>
              <a:rPr lang="en-US" altLang="en-US" b="1" baseline="-25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n)</a:t>
            </a:r>
          </a:p>
        </p:txBody>
      </p:sp>
      <p:sp>
        <p:nvSpPr>
          <p:cNvPr id="149532" name="Text Box 28">
            <a:extLst>
              <a:ext uri="{FF2B5EF4-FFF2-40B4-BE49-F238E27FC236}">
                <a16:creationId xmlns:a16="http://schemas.microsoft.com/office/drawing/2014/main" id="{CC346CE3-72C2-4530-AFAF-670937175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299075"/>
            <a:ext cx="737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可以证明</a:t>
            </a:r>
            <a:r>
              <a:rPr lang="en-US" altLang="en-US" b="1"/>
              <a:t>Quicksort</a:t>
            </a:r>
            <a:r>
              <a:rPr lang="zh-CN" altLang="en-US" b="1"/>
              <a:t>的平均计算时间也是</a:t>
            </a:r>
            <a:r>
              <a:rPr lang="en-US" altLang="en-US" b="1"/>
              <a:t>O</a:t>
            </a:r>
            <a:r>
              <a:rPr lang="zh-CN" altLang="en-US" b="1"/>
              <a:t>（ </a:t>
            </a:r>
            <a:r>
              <a:rPr lang="en-US" altLang="en-US" b="1">
                <a:sym typeface="Symbol" panose="05050102010706020507" pitchFamily="18" charset="2"/>
              </a:rPr>
              <a:t>nlog</a:t>
            </a:r>
            <a:r>
              <a:rPr lang="en-US" altLang="en-US" b="1" baseline="-25000">
                <a:sym typeface="Symbol" panose="05050102010706020507" pitchFamily="18" charset="2"/>
              </a:rPr>
              <a:t>2</a:t>
            </a:r>
            <a:r>
              <a:rPr lang="en-US" altLang="en-US" b="1">
                <a:sym typeface="Symbol" panose="05050102010706020507" pitchFamily="18" charset="2"/>
              </a:rPr>
              <a:t>n</a:t>
            </a:r>
            <a:r>
              <a:rPr lang="en-US" altLang="en-US" b="1"/>
              <a:t> </a:t>
            </a:r>
            <a:r>
              <a:rPr lang="zh-CN" altLang="en-US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0" grpId="0" build="p" autoUpdateAnimBg="0"/>
      <p:bldP spid="149531" grpId="0" autoUpdateAnimBg="0"/>
      <p:bldP spid="149532" grpId="0" build="p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id="{CB7D41DC-98FC-4162-BED8-0F89F74B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6275"/>
            <a:ext cx="214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/>
              <a:t>4 .  </a:t>
            </a:r>
            <a:r>
              <a:rPr lang="zh-CN" altLang="en-US" sz="2800" b="1"/>
              <a:t>选择排序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8BE21D41-60B9-48F3-87A5-F11D412F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336675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方法：</a:t>
            </a:r>
            <a:r>
              <a:rPr lang="en-US" altLang="en-US" b="1"/>
              <a:t>1.</a:t>
            </a:r>
            <a:r>
              <a:rPr lang="zh-CN" altLang="en-US" b="1"/>
              <a:t>直接选择排序</a:t>
            </a:r>
          </a:p>
          <a:p>
            <a:pPr eaLnBrk="1" hangingPunct="1"/>
            <a:r>
              <a:rPr lang="zh-CN" altLang="en-US" b="1"/>
              <a:t>            </a:t>
            </a:r>
            <a:r>
              <a:rPr lang="en-US" altLang="en-US" b="1"/>
              <a:t>2.</a:t>
            </a:r>
            <a:r>
              <a:rPr lang="zh-CN" altLang="en-US" b="1"/>
              <a:t>堆排序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D7147D1C-71B9-493C-9E5A-4FF39557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089275"/>
            <a:ext cx="77787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b="1"/>
              <a:t>  </a:t>
            </a:r>
            <a:r>
              <a:rPr lang="zh-CN" altLang="en-US" b="1"/>
              <a:t>直接选择排序</a:t>
            </a:r>
          </a:p>
          <a:p>
            <a:pPr eaLnBrk="1" hangingPunct="1"/>
            <a:r>
              <a:rPr lang="zh-CN" altLang="en-US" b="1"/>
              <a:t>        思想：首先在</a:t>
            </a:r>
            <a:r>
              <a:rPr lang="en-US" altLang="en-US" b="1"/>
              <a:t>n</a:t>
            </a:r>
            <a:r>
              <a:rPr lang="zh-CN" altLang="en-US" b="1"/>
              <a:t>个记录中选出关键码最小（最大）的</a:t>
            </a:r>
          </a:p>
          <a:p>
            <a:pPr eaLnBrk="1" hangingPunct="1"/>
            <a:r>
              <a:rPr lang="zh-CN" altLang="en-US" b="1"/>
              <a:t>	        记录，然后与第一个记录（最后第</a:t>
            </a:r>
            <a:r>
              <a:rPr lang="en-US" altLang="en-US" b="1"/>
              <a:t>n</a:t>
            </a:r>
            <a:r>
              <a:rPr lang="zh-CN" altLang="en-US" b="1"/>
              <a:t>个记录）</a:t>
            </a:r>
          </a:p>
          <a:p>
            <a:pPr eaLnBrk="1" hangingPunct="1"/>
            <a:r>
              <a:rPr lang="zh-CN" altLang="en-US" b="1"/>
              <a:t>	        交换位置，再在其余的</a:t>
            </a:r>
            <a:r>
              <a:rPr lang="en-US" altLang="en-US" b="1"/>
              <a:t>n-1</a:t>
            </a:r>
            <a:r>
              <a:rPr lang="zh-CN" altLang="en-US" b="1"/>
              <a:t>个记录中选关键码</a:t>
            </a:r>
          </a:p>
          <a:p>
            <a:pPr eaLnBrk="1" hangingPunct="1"/>
            <a:r>
              <a:rPr lang="zh-CN" altLang="en-US" b="1"/>
              <a:t>	        最小（最大）的记录，然后与第二 个记录（</a:t>
            </a:r>
          </a:p>
          <a:p>
            <a:pPr eaLnBrk="1" hangingPunct="1"/>
            <a:r>
              <a:rPr lang="zh-CN" altLang="en-US" b="1"/>
              <a:t>	        第</a:t>
            </a:r>
            <a:r>
              <a:rPr lang="en-US" altLang="en-US" b="1"/>
              <a:t>n-1</a:t>
            </a:r>
            <a:r>
              <a:rPr lang="zh-CN" altLang="en-US" b="1"/>
              <a:t>个记录）交换位置，直至选择了</a:t>
            </a:r>
            <a:r>
              <a:rPr lang="en-US" altLang="en-US" b="1"/>
              <a:t>n</a:t>
            </a:r>
            <a:r>
              <a:rPr lang="zh-CN" altLang="en-US" b="1"/>
              <a:t>－</a:t>
            </a:r>
            <a:r>
              <a:rPr lang="en-US" altLang="en-US" b="1"/>
              <a:t>1</a:t>
            </a:r>
            <a:r>
              <a:rPr lang="zh-CN" altLang="en-US" b="1"/>
              <a:t>个</a:t>
            </a:r>
          </a:p>
          <a:p>
            <a:pPr eaLnBrk="1" hangingPunct="1"/>
            <a:r>
              <a:rPr lang="zh-CN" altLang="en-US" b="1"/>
              <a:t>	         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build="p" autoUpdateAnimBg="0"/>
      <p:bldP spid="150531" grpId="0" build="p" autoUpdateAnimBg="0"/>
      <p:bldP spid="150532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>
            <a:extLst>
              <a:ext uri="{FF2B5EF4-FFF2-40B4-BE49-F238E27FC236}">
                <a16:creationId xmlns:a16="http://schemas.microsoft.com/office/drawing/2014/main" id="{7E259479-9B3D-4C71-BF9A-70BFDC38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72707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例子</a:t>
            </a:r>
            <a:r>
              <a:rPr lang="en-US" altLang="en-US"/>
              <a:t>: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4553CF14-E443-40BA-B9F6-0A8C0A85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23850"/>
            <a:ext cx="53657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0	         1	   2           3	   4         5</a:t>
            </a:r>
          </a:p>
          <a:p>
            <a:pPr eaLnBrk="1" hangingPunct="1"/>
            <a:r>
              <a:rPr lang="en-US" altLang="en-US" b="1"/>
              <a:t>21          25         49        25</a:t>
            </a:r>
            <a:r>
              <a:rPr lang="en-US" altLang="en-US" b="1" baseline="30000"/>
              <a:t>*</a:t>
            </a:r>
            <a:r>
              <a:rPr lang="en-US" altLang="en-US" b="1"/>
              <a:t>     16       </a:t>
            </a:r>
            <a:r>
              <a:rPr lang="en-US" altLang="en-US" b="1" u="sng"/>
              <a:t>08</a:t>
            </a:r>
          </a:p>
          <a:p>
            <a:pPr eaLnBrk="1" hangingPunct="1"/>
            <a:r>
              <a:rPr lang="en-US" altLang="en-US" b="1"/>
              <a:t>08         [25         49        25</a:t>
            </a:r>
            <a:r>
              <a:rPr lang="en-US" altLang="en-US" b="1" baseline="30000"/>
              <a:t>*</a:t>
            </a:r>
            <a:r>
              <a:rPr lang="en-US" altLang="en-US" b="1"/>
              <a:t>     </a:t>
            </a:r>
            <a:r>
              <a:rPr lang="en-US" altLang="en-US" b="1" u="sng"/>
              <a:t>16</a:t>
            </a:r>
            <a:r>
              <a:rPr lang="en-US" altLang="en-US" b="1"/>
              <a:t>       21]</a:t>
            </a:r>
          </a:p>
          <a:p>
            <a:pPr eaLnBrk="1" hangingPunct="1"/>
            <a:r>
              <a:rPr lang="en-US" altLang="en-US" b="1"/>
              <a:t>08          16        [49        25</a:t>
            </a:r>
            <a:r>
              <a:rPr lang="en-US" altLang="en-US" b="1" baseline="30000"/>
              <a:t>*</a:t>
            </a:r>
            <a:r>
              <a:rPr lang="en-US" altLang="en-US" b="1"/>
              <a:t>     25       </a:t>
            </a:r>
            <a:r>
              <a:rPr lang="en-US" altLang="en-US" b="1" u="sng"/>
              <a:t>21</a:t>
            </a:r>
            <a:r>
              <a:rPr lang="en-US" altLang="en-US" b="1"/>
              <a:t> ]</a:t>
            </a:r>
          </a:p>
          <a:p>
            <a:pPr eaLnBrk="1" hangingPunct="1"/>
            <a:r>
              <a:rPr lang="en-US" altLang="en-US" b="1"/>
              <a:t>08          16          21      [</a:t>
            </a:r>
            <a:r>
              <a:rPr lang="en-US" altLang="en-US" b="1" u="sng"/>
              <a:t>25</a:t>
            </a:r>
            <a:r>
              <a:rPr lang="en-US" altLang="en-US" b="1" baseline="30000"/>
              <a:t>*  </a:t>
            </a:r>
            <a:r>
              <a:rPr lang="en-US" altLang="en-US" b="1"/>
              <a:t>    25       49 ]</a:t>
            </a:r>
          </a:p>
          <a:p>
            <a:pPr eaLnBrk="1" hangingPunct="1"/>
            <a:r>
              <a:rPr lang="en-US" altLang="en-US" b="1"/>
              <a:t>08          16          21        25</a:t>
            </a:r>
            <a:r>
              <a:rPr lang="en-US" altLang="en-US" b="1" baseline="30000"/>
              <a:t>*      </a:t>
            </a:r>
            <a:r>
              <a:rPr lang="en-US" altLang="en-US" b="1"/>
              <a:t> 25       49]</a:t>
            </a:r>
          </a:p>
          <a:p>
            <a:pPr eaLnBrk="1" hangingPunct="1"/>
            <a:r>
              <a:rPr lang="en-US" altLang="en-US" b="1"/>
              <a:t>08          16          21        25</a:t>
            </a:r>
            <a:r>
              <a:rPr lang="en-US" altLang="en-US" b="1" baseline="30000"/>
              <a:t>*     </a:t>
            </a:r>
            <a:r>
              <a:rPr lang="en-US" altLang="en-US" b="1"/>
              <a:t>  25       49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 autoUpdateAnimBg="0"/>
      <p:bldP spid="151555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3">
            <a:extLst>
              <a:ext uri="{FF2B5EF4-FFF2-40B4-BE49-F238E27FC236}">
                <a16:creationId xmlns:a16="http://schemas.microsoft.com/office/drawing/2014/main" id="{DA3B6DC9-5599-4B6A-A0D7-6FBA724BF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605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算法分析：比较次数</a:t>
            </a:r>
            <a:r>
              <a:rPr lang="en-US" altLang="en-US" b="1"/>
              <a:t>n</a:t>
            </a:r>
            <a:r>
              <a:rPr lang="zh-CN" altLang="en-US" b="1"/>
              <a:t>－</a:t>
            </a:r>
            <a:r>
              <a:rPr lang="en-US" altLang="en-US" b="1"/>
              <a:t>1</a:t>
            </a:r>
            <a:r>
              <a:rPr lang="zh-CN" altLang="en-US" b="1"/>
              <a:t>＋</a:t>
            </a:r>
            <a:r>
              <a:rPr lang="en-US" altLang="en-US" b="1"/>
              <a:t>n</a:t>
            </a:r>
            <a:r>
              <a:rPr lang="zh-CN" altLang="en-US" b="1"/>
              <a:t>－</a:t>
            </a:r>
            <a:r>
              <a:rPr lang="en-US" altLang="en-US" b="1"/>
              <a:t>2</a:t>
            </a:r>
            <a:r>
              <a:rPr lang="zh-CN" altLang="en-US" b="1"/>
              <a:t>＋</a:t>
            </a:r>
            <a:r>
              <a:rPr lang="en-US" altLang="en-US" b="1"/>
              <a:t>…+1=n(n-1)/2=O(n</a:t>
            </a:r>
            <a:r>
              <a:rPr lang="en-US" altLang="en-US" b="1" baseline="30000"/>
              <a:t>2</a:t>
            </a:r>
            <a:r>
              <a:rPr lang="en-US" altLang="en-US" b="1"/>
              <a:t>)</a:t>
            </a:r>
          </a:p>
          <a:p>
            <a:pPr eaLnBrk="1" hangingPunct="1"/>
            <a:r>
              <a:rPr lang="en-US" altLang="en-US" b="1"/>
              <a:t>	         </a:t>
            </a:r>
            <a:r>
              <a:rPr lang="zh-CN" altLang="en-US" b="1"/>
              <a:t>与原始记录次序无关。</a:t>
            </a:r>
          </a:p>
          <a:p>
            <a:pPr eaLnBrk="1" hangingPunct="1"/>
            <a:r>
              <a:rPr lang="zh-CN" altLang="en-US" b="1"/>
              <a:t>稳定性    ：不稳定的。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>
            <a:extLst>
              <a:ext uri="{FF2B5EF4-FFF2-40B4-BE49-F238E27FC236}">
                <a16:creationId xmlns:a16="http://schemas.microsoft.com/office/drawing/2014/main" id="{BB950792-B13F-468F-8D89-19CA7E7D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981075"/>
            <a:ext cx="515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   </a:t>
            </a:r>
            <a:r>
              <a:rPr lang="zh-CN" altLang="en-US" b="1"/>
              <a:t>堆排序（由</a:t>
            </a:r>
            <a:r>
              <a:rPr lang="en-US" altLang="en-US" b="1"/>
              <a:t>J.W.J.Willman</a:t>
            </a:r>
            <a:r>
              <a:rPr lang="zh-CN" altLang="en-US" b="1"/>
              <a:t>提出的）</a:t>
            </a:r>
          </a:p>
          <a:p>
            <a:pPr eaLnBrk="1" hangingPunct="1"/>
            <a:r>
              <a:rPr lang="zh-CN" altLang="en-US" b="1"/>
              <a:t>        </a:t>
            </a:r>
          </a:p>
        </p:txBody>
      </p:sp>
      <p:sp>
        <p:nvSpPr>
          <p:cNvPr id="153603" name="Text Box 3">
            <a:extLst>
              <a:ext uri="{FF2B5EF4-FFF2-40B4-BE49-F238E27FC236}">
                <a16:creationId xmlns:a16="http://schemas.microsoft.com/office/drawing/2014/main" id="{DB6186D1-C12B-4717-A91A-45F39467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251075"/>
            <a:ext cx="7094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1.</a:t>
            </a:r>
            <a:r>
              <a:rPr lang="zh-CN" altLang="en-US" b="1"/>
              <a:t>思想：第一步，建堆，根据初始输入数据，利用</a:t>
            </a:r>
          </a:p>
          <a:p>
            <a:pPr eaLnBrk="1" hangingPunct="1"/>
            <a:r>
              <a:rPr lang="zh-CN" altLang="en-US" b="1"/>
              <a:t>	      堆的调整算法</a:t>
            </a:r>
            <a:r>
              <a:rPr lang="en-US" altLang="en-US" b="1"/>
              <a:t>FilterDown</a:t>
            </a:r>
            <a:r>
              <a:rPr lang="zh-CN" altLang="en-US" b="1"/>
              <a:t>（），形成初始</a:t>
            </a:r>
          </a:p>
          <a:p>
            <a:pPr eaLnBrk="1" hangingPunct="1"/>
            <a:r>
              <a:rPr lang="zh-CN" altLang="en-US" b="1"/>
              <a:t>	      堆。（形成最大堆）</a:t>
            </a:r>
          </a:p>
          <a:p>
            <a:pPr eaLnBrk="1" hangingPunct="1"/>
            <a:r>
              <a:rPr lang="zh-CN" altLang="en-US" b="1"/>
              <a:t>	    第二步，一系列的对象交换和重新调整堆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D25D1E19-71CA-41F1-A734-2FC7E27A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613275"/>
            <a:ext cx="7383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2.</a:t>
            </a:r>
            <a:r>
              <a:rPr lang="zh-CN" altLang="en-US" b="1"/>
              <a:t>例子：书中的例子</a:t>
            </a:r>
            <a:r>
              <a:rPr lang="en-US" altLang="en-US" b="1"/>
              <a:t>{21    25   49   25</a:t>
            </a:r>
            <a:r>
              <a:rPr lang="en-US" altLang="en-US" b="1" baseline="30000"/>
              <a:t>*    </a:t>
            </a:r>
            <a:r>
              <a:rPr lang="en-US" altLang="en-US" b="1"/>
              <a:t> 16    08}</a:t>
            </a:r>
          </a:p>
          <a:p>
            <a:pPr eaLnBrk="1" hangingPunct="1"/>
            <a:r>
              <a:rPr lang="en-US" altLang="en-US" b="1"/>
              <a:t>      i=</a:t>
            </a:r>
            <a:r>
              <a:rPr lang="en-US" altLang="en-US" b="1">
                <a:sym typeface="Symbol" panose="05050102010706020507" pitchFamily="18" charset="2"/>
              </a:rPr>
              <a:t></a:t>
            </a: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en-US" b="1">
                <a:sym typeface="Symbol" panose="05050102010706020507" pitchFamily="18" charset="2"/>
              </a:rPr>
              <a:t>n-1</a:t>
            </a:r>
            <a:r>
              <a:rPr lang="zh-CN" altLang="en-US" b="1">
                <a:sym typeface="Symbol" panose="05050102010706020507" pitchFamily="18" charset="2"/>
              </a:rPr>
              <a:t>）</a:t>
            </a:r>
            <a:r>
              <a:rPr lang="en-US" altLang="en-US" b="1">
                <a:sym typeface="Symbol" panose="05050102010706020507" pitchFamily="18" charset="2"/>
              </a:rPr>
              <a:t>/2= 5/2 =2</a:t>
            </a:r>
            <a:r>
              <a:rPr lang="zh-CN" altLang="en-US" b="1">
                <a:sym typeface="Symbol" panose="05050102010706020507" pitchFamily="18" charset="2"/>
              </a:rPr>
              <a:t>、</a:t>
            </a:r>
            <a:r>
              <a:rPr lang="en-US" altLang="en-US" b="1">
                <a:sym typeface="Symbol" panose="05050102010706020507" pitchFamily="18" charset="2"/>
              </a:rPr>
              <a:t>1</a:t>
            </a:r>
            <a:r>
              <a:rPr lang="zh-CN" altLang="en-US" b="1">
                <a:sym typeface="Symbol" panose="05050102010706020507" pitchFamily="18" charset="2"/>
              </a:rPr>
              <a:t>、</a:t>
            </a:r>
            <a:r>
              <a:rPr lang="en-US" altLang="en-US" b="1">
                <a:sym typeface="Symbol" panose="05050102010706020507" pitchFamily="18" charset="2"/>
              </a:rPr>
              <a:t>0</a:t>
            </a:r>
            <a:r>
              <a:rPr lang="zh-CN" altLang="en-US" b="1">
                <a:sym typeface="Symbol" panose="05050102010706020507" pitchFamily="18" charset="2"/>
              </a:rPr>
              <a:t>进行</a:t>
            </a:r>
            <a:r>
              <a:rPr lang="en-US" altLang="en-US" b="1"/>
              <a:t>FilterDown</a:t>
            </a:r>
            <a:r>
              <a:rPr lang="zh-CN" altLang="en-US" b="1"/>
              <a:t>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4" grpId="0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>
            <a:extLst>
              <a:ext uri="{FF2B5EF4-FFF2-40B4-BE49-F238E27FC236}">
                <a16:creationId xmlns:a16="http://schemas.microsoft.com/office/drawing/2014/main" id="{4A7FC607-8386-47A4-AE61-14D5DD85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0075"/>
            <a:ext cx="431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 b="1"/>
              <a:t>5  </a:t>
            </a:r>
            <a:r>
              <a:rPr lang="zh-CN" altLang="en-US" sz="2800" b="1"/>
              <a:t>归并排序（</a:t>
            </a:r>
            <a:r>
              <a:rPr lang="en-US" altLang="en-US" sz="2800" b="1"/>
              <a:t>merge sort</a:t>
            </a:r>
            <a:r>
              <a:rPr lang="zh-CN" altLang="en-US" sz="2800" b="1"/>
              <a:t>）</a:t>
            </a: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5D564A51-1D30-4CFF-893E-F556CCE22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03350"/>
            <a:ext cx="791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一、归并：两个（多个）有序的文件组合成一个有序文件</a:t>
            </a:r>
          </a:p>
          <a:p>
            <a:pPr eaLnBrk="1" hangingPunct="1"/>
            <a:r>
              <a:rPr lang="zh-CN" altLang="en-US" b="1"/>
              <a:t>        方法：每次取出两个序列中的小的元素输出之；</a:t>
            </a:r>
          </a:p>
          <a:p>
            <a:pPr eaLnBrk="1" hangingPunct="1"/>
            <a:r>
              <a:rPr lang="zh-CN" altLang="en-US" b="1"/>
              <a:t>	        当一序列完，则输出另一序列的剩余部分</a:t>
            </a: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3D737204-E0E4-4921-AEA7-F015F735F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860675"/>
            <a:ext cx="207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例子：</a:t>
            </a:r>
            <a:r>
              <a:rPr lang="en-US" altLang="en-US" b="1"/>
              <a:t>initList</a:t>
            </a:r>
          </a:p>
        </p:txBody>
      </p:sp>
      <p:grpSp>
        <p:nvGrpSpPr>
          <p:cNvPr id="154629" name="Group 5">
            <a:extLst>
              <a:ext uri="{FF2B5EF4-FFF2-40B4-BE49-F238E27FC236}">
                <a16:creationId xmlns:a16="http://schemas.microsoft.com/office/drawing/2014/main" id="{2319E3E0-A220-4540-B60D-CFEBAF4BD9A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03475"/>
            <a:ext cx="7696200" cy="3429000"/>
            <a:chOff x="0" y="0"/>
            <a:chExt cx="4848" cy="2160"/>
          </a:xfrm>
        </p:grpSpPr>
        <p:grpSp>
          <p:nvGrpSpPr>
            <p:cNvPr id="154630" name="Group 6">
              <a:extLst>
                <a:ext uri="{FF2B5EF4-FFF2-40B4-BE49-F238E27FC236}">
                  <a16:creationId xmlns:a16="http://schemas.microsoft.com/office/drawing/2014/main" id="{734B5E77-E74F-4AF3-A6A5-E9A2618D08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2" y="0"/>
              <a:ext cx="2938" cy="550"/>
              <a:chOff x="0" y="0"/>
              <a:chExt cx="2938" cy="550"/>
            </a:xfrm>
          </p:grpSpPr>
          <p:grpSp>
            <p:nvGrpSpPr>
              <p:cNvPr id="154631" name="Group 7">
                <a:extLst>
                  <a:ext uri="{FF2B5EF4-FFF2-40B4-BE49-F238E27FC236}">
                    <a16:creationId xmlns:a16="http://schemas.microsoft.com/office/drawing/2014/main" id="{28069569-3572-4EB7-85BA-5019BAB63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" y="96"/>
                <a:ext cx="2784" cy="454"/>
                <a:chOff x="0" y="0"/>
                <a:chExt cx="2784" cy="454"/>
              </a:xfrm>
            </p:grpSpPr>
            <p:sp>
              <p:nvSpPr>
                <p:cNvPr id="154632" name="Rectangle 8">
                  <a:extLst>
                    <a:ext uri="{FF2B5EF4-FFF2-40B4-BE49-F238E27FC236}">
                      <a16:creationId xmlns:a16="http://schemas.microsoft.com/office/drawing/2014/main" id="{2988BE92-99FF-493C-83B9-92C6607C4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08</a:t>
                  </a:r>
                </a:p>
              </p:txBody>
            </p:sp>
            <p:sp>
              <p:nvSpPr>
                <p:cNvPr id="154633" name="Rectangle 9">
                  <a:extLst>
                    <a:ext uri="{FF2B5EF4-FFF2-40B4-BE49-F238E27FC236}">
                      <a16:creationId xmlns:a16="http://schemas.microsoft.com/office/drawing/2014/main" id="{10D950AF-1869-47BA-8305-8FA1FE1C7E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62</a:t>
                  </a:r>
                </a:p>
              </p:txBody>
            </p:sp>
            <p:sp>
              <p:nvSpPr>
                <p:cNvPr id="154634" name="Rectangle 10">
                  <a:extLst>
                    <a:ext uri="{FF2B5EF4-FFF2-40B4-BE49-F238E27FC236}">
                      <a16:creationId xmlns:a16="http://schemas.microsoft.com/office/drawing/2014/main" id="{CABDCC0D-2229-4503-9DF9-70282954B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49</a:t>
                  </a:r>
                </a:p>
              </p:txBody>
            </p:sp>
            <p:sp>
              <p:nvSpPr>
                <p:cNvPr id="154635" name="Rectangle 11">
                  <a:extLst>
                    <a:ext uri="{FF2B5EF4-FFF2-40B4-BE49-F238E27FC236}">
                      <a16:creationId xmlns:a16="http://schemas.microsoft.com/office/drawing/2014/main" id="{7A10CEE7-F70D-44F2-BE8B-7BE17365EF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25</a:t>
                  </a:r>
                  <a:r>
                    <a:rPr lang="en-US" altLang="en-US" baseline="30000"/>
                    <a:t>*</a:t>
                  </a:r>
                  <a:endParaRPr lang="en-US" altLang="en-US"/>
                </a:p>
              </p:txBody>
            </p:sp>
            <p:sp>
              <p:nvSpPr>
                <p:cNvPr id="154636" name="Rectangle 12">
                  <a:extLst>
                    <a:ext uri="{FF2B5EF4-FFF2-40B4-BE49-F238E27FC236}">
                      <a16:creationId xmlns:a16="http://schemas.microsoft.com/office/drawing/2014/main" id="{36513F3F-71F7-4EAA-9570-465DE249E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154637" name="Rectangle 13">
                  <a:extLst>
                    <a:ext uri="{FF2B5EF4-FFF2-40B4-BE49-F238E27FC236}">
                      <a16:creationId xmlns:a16="http://schemas.microsoft.com/office/drawing/2014/main" id="{3E948A1D-36CC-4827-9560-2D0A66695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21</a:t>
                  </a:r>
                </a:p>
              </p:txBody>
            </p:sp>
            <p:sp>
              <p:nvSpPr>
                <p:cNvPr id="154638" name="Rectangle 14">
                  <a:extLst>
                    <a:ext uri="{FF2B5EF4-FFF2-40B4-BE49-F238E27FC236}">
                      <a16:creationId xmlns:a16="http://schemas.microsoft.com/office/drawing/2014/main" id="{103689D0-C2F1-490B-8A3E-205C12A44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93</a:t>
                  </a:r>
                </a:p>
              </p:txBody>
            </p:sp>
            <p:sp>
              <p:nvSpPr>
                <p:cNvPr id="154639" name="Rectangle 15">
                  <a:extLst>
                    <a:ext uri="{FF2B5EF4-FFF2-40B4-BE49-F238E27FC236}">
                      <a16:creationId xmlns:a16="http://schemas.microsoft.com/office/drawing/2014/main" id="{082A743E-CFAD-4D67-A253-43D052F7B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6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000"/>
                  </a:srgbClr>
                </a:solidFill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72</a:t>
                  </a:r>
                </a:p>
              </p:txBody>
            </p:sp>
            <p:sp>
              <p:nvSpPr>
                <p:cNvPr id="154640" name="Text Box 16">
                  <a:extLst>
                    <a:ext uri="{FF2B5EF4-FFF2-40B4-BE49-F238E27FC236}">
                      <a16:creationId xmlns:a16="http://schemas.microsoft.com/office/drawing/2014/main" id="{0E1A3894-072C-48C5-AC24-AFF601308E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" y="0"/>
                  <a:ext cx="262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l                                                m</a:t>
                  </a:r>
                </a:p>
              </p:txBody>
            </p:sp>
            <p:sp>
              <p:nvSpPr>
                <p:cNvPr id="154641" name="Line 17">
                  <a:extLst>
                    <a:ext uri="{FF2B5EF4-FFF2-40B4-BE49-F238E27FC236}">
                      <a16:creationId xmlns:a16="http://schemas.microsoft.com/office/drawing/2014/main" id="{FBE4B092-0B9A-47A2-9E5F-46A2ACC2FB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70"/>
                  <a:ext cx="96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642" name="Text Box 18">
                <a:extLst>
                  <a:ext uri="{FF2B5EF4-FFF2-40B4-BE49-F238E27FC236}">
                    <a16:creationId xmlns:a16="http://schemas.microsoft.com/office/drawing/2014/main" id="{2AC56900-31A6-46CC-8370-F90FAB1E4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i</a:t>
                </a:r>
              </a:p>
            </p:txBody>
          </p:sp>
        </p:grpSp>
        <p:sp>
          <p:nvSpPr>
            <p:cNvPr id="154643" name="Line 19">
              <a:extLst>
                <a:ext uri="{FF2B5EF4-FFF2-40B4-BE49-F238E27FC236}">
                  <a16:creationId xmlns:a16="http://schemas.microsoft.com/office/drawing/2014/main" id="{6C40C61C-4354-4F08-BB9A-04D01B8C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550"/>
              <a:ext cx="24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Line 20">
              <a:extLst>
                <a:ext uri="{FF2B5EF4-FFF2-40B4-BE49-F238E27FC236}">
                  <a16:creationId xmlns:a16="http://schemas.microsoft.com/office/drawing/2014/main" id="{4800FFA2-320C-46CB-8696-B30D06CA7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790"/>
              <a:ext cx="28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645" name="Group 21">
              <a:extLst>
                <a:ext uri="{FF2B5EF4-FFF2-40B4-BE49-F238E27FC236}">
                  <a16:creationId xmlns:a16="http://schemas.microsoft.com/office/drawing/2014/main" id="{C48C1BB3-64B5-4EFF-B4C3-4C3B2CDA1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742"/>
              <a:ext cx="1018" cy="720"/>
              <a:chOff x="0" y="0"/>
              <a:chExt cx="1018" cy="720"/>
            </a:xfrm>
          </p:grpSpPr>
          <p:sp>
            <p:nvSpPr>
              <p:cNvPr id="154646" name="Rectangle 22">
                <a:extLst>
                  <a:ext uri="{FF2B5EF4-FFF2-40B4-BE49-F238E27FC236}">
                    <a16:creationId xmlns:a16="http://schemas.microsoft.com/office/drawing/2014/main" id="{2810A3C2-C903-415C-A5E0-E41DB415D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240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154647" name="Rectangle 23">
                <a:extLst>
                  <a:ext uri="{FF2B5EF4-FFF2-40B4-BE49-F238E27FC236}">
                    <a16:creationId xmlns:a16="http://schemas.microsoft.com/office/drawing/2014/main" id="{1641382E-8A09-42A4-972F-93BF463B3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" y="240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37</a:t>
                </a:r>
              </a:p>
            </p:txBody>
          </p:sp>
          <p:sp>
            <p:nvSpPr>
              <p:cNvPr id="154648" name="Rectangle 24">
                <a:extLst>
                  <a:ext uri="{FF2B5EF4-FFF2-40B4-BE49-F238E27FC236}">
                    <a16:creationId xmlns:a16="http://schemas.microsoft.com/office/drawing/2014/main" id="{803DCC42-E906-4206-B7DC-2A4E78CB8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" y="240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54</a:t>
                </a:r>
              </a:p>
            </p:txBody>
          </p:sp>
          <p:sp>
            <p:nvSpPr>
              <p:cNvPr id="154649" name="Text Box 25">
                <a:extLst>
                  <a:ext uri="{FF2B5EF4-FFF2-40B4-BE49-F238E27FC236}">
                    <a16:creationId xmlns:a16="http://schemas.microsoft.com/office/drawing/2014/main" id="{ECD33B07-6931-4BC6-ABB2-DA553014D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m+1         n</a:t>
                </a:r>
              </a:p>
            </p:txBody>
          </p:sp>
          <p:sp>
            <p:nvSpPr>
              <p:cNvPr id="154650" name="Text Box 26">
                <a:extLst>
                  <a:ext uri="{FF2B5EF4-FFF2-40B4-BE49-F238E27FC236}">
                    <a16:creationId xmlns:a16="http://schemas.microsoft.com/office/drawing/2014/main" id="{BBFF10D1-B85B-464E-AB5C-2C42E0C0E3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41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j</a:t>
                </a:r>
              </a:p>
            </p:txBody>
          </p:sp>
          <p:sp>
            <p:nvSpPr>
              <p:cNvPr id="154651" name="Line 27">
                <a:extLst>
                  <a:ext uri="{FF2B5EF4-FFF2-40B4-BE49-F238E27FC236}">
                    <a16:creationId xmlns:a16="http://schemas.microsoft.com/office/drawing/2014/main" id="{FB13A953-9B7C-4AED-94FC-25441F632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" y="432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4652" name="Group 28">
              <a:extLst>
                <a:ext uri="{FF2B5EF4-FFF2-40B4-BE49-F238E27FC236}">
                  <a16:creationId xmlns:a16="http://schemas.microsoft.com/office/drawing/2014/main" id="{0890625B-273D-45DF-A7BC-DFF5D71FB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1392"/>
              <a:ext cx="2698" cy="768"/>
              <a:chOff x="0" y="0"/>
              <a:chExt cx="2698" cy="768"/>
            </a:xfrm>
          </p:grpSpPr>
          <p:sp>
            <p:nvSpPr>
              <p:cNvPr id="154653" name="Rectangle 29">
                <a:extLst>
                  <a:ext uri="{FF2B5EF4-FFF2-40B4-BE49-F238E27FC236}">
                    <a16:creationId xmlns:a16="http://schemas.microsoft.com/office/drawing/2014/main" id="{6E4D13DC-4D7F-4AC5-9037-7B738E442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08</a:t>
                </a:r>
              </a:p>
            </p:txBody>
          </p:sp>
          <p:sp>
            <p:nvSpPr>
              <p:cNvPr id="154654" name="Rectangle 30">
                <a:extLst>
                  <a:ext uri="{FF2B5EF4-FFF2-40B4-BE49-F238E27FC236}">
                    <a16:creationId xmlns:a16="http://schemas.microsoft.com/office/drawing/2014/main" id="{55F98EC0-ED43-4EBC-8F29-5BA877D9A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93</a:t>
                </a:r>
              </a:p>
            </p:txBody>
          </p:sp>
          <p:sp>
            <p:nvSpPr>
              <p:cNvPr id="154655" name="Rectangle 31">
                <a:extLst>
                  <a:ext uri="{FF2B5EF4-FFF2-40B4-BE49-F238E27FC236}">
                    <a16:creationId xmlns:a16="http://schemas.microsoft.com/office/drawing/2014/main" id="{A7C04E4D-0E1F-45B1-94E0-C36A74CA0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...</a:t>
                </a:r>
              </a:p>
            </p:txBody>
          </p:sp>
          <p:sp>
            <p:nvSpPr>
              <p:cNvPr id="154656" name="Rectangle 32">
                <a:extLst>
                  <a:ext uri="{FF2B5EF4-FFF2-40B4-BE49-F238E27FC236}">
                    <a16:creationId xmlns:a16="http://schemas.microsoft.com/office/drawing/2014/main" id="{4C07ECBD-C443-498A-91F6-A2121BADC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...</a:t>
                </a:r>
              </a:p>
            </p:txBody>
          </p:sp>
          <p:sp>
            <p:nvSpPr>
              <p:cNvPr id="154657" name="Rectangle 33">
                <a:extLst>
                  <a:ext uri="{FF2B5EF4-FFF2-40B4-BE49-F238E27FC236}">
                    <a16:creationId xmlns:a16="http://schemas.microsoft.com/office/drawing/2014/main" id="{43121C36-E1C7-4CDF-B8E0-0554E0F3A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25</a:t>
                </a:r>
                <a:r>
                  <a:rPr lang="en-US" altLang="en-US" baseline="30000"/>
                  <a:t>*</a:t>
                </a:r>
                <a:endParaRPr lang="en-US" altLang="en-US"/>
              </a:p>
            </p:txBody>
          </p:sp>
          <p:sp>
            <p:nvSpPr>
              <p:cNvPr id="154658" name="Rectangle 34">
                <a:extLst>
                  <a:ext uri="{FF2B5EF4-FFF2-40B4-BE49-F238E27FC236}">
                    <a16:creationId xmlns:a16="http://schemas.microsoft.com/office/drawing/2014/main" id="{EFEE995B-E45E-4A30-A9EE-922638453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25</a:t>
                </a:r>
              </a:p>
            </p:txBody>
          </p:sp>
          <p:sp>
            <p:nvSpPr>
              <p:cNvPr id="154659" name="Rectangle 35">
                <a:extLst>
                  <a:ext uri="{FF2B5EF4-FFF2-40B4-BE49-F238E27FC236}">
                    <a16:creationId xmlns:a16="http://schemas.microsoft.com/office/drawing/2014/main" id="{51EAB364-D138-49E6-840E-E298F0518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21</a:t>
                </a:r>
              </a:p>
            </p:txBody>
          </p:sp>
          <p:sp>
            <p:nvSpPr>
              <p:cNvPr id="154660" name="Rectangle 36">
                <a:extLst>
                  <a:ext uri="{FF2B5EF4-FFF2-40B4-BE49-F238E27FC236}">
                    <a16:creationId xmlns:a16="http://schemas.microsoft.com/office/drawing/2014/main" id="{A4DF5E4B-D97B-40DB-AF6E-D3E17756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" y="262"/>
                <a:ext cx="336" cy="192"/>
              </a:xfrm>
              <a:prstGeom prst="rect">
                <a:avLst/>
              </a:prstGeom>
              <a:solidFill>
                <a:srgbClr val="FF9900">
                  <a:alpha val="50000"/>
                </a:srgbClr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154661" name="Text Box 37">
                <a:extLst>
                  <a:ext uri="{FF2B5EF4-FFF2-40B4-BE49-F238E27FC236}">
                    <a16:creationId xmlns:a16="http://schemas.microsoft.com/office/drawing/2014/main" id="{7029B4B3-6E2E-4AF9-8968-DA3507DBC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l                                                n</a:t>
                </a:r>
              </a:p>
            </p:txBody>
          </p:sp>
          <p:sp>
            <p:nvSpPr>
              <p:cNvPr id="154662" name="Text Box 38">
                <a:extLst>
                  <a:ext uri="{FF2B5EF4-FFF2-40B4-BE49-F238E27FC236}">
                    <a16:creationId xmlns:a16="http://schemas.microsoft.com/office/drawing/2014/main" id="{461EA39C-70D7-4EB3-96E8-16C83DC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48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/>
                  <a:t>k</a:t>
                </a:r>
              </a:p>
            </p:txBody>
          </p:sp>
          <p:sp>
            <p:nvSpPr>
              <p:cNvPr id="154663" name="Line 39">
                <a:extLst>
                  <a:ext uri="{FF2B5EF4-FFF2-40B4-BE49-F238E27FC236}">
                    <a16:creationId xmlns:a16="http://schemas.microsoft.com/office/drawing/2014/main" id="{53C80FCB-0948-4648-806E-8643F5651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" y="454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64" name="Text Box 40">
              <a:extLst>
                <a:ext uri="{FF2B5EF4-FFF2-40B4-BE49-F238E27FC236}">
                  <a16:creationId xmlns:a16="http://schemas.microsoft.com/office/drawing/2014/main" id="{BF838658-AB47-49EA-906E-0B6323C76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1584"/>
              <a:ext cx="10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mergedList</a:t>
              </a:r>
            </a:p>
          </p:txBody>
        </p:sp>
        <p:sp>
          <p:nvSpPr>
            <p:cNvPr id="154665" name="Text Box 41">
              <a:extLst>
                <a:ext uri="{FF2B5EF4-FFF2-40B4-BE49-F238E27FC236}">
                  <a16:creationId xmlns:a16="http://schemas.microsoft.com/office/drawing/2014/main" id="{021BC83C-D8B4-4D10-8ACB-3B398CD4F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672"/>
              <a:ext cx="206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vector</a:t>
              </a:r>
              <a:r>
                <a:rPr lang="zh-CN" altLang="en-US" b="1"/>
                <a:t>中，</a:t>
              </a:r>
              <a:r>
                <a:rPr lang="en-US" altLang="en-US" b="1"/>
                <a:t>i,j,k</a:t>
              </a:r>
            </a:p>
            <a:p>
              <a:pPr eaLnBrk="1" hangingPunct="1"/>
              <a:r>
                <a:rPr lang="zh-CN" altLang="en-US" b="1"/>
                <a:t>分别为三个序列的下标</a:t>
              </a:r>
            </a:p>
          </p:txBody>
        </p:sp>
        <p:sp>
          <p:nvSpPr>
            <p:cNvPr id="154666" name="Rectangle 42">
              <a:extLst>
                <a:ext uri="{FF2B5EF4-FFF2-40B4-BE49-F238E27FC236}">
                  <a16:creationId xmlns:a16="http://schemas.microsoft.com/office/drawing/2014/main" id="{D3B3A2B2-87E5-45CC-8FED-590D877EE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1558"/>
              <a:ext cx="7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/>
                <a:t>vector</a:t>
              </a:r>
              <a:r>
                <a:rPr lang="zh-CN" altLang="en-US"/>
                <a:t>中</a:t>
              </a:r>
            </a:p>
          </p:txBody>
        </p:sp>
        <p:grpSp>
          <p:nvGrpSpPr>
            <p:cNvPr id="154667" name="Group 43">
              <a:extLst>
                <a:ext uri="{FF2B5EF4-FFF2-40B4-BE49-F238E27FC236}">
                  <a16:creationId xmlns:a16="http://schemas.microsoft.com/office/drawing/2014/main" id="{51BB9CA0-3B55-4708-81BB-6042A593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2"/>
              <a:ext cx="960" cy="1008"/>
              <a:chOff x="0" y="0"/>
              <a:chExt cx="960" cy="1008"/>
            </a:xfrm>
          </p:grpSpPr>
          <p:sp>
            <p:nvSpPr>
              <p:cNvPr id="154668" name="Line 44">
                <a:extLst>
                  <a:ext uri="{FF2B5EF4-FFF2-40B4-BE49-F238E27FC236}">
                    <a16:creationId xmlns:a16="http://schemas.microsoft.com/office/drawing/2014/main" id="{802EFDD4-38B9-4484-AC3B-4A348AC62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96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669" name="Line 45">
                <a:extLst>
                  <a:ext uri="{FF2B5EF4-FFF2-40B4-BE49-F238E27FC236}">
                    <a16:creationId xmlns:a16="http://schemas.microsoft.com/office/drawing/2014/main" id="{DE0501C4-CF84-4B9B-9094-EE44A63AB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00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670" name="Line 46">
                <a:extLst>
                  <a:ext uri="{FF2B5EF4-FFF2-40B4-BE49-F238E27FC236}">
                    <a16:creationId xmlns:a16="http://schemas.microsoft.com/office/drawing/2014/main" id="{11F3AC7C-C33A-40D5-8A46-3E8509994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008"/>
                <a:ext cx="2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  <p:bldP spid="154627" grpId="0" autoUpdateAnimBg="0"/>
      <p:bldP spid="154628" grpId="0" build="p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id="{1C31231C-38B0-4E41-93C4-8FA980A9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7838"/>
            <a:ext cx="3576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二、迭代的归并排序算法</a:t>
            </a:r>
          </a:p>
        </p:txBody>
      </p:sp>
      <p:sp>
        <p:nvSpPr>
          <p:cNvPr id="155651" name="Text Box 3">
            <a:extLst>
              <a:ext uri="{FF2B5EF4-FFF2-40B4-BE49-F238E27FC236}">
                <a16:creationId xmlns:a16="http://schemas.microsoft.com/office/drawing/2014/main" id="{80D51448-80D6-4CA7-8B4A-4A1542192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90600"/>
            <a:ext cx="710406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1.</a:t>
            </a:r>
            <a:r>
              <a:rPr lang="zh-CN" altLang="en-US" b="1"/>
              <a:t>方法：</a:t>
            </a:r>
          </a:p>
          <a:p>
            <a:pPr eaLnBrk="1" hangingPunct="1"/>
            <a:r>
              <a:rPr lang="zh-CN" altLang="en-US" b="1"/>
              <a:t>      </a:t>
            </a:r>
            <a:r>
              <a:rPr lang="en-US" altLang="en-US" b="1"/>
              <a:t>n</a:t>
            </a:r>
            <a:r>
              <a:rPr lang="zh-CN" altLang="en-US" b="1"/>
              <a:t>个长为</a:t>
            </a:r>
            <a:r>
              <a:rPr lang="en-US" altLang="en-US" b="1"/>
              <a:t>1</a:t>
            </a:r>
            <a:r>
              <a:rPr lang="zh-CN" altLang="en-US" b="1"/>
              <a:t>的对象两两合并，得</a:t>
            </a:r>
            <a:r>
              <a:rPr lang="en-US" altLang="en-US" b="1"/>
              <a:t>n/2</a:t>
            </a:r>
            <a:r>
              <a:rPr lang="zh-CN" altLang="en-US" b="1"/>
              <a:t>个长为</a:t>
            </a:r>
            <a:r>
              <a:rPr lang="en-US" altLang="en-US" b="1"/>
              <a:t>2</a:t>
            </a:r>
            <a:r>
              <a:rPr lang="zh-CN" altLang="en-US" b="1"/>
              <a:t>的文件</a:t>
            </a:r>
          </a:p>
          <a:p>
            <a:pPr eaLnBrk="1" hangingPunct="1"/>
            <a:r>
              <a:rPr lang="zh-CN" altLang="en-US" b="1"/>
              <a:t>      </a:t>
            </a:r>
            <a:r>
              <a:rPr lang="en-US" altLang="en-US" b="1"/>
              <a:t>n/2</a:t>
            </a:r>
            <a:r>
              <a:rPr lang="zh-CN" altLang="en-US" b="1"/>
              <a:t>个长为</a:t>
            </a:r>
            <a:r>
              <a:rPr lang="en-US" altLang="en-US" b="1"/>
              <a:t>2………………….</a:t>
            </a:r>
            <a:r>
              <a:rPr lang="zh-CN" altLang="en-US" b="1"/>
              <a:t>得</a:t>
            </a:r>
            <a:r>
              <a:rPr lang="en-US" altLang="en-US" b="1"/>
              <a:t>n/4</a:t>
            </a:r>
            <a:r>
              <a:rPr lang="zh-CN" altLang="en-US" b="1"/>
              <a:t>个长为</a:t>
            </a:r>
            <a:r>
              <a:rPr lang="en-US" altLang="en-US" b="1"/>
              <a:t>4</a:t>
            </a:r>
            <a:r>
              <a:rPr lang="zh-CN" altLang="en-US" b="1"/>
              <a:t>的文件</a:t>
            </a:r>
          </a:p>
          <a:p>
            <a:pPr eaLnBrk="1" hangingPunct="1">
              <a:lnSpc>
                <a:spcPct val="30000"/>
              </a:lnSpc>
            </a:pPr>
            <a:r>
              <a:rPr lang="zh-CN" altLang="en-US" b="1"/>
              <a:t>      </a:t>
            </a:r>
            <a:r>
              <a:rPr lang="en-US" altLang="en-US" b="1"/>
              <a:t>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b="1"/>
              <a:t>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b="1"/>
              <a:t>      .</a:t>
            </a:r>
          </a:p>
          <a:p>
            <a:pPr eaLnBrk="1" hangingPunct="1"/>
            <a:r>
              <a:rPr lang="en-US" altLang="en-US" b="1"/>
              <a:t>      2</a:t>
            </a:r>
            <a:r>
              <a:rPr lang="zh-CN" altLang="en-US" b="1"/>
              <a:t>个长为</a:t>
            </a:r>
            <a:r>
              <a:rPr lang="en-US" altLang="en-US" b="1"/>
              <a:t>n/2</a:t>
            </a:r>
            <a:r>
              <a:rPr lang="zh-CN" altLang="en-US" b="1"/>
              <a:t>的对象两两合并</a:t>
            </a:r>
            <a:r>
              <a:rPr lang="en-US" altLang="en-US" b="1"/>
              <a:t>,</a:t>
            </a:r>
            <a:r>
              <a:rPr lang="zh-CN" altLang="en-US" b="1"/>
              <a:t>得	</a:t>
            </a:r>
            <a:r>
              <a:rPr lang="en-US" altLang="en-US" b="1"/>
              <a:t>1</a:t>
            </a:r>
            <a:r>
              <a:rPr lang="zh-CN" altLang="en-US" b="1"/>
              <a:t>个长为</a:t>
            </a:r>
            <a:r>
              <a:rPr lang="en-US" altLang="en-US" b="1"/>
              <a:t>n</a:t>
            </a:r>
            <a:r>
              <a:rPr lang="zh-CN" altLang="en-US" b="1"/>
              <a:t>的文件</a:t>
            </a:r>
          </a:p>
          <a:p>
            <a:pPr eaLnBrk="1" hangingPunct="1"/>
            <a:r>
              <a:rPr lang="zh-CN" altLang="en-US" b="1"/>
              <a:t>                  </a:t>
            </a:r>
          </a:p>
        </p:txBody>
      </p:sp>
      <p:grpSp>
        <p:nvGrpSpPr>
          <p:cNvPr id="155652" name="Group 4">
            <a:extLst>
              <a:ext uri="{FF2B5EF4-FFF2-40B4-BE49-F238E27FC236}">
                <a16:creationId xmlns:a16="http://schemas.microsoft.com/office/drawing/2014/main" id="{3EC1D371-20C9-4BA1-990B-976A737FD52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59125"/>
            <a:ext cx="8058150" cy="3351213"/>
            <a:chOff x="0" y="0"/>
            <a:chExt cx="5076" cy="2111"/>
          </a:xfrm>
        </p:grpSpPr>
        <p:sp>
          <p:nvSpPr>
            <p:cNvPr id="155653" name="Text Box 5">
              <a:extLst>
                <a:ext uri="{FF2B5EF4-FFF2-40B4-BE49-F238E27FC236}">
                  <a16:creationId xmlns:a16="http://schemas.microsoft.com/office/drawing/2014/main" id="{4A4C6069-93C8-404F-9F00-79ECAC32C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92"/>
              <a:ext cx="4367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              0     1     2     3      4     5     6    7     8     9    10</a:t>
              </a:r>
            </a:p>
            <a:p>
              <a:pPr eaLnBrk="1" hangingPunct="1"/>
              <a:r>
                <a:rPr lang="en-US" altLang="en-US" b="1"/>
                <a:t>2.</a:t>
              </a:r>
              <a:r>
                <a:rPr lang="zh-CN" altLang="en-US" b="1"/>
                <a:t>例子</a:t>
              </a:r>
              <a:r>
                <a:rPr lang="en-US" altLang="en-US" b="1"/>
                <a:t>:[21][25][49][25*][93][62][72][08][37][16][54]</a:t>
              </a:r>
            </a:p>
            <a:p>
              <a:pPr eaLnBrk="1" hangingPunct="1"/>
              <a:r>
                <a:rPr lang="en-US" altLang="en-US" b="1"/>
                <a:t> </a:t>
              </a:r>
            </a:p>
            <a:p>
              <a:pPr eaLnBrk="1" hangingPunct="1"/>
              <a:r>
                <a:rPr lang="en-US" altLang="en-US" b="1"/>
                <a:t>            [21   25][25*   49][62  93][08   72][16  37][54]</a:t>
              </a:r>
            </a:p>
            <a:p>
              <a:pPr eaLnBrk="1" hangingPunct="1"/>
              <a:endParaRPr lang="en-US" altLang="en-US" b="1"/>
            </a:p>
            <a:p>
              <a:pPr eaLnBrk="1" hangingPunct="1"/>
              <a:r>
                <a:rPr lang="en-US" altLang="en-US" b="1"/>
                <a:t>	[21   25   25</a:t>
              </a:r>
              <a:r>
                <a:rPr lang="en-US" altLang="en-US" b="1" baseline="30000"/>
                <a:t>*</a:t>
              </a:r>
              <a:r>
                <a:rPr lang="en-US" altLang="en-US" b="1"/>
                <a:t>    49][08   62  72  93][16   37  54]</a:t>
              </a:r>
            </a:p>
            <a:p>
              <a:pPr eaLnBrk="1" hangingPunct="1"/>
              <a:endParaRPr lang="en-US" altLang="en-US" b="1"/>
            </a:p>
            <a:p>
              <a:pPr eaLnBrk="1" hangingPunct="1"/>
              <a:r>
                <a:rPr lang="en-US" altLang="en-US" b="1"/>
                <a:t>            [08   21   25    25</a:t>
              </a:r>
              <a:r>
                <a:rPr lang="en-US" altLang="en-US" b="1" baseline="30000"/>
                <a:t>*</a:t>
              </a:r>
              <a:r>
                <a:rPr lang="en-US" altLang="en-US" b="1"/>
                <a:t>  49   62   72  93][16  37   54]</a:t>
              </a:r>
            </a:p>
          </p:txBody>
        </p:sp>
        <p:sp>
          <p:nvSpPr>
            <p:cNvPr id="155654" name="Text Box 6">
              <a:extLst>
                <a:ext uri="{FF2B5EF4-FFF2-40B4-BE49-F238E27FC236}">
                  <a16:creationId xmlns:a16="http://schemas.microsoft.com/office/drawing/2014/main" id="{58A53DB1-1BA1-4779-B0DB-1B548ECCB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59"/>
              <a:ext cx="50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一趟</a:t>
              </a:r>
            </a:p>
            <a:p>
              <a:pPr eaLnBrk="1" hangingPunct="1"/>
              <a:endParaRPr lang="zh-CN" altLang="en-US" b="1"/>
            </a:p>
            <a:p>
              <a:pPr eaLnBrk="1" hangingPunct="1"/>
              <a:r>
                <a:rPr lang="zh-CN" altLang="en-US" b="1"/>
                <a:t>二趟</a:t>
              </a:r>
            </a:p>
            <a:p>
              <a:pPr eaLnBrk="1" hangingPunct="1"/>
              <a:endParaRPr lang="zh-CN" altLang="en-US" b="1"/>
            </a:p>
            <a:p>
              <a:pPr eaLnBrk="1" hangingPunct="1"/>
              <a:r>
                <a:rPr lang="zh-CN" altLang="en-US" b="1"/>
                <a:t>三趟</a:t>
              </a:r>
            </a:p>
          </p:txBody>
        </p:sp>
        <p:sp>
          <p:nvSpPr>
            <p:cNvPr id="155655" name="Line 7">
              <a:extLst>
                <a:ext uri="{FF2B5EF4-FFF2-40B4-BE49-F238E27FC236}">
                  <a16:creationId xmlns:a16="http://schemas.microsoft.com/office/drawing/2014/main" id="{2B5F75F6-1651-4C8C-B615-97F619BBE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646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6" name="Line 8">
              <a:extLst>
                <a:ext uri="{FF2B5EF4-FFF2-40B4-BE49-F238E27FC236}">
                  <a16:creationId xmlns:a16="http://schemas.microsoft.com/office/drawing/2014/main" id="{C7475C2E-F0F7-43F4-9D3F-0BCC5B06C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2" y="694"/>
              <a:ext cx="4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7" name="Line 9">
              <a:extLst>
                <a:ext uri="{FF2B5EF4-FFF2-40B4-BE49-F238E27FC236}">
                  <a16:creationId xmlns:a16="http://schemas.microsoft.com/office/drawing/2014/main" id="{5C716DA9-555E-4DAF-A5A3-E171AC9F5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694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8" name="Line 10">
              <a:extLst>
                <a:ext uri="{FF2B5EF4-FFF2-40B4-BE49-F238E27FC236}">
                  <a16:creationId xmlns:a16="http://schemas.microsoft.com/office/drawing/2014/main" id="{CC14F65D-C02A-4111-A7C0-79C40CEC6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" y="646"/>
              <a:ext cx="144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9" name="Line 11">
              <a:extLst>
                <a:ext uri="{FF2B5EF4-FFF2-40B4-BE49-F238E27FC236}">
                  <a16:creationId xmlns:a16="http://schemas.microsoft.com/office/drawing/2014/main" id="{8885D051-216E-4E5E-9487-0086CE453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646"/>
              <a:ext cx="4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0" name="Line 12">
              <a:extLst>
                <a:ext uri="{FF2B5EF4-FFF2-40B4-BE49-F238E27FC236}">
                  <a16:creationId xmlns:a16="http://schemas.microsoft.com/office/drawing/2014/main" id="{D84EEB73-C27F-4333-99E2-1F3347845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4" y="646"/>
              <a:ext cx="28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1" name="Line 13">
              <a:extLst>
                <a:ext uri="{FF2B5EF4-FFF2-40B4-BE49-F238E27FC236}">
                  <a16:creationId xmlns:a16="http://schemas.microsoft.com/office/drawing/2014/main" id="{CB87B745-9E54-4FF9-82DC-79AC9493E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646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2" name="Line 14">
              <a:extLst>
                <a:ext uri="{FF2B5EF4-FFF2-40B4-BE49-F238E27FC236}">
                  <a16:creationId xmlns:a16="http://schemas.microsoft.com/office/drawing/2014/main" id="{FDAE3474-5CBD-4026-9660-333F3E26C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646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3" name="Line 15">
              <a:extLst>
                <a:ext uri="{FF2B5EF4-FFF2-40B4-BE49-F238E27FC236}">
                  <a16:creationId xmlns:a16="http://schemas.microsoft.com/office/drawing/2014/main" id="{664450B9-88D5-420A-8839-199BE62D7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694"/>
              <a:ext cx="4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4" name="Line 16">
              <a:extLst>
                <a:ext uri="{FF2B5EF4-FFF2-40B4-BE49-F238E27FC236}">
                  <a16:creationId xmlns:a16="http://schemas.microsoft.com/office/drawing/2014/main" id="{C3671F4E-166C-4254-A79E-266E8D095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6" y="694"/>
              <a:ext cx="192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5" name="Line 17">
              <a:extLst>
                <a:ext uri="{FF2B5EF4-FFF2-40B4-BE49-F238E27FC236}">
                  <a16:creationId xmlns:a16="http://schemas.microsoft.com/office/drawing/2014/main" id="{3F8FCF12-7926-4E65-9F16-18E7D82AF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1174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6" name="Line 18">
              <a:extLst>
                <a:ext uri="{FF2B5EF4-FFF2-40B4-BE49-F238E27FC236}">
                  <a16:creationId xmlns:a16="http://schemas.microsoft.com/office/drawing/2014/main" id="{3F5751F4-1D51-45A5-AC2F-1986A7B50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1126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7" name="Line 19">
              <a:extLst>
                <a:ext uri="{FF2B5EF4-FFF2-40B4-BE49-F238E27FC236}">
                  <a16:creationId xmlns:a16="http://schemas.microsoft.com/office/drawing/2014/main" id="{DED4313C-02D4-4155-A333-7818183F1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1174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8" name="Line 20">
              <a:extLst>
                <a:ext uri="{FF2B5EF4-FFF2-40B4-BE49-F238E27FC236}">
                  <a16:creationId xmlns:a16="http://schemas.microsoft.com/office/drawing/2014/main" id="{E271BFCF-01C4-438C-8F5C-AE29D62C5A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4" y="1126"/>
              <a:ext cx="28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9" name="Line 21">
              <a:extLst>
                <a:ext uri="{FF2B5EF4-FFF2-40B4-BE49-F238E27FC236}">
                  <a16:creationId xmlns:a16="http://schemas.microsoft.com/office/drawing/2014/main" id="{C8517BA8-2B7D-4A85-B00E-8A60B8D1C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1174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0" name="Line 22">
              <a:extLst>
                <a:ext uri="{FF2B5EF4-FFF2-40B4-BE49-F238E27FC236}">
                  <a16:creationId xmlns:a16="http://schemas.microsoft.com/office/drawing/2014/main" id="{BCE1457A-B302-4C27-BE07-F8FE85BED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8" y="1174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1" name="Line 23">
              <a:extLst>
                <a:ext uri="{FF2B5EF4-FFF2-40B4-BE49-F238E27FC236}">
                  <a16:creationId xmlns:a16="http://schemas.microsoft.com/office/drawing/2014/main" id="{609699D5-58F9-4838-86DD-1B77C3790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1558"/>
              <a:ext cx="43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2" name="Line 24">
              <a:extLst>
                <a:ext uri="{FF2B5EF4-FFF2-40B4-BE49-F238E27FC236}">
                  <a16:creationId xmlns:a16="http://schemas.microsoft.com/office/drawing/2014/main" id="{BA42FCAC-2ABF-4BA9-A32F-E6739AB11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" y="1606"/>
              <a:ext cx="144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3" name="Text Box 25">
              <a:extLst>
                <a:ext uri="{FF2B5EF4-FFF2-40B4-BE49-F238E27FC236}">
                  <a16:creationId xmlns:a16="http://schemas.microsoft.com/office/drawing/2014/main" id="{ED6CC40D-8791-4A7F-9794-DBDB1BA87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406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len=1</a:t>
              </a:r>
            </a:p>
          </p:txBody>
        </p:sp>
        <p:sp>
          <p:nvSpPr>
            <p:cNvPr id="155674" name="Text Box 26">
              <a:extLst>
                <a:ext uri="{FF2B5EF4-FFF2-40B4-BE49-F238E27FC236}">
                  <a16:creationId xmlns:a16="http://schemas.microsoft.com/office/drawing/2014/main" id="{D31CB8D5-3249-485E-8862-67E48B90E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934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len=2</a:t>
              </a:r>
            </a:p>
          </p:txBody>
        </p:sp>
        <p:sp>
          <p:nvSpPr>
            <p:cNvPr id="155675" name="Text Box 27">
              <a:extLst>
                <a:ext uri="{FF2B5EF4-FFF2-40B4-BE49-F238E27FC236}">
                  <a16:creationId xmlns:a16="http://schemas.microsoft.com/office/drawing/2014/main" id="{D2EC0F4A-F96C-4544-9FB0-2D6A7EB92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1318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len=4</a:t>
              </a:r>
            </a:p>
          </p:txBody>
        </p:sp>
        <p:sp>
          <p:nvSpPr>
            <p:cNvPr id="155676" name="Text Box 28">
              <a:extLst>
                <a:ext uri="{FF2B5EF4-FFF2-40B4-BE49-F238E27FC236}">
                  <a16:creationId xmlns:a16="http://schemas.microsoft.com/office/drawing/2014/main" id="{6E7F8616-58C6-434D-B75F-FE7670D53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1798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len=8</a:t>
              </a:r>
            </a:p>
          </p:txBody>
        </p:sp>
        <p:sp>
          <p:nvSpPr>
            <p:cNvPr id="155677" name="Text Box 29">
              <a:extLst>
                <a:ext uri="{FF2B5EF4-FFF2-40B4-BE49-F238E27FC236}">
                  <a16:creationId xmlns:a16="http://schemas.microsoft.com/office/drawing/2014/main" id="{B212761D-3E58-428E-AFD7-484F7CC06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0"/>
              <a:ext cx="17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n</a:t>
              </a:r>
              <a:r>
                <a:rPr lang="zh-CN" altLang="en-US" b="1"/>
                <a:t>个</a:t>
              </a:r>
              <a:r>
                <a:rPr lang="en-US" altLang="en-US" b="1"/>
                <a:t>initList.vector[]</a:t>
              </a:r>
            </a:p>
          </p:txBody>
        </p:sp>
        <p:sp>
          <p:nvSpPr>
            <p:cNvPr id="155678" name="Freeform 30">
              <a:extLst>
                <a:ext uri="{FF2B5EF4-FFF2-40B4-BE49-F238E27FC236}">
                  <a16:creationId xmlns:a16="http://schemas.microsoft.com/office/drawing/2014/main" id="{5C095537-6D8D-490E-A812-8B1A517EC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226"/>
              <a:ext cx="192" cy="288"/>
            </a:xfrm>
            <a:custGeom>
              <a:avLst/>
              <a:gdLst>
                <a:gd name="T0" fmla="*/ 192 w 192"/>
                <a:gd name="T1" fmla="*/ 0 h 288"/>
                <a:gd name="T2" fmla="*/ 168 w 192"/>
                <a:gd name="T3" fmla="*/ 120 h 288"/>
                <a:gd name="T4" fmla="*/ 0 w 192"/>
                <a:gd name="T5" fmla="*/ 288 h 288"/>
                <a:gd name="T6" fmla="*/ 0 w 192"/>
                <a:gd name="T7" fmla="*/ 0 h 288"/>
                <a:gd name="T8" fmla="*/ 192 w 192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92" h="288">
                  <a:moveTo>
                    <a:pt x="192" y="0"/>
                  </a:moveTo>
                  <a:cubicBezTo>
                    <a:pt x="189" y="21"/>
                    <a:pt x="184" y="91"/>
                    <a:pt x="168" y="120"/>
                  </a:cubicBezTo>
                  <a:cubicBezTo>
                    <a:pt x="122" y="203"/>
                    <a:pt x="64" y="224"/>
                    <a:pt x="0" y="28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 autoUpdateAnimBg="0"/>
      <p:bldP spid="1556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90F20E1-B830-47B8-AD01-A001FBD3F2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04813"/>
            <a:ext cx="7772400" cy="2519362"/>
          </a:xfrm>
        </p:spPr>
        <p:txBody>
          <a:bodyPr/>
          <a:lstStyle/>
          <a:p>
            <a:pPr algn="l"/>
            <a:br>
              <a:rPr lang="en-US" altLang="en-US" sz="2400"/>
            </a:br>
            <a:r>
              <a:rPr lang="en-US" altLang="en-US" sz="2400"/>
              <a:t>  </a:t>
            </a:r>
            <a:r>
              <a:rPr lang="en-US" altLang="en-US" sz="2000" b="1"/>
              <a:t>对后缀表达式求值：</a:t>
            </a:r>
            <a:br>
              <a:rPr lang="en-US" altLang="en-US" sz="2000"/>
            </a:br>
            <a:r>
              <a:rPr lang="en-US" altLang="en-US" sz="2000"/>
              <a:t>  </a:t>
            </a:r>
            <a:r>
              <a:rPr lang="en-US" altLang="en-US" sz="2000" b="1"/>
              <a:t>用了什么栈   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 b="1"/>
              <a:t>例2.  队列---循环队列的补充题</a:t>
            </a:r>
            <a:br>
              <a:rPr lang="en-US" altLang="en-US" sz="2000" b="1"/>
            </a:br>
            <a:r>
              <a:rPr lang="en-US" altLang="en-US" sz="2000" b="1"/>
              <a:t>         已知队尾元素的位置与元素的个数， 求队头元素的位置。</a:t>
            </a:r>
            <a:br>
              <a:rPr lang="en-US" altLang="en-US" sz="2000" b="1"/>
            </a:br>
            <a:r>
              <a:rPr lang="en-US" altLang="en-US" sz="2000" b="1"/>
              <a:t>        </a:t>
            </a:r>
            <a:br>
              <a:rPr lang="en-US" altLang="en-US" sz="2000" b="1"/>
            </a:br>
            <a:r>
              <a:rPr lang="en-US" altLang="en-US" sz="2000" b="1"/>
              <a:t>          先用实例来分析，然后归结到一般情况。</a:t>
            </a:r>
            <a:br>
              <a:rPr lang="en-US" altLang="en-US" sz="2000" b="1"/>
            </a:br>
            <a:br>
              <a:rPr lang="en-US" altLang="en-US" sz="3200" b="1"/>
            </a:br>
            <a:endParaRPr lang="en-US" altLang="en-US" sz="32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3BD2332-9EA4-4F0B-8EB8-9A533B18BE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40982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/>
              <a:t> 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AAF28DAB-1F24-4F22-8B3F-C0A283BF869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13075"/>
            <a:ext cx="5786438" cy="3295650"/>
            <a:chOff x="0" y="0"/>
            <a:chExt cx="3645" cy="2076"/>
          </a:xfrm>
        </p:grpSpPr>
        <p:sp>
          <p:nvSpPr>
            <p:cNvPr id="18437" name="Rectangle 5">
              <a:extLst>
                <a:ext uri="{FF2B5EF4-FFF2-40B4-BE49-F238E27FC236}">
                  <a16:creationId xmlns:a16="http://schemas.microsoft.com/office/drawing/2014/main" id="{5FD2109B-E75C-4DB0-B2C5-1D7601B9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2"/>
              <a:ext cx="2016" cy="192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38" name="Line 6">
              <a:extLst>
                <a:ext uri="{FF2B5EF4-FFF2-40B4-BE49-F238E27FC236}">
                  <a16:creationId xmlns:a16="http://schemas.microsoft.com/office/drawing/2014/main" id="{B3711693-CE73-4802-A657-93D93644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Line 7">
              <a:extLst>
                <a:ext uri="{FF2B5EF4-FFF2-40B4-BE49-F238E27FC236}">
                  <a16:creationId xmlns:a16="http://schemas.microsoft.com/office/drawing/2014/main" id="{B8043B32-ADF5-45CA-B6D3-82DB5B1D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15437DBE-B549-4426-906D-1CA698878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C8D4AC90-9544-4360-88E3-7993787AF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608DFA88-AC29-44FD-8E98-151E384B4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2CAB84A1-45E0-4150-99F9-9BA8C02A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1D35E53C-E578-442F-BE36-71FC63DA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43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13">
              <a:extLst>
                <a:ext uri="{FF2B5EF4-FFF2-40B4-BE49-F238E27FC236}">
                  <a16:creationId xmlns:a16="http://schemas.microsoft.com/office/drawing/2014/main" id="{95292FED-9F21-4546-A31E-C43C8270E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8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>
                  <a:latin typeface="Arial" panose="020B0604020202020204" pitchFamily="34" charset="0"/>
                </a:rPr>
                <a:t>…….</a:t>
              </a:r>
            </a:p>
          </p:txBody>
        </p:sp>
        <p:sp>
          <p:nvSpPr>
            <p:cNvPr id="18446" name="Line 14">
              <a:extLst>
                <a:ext uri="{FF2B5EF4-FFF2-40B4-BE49-F238E27FC236}">
                  <a16:creationId xmlns:a16="http://schemas.microsoft.com/office/drawing/2014/main" id="{A9CADB11-1B7D-48D1-A8B5-F898EC6F4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40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053D60DF-4416-49B0-8210-FB16BC6B2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Text Box 16">
              <a:extLst>
                <a:ext uri="{FF2B5EF4-FFF2-40B4-BE49-F238E27FC236}">
                  <a16:creationId xmlns:a16="http://schemas.microsoft.com/office/drawing/2014/main" id="{6B3299BD-803A-451E-8F0C-990B68689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18449" name="Text Box 17">
              <a:extLst>
                <a:ext uri="{FF2B5EF4-FFF2-40B4-BE49-F238E27FC236}">
                  <a16:creationId xmlns:a16="http://schemas.microsoft.com/office/drawing/2014/main" id="{CE29840F-A286-4CAF-B9BB-D8C793450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0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18450" name="Text Box 19">
              <a:extLst>
                <a:ext uri="{FF2B5EF4-FFF2-40B4-BE49-F238E27FC236}">
                  <a16:creationId xmlns:a16="http://schemas.microsoft.com/office/drawing/2014/main" id="{B2234FBA-C02A-4F90-A9BD-1E5073468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0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情况一</a:t>
              </a:r>
              <a:r>
                <a:rPr lang="en-US" altLang="en-US" sz="2000" b="1">
                  <a:latin typeface="Arial" panose="020B0604020202020204" pitchFamily="34" charset="0"/>
                </a:rPr>
                <a:t>:</a:t>
              </a:r>
              <a:r>
                <a:rPr lang="en-US" altLang="en-US" sz="2000" b="1"/>
                <a:t> front=rear-length+1</a:t>
              </a:r>
            </a:p>
          </p:txBody>
        </p:sp>
        <p:sp>
          <p:nvSpPr>
            <p:cNvPr id="18451" name="Rectangle 20">
              <a:extLst>
                <a:ext uri="{FF2B5EF4-FFF2-40B4-BE49-F238E27FC236}">
                  <a16:creationId xmlns:a16="http://schemas.microsoft.com/office/drawing/2014/main" id="{08912D0F-87D8-4172-AE4F-41DF6A19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2016" cy="192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52" name="Line 21">
              <a:extLst>
                <a:ext uri="{FF2B5EF4-FFF2-40B4-BE49-F238E27FC236}">
                  <a16:creationId xmlns:a16="http://schemas.microsoft.com/office/drawing/2014/main" id="{98DDC3DF-4CA6-4E5A-AA8C-E3AAB11E4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22">
              <a:extLst>
                <a:ext uri="{FF2B5EF4-FFF2-40B4-BE49-F238E27FC236}">
                  <a16:creationId xmlns:a16="http://schemas.microsoft.com/office/drawing/2014/main" id="{10B73DEE-ACEE-415C-8687-A6BDAA8E0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3">
              <a:extLst>
                <a:ext uri="{FF2B5EF4-FFF2-40B4-BE49-F238E27FC236}">
                  <a16:creationId xmlns:a16="http://schemas.microsoft.com/office/drawing/2014/main" id="{7E8ACE86-7C13-43A6-A1B0-E7A9F07B6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4">
              <a:extLst>
                <a:ext uri="{FF2B5EF4-FFF2-40B4-BE49-F238E27FC236}">
                  <a16:creationId xmlns:a16="http://schemas.microsoft.com/office/drawing/2014/main" id="{4B831610-135E-411D-A00E-98B51CFB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5">
              <a:extLst>
                <a:ext uri="{FF2B5EF4-FFF2-40B4-BE49-F238E27FC236}">
                  <a16:creationId xmlns:a16="http://schemas.microsoft.com/office/drawing/2014/main" id="{14D370F4-6998-4860-BC5A-4C2DA3FB2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6">
              <a:extLst>
                <a:ext uri="{FF2B5EF4-FFF2-40B4-BE49-F238E27FC236}">
                  <a16:creationId xmlns:a16="http://schemas.microsoft.com/office/drawing/2014/main" id="{2BC0CC3B-A33D-442C-8681-B9133933A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7">
              <a:extLst>
                <a:ext uri="{FF2B5EF4-FFF2-40B4-BE49-F238E27FC236}">
                  <a16:creationId xmlns:a16="http://schemas.microsoft.com/office/drawing/2014/main" id="{09293372-9C86-4ECF-B209-8E168B1E8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8">
              <a:extLst>
                <a:ext uri="{FF2B5EF4-FFF2-40B4-BE49-F238E27FC236}">
                  <a16:creationId xmlns:a16="http://schemas.microsoft.com/office/drawing/2014/main" id="{B41220EB-BCD7-4764-9E78-3C98FCC27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>
                  <a:latin typeface="Arial" panose="020B0604020202020204" pitchFamily="34" charset="0"/>
                </a:rPr>
                <a:t>…….</a:t>
              </a:r>
            </a:p>
          </p:txBody>
        </p:sp>
        <p:sp>
          <p:nvSpPr>
            <p:cNvPr id="18460" name="Line 29">
              <a:extLst>
                <a:ext uri="{FF2B5EF4-FFF2-40B4-BE49-F238E27FC236}">
                  <a16:creationId xmlns:a16="http://schemas.microsoft.com/office/drawing/2014/main" id="{B91C0705-DA8E-4A6A-A6C0-64350C3B4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15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30">
              <a:extLst>
                <a:ext uri="{FF2B5EF4-FFF2-40B4-BE49-F238E27FC236}">
                  <a16:creationId xmlns:a16="http://schemas.microsoft.com/office/drawing/2014/main" id="{3FB9A6BC-8301-431B-BC97-FC7CA3587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52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Text Box 31">
              <a:extLst>
                <a:ext uri="{FF2B5EF4-FFF2-40B4-BE49-F238E27FC236}">
                  <a16:creationId xmlns:a16="http://schemas.microsoft.com/office/drawing/2014/main" id="{59033428-A357-42F1-9396-D4DEAC492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152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18463" name="Text Box 32">
              <a:extLst>
                <a:ext uri="{FF2B5EF4-FFF2-40B4-BE49-F238E27FC236}">
                  <a16:creationId xmlns:a16="http://schemas.microsoft.com/office/drawing/2014/main" id="{A1028934-A743-451B-A6DD-294E897F0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152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18464" name="Text Box 33">
              <a:extLst>
                <a:ext uri="{FF2B5EF4-FFF2-40B4-BE49-F238E27FC236}">
                  <a16:creationId xmlns:a16="http://schemas.microsoft.com/office/drawing/2014/main" id="{5F48F2E3-ED68-4A37-A424-0D72610BD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情况二</a:t>
              </a:r>
              <a:r>
                <a:rPr lang="en-US" altLang="en-US" sz="2000" b="1">
                  <a:latin typeface="Arial" panose="020B0604020202020204" pitchFamily="34" charset="0"/>
                </a:rPr>
                <a:t>:</a:t>
              </a:r>
              <a:r>
                <a:rPr lang="en-US" altLang="en-US" sz="2000" b="1"/>
                <a:t> front=rear-length+1+m</a:t>
              </a:r>
            </a:p>
          </p:txBody>
        </p:sp>
        <p:sp>
          <p:nvSpPr>
            <p:cNvPr id="18465" name="Text Box 34">
              <a:extLst>
                <a:ext uri="{FF2B5EF4-FFF2-40B4-BE49-F238E27FC236}">
                  <a16:creationId xmlns:a16="http://schemas.microsoft.com/office/drawing/2014/main" id="{CDA951E6-9EB0-451A-AECB-8F3221AA4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24"/>
              <a:ext cx="28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Arial" panose="020B0604020202020204" pitchFamily="34" charset="0"/>
                </a:rPr>
                <a:t>合并</a:t>
              </a:r>
              <a:r>
                <a:rPr lang="en-US" altLang="en-US" sz="2000" b="1">
                  <a:latin typeface="Arial" panose="020B0604020202020204" pitchFamily="34" charset="0"/>
                </a:rPr>
                <a:t>:</a:t>
              </a:r>
              <a:r>
                <a:rPr lang="en-US" altLang="en-US" sz="2000" b="1"/>
                <a:t> front=(rear-length+1+m)%m</a:t>
              </a:r>
            </a:p>
          </p:txBody>
        </p:sp>
        <p:sp>
          <p:nvSpPr>
            <p:cNvPr id="18466" name="Rectangle 35">
              <a:extLst>
                <a:ext uri="{FF2B5EF4-FFF2-40B4-BE49-F238E27FC236}">
                  <a16:creationId xmlns:a16="http://schemas.microsoft.com/office/drawing/2014/main" id="{47579208-CB32-4937-A6DE-07BB3E4D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44"/>
              <a:ext cx="864" cy="192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67" name="Line 36">
              <a:extLst>
                <a:ext uri="{FF2B5EF4-FFF2-40B4-BE49-F238E27FC236}">
                  <a16:creationId xmlns:a16="http://schemas.microsoft.com/office/drawing/2014/main" id="{60F504F4-C8F2-4C9B-B16B-313E22F8F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7">
              <a:extLst>
                <a:ext uri="{FF2B5EF4-FFF2-40B4-BE49-F238E27FC236}">
                  <a16:creationId xmlns:a16="http://schemas.microsoft.com/office/drawing/2014/main" id="{136A4AAE-16ED-4AE5-8826-951CB36BB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8">
              <a:extLst>
                <a:ext uri="{FF2B5EF4-FFF2-40B4-BE49-F238E27FC236}">
                  <a16:creationId xmlns:a16="http://schemas.microsoft.com/office/drawing/2014/main" id="{9A3F0690-4C54-4501-A61E-6B3B1E7FB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44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9">
              <a:extLst>
                <a:ext uri="{FF2B5EF4-FFF2-40B4-BE49-F238E27FC236}">
                  <a16:creationId xmlns:a16="http://schemas.microsoft.com/office/drawing/2014/main" id="{25214AB2-96A9-4133-8B33-A469300DB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04"/>
              <a:ext cx="0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40">
              <a:extLst>
                <a:ext uri="{FF2B5EF4-FFF2-40B4-BE49-F238E27FC236}">
                  <a16:creationId xmlns:a16="http://schemas.microsoft.com/office/drawing/2014/main" id="{09C1F433-45DF-4CFA-9A07-85B51F316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152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41">
              <a:extLst>
                <a:ext uri="{FF2B5EF4-FFF2-40B4-BE49-F238E27FC236}">
                  <a16:creationId xmlns:a16="http://schemas.microsoft.com/office/drawing/2014/main" id="{7C0F9A1F-C1C9-462A-B7AF-F22B3E9AA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104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Text Box 42">
              <a:extLst>
                <a:ext uri="{FF2B5EF4-FFF2-40B4-BE49-F238E27FC236}">
                  <a16:creationId xmlns:a16="http://schemas.microsoft.com/office/drawing/2014/main" id="{69AA2645-5C9B-426D-814C-6468605F5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52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b="1">
                  <a:latin typeface="Arial" panose="020B0604020202020204" pitchFamily="34" charset="0"/>
                </a:rPr>
                <a:t>front’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4" name="Group 2">
            <a:extLst>
              <a:ext uri="{FF2B5EF4-FFF2-40B4-BE49-F238E27FC236}">
                <a16:creationId xmlns:a16="http://schemas.microsoft.com/office/drawing/2014/main" id="{CB672502-202D-404B-9657-E49EB919256A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609600"/>
            <a:ext cx="7934325" cy="1223963"/>
            <a:chOff x="0" y="0"/>
            <a:chExt cx="4998" cy="771"/>
          </a:xfrm>
        </p:grpSpPr>
        <p:sp>
          <p:nvSpPr>
            <p:cNvPr id="156675" name="Rectangle 3">
              <a:extLst>
                <a:ext uri="{FF2B5EF4-FFF2-40B4-BE49-F238E27FC236}">
                  <a16:creationId xmlns:a16="http://schemas.microsoft.com/office/drawing/2014/main" id="{A1778A58-A8F3-4820-B7BC-A699782F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0"/>
              <a:ext cx="384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[08   21   25    25</a:t>
              </a:r>
              <a:r>
                <a:rPr lang="en-US" altLang="en-US" b="1" baseline="30000"/>
                <a:t>*</a:t>
              </a:r>
              <a:r>
                <a:rPr lang="en-US" altLang="en-US" b="1"/>
                <a:t>  49   62   72  93][16  37   54]</a:t>
              </a:r>
            </a:p>
            <a:p>
              <a:pPr eaLnBrk="1" hangingPunct="1"/>
              <a:endParaRPr lang="en-US" altLang="en-US" b="1"/>
            </a:p>
            <a:p>
              <a:pPr eaLnBrk="1" hangingPunct="1"/>
              <a:r>
                <a:rPr lang="en-US" altLang="en-US" b="1"/>
                <a:t>[08   16   21    25    25</a:t>
              </a:r>
              <a:r>
                <a:rPr lang="en-US" altLang="en-US" b="1" baseline="30000"/>
                <a:t>*</a:t>
              </a:r>
              <a:r>
                <a:rPr lang="en-US" altLang="en-US" b="1"/>
                <a:t>   37   49  54  62  72   93]</a:t>
              </a:r>
            </a:p>
          </p:txBody>
        </p:sp>
        <p:sp>
          <p:nvSpPr>
            <p:cNvPr id="156676" name="Text Box 4">
              <a:extLst>
                <a:ext uri="{FF2B5EF4-FFF2-40B4-BE49-F238E27FC236}">
                  <a16:creationId xmlns:a16="http://schemas.microsoft.com/office/drawing/2014/main" id="{DB5E6406-1E72-4C3D-BE20-F8EE35C3F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四趟</a:t>
              </a:r>
            </a:p>
          </p:txBody>
        </p:sp>
        <p:sp>
          <p:nvSpPr>
            <p:cNvPr id="156677" name="Line 5">
              <a:extLst>
                <a:ext uri="{FF2B5EF4-FFF2-40B4-BE49-F238E27FC236}">
                  <a16:creationId xmlns:a16="http://schemas.microsoft.com/office/drawing/2014/main" id="{E7E949B8-2C2D-4A49-9BD6-C4BBB732F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40"/>
              <a:ext cx="432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8" name="Line 6">
              <a:extLst>
                <a:ext uri="{FF2B5EF4-FFF2-40B4-BE49-F238E27FC236}">
                  <a16:creationId xmlns:a16="http://schemas.microsoft.com/office/drawing/2014/main" id="{3338C57B-DD2E-4683-869A-F14567A8E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240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9" name="Text Box 7">
              <a:extLst>
                <a:ext uri="{FF2B5EF4-FFF2-40B4-BE49-F238E27FC236}">
                  <a16:creationId xmlns:a16="http://schemas.microsoft.com/office/drawing/2014/main" id="{4CFD24C6-7C8D-4A1A-944A-A6CE92F4C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48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len=8</a:t>
              </a:r>
            </a:p>
          </p:txBody>
        </p:sp>
        <p:sp>
          <p:nvSpPr>
            <p:cNvPr id="156680" name="Text Box 8">
              <a:extLst>
                <a:ext uri="{FF2B5EF4-FFF2-40B4-BE49-F238E27FC236}">
                  <a16:creationId xmlns:a16="http://schemas.microsoft.com/office/drawing/2014/main" id="{33AE3C5F-12D4-480F-8A9F-9263FB3A6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480"/>
              <a:ext cx="6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len=16</a:t>
              </a:r>
            </a:p>
          </p:txBody>
        </p:sp>
      </p:grpSp>
      <p:sp>
        <p:nvSpPr>
          <p:cNvPr id="156681" name="Text Box 9">
            <a:extLst>
              <a:ext uri="{FF2B5EF4-FFF2-40B4-BE49-F238E27FC236}">
                <a16:creationId xmlns:a16="http://schemas.microsoft.com/office/drawing/2014/main" id="{ABA754E5-484D-4712-98F0-F88746B6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5303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b="1"/>
              <a:t>3.</a:t>
            </a:r>
            <a:r>
              <a:rPr lang="zh-CN" altLang="en-US" sz="2000" b="1"/>
              <a:t>算法</a:t>
            </a:r>
            <a:r>
              <a:rPr lang="en-US" altLang="en-US" sz="2000" b="1"/>
              <a:t>:</a:t>
            </a:r>
          </a:p>
          <a:p>
            <a:pPr eaLnBrk="1" hangingPunct="1"/>
            <a:r>
              <a:rPr lang="en-US" altLang="en-US" sz="2000" b="1"/>
              <a:t>          </a:t>
            </a:r>
            <a:r>
              <a:rPr lang="zh-CN" altLang="en-US" sz="2000" b="1"/>
              <a:t>主程序（多趟）</a:t>
            </a:r>
            <a:r>
              <a:rPr lang="zh-CN" altLang="en-US" sz="2000" b="1">
                <a:sym typeface="Symbol" panose="05050102010706020507" pitchFamily="18" charset="2"/>
              </a:rPr>
              <a:t>  一趟     多次</a:t>
            </a:r>
            <a:r>
              <a:rPr lang="en-US" altLang="en-US" sz="2000" b="1">
                <a:sym typeface="Symbol" panose="05050102010706020507" pitchFamily="18" charset="2"/>
              </a:rPr>
              <a:t>merge</a:t>
            </a:r>
          </a:p>
        </p:txBody>
      </p:sp>
      <p:sp>
        <p:nvSpPr>
          <p:cNvPr id="156682" name="Text Box 11">
            <a:extLst>
              <a:ext uri="{FF2B5EF4-FFF2-40B4-BE49-F238E27FC236}">
                <a16:creationId xmlns:a16="http://schemas.microsoft.com/office/drawing/2014/main" id="{267F7949-4DEC-4FB6-9C3E-9F684C9BB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56683" name="Text Box 12">
            <a:extLst>
              <a:ext uri="{FF2B5EF4-FFF2-40B4-BE49-F238E27FC236}">
                <a16:creationId xmlns:a16="http://schemas.microsoft.com/office/drawing/2014/main" id="{62329B83-20EA-4F11-9AE5-31556C69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8181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4.</a:t>
            </a:r>
            <a:r>
              <a:rPr lang="zh-CN" altLang="en-US" b="1"/>
              <a:t>算法分析：合并趟数</a:t>
            </a:r>
            <a:r>
              <a:rPr lang="en-US" altLang="en-US" b="1"/>
              <a:t>log</a:t>
            </a:r>
            <a:r>
              <a:rPr lang="en-US" altLang="en-US" b="1" baseline="-25000"/>
              <a:t>2</a:t>
            </a:r>
            <a:r>
              <a:rPr lang="en-US" altLang="en-US" b="1"/>
              <a:t>n,</a:t>
            </a:r>
            <a:r>
              <a:rPr lang="zh-CN" altLang="en-US" b="1"/>
              <a:t>每趟比较</a:t>
            </a:r>
            <a:r>
              <a:rPr lang="en-US" altLang="en-US" b="1"/>
              <a:t>n</a:t>
            </a:r>
            <a:r>
              <a:rPr lang="zh-CN" altLang="en-US" b="1"/>
              <a:t>次，所以为</a:t>
            </a:r>
            <a:r>
              <a:rPr lang="en-US" altLang="en-US" b="1"/>
              <a:t>O(nlog</a:t>
            </a:r>
            <a:r>
              <a:rPr lang="en-US" altLang="en-US" b="1" baseline="-25000"/>
              <a:t>2</a:t>
            </a:r>
            <a:r>
              <a:rPr lang="en-US" altLang="en-US" b="1"/>
              <a:t>n)</a:t>
            </a:r>
          </a:p>
          <a:p>
            <a:pPr eaLnBrk="1" hangingPunct="1"/>
            <a:r>
              <a:rPr lang="en-US" altLang="en-US" b="1"/>
              <a:t>5.   </a:t>
            </a:r>
            <a:r>
              <a:rPr lang="zh-CN" altLang="en-US" b="1"/>
              <a:t>稳定性：稳定。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6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6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6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build="p" autoUpdateAnimBg="0"/>
      <p:bldP spid="156683" grpId="0" build="p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>
            <a:extLst>
              <a:ext uri="{FF2B5EF4-FFF2-40B4-BE49-F238E27FC236}">
                <a16:creationId xmlns:a16="http://schemas.microsoft.com/office/drawing/2014/main" id="{6E6A5A25-D414-4D95-9A08-56425646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476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800" b="1"/>
              <a:t>6. </a:t>
            </a:r>
            <a:r>
              <a:rPr lang="zh-CN" altLang="en-US" sz="2800" b="1"/>
              <a:t>基数排序</a:t>
            </a:r>
          </a:p>
        </p:txBody>
      </p:sp>
      <p:sp>
        <p:nvSpPr>
          <p:cNvPr id="157699" name="Text Box 8">
            <a:extLst>
              <a:ext uri="{FF2B5EF4-FFF2-40B4-BE49-F238E27FC236}">
                <a16:creationId xmlns:a16="http://schemas.microsoft.com/office/drawing/2014/main" id="{9CD947C4-86C4-4233-B25A-4ECB365AB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7924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链式基数排序（</a:t>
            </a:r>
            <a:r>
              <a:rPr lang="en-US" altLang="en-US" b="1"/>
              <a:t>Radix  Sort</a:t>
            </a:r>
            <a:r>
              <a:rPr lang="zh-CN" altLang="en-US" b="1"/>
              <a:t>）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en-US" altLang="en-US" b="1"/>
              <a:t>1)</a:t>
            </a:r>
            <a:r>
              <a:rPr lang="zh-CN" altLang="en-US" b="1"/>
              <a:t>例子</a:t>
            </a:r>
          </a:p>
          <a:p>
            <a:pPr eaLnBrk="1" hangingPunct="1"/>
            <a:r>
              <a:rPr lang="en-US" altLang="en-US" b="1"/>
              <a:t>288   371   260   531   287   235   56   299   18   23   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/>
      <p:bldP spid="157699" grpId="0" build="p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8252D88B-171B-4A4A-AFF2-66D677A2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7812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因为十进制数字的范围在</a:t>
            </a:r>
            <a:r>
              <a:rPr lang="en-US" altLang="en-US" b="1"/>
              <a:t>[0</a:t>
            </a:r>
            <a:r>
              <a:rPr lang="zh-CN" altLang="en-US" b="1"/>
              <a:t>，</a:t>
            </a:r>
            <a:r>
              <a:rPr lang="en-US" altLang="en-US" b="1"/>
              <a:t>9]</a:t>
            </a:r>
            <a:r>
              <a:rPr lang="zh-CN" altLang="en-US" b="1"/>
              <a:t>，所以分配</a:t>
            </a:r>
            <a:r>
              <a:rPr lang="en-US" altLang="en-US" b="1"/>
              <a:t>10</a:t>
            </a:r>
            <a:r>
              <a:rPr lang="zh-CN" altLang="en-US" b="1"/>
              <a:t>只桶或盒子</a:t>
            </a:r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C8F8D540-AB3F-4909-BA60-6297B9F2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16038"/>
            <a:ext cx="235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先从个位开始排</a:t>
            </a:r>
          </a:p>
        </p:txBody>
      </p:sp>
      <p:sp>
        <p:nvSpPr>
          <p:cNvPr id="158724" name="Text Box 4">
            <a:extLst>
              <a:ext uri="{FF2B5EF4-FFF2-40B4-BE49-F238E27FC236}">
                <a16:creationId xmlns:a16="http://schemas.microsoft.com/office/drawing/2014/main" id="{1A7DDC07-9AE7-48AE-886D-72BF18BCF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7959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          0        1       2       3        4        5       6        7       8        9</a:t>
            </a:r>
          </a:p>
          <a:p>
            <a:pPr eaLnBrk="1" hangingPunct="1"/>
            <a:r>
              <a:rPr lang="zh-CN" altLang="en-US" b="1"/>
              <a:t>收集 </a:t>
            </a:r>
            <a:r>
              <a:rPr lang="en-US" altLang="en-US" b="1"/>
              <a:t>260   371    531   23     235     56     287    288   18      299</a:t>
            </a:r>
          </a:p>
          <a:p>
            <a:pPr eaLnBrk="1" hangingPunct="1"/>
            <a:r>
              <a:rPr lang="zh-CN" altLang="en-US" b="1"/>
              <a:t>再对十位数字排 </a:t>
            </a:r>
          </a:p>
        </p:txBody>
      </p:sp>
      <p:grpSp>
        <p:nvGrpSpPr>
          <p:cNvPr id="158725" name="Group 5">
            <a:extLst>
              <a:ext uri="{FF2B5EF4-FFF2-40B4-BE49-F238E27FC236}">
                <a16:creationId xmlns:a16="http://schemas.microsoft.com/office/drawing/2014/main" id="{00779652-9A98-4820-BC2A-BAB71F7C7BC0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133600"/>
            <a:ext cx="7058025" cy="1219200"/>
            <a:chOff x="0" y="0"/>
            <a:chExt cx="4446" cy="768"/>
          </a:xfrm>
        </p:grpSpPr>
        <p:grpSp>
          <p:nvGrpSpPr>
            <p:cNvPr id="158726" name="Group 6">
              <a:extLst>
                <a:ext uri="{FF2B5EF4-FFF2-40B4-BE49-F238E27FC236}">
                  <a16:creationId xmlns:a16="http://schemas.microsoft.com/office/drawing/2014/main" id="{CEDCDBC0-4E87-471A-8B76-8740D84E6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" y="0"/>
              <a:ext cx="288" cy="720"/>
              <a:chOff x="0" y="0"/>
              <a:chExt cx="288" cy="720"/>
            </a:xfrm>
          </p:grpSpPr>
          <p:sp>
            <p:nvSpPr>
              <p:cNvPr id="158727" name="Line 7">
                <a:extLst>
                  <a:ext uri="{FF2B5EF4-FFF2-40B4-BE49-F238E27FC236}">
                    <a16:creationId xmlns:a16="http://schemas.microsoft.com/office/drawing/2014/main" id="{B39D7B35-5644-47EE-B6BD-DF21C54FD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8" name="Line 8">
                <a:extLst>
                  <a:ext uri="{FF2B5EF4-FFF2-40B4-BE49-F238E27FC236}">
                    <a16:creationId xmlns:a16="http://schemas.microsoft.com/office/drawing/2014/main" id="{BFA37DB0-C893-4230-B4A2-79AEE8C3C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29" name="Line 9">
                <a:extLst>
                  <a:ext uri="{FF2B5EF4-FFF2-40B4-BE49-F238E27FC236}">
                    <a16:creationId xmlns:a16="http://schemas.microsoft.com/office/drawing/2014/main" id="{79849653-C753-4620-B229-31B6108FF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30" name="Group 10">
              <a:extLst>
                <a:ext uri="{FF2B5EF4-FFF2-40B4-BE49-F238E27FC236}">
                  <a16:creationId xmlns:a16="http://schemas.microsoft.com/office/drawing/2014/main" id="{F91694B5-6F18-4D45-B17C-5E970F580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" y="0"/>
              <a:ext cx="288" cy="720"/>
              <a:chOff x="0" y="0"/>
              <a:chExt cx="288" cy="720"/>
            </a:xfrm>
          </p:grpSpPr>
          <p:sp>
            <p:nvSpPr>
              <p:cNvPr id="158731" name="Line 11">
                <a:extLst>
                  <a:ext uri="{FF2B5EF4-FFF2-40B4-BE49-F238E27FC236}">
                    <a16:creationId xmlns:a16="http://schemas.microsoft.com/office/drawing/2014/main" id="{48603F6B-1F2E-4CB9-810B-58FE782A6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2" name="Line 12">
                <a:extLst>
                  <a:ext uri="{FF2B5EF4-FFF2-40B4-BE49-F238E27FC236}">
                    <a16:creationId xmlns:a16="http://schemas.microsoft.com/office/drawing/2014/main" id="{F98F0D64-F847-4475-BE40-7CF2AB276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3" name="Line 13">
                <a:extLst>
                  <a:ext uri="{FF2B5EF4-FFF2-40B4-BE49-F238E27FC236}">
                    <a16:creationId xmlns:a16="http://schemas.microsoft.com/office/drawing/2014/main" id="{50D7A3A6-2E73-4329-91EE-422BB9278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34" name="Group 14">
              <a:extLst>
                <a:ext uri="{FF2B5EF4-FFF2-40B4-BE49-F238E27FC236}">
                  <a16:creationId xmlns:a16="http://schemas.microsoft.com/office/drawing/2014/main" id="{A759D4E2-474E-44D1-92C1-E6B826E58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" y="0"/>
              <a:ext cx="288" cy="720"/>
              <a:chOff x="0" y="0"/>
              <a:chExt cx="288" cy="720"/>
            </a:xfrm>
          </p:grpSpPr>
          <p:sp>
            <p:nvSpPr>
              <p:cNvPr id="158735" name="Line 15">
                <a:extLst>
                  <a:ext uri="{FF2B5EF4-FFF2-40B4-BE49-F238E27FC236}">
                    <a16:creationId xmlns:a16="http://schemas.microsoft.com/office/drawing/2014/main" id="{455A45DF-64A6-43D2-882D-181E0A7D5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6" name="Line 16">
                <a:extLst>
                  <a:ext uri="{FF2B5EF4-FFF2-40B4-BE49-F238E27FC236}">
                    <a16:creationId xmlns:a16="http://schemas.microsoft.com/office/drawing/2014/main" id="{1F619BD7-9DF7-4FB5-AB58-B9EAF5FE5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37" name="Line 17">
                <a:extLst>
                  <a:ext uri="{FF2B5EF4-FFF2-40B4-BE49-F238E27FC236}">
                    <a16:creationId xmlns:a16="http://schemas.microsoft.com/office/drawing/2014/main" id="{1648E6D1-745B-4327-963B-05AEBA681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38" name="Group 18">
              <a:extLst>
                <a:ext uri="{FF2B5EF4-FFF2-40B4-BE49-F238E27FC236}">
                  <a16:creationId xmlns:a16="http://schemas.microsoft.com/office/drawing/2014/main" id="{844ABDD0-74CD-4774-B81E-F066FC5C5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0"/>
              <a:ext cx="288" cy="720"/>
              <a:chOff x="0" y="0"/>
              <a:chExt cx="288" cy="720"/>
            </a:xfrm>
          </p:grpSpPr>
          <p:sp>
            <p:nvSpPr>
              <p:cNvPr id="158739" name="Line 19">
                <a:extLst>
                  <a:ext uri="{FF2B5EF4-FFF2-40B4-BE49-F238E27FC236}">
                    <a16:creationId xmlns:a16="http://schemas.microsoft.com/office/drawing/2014/main" id="{9C040E3E-8818-4972-8CE9-DD62608DF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0" name="Line 20">
                <a:extLst>
                  <a:ext uri="{FF2B5EF4-FFF2-40B4-BE49-F238E27FC236}">
                    <a16:creationId xmlns:a16="http://schemas.microsoft.com/office/drawing/2014/main" id="{2101AA85-090D-4DE6-815E-F0E44C49F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1" name="Line 21">
                <a:extLst>
                  <a:ext uri="{FF2B5EF4-FFF2-40B4-BE49-F238E27FC236}">
                    <a16:creationId xmlns:a16="http://schemas.microsoft.com/office/drawing/2014/main" id="{9CFE61E7-96B1-4119-A9DB-A7093418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42" name="Group 22">
              <a:extLst>
                <a:ext uri="{FF2B5EF4-FFF2-40B4-BE49-F238E27FC236}">
                  <a16:creationId xmlns:a16="http://schemas.microsoft.com/office/drawing/2014/main" id="{F8843537-4FAA-411B-9850-ED3DDB7C6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0"/>
              <a:ext cx="288" cy="720"/>
              <a:chOff x="0" y="0"/>
              <a:chExt cx="288" cy="720"/>
            </a:xfrm>
          </p:grpSpPr>
          <p:sp>
            <p:nvSpPr>
              <p:cNvPr id="158743" name="Line 23">
                <a:extLst>
                  <a:ext uri="{FF2B5EF4-FFF2-40B4-BE49-F238E27FC236}">
                    <a16:creationId xmlns:a16="http://schemas.microsoft.com/office/drawing/2014/main" id="{E86BEB9E-2BAB-4B23-BA58-C4CB0489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4" name="Line 24">
                <a:extLst>
                  <a:ext uri="{FF2B5EF4-FFF2-40B4-BE49-F238E27FC236}">
                    <a16:creationId xmlns:a16="http://schemas.microsoft.com/office/drawing/2014/main" id="{CB61170D-0EC9-42CD-88FD-49D9925FF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5" name="Line 25">
                <a:extLst>
                  <a:ext uri="{FF2B5EF4-FFF2-40B4-BE49-F238E27FC236}">
                    <a16:creationId xmlns:a16="http://schemas.microsoft.com/office/drawing/2014/main" id="{8E5931DB-663C-40DE-B528-2C6A67122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46" name="Group 26">
              <a:extLst>
                <a:ext uri="{FF2B5EF4-FFF2-40B4-BE49-F238E27FC236}">
                  <a16:creationId xmlns:a16="http://schemas.microsoft.com/office/drawing/2014/main" id="{777F9DA7-7EF7-4DE0-ACA6-16B63144CC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" y="0"/>
              <a:ext cx="288" cy="720"/>
              <a:chOff x="0" y="0"/>
              <a:chExt cx="288" cy="720"/>
            </a:xfrm>
          </p:grpSpPr>
          <p:sp>
            <p:nvSpPr>
              <p:cNvPr id="158747" name="Line 27">
                <a:extLst>
                  <a:ext uri="{FF2B5EF4-FFF2-40B4-BE49-F238E27FC236}">
                    <a16:creationId xmlns:a16="http://schemas.microsoft.com/office/drawing/2014/main" id="{41CE9F99-6BA8-4BF6-9C5A-B50464E41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8" name="Line 28">
                <a:extLst>
                  <a:ext uri="{FF2B5EF4-FFF2-40B4-BE49-F238E27FC236}">
                    <a16:creationId xmlns:a16="http://schemas.microsoft.com/office/drawing/2014/main" id="{856DDE7C-69F6-4C3E-86C7-F91573D2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49" name="Line 29">
                <a:extLst>
                  <a:ext uri="{FF2B5EF4-FFF2-40B4-BE49-F238E27FC236}">
                    <a16:creationId xmlns:a16="http://schemas.microsoft.com/office/drawing/2014/main" id="{730BB137-39EF-46B0-A2F7-D5BB9A0BD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50" name="Group 30">
              <a:extLst>
                <a:ext uri="{FF2B5EF4-FFF2-40B4-BE49-F238E27FC236}">
                  <a16:creationId xmlns:a16="http://schemas.microsoft.com/office/drawing/2014/main" id="{A17DB02A-3564-40CB-BB17-86E3C7813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0" y="0"/>
              <a:ext cx="288" cy="720"/>
              <a:chOff x="0" y="0"/>
              <a:chExt cx="288" cy="720"/>
            </a:xfrm>
          </p:grpSpPr>
          <p:sp>
            <p:nvSpPr>
              <p:cNvPr id="158751" name="Line 31">
                <a:extLst>
                  <a:ext uri="{FF2B5EF4-FFF2-40B4-BE49-F238E27FC236}">
                    <a16:creationId xmlns:a16="http://schemas.microsoft.com/office/drawing/2014/main" id="{364031E7-C27B-426E-A803-8711CBB6D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52" name="Line 32">
                <a:extLst>
                  <a:ext uri="{FF2B5EF4-FFF2-40B4-BE49-F238E27FC236}">
                    <a16:creationId xmlns:a16="http://schemas.microsoft.com/office/drawing/2014/main" id="{C141664A-BC04-4786-8FAC-518397CAD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53" name="Line 33">
                <a:extLst>
                  <a:ext uri="{FF2B5EF4-FFF2-40B4-BE49-F238E27FC236}">
                    <a16:creationId xmlns:a16="http://schemas.microsoft.com/office/drawing/2014/main" id="{855166FF-48F5-4921-928D-7BF7C543C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54" name="Group 34">
              <a:extLst>
                <a:ext uri="{FF2B5EF4-FFF2-40B4-BE49-F238E27FC236}">
                  <a16:creationId xmlns:a16="http://schemas.microsoft.com/office/drawing/2014/main" id="{6BDCF41E-B89B-43C5-A8DC-83C1CEFBE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3" y="0"/>
              <a:ext cx="288" cy="720"/>
              <a:chOff x="0" y="0"/>
              <a:chExt cx="288" cy="720"/>
            </a:xfrm>
          </p:grpSpPr>
          <p:sp>
            <p:nvSpPr>
              <p:cNvPr id="158755" name="Line 35">
                <a:extLst>
                  <a:ext uri="{FF2B5EF4-FFF2-40B4-BE49-F238E27FC236}">
                    <a16:creationId xmlns:a16="http://schemas.microsoft.com/office/drawing/2014/main" id="{A718B6E4-36FB-4AAD-8A5F-8D3AEF20F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56" name="Line 36">
                <a:extLst>
                  <a:ext uri="{FF2B5EF4-FFF2-40B4-BE49-F238E27FC236}">
                    <a16:creationId xmlns:a16="http://schemas.microsoft.com/office/drawing/2014/main" id="{A82CB05D-414D-41FD-8AD7-CFCF7E33A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57" name="Line 37">
                <a:extLst>
                  <a:ext uri="{FF2B5EF4-FFF2-40B4-BE49-F238E27FC236}">
                    <a16:creationId xmlns:a16="http://schemas.microsoft.com/office/drawing/2014/main" id="{718742A6-CB1E-4E71-A5CA-3A99C78CA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58" name="Group 38">
              <a:extLst>
                <a:ext uri="{FF2B5EF4-FFF2-40B4-BE49-F238E27FC236}">
                  <a16:creationId xmlns:a16="http://schemas.microsoft.com/office/drawing/2014/main" id="{3122BCA9-8D0D-44D6-9C66-D11FE08DE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6" y="0"/>
              <a:ext cx="288" cy="720"/>
              <a:chOff x="0" y="0"/>
              <a:chExt cx="288" cy="720"/>
            </a:xfrm>
          </p:grpSpPr>
          <p:sp>
            <p:nvSpPr>
              <p:cNvPr id="158759" name="Line 39">
                <a:extLst>
                  <a:ext uri="{FF2B5EF4-FFF2-40B4-BE49-F238E27FC236}">
                    <a16:creationId xmlns:a16="http://schemas.microsoft.com/office/drawing/2014/main" id="{3368E3D0-9AEF-469C-BA61-183C6B8BA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60" name="Line 40">
                <a:extLst>
                  <a:ext uri="{FF2B5EF4-FFF2-40B4-BE49-F238E27FC236}">
                    <a16:creationId xmlns:a16="http://schemas.microsoft.com/office/drawing/2014/main" id="{A6C1E3C7-44B7-4440-83DA-3F04C25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61" name="Line 41">
                <a:extLst>
                  <a:ext uri="{FF2B5EF4-FFF2-40B4-BE49-F238E27FC236}">
                    <a16:creationId xmlns:a16="http://schemas.microsoft.com/office/drawing/2014/main" id="{FF982ACC-E00B-4FF0-954E-16B3C5332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62" name="Group 42">
              <a:extLst>
                <a:ext uri="{FF2B5EF4-FFF2-40B4-BE49-F238E27FC236}">
                  <a16:creationId xmlns:a16="http://schemas.microsoft.com/office/drawing/2014/main" id="{7AFF3B55-C82B-49B4-BD93-5AAC69415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0" y="0"/>
              <a:ext cx="288" cy="720"/>
              <a:chOff x="0" y="0"/>
              <a:chExt cx="288" cy="720"/>
            </a:xfrm>
          </p:grpSpPr>
          <p:sp>
            <p:nvSpPr>
              <p:cNvPr id="158763" name="Line 43">
                <a:extLst>
                  <a:ext uri="{FF2B5EF4-FFF2-40B4-BE49-F238E27FC236}">
                    <a16:creationId xmlns:a16="http://schemas.microsoft.com/office/drawing/2014/main" id="{D15658D0-29A2-4A26-A1BD-83407241E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64" name="Line 44">
                <a:extLst>
                  <a:ext uri="{FF2B5EF4-FFF2-40B4-BE49-F238E27FC236}">
                    <a16:creationId xmlns:a16="http://schemas.microsoft.com/office/drawing/2014/main" id="{23FFF6B4-AB02-4A7F-B881-3C3AA16E0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65" name="Line 45">
                <a:extLst>
                  <a:ext uri="{FF2B5EF4-FFF2-40B4-BE49-F238E27FC236}">
                    <a16:creationId xmlns:a16="http://schemas.microsoft.com/office/drawing/2014/main" id="{E7CE7F5B-40FE-47C5-86A2-BE4F71C67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766" name="Text Box 46">
              <a:extLst>
                <a:ext uri="{FF2B5EF4-FFF2-40B4-BE49-F238E27FC236}">
                  <a16:creationId xmlns:a16="http://schemas.microsoft.com/office/drawing/2014/main" id="{80C5572E-2C4E-42E9-82C2-217AF7B8E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260</a:t>
              </a:r>
              <a:endParaRPr lang="en-US" altLang="en-US" b="1"/>
            </a:p>
          </p:txBody>
        </p:sp>
        <p:sp>
          <p:nvSpPr>
            <p:cNvPr id="158767" name="Text Box 47">
              <a:extLst>
                <a:ext uri="{FF2B5EF4-FFF2-40B4-BE49-F238E27FC236}">
                  <a16:creationId xmlns:a16="http://schemas.microsoft.com/office/drawing/2014/main" id="{C2BDD2F3-934D-49CA-9C45-996575913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326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531</a:t>
              </a:r>
            </a:p>
            <a:p>
              <a:pPr eaLnBrk="1" hangingPunct="1"/>
              <a:r>
                <a:rPr lang="en-US" altLang="en-US" sz="2000" b="1"/>
                <a:t>371</a:t>
              </a:r>
              <a:endParaRPr lang="en-US" altLang="en-US" b="1"/>
            </a:p>
          </p:txBody>
        </p:sp>
        <p:sp>
          <p:nvSpPr>
            <p:cNvPr id="158768" name="Text Box 48">
              <a:extLst>
                <a:ext uri="{FF2B5EF4-FFF2-40B4-BE49-F238E27FC236}">
                  <a16:creationId xmlns:a16="http://schemas.microsoft.com/office/drawing/2014/main" id="{6D8EE93B-69CB-4B25-9409-B6965ABC3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" y="48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23</a:t>
              </a:r>
              <a:endParaRPr lang="en-US" altLang="en-US" b="1"/>
            </a:p>
          </p:txBody>
        </p:sp>
        <p:sp>
          <p:nvSpPr>
            <p:cNvPr id="158769" name="Text Box 49">
              <a:extLst>
                <a:ext uri="{FF2B5EF4-FFF2-40B4-BE49-F238E27FC236}">
                  <a16:creationId xmlns:a16="http://schemas.microsoft.com/office/drawing/2014/main" id="{1BEE63B2-944A-43A4-A044-324F53FD1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" y="48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235</a:t>
              </a:r>
              <a:endParaRPr lang="en-US" altLang="en-US" b="1"/>
            </a:p>
          </p:txBody>
        </p:sp>
        <p:sp>
          <p:nvSpPr>
            <p:cNvPr id="158770" name="Text Box 50">
              <a:extLst>
                <a:ext uri="{FF2B5EF4-FFF2-40B4-BE49-F238E27FC236}">
                  <a16:creationId xmlns:a16="http://schemas.microsoft.com/office/drawing/2014/main" id="{D358F73F-2B75-4B63-BD09-FE97A41D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4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56</a:t>
              </a:r>
              <a:endParaRPr lang="en-US" altLang="en-US" b="1"/>
            </a:p>
          </p:txBody>
        </p:sp>
        <p:sp>
          <p:nvSpPr>
            <p:cNvPr id="158771" name="Text Box 51">
              <a:extLst>
                <a:ext uri="{FF2B5EF4-FFF2-40B4-BE49-F238E27FC236}">
                  <a16:creationId xmlns:a16="http://schemas.microsoft.com/office/drawing/2014/main" id="{71616E35-EC38-4B7F-924B-953D6C2BD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48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287</a:t>
              </a:r>
              <a:endParaRPr lang="en-US" altLang="en-US" b="1"/>
            </a:p>
          </p:txBody>
        </p:sp>
        <p:sp>
          <p:nvSpPr>
            <p:cNvPr id="158772" name="Text Box 52">
              <a:extLst>
                <a:ext uri="{FF2B5EF4-FFF2-40B4-BE49-F238E27FC236}">
                  <a16:creationId xmlns:a16="http://schemas.microsoft.com/office/drawing/2014/main" id="{1D3F7EC6-60F0-4D00-9AFB-F94259BC1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26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18</a:t>
              </a:r>
            </a:p>
            <a:p>
              <a:pPr eaLnBrk="1" hangingPunct="1"/>
              <a:r>
                <a:rPr lang="en-US" altLang="en-US" sz="2000" b="1"/>
                <a:t>288</a:t>
              </a:r>
              <a:endParaRPr lang="en-US" altLang="en-US" b="1"/>
            </a:p>
          </p:txBody>
        </p:sp>
        <p:sp>
          <p:nvSpPr>
            <p:cNvPr id="158773" name="Text Box 53">
              <a:extLst>
                <a:ext uri="{FF2B5EF4-FFF2-40B4-BE49-F238E27FC236}">
                  <a16:creationId xmlns:a16="http://schemas.microsoft.com/office/drawing/2014/main" id="{D4A65CF9-19E0-45B2-847D-D0E8722E5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299</a:t>
              </a:r>
              <a:endParaRPr lang="en-US" altLang="en-US" b="1"/>
            </a:p>
          </p:txBody>
        </p:sp>
      </p:grpSp>
      <p:grpSp>
        <p:nvGrpSpPr>
          <p:cNvPr id="158774" name="Group 54">
            <a:extLst>
              <a:ext uri="{FF2B5EF4-FFF2-40B4-BE49-F238E27FC236}">
                <a16:creationId xmlns:a16="http://schemas.microsoft.com/office/drawing/2014/main" id="{5BBB2129-2A88-499D-B2E8-408A76B291F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7959725" cy="1973263"/>
            <a:chOff x="0" y="0"/>
            <a:chExt cx="5014" cy="1243"/>
          </a:xfrm>
        </p:grpSpPr>
        <p:grpSp>
          <p:nvGrpSpPr>
            <p:cNvPr id="158775" name="Group 55">
              <a:extLst>
                <a:ext uri="{FF2B5EF4-FFF2-40B4-BE49-F238E27FC236}">
                  <a16:creationId xmlns:a16="http://schemas.microsoft.com/office/drawing/2014/main" id="{A08B2ED8-6B29-4EC0-B7EA-3E561611D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0"/>
              <a:ext cx="288" cy="720"/>
              <a:chOff x="0" y="0"/>
              <a:chExt cx="288" cy="720"/>
            </a:xfrm>
          </p:grpSpPr>
          <p:sp>
            <p:nvSpPr>
              <p:cNvPr id="158776" name="Line 56">
                <a:extLst>
                  <a:ext uri="{FF2B5EF4-FFF2-40B4-BE49-F238E27FC236}">
                    <a16:creationId xmlns:a16="http://schemas.microsoft.com/office/drawing/2014/main" id="{F94CD61A-0B47-4708-B224-9DC638347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77" name="Line 57">
                <a:extLst>
                  <a:ext uri="{FF2B5EF4-FFF2-40B4-BE49-F238E27FC236}">
                    <a16:creationId xmlns:a16="http://schemas.microsoft.com/office/drawing/2014/main" id="{2782C05E-5C60-42FC-BDDF-74E67819C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78" name="Line 58">
                <a:extLst>
                  <a:ext uri="{FF2B5EF4-FFF2-40B4-BE49-F238E27FC236}">
                    <a16:creationId xmlns:a16="http://schemas.microsoft.com/office/drawing/2014/main" id="{C3C930E3-9D95-4E19-A468-4850DF692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79" name="Group 59">
              <a:extLst>
                <a:ext uri="{FF2B5EF4-FFF2-40B4-BE49-F238E27FC236}">
                  <a16:creationId xmlns:a16="http://schemas.microsoft.com/office/drawing/2014/main" id="{6BFE76D5-F5F5-4462-9F81-A130AEA75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0"/>
              <a:ext cx="288" cy="720"/>
              <a:chOff x="0" y="0"/>
              <a:chExt cx="288" cy="720"/>
            </a:xfrm>
          </p:grpSpPr>
          <p:sp>
            <p:nvSpPr>
              <p:cNvPr id="158780" name="Line 60">
                <a:extLst>
                  <a:ext uri="{FF2B5EF4-FFF2-40B4-BE49-F238E27FC236}">
                    <a16:creationId xmlns:a16="http://schemas.microsoft.com/office/drawing/2014/main" id="{B16090FE-3E89-42FC-80F5-55CB7D83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81" name="Line 61">
                <a:extLst>
                  <a:ext uri="{FF2B5EF4-FFF2-40B4-BE49-F238E27FC236}">
                    <a16:creationId xmlns:a16="http://schemas.microsoft.com/office/drawing/2014/main" id="{97591D5A-3E9F-4296-ADA7-FB389216E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82" name="Line 62">
                <a:extLst>
                  <a:ext uri="{FF2B5EF4-FFF2-40B4-BE49-F238E27FC236}">
                    <a16:creationId xmlns:a16="http://schemas.microsoft.com/office/drawing/2014/main" id="{66055638-2CDF-48A5-950F-D8687B5B4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83" name="Group 63">
              <a:extLst>
                <a:ext uri="{FF2B5EF4-FFF2-40B4-BE49-F238E27FC236}">
                  <a16:creationId xmlns:a16="http://schemas.microsoft.com/office/drawing/2014/main" id="{ADA83C6A-A937-46A6-A3B5-11D9D9572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6" y="0"/>
              <a:ext cx="288" cy="720"/>
              <a:chOff x="0" y="0"/>
              <a:chExt cx="288" cy="720"/>
            </a:xfrm>
          </p:grpSpPr>
          <p:sp>
            <p:nvSpPr>
              <p:cNvPr id="158784" name="Line 64">
                <a:extLst>
                  <a:ext uri="{FF2B5EF4-FFF2-40B4-BE49-F238E27FC236}">
                    <a16:creationId xmlns:a16="http://schemas.microsoft.com/office/drawing/2014/main" id="{25D15519-723E-4F02-BA4D-D53CA93F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85" name="Line 65">
                <a:extLst>
                  <a:ext uri="{FF2B5EF4-FFF2-40B4-BE49-F238E27FC236}">
                    <a16:creationId xmlns:a16="http://schemas.microsoft.com/office/drawing/2014/main" id="{30F65C77-F691-4A83-AE04-2734C6992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86" name="Line 66">
                <a:extLst>
                  <a:ext uri="{FF2B5EF4-FFF2-40B4-BE49-F238E27FC236}">
                    <a16:creationId xmlns:a16="http://schemas.microsoft.com/office/drawing/2014/main" id="{0ABD7AAD-B6F9-4CC2-BDD5-E8A5AEB32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87" name="Group 67">
              <a:extLst>
                <a:ext uri="{FF2B5EF4-FFF2-40B4-BE49-F238E27FC236}">
                  <a16:creationId xmlns:a16="http://schemas.microsoft.com/office/drawing/2014/main" id="{799EFDE3-A9F3-46BD-85EC-5014560EF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0"/>
              <a:ext cx="288" cy="720"/>
              <a:chOff x="0" y="0"/>
              <a:chExt cx="288" cy="720"/>
            </a:xfrm>
          </p:grpSpPr>
          <p:sp>
            <p:nvSpPr>
              <p:cNvPr id="158788" name="Line 68">
                <a:extLst>
                  <a:ext uri="{FF2B5EF4-FFF2-40B4-BE49-F238E27FC236}">
                    <a16:creationId xmlns:a16="http://schemas.microsoft.com/office/drawing/2014/main" id="{51F8AC38-F105-46CA-85E6-FD56C8C28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89" name="Line 69">
                <a:extLst>
                  <a:ext uri="{FF2B5EF4-FFF2-40B4-BE49-F238E27FC236}">
                    <a16:creationId xmlns:a16="http://schemas.microsoft.com/office/drawing/2014/main" id="{A606DA2E-CD2D-4187-A7EC-CEC373741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0" name="Line 70">
                <a:extLst>
                  <a:ext uri="{FF2B5EF4-FFF2-40B4-BE49-F238E27FC236}">
                    <a16:creationId xmlns:a16="http://schemas.microsoft.com/office/drawing/2014/main" id="{AB70A84F-0D9B-41F5-ADBA-F90A2EAD5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91" name="Group 71">
              <a:extLst>
                <a:ext uri="{FF2B5EF4-FFF2-40B4-BE49-F238E27FC236}">
                  <a16:creationId xmlns:a16="http://schemas.microsoft.com/office/drawing/2014/main" id="{1B259A66-9609-4C34-947C-0A8F579AE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3" y="0"/>
              <a:ext cx="288" cy="720"/>
              <a:chOff x="0" y="0"/>
              <a:chExt cx="288" cy="720"/>
            </a:xfrm>
          </p:grpSpPr>
          <p:sp>
            <p:nvSpPr>
              <p:cNvPr id="158792" name="Line 72">
                <a:extLst>
                  <a:ext uri="{FF2B5EF4-FFF2-40B4-BE49-F238E27FC236}">
                    <a16:creationId xmlns:a16="http://schemas.microsoft.com/office/drawing/2014/main" id="{864BC3A4-6341-4686-9D81-EAA8D28CC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3" name="Line 73">
                <a:extLst>
                  <a:ext uri="{FF2B5EF4-FFF2-40B4-BE49-F238E27FC236}">
                    <a16:creationId xmlns:a16="http://schemas.microsoft.com/office/drawing/2014/main" id="{F2512CC5-D981-421E-895C-E5D5CDBC5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4" name="Line 74">
                <a:extLst>
                  <a:ext uri="{FF2B5EF4-FFF2-40B4-BE49-F238E27FC236}">
                    <a16:creationId xmlns:a16="http://schemas.microsoft.com/office/drawing/2014/main" id="{4DF869A4-9ADE-4FA9-84EE-E9DBE4513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95" name="Group 75">
              <a:extLst>
                <a:ext uri="{FF2B5EF4-FFF2-40B4-BE49-F238E27FC236}">
                  <a16:creationId xmlns:a16="http://schemas.microsoft.com/office/drawing/2014/main" id="{BBBEEFFF-7FC0-4641-A90F-EE8FFDB6C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0"/>
              <a:ext cx="288" cy="720"/>
              <a:chOff x="0" y="0"/>
              <a:chExt cx="288" cy="720"/>
            </a:xfrm>
          </p:grpSpPr>
          <p:sp>
            <p:nvSpPr>
              <p:cNvPr id="158796" name="Line 76">
                <a:extLst>
                  <a:ext uri="{FF2B5EF4-FFF2-40B4-BE49-F238E27FC236}">
                    <a16:creationId xmlns:a16="http://schemas.microsoft.com/office/drawing/2014/main" id="{587B4638-4FDA-4502-8631-E1F5FB718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7" name="Line 77">
                <a:extLst>
                  <a:ext uri="{FF2B5EF4-FFF2-40B4-BE49-F238E27FC236}">
                    <a16:creationId xmlns:a16="http://schemas.microsoft.com/office/drawing/2014/main" id="{FFFE07A5-3B91-4A2C-87AB-A0DDB369C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798" name="Line 78">
                <a:extLst>
                  <a:ext uri="{FF2B5EF4-FFF2-40B4-BE49-F238E27FC236}">
                    <a16:creationId xmlns:a16="http://schemas.microsoft.com/office/drawing/2014/main" id="{3845BCCB-79EC-4BCE-BD9C-1271CB7CC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799" name="Group 79">
              <a:extLst>
                <a:ext uri="{FF2B5EF4-FFF2-40B4-BE49-F238E27FC236}">
                  <a16:creationId xmlns:a16="http://schemas.microsoft.com/office/drawing/2014/main" id="{3A9CD045-1E0A-4102-ABB3-DB9B98A07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" y="0"/>
              <a:ext cx="288" cy="720"/>
              <a:chOff x="0" y="0"/>
              <a:chExt cx="288" cy="720"/>
            </a:xfrm>
          </p:grpSpPr>
          <p:sp>
            <p:nvSpPr>
              <p:cNvPr id="158800" name="Line 80">
                <a:extLst>
                  <a:ext uri="{FF2B5EF4-FFF2-40B4-BE49-F238E27FC236}">
                    <a16:creationId xmlns:a16="http://schemas.microsoft.com/office/drawing/2014/main" id="{FE75229D-2F34-481A-8A25-7D43EC91A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01" name="Line 81">
                <a:extLst>
                  <a:ext uri="{FF2B5EF4-FFF2-40B4-BE49-F238E27FC236}">
                    <a16:creationId xmlns:a16="http://schemas.microsoft.com/office/drawing/2014/main" id="{CD94CB95-18E6-4103-AD77-3505B54DE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02" name="Line 82">
                <a:extLst>
                  <a:ext uri="{FF2B5EF4-FFF2-40B4-BE49-F238E27FC236}">
                    <a16:creationId xmlns:a16="http://schemas.microsoft.com/office/drawing/2014/main" id="{A5738EF1-A128-4B7F-B06D-612859045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803" name="Group 83">
              <a:extLst>
                <a:ext uri="{FF2B5EF4-FFF2-40B4-BE49-F238E27FC236}">
                  <a16:creationId xmlns:a16="http://schemas.microsoft.com/office/drawing/2014/main" id="{E9E72C6D-DAB5-4654-B2A7-A7CA013CF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0"/>
              <a:ext cx="288" cy="720"/>
              <a:chOff x="0" y="0"/>
              <a:chExt cx="288" cy="720"/>
            </a:xfrm>
          </p:grpSpPr>
          <p:sp>
            <p:nvSpPr>
              <p:cNvPr id="158804" name="Line 84">
                <a:extLst>
                  <a:ext uri="{FF2B5EF4-FFF2-40B4-BE49-F238E27FC236}">
                    <a16:creationId xmlns:a16="http://schemas.microsoft.com/office/drawing/2014/main" id="{486B948F-1902-4D9D-B99C-05F8710FA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05" name="Line 85">
                <a:extLst>
                  <a:ext uri="{FF2B5EF4-FFF2-40B4-BE49-F238E27FC236}">
                    <a16:creationId xmlns:a16="http://schemas.microsoft.com/office/drawing/2014/main" id="{23B6CB97-3260-4742-8384-75F9D7D2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06" name="Line 86">
                <a:extLst>
                  <a:ext uri="{FF2B5EF4-FFF2-40B4-BE49-F238E27FC236}">
                    <a16:creationId xmlns:a16="http://schemas.microsoft.com/office/drawing/2014/main" id="{4A315A92-8CC1-4358-9882-820A7CEB0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807" name="Group 87">
              <a:extLst>
                <a:ext uri="{FF2B5EF4-FFF2-40B4-BE49-F238E27FC236}">
                  <a16:creationId xmlns:a16="http://schemas.microsoft.com/office/drawing/2014/main" id="{2B4423E9-C0B2-4903-A504-7431192CE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" y="0"/>
              <a:ext cx="288" cy="720"/>
              <a:chOff x="0" y="0"/>
              <a:chExt cx="288" cy="720"/>
            </a:xfrm>
          </p:grpSpPr>
          <p:sp>
            <p:nvSpPr>
              <p:cNvPr id="158808" name="Line 88">
                <a:extLst>
                  <a:ext uri="{FF2B5EF4-FFF2-40B4-BE49-F238E27FC236}">
                    <a16:creationId xmlns:a16="http://schemas.microsoft.com/office/drawing/2014/main" id="{A7C0C8A7-4EB7-474F-8A7B-E1FABD921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09" name="Line 89">
                <a:extLst>
                  <a:ext uri="{FF2B5EF4-FFF2-40B4-BE49-F238E27FC236}">
                    <a16:creationId xmlns:a16="http://schemas.microsoft.com/office/drawing/2014/main" id="{EF58DCF6-763B-4054-B620-7E8982F08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10" name="Line 90">
                <a:extLst>
                  <a:ext uri="{FF2B5EF4-FFF2-40B4-BE49-F238E27FC236}">
                    <a16:creationId xmlns:a16="http://schemas.microsoft.com/office/drawing/2014/main" id="{EC435219-253E-4C8B-8B37-08333681C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811" name="Group 91">
              <a:extLst>
                <a:ext uri="{FF2B5EF4-FFF2-40B4-BE49-F238E27FC236}">
                  <a16:creationId xmlns:a16="http://schemas.microsoft.com/office/drawing/2014/main" id="{2B575DD3-08B2-4FC5-BBCE-213FA98E9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0"/>
              <a:ext cx="288" cy="720"/>
              <a:chOff x="0" y="0"/>
              <a:chExt cx="288" cy="720"/>
            </a:xfrm>
          </p:grpSpPr>
          <p:sp>
            <p:nvSpPr>
              <p:cNvPr id="158812" name="Line 92">
                <a:extLst>
                  <a:ext uri="{FF2B5EF4-FFF2-40B4-BE49-F238E27FC236}">
                    <a16:creationId xmlns:a16="http://schemas.microsoft.com/office/drawing/2014/main" id="{0767EB92-8C14-4601-912F-438F1B196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13" name="Line 93">
                <a:extLst>
                  <a:ext uri="{FF2B5EF4-FFF2-40B4-BE49-F238E27FC236}">
                    <a16:creationId xmlns:a16="http://schemas.microsoft.com/office/drawing/2014/main" id="{A20670C1-D0EB-4B23-8077-61F7F063A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814" name="Line 94">
                <a:extLst>
                  <a:ext uri="{FF2B5EF4-FFF2-40B4-BE49-F238E27FC236}">
                    <a16:creationId xmlns:a16="http://schemas.microsoft.com/office/drawing/2014/main" id="{4E571260-D82B-4D79-A87B-EA895B905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8815" name="Text Box 95">
              <a:extLst>
                <a:ext uri="{FF2B5EF4-FFF2-40B4-BE49-F238E27FC236}">
                  <a16:creationId xmlns:a16="http://schemas.microsoft.com/office/drawing/2014/main" id="{9104D65A-3FAB-48AF-ADC6-E377A9529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50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          0        1       2       3        4        5       6        7       8        9</a:t>
              </a:r>
            </a:p>
            <a:p>
              <a:pPr eaLnBrk="1" hangingPunct="1"/>
              <a:r>
                <a:rPr lang="zh-CN" altLang="en-US" b="1"/>
                <a:t>收集</a:t>
              </a:r>
              <a:r>
                <a:rPr lang="en-US" altLang="en-US" b="1"/>
                <a:t>18       23     531    235   56      260   371   287    288    299</a:t>
              </a:r>
            </a:p>
          </p:txBody>
        </p:sp>
        <p:sp>
          <p:nvSpPr>
            <p:cNvPr id="158816" name="Text Box 96">
              <a:extLst>
                <a:ext uri="{FF2B5EF4-FFF2-40B4-BE49-F238E27FC236}">
                  <a16:creationId xmlns:a16="http://schemas.microsoft.com/office/drawing/2014/main" id="{497B48C5-8CA7-4BE4-BF49-3B2A47171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48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18</a:t>
              </a:r>
              <a:endParaRPr lang="en-US" altLang="en-US" b="1"/>
            </a:p>
          </p:txBody>
        </p:sp>
        <p:sp>
          <p:nvSpPr>
            <p:cNvPr id="158817" name="Text Box 97">
              <a:extLst>
                <a:ext uri="{FF2B5EF4-FFF2-40B4-BE49-F238E27FC236}">
                  <a16:creationId xmlns:a16="http://schemas.microsoft.com/office/drawing/2014/main" id="{A42A415F-9756-4D4A-A3CF-98D3BB8AA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48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23</a:t>
              </a:r>
              <a:endParaRPr lang="en-US" altLang="en-US" b="1"/>
            </a:p>
          </p:txBody>
        </p:sp>
        <p:sp>
          <p:nvSpPr>
            <p:cNvPr id="158818" name="Text Box 98">
              <a:extLst>
                <a:ext uri="{FF2B5EF4-FFF2-40B4-BE49-F238E27FC236}">
                  <a16:creationId xmlns:a16="http://schemas.microsoft.com/office/drawing/2014/main" id="{B1610127-581E-4F3F-9C44-B87B300BC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97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235</a:t>
              </a:r>
            </a:p>
            <a:p>
              <a:pPr eaLnBrk="1" hangingPunct="1"/>
              <a:r>
                <a:rPr lang="en-US" altLang="en-US" sz="2000" b="1"/>
                <a:t>531</a:t>
              </a:r>
              <a:endParaRPr lang="en-US" altLang="en-US" b="1"/>
            </a:p>
          </p:txBody>
        </p:sp>
        <p:sp>
          <p:nvSpPr>
            <p:cNvPr id="158819" name="Text Box 99">
              <a:extLst>
                <a:ext uri="{FF2B5EF4-FFF2-40B4-BE49-F238E27FC236}">
                  <a16:creationId xmlns:a16="http://schemas.microsoft.com/office/drawing/2014/main" id="{4EF24BA1-F0B0-491F-A39D-FDE9E9C7B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48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56</a:t>
              </a:r>
              <a:endParaRPr lang="en-US" altLang="en-US" b="1"/>
            </a:p>
          </p:txBody>
        </p:sp>
        <p:sp>
          <p:nvSpPr>
            <p:cNvPr id="158820" name="Text Box 100">
              <a:extLst>
                <a:ext uri="{FF2B5EF4-FFF2-40B4-BE49-F238E27FC236}">
                  <a16:creationId xmlns:a16="http://schemas.microsoft.com/office/drawing/2014/main" id="{8BD29D9F-FFFD-443D-B6A9-7DB255F33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48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260</a:t>
              </a:r>
              <a:endParaRPr lang="en-US" altLang="en-US" b="1"/>
            </a:p>
          </p:txBody>
        </p:sp>
        <p:sp>
          <p:nvSpPr>
            <p:cNvPr id="158821" name="Text Box 101">
              <a:extLst>
                <a:ext uri="{FF2B5EF4-FFF2-40B4-BE49-F238E27FC236}">
                  <a16:creationId xmlns:a16="http://schemas.microsoft.com/office/drawing/2014/main" id="{DC558504-E52B-4986-B82D-5D72713B6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48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371</a:t>
              </a:r>
              <a:endParaRPr lang="en-US" altLang="en-US" b="1"/>
            </a:p>
          </p:txBody>
        </p:sp>
        <p:sp>
          <p:nvSpPr>
            <p:cNvPr id="158822" name="Text Box 102">
              <a:extLst>
                <a:ext uri="{FF2B5EF4-FFF2-40B4-BE49-F238E27FC236}">
                  <a16:creationId xmlns:a16="http://schemas.microsoft.com/office/drawing/2014/main" id="{88DD271A-73E4-4BAE-B6B6-49FC92308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8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288</a:t>
              </a:r>
            </a:p>
            <a:p>
              <a:pPr eaLnBrk="1" hangingPunct="1"/>
              <a:r>
                <a:rPr lang="en-US" altLang="en-US" sz="2000" b="1"/>
                <a:t>287</a:t>
              </a:r>
              <a:endParaRPr lang="en-US" altLang="en-US" b="1"/>
            </a:p>
          </p:txBody>
        </p:sp>
        <p:sp>
          <p:nvSpPr>
            <p:cNvPr id="158823" name="Text Box 103">
              <a:extLst>
                <a:ext uri="{FF2B5EF4-FFF2-40B4-BE49-F238E27FC236}">
                  <a16:creationId xmlns:a16="http://schemas.microsoft.com/office/drawing/2014/main" id="{BB278346-2E6B-4D71-8E04-1CDABB8D5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48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299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build="p" autoUpdateAnimBg="0"/>
      <p:bldP spid="158723" grpId="0" build="p" autoUpdateAnimBg="0"/>
      <p:bldP spid="158724" grpId="0" build="p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>
            <a:extLst>
              <a:ext uri="{FF2B5EF4-FFF2-40B4-BE49-F238E27FC236}">
                <a16:creationId xmlns:a16="http://schemas.microsoft.com/office/drawing/2014/main" id="{6EAFD9EF-92FF-4F58-8463-6B0256541AB1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782638"/>
            <a:ext cx="7959725" cy="2867025"/>
            <a:chOff x="0" y="0"/>
            <a:chExt cx="5014" cy="1806"/>
          </a:xfrm>
        </p:grpSpPr>
        <p:grpSp>
          <p:nvGrpSpPr>
            <p:cNvPr id="159747" name="Group 3">
              <a:extLst>
                <a:ext uri="{FF2B5EF4-FFF2-40B4-BE49-F238E27FC236}">
                  <a16:creationId xmlns:a16="http://schemas.microsoft.com/office/drawing/2014/main" id="{6AD9707B-70BF-4C9C-A6C6-1D45F74DF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371"/>
              <a:ext cx="267" cy="864"/>
              <a:chOff x="0" y="0"/>
              <a:chExt cx="288" cy="720"/>
            </a:xfrm>
          </p:grpSpPr>
          <p:sp>
            <p:nvSpPr>
              <p:cNvPr id="159748" name="Line 4">
                <a:extLst>
                  <a:ext uri="{FF2B5EF4-FFF2-40B4-BE49-F238E27FC236}">
                    <a16:creationId xmlns:a16="http://schemas.microsoft.com/office/drawing/2014/main" id="{55877DA6-BF7B-47BA-BC4C-7B0F4868C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49" name="Line 5">
                <a:extLst>
                  <a:ext uri="{FF2B5EF4-FFF2-40B4-BE49-F238E27FC236}">
                    <a16:creationId xmlns:a16="http://schemas.microsoft.com/office/drawing/2014/main" id="{3B34AF17-85E4-4FDC-8ACA-3AAB5EC9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50" name="Line 6">
                <a:extLst>
                  <a:ext uri="{FF2B5EF4-FFF2-40B4-BE49-F238E27FC236}">
                    <a16:creationId xmlns:a16="http://schemas.microsoft.com/office/drawing/2014/main" id="{670C4842-619A-49E1-97B7-582372EBD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9751" name="Text Box 7">
              <a:extLst>
                <a:ext uri="{FF2B5EF4-FFF2-40B4-BE49-F238E27FC236}">
                  <a16:creationId xmlns:a16="http://schemas.microsoft.com/office/drawing/2014/main" id="{C6A80794-BBA2-4543-AAC6-DB9FF1305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再对百位数字排</a:t>
              </a:r>
            </a:p>
          </p:txBody>
        </p:sp>
        <p:sp>
          <p:nvSpPr>
            <p:cNvPr id="159752" name="Text Box 8">
              <a:extLst>
                <a:ext uri="{FF2B5EF4-FFF2-40B4-BE49-F238E27FC236}">
                  <a16:creationId xmlns:a16="http://schemas.microsoft.com/office/drawing/2014/main" id="{E8925554-782C-49BA-A848-3791F24A2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611"/>
              <a:ext cx="2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56</a:t>
              </a:r>
            </a:p>
            <a:p>
              <a:pPr eaLnBrk="1" hangingPunct="1"/>
              <a:r>
                <a:rPr lang="en-US" altLang="en-US" sz="2000" b="1"/>
                <a:t>23</a:t>
              </a:r>
            </a:p>
            <a:p>
              <a:pPr eaLnBrk="1" hangingPunct="1"/>
              <a:r>
                <a:rPr lang="en-US" altLang="en-US" sz="2000" b="1"/>
                <a:t>18</a:t>
              </a:r>
              <a:endParaRPr lang="en-US" altLang="en-US" b="1"/>
            </a:p>
          </p:txBody>
        </p:sp>
        <p:grpSp>
          <p:nvGrpSpPr>
            <p:cNvPr id="159753" name="Group 9">
              <a:extLst>
                <a:ext uri="{FF2B5EF4-FFF2-40B4-BE49-F238E27FC236}">
                  <a16:creationId xmlns:a16="http://schemas.microsoft.com/office/drawing/2014/main" id="{2C724BAB-1C9E-46A0-8A73-FCB125903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5" y="371"/>
              <a:ext cx="267" cy="864"/>
              <a:chOff x="0" y="0"/>
              <a:chExt cx="288" cy="720"/>
            </a:xfrm>
          </p:grpSpPr>
          <p:sp>
            <p:nvSpPr>
              <p:cNvPr id="159754" name="Line 10">
                <a:extLst>
                  <a:ext uri="{FF2B5EF4-FFF2-40B4-BE49-F238E27FC236}">
                    <a16:creationId xmlns:a16="http://schemas.microsoft.com/office/drawing/2014/main" id="{D1EC0EF5-1A73-45C4-9FF3-3E3EA5EC8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55" name="Line 11">
                <a:extLst>
                  <a:ext uri="{FF2B5EF4-FFF2-40B4-BE49-F238E27FC236}">
                    <a16:creationId xmlns:a16="http://schemas.microsoft.com/office/drawing/2014/main" id="{467C3277-50C9-4270-A2BE-BFE5D5340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56" name="Line 12">
                <a:extLst>
                  <a:ext uri="{FF2B5EF4-FFF2-40B4-BE49-F238E27FC236}">
                    <a16:creationId xmlns:a16="http://schemas.microsoft.com/office/drawing/2014/main" id="{2B16C084-6EB5-403C-AFF6-FD47AE4AD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57" name="Group 13">
              <a:extLst>
                <a:ext uri="{FF2B5EF4-FFF2-40B4-BE49-F238E27FC236}">
                  <a16:creationId xmlns:a16="http://schemas.microsoft.com/office/drawing/2014/main" id="{B8CEBF2C-6B45-4B33-AED0-65EB2D329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3" y="371"/>
              <a:ext cx="267" cy="864"/>
              <a:chOff x="0" y="0"/>
              <a:chExt cx="288" cy="720"/>
            </a:xfrm>
          </p:grpSpPr>
          <p:sp>
            <p:nvSpPr>
              <p:cNvPr id="159758" name="Line 14">
                <a:extLst>
                  <a:ext uri="{FF2B5EF4-FFF2-40B4-BE49-F238E27FC236}">
                    <a16:creationId xmlns:a16="http://schemas.microsoft.com/office/drawing/2014/main" id="{D9CB963E-F86A-4398-AAE1-A20CE889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59" name="Line 15">
                <a:extLst>
                  <a:ext uri="{FF2B5EF4-FFF2-40B4-BE49-F238E27FC236}">
                    <a16:creationId xmlns:a16="http://schemas.microsoft.com/office/drawing/2014/main" id="{46A40F6F-3BCC-4329-A2A3-2ECC0DE27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0" name="Line 16">
                <a:extLst>
                  <a:ext uri="{FF2B5EF4-FFF2-40B4-BE49-F238E27FC236}">
                    <a16:creationId xmlns:a16="http://schemas.microsoft.com/office/drawing/2014/main" id="{6C5F93F9-5F31-4D26-9DD1-53FF619A9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61" name="Group 17">
              <a:extLst>
                <a:ext uri="{FF2B5EF4-FFF2-40B4-BE49-F238E27FC236}">
                  <a16:creationId xmlns:a16="http://schemas.microsoft.com/office/drawing/2014/main" id="{D8607687-2A6D-4AEA-853E-4FD324F1E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" y="371"/>
              <a:ext cx="267" cy="864"/>
              <a:chOff x="0" y="0"/>
              <a:chExt cx="288" cy="720"/>
            </a:xfrm>
          </p:grpSpPr>
          <p:sp>
            <p:nvSpPr>
              <p:cNvPr id="159762" name="Line 18">
                <a:extLst>
                  <a:ext uri="{FF2B5EF4-FFF2-40B4-BE49-F238E27FC236}">
                    <a16:creationId xmlns:a16="http://schemas.microsoft.com/office/drawing/2014/main" id="{4780AC59-8701-47D0-BE3E-F31F0353C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3" name="Line 19">
                <a:extLst>
                  <a:ext uri="{FF2B5EF4-FFF2-40B4-BE49-F238E27FC236}">
                    <a16:creationId xmlns:a16="http://schemas.microsoft.com/office/drawing/2014/main" id="{F2203E78-E546-483A-8468-A20506109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4" name="Line 20">
                <a:extLst>
                  <a:ext uri="{FF2B5EF4-FFF2-40B4-BE49-F238E27FC236}">
                    <a16:creationId xmlns:a16="http://schemas.microsoft.com/office/drawing/2014/main" id="{9930423D-32A3-4D71-A971-3F6CE964E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65" name="Group 21">
              <a:extLst>
                <a:ext uri="{FF2B5EF4-FFF2-40B4-BE49-F238E27FC236}">
                  <a16:creationId xmlns:a16="http://schemas.microsoft.com/office/drawing/2014/main" id="{2734D6B5-4CCE-4518-9383-9416AEED2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2" y="371"/>
              <a:ext cx="267" cy="864"/>
              <a:chOff x="0" y="0"/>
              <a:chExt cx="288" cy="720"/>
            </a:xfrm>
          </p:grpSpPr>
          <p:sp>
            <p:nvSpPr>
              <p:cNvPr id="159766" name="Line 22">
                <a:extLst>
                  <a:ext uri="{FF2B5EF4-FFF2-40B4-BE49-F238E27FC236}">
                    <a16:creationId xmlns:a16="http://schemas.microsoft.com/office/drawing/2014/main" id="{F3A99D1C-A317-4185-BF3E-0677114B5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7" name="Line 23">
                <a:extLst>
                  <a:ext uri="{FF2B5EF4-FFF2-40B4-BE49-F238E27FC236}">
                    <a16:creationId xmlns:a16="http://schemas.microsoft.com/office/drawing/2014/main" id="{E0F54752-B8DD-4247-A45E-77003F483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8" name="Line 24">
                <a:extLst>
                  <a:ext uri="{FF2B5EF4-FFF2-40B4-BE49-F238E27FC236}">
                    <a16:creationId xmlns:a16="http://schemas.microsoft.com/office/drawing/2014/main" id="{79C9C4C7-0E5D-47B2-9DA3-098366726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69" name="Group 25">
              <a:extLst>
                <a:ext uri="{FF2B5EF4-FFF2-40B4-BE49-F238E27FC236}">
                  <a16:creationId xmlns:a16="http://schemas.microsoft.com/office/drawing/2014/main" id="{DBBFFF74-C28A-4CDF-940E-1139AAF74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371"/>
              <a:ext cx="267" cy="864"/>
              <a:chOff x="0" y="0"/>
              <a:chExt cx="288" cy="720"/>
            </a:xfrm>
          </p:grpSpPr>
          <p:sp>
            <p:nvSpPr>
              <p:cNvPr id="159770" name="Line 26">
                <a:extLst>
                  <a:ext uri="{FF2B5EF4-FFF2-40B4-BE49-F238E27FC236}">
                    <a16:creationId xmlns:a16="http://schemas.microsoft.com/office/drawing/2014/main" id="{CA6619A6-F0A0-40F8-B8D9-6407033FA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1" name="Line 27">
                <a:extLst>
                  <a:ext uri="{FF2B5EF4-FFF2-40B4-BE49-F238E27FC236}">
                    <a16:creationId xmlns:a16="http://schemas.microsoft.com/office/drawing/2014/main" id="{3B1C031B-3F7A-4838-8833-C7445CD17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2" name="Line 28">
                <a:extLst>
                  <a:ext uri="{FF2B5EF4-FFF2-40B4-BE49-F238E27FC236}">
                    <a16:creationId xmlns:a16="http://schemas.microsoft.com/office/drawing/2014/main" id="{58481ACD-DE48-41D7-9EF4-9CBD7447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73" name="Group 29">
              <a:extLst>
                <a:ext uri="{FF2B5EF4-FFF2-40B4-BE49-F238E27FC236}">
                  <a16:creationId xmlns:a16="http://schemas.microsoft.com/office/drawing/2014/main" id="{03A9BB9C-9026-4651-AF81-1FCF5443D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" y="371"/>
              <a:ext cx="267" cy="864"/>
              <a:chOff x="0" y="0"/>
              <a:chExt cx="288" cy="720"/>
            </a:xfrm>
          </p:grpSpPr>
          <p:sp>
            <p:nvSpPr>
              <p:cNvPr id="159774" name="Line 30">
                <a:extLst>
                  <a:ext uri="{FF2B5EF4-FFF2-40B4-BE49-F238E27FC236}">
                    <a16:creationId xmlns:a16="http://schemas.microsoft.com/office/drawing/2014/main" id="{358ECDDC-644A-4E01-9DE8-D1B995FC6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5" name="Line 31">
                <a:extLst>
                  <a:ext uri="{FF2B5EF4-FFF2-40B4-BE49-F238E27FC236}">
                    <a16:creationId xmlns:a16="http://schemas.microsoft.com/office/drawing/2014/main" id="{B2BAEBC7-F7A1-4215-9056-E12D51E1F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6" name="Line 32">
                <a:extLst>
                  <a:ext uri="{FF2B5EF4-FFF2-40B4-BE49-F238E27FC236}">
                    <a16:creationId xmlns:a16="http://schemas.microsoft.com/office/drawing/2014/main" id="{46386D4C-F7EF-44EF-AB8E-E141096AD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77" name="Group 33">
              <a:extLst>
                <a:ext uri="{FF2B5EF4-FFF2-40B4-BE49-F238E27FC236}">
                  <a16:creationId xmlns:a16="http://schemas.microsoft.com/office/drawing/2014/main" id="{D8BAD5F4-D514-4409-8FD7-6E93DC107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0" y="371"/>
              <a:ext cx="267" cy="864"/>
              <a:chOff x="0" y="0"/>
              <a:chExt cx="288" cy="720"/>
            </a:xfrm>
          </p:grpSpPr>
          <p:sp>
            <p:nvSpPr>
              <p:cNvPr id="159778" name="Line 34">
                <a:extLst>
                  <a:ext uri="{FF2B5EF4-FFF2-40B4-BE49-F238E27FC236}">
                    <a16:creationId xmlns:a16="http://schemas.microsoft.com/office/drawing/2014/main" id="{5F8140FB-44B0-4C45-9878-FCAC83F94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9" name="Line 35">
                <a:extLst>
                  <a:ext uri="{FF2B5EF4-FFF2-40B4-BE49-F238E27FC236}">
                    <a16:creationId xmlns:a16="http://schemas.microsoft.com/office/drawing/2014/main" id="{112342D3-3AE0-46E9-8D10-7E6EB14393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0" name="Line 36">
                <a:extLst>
                  <a:ext uri="{FF2B5EF4-FFF2-40B4-BE49-F238E27FC236}">
                    <a16:creationId xmlns:a16="http://schemas.microsoft.com/office/drawing/2014/main" id="{6002CA33-5FCA-477D-A0EF-26C624565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81" name="Group 37">
              <a:extLst>
                <a:ext uri="{FF2B5EF4-FFF2-40B4-BE49-F238E27FC236}">
                  <a16:creationId xmlns:a16="http://schemas.microsoft.com/office/drawing/2014/main" id="{52245091-95B2-4686-822C-CB5518259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" y="371"/>
              <a:ext cx="267" cy="864"/>
              <a:chOff x="0" y="0"/>
              <a:chExt cx="288" cy="720"/>
            </a:xfrm>
          </p:grpSpPr>
          <p:sp>
            <p:nvSpPr>
              <p:cNvPr id="159782" name="Line 38">
                <a:extLst>
                  <a:ext uri="{FF2B5EF4-FFF2-40B4-BE49-F238E27FC236}">
                    <a16:creationId xmlns:a16="http://schemas.microsoft.com/office/drawing/2014/main" id="{B8B29BA8-B118-45A6-A87C-E02D19A78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3" name="Line 39">
                <a:extLst>
                  <a:ext uri="{FF2B5EF4-FFF2-40B4-BE49-F238E27FC236}">
                    <a16:creationId xmlns:a16="http://schemas.microsoft.com/office/drawing/2014/main" id="{57FE4749-41FF-4881-BC49-2CCB3B040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4" name="Line 40">
                <a:extLst>
                  <a:ext uri="{FF2B5EF4-FFF2-40B4-BE49-F238E27FC236}">
                    <a16:creationId xmlns:a16="http://schemas.microsoft.com/office/drawing/2014/main" id="{9BC227DC-D05B-4EC6-94B3-03C47A74E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785" name="Group 41">
              <a:extLst>
                <a:ext uri="{FF2B5EF4-FFF2-40B4-BE49-F238E27FC236}">
                  <a16:creationId xmlns:a16="http://schemas.microsoft.com/office/drawing/2014/main" id="{A8781986-31DA-411A-BA90-9420D02A3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8" y="371"/>
              <a:ext cx="267" cy="864"/>
              <a:chOff x="0" y="0"/>
              <a:chExt cx="288" cy="720"/>
            </a:xfrm>
          </p:grpSpPr>
          <p:sp>
            <p:nvSpPr>
              <p:cNvPr id="159786" name="Line 42">
                <a:extLst>
                  <a:ext uri="{FF2B5EF4-FFF2-40B4-BE49-F238E27FC236}">
                    <a16:creationId xmlns:a16="http://schemas.microsoft.com/office/drawing/2014/main" id="{6B0402B2-28D7-48AE-8CF3-F0CEC6EF6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7" name="Line 43">
                <a:extLst>
                  <a:ext uri="{FF2B5EF4-FFF2-40B4-BE49-F238E27FC236}">
                    <a16:creationId xmlns:a16="http://schemas.microsoft.com/office/drawing/2014/main" id="{53454967-E305-44C4-BDF4-99A8EF9F4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72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88" name="Line 44">
                <a:extLst>
                  <a:ext uri="{FF2B5EF4-FFF2-40B4-BE49-F238E27FC236}">
                    <a16:creationId xmlns:a16="http://schemas.microsoft.com/office/drawing/2014/main" id="{A804EDD1-E89B-41B2-AEE5-D0C00EAE5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20"/>
                <a:ext cx="288" cy="0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9789" name="Text Box 45">
              <a:extLst>
                <a:ext uri="{FF2B5EF4-FFF2-40B4-BE49-F238E27FC236}">
                  <a16:creationId xmlns:a16="http://schemas.microsoft.com/office/drawing/2014/main" id="{6B616D2C-BC29-43CD-9C4E-2AFB30DEB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" y="217"/>
              <a:ext cx="35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299</a:t>
              </a:r>
            </a:p>
            <a:p>
              <a:pPr eaLnBrk="1" hangingPunct="1"/>
              <a:r>
                <a:rPr lang="en-US" altLang="en-US" sz="2000" b="1"/>
                <a:t>288</a:t>
              </a:r>
            </a:p>
            <a:p>
              <a:pPr eaLnBrk="1" hangingPunct="1"/>
              <a:r>
                <a:rPr lang="en-US" altLang="en-US" sz="2000" b="1"/>
                <a:t>287</a:t>
              </a:r>
            </a:p>
            <a:p>
              <a:pPr eaLnBrk="1" hangingPunct="1"/>
              <a:r>
                <a:rPr lang="en-US" altLang="en-US" sz="2000" b="1"/>
                <a:t>260</a:t>
              </a:r>
            </a:p>
            <a:p>
              <a:pPr eaLnBrk="1" hangingPunct="1"/>
              <a:r>
                <a:rPr lang="en-US" altLang="en-US" sz="2000" b="1"/>
                <a:t>235</a:t>
              </a:r>
              <a:endParaRPr lang="en-US" altLang="en-US" b="1"/>
            </a:p>
          </p:txBody>
        </p:sp>
        <p:sp>
          <p:nvSpPr>
            <p:cNvPr id="159790" name="Text Box 46">
              <a:extLst>
                <a:ext uri="{FF2B5EF4-FFF2-40B4-BE49-F238E27FC236}">
                  <a16:creationId xmlns:a16="http://schemas.microsoft.com/office/drawing/2014/main" id="{FF9CF8C4-870E-438D-AFAB-C021EBAC0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3"/>
              <a:ext cx="50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          0        1       2       3        4        5       6        7       8        9</a:t>
              </a:r>
            </a:p>
            <a:p>
              <a:pPr eaLnBrk="1" hangingPunct="1"/>
              <a:r>
                <a:rPr lang="zh-CN" altLang="en-US" b="1"/>
                <a:t>收集</a:t>
              </a:r>
              <a:r>
                <a:rPr lang="en-US" altLang="en-US" b="1"/>
                <a:t>18       23     56    235    260    287   288    299   371    531 </a:t>
              </a:r>
            </a:p>
          </p:txBody>
        </p:sp>
        <p:sp>
          <p:nvSpPr>
            <p:cNvPr id="159791" name="Text Box 47">
              <a:extLst>
                <a:ext uri="{FF2B5EF4-FFF2-40B4-BE49-F238E27FC236}">
                  <a16:creationId xmlns:a16="http://schemas.microsoft.com/office/drawing/2014/main" id="{D2F6250B-231E-47C0-8F6E-560290634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00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371</a:t>
              </a:r>
              <a:endParaRPr lang="en-US" altLang="en-US" b="1"/>
            </a:p>
          </p:txBody>
        </p:sp>
        <p:sp>
          <p:nvSpPr>
            <p:cNvPr id="159792" name="Text Box 48">
              <a:extLst>
                <a:ext uri="{FF2B5EF4-FFF2-40B4-BE49-F238E27FC236}">
                  <a16:creationId xmlns:a16="http://schemas.microsoft.com/office/drawing/2014/main" id="{F3E17751-B6DD-48D8-AC60-F6B9AFEE9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100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531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0" name="Group 2">
            <a:extLst>
              <a:ext uri="{FF2B5EF4-FFF2-40B4-BE49-F238E27FC236}">
                <a16:creationId xmlns:a16="http://schemas.microsoft.com/office/drawing/2014/main" id="{A5DECAFD-1E27-4367-BDB9-49C90DB31B2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44575"/>
            <a:ext cx="6681788" cy="3379788"/>
            <a:chOff x="0" y="0"/>
            <a:chExt cx="4209" cy="2129"/>
          </a:xfrm>
        </p:grpSpPr>
        <p:sp>
          <p:nvSpPr>
            <p:cNvPr id="160771" name="AutoShape 3">
              <a:extLst>
                <a:ext uri="{FF2B5EF4-FFF2-40B4-BE49-F238E27FC236}">
                  <a16:creationId xmlns:a16="http://schemas.microsoft.com/office/drawing/2014/main" id="{A954B9A7-DA3E-4DFE-965A-AF16FAF24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" y="228"/>
              <a:ext cx="144" cy="72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0772" name="Text Box 4">
              <a:extLst>
                <a:ext uri="{FF2B5EF4-FFF2-40B4-BE49-F238E27FC236}">
                  <a16:creationId xmlns:a16="http://schemas.microsoft.com/office/drawing/2014/main" id="{11FAB97D-813C-44B6-9B4C-C2F7648A2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446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O(n+radix)</a:t>
              </a:r>
            </a:p>
          </p:txBody>
        </p:sp>
        <p:grpSp>
          <p:nvGrpSpPr>
            <p:cNvPr id="160773" name="Group 5">
              <a:extLst>
                <a:ext uri="{FF2B5EF4-FFF2-40B4-BE49-F238E27FC236}">
                  <a16:creationId xmlns:a16="http://schemas.microsoft.com/office/drawing/2014/main" id="{3414B430-4D39-4A3B-BC11-11B0A4F79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209" cy="2129"/>
              <a:chOff x="0" y="0"/>
              <a:chExt cx="4209" cy="2129"/>
            </a:xfrm>
          </p:grpSpPr>
          <p:sp>
            <p:nvSpPr>
              <p:cNvPr id="160774" name="Text Box 6">
                <a:extLst>
                  <a:ext uri="{FF2B5EF4-FFF2-40B4-BE49-F238E27FC236}">
                    <a16:creationId xmlns:a16="http://schemas.microsoft.com/office/drawing/2014/main" id="{657C7622-161E-414D-B94A-FCFFD267D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209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/>
                  <a:t>3)</a:t>
                </a:r>
                <a:r>
                  <a:rPr lang="zh-CN" altLang="en-US" b="1"/>
                  <a:t>算法分析</a:t>
                </a:r>
              </a:p>
              <a:p>
                <a:pPr eaLnBrk="1" hangingPunct="1"/>
                <a:r>
                  <a:rPr lang="zh-CN" altLang="en-US" b="1"/>
                  <a:t>      初始化桶   </a:t>
                </a:r>
                <a:r>
                  <a:rPr lang="en-US" altLang="en-US" b="1"/>
                  <a:t>O</a:t>
                </a:r>
                <a:r>
                  <a:rPr lang="zh-CN" altLang="en-US" b="1"/>
                  <a:t>（  </a:t>
                </a:r>
                <a:r>
                  <a:rPr lang="en-US" altLang="en-US" b="1"/>
                  <a:t>radix</a:t>
                </a:r>
                <a:r>
                  <a:rPr lang="zh-CN" altLang="en-US" b="1"/>
                  <a:t>）</a:t>
                </a:r>
              </a:p>
              <a:p>
                <a:pPr eaLnBrk="1" hangingPunct="1"/>
                <a:r>
                  <a:rPr lang="zh-CN" altLang="en-US" b="1"/>
                  <a:t>      分配桶       </a:t>
                </a:r>
                <a:r>
                  <a:rPr lang="en-US" altLang="en-US" b="1"/>
                  <a:t>O</a:t>
                </a:r>
                <a:r>
                  <a:rPr lang="zh-CN" altLang="en-US" b="1"/>
                  <a:t>（</a:t>
                </a:r>
                <a:r>
                  <a:rPr lang="en-US" altLang="en-US" b="1"/>
                  <a:t>n</a:t>
                </a:r>
                <a:r>
                  <a:rPr lang="zh-CN" altLang="en-US" b="1"/>
                  <a:t>）</a:t>
                </a:r>
              </a:p>
              <a:p>
                <a:pPr eaLnBrk="1" hangingPunct="1"/>
                <a:r>
                  <a:rPr lang="zh-CN" altLang="en-US" b="1"/>
                  <a:t>      收集桶       </a:t>
                </a:r>
                <a:r>
                  <a:rPr lang="en-US" altLang="en-US" b="1"/>
                  <a:t>O</a:t>
                </a:r>
                <a:r>
                  <a:rPr lang="zh-CN" altLang="en-US" b="1"/>
                  <a:t>（</a:t>
                </a:r>
                <a:r>
                  <a:rPr lang="en-US" altLang="en-US" b="1"/>
                  <a:t>radix</a:t>
                </a:r>
                <a:r>
                  <a:rPr lang="zh-CN" altLang="en-US" b="1"/>
                  <a:t>） </a:t>
                </a:r>
              </a:p>
              <a:p>
                <a:pPr eaLnBrk="1" hangingPunct="1"/>
                <a:endParaRPr lang="zh-CN" altLang="en-US" b="1"/>
              </a:p>
              <a:p>
                <a:pPr eaLnBrk="1" hangingPunct="1"/>
                <a:r>
                  <a:rPr lang="zh-CN" altLang="en-US" b="1"/>
                  <a:t>      循环</a:t>
                </a:r>
                <a:r>
                  <a:rPr lang="en-US" altLang="en-US" b="1"/>
                  <a:t>d</a:t>
                </a:r>
                <a:r>
                  <a:rPr lang="zh-CN" altLang="en-US" b="1"/>
                  <a:t>次，所以，总执行时间为</a:t>
                </a:r>
                <a:r>
                  <a:rPr lang="en-US" altLang="en-US" b="1"/>
                  <a:t>O(d.(n+radix)</a:t>
                </a:r>
              </a:p>
              <a:p>
                <a:pPr eaLnBrk="1" hangingPunct="1"/>
                <a:r>
                  <a:rPr lang="zh-CN" altLang="en-US" b="1"/>
                  <a:t>附加时间：</a:t>
                </a:r>
                <a:r>
                  <a:rPr lang="en-US" altLang="en-US" b="1"/>
                  <a:t>O(n+2radix)</a:t>
                </a:r>
              </a:p>
            </p:txBody>
          </p:sp>
          <p:sp>
            <p:nvSpPr>
              <p:cNvPr id="160775" name="Text Box 7">
                <a:extLst>
                  <a:ext uri="{FF2B5EF4-FFF2-40B4-BE49-F238E27FC236}">
                    <a16:creationId xmlns:a16="http://schemas.microsoft.com/office/drawing/2014/main" id="{AB41217A-4069-4C69-A120-79F4771E4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838"/>
                <a:ext cx="12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指针    桶指针</a:t>
                </a:r>
              </a:p>
            </p:txBody>
          </p:sp>
          <p:sp>
            <p:nvSpPr>
              <p:cNvPr id="160776" name="Line 8">
                <a:extLst>
                  <a:ext uri="{FF2B5EF4-FFF2-40B4-BE49-F238E27FC236}">
                    <a16:creationId xmlns:a16="http://schemas.microsoft.com/office/drawing/2014/main" id="{205F0633-1BE1-4A14-A135-F4C69D431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8" y="1572"/>
                <a:ext cx="0" cy="288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777" name="Line 9">
                <a:extLst>
                  <a:ext uri="{FF2B5EF4-FFF2-40B4-BE49-F238E27FC236}">
                    <a16:creationId xmlns:a16="http://schemas.microsoft.com/office/drawing/2014/main" id="{1B0A5174-7966-467D-9202-93AD3599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1572"/>
                <a:ext cx="0" cy="336"/>
              </a:xfrm>
              <a:prstGeom prst="line">
                <a:avLst/>
              </a:prstGeom>
              <a:noFill/>
              <a:ln w="12700" cap="sq" cmpd="sng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0778" name="Text Box 10">
            <a:extLst>
              <a:ext uri="{FF2B5EF4-FFF2-40B4-BE49-F238E27FC236}">
                <a16:creationId xmlns:a16="http://schemas.microsoft.com/office/drawing/2014/main" id="{F9D71544-1281-494E-A0EC-D2395860D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1370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4)</a:t>
            </a:r>
            <a:r>
              <a:rPr lang="zh-CN" altLang="en-US" b="1"/>
              <a:t>稳定的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build="p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FC4FF018-6082-4A2C-8BA7-99FA6AF932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z="2400" b="1"/>
              <a:t>第7章：排序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5B5E363-6C2D-4ABF-9117-8F2140075F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 b="1"/>
          </a:p>
        </p:txBody>
      </p:sp>
      <p:grpSp>
        <p:nvGrpSpPr>
          <p:cNvPr id="161796" name="Group 4">
            <a:extLst>
              <a:ext uri="{FF2B5EF4-FFF2-40B4-BE49-F238E27FC236}">
                <a16:creationId xmlns:a16="http://schemas.microsoft.com/office/drawing/2014/main" id="{2B5EC428-49E4-46B7-9DBF-16B2AD695805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067800" cy="4572000"/>
            <a:chOff x="0" y="0"/>
            <a:chExt cx="5712" cy="2880"/>
          </a:xfrm>
        </p:grpSpPr>
        <p:sp>
          <p:nvSpPr>
            <p:cNvPr id="161797" name="Rectangle 5">
              <a:extLst>
                <a:ext uri="{FF2B5EF4-FFF2-40B4-BE49-F238E27FC236}">
                  <a16:creationId xmlns:a16="http://schemas.microsoft.com/office/drawing/2014/main" id="{E3ED9CE1-571F-40B7-8B43-1C356267C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排序方法</a:t>
              </a:r>
              <a:endParaRPr lang="zh-CN" altLang="en-US" b="1"/>
            </a:p>
          </p:txBody>
        </p:sp>
        <p:sp>
          <p:nvSpPr>
            <p:cNvPr id="161798" name="Rectangle 6">
              <a:extLst>
                <a:ext uri="{FF2B5EF4-FFF2-40B4-BE49-F238E27FC236}">
                  <a16:creationId xmlns:a16="http://schemas.microsoft.com/office/drawing/2014/main" id="{B074C25F-9ACA-4896-BCD8-F2CDE354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0"/>
              <a:ext cx="863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比较次数</a:t>
              </a:r>
              <a:endParaRPr lang="zh-CN" altLang="en-US" b="1"/>
            </a:p>
          </p:txBody>
        </p:sp>
        <p:sp>
          <p:nvSpPr>
            <p:cNvPr id="161799" name="Rectangle 7">
              <a:extLst>
                <a:ext uri="{FF2B5EF4-FFF2-40B4-BE49-F238E27FC236}">
                  <a16:creationId xmlns:a16="http://schemas.microsoft.com/office/drawing/2014/main" id="{CF597886-8C36-49C4-B377-D04F8041B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0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平均比较次数</a:t>
              </a:r>
              <a:endParaRPr lang="zh-CN" altLang="en-US" b="1"/>
            </a:p>
          </p:txBody>
        </p:sp>
        <p:sp>
          <p:nvSpPr>
            <p:cNvPr id="161800" name="Rectangle 8">
              <a:extLst>
                <a:ext uri="{FF2B5EF4-FFF2-40B4-BE49-F238E27FC236}">
                  <a16:creationId xmlns:a16="http://schemas.microsoft.com/office/drawing/2014/main" id="{6C194ACF-DBD2-46A3-8F2D-A83683412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0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稳定性</a:t>
              </a:r>
              <a:endParaRPr lang="zh-CN" altLang="en-US" b="1"/>
            </a:p>
          </p:txBody>
        </p:sp>
        <p:sp>
          <p:nvSpPr>
            <p:cNvPr id="161801" name="Rectangle 9">
              <a:extLst>
                <a:ext uri="{FF2B5EF4-FFF2-40B4-BE49-F238E27FC236}">
                  <a16:creationId xmlns:a16="http://schemas.microsoft.com/office/drawing/2014/main" id="{2B9BCCFC-D705-4253-9BB5-C7EB4BC5B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0"/>
              <a:ext cx="863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移动次数</a:t>
              </a:r>
              <a:endParaRPr lang="zh-CN" altLang="en-US" b="1"/>
            </a:p>
          </p:txBody>
        </p:sp>
        <p:sp>
          <p:nvSpPr>
            <p:cNvPr id="161802" name="Rectangle 10">
              <a:extLst>
                <a:ext uri="{FF2B5EF4-FFF2-40B4-BE49-F238E27FC236}">
                  <a16:creationId xmlns:a16="http://schemas.microsoft.com/office/drawing/2014/main" id="{4827990D-D9AD-4AB7-8DB3-8130BDD6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0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辅助存储</a:t>
              </a:r>
              <a:endParaRPr lang="zh-CN" altLang="en-US" b="1"/>
            </a:p>
          </p:txBody>
        </p:sp>
        <p:sp>
          <p:nvSpPr>
            <p:cNvPr id="161803" name="Rectangle 11">
              <a:extLst>
                <a:ext uri="{FF2B5EF4-FFF2-40B4-BE49-F238E27FC236}">
                  <a16:creationId xmlns:a16="http://schemas.microsoft.com/office/drawing/2014/main" id="{22DE1F7D-CF8C-42A6-A3D8-FC377AFC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1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1</a:t>
              </a:r>
              <a:r>
                <a:rPr lang="zh-CN" altLang="en-US" sz="2000" b="1"/>
                <a:t>、插入排序</a:t>
              </a:r>
              <a:endParaRPr lang="zh-CN" altLang="en-US" b="1"/>
            </a:p>
          </p:txBody>
        </p:sp>
        <p:sp>
          <p:nvSpPr>
            <p:cNvPr id="161804" name="Rectangle 12">
              <a:extLst>
                <a:ext uri="{FF2B5EF4-FFF2-40B4-BE49-F238E27FC236}">
                  <a16:creationId xmlns:a16="http://schemas.microsoft.com/office/drawing/2014/main" id="{C561C67C-9C21-436E-A2CD-021DCCE7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05" name="Rectangle 13">
              <a:extLst>
                <a:ext uri="{FF2B5EF4-FFF2-40B4-BE49-F238E27FC236}">
                  <a16:creationId xmlns:a16="http://schemas.microsoft.com/office/drawing/2014/main" id="{572F5588-0CB8-43EE-BC33-9186C0A9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88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06" name="Rectangle 14">
              <a:extLst>
                <a:ext uri="{FF2B5EF4-FFF2-40B4-BE49-F238E27FC236}">
                  <a16:creationId xmlns:a16="http://schemas.microsoft.com/office/drawing/2014/main" id="{0180344D-5FAC-4725-B9C6-370966339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88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07" name="Rectangle 15">
              <a:extLst>
                <a:ext uri="{FF2B5EF4-FFF2-40B4-BE49-F238E27FC236}">
                  <a16:creationId xmlns:a16="http://schemas.microsoft.com/office/drawing/2014/main" id="{C23A885F-E6D4-45A9-83E8-D5BC03AF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88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08" name="Rectangle 16">
              <a:extLst>
                <a:ext uri="{FF2B5EF4-FFF2-40B4-BE49-F238E27FC236}">
                  <a16:creationId xmlns:a16="http://schemas.microsoft.com/office/drawing/2014/main" id="{5FE596AB-0D7D-4C09-ACAB-F557FBA63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最小</a:t>
              </a:r>
              <a:endParaRPr lang="zh-CN" altLang="en-US" b="1"/>
            </a:p>
          </p:txBody>
        </p:sp>
        <p:sp>
          <p:nvSpPr>
            <p:cNvPr id="161809" name="Rectangle 17">
              <a:extLst>
                <a:ext uri="{FF2B5EF4-FFF2-40B4-BE49-F238E27FC236}">
                  <a16:creationId xmlns:a16="http://schemas.microsoft.com/office/drawing/2014/main" id="{7FB8E64E-EBBE-4161-BEDA-30A160C9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最大</a:t>
              </a:r>
              <a:endParaRPr lang="zh-CN" altLang="en-US" b="1"/>
            </a:p>
          </p:txBody>
        </p:sp>
        <p:sp>
          <p:nvSpPr>
            <p:cNvPr id="161810" name="Rectangle 18">
              <a:extLst>
                <a:ext uri="{FF2B5EF4-FFF2-40B4-BE49-F238E27FC236}">
                  <a16:creationId xmlns:a16="http://schemas.microsoft.com/office/drawing/2014/main" id="{F3137E3F-0955-4266-B88F-73C68A14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8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最小</a:t>
              </a:r>
              <a:endParaRPr lang="zh-CN" altLang="en-US" b="1"/>
            </a:p>
          </p:txBody>
        </p:sp>
        <p:sp>
          <p:nvSpPr>
            <p:cNvPr id="161811" name="Rectangle 19">
              <a:extLst>
                <a:ext uri="{FF2B5EF4-FFF2-40B4-BE49-F238E27FC236}">
                  <a16:creationId xmlns:a16="http://schemas.microsoft.com/office/drawing/2014/main" id="{A478741D-EFBB-4DD1-B3D6-93F47C28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8"/>
              <a:ext cx="426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最大</a:t>
              </a:r>
              <a:endParaRPr lang="zh-CN" altLang="en-US" b="1"/>
            </a:p>
          </p:txBody>
        </p:sp>
        <p:sp>
          <p:nvSpPr>
            <p:cNvPr id="161812" name="Rectangle 20">
              <a:extLst>
                <a:ext uri="{FF2B5EF4-FFF2-40B4-BE49-F238E27FC236}">
                  <a16:creationId xmlns:a16="http://schemas.microsoft.com/office/drawing/2014/main" id="{F6AC3211-445D-4863-9119-4AE2575E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直接插入排序</a:t>
              </a:r>
              <a:endParaRPr lang="zh-CN" altLang="en-US" b="1"/>
            </a:p>
          </p:txBody>
        </p:sp>
        <p:sp>
          <p:nvSpPr>
            <p:cNvPr id="161813" name="Rectangle 21">
              <a:extLst>
                <a:ext uri="{FF2B5EF4-FFF2-40B4-BE49-F238E27FC236}">
                  <a16:creationId xmlns:a16="http://schemas.microsoft.com/office/drawing/2014/main" id="{EC1C8780-D966-4A2C-A566-9EA743CD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864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</a:t>
              </a:r>
              <a:r>
                <a:rPr lang="en-US" altLang="en-US" b="1" baseline="30000"/>
                <a:t>2</a:t>
              </a:r>
              <a:r>
                <a:rPr lang="en-US" altLang="en-US" b="1"/>
                <a:t>)</a:t>
              </a:r>
            </a:p>
          </p:txBody>
        </p:sp>
        <p:sp>
          <p:nvSpPr>
            <p:cNvPr id="161814" name="Rectangle 22">
              <a:extLst>
                <a:ext uri="{FF2B5EF4-FFF2-40B4-BE49-F238E27FC236}">
                  <a16:creationId xmlns:a16="http://schemas.microsoft.com/office/drawing/2014/main" id="{EB5AA6B5-6AD6-4A9D-8248-2686CDCD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864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</a:t>
              </a:r>
              <a:endParaRPr lang="zh-CN" altLang="en-US" b="1"/>
            </a:p>
          </p:txBody>
        </p:sp>
        <p:sp>
          <p:nvSpPr>
            <p:cNvPr id="161815" name="Rectangle 23">
              <a:extLst>
                <a:ext uri="{FF2B5EF4-FFF2-40B4-BE49-F238E27FC236}">
                  <a16:creationId xmlns:a16="http://schemas.microsoft.com/office/drawing/2014/main" id="{98925881-2572-4A60-8C06-6C5C773CB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864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O(1)</a:t>
              </a:r>
            </a:p>
          </p:txBody>
        </p:sp>
        <p:sp>
          <p:nvSpPr>
            <p:cNvPr id="161816" name="Rectangle 24">
              <a:extLst>
                <a:ext uri="{FF2B5EF4-FFF2-40B4-BE49-F238E27FC236}">
                  <a16:creationId xmlns:a16="http://schemas.microsoft.com/office/drawing/2014/main" id="{4B88A92C-01AE-4C7D-A4C0-E6D55BC5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64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2n</a:t>
              </a:r>
            </a:p>
          </p:txBody>
        </p:sp>
        <p:sp>
          <p:nvSpPr>
            <p:cNvPr id="161817" name="Rectangle 25">
              <a:extLst>
                <a:ext uri="{FF2B5EF4-FFF2-40B4-BE49-F238E27FC236}">
                  <a16:creationId xmlns:a16="http://schemas.microsoft.com/office/drawing/2014/main" id="{1A6A4CE7-4930-408A-BC8A-DE8BA835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64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r>
                <a:rPr lang="en-US" altLang="en-US" b="1" baseline="30000"/>
                <a:t>2</a:t>
              </a:r>
              <a:r>
                <a:rPr lang="en-US" altLang="en-US" b="1"/>
                <a:t>/2</a:t>
              </a:r>
            </a:p>
          </p:txBody>
        </p:sp>
        <p:sp>
          <p:nvSpPr>
            <p:cNvPr id="161818" name="Rectangle 26">
              <a:extLst>
                <a:ext uri="{FF2B5EF4-FFF2-40B4-BE49-F238E27FC236}">
                  <a16:creationId xmlns:a16="http://schemas.microsoft.com/office/drawing/2014/main" id="{4F2FFBF9-2326-4F8D-85D4-2397B5FE4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864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sp>
          <p:nvSpPr>
            <p:cNvPr id="161819" name="Rectangle 27">
              <a:extLst>
                <a:ext uri="{FF2B5EF4-FFF2-40B4-BE49-F238E27FC236}">
                  <a16:creationId xmlns:a16="http://schemas.microsoft.com/office/drawing/2014/main" id="{69682668-F91F-4848-B5DC-57283D8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64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r>
                <a:rPr lang="en-US" altLang="en-US" b="1" baseline="30000"/>
                <a:t>2</a:t>
              </a:r>
              <a:r>
                <a:rPr lang="en-US" altLang="en-US" b="1"/>
                <a:t>/2</a:t>
              </a:r>
            </a:p>
          </p:txBody>
        </p:sp>
        <p:sp>
          <p:nvSpPr>
            <p:cNvPr id="161820" name="Rectangle 28">
              <a:extLst>
                <a:ext uri="{FF2B5EF4-FFF2-40B4-BE49-F238E27FC236}">
                  <a16:creationId xmlns:a16="http://schemas.microsoft.com/office/drawing/2014/main" id="{CF2600D7-B2D5-4B92-948A-5BB23B7BA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二分法插入排序</a:t>
              </a:r>
              <a:endParaRPr lang="zh-CN" altLang="en-US" b="1"/>
            </a:p>
          </p:txBody>
        </p:sp>
        <p:sp>
          <p:nvSpPr>
            <p:cNvPr id="161821" name="Rectangle 29">
              <a:extLst>
                <a:ext uri="{FF2B5EF4-FFF2-40B4-BE49-F238E27FC236}">
                  <a16:creationId xmlns:a16="http://schemas.microsoft.com/office/drawing/2014/main" id="{28040031-A59B-487E-AC6D-4430FDEF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152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</a:t>
              </a:r>
              <a:r>
                <a:rPr lang="zh-CN" altLang="en-US" b="1"/>
                <a:t>nlog</a:t>
              </a:r>
              <a:r>
                <a:rPr lang="zh-CN" altLang="en-US" b="1" baseline="-25000"/>
                <a:t>2</a:t>
              </a:r>
              <a:r>
                <a:rPr lang="zh-CN" altLang="en-US" b="1"/>
                <a:t>n</a:t>
              </a:r>
              <a:r>
                <a:rPr lang="en-US" altLang="en-US" b="1"/>
                <a:t>)</a:t>
              </a:r>
            </a:p>
          </p:txBody>
        </p:sp>
        <p:sp>
          <p:nvSpPr>
            <p:cNvPr id="161822" name="Rectangle 30">
              <a:extLst>
                <a:ext uri="{FF2B5EF4-FFF2-40B4-BE49-F238E27FC236}">
                  <a16:creationId xmlns:a16="http://schemas.microsoft.com/office/drawing/2014/main" id="{3CC32A2A-2C75-4388-8CEC-EC0C668E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152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</a:t>
              </a:r>
              <a:endParaRPr lang="zh-CN" altLang="en-US" b="1"/>
            </a:p>
          </p:txBody>
        </p:sp>
        <p:sp>
          <p:nvSpPr>
            <p:cNvPr id="161823" name="Rectangle 31">
              <a:extLst>
                <a:ext uri="{FF2B5EF4-FFF2-40B4-BE49-F238E27FC236}">
                  <a16:creationId xmlns:a16="http://schemas.microsoft.com/office/drawing/2014/main" id="{07EA2EFE-A0AA-49D6-890A-06F6BA8E9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152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O(1)</a:t>
              </a:r>
            </a:p>
          </p:txBody>
        </p:sp>
        <p:sp>
          <p:nvSpPr>
            <p:cNvPr id="161824" name="Rectangle 32">
              <a:extLst>
                <a:ext uri="{FF2B5EF4-FFF2-40B4-BE49-F238E27FC236}">
                  <a16:creationId xmlns:a16="http://schemas.microsoft.com/office/drawing/2014/main" id="{7662E0E9-3CD4-4A7B-8F55-6B6E25B5D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152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2n</a:t>
              </a:r>
            </a:p>
          </p:txBody>
        </p:sp>
        <p:sp>
          <p:nvSpPr>
            <p:cNvPr id="161825" name="Rectangle 33">
              <a:extLst>
                <a:ext uri="{FF2B5EF4-FFF2-40B4-BE49-F238E27FC236}">
                  <a16:creationId xmlns:a16="http://schemas.microsoft.com/office/drawing/2014/main" id="{30A40A8C-CD1F-4A0D-A654-DFC63BD7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152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r>
                <a:rPr lang="en-US" altLang="en-US" b="1" baseline="30000"/>
                <a:t>2</a:t>
              </a:r>
              <a:r>
                <a:rPr lang="en-US" altLang="en-US" b="1"/>
                <a:t>/2</a:t>
              </a:r>
            </a:p>
          </p:txBody>
        </p:sp>
        <p:sp>
          <p:nvSpPr>
            <p:cNvPr id="161826" name="Rectangle 34">
              <a:extLst>
                <a:ext uri="{FF2B5EF4-FFF2-40B4-BE49-F238E27FC236}">
                  <a16:creationId xmlns:a16="http://schemas.microsoft.com/office/drawing/2014/main" id="{7BA741DE-CB3D-43A7-915F-C14FC528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52"/>
              <a:ext cx="86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nlog</a:t>
              </a:r>
              <a:r>
                <a:rPr lang="zh-CN" altLang="en-US" b="1" baseline="-25000"/>
                <a:t>2</a:t>
              </a:r>
              <a:r>
                <a:rPr lang="zh-CN" altLang="en-US" b="1"/>
                <a:t>n</a:t>
              </a:r>
              <a:endParaRPr lang="en-US" altLang="en-US" b="1"/>
            </a:p>
          </p:txBody>
        </p:sp>
        <p:sp>
          <p:nvSpPr>
            <p:cNvPr id="161827" name="Rectangle 35">
              <a:extLst>
                <a:ext uri="{FF2B5EF4-FFF2-40B4-BE49-F238E27FC236}">
                  <a16:creationId xmlns:a16="http://schemas.microsoft.com/office/drawing/2014/main" id="{31DA5A91-0F9F-4CCA-A356-93861F4BC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表插入排序</a:t>
              </a:r>
              <a:endParaRPr lang="zh-CN" altLang="en-US" b="1"/>
            </a:p>
          </p:txBody>
        </p:sp>
        <p:sp>
          <p:nvSpPr>
            <p:cNvPr id="161828" name="Rectangle 36">
              <a:extLst>
                <a:ext uri="{FF2B5EF4-FFF2-40B4-BE49-F238E27FC236}">
                  <a16:creationId xmlns:a16="http://schemas.microsoft.com/office/drawing/2014/main" id="{37235F89-C69A-4C17-9C9E-82004EBB3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440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</a:t>
              </a:r>
              <a:r>
                <a:rPr lang="en-US" altLang="en-US" b="1" baseline="30000"/>
                <a:t>2</a:t>
              </a:r>
              <a:r>
                <a:rPr lang="en-US" altLang="en-US" b="1"/>
                <a:t>)</a:t>
              </a:r>
            </a:p>
          </p:txBody>
        </p:sp>
        <p:sp>
          <p:nvSpPr>
            <p:cNvPr id="161829" name="Rectangle 37">
              <a:extLst>
                <a:ext uri="{FF2B5EF4-FFF2-40B4-BE49-F238E27FC236}">
                  <a16:creationId xmlns:a16="http://schemas.microsoft.com/office/drawing/2014/main" id="{7D51DF4A-2F97-4F91-8C76-5D6F84EE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440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</a:t>
              </a:r>
              <a:endParaRPr lang="zh-CN" altLang="en-US" b="1"/>
            </a:p>
          </p:txBody>
        </p:sp>
        <p:sp>
          <p:nvSpPr>
            <p:cNvPr id="161830" name="Rectangle 38">
              <a:extLst>
                <a:ext uri="{FF2B5EF4-FFF2-40B4-BE49-F238E27FC236}">
                  <a16:creationId xmlns:a16="http://schemas.microsoft.com/office/drawing/2014/main" id="{F663911E-F7A6-4E50-8212-6BF9EF0A6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440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O(n)</a:t>
              </a:r>
            </a:p>
          </p:txBody>
        </p:sp>
        <p:sp>
          <p:nvSpPr>
            <p:cNvPr id="161831" name="Rectangle 39">
              <a:extLst>
                <a:ext uri="{FF2B5EF4-FFF2-40B4-BE49-F238E27FC236}">
                  <a16:creationId xmlns:a16="http://schemas.microsoft.com/office/drawing/2014/main" id="{2FD31B24-5322-423E-B7E4-9E6B8B4D3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40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161832" name="Rectangle 40">
              <a:extLst>
                <a:ext uri="{FF2B5EF4-FFF2-40B4-BE49-F238E27FC236}">
                  <a16:creationId xmlns:a16="http://schemas.microsoft.com/office/drawing/2014/main" id="{259AB2DA-7875-49D1-B56E-B42B7620D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40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161833" name="Rectangle 41">
              <a:extLst>
                <a:ext uri="{FF2B5EF4-FFF2-40B4-BE49-F238E27FC236}">
                  <a16:creationId xmlns:a16="http://schemas.microsoft.com/office/drawing/2014/main" id="{25466AB5-852A-4A7E-BD40-C2BAC1C5D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40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sp>
          <p:nvSpPr>
            <p:cNvPr id="161834" name="Rectangle 42">
              <a:extLst>
                <a:ext uri="{FF2B5EF4-FFF2-40B4-BE49-F238E27FC236}">
                  <a16:creationId xmlns:a16="http://schemas.microsoft.com/office/drawing/2014/main" id="{C09FBD92-0598-4D91-B96D-DC7CEF6E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0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r>
                <a:rPr lang="en-US" altLang="en-US" b="1" baseline="30000"/>
                <a:t>2</a:t>
              </a:r>
              <a:r>
                <a:rPr lang="en-US" altLang="en-US" b="1"/>
                <a:t>/2</a:t>
              </a:r>
            </a:p>
          </p:txBody>
        </p:sp>
        <p:sp>
          <p:nvSpPr>
            <p:cNvPr id="161835" name="Rectangle 43">
              <a:extLst>
                <a:ext uri="{FF2B5EF4-FFF2-40B4-BE49-F238E27FC236}">
                  <a16:creationId xmlns:a16="http://schemas.microsoft.com/office/drawing/2014/main" id="{C4CE5BC5-E452-4D08-8125-CF93553C1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28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sz="2000" b="1"/>
                <a:t>shell</a:t>
              </a:r>
              <a:r>
                <a:rPr lang="zh-CN" altLang="en-US" sz="2000" b="1"/>
                <a:t>排序</a:t>
              </a:r>
              <a:endParaRPr lang="zh-CN" altLang="en-US" b="1"/>
            </a:p>
          </p:txBody>
        </p:sp>
        <p:sp>
          <p:nvSpPr>
            <p:cNvPr id="161836" name="Rectangle 44">
              <a:extLst>
                <a:ext uri="{FF2B5EF4-FFF2-40B4-BE49-F238E27FC236}">
                  <a16:creationId xmlns:a16="http://schemas.microsoft.com/office/drawing/2014/main" id="{9068E6C4-20A5-47DB-8A39-3A1A9E985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728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37" name="Rectangle 45">
              <a:extLst>
                <a:ext uri="{FF2B5EF4-FFF2-40B4-BE49-F238E27FC236}">
                  <a16:creationId xmlns:a16="http://schemas.microsoft.com/office/drawing/2014/main" id="{90810D14-128D-46BB-9E1B-99BEB76F9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728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不稳定</a:t>
              </a:r>
              <a:endParaRPr lang="zh-CN" altLang="en-US" b="1"/>
            </a:p>
          </p:txBody>
        </p:sp>
        <p:sp>
          <p:nvSpPr>
            <p:cNvPr id="161838" name="Rectangle 46">
              <a:extLst>
                <a:ext uri="{FF2B5EF4-FFF2-40B4-BE49-F238E27FC236}">
                  <a16:creationId xmlns:a16="http://schemas.microsoft.com/office/drawing/2014/main" id="{C5E4EFB6-EE1E-4E92-8B58-6E2E940B5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728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O(1)</a:t>
              </a:r>
            </a:p>
          </p:txBody>
        </p:sp>
        <p:sp>
          <p:nvSpPr>
            <p:cNvPr id="161839" name="Rectangle 47">
              <a:extLst>
                <a:ext uri="{FF2B5EF4-FFF2-40B4-BE49-F238E27FC236}">
                  <a16:creationId xmlns:a16="http://schemas.microsoft.com/office/drawing/2014/main" id="{802948A8-9DF7-42B1-B106-1349F6417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40" name="Rectangle 48">
              <a:extLst>
                <a:ext uri="{FF2B5EF4-FFF2-40B4-BE49-F238E27FC236}">
                  <a16:creationId xmlns:a16="http://schemas.microsoft.com/office/drawing/2014/main" id="{B019950B-6527-4DCD-9F59-517B6CD8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41" name="Rectangle 49">
              <a:extLst>
                <a:ext uri="{FF2B5EF4-FFF2-40B4-BE49-F238E27FC236}">
                  <a16:creationId xmlns:a16="http://schemas.microsoft.com/office/drawing/2014/main" id="{24843B4F-D326-4C39-A14F-84F6DE7FA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42" name="Rectangle 50">
              <a:extLst>
                <a:ext uri="{FF2B5EF4-FFF2-40B4-BE49-F238E27FC236}">
                  <a16:creationId xmlns:a16="http://schemas.microsoft.com/office/drawing/2014/main" id="{27A21CCD-971D-440D-9D0E-99081186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43" name="Rectangle 51">
              <a:extLst>
                <a:ext uri="{FF2B5EF4-FFF2-40B4-BE49-F238E27FC236}">
                  <a16:creationId xmlns:a16="http://schemas.microsoft.com/office/drawing/2014/main" id="{6DC912CE-C73F-445E-B2C4-70F3CF878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16"/>
              <a:ext cx="571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2</a:t>
              </a:r>
              <a:r>
                <a:rPr lang="zh-CN" altLang="en-US" sz="2000" b="1"/>
                <a:t>、选择排序</a:t>
              </a:r>
              <a:endParaRPr lang="zh-CN" altLang="en-US" b="1"/>
            </a:p>
          </p:txBody>
        </p:sp>
        <p:sp>
          <p:nvSpPr>
            <p:cNvPr id="161844" name="Rectangle 52">
              <a:extLst>
                <a:ext uri="{FF2B5EF4-FFF2-40B4-BE49-F238E27FC236}">
                  <a16:creationId xmlns:a16="http://schemas.microsoft.com/office/drawing/2014/main" id="{F8A0CC3F-E869-43B3-A777-60AEFC14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4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直接选择排序</a:t>
              </a:r>
              <a:endParaRPr lang="zh-CN" altLang="en-US" b="1"/>
            </a:p>
          </p:txBody>
        </p:sp>
        <p:sp>
          <p:nvSpPr>
            <p:cNvPr id="161845" name="Rectangle 53">
              <a:extLst>
                <a:ext uri="{FF2B5EF4-FFF2-40B4-BE49-F238E27FC236}">
                  <a16:creationId xmlns:a16="http://schemas.microsoft.com/office/drawing/2014/main" id="{253ECFAC-810E-49BC-8B27-4EE632D60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304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</a:t>
              </a:r>
              <a:r>
                <a:rPr lang="zh-CN" altLang="en-US" b="1"/>
                <a:t>n</a:t>
              </a:r>
              <a:r>
                <a:rPr lang="zh-CN" altLang="en-US" b="1" baseline="30000"/>
                <a:t>2</a:t>
              </a:r>
              <a:r>
                <a:rPr lang="en-US" altLang="en-US" b="1"/>
                <a:t>)</a:t>
              </a:r>
            </a:p>
          </p:txBody>
        </p:sp>
        <p:sp>
          <p:nvSpPr>
            <p:cNvPr id="161846" name="Rectangle 54">
              <a:extLst>
                <a:ext uri="{FF2B5EF4-FFF2-40B4-BE49-F238E27FC236}">
                  <a16:creationId xmlns:a16="http://schemas.microsoft.com/office/drawing/2014/main" id="{08841893-9494-450C-A26C-24F8A9D1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304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不稳定</a:t>
              </a:r>
              <a:endParaRPr lang="zh-CN" altLang="en-US" b="1"/>
            </a:p>
          </p:txBody>
        </p:sp>
        <p:sp>
          <p:nvSpPr>
            <p:cNvPr id="161847" name="Rectangle 55">
              <a:extLst>
                <a:ext uri="{FF2B5EF4-FFF2-40B4-BE49-F238E27FC236}">
                  <a16:creationId xmlns:a16="http://schemas.microsoft.com/office/drawing/2014/main" id="{BDB9C823-A1FE-4D4A-8977-B67EA8200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04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O(1)</a:t>
              </a:r>
            </a:p>
          </p:txBody>
        </p:sp>
        <p:sp>
          <p:nvSpPr>
            <p:cNvPr id="161848" name="Rectangle 56">
              <a:extLst>
                <a:ext uri="{FF2B5EF4-FFF2-40B4-BE49-F238E27FC236}">
                  <a16:creationId xmlns:a16="http://schemas.microsoft.com/office/drawing/2014/main" id="{04C34584-1F6A-4357-AA01-0082FCA14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04"/>
              <a:ext cx="86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n(n-1)/2</a:t>
              </a:r>
              <a:endParaRPr lang="en-US" altLang="en-US" b="1"/>
            </a:p>
          </p:txBody>
        </p:sp>
        <p:sp>
          <p:nvSpPr>
            <p:cNvPr id="161849" name="Rectangle 57">
              <a:extLst>
                <a:ext uri="{FF2B5EF4-FFF2-40B4-BE49-F238E27FC236}">
                  <a16:creationId xmlns:a16="http://schemas.microsoft.com/office/drawing/2014/main" id="{38350197-F596-4B53-80F8-2E77DDB98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86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3(n-1)</a:t>
              </a:r>
            </a:p>
          </p:txBody>
        </p:sp>
        <p:sp>
          <p:nvSpPr>
            <p:cNvPr id="161850" name="Rectangle 58">
              <a:extLst>
                <a:ext uri="{FF2B5EF4-FFF2-40B4-BE49-F238E27FC236}">
                  <a16:creationId xmlns:a16="http://schemas.microsoft.com/office/drawing/2014/main" id="{87656F44-D88C-423C-BE37-839472462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92"/>
              <a:ext cx="134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堆排序</a:t>
              </a:r>
              <a:endParaRPr lang="zh-CN" altLang="en-US" b="1"/>
            </a:p>
          </p:txBody>
        </p:sp>
        <p:sp>
          <p:nvSpPr>
            <p:cNvPr id="161851" name="Rectangle 59">
              <a:extLst>
                <a:ext uri="{FF2B5EF4-FFF2-40B4-BE49-F238E27FC236}">
                  <a16:creationId xmlns:a16="http://schemas.microsoft.com/office/drawing/2014/main" id="{A71132AD-C7B7-4B2E-AEE9-3DA347D3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592"/>
              <a:ext cx="1150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</a:t>
              </a:r>
              <a:r>
                <a:rPr lang="zh-CN" altLang="en-US" b="1"/>
                <a:t>nlog</a:t>
              </a:r>
              <a:r>
                <a:rPr lang="zh-CN" altLang="en-US" b="1" baseline="-25000"/>
                <a:t>2</a:t>
              </a:r>
              <a:r>
                <a:rPr lang="zh-CN" altLang="en-US" b="1"/>
                <a:t>n</a:t>
              </a:r>
              <a:r>
                <a:rPr lang="en-US" altLang="en-US" b="1"/>
                <a:t>)</a:t>
              </a:r>
            </a:p>
          </p:txBody>
        </p:sp>
        <p:sp>
          <p:nvSpPr>
            <p:cNvPr id="161852" name="Rectangle 60">
              <a:extLst>
                <a:ext uri="{FF2B5EF4-FFF2-40B4-BE49-F238E27FC236}">
                  <a16:creationId xmlns:a16="http://schemas.microsoft.com/office/drawing/2014/main" id="{D52A0844-0A34-4760-8C0F-E9615CA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592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不稳定</a:t>
              </a:r>
              <a:endParaRPr lang="zh-CN" altLang="en-US" b="1"/>
            </a:p>
          </p:txBody>
        </p:sp>
        <p:sp>
          <p:nvSpPr>
            <p:cNvPr id="161853" name="Rectangle 61">
              <a:extLst>
                <a:ext uri="{FF2B5EF4-FFF2-40B4-BE49-F238E27FC236}">
                  <a16:creationId xmlns:a16="http://schemas.microsoft.com/office/drawing/2014/main" id="{B401FC1E-4D4C-405D-A3A6-E9637A1E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592"/>
              <a:ext cx="86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O(1)</a:t>
              </a:r>
            </a:p>
          </p:txBody>
        </p:sp>
        <p:sp>
          <p:nvSpPr>
            <p:cNvPr id="161854" name="Rectangle 62">
              <a:extLst>
                <a:ext uri="{FF2B5EF4-FFF2-40B4-BE49-F238E27FC236}">
                  <a16:creationId xmlns:a16="http://schemas.microsoft.com/office/drawing/2014/main" id="{98AB9EAF-5A86-4E4D-A2AB-73B6351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55" name="Rectangle 63">
              <a:extLst>
                <a:ext uri="{FF2B5EF4-FFF2-40B4-BE49-F238E27FC236}">
                  <a16:creationId xmlns:a16="http://schemas.microsoft.com/office/drawing/2014/main" id="{F7F39A37-0055-4B01-BFA5-599F7CB38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4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  <p:sp>
          <p:nvSpPr>
            <p:cNvPr id="161856" name="Rectangle 64">
              <a:extLst>
                <a:ext uri="{FF2B5EF4-FFF2-40B4-BE49-F238E27FC236}">
                  <a16:creationId xmlns:a16="http://schemas.microsoft.com/office/drawing/2014/main" id="{40546235-9483-4D0A-9C39-234AD8D91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86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O(nlog</a:t>
              </a:r>
              <a:r>
                <a:rPr lang="zh-CN" altLang="en-US" b="1" baseline="-25000"/>
                <a:t>2</a:t>
              </a:r>
              <a:r>
                <a:rPr lang="zh-CN" altLang="en-US" b="1"/>
                <a:t>n)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5DC69277-3DA7-42B5-B120-A0F11AE741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z="2400"/>
              <a:t>第7章：排序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9F76125D-EF33-4BD7-9ADB-F7ED7CDB88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000"/>
          </a:p>
        </p:txBody>
      </p:sp>
      <p:grpSp>
        <p:nvGrpSpPr>
          <p:cNvPr id="162820" name="Group 4">
            <a:extLst>
              <a:ext uri="{FF2B5EF4-FFF2-40B4-BE49-F238E27FC236}">
                <a16:creationId xmlns:a16="http://schemas.microsoft.com/office/drawing/2014/main" id="{06F43579-CB4D-4CD9-AA59-0D38E1CB71E4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091613" cy="2743200"/>
            <a:chOff x="0" y="0"/>
            <a:chExt cx="5727" cy="1728"/>
          </a:xfrm>
        </p:grpSpPr>
        <p:sp>
          <p:nvSpPr>
            <p:cNvPr id="162821" name="Rectangle 5">
              <a:extLst>
                <a:ext uri="{FF2B5EF4-FFF2-40B4-BE49-F238E27FC236}">
                  <a16:creationId xmlns:a16="http://schemas.microsoft.com/office/drawing/2014/main" id="{FAA5B55B-968C-4290-89CB-C3CBD380F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Bubble Sort</a:t>
              </a:r>
              <a:endParaRPr lang="en-US" altLang="en-US" b="1"/>
            </a:p>
          </p:txBody>
        </p:sp>
        <p:sp>
          <p:nvSpPr>
            <p:cNvPr id="162822" name="Rectangle 6">
              <a:extLst>
                <a:ext uri="{FF2B5EF4-FFF2-40B4-BE49-F238E27FC236}">
                  <a16:creationId xmlns:a16="http://schemas.microsoft.com/office/drawing/2014/main" id="{CF1C2BC3-6312-4526-9899-1C20DBE5D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</a:t>
              </a:r>
              <a:endParaRPr lang="zh-CN" altLang="en-US" b="1"/>
            </a:p>
          </p:txBody>
        </p:sp>
        <p:sp>
          <p:nvSpPr>
            <p:cNvPr id="162823" name="Rectangle 7">
              <a:extLst>
                <a:ext uri="{FF2B5EF4-FFF2-40B4-BE49-F238E27FC236}">
                  <a16:creationId xmlns:a16="http://schemas.microsoft.com/office/drawing/2014/main" id="{CD235734-76D3-4904-A1A8-97602B0BD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8"/>
              <a:ext cx="38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162824" name="Rectangle 8">
              <a:extLst>
                <a:ext uri="{FF2B5EF4-FFF2-40B4-BE49-F238E27FC236}">
                  <a16:creationId xmlns:a16="http://schemas.microsoft.com/office/drawing/2014/main" id="{62BE9883-0B4E-4EDE-B201-ACF29CE8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2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3</a:t>
              </a:r>
              <a:r>
                <a:rPr lang="zh-CN" altLang="en-US" sz="2000" b="1"/>
                <a:t>、交换排序</a:t>
              </a:r>
              <a:endParaRPr lang="zh-CN" altLang="en-US" b="1"/>
            </a:p>
          </p:txBody>
        </p:sp>
        <p:sp>
          <p:nvSpPr>
            <p:cNvPr id="162825" name="Rectangle 9">
              <a:extLst>
                <a:ext uri="{FF2B5EF4-FFF2-40B4-BE49-F238E27FC236}">
                  <a16:creationId xmlns:a16="http://schemas.microsoft.com/office/drawing/2014/main" id="{C33637B6-7ED4-426C-9C1A-4E9BC2977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8"/>
              <a:ext cx="768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3/2·n(n-1)</a:t>
              </a:r>
            </a:p>
          </p:txBody>
        </p:sp>
        <p:sp>
          <p:nvSpPr>
            <p:cNvPr id="162826" name="Rectangle 10">
              <a:extLst>
                <a:ext uri="{FF2B5EF4-FFF2-40B4-BE49-F238E27FC236}">
                  <a16:creationId xmlns:a16="http://schemas.microsoft.com/office/drawing/2014/main" id="{AD9F2697-DC19-4475-90CC-54B27129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Quick Sort</a:t>
              </a:r>
              <a:endParaRPr lang="en-US" altLang="en-US" b="1"/>
            </a:p>
          </p:txBody>
        </p:sp>
        <p:sp>
          <p:nvSpPr>
            <p:cNvPr id="162827" name="Rectangle 11">
              <a:extLst>
                <a:ext uri="{FF2B5EF4-FFF2-40B4-BE49-F238E27FC236}">
                  <a16:creationId xmlns:a16="http://schemas.microsoft.com/office/drawing/2014/main" id="{04C8AABF-0969-4883-87C5-BCBC05A92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576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不稳定</a:t>
              </a:r>
              <a:endParaRPr lang="zh-CN" altLang="en-US" b="1"/>
            </a:p>
          </p:txBody>
        </p:sp>
        <p:sp>
          <p:nvSpPr>
            <p:cNvPr id="162828" name="Rectangle 12">
              <a:extLst>
                <a:ext uri="{FF2B5EF4-FFF2-40B4-BE49-F238E27FC236}">
                  <a16:creationId xmlns:a16="http://schemas.microsoft.com/office/drawing/2014/main" id="{CFC4AF2D-DA29-4132-9CAD-B82F16427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576"/>
              <a:ext cx="687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O(log</a:t>
              </a:r>
              <a:r>
                <a:rPr lang="en-US" altLang="en-US" b="1" baseline="-25000"/>
                <a:t>2</a:t>
              </a:r>
              <a:r>
                <a:rPr lang="en-US" altLang="en-US" b="1"/>
                <a:t>n)</a:t>
              </a:r>
            </a:p>
          </p:txBody>
        </p:sp>
        <p:sp>
          <p:nvSpPr>
            <p:cNvPr id="162829" name="Rectangle 13">
              <a:extLst>
                <a:ext uri="{FF2B5EF4-FFF2-40B4-BE49-F238E27FC236}">
                  <a16:creationId xmlns:a16="http://schemas.microsoft.com/office/drawing/2014/main" id="{B30582C5-A8B6-4A6E-B87E-3D122525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88"/>
              <a:ext cx="685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O(1)</a:t>
              </a:r>
            </a:p>
          </p:txBody>
        </p:sp>
        <p:sp>
          <p:nvSpPr>
            <p:cNvPr id="162830" name="Rectangle 14">
              <a:extLst>
                <a:ext uri="{FF2B5EF4-FFF2-40B4-BE49-F238E27FC236}">
                  <a16:creationId xmlns:a16="http://schemas.microsoft.com/office/drawing/2014/main" id="{EC093010-EA61-4531-BAB3-C876DF55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"/>
              <a:ext cx="635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n-1</a:t>
              </a:r>
            </a:p>
          </p:txBody>
        </p:sp>
        <p:sp>
          <p:nvSpPr>
            <p:cNvPr id="162831" name="Rectangle 15">
              <a:extLst>
                <a:ext uri="{FF2B5EF4-FFF2-40B4-BE49-F238E27FC236}">
                  <a16:creationId xmlns:a16="http://schemas.microsoft.com/office/drawing/2014/main" id="{2344E986-6ADF-410C-B1F3-F09730F0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88"/>
              <a:ext cx="821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</a:t>
              </a:r>
              <a:r>
                <a:rPr lang="en-US" altLang="en-US" b="1" baseline="30000"/>
                <a:t>2</a:t>
              </a:r>
              <a:r>
                <a:rPr lang="en-US" altLang="en-US" b="1"/>
                <a:t>)</a:t>
              </a:r>
            </a:p>
          </p:txBody>
        </p:sp>
        <p:sp>
          <p:nvSpPr>
            <p:cNvPr id="162832" name="Rectangle 16">
              <a:extLst>
                <a:ext uri="{FF2B5EF4-FFF2-40B4-BE49-F238E27FC236}">
                  <a16:creationId xmlns:a16="http://schemas.microsoft.com/office/drawing/2014/main" id="{2F33B353-5414-4270-9BBD-0411AB15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76"/>
              <a:ext cx="635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nlog</a:t>
              </a:r>
              <a:r>
                <a:rPr lang="en-US" altLang="en-US" b="1" baseline="-25000"/>
                <a:t>2</a:t>
              </a:r>
              <a:r>
                <a:rPr lang="en-US" altLang="en-US" b="1"/>
                <a:t>n</a:t>
              </a:r>
            </a:p>
          </p:txBody>
        </p:sp>
        <p:sp>
          <p:nvSpPr>
            <p:cNvPr id="162833" name="Rectangle 17">
              <a:extLst>
                <a:ext uri="{FF2B5EF4-FFF2-40B4-BE49-F238E27FC236}">
                  <a16:creationId xmlns:a16="http://schemas.microsoft.com/office/drawing/2014/main" id="{32FE322C-3DAF-4C48-8A61-11CB3E42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576"/>
              <a:ext cx="821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O(nlog</a:t>
              </a:r>
              <a:r>
                <a:rPr lang="en-US" altLang="en-US" b="1" baseline="-25000"/>
                <a:t>2</a:t>
              </a:r>
              <a:r>
                <a:rPr lang="en-US" altLang="en-US" b="1"/>
                <a:t>n)</a:t>
              </a:r>
            </a:p>
          </p:txBody>
        </p:sp>
        <p:sp>
          <p:nvSpPr>
            <p:cNvPr id="162834" name="Rectangle 18">
              <a:extLst>
                <a:ext uri="{FF2B5EF4-FFF2-40B4-BE49-F238E27FC236}">
                  <a16:creationId xmlns:a16="http://schemas.microsoft.com/office/drawing/2014/main" id="{7E6CC3AE-ECCA-4A8B-81ED-480D467E1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288"/>
              <a:ext cx="64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n(n-1)/2</a:t>
              </a:r>
            </a:p>
          </p:txBody>
        </p:sp>
        <p:sp>
          <p:nvSpPr>
            <p:cNvPr id="162835" name="Rectangle 19">
              <a:extLst>
                <a:ext uri="{FF2B5EF4-FFF2-40B4-BE49-F238E27FC236}">
                  <a16:creationId xmlns:a16="http://schemas.microsoft.com/office/drawing/2014/main" id="{A8919292-6140-4652-A3B8-95C1B4AA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76"/>
              <a:ext cx="67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  <a:r>
                <a:rPr lang="en-US" altLang="en-US" b="1" baseline="30000"/>
                <a:t>2</a:t>
              </a:r>
              <a:r>
                <a:rPr lang="en-US" altLang="en-US" b="1"/>
                <a:t>/2</a:t>
              </a:r>
            </a:p>
          </p:txBody>
        </p:sp>
        <p:sp>
          <p:nvSpPr>
            <p:cNvPr id="162836" name="Rectangle 20">
              <a:extLst>
                <a:ext uri="{FF2B5EF4-FFF2-40B4-BE49-F238E27FC236}">
                  <a16:creationId xmlns:a16="http://schemas.microsoft.com/office/drawing/2014/main" id="{3FD34619-1C47-4788-8768-14B566D25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576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>
                  <a:sym typeface="Symbol" panose="05050102010706020507" pitchFamily="18" charset="2"/>
                </a:rPr>
                <a:t> </a:t>
              </a:r>
              <a:r>
                <a:rPr lang="en-US" altLang="en-US" b="1"/>
                <a:t>nlog</a:t>
              </a:r>
              <a:r>
                <a:rPr lang="en-US" altLang="en-US" b="1" baseline="-25000"/>
                <a:t>2</a:t>
              </a:r>
              <a:r>
                <a:rPr lang="en-US" altLang="en-US" b="1"/>
                <a:t>n</a:t>
              </a:r>
            </a:p>
          </p:txBody>
        </p:sp>
        <p:sp>
          <p:nvSpPr>
            <p:cNvPr id="162837" name="Rectangle 21">
              <a:extLst>
                <a:ext uri="{FF2B5EF4-FFF2-40B4-BE49-F238E27FC236}">
                  <a16:creationId xmlns:a16="http://schemas.microsoft.com/office/drawing/2014/main" id="{D0C6B674-C987-4A5E-80EB-DCC06F777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64"/>
              <a:ext cx="5724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4</a:t>
              </a:r>
              <a:r>
                <a:rPr lang="zh-CN" altLang="en-US" sz="2000" b="1"/>
                <a:t>、分配排序</a:t>
              </a:r>
              <a:endParaRPr lang="zh-CN" altLang="en-US" b="1"/>
            </a:p>
          </p:txBody>
        </p:sp>
        <p:sp>
          <p:nvSpPr>
            <p:cNvPr id="162838" name="Rectangle 22">
              <a:extLst>
                <a:ext uri="{FF2B5EF4-FFF2-40B4-BE49-F238E27FC236}">
                  <a16:creationId xmlns:a16="http://schemas.microsoft.com/office/drawing/2014/main" id="{EDB5AA94-C3C4-4675-90EB-92A0520AD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基数排序</a:t>
              </a:r>
              <a:endParaRPr lang="zh-CN" altLang="en-US" b="1"/>
            </a:p>
          </p:txBody>
        </p:sp>
        <p:sp>
          <p:nvSpPr>
            <p:cNvPr id="162839" name="Rectangle 23">
              <a:extLst>
                <a:ext uri="{FF2B5EF4-FFF2-40B4-BE49-F238E27FC236}">
                  <a16:creationId xmlns:a16="http://schemas.microsoft.com/office/drawing/2014/main" id="{BEBFF025-CB3F-4C00-B2EB-C85A6365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52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</a:t>
              </a:r>
              <a:endParaRPr lang="zh-CN" altLang="en-US" b="1"/>
            </a:p>
          </p:txBody>
        </p:sp>
        <p:sp>
          <p:nvSpPr>
            <p:cNvPr id="162840" name="Rectangle 24">
              <a:extLst>
                <a:ext uri="{FF2B5EF4-FFF2-40B4-BE49-F238E27FC236}">
                  <a16:creationId xmlns:a16="http://schemas.microsoft.com/office/drawing/2014/main" id="{ABC7B679-6FB0-427C-8187-FD39E502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152"/>
              <a:ext cx="685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O(n+r)</a:t>
              </a:r>
            </a:p>
          </p:txBody>
        </p:sp>
        <p:sp>
          <p:nvSpPr>
            <p:cNvPr id="162841" name="Rectangle 25">
              <a:extLst>
                <a:ext uri="{FF2B5EF4-FFF2-40B4-BE49-F238E27FC236}">
                  <a16:creationId xmlns:a16="http://schemas.microsoft.com/office/drawing/2014/main" id="{1CA78BBF-AE34-4992-9066-164C3998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152"/>
              <a:ext cx="821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O(d·(n+r))</a:t>
              </a:r>
            </a:p>
          </p:txBody>
        </p:sp>
        <p:sp>
          <p:nvSpPr>
            <p:cNvPr id="162842" name="Rectangle 26">
              <a:extLst>
                <a:ext uri="{FF2B5EF4-FFF2-40B4-BE49-F238E27FC236}">
                  <a16:creationId xmlns:a16="http://schemas.microsoft.com/office/drawing/2014/main" id="{C8398A18-89D4-451B-BB41-B11D0864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1296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O(d·(n+r))</a:t>
              </a:r>
            </a:p>
          </p:txBody>
        </p:sp>
        <p:sp>
          <p:nvSpPr>
            <p:cNvPr id="162843" name="Rectangle 27">
              <a:extLst>
                <a:ext uri="{FF2B5EF4-FFF2-40B4-BE49-F238E27FC236}">
                  <a16:creationId xmlns:a16="http://schemas.microsoft.com/office/drawing/2014/main" id="{0A89FEBC-0060-4D9B-87BE-415C7F44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52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拉链</a:t>
              </a:r>
              <a:endParaRPr lang="zh-CN" altLang="en-US" b="1"/>
            </a:p>
          </p:txBody>
        </p:sp>
        <p:sp>
          <p:nvSpPr>
            <p:cNvPr id="162844" name="Rectangle 28">
              <a:extLst>
                <a:ext uri="{FF2B5EF4-FFF2-40B4-BE49-F238E27FC236}">
                  <a16:creationId xmlns:a16="http://schemas.microsoft.com/office/drawing/2014/main" id="{14C418E2-A6F4-4667-AD01-9137F172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 b="1"/>
                <a:t>5</a:t>
              </a:r>
              <a:r>
                <a:rPr lang="zh-CN" altLang="en-US" sz="2000" b="1"/>
                <a:t>、归并排序</a:t>
              </a:r>
              <a:endParaRPr lang="zh-CN" altLang="en-US" b="1"/>
            </a:p>
          </p:txBody>
        </p:sp>
        <p:sp>
          <p:nvSpPr>
            <p:cNvPr id="162845" name="Rectangle 29">
              <a:extLst>
                <a:ext uri="{FF2B5EF4-FFF2-40B4-BE49-F238E27FC236}">
                  <a16:creationId xmlns:a16="http://schemas.microsoft.com/office/drawing/2014/main" id="{B608C0BC-32DD-4C87-A6DA-C591FF5B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40"/>
              <a:ext cx="63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稳定</a:t>
              </a:r>
              <a:endParaRPr lang="zh-CN" altLang="en-US" b="1"/>
            </a:p>
          </p:txBody>
        </p:sp>
        <p:sp>
          <p:nvSpPr>
            <p:cNvPr id="162846" name="Rectangle 30">
              <a:extLst>
                <a:ext uri="{FF2B5EF4-FFF2-40B4-BE49-F238E27FC236}">
                  <a16:creationId xmlns:a16="http://schemas.microsoft.com/office/drawing/2014/main" id="{1C057FC8-27CC-404E-B7AE-F89861370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40"/>
              <a:ext cx="685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O(n)</a:t>
              </a:r>
            </a:p>
          </p:txBody>
        </p:sp>
        <p:sp>
          <p:nvSpPr>
            <p:cNvPr id="162847" name="Rectangle 31">
              <a:extLst>
                <a:ext uri="{FF2B5EF4-FFF2-40B4-BE49-F238E27FC236}">
                  <a16:creationId xmlns:a16="http://schemas.microsoft.com/office/drawing/2014/main" id="{A0F19BE9-6B87-4AFD-B76C-96AB6482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440"/>
              <a:ext cx="821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O(n·log</a:t>
              </a:r>
              <a:r>
                <a:rPr lang="en-US" altLang="en-US" b="1" baseline="-25000"/>
                <a:t>2</a:t>
              </a:r>
              <a:r>
                <a:rPr lang="en-US" altLang="en-US" b="1"/>
                <a:t>n))</a:t>
              </a:r>
            </a:p>
          </p:txBody>
        </p:sp>
        <p:sp>
          <p:nvSpPr>
            <p:cNvPr id="162848" name="Rectangle 32">
              <a:extLst>
                <a:ext uri="{FF2B5EF4-FFF2-40B4-BE49-F238E27FC236}">
                  <a16:creationId xmlns:a16="http://schemas.microsoft.com/office/drawing/2014/main" id="{1A0358AF-BB53-4A05-8583-0AA5D5EE0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1296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O(n·log</a:t>
              </a:r>
              <a:r>
                <a:rPr lang="en-US" altLang="en-US" b="1" baseline="-25000"/>
                <a:t>2</a:t>
              </a:r>
              <a:r>
                <a:rPr lang="en-US" altLang="en-US" b="1"/>
                <a:t>n))</a:t>
              </a:r>
            </a:p>
          </p:txBody>
        </p:sp>
        <p:sp>
          <p:nvSpPr>
            <p:cNvPr id="162849" name="Rectangle 33">
              <a:extLst>
                <a:ext uri="{FF2B5EF4-FFF2-40B4-BE49-F238E27FC236}">
                  <a16:creationId xmlns:a16="http://schemas.microsoft.com/office/drawing/2014/main" id="{8D6F2E09-FE51-4F38-B0B1-121CE9A74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440"/>
              <a:ext cx="1152" cy="288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</p:grp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A4A92D76-0C6F-4C91-AAB5-02D60C8D10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2400" b="1"/>
              <a:t>第7章：排序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23E1D0D-6ABA-4563-A248-40DB38A8B7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复习例题---在O(n)时间内实现将负数排在所有非负数之前。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sz="2000" b="1"/>
              <a:t>void sort ( float [ ] a, int n )</a:t>
            </a:r>
          </a:p>
          <a:p>
            <a:pPr>
              <a:buFontTx/>
              <a:buNone/>
            </a:pPr>
            <a:r>
              <a:rPr lang="en-US" altLang="en-US" sz="2000" b="1"/>
              <a:t> {   int i = 0 ,  j = n-1 ;</a:t>
            </a:r>
          </a:p>
          <a:p>
            <a:pPr>
              <a:buFontTx/>
              <a:buNone/>
            </a:pPr>
            <a:r>
              <a:rPr lang="en-US" altLang="en-US" sz="2000" b="1"/>
              <a:t>      while ( i != j )</a:t>
            </a:r>
          </a:p>
          <a:p>
            <a:pPr>
              <a:buFontTx/>
              <a:buNone/>
            </a:pPr>
            <a:r>
              <a:rPr lang="en-US" altLang="en-US" sz="2000" b="1"/>
              <a:t>      {   while ( a[j] &gt;= 0.0 &amp;&amp; i &lt; j ) j-- ;</a:t>
            </a:r>
          </a:p>
          <a:p>
            <a:pPr>
              <a:buFontTx/>
              <a:buNone/>
            </a:pPr>
            <a:r>
              <a:rPr lang="en-US" altLang="en-US" sz="2000" b="1"/>
              <a:t>           while ( a[i] &lt; 0 &amp;&amp; i &lt; j ) i++ ;</a:t>
            </a:r>
          </a:p>
          <a:p>
            <a:pPr>
              <a:buFontTx/>
              <a:buNone/>
            </a:pPr>
            <a:r>
              <a:rPr lang="en-US" altLang="en-US" sz="2000" b="1"/>
              <a:t>           float temp = a[i] ;  a[i] = a[j]; a[j] = temp;</a:t>
            </a:r>
          </a:p>
          <a:p>
            <a:pPr>
              <a:buFontTx/>
              <a:buNone/>
            </a:pPr>
            <a:r>
              <a:rPr lang="en-US" altLang="en-US" sz="2000" b="1"/>
              <a:t>           j-- ; i++ ;</a:t>
            </a:r>
          </a:p>
          <a:p>
            <a:pPr>
              <a:buFontTx/>
              <a:buNone/>
            </a:pPr>
            <a:r>
              <a:rPr lang="en-US" altLang="en-US" sz="2000" b="1"/>
              <a:t>       }</a:t>
            </a:r>
          </a:p>
          <a:p>
            <a:pPr>
              <a:buFontTx/>
              <a:buNone/>
            </a:pPr>
            <a:r>
              <a:rPr lang="en-US" altLang="en-US" sz="2000" b="1"/>
              <a:t> }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64532FBD-B6A6-435F-913F-FD2F94F74F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r>
              <a:rPr lang="en-US" altLang="en-US" sz="2400" b="1"/>
              <a:t>第7章：排序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EB840ED9-DEEE-43D3-A99A-C7857115C0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考纲上的题目：</a:t>
            </a:r>
          </a:p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000" b="1"/>
              <a:t>下列排序算法中，时间复杂度为O(nlog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n)且占有额外空间最少的是</a:t>
            </a:r>
          </a:p>
          <a:p>
            <a:pPr>
              <a:buFontTx/>
              <a:buNone/>
            </a:pPr>
            <a:r>
              <a:rPr lang="en-US" altLang="en-US" sz="2000" b="1"/>
              <a:t>    A.  堆排序             B. 起泡排序</a:t>
            </a:r>
          </a:p>
          <a:p>
            <a:pPr>
              <a:buFontTx/>
              <a:buNone/>
            </a:pPr>
            <a:r>
              <a:rPr lang="en-US" altLang="en-US" sz="2000" b="1"/>
              <a:t>    C.  快速排序         D.  希尔排序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3FCCA1-758C-46DD-968A-D10E5F16F5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US" altLang="en-US"/>
              <a:t>Chapter 8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2947C0A4-6C04-4BA7-84CB-24CAD0DAB4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The Disjoint Set ADT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8D9E1BB-AB6F-4341-AB2D-B5B963E567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zh-CN" altLang="en-US" sz="3200" b="1">
                <a:latin typeface="宋体" panose="02010600030101010101" pitchFamily="2" charset="-122"/>
              </a:rPr>
              <a:t>特殊矩阵的压缩存储</a:t>
            </a:r>
            <a:r>
              <a:rPr lang="zh-CN" altLang="en-US" sz="3200" b="1"/>
              <a:t> </a:t>
            </a:r>
            <a:br>
              <a:rPr lang="zh-CN" altLang="en-US" sz="3200" b="1"/>
            </a:br>
            <a:endParaRPr lang="zh-CN" altLang="en-US" b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7CCB3D-9F30-43FD-84A8-A77BABE2C0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352800"/>
            <a:ext cx="77724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                   Arrays and Matrix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EC69696A-B013-4182-B850-8A9838C658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304800"/>
          </a:xfrm>
        </p:spPr>
        <p:txBody>
          <a:bodyPr/>
          <a:lstStyle/>
          <a:p>
            <a:r>
              <a:rPr lang="en-US" altLang="en-US" sz="2400" b="1"/>
              <a:t>第9章：图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BEBBAF13-940C-418C-BF58-29F860C969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1.无向图、有向图的有关概念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2.图的机内存储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邻接矩阵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邻接表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3.图的若干算法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1) 图的遍历----DFS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 BFS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2) 最小代价生成树---Prime算法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            Kuscal算法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3) 最短路径-----Dijkstra算法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  Floyed算法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4) 活动网络----AOV——拓扑排序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      AOE——关键路径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4. 例1, 例2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66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FBB5E688-388C-4FB4-8AF6-A9813820A9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62025"/>
          </a:xfrm>
        </p:spPr>
        <p:txBody>
          <a:bodyPr/>
          <a:lstStyle/>
          <a:p>
            <a:r>
              <a:rPr lang="en-US" altLang="en-US" sz="2400" b="1"/>
              <a:t>第9章：图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9E9EEAA5-26DA-49B3-BCD3-A826551CF2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2.图的机内存储</a:t>
            </a:r>
          </a:p>
          <a:p>
            <a:pPr>
              <a:buFontTx/>
              <a:buNone/>
            </a:pPr>
            <a:r>
              <a:rPr lang="en-US" altLang="en-US" b="1"/>
              <a:t>           邻接矩阵</a:t>
            </a:r>
          </a:p>
          <a:p>
            <a:pPr>
              <a:buFontTx/>
              <a:buNone/>
            </a:pPr>
            <a:r>
              <a:rPr lang="en-US" altLang="en-US" b="1"/>
              <a:t>            邻接表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0EF5BDF-1942-40E7-88E2-68CAE44F6C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0413"/>
            <a:ext cx="7772400" cy="609600"/>
          </a:xfrm>
        </p:spPr>
        <p:txBody>
          <a:bodyPr/>
          <a:lstStyle/>
          <a:p>
            <a:r>
              <a:rPr lang="en-US" altLang="en-US" sz="3200"/>
              <a:t> </a:t>
            </a:r>
            <a:r>
              <a:rPr lang="en-US" altLang="en-US" sz="3200" b="1"/>
              <a:t>Representation of graphs and digraphs</a:t>
            </a:r>
            <a:endParaRPr lang="en-US" altLang="en-US" b="1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9EC3A548-8360-4D74-9B48-61F19CF1AE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800" b="1"/>
              <a:t>1.Adjacency Matrix</a:t>
            </a:r>
          </a:p>
          <a:p>
            <a:pPr marL="609600" indent="-609600">
              <a:buFontTx/>
              <a:buNone/>
            </a:pPr>
            <a:r>
              <a:rPr lang="en-US" altLang="en-US" sz="2800" b="1"/>
              <a:t>   G=(V,E), V={V</a:t>
            </a:r>
            <a:r>
              <a:rPr lang="en-US" altLang="en-US" sz="2800" b="1" baseline="-25000"/>
              <a:t>1</a:t>
            </a:r>
            <a:r>
              <a:rPr lang="en-US" altLang="en-US" sz="2800" b="1"/>
              <a:t>,V</a:t>
            </a:r>
            <a:r>
              <a:rPr lang="en-US" altLang="en-US" sz="2800" b="1" baseline="-25000"/>
              <a:t>2</a:t>
            </a:r>
            <a:r>
              <a:rPr lang="en-US" altLang="en-US" sz="2800" b="1"/>
              <a:t>,……,V</a:t>
            </a:r>
            <a:r>
              <a:rPr lang="en-US" altLang="en-US" sz="2800" b="1" baseline="-25000"/>
              <a:t>n</a:t>
            </a:r>
            <a:r>
              <a:rPr lang="en-US" altLang="en-US" sz="2800" b="1"/>
              <a:t>}</a:t>
            </a:r>
          </a:p>
          <a:p>
            <a:pPr marL="609600" indent="-609600">
              <a:buFontTx/>
              <a:buNone/>
            </a:pPr>
            <a:r>
              <a:rPr lang="en-US" altLang="en-US" sz="2800" b="1"/>
              <a:t>   then the adjacency matrix of graph G:</a:t>
            </a:r>
          </a:p>
          <a:p>
            <a:pPr marL="609600" indent="-609600">
              <a:buFontTx/>
              <a:buNone/>
            </a:pPr>
            <a:r>
              <a:rPr lang="en-US" altLang="en-US" sz="2800" b="1"/>
              <a:t>  </a:t>
            </a:r>
          </a:p>
          <a:p>
            <a:pPr marL="609600" indent="-609600">
              <a:buFontTx/>
              <a:buNone/>
            </a:pPr>
            <a:r>
              <a:rPr lang="en-US" altLang="en-US" sz="2800" b="1"/>
              <a:t>   A(i,j)=</a:t>
            </a:r>
          </a:p>
          <a:p>
            <a:pPr marL="609600" indent="-609600">
              <a:buFontTx/>
              <a:buNone/>
            </a:pPr>
            <a:endParaRPr lang="en-US" altLang="en-US" b="1"/>
          </a:p>
        </p:txBody>
      </p:sp>
      <p:grpSp>
        <p:nvGrpSpPr>
          <p:cNvPr id="168964" name="Group 4">
            <a:extLst>
              <a:ext uri="{FF2B5EF4-FFF2-40B4-BE49-F238E27FC236}">
                <a16:creationId xmlns:a16="http://schemas.microsoft.com/office/drawing/2014/main" id="{23DDA430-9FCA-4F72-8E3E-D8BAB27779F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276600"/>
            <a:ext cx="5105400" cy="1169988"/>
            <a:chOff x="0" y="0"/>
            <a:chExt cx="3216" cy="736"/>
          </a:xfrm>
        </p:grpSpPr>
        <p:sp>
          <p:nvSpPr>
            <p:cNvPr id="168965" name="AutoShape 5">
              <a:extLst>
                <a:ext uri="{FF2B5EF4-FFF2-40B4-BE49-F238E27FC236}">
                  <a16:creationId xmlns:a16="http://schemas.microsoft.com/office/drawing/2014/main" id="{323B64B8-4E49-4E2C-B114-9BEE0AA0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2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8966" name="Text Box 6">
              <a:extLst>
                <a:ext uri="{FF2B5EF4-FFF2-40B4-BE49-F238E27FC236}">
                  <a16:creationId xmlns:a16="http://schemas.microsoft.com/office/drawing/2014/main" id="{F7496A59-E9D6-43D4-88A9-D5474597B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3072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2800" b="1"/>
                <a:t>1  </a:t>
              </a:r>
              <a:r>
                <a:rPr lang="en-US" altLang="en-US" sz="2800" b="1"/>
                <a:t>if &lt;i,j&gt;,&lt;j,i&gt;</a:t>
              </a:r>
              <a:r>
                <a:rPr lang="en-US" altLang="en-US" sz="2800" b="1">
                  <a:sym typeface="Symbol" panose="05050102010706020507" pitchFamily="18" charset="2"/>
                </a:rPr>
                <a:t>E or (i,j)E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0  otherwise</a:t>
              </a:r>
              <a:endParaRPr lang="en-US" altLang="en-US" sz="3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1A853083-DFE4-4FCA-B2C8-65667F93F5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0413"/>
          </a:xfrm>
        </p:spPr>
        <p:txBody>
          <a:bodyPr/>
          <a:lstStyle/>
          <a:p>
            <a:r>
              <a:rPr lang="en-US" altLang="en-US" sz="3200" b="1"/>
              <a:t> Representation of graphs and digraphs</a:t>
            </a:r>
            <a:endParaRPr lang="en-US" altLang="en-US" b="1"/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789474F-CA38-4C60-A814-D3E7569830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5588"/>
            <a:ext cx="7772400" cy="4095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</a:t>
            </a:r>
            <a:r>
              <a:rPr lang="en-US" altLang="en-US" sz="2800" b="1"/>
              <a:t>For example:</a:t>
            </a:r>
          </a:p>
          <a:p>
            <a:pPr>
              <a:buFontTx/>
              <a:buNone/>
            </a:pPr>
            <a:r>
              <a:rPr lang="en-US" altLang="en-US" sz="2800" b="1"/>
              <a:t>  graph </a:t>
            </a:r>
          </a:p>
          <a:p>
            <a:pPr>
              <a:buFontTx/>
              <a:buNone/>
            </a:pPr>
            <a:endParaRPr lang="en-US" altLang="en-US" b="1"/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4CF6F748-E9E3-4301-8DA0-7CD9E730D94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95600"/>
            <a:ext cx="2590800" cy="2063750"/>
            <a:chOff x="0" y="0"/>
            <a:chExt cx="1632" cy="1299"/>
          </a:xfrm>
        </p:grpSpPr>
        <p:sp>
          <p:nvSpPr>
            <p:cNvPr id="169989" name="Oval 5">
              <a:extLst>
                <a:ext uri="{FF2B5EF4-FFF2-40B4-BE49-F238E27FC236}">
                  <a16:creationId xmlns:a16="http://schemas.microsoft.com/office/drawing/2014/main" id="{D7DC07B5-0F8B-4343-8D4D-ED4919645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0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990" name="Oval 6">
              <a:extLst>
                <a:ext uri="{FF2B5EF4-FFF2-40B4-BE49-F238E27FC236}">
                  <a16:creationId xmlns:a16="http://schemas.microsoft.com/office/drawing/2014/main" id="{5230E93A-DDA6-4F7D-AA41-C49DDE0C5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991" name="Oval 7">
              <a:extLst>
                <a:ext uri="{FF2B5EF4-FFF2-40B4-BE49-F238E27FC236}">
                  <a16:creationId xmlns:a16="http://schemas.microsoft.com/office/drawing/2014/main" id="{15C935E0-E4CF-4196-81CD-C69B9F80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992" name="Oval 8">
              <a:extLst>
                <a:ext uri="{FF2B5EF4-FFF2-40B4-BE49-F238E27FC236}">
                  <a16:creationId xmlns:a16="http://schemas.microsoft.com/office/drawing/2014/main" id="{B4ED139C-6EBA-4FBC-B065-F15BCDE0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9993" name="Line 9">
              <a:extLst>
                <a:ext uri="{FF2B5EF4-FFF2-40B4-BE49-F238E27FC236}">
                  <a16:creationId xmlns:a16="http://schemas.microsoft.com/office/drawing/2014/main" id="{48E699A0-53AA-4CC6-90D9-9A47EBE98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88"/>
              <a:ext cx="5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9994" name="Line 10">
              <a:extLst>
                <a:ext uri="{FF2B5EF4-FFF2-40B4-BE49-F238E27FC236}">
                  <a16:creationId xmlns:a16="http://schemas.microsoft.com/office/drawing/2014/main" id="{CDB95008-8DB3-4C4F-AE1D-44A8DD006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9995" name="Line 11">
              <a:extLst>
                <a:ext uri="{FF2B5EF4-FFF2-40B4-BE49-F238E27FC236}">
                  <a16:creationId xmlns:a16="http://schemas.microsoft.com/office/drawing/2014/main" id="{FEA43921-3668-49F3-9F79-E866C9380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36"/>
              <a:ext cx="576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9996" name="Line 12">
              <a:extLst>
                <a:ext uri="{FF2B5EF4-FFF2-40B4-BE49-F238E27FC236}">
                  <a16:creationId xmlns:a16="http://schemas.microsoft.com/office/drawing/2014/main" id="{90BB23D0-962B-4658-9B0D-3D64F6040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36"/>
              <a:ext cx="624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9997" name="Line 13">
              <a:extLst>
                <a:ext uri="{FF2B5EF4-FFF2-40B4-BE49-F238E27FC236}">
                  <a16:creationId xmlns:a16="http://schemas.microsoft.com/office/drawing/2014/main" id="{D7CA34BA-7AAA-4A1D-8FA5-995F415F1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960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69998" name="Text Box 14">
              <a:extLst>
                <a:ext uri="{FF2B5EF4-FFF2-40B4-BE49-F238E27FC236}">
                  <a16:creationId xmlns:a16="http://schemas.microsoft.com/office/drawing/2014/main" id="{718311F5-D990-4E9D-883C-9DBC92D1D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1</a:t>
              </a:r>
              <a:endParaRPr lang="en-US" altLang="en-US" b="1"/>
            </a:p>
          </p:txBody>
        </p:sp>
        <p:sp>
          <p:nvSpPr>
            <p:cNvPr id="169999" name="Text Box 15">
              <a:extLst>
                <a:ext uri="{FF2B5EF4-FFF2-40B4-BE49-F238E27FC236}">
                  <a16:creationId xmlns:a16="http://schemas.microsoft.com/office/drawing/2014/main" id="{C0750DF4-0BFA-42B5-952F-8C59DF51C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0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170000" name="Text Box 16">
              <a:extLst>
                <a:ext uri="{FF2B5EF4-FFF2-40B4-BE49-F238E27FC236}">
                  <a16:creationId xmlns:a16="http://schemas.microsoft.com/office/drawing/2014/main" id="{3717F330-9740-475D-B2FF-22FC11FE3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00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V3</a:t>
              </a:r>
            </a:p>
          </p:txBody>
        </p:sp>
        <p:sp>
          <p:nvSpPr>
            <p:cNvPr id="170001" name="Text Box 17">
              <a:extLst>
                <a:ext uri="{FF2B5EF4-FFF2-40B4-BE49-F238E27FC236}">
                  <a16:creationId xmlns:a16="http://schemas.microsoft.com/office/drawing/2014/main" id="{CC8067C1-1AE6-4B94-9DB1-6BE0C4BD2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0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V4</a:t>
              </a:r>
            </a:p>
          </p:txBody>
        </p:sp>
      </p:grpSp>
      <p:grpSp>
        <p:nvGrpSpPr>
          <p:cNvPr id="170002" name="Group 18">
            <a:extLst>
              <a:ext uri="{FF2B5EF4-FFF2-40B4-BE49-F238E27FC236}">
                <a16:creationId xmlns:a16="http://schemas.microsoft.com/office/drawing/2014/main" id="{65E6D674-11DB-4A07-8351-6F9DAAF7C4E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3013"/>
            <a:ext cx="3581400" cy="2592387"/>
            <a:chOff x="0" y="0"/>
            <a:chExt cx="2256" cy="1632"/>
          </a:xfrm>
        </p:grpSpPr>
        <p:grpSp>
          <p:nvGrpSpPr>
            <p:cNvPr id="170003" name="Group 19">
              <a:extLst>
                <a:ext uri="{FF2B5EF4-FFF2-40B4-BE49-F238E27FC236}">
                  <a16:creationId xmlns:a16="http://schemas.microsoft.com/office/drawing/2014/main" id="{D28A02BF-6284-482A-B6D6-545E3ABC9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60" cy="1632"/>
              <a:chOff x="0" y="0"/>
              <a:chExt cx="2160" cy="1632"/>
            </a:xfrm>
          </p:grpSpPr>
          <p:sp>
            <p:nvSpPr>
              <p:cNvPr id="170004" name="Text Box 20">
                <a:extLst>
                  <a:ext uri="{FF2B5EF4-FFF2-40B4-BE49-F238E27FC236}">
                    <a16:creationId xmlns:a16="http://schemas.microsoft.com/office/drawing/2014/main" id="{DD0713F6-B64D-45AF-8CA1-743C3FC97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32"/>
                <a:ext cx="9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A(i,j)=</a:t>
                </a:r>
              </a:p>
            </p:txBody>
          </p:sp>
          <p:sp>
            <p:nvSpPr>
              <p:cNvPr id="170005" name="AutoShape 21">
                <a:extLst>
                  <a:ext uri="{FF2B5EF4-FFF2-40B4-BE49-F238E27FC236}">
                    <a16:creationId xmlns:a16="http://schemas.microsoft.com/office/drawing/2014/main" id="{D380566B-8DDB-446B-B6B2-10E597A18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392" cy="1632"/>
              </a:xfrm>
              <a:prstGeom prst="bracketPair">
                <a:avLst>
                  <a:gd name="adj" fmla="val 16667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70006" name="Text Box 22">
              <a:extLst>
                <a:ext uri="{FF2B5EF4-FFF2-40B4-BE49-F238E27FC236}">
                  <a16:creationId xmlns:a16="http://schemas.microsoft.com/office/drawing/2014/main" id="{7E07A7B9-DA24-4FDD-87EF-08428FBC7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48"/>
              <a:ext cx="144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0    1    1    1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1    0    1    1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1    1    0    0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1    1    0    0</a:t>
              </a:r>
            </a:p>
          </p:txBody>
        </p:sp>
      </p:grpSp>
      <p:sp>
        <p:nvSpPr>
          <p:cNvPr id="170007" name="Text Box 23">
            <a:extLst>
              <a:ext uri="{FF2B5EF4-FFF2-40B4-BE49-F238E27FC236}">
                <a16:creationId xmlns:a16="http://schemas.microsoft.com/office/drawing/2014/main" id="{BFF46427-35B8-49E2-8EA7-D6A99B0F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305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sz="2800" b="1"/>
              <a:t>1)</a:t>
            </a:r>
            <a:r>
              <a:rPr lang="en-US" altLang="en-US" sz="2800" b="1"/>
              <a:t>Adjacency matrix of graph is a symmetric matrix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800" b="1"/>
              <a:t>2) </a:t>
            </a:r>
            <a:r>
              <a:rPr lang="en-US" altLang="en-US" sz="2800" b="1">
                <a:sym typeface="Symbol" panose="05050102010706020507" pitchFamily="18" charset="2"/>
              </a:rPr>
              <a:t>A(i,j)= A(j,i)=d</a:t>
            </a:r>
            <a:r>
              <a:rPr lang="en-US" altLang="en-US" sz="2800" b="1" baseline="-25000">
                <a:sym typeface="Symbol" panose="05050102010706020507" pitchFamily="18" charset="2"/>
              </a:rPr>
              <a:t>i </a:t>
            </a:r>
            <a:r>
              <a:rPr lang="en-US" altLang="en-US" sz="2800" b="1">
                <a:sym typeface="Symbol" panose="05050102010706020507" pitchFamily="18" charset="2"/>
              </a:rPr>
              <a:t>(degree of vertex i)</a:t>
            </a:r>
            <a:endParaRPr lang="en-US" altLang="en-US" sz="3200" b="1">
              <a:sym typeface="Symbol" panose="05050102010706020507" pitchFamily="18" charset="2"/>
            </a:endParaRPr>
          </a:p>
        </p:txBody>
      </p:sp>
      <p:sp>
        <p:nvSpPr>
          <p:cNvPr id="170008" name="Text Box 24">
            <a:extLst>
              <a:ext uri="{FF2B5EF4-FFF2-40B4-BE49-F238E27FC236}">
                <a16:creationId xmlns:a16="http://schemas.microsoft.com/office/drawing/2014/main" id="{196596A4-6567-4664-ADCB-10AAC472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40388"/>
            <a:ext cx="381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n</a:t>
            </a:r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010A1951-33B0-4E2E-BA83-2CFB17469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172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j=1</a:t>
            </a:r>
          </a:p>
        </p:txBody>
      </p:sp>
      <p:sp>
        <p:nvSpPr>
          <p:cNvPr id="170010" name="Text Box 26">
            <a:extLst>
              <a:ext uri="{FF2B5EF4-FFF2-40B4-BE49-F238E27FC236}">
                <a16:creationId xmlns:a16="http://schemas.microsoft.com/office/drawing/2014/main" id="{8807C56C-5344-4B67-9B62-4CCA43F3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40388"/>
            <a:ext cx="381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n</a:t>
            </a:r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3917C635-0064-42C2-B6C8-0E4ABD84E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172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j=1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0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0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70007" grpId="0" build="p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48A3E89E-9380-486D-B7A8-4384E852BE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85800"/>
            <a:ext cx="7772400" cy="760413"/>
          </a:xfrm>
        </p:spPr>
        <p:txBody>
          <a:bodyPr/>
          <a:lstStyle/>
          <a:p>
            <a:r>
              <a:rPr lang="en-US" altLang="en-US" sz="3200"/>
              <a:t> </a:t>
            </a:r>
            <a:r>
              <a:rPr lang="en-US" altLang="en-US" sz="3200" b="1"/>
              <a:t>Representation of graphs and digraphs</a:t>
            </a:r>
            <a:endParaRPr lang="en-US" altLang="en-US" b="1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1BD77EF2-A633-4A6F-ACCF-9005A5C9B8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800" b="1"/>
              <a:t>Digraph </a:t>
            </a:r>
            <a:endParaRPr lang="en-US" altLang="en-US" b="1"/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A50A8E7A-BD1E-4C6A-81A1-35B3A80DC2F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0463"/>
            <a:ext cx="3276600" cy="1993900"/>
            <a:chOff x="0" y="0"/>
            <a:chExt cx="2064" cy="1256"/>
          </a:xfrm>
        </p:grpSpPr>
        <p:sp>
          <p:nvSpPr>
            <p:cNvPr id="171013" name="Oval 5">
              <a:extLst>
                <a:ext uri="{FF2B5EF4-FFF2-40B4-BE49-F238E27FC236}">
                  <a16:creationId xmlns:a16="http://schemas.microsoft.com/office/drawing/2014/main" id="{9EE52830-F266-4994-BF3B-4941887B2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5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1014" name="Oval 6">
              <a:extLst>
                <a:ext uri="{FF2B5EF4-FFF2-40B4-BE49-F238E27FC236}">
                  <a16:creationId xmlns:a16="http://schemas.microsoft.com/office/drawing/2014/main" id="{BFE6609B-E402-4112-AFD4-DA0F874E9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9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1015" name="Oval 7">
              <a:extLst>
                <a:ext uri="{FF2B5EF4-FFF2-40B4-BE49-F238E27FC236}">
                  <a16:creationId xmlns:a16="http://schemas.microsoft.com/office/drawing/2014/main" id="{622AF09A-42F0-4300-B768-A99CF167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869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1016" name="Oval 8">
              <a:extLst>
                <a:ext uri="{FF2B5EF4-FFF2-40B4-BE49-F238E27FC236}">
                  <a16:creationId xmlns:a16="http://schemas.microsoft.com/office/drawing/2014/main" id="{9A497698-D625-4FF9-A6C7-90F18326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5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1017" name="Oval 9">
              <a:extLst>
                <a:ext uri="{FF2B5EF4-FFF2-40B4-BE49-F238E27FC236}">
                  <a16:creationId xmlns:a16="http://schemas.microsoft.com/office/drawing/2014/main" id="{A79C83DD-FF32-4D22-8C02-DAF1B215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485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1018" name="Freeform 10">
              <a:extLst>
                <a:ext uri="{FF2B5EF4-FFF2-40B4-BE49-F238E27FC236}">
                  <a16:creationId xmlns:a16="http://schemas.microsoft.com/office/drawing/2014/main" id="{CC27F199-8FFE-4D5E-9F53-8CA5944C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341"/>
              <a:ext cx="624" cy="79"/>
            </a:xfrm>
            <a:custGeom>
              <a:avLst/>
              <a:gdLst>
                <a:gd name="T0" fmla="*/ 0 w 624"/>
                <a:gd name="T1" fmla="*/ 0 h 79"/>
                <a:gd name="T2" fmla="*/ 277 w 624"/>
                <a:gd name="T3" fmla="*/ 79 h 79"/>
                <a:gd name="T4" fmla="*/ 624 w 624"/>
                <a:gd name="T5" fmla="*/ 1 h 79"/>
                <a:gd name="T6" fmla="*/ 0 w 624"/>
                <a:gd name="T7" fmla="*/ 0 h 79"/>
                <a:gd name="T8" fmla="*/ 624 w 624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624" h="79">
                  <a:moveTo>
                    <a:pt x="0" y="0"/>
                  </a:moveTo>
                  <a:cubicBezTo>
                    <a:pt x="46" y="13"/>
                    <a:pt x="173" y="79"/>
                    <a:pt x="277" y="79"/>
                  </a:cubicBezTo>
                  <a:cubicBezTo>
                    <a:pt x="381" y="79"/>
                    <a:pt x="552" y="17"/>
                    <a:pt x="624" y="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19" name="Freeform 11">
              <a:extLst>
                <a:ext uri="{FF2B5EF4-FFF2-40B4-BE49-F238E27FC236}">
                  <a16:creationId xmlns:a16="http://schemas.microsoft.com/office/drawing/2014/main" id="{D2227997-D767-40E5-BB53-737024D24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26"/>
              <a:ext cx="720" cy="120"/>
            </a:xfrm>
            <a:custGeom>
              <a:avLst/>
              <a:gdLst>
                <a:gd name="T0" fmla="*/ 720 w 720"/>
                <a:gd name="T1" fmla="*/ 119 h 120"/>
                <a:gd name="T2" fmla="*/ 337 w 720"/>
                <a:gd name="T3" fmla="*/ 0 h 120"/>
                <a:gd name="T4" fmla="*/ 0 w 720"/>
                <a:gd name="T5" fmla="*/ 120 h 120"/>
                <a:gd name="T6" fmla="*/ 0 w 720"/>
                <a:gd name="T7" fmla="*/ 0 h 120"/>
                <a:gd name="T8" fmla="*/ 720 w 72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20" h="120">
                  <a:moveTo>
                    <a:pt x="720" y="119"/>
                  </a:moveTo>
                  <a:cubicBezTo>
                    <a:pt x="656" y="99"/>
                    <a:pt x="457" y="0"/>
                    <a:pt x="337" y="0"/>
                  </a:cubicBezTo>
                  <a:cubicBezTo>
                    <a:pt x="217" y="0"/>
                    <a:pt x="70" y="95"/>
                    <a:pt x="0" y="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20" name="Line 12">
              <a:extLst>
                <a:ext uri="{FF2B5EF4-FFF2-40B4-BE49-F238E27FC236}">
                  <a16:creationId xmlns:a16="http://schemas.microsoft.com/office/drawing/2014/main" id="{F94BEB38-97D2-429E-8AFB-0DA239907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41"/>
              <a:ext cx="672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21" name="Line 13">
              <a:extLst>
                <a:ext uri="{FF2B5EF4-FFF2-40B4-BE49-F238E27FC236}">
                  <a16:creationId xmlns:a16="http://schemas.microsoft.com/office/drawing/2014/main" id="{2C4F0DD1-4A83-4B03-AAAE-F384E1C7B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" y="341"/>
              <a:ext cx="672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22" name="Line 14">
              <a:extLst>
                <a:ext uri="{FF2B5EF4-FFF2-40B4-BE49-F238E27FC236}">
                  <a16:creationId xmlns:a16="http://schemas.microsoft.com/office/drawing/2014/main" id="{5FA2D1B1-644D-4901-8D40-295CD6756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917"/>
              <a:ext cx="6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23" name="Line 15">
              <a:extLst>
                <a:ext uri="{FF2B5EF4-FFF2-40B4-BE49-F238E27FC236}">
                  <a16:creationId xmlns:a16="http://schemas.microsoft.com/office/drawing/2014/main" id="{D43F1E75-D86A-4801-BAF1-B44BA782E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93"/>
              <a:ext cx="48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24" name="Line 16">
              <a:extLst>
                <a:ext uri="{FF2B5EF4-FFF2-40B4-BE49-F238E27FC236}">
                  <a16:creationId xmlns:a16="http://schemas.microsoft.com/office/drawing/2014/main" id="{79DA3764-1D22-4B26-81E9-F41D7856F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581"/>
              <a:ext cx="48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1025" name="Text Box 17">
              <a:extLst>
                <a:ext uri="{FF2B5EF4-FFF2-40B4-BE49-F238E27FC236}">
                  <a16:creationId xmlns:a16="http://schemas.microsoft.com/office/drawing/2014/main" id="{792CDB09-8653-4AA8-AB02-0D066A38D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1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1</a:t>
              </a:r>
              <a:endParaRPr lang="en-US" altLang="en-US" b="1"/>
            </a:p>
          </p:txBody>
        </p:sp>
        <p:sp>
          <p:nvSpPr>
            <p:cNvPr id="171026" name="Text Box 18">
              <a:extLst>
                <a:ext uri="{FF2B5EF4-FFF2-40B4-BE49-F238E27FC236}">
                  <a16:creationId xmlns:a16="http://schemas.microsoft.com/office/drawing/2014/main" id="{CA27B1AB-504E-43BA-9B9A-872415BD5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0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171027" name="Text Box 19">
              <a:extLst>
                <a:ext uri="{FF2B5EF4-FFF2-40B4-BE49-F238E27FC236}">
                  <a16:creationId xmlns:a16="http://schemas.microsoft.com/office/drawing/2014/main" id="{52EDE51F-94DB-47F5-8B16-5ED064B31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17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5</a:t>
              </a:r>
              <a:endParaRPr lang="en-US" altLang="en-US" b="1"/>
            </a:p>
          </p:txBody>
        </p:sp>
        <p:sp>
          <p:nvSpPr>
            <p:cNvPr id="171028" name="Text Box 20">
              <a:extLst>
                <a:ext uri="{FF2B5EF4-FFF2-40B4-BE49-F238E27FC236}">
                  <a16:creationId xmlns:a16="http://schemas.microsoft.com/office/drawing/2014/main" id="{F4E5771C-1A58-4D27-98D5-FADE198C3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65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4</a:t>
              </a:r>
              <a:endParaRPr lang="en-US" altLang="en-US" b="1"/>
            </a:p>
          </p:txBody>
        </p:sp>
        <p:sp>
          <p:nvSpPr>
            <p:cNvPr id="171029" name="Text Box 21">
              <a:extLst>
                <a:ext uri="{FF2B5EF4-FFF2-40B4-BE49-F238E27FC236}">
                  <a16:creationId xmlns:a16="http://schemas.microsoft.com/office/drawing/2014/main" id="{1C66FF79-E62F-4483-A712-AF3B2450A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41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</p:grpSp>
      <p:grpSp>
        <p:nvGrpSpPr>
          <p:cNvPr id="171030" name="Group 22">
            <a:extLst>
              <a:ext uri="{FF2B5EF4-FFF2-40B4-BE49-F238E27FC236}">
                <a16:creationId xmlns:a16="http://schemas.microsoft.com/office/drawing/2014/main" id="{93DF07D0-5402-4AC5-A6D6-A3686ACC571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600200"/>
            <a:ext cx="4114800" cy="3429000"/>
            <a:chOff x="0" y="0"/>
            <a:chExt cx="2592" cy="2160"/>
          </a:xfrm>
        </p:grpSpPr>
        <p:sp>
          <p:nvSpPr>
            <p:cNvPr id="171031" name="Text Box 23">
              <a:extLst>
                <a:ext uri="{FF2B5EF4-FFF2-40B4-BE49-F238E27FC236}">
                  <a16:creationId xmlns:a16="http://schemas.microsoft.com/office/drawing/2014/main" id="{053F59F8-AD88-463C-9A5B-447819C71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8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A(i,j)=</a:t>
              </a:r>
            </a:p>
          </p:txBody>
        </p:sp>
        <p:sp>
          <p:nvSpPr>
            <p:cNvPr id="171032" name="AutoShape 24">
              <a:extLst>
                <a:ext uri="{FF2B5EF4-FFF2-40B4-BE49-F238E27FC236}">
                  <a16:creationId xmlns:a16="http://schemas.microsoft.com/office/drawing/2014/main" id="{8D6978F8-3B49-4329-BBFE-F5E96C934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1728" cy="2160"/>
            </a:xfrm>
            <a:prstGeom prst="bracketPair">
              <a:avLst>
                <a:gd name="adj" fmla="val 1666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1033" name="Text Box 25">
              <a:extLst>
                <a:ext uri="{FF2B5EF4-FFF2-40B4-BE49-F238E27FC236}">
                  <a16:creationId xmlns:a16="http://schemas.microsoft.com/office/drawing/2014/main" id="{6ACBDB52-5EE9-4962-BD45-2070E4885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6"/>
              <a:ext cx="1776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0    1    0    0   0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1    0    0    0    1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0    1    0    1    0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1    0    0    0    1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0    0    0    0    0</a:t>
              </a:r>
            </a:p>
          </p:txBody>
        </p:sp>
      </p:grpSp>
      <p:sp>
        <p:nvSpPr>
          <p:cNvPr id="171034" name="Text Box 26">
            <a:extLst>
              <a:ext uri="{FF2B5EF4-FFF2-40B4-BE49-F238E27FC236}">
                <a16:creationId xmlns:a16="http://schemas.microsoft.com/office/drawing/2014/main" id="{C242D206-6E2B-4455-BE98-CA8611EF0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22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sz="2800" b="1"/>
              <a:t>    </a:t>
            </a:r>
            <a:r>
              <a:rPr lang="zh-CN" altLang="en-US" sz="3200" b="1">
                <a:sym typeface="Symbol" panose="05050102010706020507" pitchFamily="18" charset="2"/>
              </a:rPr>
              <a:t></a:t>
            </a:r>
            <a:r>
              <a:rPr lang="en-US" altLang="en-US" sz="3200" b="1">
                <a:sym typeface="Symbol" panose="05050102010706020507" pitchFamily="18" charset="2"/>
              </a:rPr>
              <a:t>A(i,j)= d</a:t>
            </a:r>
            <a:r>
              <a:rPr lang="en-US" altLang="en-US" sz="3200" b="1" baseline="-25000">
                <a:sym typeface="Symbol" panose="05050102010706020507" pitchFamily="18" charset="2"/>
              </a:rPr>
              <a:t>i</a:t>
            </a:r>
            <a:r>
              <a:rPr lang="en-US" altLang="en-US" sz="3200" b="1" baseline="30000">
                <a:sym typeface="Symbol" panose="05050102010706020507" pitchFamily="18" charset="2"/>
              </a:rPr>
              <a:t>out</a:t>
            </a:r>
            <a:r>
              <a:rPr lang="en-US" altLang="en-US" sz="3200" b="1">
                <a:sym typeface="Symbol" panose="05050102010706020507" pitchFamily="18" charset="2"/>
              </a:rPr>
              <a:t>      A(j,i)=d</a:t>
            </a:r>
            <a:r>
              <a:rPr lang="en-US" altLang="en-US" sz="3200" b="1" baseline="-25000">
                <a:sym typeface="Symbol" panose="05050102010706020507" pitchFamily="18" charset="2"/>
              </a:rPr>
              <a:t>i</a:t>
            </a:r>
            <a:r>
              <a:rPr lang="en-US" altLang="en-US" sz="3200" b="1" baseline="30000">
                <a:sym typeface="Symbol" panose="05050102010706020507" pitchFamily="18" charset="2"/>
              </a:rPr>
              <a:t>in</a:t>
            </a:r>
            <a:r>
              <a:rPr lang="en-US" altLang="en-US" sz="2800" b="1"/>
              <a:t> </a:t>
            </a:r>
          </a:p>
        </p:txBody>
      </p:sp>
      <p:sp>
        <p:nvSpPr>
          <p:cNvPr id="171035" name="Text Box 27">
            <a:extLst>
              <a:ext uri="{FF2B5EF4-FFF2-40B4-BE49-F238E27FC236}">
                <a16:creationId xmlns:a16="http://schemas.microsoft.com/office/drawing/2014/main" id="{21774BA9-D025-4BBD-A554-06D11041D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40388"/>
            <a:ext cx="6858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j=1</a:t>
            </a:r>
          </a:p>
        </p:txBody>
      </p:sp>
      <p:sp>
        <p:nvSpPr>
          <p:cNvPr id="171036" name="Text Box 28">
            <a:extLst>
              <a:ext uri="{FF2B5EF4-FFF2-40B4-BE49-F238E27FC236}">
                <a16:creationId xmlns:a16="http://schemas.microsoft.com/office/drawing/2014/main" id="{8DB79ADF-5408-42E4-B8AF-BB2DCA42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4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n</a:t>
            </a:r>
          </a:p>
        </p:txBody>
      </p:sp>
      <p:sp>
        <p:nvSpPr>
          <p:cNvPr id="171037" name="Text Box 29">
            <a:extLst>
              <a:ext uri="{FF2B5EF4-FFF2-40B4-BE49-F238E27FC236}">
                <a16:creationId xmlns:a16="http://schemas.microsoft.com/office/drawing/2014/main" id="{7290A230-E6BE-4998-A36D-6378B94A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954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n</a:t>
            </a:r>
          </a:p>
        </p:txBody>
      </p:sp>
      <p:sp>
        <p:nvSpPr>
          <p:cNvPr id="171038" name="Text Box 30">
            <a:extLst>
              <a:ext uri="{FF2B5EF4-FFF2-40B4-BE49-F238E27FC236}">
                <a16:creationId xmlns:a16="http://schemas.microsoft.com/office/drawing/2014/main" id="{D2C52270-5B2D-45AD-9D92-B56AC132B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j=1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  <p:bldP spid="171034" grpId="0" build="p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962B2BD-711D-475E-8B56-B5916208C2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200"/>
              <a:t> </a:t>
            </a:r>
            <a:r>
              <a:rPr lang="en-US" altLang="en-US" sz="3200" b="1"/>
              <a:t>Representation of graphs and digraphs</a:t>
            </a:r>
            <a:endParaRPr lang="en-US" altLang="en-US" b="1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470E1912-CB3B-46C3-86F0-9B82CF96C9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5588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</a:t>
            </a:r>
            <a:r>
              <a:rPr lang="en-US" altLang="en-US" sz="2800" b="1"/>
              <a:t>Representation of networks, replace 1 with weights, others with </a:t>
            </a:r>
            <a:r>
              <a:rPr lang="en-US" altLang="en-US" sz="2800" b="1">
                <a:cs typeface="Tahoma" panose="020B0604030504040204" pitchFamily="34" charset="0"/>
              </a:rPr>
              <a:t>∞</a:t>
            </a:r>
            <a:endParaRPr lang="en-US" altLang="en-US" sz="2800" b="1"/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4D7B157B-768E-49A8-9732-4995283DAB9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22613"/>
            <a:ext cx="8534400" cy="1169987"/>
            <a:chOff x="0" y="0"/>
            <a:chExt cx="5376" cy="737"/>
          </a:xfrm>
        </p:grpSpPr>
        <p:grpSp>
          <p:nvGrpSpPr>
            <p:cNvPr id="172037" name="Group 5">
              <a:extLst>
                <a:ext uri="{FF2B5EF4-FFF2-40B4-BE49-F238E27FC236}">
                  <a16:creationId xmlns:a16="http://schemas.microsoft.com/office/drawing/2014/main" id="{A2D37943-9AB2-4DA0-9F40-F041D759E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0"/>
              <a:ext cx="4512" cy="737"/>
              <a:chOff x="0" y="0"/>
              <a:chExt cx="4512" cy="737"/>
            </a:xfrm>
          </p:grpSpPr>
          <p:sp>
            <p:nvSpPr>
              <p:cNvPr id="172038" name="AutoShape 6">
                <a:extLst>
                  <a:ext uri="{FF2B5EF4-FFF2-40B4-BE49-F238E27FC236}">
                    <a16:creationId xmlns:a16="http://schemas.microsoft.com/office/drawing/2014/main" id="{93A9380B-1A33-4677-A8B7-05971E928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4"/>
                <a:ext cx="96" cy="48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2039" name="Text Box 7">
                <a:extLst>
                  <a:ext uri="{FF2B5EF4-FFF2-40B4-BE49-F238E27FC236}">
                    <a16:creationId xmlns:a16="http://schemas.microsoft.com/office/drawing/2014/main" id="{55CA7624-09E3-4ABF-9D60-426CBA289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4368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W(i,j)  if i!=j and &lt;i,j&gt;,&lt;j,i&gt;</a:t>
                </a:r>
                <a:r>
                  <a:rPr lang="en-US" altLang="en-US" sz="2800" b="1">
                    <a:sym typeface="Symbol" panose="05050102010706020507" pitchFamily="18" charset="2"/>
                  </a:rPr>
                  <a:t>E or(i,j)E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</a:t>
                </a:r>
                <a:r>
                  <a:rPr lang="en-US" altLang="en-US" sz="2800" b="1">
                    <a:cs typeface="Tahoma" panose="020B0604030504040204" pitchFamily="34" charset="0"/>
                  </a:rPr>
                  <a:t>∞</a:t>
                </a:r>
                <a:r>
                  <a:rPr lang="en-US" altLang="en-US" sz="2800" b="1"/>
                  <a:t>   otherwise</a:t>
                </a:r>
              </a:p>
            </p:txBody>
          </p:sp>
        </p:grpSp>
        <p:sp>
          <p:nvSpPr>
            <p:cNvPr id="172040" name="Text Box 8">
              <a:extLst>
                <a:ext uri="{FF2B5EF4-FFF2-40B4-BE49-F238E27FC236}">
                  <a16:creationId xmlns:a16="http://schemas.microsoft.com/office/drawing/2014/main" id="{0B99DBF8-E8E2-4FE9-8C38-4AAE18156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100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3200" b="1"/>
                <a:t>  </a:t>
              </a:r>
              <a:r>
                <a:rPr lang="en-US" altLang="en-US" sz="2800" b="1"/>
                <a:t>A(i,j)=</a:t>
              </a:r>
              <a:endParaRPr lang="en-US" altLang="en-US" sz="3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33D9944-A424-4322-8F34-55C8BA065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8013"/>
          </a:xfrm>
        </p:spPr>
        <p:txBody>
          <a:bodyPr/>
          <a:lstStyle/>
          <a:p>
            <a:r>
              <a:rPr lang="en-US" altLang="en-US" sz="3200"/>
              <a:t> </a:t>
            </a:r>
            <a:r>
              <a:rPr lang="en-US" altLang="en-US" sz="3200" b="1"/>
              <a:t>Representation of graphs and digraphs</a:t>
            </a:r>
            <a:endParaRPr lang="en-US" altLang="en-US" b="1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C762954-7DBB-4584-9EC3-BA246D009A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9388"/>
            <a:ext cx="7772400" cy="4113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 For example:  </a:t>
            </a:r>
            <a:r>
              <a:rPr lang="en-US" altLang="en-US" b="1"/>
              <a:t>除了邻接矩阵外,还要顶点信息表.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id="{B91BBB25-A11A-483C-B067-7A649521C8C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8588"/>
            <a:ext cx="2133600" cy="2593975"/>
            <a:chOff x="0" y="0"/>
            <a:chExt cx="1344" cy="1635"/>
          </a:xfrm>
        </p:grpSpPr>
        <p:sp>
          <p:nvSpPr>
            <p:cNvPr id="173061" name="Oval 5">
              <a:extLst>
                <a:ext uri="{FF2B5EF4-FFF2-40B4-BE49-F238E27FC236}">
                  <a16:creationId xmlns:a16="http://schemas.microsoft.com/office/drawing/2014/main" id="{F441AC1D-E90E-4B4A-8C33-28A0EE58E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6"/>
              <a:ext cx="192" cy="192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</p:txBody>
        </p:sp>
        <p:sp>
          <p:nvSpPr>
            <p:cNvPr id="173062" name="Oval 6">
              <a:extLst>
                <a:ext uri="{FF2B5EF4-FFF2-40B4-BE49-F238E27FC236}">
                  <a16:creationId xmlns:a16="http://schemas.microsoft.com/office/drawing/2014/main" id="{DB498C95-B63A-43C7-AF0F-E3DA336B2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36"/>
              <a:ext cx="192" cy="192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4</a:t>
              </a:r>
            </a:p>
          </p:txBody>
        </p:sp>
        <p:sp>
          <p:nvSpPr>
            <p:cNvPr id="173063" name="Oval 7">
              <a:extLst>
                <a:ext uri="{FF2B5EF4-FFF2-40B4-BE49-F238E27FC236}">
                  <a16:creationId xmlns:a16="http://schemas.microsoft.com/office/drawing/2014/main" id="{435A22A0-2019-415D-952D-012428A1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192" cy="192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1</a:t>
              </a:r>
            </a:p>
          </p:txBody>
        </p:sp>
        <p:sp>
          <p:nvSpPr>
            <p:cNvPr id="173064" name="Oval 8">
              <a:extLst>
                <a:ext uri="{FF2B5EF4-FFF2-40B4-BE49-F238E27FC236}">
                  <a16:creationId xmlns:a16="http://schemas.microsoft.com/office/drawing/2014/main" id="{58A52C5A-8691-42B4-B41A-0BCF4FE9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192" cy="192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</p:txBody>
        </p:sp>
        <p:sp>
          <p:nvSpPr>
            <p:cNvPr id="173065" name="Freeform 9">
              <a:extLst>
                <a:ext uri="{FF2B5EF4-FFF2-40B4-BE49-F238E27FC236}">
                  <a16:creationId xmlns:a16="http://schemas.microsoft.com/office/drawing/2014/main" id="{1298B8C3-FA6E-4663-9D38-48AFD11AE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24"/>
              <a:ext cx="768" cy="113"/>
            </a:xfrm>
            <a:custGeom>
              <a:avLst/>
              <a:gdLst>
                <a:gd name="T0" fmla="*/ 0 w 768"/>
                <a:gd name="T1" fmla="*/ 112 h 113"/>
                <a:gd name="T2" fmla="*/ 378 w 768"/>
                <a:gd name="T3" fmla="*/ 0 h 113"/>
                <a:gd name="T4" fmla="*/ 768 w 768"/>
                <a:gd name="T5" fmla="*/ 113 h 113"/>
                <a:gd name="T6" fmla="*/ 0 w 768"/>
                <a:gd name="T7" fmla="*/ 0 h 113"/>
                <a:gd name="T8" fmla="*/ 768 w 768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8" h="113">
                  <a:moveTo>
                    <a:pt x="0" y="112"/>
                  </a:moveTo>
                  <a:cubicBezTo>
                    <a:pt x="63" y="93"/>
                    <a:pt x="250" y="0"/>
                    <a:pt x="378" y="0"/>
                  </a:cubicBezTo>
                  <a:cubicBezTo>
                    <a:pt x="506" y="0"/>
                    <a:pt x="687" y="90"/>
                    <a:pt x="768" y="1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66" name="Freeform 10">
              <a:extLst>
                <a:ext uri="{FF2B5EF4-FFF2-40B4-BE49-F238E27FC236}">
                  <a16:creationId xmlns:a16="http://schemas.microsoft.com/office/drawing/2014/main" id="{E52525B0-0799-4F8E-9A74-CE5170897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528"/>
              <a:ext cx="768" cy="49"/>
            </a:xfrm>
            <a:custGeom>
              <a:avLst/>
              <a:gdLst>
                <a:gd name="T0" fmla="*/ 768 w 768"/>
                <a:gd name="T1" fmla="*/ 0 h 49"/>
                <a:gd name="T2" fmla="*/ 390 w 768"/>
                <a:gd name="T3" fmla="*/ 49 h 49"/>
                <a:gd name="T4" fmla="*/ 0 w 768"/>
                <a:gd name="T5" fmla="*/ 1 h 49"/>
                <a:gd name="T6" fmla="*/ 0 w 768"/>
                <a:gd name="T7" fmla="*/ 0 h 49"/>
                <a:gd name="T8" fmla="*/ 768 w 768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68" h="49">
                  <a:moveTo>
                    <a:pt x="768" y="0"/>
                  </a:moveTo>
                  <a:cubicBezTo>
                    <a:pt x="705" y="8"/>
                    <a:pt x="518" y="49"/>
                    <a:pt x="390" y="49"/>
                  </a:cubicBezTo>
                  <a:cubicBezTo>
                    <a:pt x="262" y="49"/>
                    <a:pt x="81" y="1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67" name="Line 11">
              <a:extLst>
                <a:ext uri="{FF2B5EF4-FFF2-40B4-BE49-F238E27FC236}">
                  <a16:creationId xmlns:a16="http://schemas.microsoft.com/office/drawing/2014/main" id="{2E85295D-68D7-42F5-9D5F-B328C9E61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0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68" name="Line 12">
              <a:extLst>
                <a:ext uri="{FF2B5EF4-FFF2-40B4-BE49-F238E27FC236}">
                  <a16:creationId xmlns:a16="http://schemas.microsoft.com/office/drawing/2014/main" id="{AEA9214B-F08B-4135-843C-0CCD5821D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528"/>
              <a:ext cx="0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69" name="Line 13">
              <a:extLst>
                <a:ext uri="{FF2B5EF4-FFF2-40B4-BE49-F238E27FC236}">
                  <a16:creationId xmlns:a16="http://schemas.microsoft.com/office/drawing/2014/main" id="{56A94BAC-73F5-4155-A2A2-1A2CC106F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392"/>
              <a:ext cx="76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70" name="Line 14">
              <a:extLst>
                <a:ext uri="{FF2B5EF4-FFF2-40B4-BE49-F238E27FC236}">
                  <a16:creationId xmlns:a16="http://schemas.microsoft.com/office/drawing/2014/main" id="{131EA564-C77F-4F36-9FBA-5AA8446AF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576"/>
              <a:ext cx="768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71" name="Freeform 15">
              <a:extLst>
                <a:ext uri="{FF2B5EF4-FFF2-40B4-BE49-F238E27FC236}">
                  <a16:creationId xmlns:a16="http://schemas.microsoft.com/office/drawing/2014/main" id="{454C9084-1C2E-4CCE-BF23-F0BC81699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528"/>
              <a:ext cx="720" cy="720"/>
            </a:xfrm>
            <a:custGeom>
              <a:avLst/>
              <a:gdLst>
                <a:gd name="T0" fmla="*/ 0 w 720"/>
                <a:gd name="T1" fmla="*/ 0 h 720"/>
                <a:gd name="T2" fmla="*/ 389 w 720"/>
                <a:gd name="T3" fmla="*/ 284 h 720"/>
                <a:gd name="T4" fmla="*/ 720 w 720"/>
                <a:gd name="T5" fmla="*/ 720 h 720"/>
                <a:gd name="T6" fmla="*/ 0 w 720"/>
                <a:gd name="T7" fmla="*/ 0 h 720"/>
                <a:gd name="T8" fmla="*/ 720 w 720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20" h="720">
                  <a:moveTo>
                    <a:pt x="0" y="0"/>
                  </a:moveTo>
                  <a:cubicBezTo>
                    <a:pt x="65" y="47"/>
                    <a:pt x="269" y="164"/>
                    <a:pt x="389" y="284"/>
                  </a:cubicBezTo>
                  <a:lnTo>
                    <a:pt x="720" y="7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72" name="Freeform 16">
              <a:extLst>
                <a:ext uri="{FF2B5EF4-FFF2-40B4-BE49-F238E27FC236}">
                  <a16:creationId xmlns:a16="http://schemas.microsoft.com/office/drawing/2014/main" id="{404F2533-E4BE-4981-8952-68D5D35A0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576"/>
              <a:ext cx="720" cy="720"/>
            </a:xfrm>
            <a:custGeom>
              <a:avLst/>
              <a:gdLst>
                <a:gd name="T0" fmla="*/ 720 w 720"/>
                <a:gd name="T1" fmla="*/ 720 h 720"/>
                <a:gd name="T2" fmla="*/ 261 w 720"/>
                <a:gd name="T3" fmla="*/ 401 h 720"/>
                <a:gd name="T4" fmla="*/ 0 w 720"/>
                <a:gd name="T5" fmla="*/ 0 h 720"/>
                <a:gd name="T6" fmla="*/ 0 w 720"/>
                <a:gd name="T7" fmla="*/ 0 h 720"/>
                <a:gd name="T8" fmla="*/ 720 w 720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720" h="720">
                  <a:moveTo>
                    <a:pt x="720" y="720"/>
                  </a:moveTo>
                  <a:cubicBezTo>
                    <a:pt x="644" y="667"/>
                    <a:pt x="381" y="521"/>
                    <a:pt x="261" y="401"/>
                  </a:cubicBezTo>
                  <a:cubicBezTo>
                    <a:pt x="141" y="281"/>
                    <a:pt x="55" y="8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3073" name="Text Box 17">
              <a:extLst>
                <a:ext uri="{FF2B5EF4-FFF2-40B4-BE49-F238E27FC236}">
                  <a16:creationId xmlns:a16="http://schemas.microsoft.com/office/drawing/2014/main" id="{7AE6C6DA-ED19-4C89-8E86-B70F94AE8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8</a:t>
              </a:r>
            </a:p>
          </p:txBody>
        </p:sp>
        <p:sp>
          <p:nvSpPr>
            <p:cNvPr id="173074" name="Text Box 18">
              <a:extLst>
                <a:ext uri="{FF2B5EF4-FFF2-40B4-BE49-F238E27FC236}">
                  <a16:creationId xmlns:a16="http://schemas.microsoft.com/office/drawing/2014/main" id="{0A59E2FD-67C1-4B93-B205-C93EDF480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3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6</a:t>
              </a:r>
            </a:p>
          </p:txBody>
        </p:sp>
        <p:sp>
          <p:nvSpPr>
            <p:cNvPr id="173075" name="Text Box 19">
              <a:extLst>
                <a:ext uri="{FF2B5EF4-FFF2-40B4-BE49-F238E27FC236}">
                  <a16:creationId xmlns:a16="http://schemas.microsoft.com/office/drawing/2014/main" id="{F0618A14-180B-4EF3-BCCB-633D0A44F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768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</p:txBody>
        </p:sp>
        <p:sp>
          <p:nvSpPr>
            <p:cNvPr id="173076" name="Text Box 20">
              <a:extLst>
                <a:ext uri="{FF2B5EF4-FFF2-40B4-BE49-F238E27FC236}">
                  <a16:creationId xmlns:a16="http://schemas.microsoft.com/office/drawing/2014/main" id="{67B1A937-CDED-4F6A-A47A-A4248B3FD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8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</p:txBody>
        </p:sp>
        <p:sp>
          <p:nvSpPr>
            <p:cNvPr id="173077" name="Text Box 21">
              <a:extLst>
                <a:ext uri="{FF2B5EF4-FFF2-40B4-BE49-F238E27FC236}">
                  <a16:creationId xmlns:a16="http://schemas.microsoft.com/office/drawing/2014/main" id="{09CC464F-A7C4-44F0-9739-049A363FC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344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1</a:t>
              </a:r>
            </a:p>
          </p:txBody>
        </p:sp>
        <p:sp>
          <p:nvSpPr>
            <p:cNvPr id="173078" name="Text Box 22">
              <a:extLst>
                <a:ext uri="{FF2B5EF4-FFF2-40B4-BE49-F238E27FC236}">
                  <a16:creationId xmlns:a16="http://schemas.microsoft.com/office/drawing/2014/main" id="{1D94F8C6-6818-4F5E-B34A-5F71CA95A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04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4</a:t>
              </a:r>
            </a:p>
          </p:txBody>
        </p:sp>
        <p:sp>
          <p:nvSpPr>
            <p:cNvPr id="173079" name="Text Box 23">
              <a:extLst>
                <a:ext uri="{FF2B5EF4-FFF2-40B4-BE49-F238E27FC236}">
                  <a16:creationId xmlns:a16="http://schemas.microsoft.com/office/drawing/2014/main" id="{CCF61EC9-CE4E-4FBE-BA21-1EEF439E1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9</a:t>
              </a:r>
            </a:p>
          </p:txBody>
        </p:sp>
        <p:sp>
          <p:nvSpPr>
            <p:cNvPr id="173080" name="Text Box 24">
              <a:extLst>
                <a:ext uri="{FF2B5EF4-FFF2-40B4-BE49-F238E27FC236}">
                  <a16:creationId xmlns:a16="http://schemas.microsoft.com/office/drawing/2014/main" id="{58FB58E7-BF98-425B-8D4A-2D9A13299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1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5</a:t>
              </a:r>
            </a:p>
          </p:txBody>
        </p:sp>
      </p:grpSp>
      <p:grpSp>
        <p:nvGrpSpPr>
          <p:cNvPr id="173081" name="Group 25">
            <a:extLst>
              <a:ext uri="{FF2B5EF4-FFF2-40B4-BE49-F238E27FC236}">
                <a16:creationId xmlns:a16="http://schemas.microsoft.com/office/drawing/2014/main" id="{A987A1FE-24E4-4003-AD66-B5D1CB9BA29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22550"/>
            <a:ext cx="3581400" cy="2800350"/>
            <a:chOff x="0" y="0"/>
            <a:chExt cx="2256" cy="1793"/>
          </a:xfrm>
        </p:grpSpPr>
        <p:sp>
          <p:nvSpPr>
            <p:cNvPr id="173082" name="Text Box 26">
              <a:extLst>
                <a:ext uri="{FF2B5EF4-FFF2-40B4-BE49-F238E27FC236}">
                  <a16:creationId xmlns:a16="http://schemas.microsoft.com/office/drawing/2014/main" id="{D7E1AB45-6FAA-4804-A820-D0999C54B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0"/>
              <a:ext cx="96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A(i,j)=</a:t>
              </a:r>
            </a:p>
          </p:txBody>
        </p:sp>
        <p:sp>
          <p:nvSpPr>
            <p:cNvPr id="173083" name="AutoShape 27">
              <a:extLst>
                <a:ext uri="{FF2B5EF4-FFF2-40B4-BE49-F238E27FC236}">
                  <a16:creationId xmlns:a16="http://schemas.microsoft.com/office/drawing/2014/main" id="{74DC22FF-A610-4966-8A15-F78F0B7F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48"/>
              <a:ext cx="1392" cy="1660"/>
            </a:xfrm>
            <a:prstGeom prst="bracketPair">
              <a:avLst>
                <a:gd name="adj" fmla="val 1666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3084" name="Text Box 28">
              <a:extLst>
                <a:ext uri="{FF2B5EF4-FFF2-40B4-BE49-F238E27FC236}">
                  <a16:creationId xmlns:a16="http://schemas.microsoft.com/office/drawing/2014/main" id="{E78477D9-7D76-4E37-BBE1-EFBE9E9E5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0"/>
              <a:ext cx="1440" cy="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r>
                <a:rPr lang="en-US" altLang="en-US" sz="2800" b="1"/>
                <a:t>    1   </a:t>
              </a: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r>
                <a:rPr lang="en-US" altLang="en-US" sz="2800" b="1"/>
                <a:t>   4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3200" b="1">
                  <a:cs typeface="Tahoma" panose="020B0604030504040204" pitchFamily="34" charset="0"/>
                </a:rPr>
                <a:t>∞ </a:t>
              </a:r>
              <a:r>
                <a:rPr lang="en-US" altLang="en-US" sz="2800" b="1"/>
                <a:t>  </a:t>
              </a: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r>
                <a:rPr lang="en-US" altLang="en-US" sz="2800" b="1"/>
                <a:t>   9   2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 3     5   </a:t>
              </a: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r>
                <a:rPr lang="en-US" altLang="en-US" sz="2800" b="1"/>
                <a:t>   8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r>
                <a:rPr lang="en-US" altLang="en-US" sz="2800" b="1"/>
                <a:t>   </a:t>
              </a: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r>
                <a:rPr lang="en-US" altLang="en-US" sz="2800" b="1"/>
                <a:t>   6  </a:t>
              </a:r>
              <a:r>
                <a:rPr lang="zh-CN" altLang="en-US" sz="3200" b="1">
                  <a:cs typeface="Tahoma" panose="020B0604030504040204" pitchFamily="34" charset="0"/>
                </a:rPr>
                <a:t>∞</a:t>
              </a:r>
              <a:endParaRPr lang="en-US" altLang="en-US" sz="3200" b="1"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4DCEDE9A-6D01-4B59-A79A-64246C3B05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0413"/>
            <a:ext cx="7772400" cy="685800"/>
          </a:xfrm>
        </p:spPr>
        <p:txBody>
          <a:bodyPr/>
          <a:lstStyle/>
          <a:p>
            <a:r>
              <a:rPr lang="en-US" altLang="en-US" sz="3200" b="1"/>
              <a:t>Representation of graphs and digraphs</a:t>
            </a:r>
            <a:endParaRPr lang="en-US" altLang="en-US" b="1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8CB6BCC3-760E-4F3D-B04C-83AE4F77D8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0013"/>
            <a:ext cx="8153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2. Linked-adjacency Lists</a:t>
            </a:r>
          </a:p>
          <a:p>
            <a:pPr>
              <a:buFontTx/>
              <a:buNone/>
            </a:pPr>
            <a:r>
              <a:rPr lang="en-US" altLang="en-US" sz="2800" b="1"/>
              <a:t>  reduce the storage requirement if the number of edges in the graph is small.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B4389682-2631-4007-BA3B-A1AF72F5E91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29000"/>
            <a:ext cx="2362200" cy="1984375"/>
            <a:chOff x="0" y="0"/>
            <a:chExt cx="1488" cy="1251"/>
          </a:xfrm>
        </p:grpSpPr>
        <p:sp>
          <p:nvSpPr>
            <p:cNvPr id="174085" name="Oval 5">
              <a:extLst>
                <a:ext uri="{FF2B5EF4-FFF2-40B4-BE49-F238E27FC236}">
                  <a16:creationId xmlns:a16="http://schemas.microsoft.com/office/drawing/2014/main" id="{6452EDD1-2B72-452D-BEB3-4810A1F63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086" name="Oval 6">
              <a:extLst>
                <a:ext uri="{FF2B5EF4-FFF2-40B4-BE49-F238E27FC236}">
                  <a16:creationId xmlns:a16="http://schemas.microsoft.com/office/drawing/2014/main" id="{59A33502-93EC-4678-A207-D6ED0725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087" name="Oval 7">
              <a:extLst>
                <a:ext uri="{FF2B5EF4-FFF2-40B4-BE49-F238E27FC236}">
                  <a16:creationId xmlns:a16="http://schemas.microsoft.com/office/drawing/2014/main" id="{DCE4A1A6-FC3D-4C89-A3FE-43C43AC4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12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088" name="Oval 8">
              <a:extLst>
                <a:ext uri="{FF2B5EF4-FFF2-40B4-BE49-F238E27FC236}">
                  <a16:creationId xmlns:a16="http://schemas.microsoft.com/office/drawing/2014/main" id="{5602FA05-5654-4B28-9F04-E0EB9974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"/>
              <a:ext cx="96" cy="9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089" name="Line 9">
              <a:extLst>
                <a:ext uri="{FF2B5EF4-FFF2-40B4-BE49-F238E27FC236}">
                  <a16:creationId xmlns:a16="http://schemas.microsoft.com/office/drawing/2014/main" id="{E433CD5B-B12A-439D-B194-2A1E15E78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92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090" name="Line 10">
              <a:extLst>
                <a:ext uri="{FF2B5EF4-FFF2-40B4-BE49-F238E27FC236}">
                  <a16:creationId xmlns:a16="http://schemas.microsoft.com/office/drawing/2014/main" id="{3EEB592F-A60D-4811-8EA5-B2781576F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0"/>
              <a:ext cx="0" cy="6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091" name="Line 11">
              <a:extLst>
                <a:ext uri="{FF2B5EF4-FFF2-40B4-BE49-F238E27FC236}">
                  <a16:creationId xmlns:a16="http://schemas.microsoft.com/office/drawing/2014/main" id="{51B64063-54F7-4A0B-8943-DDFF53126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960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092" name="Line 12">
              <a:extLst>
                <a:ext uri="{FF2B5EF4-FFF2-40B4-BE49-F238E27FC236}">
                  <a16:creationId xmlns:a16="http://schemas.microsoft.com/office/drawing/2014/main" id="{1CAA67CF-E69F-4806-AAB9-1DFA01791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92"/>
              <a:ext cx="768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093" name="Line 13">
              <a:extLst>
                <a:ext uri="{FF2B5EF4-FFF2-40B4-BE49-F238E27FC236}">
                  <a16:creationId xmlns:a16="http://schemas.microsoft.com/office/drawing/2014/main" id="{2BF7230B-9EE9-4AFC-A023-76E6EA252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40"/>
              <a:ext cx="672" cy="6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094" name="Text Box 14">
              <a:extLst>
                <a:ext uri="{FF2B5EF4-FFF2-40B4-BE49-F238E27FC236}">
                  <a16:creationId xmlns:a16="http://schemas.microsoft.com/office/drawing/2014/main" id="{35D150E7-0D8E-4945-BB3B-968534B5C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1</a:t>
              </a:r>
              <a:endParaRPr lang="en-US" altLang="en-US" b="1"/>
            </a:p>
          </p:txBody>
        </p:sp>
        <p:sp>
          <p:nvSpPr>
            <p:cNvPr id="174095" name="Text Box 15">
              <a:extLst>
                <a:ext uri="{FF2B5EF4-FFF2-40B4-BE49-F238E27FC236}">
                  <a16:creationId xmlns:a16="http://schemas.microsoft.com/office/drawing/2014/main" id="{11294719-ECB9-49F9-85CA-E2A434EB0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96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  <p:sp>
          <p:nvSpPr>
            <p:cNvPr id="174096" name="Text Box 16">
              <a:extLst>
                <a:ext uri="{FF2B5EF4-FFF2-40B4-BE49-F238E27FC236}">
                  <a16:creationId xmlns:a16="http://schemas.microsoft.com/office/drawing/2014/main" id="{3D437C41-9751-43BE-9DAD-64A77A768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6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174097" name="Text Box 17">
              <a:extLst>
                <a:ext uri="{FF2B5EF4-FFF2-40B4-BE49-F238E27FC236}">
                  <a16:creationId xmlns:a16="http://schemas.microsoft.com/office/drawing/2014/main" id="{6393B022-08DE-4542-9BA3-056C0FD61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4</a:t>
              </a:r>
              <a:endParaRPr lang="en-US" altLang="en-US" b="1"/>
            </a:p>
          </p:txBody>
        </p:sp>
      </p:grpSp>
      <p:grpSp>
        <p:nvGrpSpPr>
          <p:cNvPr id="174098" name="Group 18">
            <a:extLst>
              <a:ext uri="{FF2B5EF4-FFF2-40B4-BE49-F238E27FC236}">
                <a16:creationId xmlns:a16="http://schemas.microsoft.com/office/drawing/2014/main" id="{5467D4F4-829E-4152-9F7B-0F4C57DC3C2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122613"/>
            <a:ext cx="4724400" cy="2592387"/>
            <a:chOff x="0" y="0"/>
            <a:chExt cx="2976" cy="1632"/>
          </a:xfrm>
        </p:grpSpPr>
        <p:sp>
          <p:nvSpPr>
            <p:cNvPr id="174099" name="Rectangle 19">
              <a:extLst>
                <a:ext uri="{FF2B5EF4-FFF2-40B4-BE49-F238E27FC236}">
                  <a16:creationId xmlns:a16="http://schemas.microsoft.com/office/drawing/2014/main" id="{62D25354-BA1F-4AA9-B32F-D1C8BF0E8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100" name="Rectangle 20">
              <a:extLst>
                <a:ext uri="{FF2B5EF4-FFF2-40B4-BE49-F238E27FC236}">
                  <a16:creationId xmlns:a16="http://schemas.microsoft.com/office/drawing/2014/main" id="{90548B8A-E003-43B8-8184-77BD74174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24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101" name="Rectangle 21">
              <a:extLst>
                <a:ext uri="{FF2B5EF4-FFF2-40B4-BE49-F238E27FC236}">
                  <a16:creationId xmlns:a16="http://schemas.microsoft.com/office/drawing/2014/main" id="{5F90D208-0864-4A13-9EC2-08BD3B3FA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102" name="Rectangle 22">
              <a:extLst>
                <a:ext uri="{FF2B5EF4-FFF2-40B4-BE49-F238E27FC236}">
                  <a16:creationId xmlns:a16="http://schemas.microsoft.com/office/drawing/2014/main" id="{13ED8138-A88D-4953-B4DB-183199C47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96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103" name="Rectangle 23">
              <a:extLst>
                <a:ext uri="{FF2B5EF4-FFF2-40B4-BE49-F238E27FC236}">
                  <a16:creationId xmlns:a16="http://schemas.microsoft.com/office/drawing/2014/main" id="{1644890D-138E-4551-A502-D106279D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</a:t>
              </a:r>
            </a:p>
          </p:txBody>
        </p:sp>
        <p:sp>
          <p:nvSpPr>
            <p:cNvPr id="174104" name="Rectangle 24">
              <a:extLst>
                <a:ext uri="{FF2B5EF4-FFF2-40B4-BE49-F238E27FC236}">
                  <a16:creationId xmlns:a16="http://schemas.microsoft.com/office/drawing/2014/main" id="{94C6A832-BB49-4268-9675-0CD1A1C67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8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3   0</a:t>
              </a:r>
            </a:p>
          </p:txBody>
        </p:sp>
        <p:sp>
          <p:nvSpPr>
            <p:cNvPr id="174105" name="Rectangle 25">
              <a:extLst>
                <a:ext uri="{FF2B5EF4-FFF2-40B4-BE49-F238E27FC236}">
                  <a16:creationId xmlns:a16="http://schemas.microsoft.com/office/drawing/2014/main" id="{F7C7D2A4-6A03-4A29-932F-339E17521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</a:t>
              </a:r>
            </a:p>
          </p:txBody>
        </p:sp>
        <p:sp>
          <p:nvSpPr>
            <p:cNvPr id="174106" name="Rectangle 26">
              <a:extLst>
                <a:ext uri="{FF2B5EF4-FFF2-40B4-BE49-F238E27FC236}">
                  <a16:creationId xmlns:a16="http://schemas.microsoft.com/office/drawing/2014/main" id="{F353280B-CD4A-4BE9-9444-ABACF1B3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62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</a:t>
              </a:r>
            </a:p>
          </p:txBody>
        </p:sp>
        <p:sp>
          <p:nvSpPr>
            <p:cNvPr id="174107" name="Rectangle 27">
              <a:extLst>
                <a:ext uri="{FF2B5EF4-FFF2-40B4-BE49-F238E27FC236}">
                  <a16:creationId xmlns:a16="http://schemas.microsoft.com/office/drawing/2014/main" id="{1968B807-AB1B-4B6B-9792-933ED176B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3   0</a:t>
              </a:r>
            </a:p>
          </p:txBody>
        </p:sp>
        <p:sp>
          <p:nvSpPr>
            <p:cNvPr id="174108" name="Rectangle 28">
              <a:extLst>
                <a:ext uri="{FF2B5EF4-FFF2-40B4-BE49-F238E27FC236}">
                  <a16:creationId xmlns:a16="http://schemas.microsoft.com/office/drawing/2014/main" id="{2BE15295-097B-48A7-A12C-B3A8DEEB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2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174109" name="Rectangle 29">
              <a:extLst>
                <a:ext uri="{FF2B5EF4-FFF2-40B4-BE49-F238E27FC236}">
                  <a16:creationId xmlns:a16="http://schemas.microsoft.com/office/drawing/2014/main" id="{8B9F695D-2653-4DC4-A4D4-1ECAE2FC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174110" name="Rectangle 30">
              <a:extLst>
                <a:ext uri="{FF2B5EF4-FFF2-40B4-BE49-F238E27FC236}">
                  <a16:creationId xmlns:a16="http://schemas.microsoft.com/office/drawing/2014/main" id="{5CDB1BC9-BA67-4EFF-94AB-3BC7B08B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2   0</a:t>
              </a:r>
            </a:p>
          </p:txBody>
        </p:sp>
        <p:sp>
          <p:nvSpPr>
            <p:cNvPr id="174111" name="Rectangle 31">
              <a:extLst>
                <a:ext uri="{FF2B5EF4-FFF2-40B4-BE49-F238E27FC236}">
                  <a16:creationId xmlns:a16="http://schemas.microsoft.com/office/drawing/2014/main" id="{E1ED0C5D-E754-48A7-A8C3-B9501B357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34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</a:t>
              </a:r>
            </a:p>
          </p:txBody>
        </p:sp>
        <p:sp>
          <p:nvSpPr>
            <p:cNvPr id="174112" name="Rectangle 32">
              <a:extLst>
                <a:ext uri="{FF2B5EF4-FFF2-40B4-BE49-F238E27FC236}">
                  <a16:creationId xmlns:a16="http://schemas.microsoft.com/office/drawing/2014/main" id="{609E8DA8-0483-47FE-9DE9-702551C0D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2   0</a:t>
              </a:r>
            </a:p>
          </p:txBody>
        </p:sp>
        <p:sp>
          <p:nvSpPr>
            <p:cNvPr id="174113" name="Text Box 33">
              <a:extLst>
                <a:ext uri="{FF2B5EF4-FFF2-40B4-BE49-F238E27FC236}">
                  <a16:creationId xmlns:a16="http://schemas.microsoft.com/office/drawing/2014/main" id="{47604D60-17DB-4140-9E2D-1C622ADBC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288" cy="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4</a:t>
              </a:r>
            </a:p>
          </p:txBody>
        </p:sp>
        <p:sp>
          <p:nvSpPr>
            <p:cNvPr id="174114" name="Text Box 34">
              <a:extLst>
                <a:ext uri="{FF2B5EF4-FFF2-40B4-BE49-F238E27FC236}">
                  <a16:creationId xmlns:a16="http://schemas.microsoft.com/office/drawing/2014/main" id="{9E3C248D-0262-496E-A3C2-D40CD059E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0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b="1"/>
                <a:t>   </a:t>
              </a:r>
              <a:r>
                <a:rPr lang="en-US" altLang="en-US" b="1"/>
                <a:t>h</a:t>
              </a:r>
            </a:p>
          </p:txBody>
        </p:sp>
        <p:sp>
          <p:nvSpPr>
            <p:cNvPr id="174115" name="Text Box 35">
              <a:extLst>
                <a:ext uri="{FF2B5EF4-FFF2-40B4-BE49-F238E27FC236}">
                  <a16:creationId xmlns:a16="http://schemas.microsoft.com/office/drawing/2014/main" id="{B709DDF4-C8F1-4D2D-8BE1-AE49DF831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0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2000" b="1"/>
                <a:t> </a:t>
              </a:r>
              <a:r>
                <a:rPr lang="en-US" altLang="en-US" sz="2000" b="1"/>
                <a:t>dest link</a:t>
              </a:r>
              <a:r>
                <a:rPr lang="en-US" altLang="en-US" b="1"/>
                <a:t> </a:t>
              </a:r>
            </a:p>
          </p:txBody>
        </p:sp>
        <p:sp>
          <p:nvSpPr>
            <p:cNvPr id="174116" name="Line 36">
              <a:extLst>
                <a:ext uri="{FF2B5EF4-FFF2-40B4-BE49-F238E27FC236}">
                  <a16:creationId xmlns:a16="http://schemas.microsoft.com/office/drawing/2014/main" id="{5E604BA8-530A-4824-920A-18928378C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17" name="Line 37">
              <a:extLst>
                <a:ext uri="{FF2B5EF4-FFF2-40B4-BE49-F238E27FC236}">
                  <a16:creationId xmlns:a16="http://schemas.microsoft.com/office/drawing/2014/main" id="{06868B55-B128-4818-AABB-88C92B16C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18" name="Line 38">
              <a:extLst>
                <a:ext uri="{FF2B5EF4-FFF2-40B4-BE49-F238E27FC236}">
                  <a16:creationId xmlns:a16="http://schemas.microsoft.com/office/drawing/2014/main" id="{F1E4C9CF-747D-4F16-8ACF-794678914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19" name="Line 39">
              <a:extLst>
                <a:ext uri="{FF2B5EF4-FFF2-40B4-BE49-F238E27FC236}">
                  <a16:creationId xmlns:a16="http://schemas.microsoft.com/office/drawing/2014/main" id="{BD3B8AF2-A359-4EE2-856A-5496525B7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4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0" name="Line 40">
              <a:extLst>
                <a:ext uri="{FF2B5EF4-FFF2-40B4-BE49-F238E27FC236}">
                  <a16:creationId xmlns:a16="http://schemas.microsoft.com/office/drawing/2014/main" id="{5BF93E19-6DD7-4164-8AAD-4D336CEA4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1" name="Line 41">
              <a:extLst>
                <a:ext uri="{FF2B5EF4-FFF2-40B4-BE49-F238E27FC236}">
                  <a16:creationId xmlns:a16="http://schemas.microsoft.com/office/drawing/2014/main" id="{14053996-20FE-4A2A-A42F-B824DB6C4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2" name="Line 42">
              <a:extLst>
                <a:ext uri="{FF2B5EF4-FFF2-40B4-BE49-F238E27FC236}">
                  <a16:creationId xmlns:a16="http://schemas.microsoft.com/office/drawing/2014/main" id="{8CB548BB-5D72-4725-A002-861C42A6D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3" name="Line 43">
              <a:extLst>
                <a:ext uri="{FF2B5EF4-FFF2-40B4-BE49-F238E27FC236}">
                  <a16:creationId xmlns:a16="http://schemas.microsoft.com/office/drawing/2014/main" id="{DBF7E5B2-D4A5-42DC-A528-365CC61E4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4" name="Line 44">
              <a:extLst>
                <a:ext uri="{FF2B5EF4-FFF2-40B4-BE49-F238E27FC236}">
                  <a16:creationId xmlns:a16="http://schemas.microsoft.com/office/drawing/2014/main" id="{86101DE9-EC2C-4E53-A516-8FD3E768F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5" name="Line 45">
              <a:extLst>
                <a:ext uri="{FF2B5EF4-FFF2-40B4-BE49-F238E27FC236}">
                  <a16:creationId xmlns:a16="http://schemas.microsoft.com/office/drawing/2014/main" id="{6B806AB7-6B0D-413C-8305-4B1CEF640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6" name="Line 46">
              <a:extLst>
                <a:ext uri="{FF2B5EF4-FFF2-40B4-BE49-F238E27FC236}">
                  <a16:creationId xmlns:a16="http://schemas.microsoft.com/office/drawing/2014/main" id="{67BD26A7-4575-478A-9522-855838310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7" name="Line 47">
              <a:extLst>
                <a:ext uri="{FF2B5EF4-FFF2-40B4-BE49-F238E27FC236}">
                  <a16:creationId xmlns:a16="http://schemas.microsoft.com/office/drawing/2014/main" id="{EE8E3D38-C668-426C-8D04-64EB5E85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768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8" name="Line 48">
              <a:extLst>
                <a:ext uri="{FF2B5EF4-FFF2-40B4-BE49-F238E27FC236}">
                  <a16:creationId xmlns:a16="http://schemas.microsoft.com/office/drawing/2014/main" id="{4B0287E7-E5F3-438A-894B-FA4A282E3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104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29" name="Line 49">
              <a:extLst>
                <a:ext uri="{FF2B5EF4-FFF2-40B4-BE49-F238E27FC236}">
                  <a16:creationId xmlns:a16="http://schemas.microsoft.com/office/drawing/2014/main" id="{1C97C89E-5233-40E4-84FC-419A73A60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488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30" name="Line 50">
              <a:extLst>
                <a:ext uri="{FF2B5EF4-FFF2-40B4-BE49-F238E27FC236}">
                  <a16:creationId xmlns:a16="http://schemas.microsoft.com/office/drawing/2014/main" id="{F3A1BD57-295B-409E-8662-EA33BD328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432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31" name="Line 51">
              <a:extLst>
                <a:ext uri="{FF2B5EF4-FFF2-40B4-BE49-F238E27FC236}">
                  <a16:creationId xmlns:a16="http://schemas.microsoft.com/office/drawing/2014/main" id="{2B19CD24-4070-44E6-8094-820D4E82A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768"/>
              <a:ext cx="33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32" name="Line 52">
              <a:extLst>
                <a:ext uri="{FF2B5EF4-FFF2-40B4-BE49-F238E27FC236}">
                  <a16:creationId xmlns:a16="http://schemas.microsoft.com/office/drawing/2014/main" id="{06B2A86F-F719-4D76-BAA8-C3CEEBD59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52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33" name="Line 53">
              <a:extLst>
                <a:ext uri="{FF2B5EF4-FFF2-40B4-BE49-F238E27FC236}">
                  <a16:creationId xmlns:a16="http://schemas.microsoft.com/office/drawing/2014/main" id="{ADC3F2DA-E8CB-47F3-B06A-884CB990E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33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34" name="Line 54">
              <a:extLst>
                <a:ext uri="{FF2B5EF4-FFF2-40B4-BE49-F238E27FC236}">
                  <a16:creationId xmlns:a16="http://schemas.microsoft.com/office/drawing/2014/main" id="{0BE781FD-82D9-4C0A-8F7C-F86D8C356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32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4135" name="Line 55">
              <a:extLst>
                <a:ext uri="{FF2B5EF4-FFF2-40B4-BE49-F238E27FC236}">
                  <a16:creationId xmlns:a16="http://schemas.microsoft.com/office/drawing/2014/main" id="{ADCEEDBC-F489-43CD-A209-8D417BFCA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768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2841A3B7-AC9A-4D8C-9F94-484D88BF33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200" b="1"/>
              <a:t>Representation of graphs and digraphs</a:t>
            </a:r>
            <a:endParaRPr lang="en-US" altLang="en-US" b="1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3B424471-F01C-4EC2-9E89-FCCD199100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7613"/>
            <a:ext cx="7772400" cy="54133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800" b="1"/>
              <a:t>Digraph:</a:t>
            </a:r>
            <a:endParaRPr lang="en-US" altLang="en-US" b="1"/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96F8379D-F853-45DD-AE83-5AFE279BF81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79613"/>
            <a:ext cx="2514600" cy="2592387"/>
            <a:chOff x="0" y="0"/>
            <a:chExt cx="1584" cy="1632"/>
          </a:xfrm>
        </p:grpSpPr>
        <p:sp>
          <p:nvSpPr>
            <p:cNvPr id="175109" name="Oval 5">
              <a:extLst>
                <a:ext uri="{FF2B5EF4-FFF2-40B4-BE49-F238E27FC236}">
                  <a16:creationId xmlns:a16="http://schemas.microsoft.com/office/drawing/2014/main" id="{359A8A4A-C309-489F-BDD9-22F9F8A3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3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1</a:t>
              </a:r>
              <a:endParaRPr lang="en-US" altLang="en-US" b="1"/>
            </a:p>
          </p:txBody>
        </p:sp>
        <p:sp>
          <p:nvSpPr>
            <p:cNvPr id="175110" name="Oval 6">
              <a:extLst>
                <a:ext uri="{FF2B5EF4-FFF2-40B4-BE49-F238E27FC236}">
                  <a16:creationId xmlns:a16="http://schemas.microsoft.com/office/drawing/2014/main" id="{E6B72413-6296-4994-8743-337E5948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3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175111" name="Oval 7">
              <a:extLst>
                <a:ext uri="{FF2B5EF4-FFF2-40B4-BE49-F238E27FC236}">
                  <a16:creationId xmlns:a16="http://schemas.microsoft.com/office/drawing/2014/main" id="{6458318A-90D1-4D9B-906C-49F2AA78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V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  <p:sp>
          <p:nvSpPr>
            <p:cNvPr id="175112" name="Freeform 8">
              <a:extLst>
                <a:ext uri="{FF2B5EF4-FFF2-40B4-BE49-F238E27FC236}">
                  <a16:creationId xmlns:a16="http://schemas.microsoft.com/office/drawing/2014/main" id="{1C3340F1-7F3D-4068-A638-38AC4232E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528"/>
              <a:ext cx="960" cy="82"/>
            </a:xfrm>
            <a:custGeom>
              <a:avLst/>
              <a:gdLst>
                <a:gd name="T0" fmla="*/ 0 w 960"/>
                <a:gd name="T1" fmla="*/ 0 h 82"/>
                <a:gd name="T2" fmla="*/ 446 w 960"/>
                <a:gd name="T3" fmla="*/ 82 h 82"/>
                <a:gd name="T4" fmla="*/ 960 w 960"/>
                <a:gd name="T5" fmla="*/ 1 h 82"/>
                <a:gd name="T6" fmla="*/ 0 w 960"/>
                <a:gd name="T7" fmla="*/ 0 h 82"/>
                <a:gd name="T8" fmla="*/ 960 w 960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960" h="82">
                  <a:moveTo>
                    <a:pt x="0" y="0"/>
                  </a:moveTo>
                  <a:cubicBezTo>
                    <a:pt x="74" y="14"/>
                    <a:pt x="286" y="82"/>
                    <a:pt x="446" y="82"/>
                  </a:cubicBezTo>
                  <a:cubicBezTo>
                    <a:pt x="606" y="82"/>
                    <a:pt x="853" y="18"/>
                    <a:pt x="960" y="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13" name="Freeform 9">
              <a:extLst>
                <a:ext uri="{FF2B5EF4-FFF2-40B4-BE49-F238E27FC236}">
                  <a16:creationId xmlns:a16="http://schemas.microsoft.com/office/drawing/2014/main" id="{19C557E4-AEFD-4A82-BEAF-4604A371B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58"/>
              <a:ext cx="1056" cy="127"/>
            </a:xfrm>
            <a:custGeom>
              <a:avLst/>
              <a:gdLst>
                <a:gd name="T0" fmla="*/ 1056 w 1056"/>
                <a:gd name="T1" fmla="*/ 126 h 127"/>
                <a:gd name="T2" fmla="*/ 529 w 1056"/>
                <a:gd name="T3" fmla="*/ 0 h 127"/>
                <a:gd name="T4" fmla="*/ 0 w 1056"/>
                <a:gd name="T5" fmla="*/ 127 h 127"/>
                <a:gd name="T6" fmla="*/ 0 w 1056"/>
                <a:gd name="T7" fmla="*/ 0 h 127"/>
                <a:gd name="T8" fmla="*/ 1056 w 1056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1056" h="127">
                  <a:moveTo>
                    <a:pt x="1056" y="126"/>
                  </a:moveTo>
                  <a:cubicBezTo>
                    <a:pt x="968" y="105"/>
                    <a:pt x="705" y="0"/>
                    <a:pt x="529" y="0"/>
                  </a:cubicBezTo>
                  <a:cubicBezTo>
                    <a:pt x="353" y="0"/>
                    <a:pt x="110" y="101"/>
                    <a:pt x="0" y="1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14" name="Freeform 10">
              <a:extLst>
                <a:ext uri="{FF2B5EF4-FFF2-40B4-BE49-F238E27FC236}">
                  <a16:creationId xmlns:a16="http://schemas.microsoft.com/office/drawing/2014/main" id="{DCADD7E8-DB86-41B2-9964-4A825727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576"/>
              <a:ext cx="528" cy="864"/>
            </a:xfrm>
            <a:custGeom>
              <a:avLst/>
              <a:gdLst>
                <a:gd name="T0" fmla="*/ 0 w 528"/>
                <a:gd name="T1" fmla="*/ 0 h 864"/>
                <a:gd name="T2" fmla="*/ 133 w 528"/>
                <a:gd name="T3" fmla="*/ 528 h 864"/>
                <a:gd name="T4" fmla="*/ 528 w 528"/>
                <a:gd name="T5" fmla="*/ 864 h 864"/>
                <a:gd name="T6" fmla="*/ 0 w 528"/>
                <a:gd name="T7" fmla="*/ 0 h 864"/>
                <a:gd name="T8" fmla="*/ 528 w 528"/>
                <a:gd name="T9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528" h="864">
                  <a:moveTo>
                    <a:pt x="0" y="0"/>
                  </a:moveTo>
                  <a:cubicBezTo>
                    <a:pt x="22" y="88"/>
                    <a:pt x="45" y="384"/>
                    <a:pt x="133" y="528"/>
                  </a:cubicBezTo>
                  <a:cubicBezTo>
                    <a:pt x="221" y="672"/>
                    <a:pt x="446" y="794"/>
                    <a:pt x="528" y="8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15" name="Freeform 11">
              <a:extLst>
                <a:ext uri="{FF2B5EF4-FFF2-40B4-BE49-F238E27FC236}">
                  <a16:creationId xmlns:a16="http://schemas.microsoft.com/office/drawing/2014/main" id="{BA351AC0-EEE9-4FF4-BBF6-31303BD0E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576"/>
              <a:ext cx="480" cy="768"/>
            </a:xfrm>
            <a:custGeom>
              <a:avLst/>
              <a:gdLst>
                <a:gd name="T0" fmla="*/ 480 w 480"/>
                <a:gd name="T1" fmla="*/ 768 h 768"/>
                <a:gd name="T2" fmla="*/ 318 w 480"/>
                <a:gd name="T3" fmla="*/ 363 h 768"/>
                <a:gd name="T4" fmla="*/ 0 w 480"/>
                <a:gd name="T5" fmla="*/ 0 h 768"/>
                <a:gd name="T6" fmla="*/ 0 w 480"/>
                <a:gd name="T7" fmla="*/ 0 h 768"/>
                <a:gd name="T8" fmla="*/ 480 w 480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480" h="768">
                  <a:moveTo>
                    <a:pt x="480" y="768"/>
                  </a:moveTo>
                  <a:cubicBezTo>
                    <a:pt x="453" y="700"/>
                    <a:pt x="398" y="491"/>
                    <a:pt x="318" y="363"/>
                  </a:cubicBezTo>
                  <a:cubicBezTo>
                    <a:pt x="238" y="235"/>
                    <a:pt x="66" y="7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16" name="Line 12">
              <a:extLst>
                <a:ext uri="{FF2B5EF4-FFF2-40B4-BE49-F238E27FC236}">
                  <a16:creationId xmlns:a16="http://schemas.microsoft.com/office/drawing/2014/main" id="{0CFB3C32-C370-4787-9242-563DDD833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624"/>
              <a:ext cx="528" cy="76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17" name="Text Box 13">
              <a:extLst>
                <a:ext uri="{FF2B5EF4-FFF2-40B4-BE49-F238E27FC236}">
                  <a16:creationId xmlns:a16="http://schemas.microsoft.com/office/drawing/2014/main" id="{4A54D174-57FB-4BD5-B843-664565658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4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11</a:t>
              </a:r>
            </a:p>
          </p:txBody>
        </p:sp>
        <p:sp>
          <p:nvSpPr>
            <p:cNvPr id="175118" name="Text Box 14">
              <a:extLst>
                <a:ext uri="{FF2B5EF4-FFF2-40B4-BE49-F238E27FC236}">
                  <a16:creationId xmlns:a16="http://schemas.microsoft.com/office/drawing/2014/main" id="{8A8E21A3-2F88-4938-84C0-1BE4ABAB5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864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</p:txBody>
        </p:sp>
        <p:sp>
          <p:nvSpPr>
            <p:cNvPr id="175119" name="Text Box 15">
              <a:extLst>
                <a:ext uri="{FF2B5EF4-FFF2-40B4-BE49-F238E27FC236}">
                  <a16:creationId xmlns:a16="http://schemas.microsoft.com/office/drawing/2014/main" id="{A5C80971-C081-4E4E-8FFD-AEDE7B7D3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57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4</a:t>
              </a:r>
            </a:p>
          </p:txBody>
        </p:sp>
        <p:sp>
          <p:nvSpPr>
            <p:cNvPr id="175120" name="Text Box 16">
              <a:extLst>
                <a:ext uri="{FF2B5EF4-FFF2-40B4-BE49-F238E27FC236}">
                  <a16:creationId xmlns:a16="http://schemas.microsoft.com/office/drawing/2014/main" id="{11647EB1-3B90-441A-B242-5FFF65812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0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6</a:t>
              </a:r>
            </a:p>
          </p:txBody>
        </p:sp>
        <p:sp>
          <p:nvSpPr>
            <p:cNvPr id="175121" name="Text Box 17">
              <a:extLst>
                <a:ext uri="{FF2B5EF4-FFF2-40B4-BE49-F238E27FC236}">
                  <a16:creationId xmlns:a16="http://schemas.microsoft.com/office/drawing/2014/main" id="{B5204431-CDD6-45AE-BF86-4A7584BFE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12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</p:txBody>
        </p:sp>
      </p:grpSp>
      <p:grpSp>
        <p:nvGrpSpPr>
          <p:cNvPr id="175122" name="Group 18">
            <a:extLst>
              <a:ext uri="{FF2B5EF4-FFF2-40B4-BE49-F238E27FC236}">
                <a16:creationId xmlns:a16="http://schemas.microsoft.com/office/drawing/2014/main" id="{62252817-13CE-447D-8A12-8A4AA756148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752600"/>
            <a:ext cx="3657600" cy="2058988"/>
            <a:chOff x="0" y="0"/>
            <a:chExt cx="2304" cy="1296"/>
          </a:xfrm>
        </p:grpSpPr>
        <p:sp>
          <p:nvSpPr>
            <p:cNvPr id="175123" name="Rectangle 19">
              <a:extLst>
                <a:ext uri="{FF2B5EF4-FFF2-40B4-BE49-F238E27FC236}">
                  <a16:creationId xmlns:a16="http://schemas.microsoft.com/office/drawing/2014/main" id="{EEBC35A1-11BB-46D0-9C19-74BCAADAC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24" name="Rectangle 20">
              <a:extLst>
                <a:ext uri="{FF2B5EF4-FFF2-40B4-BE49-F238E27FC236}">
                  <a16:creationId xmlns:a16="http://schemas.microsoft.com/office/drawing/2014/main" id="{74C61D09-1CF2-40D6-8B87-C0A2FDB6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24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25" name="Rectangle 21">
              <a:extLst>
                <a:ext uri="{FF2B5EF4-FFF2-40B4-BE49-F238E27FC236}">
                  <a16:creationId xmlns:a16="http://schemas.microsoft.com/office/drawing/2014/main" id="{211D5905-72CB-4329-B156-9D144550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0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26" name="Rectangle 22">
              <a:extLst>
                <a:ext uri="{FF2B5EF4-FFF2-40B4-BE49-F238E27FC236}">
                  <a16:creationId xmlns:a16="http://schemas.microsoft.com/office/drawing/2014/main" id="{971D9298-44A0-44FE-A1CF-BE6D2578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2 4  </a:t>
              </a:r>
            </a:p>
          </p:txBody>
        </p:sp>
        <p:sp>
          <p:nvSpPr>
            <p:cNvPr id="175127" name="Rectangle 23">
              <a:extLst>
                <a:ext uri="{FF2B5EF4-FFF2-40B4-BE49-F238E27FC236}">
                  <a16:creationId xmlns:a16="http://schemas.microsoft.com/office/drawing/2014/main" id="{AD19E807-8EA6-4F81-ABCE-1FECE1D64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"/>
              <a:ext cx="672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3 11 0</a:t>
              </a:r>
            </a:p>
          </p:txBody>
        </p:sp>
        <p:sp>
          <p:nvSpPr>
            <p:cNvPr id="175128" name="Rectangle 24">
              <a:extLst>
                <a:ext uri="{FF2B5EF4-FFF2-40B4-BE49-F238E27FC236}">
                  <a16:creationId xmlns:a16="http://schemas.microsoft.com/office/drawing/2014/main" id="{DEF1F17B-D5CD-4242-9D6E-ED08FCFB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624"/>
              <a:ext cx="672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3  2  0</a:t>
              </a:r>
            </a:p>
          </p:txBody>
        </p:sp>
        <p:sp>
          <p:nvSpPr>
            <p:cNvPr id="175129" name="Rectangle 25">
              <a:extLst>
                <a:ext uri="{FF2B5EF4-FFF2-40B4-BE49-F238E27FC236}">
                  <a16:creationId xmlns:a16="http://schemas.microsoft.com/office/drawing/2014/main" id="{791BD5A6-E405-457F-B542-3B4793CC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2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1 6</a:t>
              </a:r>
            </a:p>
          </p:txBody>
        </p:sp>
        <p:sp>
          <p:nvSpPr>
            <p:cNvPr id="175130" name="Rectangle 26">
              <a:extLst>
                <a:ext uri="{FF2B5EF4-FFF2-40B4-BE49-F238E27FC236}">
                  <a16:creationId xmlns:a16="http://schemas.microsoft.com/office/drawing/2014/main" id="{C053D2F8-4978-413E-9CD7-A6AEF200A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0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1 3 0</a:t>
              </a:r>
            </a:p>
          </p:txBody>
        </p:sp>
        <p:sp>
          <p:nvSpPr>
            <p:cNvPr id="175131" name="Text Box 27">
              <a:extLst>
                <a:ext uri="{FF2B5EF4-FFF2-40B4-BE49-F238E27FC236}">
                  <a16:creationId xmlns:a16="http://schemas.microsoft.com/office/drawing/2014/main" id="{18619D59-5453-49AD-B15E-CC92383B4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288" cy="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</p:txBody>
        </p:sp>
        <p:sp>
          <p:nvSpPr>
            <p:cNvPr id="175132" name="Text Box 28">
              <a:extLst>
                <a:ext uri="{FF2B5EF4-FFF2-40B4-BE49-F238E27FC236}">
                  <a16:creationId xmlns:a16="http://schemas.microsoft.com/office/drawing/2014/main" id="{C9424B7B-C313-4321-B7D4-7020DADB9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b="1"/>
                <a:t>   </a:t>
              </a:r>
              <a:r>
                <a:rPr lang="en-US" altLang="en-US" b="1"/>
                <a:t>h</a:t>
              </a:r>
            </a:p>
          </p:txBody>
        </p:sp>
        <p:sp>
          <p:nvSpPr>
            <p:cNvPr id="175133" name="Text Box 29">
              <a:extLst>
                <a:ext uri="{FF2B5EF4-FFF2-40B4-BE49-F238E27FC236}">
                  <a16:creationId xmlns:a16="http://schemas.microsoft.com/office/drawing/2014/main" id="{6E4675E5-1645-4401-997C-38BD1069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"/>
              <a:ext cx="1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sz="1800" b="1"/>
                <a:t>  </a:t>
              </a:r>
              <a:r>
                <a:rPr lang="en-US" altLang="en-US" sz="1800" b="1"/>
                <a:t> dest cost link</a:t>
              </a:r>
              <a:r>
                <a:rPr lang="en-US" altLang="en-US" b="1"/>
                <a:t> </a:t>
              </a:r>
            </a:p>
          </p:txBody>
        </p:sp>
        <p:sp>
          <p:nvSpPr>
            <p:cNvPr id="175134" name="Line 30">
              <a:extLst>
                <a:ext uri="{FF2B5EF4-FFF2-40B4-BE49-F238E27FC236}">
                  <a16:creationId xmlns:a16="http://schemas.microsoft.com/office/drawing/2014/main" id="{0FF7B65B-5B11-41EE-A782-C00FC2099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35" name="Line 31">
              <a:extLst>
                <a:ext uri="{FF2B5EF4-FFF2-40B4-BE49-F238E27FC236}">
                  <a16:creationId xmlns:a16="http://schemas.microsoft.com/office/drawing/2014/main" id="{C4A9EDDF-86C4-4D43-8139-4F9897918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36" name="Line 32">
              <a:extLst>
                <a:ext uri="{FF2B5EF4-FFF2-40B4-BE49-F238E27FC236}">
                  <a16:creationId xmlns:a16="http://schemas.microsoft.com/office/drawing/2014/main" id="{4EFC628A-2427-4CF0-8B42-90777E3D1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37" name="Line 33">
              <a:extLst>
                <a:ext uri="{FF2B5EF4-FFF2-40B4-BE49-F238E27FC236}">
                  <a16:creationId xmlns:a16="http://schemas.microsoft.com/office/drawing/2014/main" id="{42C8BF79-812C-45C5-8222-45F1FC818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38" name="Line 34">
              <a:extLst>
                <a:ext uri="{FF2B5EF4-FFF2-40B4-BE49-F238E27FC236}">
                  <a16:creationId xmlns:a16="http://schemas.microsoft.com/office/drawing/2014/main" id="{ADE8E601-CFB8-4435-94FC-8D6E3B387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39" name="Line 35">
              <a:extLst>
                <a:ext uri="{FF2B5EF4-FFF2-40B4-BE49-F238E27FC236}">
                  <a16:creationId xmlns:a16="http://schemas.microsoft.com/office/drawing/2014/main" id="{97E9F5BF-F560-475C-8D9D-CD5CE6672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32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0" name="Line 36">
              <a:extLst>
                <a:ext uri="{FF2B5EF4-FFF2-40B4-BE49-F238E27FC236}">
                  <a16:creationId xmlns:a16="http://schemas.microsoft.com/office/drawing/2014/main" id="{A58E7D07-848F-491B-9E08-BC3353FC9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68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1" name="Line 37">
              <a:extLst>
                <a:ext uri="{FF2B5EF4-FFF2-40B4-BE49-F238E27FC236}">
                  <a16:creationId xmlns:a16="http://schemas.microsoft.com/office/drawing/2014/main" id="{D56F6504-C20C-49A2-9BE1-2CB00359B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04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2" name="Line 38">
              <a:extLst>
                <a:ext uri="{FF2B5EF4-FFF2-40B4-BE49-F238E27FC236}">
                  <a16:creationId xmlns:a16="http://schemas.microsoft.com/office/drawing/2014/main" id="{2A6AA56A-B252-4650-A9ED-B8FBA8A7B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32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3" name="Line 39">
              <a:extLst>
                <a:ext uri="{FF2B5EF4-FFF2-40B4-BE49-F238E27FC236}">
                  <a16:creationId xmlns:a16="http://schemas.microsoft.com/office/drawing/2014/main" id="{A1761B2B-8242-481A-89B2-AD37E3469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768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4" name="Line 40">
              <a:extLst>
                <a:ext uri="{FF2B5EF4-FFF2-40B4-BE49-F238E27FC236}">
                  <a16:creationId xmlns:a16="http://schemas.microsoft.com/office/drawing/2014/main" id="{4602548C-5115-48A5-8082-BD924833D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5" name="Line 41">
              <a:extLst>
                <a:ext uri="{FF2B5EF4-FFF2-40B4-BE49-F238E27FC236}">
                  <a16:creationId xmlns:a16="http://schemas.microsoft.com/office/drawing/2014/main" id="{78E1049B-CFD7-4A10-B7CC-0EACC71F9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6" name="Line 42">
              <a:extLst>
                <a:ext uri="{FF2B5EF4-FFF2-40B4-BE49-F238E27FC236}">
                  <a16:creationId xmlns:a16="http://schemas.microsoft.com/office/drawing/2014/main" id="{FEA015EC-2319-4632-9D01-7EC521765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7" name="Line 43">
              <a:extLst>
                <a:ext uri="{FF2B5EF4-FFF2-40B4-BE49-F238E27FC236}">
                  <a16:creationId xmlns:a16="http://schemas.microsoft.com/office/drawing/2014/main" id="{2335C519-F4A5-4347-8E1C-414B6D124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48" name="Line 44">
              <a:extLst>
                <a:ext uri="{FF2B5EF4-FFF2-40B4-BE49-F238E27FC236}">
                  <a16:creationId xmlns:a16="http://schemas.microsoft.com/office/drawing/2014/main" id="{1AA69C73-D4E1-4661-8919-181DD09C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175149" name="Group 45">
            <a:extLst>
              <a:ext uri="{FF2B5EF4-FFF2-40B4-BE49-F238E27FC236}">
                <a16:creationId xmlns:a16="http://schemas.microsoft.com/office/drawing/2014/main" id="{54C6D613-917D-4DC2-BF32-8739EE997E3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38600"/>
            <a:ext cx="3657600" cy="2058988"/>
            <a:chOff x="0" y="0"/>
            <a:chExt cx="2304" cy="1296"/>
          </a:xfrm>
        </p:grpSpPr>
        <p:sp>
          <p:nvSpPr>
            <p:cNvPr id="175150" name="Rectangle 46">
              <a:extLst>
                <a:ext uri="{FF2B5EF4-FFF2-40B4-BE49-F238E27FC236}">
                  <a16:creationId xmlns:a16="http://schemas.microsoft.com/office/drawing/2014/main" id="{89518FCA-4BF7-4AEC-8AFE-C826D80E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51" name="Rectangle 47">
              <a:extLst>
                <a:ext uri="{FF2B5EF4-FFF2-40B4-BE49-F238E27FC236}">
                  <a16:creationId xmlns:a16="http://schemas.microsoft.com/office/drawing/2014/main" id="{51106D0F-F07E-4B2D-AD56-DA7C9FBD1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24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52" name="Rectangle 48">
              <a:extLst>
                <a:ext uri="{FF2B5EF4-FFF2-40B4-BE49-F238E27FC236}">
                  <a16:creationId xmlns:a16="http://schemas.microsoft.com/office/drawing/2014/main" id="{A67FE172-B0A7-401C-8FA3-F26E0BD3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60"/>
              <a:ext cx="432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53" name="Rectangle 49">
              <a:extLst>
                <a:ext uri="{FF2B5EF4-FFF2-40B4-BE49-F238E27FC236}">
                  <a16:creationId xmlns:a16="http://schemas.microsoft.com/office/drawing/2014/main" id="{4C18EBB6-8216-4D60-A261-5A1F63DC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8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2 6  </a:t>
              </a:r>
            </a:p>
          </p:txBody>
        </p:sp>
        <p:sp>
          <p:nvSpPr>
            <p:cNvPr id="175154" name="Rectangle 50">
              <a:extLst>
                <a:ext uri="{FF2B5EF4-FFF2-40B4-BE49-F238E27FC236}">
                  <a16:creationId xmlns:a16="http://schemas.microsoft.com/office/drawing/2014/main" id="{CF91F45B-A2F4-4A80-8775-7427571BD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"/>
              <a:ext cx="672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3  3  0</a:t>
              </a:r>
            </a:p>
          </p:txBody>
        </p:sp>
        <p:sp>
          <p:nvSpPr>
            <p:cNvPr id="175155" name="Rectangle 51">
              <a:extLst>
                <a:ext uri="{FF2B5EF4-FFF2-40B4-BE49-F238E27FC236}">
                  <a16:creationId xmlns:a16="http://schemas.microsoft.com/office/drawing/2014/main" id="{5282A25F-204C-40D3-B216-B30F005B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08"/>
              <a:ext cx="672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2  2  0</a:t>
              </a:r>
            </a:p>
          </p:txBody>
        </p:sp>
        <p:sp>
          <p:nvSpPr>
            <p:cNvPr id="175156" name="Rectangle 52">
              <a:extLst>
                <a:ext uri="{FF2B5EF4-FFF2-40B4-BE49-F238E27FC236}">
                  <a16:creationId xmlns:a16="http://schemas.microsoft.com/office/drawing/2014/main" id="{22D7D199-BCD0-466D-9D1A-47110A3C7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624"/>
              <a:ext cx="5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1 4 0</a:t>
              </a:r>
            </a:p>
          </p:txBody>
        </p:sp>
        <p:sp>
          <p:nvSpPr>
            <p:cNvPr id="175157" name="Rectangle 53">
              <a:extLst>
                <a:ext uri="{FF2B5EF4-FFF2-40B4-BE49-F238E27FC236}">
                  <a16:creationId xmlns:a16="http://schemas.microsoft.com/office/drawing/2014/main" id="{02F59984-530C-44D7-9997-6F5AA977B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08"/>
              <a:ext cx="62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1 11 </a:t>
              </a:r>
            </a:p>
          </p:txBody>
        </p:sp>
        <p:sp>
          <p:nvSpPr>
            <p:cNvPr id="175158" name="Text Box 54">
              <a:extLst>
                <a:ext uri="{FF2B5EF4-FFF2-40B4-BE49-F238E27FC236}">
                  <a16:creationId xmlns:a16="http://schemas.microsoft.com/office/drawing/2014/main" id="{F3E943F1-6029-41C8-8C1A-A7EECC646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288" cy="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</p:txBody>
        </p:sp>
        <p:sp>
          <p:nvSpPr>
            <p:cNvPr id="175159" name="Text Box 55">
              <a:extLst>
                <a:ext uri="{FF2B5EF4-FFF2-40B4-BE49-F238E27FC236}">
                  <a16:creationId xmlns:a16="http://schemas.microsoft.com/office/drawing/2014/main" id="{BA50C716-75B9-4A6C-8563-5B220FC3C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b="1"/>
                <a:t>   </a:t>
              </a:r>
              <a:r>
                <a:rPr lang="en-US" altLang="en-US" b="1"/>
                <a:t>h</a:t>
              </a:r>
            </a:p>
          </p:txBody>
        </p:sp>
        <p:sp>
          <p:nvSpPr>
            <p:cNvPr id="175160" name="Line 56">
              <a:extLst>
                <a:ext uri="{FF2B5EF4-FFF2-40B4-BE49-F238E27FC236}">
                  <a16:creationId xmlns:a16="http://schemas.microsoft.com/office/drawing/2014/main" id="{EA5DC9D4-EDB2-4742-BDE7-18C7EFCC9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1" name="Line 57">
              <a:extLst>
                <a:ext uri="{FF2B5EF4-FFF2-40B4-BE49-F238E27FC236}">
                  <a16:creationId xmlns:a16="http://schemas.microsoft.com/office/drawing/2014/main" id="{30BA161B-E028-45B6-9A05-CD794B3CD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2" name="Line 58">
              <a:extLst>
                <a:ext uri="{FF2B5EF4-FFF2-40B4-BE49-F238E27FC236}">
                  <a16:creationId xmlns:a16="http://schemas.microsoft.com/office/drawing/2014/main" id="{F529497F-E77B-40DA-AA18-1D5A9E9BE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3" name="Line 59">
              <a:extLst>
                <a:ext uri="{FF2B5EF4-FFF2-40B4-BE49-F238E27FC236}">
                  <a16:creationId xmlns:a16="http://schemas.microsoft.com/office/drawing/2014/main" id="{B61F351E-EB0E-43B3-9A44-830078E14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4" name="Line 60">
              <a:extLst>
                <a:ext uri="{FF2B5EF4-FFF2-40B4-BE49-F238E27FC236}">
                  <a16:creationId xmlns:a16="http://schemas.microsoft.com/office/drawing/2014/main" id="{BE4F4826-E9D3-4374-9A43-6C773B58E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5" name="Line 61">
              <a:extLst>
                <a:ext uri="{FF2B5EF4-FFF2-40B4-BE49-F238E27FC236}">
                  <a16:creationId xmlns:a16="http://schemas.microsoft.com/office/drawing/2014/main" id="{80E39528-1E70-48F1-BEB0-AB361C784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32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6" name="Line 62">
              <a:extLst>
                <a:ext uri="{FF2B5EF4-FFF2-40B4-BE49-F238E27FC236}">
                  <a16:creationId xmlns:a16="http://schemas.microsoft.com/office/drawing/2014/main" id="{E9E264C7-AB6C-450D-829D-DF5F141CB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68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7" name="Line 63">
              <a:extLst>
                <a:ext uri="{FF2B5EF4-FFF2-40B4-BE49-F238E27FC236}">
                  <a16:creationId xmlns:a16="http://schemas.microsoft.com/office/drawing/2014/main" id="{E1EA9528-3566-4E7E-AD11-E9DDE666C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04"/>
              <a:ext cx="38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8" name="Line 64">
              <a:extLst>
                <a:ext uri="{FF2B5EF4-FFF2-40B4-BE49-F238E27FC236}">
                  <a16:creationId xmlns:a16="http://schemas.microsoft.com/office/drawing/2014/main" id="{6006B2DC-D48C-4B43-89E3-1CDF4BE11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32"/>
              <a:ext cx="28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69" name="Line 65">
              <a:extLst>
                <a:ext uri="{FF2B5EF4-FFF2-40B4-BE49-F238E27FC236}">
                  <a16:creationId xmlns:a16="http://schemas.microsoft.com/office/drawing/2014/main" id="{90422AA4-227A-4744-B184-04F03CB56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152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70" name="Line 66">
              <a:extLst>
                <a:ext uri="{FF2B5EF4-FFF2-40B4-BE49-F238E27FC236}">
                  <a16:creationId xmlns:a16="http://schemas.microsoft.com/office/drawing/2014/main" id="{E59AE2BE-9C32-48D7-9A33-8CA4FF9F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71" name="Line 67">
              <a:extLst>
                <a:ext uri="{FF2B5EF4-FFF2-40B4-BE49-F238E27FC236}">
                  <a16:creationId xmlns:a16="http://schemas.microsoft.com/office/drawing/2014/main" id="{219E71C0-3905-4DD7-B6B7-D350A0274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2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72" name="Line 68">
              <a:extLst>
                <a:ext uri="{FF2B5EF4-FFF2-40B4-BE49-F238E27FC236}">
                  <a16:creationId xmlns:a16="http://schemas.microsoft.com/office/drawing/2014/main" id="{17CA58C2-1F9F-44E1-9063-83301B2E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73" name="Line 69">
              <a:extLst>
                <a:ext uri="{FF2B5EF4-FFF2-40B4-BE49-F238E27FC236}">
                  <a16:creationId xmlns:a16="http://schemas.microsoft.com/office/drawing/2014/main" id="{1E92EF37-E750-42B4-AD3C-3E1995C2A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5174" name="Line 70">
              <a:extLst>
                <a:ext uri="{FF2B5EF4-FFF2-40B4-BE49-F238E27FC236}">
                  <a16:creationId xmlns:a16="http://schemas.microsoft.com/office/drawing/2014/main" id="{8A5DB8AC-F1B3-4D6A-B631-E3C8A10AA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0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5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>
            <a:extLst>
              <a:ext uri="{FF2B5EF4-FFF2-40B4-BE49-F238E27FC236}">
                <a16:creationId xmlns:a16="http://schemas.microsoft.com/office/drawing/2014/main" id="{D2D1F4EB-5AC6-4090-A1B1-8131A0E3B7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298450"/>
          </a:xfrm>
        </p:spPr>
        <p:txBody>
          <a:bodyPr/>
          <a:lstStyle/>
          <a:p>
            <a:endParaRPr lang="en-US" altLang="en-US"/>
          </a:p>
        </p:txBody>
      </p:sp>
      <p:grpSp>
        <p:nvGrpSpPr>
          <p:cNvPr id="176131" name="Group 3">
            <a:extLst>
              <a:ext uri="{FF2B5EF4-FFF2-40B4-BE49-F238E27FC236}">
                <a16:creationId xmlns:a16="http://schemas.microsoft.com/office/drawing/2014/main" id="{DDF8F87E-5066-4263-9596-5E8B46215590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314450"/>
            <a:ext cx="7329488" cy="4781550"/>
            <a:chOff x="0" y="0"/>
            <a:chExt cx="2561" cy="1283"/>
          </a:xfrm>
        </p:grpSpPr>
        <p:sp>
          <p:nvSpPr>
            <p:cNvPr id="176132" name="AutoShape 4">
              <a:extLst>
                <a:ext uri="{FF2B5EF4-FFF2-40B4-BE49-F238E27FC236}">
                  <a16:creationId xmlns:a16="http://schemas.microsoft.com/office/drawing/2014/main" id="{CA819E19-0F77-42D3-A361-29CBEFB3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83"/>
              <a:ext cx="720" cy="240"/>
            </a:xfrm>
            <a:prstGeom prst="flowChartProcess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data</a:t>
              </a:r>
              <a:r>
                <a:rPr lang="en-US" altLang="en-US" sz="1600">
                  <a:latin typeface="Arial" panose="020B0604020202020204" pitchFamily="34" charset="0"/>
                </a:rPr>
                <a:t>        adj</a:t>
              </a:r>
            </a:p>
          </p:txBody>
        </p:sp>
        <p:sp>
          <p:nvSpPr>
            <p:cNvPr id="176133" name="Rectangle 5">
              <a:extLst>
                <a:ext uri="{FF2B5EF4-FFF2-40B4-BE49-F238E27FC236}">
                  <a16:creationId xmlns:a16="http://schemas.microsoft.com/office/drawing/2014/main" id="{80753705-1737-47BD-A024-27A6EA89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323"/>
              <a:ext cx="720" cy="960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/>
            </a:p>
          </p:txBody>
        </p:sp>
        <p:sp>
          <p:nvSpPr>
            <p:cNvPr id="176134" name="Line 6">
              <a:extLst>
                <a:ext uri="{FF2B5EF4-FFF2-40B4-BE49-F238E27FC236}">
                  <a16:creationId xmlns:a16="http://schemas.microsoft.com/office/drawing/2014/main" id="{12ECF202-02B5-44E9-91A7-52524136C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563"/>
              <a:ext cx="720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5" name="Line 7">
              <a:extLst>
                <a:ext uri="{FF2B5EF4-FFF2-40B4-BE49-F238E27FC236}">
                  <a16:creationId xmlns:a16="http://schemas.microsoft.com/office/drawing/2014/main" id="{67BCC138-C339-4C47-9BED-1B0B1FA38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803"/>
              <a:ext cx="720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6" name="Line 8">
              <a:extLst>
                <a:ext uri="{FF2B5EF4-FFF2-40B4-BE49-F238E27FC236}">
                  <a16:creationId xmlns:a16="http://schemas.microsoft.com/office/drawing/2014/main" id="{02AFCF22-FF54-44FC-8279-DB3F80EF9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83"/>
              <a:ext cx="0" cy="120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7" name="Rectangle 9">
              <a:extLst>
                <a:ext uri="{FF2B5EF4-FFF2-40B4-BE49-F238E27FC236}">
                  <a16:creationId xmlns:a16="http://schemas.microsoft.com/office/drawing/2014/main" id="{B01978E5-64F6-42A8-A4AF-3C67D580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" y="323"/>
              <a:ext cx="720" cy="240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/>
            </a:p>
          </p:txBody>
        </p:sp>
        <p:sp>
          <p:nvSpPr>
            <p:cNvPr id="176138" name="Line 10">
              <a:extLst>
                <a:ext uri="{FF2B5EF4-FFF2-40B4-BE49-F238E27FC236}">
                  <a16:creationId xmlns:a16="http://schemas.microsoft.com/office/drawing/2014/main" id="{5E47A909-D3FF-40B4-882C-FEC08F101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323"/>
              <a:ext cx="0" cy="24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9" name="Line 11">
              <a:extLst>
                <a:ext uri="{FF2B5EF4-FFF2-40B4-BE49-F238E27FC236}">
                  <a16:creationId xmlns:a16="http://schemas.microsoft.com/office/drawing/2014/main" id="{C7A30F4F-C2B8-4A87-9986-82BF2C4BD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23"/>
              <a:ext cx="0" cy="24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0" name="Line 12">
              <a:extLst>
                <a:ext uri="{FF2B5EF4-FFF2-40B4-BE49-F238E27FC236}">
                  <a16:creationId xmlns:a16="http://schemas.microsoft.com/office/drawing/2014/main" id="{CE6FE990-DF93-42AF-9E7C-9FE5C6774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419"/>
              <a:ext cx="576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1" name="Text Box 13">
              <a:extLst>
                <a:ext uri="{FF2B5EF4-FFF2-40B4-BE49-F238E27FC236}">
                  <a16:creationId xmlns:a16="http://schemas.microsoft.com/office/drawing/2014/main" id="{ABF353DA-E14E-4756-8AC5-E958BDA22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955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Node Table:</a:t>
              </a:r>
            </a:p>
          </p:txBody>
        </p:sp>
        <p:sp>
          <p:nvSpPr>
            <p:cNvPr id="176142" name="Text Box 17">
              <a:extLst>
                <a:ext uri="{FF2B5EF4-FFF2-40B4-BE49-F238E27FC236}">
                  <a16:creationId xmlns:a16="http://schemas.microsoft.com/office/drawing/2014/main" id="{B30078A8-22E1-41F0-841C-CAA178CB7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207"/>
              <a:ext cx="77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1800"/>
                <a:t>     dest      </a:t>
              </a:r>
              <a:r>
                <a:rPr lang="en-US" altLang="en-US" sz="1800" b="1"/>
                <a:t>cost</a:t>
              </a:r>
              <a:r>
                <a:rPr lang="en-US" altLang="en-US" sz="1800"/>
                <a:t>     link</a:t>
              </a:r>
              <a:endParaRPr lang="en-US" altLang="en-US" sz="2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8ED0B53-329A-4A53-A810-CB89FACAEE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1D-Array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999269-5B36-464B-8EF5-6386A60127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0010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 One-dimensional array</a:t>
            </a:r>
          </a:p>
          <a:p>
            <a:pPr>
              <a:buFontTx/>
              <a:buNone/>
            </a:pPr>
            <a:r>
              <a:rPr lang="en-US" altLang="en-US" sz="2800" b="1"/>
              <a:t>    1D-array is a limited sequence composed of n (n</a:t>
            </a:r>
            <a:r>
              <a:rPr lang="en-US" altLang="en-US" sz="2800" b="1">
                <a:sym typeface="Symbol" panose="05050102010706020507" pitchFamily="18" charset="2"/>
              </a:rPr>
              <a:t></a:t>
            </a:r>
            <a:r>
              <a:rPr lang="en-US" altLang="en-US" sz="2800" b="1"/>
              <a:t>0) elements which are of the same data type.</a:t>
            </a:r>
          </a:p>
          <a:p>
            <a:pPr>
              <a:buFontTx/>
              <a:buNone/>
            </a:pPr>
            <a:r>
              <a:rPr lang="en-US" altLang="en-US" sz="2800" b="1"/>
              <a:t>    </a:t>
            </a:r>
            <a:r>
              <a:rPr lang="en-US" altLang="en-US" sz="2800" b="1">
                <a:solidFill>
                  <a:schemeClr val="accent1"/>
                </a:solidFill>
              </a:rPr>
              <a:t>For example:</a:t>
            </a:r>
          </a:p>
          <a:p>
            <a:pPr>
              <a:buFontTx/>
              <a:buNone/>
            </a:pPr>
            <a:endParaRPr lang="en-US" altLang="en-US" b="1"/>
          </a:p>
          <a:p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Location of the element         </a:t>
            </a:r>
          </a:p>
          <a:p>
            <a:pPr>
              <a:buFontTx/>
              <a:buNone/>
            </a:pPr>
            <a:r>
              <a:rPr lang="en-US" altLang="en-US" b="1"/>
              <a:t>        Loc(a[i])=Loc(a[0])+i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D78264B0-F20D-413B-80CE-65DE2356900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81400"/>
            <a:ext cx="6096000" cy="990600"/>
            <a:chOff x="0" y="0"/>
            <a:chExt cx="3840" cy="624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E529E955-B358-4F7B-9CC6-982C35F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8"/>
              <a:ext cx="3456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35  27  49  18  60  54  77  83  41  02</a:t>
              </a:r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D328B633-931B-42A7-8AD9-4B46CF7DF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C7E876F5-241E-4D73-B2B7-3850BCDCA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6EF41F21-AFFD-4A9E-A632-5D30F31B6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64D57412-7D8B-4CDF-B340-4477DE449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3C9BEA3F-CA79-4092-B65C-BEF1C55A0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3C85BA52-09E5-4696-B2AE-3275D276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4F4B3A79-8398-4611-A979-2E29D08A6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72BB4678-5DBD-4579-B8F7-B3AA9579F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980D4DAD-E1FA-4295-A048-A2974359D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5" name="Text Box 15">
              <a:extLst>
                <a:ext uri="{FF2B5EF4-FFF2-40B4-BE49-F238E27FC236}">
                  <a16:creationId xmlns:a16="http://schemas.microsoft.com/office/drawing/2014/main" id="{8A680A95-4A68-4AD9-B5EC-574F18A22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28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3200" b="1"/>
                <a:t>a</a:t>
              </a:r>
            </a:p>
          </p:txBody>
        </p:sp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CEEC014B-BE05-482F-891F-6C26AFA70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  0     1    2    3   4    5     6    7    8    9</a:t>
              </a:r>
            </a:p>
          </p:txBody>
        </p:sp>
      </p:grpSp>
      <p:sp>
        <p:nvSpPr>
          <p:cNvPr id="20497" name="Text Box 17">
            <a:extLst>
              <a:ext uri="{FF2B5EF4-FFF2-40B4-BE49-F238E27FC236}">
                <a16:creationId xmlns:a16="http://schemas.microsoft.com/office/drawing/2014/main" id="{F5202425-0218-42F1-B625-5019674E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724400"/>
            <a:ext cx="8429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 b="1"/>
              <a:t>Size-1</a:t>
            </a:r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93E2E55F-A763-4CA7-9F08-B3A89DC1AE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572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en-US"/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269CBE2B-5274-44A5-B77B-CEECB13A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4784725"/>
            <a:ext cx="2603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 b="1"/>
              <a:t>i</a:t>
            </a:r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C1485B71-69DA-44AA-AEAB-A8100806B9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572000"/>
            <a:ext cx="0" cy="228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B72984CB-F187-4336-B813-0CCA235914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2400" b="1"/>
              <a:t>第9章：图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536C71CA-37C2-4A88-9E74-11E49519B7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3.图的若干算法</a:t>
            </a:r>
          </a:p>
          <a:p>
            <a:pPr>
              <a:buFontTx/>
              <a:buNone/>
            </a:pPr>
            <a:r>
              <a:rPr lang="en-US" altLang="en-US" b="1"/>
              <a:t>         1) 图的遍历----DFS</a:t>
            </a:r>
          </a:p>
          <a:p>
            <a:pPr>
              <a:buFontTx/>
              <a:buNone/>
            </a:pPr>
            <a:r>
              <a:rPr lang="en-US" altLang="en-US" b="1"/>
              <a:t>                                   BFS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113AB17-1259-4628-9FAB-A6DCE9D4AA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457200"/>
            <a:ext cx="8153400" cy="60944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  </a:t>
            </a:r>
            <a:r>
              <a:rPr lang="en-US" altLang="en-US" b="1"/>
              <a:t>以有向图为例:</a:t>
            </a:r>
            <a:endParaRPr lang="en-US" altLang="en-US" sz="2800" b="1">
              <a:sym typeface="Symbol" panose="05050102010706020507" pitchFamily="18" charset="2"/>
            </a:endParaRPr>
          </a:p>
        </p:txBody>
      </p:sp>
      <p:grpSp>
        <p:nvGrpSpPr>
          <p:cNvPr id="178179" name="Group 3">
            <a:extLst>
              <a:ext uri="{FF2B5EF4-FFF2-40B4-BE49-F238E27FC236}">
                <a16:creationId xmlns:a16="http://schemas.microsoft.com/office/drawing/2014/main" id="{225B7906-2BE3-4546-A4AB-2A96B0C289E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25588"/>
            <a:ext cx="2667000" cy="2894012"/>
            <a:chOff x="0" y="0"/>
            <a:chExt cx="1680" cy="1824"/>
          </a:xfrm>
        </p:grpSpPr>
        <p:sp>
          <p:nvSpPr>
            <p:cNvPr id="178180" name="Oval 4">
              <a:extLst>
                <a:ext uri="{FF2B5EF4-FFF2-40B4-BE49-F238E27FC236}">
                  <a16:creationId xmlns:a16="http://schemas.microsoft.com/office/drawing/2014/main" id="{FDF32D14-6FD4-4C50-BBDE-8FA5FE96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78181" name="Oval 5">
              <a:extLst>
                <a:ext uri="{FF2B5EF4-FFF2-40B4-BE49-F238E27FC236}">
                  <a16:creationId xmlns:a16="http://schemas.microsoft.com/office/drawing/2014/main" id="{F74B45BD-D049-4685-B47C-C3ADC5DE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v2</a:t>
              </a:r>
            </a:p>
          </p:txBody>
        </p:sp>
        <p:sp>
          <p:nvSpPr>
            <p:cNvPr id="178182" name="Oval 6">
              <a:extLst>
                <a:ext uri="{FF2B5EF4-FFF2-40B4-BE49-F238E27FC236}">
                  <a16:creationId xmlns:a16="http://schemas.microsoft.com/office/drawing/2014/main" id="{AF9E21A9-94B3-4C21-825C-4720B028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v6</a:t>
              </a:r>
            </a:p>
          </p:txBody>
        </p:sp>
        <p:sp>
          <p:nvSpPr>
            <p:cNvPr id="178183" name="Oval 7">
              <a:extLst>
                <a:ext uri="{FF2B5EF4-FFF2-40B4-BE49-F238E27FC236}">
                  <a16:creationId xmlns:a16="http://schemas.microsoft.com/office/drawing/2014/main" id="{246E677A-1597-4111-9C60-64D55141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v5</a:t>
              </a:r>
            </a:p>
          </p:txBody>
        </p:sp>
        <p:sp>
          <p:nvSpPr>
            <p:cNvPr id="178184" name="Oval 8">
              <a:extLst>
                <a:ext uri="{FF2B5EF4-FFF2-40B4-BE49-F238E27FC236}">
                  <a16:creationId xmlns:a16="http://schemas.microsoft.com/office/drawing/2014/main" id="{43DE6AD7-02F1-4079-8ED6-B3E449A9E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78185" name="Oval 9">
              <a:extLst>
                <a:ext uri="{FF2B5EF4-FFF2-40B4-BE49-F238E27FC236}">
                  <a16:creationId xmlns:a16="http://schemas.microsoft.com/office/drawing/2014/main" id="{43CFF431-4DF9-4877-9E58-AAD2E01D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v3</a:t>
              </a:r>
            </a:p>
          </p:txBody>
        </p:sp>
        <p:sp>
          <p:nvSpPr>
            <p:cNvPr id="178186" name="Oval 10">
              <a:extLst>
                <a:ext uri="{FF2B5EF4-FFF2-40B4-BE49-F238E27FC236}">
                  <a16:creationId xmlns:a16="http://schemas.microsoft.com/office/drawing/2014/main" id="{5E6132F3-52A8-40C2-92FE-C8D8C486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v8</a:t>
              </a:r>
            </a:p>
          </p:txBody>
        </p:sp>
        <p:sp>
          <p:nvSpPr>
            <p:cNvPr id="178187" name="Oval 11">
              <a:extLst>
                <a:ext uri="{FF2B5EF4-FFF2-40B4-BE49-F238E27FC236}">
                  <a16:creationId xmlns:a16="http://schemas.microsoft.com/office/drawing/2014/main" id="{661AEDFF-08D7-49FD-97A1-6398FBA40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v7</a:t>
              </a:r>
            </a:p>
          </p:txBody>
        </p:sp>
        <p:sp>
          <p:nvSpPr>
            <p:cNvPr id="178188" name="Line 12">
              <a:extLst>
                <a:ext uri="{FF2B5EF4-FFF2-40B4-BE49-F238E27FC236}">
                  <a16:creationId xmlns:a16="http://schemas.microsoft.com/office/drawing/2014/main" id="{D6221A81-0FBA-49F2-A111-ED6250C3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9" name="Line 13">
              <a:extLst>
                <a:ext uri="{FF2B5EF4-FFF2-40B4-BE49-F238E27FC236}">
                  <a16:creationId xmlns:a16="http://schemas.microsoft.com/office/drawing/2014/main" id="{5394CAC1-3C32-4ABD-878B-9DAB225A9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"/>
              <a:ext cx="192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0" name="Line 14">
              <a:extLst>
                <a:ext uri="{FF2B5EF4-FFF2-40B4-BE49-F238E27FC236}">
                  <a16:creationId xmlns:a16="http://schemas.microsoft.com/office/drawing/2014/main" id="{929C74C6-8849-4690-9C5D-A96FDEAC5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1" name="Line 15">
              <a:extLst>
                <a:ext uri="{FF2B5EF4-FFF2-40B4-BE49-F238E27FC236}">
                  <a16:creationId xmlns:a16="http://schemas.microsoft.com/office/drawing/2014/main" id="{28154FBF-5630-4FE3-90DC-D4CCE846B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2" name="Line 16">
              <a:extLst>
                <a:ext uri="{FF2B5EF4-FFF2-40B4-BE49-F238E27FC236}">
                  <a16:creationId xmlns:a16="http://schemas.microsoft.com/office/drawing/2014/main" id="{35B8D02C-E0CE-435E-BFCF-90E54889B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3" name="Line 17">
              <a:extLst>
                <a:ext uri="{FF2B5EF4-FFF2-40B4-BE49-F238E27FC236}">
                  <a16:creationId xmlns:a16="http://schemas.microsoft.com/office/drawing/2014/main" id="{F54AAE57-C1D1-4BCF-B2F7-DB69308E5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720"/>
              <a:ext cx="336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4" name="Line 18">
              <a:extLst>
                <a:ext uri="{FF2B5EF4-FFF2-40B4-BE49-F238E27FC236}">
                  <a16:creationId xmlns:a16="http://schemas.microsoft.com/office/drawing/2014/main" id="{CA79E415-4A4C-4553-8380-4727CF3C8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192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5" name="Line 19">
              <a:extLst>
                <a:ext uri="{FF2B5EF4-FFF2-40B4-BE49-F238E27FC236}">
                  <a16:creationId xmlns:a16="http://schemas.microsoft.com/office/drawing/2014/main" id="{E6F4E8DC-D1CF-46C2-A5F9-69243D2E6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248"/>
              <a:ext cx="192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6" name="Line 20">
              <a:extLst>
                <a:ext uri="{FF2B5EF4-FFF2-40B4-BE49-F238E27FC236}">
                  <a16:creationId xmlns:a16="http://schemas.microsoft.com/office/drawing/2014/main" id="{7CCD0B56-CE77-4E53-9F71-66BDB6FF8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52"/>
              <a:ext cx="336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197" name="Group 21">
            <a:extLst>
              <a:ext uri="{FF2B5EF4-FFF2-40B4-BE49-F238E27FC236}">
                <a16:creationId xmlns:a16="http://schemas.microsoft.com/office/drawing/2014/main" id="{AB7A1D29-D104-4CDA-87C3-FC7E4BFA8F5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92388"/>
            <a:ext cx="2438400" cy="2895600"/>
            <a:chOff x="0" y="0"/>
            <a:chExt cx="1536" cy="1824"/>
          </a:xfrm>
        </p:grpSpPr>
        <p:sp>
          <p:nvSpPr>
            <p:cNvPr id="178198" name="Oval 22">
              <a:extLst>
                <a:ext uri="{FF2B5EF4-FFF2-40B4-BE49-F238E27FC236}">
                  <a16:creationId xmlns:a16="http://schemas.microsoft.com/office/drawing/2014/main" id="{BDD87A87-BC12-4372-90F3-FAE53BB7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78199" name="Oval 23">
              <a:extLst>
                <a:ext uri="{FF2B5EF4-FFF2-40B4-BE49-F238E27FC236}">
                  <a16:creationId xmlns:a16="http://schemas.microsoft.com/office/drawing/2014/main" id="{FD852AEC-E9C7-40C9-821A-4DC98314C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v2</a:t>
              </a:r>
            </a:p>
          </p:txBody>
        </p:sp>
        <p:sp>
          <p:nvSpPr>
            <p:cNvPr id="178200" name="Oval 24">
              <a:extLst>
                <a:ext uri="{FF2B5EF4-FFF2-40B4-BE49-F238E27FC236}">
                  <a16:creationId xmlns:a16="http://schemas.microsoft.com/office/drawing/2014/main" id="{0DEA53B5-E5F1-45B8-8BB6-A0D1929C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v6</a:t>
              </a:r>
            </a:p>
          </p:txBody>
        </p:sp>
        <p:sp>
          <p:nvSpPr>
            <p:cNvPr id="178201" name="Oval 25">
              <a:extLst>
                <a:ext uri="{FF2B5EF4-FFF2-40B4-BE49-F238E27FC236}">
                  <a16:creationId xmlns:a16="http://schemas.microsoft.com/office/drawing/2014/main" id="{D5C1126F-591D-4881-A7EF-D881B031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v5</a:t>
              </a:r>
            </a:p>
          </p:txBody>
        </p:sp>
        <p:sp>
          <p:nvSpPr>
            <p:cNvPr id="178202" name="Oval 26">
              <a:extLst>
                <a:ext uri="{FF2B5EF4-FFF2-40B4-BE49-F238E27FC236}">
                  <a16:creationId xmlns:a16="http://schemas.microsoft.com/office/drawing/2014/main" id="{CF5308DE-CFDC-4271-9ABC-85B4DD50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78203" name="Oval 27">
              <a:extLst>
                <a:ext uri="{FF2B5EF4-FFF2-40B4-BE49-F238E27FC236}">
                  <a16:creationId xmlns:a16="http://schemas.microsoft.com/office/drawing/2014/main" id="{5671B3CC-D785-4D05-BAFA-EEE10CCBD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v3</a:t>
              </a:r>
            </a:p>
          </p:txBody>
        </p:sp>
        <p:sp>
          <p:nvSpPr>
            <p:cNvPr id="178204" name="Oval 28">
              <a:extLst>
                <a:ext uri="{FF2B5EF4-FFF2-40B4-BE49-F238E27FC236}">
                  <a16:creationId xmlns:a16="http://schemas.microsoft.com/office/drawing/2014/main" id="{37E91D53-7633-4E30-96D1-004E5CA58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v8</a:t>
              </a:r>
            </a:p>
          </p:txBody>
        </p:sp>
        <p:sp>
          <p:nvSpPr>
            <p:cNvPr id="178205" name="Oval 29">
              <a:extLst>
                <a:ext uri="{FF2B5EF4-FFF2-40B4-BE49-F238E27FC236}">
                  <a16:creationId xmlns:a16="http://schemas.microsoft.com/office/drawing/2014/main" id="{B9D94191-0591-46CD-92A6-40E73B98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84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v7</a:t>
              </a:r>
            </a:p>
          </p:txBody>
        </p:sp>
        <p:sp>
          <p:nvSpPr>
            <p:cNvPr id="178206" name="Line 30">
              <a:extLst>
                <a:ext uri="{FF2B5EF4-FFF2-40B4-BE49-F238E27FC236}">
                  <a16:creationId xmlns:a16="http://schemas.microsoft.com/office/drawing/2014/main" id="{7070F8E6-64B9-431A-8E33-DA7AD9F35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7" name="Line 31">
              <a:extLst>
                <a:ext uri="{FF2B5EF4-FFF2-40B4-BE49-F238E27FC236}">
                  <a16:creationId xmlns:a16="http://schemas.microsoft.com/office/drawing/2014/main" id="{F0A81505-B709-4C26-A0BE-7FBA1EA8F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"/>
              <a:ext cx="192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8" name="Line 32">
              <a:extLst>
                <a:ext uri="{FF2B5EF4-FFF2-40B4-BE49-F238E27FC236}">
                  <a16:creationId xmlns:a16="http://schemas.microsoft.com/office/drawing/2014/main" id="{34611CDB-D1BD-47B2-9B4F-FB76488F7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9" name="Line 33">
              <a:extLst>
                <a:ext uri="{FF2B5EF4-FFF2-40B4-BE49-F238E27FC236}">
                  <a16:creationId xmlns:a16="http://schemas.microsoft.com/office/drawing/2014/main" id="{C996AD01-4A22-4D99-9E06-850CEE7F6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0" name="Line 34">
              <a:extLst>
                <a:ext uri="{FF2B5EF4-FFF2-40B4-BE49-F238E27FC236}">
                  <a16:creationId xmlns:a16="http://schemas.microsoft.com/office/drawing/2014/main" id="{4CD65729-71F1-4100-B935-259C1EB6B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1" name="Line 35">
              <a:extLst>
                <a:ext uri="{FF2B5EF4-FFF2-40B4-BE49-F238E27FC236}">
                  <a16:creationId xmlns:a16="http://schemas.microsoft.com/office/drawing/2014/main" id="{4A87A8DB-5C29-4CC3-95A9-D597F1779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192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2" name="Line 36">
              <a:extLst>
                <a:ext uri="{FF2B5EF4-FFF2-40B4-BE49-F238E27FC236}">
                  <a16:creationId xmlns:a16="http://schemas.microsoft.com/office/drawing/2014/main" id="{6A131BC7-52FA-4312-9286-679AD50FC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48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13" name="Text Box 37">
            <a:extLst>
              <a:ext uri="{FF2B5EF4-FFF2-40B4-BE49-F238E27FC236}">
                <a16:creationId xmlns:a16="http://schemas.microsoft.com/office/drawing/2014/main" id="{A3F73288-0A7B-4B1C-A8A2-5958DB1A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1827213"/>
            <a:ext cx="3827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V</a:t>
            </a:r>
            <a:r>
              <a:rPr lang="en-US" altLang="en-US" sz="1400" b="1">
                <a:latin typeface="Arial" panose="020B0604020202020204" pitchFamily="34" charset="0"/>
              </a:rPr>
              <a:t>1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400" b="1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400" b="1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400" b="1"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400" b="1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400" b="1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b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en-US" sz="1200" b="1"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78214" name="Text Box 38">
            <a:extLst>
              <a:ext uri="{FF2B5EF4-FFF2-40B4-BE49-F238E27FC236}">
                <a16:creationId xmlns:a16="http://schemas.microsoft.com/office/drawing/2014/main" id="{03BD8378-3347-4F6D-BC0D-FBDAC7F4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5865813"/>
            <a:ext cx="23495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深度优先生成树</a:t>
            </a:r>
            <a:endParaRPr lang="zh-CN" altLang="en-US" sz="2000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8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8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utoUpdateAnimBg="0" advAuto="0"/>
      <p:bldP spid="178213" grpId="0" build="p" autoUpdateAnimBg="0" advAuto="0"/>
      <p:bldP spid="178214" grpId="0" build="p" autoUpdateAnimBg="0" advAuto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EC03E668-8AE4-4954-BB93-48B00E1E28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533400"/>
            <a:ext cx="7772400" cy="534988"/>
          </a:xfrm>
        </p:spPr>
        <p:txBody>
          <a:bodyPr/>
          <a:lstStyle/>
          <a:p>
            <a:pPr algn="l"/>
            <a:r>
              <a:rPr lang="en-US" altLang="en-US" sz="2800" b="1"/>
              <a:t>2. 广度优先遍历 （breadth search）</a:t>
            </a:r>
            <a:endParaRPr lang="en-US" altLang="en-US" sz="3200" b="1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64FB0B36-600E-433B-8DD8-61AD84340E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5588"/>
            <a:ext cx="7772400" cy="4189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    思想：从图中某顶点V0出发，在访问了V0之后依次访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问v0的各个未曾访问过的邻接点，然后分别从这些邻接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点出发广度优先遍历图，直至图中所有顶点都被访问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到为止.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build="p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08A4C0B4-815E-4272-A613-1C417A9594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27013"/>
            <a:ext cx="7772400" cy="53355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b="1"/>
              <a:t>例子</a:t>
            </a:r>
            <a:br>
              <a:rPr lang="en-US" altLang="en-US" b="1"/>
            </a:br>
            <a:endParaRPr lang="en-US" altLang="en-US" b="1"/>
          </a:p>
        </p:txBody>
      </p:sp>
      <p:grpSp>
        <p:nvGrpSpPr>
          <p:cNvPr id="180227" name="Group 3">
            <a:extLst>
              <a:ext uri="{FF2B5EF4-FFF2-40B4-BE49-F238E27FC236}">
                <a16:creationId xmlns:a16="http://schemas.microsoft.com/office/drawing/2014/main" id="{0FA731CC-34AA-4268-AA0C-895250AB993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068388"/>
            <a:ext cx="2667000" cy="2894012"/>
            <a:chOff x="0" y="0"/>
            <a:chExt cx="1680" cy="1824"/>
          </a:xfrm>
        </p:grpSpPr>
        <p:sp>
          <p:nvSpPr>
            <p:cNvPr id="180228" name="Oval 4">
              <a:extLst>
                <a:ext uri="{FF2B5EF4-FFF2-40B4-BE49-F238E27FC236}">
                  <a16:creationId xmlns:a16="http://schemas.microsoft.com/office/drawing/2014/main" id="{36ADE17D-F7C2-4F8F-98A1-9CBA14486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80229" name="Oval 5">
              <a:extLst>
                <a:ext uri="{FF2B5EF4-FFF2-40B4-BE49-F238E27FC236}">
                  <a16:creationId xmlns:a16="http://schemas.microsoft.com/office/drawing/2014/main" id="{A24C5EC8-4D77-4B04-B252-CDAFAC7A8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v2</a:t>
              </a:r>
            </a:p>
          </p:txBody>
        </p:sp>
        <p:sp>
          <p:nvSpPr>
            <p:cNvPr id="180230" name="Oval 6">
              <a:extLst>
                <a:ext uri="{FF2B5EF4-FFF2-40B4-BE49-F238E27FC236}">
                  <a16:creationId xmlns:a16="http://schemas.microsoft.com/office/drawing/2014/main" id="{5B9B3743-77B1-44A6-87A9-37EA2E9A6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v6</a:t>
              </a:r>
            </a:p>
          </p:txBody>
        </p:sp>
        <p:sp>
          <p:nvSpPr>
            <p:cNvPr id="180231" name="Oval 7">
              <a:extLst>
                <a:ext uri="{FF2B5EF4-FFF2-40B4-BE49-F238E27FC236}">
                  <a16:creationId xmlns:a16="http://schemas.microsoft.com/office/drawing/2014/main" id="{39829CBA-2D22-46B1-912D-6F809BE7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v5</a:t>
              </a:r>
            </a:p>
          </p:txBody>
        </p:sp>
        <p:sp>
          <p:nvSpPr>
            <p:cNvPr id="180232" name="Oval 8">
              <a:extLst>
                <a:ext uri="{FF2B5EF4-FFF2-40B4-BE49-F238E27FC236}">
                  <a16:creationId xmlns:a16="http://schemas.microsoft.com/office/drawing/2014/main" id="{7D07E053-C65F-4DCB-B744-518343A99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80233" name="Oval 9">
              <a:extLst>
                <a:ext uri="{FF2B5EF4-FFF2-40B4-BE49-F238E27FC236}">
                  <a16:creationId xmlns:a16="http://schemas.microsoft.com/office/drawing/2014/main" id="{4A6040F6-8D6F-4418-AE60-64B94B3A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v3</a:t>
              </a:r>
            </a:p>
          </p:txBody>
        </p:sp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D818B257-07DC-4EEE-A275-E3EC722DD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v8</a:t>
              </a:r>
            </a:p>
          </p:txBody>
        </p:sp>
        <p:sp>
          <p:nvSpPr>
            <p:cNvPr id="180235" name="Oval 11">
              <a:extLst>
                <a:ext uri="{FF2B5EF4-FFF2-40B4-BE49-F238E27FC236}">
                  <a16:creationId xmlns:a16="http://schemas.microsoft.com/office/drawing/2014/main" id="{0111B7DF-7DFA-4B89-A693-7779E16DC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v7</a:t>
              </a:r>
            </a:p>
          </p:txBody>
        </p:sp>
        <p:sp>
          <p:nvSpPr>
            <p:cNvPr id="180236" name="Line 12">
              <a:extLst>
                <a:ext uri="{FF2B5EF4-FFF2-40B4-BE49-F238E27FC236}">
                  <a16:creationId xmlns:a16="http://schemas.microsoft.com/office/drawing/2014/main" id="{4093F290-B09F-4840-947E-90C5E1009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7" name="Line 13">
              <a:extLst>
                <a:ext uri="{FF2B5EF4-FFF2-40B4-BE49-F238E27FC236}">
                  <a16:creationId xmlns:a16="http://schemas.microsoft.com/office/drawing/2014/main" id="{FD39A880-FC3F-4790-B045-D10B3DC35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"/>
              <a:ext cx="192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8" name="Line 14">
              <a:extLst>
                <a:ext uri="{FF2B5EF4-FFF2-40B4-BE49-F238E27FC236}">
                  <a16:creationId xmlns:a16="http://schemas.microsoft.com/office/drawing/2014/main" id="{001F0FDE-9E73-4B9B-93D4-40057AFD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9" name="Line 15">
              <a:extLst>
                <a:ext uri="{FF2B5EF4-FFF2-40B4-BE49-F238E27FC236}">
                  <a16:creationId xmlns:a16="http://schemas.microsoft.com/office/drawing/2014/main" id="{F99BC1C8-E1B5-40AF-88DE-33599C2C2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0" name="Line 16">
              <a:extLst>
                <a:ext uri="{FF2B5EF4-FFF2-40B4-BE49-F238E27FC236}">
                  <a16:creationId xmlns:a16="http://schemas.microsoft.com/office/drawing/2014/main" id="{03BF36BC-ECCE-423B-AE63-15BC16981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1" name="Line 17">
              <a:extLst>
                <a:ext uri="{FF2B5EF4-FFF2-40B4-BE49-F238E27FC236}">
                  <a16:creationId xmlns:a16="http://schemas.microsoft.com/office/drawing/2014/main" id="{B1268596-A4B8-49EC-988E-DF262426F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720"/>
              <a:ext cx="336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2" name="Line 18">
              <a:extLst>
                <a:ext uri="{FF2B5EF4-FFF2-40B4-BE49-F238E27FC236}">
                  <a16:creationId xmlns:a16="http://schemas.microsoft.com/office/drawing/2014/main" id="{B3C78E68-1F1B-4FE2-AF53-E4B36FBEF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192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3" name="Line 19">
              <a:extLst>
                <a:ext uri="{FF2B5EF4-FFF2-40B4-BE49-F238E27FC236}">
                  <a16:creationId xmlns:a16="http://schemas.microsoft.com/office/drawing/2014/main" id="{FA511FFA-6A3C-4411-8C6D-2813D69CD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248"/>
              <a:ext cx="192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4" name="Line 20">
              <a:extLst>
                <a:ext uri="{FF2B5EF4-FFF2-40B4-BE49-F238E27FC236}">
                  <a16:creationId xmlns:a16="http://schemas.microsoft.com/office/drawing/2014/main" id="{C1918F68-BBD9-4A65-9C31-D83AC2578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52"/>
              <a:ext cx="336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0245" name="Group 21">
            <a:extLst>
              <a:ext uri="{FF2B5EF4-FFF2-40B4-BE49-F238E27FC236}">
                <a16:creationId xmlns:a16="http://schemas.microsoft.com/office/drawing/2014/main" id="{B51AB7EA-C161-461E-A76F-8AC6BDD048A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295400"/>
            <a:ext cx="2667000" cy="2894013"/>
            <a:chOff x="0" y="0"/>
            <a:chExt cx="1680" cy="1824"/>
          </a:xfrm>
        </p:grpSpPr>
        <p:sp>
          <p:nvSpPr>
            <p:cNvPr id="180246" name="Oval 22">
              <a:extLst>
                <a:ext uri="{FF2B5EF4-FFF2-40B4-BE49-F238E27FC236}">
                  <a16:creationId xmlns:a16="http://schemas.microsoft.com/office/drawing/2014/main" id="{509D5659-3A5C-4219-B84D-E212429E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1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80247" name="Oval 23">
              <a:extLst>
                <a:ext uri="{FF2B5EF4-FFF2-40B4-BE49-F238E27FC236}">
                  <a16:creationId xmlns:a16="http://schemas.microsoft.com/office/drawing/2014/main" id="{2C741618-0DFD-4648-9B40-2C032651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v2</a:t>
              </a:r>
            </a:p>
          </p:txBody>
        </p:sp>
        <p:sp>
          <p:nvSpPr>
            <p:cNvPr id="180248" name="Oval 24">
              <a:extLst>
                <a:ext uri="{FF2B5EF4-FFF2-40B4-BE49-F238E27FC236}">
                  <a16:creationId xmlns:a16="http://schemas.microsoft.com/office/drawing/2014/main" id="{1549260C-14B6-418F-98F8-553AE3BB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v6</a:t>
              </a:r>
            </a:p>
          </p:txBody>
        </p:sp>
        <p:sp>
          <p:nvSpPr>
            <p:cNvPr id="180249" name="Oval 25">
              <a:extLst>
                <a:ext uri="{FF2B5EF4-FFF2-40B4-BE49-F238E27FC236}">
                  <a16:creationId xmlns:a16="http://schemas.microsoft.com/office/drawing/2014/main" id="{5CE1339D-3ACA-4EE3-8B4B-0BAAC67D3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v5</a:t>
              </a:r>
            </a:p>
          </p:txBody>
        </p:sp>
        <p:sp>
          <p:nvSpPr>
            <p:cNvPr id="180250" name="Oval 26">
              <a:extLst>
                <a:ext uri="{FF2B5EF4-FFF2-40B4-BE49-F238E27FC236}">
                  <a16:creationId xmlns:a16="http://schemas.microsoft.com/office/drawing/2014/main" id="{2793562E-8756-48BB-B740-36FCDDF39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</a:t>
              </a:r>
              <a:r>
                <a:rPr lang="en-US" altLang="en-US" sz="1400" b="1">
                  <a:latin typeface="Arial" panose="020B0604020202020204" pitchFamily="34" charset="0"/>
                </a:rPr>
                <a:t>4</a:t>
              </a: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80251" name="Oval 27">
              <a:extLst>
                <a:ext uri="{FF2B5EF4-FFF2-40B4-BE49-F238E27FC236}">
                  <a16:creationId xmlns:a16="http://schemas.microsoft.com/office/drawing/2014/main" id="{E16738E7-3D46-4848-813B-58FF88347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v3</a:t>
              </a:r>
            </a:p>
          </p:txBody>
        </p:sp>
        <p:sp>
          <p:nvSpPr>
            <p:cNvPr id="180252" name="Oval 28">
              <a:extLst>
                <a:ext uri="{FF2B5EF4-FFF2-40B4-BE49-F238E27FC236}">
                  <a16:creationId xmlns:a16="http://schemas.microsoft.com/office/drawing/2014/main" id="{EC5CEF04-E8D8-4449-8C1D-21DD2B554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v8</a:t>
              </a:r>
            </a:p>
          </p:txBody>
        </p:sp>
        <p:sp>
          <p:nvSpPr>
            <p:cNvPr id="180253" name="Oval 29">
              <a:extLst>
                <a:ext uri="{FF2B5EF4-FFF2-40B4-BE49-F238E27FC236}">
                  <a16:creationId xmlns:a16="http://schemas.microsoft.com/office/drawing/2014/main" id="{59E40F9B-C137-499D-9E18-58EA541DE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v7</a:t>
              </a:r>
            </a:p>
          </p:txBody>
        </p:sp>
        <p:sp>
          <p:nvSpPr>
            <p:cNvPr id="180254" name="Line 30">
              <a:extLst>
                <a:ext uri="{FF2B5EF4-FFF2-40B4-BE49-F238E27FC236}">
                  <a16:creationId xmlns:a16="http://schemas.microsoft.com/office/drawing/2014/main" id="{F08C4C94-D8EC-4ABB-8BEC-6C13A774D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5" name="Line 31">
              <a:extLst>
                <a:ext uri="{FF2B5EF4-FFF2-40B4-BE49-F238E27FC236}">
                  <a16:creationId xmlns:a16="http://schemas.microsoft.com/office/drawing/2014/main" id="{BC4C9A18-62FF-441C-AB05-E64340B2F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"/>
              <a:ext cx="192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6" name="Line 32">
              <a:extLst>
                <a:ext uri="{FF2B5EF4-FFF2-40B4-BE49-F238E27FC236}">
                  <a16:creationId xmlns:a16="http://schemas.microsoft.com/office/drawing/2014/main" id="{FAC0E240-F069-400D-B6AA-4423C1835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7" name="Line 33">
              <a:extLst>
                <a:ext uri="{FF2B5EF4-FFF2-40B4-BE49-F238E27FC236}">
                  <a16:creationId xmlns:a16="http://schemas.microsoft.com/office/drawing/2014/main" id="{0D0A931F-22A7-4ECF-AF1A-BCD8DF68D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8" name="Line 34">
              <a:extLst>
                <a:ext uri="{FF2B5EF4-FFF2-40B4-BE49-F238E27FC236}">
                  <a16:creationId xmlns:a16="http://schemas.microsoft.com/office/drawing/2014/main" id="{FDD778EE-80CB-4B49-86E5-DAAF2F2DE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720"/>
              <a:ext cx="48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59" name="Line 35">
              <a:extLst>
                <a:ext uri="{FF2B5EF4-FFF2-40B4-BE49-F238E27FC236}">
                  <a16:creationId xmlns:a16="http://schemas.microsoft.com/office/drawing/2014/main" id="{132941F3-F3B9-4162-B17D-F1E757DCD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720"/>
              <a:ext cx="336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60" name="Line 36">
              <a:extLst>
                <a:ext uri="{FF2B5EF4-FFF2-40B4-BE49-F238E27FC236}">
                  <a16:creationId xmlns:a16="http://schemas.microsoft.com/office/drawing/2014/main" id="{B20D4ACA-8735-4EAA-A2EC-C929D4C82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192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261" name="Text Box 37">
            <a:extLst>
              <a:ext uri="{FF2B5EF4-FFF2-40B4-BE49-F238E27FC236}">
                <a16:creationId xmlns:a16="http://schemas.microsoft.com/office/drawing/2014/main" id="{B8969E46-BF40-44C4-9456-90C168B56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37163"/>
            <a:ext cx="7069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zh-CN" altLang="en-US" sz="2000" b="1">
                <a:latin typeface="Arial" panose="020B0604020202020204" pitchFamily="34" charset="0"/>
              </a:rPr>
              <a:t>算法同样需要一个辅助数组</a:t>
            </a:r>
            <a:r>
              <a:rPr lang="en-US" altLang="en-US" sz="2000" b="1">
                <a:latin typeface="Arial" panose="020B0604020202020204" pitchFamily="34" charset="0"/>
              </a:rPr>
              <a:t>visited[] </a:t>
            </a:r>
            <a:r>
              <a:rPr lang="zh-CN" altLang="en-US" sz="2000" b="1">
                <a:latin typeface="Arial" panose="020B0604020202020204" pitchFamily="34" charset="0"/>
              </a:rPr>
              <a:t>表示顶点是否被访问过</a:t>
            </a:r>
            <a:r>
              <a:rPr lang="en-US" altLang="en-US" sz="2000" b="1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 </a:t>
            </a:r>
            <a:r>
              <a:rPr lang="zh-CN" altLang="en-US" sz="2000" b="1">
                <a:latin typeface="Arial" panose="020B0604020202020204" pitchFamily="34" charset="0"/>
              </a:rPr>
              <a:t>还需要一个队列</a:t>
            </a:r>
            <a:r>
              <a:rPr lang="en-US" altLang="en-US" sz="2000" b="1">
                <a:latin typeface="Arial" panose="020B0604020202020204" pitchFamily="34" charset="0"/>
              </a:rPr>
              <a:t>,</a:t>
            </a:r>
            <a:r>
              <a:rPr lang="zh-CN" altLang="en-US" sz="2000" b="1">
                <a:latin typeface="Arial" panose="020B0604020202020204" pitchFamily="34" charset="0"/>
              </a:rPr>
              <a:t>记正在访问的这一层和上一层的顶点</a:t>
            </a:r>
            <a:r>
              <a:rPr lang="en-US" altLang="en-US" sz="2000" b="1">
                <a:latin typeface="Arial" panose="020B0604020202020204" pitchFamily="34" charset="0"/>
              </a:rPr>
              <a:t>.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</a:t>
            </a:r>
            <a:r>
              <a:rPr lang="zh-CN" altLang="en-US" sz="2000" b="1">
                <a:latin typeface="Arial" panose="020B0604020202020204" pitchFamily="34" charset="0"/>
              </a:rPr>
              <a:t>算法显然是非递归的</a:t>
            </a:r>
            <a:r>
              <a:rPr lang="en-US" altLang="en-US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1C92FEF1-E5AB-441F-9479-DEEDE3F2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4418013"/>
            <a:ext cx="23495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/>
              <a:t>广度优先生成树</a:t>
            </a:r>
            <a:endParaRPr lang="zh-CN" altLang="en-US" sz="1800" b="1"/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4968FA31-8797-42F1-B6BB-DB43AC030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836613"/>
            <a:ext cx="40830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V1→V2→V3→V4→V 5→V6→V7→V8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 autoUpdateAnimBg="0" advAuto="0"/>
      <p:bldP spid="180261" grpId="0" autoUpdateAnimBg="0"/>
      <p:bldP spid="180262" grpId="0" autoUpdateAnimBg="0"/>
      <p:bldP spid="180263" grpId="0" build="p" autoUpdateAnimBg="0" advAuto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3EB7D148-E3BF-4D43-A787-8449DFC15C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82588"/>
            <a:ext cx="7772400" cy="608012"/>
          </a:xfrm>
        </p:spPr>
        <p:txBody>
          <a:bodyPr/>
          <a:lstStyle/>
          <a:p>
            <a:pPr algn="l"/>
            <a:r>
              <a:rPr lang="en-US" altLang="en-US" sz="2800" b="1"/>
              <a:t>3. 连通分量</a:t>
            </a:r>
            <a:endParaRPr lang="en-US" altLang="en-US" sz="3200" b="1"/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3E62C2BB-C26E-4415-BF29-4F7FFD4CF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449388"/>
            <a:ext cx="7772400" cy="51022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     </a:t>
            </a:r>
            <a:r>
              <a:rPr lang="en-US" altLang="en-US" sz="2000" b="1"/>
              <a:t>以上讨论的是对一个无向的连通图或一个强连通图的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有向图进行遍历，得到一棵深度优先或广度优先生成树.</a:t>
            </a:r>
          </a:p>
          <a:p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但当无向图(以无向图为例)为非连通图时，从图的某一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顶点出发进行遍历(深度，广度)只能访问到该顶点所在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的最大连通子图(即连通分量)的所有顶点.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build="p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F1D97EF3-AF1F-4969-B0EE-6B21B844D5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306388"/>
            <a:ext cx="7772400" cy="31972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000" b="1"/>
              <a:t>例子：</a:t>
            </a:r>
          </a:p>
        </p:txBody>
      </p:sp>
      <p:grpSp>
        <p:nvGrpSpPr>
          <p:cNvPr id="182275" name="Group 3">
            <a:extLst>
              <a:ext uri="{FF2B5EF4-FFF2-40B4-BE49-F238E27FC236}">
                <a16:creationId xmlns:a16="http://schemas.microsoft.com/office/drawing/2014/main" id="{E5952B57-6CCF-492E-804B-2982CBA785A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962400"/>
            <a:ext cx="2133600" cy="1905000"/>
            <a:chOff x="0" y="0"/>
            <a:chExt cx="1344" cy="1200"/>
          </a:xfrm>
        </p:grpSpPr>
        <p:sp>
          <p:nvSpPr>
            <p:cNvPr id="182276" name="Oval 4">
              <a:extLst>
                <a:ext uri="{FF2B5EF4-FFF2-40B4-BE49-F238E27FC236}">
                  <a16:creationId xmlns:a16="http://schemas.microsoft.com/office/drawing/2014/main" id="{566D21B0-C3FF-48B6-9475-AA3A82D20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82277" name="Oval 5">
              <a:extLst>
                <a:ext uri="{FF2B5EF4-FFF2-40B4-BE49-F238E27FC236}">
                  <a16:creationId xmlns:a16="http://schemas.microsoft.com/office/drawing/2014/main" id="{42EFD8B3-0485-4964-9826-782380EF9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82278" name="Oval 6">
              <a:extLst>
                <a:ext uri="{FF2B5EF4-FFF2-40B4-BE49-F238E27FC236}">
                  <a16:creationId xmlns:a16="http://schemas.microsoft.com/office/drawing/2014/main" id="{814B77D8-8571-4FA5-A972-9194567F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82279" name="Oval 7">
              <a:extLst>
                <a:ext uri="{FF2B5EF4-FFF2-40B4-BE49-F238E27FC236}">
                  <a16:creationId xmlns:a16="http://schemas.microsoft.com/office/drawing/2014/main" id="{E67EB3D3-89BF-4D0B-955B-0C078CE27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48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82280" name="Oval 8">
              <a:extLst>
                <a:ext uri="{FF2B5EF4-FFF2-40B4-BE49-F238E27FC236}">
                  <a16:creationId xmlns:a16="http://schemas.microsoft.com/office/drawing/2014/main" id="{61FB0EC0-0B95-4595-BDFC-BEA84C50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82281" name="Oval 9">
              <a:extLst>
                <a:ext uri="{FF2B5EF4-FFF2-40B4-BE49-F238E27FC236}">
                  <a16:creationId xmlns:a16="http://schemas.microsoft.com/office/drawing/2014/main" id="{751FD988-F165-4B87-82F0-D0DD6C27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82282" name="Oval 10">
              <a:extLst>
                <a:ext uri="{FF2B5EF4-FFF2-40B4-BE49-F238E27FC236}">
                  <a16:creationId xmlns:a16="http://schemas.microsoft.com/office/drawing/2014/main" id="{359CE90D-B92F-40C0-AC72-2A683A865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82283" name="Line 11">
              <a:extLst>
                <a:ext uri="{FF2B5EF4-FFF2-40B4-BE49-F238E27FC236}">
                  <a16:creationId xmlns:a16="http://schemas.microsoft.com/office/drawing/2014/main" id="{93BC50E6-0E42-48B3-AE77-9B64D93B5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44"/>
              <a:ext cx="432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Line 12">
              <a:extLst>
                <a:ext uri="{FF2B5EF4-FFF2-40B4-BE49-F238E27FC236}">
                  <a16:creationId xmlns:a16="http://schemas.microsoft.com/office/drawing/2014/main" id="{EFFCA294-3B49-4D77-B39D-5EA588E75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2"/>
              <a:ext cx="144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Line 13">
              <a:extLst>
                <a:ext uri="{FF2B5EF4-FFF2-40B4-BE49-F238E27FC236}">
                  <a16:creationId xmlns:a16="http://schemas.microsoft.com/office/drawing/2014/main" id="{B6BCCCC5-45CC-476D-8998-9B84B08D7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"/>
              <a:ext cx="96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Line 14">
              <a:extLst>
                <a:ext uri="{FF2B5EF4-FFF2-40B4-BE49-F238E27FC236}">
                  <a16:creationId xmlns:a16="http://schemas.microsoft.com/office/drawing/2014/main" id="{18B9058C-439C-48BB-8327-2EFED9753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624"/>
              <a:ext cx="192" cy="432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7" name="Line 15">
              <a:extLst>
                <a:ext uri="{FF2B5EF4-FFF2-40B4-BE49-F238E27FC236}">
                  <a16:creationId xmlns:a16="http://schemas.microsoft.com/office/drawing/2014/main" id="{F90831C2-A543-4B4B-9F68-13B51C392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04"/>
              <a:ext cx="384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8" name="Line 16">
              <a:extLst>
                <a:ext uri="{FF2B5EF4-FFF2-40B4-BE49-F238E27FC236}">
                  <a16:creationId xmlns:a16="http://schemas.microsoft.com/office/drawing/2014/main" id="{7AD99F07-2353-4C71-A84A-620D2A627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24"/>
              <a:ext cx="240" cy="432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9" name="Group 17">
            <a:extLst>
              <a:ext uri="{FF2B5EF4-FFF2-40B4-BE49-F238E27FC236}">
                <a16:creationId xmlns:a16="http://schemas.microsoft.com/office/drawing/2014/main" id="{820974BC-00F8-4C3C-AA96-86D60528AE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038600"/>
            <a:ext cx="914400" cy="1903413"/>
            <a:chOff x="0" y="0"/>
            <a:chExt cx="576" cy="1200"/>
          </a:xfrm>
        </p:grpSpPr>
        <p:sp>
          <p:nvSpPr>
            <p:cNvPr id="182290" name="Oval 18">
              <a:extLst>
                <a:ext uri="{FF2B5EF4-FFF2-40B4-BE49-F238E27FC236}">
                  <a16:creationId xmlns:a16="http://schemas.microsoft.com/office/drawing/2014/main" id="{1D8C476D-37DC-4B45-BED5-392DA167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82291" name="Oval 19">
              <a:extLst>
                <a:ext uri="{FF2B5EF4-FFF2-40B4-BE49-F238E27FC236}">
                  <a16:creationId xmlns:a16="http://schemas.microsoft.com/office/drawing/2014/main" id="{76F9532B-2D12-4F72-84C8-C2821476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182292" name="Oval 20">
              <a:extLst>
                <a:ext uri="{FF2B5EF4-FFF2-40B4-BE49-F238E27FC236}">
                  <a16:creationId xmlns:a16="http://schemas.microsoft.com/office/drawing/2014/main" id="{BDBE50BA-79BB-467C-9589-99713C45C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82293" name="Line 21">
              <a:extLst>
                <a:ext uri="{FF2B5EF4-FFF2-40B4-BE49-F238E27FC236}">
                  <a16:creationId xmlns:a16="http://schemas.microsoft.com/office/drawing/2014/main" id="{5D80B024-8F29-4B18-A05F-BAC74C8D8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44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4" name="Line 22">
              <a:extLst>
                <a:ext uri="{FF2B5EF4-FFF2-40B4-BE49-F238E27FC236}">
                  <a16:creationId xmlns:a16="http://schemas.microsoft.com/office/drawing/2014/main" id="{0D8058A6-1718-4CC7-8434-F49230104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672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95" name="Group 23">
            <a:extLst>
              <a:ext uri="{FF2B5EF4-FFF2-40B4-BE49-F238E27FC236}">
                <a16:creationId xmlns:a16="http://schemas.microsoft.com/office/drawing/2014/main" id="{1123E950-B794-4DFC-85BE-6D3E1F647D7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38600"/>
            <a:ext cx="1752600" cy="1903413"/>
            <a:chOff x="0" y="0"/>
            <a:chExt cx="1104" cy="1200"/>
          </a:xfrm>
        </p:grpSpPr>
        <p:sp>
          <p:nvSpPr>
            <p:cNvPr id="182296" name="Oval 24">
              <a:extLst>
                <a:ext uri="{FF2B5EF4-FFF2-40B4-BE49-F238E27FC236}">
                  <a16:creationId xmlns:a16="http://schemas.microsoft.com/office/drawing/2014/main" id="{270FAFC9-EB2F-4F23-8A4D-E2D8A816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82297" name="Oval 25">
              <a:extLst>
                <a:ext uri="{FF2B5EF4-FFF2-40B4-BE49-F238E27FC236}">
                  <a16:creationId xmlns:a16="http://schemas.microsoft.com/office/drawing/2014/main" id="{575EEB7B-4827-4B03-BC10-527250FC4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82298" name="Oval 26">
              <a:extLst>
                <a:ext uri="{FF2B5EF4-FFF2-40B4-BE49-F238E27FC236}">
                  <a16:creationId xmlns:a16="http://schemas.microsoft.com/office/drawing/2014/main" id="{01763A55-7E67-4CD6-BB37-6BD96FD3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82299" name="Oval 27">
              <a:extLst>
                <a:ext uri="{FF2B5EF4-FFF2-40B4-BE49-F238E27FC236}">
                  <a16:creationId xmlns:a16="http://schemas.microsoft.com/office/drawing/2014/main" id="{5DE95090-FE46-405D-9E8B-16846C89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82300" name="Oval 28">
              <a:extLst>
                <a:ext uri="{FF2B5EF4-FFF2-40B4-BE49-F238E27FC236}">
                  <a16:creationId xmlns:a16="http://schemas.microsoft.com/office/drawing/2014/main" id="{A7F84F88-9FEF-4AF9-BC1C-F3893B23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82301" name="Line 29">
              <a:extLst>
                <a:ext uri="{FF2B5EF4-FFF2-40B4-BE49-F238E27FC236}">
                  <a16:creationId xmlns:a16="http://schemas.microsoft.com/office/drawing/2014/main" id="{4CF87639-5618-4411-B02B-4937110BC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92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2" name="Line 30">
              <a:extLst>
                <a:ext uri="{FF2B5EF4-FFF2-40B4-BE49-F238E27FC236}">
                  <a16:creationId xmlns:a16="http://schemas.microsoft.com/office/drawing/2014/main" id="{47274118-693B-445A-8FB6-738742C33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720"/>
              <a:ext cx="240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3" name="Line 31">
              <a:extLst>
                <a:ext uri="{FF2B5EF4-FFF2-40B4-BE49-F238E27FC236}">
                  <a16:creationId xmlns:a16="http://schemas.microsoft.com/office/drawing/2014/main" id="{A5BB4A65-22BC-4129-B32A-FD14B9BFE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720"/>
              <a:ext cx="144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4" name="Line 32">
              <a:extLst>
                <a:ext uri="{FF2B5EF4-FFF2-40B4-BE49-F238E27FC236}">
                  <a16:creationId xmlns:a16="http://schemas.microsoft.com/office/drawing/2014/main" id="{15FCA09C-FC94-45FB-81AA-38E4D2F50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2"/>
              <a:ext cx="384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05" name="Text Box 33">
            <a:extLst>
              <a:ext uri="{FF2B5EF4-FFF2-40B4-BE49-F238E27FC236}">
                <a16:creationId xmlns:a16="http://schemas.microsoft.com/office/drawing/2014/main" id="{F6C9762F-BBBE-4017-997A-467B662C5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303588"/>
            <a:ext cx="172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/>
              <a:t>非连通无向图</a:t>
            </a:r>
            <a:endParaRPr lang="zh-CN" altLang="en-US" sz="1800" b="1"/>
          </a:p>
        </p:txBody>
      </p:sp>
      <p:sp>
        <p:nvSpPr>
          <p:cNvPr id="182306" name="Text Box 34">
            <a:extLst>
              <a:ext uri="{FF2B5EF4-FFF2-40B4-BE49-F238E27FC236}">
                <a16:creationId xmlns:a16="http://schemas.microsoft.com/office/drawing/2014/main" id="{6106F671-D23C-4C77-9217-754FEB77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6170613"/>
            <a:ext cx="29686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/>
              <a:t>非连通图的连通分量</a:t>
            </a:r>
            <a:endParaRPr lang="zh-CN" altLang="en-US" sz="1800" b="1"/>
          </a:p>
        </p:txBody>
      </p:sp>
      <p:sp>
        <p:nvSpPr>
          <p:cNvPr id="182307" name="Text Box 35">
            <a:extLst>
              <a:ext uri="{FF2B5EF4-FFF2-40B4-BE49-F238E27FC236}">
                <a16:creationId xmlns:a16="http://schemas.microsoft.com/office/drawing/2014/main" id="{225D792A-D2C1-4950-BCDE-E31EEE05A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95600"/>
            <a:ext cx="1833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A,B,F,G,E,C,D</a:t>
            </a:r>
          </a:p>
        </p:txBody>
      </p:sp>
      <p:sp>
        <p:nvSpPr>
          <p:cNvPr id="182308" name="Text Box 36">
            <a:extLst>
              <a:ext uri="{FF2B5EF4-FFF2-40B4-BE49-F238E27FC236}">
                <a16:creationId xmlns:a16="http://schemas.microsoft.com/office/drawing/2014/main" id="{95D530CE-6270-4A80-99C3-D9B35313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194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 H,I,J </a:t>
            </a:r>
          </a:p>
        </p:txBody>
      </p:sp>
      <p:grpSp>
        <p:nvGrpSpPr>
          <p:cNvPr id="182309" name="Group 37">
            <a:extLst>
              <a:ext uri="{FF2B5EF4-FFF2-40B4-BE49-F238E27FC236}">
                <a16:creationId xmlns:a16="http://schemas.microsoft.com/office/drawing/2014/main" id="{68970394-48C4-45AC-81BB-BB905A5956A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760413"/>
            <a:ext cx="6934200" cy="1908175"/>
            <a:chOff x="0" y="0"/>
            <a:chExt cx="4368" cy="1200"/>
          </a:xfrm>
        </p:grpSpPr>
        <p:sp>
          <p:nvSpPr>
            <p:cNvPr id="182310" name="Oval 38">
              <a:extLst>
                <a:ext uri="{FF2B5EF4-FFF2-40B4-BE49-F238E27FC236}">
                  <a16:creationId xmlns:a16="http://schemas.microsoft.com/office/drawing/2014/main" id="{0E070810-1930-4969-B7F3-6622BA1D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82311" name="Oval 39">
              <a:extLst>
                <a:ext uri="{FF2B5EF4-FFF2-40B4-BE49-F238E27FC236}">
                  <a16:creationId xmlns:a16="http://schemas.microsoft.com/office/drawing/2014/main" id="{D072C3B3-50EB-40E2-A713-A00D03314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82312" name="Oval 40">
              <a:extLst>
                <a:ext uri="{FF2B5EF4-FFF2-40B4-BE49-F238E27FC236}">
                  <a16:creationId xmlns:a16="http://schemas.microsoft.com/office/drawing/2014/main" id="{62501F3D-2760-45B4-90A4-F2C4D38FB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8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82313" name="Oval 41">
              <a:extLst>
                <a:ext uri="{FF2B5EF4-FFF2-40B4-BE49-F238E27FC236}">
                  <a16:creationId xmlns:a16="http://schemas.microsoft.com/office/drawing/2014/main" id="{5F3765C9-8037-4E8A-BF55-4ADEB90B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48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82314" name="Oval 42">
              <a:extLst>
                <a:ext uri="{FF2B5EF4-FFF2-40B4-BE49-F238E27FC236}">
                  <a16:creationId xmlns:a16="http://schemas.microsoft.com/office/drawing/2014/main" id="{8D8210FE-F3A0-48CC-A432-63DC6203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32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82315" name="Oval 43">
              <a:extLst>
                <a:ext uri="{FF2B5EF4-FFF2-40B4-BE49-F238E27FC236}">
                  <a16:creationId xmlns:a16="http://schemas.microsoft.com/office/drawing/2014/main" id="{AC05FA10-8A3B-4847-ACAC-D2D05797D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82316" name="Oval 44">
              <a:extLst>
                <a:ext uri="{FF2B5EF4-FFF2-40B4-BE49-F238E27FC236}">
                  <a16:creationId xmlns:a16="http://schemas.microsoft.com/office/drawing/2014/main" id="{26231863-8BFB-4F3F-9372-50DC8C4D9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82317" name="Line 45">
              <a:extLst>
                <a:ext uri="{FF2B5EF4-FFF2-40B4-BE49-F238E27FC236}">
                  <a16:creationId xmlns:a16="http://schemas.microsoft.com/office/drawing/2014/main" id="{A0A4B994-B787-4CDC-A4CF-31DFF7A9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144"/>
              <a:ext cx="432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8" name="Line 46">
              <a:extLst>
                <a:ext uri="{FF2B5EF4-FFF2-40B4-BE49-F238E27FC236}">
                  <a16:creationId xmlns:a16="http://schemas.microsoft.com/office/drawing/2014/main" id="{56E3BCD6-0F2F-408B-82DD-ADCB848B7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2"/>
              <a:ext cx="144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19" name="Line 47">
              <a:extLst>
                <a:ext uri="{FF2B5EF4-FFF2-40B4-BE49-F238E27FC236}">
                  <a16:creationId xmlns:a16="http://schemas.microsoft.com/office/drawing/2014/main" id="{75118AA1-62B0-4EE5-A071-D3F2ED915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"/>
              <a:ext cx="96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0" name="Line 48">
              <a:extLst>
                <a:ext uri="{FF2B5EF4-FFF2-40B4-BE49-F238E27FC236}">
                  <a16:creationId xmlns:a16="http://schemas.microsoft.com/office/drawing/2014/main" id="{36609C14-12B9-45FB-A118-AF368C841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"/>
              <a:ext cx="432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1" name="Line 49">
              <a:extLst>
                <a:ext uri="{FF2B5EF4-FFF2-40B4-BE49-F238E27FC236}">
                  <a16:creationId xmlns:a16="http://schemas.microsoft.com/office/drawing/2014/main" id="{8A8B7FE9-5131-426C-AFEE-75C3CD68E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624"/>
              <a:ext cx="192" cy="432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2" name="Line 50">
              <a:extLst>
                <a:ext uri="{FF2B5EF4-FFF2-40B4-BE49-F238E27FC236}">
                  <a16:creationId xmlns:a16="http://schemas.microsoft.com/office/drawing/2014/main" id="{B9BA43F9-DE30-4B64-8984-9579F5820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04"/>
              <a:ext cx="384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3" name="Line 51">
              <a:extLst>
                <a:ext uri="{FF2B5EF4-FFF2-40B4-BE49-F238E27FC236}">
                  <a16:creationId xmlns:a16="http://schemas.microsoft.com/office/drawing/2014/main" id="{17C7F341-4AA2-4265-9853-93656841C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624"/>
              <a:ext cx="240" cy="432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4" name="Line 52">
              <a:extLst>
                <a:ext uri="{FF2B5EF4-FFF2-40B4-BE49-F238E27FC236}">
                  <a16:creationId xmlns:a16="http://schemas.microsoft.com/office/drawing/2014/main" id="{CED03B9C-8CB6-452C-852F-5742FBDB3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624"/>
              <a:ext cx="76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5" name="Oval 53">
              <a:extLst>
                <a:ext uri="{FF2B5EF4-FFF2-40B4-BE49-F238E27FC236}">
                  <a16:creationId xmlns:a16="http://schemas.microsoft.com/office/drawing/2014/main" id="{2B8E7B18-5D60-4642-97B7-E66C1FC3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82326" name="Oval 54">
              <a:extLst>
                <a:ext uri="{FF2B5EF4-FFF2-40B4-BE49-F238E27FC236}">
                  <a16:creationId xmlns:a16="http://schemas.microsoft.com/office/drawing/2014/main" id="{CD370BE3-7D3B-48C5-B677-6FA9BFD76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182327" name="Oval 55">
              <a:extLst>
                <a:ext uri="{FF2B5EF4-FFF2-40B4-BE49-F238E27FC236}">
                  <a16:creationId xmlns:a16="http://schemas.microsoft.com/office/drawing/2014/main" id="{C9F6A53D-9513-47DD-B3D7-68669CBC3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8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82328" name="Line 56">
              <a:extLst>
                <a:ext uri="{FF2B5EF4-FFF2-40B4-BE49-F238E27FC236}">
                  <a16:creationId xmlns:a16="http://schemas.microsoft.com/office/drawing/2014/main" id="{E2DCF0DC-FAE4-47E7-940A-70D26401B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2"/>
              <a:ext cx="0" cy="81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29" name="Line 57">
              <a:extLst>
                <a:ext uri="{FF2B5EF4-FFF2-40B4-BE49-F238E27FC236}">
                  <a16:creationId xmlns:a16="http://schemas.microsoft.com/office/drawing/2014/main" id="{D0AFB892-A361-4DAD-B39B-B09D0F120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44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0" name="Line 58">
              <a:extLst>
                <a:ext uri="{FF2B5EF4-FFF2-40B4-BE49-F238E27FC236}">
                  <a16:creationId xmlns:a16="http://schemas.microsoft.com/office/drawing/2014/main" id="{89547512-C048-4F35-A3E8-85E64925D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672"/>
              <a:ext cx="288" cy="384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1" name="Oval 59">
              <a:extLst>
                <a:ext uri="{FF2B5EF4-FFF2-40B4-BE49-F238E27FC236}">
                  <a16:creationId xmlns:a16="http://schemas.microsoft.com/office/drawing/2014/main" id="{09AB4B38-493D-4194-B2EA-53F3C5B41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0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82332" name="Oval 60">
              <a:extLst>
                <a:ext uri="{FF2B5EF4-FFF2-40B4-BE49-F238E27FC236}">
                  <a16:creationId xmlns:a16="http://schemas.microsoft.com/office/drawing/2014/main" id="{63B66756-13C3-4648-9478-B144FBA1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82333" name="Oval 61">
              <a:extLst>
                <a:ext uri="{FF2B5EF4-FFF2-40B4-BE49-F238E27FC236}">
                  <a16:creationId xmlns:a16="http://schemas.microsoft.com/office/drawing/2014/main" id="{DE331FFD-6A94-488F-BD0C-348BDA72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82334" name="Oval 62">
              <a:extLst>
                <a:ext uri="{FF2B5EF4-FFF2-40B4-BE49-F238E27FC236}">
                  <a16:creationId xmlns:a16="http://schemas.microsoft.com/office/drawing/2014/main" id="{7BBF2D5E-6A9B-448B-AD5B-08285A2F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52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182335" name="Oval 63">
              <a:extLst>
                <a:ext uri="{FF2B5EF4-FFF2-40B4-BE49-F238E27FC236}">
                  <a16:creationId xmlns:a16="http://schemas.microsoft.com/office/drawing/2014/main" id="{CE78A216-98A2-4153-932F-C34E23ED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08"/>
              <a:ext cx="192" cy="192"/>
            </a:xfrm>
            <a:prstGeom prst="ellips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182336" name="Line 64">
              <a:extLst>
                <a:ext uri="{FF2B5EF4-FFF2-40B4-BE49-F238E27FC236}">
                  <a16:creationId xmlns:a16="http://schemas.microsoft.com/office/drawing/2014/main" id="{C4232B31-D2D2-4320-8617-474F18452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92"/>
              <a:ext cx="240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7" name="Line 65">
              <a:extLst>
                <a:ext uri="{FF2B5EF4-FFF2-40B4-BE49-F238E27FC236}">
                  <a16:creationId xmlns:a16="http://schemas.microsoft.com/office/drawing/2014/main" id="{23A9071E-AEB6-46AE-841F-975F3B87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"/>
              <a:ext cx="144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8" name="Line 66">
              <a:extLst>
                <a:ext uri="{FF2B5EF4-FFF2-40B4-BE49-F238E27FC236}">
                  <a16:creationId xmlns:a16="http://schemas.microsoft.com/office/drawing/2014/main" id="{FB8DDDAB-35D0-4FBF-A201-3F525E7AF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720"/>
              <a:ext cx="240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39" name="Line 67">
              <a:extLst>
                <a:ext uri="{FF2B5EF4-FFF2-40B4-BE49-F238E27FC236}">
                  <a16:creationId xmlns:a16="http://schemas.microsoft.com/office/drawing/2014/main" id="{5A3D04B6-F78D-4F01-962C-597D2E244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720"/>
              <a:ext cx="144" cy="288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0" name="Line 68">
              <a:extLst>
                <a:ext uri="{FF2B5EF4-FFF2-40B4-BE49-F238E27FC236}">
                  <a16:creationId xmlns:a16="http://schemas.microsoft.com/office/drawing/2014/main" id="{D320EF7D-BA2A-4B38-9DFF-3D28A32E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92"/>
              <a:ext cx="384" cy="336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41" name="Text Box 69">
            <a:extLst>
              <a:ext uri="{FF2B5EF4-FFF2-40B4-BE49-F238E27FC236}">
                <a16:creationId xmlns:a16="http://schemas.microsoft.com/office/drawing/2014/main" id="{E96CC3AD-6624-44D6-8FD5-76C0B5FB7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136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K,L,O,M,N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2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 autoUpdateAnimBg="0" advAuto="0"/>
      <p:bldP spid="182305" grpId="0" build="p" autoUpdateAnimBg="0" advAuto="0"/>
      <p:bldP spid="182306" grpId="0" autoUpdateAnimBg="0"/>
      <p:bldP spid="182307" grpId="0" build="p" autoUpdateAnimBg="0"/>
      <p:bldP spid="182308" grpId="0" build="p" autoUpdateAnimBg="0"/>
      <p:bldP spid="182341" grpId="0" build="p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162F71D9-17E7-4A80-B927-9485089461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27013"/>
            <a:ext cx="7772400" cy="64039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000" b="1"/>
              <a:t>下面是利用深度优先搜索求非连通图的连通分量算法</a:t>
            </a:r>
          </a:p>
          <a:p>
            <a:pPr>
              <a:buFontTx/>
              <a:buNone/>
            </a:pPr>
            <a:r>
              <a:rPr lang="en-US" altLang="en-US" sz="2000" b="1"/>
              <a:t>  实际上只要加一个循环语句就行了.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Template&lt;NameType,DistType&gt;</a:t>
            </a:r>
            <a:br>
              <a:rPr lang="en-US" altLang="en-US" sz="2000" b="1"/>
            </a:br>
            <a:r>
              <a:rPr lang="en-US" altLang="en-US" sz="2000" b="1"/>
              <a:t>                            void Graph&lt;NameType,DistType&gt; :: components() {     int* visited=new int[NumVertices];</a:t>
            </a:r>
            <a:br>
              <a:rPr lang="en-US" altLang="en-US" sz="2000" b="1"/>
            </a:br>
            <a:r>
              <a:rPr lang="en-US" altLang="en-US" sz="2000" b="1"/>
              <a:t>       for (int i=1; i&lt;NumVertices; i++) visited[i]=0;</a:t>
            </a:r>
            <a:br>
              <a:rPr lang="en-US" altLang="en-US" sz="2000" b="1"/>
            </a:br>
            <a:r>
              <a:rPr lang="en-US" altLang="en-US" sz="2000" b="1"/>
              <a:t>       for (i=0; i&lt;NumVertices; i++)</a:t>
            </a:r>
            <a:br>
              <a:rPr lang="en-US" altLang="en-US" sz="2000" b="1"/>
            </a:br>
            <a:r>
              <a:rPr lang="en-US" altLang="en-US" sz="2000" b="1"/>
              <a:t>            if (!visited[i])</a:t>
            </a:r>
            <a:br>
              <a:rPr lang="en-US" altLang="en-US" sz="2000" b="1"/>
            </a:br>
            <a:r>
              <a:rPr lang="en-US" altLang="en-US" sz="2000" b="1"/>
              <a:t>           {  DFS(i,visited);</a:t>
            </a:r>
            <a:br>
              <a:rPr lang="en-US" altLang="en-US" sz="2000" b="1"/>
            </a:br>
            <a:r>
              <a:rPr lang="en-US" altLang="en-US" sz="2000" b="1"/>
              <a:t>                outputNewComponent();</a:t>
            </a:r>
            <a:br>
              <a:rPr lang="en-US" altLang="en-US" sz="2000" b="1"/>
            </a:br>
            <a:r>
              <a:rPr lang="en-US" altLang="en-US" sz="2000" b="1"/>
              <a:t>            }</a:t>
            </a:r>
            <a:br>
              <a:rPr lang="en-US" altLang="en-US" sz="2000" b="1"/>
            </a:br>
            <a:r>
              <a:rPr lang="en-US" altLang="en-US" sz="2000" b="1"/>
              <a:t>       delete[] visited;</a:t>
            </a:r>
            <a:br>
              <a:rPr lang="en-US" altLang="en-US" sz="2000" b="1"/>
            </a:br>
            <a:r>
              <a:rPr lang="en-US" altLang="en-US" sz="2000" b="1"/>
              <a:t>}     </a:t>
            </a:r>
            <a:br>
              <a:rPr lang="en-US" altLang="en-US" sz="2000" b="1"/>
            </a:br>
            <a:endParaRPr lang="en-US" altLang="en-US" b="1"/>
          </a:p>
        </p:txBody>
      </p:sp>
      <p:sp>
        <p:nvSpPr>
          <p:cNvPr id="183299" name="Line 3">
            <a:extLst>
              <a:ext uri="{FF2B5EF4-FFF2-40B4-BE49-F238E27FC236}">
                <a16:creationId xmlns:a16="http://schemas.microsoft.com/office/drawing/2014/main" id="{81D6135F-8758-4139-BA6B-51A3F6D70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3124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build="p" autoUpdateAnimBg="0" advAuto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>
            <a:extLst>
              <a:ext uri="{FF2B5EF4-FFF2-40B4-BE49-F238E27FC236}">
                <a16:creationId xmlns:a16="http://schemas.microsoft.com/office/drawing/2014/main" id="{C0060CAB-9017-4C2D-8A27-5515E58C5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9275"/>
            <a:ext cx="6172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/>
              <a:t>2) </a:t>
            </a:r>
            <a:r>
              <a:rPr lang="zh-CN" altLang="en-US" sz="2000" b="1"/>
              <a:t>最小代价生成树</a:t>
            </a:r>
            <a:r>
              <a:rPr lang="en-US" altLang="en-US" sz="2000" b="1"/>
              <a:t>---Prime</a:t>
            </a:r>
            <a:r>
              <a:rPr lang="zh-CN" altLang="en-US" sz="2000" b="1"/>
              <a:t>算法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                                    </a:t>
            </a:r>
            <a:r>
              <a:rPr lang="en-US" altLang="en-US" sz="2000" b="1"/>
              <a:t>Kuscal</a:t>
            </a:r>
            <a:r>
              <a:rPr lang="zh-CN" altLang="en-US" sz="2000" b="1"/>
              <a:t>算法</a:t>
            </a:r>
          </a:p>
          <a:p>
            <a:pPr eaLnBrk="1" hangingPunct="1"/>
            <a:endParaRPr lang="en-US" altLang="en-US" sz="2800" b="1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A5A0E6B5-E54E-46A4-B3F1-D3862F2F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5257800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b="1"/>
              <a:t>  </a:t>
            </a:r>
            <a:r>
              <a:rPr lang="zh-CN" altLang="en-US" sz="2000" b="1"/>
              <a:t>生成树不唯一</a:t>
            </a:r>
            <a:endParaRPr lang="zh-CN" altLang="en-US" b="1"/>
          </a:p>
        </p:txBody>
      </p:sp>
      <p:grpSp>
        <p:nvGrpSpPr>
          <p:cNvPr id="184324" name="Group 4">
            <a:extLst>
              <a:ext uri="{FF2B5EF4-FFF2-40B4-BE49-F238E27FC236}">
                <a16:creationId xmlns:a16="http://schemas.microsoft.com/office/drawing/2014/main" id="{DF51F396-7698-451D-A666-72B0E56E6744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4497388"/>
            <a:ext cx="5008563" cy="400050"/>
            <a:chOff x="0" y="0"/>
            <a:chExt cx="3155" cy="253"/>
          </a:xfrm>
        </p:grpSpPr>
        <p:sp>
          <p:nvSpPr>
            <p:cNvPr id="184325" name="Rectangle 5">
              <a:extLst>
                <a:ext uri="{FF2B5EF4-FFF2-40B4-BE49-F238E27FC236}">
                  <a16:creationId xmlns:a16="http://schemas.microsoft.com/office/drawing/2014/main" id="{2A57F769-EBAB-4EB0-947C-24A6271F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3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生成树的代价：</a:t>
              </a:r>
              <a:endParaRPr lang="zh-CN" altLang="en-US" b="1"/>
            </a:p>
          </p:txBody>
        </p:sp>
        <p:sp>
          <p:nvSpPr>
            <p:cNvPr id="184326" name="Rectangle 6">
              <a:extLst>
                <a:ext uri="{FF2B5EF4-FFF2-40B4-BE49-F238E27FC236}">
                  <a16:creationId xmlns:a16="http://schemas.microsoft.com/office/drawing/2014/main" id="{B131FE06-A610-4D13-B8AA-70F9F9AB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0"/>
              <a:ext cx="206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sz="2000"/>
                <a:t>TE</a:t>
              </a:r>
              <a:r>
                <a:rPr lang="zh-CN" altLang="en-US" sz="2000" b="1"/>
                <a:t>（</a:t>
              </a:r>
              <a:r>
                <a:rPr lang="en-US" altLang="en-US" sz="2000" b="1"/>
                <a:t>G</a:t>
              </a:r>
              <a:r>
                <a:rPr lang="zh-CN" altLang="en-US" sz="2000" b="1"/>
                <a:t>）上诸边的代价之和</a:t>
              </a:r>
              <a:endParaRPr lang="zh-CN" altLang="en-US" b="1"/>
            </a:p>
          </p:txBody>
        </p:sp>
      </p:grp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E1EDFAD8-AC83-4D4E-9217-E4F77813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886200"/>
            <a:ext cx="346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b="1"/>
              <a:t>n</a:t>
            </a:r>
            <a:r>
              <a:rPr lang="zh-CN" altLang="en-US" sz="2000" b="1"/>
              <a:t>个结点的生成树有</a:t>
            </a:r>
            <a:r>
              <a:rPr lang="en-US" altLang="en-US" sz="2000" b="1"/>
              <a:t>n-1</a:t>
            </a:r>
            <a:r>
              <a:rPr lang="zh-CN" altLang="en-US" sz="2000" b="1"/>
              <a:t>条边。</a:t>
            </a:r>
            <a:endParaRPr lang="zh-CN" altLang="en-US" b="1"/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353582D4-64C1-4FBC-ACBA-DF7A97BC7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327150"/>
            <a:ext cx="254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1.</a:t>
            </a:r>
            <a:r>
              <a:rPr lang="zh-CN" altLang="en-US" sz="2000" b="1">
                <a:latin typeface="Tahoma" panose="020B0604030504040204" pitchFamily="34" charset="0"/>
              </a:rPr>
              <a:t>生成树的有关概念</a:t>
            </a:r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754421FC-28F5-4D46-8CAE-D626DBEC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857375"/>
            <a:ext cx="1982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b="1">
                <a:latin typeface="Tahoma" panose="020B0604030504040204" pitchFamily="34" charset="0"/>
              </a:rPr>
              <a:t>  </a:t>
            </a:r>
            <a:r>
              <a:rPr lang="zh-CN" altLang="en-US" sz="2000" b="1">
                <a:latin typeface="Tahoma" panose="020B0604030504040204" pitchFamily="34" charset="0"/>
              </a:rPr>
              <a:t>生成树的定义</a:t>
            </a:r>
            <a:endParaRPr lang="zh-CN" altLang="en-US" b="1">
              <a:latin typeface="Tahoma" panose="020B0604030504040204" pitchFamily="34" charset="0"/>
            </a:endParaRPr>
          </a:p>
        </p:txBody>
      </p:sp>
      <p:sp>
        <p:nvSpPr>
          <p:cNvPr id="184330" name="Text Box 10">
            <a:extLst>
              <a:ext uri="{FF2B5EF4-FFF2-40B4-BE49-F238E27FC236}">
                <a16:creationId xmlns:a16="http://schemas.microsoft.com/office/drawing/2014/main" id="{90EE7EC6-A342-4225-9A24-F2EDAA7AE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357438"/>
            <a:ext cx="69516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b="1"/>
              <a:t>  </a:t>
            </a:r>
            <a:r>
              <a:rPr lang="zh-CN" altLang="en-US" sz="2000" b="1"/>
              <a:t>设</a:t>
            </a:r>
            <a:r>
              <a:rPr lang="en-US" altLang="en-US" sz="2000" b="1"/>
              <a:t>G=</a:t>
            </a:r>
            <a:r>
              <a:rPr lang="zh-CN" altLang="en-US" sz="2000" b="1"/>
              <a:t>（</a:t>
            </a:r>
            <a:r>
              <a:rPr lang="en-US" altLang="en-US" sz="2000" b="1"/>
              <a:t>V</a:t>
            </a:r>
            <a:r>
              <a:rPr lang="zh-CN" altLang="en-US" sz="2000" b="1"/>
              <a:t>，</a:t>
            </a:r>
            <a:r>
              <a:rPr lang="en-US" altLang="en-US" sz="2000" b="1"/>
              <a:t>E</a:t>
            </a:r>
            <a:r>
              <a:rPr lang="zh-CN" altLang="en-US" sz="2000" b="1"/>
              <a:t>）是一个连通的无向图（或是强连通有向图）</a:t>
            </a:r>
          </a:p>
          <a:p>
            <a:pPr eaLnBrk="1" hangingPunct="1"/>
            <a:r>
              <a:rPr lang="zh-CN" altLang="en-US" sz="2000" b="1"/>
              <a:t>从图</a:t>
            </a:r>
            <a:r>
              <a:rPr lang="en-US" altLang="en-US" sz="2000" b="1"/>
              <a:t>G</a:t>
            </a:r>
            <a:r>
              <a:rPr lang="zh-CN" altLang="en-US" sz="2000" b="1"/>
              <a:t>中的任一顶点出发作遍历图的操作，把遍历走过的</a:t>
            </a:r>
          </a:p>
          <a:p>
            <a:pPr eaLnBrk="1" hangingPunct="1"/>
            <a:r>
              <a:rPr lang="zh-CN" altLang="en-US" sz="2000" b="1"/>
              <a:t>边的集合记为</a:t>
            </a:r>
            <a:r>
              <a:rPr lang="en-US" altLang="en-US" sz="2000" b="1"/>
              <a:t>TE</a:t>
            </a:r>
            <a:r>
              <a:rPr lang="zh-CN" altLang="en-US" sz="2000" b="1"/>
              <a:t>（</a:t>
            </a:r>
            <a:r>
              <a:rPr lang="en-US" altLang="en-US" sz="2000" b="1"/>
              <a:t>G</a:t>
            </a:r>
            <a:r>
              <a:rPr lang="zh-CN" altLang="en-US" sz="2000" b="1"/>
              <a:t>），显然 </a:t>
            </a:r>
            <a:r>
              <a:rPr lang="en-US" altLang="en-US" sz="2000" b="1"/>
              <a:t>G’=</a:t>
            </a:r>
            <a:r>
              <a:rPr lang="zh-CN" altLang="en-US" sz="2000" b="1"/>
              <a:t>（</a:t>
            </a:r>
            <a:r>
              <a:rPr lang="en-US" altLang="en-US" sz="2000" b="1"/>
              <a:t>V</a:t>
            </a:r>
            <a:r>
              <a:rPr lang="zh-CN" altLang="en-US" sz="2000" b="1"/>
              <a:t>，</a:t>
            </a:r>
            <a:r>
              <a:rPr lang="en-US" altLang="en-US" sz="2000" b="1"/>
              <a:t>TE</a:t>
            </a:r>
            <a:r>
              <a:rPr lang="zh-CN" altLang="en-US" sz="2000" b="1"/>
              <a:t>）是</a:t>
            </a:r>
            <a:r>
              <a:rPr lang="en-US" altLang="en-US" sz="2000" b="1"/>
              <a:t>G</a:t>
            </a:r>
            <a:r>
              <a:rPr lang="zh-CN" altLang="en-US" sz="2000" b="1"/>
              <a:t>之子图，</a:t>
            </a:r>
          </a:p>
          <a:p>
            <a:pPr eaLnBrk="1" hangingPunct="1"/>
            <a:r>
              <a:rPr lang="en-US" altLang="en-US" sz="2000" b="1"/>
              <a:t>G’</a:t>
            </a:r>
            <a:r>
              <a:rPr lang="zh-CN" altLang="en-US" sz="2000" b="1"/>
              <a:t>被称为</a:t>
            </a:r>
            <a:r>
              <a:rPr lang="en-US" altLang="en-US" sz="2000" b="1"/>
              <a:t>G</a:t>
            </a:r>
            <a:r>
              <a:rPr lang="zh-CN" altLang="en-US" sz="2000" b="1"/>
              <a:t>的生成树（</a:t>
            </a:r>
            <a:r>
              <a:rPr lang="en-US" altLang="en-US" sz="2000" b="1"/>
              <a:t>spanning tree</a:t>
            </a:r>
            <a:r>
              <a:rPr lang="zh-CN" altLang="en-US" sz="2000" b="1"/>
              <a:t>），也称为一个连通图</a:t>
            </a:r>
            <a:r>
              <a:rPr lang="en-US" altLang="en-US" sz="2000" b="1"/>
              <a:t>.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4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4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build="p" autoUpdateAnimBg="0"/>
      <p:bldP spid="184323" grpId="0" build="p" autoUpdateAnimBg="0"/>
      <p:bldP spid="184327" grpId="0" build="p" autoUpdateAnimBg="0"/>
      <p:bldP spid="184328" grpId="0" build="p" autoUpdateAnimBg="0"/>
      <p:bldP spid="184329" grpId="0" build="p" autoUpdateAnimBg="0"/>
      <p:bldP spid="184330" grpId="0" build="p" autoUpdateAnimBg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>
            <a:extLst>
              <a:ext uri="{FF2B5EF4-FFF2-40B4-BE49-F238E27FC236}">
                <a16:creationId xmlns:a16="http://schemas.microsoft.com/office/drawing/2014/main" id="{3830BCCA-4669-4BD3-9B65-5E2C8F6BDDD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735138"/>
            <a:ext cx="1101725" cy="1219200"/>
            <a:chOff x="0" y="0"/>
            <a:chExt cx="694" cy="768"/>
          </a:xfrm>
        </p:grpSpPr>
        <p:sp>
          <p:nvSpPr>
            <p:cNvPr id="185347" name="Oval 3">
              <a:extLst>
                <a:ext uri="{FF2B5EF4-FFF2-40B4-BE49-F238E27FC236}">
                  <a16:creationId xmlns:a16="http://schemas.microsoft.com/office/drawing/2014/main" id="{6C46F74A-EE9E-48D1-990D-AE7B1A998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"/>
              <a:ext cx="149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48" name="Oval 4">
              <a:extLst>
                <a:ext uri="{FF2B5EF4-FFF2-40B4-BE49-F238E27FC236}">
                  <a16:creationId xmlns:a16="http://schemas.microsoft.com/office/drawing/2014/main" id="{4698D1E3-9B83-4A65-A1F8-F6BE06DF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0"/>
              <a:ext cx="150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49" name="Oval 5">
              <a:extLst>
                <a:ext uri="{FF2B5EF4-FFF2-40B4-BE49-F238E27FC236}">
                  <a16:creationId xmlns:a16="http://schemas.microsoft.com/office/drawing/2014/main" id="{86F09DF9-AC33-40C4-8CC1-47CDE7132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"/>
              <a:ext cx="149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50" name="Oval 6">
              <a:extLst>
                <a:ext uri="{FF2B5EF4-FFF2-40B4-BE49-F238E27FC236}">
                  <a16:creationId xmlns:a16="http://schemas.microsoft.com/office/drawing/2014/main" id="{B5B89CE4-ED64-400C-B3B9-3F9C6711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606"/>
              <a:ext cx="150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51" name="Line 7">
              <a:extLst>
                <a:ext uri="{FF2B5EF4-FFF2-40B4-BE49-F238E27FC236}">
                  <a16:creationId xmlns:a16="http://schemas.microsoft.com/office/drawing/2014/main" id="{75AC4559-BB02-4129-9C31-84C736CAD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" y="162"/>
              <a:ext cx="0" cy="4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2" name="Line 8">
              <a:extLst>
                <a:ext uri="{FF2B5EF4-FFF2-40B4-BE49-F238E27FC236}">
                  <a16:creationId xmlns:a16="http://schemas.microsoft.com/office/drawing/2014/main" id="{239867BC-86EA-476D-BE8A-5576B1980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" y="383"/>
              <a:ext cx="3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3" name="Line 9">
              <a:extLst>
                <a:ext uri="{FF2B5EF4-FFF2-40B4-BE49-F238E27FC236}">
                  <a16:creationId xmlns:a16="http://schemas.microsoft.com/office/drawing/2014/main" id="{A913DC68-0F59-4F6F-B694-9A0640597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" y="118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4" name="Line 10">
              <a:extLst>
                <a:ext uri="{FF2B5EF4-FFF2-40B4-BE49-F238E27FC236}">
                  <a16:creationId xmlns:a16="http://schemas.microsoft.com/office/drawing/2014/main" id="{482C4356-CBEF-4B29-8830-69137FECF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" y="473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5" name="Line 11">
              <a:extLst>
                <a:ext uri="{FF2B5EF4-FFF2-40B4-BE49-F238E27FC236}">
                  <a16:creationId xmlns:a16="http://schemas.microsoft.com/office/drawing/2014/main" id="{487D82A2-241C-4D21-AEC8-0E347853D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" y="445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6" name="Line 12">
              <a:extLst>
                <a:ext uri="{FF2B5EF4-FFF2-40B4-BE49-F238E27FC236}">
                  <a16:creationId xmlns:a16="http://schemas.microsoft.com/office/drawing/2014/main" id="{BE25A86E-1972-4C24-8F3C-C33C95D27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" y="151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57" name="Group 13">
            <a:extLst>
              <a:ext uri="{FF2B5EF4-FFF2-40B4-BE49-F238E27FC236}">
                <a16:creationId xmlns:a16="http://schemas.microsoft.com/office/drawing/2014/main" id="{B2378BB3-6211-4CCB-A3EE-7F81C22ADD9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35138"/>
            <a:ext cx="1101725" cy="1219200"/>
            <a:chOff x="0" y="0"/>
            <a:chExt cx="694" cy="768"/>
          </a:xfrm>
        </p:grpSpPr>
        <p:sp>
          <p:nvSpPr>
            <p:cNvPr id="185358" name="Oval 14">
              <a:extLst>
                <a:ext uri="{FF2B5EF4-FFF2-40B4-BE49-F238E27FC236}">
                  <a16:creationId xmlns:a16="http://schemas.microsoft.com/office/drawing/2014/main" id="{E8386105-274C-46E8-8D76-87D27D03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"/>
              <a:ext cx="149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59" name="Oval 15">
              <a:extLst>
                <a:ext uri="{FF2B5EF4-FFF2-40B4-BE49-F238E27FC236}">
                  <a16:creationId xmlns:a16="http://schemas.microsoft.com/office/drawing/2014/main" id="{ADE8E812-10FE-472C-84E0-0050AA8E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0"/>
              <a:ext cx="150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60" name="Oval 16">
              <a:extLst>
                <a:ext uri="{FF2B5EF4-FFF2-40B4-BE49-F238E27FC236}">
                  <a16:creationId xmlns:a16="http://schemas.microsoft.com/office/drawing/2014/main" id="{DCF6D12D-5BDF-4B61-BCFB-2D9BA7E2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301"/>
              <a:ext cx="149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61" name="Oval 17">
              <a:extLst>
                <a:ext uri="{FF2B5EF4-FFF2-40B4-BE49-F238E27FC236}">
                  <a16:creationId xmlns:a16="http://schemas.microsoft.com/office/drawing/2014/main" id="{CB0B51C9-7091-4127-8A50-0994DCA58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606"/>
              <a:ext cx="150" cy="16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5362" name="Line 18">
              <a:extLst>
                <a:ext uri="{FF2B5EF4-FFF2-40B4-BE49-F238E27FC236}">
                  <a16:creationId xmlns:a16="http://schemas.microsoft.com/office/drawing/2014/main" id="{A5EB0FC8-53E7-4036-9119-1DE077687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" y="126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3" name="Line 19">
              <a:extLst>
                <a:ext uri="{FF2B5EF4-FFF2-40B4-BE49-F238E27FC236}">
                  <a16:creationId xmlns:a16="http://schemas.microsoft.com/office/drawing/2014/main" id="{2D00038D-4BF9-4952-AB9B-630C2DC6C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" y="445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64" name="Line 20">
              <a:extLst>
                <a:ext uri="{FF2B5EF4-FFF2-40B4-BE49-F238E27FC236}">
                  <a16:creationId xmlns:a16="http://schemas.microsoft.com/office/drawing/2014/main" id="{F7B11BA4-AF6F-469F-9F74-261C878F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503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65" name="Group 21">
            <a:extLst>
              <a:ext uri="{FF2B5EF4-FFF2-40B4-BE49-F238E27FC236}">
                <a16:creationId xmlns:a16="http://schemas.microsoft.com/office/drawing/2014/main" id="{ABAF4DE8-CE24-4159-AA5C-3D6E0C73F4C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35138"/>
            <a:ext cx="1066800" cy="1219200"/>
            <a:chOff x="0" y="0"/>
            <a:chExt cx="672" cy="768"/>
          </a:xfrm>
        </p:grpSpPr>
        <p:grpSp>
          <p:nvGrpSpPr>
            <p:cNvPr id="185366" name="Group 22">
              <a:extLst>
                <a:ext uri="{FF2B5EF4-FFF2-40B4-BE49-F238E27FC236}">
                  <a16:creationId xmlns:a16="http://schemas.microsoft.com/office/drawing/2014/main" id="{EC84C3E3-A9CE-4E0A-881D-F4C7E274E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72" cy="768"/>
              <a:chOff x="0" y="0"/>
              <a:chExt cx="864" cy="912"/>
            </a:xfrm>
          </p:grpSpPr>
          <p:sp>
            <p:nvSpPr>
              <p:cNvPr id="185367" name="Oval 23">
                <a:extLst>
                  <a:ext uri="{FF2B5EF4-FFF2-40B4-BE49-F238E27FC236}">
                    <a16:creationId xmlns:a16="http://schemas.microsoft.com/office/drawing/2014/main" id="{E415FB25-0361-4607-BE99-E613FFFCB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68" name="Oval 24">
                <a:extLst>
                  <a:ext uri="{FF2B5EF4-FFF2-40B4-BE49-F238E27FC236}">
                    <a16:creationId xmlns:a16="http://schemas.microsoft.com/office/drawing/2014/main" id="{3B6548F1-7D61-438C-9DA8-A08DF9659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69" name="Oval 25">
                <a:extLst>
                  <a:ext uri="{FF2B5EF4-FFF2-40B4-BE49-F238E27FC236}">
                    <a16:creationId xmlns:a16="http://schemas.microsoft.com/office/drawing/2014/main" id="{1E1E4A9B-1BF4-4B3E-94E7-5D660D02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70" name="Oval 26">
                <a:extLst>
                  <a:ext uri="{FF2B5EF4-FFF2-40B4-BE49-F238E27FC236}">
                    <a16:creationId xmlns:a16="http://schemas.microsoft.com/office/drawing/2014/main" id="{9C6C6588-A224-4682-81BA-1758F82D6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5371" name="Line 27">
              <a:extLst>
                <a:ext uri="{FF2B5EF4-FFF2-40B4-BE49-F238E27FC236}">
                  <a16:creationId xmlns:a16="http://schemas.microsoft.com/office/drawing/2014/main" id="{51301982-6F2A-487C-931F-CE334F2A8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" y="481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2" name="Line 28">
              <a:extLst>
                <a:ext uri="{FF2B5EF4-FFF2-40B4-BE49-F238E27FC236}">
                  <a16:creationId xmlns:a16="http://schemas.microsoft.com/office/drawing/2014/main" id="{FEE17A0A-7B03-43B8-A316-A244C18A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173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3" name="Line 29">
              <a:extLst>
                <a:ext uri="{FF2B5EF4-FFF2-40B4-BE49-F238E27FC236}">
                  <a16:creationId xmlns:a16="http://schemas.microsoft.com/office/drawing/2014/main" id="{552583B5-69F7-4545-B908-27C3F9DC9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" y="133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74" name="Group 30">
            <a:extLst>
              <a:ext uri="{FF2B5EF4-FFF2-40B4-BE49-F238E27FC236}">
                <a16:creationId xmlns:a16="http://schemas.microsoft.com/office/drawing/2014/main" id="{9AD953C7-E829-4379-AB35-19A9795D0D7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735138"/>
            <a:ext cx="1066800" cy="1219200"/>
            <a:chOff x="0" y="0"/>
            <a:chExt cx="672" cy="768"/>
          </a:xfrm>
        </p:grpSpPr>
        <p:grpSp>
          <p:nvGrpSpPr>
            <p:cNvPr id="185375" name="Group 31">
              <a:extLst>
                <a:ext uri="{FF2B5EF4-FFF2-40B4-BE49-F238E27FC236}">
                  <a16:creationId xmlns:a16="http://schemas.microsoft.com/office/drawing/2014/main" id="{30F3182C-46F4-40C8-B9FA-22D95B404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72" cy="768"/>
              <a:chOff x="0" y="0"/>
              <a:chExt cx="864" cy="912"/>
            </a:xfrm>
          </p:grpSpPr>
          <p:sp>
            <p:nvSpPr>
              <p:cNvPr id="185376" name="Oval 32">
                <a:extLst>
                  <a:ext uri="{FF2B5EF4-FFF2-40B4-BE49-F238E27FC236}">
                    <a16:creationId xmlns:a16="http://schemas.microsoft.com/office/drawing/2014/main" id="{483F6935-AC19-44BA-AB77-7980C2C51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77" name="Oval 33">
                <a:extLst>
                  <a:ext uri="{FF2B5EF4-FFF2-40B4-BE49-F238E27FC236}">
                    <a16:creationId xmlns:a16="http://schemas.microsoft.com/office/drawing/2014/main" id="{8307B1C5-9320-4211-A221-0C6E108E5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78" name="Oval 34">
                <a:extLst>
                  <a:ext uri="{FF2B5EF4-FFF2-40B4-BE49-F238E27FC236}">
                    <a16:creationId xmlns:a16="http://schemas.microsoft.com/office/drawing/2014/main" id="{C911996E-0302-455B-9E8D-340237943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79" name="Oval 35">
                <a:extLst>
                  <a:ext uri="{FF2B5EF4-FFF2-40B4-BE49-F238E27FC236}">
                    <a16:creationId xmlns:a16="http://schemas.microsoft.com/office/drawing/2014/main" id="{CBF24754-D797-40A7-8A06-5343ACD82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5380" name="Line 36">
              <a:extLst>
                <a:ext uri="{FF2B5EF4-FFF2-40B4-BE49-F238E27FC236}">
                  <a16:creationId xmlns:a16="http://schemas.microsoft.com/office/drawing/2014/main" id="{172518FD-94B4-45FB-A0B3-BEE6B028F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" y="492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1" name="Line 37">
              <a:extLst>
                <a:ext uri="{FF2B5EF4-FFF2-40B4-BE49-F238E27FC236}">
                  <a16:creationId xmlns:a16="http://schemas.microsoft.com/office/drawing/2014/main" id="{D791D97E-185B-41E0-B5AE-8794859BB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" y="173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2" name="Line 38">
              <a:extLst>
                <a:ext uri="{FF2B5EF4-FFF2-40B4-BE49-F238E27FC236}">
                  <a16:creationId xmlns:a16="http://schemas.microsoft.com/office/drawing/2014/main" id="{5EF36AF4-1A21-4516-AF6B-A2A0B8BAA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" y="463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83" name="Group 39">
            <a:extLst>
              <a:ext uri="{FF2B5EF4-FFF2-40B4-BE49-F238E27FC236}">
                <a16:creationId xmlns:a16="http://schemas.microsoft.com/office/drawing/2014/main" id="{1B1B04B8-F529-4944-9D2B-4F6E98F0B7B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1735138"/>
            <a:ext cx="1066800" cy="1219200"/>
            <a:chOff x="0" y="0"/>
            <a:chExt cx="672" cy="768"/>
          </a:xfrm>
        </p:grpSpPr>
        <p:grpSp>
          <p:nvGrpSpPr>
            <p:cNvPr id="185384" name="Group 40">
              <a:extLst>
                <a:ext uri="{FF2B5EF4-FFF2-40B4-BE49-F238E27FC236}">
                  <a16:creationId xmlns:a16="http://schemas.microsoft.com/office/drawing/2014/main" id="{AF18C127-70C6-44AE-9E12-D9C62F34D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672" cy="768"/>
              <a:chOff x="0" y="0"/>
              <a:chExt cx="864" cy="912"/>
            </a:xfrm>
          </p:grpSpPr>
          <p:sp>
            <p:nvSpPr>
              <p:cNvPr id="185385" name="Oval 41">
                <a:extLst>
                  <a:ext uri="{FF2B5EF4-FFF2-40B4-BE49-F238E27FC236}">
                    <a16:creationId xmlns:a16="http://schemas.microsoft.com/office/drawing/2014/main" id="{83FDD650-42AA-4D63-937E-49063A030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86" name="Oval 42">
                <a:extLst>
                  <a:ext uri="{FF2B5EF4-FFF2-40B4-BE49-F238E27FC236}">
                    <a16:creationId xmlns:a16="http://schemas.microsoft.com/office/drawing/2014/main" id="{5842B5AC-D832-4E8B-AC2A-FC81E0DAC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87" name="Oval 43">
                <a:extLst>
                  <a:ext uri="{FF2B5EF4-FFF2-40B4-BE49-F238E27FC236}">
                    <a16:creationId xmlns:a16="http://schemas.microsoft.com/office/drawing/2014/main" id="{9E88B216-1DA8-47CD-8AF1-9C1FDFE7C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388" name="Oval 44">
                <a:extLst>
                  <a:ext uri="{FF2B5EF4-FFF2-40B4-BE49-F238E27FC236}">
                    <a16:creationId xmlns:a16="http://schemas.microsoft.com/office/drawing/2014/main" id="{11241624-DF3E-4DE8-A380-4A8C1661A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7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5389" name="Line 45">
              <a:extLst>
                <a:ext uri="{FF2B5EF4-FFF2-40B4-BE49-F238E27FC236}">
                  <a16:creationId xmlns:a16="http://schemas.microsoft.com/office/drawing/2014/main" id="{BCBA8ADE-0103-4015-9269-F1E128373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" y="170"/>
              <a:ext cx="144" cy="13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0" name="Line 46">
              <a:extLst>
                <a:ext uri="{FF2B5EF4-FFF2-40B4-BE49-F238E27FC236}">
                  <a16:creationId xmlns:a16="http://schemas.microsoft.com/office/drawing/2014/main" id="{00D8F5BD-1E41-447D-9480-27007F3C2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" y="128"/>
              <a:ext cx="167" cy="18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91" name="Line 47">
              <a:extLst>
                <a:ext uri="{FF2B5EF4-FFF2-40B4-BE49-F238E27FC236}">
                  <a16:creationId xmlns:a16="http://schemas.microsoft.com/office/drawing/2014/main" id="{4B2AC693-49B9-445A-B046-F82422DEC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" y="181"/>
              <a:ext cx="0" cy="4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92" name="Text Box 48">
            <a:extLst>
              <a:ext uri="{FF2B5EF4-FFF2-40B4-BE49-F238E27FC236}">
                <a16:creationId xmlns:a16="http://schemas.microsoft.com/office/drawing/2014/main" id="{D7634A1F-2864-4AB9-A82D-B129BD28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502025"/>
            <a:ext cx="682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r>
              <a:rPr lang="en-US" altLang="en-US"/>
              <a:t> </a:t>
            </a:r>
            <a:r>
              <a:rPr lang="zh-CN" altLang="en-US" b="1"/>
              <a:t>最小代价生成树（</a:t>
            </a:r>
            <a:r>
              <a:rPr lang="en-US" altLang="en-US" b="1"/>
              <a:t>minimun-cost spanning tree</a:t>
            </a:r>
            <a:r>
              <a:rPr lang="zh-CN" altLang="en-US" b="1"/>
              <a:t>）</a:t>
            </a:r>
          </a:p>
        </p:txBody>
      </p:sp>
      <p:sp>
        <p:nvSpPr>
          <p:cNvPr id="185393" name="Text Box 49">
            <a:extLst>
              <a:ext uri="{FF2B5EF4-FFF2-40B4-BE49-F238E27FC236}">
                <a16:creationId xmlns:a16="http://schemas.microsoft.com/office/drawing/2014/main" id="{6D026286-67F3-4106-B714-E33B2060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4110038"/>
            <a:ext cx="7610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问题的提出：如何找到一个网络的最小生成树，即各边</a:t>
            </a:r>
          </a:p>
          <a:p>
            <a:pPr algn="ctr" eaLnBrk="1" hangingPunct="1"/>
            <a:r>
              <a:rPr lang="zh-CN" altLang="en-US" b="1"/>
              <a:t>权的总和为最小的生成树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92" grpId="0" autoUpdateAnimBg="0"/>
      <p:bldP spid="185393" grpId="0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>
            <a:extLst>
              <a:ext uri="{FF2B5EF4-FFF2-40B4-BE49-F238E27FC236}">
                <a16:creationId xmlns:a16="http://schemas.microsoft.com/office/drawing/2014/main" id="{F6637899-05D0-41A1-9DB3-31C08460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673225"/>
            <a:ext cx="2038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算法结构为：</a:t>
            </a:r>
          </a:p>
        </p:txBody>
      </p:sp>
      <p:sp>
        <p:nvSpPr>
          <p:cNvPr id="186371" name="Text Box 3">
            <a:extLst>
              <a:ext uri="{FF2B5EF4-FFF2-40B4-BE49-F238E27FC236}">
                <a16:creationId xmlns:a16="http://schemas.microsoft.com/office/drawing/2014/main" id="{67D779B3-8A29-49ED-8B81-A40817F6F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2693988"/>
            <a:ext cx="27559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时间复杂度：</a:t>
            </a:r>
            <a:r>
              <a:rPr lang="en-US" altLang="en-US" b="1"/>
              <a:t>O(n</a:t>
            </a:r>
            <a:r>
              <a:rPr lang="en-US" altLang="en-US" b="1" baseline="30000"/>
              <a:t>2</a:t>
            </a:r>
            <a:r>
              <a:rPr lang="en-US" altLang="en-US" b="1"/>
              <a:t>)</a:t>
            </a:r>
          </a:p>
        </p:txBody>
      </p:sp>
      <p:grpSp>
        <p:nvGrpSpPr>
          <p:cNvPr id="186372" name="Group 4">
            <a:extLst>
              <a:ext uri="{FF2B5EF4-FFF2-40B4-BE49-F238E27FC236}">
                <a16:creationId xmlns:a16="http://schemas.microsoft.com/office/drawing/2014/main" id="{CE6B1B32-F6B2-4E54-9948-0FE8A066065E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398713"/>
            <a:ext cx="2006600" cy="1873250"/>
            <a:chOff x="0" y="0"/>
            <a:chExt cx="1264" cy="1200"/>
          </a:xfrm>
        </p:grpSpPr>
        <p:grpSp>
          <p:nvGrpSpPr>
            <p:cNvPr id="186373" name="Group 5">
              <a:extLst>
                <a:ext uri="{FF2B5EF4-FFF2-40B4-BE49-F238E27FC236}">
                  <a16:creationId xmlns:a16="http://schemas.microsoft.com/office/drawing/2014/main" id="{3166371B-D3A8-481A-B58C-4CBEBC468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" y="0"/>
              <a:ext cx="167" cy="248"/>
              <a:chOff x="0" y="0"/>
              <a:chExt cx="167" cy="244"/>
            </a:xfrm>
          </p:grpSpPr>
          <p:sp>
            <p:nvSpPr>
              <p:cNvPr id="186374" name="Line 6">
                <a:extLst>
                  <a:ext uri="{FF2B5EF4-FFF2-40B4-BE49-F238E27FC236}">
                    <a16:creationId xmlns:a16="http://schemas.microsoft.com/office/drawing/2014/main" id="{95D4D601-9386-4F32-A12B-727092FB4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" y="244"/>
                <a:ext cx="100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375" name="Line 7">
                <a:extLst>
                  <a:ext uri="{FF2B5EF4-FFF2-40B4-BE49-F238E27FC236}">
                    <a16:creationId xmlns:a16="http://schemas.microsoft.com/office/drawing/2014/main" id="{E9171EF2-190D-4CCE-98BA-6C51BC355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0" cy="2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376" name="Line 8">
                <a:extLst>
                  <a:ext uri="{FF2B5EF4-FFF2-40B4-BE49-F238E27FC236}">
                    <a16:creationId xmlns:a16="http://schemas.microsoft.com/office/drawing/2014/main" id="{26B18826-78C2-45DA-827E-10F900BF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67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6377" name="Line 9">
              <a:extLst>
                <a:ext uri="{FF2B5EF4-FFF2-40B4-BE49-F238E27FC236}">
                  <a16:creationId xmlns:a16="http://schemas.microsoft.com/office/drawing/2014/main" id="{F39C189F-A2B7-4D57-9F6E-61744131A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" y="378"/>
              <a:ext cx="111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86378" name="Line 10">
              <a:extLst>
                <a:ext uri="{FF2B5EF4-FFF2-40B4-BE49-F238E27FC236}">
                  <a16:creationId xmlns:a16="http://schemas.microsoft.com/office/drawing/2014/main" id="{045AE9DD-64B5-404E-B3ED-773856015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84"/>
              <a:ext cx="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86379" name="Line 11">
              <a:extLst>
                <a:ext uri="{FF2B5EF4-FFF2-40B4-BE49-F238E27FC236}">
                  <a16:creationId xmlns:a16="http://schemas.microsoft.com/office/drawing/2014/main" id="{1788DAF6-71A4-4550-ACA2-00D7B0A6B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" y="1200"/>
              <a:ext cx="16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86380" name="Group 12">
              <a:extLst>
                <a:ext uri="{FF2B5EF4-FFF2-40B4-BE49-F238E27FC236}">
                  <a16:creationId xmlns:a16="http://schemas.microsoft.com/office/drawing/2014/main" id="{AF431178-6017-4414-8282-A10C4417C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510"/>
              <a:ext cx="1154" cy="258"/>
              <a:chOff x="0" y="0"/>
              <a:chExt cx="1154" cy="258"/>
            </a:xfrm>
          </p:grpSpPr>
          <p:grpSp>
            <p:nvGrpSpPr>
              <p:cNvPr id="186381" name="Group 13">
                <a:extLst>
                  <a:ext uri="{FF2B5EF4-FFF2-40B4-BE49-F238E27FC236}">
                    <a16:creationId xmlns:a16="http://schemas.microsoft.com/office/drawing/2014/main" id="{1A0753AD-4D87-4091-ADD5-A766DC9F78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"/>
                <a:ext cx="167" cy="248"/>
                <a:chOff x="0" y="0"/>
                <a:chExt cx="167" cy="244"/>
              </a:xfrm>
            </p:grpSpPr>
            <p:sp>
              <p:nvSpPr>
                <p:cNvPr id="186382" name="Line 14">
                  <a:extLst>
                    <a:ext uri="{FF2B5EF4-FFF2-40B4-BE49-F238E27FC236}">
                      <a16:creationId xmlns:a16="http://schemas.microsoft.com/office/drawing/2014/main" id="{0DCECBA1-24B8-46CE-A5DD-775A2F973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" y="244"/>
                  <a:ext cx="100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83" name="Line 15">
                  <a:extLst>
                    <a:ext uri="{FF2B5EF4-FFF2-40B4-BE49-F238E27FC236}">
                      <a16:creationId xmlns:a16="http://schemas.microsoft.com/office/drawing/2014/main" id="{1DC4E0C7-D845-4358-89B8-8FF9F27995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24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84" name="Line 16">
                  <a:extLst>
                    <a:ext uri="{FF2B5EF4-FFF2-40B4-BE49-F238E27FC236}">
                      <a16:creationId xmlns:a16="http://schemas.microsoft.com/office/drawing/2014/main" id="{46450316-4CE0-4A77-BFE8-D70096E2F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67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6385" name="Text Box 17">
                <a:extLst>
                  <a:ext uri="{FF2B5EF4-FFF2-40B4-BE49-F238E27FC236}">
                    <a16:creationId xmlns:a16="http://schemas.microsoft.com/office/drawing/2014/main" id="{E96D1AD7-D1B2-46DD-BE07-C54124F70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" y="0"/>
                <a:ext cx="93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zh-CN" altLang="en-US" sz="2000" b="1"/>
                  <a:t>求最小的  n</a:t>
                </a:r>
                <a:endParaRPr lang="en-US" altLang="en-US" sz="2000" b="1"/>
              </a:p>
            </p:txBody>
          </p:sp>
        </p:grpSp>
        <p:grpSp>
          <p:nvGrpSpPr>
            <p:cNvPr id="186386" name="Group 18">
              <a:extLst>
                <a:ext uri="{FF2B5EF4-FFF2-40B4-BE49-F238E27FC236}">
                  <a16:creationId xmlns:a16="http://schemas.microsoft.com/office/drawing/2014/main" id="{A06005AE-0C2C-4BB3-A49E-678360815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854"/>
              <a:ext cx="854" cy="257"/>
              <a:chOff x="0" y="0"/>
              <a:chExt cx="854" cy="257"/>
            </a:xfrm>
          </p:grpSpPr>
          <p:grpSp>
            <p:nvGrpSpPr>
              <p:cNvPr id="186387" name="Group 19">
                <a:extLst>
                  <a:ext uri="{FF2B5EF4-FFF2-40B4-BE49-F238E27FC236}">
                    <a16:creationId xmlns:a16="http://schemas.microsoft.com/office/drawing/2014/main" id="{608F6E01-5744-4C9D-A11E-09B702F0E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"/>
                <a:ext cx="167" cy="248"/>
                <a:chOff x="0" y="0"/>
                <a:chExt cx="167" cy="244"/>
              </a:xfrm>
            </p:grpSpPr>
            <p:sp>
              <p:nvSpPr>
                <p:cNvPr id="186388" name="Line 20">
                  <a:extLst>
                    <a:ext uri="{FF2B5EF4-FFF2-40B4-BE49-F238E27FC236}">
                      <a16:creationId xmlns:a16="http://schemas.microsoft.com/office/drawing/2014/main" id="{C40A7698-0ECC-48BA-88B0-986DCF86DD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" y="244"/>
                  <a:ext cx="100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89" name="Line 21">
                  <a:extLst>
                    <a:ext uri="{FF2B5EF4-FFF2-40B4-BE49-F238E27FC236}">
                      <a16:creationId xmlns:a16="http://schemas.microsoft.com/office/drawing/2014/main" id="{E99D2F5B-4748-446F-AF4D-A4FCC6A80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0" cy="24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390" name="Line 22">
                  <a:extLst>
                    <a:ext uri="{FF2B5EF4-FFF2-40B4-BE49-F238E27FC236}">
                      <a16:creationId xmlns:a16="http://schemas.microsoft.com/office/drawing/2014/main" id="{366CCC20-9E7A-4E53-86C3-AFBA0BCEA5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67" cy="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6391" name="Text Box 23">
                <a:extLst>
                  <a:ext uri="{FF2B5EF4-FFF2-40B4-BE49-F238E27FC236}">
                    <a16:creationId xmlns:a16="http://schemas.microsoft.com/office/drawing/2014/main" id="{ED2132D4-0A5E-417A-BE41-05916F9D0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" y="0"/>
                <a:ext cx="73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zh-CN" altLang="en-US" sz="2000" b="1"/>
                  <a:t>修改     </a:t>
                </a:r>
                <a:r>
                  <a:rPr lang="en-US" altLang="en-US" sz="2000" b="1"/>
                  <a:t>n</a:t>
                </a:r>
              </a:p>
            </p:txBody>
          </p:sp>
        </p:grpSp>
        <p:sp>
          <p:nvSpPr>
            <p:cNvPr id="186392" name="Text Box 24">
              <a:extLst>
                <a:ext uri="{FF2B5EF4-FFF2-40B4-BE49-F238E27FC236}">
                  <a16:creationId xmlns:a16="http://schemas.microsoft.com/office/drawing/2014/main" id="{8EF486B4-D437-4A1B-B973-53EEA6A26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9"/>
              <a:ext cx="2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 b="1"/>
                <a:t>n</a:t>
              </a:r>
            </a:p>
          </p:txBody>
        </p:sp>
        <p:sp>
          <p:nvSpPr>
            <p:cNvPr id="186393" name="Text Box 25">
              <a:extLst>
                <a:ext uri="{FF2B5EF4-FFF2-40B4-BE49-F238E27FC236}">
                  <a16:creationId xmlns:a16="http://schemas.microsoft.com/office/drawing/2014/main" id="{144621A3-3920-43E5-B2DA-ED6CDD777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249"/>
              <a:ext cx="2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 b="1"/>
                <a:t>n</a:t>
              </a:r>
            </a:p>
          </p:txBody>
        </p:sp>
      </p:grpSp>
      <p:sp>
        <p:nvSpPr>
          <p:cNvPr id="186394" name="Text Box 26">
            <a:extLst>
              <a:ext uri="{FF2B5EF4-FFF2-40B4-BE49-F238E27FC236}">
                <a16:creationId xmlns:a16="http://schemas.microsoft.com/office/drawing/2014/main" id="{EFA2889F-B915-4A5A-BC7D-557AC166F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67275"/>
            <a:ext cx="624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b="1"/>
              <a:t>思考题：这两种算法分别适合那种情况？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uild="p" autoUpdateAnimBg="0"/>
      <p:bldP spid="186371" grpId="0" build="p" autoUpdateAnimBg="0"/>
      <p:bldP spid="18639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CAC2C83-92C0-4122-8A55-4A4AB9DD8E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2D-Array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A05F3FE-FCBF-4CBD-9880-A266949AC0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sz="2800" b="1"/>
              <a:t>Two-dimensional arrays are composed of n rows and m columns.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E0851B58-E497-4283-AEE8-D0CDD2D3EB2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819400"/>
            <a:ext cx="6650038" cy="3084513"/>
            <a:chOff x="0" y="0"/>
            <a:chExt cx="4189" cy="1943"/>
          </a:xfrm>
        </p:grpSpPr>
        <p:sp>
          <p:nvSpPr>
            <p:cNvPr id="21509" name="Text Box 5">
              <a:extLst>
                <a:ext uri="{FF2B5EF4-FFF2-40B4-BE49-F238E27FC236}">
                  <a16:creationId xmlns:a16="http://schemas.microsoft.com/office/drawing/2014/main" id="{C702DD06-F276-4B74-8A73-829549A65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3037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  <a:r>
                <a:rPr lang="en-US" altLang="en-US" sz="2800" b="1" baseline="-25000"/>
                <a:t>00   </a:t>
              </a:r>
              <a:r>
                <a:rPr lang="en-US" altLang="en-US" sz="2800" b="1"/>
                <a:t>a</a:t>
              </a:r>
              <a:r>
                <a:rPr lang="en-US" altLang="en-US" sz="2800" b="1" baseline="-25000"/>
                <a:t>01   </a:t>
              </a:r>
              <a:r>
                <a:rPr lang="en-US" altLang="en-US" sz="2800" b="1"/>
                <a:t>a</a:t>
              </a:r>
              <a:r>
                <a:rPr lang="en-US" altLang="en-US" sz="2800" b="1" baseline="-25000"/>
                <a:t>02</a:t>
              </a:r>
              <a:r>
                <a:rPr lang="en-US" altLang="en-US" sz="2800" b="1"/>
                <a:t>……a</a:t>
              </a:r>
              <a:r>
                <a:rPr lang="en-US" altLang="en-US" sz="2800" b="1" baseline="-25000"/>
                <a:t>0 m-1 </a:t>
              </a:r>
              <a:endParaRPr lang="en-US" altLang="en-US" sz="2800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  <a:r>
                <a:rPr lang="en-US" altLang="en-US" sz="2800" b="1" baseline="-25000"/>
                <a:t>10   </a:t>
              </a:r>
              <a:r>
                <a:rPr lang="en-US" altLang="en-US" sz="2800" b="1"/>
                <a:t>a</a:t>
              </a:r>
              <a:r>
                <a:rPr lang="en-US" altLang="en-US" sz="2800" b="1" baseline="-25000"/>
                <a:t>11</a:t>
              </a:r>
              <a:r>
                <a:rPr lang="en-US" altLang="en-US" sz="2800" b="1"/>
                <a:t>   a</a:t>
              </a:r>
              <a:r>
                <a:rPr lang="en-US" altLang="en-US" sz="2800" b="1" baseline="-25000"/>
                <a:t>12</a:t>
              </a:r>
              <a:r>
                <a:rPr lang="en-US" altLang="en-US" sz="2800" b="1"/>
                <a:t>……a</a:t>
              </a:r>
              <a:r>
                <a:rPr lang="en-US" altLang="en-US" sz="2800" b="1" baseline="-25000"/>
                <a:t>1 m-1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  <a:r>
                <a:rPr lang="en-US" altLang="en-US" sz="2800" b="1" baseline="-25000"/>
                <a:t>20</a:t>
              </a:r>
              <a:r>
                <a:rPr lang="en-US" altLang="en-US" sz="2800" b="1"/>
                <a:t>   a</a:t>
              </a:r>
              <a:r>
                <a:rPr lang="en-US" altLang="en-US" sz="2800" b="1" baseline="-25000"/>
                <a:t>21   </a:t>
              </a:r>
              <a:r>
                <a:rPr lang="en-US" altLang="en-US" sz="2800" b="1"/>
                <a:t>a</a:t>
              </a:r>
              <a:r>
                <a:rPr lang="en-US" altLang="en-US" sz="2800" b="1" baseline="-25000"/>
                <a:t>22</a:t>
              </a:r>
              <a:r>
                <a:rPr lang="en-US" altLang="en-US" sz="2800" b="1"/>
                <a:t>……a</a:t>
              </a:r>
              <a:r>
                <a:rPr lang="en-US" altLang="en-US" sz="2800" b="1" baseline="-25000"/>
                <a:t>2 m-1</a:t>
              </a:r>
              <a:endParaRPr lang="en-US" altLang="en-US" sz="2800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………….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  <a:r>
                <a:rPr lang="en-US" altLang="en-US" sz="2800" b="1" baseline="-25000"/>
                <a:t>n-10  </a:t>
              </a:r>
              <a:r>
                <a:rPr lang="en-US" altLang="en-US" sz="2800" b="1"/>
                <a:t>a</a:t>
              </a:r>
              <a:r>
                <a:rPr lang="en-US" altLang="en-US" sz="2800" b="1" baseline="-25000"/>
                <a:t>n-11</a:t>
              </a:r>
              <a:r>
                <a:rPr lang="en-US" altLang="en-US" sz="2800" b="1"/>
                <a:t>a</a:t>
              </a:r>
              <a:r>
                <a:rPr lang="en-US" altLang="en-US" sz="2800" b="1" baseline="-25000"/>
                <a:t>n-12</a:t>
              </a:r>
              <a:r>
                <a:rPr lang="en-US" altLang="en-US" sz="2800" b="1"/>
                <a:t>…..a</a:t>
              </a:r>
              <a:r>
                <a:rPr lang="en-US" altLang="en-US" sz="2800" b="1" baseline="-25000"/>
                <a:t>n-1 m-1</a:t>
              </a:r>
              <a:r>
                <a:rPr lang="en-US" altLang="en-US" sz="2800" b="1"/>
                <a:t>      </a:t>
              </a:r>
              <a:r>
                <a:rPr lang="en-US" altLang="en-US" sz="2800"/>
                <a:t> </a:t>
              </a:r>
            </a:p>
          </p:txBody>
        </p:sp>
        <p:grpSp>
          <p:nvGrpSpPr>
            <p:cNvPr id="21510" name="Group 6">
              <a:extLst>
                <a:ext uri="{FF2B5EF4-FFF2-40B4-BE49-F238E27FC236}">
                  <a16:creationId xmlns:a16="http://schemas.microsoft.com/office/drawing/2014/main" id="{1A4A811E-8B07-4750-8B21-F3B62E6C53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3469" cy="1680"/>
              <a:chOff x="0" y="0"/>
              <a:chExt cx="3469" cy="1680"/>
            </a:xfrm>
          </p:grpSpPr>
          <p:sp>
            <p:nvSpPr>
              <p:cNvPr id="21511" name="Text Box 7">
                <a:extLst>
                  <a:ext uri="{FF2B5EF4-FFF2-40B4-BE49-F238E27FC236}">
                    <a16:creationId xmlns:a16="http://schemas.microsoft.com/office/drawing/2014/main" id="{9649C8C5-08A9-4150-8DF5-E7398F17B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92"/>
                <a:ext cx="10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A[n][m]=</a:t>
                </a:r>
              </a:p>
            </p:txBody>
          </p:sp>
          <p:sp>
            <p:nvSpPr>
              <p:cNvPr id="21512" name="AutoShape 8">
                <a:extLst>
                  <a:ext uri="{FF2B5EF4-FFF2-40B4-BE49-F238E27FC236}">
                    <a16:creationId xmlns:a16="http://schemas.microsoft.com/office/drawing/2014/main" id="{10DF29FE-493D-42F4-8060-3E09073CD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" y="0"/>
                <a:ext cx="48" cy="1632"/>
              </a:xfrm>
              <a:prstGeom prst="leftBracket">
                <a:avLst>
                  <a:gd name="adj" fmla="val 283333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13" name="AutoShape 9">
                <a:extLst>
                  <a:ext uri="{FF2B5EF4-FFF2-40B4-BE49-F238E27FC236}">
                    <a16:creationId xmlns:a16="http://schemas.microsoft.com/office/drawing/2014/main" id="{BFB387CC-FB61-4703-90CC-4DA32E44E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" y="48"/>
                <a:ext cx="48" cy="1632"/>
              </a:xfrm>
              <a:prstGeom prst="rightBracket">
                <a:avLst>
                  <a:gd name="adj" fmla="val 283333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>
            <a:extLst>
              <a:ext uri="{FF2B5EF4-FFF2-40B4-BE49-F238E27FC236}">
                <a16:creationId xmlns:a16="http://schemas.microsoft.com/office/drawing/2014/main" id="{61968C3F-EFB3-4017-9900-8CE6E7D3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1650"/>
            <a:ext cx="33464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/>
              <a:t>3) </a:t>
            </a:r>
            <a:r>
              <a:rPr lang="zh-CN" altLang="en-US" sz="2000" b="1"/>
              <a:t>最短路径</a:t>
            </a:r>
            <a:r>
              <a:rPr lang="en-US" altLang="en-US" sz="2000" b="1"/>
              <a:t>-----Dijkstra</a:t>
            </a:r>
            <a:r>
              <a:rPr lang="zh-CN" altLang="en-US" sz="2000" b="1"/>
              <a:t>算法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                           </a:t>
            </a:r>
            <a:r>
              <a:rPr lang="en-US" altLang="en-US" sz="2000" b="1"/>
              <a:t>Floyed</a:t>
            </a:r>
            <a:r>
              <a:rPr lang="zh-CN" altLang="en-US" sz="2000" b="1"/>
              <a:t>算法</a:t>
            </a:r>
            <a:endParaRPr lang="zh-CN" altLang="en-US" b="1"/>
          </a:p>
        </p:txBody>
      </p:sp>
      <p:sp>
        <p:nvSpPr>
          <p:cNvPr id="187395" name="Text Box 3">
            <a:extLst>
              <a:ext uri="{FF2B5EF4-FFF2-40B4-BE49-F238E27FC236}">
                <a16:creationId xmlns:a16="http://schemas.microsoft.com/office/drawing/2014/main" id="{91BC8BB3-99C2-40A6-AAD5-0080016E9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597275"/>
            <a:ext cx="77597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两种算法：</a:t>
            </a:r>
          </a:p>
          <a:p>
            <a:pPr eaLnBrk="1" hangingPunct="1"/>
            <a:r>
              <a:rPr lang="zh-CN" altLang="en-US" sz="2000" b="1"/>
              <a:t>1</a:t>
            </a:r>
            <a:r>
              <a:rPr lang="en-US" altLang="en-US" sz="2000" b="1"/>
              <a:t>)</a:t>
            </a:r>
            <a:r>
              <a:rPr lang="zh-CN" altLang="en-US" sz="2000" b="1"/>
              <a:t>边上权值为非负情况的从一个结点到其它各结点的最短路径</a:t>
            </a:r>
          </a:p>
          <a:p>
            <a:pPr eaLnBrk="1" hangingPunct="1"/>
            <a:r>
              <a:rPr lang="zh-CN" altLang="en-US" sz="2000" b="1"/>
              <a:t>（单源最短路径）（</a:t>
            </a:r>
            <a:r>
              <a:rPr lang="en-US" altLang="en-US" sz="2000" b="1"/>
              <a:t>Dijkstra</a:t>
            </a:r>
            <a:r>
              <a:rPr lang="zh-CN" altLang="en-US" sz="2000" b="1"/>
              <a:t>算法）</a:t>
            </a:r>
          </a:p>
          <a:p>
            <a:pPr eaLnBrk="1" hangingPunct="1"/>
            <a:endParaRPr lang="zh-CN" altLang="en-US" sz="2000" b="1"/>
          </a:p>
          <a:p>
            <a:pPr eaLnBrk="1" hangingPunct="1"/>
            <a:r>
              <a:rPr lang="en-US" altLang="en-US" sz="2000" b="1"/>
              <a:t>2)</a:t>
            </a:r>
            <a:r>
              <a:rPr lang="zh-CN" altLang="en-US" sz="2000" b="1"/>
              <a:t>边上权值为非负情况的所有顶点之间的最短路径</a:t>
            </a:r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3655317C-CE74-4A1B-8169-0C290D89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77724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   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/>
              <a:t>       </a:t>
            </a:r>
            <a:r>
              <a:rPr lang="zh-CN" altLang="en-US" sz="2000" b="1"/>
              <a:t>设</a:t>
            </a:r>
            <a:r>
              <a:rPr lang="en-US" altLang="en-US" sz="2000" b="1"/>
              <a:t>G=(V,E)</a:t>
            </a:r>
            <a:r>
              <a:rPr lang="zh-CN" altLang="en-US" sz="2000" b="1"/>
              <a:t>是一个带权图（有向，无向），如果从顶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点</a:t>
            </a:r>
            <a:r>
              <a:rPr lang="en-US" altLang="en-US" sz="2000" b="1"/>
              <a:t>v</a:t>
            </a:r>
            <a:r>
              <a:rPr lang="zh-CN" altLang="en-US" sz="2000" b="1"/>
              <a:t>到顶点</a:t>
            </a:r>
            <a:r>
              <a:rPr lang="en-US" altLang="en-US" sz="2000" b="1"/>
              <a:t>w</a:t>
            </a:r>
            <a:r>
              <a:rPr lang="zh-CN" altLang="en-US" sz="2000" b="1"/>
              <a:t>的一条路径为（</a:t>
            </a:r>
            <a:r>
              <a:rPr lang="en-US" altLang="en-US" sz="2000" b="1"/>
              <a:t>v,v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,v</a:t>
            </a:r>
            <a:r>
              <a:rPr lang="en-US" altLang="en-US" sz="2000" b="1" baseline="-25000"/>
              <a:t>2,</a:t>
            </a:r>
            <a:r>
              <a:rPr lang="en-US" altLang="en-US" sz="2000" b="1"/>
              <a:t>…,w)</a:t>
            </a:r>
            <a:r>
              <a:rPr lang="zh-CN" altLang="en-US" sz="2000" b="1"/>
              <a:t>，其路径长度不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大于从</a:t>
            </a:r>
            <a:r>
              <a:rPr lang="en-US" altLang="en-US" sz="2000" b="1"/>
              <a:t>v</a:t>
            </a:r>
            <a:r>
              <a:rPr lang="zh-CN" altLang="en-US" sz="2000" b="1"/>
              <a:t>到</a:t>
            </a:r>
            <a:r>
              <a:rPr lang="en-US" altLang="en-US" sz="2000" b="1"/>
              <a:t>w</a:t>
            </a:r>
            <a:r>
              <a:rPr lang="zh-CN" altLang="en-US" sz="2000" b="1"/>
              <a:t>的所有其它路径的长度，则该路径为从</a:t>
            </a:r>
            <a:r>
              <a:rPr lang="en-US" altLang="en-US" sz="2000" b="1"/>
              <a:t>v</a:t>
            </a:r>
            <a:r>
              <a:rPr lang="zh-CN" altLang="en-US" sz="2000" b="1"/>
              <a:t>到</a:t>
            </a:r>
            <a:r>
              <a:rPr lang="en-US" altLang="en-US" sz="2000" b="1"/>
              <a:t>w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/>
              <a:t>的</a:t>
            </a:r>
            <a:r>
              <a:rPr lang="zh-CN" altLang="en-US" sz="2000" b="1">
                <a:solidFill>
                  <a:schemeClr val="tx2"/>
                </a:solidFill>
              </a:rPr>
              <a:t>最短路径</a:t>
            </a:r>
            <a:r>
              <a:rPr lang="zh-CN" altLang="en-US" sz="2000" b="1"/>
              <a:t>。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187397" name="Rectangle 5">
            <a:extLst>
              <a:ext uri="{FF2B5EF4-FFF2-40B4-BE49-F238E27FC236}">
                <a16:creationId xmlns:a16="http://schemas.microsoft.com/office/drawing/2014/main" id="{B68F6DE2-07B6-4660-8BD4-6E359EB3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81325"/>
            <a:ext cx="68580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背景：交通网络中，求各城镇间的最短路径。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 autoUpdateAnimBg="0"/>
      <p:bldP spid="187395" grpId="0" build="p" autoUpdateAnimBg="0"/>
      <p:bldP spid="187396" grpId="0" build="p" autoUpdateAnimBg="0"/>
      <p:bldP spid="187397" grpId="0" build="p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>
            <a:extLst>
              <a:ext uri="{FF2B5EF4-FFF2-40B4-BE49-F238E27FC236}">
                <a16:creationId xmlns:a16="http://schemas.microsoft.com/office/drawing/2014/main" id="{1FE89A80-82C0-47C1-9227-1ED5168E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976313"/>
            <a:ext cx="4727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b="1"/>
              <a:t>1.</a:t>
            </a:r>
            <a:r>
              <a:rPr lang="zh-CN" altLang="en-US" sz="2000" b="1"/>
              <a:t>含非负权值的单源最短路径（</a:t>
            </a:r>
            <a:r>
              <a:rPr lang="en-US" altLang="en-US" sz="2000" b="1"/>
              <a:t>Dijkstra)</a:t>
            </a:r>
          </a:p>
          <a:p>
            <a:pPr eaLnBrk="1" hangingPunct="1">
              <a:buFontTx/>
              <a:buChar char="•"/>
            </a:pPr>
            <a:r>
              <a:rPr lang="zh-CN" altLang="en-US" sz="2000" b="1"/>
              <a:t>  问题</a:t>
            </a:r>
          </a:p>
        </p:txBody>
      </p:sp>
      <p:grpSp>
        <p:nvGrpSpPr>
          <p:cNvPr id="188419" name="Group 3">
            <a:extLst>
              <a:ext uri="{FF2B5EF4-FFF2-40B4-BE49-F238E27FC236}">
                <a16:creationId xmlns:a16="http://schemas.microsoft.com/office/drawing/2014/main" id="{CC524AB5-5C42-4E29-AE8A-7581194C605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5938"/>
            <a:ext cx="2305050" cy="2179637"/>
            <a:chOff x="0" y="0"/>
            <a:chExt cx="1452" cy="1373"/>
          </a:xfrm>
        </p:grpSpPr>
        <p:sp>
          <p:nvSpPr>
            <p:cNvPr id="188420" name="Oval 4">
              <a:extLst>
                <a:ext uri="{FF2B5EF4-FFF2-40B4-BE49-F238E27FC236}">
                  <a16:creationId xmlns:a16="http://schemas.microsoft.com/office/drawing/2014/main" id="{891DB22C-5B04-45D5-9835-47D991AD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2"/>
                  </a:solidFill>
                </a:rPr>
                <a:t>0</a:t>
              </a:r>
              <a:endParaRPr lang="en-US" altLang="en-US" b="1"/>
            </a:p>
          </p:txBody>
        </p:sp>
        <p:sp>
          <p:nvSpPr>
            <p:cNvPr id="188421" name="Oval 5">
              <a:extLst>
                <a:ext uri="{FF2B5EF4-FFF2-40B4-BE49-F238E27FC236}">
                  <a16:creationId xmlns:a16="http://schemas.microsoft.com/office/drawing/2014/main" id="{3F527A75-FFA9-4F39-BB41-09446D7E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2"/>
                  </a:solidFill>
                </a:rPr>
                <a:t>4</a:t>
              </a:r>
              <a:endParaRPr lang="en-US" altLang="en-US" b="1"/>
            </a:p>
          </p:txBody>
        </p:sp>
        <p:sp>
          <p:nvSpPr>
            <p:cNvPr id="188422" name="Oval 6">
              <a:extLst>
                <a:ext uri="{FF2B5EF4-FFF2-40B4-BE49-F238E27FC236}">
                  <a16:creationId xmlns:a16="http://schemas.microsoft.com/office/drawing/2014/main" id="{41ACCB4C-44C0-4CF0-9A1D-F21A6A9A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2"/>
                  </a:solidFill>
                </a:rPr>
                <a:t>1</a:t>
              </a:r>
              <a:endParaRPr lang="en-US" altLang="en-US" b="1"/>
            </a:p>
          </p:txBody>
        </p:sp>
        <p:sp>
          <p:nvSpPr>
            <p:cNvPr id="188423" name="Oval 7">
              <a:extLst>
                <a:ext uri="{FF2B5EF4-FFF2-40B4-BE49-F238E27FC236}">
                  <a16:creationId xmlns:a16="http://schemas.microsoft.com/office/drawing/2014/main" id="{1E7FEE82-D40C-43CA-8EDF-E61BBEA1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2"/>
                  </a:solidFill>
                </a:rPr>
                <a:t>2</a:t>
              </a:r>
              <a:endParaRPr lang="en-US" altLang="en-US" b="1"/>
            </a:p>
          </p:txBody>
        </p:sp>
        <p:sp>
          <p:nvSpPr>
            <p:cNvPr id="188424" name="Oval 8">
              <a:extLst>
                <a:ext uri="{FF2B5EF4-FFF2-40B4-BE49-F238E27FC236}">
                  <a16:creationId xmlns:a16="http://schemas.microsoft.com/office/drawing/2014/main" id="{DDAC565C-95F4-4146-957B-CF70B75C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chemeClr val="bg2"/>
                  </a:solidFill>
                </a:rPr>
                <a:t>3</a:t>
              </a:r>
              <a:endParaRPr lang="en-US" altLang="en-US" b="1"/>
            </a:p>
          </p:txBody>
        </p:sp>
        <p:sp>
          <p:nvSpPr>
            <p:cNvPr id="188425" name="Line 9">
              <a:extLst>
                <a:ext uri="{FF2B5EF4-FFF2-40B4-BE49-F238E27FC236}">
                  <a16:creationId xmlns:a16="http://schemas.microsoft.com/office/drawing/2014/main" id="{4EC2BB6B-5B88-4307-A037-6F6DB6B7F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44"/>
              <a:ext cx="336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6" name="Line 10">
              <a:extLst>
                <a:ext uri="{FF2B5EF4-FFF2-40B4-BE49-F238E27FC236}">
                  <a16:creationId xmlns:a16="http://schemas.microsoft.com/office/drawing/2014/main" id="{62458349-72E4-4DA8-86A4-F6D05A9F6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96"/>
              <a:ext cx="432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Line 11">
              <a:extLst>
                <a:ext uri="{FF2B5EF4-FFF2-40B4-BE49-F238E27FC236}">
                  <a16:creationId xmlns:a16="http://schemas.microsoft.com/office/drawing/2014/main" id="{3E687993-3FBF-443B-AEC7-5EF9A9E5F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672"/>
              <a:ext cx="14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8" name="Line 12">
              <a:extLst>
                <a:ext uri="{FF2B5EF4-FFF2-40B4-BE49-F238E27FC236}">
                  <a16:creationId xmlns:a16="http://schemas.microsoft.com/office/drawing/2014/main" id="{586FC7C1-8F37-448F-85E4-63640ED89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104"/>
              <a:ext cx="4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9" name="Line 13">
              <a:extLst>
                <a:ext uri="{FF2B5EF4-FFF2-40B4-BE49-F238E27FC236}">
                  <a16:creationId xmlns:a16="http://schemas.microsoft.com/office/drawing/2014/main" id="{4FEF2F9B-6207-45D5-A4A0-15AF2FA63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624"/>
              <a:ext cx="192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0" name="Line 14">
              <a:extLst>
                <a:ext uri="{FF2B5EF4-FFF2-40B4-BE49-F238E27FC236}">
                  <a16:creationId xmlns:a16="http://schemas.microsoft.com/office/drawing/2014/main" id="{D9B682E3-F220-4B34-9678-C8EF0CED8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528"/>
              <a:ext cx="768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1" name="Line 15">
              <a:extLst>
                <a:ext uri="{FF2B5EF4-FFF2-40B4-BE49-F238E27FC236}">
                  <a16:creationId xmlns:a16="http://schemas.microsoft.com/office/drawing/2014/main" id="{DD690702-4680-4CB7-9732-F4B4677BF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"/>
              <a:ext cx="288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2" name="Text Box 16">
              <a:extLst>
                <a:ext uri="{FF2B5EF4-FFF2-40B4-BE49-F238E27FC236}">
                  <a16:creationId xmlns:a16="http://schemas.microsoft.com/office/drawing/2014/main" id="{21A81BC5-945A-496A-AD83-342C14FB7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10</a:t>
              </a:r>
            </a:p>
          </p:txBody>
        </p:sp>
        <p:sp>
          <p:nvSpPr>
            <p:cNvPr id="188433" name="Text Box 17">
              <a:extLst>
                <a:ext uri="{FF2B5EF4-FFF2-40B4-BE49-F238E27FC236}">
                  <a16:creationId xmlns:a16="http://schemas.microsoft.com/office/drawing/2014/main" id="{B783FC96-7216-419D-9ED5-CE65265C0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74"/>
              <a:ext cx="4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100</a:t>
              </a:r>
            </a:p>
          </p:txBody>
        </p:sp>
        <p:sp>
          <p:nvSpPr>
            <p:cNvPr id="188434" name="Text Box 18">
              <a:extLst>
                <a:ext uri="{FF2B5EF4-FFF2-40B4-BE49-F238E27FC236}">
                  <a16:creationId xmlns:a16="http://schemas.microsoft.com/office/drawing/2014/main" id="{F77BF5DE-7ECF-4A95-B12D-0C096FB4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30</a:t>
              </a:r>
            </a:p>
          </p:txBody>
        </p:sp>
        <p:sp>
          <p:nvSpPr>
            <p:cNvPr id="188435" name="Text Box 19">
              <a:extLst>
                <a:ext uri="{FF2B5EF4-FFF2-40B4-BE49-F238E27FC236}">
                  <a16:creationId xmlns:a16="http://schemas.microsoft.com/office/drawing/2014/main" id="{A89EDB0E-2D96-49A1-B6FD-2CB45354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9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50</a:t>
              </a:r>
            </a:p>
          </p:txBody>
        </p:sp>
        <p:sp>
          <p:nvSpPr>
            <p:cNvPr id="188436" name="Text Box 20">
              <a:extLst>
                <a:ext uri="{FF2B5EF4-FFF2-40B4-BE49-F238E27FC236}">
                  <a16:creationId xmlns:a16="http://schemas.microsoft.com/office/drawing/2014/main" id="{ECE384AA-440F-4D60-A9BE-982DCA85C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108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20</a:t>
              </a:r>
            </a:p>
          </p:txBody>
        </p:sp>
        <p:sp>
          <p:nvSpPr>
            <p:cNvPr id="188437" name="Text Box 21">
              <a:extLst>
                <a:ext uri="{FF2B5EF4-FFF2-40B4-BE49-F238E27FC236}">
                  <a16:creationId xmlns:a16="http://schemas.microsoft.com/office/drawing/2014/main" id="{502BFBAB-C999-43DF-97EA-0A0DB250C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6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10</a:t>
              </a:r>
            </a:p>
          </p:txBody>
        </p:sp>
        <p:sp>
          <p:nvSpPr>
            <p:cNvPr id="188438" name="Text Box 22">
              <a:extLst>
                <a:ext uri="{FF2B5EF4-FFF2-40B4-BE49-F238E27FC236}">
                  <a16:creationId xmlns:a16="http://schemas.microsoft.com/office/drawing/2014/main" id="{02B673CF-5CE9-496B-A2C4-690C72CB8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74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60</a:t>
              </a:r>
            </a:p>
          </p:txBody>
        </p:sp>
      </p:grpSp>
      <p:sp>
        <p:nvSpPr>
          <p:cNvPr id="188439" name="Text Box 23">
            <a:extLst>
              <a:ext uri="{FF2B5EF4-FFF2-40B4-BE49-F238E27FC236}">
                <a16:creationId xmlns:a16="http://schemas.microsoft.com/office/drawing/2014/main" id="{FB8F39BF-2F32-40C3-BDAE-A2E85EE9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31975"/>
            <a:ext cx="23907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	    </a:t>
            </a:r>
            <a:r>
              <a:rPr lang="en-US" altLang="en-US" b="1"/>
              <a:t>V</a:t>
            </a:r>
            <a:r>
              <a:rPr lang="en-US" altLang="en-US" b="1" baseline="-25000"/>
              <a:t>1	</a:t>
            </a:r>
            <a:r>
              <a:rPr lang="en-US" altLang="en-US" b="1"/>
              <a:t>10</a:t>
            </a:r>
            <a:endParaRPr lang="en-US" altLang="en-US" b="1" baseline="-25000"/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     </a:t>
            </a:r>
            <a:r>
              <a:rPr lang="en-US" altLang="en-US" b="1"/>
              <a:t>V</a:t>
            </a:r>
            <a:r>
              <a:rPr lang="en-US" altLang="en-US" b="1" baseline="-25000"/>
              <a:t>3    </a:t>
            </a:r>
            <a:r>
              <a:rPr lang="en-US" altLang="en-US" b="1"/>
              <a:t>V</a:t>
            </a:r>
            <a:r>
              <a:rPr lang="en-US" altLang="en-US" b="1" baseline="-25000"/>
              <a:t>2	</a:t>
            </a:r>
            <a:r>
              <a:rPr lang="en-US" altLang="en-US" b="1"/>
              <a:t>50</a:t>
            </a:r>
            <a:endParaRPr lang="en-US" altLang="en-US" b="1" baseline="-25000"/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	    </a:t>
            </a:r>
            <a:r>
              <a:rPr lang="en-US" altLang="en-US" b="1"/>
              <a:t>V</a:t>
            </a:r>
            <a:r>
              <a:rPr lang="en-US" altLang="en-US" b="1" baseline="-25000"/>
              <a:t>3	</a:t>
            </a:r>
            <a:r>
              <a:rPr lang="en-US" altLang="en-US" b="1"/>
              <a:t>30</a:t>
            </a:r>
            <a:endParaRPr lang="en-US" altLang="en-US" b="1" baseline="-25000"/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 </a:t>
            </a:r>
            <a:r>
              <a:rPr lang="en-US" altLang="en-US" b="1"/>
              <a:t>V</a:t>
            </a:r>
            <a:r>
              <a:rPr lang="en-US" altLang="en-US" b="1" baseline="-25000"/>
              <a:t>3 </a:t>
            </a:r>
            <a:r>
              <a:rPr lang="en-US" altLang="en-US" b="1"/>
              <a:t>V</a:t>
            </a:r>
            <a:r>
              <a:rPr lang="en-US" altLang="en-US" b="1" baseline="-25000"/>
              <a:t>2 </a:t>
            </a:r>
            <a:r>
              <a:rPr lang="en-US" altLang="en-US" b="1"/>
              <a:t>V</a:t>
            </a:r>
            <a:r>
              <a:rPr lang="en-US" altLang="en-US" b="1" baseline="-25000"/>
              <a:t>4	 </a:t>
            </a:r>
            <a:r>
              <a:rPr lang="en-US" altLang="en-US" b="1"/>
              <a:t>60</a:t>
            </a:r>
            <a:endParaRPr lang="en-US" altLang="en-US" b="1" baseline="-25000"/>
          </a:p>
        </p:txBody>
      </p:sp>
      <p:sp>
        <p:nvSpPr>
          <p:cNvPr id="188440" name="Text Box 24">
            <a:extLst>
              <a:ext uri="{FF2B5EF4-FFF2-40B4-BE49-F238E27FC236}">
                <a16:creationId xmlns:a16="http://schemas.microsoft.com/office/drawing/2014/main" id="{9169CBB4-B4CF-47D4-B6B0-3CCC0D13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90988"/>
            <a:ext cx="431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如果按距离递增的顺序重新排列一下</a:t>
            </a:r>
            <a:endParaRPr lang="zh-CN" altLang="en-US" b="1"/>
          </a:p>
        </p:txBody>
      </p:sp>
      <p:sp>
        <p:nvSpPr>
          <p:cNvPr id="188441" name="Text Box 25">
            <a:extLst>
              <a:ext uri="{FF2B5EF4-FFF2-40B4-BE49-F238E27FC236}">
                <a16:creationId xmlns:a16="http://schemas.microsoft.com/office/drawing/2014/main" id="{0CC53D4E-1255-481F-8ECE-A2B2FFB37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72000"/>
            <a:ext cx="33845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	</a:t>
            </a:r>
            <a:r>
              <a:rPr lang="zh-CN" altLang="en-US" sz="2000" b="1"/>
              <a:t>经过	 终止    距离</a:t>
            </a:r>
            <a:endParaRPr lang="zh-CN" altLang="en-US" b="1"/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             	    </a:t>
            </a:r>
            <a:r>
              <a:rPr lang="en-US" altLang="en-US" b="1"/>
              <a:t>V</a:t>
            </a:r>
            <a:r>
              <a:rPr lang="en-US" altLang="en-US" b="1" baseline="-25000"/>
              <a:t>1	 </a:t>
            </a:r>
            <a:r>
              <a:rPr lang="en-US" altLang="en-US" b="1"/>
              <a:t>10</a:t>
            </a:r>
            <a:endParaRPr lang="en-US" altLang="en-US" b="1" baseline="-25000"/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	 	    </a:t>
            </a:r>
            <a:r>
              <a:rPr lang="en-US" altLang="en-US" b="1"/>
              <a:t>V</a:t>
            </a:r>
            <a:r>
              <a:rPr lang="en-US" altLang="en-US" b="1" baseline="-25000"/>
              <a:t>3	</a:t>
            </a:r>
            <a:r>
              <a:rPr lang="en-US" altLang="en-US" b="1"/>
              <a:t> 30</a:t>
            </a:r>
            <a:endParaRPr lang="en-US" altLang="en-US" b="1" baseline="-25000"/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             </a:t>
            </a:r>
            <a:r>
              <a:rPr lang="en-US" altLang="en-US" b="1"/>
              <a:t>V</a:t>
            </a:r>
            <a:r>
              <a:rPr lang="en-US" altLang="en-US" b="1" baseline="-25000"/>
              <a:t>3   	    </a:t>
            </a:r>
            <a:r>
              <a:rPr lang="en-US" altLang="en-US" b="1"/>
              <a:t>V</a:t>
            </a:r>
            <a:r>
              <a:rPr lang="en-US" altLang="en-US" b="1" baseline="-25000"/>
              <a:t>2	</a:t>
            </a:r>
            <a:r>
              <a:rPr lang="en-US" altLang="en-US" b="1"/>
              <a:t> 50</a:t>
            </a:r>
          </a:p>
          <a:p>
            <a:pPr eaLnBrk="1" hangingPunct="1"/>
            <a:r>
              <a:rPr lang="en-US" altLang="en-US" b="1"/>
              <a:t>V</a:t>
            </a:r>
            <a:r>
              <a:rPr lang="en-US" altLang="en-US" b="1" baseline="-25000"/>
              <a:t>0       </a:t>
            </a:r>
            <a:r>
              <a:rPr lang="en-US" altLang="en-US" b="1"/>
              <a:t>V</a:t>
            </a:r>
            <a:r>
              <a:rPr lang="en-US" altLang="en-US" b="1" baseline="-25000"/>
              <a:t>3        </a:t>
            </a:r>
            <a:r>
              <a:rPr lang="en-US" altLang="en-US" b="1"/>
              <a:t>V</a:t>
            </a:r>
            <a:r>
              <a:rPr lang="en-US" altLang="en-US" b="1" baseline="-25000"/>
              <a:t>2 	    </a:t>
            </a:r>
            <a:r>
              <a:rPr lang="en-US" altLang="en-US" b="1"/>
              <a:t>V</a:t>
            </a:r>
            <a:r>
              <a:rPr lang="en-US" altLang="en-US" b="1" baseline="-25000"/>
              <a:t>4	  </a:t>
            </a:r>
            <a:r>
              <a:rPr lang="en-US" altLang="en-US" b="1"/>
              <a:t>60</a:t>
            </a:r>
          </a:p>
        </p:txBody>
      </p:sp>
      <p:grpSp>
        <p:nvGrpSpPr>
          <p:cNvPr id="188442" name="Group 26">
            <a:extLst>
              <a:ext uri="{FF2B5EF4-FFF2-40B4-BE49-F238E27FC236}">
                <a16:creationId xmlns:a16="http://schemas.microsoft.com/office/drawing/2014/main" id="{8253A2F6-96E9-4B4C-B64B-38533540CA9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287838"/>
            <a:ext cx="2987675" cy="2328862"/>
            <a:chOff x="0" y="0"/>
            <a:chExt cx="1882" cy="1468"/>
          </a:xfrm>
        </p:grpSpPr>
        <p:sp>
          <p:nvSpPr>
            <p:cNvPr id="188443" name="Text Box 27">
              <a:extLst>
                <a:ext uri="{FF2B5EF4-FFF2-40B4-BE49-F238E27FC236}">
                  <a16:creationId xmlns:a16="http://schemas.microsoft.com/office/drawing/2014/main" id="{13E03B86-BD5A-407B-829B-B0EAAEE6C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"/>
              <a:ext cx="1515" cy="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0    1    2    3    4</a:t>
              </a:r>
            </a:p>
            <a:p>
              <a:pPr eaLnBrk="1" hangingPunct="1"/>
              <a:r>
                <a:rPr lang="en-US" altLang="en-US" b="1"/>
                <a:t>0   10   </a:t>
              </a:r>
              <a:r>
                <a:rPr lang="en-US" altLang="en-US" b="1">
                  <a:sym typeface="Symbol" panose="05050102010706020507" pitchFamily="18" charset="2"/>
                </a:rPr>
                <a:t>  30  100</a:t>
              </a:r>
            </a:p>
            <a:p>
              <a:pPr eaLnBrk="1" hangingPunct="1"/>
              <a:r>
                <a:rPr lang="en-US" altLang="en-US" b="1">
                  <a:sym typeface="Symbol" panose="05050102010706020507" pitchFamily="18" charset="2"/>
                </a:rPr>
                <a:t>    0   50      </a:t>
              </a:r>
            </a:p>
            <a:p>
              <a:pPr eaLnBrk="1" hangingPunct="1"/>
              <a:r>
                <a:rPr lang="en-US" altLang="en-US" b="1">
                  <a:sym typeface="Symbol" panose="05050102010706020507" pitchFamily="18" charset="2"/>
                </a:rPr>
                <a:t>       0       10</a:t>
              </a:r>
            </a:p>
            <a:p>
              <a:pPr eaLnBrk="1" hangingPunct="1"/>
              <a:r>
                <a:rPr lang="en-US" altLang="en-US" b="1">
                  <a:sym typeface="Symbol" panose="05050102010706020507" pitchFamily="18" charset="2"/>
                </a:rPr>
                <a:t>      20   0   60</a:t>
              </a:r>
            </a:p>
            <a:p>
              <a:pPr eaLnBrk="1" hangingPunct="1"/>
              <a:r>
                <a:rPr lang="en-US" altLang="en-US" b="1">
                  <a:sym typeface="Symbol" panose="05050102010706020507" pitchFamily="18" charset="2"/>
                </a:rPr>
                <a:t>             0</a:t>
              </a:r>
            </a:p>
          </p:txBody>
        </p:sp>
        <p:sp>
          <p:nvSpPr>
            <p:cNvPr id="188444" name="Text Box 28">
              <a:extLst>
                <a:ext uri="{FF2B5EF4-FFF2-40B4-BE49-F238E27FC236}">
                  <a16:creationId xmlns:a16="http://schemas.microsoft.com/office/drawing/2014/main" id="{596890D1-8868-4B8B-8A38-BA889ACA9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13" cy="1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 b="1"/>
            </a:p>
            <a:p>
              <a:pPr eaLnBrk="1" hangingPunct="1"/>
              <a:r>
                <a:rPr lang="en-US" altLang="en-US" b="1"/>
                <a:t>0</a:t>
              </a:r>
            </a:p>
            <a:p>
              <a:pPr eaLnBrk="1" hangingPunct="1"/>
              <a:r>
                <a:rPr lang="en-US" altLang="en-US" b="1"/>
                <a:t>1</a:t>
              </a:r>
            </a:p>
            <a:p>
              <a:pPr eaLnBrk="1" hangingPunct="1"/>
              <a:r>
                <a:rPr lang="en-US" altLang="en-US" b="1"/>
                <a:t>2</a:t>
              </a:r>
            </a:p>
            <a:p>
              <a:pPr eaLnBrk="1" hangingPunct="1"/>
              <a:r>
                <a:rPr lang="en-US" altLang="en-US" b="1"/>
                <a:t>3</a:t>
              </a:r>
            </a:p>
            <a:p>
              <a:pPr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188445" name="AutoShape 29">
              <a:extLst>
                <a:ext uri="{FF2B5EF4-FFF2-40B4-BE49-F238E27FC236}">
                  <a16:creationId xmlns:a16="http://schemas.microsoft.com/office/drawing/2014/main" id="{4D9D2F74-BBB6-4C5C-82F0-16B478668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371"/>
              <a:ext cx="96" cy="1008"/>
            </a:xfrm>
            <a:prstGeom prst="leftBracket">
              <a:avLst>
                <a:gd name="adj" fmla="val 875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8446" name="AutoShape 30">
              <a:extLst>
                <a:ext uri="{FF2B5EF4-FFF2-40B4-BE49-F238E27FC236}">
                  <a16:creationId xmlns:a16="http://schemas.microsoft.com/office/drawing/2014/main" id="{D373915A-4D20-4A8E-B3A3-6B0AA26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" y="371"/>
              <a:ext cx="96" cy="1008"/>
            </a:xfrm>
            <a:prstGeom prst="rightBracket">
              <a:avLst>
                <a:gd name="adj" fmla="val 875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8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8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8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8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88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 autoUpdateAnimBg="0"/>
      <p:bldP spid="188439" grpId="0" build="p" autoUpdateAnimBg="0"/>
      <p:bldP spid="188440" grpId="0" build="p" autoUpdateAnimBg="0"/>
      <p:bldP spid="188441" grpId="0" build="p" autoUpdateAnimBg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442" name="Group 2">
            <a:extLst>
              <a:ext uri="{FF2B5EF4-FFF2-40B4-BE49-F238E27FC236}">
                <a16:creationId xmlns:a16="http://schemas.microsoft.com/office/drawing/2014/main" id="{D88EDD3B-2942-48EE-9063-CCBE5E86F5C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54025"/>
            <a:ext cx="2438400" cy="2592388"/>
            <a:chOff x="0" y="0"/>
            <a:chExt cx="1536" cy="1634"/>
          </a:xfrm>
        </p:grpSpPr>
        <p:sp>
          <p:nvSpPr>
            <p:cNvPr id="189443" name="Oval 3">
              <a:extLst>
                <a:ext uri="{FF2B5EF4-FFF2-40B4-BE49-F238E27FC236}">
                  <a16:creationId xmlns:a16="http://schemas.microsoft.com/office/drawing/2014/main" id="{AF49EBC9-B28B-4D8A-8137-C69C572A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58"/>
              <a:ext cx="432" cy="100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0</a:t>
              </a:r>
            </a:p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1</a:t>
              </a:r>
            </a:p>
            <a:p>
              <a:pPr algn="ctr" eaLnBrk="1" hangingPunct="1"/>
              <a:r>
                <a:rPr lang="en-US" altLang="en-US" b="1" baseline="-25000"/>
                <a:t> </a:t>
              </a:r>
              <a:r>
                <a:rPr lang="en-US" altLang="en-US" b="1"/>
                <a:t>V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  <p:sp>
          <p:nvSpPr>
            <p:cNvPr id="189444" name="Text Box 4">
              <a:extLst>
                <a:ext uri="{FF2B5EF4-FFF2-40B4-BE49-F238E27FC236}">
                  <a16:creationId xmlns:a16="http://schemas.microsoft.com/office/drawing/2014/main" id="{17326BB3-74F8-4E66-8F19-22AAFA1C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S</a:t>
              </a:r>
            </a:p>
          </p:txBody>
        </p:sp>
        <p:sp>
          <p:nvSpPr>
            <p:cNvPr id="189445" name="Oval 5">
              <a:extLst>
                <a:ext uri="{FF2B5EF4-FFF2-40B4-BE49-F238E27FC236}">
                  <a16:creationId xmlns:a16="http://schemas.microsoft.com/office/drawing/2014/main" id="{DB2F624D-ED4D-417D-BF4C-BE3B30FA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0"/>
              <a:ext cx="528" cy="134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2</a:t>
              </a:r>
            </a:p>
            <a:p>
              <a:pPr algn="ctr" eaLnBrk="1" hangingPunct="1"/>
              <a:endParaRPr lang="en-US" altLang="en-US" b="1"/>
            </a:p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4</a:t>
              </a:r>
              <a:endParaRPr lang="en-US" altLang="en-US" b="1"/>
            </a:p>
          </p:txBody>
        </p:sp>
        <p:sp>
          <p:nvSpPr>
            <p:cNvPr id="189446" name="Text Box 6">
              <a:extLst>
                <a:ext uri="{FF2B5EF4-FFF2-40B4-BE49-F238E27FC236}">
                  <a16:creationId xmlns:a16="http://schemas.microsoft.com/office/drawing/2014/main" id="{DA7C5A38-D425-498D-BA2A-47B774478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0"/>
              <a:ext cx="4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V-S</a:t>
              </a:r>
            </a:p>
          </p:txBody>
        </p:sp>
        <p:sp>
          <p:nvSpPr>
            <p:cNvPr id="189447" name="Line 7">
              <a:extLst>
                <a:ext uri="{FF2B5EF4-FFF2-40B4-BE49-F238E27FC236}">
                  <a16:creationId xmlns:a16="http://schemas.microsoft.com/office/drawing/2014/main" id="{51AD81A3-A420-463B-B5E1-8359CBBB6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674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8" name="Line 8">
              <a:extLst>
                <a:ext uri="{FF2B5EF4-FFF2-40B4-BE49-F238E27FC236}">
                  <a16:creationId xmlns:a16="http://schemas.microsoft.com/office/drawing/2014/main" id="{781533EC-F8FD-4273-A90B-11C4D82D2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770"/>
              <a:ext cx="672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49" name="Line 9">
              <a:extLst>
                <a:ext uri="{FF2B5EF4-FFF2-40B4-BE49-F238E27FC236}">
                  <a16:creationId xmlns:a16="http://schemas.microsoft.com/office/drawing/2014/main" id="{9F045324-5DE4-43FE-AC15-4753DBD2B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818"/>
              <a:ext cx="67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9450" name="Group 10">
              <a:extLst>
                <a:ext uri="{FF2B5EF4-FFF2-40B4-BE49-F238E27FC236}">
                  <a16:creationId xmlns:a16="http://schemas.microsoft.com/office/drawing/2014/main" id="{7D2D695B-5D8E-446B-A78F-AD8C0472A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722"/>
              <a:ext cx="144" cy="480"/>
              <a:chOff x="0" y="0"/>
              <a:chExt cx="144" cy="480"/>
            </a:xfrm>
          </p:grpSpPr>
          <p:sp>
            <p:nvSpPr>
              <p:cNvPr id="189451" name="Line 11">
                <a:extLst>
                  <a:ext uri="{FF2B5EF4-FFF2-40B4-BE49-F238E27FC236}">
                    <a16:creationId xmlns:a16="http://schemas.microsoft.com/office/drawing/2014/main" id="{8CBEF045-ABFE-4A87-A665-537006A6E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52" name="Line 12">
                <a:extLst>
                  <a:ext uri="{FF2B5EF4-FFF2-40B4-BE49-F238E27FC236}">
                    <a16:creationId xmlns:a16="http://schemas.microsoft.com/office/drawing/2014/main" id="{FB4051F9-3A14-41F1-BC2F-BF9282B01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4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53" name="Line 13">
                <a:extLst>
                  <a:ext uri="{FF2B5EF4-FFF2-40B4-BE49-F238E27FC236}">
                    <a16:creationId xmlns:a16="http://schemas.microsoft.com/office/drawing/2014/main" id="{5C250D61-2F4A-448E-B6FE-B5DC5CFD3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480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9454" name="Group 14">
            <a:extLst>
              <a:ext uri="{FF2B5EF4-FFF2-40B4-BE49-F238E27FC236}">
                <a16:creationId xmlns:a16="http://schemas.microsoft.com/office/drawing/2014/main" id="{12BE2D52-98A4-437C-80CC-21263834CE5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9413"/>
            <a:ext cx="2438400" cy="2630487"/>
            <a:chOff x="0" y="0"/>
            <a:chExt cx="1536" cy="1658"/>
          </a:xfrm>
        </p:grpSpPr>
        <p:sp>
          <p:nvSpPr>
            <p:cNvPr id="189455" name="Oval 15">
              <a:extLst>
                <a:ext uri="{FF2B5EF4-FFF2-40B4-BE49-F238E27FC236}">
                  <a16:creationId xmlns:a16="http://schemas.microsoft.com/office/drawing/2014/main" id="{1EE52882-91F7-446A-938E-7955027D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0"/>
              <a:ext cx="576" cy="136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0</a:t>
              </a:r>
            </a:p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1</a:t>
              </a:r>
            </a:p>
            <a:p>
              <a:pPr algn="ctr" eaLnBrk="1" hangingPunct="1"/>
              <a:r>
                <a:rPr lang="en-US" altLang="en-US" b="1" baseline="-25000"/>
                <a:t> </a:t>
              </a:r>
              <a:r>
                <a:rPr lang="en-US" altLang="en-US" b="1"/>
                <a:t>V</a:t>
              </a:r>
              <a:r>
                <a:rPr lang="en-US" altLang="en-US" b="1" baseline="-25000"/>
                <a:t>3</a:t>
              </a:r>
            </a:p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  <p:sp>
          <p:nvSpPr>
            <p:cNvPr id="189456" name="Text Box 16">
              <a:extLst>
                <a:ext uri="{FF2B5EF4-FFF2-40B4-BE49-F238E27FC236}">
                  <a16:creationId xmlns:a16="http://schemas.microsoft.com/office/drawing/2014/main" id="{C788EC1E-BFF8-40F6-8264-556267F7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S</a:t>
              </a:r>
            </a:p>
          </p:txBody>
        </p:sp>
        <p:sp>
          <p:nvSpPr>
            <p:cNvPr id="189457" name="Oval 17">
              <a:extLst>
                <a:ext uri="{FF2B5EF4-FFF2-40B4-BE49-F238E27FC236}">
                  <a16:creationId xmlns:a16="http://schemas.microsoft.com/office/drawing/2014/main" id="{E6F5AE6C-272D-4849-AF4D-297D831BA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90"/>
              <a:ext cx="528" cy="134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V</a:t>
              </a:r>
              <a:r>
                <a:rPr lang="en-US" altLang="en-US" b="1" baseline="-25000"/>
                <a:t>4</a:t>
              </a:r>
              <a:endParaRPr lang="en-US" altLang="en-US" b="1"/>
            </a:p>
          </p:txBody>
        </p:sp>
        <p:sp>
          <p:nvSpPr>
            <p:cNvPr id="189458" name="Text Box 18">
              <a:extLst>
                <a:ext uri="{FF2B5EF4-FFF2-40B4-BE49-F238E27FC236}">
                  <a16:creationId xmlns:a16="http://schemas.microsoft.com/office/drawing/2014/main" id="{9DB61124-710B-4E7A-83F9-48502203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0"/>
              <a:ext cx="4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V-S</a:t>
              </a:r>
            </a:p>
          </p:txBody>
        </p:sp>
        <p:grpSp>
          <p:nvGrpSpPr>
            <p:cNvPr id="189459" name="Group 19">
              <a:extLst>
                <a:ext uri="{FF2B5EF4-FFF2-40B4-BE49-F238E27FC236}">
                  <a16:creationId xmlns:a16="http://schemas.microsoft.com/office/drawing/2014/main" id="{50B9C8FB-0A6D-446F-A95B-11D72FEBF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578"/>
              <a:ext cx="144" cy="768"/>
              <a:chOff x="0" y="0"/>
              <a:chExt cx="144" cy="768"/>
            </a:xfrm>
          </p:grpSpPr>
          <p:sp>
            <p:nvSpPr>
              <p:cNvPr id="189460" name="Line 20">
                <a:extLst>
                  <a:ext uri="{FF2B5EF4-FFF2-40B4-BE49-F238E27FC236}">
                    <a16:creationId xmlns:a16="http://schemas.microsoft.com/office/drawing/2014/main" id="{45466430-1912-4D04-A82B-A4036C9F9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61" name="Line 21">
                <a:extLst>
                  <a:ext uri="{FF2B5EF4-FFF2-40B4-BE49-F238E27FC236}">
                    <a16:creationId xmlns:a16="http://schemas.microsoft.com/office/drawing/2014/main" id="{7C704EFE-2C91-4D3E-89F3-BAD4D02C9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6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462" name="Line 22">
                <a:extLst>
                  <a:ext uri="{FF2B5EF4-FFF2-40B4-BE49-F238E27FC236}">
                    <a16:creationId xmlns:a16="http://schemas.microsoft.com/office/drawing/2014/main" id="{F045533E-38C1-4CC6-83ED-C7469A552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68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9463" name="Line 23">
              <a:extLst>
                <a:ext uri="{FF2B5EF4-FFF2-40B4-BE49-F238E27FC236}">
                  <a16:creationId xmlns:a16="http://schemas.microsoft.com/office/drawing/2014/main" id="{2595E014-7565-4C5A-819A-D2EA186D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626"/>
              <a:ext cx="57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4" name="Line 24">
              <a:extLst>
                <a:ext uri="{FF2B5EF4-FFF2-40B4-BE49-F238E27FC236}">
                  <a16:creationId xmlns:a16="http://schemas.microsoft.com/office/drawing/2014/main" id="{FC6B04C5-A48B-41DA-A240-4CA68D70D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962"/>
              <a:ext cx="528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9465" name="Group 25">
            <a:extLst>
              <a:ext uri="{FF2B5EF4-FFF2-40B4-BE49-F238E27FC236}">
                <a16:creationId xmlns:a16="http://schemas.microsoft.com/office/drawing/2014/main" id="{C33BD37F-3905-41A2-AB15-398218437757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3206750"/>
            <a:ext cx="3522662" cy="2865438"/>
            <a:chOff x="0" y="0"/>
            <a:chExt cx="2219" cy="1835"/>
          </a:xfrm>
        </p:grpSpPr>
        <p:sp>
          <p:nvSpPr>
            <p:cNvPr id="189466" name="Text Box 26">
              <a:extLst>
                <a:ext uri="{FF2B5EF4-FFF2-40B4-BE49-F238E27FC236}">
                  <a16:creationId xmlns:a16="http://schemas.microsoft.com/office/drawing/2014/main" id="{5CA5517F-6F93-4830-86AC-EF61EF27E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0"/>
              <a:ext cx="123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距离值数组</a:t>
              </a:r>
              <a:r>
                <a:rPr lang="en-US" altLang="en-US" sz="2000" b="1"/>
                <a:t>:dist</a:t>
              </a:r>
            </a:p>
          </p:txBody>
        </p:sp>
        <p:grpSp>
          <p:nvGrpSpPr>
            <p:cNvPr id="189467" name="Group 27">
              <a:extLst>
                <a:ext uri="{FF2B5EF4-FFF2-40B4-BE49-F238E27FC236}">
                  <a16:creationId xmlns:a16="http://schemas.microsoft.com/office/drawing/2014/main" id="{EDEDE567-7542-4DB8-8BBE-09760BE77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469"/>
              <a:ext cx="1872" cy="342"/>
              <a:chOff x="0" y="0"/>
              <a:chExt cx="1536" cy="336"/>
            </a:xfrm>
          </p:grpSpPr>
          <p:sp>
            <p:nvSpPr>
              <p:cNvPr id="189468" name="Rectangle 28">
                <a:extLst>
                  <a:ext uri="{FF2B5EF4-FFF2-40B4-BE49-F238E27FC236}">
                    <a16:creationId xmlns:a16="http://schemas.microsoft.com/office/drawing/2014/main" id="{AAD59A98-F274-4F84-AE71-1F5171248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10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en-US" sz="2000" b="1"/>
                  <a:t>0-1</a:t>
                </a:r>
              </a:p>
            </p:txBody>
          </p:sp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3754AA51-9109-433E-9BF7-E7A3CA93F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17F5BF5D-D886-48DC-9D60-27D3AAC5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  <p:sp>
            <p:nvSpPr>
              <p:cNvPr id="189471" name="Rectangle 31">
                <a:extLst>
                  <a:ext uri="{FF2B5EF4-FFF2-40B4-BE49-F238E27FC236}">
                    <a16:creationId xmlns:a16="http://schemas.microsoft.com/office/drawing/2014/main" id="{192CF42B-C54D-4AB1-B7BC-AC33672D6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</p:grpSp>
        <p:grpSp>
          <p:nvGrpSpPr>
            <p:cNvPr id="189472" name="Group 32">
              <a:extLst>
                <a:ext uri="{FF2B5EF4-FFF2-40B4-BE49-F238E27FC236}">
                  <a16:creationId xmlns:a16="http://schemas.microsoft.com/office/drawing/2014/main" id="{6DCA6350-7957-4E92-BD63-F38FE4B23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274"/>
              <a:ext cx="1872" cy="195"/>
              <a:chOff x="0" y="0"/>
              <a:chExt cx="1536" cy="192"/>
            </a:xfrm>
          </p:grpSpPr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D09FC2E5-4FEE-4B9C-8929-EB0F2EB9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19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0</a:t>
                </a:r>
              </a:p>
            </p:txBody>
          </p:sp>
          <p:sp>
            <p:nvSpPr>
              <p:cNvPr id="189474" name="Rectangle 34">
                <a:extLst>
                  <a:ext uri="{FF2B5EF4-FFF2-40B4-BE49-F238E27FC236}">
                    <a16:creationId xmlns:a16="http://schemas.microsoft.com/office/drawing/2014/main" id="{55595427-9E49-4BF2-B128-797318DA5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19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515C62A2-F484-4454-A539-945B5EE3F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19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3E4E8E6B-4165-49BD-8C8F-44C6B055C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192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715E3193-A2FE-47A1-82DC-BDCADEF23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811"/>
              <a:ext cx="1872" cy="341"/>
              <a:chOff x="0" y="0"/>
              <a:chExt cx="1536" cy="336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A267BA06-86A9-4048-B290-5B74E9648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>
                    <a:sym typeface="Symbol" panose="05050102010706020507" pitchFamily="18" charset="2"/>
                  </a:rPr>
                  <a:t></a:t>
                </a:r>
                <a:endParaRPr lang="en-US" altLang="en-US" b="1"/>
              </a:p>
              <a:p>
                <a:pPr algn="ctr">
                  <a:lnSpc>
                    <a:spcPct val="60000"/>
                  </a:lnSpc>
                </a:pPr>
                <a:r>
                  <a:rPr lang="en-US" altLang="en-US" sz="2000" b="1"/>
                  <a:t>0-2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A4009E49-F363-48F5-914B-F02E46AB3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60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en-US" sz="2000" b="1"/>
                  <a:t>0-1-2</a:t>
                </a:r>
              </a:p>
            </p:txBody>
          </p:sp>
          <p:sp>
            <p:nvSpPr>
              <p:cNvPr id="189480" name="Rectangle 40">
                <a:extLst>
                  <a:ext uri="{FF2B5EF4-FFF2-40B4-BE49-F238E27FC236}">
                    <a16:creationId xmlns:a16="http://schemas.microsoft.com/office/drawing/2014/main" id="{91D2D386-BA80-4016-934D-9E93B741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  <p:sp>
            <p:nvSpPr>
              <p:cNvPr id="189481" name="Rectangle 41">
                <a:extLst>
                  <a:ext uri="{FF2B5EF4-FFF2-40B4-BE49-F238E27FC236}">
                    <a16:creationId xmlns:a16="http://schemas.microsoft.com/office/drawing/2014/main" id="{69EDF658-1691-4B7E-8F6C-6CBC12BF1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50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en-US" b="1"/>
                  <a:t> </a:t>
                </a:r>
                <a:r>
                  <a:rPr lang="en-US" altLang="en-US" sz="2000" b="1"/>
                  <a:t>0-3-2</a:t>
                </a:r>
              </a:p>
            </p:txBody>
          </p:sp>
        </p:grpSp>
        <p:grpSp>
          <p:nvGrpSpPr>
            <p:cNvPr id="189482" name="Group 42">
              <a:extLst>
                <a:ext uri="{FF2B5EF4-FFF2-40B4-BE49-F238E27FC236}">
                  <a16:creationId xmlns:a16="http://schemas.microsoft.com/office/drawing/2014/main" id="{0F1C5237-6377-40C8-96E0-0C7444E9D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1152"/>
              <a:ext cx="1872" cy="342"/>
              <a:chOff x="0" y="0"/>
              <a:chExt cx="1536" cy="336"/>
            </a:xfrm>
          </p:grpSpPr>
          <p:sp>
            <p:nvSpPr>
              <p:cNvPr id="189483" name="Rectangle 43">
                <a:extLst>
                  <a:ext uri="{FF2B5EF4-FFF2-40B4-BE49-F238E27FC236}">
                    <a16:creationId xmlns:a16="http://schemas.microsoft.com/office/drawing/2014/main" id="{062D3977-35B1-4ED4-9A7D-22B81175C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30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en-US" sz="2000" b="1"/>
                  <a:t>0-3</a:t>
                </a:r>
              </a:p>
            </p:txBody>
          </p:sp>
          <p:sp>
            <p:nvSpPr>
              <p:cNvPr id="189484" name="Rectangle 44">
                <a:extLst>
                  <a:ext uri="{FF2B5EF4-FFF2-40B4-BE49-F238E27FC236}">
                    <a16:creationId xmlns:a16="http://schemas.microsoft.com/office/drawing/2014/main" id="{7E666853-1C83-4BCC-AF55-49297A525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30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en-US" sz="2000" b="1"/>
                  <a:t>0-3</a:t>
                </a:r>
              </a:p>
            </p:txBody>
          </p:sp>
          <p:sp>
            <p:nvSpPr>
              <p:cNvPr id="189485" name="Rectangle 45">
                <a:extLst>
                  <a:ext uri="{FF2B5EF4-FFF2-40B4-BE49-F238E27FC236}">
                    <a16:creationId xmlns:a16="http://schemas.microsoft.com/office/drawing/2014/main" id="{50A4883B-0579-4CFF-821A-AE627C011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  <p:sp>
            <p:nvSpPr>
              <p:cNvPr id="189486" name="Rectangle 46">
                <a:extLst>
                  <a:ext uri="{FF2B5EF4-FFF2-40B4-BE49-F238E27FC236}">
                    <a16:creationId xmlns:a16="http://schemas.microsoft.com/office/drawing/2014/main" id="{F4FDD368-9595-4B7C-A04D-925308A6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en-US" b="1"/>
              </a:p>
            </p:txBody>
          </p:sp>
        </p:grpSp>
        <p:grpSp>
          <p:nvGrpSpPr>
            <p:cNvPr id="189487" name="Group 47">
              <a:extLst>
                <a:ext uri="{FF2B5EF4-FFF2-40B4-BE49-F238E27FC236}">
                  <a16:creationId xmlns:a16="http://schemas.microsoft.com/office/drawing/2014/main" id="{4BCB8B39-436C-4ACC-9AE3-86F846803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" y="1494"/>
              <a:ext cx="1872" cy="341"/>
              <a:chOff x="0" y="0"/>
              <a:chExt cx="1536" cy="336"/>
            </a:xfrm>
          </p:grpSpPr>
          <p:sp>
            <p:nvSpPr>
              <p:cNvPr id="189488" name="Rectangle 48">
                <a:extLst>
                  <a:ext uri="{FF2B5EF4-FFF2-40B4-BE49-F238E27FC236}">
                    <a16:creationId xmlns:a16="http://schemas.microsoft.com/office/drawing/2014/main" id="{93F13108-A29A-48AE-9FB1-F2B8816FE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100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2000" b="1"/>
                  <a:t>0-4</a:t>
                </a:r>
              </a:p>
            </p:txBody>
          </p:sp>
          <p:sp>
            <p:nvSpPr>
              <p:cNvPr id="189489" name="Rectangle 49">
                <a:extLst>
                  <a:ext uri="{FF2B5EF4-FFF2-40B4-BE49-F238E27FC236}">
                    <a16:creationId xmlns:a16="http://schemas.microsoft.com/office/drawing/2014/main" id="{C9CFAB87-AC3D-4E20-A03B-0691AEB18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100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2000" b="1"/>
                  <a:t>0-4</a:t>
                </a:r>
              </a:p>
            </p:txBody>
          </p:sp>
          <p:sp>
            <p:nvSpPr>
              <p:cNvPr id="189490" name="Rectangle 50">
                <a:extLst>
                  <a:ext uri="{FF2B5EF4-FFF2-40B4-BE49-F238E27FC236}">
                    <a16:creationId xmlns:a16="http://schemas.microsoft.com/office/drawing/2014/main" id="{AEE0351D-2E2B-4F87-9996-EB923CE58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60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en-US" sz="2000" b="1"/>
                  <a:t>0-3-2-4</a:t>
                </a:r>
              </a:p>
            </p:txBody>
          </p:sp>
          <p:sp>
            <p:nvSpPr>
              <p:cNvPr id="189491" name="Rectangle 51">
                <a:extLst>
                  <a:ext uri="{FF2B5EF4-FFF2-40B4-BE49-F238E27FC236}">
                    <a16:creationId xmlns:a16="http://schemas.microsoft.com/office/drawing/2014/main" id="{19A7EFBF-8F56-4632-8DCE-88229005A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336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90</a:t>
                </a:r>
              </a:p>
              <a:p>
                <a:pPr algn="ctr">
                  <a:lnSpc>
                    <a:spcPct val="40000"/>
                  </a:lnSpc>
                </a:pPr>
                <a:r>
                  <a:rPr lang="en-US" altLang="en-US" sz="2000" b="1"/>
                  <a:t>0-3-4</a:t>
                </a:r>
              </a:p>
            </p:txBody>
          </p:sp>
        </p:grpSp>
        <p:sp>
          <p:nvSpPr>
            <p:cNvPr id="189492" name="Text Box 52">
              <a:extLst>
                <a:ext uri="{FF2B5EF4-FFF2-40B4-BE49-F238E27FC236}">
                  <a16:creationId xmlns:a16="http://schemas.microsoft.com/office/drawing/2014/main" id="{8AEC5669-7640-4C04-826B-FFA31FB1B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"/>
              <a:ext cx="213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b="1"/>
                <a:t>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4</a:t>
              </a:r>
            </a:p>
          </p:txBody>
        </p:sp>
      </p:grpSp>
      <p:grpSp>
        <p:nvGrpSpPr>
          <p:cNvPr id="189493" name="Group 53">
            <a:extLst>
              <a:ext uri="{FF2B5EF4-FFF2-40B4-BE49-F238E27FC236}">
                <a16:creationId xmlns:a16="http://schemas.microsoft.com/office/drawing/2014/main" id="{E44BAB1A-F92A-43E8-8789-BA934707F616}"/>
              </a:ext>
            </a:extLst>
          </p:cNvPr>
          <p:cNvGrpSpPr>
            <a:grpSpLocks/>
          </p:cNvGrpSpPr>
          <p:nvPr/>
        </p:nvGrpSpPr>
        <p:grpSpPr bwMode="auto">
          <a:xfrm>
            <a:off x="4386263" y="3148013"/>
            <a:ext cx="4240212" cy="3408362"/>
            <a:chOff x="0" y="0"/>
            <a:chExt cx="2671" cy="2182"/>
          </a:xfrm>
        </p:grpSpPr>
        <p:sp>
          <p:nvSpPr>
            <p:cNvPr id="189494" name="Text Box 54">
              <a:extLst>
                <a:ext uri="{FF2B5EF4-FFF2-40B4-BE49-F238E27FC236}">
                  <a16:creationId xmlns:a16="http://schemas.microsoft.com/office/drawing/2014/main" id="{357CA2E0-7D97-4C1E-A5E0-8AE1A999C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0"/>
              <a:ext cx="75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/>
                <a:t>路径</a:t>
              </a:r>
              <a:r>
                <a:rPr lang="en-US" altLang="en-US" sz="2000" b="1"/>
                <a:t>path</a:t>
              </a:r>
              <a:endParaRPr lang="en-US" altLang="en-US" b="1"/>
            </a:p>
          </p:txBody>
        </p:sp>
        <p:sp>
          <p:nvSpPr>
            <p:cNvPr id="189495" name="Rectangle 55">
              <a:extLst>
                <a:ext uri="{FF2B5EF4-FFF2-40B4-BE49-F238E27FC236}">
                  <a16:creationId xmlns:a16="http://schemas.microsoft.com/office/drawing/2014/main" id="{47A5B2D2-2CFE-4E23-BE05-9DB2DCF53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285"/>
              <a:ext cx="480" cy="19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9496" name="Rectangle 56">
              <a:extLst>
                <a:ext uri="{FF2B5EF4-FFF2-40B4-BE49-F238E27FC236}">
                  <a16:creationId xmlns:a16="http://schemas.microsoft.com/office/drawing/2014/main" id="{B3770BCF-9218-4F2A-90A3-B8EB25AED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85"/>
              <a:ext cx="480" cy="19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9497" name="Rectangle 57">
              <a:extLst>
                <a:ext uri="{FF2B5EF4-FFF2-40B4-BE49-F238E27FC236}">
                  <a16:creationId xmlns:a16="http://schemas.microsoft.com/office/drawing/2014/main" id="{5E730E9E-E469-44A4-8020-593E6C12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85"/>
              <a:ext cx="480" cy="19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9498" name="Rectangle 58">
              <a:extLst>
                <a:ext uri="{FF2B5EF4-FFF2-40B4-BE49-F238E27FC236}">
                  <a16:creationId xmlns:a16="http://schemas.microsoft.com/office/drawing/2014/main" id="{D67991D3-E192-4D19-972E-F81B19F85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85"/>
              <a:ext cx="480" cy="195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9499" name="Rectangle 59">
              <a:extLst>
                <a:ext uri="{FF2B5EF4-FFF2-40B4-BE49-F238E27FC236}">
                  <a16:creationId xmlns:a16="http://schemas.microsoft.com/office/drawing/2014/main" id="{9C2B6338-4EF4-43C5-BB7F-77115EFB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480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00" name="Rectangle 60">
              <a:extLst>
                <a:ext uri="{FF2B5EF4-FFF2-40B4-BE49-F238E27FC236}">
                  <a16:creationId xmlns:a16="http://schemas.microsoft.com/office/drawing/2014/main" id="{A3051324-6F09-4F37-AC6B-ABBE1EDA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480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01" name="Rectangle 61">
              <a:extLst>
                <a:ext uri="{FF2B5EF4-FFF2-40B4-BE49-F238E27FC236}">
                  <a16:creationId xmlns:a16="http://schemas.microsoft.com/office/drawing/2014/main" id="{DC6934E5-3A58-44A5-9C47-90ECEE7DD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480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02" name="Rectangle 62">
              <a:extLst>
                <a:ext uri="{FF2B5EF4-FFF2-40B4-BE49-F238E27FC236}">
                  <a16:creationId xmlns:a16="http://schemas.microsoft.com/office/drawing/2014/main" id="{25B7FFCA-0990-4389-A7B2-2EE66756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480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03" name="Rectangle 63">
              <a:extLst>
                <a:ext uri="{FF2B5EF4-FFF2-40B4-BE49-F238E27FC236}">
                  <a16:creationId xmlns:a16="http://schemas.microsoft.com/office/drawing/2014/main" id="{5AEC356C-4710-4AF3-9C86-35B968AA3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505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04" name="Rectangle 64">
              <a:extLst>
                <a:ext uri="{FF2B5EF4-FFF2-40B4-BE49-F238E27FC236}">
                  <a16:creationId xmlns:a16="http://schemas.microsoft.com/office/drawing/2014/main" id="{327169D9-EF97-4348-B599-3E336521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505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3</a:t>
              </a:r>
            </a:p>
          </p:txBody>
        </p:sp>
        <p:sp>
          <p:nvSpPr>
            <p:cNvPr id="189505" name="Rectangle 65">
              <a:extLst>
                <a:ext uri="{FF2B5EF4-FFF2-40B4-BE49-F238E27FC236}">
                  <a16:creationId xmlns:a16="http://schemas.microsoft.com/office/drawing/2014/main" id="{AEB49F56-A12A-438D-AE29-0AA6E93B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505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2</a:t>
              </a:r>
            </a:p>
          </p:txBody>
        </p:sp>
        <p:sp>
          <p:nvSpPr>
            <p:cNvPr id="189506" name="Rectangle 66">
              <a:extLst>
                <a:ext uri="{FF2B5EF4-FFF2-40B4-BE49-F238E27FC236}">
                  <a16:creationId xmlns:a16="http://schemas.microsoft.com/office/drawing/2014/main" id="{C9A2EFCC-9BDA-4736-971B-698C864D6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505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07" name="Rectangle 67">
              <a:extLst>
                <a:ext uri="{FF2B5EF4-FFF2-40B4-BE49-F238E27FC236}">
                  <a16:creationId xmlns:a16="http://schemas.microsoft.com/office/drawing/2014/main" id="{4B23BCA7-CA7F-4C2A-A388-5A376F66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822"/>
              <a:ext cx="480" cy="3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1</a:t>
              </a:r>
            </a:p>
          </p:txBody>
        </p:sp>
        <p:sp>
          <p:nvSpPr>
            <p:cNvPr id="189508" name="Rectangle 68">
              <a:extLst>
                <a:ext uri="{FF2B5EF4-FFF2-40B4-BE49-F238E27FC236}">
                  <a16:creationId xmlns:a16="http://schemas.microsoft.com/office/drawing/2014/main" id="{C03758EC-49F1-4E23-AEEC-64E750155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822"/>
              <a:ext cx="480" cy="3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3</a:t>
              </a:r>
            </a:p>
          </p:txBody>
        </p:sp>
        <p:sp>
          <p:nvSpPr>
            <p:cNvPr id="189509" name="Rectangle 69">
              <a:extLst>
                <a:ext uri="{FF2B5EF4-FFF2-40B4-BE49-F238E27FC236}">
                  <a16:creationId xmlns:a16="http://schemas.microsoft.com/office/drawing/2014/main" id="{7FFC6E59-C813-4331-81FB-D1791C2C3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822"/>
              <a:ext cx="480" cy="3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3</a:t>
              </a:r>
            </a:p>
          </p:txBody>
        </p:sp>
        <p:sp>
          <p:nvSpPr>
            <p:cNvPr id="189510" name="Rectangle 70">
              <a:extLst>
                <a:ext uri="{FF2B5EF4-FFF2-40B4-BE49-F238E27FC236}">
                  <a16:creationId xmlns:a16="http://schemas.microsoft.com/office/drawing/2014/main" id="{1CFCB92D-44D0-4854-B581-4F90E063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822"/>
              <a:ext cx="480" cy="341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-1</a:t>
              </a:r>
            </a:p>
          </p:txBody>
        </p:sp>
        <p:sp>
          <p:nvSpPr>
            <p:cNvPr id="189511" name="Rectangle 71">
              <a:extLst>
                <a:ext uri="{FF2B5EF4-FFF2-40B4-BE49-F238E27FC236}">
                  <a16:creationId xmlns:a16="http://schemas.microsoft.com/office/drawing/2014/main" id="{8B8D65F9-587E-47DC-943D-49C83A43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1163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12" name="Rectangle 72">
              <a:extLst>
                <a:ext uri="{FF2B5EF4-FFF2-40B4-BE49-F238E27FC236}">
                  <a16:creationId xmlns:a16="http://schemas.microsoft.com/office/drawing/2014/main" id="{ED3B84FE-6713-4962-A6EB-AB33E76B5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1163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13" name="Rectangle 73">
              <a:extLst>
                <a:ext uri="{FF2B5EF4-FFF2-40B4-BE49-F238E27FC236}">
                  <a16:creationId xmlns:a16="http://schemas.microsoft.com/office/drawing/2014/main" id="{BE758B37-1C4E-4ECC-ABBF-2E765938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163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14" name="Rectangle 74">
              <a:extLst>
                <a:ext uri="{FF2B5EF4-FFF2-40B4-BE49-F238E27FC236}">
                  <a16:creationId xmlns:a16="http://schemas.microsoft.com/office/drawing/2014/main" id="{7C202490-8BF7-432C-B8B2-C1CBB3E5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163"/>
              <a:ext cx="480" cy="34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b="1"/>
                <a:t>0</a:t>
              </a:r>
            </a:p>
          </p:txBody>
        </p:sp>
        <p:sp>
          <p:nvSpPr>
            <p:cNvPr id="189515" name="Text Box 75">
              <a:extLst>
                <a:ext uri="{FF2B5EF4-FFF2-40B4-BE49-F238E27FC236}">
                  <a16:creationId xmlns:a16="http://schemas.microsoft.com/office/drawing/2014/main" id="{8DA629ED-B005-4B82-8A63-AB542848A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8"/>
              <a:ext cx="213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en-US" b="1"/>
                <a:t>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en-US" b="1"/>
                <a:t>4</a:t>
              </a:r>
            </a:p>
          </p:txBody>
        </p:sp>
        <p:sp>
          <p:nvSpPr>
            <p:cNvPr id="189516" name="Text Box 76">
              <a:extLst>
                <a:ext uri="{FF2B5EF4-FFF2-40B4-BE49-F238E27FC236}">
                  <a16:creationId xmlns:a16="http://schemas.microsoft.com/office/drawing/2014/main" id="{D0D7D1C2-184C-484E-A4E0-802690774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926"/>
              <a:ext cx="252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/>
                <a:t>每次放由</a:t>
              </a:r>
              <a:r>
                <a:rPr lang="en-US" altLang="en-US" sz="2000" b="1"/>
                <a:t>v</a:t>
              </a:r>
              <a:r>
                <a:rPr lang="en-US" altLang="en-US" sz="2000" b="1" baseline="-25000"/>
                <a:t>0</a:t>
              </a:r>
              <a:r>
                <a:rPr lang="zh-CN" altLang="en-US" sz="2000" b="1"/>
                <a:t>到达该顶点的前一顶点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>
            <a:extLst>
              <a:ext uri="{FF2B5EF4-FFF2-40B4-BE49-F238E27FC236}">
                <a16:creationId xmlns:a16="http://schemas.microsoft.com/office/drawing/2014/main" id="{6F56B29E-5528-4E12-83D7-46CF71B0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598613"/>
            <a:ext cx="147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算法分析：</a:t>
            </a:r>
            <a:endParaRPr lang="zh-CN" altLang="en-US" b="1"/>
          </a:p>
        </p:txBody>
      </p:sp>
      <p:grpSp>
        <p:nvGrpSpPr>
          <p:cNvPr id="190467" name="Group 3">
            <a:extLst>
              <a:ext uri="{FF2B5EF4-FFF2-40B4-BE49-F238E27FC236}">
                <a16:creationId xmlns:a16="http://schemas.microsoft.com/office/drawing/2014/main" id="{A79A20C0-641E-42A0-85E7-4CE0C4C589B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301875"/>
            <a:ext cx="2738438" cy="1570038"/>
            <a:chOff x="0" y="0"/>
            <a:chExt cx="1725" cy="1005"/>
          </a:xfrm>
        </p:grpSpPr>
        <p:sp>
          <p:nvSpPr>
            <p:cNvPr id="190468" name="Text Box 4">
              <a:extLst>
                <a:ext uri="{FF2B5EF4-FFF2-40B4-BE49-F238E27FC236}">
                  <a16:creationId xmlns:a16="http://schemas.microsoft.com/office/drawing/2014/main" id="{FE00ABAD-4EAF-430B-B9FE-13CCCACDE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" y="0"/>
              <a:ext cx="224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n</a:t>
              </a:r>
            </a:p>
            <a:p>
              <a:pPr algn="ctr" eaLnBrk="1" hangingPunct="1"/>
              <a:r>
                <a:rPr lang="en-US" altLang="en-US" b="1"/>
                <a:t>n</a:t>
              </a:r>
            </a:p>
            <a:p>
              <a:pPr algn="ctr" eaLnBrk="1" hangingPunct="1"/>
              <a:r>
                <a:rPr lang="en-US" altLang="en-US" b="1"/>
                <a:t>n</a:t>
              </a:r>
            </a:p>
            <a:p>
              <a:pPr algn="ctr" eaLnBrk="1" hangingPunct="1"/>
              <a:r>
                <a:rPr lang="en-US" altLang="en-US" b="1"/>
                <a:t>n</a:t>
              </a:r>
            </a:p>
          </p:txBody>
        </p:sp>
        <p:grpSp>
          <p:nvGrpSpPr>
            <p:cNvPr id="190469" name="Group 5">
              <a:extLst>
                <a:ext uri="{FF2B5EF4-FFF2-40B4-BE49-F238E27FC236}">
                  <a16:creationId xmlns:a16="http://schemas.microsoft.com/office/drawing/2014/main" id="{C2CA9595-DB0F-4DFD-B444-C2DA47371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3"/>
              <a:ext cx="144" cy="244"/>
              <a:chOff x="0" y="0"/>
              <a:chExt cx="144" cy="240"/>
            </a:xfrm>
          </p:grpSpPr>
          <p:sp>
            <p:nvSpPr>
              <p:cNvPr id="190470" name="Line 6">
                <a:extLst>
                  <a:ext uri="{FF2B5EF4-FFF2-40B4-BE49-F238E27FC236}">
                    <a16:creationId xmlns:a16="http://schemas.microsoft.com/office/drawing/2014/main" id="{BB55B5AB-049E-4C0E-A525-696C4DAB8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71" name="Line 7">
                <a:extLst>
                  <a:ext uri="{FF2B5EF4-FFF2-40B4-BE49-F238E27FC236}">
                    <a16:creationId xmlns:a16="http://schemas.microsoft.com/office/drawing/2014/main" id="{A3FEF982-9C6B-489F-B035-E46B3AE1B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72" name="Line 8">
                <a:extLst>
                  <a:ext uri="{FF2B5EF4-FFF2-40B4-BE49-F238E27FC236}">
                    <a16:creationId xmlns:a16="http://schemas.microsoft.com/office/drawing/2014/main" id="{19E898E7-BD8A-4914-B4E5-B044A2704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0"/>
                <a:ext cx="14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0473" name="Group 9">
              <a:extLst>
                <a:ext uri="{FF2B5EF4-FFF2-40B4-BE49-F238E27FC236}">
                  <a16:creationId xmlns:a16="http://schemas.microsoft.com/office/drawing/2014/main" id="{C389AB23-07B8-466A-BCB2-7146ACB52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543"/>
              <a:ext cx="96" cy="146"/>
              <a:chOff x="0" y="0"/>
              <a:chExt cx="96" cy="144"/>
            </a:xfrm>
          </p:grpSpPr>
          <p:sp>
            <p:nvSpPr>
              <p:cNvPr id="190474" name="Line 10">
                <a:extLst>
                  <a:ext uri="{FF2B5EF4-FFF2-40B4-BE49-F238E27FC236}">
                    <a16:creationId xmlns:a16="http://schemas.microsoft.com/office/drawing/2014/main" id="{07C24413-59BB-4EAE-A202-80389D6E6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75" name="Line 11">
                <a:extLst>
                  <a:ext uri="{FF2B5EF4-FFF2-40B4-BE49-F238E27FC236}">
                    <a16:creationId xmlns:a16="http://schemas.microsoft.com/office/drawing/2014/main" id="{87084A71-2876-4469-BF37-396FD4FCD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76" name="Line 12">
                <a:extLst>
                  <a:ext uri="{FF2B5EF4-FFF2-40B4-BE49-F238E27FC236}">
                    <a16:creationId xmlns:a16="http://schemas.microsoft.com/office/drawing/2014/main" id="{73D086CF-51FC-4DB4-8F6E-05B896B3B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44"/>
                <a:ext cx="4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0477" name="Group 13">
              <a:extLst>
                <a:ext uri="{FF2B5EF4-FFF2-40B4-BE49-F238E27FC236}">
                  <a16:creationId xmlns:a16="http://schemas.microsoft.com/office/drawing/2014/main" id="{F8754601-FE30-4D4A-AFF8-03F9E037A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787"/>
              <a:ext cx="96" cy="147"/>
              <a:chOff x="0" y="0"/>
              <a:chExt cx="96" cy="144"/>
            </a:xfrm>
          </p:grpSpPr>
          <p:sp>
            <p:nvSpPr>
              <p:cNvPr id="190478" name="Line 14">
                <a:extLst>
                  <a:ext uri="{FF2B5EF4-FFF2-40B4-BE49-F238E27FC236}">
                    <a16:creationId xmlns:a16="http://schemas.microsoft.com/office/drawing/2014/main" id="{AAA34B93-5E30-48E9-BCFB-2DA768F5F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96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79" name="Line 15">
                <a:extLst>
                  <a:ext uri="{FF2B5EF4-FFF2-40B4-BE49-F238E27FC236}">
                    <a16:creationId xmlns:a16="http://schemas.microsoft.com/office/drawing/2014/main" id="{4762482B-9D73-4279-AA56-0324DAF2F0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480" name="Line 16">
                <a:extLst>
                  <a:ext uri="{FF2B5EF4-FFF2-40B4-BE49-F238E27FC236}">
                    <a16:creationId xmlns:a16="http://schemas.microsoft.com/office/drawing/2014/main" id="{B25C0F05-FFC7-4F61-BB99-264E575B4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44"/>
                <a:ext cx="4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0481" name="Line 17">
              <a:extLst>
                <a:ext uri="{FF2B5EF4-FFF2-40B4-BE49-F238E27FC236}">
                  <a16:creationId xmlns:a16="http://schemas.microsoft.com/office/drawing/2014/main" id="{FE7C7E4C-0E2C-47E4-87FF-4F1E6C14A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45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82" name="Line 18">
              <a:extLst>
                <a:ext uri="{FF2B5EF4-FFF2-40B4-BE49-F238E27FC236}">
                  <a16:creationId xmlns:a16="http://schemas.microsoft.com/office/drawing/2014/main" id="{C4181434-3B34-4636-B0EF-BC1659346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45"/>
              <a:ext cx="0" cy="5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83" name="Line 19">
              <a:extLst>
                <a:ext uri="{FF2B5EF4-FFF2-40B4-BE49-F238E27FC236}">
                  <a16:creationId xmlns:a16="http://schemas.microsoft.com/office/drawing/2014/main" id="{7C09D426-B8E0-4750-A7D6-DEFD8C805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83"/>
              <a:ext cx="14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484" name="Text Box 20">
              <a:extLst>
                <a:ext uri="{FF2B5EF4-FFF2-40B4-BE49-F238E27FC236}">
                  <a16:creationId xmlns:a16="http://schemas.microsoft.com/office/drawing/2014/main" id="{888B3997-FEDB-4119-B344-EAF78765B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150"/>
              <a:ext cx="56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O(n</a:t>
              </a:r>
              <a:r>
                <a:rPr lang="en-US" altLang="en-US" b="1" baseline="30000"/>
                <a:t>2</a:t>
              </a:r>
              <a:r>
                <a:rPr lang="en-US" altLang="en-US" b="1"/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build="p" autoUpdateAnimBg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>
            <a:extLst>
              <a:ext uri="{FF2B5EF4-FFF2-40B4-BE49-F238E27FC236}">
                <a16:creationId xmlns:a16="http://schemas.microsoft.com/office/drawing/2014/main" id="{41846470-2D4B-4691-9D36-A3FEDBEF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165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 2</a:t>
            </a:r>
            <a:r>
              <a:rPr lang="zh-CN" altLang="en-US" b="1"/>
              <a:t>.</a:t>
            </a:r>
            <a:r>
              <a:rPr lang="zh-CN" altLang="en-US" sz="2000" b="1"/>
              <a:t>所有顶点之间的最短路径（</a:t>
            </a:r>
            <a:r>
              <a:rPr lang="en-US" altLang="en-US" sz="2000" b="1"/>
              <a:t>floyed)</a:t>
            </a:r>
          </a:p>
          <a:p>
            <a:pPr eaLnBrk="1" hangingPunct="1"/>
            <a:r>
              <a:rPr lang="en-US" altLang="en-US" sz="2000" b="1"/>
              <a:t>         </a:t>
            </a:r>
            <a:r>
              <a:rPr lang="zh-CN" altLang="en-US" sz="2000" b="1"/>
              <a:t>前提：各边权值均大于0的带权有向图。</a:t>
            </a:r>
          </a:p>
          <a:p>
            <a:pPr eaLnBrk="1" hangingPunct="1"/>
            <a:r>
              <a:rPr lang="zh-CN" altLang="en-US" sz="2000" b="1"/>
              <a:t>         方法：1)把有向图的每一个顶点作为源点，重复执行</a:t>
            </a:r>
            <a:r>
              <a:rPr lang="en-US" altLang="en-US" sz="2000" b="1"/>
              <a:t>Dijkstra</a:t>
            </a:r>
            <a:r>
              <a:rPr lang="zh-CN" altLang="en-US" sz="2000" b="1"/>
              <a:t>算法</a:t>
            </a:r>
            <a:r>
              <a:rPr lang="en-US" altLang="en-US" sz="2000" b="1"/>
              <a:t>n</a:t>
            </a:r>
            <a:r>
              <a:rPr lang="zh-CN" altLang="en-US" sz="2000" b="1"/>
              <a:t>次， 	          执行时间为</a:t>
            </a:r>
            <a:r>
              <a:rPr lang="en-US" altLang="en-US" sz="2000" b="1"/>
              <a:t>O(n</a:t>
            </a:r>
            <a:r>
              <a:rPr lang="en-US" altLang="en-US" sz="2000" b="1" baseline="30000"/>
              <a:t>3</a:t>
            </a:r>
            <a:r>
              <a:rPr lang="en-US" altLang="en-US" sz="2000" b="1"/>
              <a:t>)</a:t>
            </a:r>
          </a:p>
          <a:p>
            <a:pPr eaLnBrk="1" hangingPunct="1"/>
            <a:r>
              <a:rPr lang="en-US" altLang="en-US" sz="2000" b="1"/>
              <a:t>	       2)Floyed</a:t>
            </a:r>
            <a:r>
              <a:rPr lang="zh-CN" altLang="en-US" sz="2000" b="1"/>
              <a:t>方法，算法形式更简单些，但是时间仍然是</a:t>
            </a:r>
            <a:r>
              <a:rPr lang="en-US" altLang="en-US" sz="2000" b="1"/>
              <a:t>O(n</a:t>
            </a:r>
            <a:r>
              <a:rPr lang="en-US" altLang="en-US" sz="2000" b="1" baseline="30000"/>
              <a:t>3</a:t>
            </a:r>
            <a:r>
              <a:rPr lang="en-US" altLang="en-US" sz="2000" b="1"/>
              <a:t>)</a:t>
            </a:r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0F429E8C-BC8E-44BD-B196-2472F304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541588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例子：</a:t>
            </a:r>
            <a:endParaRPr lang="zh-CN" altLang="en-US" b="1"/>
          </a:p>
        </p:txBody>
      </p:sp>
      <p:grpSp>
        <p:nvGrpSpPr>
          <p:cNvPr id="191492" name="Group 4">
            <a:extLst>
              <a:ext uri="{FF2B5EF4-FFF2-40B4-BE49-F238E27FC236}">
                <a16:creationId xmlns:a16="http://schemas.microsoft.com/office/drawing/2014/main" id="{97D28885-9CDA-41AF-B042-ED18A5F61CC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767013"/>
            <a:ext cx="2776538" cy="2443162"/>
            <a:chOff x="0" y="0"/>
            <a:chExt cx="1749" cy="1538"/>
          </a:xfrm>
        </p:grpSpPr>
        <p:sp>
          <p:nvSpPr>
            <p:cNvPr id="191493" name="Oval 5">
              <a:extLst>
                <a:ext uri="{FF2B5EF4-FFF2-40B4-BE49-F238E27FC236}">
                  <a16:creationId xmlns:a16="http://schemas.microsoft.com/office/drawing/2014/main" id="{2BB1569E-F397-4900-BAF8-71CD3C383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191494" name="Oval 6">
              <a:extLst>
                <a:ext uri="{FF2B5EF4-FFF2-40B4-BE49-F238E27FC236}">
                  <a16:creationId xmlns:a16="http://schemas.microsoft.com/office/drawing/2014/main" id="{6CF48868-670E-4D7C-BBC8-1649581E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2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191495" name="Oval 7">
              <a:extLst>
                <a:ext uri="{FF2B5EF4-FFF2-40B4-BE49-F238E27FC236}">
                  <a16:creationId xmlns:a16="http://schemas.microsoft.com/office/drawing/2014/main" id="{1FCE66F0-621A-4D15-B0D0-88CEC2A2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9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191496" name="Oval 8">
              <a:extLst>
                <a:ext uri="{FF2B5EF4-FFF2-40B4-BE49-F238E27FC236}">
                  <a16:creationId xmlns:a16="http://schemas.microsoft.com/office/drawing/2014/main" id="{4A801F61-69C8-479F-94A3-5DB4759D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9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191497" name="Line 9">
              <a:extLst>
                <a:ext uri="{FF2B5EF4-FFF2-40B4-BE49-F238E27FC236}">
                  <a16:creationId xmlns:a16="http://schemas.microsoft.com/office/drawing/2014/main" id="{3D0B100C-A1B9-4E1D-9372-43A2B5179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86"/>
              <a:ext cx="288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98" name="Line 10">
              <a:extLst>
                <a:ext uri="{FF2B5EF4-FFF2-40B4-BE49-F238E27FC236}">
                  <a16:creationId xmlns:a16="http://schemas.microsoft.com/office/drawing/2014/main" id="{E34A4053-C377-4F50-8732-35C41DB48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962"/>
              <a:ext cx="24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499" name="Line 11">
              <a:extLst>
                <a:ext uri="{FF2B5EF4-FFF2-40B4-BE49-F238E27FC236}">
                  <a16:creationId xmlns:a16="http://schemas.microsoft.com/office/drawing/2014/main" id="{169CAFAF-9EFF-457E-B376-F3C6C9035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386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00" name="Line 12">
              <a:extLst>
                <a:ext uri="{FF2B5EF4-FFF2-40B4-BE49-F238E27FC236}">
                  <a16:creationId xmlns:a16="http://schemas.microsoft.com/office/drawing/2014/main" id="{9B3C5D8D-9759-4F18-A0F3-C6AA631B5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482"/>
              <a:ext cx="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01" name="Line 13">
              <a:extLst>
                <a:ext uri="{FF2B5EF4-FFF2-40B4-BE49-F238E27FC236}">
                  <a16:creationId xmlns:a16="http://schemas.microsoft.com/office/drawing/2014/main" id="{3E00FD53-4A9F-453E-881C-2BDCFB51F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90"/>
              <a:ext cx="6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1502" name="AutoShape 14">
              <a:extLst>
                <a:ext uri="{FF2B5EF4-FFF2-40B4-BE49-F238E27FC236}">
                  <a16:creationId xmlns:a16="http://schemas.microsoft.com/office/drawing/2014/main" id="{010D023D-FE8D-40E5-9195-790AEFCDDFB2}"/>
                </a:ext>
              </a:extLst>
            </p:cNvPr>
            <p:cNvCxnSpPr>
              <a:cxnSpLocks noChangeShapeType="1"/>
              <a:stCxn id="191496" idx="6"/>
            </p:cNvCxnSpPr>
            <p:nvPr/>
          </p:nvCxnSpPr>
          <p:spPr bwMode="auto">
            <a:xfrm>
              <a:off x="1200" y="314"/>
              <a:ext cx="288" cy="504"/>
            </a:xfrm>
            <a:prstGeom prst="curvedConnector2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03" name="AutoShape 15">
              <a:extLst>
                <a:ext uri="{FF2B5EF4-FFF2-40B4-BE49-F238E27FC236}">
                  <a16:creationId xmlns:a16="http://schemas.microsoft.com/office/drawing/2014/main" id="{C8D5DF16-0463-47CC-A40E-1F99FB2E94F9}"/>
                </a:ext>
              </a:extLst>
            </p:cNvPr>
            <p:cNvCxnSpPr>
              <a:cxnSpLocks noChangeShapeType="1"/>
              <a:endCxn id="191495" idx="6"/>
            </p:cNvCxnSpPr>
            <p:nvPr/>
          </p:nvCxnSpPr>
          <p:spPr bwMode="auto">
            <a:xfrm rot="5400000">
              <a:off x="1020" y="950"/>
              <a:ext cx="600" cy="336"/>
            </a:xfrm>
            <a:prstGeom prst="curvedConnector2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504" name="Text Box 16">
              <a:extLst>
                <a:ext uri="{FF2B5EF4-FFF2-40B4-BE49-F238E27FC236}">
                  <a16:creationId xmlns:a16="http://schemas.microsoft.com/office/drawing/2014/main" id="{39BFA13A-0E55-4F63-B5AE-9BB87998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" y="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5</a:t>
              </a:r>
            </a:p>
          </p:txBody>
        </p:sp>
        <p:sp>
          <p:nvSpPr>
            <p:cNvPr id="191505" name="Text Box 17">
              <a:extLst>
                <a:ext uri="{FF2B5EF4-FFF2-40B4-BE49-F238E27FC236}">
                  <a16:creationId xmlns:a16="http://schemas.microsoft.com/office/drawing/2014/main" id="{1CAA9CD8-D81B-43BF-8CC4-FD520C604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43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5</a:t>
              </a:r>
            </a:p>
          </p:txBody>
        </p:sp>
        <p:sp>
          <p:nvSpPr>
            <p:cNvPr id="191506" name="Text Box 18">
              <a:extLst>
                <a:ext uri="{FF2B5EF4-FFF2-40B4-BE49-F238E27FC236}">
                  <a16:creationId xmlns:a16="http://schemas.microsoft.com/office/drawing/2014/main" id="{27A5DBB4-446B-4E1F-9B4B-1E6277FB2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38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5</a:t>
              </a:r>
            </a:p>
          </p:txBody>
        </p:sp>
        <p:sp>
          <p:nvSpPr>
            <p:cNvPr id="191507" name="Text Box 19">
              <a:extLst>
                <a:ext uri="{FF2B5EF4-FFF2-40B4-BE49-F238E27FC236}">
                  <a16:creationId xmlns:a16="http://schemas.microsoft.com/office/drawing/2014/main" id="{9A2203E4-2BC9-4898-940F-A5BAEB1EA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110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7</a:t>
              </a:r>
            </a:p>
          </p:txBody>
        </p:sp>
        <p:sp>
          <p:nvSpPr>
            <p:cNvPr id="191508" name="Text Box 20">
              <a:extLst>
                <a:ext uri="{FF2B5EF4-FFF2-40B4-BE49-F238E27FC236}">
                  <a16:creationId xmlns:a16="http://schemas.microsoft.com/office/drawing/2014/main" id="{37CA5526-8CB5-468B-B072-1DE4066C5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7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10</a:t>
              </a:r>
            </a:p>
          </p:txBody>
        </p:sp>
        <p:sp>
          <p:nvSpPr>
            <p:cNvPr id="191509" name="Text Box 21">
              <a:extLst>
                <a:ext uri="{FF2B5EF4-FFF2-40B4-BE49-F238E27FC236}">
                  <a16:creationId xmlns:a16="http://schemas.microsoft.com/office/drawing/2014/main" id="{A7A78592-3E16-450A-AD95-C82B36FF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62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20</a:t>
              </a:r>
            </a:p>
          </p:txBody>
        </p:sp>
      </p:grp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BC492F22-C70C-41CC-9927-8ED27236BC59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3097213"/>
            <a:ext cx="2865438" cy="1570037"/>
            <a:chOff x="0" y="0"/>
            <a:chExt cx="1805" cy="989"/>
          </a:xfrm>
        </p:grpSpPr>
        <p:sp>
          <p:nvSpPr>
            <p:cNvPr id="191511" name="Text Box 23">
              <a:extLst>
                <a:ext uri="{FF2B5EF4-FFF2-40B4-BE49-F238E27FC236}">
                  <a16:creationId xmlns:a16="http://schemas.microsoft.com/office/drawing/2014/main" id="{CDB13D72-51F4-4410-A6F5-BB648FA81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0"/>
              <a:ext cx="13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  0    </a:t>
              </a:r>
              <a:r>
                <a:rPr lang="en-US" altLang="en-US" b="1">
                  <a:sym typeface="Symbol" panose="05050102010706020507" pitchFamily="18" charset="2"/>
                </a:rPr>
                <a:t>    5    </a:t>
              </a:r>
              <a:endParaRPr lang="en-US" altLang="en-US" b="1"/>
            </a:p>
            <a:p>
              <a:pPr eaLnBrk="1" hangingPunct="1"/>
              <a:r>
                <a:rPr lang="en-US" altLang="en-US" b="1"/>
                <a:t>  5     0    </a:t>
              </a:r>
              <a:r>
                <a:rPr lang="en-US" altLang="en-US" b="1">
                  <a:sym typeface="Symbol" panose="05050102010706020507" pitchFamily="18" charset="2"/>
                </a:rPr>
                <a:t>   20 </a:t>
              </a:r>
              <a:endParaRPr lang="en-US" altLang="en-US" b="1"/>
            </a:p>
            <a:p>
              <a:pPr eaLnBrk="1" hangingPunct="1"/>
              <a:r>
                <a:rPr lang="en-US" altLang="en-US" b="1">
                  <a:sym typeface="Symbol" panose="05050102010706020507" pitchFamily="18" charset="2"/>
                </a:rPr>
                <a:t>      5     0    7</a:t>
              </a:r>
            </a:p>
            <a:p>
              <a:pPr eaLnBrk="1" hangingPunct="1"/>
              <a:r>
                <a:rPr lang="en-US" altLang="en-US" b="1">
                  <a:sym typeface="Symbol" panose="05050102010706020507" pitchFamily="18" charset="2"/>
                </a:rPr>
                <a:t>     10       0</a:t>
              </a:r>
              <a:endParaRPr lang="en-US" altLang="en-US" b="1"/>
            </a:p>
          </p:txBody>
        </p:sp>
        <p:sp>
          <p:nvSpPr>
            <p:cNvPr id="191512" name="AutoShape 24">
              <a:extLst>
                <a:ext uri="{FF2B5EF4-FFF2-40B4-BE49-F238E27FC236}">
                  <a16:creationId xmlns:a16="http://schemas.microsoft.com/office/drawing/2014/main" id="{2F05C1E0-1596-44A6-A2A4-6AAF090E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" y="102"/>
              <a:ext cx="144" cy="816"/>
            </a:xfrm>
            <a:prstGeom prst="leftBracket">
              <a:avLst>
                <a:gd name="adj" fmla="val 47222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1513" name="AutoShape 25">
              <a:extLst>
                <a:ext uri="{FF2B5EF4-FFF2-40B4-BE49-F238E27FC236}">
                  <a16:creationId xmlns:a16="http://schemas.microsoft.com/office/drawing/2014/main" id="{75972528-FE04-421F-B448-01F166FC7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102"/>
              <a:ext cx="192" cy="816"/>
            </a:xfrm>
            <a:prstGeom prst="rightBracket">
              <a:avLst>
                <a:gd name="adj" fmla="val 3541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1514" name="Text Box 26">
              <a:extLst>
                <a:ext uri="{FF2B5EF4-FFF2-40B4-BE49-F238E27FC236}">
                  <a16:creationId xmlns:a16="http://schemas.microsoft.com/office/drawing/2014/main" id="{CCAC3CB1-CA22-424B-B8F0-2D779F6FC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0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 b="1"/>
                <a:t>A=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 autoUpdateAnimBg="0"/>
      <p:bldP spid="191491" grpId="0" build="p" autoUpdateAnimBg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>
            <a:extLst>
              <a:ext uri="{FF2B5EF4-FFF2-40B4-BE49-F238E27FC236}">
                <a16:creationId xmlns:a16="http://schemas.microsoft.com/office/drawing/2014/main" id="{20180679-8F1B-4A20-B2E2-AC029AFF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712788"/>
            <a:ext cx="707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000" b="1"/>
              <a:t>floyed</a:t>
            </a:r>
            <a:r>
              <a:rPr lang="zh-CN" altLang="en-US" sz="2000" b="1"/>
              <a:t>算法：在矩阵</a:t>
            </a:r>
            <a:r>
              <a:rPr lang="en-US" altLang="en-US" sz="2000" b="1"/>
              <a:t>A</a:t>
            </a:r>
            <a:r>
              <a:rPr lang="zh-CN" altLang="en-US" sz="2000" b="1"/>
              <a:t>上作</a:t>
            </a:r>
            <a:r>
              <a:rPr lang="en-US" altLang="en-US" sz="2000" b="1"/>
              <a:t>n-1</a:t>
            </a:r>
            <a:r>
              <a:rPr lang="zh-CN" altLang="en-US" sz="2000" b="1"/>
              <a:t>次迭代，设每次迭代结果分别为</a:t>
            </a:r>
            <a:endParaRPr lang="zh-CN" altLang="en-US" b="1"/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6EF0AA9F-B9B2-4937-AA0C-5D3A37CA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1293813"/>
            <a:ext cx="2511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b="1"/>
              <a:t>A</a:t>
            </a:r>
            <a:r>
              <a:rPr lang="en-US" altLang="en-US" b="1" baseline="30000"/>
              <a:t>(0)</a:t>
            </a:r>
            <a:r>
              <a:rPr lang="en-US" altLang="en-US" b="1"/>
              <a:t>,A</a:t>
            </a:r>
            <a:r>
              <a:rPr lang="en-US" altLang="en-US" b="1" baseline="30000"/>
              <a:t>(1)</a:t>
            </a:r>
            <a:r>
              <a:rPr lang="en-US" altLang="en-US" b="1"/>
              <a:t>,A</a:t>
            </a:r>
            <a:r>
              <a:rPr lang="en-US" altLang="en-US" b="1" baseline="30000"/>
              <a:t>(2)</a:t>
            </a:r>
            <a:r>
              <a:rPr lang="en-US" altLang="en-US" b="1"/>
              <a:t>,...A</a:t>
            </a:r>
            <a:r>
              <a:rPr lang="en-US" altLang="en-US" b="1" baseline="30000"/>
              <a:t>(n)</a:t>
            </a:r>
            <a:endParaRPr lang="en-US" altLang="en-US" b="1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3573FB33-90E1-4E52-8353-B0274CA6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20900"/>
            <a:ext cx="76962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  </a:t>
            </a:r>
            <a:r>
              <a:rPr lang="en-US" altLang="en-US" sz="2000" b="1"/>
              <a:t>A</a:t>
            </a:r>
            <a:r>
              <a:rPr lang="en-US" altLang="en-US" sz="2000" b="1" baseline="30000"/>
              <a:t>(0)</a:t>
            </a:r>
            <a:r>
              <a:rPr lang="en-US" altLang="en-US" sz="2000" b="1"/>
              <a:t>=</a:t>
            </a:r>
            <a:r>
              <a:rPr lang="zh-CN" altLang="en-US" sz="2000" b="1"/>
              <a:t>源矩阵，认为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-&gt;v</a:t>
            </a:r>
            <a:r>
              <a:rPr lang="en-US" altLang="en-US" sz="2000" b="1" baseline="-25000"/>
              <a:t>j</a:t>
            </a:r>
            <a:r>
              <a:rPr lang="zh-CN" altLang="en-US" sz="2000" b="1"/>
              <a:t>的直接弧为它们的</a:t>
            </a:r>
            <a:r>
              <a:rPr lang="en-US" altLang="en-US" sz="2000" b="1"/>
              <a:t>min</a:t>
            </a:r>
            <a:r>
              <a:rPr lang="zh-CN" altLang="en-US" sz="2000" b="1"/>
              <a:t>路径</a:t>
            </a:r>
          </a:p>
          <a:p>
            <a:pPr eaLnBrk="1" hangingPunct="1"/>
            <a:r>
              <a:rPr lang="zh-CN" altLang="en-US" sz="2000" b="1"/>
              <a:t>  </a:t>
            </a:r>
            <a:r>
              <a:rPr lang="en-US" altLang="en-US" sz="2000" b="1"/>
              <a:t>A</a:t>
            </a:r>
            <a:r>
              <a:rPr lang="en-US" altLang="en-US" sz="2000" b="1" baseline="30000"/>
              <a:t>(1)</a:t>
            </a:r>
            <a:r>
              <a:rPr lang="en-US" altLang="en-US" sz="2000" b="1"/>
              <a:t>=A</a:t>
            </a:r>
            <a:r>
              <a:rPr lang="en-US" altLang="en-US" sz="2000" b="1" baseline="30000"/>
              <a:t>(1)</a:t>
            </a:r>
            <a:r>
              <a:rPr lang="en-US" altLang="en-US" sz="2000" b="1"/>
              <a:t>[i,j]=min(A</a:t>
            </a:r>
            <a:r>
              <a:rPr lang="en-US" altLang="en-US" sz="2000" b="1" baseline="30000"/>
              <a:t>(0)</a:t>
            </a:r>
            <a:r>
              <a:rPr lang="en-US" altLang="en-US" sz="2000" b="1"/>
              <a:t>[i,j], A</a:t>
            </a:r>
            <a:r>
              <a:rPr lang="en-US" altLang="en-US" sz="2000" b="1" baseline="30000"/>
              <a:t>(0)</a:t>
            </a:r>
            <a:r>
              <a:rPr lang="en-US" altLang="en-US" sz="2000" b="1"/>
              <a:t>[i,1]+A</a:t>
            </a:r>
            <a:r>
              <a:rPr lang="en-US" altLang="en-US" sz="2000" b="1" baseline="30000"/>
              <a:t>(0)</a:t>
            </a:r>
            <a:r>
              <a:rPr lang="en-US" altLang="en-US" sz="2000" b="1"/>
              <a:t>[1,j])</a:t>
            </a:r>
          </a:p>
          <a:p>
            <a:pPr eaLnBrk="1" hangingPunct="1"/>
            <a:r>
              <a:rPr lang="en-US" altLang="en-US" sz="2000" b="1"/>
              <a:t>                        </a:t>
            </a:r>
            <a:r>
              <a:rPr lang="zh-CN" altLang="en-US" sz="2000" b="1"/>
              <a:t>此时 </a:t>
            </a:r>
            <a:r>
              <a:rPr lang="en-US" altLang="en-US" sz="2000" b="1"/>
              <a:t>A</a:t>
            </a:r>
            <a:r>
              <a:rPr lang="en-US" altLang="en-US" sz="2000" b="1" baseline="30000"/>
              <a:t>(1)</a:t>
            </a:r>
            <a:r>
              <a:rPr lang="en-US" altLang="en-US" sz="2000" b="1"/>
              <a:t>[i,j]</a:t>
            </a:r>
            <a:r>
              <a:rPr lang="zh-CN" altLang="en-US" sz="2000" b="1"/>
              <a:t>可能已换成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j</a:t>
            </a:r>
            <a:endParaRPr lang="en-US" altLang="en-US" sz="2000" b="1"/>
          </a:p>
          <a:p>
            <a:pPr eaLnBrk="1" hangingPunct="1"/>
            <a:r>
              <a:rPr lang="en-US" altLang="en-US" sz="2000" b="1"/>
              <a:t>  A</a:t>
            </a:r>
            <a:r>
              <a:rPr lang="en-US" altLang="en-US" sz="2000" b="1" baseline="30000"/>
              <a:t>(2)</a:t>
            </a:r>
            <a:r>
              <a:rPr lang="en-US" altLang="en-US" sz="2000" b="1"/>
              <a:t>=A</a:t>
            </a:r>
            <a:r>
              <a:rPr lang="en-US" altLang="en-US" sz="2000" b="1" baseline="30000"/>
              <a:t>(2)[</a:t>
            </a:r>
            <a:r>
              <a:rPr lang="en-US" altLang="en-US" sz="2000" b="1"/>
              <a:t>[i,j] =min(A</a:t>
            </a:r>
            <a:r>
              <a:rPr lang="en-US" altLang="en-US" sz="2000" b="1" baseline="30000"/>
              <a:t>(1)</a:t>
            </a:r>
            <a:r>
              <a:rPr lang="en-US" altLang="en-US" sz="2000" b="1"/>
              <a:t>[i,j], A</a:t>
            </a:r>
            <a:r>
              <a:rPr lang="en-US" altLang="en-US" sz="2000" b="1" baseline="30000"/>
              <a:t>(1)</a:t>
            </a:r>
            <a:r>
              <a:rPr lang="en-US" altLang="en-US" sz="2000" b="1"/>
              <a:t>[i,2]+A</a:t>
            </a:r>
            <a:r>
              <a:rPr lang="en-US" altLang="en-US" sz="2000" b="1" baseline="30000"/>
              <a:t>(1)</a:t>
            </a:r>
            <a:r>
              <a:rPr lang="en-US" altLang="en-US" sz="2000" b="1"/>
              <a:t>[2,j])</a:t>
            </a:r>
          </a:p>
          <a:p>
            <a:pPr eaLnBrk="1" hangingPunct="1"/>
            <a:r>
              <a:rPr lang="en-US" altLang="en-US" sz="2000" b="1"/>
              <a:t>                         </a:t>
            </a:r>
            <a:r>
              <a:rPr lang="zh-CN" altLang="en-US" sz="2000" b="1"/>
              <a:t>即考虑经过顶点</a:t>
            </a:r>
            <a:r>
              <a:rPr lang="en-US" altLang="en-US" sz="2000" b="1"/>
              <a:t>2</a:t>
            </a:r>
            <a:r>
              <a:rPr lang="zh-CN" altLang="en-US" sz="2000" b="1"/>
              <a:t>，它可能是 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j</a:t>
            </a:r>
            <a:r>
              <a:rPr lang="en-US" altLang="en-US" sz="2000" b="1"/>
              <a:t>, 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j</a:t>
            </a:r>
            <a:r>
              <a:rPr lang="en-US" altLang="en-US" sz="2000" b="1"/>
              <a:t>, 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j</a:t>
            </a:r>
            <a:r>
              <a:rPr lang="en-US" altLang="en-US" sz="2000" b="1"/>
              <a:t>,</a:t>
            </a:r>
          </a:p>
          <a:p>
            <a:pPr eaLnBrk="1" hangingPunct="1"/>
            <a:r>
              <a:rPr lang="en-US" altLang="en-US" sz="2000" b="1"/>
              <a:t>                         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1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j,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2</a:t>
            </a:r>
            <a:r>
              <a:rPr lang="en-US" altLang="en-US" sz="2000" b="1"/>
              <a:t>-v</a:t>
            </a:r>
            <a:r>
              <a:rPr lang="en-US" altLang="en-US" sz="2000" b="1" baseline="-25000"/>
              <a:t>j</a:t>
            </a:r>
            <a:r>
              <a:rPr lang="zh-CN" altLang="en-US" sz="2000" b="1"/>
              <a:t>的</a:t>
            </a:r>
            <a:r>
              <a:rPr lang="en-US" altLang="en-US" sz="2000" b="1"/>
              <a:t>min</a:t>
            </a:r>
            <a:r>
              <a:rPr lang="zh-CN" altLang="en-US" sz="2000" b="1"/>
              <a:t>者</a:t>
            </a:r>
          </a:p>
          <a:p>
            <a:pPr eaLnBrk="1" hangingPunct="1">
              <a:lnSpc>
                <a:spcPct val="30000"/>
              </a:lnSpc>
            </a:pPr>
            <a:r>
              <a:rPr lang="zh-CN" altLang="en-US" sz="2000" b="1"/>
              <a:t>          </a:t>
            </a:r>
            <a:r>
              <a:rPr lang="en-US" altLang="en-US" sz="2000" b="1"/>
              <a:t>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sz="2000" b="1"/>
              <a:t>    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sz="2000" b="1"/>
              <a:t>          .</a:t>
            </a:r>
            <a:endParaRPr lang="zh-CN" altLang="en-US" sz="2000" b="1"/>
          </a:p>
          <a:p>
            <a:pPr eaLnBrk="1" hangingPunct="1"/>
            <a:r>
              <a:rPr lang="zh-CN" altLang="en-US" sz="2000" b="1"/>
              <a:t>  </a:t>
            </a:r>
            <a:r>
              <a:rPr lang="en-US" altLang="en-US" sz="2000" b="1"/>
              <a:t>A</a:t>
            </a:r>
            <a:r>
              <a:rPr lang="en-US" altLang="en-US" sz="2000" b="1" baseline="30000"/>
              <a:t>(k)</a:t>
            </a:r>
            <a:r>
              <a:rPr lang="en-US" altLang="en-US" sz="2000" b="1"/>
              <a:t>=A</a:t>
            </a:r>
            <a:r>
              <a:rPr lang="en-US" altLang="en-US" sz="2000" b="1" baseline="30000"/>
              <a:t>(k)[</a:t>
            </a:r>
            <a:r>
              <a:rPr lang="en-US" altLang="en-US" sz="2000" b="1"/>
              <a:t>[i,j] =min(A</a:t>
            </a:r>
            <a:r>
              <a:rPr lang="en-US" altLang="en-US" sz="2000" b="1" baseline="30000"/>
              <a:t>(k-1)</a:t>
            </a:r>
            <a:r>
              <a:rPr lang="en-US" altLang="en-US" sz="2000" b="1"/>
              <a:t>[i,j],</a:t>
            </a:r>
            <a:r>
              <a:rPr lang="en-US" altLang="en-US" sz="2000" b="1" baseline="30000"/>
              <a:t>A(k-1)</a:t>
            </a:r>
            <a:r>
              <a:rPr lang="en-US" altLang="en-US" sz="2000" b="1"/>
              <a:t>[i,k]+A</a:t>
            </a:r>
            <a:r>
              <a:rPr lang="en-US" altLang="en-US" sz="2000" b="1" baseline="30000"/>
              <a:t>(k-1)</a:t>
            </a:r>
            <a:r>
              <a:rPr lang="en-US" altLang="en-US" sz="2000" b="1"/>
              <a:t>[k,j])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sz="2000" b="1"/>
              <a:t>    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sz="2000" b="1"/>
              <a:t>    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en-US" sz="2000" b="1"/>
              <a:t>        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2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2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2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2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2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92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92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92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925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uild="p" autoUpdateAnimBg="0"/>
      <p:bldP spid="192515" grpId="0" build="p" autoUpdateAnimBg="0"/>
      <p:bldP spid="192516" grpId="0" build="p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>
            <a:extLst>
              <a:ext uri="{FF2B5EF4-FFF2-40B4-BE49-F238E27FC236}">
                <a16:creationId xmlns:a16="http://schemas.microsoft.com/office/drawing/2014/main" id="{BAF1A753-3901-4BBF-A2C0-625EC800B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" y="847725"/>
            <a:ext cx="7534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/>
              <a:t>4) </a:t>
            </a:r>
            <a:r>
              <a:rPr lang="zh-CN" altLang="en-US" sz="2000" b="1"/>
              <a:t>活动网络</a:t>
            </a:r>
            <a:r>
              <a:rPr lang="en-US" altLang="en-US" sz="2000" b="1"/>
              <a:t>----AOV——</a:t>
            </a:r>
            <a:r>
              <a:rPr lang="zh-CN" altLang="en-US" sz="2000" b="1"/>
              <a:t>拓扑排序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                         </a:t>
            </a:r>
            <a:r>
              <a:rPr lang="en-US" altLang="en-US" sz="2000" b="1"/>
              <a:t>AOE——</a:t>
            </a:r>
            <a:r>
              <a:rPr lang="zh-CN" altLang="en-US" sz="2000" b="1"/>
              <a:t>关键路径</a:t>
            </a:r>
          </a:p>
        </p:txBody>
      </p:sp>
      <p:sp>
        <p:nvSpPr>
          <p:cNvPr id="193539" name="Text Box 3">
            <a:extLst>
              <a:ext uri="{FF2B5EF4-FFF2-40B4-BE49-F238E27FC236}">
                <a16:creationId xmlns:a16="http://schemas.microsoft.com/office/drawing/2014/main" id="{2EF14786-60BE-4DF3-AD78-012EE8019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24025"/>
            <a:ext cx="4651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本节介绍两个算法</a:t>
            </a:r>
          </a:p>
          <a:p>
            <a:pPr>
              <a:buFontTx/>
              <a:buChar char="•"/>
            </a:pPr>
            <a:r>
              <a:rPr lang="zh-CN" altLang="en-US" sz="2000" b="1"/>
              <a:t>   用顶点表示活动的网络（</a:t>
            </a:r>
            <a:r>
              <a:rPr lang="en-US" altLang="en-US" sz="2000" b="1"/>
              <a:t>AOV</a:t>
            </a:r>
            <a:r>
              <a:rPr lang="zh-CN" altLang="en-US" sz="2000" b="1"/>
              <a:t>网络）</a:t>
            </a:r>
          </a:p>
          <a:p>
            <a:pPr>
              <a:buFontTx/>
              <a:buChar char="•"/>
            </a:pPr>
            <a:r>
              <a:rPr lang="zh-CN" altLang="en-US" sz="2000" b="1"/>
              <a:t>   用边表示活动的网络（</a:t>
            </a:r>
            <a:r>
              <a:rPr lang="en-US" altLang="en-US" sz="2000" b="1"/>
              <a:t>AOE</a:t>
            </a:r>
            <a:r>
              <a:rPr lang="zh-CN" altLang="en-US" sz="2000" b="1"/>
              <a:t>网络）</a:t>
            </a:r>
            <a:endParaRPr lang="zh-CN" altLang="en-US" b="1"/>
          </a:p>
        </p:txBody>
      </p:sp>
      <p:sp>
        <p:nvSpPr>
          <p:cNvPr id="193540" name="Text Box 4">
            <a:extLst>
              <a:ext uri="{FF2B5EF4-FFF2-40B4-BE49-F238E27FC236}">
                <a16:creationId xmlns:a16="http://schemas.microsoft.com/office/drawing/2014/main" id="{D6E58399-9E72-4BE0-A8EA-A48417CE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71813"/>
            <a:ext cx="3821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b="1"/>
              <a:t>1.</a:t>
            </a:r>
            <a:r>
              <a:rPr lang="zh-CN" altLang="en-US" sz="2000" b="1"/>
              <a:t>用顶点表示活动的网络</a:t>
            </a:r>
          </a:p>
          <a:p>
            <a:r>
              <a:rPr lang="zh-CN" altLang="en-US" sz="2000" b="1"/>
              <a:t>     （拓扑排序</a:t>
            </a:r>
            <a:r>
              <a:rPr lang="en-US" altLang="en-US" sz="2000" b="1"/>
              <a:t>—topological sort)</a:t>
            </a:r>
          </a:p>
          <a:p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  <p:bldP spid="193539" grpId="0" build="p" autoUpdateAnimBg="0"/>
      <p:bldP spid="193540" grpId="0" build="p" autoUpdateAnimBg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>
            <a:extLst>
              <a:ext uri="{FF2B5EF4-FFF2-40B4-BE49-F238E27FC236}">
                <a16:creationId xmlns:a16="http://schemas.microsoft.com/office/drawing/2014/main" id="{75143D84-AEE9-42BC-AE07-0C12EBBB4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674688"/>
            <a:ext cx="85407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/>
              <a:t>    </a:t>
            </a:r>
            <a:r>
              <a:rPr lang="zh-CN" altLang="en-US" sz="2000" b="1"/>
              <a:t>算法思想：</a:t>
            </a:r>
          </a:p>
          <a:p>
            <a:r>
              <a:rPr lang="zh-CN" altLang="en-US" sz="2000" b="1"/>
              <a:t>          </a:t>
            </a:r>
            <a:r>
              <a:rPr lang="en-US" altLang="en-US" sz="2000" b="1"/>
              <a:t>1</a:t>
            </a:r>
            <a:r>
              <a:rPr lang="zh-CN" altLang="en-US" sz="2000" b="1"/>
              <a:t>）从图中选择一个入度为</a:t>
            </a:r>
            <a:r>
              <a:rPr lang="en-US" altLang="en-US" sz="2000" b="1"/>
              <a:t>0</a:t>
            </a:r>
            <a:r>
              <a:rPr lang="zh-CN" altLang="en-US" sz="2000" b="1"/>
              <a:t>的结点输出之。</a:t>
            </a:r>
          </a:p>
          <a:p>
            <a:r>
              <a:rPr lang="zh-CN" altLang="en-US" sz="2000" b="1"/>
              <a:t>	（如果一个图中，同时存在多个入度为</a:t>
            </a:r>
            <a:r>
              <a:rPr lang="en-US" altLang="en-US" sz="2000" b="1"/>
              <a:t>0</a:t>
            </a:r>
            <a:r>
              <a:rPr lang="zh-CN" altLang="en-US" sz="2000" b="1"/>
              <a:t>的结点，则随便</a:t>
            </a:r>
          </a:p>
          <a:p>
            <a:r>
              <a:rPr lang="zh-CN" altLang="en-US" sz="2000" b="1"/>
              <a:t>	    输出那一个结点）</a:t>
            </a:r>
          </a:p>
          <a:p>
            <a:r>
              <a:rPr lang="zh-CN" altLang="en-US" sz="2000" b="1"/>
              <a:t>          </a:t>
            </a:r>
            <a:r>
              <a:rPr lang="en-US" altLang="en-US" sz="2000" b="1"/>
              <a:t>2</a:t>
            </a:r>
            <a:r>
              <a:rPr lang="zh-CN" altLang="en-US" sz="2000" b="1"/>
              <a:t>）从图中删掉此结点及其所有的出边。</a:t>
            </a:r>
          </a:p>
          <a:p>
            <a:r>
              <a:rPr lang="zh-CN" altLang="en-US" sz="2000" b="1"/>
              <a:t>          </a:t>
            </a:r>
            <a:r>
              <a:rPr lang="en-US" altLang="en-US" sz="2000" b="1"/>
              <a:t>3</a:t>
            </a:r>
            <a:r>
              <a:rPr lang="zh-CN" altLang="en-US" sz="2000" b="1"/>
              <a:t>）反复执行以上步骤：</a:t>
            </a:r>
            <a:r>
              <a:rPr lang="en-US" altLang="en-US" sz="2000" b="1"/>
              <a:t>a</a:t>
            </a:r>
            <a:r>
              <a:rPr lang="zh-CN" altLang="en-US" sz="2000" b="1"/>
              <a:t>）直到所有结点都输出了，则算法结束</a:t>
            </a:r>
          </a:p>
          <a:p>
            <a:r>
              <a:rPr lang="zh-CN" altLang="en-US" sz="2000" b="1"/>
              <a:t>			         </a:t>
            </a:r>
            <a:r>
              <a:rPr lang="en-US" altLang="en-US" sz="2000" b="1"/>
              <a:t>b</a:t>
            </a:r>
            <a:r>
              <a:rPr lang="zh-CN" altLang="en-US" sz="2000" b="1"/>
              <a:t>）如果图中还有结点，但入度不为</a:t>
            </a:r>
            <a:r>
              <a:rPr lang="en-US" altLang="en-US" sz="2000" b="1"/>
              <a:t>0</a:t>
            </a:r>
            <a:r>
              <a:rPr lang="zh-CN" altLang="en-US" sz="2000" b="1"/>
              <a:t>，则说       				明有环路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build="p" autoUpdateAnimBg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>
            <a:extLst>
              <a:ext uri="{FF2B5EF4-FFF2-40B4-BE49-F238E27FC236}">
                <a16:creationId xmlns:a16="http://schemas.microsoft.com/office/drawing/2014/main" id="{E5789B13-EDC0-452B-B979-D108A3EE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23988"/>
            <a:ext cx="8016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算法分析：</a:t>
            </a:r>
            <a:r>
              <a:rPr lang="en-US" altLang="en-US" sz="2000" b="1"/>
              <a:t>n</a:t>
            </a:r>
            <a:r>
              <a:rPr lang="zh-CN" altLang="en-US" sz="2000" b="1"/>
              <a:t>个顶点，</a:t>
            </a:r>
            <a:r>
              <a:rPr lang="en-US" altLang="en-US" sz="2000" b="1"/>
              <a:t>e</a:t>
            </a:r>
            <a:r>
              <a:rPr lang="zh-CN" altLang="en-US" sz="2000" b="1"/>
              <a:t>条边</a:t>
            </a:r>
          </a:p>
          <a:p>
            <a:r>
              <a:rPr lang="zh-CN" altLang="en-US" sz="2000" b="1"/>
              <a:t>                    建立链式栈</a:t>
            </a:r>
            <a:r>
              <a:rPr lang="en-US" altLang="en-US" sz="2000" b="1"/>
              <a:t>O</a:t>
            </a:r>
            <a:r>
              <a:rPr lang="zh-CN" altLang="en-US" sz="2000" b="1"/>
              <a:t>（</a:t>
            </a:r>
            <a:r>
              <a:rPr lang="en-US" altLang="en-US" sz="2000" b="1"/>
              <a:t>n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             每个结点输出一次，每条边被检查一次</a:t>
            </a:r>
            <a:r>
              <a:rPr lang="en-US" altLang="en-US" sz="2000" b="1"/>
              <a:t>O</a:t>
            </a:r>
            <a:r>
              <a:rPr lang="zh-CN" altLang="en-US" sz="2000" b="1"/>
              <a:t>（</a:t>
            </a:r>
            <a:r>
              <a:rPr lang="en-US" altLang="en-US" sz="2000" b="1"/>
              <a:t>n</a:t>
            </a:r>
            <a:r>
              <a:rPr lang="zh-CN" altLang="en-US" sz="2000" b="1"/>
              <a:t>＋</a:t>
            </a:r>
            <a:r>
              <a:rPr lang="en-US" altLang="en-US" sz="2000" b="1"/>
              <a:t>e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             所以为</a:t>
            </a:r>
            <a:r>
              <a:rPr lang="en-US" altLang="en-US" sz="2000" b="1"/>
              <a:t>:O</a:t>
            </a:r>
            <a:r>
              <a:rPr lang="zh-CN" altLang="en-US" sz="2000" b="1"/>
              <a:t>（</a:t>
            </a:r>
            <a:r>
              <a:rPr lang="en-US" altLang="en-US" sz="2000" b="1"/>
              <a:t>n</a:t>
            </a:r>
            <a:r>
              <a:rPr lang="zh-CN" altLang="en-US" sz="2000" b="1"/>
              <a:t>＋</a:t>
            </a:r>
            <a:r>
              <a:rPr lang="en-US" altLang="en-US" sz="2000" b="1"/>
              <a:t>n</a:t>
            </a:r>
            <a:r>
              <a:rPr lang="zh-CN" altLang="en-US" sz="2000" b="1"/>
              <a:t>＋</a:t>
            </a:r>
            <a:r>
              <a:rPr lang="en-US" altLang="en-US" sz="2000" b="1"/>
              <a:t>e</a:t>
            </a:r>
            <a:r>
              <a:rPr lang="zh-CN" altLang="en-US" sz="20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>
            <a:extLst>
              <a:ext uri="{FF2B5EF4-FFF2-40B4-BE49-F238E27FC236}">
                <a16:creationId xmlns:a16="http://schemas.microsoft.com/office/drawing/2014/main" id="{97CF61AA-333E-494D-BD51-D084E1D9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23900"/>
            <a:ext cx="80168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b="1"/>
              <a:t>2.</a:t>
            </a:r>
            <a:r>
              <a:rPr lang="zh-CN" altLang="en-US" sz="2000" b="1"/>
              <a:t>用边表示活动的网络（</a:t>
            </a:r>
            <a:r>
              <a:rPr lang="en-US" altLang="en-US" sz="2000" b="1"/>
              <a:t>AOE</a:t>
            </a:r>
            <a:r>
              <a:rPr lang="zh-CN" altLang="en-US" sz="2000" b="1"/>
              <a:t>网络</a:t>
            </a:r>
            <a:r>
              <a:rPr lang="en-US" altLang="en-US" sz="2000" b="1"/>
              <a:t>,  Activity On Edge Network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    又称为事件顶点网络</a:t>
            </a:r>
          </a:p>
          <a:p>
            <a:pPr>
              <a:buFontTx/>
              <a:buChar char="•"/>
            </a:pPr>
            <a:r>
              <a:rPr lang="zh-CN" altLang="en-US" sz="2000" b="1"/>
              <a:t>    顶点：表示事件（</a:t>
            </a:r>
            <a:r>
              <a:rPr lang="en-US" altLang="en-US" sz="2000" b="1"/>
              <a:t>event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	   事件</a:t>
            </a:r>
            <a:r>
              <a:rPr lang="en-US" altLang="en-US" sz="2000" b="1"/>
              <a:t>——</a:t>
            </a:r>
            <a:r>
              <a:rPr lang="zh-CN" altLang="en-US" sz="2000" b="1"/>
              <a:t>状态。表示它的入边代表的活动已完成，它的出边  		    代表的活动可以开始，如下图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0</a:t>
            </a:r>
            <a:r>
              <a:rPr lang="zh-CN" altLang="en-US" sz="2000" b="1"/>
              <a:t>表示整个工程开始  		    ，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4</a:t>
            </a:r>
            <a:r>
              <a:rPr lang="zh-CN" altLang="en-US" sz="2000" b="1"/>
              <a:t>表示</a:t>
            </a:r>
            <a:r>
              <a:rPr lang="en-US" altLang="en-US" sz="2000" b="1"/>
              <a:t>a</a:t>
            </a:r>
            <a:r>
              <a:rPr lang="en-US" altLang="en-US" sz="2000" b="1" baseline="-25000"/>
              <a:t>4</a:t>
            </a:r>
            <a:r>
              <a:rPr lang="zh-CN" altLang="en-US" sz="2000" b="1"/>
              <a:t>，</a:t>
            </a:r>
            <a:r>
              <a:rPr lang="en-US" altLang="en-US" sz="2000" b="1"/>
              <a:t>a</a:t>
            </a:r>
            <a:r>
              <a:rPr lang="en-US" altLang="en-US" sz="2000" b="1" baseline="-25000"/>
              <a:t>5</a:t>
            </a:r>
            <a:r>
              <a:rPr lang="zh-CN" altLang="en-US" sz="2000" b="1"/>
              <a:t>活动已完成</a:t>
            </a:r>
            <a:r>
              <a:rPr lang="en-US" altLang="en-US" sz="2000" b="1"/>
              <a:t>a</a:t>
            </a:r>
            <a:r>
              <a:rPr lang="en-US" altLang="en-US" sz="2000" b="1" baseline="-25000"/>
              <a:t>7</a:t>
            </a:r>
            <a:r>
              <a:rPr lang="zh-CN" altLang="en-US" sz="2000" b="1"/>
              <a:t>，</a:t>
            </a:r>
            <a:r>
              <a:rPr lang="en-US" altLang="en-US" sz="2000" b="1"/>
              <a:t>a</a:t>
            </a:r>
            <a:r>
              <a:rPr lang="en-US" altLang="en-US" sz="2000" b="1" baseline="-25000"/>
              <a:t>8</a:t>
            </a:r>
            <a:r>
              <a:rPr lang="zh-CN" altLang="en-US" sz="2000" b="1"/>
              <a:t>活动可开始。</a:t>
            </a:r>
          </a:p>
          <a:p>
            <a:r>
              <a:rPr lang="zh-CN" altLang="en-US" sz="2000" b="1"/>
              <a:t>      有向边：表示活动。</a:t>
            </a:r>
          </a:p>
          <a:p>
            <a:r>
              <a:rPr lang="zh-CN" altLang="en-US" sz="2000" b="1"/>
              <a:t>	       边上的权</a:t>
            </a:r>
            <a:r>
              <a:rPr lang="en-US" altLang="en-US" sz="2000" b="1"/>
              <a:t>——</a:t>
            </a:r>
            <a:r>
              <a:rPr lang="zh-CN" altLang="en-US" sz="2000" b="1"/>
              <a:t>表示完成一项活动需要的时间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E9E102-6EDF-4A40-AE8C-4B7E544A66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b="1"/>
              <a:t>2D-Array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18C2F7F-5CCB-4DB5-B53B-76F872849F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077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800" b="1"/>
              <a:t>There are three ways to implement a 2D array</a:t>
            </a:r>
          </a:p>
          <a:p>
            <a:pPr>
              <a:buFontTx/>
              <a:buNone/>
            </a:pPr>
            <a:r>
              <a:rPr lang="en-US" altLang="en-US" sz="2800" b="1"/>
              <a:t>    1)  mapping the 2D-array to a 1D-array</a:t>
            </a:r>
            <a:endParaRPr lang="en-US" altLang="en-US" b="1"/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EB0CDF6F-25E0-4AC0-A985-266F2818136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62200"/>
            <a:ext cx="7391400" cy="4343400"/>
            <a:chOff x="0" y="0"/>
            <a:chExt cx="4656" cy="2736"/>
          </a:xfrm>
        </p:grpSpPr>
        <p:sp>
          <p:nvSpPr>
            <p:cNvPr id="22533" name="Rectangle 5">
              <a:extLst>
                <a:ext uri="{FF2B5EF4-FFF2-40B4-BE49-F238E27FC236}">
                  <a16:creationId xmlns:a16="http://schemas.microsoft.com/office/drawing/2014/main" id="{799D7C11-CE5F-4BA2-BFB6-EA8D41DE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0"/>
              <a:ext cx="624" cy="27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00  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 baseline="-25000"/>
                <a:t> </a:t>
              </a:r>
              <a:r>
                <a:rPr lang="en-US" altLang="en-US" b="1"/>
                <a:t>a</a:t>
              </a:r>
              <a:r>
                <a:rPr lang="en-US" altLang="en-US" b="1" baseline="-25000"/>
                <a:t>01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…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0 m-1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10</a:t>
              </a:r>
              <a:endParaRPr lang="en-US" altLang="en-US" b="1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11         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endParaRPr lang="en-US" altLang="en-US" b="1" baseline="-25000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….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endParaRPr lang="en-US" altLang="en-US" sz="3600" b="1" baseline="-25000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n-1 m-1</a:t>
              </a:r>
              <a:endParaRPr lang="en-US" altLang="en-US" b="1"/>
            </a:p>
          </p:txBody>
        </p:sp>
        <p:sp>
          <p:nvSpPr>
            <p:cNvPr id="22534" name="Line 6">
              <a:extLst>
                <a:ext uri="{FF2B5EF4-FFF2-40B4-BE49-F238E27FC236}">
                  <a16:creationId xmlns:a16="http://schemas.microsoft.com/office/drawing/2014/main" id="{A4C72E7D-E56B-4441-8A71-EE4BF8019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36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1C8A1DEE-E860-45D4-9140-E0FF7EB81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624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536" name="Line 8">
              <a:extLst>
                <a:ext uri="{FF2B5EF4-FFF2-40B4-BE49-F238E27FC236}">
                  <a16:creationId xmlns:a16="http://schemas.microsoft.com/office/drawing/2014/main" id="{0EEFE581-CFEA-4681-AB6D-51FF586B1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864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A5365047-24A7-4294-AA3D-3CF71388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E6258BA1-1E5E-409E-9AF2-F93965000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440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539" name="Line 11">
              <a:extLst>
                <a:ext uri="{FF2B5EF4-FFF2-40B4-BE49-F238E27FC236}">
                  <a16:creationId xmlns:a16="http://schemas.microsoft.com/office/drawing/2014/main" id="{D3A1878E-D7B4-4E96-8DA9-67620B7E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728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877D9010-EFB8-436C-B5EF-EBB8A316C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48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grpSp>
          <p:nvGrpSpPr>
            <p:cNvPr id="22541" name="Group 13">
              <a:extLst>
                <a:ext uri="{FF2B5EF4-FFF2-40B4-BE49-F238E27FC236}">
                  <a16:creationId xmlns:a16="http://schemas.microsoft.com/office/drawing/2014/main" id="{CD344061-3231-498C-A1C7-9586202D4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"/>
              <a:ext cx="3984" cy="1943"/>
              <a:chOff x="0" y="0"/>
              <a:chExt cx="3984" cy="1943"/>
            </a:xfrm>
          </p:grpSpPr>
          <p:sp>
            <p:nvSpPr>
              <p:cNvPr id="22542" name="Text Box 14">
                <a:extLst>
                  <a:ext uri="{FF2B5EF4-FFF2-40B4-BE49-F238E27FC236}">
                    <a16:creationId xmlns:a16="http://schemas.microsoft.com/office/drawing/2014/main" id="{85AED658-A9B8-41EA-8D48-E9B96B488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" y="0"/>
                <a:ext cx="3037" cy="1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00   </a:t>
                </a: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01   </a:t>
                </a: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02</a:t>
                </a:r>
                <a:r>
                  <a:rPr lang="en-US" altLang="en-US" sz="2800" b="1"/>
                  <a:t>……a</a:t>
                </a:r>
                <a:r>
                  <a:rPr lang="en-US" altLang="en-US" sz="2800" b="1" baseline="-25000"/>
                  <a:t>0 m-1 </a:t>
                </a:r>
                <a:endParaRPr lang="en-US" altLang="en-US" sz="2800" b="1"/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10   </a:t>
                </a: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11</a:t>
                </a:r>
                <a:r>
                  <a:rPr lang="en-US" altLang="en-US" sz="2800" b="1"/>
                  <a:t>   a</a:t>
                </a:r>
                <a:r>
                  <a:rPr lang="en-US" altLang="en-US" sz="2800" b="1" baseline="-25000"/>
                  <a:t>12</a:t>
                </a:r>
                <a:r>
                  <a:rPr lang="en-US" altLang="en-US" sz="2800" b="1"/>
                  <a:t>……a</a:t>
                </a:r>
                <a:r>
                  <a:rPr lang="en-US" altLang="en-US" sz="2800" b="1" baseline="-25000"/>
                  <a:t>1 m-1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20</a:t>
                </a:r>
                <a:r>
                  <a:rPr lang="en-US" altLang="en-US" sz="2800" b="1"/>
                  <a:t>   a</a:t>
                </a:r>
                <a:r>
                  <a:rPr lang="en-US" altLang="en-US" sz="2800" b="1" baseline="-25000"/>
                  <a:t>21   </a:t>
                </a: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22</a:t>
                </a:r>
                <a:r>
                  <a:rPr lang="en-US" altLang="en-US" sz="2800" b="1"/>
                  <a:t>……a</a:t>
                </a:r>
                <a:r>
                  <a:rPr lang="en-US" altLang="en-US" sz="2800" b="1" baseline="-25000"/>
                  <a:t>2 m-1</a:t>
                </a:r>
                <a:endParaRPr lang="en-US" altLang="en-US" sz="2800" b="1"/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………….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n-10  </a:t>
                </a: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n-11</a:t>
                </a:r>
                <a:r>
                  <a:rPr lang="en-US" altLang="en-US" sz="2800" b="1"/>
                  <a:t>a</a:t>
                </a:r>
                <a:r>
                  <a:rPr lang="en-US" altLang="en-US" sz="2800" b="1" baseline="-25000"/>
                  <a:t>n-12</a:t>
                </a:r>
                <a:r>
                  <a:rPr lang="en-US" altLang="en-US" sz="2800" b="1"/>
                  <a:t>…..a</a:t>
                </a:r>
                <a:r>
                  <a:rPr lang="en-US" altLang="en-US" sz="2800" b="1" baseline="-25000"/>
                  <a:t>n-1 m-1</a:t>
                </a:r>
                <a:r>
                  <a:rPr lang="en-US" altLang="en-US" sz="2800" b="1"/>
                  <a:t>       </a:t>
                </a:r>
              </a:p>
            </p:txBody>
          </p:sp>
          <p:sp>
            <p:nvSpPr>
              <p:cNvPr id="22543" name="Line 15">
                <a:extLst>
                  <a:ext uri="{FF2B5EF4-FFF2-40B4-BE49-F238E27FC236}">
                    <a16:creationId xmlns:a16="http://schemas.microsoft.com/office/drawing/2014/main" id="{04ED5B31-B471-4507-87DA-DAD7E15B1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104"/>
                <a:ext cx="14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22544" name="Text Box 16">
                <a:extLst>
                  <a:ext uri="{FF2B5EF4-FFF2-40B4-BE49-F238E27FC236}">
                    <a16:creationId xmlns:a16="http://schemas.microsoft.com/office/drawing/2014/main" id="{E10F71B8-147A-4F1C-847D-3EA701B7F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816"/>
                <a:ext cx="1488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en-US" b="1"/>
                  <a:t>Row major order</a:t>
                </a:r>
              </a:p>
            </p:txBody>
          </p:sp>
          <p:grpSp>
            <p:nvGrpSpPr>
              <p:cNvPr id="22545" name="Group 17">
                <a:extLst>
                  <a:ext uri="{FF2B5EF4-FFF2-40B4-BE49-F238E27FC236}">
                    <a16:creationId xmlns:a16="http://schemas.microsoft.com/office/drawing/2014/main" id="{799044E2-1CF2-423B-8294-AF9CB8E8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2352" cy="1680"/>
                <a:chOff x="0" y="0"/>
                <a:chExt cx="2352" cy="1680"/>
              </a:xfrm>
            </p:grpSpPr>
            <p:sp>
              <p:nvSpPr>
                <p:cNvPr id="22546" name="AutoShape 18">
                  <a:extLst>
                    <a:ext uri="{FF2B5EF4-FFF2-40B4-BE49-F238E27FC236}">
                      <a16:creationId xmlns:a16="http://schemas.microsoft.com/office/drawing/2014/main" id="{B0D6B1F9-0241-4C89-BE7D-2B399A1A13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48" cy="1632"/>
                </a:xfrm>
                <a:prstGeom prst="leftBracket">
                  <a:avLst>
                    <a:gd name="adj" fmla="val 283333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2547" name="AutoShape 19">
                  <a:extLst>
                    <a:ext uri="{FF2B5EF4-FFF2-40B4-BE49-F238E27FC236}">
                      <a16:creationId xmlns:a16="http://schemas.microsoft.com/office/drawing/2014/main" id="{81768913-146A-40F5-9246-9CA0C1FD4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4" y="0"/>
                  <a:ext cx="48" cy="1680"/>
                </a:xfrm>
                <a:prstGeom prst="rightBracket">
                  <a:avLst>
                    <a:gd name="adj" fmla="val 291667"/>
                  </a:avLst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4" name="Group 2">
            <a:extLst>
              <a:ext uri="{FF2B5EF4-FFF2-40B4-BE49-F238E27FC236}">
                <a16:creationId xmlns:a16="http://schemas.microsoft.com/office/drawing/2014/main" id="{DB7CB817-4EC8-4B38-B33F-E7AFC4134597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1647825"/>
            <a:ext cx="8477250" cy="4243388"/>
            <a:chOff x="0" y="0"/>
            <a:chExt cx="5340" cy="2716"/>
          </a:xfrm>
        </p:grpSpPr>
        <p:grpSp>
          <p:nvGrpSpPr>
            <p:cNvPr id="197635" name="Group 3">
              <a:extLst>
                <a:ext uri="{FF2B5EF4-FFF2-40B4-BE49-F238E27FC236}">
                  <a16:creationId xmlns:a16="http://schemas.microsoft.com/office/drawing/2014/main" id="{B078DC58-8776-4E22-A8AD-E343C5305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0"/>
              <a:ext cx="3504" cy="2716"/>
              <a:chOff x="0" y="0"/>
              <a:chExt cx="3504" cy="2671"/>
            </a:xfrm>
          </p:grpSpPr>
          <p:sp>
            <p:nvSpPr>
              <p:cNvPr id="197636" name="Oval 4">
                <a:extLst>
                  <a:ext uri="{FF2B5EF4-FFF2-40B4-BE49-F238E27FC236}">
                    <a16:creationId xmlns:a16="http://schemas.microsoft.com/office/drawing/2014/main" id="{A0F60F84-3E0C-412D-8603-7A6D7A258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64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0</a:t>
                </a:r>
              </a:p>
            </p:txBody>
          </p:sp>
          <p:sp>
            <p:nvSpPr>
              <p:cNvPr id="197637" name="Oval 5">
                <a:extLst>
                  <a:ext uri="{FF2B5EF4-FFF2-40B4-BE49-F238E27FC236}">
                    <a16:creationId xmlns:a16="http://schemas.microsoft.com/office/drawing/2014/main" id="{29AAE13F-493A-432F-AECA-CED6F9DC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2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2</a:t>
                </a:r>
              </a:p>
            </p:txBody>
          </p:sp>
          <p:sp>
            <p:nvSpPr>
              <p:cNvPr id="197638" name="Oval 6">
                <a:extLst>
                  <a:ext uri="{FF2B5EF4-FFF2-40B4-BE49-F238E27FC236}">
                    <a16:creationId xmlns:a16="http://schemas.microsoft.com/office/drawing/2014/main" id="{5C0B31FB-799F-410D-B9BD-39025AB70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5</a:t>
                </a:r>
              </a:p>
            </p:txBody>
          </p:sp>
          <p:sp>
            <p:nvSpPr>
              <p:cNvPr id="197639" name="Oval 7">
                <a:extLst>
                  <a:ext uri="{FF2B5EF4-FFF2-40B4-BE49-F238E27FC236}">
                    <a16:creationId xmlns:a16="http://schemas.microsoft.com/office/drawing/2014/main" id="{B27CFA15-FBD3-471D-8720-2271C8607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3</a:t>
                </a:r>
              </a:p>
            </p:txBody>
          </p:sp>
          <p:sp>
            <p:nvSpPr>
              <p:cNvPr id="197640" name="Oval 8">
                <a:extLst>
                  <a:ext uri="{FF2B5EF4-FFF2-40B4-BE49-F238E27FC236}">
                    <a16:creationId xmlns:a16="http://schemas.microsoft.com/office/drawing/2014/main" id="{8521AF08-6BEF-405D-B0F1-667571FB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6</a:t>
                </a:r>
              </a:p>
            </p:txBody>
          </p:sp>
          <p:sp>
            <p:nvSpPr>
              <p:cNvPr id="197641" name="Oval 9">
                <a:extLst>
                  <a:ext uri="{FF2B5EF4-FFF2-40B4-BE49-F238E27FC236}">
                    <a16:creationId xmlns:a16="http://schemas.microsoft.com/office/drawing/2014/main" id="{98562404-9907-4DF1-A20A-9E7CCA0D4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1</a:t>
                </a:r>
              </a:p>
            </p:txBody>
          </p:sp>
          <p:sp>
            <p:nvSpPr>
              <p:cNvPr id="197642" name="Oval 10">
                <a:extLst>
                  <a:ext uri="{FF2B5EF4-FFF2-40B4-BE49-F238E27FC236}">
                    <a16:creationId xmlns:a16="http://schemas.microsoft.com/office/drawing/2014/main" id="{E7BB09FF-C401-4F12-95E9-D7A286811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7</a:t>
                </a:r>
              </a:p>
            </p:txBody>
          </p:sp>
          <p:sp>
            <p:nvSpPr>
              <p:cNvPr id="197643" name="Oval 11">
                <a:extLst>
                  <a:ext uri="{FF2B5EF4-FFF2-40B4-BE49-F238E27FC236}">
                    <a16:creationId xmlns:a16="http://schemas.microsoft.com/office/drawing/2014/main" id="{42F7D5F3-9CE3-4EB1-8627-5DBAB478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4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4</a:t>
                </a:r>
              </a:p>
            </p:txBody>
          </p:sp>
          <p:sp>
            <p:nvSpPr>
              <p:cNvPr id="197644" name="Oval 12">
                <a:extLst>
                  <a:ext uri="{FF2B5EF4-FFF2-40B4-BE49-F238E27FC236}">
                    <a16:creationId xmlns:a16="http://schemas.microsoft.com/office/drawing/2014/main" id="{B934708E-300D-4FFF-AB4E-2665B2F8F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64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b="1"/>
                  <a:t>8</a:t>
                </a:r>
              </a:p>
            </p:txBody>
          </p:sp>
          <p:sp>
            <p:nvSpPr>
              <p:cNvPr id="197645" name="Line 13">
                <a:extLst>
                  <a:ext uri="{FF2B5EF4-FFF2-40B4-BE49-F238E27FC236}">
                    <a16:creationId xmlns:a16="http://schemas.microsoft.com/office/drawing/2014/main" id="{B8735A81-522A-4344-A436-BF17FC61B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" y="144"/>
                <a:ext cx="528" cy="52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6" name="Line 14">
                <a:extLst>
                  <a:ext uri="{FF2B5EF4-FFF2-40B4-BE49-F238E27FC236}">
                    <a16:creationId xmlns:a16="http://schemas.microsoft.com/office/drawing/2014/main" id="{952B251D-A5EC-4A09-8A03-AC3BEEA70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44"/>
                <a:ext cx="624" cy="52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7" name="Line 15">
                <a:extLst>
                  <a:ext uri="{FF2B5EF4-FFF2-40B4-BE49-F238E27FC236}">
                    <a16:creationId xmlns:a16="http://schemas.microsoft.com/office/drawing/2014/main" id="{E2161651-DF75-4793-8D59-90AE6689B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44"/>
                <a:ext cx="672" cy="52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8" name="Line 16">
                <a:extLst>
                  <a:ext uri="{FF2B5EF4-FFF2-40B4-BE49-F238E27FC236}">
                    <a16:creationId xmlns:a16="http://schemas.microsoft.com/office/drawing/2014/main" id="{88F31625-409C-46AB-976C-7EC43FA7D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768"/>
                <a:ext cx="672" cy="52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9" name="Line 17">
                <a:extLst>
                  <a:ext uri="{FF2B5EF4-FFF2-40B4-BE49-F238E27FC236}">
                    <a16:creationId xmlns:a16="http://schemas.microsoft.com/office/drawing/2014/main" id="{DC1B4330-7FBB-4AA3-BC87-A2407F8B6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816"/>
                <a:ext cx="480" cy="4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0" name="Line 18">
                <a:extLst>
                  <a:ext uri="{FF2B5EF4-FFF2-40B4-BE49-F238E27FC236}">
                    <a16:creationId xmlns:a16="http://schemas.microsoft.com/office/drawing/2014/main" id="{C40EBDF9-C322-4E83-B3AF-02C0A036F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816"/>
                <a:ext cx="672" cy="52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1" name="Line 19">
                <a:extLst>
                  <a:ext uri="{FF2B5EF4-FFF2-40B4-BE49-F238E27FC236}">
                    <a16:creationId xmlns:a16="http://schemas.microsoft.com/office/drawing/2014/main" id="{019C95B4-0153-4A5F-9761-E24457129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864"/>
                <a:ext cx="528" cy="14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2" name="Line 20">
                <a:extLst>
                  <a:ext uri="{FF2B5EF4-FFF2-40B4-BE49-F238E27FC236}">
                    <a16:creationId xmlns:a16="http://schemas.microsoft.com/office/drawing/2014/main" id="{20E8DF06-D27F-4639-8F02-25FE663F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624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3" name="Line 21">
                <a:extLst>
                  <a:ext uri="{FF2B5EF4-FFF2-40B4-BE49-F238E27FC236}">
                    <a16:creationId xmlns:a16="http://schemas.microsoft.com/office/drawing/2014/main" id="{22EAE6CB-369F-483C-A626-19BD9674C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488"/>
                <a:ext cx="720" cy="91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4" name="Line 22">
                <a:extLst>
                  <a:ext uri="{FF2B5EF4-FFF2-40B4-BE49-F238E27FC236}">
                    <a16:creationId xmlns:a16="http://schemas.microsoft.com/office/drawing/2014/main" id="{3C9A0DC4-9401-4B3A-95E3-F8E0872F9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816"/>
                <a:ext cx="672" cy="4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5" name="Line 23">
                <a:extLst>
                  <a:ext uri="{FF2B5EF4-FFF2-40B4-BE49-F238E27FC236}">
                    <a16:creationId xmlns:a16="http://schemas.microsoft.com/office/drawing/2014/main" id="{1E6963CD-4C96-42D8-83AF-7A1D7DC11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96"/>
                <a:ext cx="720" cy="57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56" name="Text Box 24">
                <a:extLst>
                  <a:ext uri="{FF2B5EF4-FFF2-40B4-BE49-F238E27FC236}">
                    <a16:creationId xmlns:a16="http://schemas.microsoft.com/office/drawing/2014/main" id="{F59829F2-1338-4064-954F-03E95DD42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216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1</a:t>
                </a:r>
                <a:r>
                  <a:rPr lang="en-US" altLang="en-US" b="1"/>
                  <a:t>=6</a:t>
                </a:r>
              </a:p>
            </p:txBody>
          </p:sp>
          <p:sp>
            <p:nvSpPr>
              <p:cNvPr id="197657" name="Text Box 25">
                <a:extLst>
                  <a:ext uri="{FF2B5EF4-FFF2-40B4-BE49-F238E27FC236}">
                    <a16:creationId xmlns:a16="http://schemas.microsoft.com/office/drawing/2014/main" id="{81CA76FB-5425-4E35-8147-66954D37B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76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4</a:t>
                </a:r>
                <a:r>
                  <a:rPr lang="en-US" altLang="en-US" b="1"/>
                  <a:t>=1</a:t>
                </a:r>
              </a:p>
            </p:txBody>
          </p:sp>
          <p:sp>
            <p:nvSpPr>
              <p:cNvPr id="197658" name="Text Box 26">
                <a:extLst>
                  <a:ext uri="{FF2B5EF4-FFF2-40B4-BE49-F238E27FC236}">
                    <a16:creationId xmlns:a16="http://schemas.microsoft.com/office/drawing/2014/main" id="{31A5491B-6F02-477F-B40A-1C638E62C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23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7</a:t>
                </a:r>
                <a:r>
                  <a:rPr lang="en-US" altLang="en-US" b="1"/>
                  <a:t>=9</a:t>
                </a:r>
              </a:p>
            </p:txBody>
          </p:sp>
          <p:sp>
            <p:nvSpPr>
              <p:cNvPr id="197659" name="Text Box 27">
                <a:extLst>
                  <a:ext uri="{FF2B5EF4-FFF2-40B4-BE49-F238E27FC236}">
                    <a16:creationId xmlns:a16="http://schemas.microsoft.com/office/drawing/2014/main" id="{D2C89F53-219B-4963-B2A4-26B1BB630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76"/>
                <a:ext cx="5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10</a:t>
                </a:r>
                <a:r>
                  <a:rPr lang="en-US" altLang="en-US" b="1"/>
                  <a:t>=2</a:t>
                </a:r>
              </a:p>
            </p:txBody>
          </p:sp>
          <p:sp>
            <p:nvSpPr>
              <p:cNvPr id="197660" name="Text Box 28">
                <a:extLst>
                  <a:ext uri="{FF2B5EF4-FFF2-40B4-BE49-F238E27FC236}">
                    <a16:creationId xmlns:a16="http://schemas.microsoft.com/office/drawing/2014/main" id="{FFD96165-211D-4559-9B26-6301C4BDE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1084"/>
                <a:ext cx="54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11</a:t>
                </a:r>
                <a:r>
                  <a:rPr lang="en-US" altLang="en-US" b="1"/>
                  <a:t>=4</a:t>
                </a:r>
              </a:p>
            </p:txBody>
          </p:sp>
          <p:sp>
            <p:nvSpPr>
              <p:cNvPr id="197661" name="Text Box 29">
                <a:extLst>
                  <a:ext uri="{FF2B5EF4-FFF2-40B4-BE49-F238E27FC236}">
                    <a16:creationId xmlns:a16="http://schemas.microsoft.com/office/drawing/2014/main" id="{68D10F2D-B662-48BA-9011-81F5503274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745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8</a:t>
                </a:r>
                <a:r>
                  <a:rPr lang="en-US" altLang="en-US" b="1"/>
                  <a:t>=7</a:t>
                </a:r>
              </a:p>
            </p:txBody>
          </p:sp>
          <p:sp>
            <p:nvSpPr>
              <p:cNvPr id="197662" name="Text Box 30">
                <a:extLst>
                  <a:ext uri="{FF2B5EF4-FFF2-40B4-BE49-F238E27FC236}">
                    <a16:creationId xmlns:a16="http://schemas.microsoft.com/office/drawing/2014/main" id="{F9A67AB5-1C3D-479D-8EC0-EA751DF6C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1898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9</a:t>
                </a:r>
                <a:r>
                  <a:rPr lang="en-US" altLang="en-US" b="1"/>
                  <a:t>=4</a:t>
                </a:r>
              </a:p>
            </p:txBody>
          </p:sp>
          <p:sp>
            <p:nvSpPr>
              <p:cNvPr id="197663" name="Text Box 31">
                <a:extLst>
                  <a:ext uri="{FF2B5EF4-FFF2-40B4-BE49-F238E27FC236}">
                    <a16:creationId xmlns:a16="http://schemas.microsoft.com/office/drawing/2014/main" id="{04460D32-8843-4DF4-9DF0-83A0BECE1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2380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6</a:t>
                </a:r>
                <a:r>
                  <a:rPr lang="en-US" altLang="en-US" b="1"/>
                  <a:t>=2</a:t>
                </a:r>
              </a:p>
            </p:txBody>
          </p:sp>
          <p:sp>
            <p:nvSpPr>
              <p:cNvPr id="197664" name="Text Box 32">
                <a:extLst>
                  <a:ext uri="{FF2B5EF4-FFF2-40B4-BE49-F238E27FC236}">
                    <a16:creationId xmlns:a16="http://schemas.microsoft.com/office/drawing/2014/main" id="{A1DAF0BA-AB85-4719-9056-20B04C822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23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3</a:t>
                </a:r>
                <a:r>
                  <a:rPr lang="en-US" altLang="en-US" b="1"/>
                  <a:t>=5</a:t>
                </a:r>
              </a:p>
            </p:txBody>
          </p:sp>
          <p:sp>
            <p:nvSpPr>
              <p:cNvPr id="197665" name="Text Box 33">
                <a:extLst>
                  <a:ext uri="{FF2B5EF4-FFF2-40B4-BE49-F238E27FC236}">
                    <a16:creationId xmlns:a16="http://schemas.microsoft.com/office/drawing/2014/main" id="{19BD2D85-772D-42DC-9346-C0147BCA0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" y="795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2</a:t>
                </a:r>
                <a:r>
                  <a:rPr lang="en-US" altLang="en-US" b="1"/>
                  <a:t>=4</a:t>
                </a:r>
              </a:p>
            </p:txBody>
          </p:sp>
          <p:sp>
            <p:nvSpPr>
              <p:cNvPr id="197666" name="Text Box 34">
                <a:extLst>
                  <a:ext uri="{FF2B5EF4-FFF2-40B4-BE49-F238E27FC236}">
                    <a16:creationId xmlns:a16="http://schemas.microsoft.com/office/drawing/2014/main" id="{5A3721DB-A75B-4811-8E98-DEDA3FA54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984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b="1"/>
                  <a:t>a</a:t>
                </a:r>
                <a:r>
                  <a:rPr lang="en-US" altLang="en-US" b="1" baseline="-25000"/>
                  <a:t>5</a:t>
                </a:r>
                <a:r>
                  <a:rPr lang="en-US" altLang="en-US" b="1"/>
                  <a:t>=1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6BE85A21-D679-47A2-BECA-58CA174A3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" y="213"/>
              <a:ext cx="528" cy="5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8" name="Line 36">
              <a:extLst>
                <a:ext uri="{FF2B5EF4-FFF2-40B4-BE49-F238E27FC236}">
                  <a16:creationId xmlns:a16="http://schemas.microsoft.com/office/drawing/2014/main" id="{D8E08927-CC07-402A-9D3F-6D402A914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163"/>
              <a:ext cx="672" cy="5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69" name="Line 37">
              <a:extLst>
                <a:ext uri="{FF2B5EF4-FFF2-40B4-BE49-F238E27FC236}">
                  <a16:creationId xmlns:a16="http://schemas.microsoft.com/office/drawing/2014/main" id="{D05F70D8-673C-4238-B351-874D16D4E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6" y="163"/>
              <a:ext cx="720" cy="5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0" name="Line 38">
              <a:extLst>
                <a:ext uri="{FF2B5EF4-FFF2-40B4-BE49-F238E27FC236}">
                  <a16:creationId xmlns:a16="http://schemas.microsoft.com/office/drawing/2014/main" id="{4C62D9F9-A37D-4A0B-AC8A-FE49E170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895"/>
              <a:ext cx="720" cy="5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1" name="Line 39">
              <a:extLst>
                <a:ext uri="{FF2B5EF4-FFF2-40B4-BE49-F238E27FC236}">
                  <a16:creationId xmlns:a16="http://schemas.microsoft.com/office/drawing/2014/main" id="{1146028F-F96D-4111-98C0-D3F73681B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945"/>
              <a:ext cx="672" cy="4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2" name="Line 40">
              <a:extLst>
                <a:ext uri="{FF2B5EF4-FFF2-40B4-BE49-F238E27FC236}">
                  <a16:creationId xmlns:a16="http://schemas.microsoft.com/office/drawing/2014/main" id="{D9A271EA-AA94-46E0-85E1-4C16A9CBE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163"/>
              <a:ext cx="720" cy="58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B48275A8-43C0-49AE-8A75-AB1DB818A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76"/>
              <a:ext cx="88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/>
                <a:t>开始</a:t>
              </a:r>
            </a:p>
            <a:p>
              <a:pPr algn="ctr"/>
              <a:r>
                <a:rPr lang="zh-CN" altLang="en-US" sz="2000" b="1"/>
                <a:t>（</a:t>
              </a:r>
              <a:r>
                <a:rPr lang="en-US" altLang="en-US" sz="2000" b="1"/>
                <a:t>source</a:t>
              </a:r>
              <a:r>
                <a:rPr lang="zh-CN" altLang="en-US" sz="2000" b="1"/>
                <a:t>）</a:t>
              </a:r>
              <a:endParaRPr lang="zh-CN" altLang="en-US" b="1"/>
            </a:p>
          </p:txBody>
        </p:sp>
        <p:sp>
          <p:nvSpPr>
            <p:cNvPr id="197674" name="Text Box 42">
              <a:extLst>
                <a:ext uri="{FF2B5EF4-FFF2-40B4-BE49-F238E27FC236}">
                  <a16:creationId xmlns:a16="http://schemas.microsoft.com/office/drawing/2014/main" id="{61A6C7E1-A2F2-4206-86D7-0FCAA9623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672"/>
              <a:ext cx="116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结束</a:t>
              </a:r>
              <a:r>
                <a:rPr lang="en-US" altLang="en-US" sz="2000" b="1"/>
                <a:t>(</a:t>
              </a:r>
              <a:r>
                <a:rPr lang="zh-CN" altLang="en-US" sz="2000" b="1"/>
                <a:t>汇点</a:t>
              </a:r>
              <a:r>
                <a:rPr lang="en-US" altLang="en-US" sz="2000" b="1"/>
                <a:t>sink)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50F514F7-A6D5-4A1F-97F8-4783F2FA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2300"/>
            <a:ext cx="8153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000" b="1"/>
              <a:t>    </a:t>
            </a:r>
            <a:r>
              <a:rPr lang="zh-CN" altLang="en-US" sz="2000" b="1"/>
              <a:t>图中有</a:t>
            </a:r>
            <a:r>
              <a:rPr lang="en-US" altLang="en-US" sz="2000" b="1"/>
              <a:t>11</a:t>
            </a:r>
            <a:r>
              <a:rPr lang="zh-CN" altLang="en-US" sz="2000" b="1"/>
              <a:t>项活动</a:t>
            </a:r>
            <a:r>
              <a:rPr lang="en-US" altLang="en-US" sz="2000" b="1"/>
              <a:t>: a</a:t>
            </a:r>
            <a:r>
              <a:rPr lang="en-US" altLang="en-US" sz="2000" b="1" baseline="-25000"/>
              <a:t>1</a:t>
            </a:r>
            <a:r>
              <a:rPr lang="zh-CN" altLang="en-US" sz="2000" b="1"/>
              <a:t>，</a:t>
            </a:r>
            <a:r>
              <a:rPr lang="en-US" altLang="en-US" sz="2000" b="1"/>
              <a:t>a</a:t>
            </a:r>
            <a:r>
              <a:rPr lang="en-US" altLang="en-US" sz="2000" b="1" baseline="-25000"/>
              <a:t>2</a:t>
            </a:r>
            <a:r>
              <a:rPr lang="zh-CN" altLang="en-US" sz="2000" b="1"/>
              <a:t>，</a:t>
            </a:r>
            <a:r>
              <a:rPr lang="en-US" altLang="en-US" sz="2000" b="1"/>
              <a:t>……</a:t>
            </a:r>
            <a:r>
              <a:rPr lang="zh-CN" altLang="en-US" sz="2000" b="1"/>
              <a:t>，</a:t>
            </a:r>
            <a:r>
              <a:rPr lang="en-US" altLang="en-US" sz="2000" b="1"/>
              <a:t>a</a:t>
            </a:r>
            <a:r>
              <a:rPr lang="en-US" altLang="en-US" sz="2000" b="1" baseline="-25000"/>
              <a:t>11 </a:t>
            </a:r>
            <a:r>
              <a:rPr lang="zh-CN" altLang="en-US" sz="2000" b="1"/>
              <a:t>；</a:t>
            </a:r>
          </a:p>
          <a:p>
            <a:r>
              <a:rPr lang="zh-CN" altLang="en-US" sz="2000" b="1"/>
              <a:t>    </a:t>
            </a:r>
            <a:r>
              <a:rPr lang="en-US" altLang="en-US" sz="2000" b="1"/>
              <a:t>9</a:t>
            </a:r>
            <a:r>
              <a:rPr lang="zh-CN" altLang="en-US" sz="2000" b="1"/>
              <a:t>个事件或者称</a:t>
            </a:r>
            <a:r>
              <a:rPr lang="en-US" altLang="en-US" sz="2000" b="1"/>
              <a:t>9</a:t>
            </a:r>
            <a:r>
              <a:rPr lang="zh-CN" altLang="en-US" sz="2000" b="1"/>
              <a:t>个状态</a:t>
            </a:r>
            <a:r>
              <a:rPr lang="en-US" altLang="en-US" sz="2000" b="1"/>
              <a:t>: v</a:t>
            </a:r>
            <a:r>
              <a:rPr lang="en-US" altLang="en-US" sz="2000" b="1" baseline="-25000"/>
              <a:t>0</a:t>
            </a:r>
            <a:r>
              <a:rPr lang="zh-CN" altLang="en-US" sz="2000" b="1"/>
              <a:t>，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1</a:t>
            </a:r>
            <a:r>
              <a:rPr lang="zh-CN" altLang="en-US" sz="2000" b="1"/>
              <a:t>，</a:t>
            </a:r>
            <a:r>
              <a:rPr lang="en-US" altLang="en-US" sz="2000" b="1"/>
              <a:t>……</a:t>
            </a:r>
            <a:r>
              <a:rPr lang="zh-CN" altLang="en-US" sz="2000" b="1"/>
              <a:t>，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8 </a:t>
            </a:r>
            <a:r>
              <a:rPr lang="en-US" altLang="en-US" sz="2000" b="1"/>
              <a:t> , </a:t>
            </a:r>
          </a:p>
          <a:p>
            <a:r>
              <a:rPr lang="en-US" altLang="en-US" sz="2000" b="1"/>
              <a:t>                                              v</a:t>
            </a:r>
            <a:r>
              <a:rPr lang="en-US" altLang="en-US" sz="2000" b="1" baseline="-25000"/>
              <a:t>0</a:t>
            </a:r>
            <a:r>
              <a:rPr lang="zh-CN" altLang="en-US" sz="2000" b="1"/>
              <a:t>表示整个工程开始，</a:t>
            </a:r>
          </a:p>
          <a:p>
            <a:r>
              <a:rPr lang="zh-CN" altLang="en-US" sz="2000" b="1"/>
              <a:t>                                              </a:t>
            </a:r>
            <a:r>
              <a:rPr lang="en-US" altLang="en-US" sz="2000" b="1"/>
              <a:t>v</a:t>
            </a:r>
            <a:r>
              <a:rPr lang="en-US" altLang="en-US" sz="2000" b="1" baseline="-25000"/>
              <a:t>8</a:t>
            </a:r>
            <a:r>
              <a:rPr lang="zh-CN" altLang="en-US" sz="2000" b="1"/>
              <a:t>表示整个工程结束，</a:t>
            </a:r>
          </a:p>
          <a:p>
            <a:r>
              <a:rPr lang="zh-CN" altLang="en-US" sz="2000" b="1"/>
              <a:t>     边上的权表示活动完成所需的天数（这些天数仅仅是估计值），</a:t>
            </a:r>
          </a:p>
          <a:p>
            <a:r>
              <a:rPr lang="zh-CN" altLang="en-US" sz="2000" b="1"/>
              <a:t>     假设图为无环有向图。</a:t>
            </a:r>
          </a:p>
          <a:p>
            <a:r>
              <a:rPr lang="zh-CN" altLang="en-US" sz="2000" b="1"/>
              <a:t>     有唯一的入度为</a:t>
            </a:r>
            <a:r>
              <a:rPr lang="en-US" altLang="en-US" sz="2000" b="1"/>
              <a:t>0</a:t>
            </a:r>
            <a:r>
              <a:rPr lang="zh-CN" altLang="en-US" sz="2000" b="1"/>
              <a:t>的开始结点</a:t>
            </a:r>
          </a:p>
          <a:p>
            <a:r>
              <a:rPr lang="zh-CN" altLang="en-US" sz="2000" b="1"/>
              <a:t>         唯一的出度为</a:t>
            </a:r>
            <a:r>
              <a:rPr lang="en-US" altLang="en-US" sz="2000" b="1"/>
              <a:t>0</a:t>
            </a:r>
            <a:r>
              <a:rPr lang="zh-CN" altLang="en-US" sz="2000" b="1"/>
              <a:t>的完成结点</a:t>
            </a:r>
            <a:endParaRPr lang="zh-CN" altLang="en-US" sz="2000" b="1" baseline="-25000"/>
          </a:p>
        </p:txBody>
      </p:sp>
      <p:grpSp>
        <p:nvGrpSpPr>
          <p:cNvPr id="198659" name="Group 3">
            <a:extLst>
              <a:ext uri="{FF2B5EF4-FFF2-40B4-BE49-F238E27FC236}">
                <a16:creationId xmlns:a16="http://schemas.microsoft.com/office/drawing/2014/main" id="{B930B5AE-37FA-4AC9-9994-7F5CBA81478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540000"/>
            <a:ext cx="1889125" cy="531813"/>
            <a:chOff x="0" y="0"/>
            <a:chExt cx="1190" cy="342"/>
          </a:xfrm>
        </p:grpSpPr>
        <p:sp>
          <p:nvSpPr>
            <p:cNvPr id="198660" name="AutoShape 4">
              <a:extLst>
                <a:ext uri="{FF2B5EF4-FFF2-40B4-BE49-F238E27FC236}">
                  <a16:creationId xmlns:a16="http://schemas.microsoft.com/office/drawing/2014/main" id="{DEA0D6AE-04C2-4561-AAB5-45E0EBB86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6" cy="342"/>
            </a:xfrm>
            <a:prstGeom prst="rightBrace">
              <a:avLst>
                <a:gd name="adj1" fmla="val 29687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8661" name="Text Box 5">
              <a:extLst>
                <a:ext uri="{FF2B5EF4-FFF2-40B4-BE49-F238E27FC236}">
                  <a16:creationId xmlns:a16="http://schemas.microsoft.com/office/drawing/2014/main" id="{B070F0C5-8015-4BFF-8F25-D53FF596C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9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/>
                <a:t>与</a:t>
              </a:r>
              <a:r>
                <a:rPr lang="en-US" altLang="en-US" sz="2000"/>
                <a:t>AOV</a:t>
              </a:r>
              <a:r>
                <a:rPr lang="zh-CN" altLang="en-US" sz="2000"/>
                <a:t>网不同</a:t>
              </a:r>
              <a:endParaRPr lang="zh-CN" altLang="en-US"/>
            </a:p>
          </p:txBody>
        </p:sp>
      </p:grpSp>
      <p:sp>
        <p:nvSpPr>
          <p:cNvPr id="198662" name="Text Box 6">
            <a:extLst>
              <a:ext uri="{FF2B5EF4-FFF2-40B4-BE49-F238E27FC236}">
                <a16:creationId xmlns:a16="http://schemas.microsoft.com/office/drawing/2014/main" id="{BCFB9DFE-8D9D-430A-8606-0203EF12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071813"/>
            <a:ext cx="81724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en-US" altLang="en-US" b="1"/>
              <a:t>  </a:t>
            </a:r>
            <a:r>
              <a:rPr lang="zh-CN" altLang="en-US" sz="2000" b="1"/>
              <a:t>关键路径（</a:t>
            </a:r>
            <a:r>
              <a:rPr lang="en-US" altLang="en-US" sz="2000" b="1"/>
              <a:t>critical  path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</a:t>
            </a:r>
            <a:r>
              <a:rPr lang="en-US" altLang="en-US" sz="2000" b="1"/>
              <a:t>1)</a:t>
            </a:r>
            <a:r>
              <a:rPr lang="zh-CN" altLang="en-US" sz="2000" b="1"/>
              <a:t>目的 </a:t>
            </a:r>
            <a:r>
              <a:rPr lang="en-US" altLang="en-US" sz="2000" b="1"/>
              <a:t>: </a:t>
            </a:r>
            <a:r>
              <a:rPr lang="zh-CN" altLang="en-US" sz="2000" b="1"/>
              <a:t>利用事件顶点网络，研究完成整个工程需要多少时间</a:t>
            </a:r>
          </a:p>
          <a:p>
            <a:r>
              <a:rPr lang="zh-CN" altLang="en-US" sz="2000" b="1"/>
              <a:t>	       加快那些活动的速度后，可使整个工程提前完成。</a:t>
            </a:r>
          </a:p>
          <a:p>
            <a:r>
              <a:rPr lang="zh-CN" altLang="en-US" sz="2000" b="1"/>
              <a:t>       </a:t>
            </a:r>
            <a:r>
              <a:rPr lang="en-US" altLang="en-US" sz="2000" b="1"/>
              <a:t>2)</a:t>
            </a:r>
            <a:r>
              <a:rPr lang="zh-CN" altLang="en-US" sz="2000" b="1"/>
              <a:t>关键路径：具有从开始顶点</a:t>
            </a:r>
            <a:r>
              <a:rPr lang="en-US" altLang="en-US" sz="2000" b="1"/>
              <a:t>(</a:t>
            </a:r>
            <a:r>
              <a:rPr lang="zh-CN" altLang="en-US" sz="2000" b="1"/>
              <a:t>源点）</a:t>
            </a:r>
            <a:r>
              <a:rPr lang="zh-CN" altLang="en-US" sz="2000" b="1">
                <a:sym typeface="Wingdings" panose="05000000000000000000" pitchFamily="2" charset="2"/>
              </a:rPr>
              <a:t>完成顶点（汇点）的</a:t>
            </a:r>
          </a:p>
          <a:p>
            <a:r>
              <a:rPr lang="zh-CN" altLang="en-US" sz="2000" b="1">
                <a:sym typeface="Wingdings" panose="05000000000000000000" pitchFamily="2" charset="2"/>
              </a:rPr>
              <a:t>		  最长的路径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8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8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8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8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9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98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98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 autoUpdateAnimBg="0"/>
      <p:bldP spid="198662" grpId="0" build="p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5B94FE30-2AAF-4CBD-9664-CD08F432A2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25500"/>
            <a:ext cx="7772400" cy="5346700"/>
          </a:xfrm>
        </p:spPr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  <p:grpSp>
        <p:nvGrpSpPr>
          <p:cNvPr id="199683" name="Group 3">
            <a:extLst>
              <a:ext uri="{FF2B5EF4-FFF2-40B4-BE49-F238E27FC236}">
                <a16:creationId xmlns:a16="http://schemas.microsoft.com/office/drawing/2014/main" id="{D611CF42-875D-4640-9206-F2DC671B1403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024063"/>
            <a:ext cx="5908675" cy="1016000"/>
            <a:chOff x="0" y="0"/>
            <a:chExt cx="3722" cy="650"/>
          </a:xfrm>
        </p:grpSpPr>
        <p:sp>
          <p:nvSpPr>
            <p:cNvPr id="199684" name="Text Box 4">
              <a:extLst>
                <a:ext uri="{FF2B5EF4-FFF2-40B4-BE49-F238E27FC236}">
                  <a16:creationId xmlns:a16="http://schemas.microsoft.com/office/drawing/2014/main" id="{2A08E0B6-E2E9-4F10-870B-8BF6633D8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287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算法分析：拓扑排序</a:t>
              </a:r>
              <a:r>
                <a:rPr lang="en-US" altLang="en-US" sz="2000" b="1"/>
                <a:t>Ve[i]</a:t>
              </a:r>
            </a:p>
            <a:p>
              <a:r>
                <a:rPr lang="en-US" altLang="en-US" sz="2000" b="1"/>
                <a:t>	      </a:t>
              </a:r>
              <a:r>
                <a:rPr lang="zh-CN" altLang="en-US" sz="2000" b="1"/>
                <a:t>逆拓扑排序求</a:t>
              </a:r>
              <a:r>
                <a:rPr lang="en-US" altLang="en-US" sz="2000" b="1"/>
                <a:t>Vl[i]</a:t>
              </a:r>
            </a:p>
            <a:p>
              <a:r>
                <a:rPr lang="en-US" altLang="en-US" sz="2000" b="1"/>
                <a:t>                     </a:t>
              </a:r>
              <a:r>
                <a:rPr lang="zh-CN" altLang="en-US" sz="2000" b="1"/>
                <a:t>求各活动</a:t>
              </a:r>
              <a:r>
                <a:rPr lang="en-US" altLang="en-US" sz="2000" b="1"/>
                <a:t>e[k]</a:t>
              </a:r>
              <a:r>
                <a:rPr lang="zh-CN" altLang="en-US" sz="2000" b="1"/>
                <a:t>和</a:t>
              </a:r>
              <a:r>
                <a:rPr lang="en-US" altLang="en-US" sz="2000" b="1"/>
                <a:t>l[k]</a:t>
              </a:r>
              <a:endParaRPr lang="en-US" altLang="en-US" b="1"/>
            </a:p>
          </p:txBody>
        </p:sp>
        <p:sp>
          <p:nvSpPr>
            <p:cNvPr id="199685" name="AutoShape 5">
              <a:extLst>
                <a:ext uri="{FF2B5EF4-FFF2-40B4-BE49-F238E27FC236}">
                  <a16:creationId xmlns:a16="http://schemas.microsoft.com/office/drawing/2014/main" id="{3EEDB5C7-F76C-40F4-A975-1B1DB45FB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41"/>
              <a:ext cx="96" cy="390"/>
            </a:xfrm>
            <a:prstGeom prst="rightBrace">
              <a:avLst>
                <a:gd name="adj1" fmla="val 33854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9686" name="Text Box 6">
              <a:extLst>
                <a:ext uri="{FF2B5EF4-FFF2-40B4-BE49-F238E27FC236}">
                  <a16:creationId xmlns:a16="http://schemas.microsoft.com/office/drawing/2014/main" id="{D9D8011D-D879-4DBB-A465-1890B775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8"/>
              <a:ext cx="60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/>
                <a:t>O(n+e)</a:t>
              </a:r>
              <a:endParaRPr lang="en-US" altLang="en-US" b="1"/>
            </a:p>
          </p:txBody>
        </p:sp>
        <p:sp>
          <p:nvSpPr>
            <p:cNvPr id="199687" name="Text Box 7">
              <a:extLst>
                <a:ext uri="{FF2B5EF4-FFF2-40B4-BE49-F238E27FC236}">
                  <a16:creationId xmlns:a16="http://schemas.microsoft.com/office/drawing/2014/main" id="{BD243AE9-4405-4EE9-ACD3-9323152B7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3"/>
              <a:ext cx="79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/>
                <a:t>    </a:t>
              </a:r>
              <a:r>
                <a:rPr lang="en-US" altLang="en-US" sz="2000" b="1"/>
                <a:t>O(e)</a:t>
              </a:r>
              <a:endParaRPr lang="en-US" altLang="en-US" b="1"/>
            </a:p>
          </p:txBody>
        </p:sp>
        <p:sp>
          <p:nvSpPr>
            <p:cNvPr id="199688" name="AutoShape 8">
              <a:extLst>
                <a:ext uri="{FF2B5EF4-FFF2-40B4-BE49-F238E27FC236}">
                  <a16:creationId xmlns:a16="http://schemas.microsoft.com/office/drawing/2014/main" id="{B39A86E8-667D-4700-98E7-97680540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7"/>
              <a:ext cx="144" cy="586"/>
            </a:xfrm>
            <a:prstGeom prst="rightBrace">
              <a:avLst>
                <a:gd name="adj1" fmla="val 33912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9689" name="Text Box 9">
              <a:extLst>
                <a:ext uri="{FF2B5EF4-FFF2-40B4-BE49-F238E27FC236}">
                  <a16:creationId xmlns:a16="http://schemas.microsoft.com/office/drawing/2014/main" id="{6A50651B-B14B-4FF8-9BCC-72CAD283C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1"/>
              <a:ext cx="60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/>
                <a:t>O(n+e)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>
            <a:extLst>
              <a:ext uri="{FF2B5EF4-FFF2-40B4-BE49-F238E27FC236}">
                <a16:creationId xmlns:a16="http://schemas.microsoft.com/office/drawing/2014/main" id="{482DE892-8423-4D35-ABA0-75BBFE3C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25488"/>
            <a:ext cx="23939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第</a:t>
            </a:r>
            <a:r>
              <a:rPr lang="en-US" altLang="en-US" b="1"/>
              <a:t>9</a:t>
            </a:r>
            <a:r>
              <a:rPr lang="zh-CN" altLang="en-US" b="1"/>
              <a:t>章   图的小结</a:t>
            </a:r>
            <a:endParaRPr lang="zh-CN" altLang="en-US" sz="2800" b="1"/>
          </a:p>
        </p:txBody>
      </p:sp>
      <p:sp>
        <p:nvSpPr>
          <p:cNvPr id="200707" name="Text Box 3">
            <a:extLst>
              <a:ext uri="{FF2B5EF4-FFF2-40B4-BE49-F238E27FC236}">
                <a16:creationId xmlns:a16="http://schemas.microsoft.com/office/drawing/2014/main" id="{80A0FE0C-32C4-4807-A2F9-657AD29C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443038"/>
            <a:ext cx="77120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ea1ChsPlain"/>
            </a:pPr>
            <a:r>
              <a:rPr lang="zh-CN" altLang="en-US" sz="2000" b="1"/>
              <a:t>图的基本概念</a:t>
            </a:r>
          </a:p>
          <a:p>
            <a:pPr>
              <a:buFontTx/>
              <a:buAutoNum type="ea1ChsPlain"/>
            </a:pPr>
            <a:endParaRPr lang="zh-CN" altLang="en-US" sz="2000" b="1"/>
          </a:p>
          <a:p>
            <a:pPr>
              <a:buFontTx/>
              <a:buAutoNum type="ea1ChsPlain" startAt="2"/>
            </a:pPr>
            <a:r>
              <a:rPr lang="zh-CN" altLang="en-US" sz="2000" b="1"/>
              <a:t>图的存储表示</a:t>
            </a:r>
          </a:p>
          <a:p>
            <a:r>
              <a:rPr lang="zh-CN" altLang="en-US" sz="2000" b="1"/>
              <a:t>         邻接矩阵，邻接表</a:t>
            </a:r>
          </a:p>
          <a:p>
            <a:endParaRPr lang="zh-CN" altLang="en-US" sz="2000" b="1"/>
          </a:p>
          <a:p>
            <a:pPr>
              <a:buFontTx/>
              <a:buChar char="•"/>
            </a:pPr>
            <a:r>
              <a:rPr lang="zh-CN" altLang="en-US" sz="2000" b="1"/>
              <a:t>图的若干算法以及时间复杂性分析</a:t>
            </a:r>
          </a:p>
          <a:p>
            <a:r>
              <a:rPr lang="zh-CN" altLang="en-US" sz="2000" b="1"/>
              <a:t>        </a:t>
            </a:r>
            <a:r>
              <a:rPr lang="en-US" altLang="en-US" sz="2000" b="1"/>
              <a:t>1  </a:t>
            </a:r>
            <a:r>
              <a:rPr lang="zh-CN" altLang="en-US" sz="2000" b="1"/>
              <a:t>图的遍历</a:t>
            </a:r>
          </a:p>
          <a:p>
            <a:r>
              <a:rPr lang="zh-CN" altLang="en-US" sz="2000" b="1"/>
              <a:t>                深度优先搜索</a:t>
            </a:r>
          </a:p>
          <a:p>
            <a:r>
              <a:rPr lang="zh-CN" altLang="en-US" sz="2000" b="1"/>
              <a:t>                广度优先搜索</a:t>
            </a:r>
          </a:p>
          <a:p>
            <a:r>
              <a:rPr lang="zh-CN" altLang="en-US" sz="2000" b="1"/>
              <a:t>        </a:t>
            </a:r>
            <a:r>
              <a:rPr lang="en-US" altLang="en-US" sz="2000" b="1"/>
              <a:t>2   </a:t>
            </a:r>
            <a:r>
              <a:rPr lang="zh-CN" altLang="en-US" sz="2000" b="1"/>
              <a:t>最小生成树－</a:t>
            </a:r>
            <a:r>
              <a:rPr lang="en-US" altLang="en-US" sz="2000" b="1"/>
              <a:t>Kruscal,  Prim</a:t>
            </a:r>
          </a:p>
          <a:p>
            <a:r>
              <a:rPr lang="en-US" altLang="en-US" sz="2000" b="1"/>
              <a:t>        3   </a:t>
            </a:r>
            <a:r>
              <a:rPr lang="zh-CN" altLang="en-US" sz="2000" b="1"/>
              <a:t>最短路径   －</a:t>
            </a:r>
            <a:r>
              <a:rPr lang="en-US" altLang="en-US" sz="2000" b="1"/>
              <a:t>Dijkstra</a:t>
            </a:r>
            <a:r>
              <a:rPr lang="zh-CN" altLang="en-US" sz="2000" b="1"/>
              <a:t>，*</a:t>
            </a:r>
            <a:r>
              <a:rPr lang="en-US" altLang="en-US" sz="2000" b="1"/>
              <a:t>Bellman</a:t>
            </a:r>
            <a:r>
              <a:rPr lang="zh-CN" altLang="en-US" sz="2000" b="1"/>
              <a:t>－</a:t>
            </a:r>
            <a:r>
              <a:rPr lang="en-US" altLang="en-US" sz="2000" b="1"/>
              <a:t>Ford</a:t>
            </a:r>
            <a:r>
              <a:rPr lang="zh-CN" altLang="en-US" sz="2000" b="1"/>
              <a:t>，</a:t>
            </a:r>
            <a:r>
              <a:rPr lang="en-US" altLang="en-US" sz="2000" b="1"/>
              <a:t>floyed</a:t>
            </a:r>
          </a:p>
          <a:p>
            <a:r>
              <a:rPr lang="en-US" altLang="en-US" sz="2000" b="1"/>
              <a:t>        4   </a:t>
            </a:r>
            <a:r>
              <a:rPr lang="zh-CN" altLang="en-US" sz="2000" b="1"/>
              <a:t>活动网络  －</a:t>
            </a:r>
            <a:r>
              <a:rPr lang="en-US" altLang="en-US" sz="2000" b="1"/>
              <a:t>AOV, AOE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build="p" autoUpdateAnimBg="0"/>
      <p:bldP spid="200707" grpId="0" build="p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1550DD6F-ED44-4D28-B093-B5599CF7E8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66750"/>
          </a:xfrm>
        </p:spPr>
        <p:txBody>
          <a:bodyPr/>
          <a:lstStyle/>
          <a:p>
            <a:r>
              <a:rPr lang="en-US" altLang="en-US" sz="2400"/>
              <a:t>Chapter 9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178E2E2B-868D-49A1-A6B4-D1E432DADB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5172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 对下列无向图：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1               3             5  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</a:t>
            </a:r>
            <a:r>
              <a:rPr lang="en-US" altLang="en-US" sz="2000" b="1"/>
              <a:t> 2                   4                6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分别用Prim算法与Kruscal算法，求出最小代价生成树（要求写出构造生成树的每一步）。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800" b="1"/>
              <a:t> </a:t>
            </a:r>
            <a:endParaRPr lang="en-US" altLang="en-US" b="1"/>
          </a:p>
        </p:txBody>
      </p:sp>
      <p:sp>
        <p:nvSpPr>
          <p:cNvPr id="201732" name="Text Box 4">
            <a:extLst>
              <a:ext uri="{FF2B5EF4-FFF2-40B4-BE49-F238E27FC236}">
                <a16:creationId xmlns:a16="http://schemas.microsoft.com/office/drawing/2014/main" id="{9DC6A6CD-F207-4932-B485-4EDDC12BB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998788"/>
            <a:ext cx="184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zh-CN" altLang="en-US" sz="2000"/>
          </a:p>
        </p:txBody>
      </p:sp>
      <p:grpSp>
        <p:nvGrpSpPr>
          <p:cNvPr id="201733" name="Group 5">
            <a:extLst>
              <a:ext uri="{FF2B5EF4-FFF2-40B4-BE49-F238E27FC236}">
                <a16:creationId xmlns:a16="http://schemas.microsoft.com/office/drawing/2014/main" id="{F3CA0C7F-4C06-4A43-A833-18BFFC5F0A1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81200"/>
            <a:ext cx="3124200" cy="2032000"/>
            <a:chOff x="0" y="0"/>
            <a:chExt cx="1968" cy="1300"/>
          </a:xfrm>
        </p:grpSpPr>
        <p:sp>
          <p:nvSpPr>
            <p:cNvPr id="201734" name="Oval 6">
              <a:extLst>
                <a:ext uri="{FF2B5EF4-FFF2-40B4-BE49-F238E27FC236}">
                  <a16:creationId xmlns:a16="http://schemas.microsoft.com/office/drawing/2014/main" id="{D04C9400-0412-4F00-99B1-734CF2B5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4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1735" name="Oval 7">
              <a:extLst>
                <a:ext uri="{FF2B5EF4-FFF2-40B4-BE49-F238E27FC236}">
                  <a16:creationId xmlns:a16="http://schemas.microsoft.com/office/drawing/2014/main" id="{F3641CBE-67FC-4398-9B54-D9E517CAD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1736" name="Oval 8">
              <a:extLst>
                <a:ext uri="{FF2B5EF4-FFF2-40B4-BE49-F238E27FC236}">
                  <a16:creationId xmlns:a16="http://schemas.microsoft.com/office/drawing/2014/main" id="{790663F3-0107-4D1B-8463-4589EA2DA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1737" name="Oval 9">
              <a:extLst>
                <a:ext uri="{FF2B5EF4-FFF2-40B4-BE49-F238E27FC236}">
                  <a16:creationId xmlns:a16="http://schemas.microsoft.com/office/drawing/2014/main" id="{023CB6CD-A312-4360-8FF8-9F95407C4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00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1738" name="Oval 10">
              <a:extLst>
                <a:ext uri="{FF2B5EF4-FFF2-40B4-BE49-F238E27FC236}">
                  <a16:creationId xmlns:a16="http://schemas.microsoft.com/office/drawing/2014/main" id="{402D853D-FA28-4D7B-B468-FA90B84A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0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1739" name="Oval 11">
              <a:extLst>
                <a:ext uri="{FF2B5EF4-FFF2-40B4-BE49-F238E27FC236}">
                  <a16:creationId xmlns:a16="http://schemas.microsoft.com/office/drawing/2014/main" id="{E15963AD-8A6E-4CB9-905D-EFDC60650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0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1740" name="Line 12">
              <a:extLst>
                <a:ext uri="{FF2B5EF4-FFF2-40B4-BE49-F238E27FC236}">
                  <a16:creationId xmlns:a16="http://schemas.microsoft.com/office/drawing/2014/main" id="{A5BACBB0-A319-4170-874D-4E01FF09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0"/>
              <a:ext cx="4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1" name="Line 13">
              <a:extLst>
                <a:ext uri="{FF2B5EF4-FFF2-40B4-BE49-F238E27FC236}">
                  <a16:creationId xmlns:a16="http://schemas.microsoft.com/office/drawing/2014/main" id="{B273EC96-6CF0-4B6E-9D34-66C03287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0"/>
              <a:ext cx="4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2" name="Line 14">
              <a:extLst>
                <a:ext uri="{FF2B5EF4-FFF2-40B4-BE49-F238E27FC236}">
                  <a16:creationId xmlns:a16="http://schemas.microsoft.com/office/drawing/2014/main" id="{96CC3BB2-CA9A-4F49-AA10-06DB1ED85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104"/>
              <a:ext cx="5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3" name="Line 15">
              <a:extLst>
                <a:ext uri="{FF2B5EF4-FFF2-40B4-BE49-F238E27FC236}">
                  <a16:creationId xmlns:a16="http://schemas.microsoft.com/office/drawing/2014/main" id="{F3604B36-80A9-49A5-951C-38BF5677D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84"/>
              <a:ext cx="0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4" name="Line 16">
              <a:extLst>
                <a:ext uri="{FF2B5EF4-FFF2-40B4-BE49-F238E27FC236}">
                  <a16:creationId xmlns:a16="http://schemas.microsoft.com/office/drawing/2014/main" id="{103CA68B-DAF7-4D54-9C42-AE36BAE37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0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5" name="Line 17">
              <a:extLst>
                <a:ext uri="{FF2B5EF4-FFF2-40B4-BE49-F238E27FC236}">
                  <a16:creationId xmlns:a16="http://schemas.microsoft.com/office/drawing/2014/main" id="{55CE52A5-DE95-4F62-B8E6-ABF90310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84"/>
              <a:ext cx="0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6" name="Line 18">
              <a:extLst>
                <a:ext uri="{FF2B5EF4-FFF2-40B4-BE49-F238E27FC236}">
                  <a16:creationId xmlns:a16="http://schemas.microsoft.com/office/drawing/2014/main" id="{2D3B435F-87DA-4154-8C67-2873A54FE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336"/>
              <a:ext cx="528" cy="6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7" name="Line 19">
              <a:extLst>
                <a:ext uri="{FF2B5EF4-FFF2-40B4-BE49-F238E27FC236}">
                  <a16:creationId xmlns:a16="http://schemas.microsoft.com/office/drawing/2014/main" id="{9EBB7AC0-A2C8-4B3A-BD30-97CD5D301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6"/>
              <a:ext cx="576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1748" name="Text Box 20">
              <a:extLst>
                <a:ext uri="{FF2B5EF4-FFF2-40B4-BE49-F238E27FC236}">
                  <a16:creationId xmlns:a16="http://schemas.microsoft.com/office/drawing/2014/main" id="{A2F8CACF-0899-4D0B-A482-530921E9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9"/>
              <a:ext cx="27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/>
                <a:t>11</a:t>
              </a:r>
            </a:p>
          </p:txBody>
        </p:sp>
        <p:sp>
          <p:nvSpPr>
            <p:cNvPr id="201749" name="Text Box 21">
              <a:extLst>
                <a:ext uri="{FF2B5EF4-FFF2-40B4-BE49-F238E27FC236}">
                  <a16:creationId xmlns:a16="http://schemas.microsoft.com/office/drawing/2014/main" id="{B370A334-3FE4-466E-AC95-B9E59A2C3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7</a:t>
              </a:r>
            </a:p>
          </p:txBody>
        </p:sp>
        <p:sp>
          <p:nvSpPr>
            <p:cNvPr id="201750" name="Text Box 22">
              <a:extLst>
                <a:ext uri="{FF2B5EF4-FFF2-40B4-BE49-F238E27FC236}">
                  <a16:creationId xmlns:a16="http://schemas.microsoft.com/office/drawing/2014/main" id="{34ADA90D-7F08-4332-8594-3DC693EC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2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7</a:t>
              </a:r>
            </a:p>
          </p:txBody>
        </p:sp>
        <p:sp>
          <p:nvSpPr>
            <p:cNvPr id="201751" name="Text Box 23">
              <a:extLst>
                <a:ext uri="{FF2B5EF4-FFF2-40B4-BE49-F238E27FC236}">
                  <a16:creationId xmlns:a16="http://schemas.microsoft.com/office/drawing/2014/main" id="{9322CD33-B36D-456B-AC2A-621C9B26B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61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6</a:t>
              </a:r>
            </a:p>
          </p:txBody>
        </p:sp>
        <p:sp>
          <p:nvSpPr>
            <p:cNvPr id="201752" name="Text Box 24">
              <a:extLst>
                <a:ext uri="{FF2B5EF4-FFF2-40B4-BE49-F238E27FC236}">
                  <a16:creationId xmlns:a16="http://schemas.microsoft.com/office/drawing/2014/main" id="{7EC22944-004D-41B0-B3BB-667AA9075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518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8</a:t>
              </a:r>
            </a:p>
          </p:txBody>
        </p:sp>
        <p:sp>
          <p:nvSpPr>
            <p:cNvPr id="201753" name="Text Box 25">
              <a:extLst>
                <a:ext uri="{FF2B5EF4-FFF2-40B4-BE49-F238E27FC236}">
                  <a16:creationId xmlns:a16="http://schemas.microsoft.com/office/drawing/2014/main" id="{58383AA3-C6B1-4880-BA30-7BC34B649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518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5</a:t>
              </a:r>
            </a:p>
          </p:txBody>
        </p:sp>
        <p:sp>
          <p:nvSpPr>
            <p:cNvPr id="201754" name="Text Box 26">
              <a:extLst>
                <a:ext uri="{FF2B5EF4-FFF2-40B4-BE49-F238E27FC236}">
                  <a16:creationId xmlns:a16="http://schemas.microsoft.com/office/drawing/2014/main" id="{0998F190-F6C2-497E-B01D-7FC802A66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470"/>
              <a:ext cx="33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10</a:t>
              </a:r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623115B2-B47A-4231-B534-BCED5243C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46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000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31FE6D8C-3B88-43D7-8CEE-0A5A2DC3F3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41363"/>
          </a:xfrm>
        </p:spPr>
        <p:txBody>
          <a:bodyPr/>
          <a:lstStyle/>
          <a:p>
            <a:r>
              <a:rPr lang="en-US" altLang="en-US"/>
              <a:t>Chapter 9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9902F574-6B83-4088-9C04-5DF37800B8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23988"/>
            <a:ext cx="7772400" cy="4748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/>
              <a:t> </a:t>
            </a:r>
            <a:r>
              <a:rPr lang="en-US" altLang="en-US" sz="2800" b="1"/>
              <a:t>2. 对下列有向图：</a:t>
            </a:r>
          </a:p>
          <a:p>
            <a:pPr>
              <a:buFontTx/>
              <a:buNone/>
            </a:pPr>
            <a:r>
              <a:rPr lang="en-US" altLang="en-US" b="1"/>
              <a:t>                         </a:t>
            </a:r>
          </a:p>
          <a:p>
            <a:pPr>
              <a:buFontTx/>
              <a:buNone/>
            </a:pPr>
            <a:r>
              <a:rPr lang="en-US" altLang="en-US" b="1"/>
              <a:t>                          </a:t>
            </a:r>
            <a:r>
              <a:rPr lang="en-US" altLang="en-US" sz="2000" b="1"/>
              <a:t>A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          B                            C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               D                E</a:t>
            </a:r>
          </a:p>
          <a:p>
            <a:pPr>
              <a:buFontTx/>
              <a:buNone/>
            </a:pPr>
            <a:r>
              <a:rPr lang="en-US" altLang="en-US" sz="2000" b="1"/>
              <a:t>      </a:t>
            </a:r>
          </a:p>
          <a:p>
            <a:pPr>
              <a:buFontTx/>
              <a:buNone/>
            </a:pPr>
            <a:r>
              <a:rPr lang="en-US" altLang="en-US" sz="2000" b="1"/>
              <a:t>      用Dijkstra算法求从顶点A到其它各顶点的最短路径。</a:t>
            </a:r>
          </a:p>
          <a:p>
            <a:pPr>
              <a:buFontTx/>
              <a:buNone/>
            </a:pPr>
            <a:r>
              <a:rPr lang="en-US" altLang="en-US" b="1">
                <a:solidFill>
                  <a:schemeClr val="accent1"/>
                </a:solidFill>
              </a:rPr>
              <a:t>  </a:t>
            </a:r>
            <a:endParaRPr lang="en-US" altLang="en-US" b="1"/>
          </a:p>
        </p:txBody>
      </p:sp>
      <p:grpSp>
        <p:nvGrpSpPr>
          <p:cNvPr id="202756" name="Group 4">
            <a:extLst>
              <a:ext uri="{FF2B5EF4-FFF2-40B4-BE49-F238E27FC236}">
                <a16:creationId xmlns:a16="http://schemas.microsoft.com/office/drawing/2014/main" id="{D4ABCF5E-3ACF-4AE5-A853-CBE27822C07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557463"/>
            <a:ext cx="2362200" cy="2090737"/>
            <a:chOff x="0" y="0"/>
            <a:chExt cx="1488" cy="1339"/>
          </a:xfrm>
        </p:grpSpPr>
        <p:sp>
          <p:nvSpPr>
            <p:cNvPr id="202757" name="Oval 5">
              <a:extLst>
                <a:ext uri="{FF2B5EF4-FFF2-40B4-BE49-F238E27FC236}">
                  <a16:creationId xmlns:a16="http://schemas.microsoft.com/office/drawing/2014/main" id="{863B29D7-77F8-4310-BB86-0728B4D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58" name="Oval 6">
              <a:extLst>
                <a:ext uri="{FF2B5EF4-FFF2-40B4-BE49-F238E27FC236}">
                  <a16:creationId xmlns:a16="http://schemas.microsoft.com/office/drawing/2014/main" id="{67424818-8A4C-4879-869C-FB4EC0D3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59" name="Oval 7">
              <a:extLst>
                <a:ext uri="{FF2B5EF4-FFF2-40B4-BE49-F238E27FC236}">
                  <a16:creationId xmlns:a16="http://schemas.microsoft.com/office/drawing/2014/main" id="{00D3DEFD-5D88-4C6E-8D81-86D03518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43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60" name="Oval 8">
              <a:extLst>
                <a:ext uri="{FF2B5EF4-FFF2-40B4-BE49-F238E27FC236}">
                  <a16:creationId xmlns:a16="http://schemas.microsoft.com/office/drawing/2014/main" id="{140D0DDF-0D73-4476-B399-96F6E869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61" name="Oval 9">
              <a:extLst>
                <a:ext uri="{FF2B5EF4-FFF2-40B4-BE49-F238E27FC236}">
                  <a16:creationId xmlns:a16="http://schemas.microsoft.com/office/drawing/2014/main" id="{58721DF9-AF80-40A8-96AC-8DB07EDF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0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2762" name="Line 10">
              <a:extLst>
                <a:ext uri="{FF2B5EF4-FFF2-40B4-BE49-F238E27FC236}">
                  <a16:creationId xmlns:a16="http://schemas.microsoft.com/office/drawing/2014/main" id="{1F35FF44-AF0E-41D7-AC1F-2B939ADEA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44"/>
              <a:ext cx="43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3" name="Line 11">
              <a:extLst>
                <a:ext uri="{FF2B5EF4-FFF2-40B4-BE49-F238E27FC236}">
                  <a16:creationId xmlns:a16="http://schemas.microsoft.com/office/drawing/2014/main" id="{498A64FB-637B-4990-A9DE-5BBDF2C75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44"/>
              <a:ext cx="48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4" name="Line 12">
              <a:extLst>
                <a:ext uri="{FF2B5EF4-FFF2-40B4-BE49-F238E27FC236}">
                  <a16:creationId xmlns:a16="http://schemas.microsoft.com/office/drawing/2014/main" id="{E7261E49-45B3-4A0F-B093-088B32CBB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576"/>
              <a:ext cx="100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5" name="Line 13">
              <a:extLst>
                <a:ext uri="{FF2B5EF4-FFF2-40B4-BE49-F238E27FC236}">
                  <a16:creationId xmlns:a16="http://schemas.microsoft.com/office/drawing/2014/main" id="{01E31235-1629-46E6-8066-381D3B2D1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624"/>
              <a:ext cx="864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6" name="Line 14">
              <a:extLst>
                <a:ext uri="{FF2B5EF4-FFF2-40B4-BE49-F238E27FC236}">
                  <a16:creationId xmlns:a16="http://schemas.microsoft.com/office/drawing/2014/main" id="{2B5D6F6A-C074-4F52-9E0F-4EEED81F1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672"/>
              <a:ext cx="14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7" name="Line 15">
              <a:extLst>
                <a:ext uri="{FF2B5EF4-FFF2-40B4-BE49-F238E27FC236}">
                  <a16:creationId xmlns:a16="http://schemas.microsoft.com/office/drawing/2014/main" id="{858FBA38-A159-4B24-9CD9-2F93332CD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52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8" name="Line 16">
              <a:extLst>
                <a:ext uri="{FF2B5EF4-FFF2-40B4-BE49-F238E27FC236}">
                  <a16:creationId xmlns:a16="http://schemas.microsoft.com/office/drawing/2014/main" id="{E53D6A51-35BE-41CE-91FD-93D21A20B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672"/>
              <a:ext cx="192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2769" name="Text Box 17">
              <a:extLst>
                <a:ext uri="{FF2B5EF4-FFF2-40B4-BE49-F238E27FC236}">
                  <a16:creationId xmlns:a16="http://schemas.microsoft.com/office/drawing/2014/main" id="{92177D1A-88BD-481E-8A54-7142668C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86"/>
              <a:ext cx="39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/>
                <a:t>10</a:t>
              </a:r>
            </a:p>
          </p:txBody>
        </p:sp>
        <p:sp>
          <p:nvSpPr>
            <p:cNvPr id="202770" name="Text Box 18">
              <a:extLst>
                <a:ext uri="{FF2B5EF4-FFF2-40B4-BE49-F238E27FC236}">
                  <a16:creationId xmlns:a16="http://schemas.microsoft.com/office/drawing/2014/main" id="{026E59EE-89EC-4C25-A02D-9FA98806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44"/>
              <a:ext cx="39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/>
                <a:t>18</a:t>
              </a:r>
            </a:p>
          </p:txBody>
        </p:sp>
        <p:sp>
          <p:nvSpPr>
            <p:cNvPr id="202771" name="Text Box 19">
              <a:extLst>
                <a:ext uri="{FF2B5EF4-FFF2-40B4-BE49-F238E27FC236}">
                  <a16:creationId xmlns:a16="http://schemas.microsoft.com/office/drawing/2014/main" id="{D0955B7D-3A04-490D-9C65-0C5B38FF1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60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1800"/>
                <a:t>5</a:t>
              </a:r>
            </a:p>
          </p:txBody>
        </p:sp>
        <p:sp>
          <p:nvSpPr>
            <p:cNvPr id="202772" name="Text Box 20">
              <a:extLst>
                <a:ext uri="{FF2B5EF4-FFF2-40B4-BE49-F238E27FC236}">
                  <a16:creationId xmlns:a16="http://schemas.microsoft.com/office/drawing/2014/main" id="{A12CD605-B3F2-4054-871E-320E30069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" y="729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1800"/>
                <a:t>2</a:t>
              </a:r>
            </a:p>
          </p:txBody>
        </p:sp>
        <p:sp>
          <p:nvSpPr>
            <p:cNvPr id="202773" name="Text Box 21">
              <a:extLst>
                <a:ext uri="{FF2B5EF4-FFF2-40B4-BE49-F238E27FC236}">
                  <a16:creationId xmlns:a16="http://schemas.microsoft.com/office/drawing/2014/main" id="{997AAA4F-85D9-4DFB-A4E2-AD14E670D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81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1800"/>
                <a:t>2</a:t>
              </a:r>
            </a:p>
          </p:txBody>
        </p:sp>
        <p:sp>
          <p:nvSpPr>
            <p:cNvPr id="202774" name="Text Box 22">
              <a:extLst>
                <a:ext uri="{FF2B5EF4-FFF2-40B4-BE49-F238E27FC236}">
                  <a16:creationId xmlns:a16="http://schemas.microsoft.com/office/drawing/2014/main" id="{99EA1FE3-E9F4-4108-83C3-25F9E3684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04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1800"/>
                <a:t>2</a:t>
              </a:r>
            </a:p>
          </p:txBody>
        </p:sp>
        <p:sp>
          <p:nvSpPr>
            <p:cNvPr id="202775" name="Text Box 23">
              <a:extLst>
                <a:ext uri="{FF2B5EF4-FFF2-40B4-BE49-F238E27FC236}">
                  <a16:creationId xmlns:a16="http://schemas.microsoft.com/office/drawing/2014/main" id="{C501ECE6-7A1B-4AD5-A239-3B4AF5650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729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180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F40F156B-131C-4103-B67F-EA19B4FE57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/>
              <a:t>Chapter 9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0BFFB585-5D19-40BD-994B-BFD7F6A30E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229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3.考纲上的题：</a:t>
            </a:r>
          </a:p>
          <a:p>
            <a:pPr>
              <a:buFontTx/>
              <a:buNone/>
            </a:pPr>
            <a:r>
              <a:rPr lang="en-US" altLang="en-US" sz="2000" b="1"/>
              <a:t>（10分）设无向图 G = （ V， E），其中 V = { 1, 2, 3, 4, 5 },</a:t>
            </a:r>
          </a:p>
          <a:p>
            <a:pPr>
              <a:buFontTx/>
              <a:buNone/>
            </a:pPr>
            <a:r>
              <a:rPr lang="en-US" altLang="en-US" sz="2000" b="1"/>
              <a:t>                E = { ( 1,2,4 ) , ( 2,5,5 ) , ( 1,3,2 ) , ( 2,4,4 ) , (3,4,1 ) , ( 4,5,3 ) ,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( 1,5,8 ) } , 每条边由一个三元组表示，三元组中前两个元  </a:t>
            </a:r>
          </a:p>
          <a:p>
            <a:pPr>
              <a:buFontTx/>
              <a:buNone/>
            </a:pPr>
            <a:r>
              <a:rPr lang="en-US" altLang="en-US" sz="2000" b="1"/>
              <a:t>                素为与该边关联的顶点，第三个元素为该边的权。请写出图 G</a:t>
            </a:r>
          </a:p>
          <a:p>
            <a:pPr>
              <a:buFontTx/>
              <a:buNone/>
            </a:pPr>
            <a:r>
              <a:rPr lang="en-US" altLang="en-US" sz="2000" b="1"/>
              <a:t>                中从顶点1到其余各点的最短路径的求解过程。要求列出最短路  </a:t>
            </a:r>
          </a:p>
          <a:p>
            <a:pPr>
              <a:buFontTx/>
              <a:buNone/>
            </a:pPr>
            <a:r>
              <a:rPr lang="en-US" altLang="en-US" sz="2000" b="1"/>
              <a:t>                径上的各顶点，并计算路径长度。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3BD60C76-79CB-4BD8-B562-467BB57D5A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7143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99606A1D-A4FD-4E8F-90D7-B2A6343EE3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83058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cs typeface="Times New Roman" panose="02020603050405020304" pitchFamily="18" charset="0"/>
              </a:rPr>
              <a:t> 4.</a:t>
            </a:r>
            <a:r>
              <a:rPr lang="en-US" altLang="en-US" sz="1800" b="1">
                <a:cs typeface="Times New Roman" panose="02020603050405020304" pitchFamily="18" charset="0"/>
              </a:rPr>
              <a:t> </a:t>
            </a:r>
            <a:r>
              <a:rPr lang="en-US" altLang="en-US" sz="2000" b="1"/>
              <a:t>二叉树以二叉链表的方式存储，设计算法输出二叉树中所有的叶子结点，同时给出每个叶子结点到根结点的路径的长度。（</a:t>
            </a:r>
            <a:r>
              <a:rPr lang="en-US" altLang="en-US" sz="2000" b="1">
                <a:cs typeface="Times New Roman" panose="02020603050405020304" pitchFamily="18" charset="0"/>
              </a:rPr>
              <a:t>6</a:t>
            </a:r>
            <a:r>
              <a:rPr lang="en-US" altLang="en-US" sz="2000" b="1"/>
              <a:t>分）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解答：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Template &lt;class TYPE&gt; void BinaryTree &lt;TYPE&gt; :: leaf_path( ) {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                                                                                       leaf_pathlen(root, 0);}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Template &lt;class TYPE&gt; void BinaryTree &lt;TYPE&gt; :: leaf_pathlen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                                                                        (BinTreeNode *  T, int L)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{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	if (T == NULL) return;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 else if ((T</a:t>
            </a:r>
            <a:r>
              <a:rPr lang="en-US" altLang="en-US" sz="2000" b="1">
                <a:sym typeface="Symbol" panose="05050102010706020507" pitchFamily="18" charset="2"/>
              </a:rPr>
              <a:t></a:t>
            </a:r>
            <a:r>
              <a:rPr lang="en-US" altLang="en-US" sz="2000" b="1">
                <a:cs typeface="Times New Roman" panose="02020603050405020304" pitchFamily="18" charset="0"/>
              </a:rPr>
              <a:t>lchild = = NULL) &amp;&amp;(T</a:t>
            </a:r>
            <a:r>
              <a:rPr lang="en-US" altLang="en-US" sz="2000" b="1">
                <a:sym typeface="Symbol" panose="05050102010706020507" pitchFamily="18" charset="2"/>
              </a:rPr>
              <a:t></a:t>
            </a:r>
            <a:r>
              <a:rPr lang="en-US" altLang="en-US" sz="2000" b="1">
                <a:cs typeface="Times New Roman" panose="02020603050405020304" pitchFamily="18" charset="0"/>
              </a:rPr>
              <a:t>rchild = = NULL))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		     count &lt;&lt; T</a:t>
            </a:r>
            <a:r>
              <a:rPr lang="en-US" altLang="en-US" sz="2000" b="1">
                <a:sym typeface="Symbol" panose="05050102010706020507" pitchFamily="18" charset="2"/>
              </a:rPr>
              <a:t></a:t>
            </a:r>
            <a:r>
              <a:rPr lang="en-US" altLang="en-US" sz="2000" b="1">
                <a:cs typeface="Times New Roman" panose="02020603050405020304" pitchFamily="18" charset="0"/>
              </a:rPr>
              <a:t>data &lt;&lt; L;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	       else 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              {  leaf</a:t>
            </a:r>
            <a:r>
              <a:rPr lang="en-US" altLang="en-US" sz="2000" b="1" u="sng">
                <a:cs typeface="Times New Roman" panose="02020603050405020304" pitchFamily="18" charset="0"/>
              </a:rPr>
              <a:t>_</a:t>
            </a:r>
            <a:r>
              <a:rPr lang="en-US" altLang="en-US" sz="2000" b="1">
                <a:cs typeface="Times New Roman" panose="02020603050405020304" pitchFamily="18" charset="0"/>
              </a:rPr>
              <a:t>pathlen(T</a:t>
            </a:r>
            <a:r>
              <a:rPr lang="en-US" altLang="en-US" sz="2000" b="1">
                <a:sym typeface="Symbol" panose="05050102010706020507" pitchFamily="18" charset="2"/>
              </a:rPr>
              <a:t></a:t>
            </a:r>
            <a:r>
              <a:rPr lang="en-US" altLang="en-US" sz="2000" b="1">
                <a:cs typeface="Times New Roman" panose="02020603050405020304" pitchFamily="18" charset="0"/>
              </a:rPr>
              <a:t>lchild, L+1);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                  leaf</a:t>
            </a:r>
            <a:r>
              <a:rPr lang="en-US" altLang="en-US" sz="2000" b="1" u="sng">
                <a:cs typeface="Times New Roman" panose="02020603050405020304" pitchFamily="18" charset="0"/>
              </a:rPr>
              <a:t>_</a:t>
            </a:r>
            <a:r>
              <a:rPr lang="en-US" altLang="en-US" sz="2000" b="1">
                <a:cs typeface="Times New Roman" panose="02020603050405020304" pitchFamily="18" charset="0"/>
              </a:rPr>
              <a:t>pathlen(T</a:t>
            </a:r>
            <a:r>
              <a:rPr lang="en-US" altLang="en-US" sz="2000" b="1">
                <a:sym typeface="Symbol" panose="05050102010706020507" pitchFamily="18" charset="2"/>
              </a:rPr>
              <a:t></a:t>
            </a:r>
            <a:r>
              <a:rPr lang="en-US" altLang="en-US" sz="2000" b="1">
                <a:cs typeface="Times New Roman" panose="02020603050405020304" pitchFamily="18" charset="0"/>
              </a:rPr>
              <a:t>rchild, L+1);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                  }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 }</a:t>
            </a: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0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04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04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 autoUpdateAnimBg="0"/>
      <p:bldP spid="2048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8862B-2420-4075-81DB-EB059F6270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pPr algn="l"/>
            <a:r>
              <a:rPr lang="en-US" altLang="en-US" sz="2400" b="1"/>
              <a:t>例1.       求n!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65948C-7BE8-4694-9777-52D905D53A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factorial function  f(n)=n!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1               n&lt;=1     (base)  //递归终结条件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            n*f(n-1)    n&gt;1 (recursive component)  //递归部分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 </a:t>
            </a:r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B92440E1-9E4F-4062-B80F-D7650E960EA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57400"/>
            <a:ext cx="838200" cy="609600"/>
            <a:chOff x="0" y="0"/>
            <a:chExt cx="528" cy="384"/>
          </a:xfrm>
        </p:grpSpPr>
        <p:sp>
          <p:nvSpPr>
            <p:cNvPr id="5125" name="Text Box 4">
              <a:extLst>
                <a:ext uri="{FF2B5EF4-FFF2-40B4-BE49-F238E27FC236}">
                  <a16:creationId xmlns:a16="http://schemas.microsoft.com/office/drawing/2014/main" id="{C96F78B1-C91C-4CD9-98BC-8EF8E5FE7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/>
                <a:t>f(n)</a:t>
              </a:r>
            </a:p>
          </p:txBody>
        </p:sp>
        <p:sp>
          <p:nvSpPr>
            <p:cNvPr id="5126" name="AutoShape 5">
              <a:extLst>
                <a:ext uri="{FF2B5EF4-FFF2-40B4-BE49-F238E27FC236}">
                  <a16:creationId xmlns:a16="http://schemas.microsoft.com/office/drawing/2014/main" id="{EFFAC6D1-A782-48A6-B960-9EF64E05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0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27" name="Text Box 7">
            <a:extLst>
              <a:ext uri="{FF2B5EF4-FFF2-40B4-BE49-F238E27FC236}">
                <a16:creationId xmlns:a16="http://schemas.microsoft.com/office/drawing/2014/main" id="{A8ABA8DB-1076-41EF-8230-DE032FFB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620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/>
              <a:t>f(5)=5*f(4)=5*4f( 3)=5*4*3f(2)=5*4*3*2f(1)=120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/>
              <a:t>       </a:t>
            </a:r>
            <a:r>
              <a:rPr lang="en-US" altLang="en-US" b="1"/>
              <a:t>static long factorial (int n)</a:t>
            </a:r>
            <a:endParaRPr lang="en-US" altLang="en-US" sz="28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/>
              <a:t>        {   if ( n &lt;= 1)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/>
              <a:t>                 return 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/>
              <a:t>             else return n* factorial( n-1 )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/>
              <a:t>         }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A385AF2-0970-49DC-B73E-7D5607D518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2D-Array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CCF54E5-3AC7-43D5-9446-D68CE1735F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800" b="1"/>
              <a:t>Location mapping:</a:t>
            </a:r>
          </a:p>
          <a:p>
            <a:pPr>
              <a:buFontTx/>
              <a:buNone/>
            </a:pPr>
            <a:r>
              <a:rPr lang="en-US" altLang="en-US" sz="2800" b="1"/>
              <a:t>   a) row-major order</a:t>
            </a:r>
          </a:p>
          <a:p>
            <a:pPr>
              <a:buFontTx/>
              <a:buNone/>
            </a:pPr>
            <a:r>
              <a:rPr lang="en-US" altLang="en-US" sz="2800" b="1"/>
              <a:t>       Loc(a[i][j])=Loc(a[0][0])+[i*m+j]*l</a:t>
            </a:r>
          </a:p>
          <a:p>
            <a:pPr>
              <a:buFontTx/>
              <a:buNone/>
            </a:pPr>
            <a:r>
              <a:rPr lang="en-US" altLang="en-US" sz="2800" b="1"/>
              <a:t>   b) column-major order</a:t>
            </a:r>
          </a:p>
          <a:p>
            <a:pPr>
              <a:buFontTx/>
              <a:buNone/>
            </a:pPr>
            <a:r>
              <a:rPr lang="en-US" altLang="en-US" sz="2800" b="1"/>
              <a:t>       Loc(a[i][j])=Loc(a[0][0])+[j*n+i]*l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E4545D-2D7B-40F4-9CDD-FDA87713A2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2D-Array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9169F8-D604-4019-B42B-888239F67F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1200"/>
            <a:ext cx="8640763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</a:t>
            </a:r>
            <a:r>
              <a:rPr lang="en-US" altLang="en-US" sz="2800" b="1"/>
              <a:t>An 3D-Array:</a:t>
            </a:r>
          </a:p>
          <a:p>
            <a:pPr>
              <a:buFontTx/>
              <a:buNone/>
            </a:pPr>
            <a:r>
              <a:rPr lang="en-US" altLang="en-US" sz="2800" b="1"/>
              <a:t>    int a[m</a:t>
            </a:r>
            <a:r>
              <a:rPr lang="en-US" altLang="en-US" sz="2800" b="1" baseline="-25000"/>
              <a:t>1</a:t>
            </a:r>
            <a:r>
              <a:rPr lang="en-US" altLang="en-US" sz="2800" b="1"/>
              <a:t>][m</a:t>
            </a:r>
            <a:r>
              <a:rPr lang="en-US" altLang="en-US" sz="2800" b="1" baseline="-25000"/>
              <a:t>2</a:t>
            </a:r>
            <a:r>
              <a:rPr lang="en-US" altLang="en-US" sz="2800" b="1"/>
              <a:t>][m</a:t>
            </a:r>
            <a:r>
              <a:rPr lang="en-US" altLang="en-US" sz="2800" b="1" baseline="-25000"/>
              <a:t>3</a:t>
            </a:r>
            <a:r>
              <a:rPr lang="en-US" altLang="en-US" sz="2800" b="1"/>
              <a:t>]</a:t>
            </a:r>
          </a:p>
          <a:p>
            <a:pPr>
              <a:buFontTx/>
              <a:buNone/>
            </a:pPr>
            <a:r>
              <a:rPr lang="en-US" altLang="en-US" sz="2800" b="1"/>
              <a:t>   Location mapping</a:t>
            </a:r>
          </a:p>
          <a:p>
            <a:pPr>
              <a:buFontTx/>
              <a:buNone/>
            </a:pPr>
            <a:r>
              <a:rPr lang="en-US" altLang="en-US" sz="2800" b="1"/>
              <a:t>    Loc(a[i][j][k])=Loc(a[0][0][0])+i*m</a:t>
            </a:r>
            <a:r>
              <a:rPr lang="en-US" altLang="en-US" sz="2800" b="1" baseline="-25000"/>
              <a:t>2</a:t>
            </a:r>
            <a:r>
              <a:rPr lang="en-US" altLang="en-US" sz="2800" b="1"/>
              <a:t>*m</a:t>
            </a:r>
            <a:r>
              <a:rPr lang="en-US" altLang="en-US" sz="2800" b="1" baseline="-25000"/>
              <a:t>3</a:t>
            </a:r>
            <a:r>
              <a:rPr lang="en-US" altLang="en-US" sz="2800" b="1"/>
              <a:t>+j*m</a:t>
            </a:r>
            <a:r>
              <a:rPr lang="en-US" altLang="en-US" sz="2800" b="1" baseline="-25000"/>
              <a:t>3</a:t>
            </a:r>
            <a:r>
              <a:rPr lang="en-US" altLang="en-US" sz="2800" b="1"/>
              <a:t>+k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86AA94-BE60-4E6F-8C50-D395DEE21C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b="1"/>
              <a:t>Matrix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8885EFA-9DF6-4F5D-9148-EBE273E521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1.definition: a m*n Matrix is a table with m rows and n columns. m and n are the dimensions of the matrix.</a:t>
            </a:r>
          </a:p>
          <a:p>
            <a:pPr>
              <a:buFontTx/>
              <a:buNone/>
            </a:pPr>
            <a:r>
              <a:rPr lang="en-US" altLang="en-US" sz="2800" b="1"/>
              <a:t>   For example:  a 5*4 matrix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E800C952-7961-4582-9CDC-8010C68BADC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429000"/>
            <a:ext cx="3124200" cy="3154363"/>
            <a:chOff x="0" y="0"/>
            <a:chExt cx="1968" cy="1987"/>
          </a:xfrm>
        </p:grpSpPr>
        <p:sp>
          <p:nvSpPr>
            <p:cNvPr id="25605" name="Text Box 5">
              <a:extLst>
                <a:ext uri="{FF2B5EF4-FFF2-40B4-BE49-F238E27FC236}">
                  <a16:creationId xmlns:a16="http://schemas.microsoft.com/office/drawing/2014/main" id="{1A75653E-9E25-4DD7-BB96-7E2E02F51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8"/>
              <a:ext cx="1632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7    2    0    9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0    1    0    5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6    4    2    0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8    2    7    3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1    4    9    6</a:t>
              </a:r>
            </a:p>
          </p:txBody>
        </p:sp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F93701D5-46FC-476D-958D-6A1EB22B1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0"/>
              <a:ext cx="24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3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4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5</a:t>
              </a: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30D1D2DE-0FEB-4DC4-89F1-2E070CCB4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0"/>
              <a:ext cx="13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1    2    3    4</a:t>
              </a:r>
            </a:p>
          </p:txBody>
        </p:sp>
        <p:sp>
          <p:nvSpPr>
            <p:cNvPr id="25608" name="AutoShape 8">
              <a:extLst>
                <a:ext uri="{FF2B5EF4-FFF2-40B4-BE49-F238E27FC236}">
                  <a16:creationId xmlns:a16="http://schemas.microsoft.com/office/drawing/2014/main" id="{6ED5FAA0-9B8A-4A41-8BC2-E85E8BFA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432"/>
              <a:ext cx="48" cy="1392"/>
            </a:xfrm>
            <a:prstGeom prst="leftBracket">
              <a:avLst>
                <a:gd name="adj" fmla="val 24166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5609" name="AutoShape 9">
              <a:extLst>
                <a:ext uri="{FF2B5EF4-FFF2-40B4-BE49-F238E27FC236}">
                  <a16:creationId xmlns:a16="http://schemas.microsoft.com/office/drawing/2014/main" id="{9278FE4E-7884-4F70-A5AE-CDDE268A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432"/>
              <a:ext cx="48" cy="1392"/>
            </a:xfrm>
            <a:prstGeom prst="rightBracket">
              <a:avLst>
                <a:gd name="adj" fmla="val 24166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7DF538-5265-417B-93AC-8A0EE0129A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Matrix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A4613F2-0CB2-42B3-A15E-08DA3DDCA6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</a:t>
            </a:r>
            <a:r>
              <a:rPr lang="en-US" altLang="en-US" b="1"/>
              <a:t>2.Matrix can be implemented with a two dimensional array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   int x[m][n]     or    Array2D&lt;int&gt;x[m][n]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 </a:t>
            </a:r>
            <a:r>
              <a:rPr lang="en-US" altLang="en-US" b="1"/>
              <a:t>use </a:t>
            </a:r>
            <a:r>
              <a:rPr lang="en-US" altLang="en-US" b="1">
                <a:solidFill>
                  <a:schemeClr val="accent1"/>
                </a:solidFill>
              </a:rPr>
              <a:t>x(i,j)</a:t>
            </a:r>
            <a:r>
              <a:rPr lang="en-US" altLang="en-US" b="1"/>
              <a:t> to index the matrix element,                	    	</a:t>
            </a:r>
            <a:r>
              <a:rPr lang="en-US" altLang="en-US" b="1">
                <a:solidFill>
                  <a:schemeClr val="tx2"/>
                </a:solidFill>
              </a:rPr>
              <a:t>1&lt;=i&lt;=m ,  1&lt;=j&lt;=n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  the private data member is </a:t>
            </a:r>
            <a:r>
              <a:rPr lang="en-US" altLang="en-US" b="1">
                <a:solidFill>
                  <a:schemeClr val="accent1"/>
                </a:solidFill>
              </a:rPr>
              <a:t>rows, cols,  						  element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706553-C41D-4B22-A815-2C336B2236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Special Matrix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BC73AA5-D535-4CA2-B0C3-0CC0D4E043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A </a:t>
            </a:r>
            <a:r>
              <a:rPr lang="en-US" altLang="en-US" b="1">
                <a:solidFill>
                  <a:schemeClr val="tx2"/>
                </a:solidFill>
              </a:rPr>
              <a:t>square</a:t>
            </a:r>
            <a:r>
              <a:rPr lang="en-US" altLang="en-US" b="1"/>
              <a:t> matrix has the same number of rows and columns.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Some special forms of  square matrix that arise frequently are: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tx2"/>
                </a:solidFill>
              </a:rPr>
              <a:t>Diagonal</a:t>
            </a:r>
            <a:r>
              <a:rPr lang="en-US" altLang="en-US" b="1"/>
              <a:t>. M(i,j)=0 for i!=j;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tx2"/>
                </a:solidFill>
              </a:rPr>
              <a:t>Tridiagonal</a:t>
            </a:r>
            <a:r>
              <a:rPr lang="en-US" altLang="en-US" b="1"/>
              <a:t>. M(i,j)=0 for|i-j|&gt;1;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tx2"/>
                </a:solidFill>
              </a:rPr>
              <a:t>Lower triangular</a:t>
            </a:r>
            <a:r>
              <a:rPr lang="en-US" altLang="en-US" b="1"/>
              <a:t>. M(i,j)=0 for i&lt;j;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tx2"/>
                </a:solidFill>
              </a:rPr>
              <a:t>Upper triangular</a:t>
            </a:r>
            <a:r>
              <a:rPr lang="en-US" altLang="en-US" b="1"/>
              <a:t>. M(i,j)=0 for i&gt;j;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chemeClr val="tx2"/>
                </a:solidFill>
              </a:rPr>
              <a:t>Symmetric</a:t>
            </a:r>
            <a:r>
              <a:rPr lang="en-US" altLang="en-US" b="1"/>
              <a:t>.M(i,j)=M(j,i);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05FA9EB-9803-4630-8E21-FEB1A1E30A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b="1"/>
              <a:t>Special Matrix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8AD09A-D1EF-428A-B96B-821F5E66EB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8153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For example:</a:t>
            </a:r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/>
              <a:t>   </a:t>
            </a:r>
            <a:r>
              <a:rPr lang="en-US" altLang="en-US" b="1"/>
              <a:t>2  0  0  0               2  1  0  0            2  0  0  0</a:t>
            </a:r>
          </a:p>
          <a:p>
            <a:pPr>
              <a:buFontTx/>
              <a:buNone/>
            </a:pPr>
            <a:r>
              <a:rPr lang="en-US" altLang="en-US" b="1"/>
              <a:t>   0  1  0  0               3  1  3  0            5  1  0  0</a:t>
            </a:r>
          </a:p>
          <a:p>
            <a:pPr>
              <a:buFontTx/>
              <a:buNone/>
            </a:pPr>
            <a:r>
              <a:rPr lang="en-US" altLang="en-US" b="1"/>
              <a:t>   0  0  4  0               0  5  2  7            0  3  1  0</a:t>
            </a:r>
          </a:p>
          <a:p>
            <a:pPr>
              <a:buFontTx/>
              <a:buNone/>
            </a:pPr>
            <a:r>
              <a:rPr lang="en-US" altLang="en-US" b="1"/>
              <a:t>   0  0  0  6               0  0  9  0            4  2  7  0</a:t>
            </a:r>
          </a:p>
          <a:p>
            <a:pPr>
              <a:buFontTx/>
              <a:buNone/>
            </a:pPr>
            <a:r>
              <a:rPr lang="en-US" altLang="en-US" b="1"/>
              <a:t>(a)Diagonal        (b) Tridiagonal    © Lower Triangular</a:t>
            </a:r>
          </a:p>
          <a:p>
            <a:pPr>
              <a:buFontTx/>
              <a:buNone/>
            </a:pPr>
            <a:r>
              <a:rPr lang="en-US" altLang="en-US" b="1"/>
              <a:t>    2   1   3  0                  2   4   6   0</a:t>
            </a:r>
          </a:p>
          <a:p>
            <a:pPr>
              <a:buFontTx/>
              <a:buNone/>
            </a:pPr>
            <a:r>
              <a:rPr lang="en-US" altLang="en-US" b="1"/>
              <a:t>    0   1   3  8                  4   1   9   5</a:t>
            </a:r>
          </a:p>
          <a:p>
            <a:pPr>
              <a:buFontTx/>
              <a:buNone/>
            </a:pPr>
            <a:r>
              <a:rPr lang="en-US" altLang="en-US" b="1"/>
              <a:t>    0   0   1  6                  6   9   4   7</a:t>
            </a:r>
          </a:p>
          <a:p>
            <a:pPr>
              <a:buFontTx/>
              <a:buNone/>
            </a:pPr>
            <a:r>
              <a:rPr lang="en-US" altLang="en-US" b="1"/>
              <a:t>    0   0   0  0                  0   5   7   0</a:t>
            </a:r>
          </a:p>
          <a:p>
            <a:pPr>
              <a:buFontTx/>
              <a:buNone/>
            </a:pPr>
            <a:r>
              <a:rPr lang="en-US" altLang="en-US" b="1"/>
              <a:t>(d)Upper Triangular   (e)Symmetric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13433CC-538D-407C-9C68-9A4984DA97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b="1"/>
              <a:t>Special Matrix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918E14-5514-4F65-83E2-ED4D96346F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305800" cy="3276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1)Lower Triangular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                                    </a:t>
            </a:r>
            <a:endParaRPr lang="en-US" altLang="en-US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89CA5572-DC82-4CDD-930D-4DF65581701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524000"/>
            <a:ext cx="2514600" cy="2678113"/>
            <a:chOff x="0" y="0"/>
            <a:chExt cx="1584" cy="1687"/>
          </a:xfrm>
        </p:grpSpPr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5B4A5D48-2DE3-4591-8D99-D53EE45A9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153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11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21 </a:t>
              </a:r>
              <a:r>
                <a:rPr lang="en-US" altLang="en-US" b="1"/>
                <a:t>a</a:t>
              </a:r>
              <a:r>
                <a:rPr lang="en-US" altLang="en-US" b="1" baseline="-25000"/>
                <a:t>22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31 </a:t>
              </a:r>
              <a:r>
                <a:rPr lang="en-US" altLang="en-US" b="1"/>
                <a:t>a</a:t>
              </a:r>
              <a:r>
                <a:rPr lang="en-US" altLang="en-US" b="1" baseline="-25000"/>
                <a:t>32</a:t>
              </a:r>
              <a:r>
                <a:rPr lang="en-US" altLang="en-US" b="1"/>
                <a:t> a</a:t>
              </a:r>
              <a:r>
                <a:rPr lang="en-US" altLang="en-US" b="1" baseline="-25000"/>
                <a:t>33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……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n1 </a:t>
              </a:r>
              <a:r>
                <a:rPr lang="en-US" altLang="en-US" b="1"/>
                <a:t>a</a:t>
              </a:r>
              <a:r>
                <a:rPr lang="en-US" altLang="en-US" b="1" baseline="-25000"/>
                <a:t>n2</a:t>
              </a:r>
              <a:r>
                <a:rPr lang="en-US" altLang="en-US" b="1"/>
                <a:t> ………a</a:t>
              </a:r>
              <a:r>
                <a:rPr lang="en-US" altLang="en-US" b="1" baseline="-25000"/>
                <a:t>nn</a:t>
              </a:r>
              <a:endParaRPr lang="en-US" altLang="en-US" b="1"/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C501C922-E760-4CD9-B131-2FAE0532C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4"/>
              <a:ext cx="48" cy="1440"/>
            </a:xfrm>
            <a:prstGeom prst="leftBracket">
              <a:avLst>
                <a:gd name="adj" fmla="val 2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9703" name="AutoShape 7">
              <a:extLst>
                <a:ext uri="{FF2B5EF4-FFF2-40B4-BE49-F238E27FC236}">
                  <a16:creationId xmlns:a16="http://schemas.microsoft.com/office/drawing/2014/main" id="{367F3965-7838-47A6-B6F5-731BDAFD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92"/>
              <a:ext cx="48" cy="1344"/>
            </a:xfrm>
            <a:prstGeom prst="rightBracket">
              <a:avLst>
                <a:gd name="adj" fmla="val 233333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29704" name="Text Box 8">
            <a:extLst>
              <a:ext uri="{FF2B5EF4-FFF2-40B4-BE49-F238E27FC236}">
                <a16:creationId xmlns:a16="http://schemas.microsoft.com/office/drawing/2014/main" id="{79B41612-B3C4-4F6B-9E7E-8CE238D7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800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Location mapping in  row-major order: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 Loc(a(i,j))=Loc(a(1,1))+[(1+2+3+……+i-1)+(j-1)]*l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            =Loc(a(1,1))+(i*(i-1)/2+j-1)*l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70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024E722-CC3E-4C6A-8402-33E3D94E39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b="1"/>
              <a:t>Special Matrix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CF483A5-3F1A-41C1-802F-0FE3752F7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229600" cy="2819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2)Upper Triangular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</a:t>
            </a:r>
            <a:endParaRPr lang="en-US" altLang="en-US" sz="2800" b="1"/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5C5F75D1-7605-4AF8-B052-CBE2652291A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438400" cy="2124075"/>
            <a:chOff x="0" y="0"/>
            <a:chExt cx="1536" cy="1338"/>
          </a:xfrm>
        </p:grpSpPr>
        <p:sp>
          <p:nvSpPr>
            <p:cNvPr id="30725" name="Text Box 5">
              <a:extLst>
                <a:ext uri="{FF2B5EF4-FFF2-40B4-BE49-F238E27FC236}">
                  <a16:creationId xmlns:a16="http://schemas.microsoft.com/office/drawing/2014/main" id="{36F00EF2-F302-43B2-B213-379B65242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1488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11 </a:t>
              </a:r>
              <a:r>
                <a:rPr lang="en-US" altLang="en-US" b="1"/>
                <a:t>a</a:t>
              </a:r>
              <a:r>
                <a:rPr lang="en-US" altLang="en-US" b="1" baseline="-25000"/>
                <a:t>12</a:t>
              </a:r>
              <a:r>
                <a:rPr lang="en-US" altLang="en-US" b="1"/>
                <a:t> ………a</a:t>
              </a:r>
              <a:r>
                <a:rPr lang="en-US" altLang="en-US" b="1" baseline="-25000"/>
                <a:t>1n           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    a</a:t>
              </a:r>
              <a:r>
                <a:rPr lang="en-US" altLang="en-US" b="1" baseline="-25000"/>
                <a:t>22</a:t>
              </a:r>
              <a:r>
                <a:rPr lang="en-US" altLang="en-US" b="1"/>
                <a:t>………a</a:t>
              </a:r>
              <a:r>
                <a:rPr lang="en-US" altLang="en-US" b="1" baseline="-25000"/>
                <a:t>2n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       ………..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                     a</a:t>
              </a:r>
              <a:r>
                <a:rPr lang="en-US" altLang="en-US" b="1" baseline="-25000"/>
                <a:t>nn</a:t>
              </a:r>
              <a:endParaRPr lang="en-US" altLang="en-US" b="1"/>
            </a:p>
          </p:txBody>
        </p:sp>
        <p:sp>
          <p:nvSpPr>
            <p:cNvPr id="30726" name="AutoShape 6">
              <a:extLst>
                <a:ext uri="{FF2B5EF4-FFF2-40B4-BE49-F238E27FC236}">
                  <a16:creationId xmlns:a16="http://schemas.microsoft.com/office/drawing/2014/main" id="{8E84087F-21FF-4B09-A31B-D519FF729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92"/>
              <a:ext cx="48" cy="1008"/>
            </a:xfrm>
            <a:prstGeom prst="rightBracket">
              <a:avLst>
                <a:gd name="adj" fmla="val 175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0727" name="AutoShape 7">
              <a:extLst>
                <a:ext uri="{FF2B5EF4-FFF2-40B4-BE49-F238E27FC236}">
                  <a16:creationId xmlns:a16="http://schemas.microsoft.com/office/drawing/2014/main" id="{EC5B99EA-09C4-43F9-A1CD-F654D8CB1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92"/>
              <a:ext cx="48" cy="1008"/>
            </a:xfrm>
            <a:prstGeom prst="leftBracket">
              <a:avLst>
                <a:gd name="adj" fmla="val 175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30728" name="Text Box 8">
            <a:extLst>
              <a:ext uri="{FF2B5EF4-FFF2-40B4-BE49-F238E27FC236}">
                <a16:creationId xmlns:a16="http://schemas.microsoft.com/office/drawing/2014/main" id="{D0DFA51C-A12C-4182-8032-AE6AEF8E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00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30729" name="Group 9">
            <a:extLst>
              <a:ext uri="{FF2B5EF4-FFF2-40B4-BE49-F238E27FC236}">
                <a16:creationId xmlns:a16="http://schemas.microsoft.com/office/drawing/2014/main" id="{B57FC3AF-B334-408B-8B7C-D47ACA1D311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762000" cy="823913"/>
            <a:chOff x="0" y="0"/>
            <a:chExt cx="480" cy="519"/>
          </a:xfrm>
        </p:grpSpPr>
        <p:sp>
          <p:nvSpPr>
            <p:cNvPr id="30730" name="Text Box 10">
              <a:extLst>
                <a:ext uri="{FF2B5EF4-FFF2-40B4-BE49-F238E27FC236}">
                  <a16:creationId xmlns:a16="http://schemas.microsoft.com/office/drawing/2014/main" id="{C76F6E89-28C2-46D9-A462-36A43506E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1800"/>
                <a:t>K=1</a:t>
              </a:r>
            </a:p>
          </p:txBody>
        </p:sp>
        <p:sp>
          <p:nvSpPr>
            <p:cNvPr id="30731" name="Text Box 11">
              <a:extLst>
                <a:ext uri="{FF2B5EF4-FFF2-40B4-BE49-F238E27FC236}">
                  <a16:creationId xmlns:a16="http://schemas.microsoft.com/office/drawing/2014/main" id="{DF24E88E-580C-45C9-A97D-EE302C808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1800"/>
                <a:t>i-1</a:t>
              </a:r>
            </a:p>
          </p:txBody>
        </p:sp>
      </p:grpSp>
      <p:sp>
        <p:nvSpPr>
          <p:cNvPr id="30732" name="Text Box 12">
            <a:extLst>
              <a:ext uri="{FF2B5EF4-FFF2-40B4-BE49-F238E27FC236}">
                <a16:creationId xmlns:a16="http://schemas.microsoft.com/office/drawing/2014/main" id="{AE108210-F9C1-4B6E-B6BA-B965CB14D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75438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Location mapping in  row-major order: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  Loc(a(i,j))=Loc(a(1,1))+[</a:t>
            </a:r>
            <a:r>
              <a:rPr lang="en-US" altLang="en-US" sz="2800" b="1">
                <a:sym typeface="Symbol" panose="05050102010706020507" pitchFamily="18" charset="2"/>
              </a:rPr>
              <a:t>(n-k+1)+j-i]*l</a:t>
            </a:r>
            <a:endParaRPr lang="en-US" altLang="en-US" sz="3200" b="1"/>
          </a:p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3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C441D76-520F-437C-B797-96460BCA49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Special Matrix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4C79725-70B9-40D3-A6B3-ED03F9071A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001000" cy="3429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3) Tridiagonal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endParaRPr lang="en-US" altLang="en-US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 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D4F3B9C0-ACB8-446F-AA67-469E17F8328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05000"/>
            <a:ext cx="3276600" cy="2678113"/>
            <a:chOff x="0" y="0"/>
            <a:chExt cx="2064" cy="1687"/>
          </a:xfrm>
        </p:grpSpPr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DA8C1E3B-FF3C-40F6-ADD9-2013C598F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201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11</a:t>
              </a:r>
              <a:r>
                <a:rPr lang="en-US" altLang="en-US" b="1"/>
                <a:t> a</a:t>
              </a:r>
              <a:r>
                <a:rPr lang="en-US" altLang="en-US" b="1" baseline="-25000"/>
                <a:t>12</a:t>
              </a:r>
              <a:r>
                <a:rPr lang="en-US" altLang="en-US" b="1"/>
                <a:t>                 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a</a:t>
              </a:r>
              <a:r>
                <a:rPr lang="en-US" altLang="en-US" b="1" baseline="-25000"/>
                <a:t>21</a:t>
              </a:r>
              <a:r>
                <a:rPr lang="en-US" altLang="en-US" b="1"/>
                <a:t> a</a:t>
              </a:r>
              <a:r>
                <a:rPr lang="en-US" altLang="en-US" b="1" baseline="-25000"/>
                <a:t>22 </a:t>
              </a:r>
              <a:r>
                <a:rPr lang="en-US" altLang="en-US" b="1"/>
                <a:t>a</a:t>
              </a:r>
              <a:r>
                <a:rPr lang="en-US" altLang="en-US" b="1" baseline="-25000"/>
                <a:t>23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    a</a:t>
              </a:r>
              <a:r>
                <a:rPr lang="en-US" altLang="en-US" b="1" baseline="-25000"/>
                <a:t>32</a:t>
              </a:r>
              <a:r>
                <a:rPr lang="en-US" altLang="en-US" b="1"/>
                <a:t> a</a:t>
              </a:r>
              <a:r>
                <a:rPr lang="en-US" altLang="en-US" b="1" baseline="-25000"/>
                <a:t>33</a:t>
              </a:r>
              <a:r>
                <a:rPr lang="en-US" altLang="en-US" b="1"/>
                <a:t> a</a:t>
              </a:r>
              <a:r>
                <a:rPr lang="en-US" altLang="en-US" b="1" baseline="-25000"/>
                <a:t>34</a:t>
              </a:r>
              <a:endParaRPr lang="en-US" altLang="en-US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……………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                    a</a:t>
              </a:r>
              <a:r>
                <a:rPr lang="en-US" altLang="en-US" b="1" baseline="-25000"/>
                <a:t>n,n-1</a:t>
              </a:r>
              <a:r>
                <a:rPr lang="en-US" altLang="en-US" b="1"/>
                <a:t> a</a:t>
              </a:r>
              <a:r>
                <a:rPr lang="en-US" altLang="en-US" b="1" baseline="-25000"/>
                <a:t>n,n</a:t>
              </a:r>
              <a:endParaRPr lang="en-US" altLang="en-US" b="1"/>
            </a:p>
          </p:txBody>
        </p:sp>
        <p:grpSp>
          <p:nvGrpSpPr>
            <p:cNvPr id="31750" name="Group 6">
              <a:extLst>
                <a:ext uri="{FF2B5EF4-FFF2-40B4-BE49-F238E27FC236}">
                  <a16:creationId xmlns:a16="http://schemas.microsoft.com/office/drawing/2014/main" id="{B566B400-D143-4374-90AF-9842A272C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4"/>
              <a:ext cx="1776" cy="1392"/>
              <a:chOff x="0" y="0"/>
              <a:chExt cx="1776" cy="1392"/>
            </a:xfrm>
          </p:grpSpPr>
          <p:sp>
            <p:nvSpPr>
              <p:cNvPr id="31751" name="AutoShape 7">
                <a:extLst>
                  <a:ext uri="{FF2B5EF4-FFF2-40B4-BE49-F238E27FC236}">
                    <a16:creationId xmlns:a16="http://schemas.microsoft.com/office/drawing/2014/main" id="{368D5FBB-F368-42B5-B9F0-B705D46B1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8" cy="1392"/>
              </a:xfrm>
              <a:prstGeom prst="leftBracket">
                <a:avLst>
                  <a:gd name="adj" fmla="val 241667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1752" name="AutoShape 8">
                <a:extLst>
                  <a:ext uri="{FF2B5EF4-FFF2-40B4-BE49-F238E27FC236}">
                    <a16:creationId xmlns:a16="http://schemas.microsoft.com/office/drawing/2014/main" id="{F310C43B-0F3D-439A-811B-F3942B53A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0"/>
                <a:ext cx="48" cy="1392"/>
              </a:xfrm>
              <a:prstGeom prst="rightBracket">
                <a:avLst>
                  <a:gd name="adj" fmla="val 241667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</p:grpSp>
      <p:sp>
        <p:nvSpPr>
          <p:cNvPr id="31753" name="Text Box 9">
            <a:extLst>
              <a:ext uri="{FF2B5EF4-FFF2-40B4-BE49-F238E27FC236}">
                <a16:creationId xmlns:a16="http://schemas.microsoft.com/office/drawing/2014/main" id="{F85E05F3-B259-4909-B0C7-B447EDA4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7543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Location mapping in  row-major order: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/>
              <a:t>   Loc(a(i,j))=Loc(a(1,1))+[(i-1)*3-1+(j-i+1)]*l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 b="1"/>
          </a:p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67139A6-3195-4842-BE3B-55CC06B4E5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Sparse Matrices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274AADC-6067-4C99-8C10-E223FCBA3A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1.Definition:</a:t>
            </a:r>
          </a:p>
          <a:p>
            <a:pPr>
              <a:buFontTx/>
              <a:buNone/>
            </a:pPr>
            <a:r>
              <a:rPr lang="en-US" altLang="en-US" b="1"/>
              <a:t>   An m*n matrix is said to be sparse if “many” of its elements are zero.</a:t>
            </a:r>
          </a:p>
          <a:p>
            <a:pPr>
              <a:buFontTx/>
              <a:buNone/>
            </a:pPr>
            <a:r>
              <a:rPr lang="en-US" altLang="en-US" b="1"/>
              <a:t>    </a:t>
            </a:r>
            <a:r>
              <a:rPr lang="en-US" altLang="en-US" sz="2800" b="1">
                <a:solidFill>
                  <a:schemeClr val="tx2"/>
                </a:solidFill>
              </a:rPr>
              <a:t>number of zero elements&gt;&gt;number of non-zero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A224DE-0ED5-45F3-8802-354161EF7A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algn="l"/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 b="1"/>
              <a:t>例2  computes  the sum of the elements a[0] through a[n-1]        </a:t>
            </a:r>
            <a:br>
              <a:rPr lang="en-US" altLang="en-US" sz="2000" b="1"/>
            </a:br>
            <a:r>
              <a:rPr lang="en-US" altLang="en-US" sz="2000" b="1"/>
              <a:t>                   a[0], a[1], …, a[n-2], a[n-1] </a:t>
            </a:r>
            <a:br>
              <a:rPr lang="en-US" altLang="en-US" sz="2000" b="1"/>
            </a:br>
            <a:br>
              <a:rPr lang="en-US" altLang="en-US" sz="2000" b="1"/>
            </a:br>
            <a:endParaRPr lang="en-US" altLang="en-US" sz="2000" b="1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7715FE-724B-4670-9C1D-773CB7C83B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public static  int  Rsum(int[] a , int n)</a:t>
            </a:r>
          </a:p>
          <a:p>
            <a:pPr>
              <a:buFontTx/>
              <a:buNone/>
            </a:pPr>
            <a:r>
              <a:rPr lang="en-US" altLang="en-US" b="1"/>
              <a:t> { if (n&gt;0)</a:t>
            </a:r>
          </a:p>
          <a:p>
            <a:pPr>
              <a:buFontTx/>
              <a:buNone/>
            </a:pPr>
            <a:r>
              <a:rPr lang="en-US" altLang="en-US" b="1"/>
              <a:t>        return Rsum(a,n-1)+a[n-1];</a:t>
            </a:r>
          </a:p>
          <a:p>
            <a:pPr>
              <a:buFontTx/>
              <a:buNone/>
            </a:pPr>
            <a:r>
              <a:rPr lang="en-US" altLang="en-US" b="1"/>
              <a:t>    return 0;</a:t>
            </a:r>
          </a:p>
          <a:p>
            <a:pPr>
              <a:buFontTx/>
              <a:buNone/>
            </a:pPr>
            <a:r>
              <a:rPr lang="en-US" altLang="en-US" b="1"/>
              <a:t>  }</a:t>
            </a:r>
          </a:p>
          <a:p>
            <a:pPr>
              <a:buFontTx/>
              <a:buNone/>
            </a:pPr>
            <a:r>
              <a:rPr lang="en-US" alt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CC3228B-AC03-45E6-8766-5DAE58017C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Sparse Matrices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C8092C-A927-4AE3-A04E-7468A07013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</a:t>
            </a:r>
            <a:r>
              <a:rPr lang="en-US" altLang="en-US" b="1"/>
              <a:t>An example of sparse matrix: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0062B2E2-1B8F-4898-9DAA-D1F2D5D562B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2819400" cy="2124075"/>
            <a:chOff x="0" y="0"/>
            <a:chExt cx="1776" cy="1338"/>
          </a:xfrm>
        </p:grpSpPr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40DB853E-D233-47A1-A4F6-7D245110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168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0    0    0    2    0    0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0    6    0    0    7    0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0    0    0    9    0    0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0    4    5    0    0    0</a:t>
              </a:r>
            </a:p>
          </p:txBody>
        </p:sp>
        <p:sp>
          <p:nvSpPr>
            <p:cNvPr id="33798" name="AutoShape 6">
              <a:extLst>
                <a:ext uri="{FF2B5EF4-FFF2-40B4-BE49-F238E27FC236}">
                  <a16:creationId xmlns:a16="http://schemas.microsoft.com/office/drawing/2014/main" id="{A96D4F9B-3944-4CFD-8CE1-60264E28B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4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3799" name="AutoShape 7">
              <a:extLst>
                <a:ext uri="{FF2B5EF4-FFF2-40B4-BE49-F238E27FC236}">
                  <a16:creationId xmlns:a16="http://schemas.microsoft.com/office/drawing/2014/main" id="{E4F1B6D0-26FF-4C47-B258-84871279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4"/>
              <a:ext cx="48" cy="1056"/>
            </a:xfrm>
            <a:prstGeom prst="rightBracket">
              <a:avLst>
                <a:gd name="adj" fmla="val 183333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FB42312-8E78-4744-ABB8-414A63A8FD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Sparse Matrices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D14779D-3436-4DA5-9553-D62AC08681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2296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</a:t>
            </a:r>
            <a:r>
              <a:rPr lang="en-US" altLang="en-US" b="1"/>
              <a:t>2.Array representation</a:t>
            </a:r>
          </a:p>
          <a:p>
            <a:r>
              <a:rPr lang="en-US" altLang="en-US" b="1"/>
              <a:t>  The nonzero entries of an sparse matrix may   be mapped into a 1D array in row major order.</a:t>
            </a:r>
          </a:p>
          <a:p>
            <a:r>
              <a:rPr lang="en-US" altLang="en-US" b="1"/>
              <a:t>  The structure of each element is: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8CEC6E91-76AC-42B0-81D5-00619277953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748213"/>
            <a:ext cx="3429000" cy="609600"/>
            <a:chOff x="0" y="0"/>
            <a:chExt cx="2160" cy="384"/>
          </a:xfrm>
        </p:grpSpPr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1E98E174-D5E1-4109-8EB4-030311E5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0" cy="38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3200" b="1"/>
                <a:t> row     col     value </a:t>
              </a:r>
            </a:p>
          </p:txBody>
        </p:sp>
        <p:grpSp>
          <p:nvGrpSpPr>
            <p:cNvPr id="34822" name="Group 6">
              <a:extLst>
                <a:ext uri="{FF2B5EF4-FFF2-40B4-BE49-F238E27FC236}">
                  <a16:creationId xmlns:a16="http://schemas.microsoft.com/office/drawing/2014/main" id="{6D0BF35B-5250-484F-A6E0-4D69273F0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0"/>
              <a:ext cx="672" cy="384"/>
              <a:chOff x="0" y="0"/>
              <a:chExt cx="672" cy="384"/>
            </a:xfrm>
          </p:grpSpPr>
          <p:sp>
            <p:nvSpPr>
              <p:cNvPr id="34823" name="Line 7">
                <a:extLst>
                  <a:ext uri="{FF2B5EF4-FFF2-40B4-BE49-F238E27FC236}">
                    <a16:creationId xmlns:a16="http://schemas.microsoft.com/office/drawing/2014/main" id="{06F8A103-2E07-46C1-8347-FAC6176B8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4824" name="Line 8">
                <a:extLst>
                  <a:ext uri="{FF2B5EF4-FFF2-40B4-BE49-F238E27FC236}">
                    <a16:creationId xmlns:a16="http://schemas.microsoft.com/office/drawing/2014/main" id="{C51F1FF6-15D3-44F3-B57A-DB2B25CBF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7FF2594-C140-4218-AF63-45E3A89B07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b="1"/>
              <a:t>Sparse Matrices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E30101-D0C4-4DFB-BB97-33B4DC38FF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200025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b="1"/>
              <a:t>For example :</a:t>
            </a:r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65909322-D653-4D91-A94F-34757B43F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600"/>
            <a:ext cx="838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35845" name="Group 5">
            <a:extLst>
              <a:ext uri="{FF2B5EF4-FFF2-40B4-BE49-F238E27FC236}">
                <a16:creationId xmlns:a16="http://schemas.microsoft.com/office/drawing/2014/main" id="{EF126615-1D7C-499D-8A56-0E693333E2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2971800" cy="3581400"/>
            <a:chOff x="0" y="0"/>
            <a:chExt cx="1872" cy="2256"/>
          </a:xfrm>
        </p:grpSpPr>
        <p:grpSp>
          <p:nvGrpSpPr>
            <p:cNvPr id="35846" name="Group 6">
              <a:extLst>
                <a:ext uri="{FF2B5EF4-FFF2-40B4-BE49-F238E27FC236}">
                  <a16:creationId xmlns:a16="http://schemas.microsoft.com/office/drawing/2014/main" id="{68CBA3FF-6E48-4309-AC3E-15BB4ED2D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288"/>
              <a:ext cx="1488" cy="1968"/>
              <a:chOff x="0" y="0"/>
              <a:chExt cx="1488" cy="1968"/>
            </a:xfrm>
          </p:grpSpPr>
          <p:sp>
            <p:nvSpPr>
              <p:cNvPr id="35847" name="Rectangle 7">
                <a:extLst>
                  <a:ext uri="{FF2B5EF4-FFF2-40B4-BE49-F238E27FC236}">
                    <a16:creationId xmlns:a16="http://schemas.microsoft.com/office/drawing/2014/main" id="{06B24008-CA24-473D-8550-C355AF29C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8" cy="196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b="1"/>
                  <a:t>  </a:t>
                </a:r>
                <a:r>
                  <a:rPr lang="en-US" altLang="en-US" sz="2800" b="1"/>
                  <a:t>1     4        2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 2     2        6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 2     5        7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 3     4        9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 4     2        4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 4     3        5</a:t>
                </a:r>
                <a:endParaRPr lang="en-US" altLang="en-US" b="1"/>
              </a:p>
            </p:txBody>
          </p:sp>
          <p:sp>
            <p:nvSpPr>
              <p:cNvPr id="35848" name="Line 8">
                <a:extLst>
                  <a:ext uri="{FF2B5EF4-FFF2-40B4-BE49-F238E27FC236}">
                    <a16:creationId xmlns:a16="http://schemas.microsoft.com/office/drawing/2014/main" id="{95948A70-CF1C-42A5-B4C0-1EBE5E203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0"/>
                <a:ext cx="0" cy="196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5849" name="Line 9">
                <a:extLst>
                  <a:ext uri="{FF2B5EF4-FFF2-40B4-BE49-F238E27FC236}">
                    <a16:creationId xmlns:a16="http://schemas.microsoft.com/office/drawing/2014/main" id="{00786476-1829-4BCD-A575-0DF8F3901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0"/>
                <a:ext cx="0" cy="196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5850" name="Line 10">
                <a:extLst>
                  <a:ext uri="{FF2B5EF4-FFF2-40B4-BE49-F238E27FC236}">
                    <a16:creationId xmlns:a16="http://schemas.microsoft.com/office/drawing/2014/main" id="{99DA82D1-8535-4653-B00F-002B351B7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36"/>
                <a:ext cx="14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5851" name="Line 11">
                <a:extLst>
                  <a:ext uri="{FF2B5EF4-FFF2-40B4-BE49-F238E27FC236}">
                    <a16:creationId xmlns:a16="http://schemas.microsoft.com/office/drawing/2014/main" id="{644A2040-8AD9-423A-9A2F-691C00937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72"/>
                <a:ext cx="14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5852" name="Line 12">
                <a:extLst>
                  <a:ext uri="{FF2B5EF4-FFF2-40B4-BE49-F238E27FC236}">
                    <a16:creationId xmlns:a16="http://schemas.microsoft.com/office/drawing/2014/main" id="{C2ABF7C8-9912-40F0-8C57-91C10CD0B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008"/>
                <a:ext cx="14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5853" name="Line 13">
                <a:extLst>
                  <a:ext uri="{FF2B5EF4-FFF2-40B4-BE49-F238E27FC236}">
                    <a16:creationId xmlns:a16="http://schemas.microsoft.com/office/drawing/2014/main" id="{0BCB9C06-C826-4809-9053-80F775ABB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6"/>
                <a:ext cx="14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5854" name="Line 14">
                <a:extLst>
                  <a:ext uri="{FF2B5EF4-FFF2-40B4-BE49-F238E27FC236}">
                    <a16:creationId xmlns:a16="http://schemas.microsoft.com/office/drawing/2014/main" id="{BF726795-B6E6-4910-B1E1-83F1CCA0F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632"/>
                <a:ext cx="1488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35855" name="Text Box 15">
              <a:extLst>
                <a:ext uri="{FF2B5EF4-FFF2-40B4-BE49-F238E27FC236}">
                  <a16:creationId xmlns:a16="http://schemas.microsoft.com/office/drawing/2014/main" id="{6E386A3B-D28F-4EA5-AF68-C38720D8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87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row  col   value</a:t>
              </a:r>
            </a:p>
          </p:txBody>
        </p:sp>
      </p:grpSp>
      <p:sp>
        <p:nvSpPr>
          <p:cNvPr id="35856" name="Text Box 16">
            <a:extLst>
              <a:ext uri="{FF2B5EF4-FFF2-40B4-BE49-F238E27FC236}">
                <a16:creationId xmlns:a16="http://schemas.microsoft.com/office/drawing/2014/main" id="{EB042D21-CFAD-42B5-A4FD-7E540C8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488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800" b="1"/>
              <a:t>a: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C03039BA-CF47-4876-A654-6E5CD3D2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553075"/>
            <a:ext cx="1589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 b="1"/>
              <a:t>MaxTerms-1</a:t>
            </a:r>
            <a:endParaRPr lang="en-US" altLang="en-US" sz="2800" b="1"/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E489ABB5-37A4-4885-AA4A-FD1C2FCE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986088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/>
              <a:t>0</a:t>
            </a:r>
            <a:endParaRPr lang="en-US" altLang="en-US" sz="2800"/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B3200D95-3E03-431B-9F69-55FA9A788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89325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/>
              <a:t>1</a:t>
            </a:r>
            <a:endParaRPr lang="en-US" altLang="en-US" sz="2800"/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5900EF89-B0EF-4D0B-8502-62E2CBF3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76688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/>
              <a:t>2</a:t>
            </a:r>
            <a:endParaRPr lang="en-US" altLang="en-US" sz="2800"/>
          </a:p>
        </p:txBody>
      </p:sp>
      <p:grpSp>
        <p:nvGrpSpPr>
          <p:cNvPr id="35861" name="Group 21">
            <a:extLst>
              <a:ext uri="{FF2B5EF4-FFF2-40B4-BE49-F238E27FC236}">
                <a16:creationId xmlns:a16="http://schemas.microsoft.com/office/drawing/2014/main" id="{48C6B3F0-B2F4-4365-803A-2DCCD977024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81338"/>
            <a:ext cx="2895600" cy="2124075"/>
            <a:chOff x="0" y="0"/>
            <a:chExt cx="1824" cy="1338"/>
          </a:xfrm>
        </p:grpSpPr>
        <p:sp>
          <p:nvSpPr>
            <p:cNvPr id="35862" name="Text Box 22">
              <a:extLst>
                <a:ext uri="{FF2B5EF4-FFF2-40B4-BE49-F238E27FC236}">
                  <a16:creationId xmlns:a16="http://schemas.microsoft.com/office/drawing/2014/main" id="{0B498652-53BB-4A24-B81B-BA6F97ED5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0"/>
              <a:ext cx="168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0    0    0    2    0    0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0    6    0    0    7    0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0    0    0    9    0    0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b="1"/>
                <a:t>0    4    5    0    0    0</a:t>
              </a:r>
            </a:p>
          </p:txBody>
        </p:sp>
        <p:sp>
          <p:nvSpPr>
            <p:cNvPr id="35863" name="AutoShape 23">
              <a:extLst>
                <a:ext uri="{FF2B5EF4-FFF2-40B4-BE49-F238E27FC236}">
                  <a16:creationId xmlns:a16="http://schemas.microsoft.com/office/drawing/2014/main" id="{098EA084-CD34-457A-9779-04B3ACD9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4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5864" name="AutoShape 24">
              <a:extLst>
                <a:ext uri="{FF2B5EF4-FFF2-40B4-BE49-F238E27FC236}">
                  <a16:creationId xmlns:a16="http://schemas.microsoft.com/office/drawing/2014/main" id="{D80F76BF-D3AA-4CBF-9691-FFCA8CDA5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44"/>
              <a:ext cx="48" cy="1056"/>
            </a:xfrm>
            <a:prstGeom prst="rightBracket">
              <a:avLst>
                <a:gd name="adj" fmla="val 183333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7FD08FB-D65C-44C2-9F8D-71A706BFA8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pPr marL="1117600" indent="-1117600"/>
            <a:r>
              <a:rPr lang="en-US" altLang="en-US"/>
              <a:t> </a:t>
            </a:r>
            <a:r>
              <a:rPr lang="en-US" altLang="en-US" b="1"/>
              <a:t>Sparse Matrices</a:t>
            </a:r>
          </a:p>
        </p:txBody>
      </p:sp>
      <p:sp>
        <p:nvSpPr>
          <p:cNvPr id="36867" name="Text Box 12">
            <a:extLst>
              <a:ext uri="{FF2B5EF4-FFF2-40B4-BE49-F238E27FC236}">
                <a16:creationId xmlns:a16="http://schemas.microsoft.com/office/drawing/2014/main" id="{0E1203AC-D0A0-4146-B54A-50A1C8F5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1438"/>
            <a:ext cx="87630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3. </a:t>
            </a:r>
            <a:r>
              <a:rPr lang="en-US" altLang="en-US" sz="3200" b="1"/>
              <a:t>Linked Representation</a:t>
            </a:r>
            <a:endParaRPr lang="en-US" altLang="en-US" b="1"/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   </a:t>
            </a:r>
            <a:endParaRPr lang="zh-CN" altLang="en-US" sz="2000" b="1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23B54A07-1D1C-45F9-B7B8-F98F277B524A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2133600"/>
            <a:ext cx="5410200" cy="2673350"/>
            <a:chOff x="0" y="0"/>
            <a:chExt cx="3408" cy="1684"/>
          </a:xfrm>
        </p:grpSpPr>
        <p:sp>
          <p:nvSpPr>
            <p:cNvPr id="36869" name="Text Box 1028">
              <a:extLst>
                <a:ext uri="{FF2B5EF4-FFF2-40B4-BE49-F238E27FC236}">
                  <a16:creationId xmlns:a16="http://schemas.microsoft.com/office/drawing/2014/main" id="{21255742-1B76-4790-81BE-57360CD36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6"/>
              <a:ext cx="100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例子：       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b="1"/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          </a:t>
              </a:r>
              <a:r>
                <a:rPr lang="zh-CN" altLang="en-US" sz="2000" b="1"/>
                <a:t>四行</a:t>
              </a:r>
              <a:r>
                <a:rPr lang="zh-CN" altLang="en-US" b="1"/>
                <a:t>  </a:t>
              </a:r>
            </a:p>
          </p:txBody>
        </p:sp>
        <p:grpSp>
          <p:nvGrpSpPr>
            <p:cNvPr id="36870" name="Group 6">
              <a:extLst>
                <a:ext uri="{FF2B5EF4-FFF2-40B4-BE49-F238E27FC236}">
                  <a16:creationId xmlns:a16="http://schemas.microsoft.com/office/drawing/2014/main" id="{94319DB0-59AD-4A61-8469-C99CA1EF4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46"/>
              <a:ext cx="2256" cy="1338"/>
              <a:chOff x="0" y="0"/>
              <a:chExt cx="2256" cy="1338"/>
            </a:xfrm>
          </p:grpSpPr>
          <p:sp>
            <p:nvSpPr>
              <p:cNvPr id="36871" name="AutoShape 1030">
                <a:extLst>
                  <a:ext uri="{FF2B5EF4-FFF2-40B4-BE49-F238E27FC236}">
                    <a16:creationId xmlns:a16="http://schemas.microsoft.com/office/drawing/2014/main" id="{22F4D102-8813-4921-A9FD-C821C9A95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4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6872" name="AutoShape 1031">
                <a:extLst>
                  <a:ext uri="{FF2B5EF4-FFF2-40B4-BE49-F238E27FC236}">
                    <a16:creationId xmlns:a16="http://schemas.microsoft.com/office/drawing/2014/main" id="{0ACA7E85-5E81-4582-9D68-89780F8A9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44"/>
                <a:ext cx="48" cy="1056"/>
              </a:xfrm>
              <a:prstGeom prst="rightBracket">
                <a:avLst>
                  <a:gd name="adj" fmla="val 183333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6873" name="Text Box 1032">
                <a:extLst>
                  <a:ext uri="{FF2B5EF4-FFF2-40B4-BE49-F238E27FC236}">
                    <a16:creationId xmlns:a16="http://schemas.microsoft.com/office/drawing/2014/main" id="{0AC84F3E-06EA-400B-9990-F899DCF74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0"/>
                <a:ext cx="2016" cy="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/>
                  <a:t> 0      0      11      0      0    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/>
                  <a:t>12     0       0       0      0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/>
                  <a:t> 0     -4       0       0      0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en-US" b="1"/>
                  <a:t> 0       0       0        0    0       </a:t>
                </a:r>
              </a:p>
            </p:txBody>
          </p:sp>
        </p:grpSp>
        <p:sp>
          <p:nvSpPr>
            <p:cNvPr id="36874" name="Text Box 1033">
              <a:extLst>
                <a:ext uri="{FF2B5EF4-FFF2-40B4-BE49-F238E27FC236}">
                  <a16:creationId xmlns:a16="http://schemas.microsoft.com/office/drawing/2014/main" id="{6D4A6715-DDDC-4A79-9D2B-A0120EADD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五  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088A20D2-6362-42BC-86FE-28AECE8CD85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"/>
            <a:ext cx="990600" cy="1004888"/>
            <a:chOff x="0" y="0"/>
            <a:chExt cx="624" cy="633"/>
          </a:xfrm>
        </p:grpSpPr>
        <p:sp>
          <p:nvSpPr>
            <p:cNvPr id="37891" name="Rectangle 1027">
              <a:extLst>
                <a:ext uri="{FF2B5EF4-FFF2-40B4-BE49-F238E27FC236}">
                  <a16:creationId xmlns:a16="http://schemas.microsoft.com/office/drawing/2014/main" id="{5630ECBB-EE5A-4BD1-A240-A9C1A3A6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24" cy="624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2" name="Text Box 1028">
              <a:extLst>
                <a:ext uri="{FF2B5EF4-FFF2-40B4-BE49-F238E27FC236}">
                  <a16:creationId xmlns:a16="http://schemas.microsoft.com/office/drawing/2014/main" id="{0E6C9BB5-1A18-4208-AB4A-44E7E8148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2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  4  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    3</a:t>
              </a:r>
            </a:p>
          </p:txBody>
        </p:sp>
        <p:sp>
          <p:nvSpPr>
            <p:cNvPr id="37893" name="Line 1029">
              <a:extLst>
                <a:ext uri="{FF2B5EF4-FFF2-40B4-BE49-F238E27FC236}">
                  <a16:creationId xmlns:a16="http://schemas.microsoft.com/office/drawing/2014/main" id="{B7A2A560-2AAC-4933-BAB1-7CEABD35D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36"/>
              <a:ext cx="624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4" name="Line 1030">
              <a:extLst>
                <a:ext uri="{FF2B5EF4-FFF2-40B4-BE49-F238E27FC236}">
                  <a16:creationId xmlns:a16="http://schemas.microsoft.com/office/drawing/2014/main" id="{941476ED-B55B-4A83-ACBC-CBABE3610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0"/>
              <a:ext cx="0" cy="624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5" name="Line 1031">
              <a:extLst>
                <a:ext uri="{FF2B5EF4-FFF2-40B4-BE49-F238E27FC236}">
                  <a16:creationId xmlns:a16="http://schemas.microsoft.com/office/drawing/2014/main" id="{EA0328D6-A35A-472F-9BB7-1DC2292C1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0"/>
              <a:ext cx="0" cy="624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EC09D915-AFEE-4E29-9AB8-5A50F350B51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762000" cy="762000"/>
            <a:chOff x="0" y="0"/>
            <a:chExt cx="480" cy="480"/>
          </a:xfrm>
        </p:grpSpPr>
        <p:sp>
          <p:nvSpPr>
            <p:cNvPr id="37897" name="Rectangle 1033">
              <a:extLst>
                <a:ext uri="{FF2B5EF4-FFF2-40B4-BE49-F238E27FC236}">
                  <a16:creationId xmlns:a16="http://schemas.microsoft.com/office/drawing/2014/main" id="{A01C685A-011B-4663-9D7C-C22B56EBA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8" name="Text Box 1034">
              <a:extLst>
                <a:ext uri="{FF2B5EF4-FFF2-40B4-BE49-F238E27FC236}">
                  <a16:creationId xmlns:a16="http://schemas.microsoft.com/office/drawing/2014/main" id="{1FE84420-394C-4002-B5A4-3F6DD7DAA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899" name="Line 1035">
              <a:extLst>
                <a:ext uri="{FF2B5EF4-FFF2-40B4-BE49-F238E27FC236}">
                  <a16:creationId xmlns:a16="http://schemas.microsoft.com/office/drawing/2014/main" id="{3DC68E9B-00D8-4C17-A502-CE8D0879C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036">
              <a:extLst>
                <a:ext uri="{FF2B5EF4-FFF2-40B4-BE49-F238E27FC236}">
                  <a16:creationId xmlns:a16="http://schemas.microsoft.com/office/drawing/2014/main" id="{BE27794D-D06D-48FC-83F9-1B65A1C77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01" name="Group 13">
            <a:extLst>
              <a:ext uri="{FF2B5EF4-FFF2-40B4-BE49-F238E27FC236}">
                <a16:creationId xmlns:a16="http://schemas.microsoft.com/office/drawing/2014/main" id="{4740A717-4497-46C1-9B0C-9F24DD5712F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066800"/>
            <a:ext cx="762000" cy="762000"/>
            <a:chOff x="0" y="0"/>
            <a:chExt cx="480" cy="480"/>
          </a:xfrm>
        </p:grpSpPr>
        <p:sp>
          <p:nvSpPr>
            <p:cNvPr id="37902" name="Rectangle 1038">
              <a:extLst>
                <a:ext uri="{FF2B5EF4-FFF2-40B4-BE49-F238E27FC236}">
                  <a16:creationId xmlns:a16="http://schemas.microsoft.com/office/drawing/2014/main" id="{504E3F45-7DE4-434C-BF49-A169FDA7A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3" name="Text Box 1039">
              <a:extLst>
                <a:ext uri="{FF2B5EF4-FFF2-40B4-BE49-F238E27FC236}">
                  <a16:creationId xmlns:a16="http://schemas.microsoft.com/office/drawing/2014/main" id="{B0C381D1-0C7C-47C4-A86C-211EE4331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04" name="Line 1040">
              <a:extLst>
                <a:ext uri="{FF2B5EF4-FFF2-40B4-BE49-F238E27FC236}">
                  <a16:creationId xmlns:a16="http://schemas.microsoft.com/office/drawing/2014/main" id="{CB76BF6B-12A4-41DC-876D-6B2F9DC95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5" name="Line 1041">
              <a:extLst>
                <a:ext uri="{FF2B5EF4-FFF2-40B4-BE49-F238E27FC236}">
                  <a16:creationId xmlns:a16="http://schemas.microsoft.com/office/drawing/2014/main" id="{D17FBF85-CDA3-4330-8897-0A11FE8C8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06" name="Group 18">
            <a:extLst>
              <a:ext uri="{FF2B5EF4-FFF2-40B4-BE49-F238E27FC236}">
                <a16:creationId xmlns:a16="http://schemas.microsoft.com/office/drawing/2014/main" id="{90165367-5E27-4821-91A1-D8E2F3A79C8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762000" cy="762000"/>
            <a:chOff x="0" y="0"/>
            <a:chExt cx="480" cy="480"/>
          </a:xfrm>
        </p:grpSpPr>
        <p:sp>
          <p:nvSpPr>
            <p:cNvPr id="37907" name="Rectangle 1043">
              <a:extLst>
                <a:ext uri="{FF2B5EF4-FFF2-40B4-BE49-F238E27FC236}">
                  <a16:creationId xmlns:a16="http://schemas.microsoft.com/office/drawing/2014/main" id="{4CC97019-141F-439F-BA92-C8C60928D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8" name="Text Box 1044">
              <a:extLst>
                <a:ext uri="{FF2B5EF4-FFF2-40B4-BE49-F238E27FC236}">
                  <a16:creationId xmlns:a16="http://schemas.microsoft.com/office/drawing/2014/main" id="{F990FAE4-E055-496D-8ABD-DC99AA9B2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09" name="Line 1045">
              <a:extLst>
                <a:ext uri="{FF2B5EF4-FFF2-40B4-BE49-F238E27FC236}">
                  <a16:creationId xmlns:a16="http://schemas.microsoft.com/office/drawing/2014/main" id="{42324A47-94FD-4AD6-9DB0-9F849738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0" name="Line 1046">
              <a:extLst>
                <a:ext uri="{FF2B5EF4-FFF2-40B4-BE49-F238E27FC236}">
                  <a16:creationId xmlns:a16="http://schemas.microsoft.com/office/drawing/2014/main" id="{7C3E4987-E159-44A7-8857-013F8AEEE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11" name="Group 23">
            <a:extLst>
              <a:ext uri="{FF2B5EF4-FFF2-40B4-BE49-F238E27FC236}">
                <a16:creationId xmlns:a16="http://schemas.microsoft.com/office/drawing/2014/main" id="{32940604-41E7-482D-A05A-AFD29B43426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066800"/>
            <a:ext cx="762000" cy="762000"/>
            <a:chOff x="0" y="0"/>
            <a:chExt cx="480" cy="480"/>
          </a:xfrm>
        </p:grpSpPr>
        <p:sp>
          <p:nvSpPr>
            <p:cNvPr id="37912" name="Rectangle 1048">
              <a:extLst>
                <a:ext uri="{FF2B5EF4-FFF2-40B4-BE49-F238E27FC236}">
                  <a16:creationId xmlns:a16="http://schemas.microsoft.com/office/drawing/2014/main" id="{C59FCDD2-318F-4992-8DFE-F210BEF46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3" name="Text Box 1049">
              <a:extLst>
                <a:ext uri="{FF2B5EF4-FFF2-40B4-BE49-F238E27FC236}">
                  <a16:creationId xmlns:a16="http://schemas.microsoft.com/office/drawing/2014/main" id="{AF010EFC-1789-48E9-9024-05C61EC67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14" name="Line 1050">
              <a:extLst>
                <a:ext uri="{FF2B5EF4-FFF2-40B4-BE49-F238E27FC236}">
                  <a16:creationId xmlns:a16="http://schemas.microsoft.com/office/drawing/2014/main" id="{18C0AF76-8A96-4F60-ACA3-CF1E85A66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5" name="Line 1051">
              <a:extLst>
                <a:ext uri="{FF2B5EF4-FFF2-40B4-BE49-F238E27FC236}">
                  <a16:creationId xmlns:a16="http://schemas.microsoft.com/office/drawing/2014/main" id="{AE09AD98-941C-47FF-864D-C5B2D0561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16" name="Group 28">
            <a:extLst>
              <a:ext uri="{FF2B5EF4-FFF2-40B4-BE49-F238E27FC236}">
                <a16:creationId xmlns:a16="http://schemas.microsoft.com/office/drawing/2014/main" id="{F6766D6F-5ECA-4D01-B308-E4C296A1FA1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066800"/>
            <a:ext cx="762000" cy="762000"/>
            <a:chOff x="0" y="0"/>
            <a:chExt cx="480" cy="480"/>
          </a:xfrm>
        </p:grpSpPr>
        <p:sp>
          <p:nvSpPr>
            <p:cNvPr id="37917" name="Rectangle 1053">
              <a:extLst>
                <a:ext uri="{FF2B5EF4-FFF2-40B4-BE49-F238E27FC236}">
                  <a16:creationId xmlns:a16="http://schemas.microsoft.com/office/drawing/2014/main" id="{EDB20208-C0E5-43AE-BA5E-1A0779640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18" name="Text Box 1054">
              <a:extLst>
                <a:ext uri="{FF2B5EF4-FFF2-40B4-BE49-F238E27FC236}">
                  <a16:creationId xmlns:a16="http://schemas.microsoft.com/office/drawing/2014/main" id="{DAF44FB6-E3DB-4920-9CE1-B66B0AD8F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19" name="Line 1055">
              <a:extLst>
                <a:ext uri="{FF2B5EF4-FFF2-40B4-BE49-F238E27FC236}">
                  <a16:creationId xmlns:a16="http://schemas.microsoft.com/office/drawing/2014/main" id="{83351C82-23A7-421F-852B-7E2D2AD70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20" name="Line 1056">
              <a:extLst>
                <a:ext uri="{FF2B5EF4-FFF2-40B4-BE49-F238E27FC236}">
                  <a16:creationId xmlns:a16="http://schemas.microsoft.com/office/drawing/2014/main" id="{79622AFF-0F1A-4E94-95D4-B97260D83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21" name="Text Box 1057">
            <a:extLst>
              <a:ext uri="{FF2B5EF4-FFF2-40B4-BE49-F238E27FC236}">
                <a16:creationId xmlns:a16="http://schemas.microsoft.com/office/drawing/2014/main" id="{D57147F5-1A1B-4E82-895F-055C1954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headnode</a:t>
            </a:r>
          </a:p>
        </p:txBody>
      </p:sp>
      <p:sp>
        <p:nvSpPr>
          <p:cNvPr id="37922" name="Text Box 1058">
            <a:extLst>
              <a:ext uri="{FF2B5EF4-FFF2-40B4-BE49-F238E27FC236}">
                <a16:creationId xmlns:a16="http://schemas.microsoft.com/office/drawing/2014/main" id="{6E872F5C-4C0D-41E1-A673-6DCF74C0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H0            H1                H2                H3             H4  </a:t>
            </a:r>
          </a:p>
        </p:txBody>
      </p:sp>
      <p:sp>
        <p:nvSpPr>
          <p:cNvPr id="37923" name="Line 1059">
            <a:extLst>
              <a:ext uri="{FF2B5EF4-FFF2-40B4-BE49-F238E27FC236}">
                <a16:creationId xmlns:a16="http://schemas.microsoft.com/office/drawing/2014/main" id="{1BCDB033-E8BE-47A1-A8AF-659B69E36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1905000"/>
            <a:ext cx="8839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4" name="Line 1060">
            <a:extLst>
              <a:ext uri="{FF2B5EF4-FFF2-40B4-BE49-F238E27FC236}">
                <a16:creationId xmlns:a16="http://schemas.microsoft.com/office/drawing/2014/main" id="{1B165852-D693-4206-99A4-DE9248EBB0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" y="1371600"/>
            <a:ext cx="0" cy="5334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25" name="Line 1061">
            <a:extLst>
              <a:ext uri="{FF2B5EF4-FFF2-40B4-BE49-F238E27FC236}">
                <a16:creationId xmlns:a16="http://schemas.microsoft.com/office/drawing/2014/main" id="{4CE6C20C-471D-40BB-8E93-63000001B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371600"/>
            <a:ext cx="1524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7926" name="Group 38">
            <a:extLst>
              <a:ext uri="{FF2B5EF4-FFF2-40B4-BE49-F238E27FC236}">
                <a16:creationId xmlns:a16="http://schemas.microsoft.com/office/drawing/2014/main" id="{5CBD8F06-1E9E-49FB-BE15-2A7A8967E0C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09800"/>
            <a:ext cx="762000" cy="762000"/>
            <a:chOff x="0" y="0"/>
            <a:chExt cx="480" cy="480"/>
          </a:xfrm>
        </p:grpSpPr>
        <p:sp>
          <p:nvSpPr>
            <p:cNvPr id="37927" name="Rectangle 1063">
              <a:extLst>
                <a:ext uri="{FF2B5EF4-FFF2-40B4-BE49-F238E27FC236}">
                  <a16:creationId xmlns:a16="http://schemas.microsoft.com/office/drawing/2014/main" id="{007D4DE0-7CA6-4AB7-AF04-96CDCA92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8" name="Text Box 1064">
              <a:extLst>
                <a:ext uri="{FF2B5EF4-FFF2-40B4-BE49-F238E27FC236}">
                  <a16:creationId xmlns:a16="http://schemas.microsoft.com/office/drawing/2014/main" id="{044AED20-51AE-4384-B8B2-55D080E63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29" name="Line 1065">
              <a:extLst>
                <a:ext uri="{FF2B5EF4-FFF2-40B4-BE49-F238E27FC236}">
                  <a16:creationId xmlns:a16="http://schemas.microsoft.com/office/drawing/2014/main" id="{67E71143-15F6-47FD-936F-BA367709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0" name="Line 1066">
              <a:extLst>
                <a:ext uri="{FF2B5EF4-FFF2-40B4-BE49-F238E27FC236}">
                  <a16:creationId xmlns:a16="http://schemas.microsoft.com/office/drawing/2014/main" id="{9F327AA7-F101-4F07-BC97-7431C46C4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31" name="Group 43">
            <a:extLst>
              <a:ext uri="{FF2B5EF4-FFF2-40B4-BE49-F238E27FC236}">
                <a16:creationId xmlns:a16="http://schemas.microsoft.com/office/drawing/2014/main" id="{C2374480-73B9-45A0-9C7A-4D3575D23B0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638800"/>
            <a:ext cx="762000" cy="762000"/>
            <a:chOff x="0" y="0"/>
            <a:chExt cx="480" cy="480"/>
          </a:xfrm>
        </p:grpSpPr>
        <p:sp>
          <p:nvSpPr>
            <p:cNvPr id="37932" name="Rectangle 1068">
              <a:extLst>
                <a:ext uri="{FF2B5EF4-FFF2-40B4-BE49-F238E27FC236}">
                  <a16:creationId xmlns:a16="http://schemas.microsoft.com/office/drawing/2014/main" id="{56AD5E0B-4274-405B-8EE3-5A5B5049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33" name="Text Box 1069">
              <a:extLst>
                <a:ext uri="{FF2B5EF4-FFF2-40B4-BE49-F238E27FC236}">
                  <a16:creationId xmlns:a16="http://schemas.microsoft.com/office/drawing/2014/main" id="{2DD20CF3-EF92-4F14-B888-F566D2ADC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34" name="Line 1070">
              <a:extLst>
                <a:ext uri="{FF2B5EF4-FFF2-40B4-BE49-F238E27FC236}">
                  <a16:creationId xmlns:a16="http://schemas.microsoft.com/office/drawing/2014/main" id="{C03A6A0F-A10D-4990-9F9F-2E7AB469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35" name="Line 1071">
              <a:extLst>
                <a:ext uri="{FF2B5EF4-FFF2-40B4-BE49-F238E27FC236}">
                  <a16:creationId xmlns:a16="http://schemas.microsoft.com/office/drawing/2014/main" id="{D0F11BAE-0384-4F86-AB4B-CDCBAD74B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36" name="Group 48">
            <a:extLst>
              <a:ext uri="{FF2B5EF4-FFF2-40B4-BE49-F238E27FC236}">
                <a16:creationId xmlns:a16="http://schemas.microsoft.com/office/drawing/2014/main" id="{220D3186-270C-4805-B788-5B75B704C9F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0"/>
            <a:ext cx="762000" cy="762000"/>
            <a:chOff x="0" y="0"/>
            <a:chExt cx="480" cy="480"/>
          </a:xfrm>
        </p:grpSpPr>
        <p:sp>
          <p:nvSpPr>
            <p:cNvPr id="37937" name="Rectangle 1073">
              <a:extLst>
                <a:ext uri="{FF2B5EF4-FFF2-40B4-BE49-F238E27FC236}">
                  <a16:creationId xmlns:a16="http://schemas.microsoft.com/office/drawing/2014/main" id="{53F147AF-72F2-42AD-BD96-14AA12A4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38" name="Text Box 1074">
              <a:extLst>
                <a:ext uri="{FF2B5EF4-FFF2-40B4-BE49-F238E27FC236}">
                  <a16:creationId xmlns:a16="http://schemas.microsoft.com/office/drawing/2014/main" id="{69697EA0-4674-40FC-AD40-CF9EBDCAB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39" name="Line 1075">
              <a:extLst>
                <a:ext uri="{FF2B5EF4-FFF2-40B4-BE49-F238E27FC236}">
                  <a16:creationId xmlns:a16="http://schemas.microsoft.com/office/drawing/2014/main" id="{9283F182-019E-4D33-84D6-5D2E93CB6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0" name="Line 1076">
              <a:extLst>
                <a:ext uri="{FF2B5EF4-FFF2-40B4-BE49-F238E27FC236}">
                  <a16:creationId xmlns:a16="http://schemas.microsoft.com/office/drawing/2014/main" id="{A11E2F74-74F9-4FCF-B1FA-22C6467D5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41" name="Group 53">
            <a:extLst>
              <a:ext uri="{FF2B5EF4-FFF2-40B4-BE49-F238E27FC236}">
                <a16:creationId xmlns:a16="http://schemas.microsoft.com/office/drawing/2014/main" id="{8C080F19-FB53-4F50-BFB9-76D2C06396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52800"/>
            <a:ext cx="762000" cy="762000"/>
            <a:chOff x="0" y="0"/>
            <a:chExt cx="480" cy="480"/>
          </a:xfrm>
        </p:grpSpPr>
        <p:sp>
          <p:nvSpPr>
            <p:cNvPr id="37942" name="Rectangle 1078">
              <a:extLst>
                <a:ext uri="{FF2B5EF4-FFF2-40B4-BE49-F238E27FC236}">
                  <a16:creationId xmlns:a16="http://schemas.microsoft.com/office/drawing/2014/main" id="{CFEF91B4-E61E-461C-B1EF-6199E67B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" cy="432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43" name="Text Box 1079">
              <a:extLst>
                <a:ext uri="{FF2B5EF4-FFF2-40B4-BE49-F238E27FC236}">
                  <a16:creationId xmlns:a16="http://schemas.microsoft.com/office/drawing/2014/main" id="{ED73265B-4BA7-4ACA-BC68-02589E559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</a:t>
              </a:r>
            </a:p>
          </p:txBody>
        </p:sp>
        <p:sp>
          <p:nvSpPr>
            <p:cNvPr id="37944" name="Line 1080">
              <a:extLst>
                <a:ext uri="{FF2B5EF4-FFF2-40B4-BE49-F238E27FC236}">
                  <a16:creationId xmlns:a16="http://schemas.microsoft.com/office/drawing/2014/main" id="{533757DE-D48F-4187-B91F-4F29E5054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480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45" name="Line 1081">
              <a:extLst>
                <a:ext uri="{FF2B5EF4-FFF2-40B4-BE49-F238E27FC236}">
                  <a16:creationId xmlns:a16="http://schemas.microsoft.com/office/drawing/2014/main" id="{91A85F9A-1176-4CF8-B5C8-802F5BFAE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7946" name="Line 1082">
            <a:extLst>
              <a:ext uri="{FF2B5EF4-FFF2-40B4-BE49-F238E27FC236}">
                <a16:creationId xmlns:a16="http://schemas.microsoft.com/office/drawing/2014/main" id="{5C5AE939-FB67-411A-8875-DF8BFF326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1430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47" name="Line 1083">
            <a:extLst>
              <a:ext uri="{FF2B5EF4-FFF2-40B4-BE49-F238E27FC236}">
                <a16:creationId xmlns:a16="http://schemas.microsoft.com/office/drawing/2014/main" id="{4810A9BF-8348-4779-BCC7-16400120A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371600"/>
            <a:ext cx="11430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48" name="Line 1084">
            <a:extLst>
              <a:ext uri="{FF2B5EF4-FFF2-40B4-BE49-F238E27FC236}">
                <a16:creationId xmlns:a16="http://schemas.microsoft.com/office/drawing/2014/main" id="{ED432BE9-2D7E-4DEC-83A7-206422D70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1600"/>
            <a:ext cx="11430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49" name="Line 1085">
            <a:extLst>
              <a:ext uri="{FF2B5EF4-FFF2-40B4-BE49-F238E27FC236}">
                <a16:creationId xmlns:a16="http://schemas.microsoft.com/office/drawing/2014/main" id="{F9CC85C0-FBC2-4ABC-A791-F7E778840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371600"/>
            <a:ext cx="609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50" name="Line 1086">
            <a:extLst>
              <a:ext uri="{FF2B5EF4-FFF2-40B4-BE49-F238E27FC236}">
                <a16:creationId xmlns:a16="http://schemas.microsoft.com/office/drawing/2014/main" id="{B63F8937-B344-4AD3-AED7-5EC8D6326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371600"/>
            <a:ext cx="457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51" name="Line 1087">
            <a:extLst>
              <a:ext uri="{FF2B5EF4-FFF2-40B4-BE49-F238E27FC236}">
                <a16:creationId xmlns:a16="http://schemas.microsoft.com/office/drawing/2014/main" id="{86750B3C-FC41-4020-8F7D-CCA3182E9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1676400"/>
            <a:ext cx="0" cy="2286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52" name="Line 1088">
            <a:extLst>
              <a:ext uri="{FF2B5EF4-FFF2-40B4-BE49-F238E27FC236}">
                <a16:creationId xmlns:a16="http://schemas.microsoft.com/office/drawing/2014/main" id="{DA906CBF-35AA-4809-BD94-9D8DF2C25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676400"/>
            <a:ext cx="304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53" name="Text Box 1089">
            <a:extLst>
              <a:ext uri="{FF2B5EF4-FFF2-40B4-BE49-F238E27FC236}">
                <a16:creationId xmlns:a16="http://schemas.microsoft.com/office/drawing/2014/main" id="{944D4649-A9F8-490B-8649-6EB5527A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0"/>
            <a:ext cx="60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H0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H1</a:t>
            </a:r>
          </a:p>
        </p:txBody>
      </p:sp>
      <p:sp>
        <p:nvSpPr>
          <p:cNvPr id="37954" name="Text Box 1090">
            <a:extLst>
              <a:ext uri="{FF2B5EF4-FFF2-40B4-BE49-F238E27FC236}">
                <a16:creationId xmlns:a16="http://schemas.microsoft.com/office/drawing/2014/main" id="{955F9ED6-50EF-47A3-A000-2AF3F73A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0"/>
            <a:ext cx="60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H2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H3</a:t>
            </a:r>
          </a:p>
        </p:txBody>
      </p:sp>
      <p:grpSp>
        <p:nvGrpSpPr>
          <p:cNvPr id="37955" name="Group 67">
            <a:extLst>
              <a:ext uri="{FF2B5EF4-FFF2-40B4-BE49-F238E27FC236}">
                <a16:creationId xmlns:a16="http://schemas.microsoft.com/office/drawing/2014/main" id="{D7AC39B2-C360-4B03-8A5E-60ECAD3C78C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09800"/>
            <a:ext cx="1295400" cy="838200"/>
            <a:chOff x="0" y="0"/>
            <a:chExt cx="816" cy="528"/>
          </a:xfrm>
        </p:grpSpPr>
        <p:sp>
          <p:nvSpPr>
            <p:cNvPr id="37956" name="Rectangle 1092">
              <a:extLst>
                <a:ext uri="{FF2B5EF4-FFF2-40B4-BE49-F238E27FC236}">
                  <a16:creationId xmlns:a16="http://schemas.microsoft.com/office/drawing/2014/main" id="{7A7BDAB2-B992-4D76-B171-F8FD02C1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"/>
              <a:ext cx="816" cy="480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7" name="Text Box 1093">
              <a:extLst>
                <a:ext uri="{FF2B5EF4-FFF2-40B4-BE49-F238E27FC236}">
                  <a16:creationId xmlns:a16="http://schemas.microsoft.com/office/drawing/2014/main" id="{F7392D9E-803D-4807-81C1-17A479AA2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   0    2</a:t>
              </a:r>
            </a:p>
          </p:txBody>
        </p:sp>
        <p:sp>
          <p:nvSpPr>
            <p:cNvPr id="37958" name="Line 1094">
              <a:extLst>
                <a:ext uri="{FF2B5EF4-FFF2-40B4-BE49-F238E27FC236}">
                  <a16:creationId xmlns:a16="http://schemas.microsoft.com/office/drawing/2014/main" id="{B66C3473-7907-45A0-A67A-92353677E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816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59" name="Line 1095">
              <a:extLst>
                <a:ext uri="{FF2B5EF4-FFF2-40B4-BE49-F238E27FC236}">
                  <a16:creationId xmlns:a16="http://schemas.microsoft.com/office/drawing/2014/main" id="{C97B6734-6D2D-4E52-B686-E29885FFA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0" name="Line 1096">
              <a:extLst>
                <a:ext uri="{FF2B5EF4-FFF2-40B4-BE49-F238E27FC236}">
                  <a16:creationId xmlns:a16="http://schemas.microsoft.com/office/drawing/2014/main" id="{FF6C8D77-8987-4314-BE66-33FCDB7AB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1" name="Text Box 1097">
              <a:extLst>
                <a:ext uri="{FF2B5EF4-FFF2-40B4-BE49-F238E27FC236}">
                  <a16:creationId xmlns:a16="http://schemas.microsoft.com/office/drawing/2014/main" id="{A95BB6AD-22A5-40A0-A1A0-3AEA61A8B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11</a:t>
              </a:r>
            </a:p>
          </p:txBody>
        </p:sp>
      </p:grpSp>
      <p:grpSp>
        <p:nvGrpSpPr>
          <p:cNvPr id="37962" name="Group 74">
            <a:extLst>
              <a:ext uri="{FF2B5EF4-FFF2-40B4-BE49-F238E27FC236}">
                <a16:creationId xmlns:a16="http://schemas.microsoft.com/office/drawing/2014/main" id="{563D83B4-6E1C-49B2-80CC-D913775649A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295400" cy="838200"/>
            <a:chOff x="0" y="0"/>
            <a:chExt cx="816" cy="528"/>
          </a:xfrm>
        </p:grpSpPr>
        <p:sp>
          <p:nvSpPr>
            <p:cNvPr id="37963" name="Rectangle 1099">
              <a:extLst>
                <a:ext uri="{FF2B5EF4-FFF2-40B4-BE49-F238E27FC236}">
                  <a16:creationId xmlns:a16="http://schemas.microsoft.com/office/drawing/2014/main" id="{EA1C6854-6BAD-4E1F-89A9-06FF6CD0E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"/>
              <a:ext cx="816" cy="480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4" name="Text Box 1100">
              <a:extLst>
                <a:ext uri="{FF2B5EF4-FFF2-40B4-BE49-F238E27FC236}">
                  <a16:creationId xmlns:a16="http://schemas.microsoft.com/office/drawing/2014/main" id="{89323964-A44C-4750-AAAB-6DAA22EA8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   1    0</a:t>
              </a:r>
            </a:p>
          </p:txBody>
        </p:sp>
        <p:sp>
          <p:nvSpPr>
            <p:cNvPr id="37965" name="Line 1101">
              <a:extLst>
                <a:ext uri="{FF2B5EF4-FFF2-40B4-BE49-F238E27FC236}">
                  <a16:creationId xmlns:a16="http://schemas.microsoft.com/office/drawing/2014/main" id="{CBD74BC3-DA17-4ECA-B609-6FAD79F6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816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6" name="Line 1102">
              <a:extLst>
                <a:ext uri="{FF2B5EF4-FFF2-40B4-BE49-F238E27FC236}">
                  <a16:creationId xmlns:a16="http://schemas.microsoft.com/office/drawing/2014/main" id="{7EEA3140-5212-447F-8C2E-3E38F78C6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7" name="Line 1103">
              <a:extLst>
                <a:ext uri="{FF2B5EF4-FFF2-40B4-BE49-F238E27FC236}">
                  <a16:creationId xmlns:a16="http://schemas.microsoft.com/office/drawing/2014/main" id="{66C15DDA-BAF2-4E2C-A639-AFF52DCDB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68" name="Text Box 1104">
              <a:extLst>
                <a:ext uri="{FF2B5EF4-FFF2-40B4-BE49-F238E27FC236}">
                  <a16:creationId xmlns:a16="http://schemas.microsoft.com/office/drawing/2014/main" id="{7F15EB5E-0F12-4A50-9B7D-43479CD50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12</a:t>
              </a:r>
            </a:p>
          </p:txBody>
        </p:sp>
      </p:grpSp>
      <p:grpSp>
        <p:nvGrpSpPr>
          <p:cNvPr id="37969" name="Group 81">
            <a:extLst>
              <a:ext uri="{FF2B5EF4-FFF2-40B4-BE49-F238E27FC236}">
                <a16:creationId xmlns:a16="http://schemas.microsoft.com/office/drawing/2014/main" id="{F4DA7B90-91C3-47D1-A0FC-A77D0C1E64B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495800"/>
            <a:ext cx="1295400" cy="838200"/>
            <a:chOff x="0" y="0"/>
            <a:chExt cx="816" cy="528"/>
          </a:xfrm>
        </p:grpSpPr>
        <p:sp>
          <p:nvSpPr>
            <p:cNvPr id="37970" name="Rectangle 1106">
              <a:extLst>
                <a:ext uri="{FF2B5EF4-FFF2-40B4-BE49-F238E27FC236}">
                  <a16:creationId xmlns:a16="http://schemas.microsoft.com/office/drawing/2014/main" id="{3CF0F2DB-151C-4220-AE48-E9A0483D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"/>
              <a:ext cx="816" cy="480"/>
            </a:xfrm>
            <a:prstGeom prst="rect">
              <a:avLst/>
            </a:prstGeom>
            <a:solidFill>
              <a:schemeClr val="tx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71" name="Text Box 1107">
              <a:extLst>
                <a:ext uri="{FF2B5EF4-FFF2-40B4-BE49-F238E27FC236}">
                  <a16:creationId xmlns:a16="http://schemas.microsoft.com/office/drawing/2014/main" id="{0F8B4DBC-66ED-41DA-91F7-4EFB23E5F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   2    1</a:t>
              </a:r>
            </a:p>
          </p:txBody>
        </p:sp>
        <p:sp>
          <p:nvSpPr>
            <p:cNvPr id="37972" name="Line 1108">
              <a:extLst>
                <a:ext uri="{FF2B5EF4-FFF2-40B4-BE49-F238E27FC236}">
                  <a16:creationId xmlns:a16="http://schemas.microsoft.com/office/drawing/2014/main" id="{C5C9B7B1-1A55-4AA2-89E5-B6B3167D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816" cy="0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3" name="Line 1109">
              <a:extLst>
                <a:ext uri="{FF2B5EF4-FFF2-40B4-BE49-F238E27FC236}">
                  <a16:creationId xmlns:a16="http://schemas.microsoft.com/office/drawing/2014/main" id="{A2720BCC-142B-4F0F-BE0D-7086BE2E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4" name="Line 1110">
              <a:extLst>
                <a:ext uri="{FF2B5EF4-FFF2-40B4-BE49-F238E27FC236}">
                  <a16:creationId xmlns:a16="http://schemas.microsoft.com/office/drawing/2014/main" id="{C593462C-C538-4255-822A-5B2E5B4BD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"/>
              <a:ext cx="0" cy="432"/>
            </a:xfrm>
            <a:prstGeom prst="line">
              <a:avLst/>
            </a:prstGeom>
            <a:noFill/>
            <a:ln w="9525" cmpd="sng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75" name="Text Box 1111">
              <a:extLst>
                <a:ext uri="{FF2B5EF4-FFF2-40B4-BE49-F238E27FC236}">
                  <a16:creationId xmlns:a16="http://schemas.microsoft.com/office/drawing/2014/main" id="{7ACDFD66-E7B6-487A-8733-F98141FD0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-4</a:t>
              </a:r>
            </a:p>
          </p:txBody>
        </p:sp>
      </p:grpSp>
      <p:sp>
        <p:nvSpPr>
          <p:cNvPr id="37976" name="Line 1112">
            <a:extLst>
              <a:ext uri="{FF2B5EF4-FFF2-40B4-BE49-F238E27FC236}">
                <a16:creationId xmlns:a16="http://schemas.microsoft.com/office/drawing/2014/main" id="{C39F195C-F014-427D-BDE0-898BF3237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4495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77" name="Line 1113">
            <a:extLst>
              <a:ext uri="{FF2B5EF4-FFF2-40B4-BE49-F238E27FC236}">
                <a16:creationId xmlns:a16="http://schemas.microsoft.com/office/drawing/2014/main" id="{E49CC056-37A1-4C3E-866D-835ED0BE4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194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78" name="Line 1114">
            <a:extLst>
              <a:ext uri="{FF2B5EF4-FFF2-40B4-BE49-F238E27FC236}">
                <a16:creationId xmlns:a16="http://schemas.microsoft.com/office/drawing/2014/main" id="{8CCF02BB-6A39-4C4C-A748-FCC30F522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457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79" name="Line 1115">
            <a:extLst>
              <a:ext uri="{FF2B5EF4-FFF2-40B4-BE49-F238E27FC236}">
                <a16:creationId xmlns:a16="http://schemas.microsoft.com/office/drawing/2014/main" id="{147CC18C-0CF1-42FD-B8BE-A25ED36931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914400"/>
            <a:ext cx="0" cy="2209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0" name="Line 1116">
            <a:extLst>
              <a:ext uri="{FF2B5EF4-FFF2-40B4-BE49-F238E27FC236}">
                <a16:creationId xmlns:a16="http://schemas.microsoft.com/office/drawing/2014/main" id="{0A7A0476-5EB4-47C6-86D8-6D4D2894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914400"/>
            <a:ext cx="3810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1" name="Line 1117">
            <a:extLst>
              <a:ext uri="{FF2B5EF4-FFF2-40B4-BE49-F238E27FC236}">
                <a16:creationId xmlns:a16="http://schemas.microsoft.com/office/drawing/2014/main" id="{33C17FB5-A986-43F2-B127-8CCA49B2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914400"/>
            <a:ext cx="0" cy="2286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2" name="Line 1118">
            <a:extLst>
              <a:ext uri="{FF2B5EF4-FFF2-40B4-BE49-F238E27FC236}">
                <a16:creationId xmlns:a16="http://schemas.microsoft.com/office/drawing/2014/main" id="{15863A2A-01D1-4515-BF1D-945EDEEEB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457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3" name="Line 1119">
            <a:extLst>
              <a:ext uri="{FF2B5EF4-FFF2-40B4-BE49-F238E27FC236}">
                <a16:creationId xmlns:a16="http://schemas.microsoft.com/office/drawing/2014/main" id="{B96697AE-EA0F-413B-9ED1-50357E61F3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057400"/>
            <a:ext cx="0" cy="762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4" name="Line 1120">
            <a:extLst>
              <a:ext uri="{FF2B5EF4-FFF2-40B4-BE49-F238E27FC236}">
                <a16:creationId xmlns:a16="http://schemas.microsoft.com/office/drawing/2014/main" id="{F2AF1BD4-D3D0-438B-B7BC-DF19A96F0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057400"/>
            <a:ext cx="6781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5" name="Line 1121">
            <a:extLst>
              <a:ext uri="{FF2B5EF4-FFF2-40B4-BE49-F238E27FC236}">
                <a16:creationId xmlns:a16="http://schemas.microsoft.com/office/drawing/2014/main" id="{93580A8A-7EC2-4C80-8304-91009ABDD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057400"/>
            <a:ext cx="0" cy="762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6" name="Line 1122">
            <a:extLst>
              <a:ext uri="{FF2B5EF4-FFF2-40B4-BE49-F238E27FC236}">
                <a16:creationId xmlns:a16="http://schemas.microsoft.com/office/drawing/2014/main" id="{81D4B75D-D894-486E-874B-BB14AB3C2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19400"/>
            <a:ext cx="228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7" name="Line 1123">
            <a:extLst>
              <a:ext uri="{FF2B5EF4-FFF2-40B4-BE49-F238E27FC236}">
                <a16:creationId xmlns:a16="http://schemas.microsoft.com/office/drawing/2014/main" id="{45D7125C-973F-4E5D-9710-0754993B8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76400"/>
            <a:ext cx="0" cy="5334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8" name="Line 1124">
            <a:extLst>
              <a:ext uri="{FF2B5EF4-FFF2-40B4-BE49-F238E27FC236}">
                <a16:creationId xmlns:a16="http://schemas.microsoft.com/office/drawing/2014/main" id="{3FD263E3-AC9F-4F18-93FC-365647C36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0" cy="16764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89" name="Line 1125">
            <a:extLst>
              <a:ext uri="{FF2B5EF4-FFF2-40B4-BE49-F238E27FC236}">
                <a16:creationId xmlns:a16="http://schemas.microsoft.com/office/drawing/2014/main" id="{D53C47D8-E954-4453-B2A8-C5F889A31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28194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0" name="Line 1126">
            <a:extLst>
              <a:ext uri="{FF2B5EF4-FFF2-40B4-BE49-F238E27FC236}">
                <a16:creationId xmlns:a16="http://schemas.microsoft.com/office/drawing/2014/main" id="{BD859F96-18DE-48F3-AE64-942275787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990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1" name="Line 1127">
            <a:extLst>
              <a:ext uri="{FF2B5EF4-FFF2-40B4-BE49-F238E27FC236}">
                <a16:creationId xmlns:a16="http://schemas.microsoft.com/office/drawing/2014/main" id="{DF7C3D46-1173-413E-B4A2-8A205178A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181600"/>
            <a:ext cx="2743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2" name="Line 1128">
            <a:extLst>
              <a:ext uri="{FF2B5EF4-FFF2-40B4-BE49-F238E27FC236}">
                <a16:creationId xmlns:a16="http://schemas.microsoft.com/office/drawing/2014/main" id="{BB1645D1-14C1-404C-9E40-0D9F2E12D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457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3" name="Line 1129">
            <a:extLst>
              <a:ext uri="{FF2B5EF4-FFF2-40B4-BE49-F238E27FC236}">
                <a16:creationId xmlns:a16="http://schemas.microsoft.com/office/drawing/2014/main" id="{C4165D84-E378-43BB-8341-71BAEEB83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00400"/>
            <a:ext cx="0" cy="762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4" name="Line 1130">
            <a:extLst>
              <a:ext uri="{FF2B5EF4-FFF2-40B4-BE49-F238E27FC236}">
                <a16:creationId xmlns:a16="http://schemas.microsoft.com/office/drawing/2014/main" id="{C0C54388-4F01-4BAA-BC2C-C4B817F0E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3200400"/>
            <a:ext cx="3352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5" name="Line 1131">
            <a:extLst>
              <a:ext uri="{FF2B5EF4-FFF2-40B4-BE49-F238E27FC236}">
                <a16:creationId xmlns:a16="http://schemas.microsoft.com/office/drawing/2014/main" id="{E8F512FD-278A-4A0F-9838-09FF3A11B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00400"/>
            <a:ext cx="0" cy="762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6" name="Line 1132">
            <a:extLst>
              <a:ext uri="{FF2B5EF4-FFF2-40B4-BE49-F238E27FC236}">
                <a16:creationId xmlns:a16="http://schemas.microsoft.com/office/drawing/2014/main" id="{D589B00D-AFF2-42B3-A01A-B5069BA73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962400"/>
            <a:ext cx="228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7" name="Line 1133">
            <a:extLst>
              <a:ext uri="{FF2B5EF4-FFF2-40B4-BE49-F238E27FC236}">
                <a16:creationId xmlns:a16="http://schemas.microsoft.com/office/drawing/2014/main" id="{B0A4B5E8-5B7A-48DE-BD84-C6A0501DC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304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8" name="Line 1134">
            <a:extLst>
              <a:ext uri="{FF2B5EF4-FFF2-40B4-BE49-F238E27FC236}">
                <a16:creationId xmlns:a16="http://schemas.microsoft.com/office/drawing/2014/main" id="{8926D0F0-0281-4614-972E-6AD360075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343400"/>
            <a:ext cx="0" cy="762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99" name="Line 1135">
            <a:extLst>
              <a:ext uri="{FF2B5EF4-FFF2-40B4-BE49-F238E27FC236}">
                <a16:creationId xmlns:a16="http://schemas.microsoft.com/office/drawing/2014/main" id="{91BCF806-0FC5-41D4-81AD-6A76BC98B6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5029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0" name="Line 1136">
            <a:extLst>
              <a:ext uri="{FF2B5EF4-FFF2-40B4-BE49-F238E27FC236}">
                <a16:creationId xmlns:a16="http://schemas.microsoft.com/office/drawing/2014/main" id="{EC390FF2-080C-4727-B98E-F7CF22645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343400"/>
            <a:ext cx="0" cy="8382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1" name="Line 1137">
            <a:extLst>
              <a:ext uri="{FF2B5EF4-FFF2-40B4-BE49-F238E27FC236}">
                <a16:creationId xmlns:a16="http://schemas.microsoft.com/office/drawing/2014/main" id="{85281145-DD84-446F-857A-14D91226C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181600"/>
            <a:ext cx="228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2" name="Line 1138">
            <a:extLst>
              <a:ext uri="{FF2B5EF4-FFF2-40B4-BE49-F238E27FC236}">
                <a16:creationId xmlns:a16="http://schemas.microsoft.com/office/drawing/2014/main" id="{2FE27C79-64A5-41DB-95E2-0631D2037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248400"/>
            <a:ext cx="457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3" name="Line 1139">
            <a:extLst>
              <a:ext uri="{FF2B5EF4-FFF2-40B4-BE49-F238E27FC236}">
                <a16:creationId xmlns:a16="http://schemas.microsoft.com/office/drawing/2014/main" id="{D76FC826-868B-414B-BF09-8ED9BC8DA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5562600"/>
            <a:ext cx="0" cy="685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4" name="Line 1140">
            <a:extLst>
              <a:ext uri="{FF2B5EF4-FFF2-40B4-BE49-F238E27FC236}">
                <a16:creationId xmlns:a16="http://schemas.microsoft.com/office/drawing/2014/main" id="{78F37D60-3D36-47BD-ADF9-5F114F1AC3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562600"/>
            <a:ext cx="12954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5" name="Line 1141">
            <a:extLst>
              <a:ext uri="{FF2B5EF4-FFF2-40B4-BE49-F238E27FC236}">
                <a16:creationId xmlns:a16="http://schemas.microsoft.com/office/drawing/2014/main" id="{649BA3EA-21AA-4607-895A-EE93187EA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562600"/>
            <a:ext cx="0" cy="685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6" name="Line 1142">
            <a:extLst>
              <a:ext uri="{FF2B5EF4-FFF2-40B4-BE49-F238E27FC236}">
                <a16:creationId xmlns:a16="http://schemas.microsoft.com/office/drawing/2014/main" id="{356C629F-1776-4AFD-8EA8-7D2CA7969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228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7" name="Line 1143">
            <a:extLst>
              <a:ext uri="{FF2B5EF4-FFF2-40B4-BE49-F238E27FC236}">
                <a16:creationId xmlns:a16="http://schemas.microsoft.com/office/drawing/2014/main" id="{A3E1FE51-EE68-46B9-9BEE-2392B413A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9624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8" name="Line 1144">
            <a:extLst>
              <a:ext uri="{FF2B5EF4-FFF2-40B4-BE49-F238E27FC236}">
                <a16:creationId xmlns:a16="http://schemas.microsoft.com/office/drawing/2014/main" id="{3E9D38F9-450C-41DF-BFB5-411C43B2A0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267200"/>
            <a:ext cx="5334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09" name="Line 1145">
            <a:extLst>
              <a:ext uri="{FF2B5EF4-FFF2-40B4-BE49-F238E27FC236}">
                <a16:creationId xmlns:a16="http://schemas.microsoft.com/office/drawing/2014/main" id="{90DCA996-C510-48F8-A9B7-778C9A46B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838200"/>
            <a:ext cx="0" cy="3429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0" name="Line 1146">
            <a:extLst>
              <a:ext uri="{FF2B5EF4-FFF2-40B4-BE49-F238E27FC236}">
                <a16:creationId xmlns:a16="http://schemas.microsoft.com/office/drawing/2014/main" id="{427E16E0-1E7F-449F-9315-2B446EF87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838200"/>
            <a:ext cx="4572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1" name="Line 1147">
            <a:extLst>
              <a:ext uri="{FF2B5EF4-FFF2-40B4-BE49-F238E27FC236}">
                <a16:creationId xmlns:a16="http://schemas.microsoft.com/office/drawing/2014/main" id="{AF885675-343F-4234-9FCF-55EE79151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382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2" name="Line 1148">
            <a:extLst>
              <a:ext uri="{FF2B5EF4-FFF2-40B4-BE49-F238E27FC236}">
                <a16:creationId xmlns:a16="http://schemas.microsoft.com/office/drawing/2014/main" id="{B4D08790-F972-42C4-AB6C-D7DFF2517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105400"/>
            <a:ext cx="0" cy="381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3" name="Line 1149">
            <a:extLst>
              <a:ext uri="{FF2B5EF4-FFF2-40B4-BE49-F238E27FC236}">
                <a16:creationId xmlns:a16="http://schemas.microsoft.com/office/drawing/2014/main" id="{FABFC52C-B512-466B-B8E3-1DB96E7A51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486400"/>
            <a:ext cx="3810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4" name="Line 1150">
            <a:extLst>
              <a:ext uri="{FF2B5EF4-FFF2-40B4-BE49-F238E27FC236}">
                <a16:creationId xmlns:a16="http://schemas.microsoft.com/office/drawing/2014/main" id="{241D0064-9B6C-4B3C-BDD9-6AE42A37E4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838200"/>
            <a:ext cx="0" cy="46482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5" name="Line 1151">
            <a:extLst>
              <a:ext uri="{FF2B5EF4-FFF2-40B4-BE49-F238E27FC236}">
                <a16:creationId xmlns:a16="http://schemas.microsoft.com/office/drawing/2014/main" id="{069C72C6-06C0-477A-81AA-1DD09CF0F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838200"/>
            <a:ext cx="304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6" name="Line 1152">
            <a:extLst>
              <a:ext uri="{FF2B5EF4-FFF2-40B4-BE49-F238E27FC236}">
                <a16:creationId xmlns:a16="http://schemas.microsoft.com/office/drawing/2014/main" id="{B48365A2-36CF-4011-9CBD-A7823DCA6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8382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7" name="Line 1153">
            <a:extLst>
              <a:ext uri="{FF2B5EF4-FFF2-40B4-BE49-F238E27FC236}">
                <a16:creationId xmlns:a16="http://schemas.microsoft.com/office/drawing/2014/main" id="{EC6B5812-E653-417E-A5EF-4897E1E48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6764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8" name="Line 1154">
            <a:extLst>
              <a:ext uri="{FF2B5EF4-FFF2-40B4-BE49-F238E27FC236}">
                <a16:creationId xmlns:a16="http://schemas.microsoft.com/office/drawing/2014/main" id="{6AEFBBF4-188B-4806-9B0D-D18D921C1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981200"/>
            <a:ext cx="304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19" name="Line 1155">
            <a:extLst>
              <a:ext uri="{FF2B5EF4-FFF2-40B4-BE49-F238E27FC236}">
                <a16:creationId xmlns:a16="http://schemas.microsoft.com/office/drawing/2014/main" id="{8D007AE5-F0E2-46D8-BB7C-53D609E88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838200"/>
            <a:ext cx="0" cy="11430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0" name="Line 1156">
            <a:extLst>
              <a:ext uri="{FF2B5EF4-FFF2-40B4-BE49-F238E27FC236}">
                <a16:creationId xmlns:a16="http://schemas.microsoft.com/office/drawing/2014/main" id="{4A8D8438-BF77-4D65-9271-083C2CA6B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838200"/>
            <a:ext cx="304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1" name="Line 1157">
            <a:extLst>
              <a:ext uri="{FF2B5EF4-FFF2-40B4-BE49-F238E27FC236}">
                <a16:creationId xmlns:a16="http://schemas.microsoft.com/office/drawing/2014/main" id="{3265C373-CEB6-49B3-9590-8F14EC959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8382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2" name="Line 1158">
            <a:extLst>
              <a:ext uri="{FF2B5EF4-FFF2-40B4-BE49-F238E27FC236}">
                <a16:creationId xmlns:a16="http://schemas.microsoft.com/office/drawing/2014/main" id="{2E3D6303-17CC-422C-B5FF-F1B93E872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725" y="1676400"/>
            <a:ext cx="0" cy="6096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3" name="Line 1159">
            <a:extLst>
              <a:ext uri="{FF2B5EF4-FFF2-40B4-BE49-F238E27FC236}">
                <a16:creationId xmlns:a16="http://schemas.microsoft.com/office/drawing/2014/main" id="{C4392F38-3BB2-4525-8EB7-6420149BB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2286000"/>
            <a:ext cx="304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4" name="Line 1160">
            <a:extLst>
              <a:ext uri="{FF2B5EF4-FFF2-40B4-BE49-F238E27FC236}">
                <a16:creationId xmlns:a16="http://schemas.microsoft.com/office/drawing/2014/main" id="{3029C3E3-4B4A-4226-946C-2DFA256E7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838200"/>
            <a:ext cx="0" cy="1447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5" name="Line 1161">
            <a:extLst>
              <a:ext uri="{FF2B5EF4-FFF2-40B4-BE49-F238E27FC236}">
                <a16:creationId xmlns:a16="http://schemas.microsoft.com/office/drawing/2014/main" id="{BCCEAFFC-37F0-42B4-BC24-F160320CF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838200"/>
            <a:ext cx="2286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6" name="Line 1162">
            <a:extLst>
              <a:ext uri="{FF2B5EF4-FFF2-40B4-BE49-F238E27FC236}">
                <a16:creationId xmlns:a16="http://schemas.microsoft.com/office/drawing/2014/main" id="{F0C5AD98-91FC-4819-BA4F-4F2976B01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7" name="Line 1163">
            <a:extLst>
              <a:ext uri="{FF2B5EF4-FFF2-40B4-BE49-F238E27FC236}">
                <a16:creationId xmlns:a16="http://schemas.microsoft.com/office/drawing/2014/main" id="{C1B1FE6E-FE20-43D1-9B45-ED00BEDFB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752600"/>
            <a:ext cx="0" cy="4572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8" name="Line 1164">
            <a:extLst>
              <a:ext uri="{FF2B5EF4-FFF2-40B4-BE49-F238E27FC236}">
                <a16:creationId xmlns:a16="http://schemas.microsoft.com/office/drawing/2014/main" id="{DBF81700-A84E-407F-89C0-D1557DB4A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4478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29" name="Line 1165">
            <a:extLst>
              <a:ext uri="{FF2B5EF4-FFF2-40B4-BE49-F238E27FC236}">
                <a16:creationId xmlns:a16="http://schemas.microsoft.com/office/drawing/2014/main" id="{63FFABD1-593F-461A-B48C-D39663F28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752600"/>
            <a:ext cx="5334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30" name="Line 1166">
            <a:extLst>
              <a:ext uri="{FF2B5EF4-FFF2-40B4-BE49-F238E27FC236}">
                <a16:creationId xmlns:a16="http://schemas.microsoft.com/office/drawing/2014/main" id="{6A6B28D7-4F1E-41C4-B705-96CA0ED6E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19400"/>
            <a:ext cx="0" cy="6096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31" name="Line 1167">
            <a:extLst>
              <a:ext uri="{FF2B5EF4-FFF2-40B4-BE49-F238E27FC236}">
                <a16:creationId xmlns:a16="http://schemas.microsoft.com/office/drawing/2014/main" id="{DDF601F7-15D6-4C7F-81CD-0B762A50A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962400"/>
            <a:ext cx="0" cy="685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32" name="Line 1168">
            <a:extLst>
              <a:ext uri="{FF2B5EF4-FFF2-40B4-BE49-F238E27FC236}">
                <a16:creationId xmlns:a16="http://schemas.microsoft.com/office/drawing/2014/main" id="{1A26613A-2EBA-43A0-B87B-57D122506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0" cy="5334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33" name="Line 1169">
            <a:extLst>
              <a:ext uri="{FF2B5EF4-FFF2-40B4-BE49-F238E27FC236}">
                <a16:creationId xmlns:a16="http://schemas.microsoft.com/office/drawing/2014/main" id="{865B1A8F-0E48-42ED-9BF4-C6D625EB5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248400"/>
            <a:ext cx="0" cy="304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34" name="Line 1170">
            <a:extLst>
              <a:ext uri="{FF2B5EF4-FFF2-40B4-BE49-F238E27FC236}">
                <a16:creationId xmlns:a16="http://schemas.microsoft.com/office/drawing/2014/main" id="{ACEEDC29-DAD3-4C74-BF9D-38A1F5A81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6553200"/>
            <a:ext cx="685800" cy="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035" name="Line 1171">
            <a:extLst>
              <a:ext uri="{FF2B5EF4-FFF2-40B4-BE49-F238E27FC236}">
                <a16:creationId xmlns:a16="http://schemas.microsoft.com/office/drawing/2014/main" id="{53CCF5F9-7E3E-4368-BC72-14A845ED1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1676400"/>
            <a:ext cx="0" cy="4876800"/>
          </a:xfrm>
          <a:prstGeom prst="line">
            <a:avLst/>
          </a:prstGeom>
          <a:noFill/>
          <a:ln w="9525" cmpd="sng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5CF547C-700D-467F-887D-CDD62CB7AF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4800"/>
            <a:ext cx="7772400" cy="6553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习题：</a:t>
            </a:r>
          </a:p>
          <a:p>
            <a:pPr>
              <a:buFontTx/>
              <a:buNone/>
            </a:pPr>
            <a:r>
              <a:rPr lang="en-US" altLang="en-US" sz="2000" b="1"/>
              <a:t>  设有一个n*n的对称矩阵A，如下图(a)所示。为了节约存储，可以只存对角线及对角线以上的元素，或者只存对角线或对角线以下的元素。前者称为上三角矩阵，后者称为下三角矩阵。我们把它们按行存放于一个一维数组B中，如图(b)和图(c)所示。并称之为对称矩阵A的压缩存储方式。试问：</a:t>
            </a:r>
          </a:p>
          <a:p>
            <a:pPr>
              <a:buFontTx/>
              <a:buNone/>
            </a:pPr>
            <a:r>
              <a:rPr lang="en-US" altLang="en-US" sz="2000" b="1"/>
              <a:t>   1）存放对称矩阵A上三角部分或下三角部分的一维数组B有多少元素？</a:t>
            </a:r>
          </a:p>
          <a:p>
            <a:pPr>
              <a:buFontTx/>
              <a:buNone/>
            </a:pPr>
            <a:r>
              <a:rPr lang="en-US" altLang="en-US" sz="2000" b="1"/>
              <a:t>   2）若在一维数组B中从0号位置开始存放，则如图(a)所示的对称矩阵中的任一元素a</a:t>
            </a:r>
            <a:r>
              <a:rPr lang="en-US" altLang="en-US" sz="2000" b="1" baseline="-25000"/>
              <a:t>ij</a:t>
            </a:r>
            <a:r>
              <a:rPr lang="en-US" altLang="en-US" sz="2000" b="1"/>
              <a:t>在只存上三角部分的情形下(图(b))应存于一维数组的什么下标位置？给出计算公式。</a:t>
            </a:r>
          </a:p>
          <a:p>
            <a:pPr>
              <a:buFontTx/>
              <a:buNone/>
            </a:pPr>
            <a:r>
              <a:rPr lang="en-US" altLang="en-US" sz="2000" b="1"/>
              <a:t>   3）若在一维数组B中从0号位置开始存放，则如图(a)所示的对称矩阵中的任一元素a</a:t>
            </a:r>
            <a:r>
              <a:rPr lang="en-US" altLang="en-US" sz="2000" b="1" baseline="-25000"/>
              <a:t>ij</a:t>
            </a:r>
            <a:r>
              <a:rPr lang="en-US" altLang="en-US" sz="2000" b="1"/>
              <a:t>在只存下三角部分的情况下*(图(c))应存于一维数组的什么下标位置？给出计算公式。</a:t>
            </a:r>
          </a:p>
          <a:p>
            <a:pPr>
              <a:buFontTx/>
              <a:buNone/>
            </a:pPr>
            <a:r>
              <a:rPr lang="en-US" altLang="en-US" sz="2000" b="1"/>
              <a:t>       a</a:t>
            </a:r>
            <a:r>
              <a:rPr lang="en-US" altLang="en-US" sz="2000" b="1" baseline="-25000"/>
              <a:t>11</a:t>
            </a:r>
            <a:r>
              <a:rPr lang="en-US" altLang="en-US" sz="2000" b="1"/>
              <a:t>  a</a:t>
            </a:r>
            <a:r>
              <a:rPr lang="en-US" altLang="en-US" sz="2000" b="1" baseline="-25000"/>
              <a:t>12</a:t>
            </a:r>
            <a:r>
              <a:rPr lang="en-US" altLang="en-US" sz="2000" b="1"/>
              <a:t> …a</a:t>
            </a:r>
            <a:r>
              <a:rPr lang="en-US" altLang="en-US" sz="2000" b="1" baseline="-25000"/>
              <a:t>1n</a:t>
            </a:r>
            <a:r>
              <a:rPr lang="en-US" altLang="en-US" sz="2000" b="1"/>
              <a:t>              a</a:t>
            </a:r>
            <a:r>
              <a:rPr lang="en-US" altLang="en-US" sz="2000" b="1" baseline="-25000"/>
              <a:t>11</a:t>
            </a:r>
            <a:r>
              <a:rPr lang="en-US" altLang="en-US" sz="2000" b="1"/>
              <a:t> a</a:t>
            </a:r>
            <a:r>
              <a:rPr lang="en-US" altLang="en-US" sz="2000" b="1" baseline="-25000"/>
              <a:t>12</a:t>
            </a:r>
            <a:r>
              <a:rPr lang="en-US" altLang="en-US" sz="2000" b="1"/>
              <a:t> …a</a:t>
            </a:r>
            <a:r>
              <a:rPr lang="en-US" altLang="en-US" sz="2000" b="1" baseline="-25000"/>
              <a:t>1n</a:t>
            </a:r>
            <a:r>
              <a:rPr lang="en-US" altLang="en-US" sz="2000" b="1"/>
              <a:t>                  a</a:t>
            </a:r>
            <a:r>
              <a:rPr lang="en-US" altLang="en-US" sz="2000" b="1" baseline="-25000"/>
              <a:t>11</a:t>
            </a:r>
          </a:p>
          <a:p>
            <a:pPr>
              <a:buFontTx/>
              <a:buNone/>
            </a:pPr>
            <a:r>
              <a:rPr lang="en-US" altLang="en-US" sz="2000" b="1"/>
              <a:t>       a</a:t>
            </a:r>
            <a:r>
              <a:rPr lang="en-US" altLang="en-US" sz="2000" b="1" baseline="-25000"/>
              <a:t>21</a:t>
            </a:r>
            <a:r>
              <a:rPr lang="en-US" altLang="en-US" sz="2000" b="1"/>
              <a:t>  a</a:t>
            </a:r>
            <a:r>
              <a:rPr lang="en-US" altLang="en-US" sz="2000" b="1" baseline="-25000"/>
              <a:t>22</a:t>
            </a:r>
            <a:r>
              <a:rPr lang="en-US" altLang="en-US" sz="2000" b="1"/>
              <a:t> …a</a:t>
            </a:r>
            <a:r>
              <a:rPr lang="en-US" altLang="en-US" sz="2000" b="1" baseline="-25000"/>
              <a:t>2n</a:t>
            </a:r>
            <a:r>
              <a:rPr lang="en-US" altLang="en-US" sz="2000" b="1"/>
              <a:t>                     a</a:t>
            </a:r>
            <a:r>
              <a:rPr lang="en-US" altLang="en-US" sz="2000" b="1" baseline="-25000"/>
              <a:t>22</a:t>
            </a:r>
            <a:r>
              <a:rPr lang="en-US" altLang="en-US" sz="2000" b="1"/>
              <a:t> …a</a:t>
            </a:r>
            <a:r>
              <a:rPr lang="en-US" altLang="en-US" sz="2000" b="1" baseline="-25000"/>
              <a:t>2n</a:t>
            </a:r>
            <a:r>
              <a:rPr lang="en-US" altLang="en-US" sz="2000" b="1"/>
              <a:t>                a</a:t>
            </a:r>
            <a:r>
              <a:rPr lang="en-US" altLang="en-US" sz="2000" b="1" baseline="-25000"/>
              <a:t>21</a:t>
            </a:r>
            <a:r>
              <a:rPr lang="en-US" altLang="en-US" sz="2000" b="1"/>
              <a:t> a</a:t>
            </a:r>
            <a:r>
              <a:rPr lang="en-US" altLang="en-US" sz="2000" b="1" baseline="-25000"/>
              <a:t>22</a:t>
            </a:r>
          </a:p>
          <a:p>
            <a:pPr>
              <a:buFontTx/>
              <a:buNone/>
            </a:pPr>
            <a:r>
              <a:rPr lang="en-US" altLang="en-US" sz="2000" b="1"/>
              <a:t>         ………..                           ……….                ………</a:t>
            </a:r>
          </a:p>
          <a:p>
            <a:pPr>
              <a:buFontTx/>
              <a:buNone/>
            </a:pPr>
            <a:r>
              <a:rPr lang="en-US" altLang="en-US" sz="2000" b="1"/>
              <a:t>       a</a:t>
            </a:r>
            <a:r>
              <a:rPr lang="en-US" altLang="en-US" sz="2000" b="1" baseline="-25000"/>
              <a:t>n1</a:t>
            </a:r>
            <a:r>
              <a:rPr lang="en-US" altLang="en-US" sz="2000" b="1"/>
              <a:t>  a</a:t>
            </a:r>
            <a:r>
              <a:rPr lang="en-US" altLang="en-US" sz="2000" b="1" baseline="-25000"/>
              <a:t>n1</a:t>
            </a:r>
            <a:r>
              <a:rPr lang="en-US" altLang="en-US" sz="2000" b="1"/>
              <a:t> …a</a:t>
            </a:r>
            <a:r>
              <a:rPr lang="en-US" altLang="en-US" sz="2000" b="1" baseline="-25000"/>
              <a:t>nn</a:t>
            </a:r>
            <a:r>
              <a:rPr lang="en-US" altLang="en-US" sz="2000" b="1"/>
              <a:t>                                 a</a:t>
            </a:r>
            <a:r>
              <a:rPr lang="en-US" altLang="en-US" sz="2000" b="1" baseline="-25000"/>
              <a:t>nn</a:t>
            </a:r>
            <a:r>
              <a:rPr lang="en-US" altLang="en-US" sz="2000" b="1"/>
              <a:t>              a</a:t>
            </a:r>
            <a:r>
              <a:rPr lang="en-US" altLang="en-US" sz="2000" b="1" baseline="-25000"/>
              <a:t>n1</a:t>
            </a:r>
            <a:r>
              <a:rPr lang="en-US" altLang="en-US" sz="2000" b="1"/>
              <a:t> a</a:t>
            </a:r>
            <a:r>
              <a:rPr lang="en-US" altLang="en-US" sz="2000" b="1" baseline="-25000"/>
              <a:t>n2</a:t>
            </a:r>
            <a:r>
              <a:rPr lang="en-US" altLang="en-US" sz="2000" b="1"/>
              <a:t> … a</a:t>
            </a:r>
            <a:r>
              <a:rPr lang="en-US" altLang="en-US" sz="2000" b="1" baseline="-25000"/>
              <a:t>nn</a:t>
            </a:r>
          </a:p>
          <a:p>
            <a:pPr>
              <a:buFontTx/>
              <a:buNone/>
            </a:pPr>
            <a:r>
              <a:rPr lang="en-US" altLang="en-US" sz="2000" b="1"/>
              <a:t>              (a)                                    (b)                               (c)</a:t>
            </a: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55635EAC-F084-4267-8224-30E95499919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029200"/>
            <a:ext cx="6248400" cy="1219200"/>
            <a:chOff x="0" y="0"/>
            <a:chExt cx="3936" cy="768"/>
          </a:xfrm>
        </p:grpSpPr>
        <p:sp>
          <p:nvSpPr>
            <p:cNvPr id="38916" name="AutoShape 4">
              <a:extLst>
                <a:ext uri="{FF2B5EF4-FFF2-40B4-BE49-F238E27FC236}">
                  <a16:creationId xmlns:a16="http://schemas.microsoft.com/office/drawing/2014/main" id="{67C1EE86-D078-4F23-85E6-E06FA555F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17" name="AutoShape 5">
              <a:extLst>
                <a:ext uri="{FF2B5EF4-FFF2-40B4-BE49-F238E27FC236}">
                  <a16:creationId xmlns:a16="http://schemas.microsoft.com/office/drawing/2014/main" id="{4A4C445F-5072-4D74-A4C1-FA7ABC69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18" name="AutoShape 6">
              <a:extLst>
                <a:ext uri="{FF2B5EF4-FFF2-40B4-BE49-F238E27FC236}">
                  <a16:creationId xmlns:a16="http://schemas.microsoft.com/office/drawing/2014/main" id="{3D7BAE7B-ED88-4F5E-9AC3-3729CBFA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0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19" name="AutoShape 7">
              <a:extLst>
                <a:ext uri="{FF2B5EF4-FFF2-40B4-BE49-F238E27FC236}">
                  <a16:creationId xmlns:a16="http://schemas.microsoft.com/office/drawing/2014/main" id="{37C7EE22-C11B-4EFD-AB79-45FC4F2B8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0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0" name="AutoShape 8">
              <a:extLst>
                <a:ext uri="{FF2B5EF4-FFF2-40B4-BE49-F238E27FC236}">
                  <a16:creationId xmlns:a16="http://schemas.microsoft.com/office/drawing/2014/main" id="{4D495D98-AC7B-4941-807F-445595C8A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48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1" name="AutoShape 9">
              <a:extLst>
                <a:ext uri="{FF2B5EF4-FFF2-40B4-BE49-F238E27FC236}">
                  <a16:creationId xmlns:a16="http://schemas.microsoft.com/office/drawing/2014/main" id="{945826AD-BE86-4C1D-A330-9538BF10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0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4D33E13-5400-4A72-92C7-9D0FB445FD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FB1F94-0BFB-45F8-9F47-D84B3B619B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答案：</a:t>
            </a:r>
          </a:p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000" b="1"/>
              <a:t>1)  1+2+3+…+n = ½*(1+n)*n</a:t>
            </a:r>
          </a:p>
          <a:p>
            <a:pPr>
              <a:buFontTx/>
              <a:buNone/>
            </a:pPr>
            <a:r>
              <a:rPr lang="en-US" altLang="en-US" sz="2000" b="1"/>
              <a:t> 2) loc(A[i,j] ) = loc(B[0]) + ( n+n-1+….+n-i+2 + j-i )</a:t>
            </a:r>
          </a:p>
          <a:p>
            <a:pPr>
              <a:buFontTx/>
              <a:buNone/>
            </a:pPr>
            <a:r>
              <a:rPr lang="en-US" altLang="en-US" sz="2000" b="1"/>
              <a:t> </a:t>
            </a:r>
          </a:p>
          <a:p>
            <a:pPr>
              <a:buFontTx/>
              <a:buNone/>
            </a:pPr>
            <a:r>
              <a:rPr lang="en-US" altLang="en-US" sz="2000" b="1"/>
              <a:t>             t = ½*(2*n-i+2)*(i-1) + j-i            i&lt;=j</a:t>
            </a:r>
          </a:p>
          <a:p>
            <a:pPr>
              <a:buFontTx/>
              <a:buNone/>
            </a:pPr>
            <a:r>
              <a:rPr lang="en-US" altLang="en-US" sz="2000" b="1"/>
              <a:t>             t = ½*(2*n-j+2)*(j-1) + i-j            i&gt;j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3) loc(A[i,j] = loc(B[0]) + (1+2+3+….+i-1+j-1)</a:t>
            </a:r>
          </a:p>
          <a:p>
            <a:pPr>
              <a:buFontTx/>
              <a:buNone/>
            </a:pPr>
            <a:r>
              <a:rPr lang="en-US" altLang="en-US" sz="2000" b="1"/>
              <a:t>       </a:t>
            </a:r>
          </a:p>
          <a:p>
            <a:pPr>
              <a:buFontTx/>
              <a:buNone/>
            </a:pPr>
            <a:r>
              <a:rPr lang="en-US" altLang="en-US" sz="2000" b="1"/>
              <a:t>             t = ½*i*(i-1) + j-1                          i&gt;=j</a:t>
            </a:r>
          </a:p>
          <a:p>
            <a:pPr>
              <a:buFontTx/>
              <a:buNone/>
            </a:pPr>
            <a:r>
              <a:rPr lang="en-US" altLang="en-US" sz="2000" b="1"/>
              <a:t>             t = ½*j*(j-1) + i-1                          i&lt;j</a:t>
            </a:r>
          </a:p>
          <a:p>
            <a:pPr>
              <a:buFontTx/>
              <a:buNone/>
            </a:pPr>
            <a:r>
              <a:rPr lang="en-US" altLang="en-US" sz="2000" b="1"/>
              <a:t>              </a:t>
            </a:r>
          </a:p>
        </p:txBody>
      </p:sp>
      <p:sp>
        <p:nvSpPr>
          <p:cNvPr id="39940" name="左大括号 5">
            <a:extLst>
              <a:ext uri="{FF2B5EF4-FFF2-40B4-BE49-F238E27FC236}">
                <a16:creationId xmlns:a16="http://schemas.microsoft.com/office/drawing/2014/main" id="{5EE82B4B-753F-45DF-9243-5157D737A59A}"/>
              </a:ext>
            </a:extLst>
          </p:cNvPr>
          <p:cNvSpPr>
            <a:spLocks/>
          </p:cNvSpPr>
          <p:nvPr/>
        </p:nvSpPr>
        <p:spPr bwMode="auto">
          <a:xfrm>
            <a:off x="1331913" y="2924175"/>
            <a:ext cx="144462" cy="433388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左大括号 6">
            <a:extLst>
              <a:ext uri="{FF2B5EF4-FFF2-40B4-BE49-F238E27FC236}">
                <a16:creationId xmlns:a16="http://schemas.microsoft.com/office/drawing/2014/main" id="{C1851EBF-5AC7-47B8-9290-A3AB99553E8F}"/>
              </a:ext>
            </a:extLst>
          </p:cNvPr>
          <p:cNvSpPr>
            <a:spLocks/>
          </p:cNvSpPr>
          <p:nvPr/>
        </p:nvSpPr>
        <p:spPr bwMode="auto">
          <a:xfrm>
            <a:off x="1403350" y="4797425"/>
            <a:ext cx="144463" cy="360363"/>
          </a:xfrm>
          <a:prstGeom prst="leftBrace">
            <a:avLst>
              <a:gd name="adj1" fmla="val 8315"/>
              <a:gd name="adj2" fmla="val 500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A0B0B8A-BDF8-4198-96D4-773DFFE8B7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br>
              <a:rPr lang="en-US" altLang="en-US" sz="2400"/>
            </a:br>
            <a:r>
              <a:rPr lang="en-US" altLang="en-US" sz="2400" b="1"/>
              <a:t>第4章   树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66D2517-36DB-409D-9470-E8589BA03B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 </a:t>
            </a:r>
            <a:r>
              <a:rPr lang="en-US" altLang="en-US" sz="2000" b="1"/>
              <a:t>1.二叉树的定义、性质</a:t>
            </a:r>
          </a:p>
          <a:p>
            <a:pPr>
              <a:buFontTx/>
              <a:buNone/>
            </a:pPr>
            <a:r>
              <a:rPr lang="en-US" altLang="en-US" sz="2000" b="1"/>
              <a:t>     2.满二叉树与完全二叉树的概念</a:t>
            </a:r>
          </a:p>
          <a:p>
            <a:pPr>
              <a:buFontTx/>
              <a:buNone/>
            </a:pPr>
            <a:r>
              <a:rPr lang="en-US" altLang="en-US" sz="2000" b="1"/>
              <a:t>     3.二叉树的机内存储：</a:t>
            </a:r>
          </a:p>
          <a:p>
            <a:pPr>
              <a:buFontTx/>
              <a:buNone/>
            </a:pPr>
            <a:r>
              <a:rPr lang="en-US" altLang="en-US" sz="2000" b="1"/>
              <a:t>                数组表示（完全二叉树）、左---右拉链表示、cursor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                  递归</a:t>
            </a:r>
          </a:p>
          <a:p>
            <a:pPr>
              <a:buFontTx/>
              <a:buNone/>
            </a:pPr>
            <a:r>
              <a:rPr lang="en-US" altLang="en-US" sz="2000" b="1"/>
              <a:t>    4.先序、中序、后序遍历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                 非递归</a:t>
            </a:r>
          </a:p>
          <a:p>
            <a:pPr>
              <a:buFontTx/>
              <a:buNone/>
            </a:pPr>
            <a:r>
              <a:rPr lang="en-US" altLang="en-US" sz="2000" b="1"/>
              <a:t>      层次遍历-----用到队列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1204BBBB-70F3-4F71-A55A-967F2A98B68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533400" cy="609600"/>
            <a:chOff x="0" y="0"/>
            <a:chExt cx="336" cy="384"/>
          </a:xfrm>
        </p:grpSpPr>
        <p:sp>
          <p:nvSpPr>
            <p:cNvPr id="40965" name="Line 4">
              <a:extLst>
                <a:ext uri="{FF2B5EF4-FFF2-40B4-BE49-F238E27FC236}">
                  <a16:creationId xmlns:a16="http://schemas.microsoft.com/office/drawing/2014/main" id="{AF1FB459-8409-42C9-9E86-58695D57A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28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Line 5">
              <a:extLst>
                <a:ext uri="{FF2B5EF4-FFF2-40B4-BE49-F238E27FC236}">
                  <a16:creationId xmlns:a16="http://schemas.microsoft.com/office/drawing/2014/main" id="{7A97AB52-4651-4B65-9F52-0AAD7AC8B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0"/>
              <a:ext cx="33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0A38ED5-4285-49E5-9311-E49881E63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533400"/>
            <a:ext cx="7772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例1.   第4章中用非递归实现中序,后序遍历</a:t>
            </a:r>
          </a:p>
          <a:p>
            <a:pPr>
              <a:buFontTx/>
              <a:buNone/>
            </a:pPr>
            <a:r>
              <a:rPr lang="en-US" altLang="en-US" b="1"/>
              <a:t>Inorder, Postorder  non-recursive algorithm</a:t>
            </a:r>
          </a:p>
          <a:p>
            <a:r>
              <a:rPr lang="en-US" altLang="en-US" b="1"/>
              <a:t> </a:t>
            </a:r>
            <a:r>
              <a:rPr lang="en-US" altLang="en-US" b="1">
                <a:solidFill>
                  <a:srgbClr val="33CC33"/>
                </a:solidFill>
              </a:rPr>
              <a:t>Inorder</a:t>
            </a:r>
            <a:r>
              <a:rPr lang="en-US" altLang="en-US" b="1">
                <a:solidFill>
                  <a:schemeClr val="accent1"/>
                </a:solidFill>
              </a:rPr>
              <a:t> </a:t>
            </a:r>
            <a:r>
              <a:rPr lang="en-US" altLang="en-US" b="1"/>
              <a:t>non-recursive algorithm</a:t>
            </a:r>
          </a:p>
          <a:p>
            <a:pPr>
              <a:buFontTx/>
              <a:buNone/>
            </a:pPr>
            <a:r>
              <a:rPr lang="en-US" altLang="en-US" b="1"/>
              <a:t>  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94D55A5D-B814-412D-B0BB-8EDC3491246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133600"/>
            <a:ext cx="3429000" cy="3429000"/>
            <a:chOff x="0" y="0"/>
            <a:chExt cx="2160" cy="2160"/>
          </a:xfrm>
        </p:grpSpPr>
        <p:grpSp>
          <p:nvGrpSpPr>
            <p:cNvPr id="41988" name="Group 4">
              <a:extLst>
                <a:ext uri="{FF2B5EF4-FFF2-40B4-BE49-F238E27FC236}">
                  <a16:creationId xmlns:a16="http://schemas.microsoft.com/office/drawing/2014/main" id="{E86D0460-005D-4BD6-85AD-CEC901E90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32"/>
              <a:ext cx="2160" cy="1728"/>
              <a:chOff x="0" y="0"/>
              <a:chExt cx="2160" cy="1728"/>
            </a:xfrm>
          </p:grpSpPr>
          <p:sp>
            <p:nvSpPr>
              <p:cNvPr id="41989" name="Oval 5">
                <a:extLst>
                  <a:ext uri="{FF2B5EF4-FFF2-40B4-BE49-F238E27FC236}">
                    <a16:creationId xmlns:a16="http://schemas.microsoft.com/office/drawing/2014/main" id="{6A7BABAA-8C72-4C57-BEF2-6362C78C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A</a:t>
                </a:r>
              </a:p>
            </p:txBody>
          </p:sp>
          <p:sp>
            <p:nvSpPr>
              <p:cNvPr id="41990" name="Oval 6">
                <a:extLst>
                  <a:ext uri="{FF2B5EF4-FFF2-40B4-BE49-F238E27FC236}">
                    <a16:creationId xmlns:a16="http://schemas.microsoft.com/office/drawing/2014/main" id="{98F0CBE0-214C-4E80-8F7E-4B5FE19CC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84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B</a:t>
                </a:r>
              </a:p>
            </p:txBody>
          </p:sp>
          <p:sp>
            <p:nvSpPr>
              <p:cNvPr id="41991" name="Oval 7">
                <a:extLst>
                  <a:ext uri="{FF2B5EF4-FFF2-40B4-BE49-F238E27FC236}">
                    <a16:creationId xmlns:a16="http://schemas.microsoft.com/office/drawing/2014/main" id="{1EC4CD59-A66C-452B-A586-A485612A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84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C</a:t>
                </a:r>
              </a:p>
            </p:txBody>
          </p:sp>
          <p:sp>
            <p:nvSpPr>
              <p:cNvPr id="41992" name="Oval 8">
                <a:extLst>
                  <a:ext uri="{FF2B5EF4-FFF2-40B4-BE49-F238E27FC236}">
                    <a16:creationId xmlns:a16="http://schemas.microsoft.com/office/drawing/2014/main" id="{5C7AC573-C5BD-4F08-AE76-A0060CBAC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12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D</a:t>
                </a:r>
              </a:p>
            </p:txBody>
          </p:sp>
          <p:sp>
            <p:nvSpPr>
              <p:cNvPr id="41993" name="Oval 9">
                <a:extLst>
                  <a:ext uri="{FF2B5EF4-FFF2-40B4-BE49-F238E27FC236}">
                    <a16:creationId xmlns:a16="http://schemas.microsoft.com/office/drawing/2014/main" id="{A64E7780-CEDB-476B-88B5-F48BC14A7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864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E</a:t>
                </a:r>
              </a:p>
            </p:txBody>
          </p:sp>
          <p:sp>
            <p:nvSpPr>
              <p:cNvPr id="41994" name="Oval 10">
                <a:extLst>
                  <a:ext uri="{FF2B5EF4-FFF2-40B4-BE49-F238E27FC236}">
                    <a16:creationId xmlns:a16="http://schemas.microsoft.com/office/drawing/2014/main" id="{B7ABFB84-3703-43F0-8C73-A6E1F578F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864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F</a:t>
                </a:r>
              </a:p>
            </p:txBody>
          </p:sp>
          <p:sp>
            <p:nvSpPr>
              <p:cNvPr id="41995" name="Oval 11">
                <a:extLst>
                  <a:ext uri="{FF2B5EF4-FFF2-40B4-BE49-F238E27FC236}">
                    <a16:creationId xmlns:a16="http://schemas.microsoft.com/office/drawing/2014/main" id="{B6470F8A-BBF8-43EA-86A8-08187DEA4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I</a:t>
                </a:r>
              </a:p>
            </p:txBody>
          </p:sp>
          <p:sp>
            <p:nvSpPr>
              <p:cNvPr id="41996" name="Oval 12">
                <a:extLst>
                  <a:ext uri="{FF2B5EF4-FFF2-40B4-BE49-F238E27FC236}">
                    <a16:creationId xmlns:a16="http://schemas.microsoft.com/office/drawing/2014/main" id="{6D6E462C-AF0D-417F-B665-BA3E882A5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40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H</a:t>
                </a:r>
              </a:p>
            </p:txBody>
          </p:sp>
          <p:sp>
            <p:nvSpPr>
              <p:cNvPr id="41997" name="Oval 13">
                <a:extLst>
                  <a:ext uri="{FF2B5EF4-FFF2-40B4-BE49-F238E27FC236}">
                    <a16:creationId xmlns:a16="http://schemas.microsoft.com/office/drawing/2014/main" id="{1A2F9000-0CE1-4166-AFCC-E6F6CFBA1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28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G</a:t>
                </a:r>
              </a:p>
            </p:txBody>
          </p:sp>
          <p:sp>
            <p:nvSpPr>
              <p:cNvPr id="41998" name="Line 14">
                <a:extLst>
                  <a:ext uri="{FF2B5EF4-FFF2-40B4-BE49-F238E27FC236}">
                    <a16:creationId xmlns:a16="http://schemas.microsoft.com/office/drawing/2014/main" id="{4D1FA1FF-550C-4F21-8F5C-ABAABD244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240"/>
                <a:ext cx="192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1999" name="Line 15">
                <a:extLst>
                  <a:ext uri="{FF2B5EF4-FFF2-40B4-BE49-F238E27FC236}">
                    <a16:creationId xmlns:a16="http://schemas.microsoft.com/office/drawing/2014/main" id="{39F35B37-72E0-47C8-837B-D06CC979E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" y="624"/>
                <a:ext cx="24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2000" name="Line 16">
                <a:extLst>
                  <a:ext uri="{FF2B5EF4-FFF2-40B4-BE49-F238E27FC236}">
                    <a16:creationId xmlns:a16="http://schemas.microsoft.com/office/drawing/2014/main" id="{245A9656-5E74-4D09-B9F2-256AA954E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"/>
                <a:ext cx="144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2001" name="Line 17">
                <a:extLst>
                  <a:ext uri="{FF2B5EF4-FFF2-40B4-BE49-F238E27FC236}">
                    <a16:creationId xmlns:a16="http://schemas.microsoft.com/office/drawing/2014/main" id="{DCB475E0-4D98-4B69-AB1D-1CF5C51CE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672"/>
                <a:ext cx="192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2002" name="Line 18">
                <a:extLst>
                  <a:ext uri="{FF2B5EF4-FFF2-40B4-BE49-F238E27FC236}">
                    <a16:creationId xmlns:a16="http://schemas.microsoft.com/office/drawing/2014/main" id="{0C3CDA89-3F1C-448C-8716-6FA866225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672"/>
                <a:ext cx="24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2003" name="Line 19">
                <a:extLst>
                  <a:ext uri="{FF2B5EF4-FFF2-40B4-BE49-F238E27FC236}">
                    <a16:creationId xmlns:a16="http://schemas.microsoft.com/office/drawing/2014/main" id="{78642BD9-3DB5-441D-83AD-C70043520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144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2004" name="Line 20">
                <a:extLst>
                  <a:ext uri="{FF2B5EF4-FFF2-40B4-BE49-F238E27FC236}">
                    <a16:creationId xmlns:a16="http://schemas.microsoft.com/office/drawing/2014/main" id="{74D07984-AECB-4EFC-9435-838CF7107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1152"/>
                <a:ext cx="96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42005" name="Line 21">
                <a:extLst>
                  <a:ext uri="{FF2B5EF4-FFF2-40B4-BE49-F238E27FC236}">
                    <a16:creationId xmlns:a16="http://schemas.microsoft.com/office/drawing/2014/main" id="{85D3AE21-4B9F-4760-8CF7-822ADCA78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104"/>
                <a:ext cx="24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D3E5374A-FB97-42FD-96CE-CBF401158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0"/>
              <a:ext cx="46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b="1"/>
                <a:t>root</a:t>
              </a:r>
            </a:p>
          </p:txBody>
        </p:sp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4974498E-761C-45AB-9A71-27BEE4E5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0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3E02D6E-D293-4349-91C1-7255DCC1CB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FDFE85F-4CF4-4AC6-A412-6E2A1EBB39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template&lt;class T&gt;</a:t>
            </a:r>
          </a:p>
          <a:p>
            <a:pPr>
              <a:buFontTx/>
              <a:buNone/>
            </a:pPr>
            <a:r>
              <a:rPr lang="en-US" altLang="en-US" b="1"/>
              <a:t>    void InOrder(BinaryNode&lt;T&gt;* t)</a:t>
            </a:r>
          </a:p>
          <a:p>
            <a:pPr>
              <a:buFontTx/>
              <a:buNone/>
            </a:pPr>
            <a:r>
              <a:rPr lang="en-US" altLang="en-US" b="1"/>
              <a:t>    { if(t){  InOrder(t</a:t>
            </a:r>
            <a:r>
              <a:rPr lang="en-US" altLang="en-US" b="1">
                <a:sym typeface="Wingdings" panose="05000000000000000000" pitchFamily="2" charset="2"/>
              </a:rPr>
              <a:t></a:t>
            </a:r>
            <a:r>
              <a:rPr lang="en-US" altLang="en-US" b="1"/>
              <a:t>Left);</a:t>
            </a:r>
          </a:p>
          <a:p>
            <a:pPr>
              <a:buFontTx/>
              <a:buNone/>
            </a:pPr>
            <a:r>
              <a:rPr lang="en-US" altLang="en-US" b="1"/>
              <a:t>                 visit(t);</a:t>
            </a:r>
          </a:p>
          <a:p>
            <a:pPr>
              <a:buFontTx/>
              <a:buNone/>
            </a:pPr>
            <a:r>
              <a:rPr lang="en-US" altLang="en-US" b="1"/>
              <a:t>                 InOrder(t</a:t>
            </a:r>
            <a:r>
              <a:rPr lang="en-US" altLang="en-US" b="1">
                <a:sym typeface="Wingdings" panose="05000000000000000000" pitchFamily="2" charset="2"/>
              </a:rPr>
              <a:t></a:t>
            </a:r>
            <a:r>
              <a:rPr lang="en-US" altLang="en-US" b="1"/>
              <a:t>Right);</a:t>
            </a:r>
          </a:p>
          <a:p>
            <a:pPr>
              <a:buFontTx/>
              <a:buNone/>
            </a:pPr>
            <a:r>
              <a:rPr lang="en-US" altLang="en-US" b="1"/>
              <a:t>              }</a:t>
            </a:r>
          </a:p>
          <a:p>
            <a:pPr>
              <a:buFontTx/>
              <a:buNone/>
            </a:pPr>
            <a:r>
              <a:rPr lang="en-US" altLang="en-US" b="1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63C129-6C17-4E57-8846-8507212EFE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pPr algn="l"/>
            <a:r>
              <a:rPr lang="en-US" altLang="en-US" sz="2000" b="1"/>
              <a:t>例3. 求数组中的最大值</a:t>
            </a:r>
            <a:br>
              <a:rPr lang="en-US" altLang="en-US" sz="2000" b="1"/>
            </a:br>
            <a:endParaRPr lang="en-US" altLang="en-US" sz="2000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C435CDF-3E84-47BE-8D59-A5E772E681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77724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/>
              <a:t>public static int findMax(int[] a, int n){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47FFD1"/>
                </a:solidFill>
              </a:rPr>
              <a:t>//n表示n个元素，它们在数组a中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	 if(n= =1){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         return a [0];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   else{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	          int temp=</a:t>
            </a:r>
            <a:r>
              <a:rPr lang="en-US" altLang="en-US" sz="1800" b="1">
                <a:solidFill>
                  <a:srgbClr val="47FFD1"/>
                </a:solidFill>
              </a:rPr>
              <a:t>findMax(a,n-1);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          return temp&gt;a [n-1]?temp:a [n-1];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int max(int a[],int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 {  if(n = = 1) return a[0];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	int m = max(a,n-1);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	if( m &gt; a[n-1]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		return 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	else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		return a[n-1];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/>
              <a:t>}</a:t>
            </a: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7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7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47A543D-2125-4CDE-A5A3-C15DEA8D7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/>
            <a:r>
              <a:rPr lang="en-US" altLang="en-US" sz="2400" b="1"/>
              <a:t>Inorder non-recursive algorithm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F0D422A-078D-477D-ACF9-BC062E583C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/>
              <a:t> </a:t>
            </a:r>
            <a:r>
              <a:rPr lang="en-US" altLang="en-US" sz="2000" b="1"/>
              <a:t>void Inorder(BinaryNode &lt;T&gt; * t)</a:t>
            </a:r>
          </a:p>
          <a:p>
            <a:pPr>
              <a:buFontTx/>
              <a:buNone/>
            </a:pPr>
            <a:r>
              <a:rPr lang="en-US" altLang="en-US" sz="2000" b="1"/>
              <a:t> {  Stack&lt;BinaryNode&lt;T&gt;*&gt; s(10);</a:t>
            </a:r>
          </a:p>
          <a:p>
            <a:pPr>
              <a:buFontTx/>
              <a:buNone/>
            </a:pPr>
            <a:r>
              <a:rPr lang="en-US" altLang="en-US" sz="2000" b="1"/>
              <a:t>     BinaryNode&lt;T&gt; * p = t;</a:t>
            </a:r>
          </a:p>
          <a:p>
            <a:pPr>
              <a:buFontTx/>
              <a:buNone/>
            </a:pPr>
            <a:r>
              <a:rPr lang="en-US" altLang="en-US" sz="2000" b="1"/>
              <a:t>     for (  ;  ;  )</a:t>
            </a:r>
          </a:p>
          <a:p>
            <a:pPr>
              <a:buFontTx/>
              <a:buNone/>
            </a:pPr>
            <a:r>
              <a:rPr lang="en-US" altLang="en-US" sz="2000" b="1"/>
              <a:t>     { 1) while(p!=NULL)</a:t>
            </a:r>
          </a:p>
          <a:p>
            <a:pPr>
              <a:buFontTx/>
              <a:buNone/>
            </a:pPr>
            <a:r>
              <a:rPr lang="en-US" altLang="en-US" sz="2000" b="1"/>
              <a:t>            { s.push(p);   p = p-&gt;Left; }</a:t>
            </a:r>
          </a:p>
          <a:p>
            <a:pPr>
              <a:buFontTx/>
              <a:buNone/>
            </a:pPr>
            <a:r>
              <a:rPr lang="en-US" altLang="en-US" sz="2000" b="1"/>
              <a:t>        2)  if (!s.IsEmpty( ))</a:t>
            </a:r>
          </a:p>
          <a:p>
            <a:pPr>
              <a:buFontTx/>
              <a:buNone/>
            </a:pPr>
            <a:r>
              <a:rPr lang="en-US" altLang="en-US" sz="2000" b="1"/>
              <a:t>            {  p = s.pop( );    </a:t>
            </a:r>
          </a:p>
          <a:p>
            <a:pPr>
              <a:buFontTx/>
              <a:buNone/>
            </a:pPr>
            <a:r>
              <a:rPr lang="en-US" altLang="en-US" sz="2000" b="1"/>
              <a:t>                cout &lt;&lt; p-&gt;element;</a:t>
            </a:r>
          </a:p>
          <a:p>
            <a:pPr>
              <a:buFontTx/>
              <a:buNone/>
            </a:pPr>
            <a:r>
              <a:rPr lang="en-US" altLang="en-US" sz="2000" b="1"/>
              <a:t>                p = p-&gt;Right; </a:t>
            </a:r>
          </a:p>
          <a:p>
            <a:pPr>
              <a:buFontTx/>
              <a:buNone/>
            </a:pPr>
            <a:r>
              <a:rPr lang="en-US" altLang="en-US" sz="2000" b="1"/>
              <a:t>            }</a:t>
            </a:r>
          </a:p>
          <a:p>
            <a:pPr>
              <a:buFontTx/>
              <a:buNone/>
            </a:pPr>
            <a:r>
              <a:rPr lang="en-US" altLang="en-US" sz="2000" b="1"/>
              <a:t>            else return;</a:t>
            </a:r>
          </a:p>
          <a:p>
            <a:pPr>
              <a:buFontTx/>
              <a:buNone/>
            </a:pPr>
            <a:r>
              <a:rPr lang="en-US" altLang="en-US" sz="2000" b="1"/>
              <a:t>     }</a:t>
            </a:r>
          </a:p>
          <a:p>
            <a:pPr>
              <a:buFontTx/>
              <a:buNone/>
            </a:pPr>
            <a:r>
              <a:rPr lang="en-US" altLang="en-US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AE60C11D-BD9C-4388-8C1A-6451A95A94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6F794697-A2C6-4645-AFDA-12130601B0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5. 利用先序、中序可唯一构造一棵树 </a:t>
            </a:r>
          </a:p>
          <a:p>
            <a:pPr>
              <a:buFontTx/>
              <a:buNone/>
            </a:pPr>
            <a:r>
              <a:rPr lang="en-US" altLang="en-US" b="1"/>
              <a:t>              先序：ABDCEGFHI</a:t>
            </a:r>
          </a:p>
          <a:p>
            <a:pPr>
              <a:buFontTx/>
              <a:buNone/>
            </a:pPr>
            <a:r>
              <a:rPr lang="en-US" altLang="en-US" b="1"/>
              <a:t>              中序：DBAEGCHFI</a:t>
            </a:r>
          </a:p>
          <a:p>
            <a:pPr>
              <a:buFontTx/>
              <a:buNone/>
            </a:pPr>
            <a:r>
              <a:rPr lang="en-US" altLang="en-US" b="1"/>
              <a:t>        利用中序、后序可唯一构造一棵树</a:t>
            </a:r>
          </a:p>
          <a:p>
            <a:pPr>
              <a:buFontTx/>
              <a:buNone/>
            </a:pPr>
            <a:r>
              <a:rPr lang="en-US" altLang="en-US" b="1"/>
              <a:t>                手工画出一棵树</a:t>
            </a:r>
          </a:p>
          <a:p>
            <a:pPr>
              <a:buFontTx/>
              <a:buNone/>
            </a:pPr>
            <a:r>
              <a:rPr lang="en-US" altLang="en-US" b="1"/>
              <a:t>                利用算法生成一棵树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38D1F6-34B6-4BCD-B0B7-CFA219071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>
                <a:solidFill>
                  <a:srgbClr val="33CC33"/>
                </a:solidFill>
              </a:rPr>
              <a:t>Create BinaryTree recursive algorithm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397F6AD-120C-4213-A36D-A0739415F5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</a:t>
            </a:r>
            <a:r>
              <a:rPr lang="en-US" altLang="en-US" sz="2800" b="1"/>
              <a:t>preorder:ABDCEGFHI</a:t>
            </a:r>
          </a:p>
          <a:p>
            <a:pPr>
              <a:buFontTx/>
              <a:buNone/>
            </a:pPr>
            <a:r>
              <a:rPr lang="en-US" altLang="en-US" sz="2800" b="1"/>
              <a:t>   inorder:  DBAEGCHFI</a:t>
            </a:r>
          </a:p>
          <a:p>
            <a:pPr>
              <a:buFontTx/>
              <a:buNone/>
            </a:pPr>
            <a:r>
              <a:rPr lang="en-US" altLang="en-US" sz="2800" b="1"/>
              <a:t>  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26DAAE90-40E9-4502-9AD0-BED4EBC32DA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19400"/>
            <a:ext cx="3429000" cy="2743200"/>
            <a:chOff x="0" y="0"/>
            <a:chExt cx="2160" cy="1728"/>
          </a:xfrm>
        </p:grpSpPr>
        <p:sp>
          <p:nvSpPr>
            <p:cNvPr id="46085" name="Oval 5">
              <a:extLst>
                <a:ext uri="{FF2B5EF4-FFF2-40B4-BE49-F238E27FC236}">
                  <a16:creationId xmlns:a16="http://schemas.microsoft.com/office/drawing/2014/main" id="{3FF616D6-E773-416C-B6C6-F7F5AF680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</a:p>
          </p:txBody>
        </p:sp>
        <p:sp>
          <p:nvSpPr>
            <p:cNvPr id="46086" name="Oval 6">
              <a:extLst>
                <a:ext uri="{FF2B5EF4-FFF2-40B4-BE49-F238E27FC236}">
                  <a16:creationId xmlns:a16="http://schemas.microsoft.com/office/drawing/2014/main" id="{972E388D-2A9A-40BD-97B3-4B4002E1B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B</a:t>
              </a:r>
            </a:p>
          </p:txBody>
        </p:sp>
        <p:sp>
          <p:nvSpPr>
            <p:cNvPr id="46087" name="Oval 7">
              <a:extLst>
                <a:ext uri="{FF2B5EF4-FFF2-40B4-BE49-F238E27FC236}">
                  <a16:creationId xmlns:a16="http://schemas.microsoft.com/office/drawing/2014/main" id="{D8350590-A53B-4385-B1C8-EB526636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C</a:t>
              </a:r>
            </a:p>
          </p:txBody>
        </p:sp>
        <p:sp>
          <p:nvSpPr>
            <p:cNvPr id="46088" name="Oval 8">
              <a:extLst>
                <a:ext uri="{FF2B5EF4-FFF2-40B4-BE49-F238E27FC236}">
                  <a16:creationId xmlns:a16="http://schemas.microsoft.com/office/drawing/2014/main" id="{8377634E-8AF2-4FD3-8EC2-BC0546869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D</a:t>
              </a:r>
            </a:p>
          </p:txBody>
        </p:sp>
        <p:sp>
          <p:nvSpPr>
            <p:cNvPr id="46089" name="Oval 9">
              <a:extLst>
                <a:ext uri="{FF2B5EF4-FFF2-40B4-BE49-F238E27FC236}">
                  <a16:creationId xmlns:a16="http://schemas.microsoft.com/office/drawing/2014/main" id="{96896307-284B-4DDA-9261-181BCAC83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id="{5AECFCC6-C656-423E-99E4-4E17CC6A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F</a:t>
              </a:r>
            </a:p>
          </p:txBody>
        </p:sp>
        <p:sp>
          <p:nvSpPr>
            <p:cNvPr id="46091" name="Oval 11">
              <a:extLst>
                <a:ext uri="{FF2B5EF4-FFF2-40B4-BE49-F238E27FC236}">
                  <a16:creationId xmlns:a16="http://schemas.microsoft.com/office/drawing/2014/main" id="{67578F23-FEA7-4F4F-AB66-2047842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I</a:t>
              </a:r>
            </a:p>
          </p:txBody>
        </p:sp>
        <p:sp>
          <p:nvSpPr>
            <p:cNvPr id="46092" name="Oval 12">
              <a:extLst>
                <a:ext uri="{FF2B5EF4-FFF2-40B4-BE49-F238E27FC236}">
                  <a16:creationId xmlns:a16="http://schemas.microsoft.com/office/drawing/2014/main" id="{6FB3B61A-9384-47A7-AD9E-340D6994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4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46093" name="Oval 13">
              <a:extLst>
                <a:ext uri="{FF2B5EF4-FFF2-40B4-BE49-F238E27FC236}">
                  <a16:creationId xmlns:a16="http://schemas.microsoft.com/office/drawing/2014/main" id="{CB823D21-D798-41F4-B001-8BBDF14BC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4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G</a:t>
              </a:r>
            </a:p>
          </p:txBody>
        </p:sp>
        <p:sp>
          <p:nvSpPr>
            <p:cNvPr id="46094" name="Line 14">
              <a:extLst>
                <a:ext uri="{FF2B5EF4-FFF2-40B4-BE49-F238E27FC236}">
                  <a16:creationId xmlns:a16="http://schemas.microsoft.com/office/drawing/2014/main" id="{70526BD8-9860-4DF6-95D5-1F3F918B6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40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id="{C999E037-2BB1-43D4-9BD8-BAFA7F5A2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624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1BBB7CE2-8DDD-44B3-B39F-FE8B1E267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097" name="Line 17">
              <a:extLst>
                <a:ext uri="{FF2B5EF4-FFF2-40B4-BE49-F238E27FC236}">
                  <a16:creationId xmlns:a16="http://schemas.microsoft.com/office/drawing/2014/main" id="{8A720730-BEA4-4234-AF6A-8D8AD4B6F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672"/>
              <a:ext cx="144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id="{C9918774-D5DE-415E-BB6C-F8D92196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24"/>
              <a:ext cx="24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099" name="Line 19">
              <a:extLst>
                <a:ext uri="{FF2B5EF4-FFF2-40B4-BE49-F238E27FC236}">
                  <a16:creationId xmlns:a16="http://schemas.microsoft.com/office/drawing/2014/main" id="{E9C338F9-A5E0-4E5B-B14F-EBB57D639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52"/>
              <a:ext cx="144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100" name="Line 20">
              <a:extLst>
                <a:ext uri="{FF2B5EF4-FFF2-40B4-BE49-F238E27FC236}">
                  <a16:creationId xmlns:a16="http://schemas.microsoft.com/office/drawing/2014/main" id="{5A9758BD-4FE8-4A59-A0EB-126DC86D6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152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6101" name="Line 21">
              <a:extLst>
                <a:ext uri="{FF2B5EF4-FFF2-40B4-BE49-F238E27FC236}">
                  <a16:creationId xmlns:a16="http://schemas.microsoft.com/office/drawing/2014/main" id="{3450944B-11E9-4BFC-98BC-A22F5862E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104"/>
              <a:ext cx="24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46102" name="Line 22">
            <a:extLst>
              <a:ext uri="{FF2B5EF4-FFF2-40B4-BE49-F238E27FC236}">
                <a16:creationId xmlns:a16="http://schemas.microsoft.com/office/drawing/2014/main" id="{F6A41C4D-F8CE-440A-AC4D-DE7BFF81E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76600"/>
            <a:ext cx="1828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en-US"/>
          </a:p>
        </p:txBody>
      </p:sp>
      <p:sp>
        <p:nvSpPr>
          <p:cNvPr id="46103" name="AutoShape 23">
            <a:extLst>
              <a:ext uri="{FF2B5EF4-FFF2-40B4-BE49-F238E27FC236}">
                <a16:creationId xmlns:a16="http://schemas.microsoft.com/office/drawing/2014/main" id="{89258C08-0F24-4FBF-9B6C-D7FBEA0C4A96}"/>
              </a:ext>
            </a:extLst>
          </p:cNvPr>
          <p:cNvSpPr>
            <a:spLocks/>
          </p:cNvSpPr>
          <p:nvPr/>
        </p:nvSpPr>
        <p:spPr bwMode="auto">
          <a:xfrm>
            <a:off x="914400" y="15240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8E9F178-BD15-4576-BD14-0C51072551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52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75E2E92-43A4-4DC3-ACEE-7F8045DFB7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66813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 *6. 利用广义表表示来构造一棵树</a:t>
            </a:r>
          </a:p>
          <a:p>
            <a:pPr>
              <a:buFontTx/>
              <a:buNone/>
            </a:pPr>
            <a:r>
              <a:rPr lang="en-US" altLang="en-US" sz="2000" b="1"/>
              <a:t>   7. 应用</a:t>
            </a:r>
          </a:p>
          <a:p>
            <a:pPr>
              <a:buFontTx/>
              <a:buNone/>
            </a:pPr>
            <a:r>
              <a:rPr lang="en-US" altLang="en-US" sz="2000" b="1"/>
              <a:t>       树的机内表示：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广义表表示、双亲表示、左子女---右兄弟表示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9BF3407-C501-4E29-8D6C-56894C04B5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077200" cy="838200"/>
          </a:xfrm>
        </p:spPr>
        <p:txBody>
          <a:bodyPr/>
          <a:lstStyle/>
          <a:p>
            <a:pPr algn="l"/>
            <a:r>
              <a:rPr lang="en-US" altLang="en-US" sz="3200"/>
              <a:t>                           </a:t>
            </a:r>
            <a:r>
              <a:rPr lang="en-US" altLang="en-US" sz="3200">
                <a:solidFill>
                  <a:srgbClr val="33CC33"/>
                </a:solidFill>
              </a:rPr>
              <a:t> </a:t>
            </a:r>
            <a:endParaRPr lang="en-US" altLang="en-US" sz="2400" b="1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5455EDE-3079-4EB3-92A2-877426404A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   </a:t>
            </a:r>
            <a:r>
              <a:rPr lang="en-US" altLang="en-US" sz="2000" b="1"/>
              <a:t>1) Take a tree as a binary tree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B3608508-B0CA-4105-9397-83862BCBCBB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657600"/>
            <a:ext cx="3200400" cy="2057400"/>
            <a:chOff x="0" y="0"/>
            <a:chExt cx="2016" cy="1296"/>
          </a:xfrm>
        </p:grpSpPr>
        <p:sp>
          <p:nvSpPr>
            <p:cNvPr id="48133" name="Oval 5">
              <a:extLst>
                <a:ext uri="{FF2B5EF4-FFF2-40B4-BE49-F238E27FC236}">
                  <a16:creationId xmlns:a16="http://schemas.microsoft.com/office/drawing/2014/main" id="{5B287DBF-46B8-42CA-8D82-C41816177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</a:p>
          </p:txBody>
        </p:sp>
        <p:sp>
          <p:nvSpPr>
            <p:cNvPr id="48134" name="Oval 6">
              <a:extLst>
                <a:ext uri="{FF2B5EF4-FFF2-40B4-BE49-F238E27FC236}">
                  <a16:creationId xmlns:a16="http://schemas.microsoft.com/office/drawing/2014/main" id="{AEBB9BCB-17E5-4202-9600-9DE97AE7A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b</a:t>
              </a:r>
            </a:p>
          </p:txBody>
        </p:sp>
        <p:sp>
          <p:nvSpPr>
            <p:cNvPr id="48135" name="Oval 7">
              <a:extLst>
                <a:ext uri="{FF2B5EF4-FFF2-40B4-BE49-F238E27FC236}">
                  <a16:creationId xmlns:a16="http://schemas.microsoft.com/office/drawing/2014/main" id="{E6B8CCBF-BDA6-4EE0-93E5-6C6C68E16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43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c</a:t>
              </a:r>
            </a:p>
          </p:txBody>
        </p:sp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5806E499-8A44-4E79-9126-A7338C7C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3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d</a:t>
              </a:r>
            </a:p>
          </p:txBody>
        </p:sp>
        <p:sp>
          <p:nvSpPr>
            <p:cNvPr id="48137" name="Oval 9">
              <a:extLst>
                <a:ext uri="{FF2B5EF4-FFF2-40B4-BE49-F238E27FC236}">
                  <a16:creationId xmlns:a16="http://schemas.microsoft.com/office/drawing/2014/main" id="{73FACB12-A6B9-4CF9-B4FE-79E7378FD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43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48138" name="Oval 10">
              <a:extLst>
                <a:ext uri="{FF2B5EF4-FFF2-40B4-BE49-F238E27FC236}">
                  <a16:creationId xmlns:a16="http://schemas.microsoft.com/office/drawing/2014/main" id="{638A6CAF-5848-4A39-846C-091B41A7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f</a:t>
              </a:r>
            </a:p>
          </p:txBody>
        </p:sp>
        <p:sp>
          <p:nvSpPr>
            <p:cNvPr id="48139" name="Oval 11">
              <a:extLst>
                <a:ext uri="{FF2B5EF4-FFF2-40B4-BE49-F238E27FC236}">
                  <a16:creationId xmlns:a16="http://schemas.microsoft.com/office/drawing/2014/main" id="{4B7069B3-E289-4D65-88BA-60EC6BE0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g</a:t>
              </a:r>
            </a:p>
          </p:txBody>
        </p:sp>
        <p:sp>
          <p:nvSpPr>
            <p:cNvPr id="48140" name="Oval 12">
              <a:extLst>
                <a:ext uri="{FF2B5EF4-FFF2-40B4-BE49-F238E27FC236}">
                  <a16:creationId xmlns:a16="http://schemas.microsoft.com/office/drawing/2014/main" id="{720C6C74-416A-4FC2-A7B3-A7667CBE4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0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48141" name="Oval 13">
              <a:extLst>
                <a:ext uri="{FF2B5EF4-FFF2-40B4-BE49-F238E27FC236}">
                  <a16:creationId xmlns:a16="http://schemas.microsoft.com/office/drawing/2014/main" id="{2AC6CD07-185C-4E39-BEB7-A12FA76A2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0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i</a:t>
              </a:r>
            </a:p>
          </p:txBody>
        </p:sp>
        <p:sp>
          <p:nvSpPr>
            <p:cNvPr id="48142" name="Oval 14">
              <a:extLst>
                <a:ext uri="{FF2B5EF4-FFF2-40B4-BE49-F238E27FC236}">
                  <a16:creationId xmlns:a16="http://schemas.microsoft.com/office/drawing/2014/main" id="{3A99AB41-908C-4A44-A5BE-57A3C554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j</a:t>
              </a:r>
            </a:p>
          </p:txBody>
        </p:sp>
        <p:sp>
          <p:nvSpPr>
            <p:cNvPr id="48143" name="Line 15">
              <a:extLst>
                <a:ext uri="{FF2B5EF4-FFF2-40B4-BE49-F238E27FC236}">
                  <a16:creationId xmlns:a16="http://schemas.microsoft.com/office/drawing/2014/main" id="{B8FA5103-89D2-49D7-B133-743C195E0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2"/>
              <a:ext cx="432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44" name="Line 16">
              <a:extLst>
                <a:ext uri="{FF2B5EF4-FFF2-40B4-BE49-F238E27FC236}">
                  <a16:creationId xmlns:a16="http://schemas.microsoft.com/office/drawing/2014/main" id="{60B4AA67-CF85-47DA-ABC0-0AB1045F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88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45" name="Line 17">
              <a:extLst>
                <a:ext uri="{FF2B5EF4-FFF2-40B4-BE49-F238E27FC236}">
                  <a16:creationId xmlns:a16="http://schemas.microsoft.com/office/drawing/2014/main" id="{FCBA5E01-71B6-46A3-AE1C-FA9909537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"/>
              <a:ext cx="144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46" name="Line 18">
              <a:extLst>
                <a:ext uri="{FF2B5EF4-FFF2-40B4-BE49-F238E27FC236}">
                  <a16:creationId xmlns:a16="http://schemas.microsoft.com/office/drawing/2014/main" id="{66838779-D791-4F7A-9444-64B095074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2"/>
              <a:ext cx="52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47" name="Line 19">
              <a:extLst>
                <a:ext uri="{FF2B5EF4-FFF2-40B4-BE49-F238E27FC236}">
                  <a16:creationId xmlns:a16="http://schemas.microsoft.com/office/drawing/2014/main" id="{3B9AF4EF-A2E7-4F7D-AAEC-78D0E019A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672"/>
              <a:ext cx="14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48" name="Line 20">
              <a:extLst>
                <a:ext uri="{FF2B5EF4-FFF2-40B4-BE49-F238E27FC236}">
                  <a16:creationId xmlns:a16="http://schemas.microsoft.com/office/drawing/2014/main" id="{A1D75BED-00A6-43C8-BDA8-AF02F5652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720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49" name="Line 21">
              <a:extLst>
                <a:ext uri="{FF2B5EF4-FFF2-40B4-BE49-F238E27FC236}">
                  <a16:creationId xmlns:a16="http://schemas.microsoft.com/office/drawing/2014/main" id="{5ACAD89A-B504-4A68-82B6-83539D148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720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50" name="Line 22">
              <a:extLst>
                <a:ext uri="{FF2B5EF4-FFF2-40B4-BE49-F238E27FC236}">
                  <a16:creationId xmlns:a16="http://schemas.microsoft.com/office/drawing/2014/main" id="{8ADAB648-BC19-44A7-B132-8575B2BF7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720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51" name="Line 23">
              <a:extLst>
                <a:ext uri="{FF2B5EF4-FFF2-40B4-BE49-F238E27FC236}">
                  <a16:creationId xmlns:a16="http://schemas.microsoft.com/office/drawing/2014/main" id="{849C62F4-7DB5-4252-9F06-EF7D3C3A9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672"/>
              <a:ext cx="38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48152" name="Group 24">
            <a:extLst>
              <a:ext uri="{FF2B5EF4-FFF2-40B4-BE49-F238E27FC236}">
                <a16:creationId xmlns:a16="http://schemas.microsoft.com/office/drawing/2014/main" id="{AB73463E-9C0E-4873-978A-C45C95A3D2B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867400"/>
            <a:ext cx="4800600" cy="533400"/>
            <a:chOff x="0" y="0"/>
            <a:chExt cx="3024" cy="336"/>
          </a:xfrm>
        </p:grpSpPr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8C9FE739-5FD6-4B08-B6BF-AAB277A54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024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firstchild    data    nextsibling</a:t>
              </a:r>
            </a:p>
          </p:txBody>
        </p:sp>
        <p:sp>
          <p:nvSpPr>
            <p:cNvPr id="48154" name="Line 26">
              <a:extLst>
                <a:ext uri="{FF2B5EF4-FFF2-40B4-BE49-F238E27FC236}">
                  <a16:creationId xmlns:a16="http://schemas.microsoft.com/office/drawing/2014/main" id="{FF28A9AC-D93C-4763-8BD8-D7D6F263C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55" name="Line 27">
              <a:extLst>
                <a:ext uri="{FF2B5EF4-FFF2-40B4-BE49-F238E27FC236}">
                  <a16:creationId xmlns:a16="http://schemas.microsoft.com/office/drawing/2014/main" id="{286FE115-E68F-4F4F-9628-267DAEAB2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48156" name="Group 28">
            <a:extLst>
              <a:ext uri="{FF2B5EF4-FFF2-40B4-BE49-F238E27FC236}">
                <a16:creationId xmlns:a16="http://schemas.microsoft.com/office/drawing/2014/main" id="{D6410BED-AA3A-4978-874F-AF62C1AFC37F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95600"/>
            <a:ext cx="3429000" cy="3352800"/>
            <a:chOff x="0" y="0"/>
            <a:chExt cx="2160" cy="2112"/>
          </a:xfrm>
        </p:grpSpPr>
        <p:sp>
          <p:nvSpPr>
            <p:cNvPr id="48157" name="Oval 30">
              <a:extLst>
                <a:ext uri="{FF2B5EF4-FFF2-40B4-BE49-F238E27FC236}">
                  <a16:creationId xmlns:a16="http://schemas.microsoft.com/office/drawing/2014/main" id="{8791E677-C2F4-4A40-85A4-F64F036FE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a</a:t>
              </a:r>
            </a:p>
          </p:txBody>
        </p:sp>
        <p:sp>
          <p:nvSpPr>
            <p:cNvPr id="48158" name="Oval 31">
              <a:extLst>
                <a:ext uri="{FF2B5EF4-FFF2-40B4-BE49-F238E27FC236}">
                  <a16:creationId xmlns:a16="http://schemas.microsoft.com/office/drawing/2014/main" id="{0D50360D-B111-4AFF-A886-FF77E33B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b</a:t>
              </a:r>
            </a:p>
          </p:txBody>
        </p:sp>
        <p:sp>
          <p:nvSpPr>
            <p:cNvPr id="48159" name="Oval 32">
              <a:extLst>
                <a:ext uri="{FF2B5EF4-FFF2-40B4-BE49-F238E27FC236}">
                  <a16:creationId xmlns:a16="http://schemas.microsoft.com/office/drawing/2014/main" id="{745CECA4-B2CC-4810-98B7-65E372D7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62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c</a:t>
              </a:r>
            </a:p>
          </p:txBody>
        </p:sp>
        <p:sp>
          <p:nvSpPr>
            <p:cNvPr id="48160" name="Oval 33">
              <a:extLst>
                <a:ext uri="{FF2B5EF4-FFF2-40B4-BE49-F238E27FC236}">
                  <a16:creationId xmlns:a16="http://schemas.microsoft.com/office/drawing/2014/main" id="{AF3B33EA-0AE0-420F-8B6A-D46D17383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d</a:t>
              </a:r>
            </a:p>
          </p:txBody>
        </p:sp>
        <p:sp>
          <p:nvSpPr>
            <p:cNvPr id="48161" name="Oval 34">
              <a:extLst>
                <a:ext uri="{FF2B5EF4-FFF2-40B4-BE49-F238E27FC236}">
                  <a16:creationId xmlns:a16="http://schemas.microsoft.com/office/drawing/2014/main" id="{91D635AD-1E68-4AF6-8F5F-26EB82D4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05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e</a:t>
              </a:r>
            </a:p>
          </p:txBody>
        </p:sp>
        <p:sp>
          <p:nvSpPr>
            <p:cNvPr id="48162" name="Oval 35">
              <a:extLst>
                <a:ext uri="{FF2B5EF4-FFF2-40B4-BE49-F238E27FC236}">
                  <a16:creationId xmlns:a16="http://schemas.microsoft.com/office/drawing/2014/main" id="{46EFC828-935C-4265-BBCB-95837696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0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f</a:t>
              </a:r>
            </a:p>
          </p:txBody>
        </p:sp>
        <p:sp>
          <p:nvSpPr>
            <p:cNvPr id="48163" name="Oval 36">
              <a:extLst>
                <a:ext uri="{FF2B5EF4-FFF2-40B4-BE49-F238E27FC236}">
                  <a16:creationId xmlns:a16="http://schemas.microsoft.com/office/drawing/2014/main" id="{8E9D3846-B4FA-44C2-A58D-BBF2F06EA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9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g</a:t>
              </a:r>
            </a:p>
          </p:txBody>
        </p:sp>
        <p:sp>
          <p:nvSpPr>
            <p:cNvPr id="48164" name="Oval 37">
              <a:extLst>
                <a:ext uri="{FF2B5EF4-FFF2-40B4-BE49-F238E27FC236}">
                  <a16:creationId xmlns:a16="http://schemas.microsoft.com/office/drawing/2014/main" id="{6F161C16-07E8-488A-9A15-FA9C106B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h</a:t>
              </a:r>
            </a:p>
          </p:txBody>
        </p:sp>
        <p:sp>
          <p:nvSpPr>
            <p:cNvPr id="48165" name="Oval 38">
              <a:extLst>
                <a:ext uri="{FF2B5EF4-FFF2-40B4-BE49-F238E27FC236}">
                  <a16:creationId xmlns:a16="http://schemas.microsoft.com/office/drawing/2014/main" id="{23641585-C6F6-4BF8-B732-035331E6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i</a:t>
              </a:r>
            </a:p>
          </p:txBody>
        </p:sp>
        <p:sp>
          <p:nvSpPr>
            <p:cNvPr id="48166" name="Oval 39">
              <a:extLst>
                <a:ext uri="{FF2B5EF4-FFF2-40B4-BE49-F238E27FC236}">
                  <a16:creationId xmlns:a16="http://schemas.microsoft.com/office/drawing/2014/main" id="{1CF4DEC7-F5D1-4B00-BF60-2B1502EB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2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j</a:t>
              </a:r>
            </a:p>
          </p:txBody>
        </p:sp>
        <p:sp>
          <p:nvSpPr>
            <p:cNvPr id="48167" name="Line 40">
              <a:extLst>
                <a:ext uri="{FF2B5EF4-FFF2-40B4-BE49-F238E27FC236}">
                  <a16:creationId xmlns:a16="http://schemas.microsoft.com/office/drawing/2014/main" id="{762B36F1-87AB-4062-ABE7-BE959AD1A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192"/>
              <a:ext cx="432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68" name="Line 41">
              <a:extLst>
                <a:ext uri="{FF2B5EF4-FFF2-40B4-BE49-F238E27FC236}">
                  <a16:creationId xmlns:a16="http://schemas.microsoft.com/office/drawing/2014/main" id="{4B60A11C-407C-4BDD-A10B-CBEDDF42D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14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69" name="Line 42">
              <a:extLst>
                <a:ext uri="{FF2B5EF4-FFF2-40B4-BE49-F238E27FC236}">
                  <a16:creationId xmlns:a16="http://schemas.microsoft.com/office/drawing/2014/main" id="{6FAA3F76-63CD-4DF9-AFD1-4B01835FB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104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70" name="Line 43">
              <a:extLst>
                <a:ext uri="{FF2B5EF4-FFF2-40B4-BE49-F238E27FC236}">
                  <a16:creationId xmlns:a16="http://schemas.microsoft.com/office/drawing/2014/main" id="{CCB896BB-5A18-432F-B3F3-F4FD0B5DF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864"/>
              <a:ext cx="24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71" name="Line 44">
              <a:extLst>
                <a:ext uri="{FF2B5EF4-FFF2-40B4-BE49-F238E27FC236}">
                  <a16:creationId xmlns:a16="http://schemas.microsoft.com/office/drawing/2014/main" id="{A58BFDA6-57B8-4CE3-8282-D79EB6A1C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76"/>
              <a:ext cx="288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72" name="Line 45">
              <a:extLst>
                <a:ext uri="{FF2B5EF4-FFF2-40B4-BE49-F238E27FC236}">
                  <a16:creationId xmlns:a16="http://schemas.microsoft.com/office/drawing/2014/main" id="{D911EB4D-D6E9-40C3-B93F-3822C2DAE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56"/>
              <a:ext cx="24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  <p:sp>
          <p:nvSpPr>
            <p:cNvPr id="48173" name="Line 46">
              <a:extLst>
                <a:ext uri="{FF2B5EF4-FFF2-40B4-BE49-F238E27FC236}">
                  <a16:creationId xmlns:a16="http://schemas.microsoft.com/office/drawing/2014/main" id="{9CC9C612-8439-49A4-9630-E546AB44F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672"/>
              <a:ext cx="192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74" name="Line 47">
              <a:extLst>
                <a:ext uri="{FF2B5EF4-FFF2-40B4-BE49-F238E27FC236}">
                  <a16:creationId xmlns:a16="http://schemas.microsoft.com/office/drawing/2014/main" id="{16A7EA1A-695E-46E0-8591-45616E7B1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48"/>
              <a:ext cx="24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8175" name="Line 48">
              <a:extLst>
                <a:ext uri="{FF2B5EF4-FFF2-40B4-BE49-F238E27FC236}">
                  <a16:creationId xmlns:a16="http://schemas.microsoft.com/office/drawing/2014/main" id="{B18E9B67-1FE5-48FF-858D-18993B90D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84"/>
              <a:ext cx="144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  <p:sp>
        <p:nvSpPr>
          <p:cNvPr id="48176" name="Line 49">
            <a:extLst>
              <a:ext uri="{FF2B5EF4-FFF2-40B4-BE49-F238E27FC236}">
                <a16:creationId xmlns:a16="http://schemas.microsoft.com/office/drawing/2014/main" id="{6F844F8C-E7AA-4207-B7DD-A30E70F34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685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48177" name="Text Box 50">
            <a:extLst>
              <a:ext uri="{FF2B5EF4-FFF2-40B4-BE49-F238E27FC236}">
                <a16:creationId xmlns:a16="http://schemas.microsoft.com/office/drawing/2014/main" id="{F0F0A559-9772-4A81-9172-75A3E2C01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64008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sz="2000" b="1"/>
              <a:t>树的存储方式：三种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000" b="1"/>
              <a:t>广义表表示：</a:t>
            </a:r>
            <a:r>
              <a:rPr lang="en-US" altLang="en-US" sz="2000" b="1"/>
              <a:t>a(b(f,g),c,d(h,i,j),e)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000" b="1"/>
              <a:t>双亲表示法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000" b="1"/>
              <a:t>左子女</a:t>
            </a:r>
            <a:r>
              <a:rPr lang="en-US" altLang="en-US" sz="2000" b="1"/>
              <a:t>—</a:t>
            </a:r>
            <a:r>
              <a:rPr lang="zh-CN" altLang="en-US" sz="2000" b="1"/>
              <a:t>右兄弟表示法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7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4FF7632-3B0F-48E0-98B9-40C9A65058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algn="l"/>
            <a:endParaRPr lang="en-US" altLang="en-US" sz="2400" b="1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5C26AAC-AB38-475D-BB8D-D038D7EA7F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 class TreeNode:</a:t>
            </a:r>
          </a:p>
          <a:p>
            <a:pPr>
              <a:buFontTx/>
              <a:buNone/>
            </a:pPr>
            <a:r>
              <a:rPr lang="en-US" altLang="en-US" sz="2800" b="1"/>
              <a:t>     T data;</a:t>
            </a:r>
          </a:p>
          <a:p>
            <a:pPr>
              <a:buFontTx/>
              <a:buNone/>
            </a:pPr>
            <a:r>
              <a:rPr lang="en-US" altLang="en-US" sz="2800" b="1"/>
              <a:t>     TreeNode *firstchild, *nextsibling;   </a:t>
            </a:r>
          </a:p>
          <a:p>
            <a:pPr>
              <a:buFontTx/>
              <a:buNone/>
            </a:pPr>
            <a:r>
              <a:rPr lang="en-US" altLang="en-US" sz="2800" b="1"/>
              <a:t>  class Tree:</a:t>
            </a:r>
          </a:p>
          <a:p>
            <a:pPr>
              <a:buFontTx/>
              <a:buNone/>
            </a:pPr>
            <a:r>
              <a:rPr lang="en-US" altLang="en-US" sz="2800" b="1"/>
              <a:t>      TreeNode * root,  *current;</a:t>
            </a:r>
            <a:endParaRPr lang="en-US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A756478-A674-4B23-BB23-05C073C884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6868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     树-----二叉树的转换</a:t>
            </a:r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/>
              <a:t>    Forest                     Binary tree</a:t>
            </a:r>
          </a:p>
          <a:p>
            <a:pPr>
              <a:buFontTx/>
              <a:buNone/>
            </a:pPr>
            <a:endParaRPr lang="en-US" altLang="en-US" b="1"/>
          </a:p>
          <a:p>
            <a:r>
              <a:rPr lang="en-US" altLang="en-US" b="1"/>
              <a:t> </a:t>
            </a:r>
            <a:r>
              <a:rPr lang="en-US" altLang="en-US" sz="2800" b="1"/>
              <a:t>Forest             Binary tree</a:t>
            </a: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A                             F                    H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B         C         D                 G                I           J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   E                                    K    </a:t>
            </a:r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ED38FD16-238A-480F-A24F-44002250F8B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657600"/>
            <a:ext cx="6096000" cy="2133600"/>
            <a:chOff x="0" y="0"/>
            <a:chExt cx="3840" cy="1344"/>
          </a:xfrm>
        </p:grpSpPr>
        <p:sp>
          <p:nvSpPr>
            <p:cNvPr id="50180" name="Oval 4">
              <a:extLst>
                <a:ext uri="{FF2B5EF4-FFF2-40B4-BE49-F238E27FC236}">
                  <a16:creationId xmlns:a16="http://schemas.microsoft.com/office/drawing/2014/main" id="{62B5AB22-6212-4120-9B81-5A4EABD14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1" name="Oval 5">
              <a:extLst>
                <a:ext uri="{FF2B5EF4-FFF2-40B4-BE49-F238E27FC236}">
                  <a16:creationId xmlns:a16="http://schemas.microsoft.com/office/drawing/2014/main" id="{D01DC669-6914-4203-8E6B-98084B247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2" name="Oval 6">
              <a:extLst>
                <a:ext uri="{FF2B5EF4-FFF2-40B4-BE49-F238E27FC236}">
                  <a16:creationId xmlns:a16="http://schemas.microsoft.com/office/drawing/2014/main" id="{27352F92-912F-4B1E-AD53-92D76D5D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3" name="Oval 7">
              <a:extLst>
                <a:ext uri="{FF2B5EF4-FFF2-40B4-BE49-F238E27FC236}">
                  <a16:creationId xmlns:a16="http://schemas.microsoft.com/office/drawing/2014/main" id="{544042E8-F80F-49AC-A809-05C867435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4" name="Oval 8">
              <a:extLst>
                <a:ext uri="{FF2B5EF4-FFF2-40B4-BE49-F238E27FC236}">
                  <a16:creationId xmlns:a16="http://schemas.microsoft.com/office/drawing/2014/main" id="{E9D40A4A-F2BC-47EE-9556-6736E1E3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57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5" name="Oval 9">
              <a:extLst>
                <a:ext uri="{FF2B5EF4-FFF2-40B4-BE49-F238E27FC236}">
                  <a16:creationId xmlns:a16="http://schemas.microsoft.com/office/drawing/2014/main" id="{BB43CCF9-C7E4-4313-8585-FC15F5B97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7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6" name="Oval 10">
              <a:extLst>
                <a:ext uri="{FF2B5EF4-FFF2-40B4-BE49-F238E27FC236}">
                  <a16:creationId xmlns:a16="http://schemas.microsoft.com/office/drawing/2014/main" id="{DD31C71A-2D98-491A-9D97-7D6F804D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7" name="Oval 11">
              <a:extLst>
                <a:ext uri="{FF2B5EF4-FFF2-40B4-BE49-F238E27FC236}">
                  <a16:creationId xmlns:a16="http://schemas.microsoft.com/office/drawing/2014/main" id="{417B78A7-1AB6-4EDD-A6D0-06E65B16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57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8" name="Oval 12">
              <a:extLst>
                <a:ext uri="{FF2B5EF4-FFF2-40B4-BE49-F238E27FC236}">
                  <a16:creationId xmlns:a16="http://schemas.microsoft.com/office/drawing/2014/main" id="{9B4BBCF1-BAAE-4883-8B38-4F3C164B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576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44168FF9-DBE1-4BDA-B682-C80D67D5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0C09E3E1-2909-4AF5-A7BE-ABCF85F00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0EC41AA5-25FB-49E1-AF41-23EA30AE2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65F62BD5-3592-4548-BACB-678E80C12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8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566F05A0-79C5-46C6-BCA2-6857CF080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16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53B53380-58FD-45BA-BAC6-22E407C52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FB42ADFC-D1E5-4661-B902-FC41EA5AA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92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20">
              <a:extLst>
                <a:ext uri="{FF2B5EF4-FFF2-40B4-BE49-F238E27FC236}">
                  <a16:creationId xmlns:a16="http://schemas.microsoft.com/office/drawing/2014/main" id="{6DEBF1DF-0FBD-47C9-AC3A-108F4989E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C02E6216-D27D-43D5-B63D-B7B59C71E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40"/>
              <a:ext cx="14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D05A6ADA-441C-41FF-AA61-9E9407D6A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2"/>
              <a:ext cx="288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9" name="Line 24">
            <a:extLst>
              <a:ext uri="{FF2B5EF4-FFF2-40B4-BE49-F238E27FC236}">
                <a16:creationId xmlns:a16="http://schemas.microsoft.com/office/drawing/2014/main" id="{C6D12B34-3E92-40D9-BA70-4088263DF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438400"/>
            <a:ext cx="1676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50200" name="Line 25">
            <a:extLst>
              <a:ext uri="{FF2B5EF4-FFF2-40B4-BE49-F238E27FC236}">
                <a16:creationId xmlns:a16="http://schemas.microsoft.com/office/drawing/2014/main" id="{6999B2FA-A065-420E-BC41-A5CFBBFC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29000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6B2D0DD-77FC-4A12-8239-371F1E6441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                           </a:t>
            </a:r>
            <a:r>
              <a:rPr lang="en-US" altLang="en-US" b="1"/>
              <a:t>每棵树转为二叉树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A                                F                            H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B                                  G                            I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C                                          K                  J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D                                   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E</a:t>
            </a:r>
          </a:p>
        </p:txBody>
      </p:sp>
      <p:sp>
        <p:nvSpPr>
          <p:cNvPr id="51203" name="Oval 3">
            <a:extLst>
              <a:ext uri="{FF2B5EF4-FFF2-40B4-BE49-F238E27FC236}">
                <a16:creationId xmlns:a16="http://schemas.microsoft.com/office/drawing/2014/main" id="{4534E5BA-4345-4906-A432-F508FF7E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3D284A83-33C1-4461-9FCA-84A035B1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908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00BE87DF-9E12-4D4A-B460-C6FA196CB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146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6560A02A-BC4F-41C3-816F-4276B7CDE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88773C1D-F570-40C0-ADE7-AE80F315C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73EF5B63-1F0C-4079-B7C0-7A66BB40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36AFE209-9B76-4B15-8ED6-C6970425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0" name="Oval 10">
            <a:extLst>
              <a:ext uri="{FF2B5EF4-FFF2-40B4-BE49-F238E27FC236}">
                <a16:creationId xmlns:a16="http://schemas.microsoft.com/office/drawing/2014/main" id="{B059C6CA-59EF-40BA-9643-3174E427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1" name="Oval 11">
            <a:extLst>
              <a:ext uri="{FF2B5EF4-FFF2-40B4-BE49-F238E27FC236}">
                <a16:creationId xmlns:a16="http://schemas.microsoft.com/office/drawing/2014/main" id="{4356E595-4DD7-44CD-BAB0-42F9C5A2C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26E1FA9F-E9C7-4192-8715-6B609A21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8A211DB0-3570-44D4-A367-A6AEEA76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19800"/>
            <a:ext cx="381000" cy="381000"/>
          </a:xfrm>
          <a:prstGeom prst="ellips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2B28F80D-E666-4F05-A092-2F52CDE54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895600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FF9AFE54-D1ED-4310-AC6B-4D719F2CB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733800"/>
            <a:ext cx="6858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5454F0C5-FD62-4175-B09A-D70B4EFB9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572000"/>
            <a:ext cx="5334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17">
            <a:extLst>
              <a:ext uri="{FF2B5EF4-FFF2-40B4-BE49-F238E27FC236}">
                <a16:creationId xmlns:a16="http://schemas.microsoft.com/office/drawing/2014/main" id="{EC310DD8-5B7F-4164-A528-FD0F503D06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486400"/>
            <a:ext cx="762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31D84122-BBC6-46B4-8B87-287969662B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95600"/>
            <a:ext cx="3810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78AD31DD-6852-4090-A6B3-0F4929E52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EE20F24D-BEDA-4748-AA0F-1AE9B66EA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10000"/>
            <a:ext cx="5334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DD7F492F-2558-4F3A-920F-68C9F82A1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5334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AutoShape 22">
            <a:extLst>
              <a:ext uri="{FF2B5EF4-FFF2-40B4-BE49-F238E27FC236}">
                <a16:creationId xmlns:a16="http://schemas.microsoft.com/office/drawing/2014/main" id="{4CBA9348-3973-4E1D-A81D-C04CD56A6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1447800" cy="1219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274F180-28C7-4AA4-AE17-30AAA150E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                     </a:t>
            </a:r>
            <a:r>
              <a:rPr lang="en-US" altLang="en-US" b="1"/>
              <a:t>把每棵二叉树根用右链相连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  </a:t>
            </a:r>
            <a:r>
              <a:rPr lang="en-US" altLang="en-US" b="1"/>
              <a:t>A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B                                  F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C              G                        H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        D                       I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E                        R                  J</a:t>
            </a: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F8B904D6-0E2B-4877-9315-362C6CC90F9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14600"/>
            <a:ext cx="4648200" cy="3810000"/>
            <a:chOff x="0" y="0"/>
            <a:chExt cx="2928" cy="2400"/>
          </a:xfrm>
        </p:grpSpPr>
        <p:sp>
          <p:nvSpPr>
            <p:cNvPr id="52228" name="Oval 4">
              <a:extLst>
                <a:ext uri="{FF2B5EF4-FFF2-40B4-BE49-F238E27FC236}">
                  <a16:creationId xmlns:a16="http://schemas.microsoft.com/office/drawing/2014/main" id="{3E20C919-1F19-48A8-8580-CD20D193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29" name="Oval 5">
              <a:extLst>
                <a:ext uri="{FF2B5EF4-FFF2-40B4-BE49-F238E27FC236}">
                  <a16:creationId xmlns:a16="http://schemas.microsoft.com/office/drawing/2014/main" id="{CD2AF93F-40A4-4E79-B6AB-A0334644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0" name="Oval 6">
              <a:extLst>
                <a:ext uri="{FF2B5EF4-FFF2-40B4-BE49-F238E27FC236}">
                  <a16:creationId xmlns:a16="http://schemas.microsoft.com/office/drawing/2014/main" id="{24CEE8F4-7976-4598-AD47-B79595C9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1" name="Oval 7">
              <a:extLst>
                <a:ext uri="{FF2B5EF4-FFF2-40B4-BE49-F238E27FC236}">
                  <a16:creationId xmlns:a16="http://schemas.microsoft.com/office/drawing/2014/main" id="{293C4F13-D7D0-4E3C-B5DB-D7F492F3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2" name="Oval 8">
              <a:extLst>
                <a:ext uri="{FF2B5EF4-FFF2-40B4-BE49-F238E27FC236}">
                  <a16:creationId xmlns:a16="http://schemas.microsoft.com/office/drawing/2014/main" id="{569378F4-8C11-494B-9135-6230CDFE5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3" name="Oval 9">
              <a:extLst>
                <a:ext uri="{FF2B5EF4-FFF2-40B4-BE49-F238E27FC236}">
                  <a16:creationId xmlns:a16="http://schemas.microsoft.com/office/drawing/2014/main" id="{C61B2D64-7060-44E4-A9EF-A1FC6928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4" name="Oval 10">
              <a:extLst>
                <a:ext uri="{FF2B5EF4-FFF2-40B4-BE49-F238E27FC236}">
                  <a16:creationId xmlns:a16="http://schemas.microsoft.com/office/drawing/2014/main" id="{6A10C554-4A3D-4E23-8AF0-4CE4620C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5" name="Oval 11">
              <a:extLst>
                <a:ext uri="{FF2B5EF4-FFF2-40B4-BE49-F238E27FC236}">
                  <a16:creationId xmlns:a16="http://schemas.microsoft.com/office/drawing/2014/main" id="{4673299B-FEF7-4935-820B-F7E8478B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6" name="Oval 12">
              <a:extLst>
                <a:ext uri="{FF2B5EF4-FFF2-40B4-BE49-F238E27FC236}">
                  <a16:creationId xmlns:a16="http://schemas.microsoft.com/office/drawing/2014/main" id="{349C69B6-E5D1-4ABB-B73A-7FEE38CA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6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7" name="Oval 13">
              <a:extLst>
                <a:ext uri="{FF2B5EF4-FFF2-40B4-BE49-F238E27FC236}">
                  <a16:creationId xmlns:a16="http://schemas.microsoft.com/office/drawing/2014/main" id="{A755B326-D563-43DF-AD2B-F118FDDEF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id="{ADED1418-BAD2-4F0D-B5BC-BB885C93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9" name="Line 15">
              <a:extLst>
                <a:ext uri="{FF2B5EF4-FFF2-40B4-BE49-F238E27FC236}">
                  <a16:creationId xmlns:a16="http://schemas.microsoft.com/office/drawing/2014/main" id="{93874D7C-6FAC-4336-A369-7673AADAB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92"/>
              <a:ext cx="432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16">
              <a:extLst>
                <a:ext uri="{FF2B5EF4-FFF2-40B4-BE49-F238E27FC236}">
                  <a16:creationId xmlns:a16="http://schemas.microsoft.com/office/drawing/2014/main" id="{DF327352-E70F-479D-BE95-0BAD924B9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720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17">
              <a:extLst>
                <a:ext uri="{FF2B5EF4-FFF2-40B4-BE49-F238E27FC236}">
                  <a16:creationId xmlns:a16="http://schemas.microsoft.com/office/drawing/2014/main" id="{9EE3112E-53A5-43DC-8600-DB523156D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4"/>
              <a:ext cx="91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18">
              <a:extLst>
                <a:ext uri="{FF2B5EF4-FFF2-40B4-BE49-F238E27FC236}">
                  <a16:creationId xmlns:a16="http://schemas.microsoft.com/office/drawing/2014/main" id="{EFEF3511-8075-4599-9A15-BD27DD6A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20"/>
              <a:ext cx="67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19">
              <a:extLst>
                <a:ext uri="{FF2B5EF4-FFF2-40B4-BE49-F238E27FC236}">
                  <a16:creationId xmlns:a16="http://schemas.microsoft.com/office/drawing/2014/main" id="{76B650A9-9C5E-4478-96A8-EEF6D9E10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768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20">
              <a:extLst>
                <a:ext uri="{FF2B5EF4-FFF2-40B4-BE49-F238E27FC236}">
                  <a16:creationId xmlns:a16="http://schemas.microsoft.com/office/drawing/2014/main" id="{630B6343-06D6-46C1-83AB-28916FD86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872"/>
              <a:ext cx="24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21">
              <a:extLst>
                <a:ext uri="{FF2B5EF4-FFF2-40B4-BE49-F238E27FC236}">
                  <a16:creationId xmlns:a16="http://schemas.microsoft.com/office/drawing/2014/main" id="{61FFE432-C9DC-4B34-AFA4-EC389D108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1872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22">
              <a:extLst>
                <a:ext uri="{FF2B5EF4-FFF2-40B4-BE49-F238E27FC236}">
                  <a16:creationId xmlns:a16="http://schemas.microsoft.com/office/drawing/2014/main" id="{E806403A-5172-447D-9AE1-5BE2CAD73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336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Line 23">
              <a:extLst>
                <a:ext uri="{FF2B5EF4-FFF2-40B4-BE49-F238E27FC236}">
                  <a16:creationId xmlns:a16="http://schemas.microsoft.com/office/drawing/2014/main" id="{311286A8-63C0-4DDE-9FCA-496A526C0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344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Line 24">
              <a:extLst>
                <a:ext uri="{FF2B5EF4-FFF2-40B4-BE49-F238E27FC236}">
                  <a16:creationId xmlns:a16="http://schemas.microsoft.com/office/drawing/2014/main" id="{7EA6DD65-F87C-4E70-9A8B-D097E8C6D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44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9" name="AutoShape 25">
            <a:extLst>
              <a:ext uri="{FF2B5EF4-FFF2-40B4-BE49-F238E27FC236}">
                <a16:creationId xmlns:a16="http://schemas.microsoft.com/office/drawing/2014/main" id="{A7A3FB95-39C6-4432-9C41-1DBA1AE0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838200"/>
            <a:ext cx="1676400" cy="1295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8B67310-D5C6-4727-9703-B0EBBEBFDE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en-US" sz="2400" b="1"/>
              <a:t>   Binary tree              Forest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D2AAFE4-3FAE-42AD-9B50-9DB5043B2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                   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          B                            F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                  C            G                    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                          D                   I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                        E                     R               J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C77E4D68-A143-470A-B27B-0E080BC8B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838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grpSp>
        <p:nvGrpSpPr>
          <p:cNvPr id="53253" name="Group 5">
            <a:extLst>
              <a:ext uri="{FF2B5EF4-FFF2-40B4-BE49-F238E27FC236}">
                <a16:creationId xmlns:a16="http://schemas.microsoft.com/office/drawing/2014/main" id="{40BB0F68-3509-4A8E-8245-389BA7CDB01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4648200" cy="3810000"/>
            <a:chOff x="0" y="0"/>
            <a:chExt cx="2928" cy="2400"/>
          </a:xfrm>
        </p:grpSpPr>
        <p:sp>
          <p:nvSpPr>
            <p:cNvPr id="53254" name="Oval 6">
              <a:extLst>
                <a:ext uri="{FF2B5EF4-FFF2-40B4-BE49-F238E27FC236}">
                  <a16:creationId xmlns:a16="http://schemas.microsoft.com/office/drawing/2014/main" id="{09A3DD5B-A7BC-451A-AAE7-2AF40E9F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55" name="Oval 7">
              <a:extLst>
                <a:ext uri="{FF2B5EF4-FFF2-40B4-BE49-F238E27FC236}">
                  <a16:creationId xmlns:a16="http://schemas.microsoft.com/office/drawing/2014/main" id="{37458231-FA98-40D8-B259-5E0849AC6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2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56" name="Oval 8">
              <a:extLst>
                <a:ext uri="{FF2B5EF4-FFF2-40B4-BE49-F238E27FC236}">
                  <a16:creationId xmlns:a16="http://schemas.microsoft.com/office/drawing/2014/main" id="{54B42F7C-0138-440C-8656-267134121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F7098F24-7DD4-48C7-8390-F565FD350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58" name="Oval 10">
              <a:extLst>
                <a:ext uri="{FF2B5EF4-FFF2-40B4-BE49-F238E27FC236}">
                  <a16:creationId xmlns:a16="http://schemas.microsoft.com/office/drawing/2014/main" id="{BEDE908D-87A7-4ABB-AD78-59D3506A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59" name="Oval 11">
              <a:extLst>
                <a:ext uri="{FF2B5EF4-FFF2-40B4-BE49-F238E27FC236}">
                  <a16:creationId xmlns:a16="http://schemas.microsoft.com/office/drawing/2014/main" id="{87FA3655-5BB3-4967-95EE-327162789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04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A1001DC7-5716-4087-91DE-A8CFB68B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61" name="Oval 13">
              <a:extLst>
                <a:ext uri="{FF2B5EF4-FFF2-40B4-BE49-F238E27FC236}">
                  <a16:creationId xmlns:a16="http://schemas.microsoft.com/office/drawing/2014/main" id="{A67A119B-4DE4-4FEE-9914-98D50D1EA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8F12342F-042B-4A45-8A69-B2411843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6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47055700-C5EA-40E9-A493-CC77C3720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64" name="Oval 16">
              <a:extLst>
                <a:ext uri="{FF2B5EF4-FFF2-40B4-BE49-F238E27FC236}">
                  <a16:creationId xmlns:a16="http://schemas.microsoft.com/office/drawing/2014/main" id="{A0767FC1-EAC9-47F3-B740-8893CA6A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3265" name="Line 17">
              <a:extLst>
                <a:ext uri="{FF2B5EF4-FFF2-40B4-BE49-F238E27FC236}">
                  <a16:creationId xmlns:a16="http://schemas.microsoft.com/office/drawing/2014/main" id="{356A7CE0-505B-4970-B20E-84DFC374B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92"/>
              <a:ext cx="432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id="{0E875EAC-09F4-45EB-AAB3-8EAA9C955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720"/>
              <a:ext cx="38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8A5DF503-2F4D-4D1B-8A72-095EC2A37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4"/>
              <a:ext cx="91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882AAD38-1190-4035-9758-806BAF3A8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20"/>
              <a:ext cx="67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C8CC0149-16EE-4273-9418-7C8512D31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768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2">
              <a:extLst>
                <a:ext uri="{FF2B5EF4-FFF2-40B4-BE49-F238E27FC236}">
                  <a16:creationId xmlns:a16="http://schemas.microsoft.com/office/drawing/2014/main" id="{55BD06AB-8CF5-4308-97DC-44E803888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872"/>
              <a:ext cx="24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3">
              <a:extLst>
                <a:ext uri="{FF2B5EF4-FFF2-40B4-BE49-F238E27FC236}">
                  <a16:creationId xmlns:a16="http://schemas.microsoft.com/office/drawing/2014/main" id="{F646197F-E219-4A34-A60E-870FB8890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1872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FD8B3F26-398B-45F1-BBA4-6BC96BDAE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72"/>
              <a:ext cx="336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Line 25">
              <a:extLst>
                <a:ext uri="{FF2B5EF4-FFF2-40B4-BE49-F238E27FC236}">
                  <a16:creationId xmlns:a16="http://schemas.microsoft.com/office/drawing/2014/main" id="{8DA0D2E1-FCAA-4EAD-8500-037D5C17C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344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Line 26">
              <a:extLst>
                <a:ext uri="{FF2B5EF4-FFF2-40B4-BE49-F238E27FC236}">
                  <a16:creationId xmlns:a16="http://schemas.microsoft.com/office/drawing/2014/main" id="{19AF7EE9-A0F8-4FF2-A9C5-7ACF87FE1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344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13358E2-9BB5-41A5-9375-06E5799404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/>
            <a:br>
              <a:rPr lang="en-US" altLang="en-US" sz="2400"/>
            </a:br>
            <a:r>
              <a:rPr lang="en-US" altLang="en-US" sz="2400" b="1"/>
              <a:t>例3. 求数组中的最大值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79A611D-7E2E-4653-9D4D-670B74B79E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如果用链表来实现表：</a:t>
            </a:r>
          </a:p>
          <a:p>
            <a:pPr>
              <a:buFontTx/>
              <a:buNone/>
            </a:pPr>
            <a:r>
              <a:rPr lang="en-US" altLang="en-US" sz="2000" b="1"/>
              <a:t> 求链表中的最大值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int GetMaxInt( ListNode f )</a:t>
            </a:r>
          </a:p>
          <a:p>
            <a:pPr>
              <a:buFontTx/>
              <a:buNone/>
            </a:pPr>
            <a:r>
              <a:rPr lang="en-US" altLang="en-US" sz="2000" b="1"/>
              <a:t> {  if( f.link = = NULL ) return f .data ;</a:t>
            </a:r>
          </a:p>
          <a:p>
            <a:pPr>
              <a:buFontTx/>
              <a:buNone/>
            </a:pPr>
            <a:r>
              <a:rPr lang="en-US" altLang="en-US" sz="2000" b="1"/>
              <a:t>     else</a:t>
            </a:r>
          </a:p>
          <a:p>
            <a:pPr>
              <a:buFontTx/>
              <a:buNone/>
            </a:pPr>
            <a:r>
              <a:rPr lang="en-US" altLang="en-US" sz="2000" b="1"/>
              <a:t>         {   int i = GetMaxInt( f.link );</a:t>
            </a:r>
          </a:p>
          <a:p>
            <a:pPr>
              <a:buFontTx/>
              <a:buNone/>
            </a:pPr>
            <a:r>
              <a:rPr lang="en-US" altLang="en-US" sz="2000" b="1"/>
              <a:t>              if ( i &gt; f .data ) return i ;</a:t>
            </a:r>
          </a:p>
          <a:p>
            <a:pPr>
              <a:buFontTx/>
              <a:buNone/>
            </a:pPr>
            <a:r>
              <a:rPr lang="en-US" altLang="en-US" sz="2000" b="1"/>
              <a:t>              else  return f .data ;</a:t>
            </a:r>
          </a:p>
          <a:p>
            <a:pPr>
              <a:buFontTx/>
              <a:buNone/>
            </a:pPr>
            <a:r>
              <a:rPr lang="en-US" altLang="en-US" sz="2000" b="1"/>
              <a:t>          }</a:t>
            </a:r>
          </a:p>
          <a:p>
            <a:pPr>
              <a:buFontTx/>
              <a:buNone/>
            </a:pPr>
            <a:r>
              <a:rPr lang="en-US" altLang="en-US" sz="2000" b="1"/>
              <a:t>  }</a:t>
            </a:r>
          </a:p>
          <a:p>
            <a:pPr>
              <a:buFontTx/>
              <a:buNone/>
            </a:pPr>
            <a:r>
              <a:rPr lang="en-US" altLang="en-US" sz="2000" b="1"/>
              <a:t>或 else  return ( f . data) &gt; ( GetMaxInt( f . link ) ) ? f . data :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                                                 GetMaxInt( f . link );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utoUpdateAnimBg="0"/>
      <p:bldP spid="819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175D691-3BFF-48E7-A299-A9CD360A6A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95288"/>
            <a:ext cx="7772400" cy="533400"/>
          </a:xfrm>
        </p:spPr>
        <p:txBody>
          <a:bodyPr/>
          <a:lstStyle/>
          <a:p>
            <a:pPr algn="l"/>
            <a:endParaRPr lang="en-US" altLang="en-US" sz="2400" b="1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927B87A-F2EE-4051-B354-17A24A0BAA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80772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b="1"/>
              <a:t>树与森林的遍历</a:t>
            </a:r>
          </a:p>
          <a:p>
            <a:pPr>
              <a:buFontTx/>
              <a:buNone/>
            </a:pPr>
            <a:r>
              <a:rPr lang="en-US" altLang="en-US" sz="2000" b="1"/>
              <a:t>      树的遍历：深度优先遍历，广度优先遍历</a:t>
            </a:r>
          </a:p>
          <a:p>
            <a:r>
              <a:rPr lang="en-US" altLang="en-US" sz="2000" b="1"/>
              <a:t>深度优先遍历</a:t>
            </a:r>
          </a:p>
          <a:p>
            <a:pPr>
              <a:buFontTx/>
              <a:buNone/>
            </a:pPr>
            <a:r>
              <a:rPr lang="en-US" altLang="en-US" sz="2000" b="1"/>
              <a:t>           </a:t>
            </a:r>
            <a:r>
              <a:rPr lang="en-US" altLang="en-US" sz="2000" b="1">
                <a:solidFill>
                  <a:srgbClr val="33CC33"/>
                </a:solidFill>
              </a:rPr>
              <a:t>先序次序遍历（先序）</a:t>
            </a:r>
          </a:p>
          <a:p>
            <a:pPr>
              <a:buFontTx/>
              <a:buNone/>
            </a:pPr>
            <a:r>
              <a:rPr lang="en-US" altLang="en-US" sz="2000" b="1"/>
              <a:t>              访问树的根            按先序遍历根的第一棵子树，第二棵子树，</a:t>
            </a:r>
          </a:p>
          <a:p>
            <a:pPr>
              <a:buFontTx/>
              <a:buNone/>
            </a:pPr>
            <a:r>
              <a:rPr lang="en-US" altLang="en-US" sz="2000" b="1"/>
              <a:t>                   ……等。</a:t>
            </a:r>
          </a:p>
          <a:p>
            <a:pPr>
              <a:buFontTx/>
              <a:buNone/>
            </a:pPr>
            <a:r>
              <a:rPr lang="en-US" altLang="en-US" sz="2000" b="1">
                <a:solidFill>
                  <a:srgbClr val="33CC33"/>
                </a:solidFill>
              </a:rPr>
              <a:t>           后序次序遍历（后序）</a:t>
            </a:r>
          </a:p>
          <a:p>
            <a:pPr>
              <a:buFontTx/>
              <a:buNone/>
            </a:pPr>
            <a:r>
              <a:rPr lang="en-US" altLang="en-US" sz="2000" b="1"/>
              <a:t>               按后序遍历根的第一棵子树，第二棵子树，……等                  </a:t>
            </a:r>
          </a:p>
          <a:p>
            <a:pPr>
              <a:buFontTx/>
              <a:buNone/>
            </a:pPr>
            <a:r>
              <a:rPr lang="en-US" altLang="en-US" sz="2000" b="1"/>
              <a:t>                    访问树的根。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A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                           先根：ABEFCGKLDHIJM与</a:t>
            </a:r>
          </a:p>
          <a:p>
            <a:pPr>
              <a:buFontTx/>
              <a:buNone/>
            </a:pPr>
            <a:r>
              <a:rPr lang="en-US" altLang="en-US" sz="2000" b="1"/>
              <a:t>                B        C                D                            对应的二叉树的先序一致</a:t>
            </a:r>
          </a:p>
          <a:p>
            <a:pPr>
              <a:buFontTx/>
              <a:buNone/>
            </a:pPr>
            <a:r>
              <a:rPr lang="en-US" altLang="en-US" sz="2000" b="1"/>
              <a:t>            </a:t>
            </a:r>
          </a:p>
          <a:p>
            <a:pPr>
              <a:buFontTx/>
              <a:buNone/>
            </a:pPr>
            <a:r>
              <a:rPr lang="en-US" altLang="en-US" sz="2000" b="1"/>
              <a:t>            E      F       G      H       I        J      后根：EFBKLGCHIMJDA与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                                               对应的二叉树的中序一致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K      L                    M</a:t>
            </a:r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D675EDA2-253E-4445-8E02-001C6AB3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90800"/>
            <a:ext cx="685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7392A2BF-7CDF-4EE5-82FC-51325A98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733800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grpSp>
        <p:nvGrpSpPr>
          <p:cNvPr id="54278" name="Group 6">
            <a:extLst>
              <a:ext uri="{FF2B5EF4-FFF2-40B4-BE49-F238E27FC236}">
                <a16:creationId xmlns:a16="http://schemas.microsoft.com/office/drawing/2014/main" id="{CCDDAA3F-7E02-42AE-96FF-E84E03DC79B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648200"/>
            <a:ext cx="3048000" cy="1828800"/>
            <a:chOff x="0" y="0"/>
            <a:chExt cx="1920" cy="1152"/>
          </a:xfrm>
        </p:grpSpPr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9E445372-2F0C-48A3-84E1-A659FBEFB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0"/>
              <a:ext cx="38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D18134E1-2534-4CB8-AA07-CD494994FF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48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EBCF49FF-8319-4904-9A5E-6F762ED20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0"/>
              <a:ext cx="62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10081929-B416-4FEB-91E6-E60ABD01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32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456E0C72-2EF8-4631-A5E4-C5CE5BC3B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32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5A976B4-B004-4EA7-86BA-5861DA3A8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80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D1D2F95F-643C-4ED3-9671-B7C2C15D7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32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EE8C2EFA-2A46-4819-8639-192DBF50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32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FA857773-106B-4E00-AEB0-29D1C2157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84"/>
              <a:ext cx="38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8" name="Line 16">
              <a:extLst>
                <a:ext uri="{FF2B5EF4-FFF2-40B4-BE49-F238E27FC236}">
                  <a16:creationId xmlns:a16="http://schemas.microsoft.com/office/drawing/2014/main" id="{C1E25634-D34F-4DAD-91F2-BB8642BA3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864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5661C69A-FCD1-4075-B428-997E0D6E8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64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id="{D3AE851D-26C7-4C5B-B347-94210E4B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64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248CAAF-87B1-455A-92D9-5CA9C97ECA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/>
            <a:endParaRPr lang="en-US" altLang="en-US" sz="2400" b="1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EA6B163-C49B-4686-AD7C-C255269B7F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r>
              <a:rPr lang="en-US" altLang="en-US" sz="2000" b="1"/>
              <a:t>  广度优先遍历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A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          B       C                 D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    E        F       G      H       I        J   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                    K      L                    M   </a:t>
            </a:r>
          </a:p>
          <a:p>
            <a:pPr>
              <a:buFontTx/>
              <a:buNone/>
            </a:pPr>
            <a:r>
              <a:rPr lang="en-US" altLang="en-US" sz="2000" b="1"/>
              <a:t>     </a:t>
            </a:r>
          </a:p>
          <a:p>
            <a:pPr>
              <a:buFontTx/>
              <a:buNone/>
            </a:pPr>
            <a:r>
              <a:rPr lang="en-US" altLang="en-US" sz="2000" b="1"/>
              <a:t>            分层访问：ABCDEFGHIJKLM</a:t>
            </a: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ABF5D99B-0C5E-4A21-840E-635A225DBAA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828800"/>
            <a:ext cx="3048000" cy="1828800"/>
            <a:chOff x="0" y="0"/>
            <a:chExt cx="1920" cy="1152"/>
          </a:xfrm>
        </p:grpSpPr>
        <p:sp>
          <p:nvSpPr>
            <p:cNvPr id="55301" name="Line 5">
              <a:extLst>
                <a:ext uri="{FF2B5EF4-FFF2-40B4-BE49-F238E27FC236}">
                  <a16:creationId xmlns:a16="http://schemas.microsoft.com/office/drawing/2014/main" id="{E19F555E-29C4-4D2F-92B5-BE5F94CB0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0"/>
              <a:ext cx="38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2" name="Line 6">
              <a:extLst>
                <a:ext uri="{FF2B5EF4-FFF2-40B4-BE49-F238E27FC236}">
                  <a16:creationId xmlns:a16="http://schemas.microsoft.com/office/drawing/2014/main" id="{0FB4074D-85C1-4DE5-9C27-4AF9897A0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48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3" name="Line 7">
              <a:extLst>
                <a:ext uri="{FF2B5EF4-FFF2-40B4-BE49-F238E27FC236}">
                  <a16:creationId xmlns:a16="http://schemas.microsoft.com/office/drawing/2014/main" id="{E1AB0565-DA08-4BD4-AC50-C35B18DC8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0"/>
              <a:ext cx="62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4" name="Line 8">
              <a:extLst>
                <a:ext uri="{FF2B5EF4-FFF2-40B4-BE49-F238E27FC236}">
                  <a16:creationId xmlns:a16="http://schemas.microsoft.com/office/drawing/2014/main" id="{552256FF-1F0F-4298-9CE4-EC15CD190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32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5" name="Line 9">
              <a:extLst>
                <a:ext uri="{FF2B5EF4-FFF2-40B4-BE49-F238E27FC236}">
                  <a16:creationId xmlns:a16="http://schemas.microsoft.com/office/drawing/2014/main" id="{174E3C7B-6D28-4011-89AF-303314EA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32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6" name="Line 10">
              <a:extLst>
                <a:ext uri="{FF2B5EF4-FFF2-40B4-BE49-F238E27FC236}">
                  <a16:creationId xmlns:a16="http://schemas.microsoft.com/office/drawing/2014/main" id="{3FE23ABF-54BC-4B0D-991E-A73B8FE29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80"/>
              <a:ext cx="96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30E3E83E-B956-4D0F-B38D-4C3625473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432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CDC8730F-790C-45F2-B8EC-6765FFB89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32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CED3B078-76AD-4582-991D-9E3950097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84"/>
              <a:ext cx="38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9ACC6EE8-2784-4C0B-820A-898F698AB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864"/>
              <a:ext cx="9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64B028BD-C63D-4CF3-BE5B-A1D54B5F2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64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5312" name="Line 16">
              <a:extLst>
                <a:ext uri="{FF2B5EF4-FFF2-40B4-BE49-F238E27FC236}">
                  <a16:creationId xmlns:a16="http://schemas.microsoft.com/office/drawing/2014/main" id="{21676F90-F87D-464B-A6A4-D35D61572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64"/>
              <a:ext cx="4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F5B4E24-C2FB-4464-B67E-B3505D534D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"/>
            <a:ext cx="8686800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森林的遍历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</a:t>
            </a:r>
            <a:r>
              <a:rPr lang="en-US" altLang="en-US" sz="2000" b="1">
                <a:solidFill>
                  <a:srgbClr val="33CC33"/>
                </a:solidFill>
              </a:rPr>
              <a:t>深度优先遍历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* 先根次序遍历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访问F的第一棵树的根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按先根遍历第一棵树的子树森林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按先根遍历其它树组成的森林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     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7C8ECEF8-1B86-46A2-BA9C-3727F4EF5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27350"/>
            <a:ext cx="845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b="1"/>
              <a:t>         </a:t>
            </a:r>
            <a:r>
              <a:rPr lang="en-US" altLang="en-US" sz="2000" b="1"/>
              <a:t>* </a:t>
            </a:r>
            <a:r>
              <a:rPr lang="zh-CN" altLang="en-US" sz="2000" b="1"/>
              <a:t>中根次序遍历</a:t>
            </a:r>
          </a:p>
          <a:p>
            <a:pPr eaLnBrk="1" hangingPunct="1"/>
            <a:r>
              <a:rPr lang="zh-CN" altLang="en-US" sz="2000" b="1"/>
              <a:t>                 按中根遍历第一棵树的子树森林</a:t>
            </a:r>
          </a:p>
          <a:p>
            <a:pPr eaLnBrk="1" hangingPunct="1"/>
            <a:r>
              <a:rPr lang="zh-CN" altLang="en-US" sz="2000" b="1"/>
              <a:t>                 访问</a:t>
            </a:r>
            <a:r>
              <a:rPr lang="en-US" altLang="en-US" sz="2000" b="1"/>
              <a:t>F</a:t>
            </a:r>
            <a:r>
              <a:rPr lang="zh-CN" altLang="en-US" sz="2000" b="1"/>
              <a:t>的第一棵树的根</a:t>
            </a:r>
          </a:p>
          <a:p>
            <a:pPr eaLnBrk="1" hangingPunct="1"/>
            <a:r>
              <a:rPr lang="zh-CN" altLang="en-US" sz="2000" b="1"/>
              <a:t>                 按中根遍历其它树组成的森林</a:t>
            </a:r>
          </a:p>
          <a:p>
            <a:pPr eaLnBrk="1" hangingPunct="1"/>
            <a:r>
              <a:rPr lang="zh-CN" altLang="en-US" sz="2000" b="1"/>
              <a:t>          </a:t>
            </a:r>
            <a:endParaRPr lang="zh-CN" altLang="en-US" sz="2000" b="1">
              <a:latin typeface="Garamond" panose="02020404030301010803" pitchFamily="18" charset="0"/>
            </a:endParaRP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E52D9C33-DEFA-459C-BE4C-BBC0EE74F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572000"/>
            <a:ext cx="84899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     </a:t>
            </a:r>
            <a:r>
              <a:rPr lang="en-US" altLang="en-US" sz="2000" b="1"/>
              <a:t>* </a:t>
            </a:r>
            <a:r>
              <a:rPr lang="zh-CN" altLang="en-US" sz="2000" b="1"/>
              <a:t>后根次序遍历</a:t>
            </a:r>
          </a:p>
          <a:p>
            <a:pPr eaLnBrk="1" hangingPunct="1"/>
            <a:r>
              <a:rPr lang="zh-CN" altLang="en-US" sz="2000" b="1"/>
              <a:t>                 按后根遍历第一棵树的子树森林</a:t>
            </a:r>
          </a:p>
          <a:p>
            <a:pPr eaLnBrk="1" hangingPunct="1"/>
            <a:r>
              <a:rPr lang="zh-CN" altLang="en-US" sz="2000" b="1"/>
              <a:t>                 按后根遍历其它树组成的森林</a:t>
            </a:r>
          </a:p>
          <a:p>
            <a:pPr eaLnBrk="1" hangingPunct="1"/>
            <a:r>
              <a:rPr lang="zh-CN" altLang="en-US" sz="2000" b="1"/>
              <a:t>                 访问</a:t>
            </a:r>
            <a:r>
              <a:rPr lang="en-US" altLang="en-US" sz="2000" b="1"/>
              <a:t>F</a:t>
            </a:r>
            <a:r>
              <a:rPr lang="zh-CN" altLang="en-US" sz="2000" b="1"/>
              <a:t>的第一棵树的根</a:t>
            </a:r>
          </a:p>
          <a:p>
            <a:pPr eaLnBrk="1" hangingPunct="1"/>
            <a:endParaRPr lang="en-US" altLang="en-US" sz="2000" b="1">
              <a:latin typeface="Garamond" panose="02020404030301010803" pitchFamily="18" charset="0"/>
            </a:endParaRPr>
          </a:p>
        </p:txBody>
      </p:sp>
      <p:grpSp>
        <p:nvGrpSpPr>
          <p:cNvPr id="56325" name="Group 5">
            <a:extLst>
              <a:ext uri="{FF2B5EF4-FFF2-40B4-BE49-F238E27FC236}">
                <a16:creationId xmlns:a16="http://schemas.microsoft.com/office/drawing/2014/main" id="{4DA4B2EB-FC81-4146-9079-602F54970BF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143000"/>
            <a:ext cx="2374900" cy="990600"/>
            <a:chOff x="0" y="0"/>
            <a:chExt cx="1496" cy="624"/>
          </a:xfrm>
        </p:grpSpPr>
        <p:sp>
          <p:nvSpPr>
            <p:cNvPr id="56326" name="AutoShape 6">
              <a:extLst>
                <a:ext uri="{FF2B5EF4-FFF2-40B4-BE49-F238E27FC236}">
                  <a16:creationId xmlns:a16="http://schemas.microsoft.com/office/drawing/2014/main" id="{1EBE239D-0E1D-4B06-B82D-B8ED0F084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8" cy="624"/>
            </a:xfrm>
            <a:prstGeom prst="rightBrace">
              <a:avLst>
                <a:gd name="adj1" fmla="val 18056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id="{462D8451-F830-47D7-A866-E72FDCA02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" y="191"/>
              <a:ext cx="1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二叉树的先序</a:t>
              </a:r>
            </a:p>
          </p:txBody>
        </p:sp>
      </p:grpSp>
      <p:grpSp>
        <p:nvGrpSpPr>
          <p:cNvPr id="56328" name="Group 8">
            <a:extLst>
              <a:ext uri="{FF2B5EF4-FFF2-40B4-BE49-F238E27FC236}">
                <a16:creationId xmlns:a16="http://schemas.microsoft.com/office/drawing/2014/main" id="{85BB82D7-34C2-4493-8D8C-39215187AE1F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352800"/>
            <a:ext cx="2406650" cy="838200"/>
            <a:chOff x="0" y="0"/>
            <a:chExt cx="1516" cy="528"/>
          </a:xfrm>
        </p:grpSpPr>
        <p:sp>
          <p:nvSpPr>
            <p:cNvPr id="56329" name="AutoShape 9">
              <a:extLst>
                <a:ext uri="{FF2B5EF4-FFF2-40B4-BE49-F238E27FC236}">
                  <a16:creationId xmlns:a16="http://schemas.microsoft.com/office/drawing/2014/main" id="{D55445D4-886E-49DC-8C89-12226D4E7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36" cy="528"/>
            </a:xfrm>
            <a:prstGeom prst="rightBrace">
              <a:avLst>
                <a:gd name="adj1" fmla="val 13095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0" name="Text Box 10">
              <a:extLst>
                <a:ext uri="{FF2B5EF4-FFF2-40B4-BE49-F238E27FC236}">
                  <a16:creationId xmlns:a16="http://schemas.microsoft.com/office/drawing/2014/main" id="{312C8759-DB31-4A1C-AEEE-7A04F011A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95"/>
              <a:ext cx="11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en-US"/>
                <a:t> </a:t>
              </a:r>
              <a:r>
                <a:rPr lang="zh-CN" altLang="en-US" sz="2000" b="1"/>
                <a:t>二叉树的中序</a:t>
              </a:r>
            </a:p>
          </p:txBody>
        </p:sp>
      </p:grpSp>
      <p:grpSp>
        <p:nvGrpSpPr>
          <p:cNvPr id="56331" name="Group 11">
            <a:extLst>
              <a:ext uri="{FF2B5EF4-FFF2-40B4-BE49-F238E27FC236}">
                <a16:creationId xmlns:a16="http://schemas.microsoft.com/office/drawing/2014/main" id="{B610E722-037C-4DE0-B30B-15F40927A06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05400"/>
            <a:ext cx="2330450" cy="762000"/>
            <a:chOff x="0" y="0"/>
            <a:chExt cx="1468" cy="480"/>
          </a:xfrm>
        </p:grpSpPr>
        <p:sp>
          <p:nvSpPr>
            <p:cNvPr id="56332" name="AutoShape 12">
              <a:extLst>
                <a:ext uri="{FF2B5EF4-FFF2-40B4-BE49-F238E27FC236}">
                  <a16:creationId xmlns:a16="http://schemas.microsoft.com/office/drawing/2014/main" id="{63AEE4BE-EA29-4287-AFF9-3BAE39A88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8" cy="48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333" name="Text Box 13">
              <a:extLst>
                <a:ext uri="{FF2B5EF4-FFF2-40B4-BE49-F238E27FC236}">
                  <a16:creationId xmlns:a16="http://schemas.microsoft.com/office/drawing/2014/main" id="{F1FC3005-2F27-4378-84D1-23B66A13C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114"/>
              <a:ext cx="1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二叉树的后序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  <p:bldP spid="56323" grpId="0" build="p" autoUpdateAnimBg="0"/>
      <p:bldP spid="5632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045A2A6-8589-4685-8617-711182153F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</a:t>
            </a:r>
          </a:p>
          <a:p>
            <a:pPr>
              <a:buFontTx/>
              <a:buNone/>
            </a:pPr>
            <a:r>
              <a:rPr lang="en-US" altLang="en-US" b="1"/>
              <a:t>                         A                            K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B           C        D        I              H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E        F        G                                   J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先根：ABEFCGDKIHJ</a:t>
            </a:r>
          </a:p>
          <a:p>
            <a:pPr>
              <a:buFontTx/>
              <a:buNone/>
            </a:pPr>
            <a:r>
              <a:rPr lang="en-US" altLang="en-US" b="1"/>
              <a:t>        中根：EFBGCDAIJHK</a:t>
            </a:r>
          </a:p>
          <a:p>
            <a:pPr>
              <a:buFontTx/>
              <a:buNone/>
            </a:pPr>
            <a:r>
              <a:rPr lang="en-US" altLang="en-US" b="1"/>
              <a:t>        后根：FEGDCBJHIKA</a:t>
            </a:r>
          </a:p>
        </p:txBody>
      </p:sp>
      <p:sp>
        <p:nvSpPr>
          <p:cNvPr id="57347" name="Line 3">
            <a:extLst>
              <a:ext uri="{FF2B5EF4-FFF2-40B4-BE49-F238E27FC236}">
                <a16:creationId xmlns:a16="http://schemas.microsoft.com/office/drawing/2014/main" id="{3DAA5EAB-BEF4-4A07-9893-46C192176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524000"/>
            <a:ext cx="4572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437DEDEC-809F-4C4F-BB3B-169F51AF0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362200"/>
            <a:ext cx="4572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1D8539A9-9C23-41D4-BAE1-EF9B81E7F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38400"/>
            <a:ext cx="1524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96E79D0F-B9B1-4390-93EE-9BF40D296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524000"/>
            <a:ext cx="3810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B816DB1E-C7E5-4072-8FB3-112DDEBB2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D8EADC2A-F8E8-442A-8793-C6FBF18A9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9144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55528A29-D83F-4240-9519-1B0298FBE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2286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35D5AB43-BBF8-4D86-A32C-7A0610E57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6096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1A2C35AB-28A1-4B5E-959C-48F154AAC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362200"/>
            <a:ext cx="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B5EE4DE-9FE7-477E-A2EC-1C086B5A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b="1"/>
              <a:t>                                           A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B                                  K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E                      C            I </a:t>
            </a:r>
          </a:p>
          <a:p>
            <a:pPr>
              <a:buFontTx/>
              <a:buNone/>
            </a:pPr>
            <a:r>
              <a:rPr lang="en-US" altLang="en-US" b="1"/>
              <a:t> </a:t>
            </a:r>
          </a:p>
          <a:p>
            <a:pPr>
              <a:buFontTx/>
              <a:buNone/>
            </a:pPr>
            <a:r>
              <a:rPr lang="en-US" altLang="en-US" b="1"/>
              <a:t>                    F       G           D              H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                    J</a:t>
            </a:r>
            <a:endParaRPr lang="en-US" altLang="en-US"/>
          </a:p>
        </p:txBody>
      </p:sp>
      <p:sp>
        <p:nvSpPr>
          <p:cNvPr id="58371" name="Line 3">
            <a:extLst>
              <a:ext uri="{FF2B5EF4-FFF2-40B4-BE49-F238E27FC236}">
                <a16:creationId xmlns:a16="http://schemas.microsoft.com/office/drawing/2014/main" id="{9E36257C-F6DF-4FAC-BE8F-D82033D246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1066800"/>
            <a:ext cx="1143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Line 4">
            <a:extLst>
              <a:ext uri="{FF2B5EF4-FFF2-40B4-BE49-F238E27FC236}">
                <a16:creationId xmlns:a16="http://schemas.microsoft.com/office/drawing/2014/main" id="{BE587B83-1AC3-4EE7-8BCF-D3F314412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905000"/>
            <a:ext cx="6858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958C5BA6-1832-48B2-A74C-6EDFCABF1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05000"/>
            <a:ext cx="762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8723AB9A-4727-486F-A543-43991D090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8BE89E1A-FF7F-40CD-85CC-1A213D62D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819400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D4E8EC90-20CE-48AF-B949-B32996823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43200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9">
            <a:extLst>
              <a:ext uri="{FF2B5EF4-FFF2-40B4-BE49-F238E27FC236}">
                <a16:creationId xmlns:a16="http://schemas.microsoft.com/office/drawing/2014/main" id="{3608CC7D-B0FF-40BC-89D9-B40AD4360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90600"/>
            <a:ext cx="10668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20526244-D526-47A4-A3CB-E02AFB1A9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905000"/>
            <a:ext cx="762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E74A02AF-297A-48B5-A9AB-EFBAEDE14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95600"/>
            <a:ext cx="533400" cy="457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>
            <a:extLst>
              <a:ext uri="{FF2B5EF4-FFF2-40B4-BE49-F238E27FC236}">
                <a16:creationId xmlns:a16="http://schemas.microsoft.com/office/drawing/2014/main" id="{30D3C46A-C875-46AE-9BCD-F811F6763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733800"/>
            <a:ext cx="4572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>
            <a:extLst>
              <a:ext uri="{FF2B5EF4-FFF2-40B4-BE49-F238E27FC236}">
                <a16:creationId xmlns:a16="http://schemas.microsoft.com/office/drawing/2014/main" id="{D57E3356-5133-4130-BE25-3671BBA6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7543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2000"/>
              <a:t> </a:t>
            </a:r>
            <a:r>
              <a:rPr lang="zh-CN" altLang="en-US" sz="2000" b="1">
                <a:solidFill>
                  <a:srgbClr val="33CC33"/>
                </a:solidFill>
              </a:rPr>
              <a:t>广度优先遍历（层次遍历）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31104EC-4048-4D22-8B45-E0C0824F29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/>
            <a:r>
              <a:rPr lang="en-US" altLang="en-US" sz="2400" b="1"/>
              <a:t>补充：                                线索树</a:t>
            </a:r>
            <a:br>
              <a:rPr lang="en-US" altLang="en-US" sz="2400" b="1"/>
            </a:br>
            <a:r>
              <a:rPr lang="en-US" altLang="en-US" sz="2400" b="1"/>
              <a:t>                                         </a:t>
            </a:r>
            <a:r>
              <a:rPr lang="en-US" altLang="en-US" sz="2400" b="1">
                <a:solidFill>
                  <a:srgbClr val="33CC33"/>
                </a:solidFill>
              </a:rPr>
              <a:t>Thread</a:t>
            </a: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33CC33"/>
                </a:solidFill>
              </a:rPr>
              <a:t>Tree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3C74825-0FD9-4660-B658-09F3256E24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1</a:t>
            </a:r>
            <a:r>
              <a:rPr lang="en-US" altLang="en-US" b="1"/>
              <a:t>.</a:t>
            </a:r>
            <a:r>
              <a:rPr lang="en-US" altLang="en-US" sz="2800" b="1"/>
              <a:t>Purpose:</a:t>
            </a:r>
            <a:endParaRPr lang="en-US" altLang="en-US" b="1"/>
          </a:p>
          <a:p>
            <a:pPr>
              <a:buFontTx/>
              <a:buNone/>
            </a:pPr>
            <a:r>
              <a:rPr lang="en-US" altLang="en-US" sz="2800" b="1"/>
              <a:t>2</a:t>
            </a:r>
            <a:r>
              <a:rPr lang="en-US" altLang="en-US" b="1"/>
              <a:t>. </a:t>
            </a:r>
            <a:r>
              <a:rPr lang="en-US" altLang="en-US" sz="2800" b="1"/>
              <a:t>Thread Tree Representation</a:t>
            </a:r>
          </a:p>
          <a:p>
            <a:pPr>
              <a:buFontTx/>
              <a:buNone/>
            </a:pPr>
            <a:r>
              <a:rPr lang="en-US" altLang="en-US" b="1"/>
              <a:t>      left Thread Tree   and  right  Thread Tree</a:t>
            </a:r>
          </a:p>
          <a:p>
            <a:pPr>
              <a:buFontTx/>
              <a:buNone/>
            </a:pPr>
            <a:r>
              <a:rPr lang="en-US" altLang="en-US" sz="2800" b="1"/>
              <a:t>3.Thread Tree class </a:t>
            </a:r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r>
              <a:rPr lang="en-US" altLang="en-US" sz="2800" b="1"/>
              <a:t>1</a:t>
            </a:r>
            <a:r>
              <a:rPr lang="en-US" altLang="en-US" b="1"/>
              <a:t>.</a:t>
            </a:r>
            <a:r>
              <a:rPr lang="en-US" altLang="en-US" sz="2800" b="1"/>
              <a:t>Purpose:</a:t>
            </a:r>
            <a:endParaRPr lang="en-US" altLang="en-US" b="1"/>
          </a:p>
          <a:p>
            <a:pPr>
              <a:buFontTx/>
              <a:buNone/>
            </a:pPr>
            <a:endParaRPr lang="en-US" altLang="en-US" sz="2800" b="1"/>
          </a:p>
          <a:p>
            <a:pPr>
              <a:buFontTx/>
              <a:buNone/>
            </a:pP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39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BB4AA9A-8227-4C5C-BDFF-C25D5E90C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  Example：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A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B               C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D               E              F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G    H     J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                                                  </a:t>
            </a: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44842EF0-A0C3-4AE3-BB00-8B614FEB905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81200"/>
            <a:ext cx="3200400" cy="3048000"/>
            <a:chOff x="0" y="0"/>
            <a:chExt cx="2016" cy="1920"/>
          </a:xfrm>
        </p:grpSpPr>
        <p:sp>
          <p:nvSpPr>
            <p:cNvPr id="60420" name="Oval 4">
              <a:extLst>
                <a:ext uri="{FF2B5EF4-FFF2-40B4-BE49-F238E27FC236}">
                  <a16:creationId xmlns:a16="http://schemas.microsoft.com/office/drawing/2014/main" id="{F1589EDF-CA4A-4E6E-883B-E15C6D498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40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1" name="Oval 5">
              <a:extLst>
                <a:ext uri="{FF2B5EF4-FFF2-40B4-BE49-F238E27FC236}">
                  <a16:creationId xmlns:a16="http://schemas.microsoft.com/office/drawing/2014/main" id="{3DF70E7B-7CD8-4FB9-9501-1C2E27B5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2" name="Oval 6">
              <a:extLst>
                <a:ext uri="{FF2B5EF4-FFF2-40B4-BE49-F238E27FC236}">
                  <a16:creationId xmlns:a16="http://schemas.microsoft.com/office/drawing/2014/main" id="{27F408A1-4E7C-4836-8E2E-D9BB9578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52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3" name="Oval 7">
              <a:extLst>
                <a:ext uri="{FF2B5EF4-FFF2-40B4-BE49-F238E27FC236}">
                  <a16:creationId xmlns:a16="http://schemas.microsoft.com/office/drawing/2014/main" id="{BC066DDA-E2BF-4824-8AF3-01108599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04"/>
              <a:ext cx="192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4" name="Oval 8">
              <a:extLst>
                <a:ext uri="{FF2B5EF4-FFF2-40B4-BE49-F238E27FC236}">
                  <a16:creationId xmlns:a16="http://schemas.microsoft.com/office/drawing/2014/main" id="{95D8E882-D61E-486A-BE8D-EB228428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04"/>
              <a:ext cx="288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5" name="Oval 9">
              <a:extLst>
                <a:ext uri="{FF2B5EF4-FFF2-40B4-BE49-F238E27FC236}">
                  <a16:creationId xmlns:a16="http://schemas.microsoft.com/office/drawing/2014/main" id="{4B2858D8-08F9-406F-9F4D-BD10F46E9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5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6" name="Oval 10">
              <a:extLst>
                <a:ext uri="{FF2B5EF4-FFF2-40B4-BE49-F238E27FC236}">
                  <a16:creationId xmlns:a16="http://schemas.microsoft.com/office/drawing/2014/main" id="{297EA0DE-3A2C-4FE6-9B9E-DD665ADEB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8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7" name="Oval 11">
              <a:extLst>
                <a:ext uri="{FF2B5EF4-FFF2-40B4-BE49-F238E27FC236}">
                  <a16:creationId xmlns:a16="http://schemas.microsoft.com/office/drawing/2014/main" id="{764E99A7-FFAE-4720-BAF5-D6310E4F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680"/>
              <a:ext cx="240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8" name="Oval 12">
              <a:extLst>
                <a:ext uri="{FF2B5EF4-FFF2-40B4-BE49-F238E27FC236}">
                  <a16:creationId xmlns:a16="http://schemas.microsoft.com/office/drawing/2014/main" id="{77D4B766-E74E-4C45-B2B4-46BE1222E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192" cy="192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29" name="Line 13">
              <a:extLst>
                <a:ext uri="{FF2B5EF4-FFF2-40B4-BE49-F238E27FC236}">
                  <a16:creationId xmlns:a16="http://schemas.microsoft.com/office/drawing/2014/main" id="{2DC9E66E-F5B3-4009-A92C-4D8BF35C6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40"/>
              <a:ext cx="24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Line 14">
              <a:extLst>
                <a:ext uri="{FF2B5EF4-FFF2-40B4-BE49-F238E27FC236}">
                  <a16:creationId xmlns:a16="http://schemas.microsoft.com/office/drawing/2014/main" id="{1ACB8FBB-B64C-432E-9965-3D0F424D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768"/>
              <a:ext cx="192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Line 15">
              <a:extLst>
                <a:ext uri="{FF2B5EF4-FFF2-40B4-BE49-F238E27FC236}">
                  <a16:creationId xmlns:a16="http://schemas.microsoft.com/office/drawing/2014/main" id="{33C6FC90-E13D-43B6-B894-24EF20326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2"/>
              <a:ext cx="24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Line 16">
              <a:extLst>
                <a:ext uri="{FF2B5EF4-FFF2-40B4-BE49-F238E27FC236}">
                  <a16:creationId xmlns:a16="http://schemas.microsoft.com/office/drawing/2014/main" id="{F4A214DF-73E9-42A8-B6AB-C81162D40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816"/>
              <a:ext cx="192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3" name="Line 17">
              <a:extLst>
                <a:ext uri="{FF2B5EF4-FFF2-40B4-BE49-F238E27FC236}">
                  <a16:creationId xmlns:a16="http://schemas.microsoft.com/office/drawing/2014/main" id="{16279B8D-A71D-41AE-81D0-EB42C870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44"/>
              <a:ext cx="192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4" name="Line 18">
              <a:extLst>
                <a:ext uri="{FF2B5EF4-FFF2-40B4-BE49-F238E27FC236}">
                  <a16:creationId xmlns:a16="http://schemas.microsoft.com/office/drawing/2014/main" id="{A10759BD-16AA-4B2F-98C5-0DF8C1E3E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720"/>
              <a:ext cx="28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5" name="Line 19">
              <a:extLst>
                <a:ext uri="{FF2B5EF4-FFF2-40B4-BE49-F238E27FC236}">
                  <a16:creationId xmlns:a16="http://schemas.microsoft.com/office/drawing/2014/main" id="{A7636401-2F46-4E73-A139-65FF64649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44"/>
              <a:ext cx="144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Line 20">
              <a:extLst>
                <a:ext uri="{FF2B5EF4-FFF2-40B4-BE49-F238E27FC236}">
                  <a16:creationId xmlns:a16="http://schemas.microsoft.com/office/drawing/2014/main" id="{855974D5-F4A3-444A-BA51-B04DF6844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344"/>
              <a:ext cx="96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37" name="Text Box 21">
            <a:extLst>
              <a:ext uri="{FF2B5EF4-FFF2-40B4-BE49-F238E27FC236}">
                <a16:creationId xmlns:a16="http://schemas.microsoft.com/office/drawing/2014/main" id="{CD4D3461-A813-45B3-923E-BEF53814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6324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3600">
                <a:solidFill>
                  <a:srgbClr val="33CC33"/>
                </a:solidFill>
              </a:rPr>
              <a:t>                    </a:t>
            </a:r>
            <a:r>
              <a:rPr lang="en-US" altLang="en-US" sz="3600" b="1">
                <a:solidFill>
                  <a:srgbClr val="33CC33"/>
                </a:solidFill>
              </a:rPr>
              <a:t>Thread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0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6043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A0AB29B-DF10-469E-92F1-48B22D92D5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04800"/>
            <a:ext cx="8915400" cy="6248400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</a:t>
            </a:r>
          </a:p>
          <a:p>
            <a:pPr>
              <a:buFontTx/>
              <a:buNone/>
            </a:pPr>
            <a:r>
              <a:rPr lang="en-US" altLang="en-US"/>
              <a:t>                                          </a:t>
            </a:r>
            <a:endParaRPr lang="en-US" altLang="en-US" b="1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             A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B                                             C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^       D                                       E                                    F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                                   G             H                     J    ^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7BB04207-A499-4147-AE0E-095E34EF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90600"/>
            <a:ext cx="3733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b="1"/>
              <a:t>Inorder</a:t>
            </a:r>
            <a:r>
              <a:rPr lang="en-US" altLang="en-US"/>
              <a:t>: DBAEGCHFJ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77E8755E-AF31-4893-ABC6-AFA06E0A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391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sz="3600" b="1">
                <a:solidFill>
                  <a:srgbClr val="33CC33"/>
                </a:solidFill>
              </a:rPr>
              <a:t>Thread Tree</a:t>
            </a:r>
          </a:p>
        </p:txBody>
      </p:sp>
      <p:grpSp>
        <p:nvGrpSpPr>
          <p:cNvPr id="61445" name="Group 5">
            <a:extLst>
              <a:ext uri="{FF2B5EF4-FFF2-40B4-BE49-F238E27FC236}">
                <a16:creationId xmlns:a16="http://schemas.microsoft.com/office/drawing/2014/main" id="{FBA58EAF-6EFD-41BA-9DF0-B30C7152ABC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157288"/>
            <a:ext cx="8610600" cy="3948112"/>
            <a:chOff x="0" y="0"/>
            <a:chExt cx="5424" cy="2487"/>
          </a:xfrm>
        </p:grpSpPr>
        <p:grpSp>
          <p:nvGrpSpPr>
            <p:cNvPr id="61446" name="Group 6">
              <a:extLst>
                <a:ext uri="{FF2B5EF4-FFF2-40B4-BE49-F238E27FC236}">
                  <a16:creationId xmlns:a16="http://schemas.microsoft.com/office/drawing/2014/main" id="{D8A8F1E7-D647-47AB-A6BF-47374AB53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79"/>
              <a:ext cx="5424" cy="2208"/>
              <a:chOff x="0" y="0"/>
              <a:chExt cx="5424" cy="2208"/>
            </a:xfrm>
          </p:grpSpPr>
          <p:sp>
            <p:nvSpPr>
              <p:cNvPr id="61447" name="Rectangle 7">
                <a:extLst>
                  <a:ext uri="{FF2B5EF4-FFF2-40B4-BE49-F238E27FC236}">
                    <a16:creationId xmlns:a16="http://schemas.microsoft.com/office/drawing/2014/main" id="{ACEC6FD0-BB43-4C54-8D75-B4EF01A3D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88"/>
                <a:ext cx="960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48" name="Rectangle 8">
                <a:extLst>
                  <a:ext uri="{FF2B5EF4-FFF2-40B4-BE49-F238E27FC236}">
                    <a16:creationId xmlns:a16="http://schemas.microsoft.com/office/drawing/2014/main" id="{1CCE4EB6-0B67-44BD-9EBB-7EDA52FD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864"/>
                <a:ext cx="912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49" name="Rectangle 9">
                <a:extLst>
                  <a:ext uri="{FF2B5EF4-FFF2-40B4-BE49-F238E27FC236}">
                    <a16:creationId xmlns:a16="http://schemas.microsoft.com/office/drawing/2014/main" id="{D8B736D8-49D7-4EB5-8E69-F90E48780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864"/>
                <a:ext cx="1104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50" name="Rectangle 10">
                <a:extLst>
                  <a:ext uri="{FF2B5EF4-FFF2-40B4-BE49-F238E27FC236}">
                    <a16:creationId xmlns:a16="http://schemas.microsoft.com/office/drawing/2014/main" id="{5945FA40-6828-4239-9E86-E8A4FCF16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92"/>
                <a:ext cx="1008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51" name="Rectangle 11">
                <a:extLst>
                  <a:ext uri="{FF2B5EF4-FFF2-40B4-BE49-F238E27FC236}">
                    <a16:creationId xmlns:a16="http://schemas.microsoft.com/office/drawing/2014/main" id="{BEF0F542-238A-40E4-8035-E6BF43CD0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392"/>
                <a:ext cx="816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52" name="Rectangle 12">
                <a:extLst>
                  <a:ext uri="{FF2B5EF4-FFF2-40B4-BE49-F238E27FC236}">
                    <a16:creationId xmlns:a16="http://schemas.microsoft.com/office/drawing/2014/main" id="{DEF0041E-2C37-4E7E-8196-758072F0E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912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53" name="Rectangle 13">
                <a:extLst>
                  <a:ext uri="{FF2B5EF4-FFF2-40B4-BE49-F238E27FC236}">
                    <a16:creationId xmlns:a16="http://schemas.microsoft.com/office/drawing/2014/main" id="{E8CB6CD7-C158-451B-A612-38FA4DDE9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68"/>
                <a:ext cx="816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54" name="Rectangle 14">
                <a:extLst>
                  <a:ext uri="{FF2B5EF4-FFF2-40B4-BE49-F238E27FC236}">
                    <a16:creationId xmlns:a16="http://schemas.microsoft.com/office/drawing/2014/main" id="{2C81E708-F225-43B5-938F-6DC8CDB56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72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1455" name="Rectangle 15">
                <a:extLst>
                  <a:ext uri="{FF2B5EF4-FFF2-40B4-BE49-F238E27FC236}">
                    <a16:creationId xmlns:a16="http://schemas.microsoft.com/office/drawing/2014/main" id="{F210B3BD-0C32-4180-B4B6-187F71CEB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968"/>
                <a:ext cx="816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cxnSp>
            <p:nvCxnSpPr>
              <p:cNvPr id="61456" name="AutoShape 16">
                <a:extLst>
                  <a:ext uri="{FF2B5EF4-FFF2-40B4-BE49-F238E27FC236}">
                    <a16:creationId xmlns:a16="http://schemas.microsoft.com/office/drawing/2014/main" id="{25BAF97B-7664-49C6-891E-2FB9306F30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440" y="576"/>
                <a:ext cx="480" cy="408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57" name="AutoShape 17">
                <a:extLst>
                  <a:ext uri="{FF2B5EF4-FFF2-40B4-BE49-F238E27FC236}">
                    <a16:creationId xmlns:a16="http://schemas.microsoft.com/office/drawing/2014/main" id="{209D1FDD-FC63-419F-8123-CC3004756BB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12" y="1104"/>
                <a:ext cx="72" cy="408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58" name="AutoShape 18">
                <a:extLst>
                  <a:ext uri="{FF2B5EF4-FFF2-40B4-BE49-F238E27FC236}">
                    <a16:creationId xmlns:a16="http://schemas.microsoft.com/office/drawing/2014/main" id="{69526DE2-A47D-40FE-8450-75E66654CA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160" y="576"/>
                <a:ext cx="144" cy="936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59" name="AutoShape 19">
                <a:extLst>
                  <a:ext uri="{FF2B5EF4-FFF2-40B4-BE49-F238E27FC236}">
                    <a16:creationId xmlns:a16="http://schemas.microsoft.com/office/drawing/2014/main" id="{31F5B839-F246-4170-87AD-9CFE4EA4C4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640" y="1632"/>
                <a:ext cx="24" cy="456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0" name="AutoShape 20">
                <a:extLst>
                  <a:ext uri="{FF2B5EF4-FFF2-40B4-BE49-F238E27FC236}">
                    <a16:creationId xmlns:a16="http://schemas.microsoft.com/office/drawing/2014/main" id="{1FCAA246-374F-451B-B369-D56990D961A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264" y="1152"/>
                <a:ext cx="24" cy="936"/>
              </a:xfrm>
              <a:prstGeom prst="curvedConnector4">
                <a:avLst>
                  <a:gd name="adj1" fmla="val -550000"/>
                  <a:gd name="adj2" fmla="val 81407"/>
                </a:avLst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1" name="AutoShape 21">
                <a:extLst>
                  <a:ext uri="{FF2B5EF4-FFF2-40B4-BE49-F238E27FC236}">
                    <a16:creationId xmlns:a16="http://schemas.microsoft.com/office/drawing/2014/main" id="{F688A9A4-8B01-44D2-8397-D79B869DCE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504" y="1152"/>
                <a:ext cx="168" cy="936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2" name="AutoShape 22">
                <a:extLst>
                  <a:ext uri="{FF2B5EF4-FFF2-40B4-BE49-F238E27FC236}">
                    <a16:creationId xmlns:a16="http://schemas.microsoft.com/office/drawing/2014/main" id="{048B84CA-7D65-48A8-A329-0241078581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176" y="1680"/>
                <a:ext cx="168" cy="408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3" name="AutoShape 23">
                <a:extLst>
                  <a:ext uri="{FF2B5EF4-FFF2-40B4-BE49-F238E27FC236}">
                    <a16:creationId xmlns:a16="http://schemas.microsoft.com/office/drawing/2014/main" id="{E478E9D1-9C8C-43EE-88A2-481A436890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4560" y="1680"/>
                <a:ext cx="168" cy="408"/>
              </a:xfrm>
              <a:prstGeom prst="curvedConnector2">
                <a:avLst/>
              </a:prstGeom>
              <a:noFill/>
              <a:ln w="9525" cmpd="sng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64" name="Line 24">
                <a:extLst>
                  <a:ext uri="{FF2B5EF4-FFF2-40B4-BE49-F238E27FC236}">
                    <a16:creationId xmlns:a16="http://schemas.microsoft.com/office/drawing/2014/main" id="{20BDDC48-3C1E-40EA-B713-61982B028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" y="1392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5" name="Line 25">
                <a:extLst>
                  <a:ext uri="{FF2B5EF4-FFF2-40B4-BE49-F238E27FC236}">
                    <a16:creationId xmlns:a16="http://schemas.microsoft.com/office/drawing/2014/main" id="{4B36E002-8AF8-4D0B-A7F1-3D13CF7C8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6" name="Line 26">
                <a:extLst>
                  <a:ext uri="{FF2B5EF4-FFF2-40B4-BE49-F238E27FC236}">
                    <a16:creationId xmlns:a16="http://schemas.microsoft.com/office/drawing/2014/main" id="{58660D27-2AE3-4414-8B30-BDBA7DF0B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864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27">
                <a:extLst>
                  <a:ext uri="{FF2B5EF4-FFF2-40B4-BE49-F238E27FC236}">
                    <a16:creationId xmlns:a16="http://schemas.microsoft.com/office/drawing/2014/main" id="{5F7261FE-C47F-484C-9361-80112B466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Line 28">
                <a:extLst>
                  <a:ext uri="{FF2B5EF4-FFF2-40B4-BE49-F238E27FC236}">
                    <a16:creationId xmlns:a16="http://schemas.microsoft.com/office/drawing/2014/main" id="{43072FD2-E17E-4950-97A3-7CBE8F30B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88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Line 29">
                <a:extLst>
                  <a:ext uri="{FF2B5EF4-FFF2-40B4-BE49-F238E27FC236}">
                    <a16:creationId xmlns:a16="http://schemas.microsoft.com/office/drawing/2014/main" id="{33AD0239-34AE-4291-B239-1B0EE98C9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8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0" name="Line 30">
                <a:extLst>
                  <a:ext uri="{FF2B5EF4-FFF2-40B4-BE49-F238E27FC236}">
                    <a16:creationId xmlns:a16="http://schemas.microsoft.com/office/drawing/2014/main" id="{27DF5DE5-1D5A-4A08-ADAF-C7BACBE16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1" name="Line 31">
                <a:extLst>
                  <a:ext uri="{FF2B5EF4-FFF2-40B4-BE49-F238E27FC236}">
                    <a16:creationId xmlns:a16="http://schemas.microsoft.com/office/drawing/2014/main" id="{61D97089-A528-46C7-9FA6-AC7A15CE9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2" name="Line 32">
                <a:extLst>
                  <a:ext uri="{FF2B5EF4-FFF2-40B4-BE49-F238E27FC236}">
                    <a16:creationId xmlns:a16="http://schemas.microsoft.com/office/drawing/2014/main" id="{383CF4F1-33BA-49C1-9AAD-1567441B6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64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3" name="Line 33">
                <a:extLst>
                  <a:ext uri="{FF2B5EF4-FFF2-40B4-BE49-F238E27FC236}">
                    <a16:creationId xmlns:a16="http://schemas.microsoft.com/office/drawing/2014/main" id="{A32F441E-3473-4303-BF0A-CE9B126A2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864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4" name="Line 34">
                <a:extLst>
                  <a:ext uri="{FF2B5EF4-FFF2-40B4-BE49-F238E27FC236}">
                    <a16:creationId xmlns:a16="http://schemas.microsoft.com/office/drawing/2014/main" id="{3FBBBC50-E76B-4900-AC5F-A31CE19AF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5" name="Line 35">
                <a:extLst>
                  <a:ext uri="{FF2B5EF4-FFF2-40B4-BE49-F238E27FC236}">
                    <a16:creationId xmlns:a16="http://schemas.microsoft.com/office/drawing/2014/main" id="{15E5B471-4047-4E92-9B55-F766DCC3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968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6" name="Line 36">
                <a:extLst>
                  <a:ext uri="{FF2B5EF4-FFF2-40B4-BE49-F238E27FC236}">
                    <a16:creationId xmlns:a16="http://schemas.microsoft.com/office/drawing/2014/main" id="{F7D48E01-07B9-4434-848E-91DB2E4BE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392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7" name="Line 37">
                <a:extLst>
                  <a:ext uri="{FF2B5EF4-FFF2-40B4-BE49-F238E27FC236}">
                    <a16:creationId xmlns:a16="http://schemas.microsoft.com/office/drawing/2014/main" id="{4190FE71-4B2B-45A1-BEF2-988A8A22D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392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8" name="Line 38">
                <a:extLst>
                  <a:ext uri="{FF2B5EF4-FFF2-40B4-BE49-F238E27FC236}">
                    <a16:creationId xmlns:a16="http://schemas.microsoft.com/office/drawing/2014/main" id="{CA2B29FD-CCFE-4425-B483-F112708C8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9" name="Line 39">
                <a:extLst>
                  <a:ext uri="{FF2B5EF4-FFF2-40B4-BE49-F238E27FC236}">
                    <a16:creationId xmlns:a16="http://schemas.microsoft.com/office/drawing/2014/main" id="{82755ED4-B142-4D8D-A0D1-805C00AA8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0" name="Line 40">
                <a:extLst>
                  <a:ext uri="{FF2B5EF4-FFF2-40B4-BE49-F238E27FC236}">
                    <a16:creationId xmlns:a16="http://schemas.microsoft.com/office/drawing/2014/main" id="{BA3F895C-9089-492F-BD1E-1360B4983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968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Line 41">
                <a:extLst>
                  <a:ext uri="{FF2B5EF4-FFF2-40B4-BE49-F238E27FC236}">
                    <a16:creationId xmlns:a16="http://schemas.microsoft.com/office/drawing/2014/main" id="{EB457DCA-D5C2-426E-9E31-6A8C9E867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968"/>
                <a:ext cx="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2" name="Line 42">
                <a:extLst>
                  <a:ext uri="{FF2B5EF4-FFF2-40B4-BE49-F238E27FC236}">
                    <a16:creationId xmlns:a16="http://schemas.microsoft.com/office/drawing/2014/main" id="{7475497F-13DE-4F3F-9696-E3A846CD8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3" name="Line 43">
                <a:extLst>
                  <a:ext uri="{FF2B5EF4-FFF2-40B4-BE49-F238E27FC236}">
                    <a16:creationId xmlns:a16="http://schemas.microsoft.com/office/drawing/2014/main" id="{726F35E9-62DC-4C95-85D8-466A29217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432"/>
                <a:ext cx="528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4" name="Line 44">
                <a:extLst>
                  <a:ext uri="{FF2B5EF4-FFF2-40B4-BE49-F238E27FC236}">
                    <a16:creationId xmlns:a16="http://schemas.microsoft.com/office/drawing/2014/main" id="{EC5B2DC1-2837-4BCB-BED6-0733E9D66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960"/>
                <a:ext cx="192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5" name="Line 45">
                <a:extLst>
                  <a:ext uri="{FF2B5EF4-FFF2-40B4-BE49-F238E27FC236}">
                    <a16:creationId xmlns:a16="http://schemas.microsoft.com/office/drawing/2014/main" id="{0F3DB332-428B-4B02-81CE-4AF454C66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480"/>
                <a:ext cx="912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6" name="Line 46">
                <a:extLst>
                  <a:ext uri="{FF2B5EF4-FFF2-40B4-BE49-F238E27FC236}">
                    <a16:creationId xmlns:a16="http://schemas.microsoft.com/office/drawing/2014/main" id="{9DB50F02-3338-4900-B0E7-E9C50F657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056"/>
                <a:ext cx="336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7" name="Line 47">
                <a:extLst>
                  <a:ext uri="{FF2B5EF4-FFF2-40B4-BE49-F238E27FC236}">
                    <a16:creationId xmlns:a16="http://schemas.microsoft.com/office/drawing/2014/main" id="{8D1F54F6-C6DA-40DC-B639-8FB41E65A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672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8" name="Line 48">
                <a:extLst>
                  <a:ext uri="{FF2B5EF4-FFF2-40B4-BE49-F238E27FC236}">
                    <a16:creationId xmlns:a16="http://schemas.microsoft.com/office/drawing/2014/main" id="{8F3C781B-FE22-459E-81F5-79AD16480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488"/>
                <a:ext cx="144" cy="43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9" name="Line 49">
                <a:extLst>
                  <a:ext uri="{FF2B5EF4-FFF2-40B4-BE49-F238E27FC236}">
                    <a16:creationId xmlns:a16="http://schemas.microsoft.com/office/drawing/2014/main" id="{8570E254-3208-4F0B-B02F-14CCEC8A3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536"/>
                <a:ext cx="192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0" name="Line 50">
                <a:extLst>
                  <a:ext uri="{FF2B5EF4-FFF2-40B4-BE49-F238E27FC236}">
                    <a16:creationId xmlns:a16="http://schemas.microsoft.com/office/drawing/2014/main" id="{ADEE3DA3-E15E-4630-940E-38DD16F2F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536"/>
                <a:ext cx="192" cy="38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91" name="Text Box 51">
              <a:extLst>
                <a:ext uri="{FF2B5EF4-FFF2-40B4-BE49-F238E27FC236}">
                  <a16:creationId xmlns:a16="http://schemas.microsoft.com/office/drawing/2014/main" id="{435C09F4-FE4F-4DFE-BA82-0F1FEAEB7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0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root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/>
      <p:bldP spid="61443" grpId="0" build="p" autoUpdateAnimBg="0"/>
      <p:bldP spid="61444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8C58501-5F1E-4179-8E50-F8E4405A44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2.  机内如何存储</a:t>
            </a:r>
          </a:p>
          <a:p>
            <a:pPr>
              <a:buFontTx/>
              <a:buNone/>
            </a:pPr>
            <a:r>
              <a:rPr lang="en-US" altLang="en-US" b="1"/>
              <a:t>             一个结点增加两个标记域：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leftchild     leftthread    data     rightthread    rightchild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   0      leftchild 指向左子女</a:t>
            </a:r>
          </a:p>
          <a:p>
            <a:pPr>
              <a:buFontTx/>
              <a:buNone/>
            </a:pPr>
            <a:r>
              <a:rPr lang="en-US" altLang="en-US" b="1"/>
              <a:t>  leftThread = =</a:t>
            </a:r>
          </a:p>
          <a:p>
            <a:pPr>
              <a:buFontTx/>
              <a:buNone/>
            </a:pPr>
            <a:r>
              <a:rPr lang="en-US" altLang="en-US" b="1"/>
              <a:t>                                   1      leftchild 指向前驱（某线性序列）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                            0      rightchild 指向右子女</a:t>
            </a:r>
          </a:p>
          <a:p>
            <a:pPr>
              <a:buFontTx/>
              <a:buNone/>
            </a:pPr>
            <a:r>
              <a:rPr lang="en-US" altLang="en-US" b="1"/>
              <a:t>  rightThread = =     </a:t>
            </a:r>
          </a:p>
          <a:p>
            <a:pPr>
              <a:buFontTx/>
              <a:buNone/>
            </a:pPr>
            <a:r>
              <a:rPr lang="en-US" altLang="en-US" b="1"/>
              <a:t>                                   1      rightchild  指向后继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   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52D635B-7C24-4717-AE1C-F5B8A766D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7010400" cy="6096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04873F09-CCC9-43D0-BE42-927257A9E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524000"/>
            <a:ext cx="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5774959F-606E-44A1-B7AA-916AABC06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64CCE315-BE29-4ECA-A86C-09D59925F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08786816-2246-401F-9CFD-38F80A7E2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524000"/>
            <a:ext cx="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AutoShape 8">
            <a:extLst>
              <a:ext uri="{FF2B5EF4-FFF2-40B4-BE49-F238E27FC236}">
                <a16:creationId xmlns:a16="http://schemas.microsoft.com/office/drawing/2014/main" id="{DC9AC167-CBF7-4041-AC0E-77C9E33A1EA9}"/>
              </a:ext>
            </a:extLst>
          </p:cNvPr>
          <p:cNvSpPr>
            <a:spLocks/>
          </p:cNvSpPr>
          <p:nvPr/>
        </p:nvSpPr>
        <p:spPr bwMode="auto">
          <a:xfrm>
            <a:off x="2590800" y="25908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3" name="AutoShape 9">
            <a:extLst>
              <a:ext uri="{FF2B5EF4-FFF2-40B4-BE49-F238E27FC236}">
                <a16:creationId xmlns:a16="http://schemas.microsoft.com/office/drawing/2014/main" id="{B30F9AA0-430D-4866-86EF-BC261E89E2BA}"/>
              </a:ext>
            </a:extLst>
          </p:cNvPr>
          <p:cNvSpPr>
            <a:spLocks/>
          </p:cNvSpPr>
          <p:nvPr/>
        </p:nvSpPr>
        <p:spPr bwMode="auto">
          <a:xfrm>
            <a:off x="2590800" y="43434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E46F3F4-252D-40ED-88BF-75E76177DA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2800" b="1">
                <a:solidFill>
                  <a:srgbClr val="33CC33"/>
                </a:solidFill>
              </a:rPr>
              <a:t>Thread Tree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26AF71D-83AD-450C-B649-BCE1E72280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 left threadTree      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  right threadTree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3C46C3-55EF-4A08-93F1-3E5C984451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/>
              <a:t>例4</a:t>
            </a:r>
            <a:r>
              <a:rPr lang="en-US" altLang="en-US" sz="2400" b="1">
                <a:cs typeface="Times New Roman" panose="02020603050405020304" pitchFamily="18" charset="0"/>
              </a:rPr>
              <a:t> . </a:t>
            </a:r>
            <a:r>
              <a:rPr lang="en-US" altLang="en-US" sz="2400" b="1"/>
              <a:t> 求数组元素的平均值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A397F4E-99C3-489B-957B-5987EC644A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float average( int a[],int n)</a:t>
            </a:r>
          </a:p>
          <a:p>
            <a:pPr>
              <a:buFontTx/>
              <a:buNone/>
            </a:pPr>
            <a:r>
              <a:rPr lang="en-US" altLang="en-US" b="1"/>
              <a:t>{  if(n = = 1) </a:t>
            </a:r>
          </a:p>
          <a:p>
            <a:pPr>
              <a:buFontTx/>
              <a:buNone/>
            </a:pPr>
            <a:r>
              <a:rPr lang="en-US" altLang="en-US" b="1"/>
              <a:t>        return a[0];</a:t>
            </a:r>
          </a:p>
          <a:p>
            <a:pPr>
              <a:buFontTx/>
              <a:buNone/>
            </a:pPr>
            <a:r>
              <a:rPr lang="en-US" altLang="en-US" b="1"/>
              <a:t>	else </a:t>
            </a:r>
          </a:p>
          <a:p>
            <a:pPr>
              <a:buFontTx/>
              <a:buNone/>
            </a:pPr>
            <a:r>
              <a:rPr lang="en-US" altLang="en-US" b="1"/>
              <a:t>	    return (average(a,n-1)*(n-1)+a[n-1])/n;</a:t>
            </a:r>
          </a:p>
          <a:p>
            <a:pPr>
              <a:buFontTx/>
              <a:buNone/>
            </a:pPr>
            <a:r>
              <a:rPr lang="en-US" altLang="en-US" b="1"/>
              <a:t> }</a:t>
            </a:r>
          </a:p>
          <a:p>
            <a:pPr>
              <a:buFontTx/>
              <a:buNone/>
            </a:pPr>
            <a:r>
              <a:rPr lang="en-US" altLang="en-US" sz="2000" b="1"/>
              <a:t>如果用链表：</a:t>
            </a:r>
          </a:p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000" b="1"/>
              <a:t>float Average( ListNode f, int n )</a:t>
            </a:r>
          </a:p>
          <a:p>
            <a:pPr>
              <a:buFontTx/>
              <a:buNone/>
            </a:pPr>
            <a:r>
              <a:rPr lang="en-US" altLang="en-US" sz="2000" b="1"/>
              <a:t>{   if( f.link = = NULL ) return f.data;</a:t>
            </a:r>
          </a:p>
          <a:p>
            <a:pPr>
              <a:buFontTx/>
              <a:buNone/>
            </a:pPr>
            <a:r>
              <a:rPr lang="en-US" altLang="en-US" sz="2000" b="1"/>
              <a:t>     else return ( Average ( f.link, n-1 ) * ( n-1 ) + f.data ) / n;</a:t>
            </a:r>
          </a:p>
          <a:p>
            <a:pPr>
              <a:buFontTx/>
              <a:buNone/>
            </a:pPr>
            <a:r>
              <a:rPr lang="en-US" altLang="en-US" sz="2000" b="1"/>
              <a:t>}</a:t>
            </a:r>
            <a:endParaRPr lang="en-US" altLang="en-US" b="1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  <p:bldP spid="921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1DFC6D4-30A8-4362-A840-2B3FCA968E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algn="l"/>
            <a:endParaRPr lang="en-US" altLang="en-US" sz="2400" b="1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392B0BB-69E5-4F9D-ABC5-768C0CBB91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     </a:t>
            </a:r>
          </a:p>
          <a:p>
            <a:pPr>
              <a:buFontTx/>
              <a:buNone/>
            </a:pPr>
            <a:r>
              <a:rPr lang="en-US" altLang="en-US" sz="2000" b="1"/>
              <a:t>8. 哈夫曼树</a:t>
            </a:r>
          </a:p>
          <a:p>
            <a:pPr>
              <a:buFontTx/>
              <a:buNone/>
            </a:pPr>
            <a:r>
              <a:rPr lang="en-US" altLang="en-US" sz="2000" b="1"/>
              <a:t>        哈夫曼树的构造</a:t>
            </a:r>
          </a:p>
          <a:p>
            <a:pPr>
              <a:buFontTx/>
              <a:buNone/>
            </a:pPr>
            <a:r>
              <a:rPr lang="en-US" altLang="en-US" sz="2000" b="1"/>
              <a:t>        哈夫曼编码</a:t>
            </a:r>
          </a:p>
          <a:p>
            <a:pPr>
              <a:buFontTx/>
              <a:buNone/>
            </a:pPr>
            <a:r>
              <a:rPr lang="en-US" altLang="en-US" sz="2000" b="1"/>
              <a:t>        扩充的二叉、三叉、….、t叉树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   15, 3, 14, 2, 6, 9, 16, 17   构造扩充的三叉树。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9. 等价类问题</a:t>
            </a:r>
          </a:p>
          <a:p>
            <a:pPr>
              <a:buFontTx/>
              <a:buNone/>
            </a:pPr>
            <a:r>
              <a:rPr lang="en-US" altLang="en-US" sz="2000" b="1"/>
              <a:t>    PPT第8章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B3DCAC4-8671-4202-BF51-E341E7CD71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altLang="en-US" sz="2400" b="1"/>
              <a:t>第4.1章：二叉搜索树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7B6C88E-C12D-4609-A50B-49C599B335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    1.二叉搜索树的概念</a:t>
            </a:r>
          </a:p>
          <a:p>
            <a:pPr>
              <a:buFontTx/>
              <a:buNone/>
            </a:pPr>
            <a:r>
              <a:rPr lang="en-US" altLang="en-US" sz="2000" b="1"/>
              <a:t>    2.带索引的二叉搜索树的概念</a:t>
            </a:r>
          </a:p>
          <a:p>
            <a:pPr>
              <a:buFontTx/>
              <a:buNone/>
            </a:pPr>
            <a:r>
              <a:rPr lang="en-US" altLang="en-US" sz="2000" b="1"/>
              <a:t>    3. AVL树-----平衡的二叉搜索树</a:t>
            </a:r>
          </a:p>
          <a:p>
            <a:pPr>
              <a:buFontTx/>
              <a:buNone/>
            </a:pPr>
            <a:r>
              <a:rPr lang="en-US" altLang="en-US" sz="2000" b="1"/>
              <a:t>    4. B-树</a:t>
            </a:r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endParaRPr lang="en-US" altLang="en-US" sz="2000" b="1"/>
          </a:p>
          <a:p>
            <a:pPr>
              <a:buFontTx/>
              <a:buNone/>
            </a:pPr>
            <a:r>
              <a:rPr lang="en-US" altLang="en-US" sz="2000" b="1"/>
              <a:t>     1.二叉搜索树的概念</a:t>
            </a:r>
          </a:p>
          <a:p>
            <a:pPr>
              <a:buFontTx/>
              <a:buNone/>
            </a:pPr>
            <a:r>
              <a:rPr lang="en-US" altLang="en-US" sz="2000" b="1"/>
              <a:t>    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BA134C6-905A-48BF-BC30-444C61184B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b="1"/>
              <a:t>二叉搜索树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E0D11D2-0268-4CF8-9279-641C4D3C74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</a:t>
            </a:r>
            <a:r>
              <a:rPr lang="en-US" altLang="en-US" b="1"/>
              <a:t>Example:</a:t>
            </a:r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96802328-3DC5-4DCB-A127-A16C1965AFE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3429000" cy="3581400"/>
            <a:chOff x="0" y="0"/>
            <a:chExt cx="2160" cy="2256"/>
          </a:xfrm>
        </p:grpSpPr>
        <p:sp>
          <p:nvSpPr>
            <p:cNvPr id="66565" name="Oval 5">
              <a:extLst>
                <a:ext uri="{FF2B5EF4-FFF2-40B4-BE49-F238E27FC236}">
                  <a16:creationId xmlns:a16="http://schemas.microsoft.com/office/drawing/2014/main" id="{8FA8BCD6-897B-4D66-AA66-776E93F9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0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45</a:t>
              </a:r>
            </a:p>
          </p:txBody>
        </p:sp>
        <p:sp>
          <p:nvSpPr>
            <p:cNvPr id="66566" name="Oval 6">
              <a:extLst>
                <a:ext uri="{FF2B5EF4-FFF2-40B4-BE49-F238E27FC236}">
                  <a16:creationId xmlns:a16="http://schemas.microsoft.com/office/drawing/2014/main" id="{19EB43B2-8EEE-4D43-A702-504C1398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12</a:t>
              </a:r>
            </a:p>
          </p:txBody>
        </p:sp>
        <p:sp>
          <p:nvSpPr>
            <p:cNvPr id="66567" name="Oval 7">
              <a:extLst>
                <a:ext uri="{FF2B5EF4-FFF2-40B4-BE49-F238E27FC236}">
                  <a16:creationId xmlns:a16="http://schemas.microsoft.com/office/drawing/2014/main" id="{ABCB58B9-96AE-44AA-A72D-EF638347C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53</a:t>
              </a:r>
            </a:p>
          </p:txBody>
        </p:sp>
        <p:sp>
          <p:nvSpPr>
            <p:cNvPr id="66568" name="Oval 8">
              <a:extLst>
                <a:ext uri="{FF2B5EF4-FFF2-40B4-BE49-F238E27FC236}">
                  <a16:creationId xmlns:a16="http://schemas.microsoft.com/office/drawing/2014/main" id="{C1B34D9D-2363-4088-B3BC-4043A5E0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3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90</a:t>
              </a:r>
            </a:p>
          </p:txBody>
        </p:sp>
        <p:sp>
          <p:nvSpPr>
            <p:cNvPr id="66569" name="Oval 9">
              <a:extLst>
                <a:ext uri="{FF2B5EF4-FFF2-40B4-BE49-F238E27FC236}">
                  <a16:creationId xmlns:a16="http://schemas.microsoft.com/office/drawing/2014/main" id="{70EDC3FF-F626-480C-83DE-5A898D5D7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78</a:t>
              </a:r>
            </a:p>
          </p:txBody>
        </p:sp>
        <p:sp>
          <p:nvSpPr>
            <p:cNvPr id="66570" name="Oval 10">
              <a:extLst>
                <a:ext uri="{FF2B5EF4-FFF2-40B4-BE49-F238E27FC236}">
                  <a16:creationId xmlns:a16="http://schemas.microsoft.com/office/drawing/2014/main" id="{B54E9AC5-84BF-4BB7-A314-3937C999D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1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100</a:t>
              </a:r>
            </a:p>
          </p:txBody>
        </p:sp>
        <p:sp>
          <p:nvSpPr>
            <p:cNvPr id="66571" name="Oval 11">
              <a:extLst>
                <a:ext uri="{FF2B5EF4-FFF2-40B4-BE49-F238E27FC236}">
                  <a16:creationId xmlns:a16="http://schemas.microsoft.com/office/drawing/2014/main" id="{24629D09-DAEE-4E94-A106-7747B83B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61</a:t>
              </a:r>
            </a:p>
          </p:txBody>
        </p:sp>
        <p:sp>
          <p:nvSpPr>
            <p:cNvPr id="66572" name="Oval 12">
              <a:extLst>
                <a:ext uri="{FF2B5EF4-FFF2-40B4-BE49-F238E27FC236}">
                  <a16:creationId xmlns:a16="http://schemas.microsoft.com/office/drawing/2014/main" id="{5BA85A5D-D8E6-4319-AE61-4E6FC422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4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24</a:t>
              </a:r>
            </a:p>
          </p:txBody>
        </p:sp>
        <p:sp>
          <p:nvSpPr>
            <p:cNvPr id="66573" name="Oval 13">
              <a:extLst>
                <a:ext uri="{FF2B5EF4-FFF2-40B4-BE49-F238E27FC236}">
                  <a16:creationId xmlns:a16="http://schemas.microsoft.com/office/drawing/2014/main" id="{A13FABDF-4616-4C68-820B-D8F1EEC54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6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37</a:t>
              </a:r>
            </a:p>
          </p:txBody>
        </p:sp>
        <p:sp>
          <p:nvSpPr>
            <p:cNvPr id="66574" name="Oval 14">
              <a:extLst>
                <a:ext uri="{FF2B5EF4-FFF2-40B4-BE49-F238E27FC236}">
                  <a16:creationId xmlns:a16="http://schemas.microsoft.com/office/drawing/2014/main" id="{7084B6D1-1758-4D06-A06A-EF9BE32B7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</a:t>
              </a:r>
            </a:p>
          </p:txBody>
        </p:sp>
        <p:sp>
          <p:nvSpPr>
            <p:cNvPr id="66575" name="Line 15">
              <a:extLst>
                <a:ext uri="{FF2B5EF4-FFF2-40B4-BE49-F238E27FC236}">
                  <a16:creationId xmlns:a16="http://schemas.microsoft.com/office/drawing/2014/main" id="{3B6C6A80-C234-4617-B0AB-2C515100D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40"/>
              <a:ext cx="24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6" name="Line 16">
              <a:extLst>
                <a:ext uri="{FF2B5EF4-FFF2-40B4-BE49-F238E27FC236}">
                  <a16:creationId xmlns:a16="http://schemas.microsoft.com/office/drawing/2014/main" id="{1AE0A7B8-21DC-4722-8247-27DB889D1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624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7" name="Line 17">
              <a:extLst>
                <a:ext uri="{FF2B5EF4-FFF2-40B4-BE49-F238E27FC236}">
                  <a16:creationId xmlns:a16="http://schemas.microsoft.com/office/drawing/2014/main" id="{7C20C7AA-ADFB-420E-9BC7-933D5D145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672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8" name="Line 18">
              <a:extLst>
                <a:ext uri="{FF2B5EF4-FFF2-40B4-BE49-F238E27FC236}">
                  <a16:creationId xmlns:a16="http://schemas.microsoft.com/office/drawing/2014/main" id="{882B87CE-3010-4438-B7E8-D8480B552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152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9" name="Line 19">
              <a:extLst>
                <a:ext uri="{FF2B5EF4-FFF2-40B4-BE49-F238E27FC236}">
                  <a16:creationId xmlns:a16="http://schemas.microsoft.com/office/drawing/2014/main" id="{50B43AE9-5F22-47A1-9AD4-DF815D60C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0" name="Line 20">
              <a:extLst>
                <a:ext uri="{FF2B5EF4-FFF2-40B4-BE49-F238E27FC236}">
                  <a16:creationId xmlns:a16="http://schemas.microsoft.com/office/drawing/2014/main" id="{589369D0-C0BC-4C89-B3CC-7CB57E400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624"/>
              <a:ext cx="24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1" name="Line 21">
              <a:extLst>
                <a:ext uri="{FF2B5EF4-FFF2-40B4-BE49-F238E27FC236}">
                  <a16:creationId xmlns:a16="http://schemas.microsoft.com/office/drawing/2014/main" id="{3B85C683-D996-4BAF-A970-6ECC4E568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056"/>
              <a:ext cx="192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2" name="Line 22">
              <a:extLst>
                <a:ext uri="{FF2B5EF4-FFF2-40B4-BE49-F238E27FC236}">
                  <a16:creationId xmlns:a16="http://schemas.microsoft.com/office/drawing/2014/main" id="{8EC5D447-0F1E-4E39-89DF-E88FE72F5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36"/>
              <a:ext cx="24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3" name="Line 23">
              <a:extLst>
                <a:ext uri="{FF2B5EF4-FFF2-40B4-BE49-F238E27FC236}">
                  <a16:creationId xmlns:a16="http://schemas.microsoft.com/office/drawing/2014/main" id="{873DEC85-52BA-4C57-B012-A3CE51F40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776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66584" name="Group 24">
            <a:extLst>
              <a:ext uri="{FF2B5EF4-FFF2-40B4-BE49-F238E27FC236}">
                <a16:creationId xmlns:a16="http://schemas.microsoft.com/office/drawing/2014/main" id="{21E15248-50CE-433F-930C-C16DA0814B4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81400"/>
            <a:ext cx="3733800" cy="609600"/>
            <a:chOff x="0" y="0"/>
            <a:chExt cx="2352" cy="384"/>
          </a:xfrm>
        </p:grpSpPr>
        <p:sp>
          <p:nvSpPr>
            <p:cNvPr id="66585" name="Rectangle 25">
              <a:extLst>
                <a:ext uri="{FF2B5EF4-FFF2-40B4-BE49-F238E27FC236}">
                  <a16:creationId xmlns:a16="http://schemas.microsoft.com/office/drawing/2014/main" id="{B3881B67-2DC3-450D-B7AD-5C23D72B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52" cy="38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  left    element     right</a:t>
              </a:r>
            </a:p>
          </p:txBody>
        </p:sp>
        <p:sp>
          <p:nvSpPr>
            <p:cNvPr id="66586" name="Line 26">
              <a:extLst>
                <a:ext uri="{FF2B5EF4-FFF2-40B4-BE49-F238E27FC236}">
                  <a16:creationId xmlns:a16="http://schemas.microsoft.com/office/drawing/2014/main" id="{A673DA3E-FC6B-49DC-8F1C-698549BFA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0"/>
              <a:ext cx="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7" name="Line 27">
              <a:extLst>
                <a:ext uri="{FF2B5EF4-FFF2-40B4-BE49-F238E27FC236}">
                  <a16:creationId xmlns:a16="http://schemas.microsoft.com/office/drawing/2014/main" id="{5427CC27-9FD2-41EB-AFA7-7538EB664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0"/>
              <a:ext cx="0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C8354DA-CF14-4E2C-8148-4813E7BB45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2800" b="1"/>
              <a:t>二叉搜索树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3379857-F78E-4CBE-B528-2B177F420B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主要操作：</a:t>
            </a:r>
          </a:p>
          <a:p>
            <a:pPr>
              <a:buFontTx/>
              <a:buNone/>
            </a:pPr>
            <a:r>
              <a:rPr lang="en-US" altLang="en-US" sz="2000" b="1"/>
              <a:t>     查找、插入、删除</a:t>
            </a:r>
          </a:p>
          <a:p>
            <a:pPr>
              <a:buFontTx/>
              <a:buNone/>
            </a:pPr>
            <a:endParaRPr lang="en-US" altLang="en-US" sz="2000" b="1"/>
          </a:p>
        </p:txBody>
      </p:sp>
      <p:grpSp>
        <p:nvGrpSpPr>
          <p:cNvPr id="67588" name="Group 4">
            <a:extLst>
              <a:ext uri="{FF2B5EF4-FFF2-40B4-BE49-F238E27FC236}">
                <a16:creationId xmlns:a16="http://schemas.microsoft.com/office/drawing/2014/main" id="{8F26939E-4457-42E5-9716-E1057632EA1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8400"/>
            <a:ext cx="5257800" cy="3733800"/>
            <a:chOff x="0" y="0"/>
            <a:chExt cx="3312" cy="2352"/>
          </a:xfrm>
        </p:grpSpPr>
        <p:grpSp>
          <p:nvGrpSpPr>
            <p:cNvPr id="67589" name="Group 5">
              <a:extLst>
                <a:ext uri="{FF2B5EF4-FFF2-40B4-BE49-F238E27FC236}">
                  <a16:creationId xmlns:a16="http://schemas.microsoft.com/office/drawing/2014/main" id="{E5E90517-4BD4-43AA-95FD-7C7FAE56B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312" cy="2352"/>
              <a:chOff x="0" y="0"/>
              <a:chExt cx="3312" cy="2352"/>
            </a:xfrm>
          </p:grpSpPr>
          <p:sp>
            <p:nvSpPr>
              <p:cNvPr id="67590" name="Oval 6">
                <a:extLst>
                  <a:ext uri="{FF2B5EF4-FFF2-40B4-BE49-F238E27FC236}">
                    <a16:creationId xmlns:a16="http://schemas.microsoft.com/office/drawing/2014/main" id="{BF6F7C78-AA70-4E38-8B80-033BE6CD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0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15</a:t>
                </a:r>
              </a:p>
            </p:txBody>
          </p:sp>
          <p:sp>
            <p:nvSpPr>
              <p:cNvPr id="67591" name="Oval 7">
                <a:extLst>
                  <a:ext uri="{FF2B5EF4-FFF2-40B4-BE49-F238E27FC236}">
                    <a16:creationId xmlns:a16="http://schemas.microsoft.com/office/drawing/2014/main" id="{D170A6CC-6208-4A67-8606-3A6B6FE95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36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12</a:t>
                </a:r>
              </a:p>
            </p:txBody>
          </p:sp>
          <p:sp>
            <p:nvSpPr>
              <p:cNvPr id="67592" name="Oval 8">
                <a:extLst>
                  <a:ext uri="{FF2B5EF4-FFF2-40B4-BE49-F238E27FC236}">
                    <a16:creationId xmlns:a16="http://schemas.microsoft.com/office/drawing/2014/main" id="{F65EFA56-7E84-4590-89DB-B5FCD7B9A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36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24</a:t>
                </a:r>
              </a:p>
            </p:txBody>
          </p:sp>
          <p:sp>
            <p:nvSpPr>
              <p:cNvPr id="67593" name="Oval 9">
                <a:extLst>
                  <a:ext uri="{FF2B5EF4-FFF2-40B4-BE49-F238E27FC236}">
                    <a16:creationId xmlns:a16="http://schemas.microsoft.com/office/drawing/2014/main" id="{CCB1C14D-CBAE-4D8E-B473-6D1EB71E2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720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10</a:t>
                </a:r>
              </a:p>
            </p:txBody>
          </p:sp>
          <p:sp>
            <p:nvSpPr>
              <p:cNvPr id="67594" name="Oval 10">
                <a:extLst>
                  <a:ext uri="{FF2B5EF4-FFF2-40B4-BE49-F238E27FC236}">
                    <a16:creationId xmlns:a16="http://schemas.microsoft.com/office/drawing/2014/main" id="{59FD330E-A905-4322-BADC-0C1FA95D2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8</a:t>
                </a:r>
              </a:p>
            </p:txBody>
          </p:sp>
          <p:sp>
            <p:nvSpPr>
              <p:cNvPr id="67595" name="Oval 11">
                <a:extLst>
                  <a:ext uri="{FF2B5EF4-FFF2-40B4-BE49-F238E27FC236}">
                    <a16:creationId xmlns:a16="http://schemas.microsoft.com/office/drawing/2014/main" id="{DFC54F73-4745-41D0-8C7D-1DE9EC8E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11</a:t>
                </a:r>
              </a:p>
            </p:txBody>
          </p:sp>
          <p:sp>
            <p:nvSpPr>
              <p:cNvPr id="67596" name="Oval 12">
                <a:extLst>
                  <a:ext uri="{FF2B5EF4-FFF2-40B4-BE49-F238E27FC236}">
                    <a16:creationId xmlns:a16="http://schemas.microsoft.com/office/drawing/2014/main" id="{12E30D83-A17F-4AEF-A0BA-6500F3BE8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18</a:t>
                </a:r>
              </a:p>
            </p:txBody>
          </p:sp>
          <p:sp>
            <p:nvSpPr>
              <p:cNvPr id="67597" name="Oval 13">
                <a:extLst>
                  <a:ext uri="{FF2B5EF4-FFF2-40B4-BE49-F238E27FC236}">
                    <a16:creationId xmlns:a16="http://schemas.microsoft.com/office/drawing/2014/main" id="{7EE5B3CE-DA80-42A5-87C9-DEFFFD626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16</a:t>
                </a:r>
              </a:p>
            </p:txBody>
          </p:sp>
          <p:sp>
            <p:nvSpPr>
              <p:cNvPr id="67598" name="Oval 14">
                <a:extLst>
                  <a:ext uri="{FF2B5EF4-FFF2-40B4-BE49-F238E27FC236}">
                    <a16:creationId xmlns:a16="http://schemas.microsoft.com/office/drawing/2014/main" id="{F1AA52EC-642A-44A9-99F0-F7749E470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63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17</a:t>
                </a:r>
              </a:p>
            </p:txBody>
          </p:sp>
          <p:sp>
            <p:nvSpPr>
              <p:cNvPr id="67599" name="Oval 15">
                <a:extLst>
                  <a:ext uri="{FF2B5EF4-FFF2-40B4-BE49-F238E27FC236}">
                    <a16:creationId xmlns:a16="http://schemas.microsoft.com/office/drawing/2014/main" id="{73A67BF9-E20C-40C7-8F0C-4FB995F1E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15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20</a:t>
                </a:r>
              </a:p>
            </p:txBody>
          </p:sp>
          <p:sp>
            <p:nvSpPr>
              <p:cNvPr id="67600" name="Oval 16">
                <a:extLst>
                  <a:ext uri="{FF2B5EF4-FFF2-40B4-BE49-F238E27FC236}">
                    <a16:creationId xmlns:a16="http://schemas.microsoft.com/office/drawing/2014/main" id="{5CBE794B-A76B-4843-82E9-A3ED46EBD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768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29</a:t>
                </a:r>
              </a:p>
            </p:txBody>
          </p:sp>
          <p:sp>
            <p:nvSpPr>
              <p:cNvPr id="67601" name="Oval 17">
                <a:extLst>
                  <a:ext uri="{FF2B5EF4-FFF2-40B4-BE49-F238E27FC236}">
                    <a16:creationId xmlns:a16="http://schemas.microsoft.com/office/drawing/2014/main" id="{47F389D5-AC73-4D41-8563-38323D162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23</a:t>
                </a:r>
              </a:p>
            </p:txBody>
          </p:sp>
          <p:sp>
            <p:nvSpPr>
              <p:cNvPr id="67602" name="Oval 18">
                <a:extLst>
                  <a:ext uri="{FF2B5EF4-FFF2-40B4-BE49-F238E27FC236}">
                    <a16:creationId xmlns:a16="http://schemas.microsoft.com/office/drawing/2014/main" id="{F8A890E2-A930-4053-9C1A-860D211B6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21</a:t>
                </a:r>
              </a:p>
            </p:txBody>
          </p:sp>
          <p:sp>
            <p:nvSpPr>
              <p:cNvPr id="67603" name="Oval 19">
                <a:extLst>
                  <a:ext uri="{FF2B5EF4-FFF2-40B4-BE49-F238E27FC236}">
                    <a16:creationId xmlns:a16="http://schemas.microsoft.com/office/drawing/2014/main" id="{F9F9CA22-267F-484C-BA64-71AEF6D52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32</a:t>
                </a:r>
              </a:p>
            </p:txBody>
          </p:sp>
          <p:sp>
            <p:nvSpPr>
              <p:cNvPr id="67604" name="Oval 20">
                <a:extLst>
                  <a:ext uri="{FF2B5EF4-FFF2-40B4-BE49-F238E27FC236}">
                    <a16:creationId xmlns:a16="http://schemas.microsoft.com/office/drawing/2014/main" id="{0F7B00B8-EC53-4025-ADAC-2561E81F6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30</a:t>
                </a:r>
              </a:p>
            </p:txBody>
          </p:sp>
          <p:sp>
            <p:nvSpPr>
              <p:cNvPr id="67605" name="Oval 21">
                <a:extLst>
                  <a:ext uri="{FF2B5EF4-FFF2-40B4-BE49-F238E27FC236}">
                    <a16:creationId xmlns:a16="http://schemas.microsoft.com/office/drawing/2014/main" id="{D4EA08E9-1937-4FE6-AAFF-1EAD813B5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35</a:t>
                </a:r>
              </a:p>
            </p:txBody>
          </p:sp>
          <p:sp>
            <p:nvSpPr>
              <p:cNvPr id="67606" name="Oval 22">
                <a:extLst>
                  <a:ext uri="{FF2B5EF4-FFF2-40B4-BE49-F238E27FC236}">
                    <a16:creationId xmlns:a16="http://schemas.microsoft.com/office/drawing/2014/main" id="{616A12F1-CBA8-4945-81CA-128BFD546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240" cy="240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33</a:t>
                </a:r>
              </a:p>
            </p:txBody>
          </p:sp>
          <p:sp>
            <p:nvSpPr>
              <p:cNvPr id="67607" name="Line 23">
                <a:extLst>
                  <a:ext uri="{FF2B5EF4-FFF2-40B4-BE49-F238E27FC236}">
                    <a16:creationId xmlns:a16="http://schemas.microsoft.com/office/drawing/2014/main" id="{BF9757E5-75BE-4D6E-93C3-C04E3EB96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192"/>
                <a:ext cx="24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08" name="Line 24">
                <a:extLst>
                  <a:ext uri="{FF2B5EF4-FFF2-40B4-BE49-F238E27FC236}">
                    <a16:creationId xmlns:a16="http://schemas.microsoft.com/office/drawing/2014/main" id="{A7A51F9F-3E4F-4D35-8557-34F80C278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528"/>
                <a:ext cx="288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09" name="Line 25">
                <a:extLst>
                  <a:ext uri="{FF2B5EF4-FFF2-40B4-BE49-F238E27FC236}">
                    <a16:creationId xmlns:a16="http://schemas.microsoft.com/office/drawing/2014/main" id="{884352DA-532E-4935-92DF-EAED52C2F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" y="960"/>
                <a:ext cx="240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0" name="Line 26">
                <a:extLst>
                  <a:ext uri="{FF2B5EF4-FFF2-40B4-BE49-F238E27FC236}">
                    <a16:creationId xmlns:a16="http://schemas.microsoft.com/office/drawing/2014/main" id="{FFF1FE74-C41A-4789-926C-88AA41E03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96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1" name="Line 27">
                <a:extLst>
                  <a:ext uri="{FF2B5EF4-FFF2-40B4-BE49-F238E27FC236}">
                    <a16:creationId xmlns:a16="http://schemas.microsoft.com/office/drawing/2014/main" id="{48C0AC0A-C186-4963-B897-F4410C3DF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92"/>
                <a:ext cx="240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2" name="Line 28">
                <a:extLst>
                  <a:ext uri="{FF2B5EF4-FFF2-40B4-BE49-F238E27FC236}">
                    <a16:creationId xmlns:a16="http://schemas.microsoft.com/office/drawing/2014/main" id="{C5F9E1DE-C8C3-487D-87DE-47F2BF88B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576"/>
                <a:ext cx="144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3" name="Line 29">
                <a:extLst>
                  <a:ext uri="{FF2B5EF4-FFF2-40B4-BE49-F238E27FC236}">
                    <a16:creationId xmlns:a16="http://schemas.microsoft.com/office/drawing/2014/main" id="{360E785E-D326-4CAE-B097-C8F83B990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864"/>
                <a:ext cx="192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4" name="Line 30">
                <a:extLst>
                  <a:ext uri="{FF2B5EF4-FFF2-40B4-BE49-F238E27FC236}">
                    <a16:creationId xmlns:a16="http://schemas.microsoft.com/office/drawing/2014/main" id="{6DA615BE-B6D4-4465-93F6-91E22CCC2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192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5" name="Line 31">
                <a:extLst>
                  <a:ext uri="{FF2B5EF4-FFF2-40B4-BE49-F238E27FC236}">
                    <a16:creationId xmlns:a16="http://schemas.microsoft.com/office/drawing/2014/main" id="{4D608BE2-9FD5-4F4A-8149-7BE80202D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336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6" name="Line 32">
                <a:extLst>
                  <a:ext uri="{FF2B5EF4-FFF2-40B4-BE49-F238E27FC236}">
                    <a16:creationId xmlns:a16="http://schemas.microsoft.com/office/drawing/2014/main" id="{73DB5BB8-0FFB-413B-8834-9626786E3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960"/>
                <a:ext cx="384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7" name="Line 33">
                <a:extLst>
                  <a:ext uri="{FF2B5EF4-FFF2-40B4-BE49-F238E27FC236}">
                    <a16:creationId xmlns:a16="http://schemas.microsoft.com/office/drawing/2014/main" id="{8C4FF443-7F7B-4155-B563-24282243E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44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8" name="Line 34">
                <a:extLst>
                  <a:ext uri="{FF2B5EF4-FFF2-40B4-BE49-F238E27FC236}">
                    <a16:creationId xmlns:a16="http://schemas.microsoft.com/office/drawing/2014/main" id="{CB47AA1E-DD55-4491-9BEA-89D4D5316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144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19" name="Line 35">
                <a:extLst>
                  <a:ext uri="{FF2B5EF4-FFF2-40B4-BE49-F238E27FC236}">
                    <a16:creationId xmlns:a16="http://schemas.microsoft.com/office/drawing/2014/main" id="{311EF1D1-F39E-472C-894F-BD9C95240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192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20" name="Line 36">
                <a:extLst>
                  <a:ext uri="{FF2B5EF4-FFF2-40B4-BE49-F238E27FC236}">
                    <a16:creationId xmlns:a16="http://schemas.microsoft.com/office/drawing/2014/main" id="{CCC9982F-75C6-4F9A-994F-21470392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872"/>
                <a:ext cx="192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21" name="Line 37">
                <a:extLst>
                  <a:ext uri="{FF2B5EF4-FFF2-40B4-BE49-F238E27FC236}">
                    <a16:creationId xmlns:a16="http://schemas.microsoft.com/office/drawing/2014/main" id="{CEC1052C-7506-44EC-83E2-A3FA288DE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344"/>
                <a:ext cx="144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7622" name="Line 38">
                <a:extLst>
                  <a:ext uri="{FF2B5EF4-FFF2-40B4-BE49-F238E27FC236}">
                    <a16:creationId xmlns:a16="http://schemas.microsoft.com/office/drawing/2014/main" id="{25ECF91E-92B6-400C-92D5-297B6A543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1824"/>
                <a:ext cx="144" cy="24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67623" name="Line 39">
              <a:extLst>
                <a:ext uri="{FF2B5EF4-FFF2-40B4-BE49-F238E27FC236}">
                  <a16:creationId xmlns:a16="http://schemas.microsoft.com/office/drawing/2014/main" id="{77FF1FE7-F113-475E-90DC-0772FA2F1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152"/>
              <a:ext cx="24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Line 40">
              <a:extLst>
                <a:ext uri="{FF2B5EF4-FFF2-40B4-BE49-F238E27FC236}">
                  <a16:creationId xmlns:a16="http://schemas.microsoft.com/office/drawing/2014/main" id="{C1AA5DE4-962C-48C8-BCEE-932AD2EF8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288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Line 41">
              <a:extLst>
                <a:ext uri="{FF2B5EF4-FFF2-40B4-BE49-F238E27FC236}">
                  <a16:creationId xmlns:a16="http://schemas.microsoft.com/office/drawing/2014/main" id="{4F724360-4EAC-4B80-9A68-A4A60768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432"/>
              <a:ext cx="38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6" name="Line 42">
              <a:extLst>
                <a:ext uri="{FF2B5EF4-FFF2-40B4-BE49-F238E27FC236}">
                  <a16:creationId xmlns:a16="http://schemas.microsoft.com/office/drawing/2014/main" id="{031C8464-739E-4BCA-86E1-0C21CB3AF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40"/>
              <a:ext cx="14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7" name="Line 43">
              <a:extLst>
                <a:ext uri="{FF2B5EF4-FFF2-40B4-BE49-F238E27FC236}">
                  <a16:creationId xmlns:a16="http://schemas.microsoft.com/office/drawing/2014/main" id="{6F50C571-F5BE-4220-A8B4-6FCBE60B7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624"/>
              <a:ext cx="336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8" name="Line 44">
              <a:extLst>
                <a:ext uri="{FF2B5EF4-FFF2-40B4-BE49-F238E27FC236}">
                  <a16:creationId xmlns:a16="http://schemas.microsoft.com/office/drawing/2014/main" id="{FB6D7392-D217-484F-8870-CD72E281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624"/>
              <a:ext cx="288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714FA9C-DC02-41BC-8743-4A0D734A9D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62025"/>
          </a:xfrm>
        </p:spPr>
        <p:txBody>
          <a:bodyPr/>
          <a:lstStyle/>
          <a:p>
            <a:pPr algn="l"/>
            <a:r>
              <a:rPr lang="en-US" altLang="en-US" sz="2800" b="1"/>
              <a:t> 2.带索引的二叉搜索树的概念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8B4532D-4B79-47C4-9024-16C41FD13F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sz="2800" b="1"/>
              <a:t>An indexed binary search tree is derived from an ordinary binary search tree by adding the field  leftSize to each tree node.</a:t>
            </a:r>
          </a:p>
          <a:p>
            <a:r>
              <a:rPr lang="en-US" altLang="en-US" sz="2800" b="1"/>
              <a:t>Value in Leftsize field=number of the elements in the node’s left subtree +1</a:t>
            </a:r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8658952D-1CB6-48D0-BA70-ADDC28670DB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76800"/>
            <a:ext cx="5562600" cy="685800"/>
            <a:chOff x="0" y="0"/>
            <a:chExt cx="3504" cy="432"/>
          </a:xfrm>
        </p:grpSpPr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2A8A0F9E-0468-423E-A7E9-B5727D785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504" cy="43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leftSize     left        element     right</a:t>
              </a:r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34F2FE78-3A2B-4D79-B840-1703D92D2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0"/>
              <a:ext cx="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3CA5AA0-A6CC-4220-82BE-455442221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0"/>
              <a:ext cx="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8616" name="Line 8">
              <a:extLst>
                <a:ext uri="{FF2B5EF4-FFF2-40B4-BE49-F238E27FC236}">
                  <a16:creationId xmlns:a16="http://schemas.microsoft.com/office/drawing/2014/main" id="{F673A13B-DDEB-4338-9BD8-D92BEE98C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0"/>
              <a:ext cx="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771B3CF-CD48-463D-9910-948F429B93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58813"/>
          </a:xfrm>
        </p:spPr>
        <p:txBody>
          <a:bodyPr/>
          <a:lstStyle/>
          <a:p>
            <a:r>
              <a:rPr lang="en-US" altLang="en-US" b="1"/>
              <a:t> </a:t>
            </a:r>
            <a:endParaRPr lang="en-US" altLang="en-US" sz="2800" b="1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0547D1F-27F3-48F9-B00F-22EC656AE2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Example: </a:t>
            </a:r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5F794CB3-4BCD-4B05-95CA-7E160E746B7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86000"/>
            <a:ext cx="7162800" cy="3200400"/>
            <a:chOff x="0" y="0"/>
            <a:chExt cx="4512" cy="2016"/>
          </a:xfrm>
        </p:grpSpPr>
        <p:sp>
          <p:nvSpPr>
            <p:cNvPr id="69637" name="Rectangle 5">
              <a:extLst>
                <a:ext uri="{FF2B5EF4-FFF2-40B4-BE49-F238E27FC236}">
                  <a16:creationId xmlns:a16="http://schemas.microsoft.com/office/drawing/2014/main" id="{C83E0B73-7BA3-4C2D-B029-31DCC2F3F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110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4      20</a:t>
              </a:r>
            </a:p>
          </p:txBody>
        </p:sp>
        <p:sp>
          <p:nvSpPr>
            <p:cNvPr id="69638" name="Line 6">
              <a:extLst>
                <a:ext uri="{FF2B5EF4-FFF2-40B4-BE49-F238E27FC236}">
                  <a16:creationId xmlns:a16="http://schemas.microsoft.com/office/drawing/2014/main" id="{30CEA03D-7E97-43DF-B4D3-C229EFC5F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0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39" name="Line 7">
              <a:extLst>
                <a:ext uri="{FF2B5EF4-FFF2-40B4-BE49-F238E27FC236}">
                  <a16:creationId xmlns:a16="http://schemas.microsoft.com/office/drawing/2014/main" id="{5B679C43-6578-411A-9358-461A81A12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0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0" name="Line 8">
              <a:extLst>
                <a:ext uri="{FF2B5EF4-FFF2-40B4-BE49-F238E27FC236}">
                  <a16:creationId xmlns:a16="http://schemas.microsoft.com/office/drawing/2014/main" id="{5B732428-C7E4-4C15-974A-26CEF855D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0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1" name="Rectangle 9">
              <a:extLst>
                <a:ext uri="{FF2B5EF4-FFF2-40B4-BE49-F238E27FC236}">
                  <a16:creationId xmlns:a16="http://schemas.microsoft.com/office/drawing/2014/main" id="{86F6DED9-2953-4F70-8CE0-D2DB5CEF2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768"/>
              <a:ext cx="110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2      15</a:t>
              </a:r>
            </a:p>
          </p:txBody>
        </p:sp>
        <p:sp>
          <p:nvSpPr>
            <p:cNvPr id="69642" name="Line 10">
              <a:extLst>
                <a:ext uri="{FF2B5EF4-FFF2-40B4-BE49-F238E27FC236}">
                  <a16:creationId xmlns:a16="http://schemas.microsoft.com/office/drawing/2014/main" id="{71A39333-DE9F-498C-8288-6EF048509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76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3" name="Line 11">
              <a:extLst>
                <a:ext uri="{FF2B5EF4-FFF2-40B4-BE49-F238E27FC236}">
                  <a16:creationId xmlns:a16="http://schemas.microsoft.com/office/drawing/2014/main" id="{7FB9FB18-4AF6-4C42-8E5F-00111F50A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76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4" name="Line 12">
              <a:extLst>
                <a:ext uri="{FF2B5EF4-FFF2-40B4-BE49-F238E27FC236}">
                  <a16:creationId xmlns:a16="http://schemas.microsoft.com/office/drawing/2014/main" id="{D563C64F-1C8C-4D2D-9A74-9852B6FF1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76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5" name="Rectangle 13">
              <a:extLst>
                <a:ext uri="{FF2B5EF4-FFF2-40B4-BE49-F238E27FC236}">
                  <a16:creationId xmlns:a16="http://schemas.microsoft.com/office/drawing/2014/main" id="{37E6266E-176F-4EA0-AA88-76A396C1A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68"/>
              <a:ext cx="110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1  ^  25</a:t>
              </a:r>
            </a:p>
          </p:txBody>
        </p:sp>
        <p:sp>
          <p:nvSpPr>
            <p:cNvPr id="69646" name="Line 14">
              <a:extLst>
                <a:ext uri="{FF2B5EF4-FFF2-40B4-BE49-F238E27FC236}">
                  <a16:creationId xmlns:a16="http://schemas.microsoft.com/office/drawing/2014/main" id="{168B3B85-89D0-4E19-A725-BC8B8EACA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76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7" name="Line 15">
              <a:extLst>
                <a:ext uri="{FF2B5EF4-FFF2-40B4-BE49-F238E27FC236}">
                  <a16:creationId xmlns:a16="http://schemas.microsoft.com/office/drawing/2014/main" id="{5DAACE9C-43CB-4612-AB8E-72568F73A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76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8" name="Line 16">
              <a:extLst>
                <a:ext uri="{FF2B5EF4-FFF2-40B4-BE49-F238E27FC236}">
                  <a16:creationId xmlns:a16="http://schemas.microsoft.com/office/drawing/2014/main" id="{3522ED0A-E86B-4670-AE45-FA1C9EB6A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76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49" name="Rectangle 17">
              <a:extLst>
                <a:ext uri="{FF2B5EF4-FFF2-40B4-BE49-F238E27FC236}">
                  <a16:creationId xmlns:a16="http://schemas.microsoft.com/office/drawing/2014/main" id="{B243AE80-6AA5-4DCB-8194-9E9DD9931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28"/>
              <a:ext cx="110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1  ^  18  ^</a:t>
              </a:r>
            </a:p>
          </p:txBody>
        </p:sp>
        <p:sp>
          <p:nvSpPr>
            <p:cNvPr id="69650" name="Line 18">
              <a:extLst>
                <a:ext uri="{FF2B5EF4-FFF2-40B4-BE49-F238E27FC236}">
                  <a16:creationId xmlns:a16="http://schemas.microsoft.com/office/drawing/2014/main" id="{F516E8F8-97A8-4F87-BE88-C5A033379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2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51" name="Line 19">
              <a:extLst>
                <a:ext uri="{FF2B5EF4-FFF2-40B4-BE49-F238E27FC236}">
                  <a16:creationId xmlns:a16="http://schemas.microsoft.com/office/drawing/2014/main" id="{BEEC1890-9B63-43F5-8548-4F7AD70E0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52" name="Line 20">
              <a:extLst>
                <a:ext uri="{FF2B5EF4-FFF2-40B4-BE49-F238E27FC236}">
                  <a16:creationId xmlns:a16="http://schemas.microsoft.com/office/drawing/2014/main" id="{036FD8CA-BF08-4C5A-9A39-3E8D48137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72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53" name="Rectangle 21">
              <a:extLst>
                <a:ext uri="{FF2B5EF4-FFF2-40B4-BE49-F238E27FC236}">
                  <a16:creationId xmlns:a16="http://schemas.microsoft.com/office/drawing/2014/main" id="{DAD2EDAB-0E04-4583-B882-C65A52B7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28"/>
              <a:ext cx="110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   ^  12  ^</a:t>
              </a:r>
            </a:p>
          </p:txBody>
        </p:sp>
        <p:sp>
          <p:nvSpPr>
            <p:cNvPr id="69654" name="Line 22">
              <a:extLst>
                <a:ext uri="{FF2B5EF4-FFF2-40B4-BE49-F238E27FC236}">
                  <a16:creationId xmlns:a16="http://schemas.microsoft.com/office/drawing/2014/main" id="{B28E3F49-20CD-4DDD-8640-96BDD8B30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72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55" name="Line 23">
              <a:extLst>
                <a:ext uri="{FF2B5EF4-FFF2-40B4-BE49-F238E27FC236}">
                  <a16:creationId xmlns:a16="http://schemas.microsoft.com/office/drawing/2014/main" id="{3BDDB878-A0A9-461E-9766-5C8A95337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2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56" name="Line 24">
              <a:extLst>
                <a:ext uri="{FF2B5EF4-FFF2-40B4-BE49-F238E27FC236}">
                  <a16:creationId xmlns:a16="http://schemas.microsoft.com/office/drawing/2014/main" id="{3B1803E8-B189-4F94-A1DF-E3EDBC1F2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728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grpSp>
          <p:nvGrpSpPr>
            <p:cNvPr id="69657" name="Group 25">
              <a:extLst>
                <a:ext uri="{FF2B5EF4-FFF2-40B4-BE49-F238E27FC236}">
                  <a16:creationId xmlns:a16="http://schemas.microsoft.com/office/drawing/2014/main" id="{042EA6E1-250B-4442-915C-20C7665C7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728"/>
              <a:ext cx="1104" cy="288"/>
              <a:chOff x="0" y="0"/>
              <a:chExt cx="1104" cy="288"/>
            </a:xfrm>
          </p:grpSpPr>
          <p:sp>
            <p:nvSpPr>
              <p:cNvPr id="69658" name="Rectangle 26">
                <a:extLst>
                  <a:ext uri="{FF2B5EF4-FFF2-40B4-BE49-F238E27FC236}">
                    <a16:creationId xmlns:a16="http://schemas.microsoft.com/office/drawing/2014/main" id="{88599973-63C5-4ACE-BA21-A99574C4E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104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   ^  30  ^</a:t>
                </a:r>
              </a:p>
            </p:txBody>
          </p:sp>
          <p:sp>
            <p:nvSpPr>
              <p:cNvPr id="69659" name="Line 27">
                <a:extLst>
                  <a:ext uri="{FF2B5EF4-FFF2-40B4-BE49-F238E27FC236}">
                    <a16:creationId xmlns:a16="http://schemas.microsoft.com/office/drawing/2014/main" id="{4ECBF48A-025B-4E9F-A670-15EE6688C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9660" name="Line 28">
                <a:extLst>
                  <a:ext uri="{FF2B5EF4-FFF2-40B4-BE49-F238E27FC236}">
                    <a16:creationId xmlns:a16="http://schemas.microsoft.com/office/drawing/2014/main" id="{09C278F6-EC00-47EE-AC24-A59852214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9661" name="Line 29">
                <a:extLst>
                  <a:ext uri="{FF2B5EF4-FFF2-40B4-BE49-F238E27FC236}">
                    <a16:creationId xmlns:a16="http://schemas.microsoft.com/office/drawing/2014/main" id="{7BCE4785-F43B-413D-BC8A-AE1B1BA41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0"/>
                <a:ext cx="0" cy="28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69662" name="Line 30">
              <a:extLst>
                <a:ext uri="{FF2B5EF4-FFF2-40B4-BE49-F238E27FC236}">
                  <a16:creationId xmlns:a16="http://schemas.microsoft.com/office/drawing/2014/main" id="{42176841-C8E3-4588-AD96-A782F9C2A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92"/>
              <a:ext cx="384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63" name="Line 31">
              <a:extLst>
                <a:ext uri="{FF2B5EF4-FFF2-40B4-BE49-F238E27FC236}">
                  <a16:creationId xmlns:a16="http://schemas.microsoft.com/office/drawing/2014/main" id="{B6D0D1A0-029B-4384-A131-0F24CE61F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44"/>
              <a:ext cx="432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64" name="Line 32">
              <a:extLst>
                <a:ext uri="{FF2B5EF4-FFF2-40B4-BE49-F238E27FC236}">
                  <a16:creationId xmlns:a16="http://schemas.microsoft.com/office/drawing/2014/main" id="{AB68D957-EAC4-4A25-98E2-E6456A29C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960"/>
              <a:ext cx="720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65" name="Line 33">
              <a:extLst>
                <a:ext uri="{FF2B5EF4-FFF2-40B4-BE49-F238E27FC236}">
                  <a16:creationId xmlns:a16="http://schemas.microsoft.com/office/drawing/2014/main" id="{AB873C84-C00E-4007-8665-1AABD2C7F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912"/>
              <a:ext cx="24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9666" name="Line 34">
              <a:extLst>
                <a:ext uri="{FF2B5EF4-FFF2-40B4-BE49-F238E27FC236}">
                  <a16:creationId xmlns:a16="http://schemas.microsoft.com/office/drawing/2014/main" id="{8D143CCE-B9A6-4165-BB65-605F0DC5F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480" cy="81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335B427-4889-4243-A0CD-807C8498EF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9911610-1FD2-4E49-9CC1-0C2EB4DA84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153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例子：</a:t>
            </a:r>
          </a:p>
          <a:p>
            <a:pPr>
              <a:buFontTx/>
              <a:buNone/>
            </a:pPr>
            <a:r>
              <a:rPr lang="en-US" altLang="en-US" sz="2000" b="1"/>
              <a:t>   写一递归函数实现在带索引的二叉搜索树（IndexBST)中查找第k个小的元素。</a:t>
            </a:r>
          </a:p>
          <a:p>
            <a:pPr>
              <a:buFontTx/>
              <a:buNone/>
            </a:pPr>
            <a:r>
              <a:rPr lang="en-US" altLang="en-US" b="1"/>
              <a:t>public Comparable findK( BinaryNode root, int k)</a:t>
            </a:r>
          </a:p>
          <a:p>
            <a:pPr>
              <a:buFontTx/>
              <a:buNone/>
            </a:pPr>
            <a:r>
              <a:rPr lang="en-US" altLang="en-US" b="1"/>
              <a:t>{</a:t>
            </a:r>
          </a:p>
          <a:p>
            <a:pPr>
              <a:buFontTx/>
              <a:buNone/>
            </a:pPr>
            <a:r>
              <a:rPr lang="en-US" altLang="en-US" b="1"/>
              <a:t>	if( root==null) return null;//空</a:t>
            </a:r>
          </a:p>
          <a:p>
            <a:pPr>
              <a:buFontTx/>
              <a:buNone/>
            </a:pPr>
            <a:r>
              <a:rPr lang="en-US" altLang="en-US" b="1"/>
              <a:t>    if( k&lt; root. leftSize) //在左子树</a:t>
            </a:r>
          </a:p>
          <a:p>
            <a:pPr>
              <a:buFontTx/>
              <a:buNone/>
            </a:pPr>
            <a:r>
              <a:rPr lang="en-US" altLang="en-US" b="1"/>
              <a:t>		findK( root. left, k);</a:t>
            </a:r>
          </a:p>
          <a:p>
            <a:pPr>
              <a:buFontTx/>
              <a:buNone/>
            </a:pPr>
            <a:r>
              <a:rPr lang="en-US" altLang="en-US" b="1"/>
              <a:t>	else if( k&gt;root. leftSize) //在右子树</a:t>
            </a:r>
          </a:p>
          <a:p>
            <a:pPr>
              <a:buFontTx/>
              <a:buNone/>
            </a:pPr>
            <a:r>
              <a:rPr lang="en-US" altLang="en-US" b="1"/>
              <a:t>		findK( root. right, k-root. leftSize);//注意减去</a:t>
            </a:r>
          </a:p>
          <a:p>
            <a:pPr>
              <a:buFontTx/>
              <a:buNone/>
            </a:pPr>
            <a:r>
              <a:rPr lang="en-US" altLang="en-US" b="1"/>
              <a:t>    else return root.element;</a:t>
            </a:r>
          </a:p>
          <a:p>
            <a:pPr>
              <a:buFontTx/>
              <a:buNone/>
            </a:pPr>
            <a:r>
              <a:rPr lang="en-US" altLang="en-US" b="1"/>
              <a:t>}</a:t>
            </a:r>
            <a:endParaRPr lang="en-US" altLang="en-US" sz="2000" b="1"/>
          </a:p>
          <a:p>
            <a:pPr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30D3CA1-173C-4F2D-8BAD-C83FBCA6FA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0993D08-1674-45FE-BEA6-DBA87E80E8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8101013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3.AVL树----平衡的二叉搜索树</a:t>
            </a:r>
          </a:p>
          <a:p>
            <a:pPr>
              <a:buFontTx/>
              <a:buNone/>
            </a:pPr>
            <a:r>
              <a:rPr lang="en-US" altLang="en-US" sz="2000" b="1"/>
              <a:t>  Definition of  </a:t>
            </a:r>
            <a:r>
              <a:rPr lang="en-US" altLang="en-US" sz="2000" b="1">
                <a:solidFill>
                  <a:schemeClr val="tx2"/>
                </a:solidFill>
              </a:rPr>
              <a:t>an AVL tree</a:t>
            </a:r>
            <a:r>
              <a:rPr lang="en-US" altLang="en-US" b="1"/>
              <a:t>:</a:t>
            </a:r>
          </a:p>
          <a:p>
            <a:pPr>
              <a:buFontTx/>
              <a:buNone/>
            </a:pPr>
            <a:r>
              <a:rPr lang="en-US" altLang="en-US" b="1"/>
              <a:t>   (1) is a binary search tree</a:t>
            </a:r>
          </a:p>
          <a:p>
            <a:pPr>
              <a:buFontTx/>
              <a:buNone/>
            </a:pPr>
            <a:r>
              <a:rPr lang="en-US" altLang="en-US" b="1"/>
              <a:t>   (2) Every node satisfies</a:t>
            </a:r>
          </a:p>
          <a:p>
            <a:pPr>
              <a:buFontTx/>
              <a:buNone/>
            </a:pPr>
            <a:r>
              <a:rPr lang="en-US" altLang="en-US" b="1"/>
              <a:t>       |h</a:t>
            </a:r>
            <a:r>
              <a:rPr lang="en-US" altLang="en-US" b="1" baseline="-25000"/>
              <a:t>L</a:t>
            </a:r>
            <a:r>
              <a:rPr lang="en-US" altLang="en-US" b="1"/>
              <a:t>-h</a:t>
            </a:r>
            <a:r>
              <a:rPr lang="en-US" altLang="en-US" b="1" baseline="-25000"/>
              <a:t>R</a:t>
            </a:r>
            <a:r>
              <a:rPr lang="en-US" altLang="en-US" b="1"/>
              <a:t>|&lt;=1 where h</a:t>
            </a:r>
            <a:r>
              <a:rPr lang="en-US" altLang="en-US" b="1" baseline="-25000"/>
              <a:t>L</a:t>
            </a:r>
            <a:r>
              <a:rPr lang="en-US" altLang="en-US" b="1"/>
              <a:t> and h</a:t>
            </a:r>
            <a:r>
              <a:rPr lang="en-US" altLang="en-US" b="1" baseline="-25000"/>
              <a:t>R</a:t>
            </a:r>
            <a:r>
              <a:rPr lang="en-US" altLang="en-US" b="1"/>
              <a:t> are the heights of    T</a:t>
            </a:r>
            <a:r>
              <a:rPr lang="en-US" altLang="en-US" b="1" baseline="-25000"/>
              <a:t>L</a:t>
            </a:r>
            <a:r>
              <a:rPr lang="en-US" altLang="en-US" b="1"/>
              <a:t>(left subtree) and T</a:t>
            </a:r>
            <a:r>
              <a:rPr lang="en-US" altLang="en-US" b="1" baseline="-25000"/>
              <a:t>R</a:t>
            </a:r>
            <a:r>
              <a:rPr lang="en-US" altLang="en-US" b="1"/>
              <a:t>(right subtree),respectively.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           </a:t>
            </a:r>
          </a:p>
          <a:p>
            <a:pPr>
              <a:buFontTx/>
              <a:buNone/>
            </a:pPr>
            <a:r>
              <a:rPr lang="en-US" altLang="en-US" sz="1800"/>
              <a:t>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F211651-08C1-408C-B649-3B7B6A4B3D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endParaRPr lang="en-US" altLang="en-US" sz="28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E062824-88EB-4D2E-970F-F27380B817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例子</a:t>
            </a: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41735205-525E-4A4C-B26D-DE6211D86D11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1981200"/>
            <a:ext cx="3994150" cy="2895600"/>
            <a:chOff x="0" y="0"/>
            <a:chExt cx="2516" cy="1824"/>
          </a:xfrm>
        </p:grpSpPr>
        <p:sp>
          <p:nvSpPr>
            <p:cNvPr id="72709" name="AutoShape 5">
              <a:extLst>
                <a:ext uri="{FF2B5EF4-FFF2-40B4-BE49-F238E27FC236}">
                  <a16:creationId xmlns:a16="http://schemas.microsoft.com/office/drawing/2014/main" id="{D9D4A349-E7B9-4DA6-97E5-CEA4A607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0" name="AutoShape 6">
              <a:extLst>
                <a:ext uri="{FF2B5EF4-FFF2-40B4-BE49-F238E27FC236}">
                  <a16:creationId xmlns:a16="http://schemas.microsoft.com/office/drawing/2014/main" id="{D0673FF2-DF1D-4DA1-8DB6-B9F3D5E24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43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1" name="AutoShape 7">
              <a:extLst>
                <a:ext uri="{FF2B5EF4-FFF2-40B4-BE49-F238E27FC236}">
                  <a16:creationId xmlns:a16="http://schemas.microsoft.com/office/drawing/2014/main" id="{B05C96D8-963C-4878-91DA-5ACE2774B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2" name="AutoShape 8">
              <a:extLst>
                <a:ext uri="{FF2B5EF4-FFF2-40B4-BE49-F238E27FC236}">
                  <a16:creationId xmlns:a16="http://schemas.microsoft.com/office/drawing/2014/main" id="{FAB16B21-5384-43B7-BBE4-04609043F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3" name="AutoShape 9">
              <a:extLst>
                <a:ext uri="{FF2B5EF4-FFF2-40B4-BE49-F238E27FC236}">
                  <a16:creationId xmlns:a16="http://schemas.microsoft.com/office/drawing/2014/main" id="{A90727DB-DE18-4A23-B605-448D7C16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3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4" name="AutoShape 10">
              <a:extLst>
                <a:ext uri="{FF2B5EF4-FFF2-40B4-BE49-F238E27FC236}">
                  <a16:creationId xmlns:a16="http://schemas.microsoft.com/office/drawing/2014/main" id="{60B9F4DE-4168-490F-B21C-93E5F8BE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5" name="AutoShape 11">
              <a:extLst>
                <a:ext uri="{FF2B5EF4-FFF2-40B4-BE49-F238E27FC236}">
                  <a16:creationId xmlns:a16="http://schemas.microsoft.com/office/drawing/2014/main" id="{DFAF5B42-CD84-4B78-8771-323DD296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6" name="AutoShape 12">
              <a:extLst>
                <a:ext uri="{FF2B5EF4-FFF2-40B4-BE49-F238E27FC236}">
                  <a16:creationId xmlns:a16="http://schemas.microsoft.com/office/drawing/2014/main" id="{2FE9F4A9-5277-4F38-B4A0-339A540F5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7" name="AutoShape 13">
              <a:extLst>
                <a:ext uri="{FF2B5EF4-FFF2-40B4-BE49-F238E27FC236}">
                  <a16:creationId xmlns:a16="http://schemas.microsoft.com/office/drawing/2014/main" id="{ED99B5D0-BB5F-4F67-995A-F7B3BEC8E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8" name="AutoShape 14">
              <a:extLst>
                <a:ext uri="{FF2B5EF4-FFF2-40B4-BE49-F238E27FC236}">
                  <a16:creationId xmlns:a16="http://schemas.microsoft.com/office/drawing/2014/main" id="{5866079D-3054-4EE0-AE38-03C4490B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19" name="AutoShape 15">
              <a:extLst>
                <a:ext uri="{FF2B5EF4-FFF2-40B4-BE49-F238E27FC236}">
                  <a16:creationId xmlns:a16="http://schemas.microsoft.com/office/drawing/2014/main" id="{5E2AB6BA-4B0B-4EA3-A217-D6F68E831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1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20" name="AutoShape 16">
              <a:extLst>
                <a:ext uri="{FF2B5EF4-FFF2-40B4-BE49-F238E27FC236}">
                  <a16:creationId xmlns:a16="http://schemas.microsoft.com/office/drawing/2014/main" id="{94D90357-14BF-452F-91D5-A6E3D6A6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423E89DF-5B80-454E-8442-808A7C92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22" name="AutoShape 18">
              <a:extLst>
                <a:ext uri="{FF2B5EF4-FFF2-40B4-BE49-F238E27FC236}">
                  <a16:creationId xmlns:a16="http://schemas.microsoft.com/office/drawing/2014/main" id="{859C8D06-C158-4D2F-B8F8-4677045AB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3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2723" name="Line 19">
              <a:extLst>
                <a:ext uri="{FF2B5EF4-FFF2-40B4-BE49-F238E27FC236}">
                  <a16:creationId xmlns:a16="http://schemas.microsoft.com/office/drawing/2014/main" id="{14862DBB-6A01-43B8-A9A6-D5274EB23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"/>
              <a:ext cx="240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4" name="Line 20">
              <a:extLst>
                <a:ext uri="{FF2B5EF4-FFF2-40B4-BE49-F238E27FC236}">
                  <a16:creationId xmlns:a16="http://schemas.microsoft.com/office/drawing/2014/main" id="{01FB2D1D-9A10-4671-80B0-0F5E676BE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72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5" name="Line 21">
              <a:extLst>
                <a:ext uri="{FF2B5EF4-FFF2-40B4-BE49-F238E27FC236}">
                  <a16:creationId xmlns:a16="http://schemas.microsoft.com/office/drawing/2014/main" id="{A222B561-115F-4327-BF04-56BA4E353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08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6" name="Line 22">
              <a:extLst>
                <a:ext uri="{FF2B5EF4-FFF2-40B4-BE49-F238E27FC236}">
                  <a16:creationId xmlns:a16="http://schemas.microsoft.com/office/drawing/2014/main" id="{1EDE60BB-4887-4A05-8BB5-65B755DC9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84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Line 23">
              <a:extLst>
                <a:ext uri="{FF2B5EF4-FFF2-40B4-BE49-F238E27FC236}">
                  <a16:creationId xmlns:a16="http://schemas.microsoft.com/office/drawing/2014/main" id="{CB3CE4BC-62FC-4F41-98BC-1C978D490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672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Line 24">
              <a:extLst>
                <a:ext uri="{FF2B5EF4-FFF2-40B4-BE49-F238E27FC236}">
                  <a16:creationId xmlns:a16="http://schemas.microsoft.com/office/drawing/2014/main" id="{84353222-9AAE-49BF-BE87-8954B87F5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008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9" name="Line 25">
              <a:extLst>
                <a:ext uri="{FF2B5EF4-FFF2-40B4-BE49-F238E27FC236}">
                  <a16:creationId xmlns:a16="http://schemas.microsoft.com/office/drawing/2014/main" id="{18C6E88D-D430-4B50-A4F6-DA6BF5099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672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0" name="Line 26">
              <a:extLst>
                <a:ext uri="{FF2B5EF4-FFF2-40B4-BE49-F238E27FC236}">
                  <a16:creationId xmlns:a16="http://schemas.microsoft.com/office/drawing/2014/main" id="{15964CB6-8120-46AC-98D6-E82D53D1F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672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1" name="Line 27">
              <a:extLst>
                <a:ext uri="{FF2B5EF4-FFF2-40B4-BE49-F238E27FC236}">
                  <a16:creationId xmlns:a16="http://schemas.microsoft.com/office/drawing/2014/main" id="{183E8005-C8E6-4EF5-887D-495E181BA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008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2" name="Line 28">
              <a:extLst>
                <a:ext uri="{FF2B5EF4-FFF2-40B4-BE49-F238E27FC236}">
                  <a16:creationId xmlns:a16="http://schemas.microsoft.com/office/drawing/2014/main" id="{4B57A2B9-E9ED-4140-A030-5750B920C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056"/>
              <a:ext cx="48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3" name="Line 29">
              <a:extLst>
                <a:ext uri="{FF2B5EF4-FFF2-40B4-BE49-F238E27FC236}">
                  <a16:creationId xmlns:a16="http://schemas.microsoft.com/office/drawing/2014/main" id="{F5582D9C-E691-43CC-A7DD-4DD67057D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08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4" name="Line 30">
              <a:extLst>
                <a:ext uri="{FF2B5EF4-FFF2-40B4-BE49-F238E27FC236}">
                  <a16:creationId xmlns:a16="http://schemas.microsoft.com/office/drawing/2014/main" id="{8ADA687C-BDDB-4393-84B9-F7DC8284D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392"/>
              <a:ext cx="144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5" name="Line 31">
              <a:extLst>
                <a:ext uri="{FF2B5EF4-FFF2-40B4-BE49-F238E27FC236}">
                  <a16:creationId xmlns:a16="http://schemas.microsoft.com/office/drawing/2014/main" id="{D1C800E0-0723-4C38-B226-639247AAE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40"/>
              <a:ext cx="48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6" name="Text Box 32">
              <a:extLst>
                <a:ext uri="{FF2B5EF4-FFF2-40B4-BE49-F238E27FC236}">
                  <a16:creationId xmlns:a16="http://schemas.microsoft.com/office/drawing/2014/main" id="{64F4AAB0-04E6-4E92-A82B-47FAED95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72737" name="Text Box 33">
              <a:extLst>
                <a:ext uri="{FF2B5EF4-FFF2-40B4-BE49-F238E27FC236}">
                  <a16:creationId xmlns:a16="http://schemas.microsoft.com/office/drawing/2014/main" id="{A5D0B4F9-C842-4F7F-96BD-43B577718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72738" name="Text Box 34">
              <a:extLst>
                <a:ext uri="{FF2B5EF4-FFF2-40B4-BE49-F238E27FC236}">
                  <a16:creationId xmlns:a16="http://schemas.microsoft.com/office/drawing/2014/main" id="{93DF2C78-E420-425E-945E-1B562535F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72739" name="Text Box 35">
              <a:extLst>
                <a:ext uri="{FF2B5EF4-FFF2-40B4-BE49-F238E27FC236}">
                  <a16:creationId xmlns:a16="http://schemas.microsoft.com/office/drawing/2014/main" id="{BB4F37F1-5265-4617-B8FE-C7B665C14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4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72740" name="Text Box 36">
              <a:extLst>
                <a:ext uri="{FF2B5EF4-FFF2-40B4-BE49-F238E27FC236}">
                  <a16:creationId xmlns:a16="http://schemas.microsoft.com/office/drawing/2014/main" id="{AB869EA3-2C5E-4716-B4D4-5444BDFF3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53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72741" name="Text Box 37">
              <a:extLst>
                <a:ext uri="{FF2B5EF4-FFF2-40B4-BE49-F238E27FC236}">
                  <a16:creationId xmlns:a16="http://schemas.microsoft.com/office/drawing/2014/main" id="{7B7BA187-3F65-4C2E-B270-E566BF455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1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72742" name="Text Box 38">
              <a:extLst>
                <a:ext uri="{FF2B5EF4-FFF2-40B4-BE49-F238E27FC236}">
                  <a16:creationId xmlns:a16="http://schemas.microsoft.com/office/drawing/2014/main" id="{3F62B071-38BC-4734-A856-123629B29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7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72743" name="Text Box 39">
              <a:extLst>
                <a:ext uri="{FF2B5EF4-FFF2-40B4-BE49-F238E27FC236}">
                  <a16:creationId xmlns:a16="http://schemas.microsoft.com/office/drawing/2014/main" id="{B8B12285-4D16-4B14-BD10-0CC834BBD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1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72744" name="Text Box 40">
              <a:extLst>
                <a:ext uri="{FF2B5EF4-FFF2-40B4-BE49-F238E27FC236}">
                  <a16:creationId xmlns:a16="http://schemas.microsoft.com/office/drawing/2014/main" id="{00DB3F48-97F8-4F05-9A87-02847770D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12</a:t>
              </a:r>
            </a:p>
          </p:txBody>
        </p:sp>
        <p:sp>
          <p:nvSpPr>
            <p:cNvPr id="72745" name="Text Box 41">
              <a:extLst>
                <a:ext uri="{FF2B5EF4-FFF2-40B4-BE49-F238E27FC236}">
                  <a16:creationId xmlns:a16="http://schemas.microsoft.com/office/drawing/2014/main" id="{B0BE58F4-0D26-4E4F-B6AB-E83D22204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15</a:t>
              </a:r>
            </a:p>
          </p:txBody>
        </p:sp>
        <p:sp>
          <p:nvSpPr>
            <p:cNvPr id="72746" name="Text Box 42">
              <a:extLst>
                <a:ext uri="{FF2B5EF4-FFF2-40B4-BE49-F238E27FC236}">
                  <a16:creationId xmlns:a16="http://schemas.microsoft.com/office/drawing/2014/main" id="{D30B3BDB-FB4F-4D56-B079-1ED7DEEA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7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72747" name="Text Box 43">
              <a:extLst>
                <a:ext uri="{FF2B5EF4-FFF2-40B4-BE49-F238E27FC236}">
                  <a16:creationId xmlns:a16="http://schemas.microsoft.com/office/drawing/2014/main" id="{8B38D131-2777-48EB-8A90-FC7B33D97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4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20</a:t>
              </a:r>
            </a:p>
          </p:txBody>
        </p:sp>
        <p:sp>
          <p:nvSpPr>
            <p:cNvPr id="72748" name="Text Box 44">
              <a:extLst>
                <a:ext uri="{FF2B5EF4-FFF2-40B4-BE49-F238E27FC236}">
                  <a16:creationId xmlns:a16="http://schemas.microsoft.com/office/drawing/2014/main" id="{BEB310E9-B273-432B-93DD-13CA1A76D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22</a:t>
              </a:r>
            </a:p>
          </p:txBody>
        </p:sp>
        <p:sp>
          <p:nvSpPr>
            <p:cNvPr id="72749" name="Text Box 45">
              <a:extLst>
                <a:ext uri="{FF2B5EF4-FFF2-40B4-BE49-F238E27FC236}">
                  <a16:creationId xmlns:a16="http://schemas.microsoft.com/office/drawing/2014/main" id="{6A53F1B4-37D9-49D9-A772-D3E8162DF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0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FF"/>
                  </a:solidFill>
                </a:rPr>
                <a:t>24</a:t>
              </a:r>
            </a:p>
          </p:txBody>
        </p:sp>
        <p:sp>
          <p:nvSpPr>
            <p:cNvPr id="72750" name="Text Box 46">
              <a:extLst>
                <a:ext uri="{FF2B5EF4-FFF2-40B4-BE49-F238E27FC236}">
                  <a16:creationId xmlns:a16="http://schemas.microsoft.com/office/drawing/2014/main" id="{5B15F857-DF83-4156-9206-B471DB8F3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84"/>
              <a:ext cx="3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+1</a:t>
              </a:r>
            </a:p>
          </p:txBody>
        </p:sp>
        <p:sp>
          <p:nvSpPr>
            <p:cNvPr id="72751" name="Text Box 47">
              <a:extLst>
                <a:ext uri="{FF2B5EF4-FFF2-40B4-BE49-F238E27FC236}">
                  <a16:creationId xmlns:a16="http://schemas.microsoft.com/office/drawing/2014/main" id="{23F66848-5F36-462F-B732-9A9834FFC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72752" name="Text Box 48">
              <a:extLst>
                <a:ext uri="{FF2B5EF4-FFF2-40B4-BE49-F238E27FC236}">
                  <a16:creationId xmlns:a16="http://schemas.microsoft.com/office/drawing/2014/main" id="{36E9B088-AD66-4455-86DE-E7A8258B0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-1</a:t>
              </a:r>
            </a:p>
          </p:txBody>
        </p:sp>
        <p:sp>
          <p:nvSpPr>
            <p:cNvPr id="72753" name="Text Box 49">
              <a:extLst>
                <a:ext uri="{FF2B5EF4-FFF2-40B4-BE49-F238E27FC236}">
                  <a16:creationId xmlns:a16="http://schemas.microsoft.com/office/drawing/2014/main" id="{EF37C886-E4C6-4664-BAE1-68E563ABF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6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0</a:t>
              </a:r>
            </a:p>
          </p:txBody>
        </p:sp>
        <p:sp>
          <p:nvSpPr>
            <p:cNvPr id="72754" name="Text Box 50">
              <a:extLst>
                <a:ext uri="{FF2B5EF4-FFF2-40B4-BE49-F238E27FC236}">
                  <a16:creationId xmlns:a16="http://schemas.microsoft.com/office/drawing/2014/main" id="{5F102001-770D-497A-AEE3-BDD58D331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0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134D63C-D0C7-4904-8E23-E8EDFFA7F6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62025"/>
          </a:xfrm>
        </p:spPr>
        <p:txBody>
          <a:bodyPr/>
          <a:lstStyle/>
          <a:p>
            <a:r>
              <a:rPr lang="en-US" altLang="en-US" sz="2800" b="1"/>
              <a:t>AVL Tree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0FA707D-24D3-4B64-A9D8-E2452E4927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sz="2800" b="1"/>
              <a:t>Height of an  tree:</a:t>
            </a:r>
          </a:p>
          <a:p>
            <a:pPr>
              <a:buFontTx/>
              <a:buNone/>
            </a:pPr>
            <a:r>
              <a:rPr lang="en-US" altLang="en-US" sz="2800" b="1"/>
              <a:t>   the longest path from the root to each leaf node</a:t>
            </a:r>
          </a:p>
          <a:p>
            <a:r>
              <a:rPr lang="en-US" altLang="en-US" sz="2800" b="1"/>
              <a:t>Balance factor </a:t>
            </a:r>
            <a:r>
              <a:rPr lang="en-US" altLang="en-US" sz="2800" b="1" i="1"/>
              <a:t>bf(x)</a:t>
            </a:r>
            <a:r>
              <a:rPr lang="en-US" altLang="en-US" sz="2800" b="1"/>
              <a:t> of a node x :</a:t>
            </a:r>
          </a:p>
          <a:p>
            <a:pPr>
              <a:buFontTx/>
              <a:buNone/>
            </a:pPr>
            <a:r>
              <a:rPr lang="en-US" altLang="en-US" sz="2800" b="1"/>
              <a:t>   height of right subtree of x – height of left subtree of x</a:t>
            </a: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D8374BEC-9438-407A-903D-2491926451F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7010400" cy="533400"/>
            <a:chOff x="0" y="0"/>
            <a:chExt cx="4416" cy="336"/>
          </a:xfrm>
        </p:grpSpPr>
        <p:sp>
          <p:nvSpPr>
            <p:cNvPr id="73733" name="Rectangle 5">
              <a:extLst>
                <a:ext uri="{FF2B5EF4-FFF2-40B4-BE49-F238E27FC236}">
                  <a16:creationId xmlns:a16="http://schemas.microsoft.com/office/drawing/2014/main" id="{50A5A68F-70FA-46EF-88CF-1C76D2A0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0"/>
              <a:ext cx="3120" cy="336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 sz="2800" b="1"/>
                <a:t> </a:t>
              </a:r>
              <a:r>
                <a:rPr lang="en-US" altLang="en-US" sz="2800" b="1"/>
                <a:t>Left  data  Right  balance(height) </a:t>
              </a:r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332FB08C-5DAD-49F4-94AE-FEBA74DBF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73735" name="Line 7">
              <a:extLst>
                <a:ext uri="{FF2B5EF4-FFF2-40B4-BE49-F238E27FC236}">
                  <a16:creationId xmlns:a16="http://schemas.microsoft.com/office/drawing/2014/main" id="{41D13597-C321-44F8-BDBD-797DEE3F4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05DAB4B7-D2F8-4E4D-85ED-9432C0184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73737" name="Text Box 9">
              <a:extLst>
                <a:ext uri="{FF2B5EF4-FFF2-40B4-BE49-F238E27FC236}">
                  <a16:creationId xmlns:a16="http://schemas.microsoft.com/office/drawing/2014/main" id="{5118BB2E-CDB3-4314-BA21-E4A59B0AD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15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Each node: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41E214-C488-4173-B352-75EDB169C1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algn="l"/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 b="1"/>
              <a:t>例5. 统计叶子结点个数</a:t>
            </a:r>
            <a:br>
              <a:rPr lang="en-US" altLang="en-US" sz="4000" b="1"/>
            </a:br>
            <a:endParaRPr lang="en-US" altLang="en-US" sz="40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C56967F-196F-4B9C-AB18-94DCC3A51F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6800"/>
            <a:ext cx="8243888" cy="5029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 b="1"/>
              <a:t>int leafNum ( BinTreeNode &lt;Type&gt; * root )</a:t>
            </a:r>
          </a:p>
          <a:p>
            <a:pPr algn="just">
              <a:buFontTx/>
              <a:buNone/>
            </a:pPr>
            <a:r>
              <a:rPr lang="en-US" altLang="en-US" sz="2000" b="1"/>
              <a:t>{ </a:t>
            </a:r>
          </a:p>
          <a:p>
            <a:pPr algn="just">
              <a:buFontTx/>
              <a:buNone/>
            </a:pPr>
            <a:r>
              <a:rPr lang="en-US" altLang="en-US" sz="2000" b="1"/>
              <a:t>     if ( root = = NULL ) return 0 ;</a:t>
            </a:r>
          </a:p>
          <a:p>
            <a:pPr algn="just">
              <a:buFontTx/>
              <a:buNone/>
            </a:pPr>
            <a:r>
              <a:rPr lang="en-US" altLang="en-US" sz="2000" b="1"/>
              <a:t>     if ( root-&gt;leafchild = = NULL &amp;&amp; root-&gt;rightchild = = NULL ) 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   return 1;</a:t>
            </a:r>
          </a:p>
          <a:p>
            <a:pPr algn="just">
              <a:buFontTx/>
              <a:buNone/>
            </a:pPr>
            <a:r>
              <a:rPr lang="en-US" altLang="en-US" sz="2000" b="1"/>
              <a:t>     else return leafNum( root-&gt; leftchild ) + leafNum ( root-&gt; rightchild ) ;</a:t>
            </a:r>
          </a:p>
          <a:p>
            <a:pPr algn="just">
              <a:buFontTx/>
              <a:buNone/>
            </a:pPr>
            <a:r>
              <a:rPr lang="en-US" altLang="en-US" sz="2000" b="1"/>
              <a:t>}</a:t>
            </a:r>
          </a:p>
          <a:p>
            <a:pPr algn="just">
              <a:buFontTx/>
              <a:buNone/>
            </a:pPr>
            <a:r>
              <a:rPr lang="en-US" altLang="en-US" b="1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4BAE9B4-A49A-44B5-9BEE-EE7A5D47E2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90588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sz="2800" b="1"/>
              <a:t>AVL Tree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0049DFE-FB39-4A60-A14F-487408BA77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   The height of an AVL tree with n elements is O(log</a:t>
            </a:r>
            <a:r>
              <a:rPr lang="en-US" altLang="en-US" sz="2800" b="1" baseline="-25000"/>
              <a:t>2</a:t>
            </a:r>
            <a:r>
              <a:rPr lang="en-US" altLang="en-US" sz="2800" b="1"/>
              <a:t> n), so an n-element AVL search tree can be searched in O(log</a:t>
            </a:r>
            <a:r>
              <a:rPr lang="en-US" altLang="en-US" sz="2800" b="1" baseline="-25000"/>
              <a:t>2</a:t>
            </a:r>
            <a:r>
              <a:rPr lang="en-US" altLang="en-US" sz="2800" b="1"/>
              <a:t> n) time.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31DCD4D-1FE3-42D1-AD03-E184E7FC15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sz="2800" b="1"/>
              <a:t>AVL Tree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A01D9A7-B449-4B02-BC0E-DDD80272CB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r>
              <a:rPr lang="en-US" altLang="en-US" b="1"/>
              <a:t>插入</a:t>
            </a:r>
          </a:p>
          <a:p>
            <a:pPr>
              <a:buFontTx/>
              <a:buNone/>
            </a:pPr>
            <a:r>
              <a:rPr lang="en-US" altLang="en-US" b="1"/>
              <a:t>      左外侧， 右外侧-----一次旋转 </a:t>
            </a:r>
          </a:p>
          <a:p>
            <a:pPr>
              <a:buFontTx/>
              <a:buNone/>
            </a:pPr>
            <a:r>
              <a:rPr lang="en-US" altLang="en-US" b="1"/>
              <a:t>      左内侧，右内侧------二次旋转</a:t>
            </a:r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 AVL树的插入:</a:t>
            </a:r>
          </a:p>
          <a:p>
            <a:pPr>
              <a:buFontTx/>
              <a:buNone/>
            </a:pPr>
            <a:r>
              <a:rPr lang="en-US" altLang="en-US" b="1"/>
              <a:t>    1.   首先要正确地插入</a:t>
            </a:r>
          </a:p>
          <a:p>
            <a:pPr>
              <a:buFontTx/>
              <a:buNone/>
            </a:pPr>
            <a:r>
              <a:rPr lang="en-US" altLang="en-US" b="1"/>
              <a:t>    2.  找到有可能发生的最小不平衡子树</a:t>
            </a:r>
          </a:p>
          <a:p>
            <a:pPr>
              <a:buFontTx/>
              <a:buNone/>
            </a:pPr>
            <a:r>
              <a:rPr lang="en-US" altLang="en-US" b="1"/>
              <a:t>    3.   判别插入在不平衡子树的外侧还是内侧</a:t>
            </a:r>
          </a:p>
          <a:p>
            <a:pPr>
              <a:buFontTx/>
              <a:buNone/>
            </a:pPr>
            <a:r>
              <a:rPr lang="en-US" altLang="en-US" b="1"/>
              <a:t>    4.   根据3的判别结果,再进行单旋还是双旋</a:t>
            </a:r>
          </a:p>
          <a:p>
            <a:pPr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4C6E12B-0CDA-40DD-949D-F07E61C8AE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4800"/>
            <a:ext cx="7772400" cy="58674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en-US"/>
              <a:t>    </a:t>
            </a:r>
            <a:endParaRPr lang="en-US" altLang="en-US" sz="2000"/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BF84417E-E727-4755-B169-AC3FB00F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85800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从空的</a:t>
            </a:r>
            <a:r>
              <a:rPr lang="en-US" altLang="en-US" b="1"/>
              <a:t>AVL</a:t>
            </a:r>
            <a:r>
              <a:rPr lang="zh-CN" altLang="en-US" b="1"/>
              <a:t>树建树的算法。一个例子 ：</a:t>
            </a:r>
          </a:p>
          <a:p>
            <a:pPr eaLnBrk="1" hangingPunct="1"/>
            <a:r>
              <a:rPr lang="zh-CN" altLang="en-US" b="1"/>
              <a:t>     </a:t>
            </a:r>
            <a:r>
              <a:rPr lang="en-US" altLang="en-US" b="1"/>
              <a:t>7</a:t>
            </a:r>
            <a:r>
              <a:rPr lang="zh-CN" altLang="en-US" b="1"/>
              <a:t>个关键码发生四种转动     </a:t>
            </a:r>
            <a:r>
              <a:rPr lang="en-US" altLang="en-US" b="1"/>
              <a:t>A</a:t>
            </a:r>
            <a:r>
              <a:rPr lang="zh-CN" altLang="en-US" b="1"/>
              <a:t>， </a:t>
            </a:r>
            <a:r>
              <a:rPr lang="en-US" altLang="en-US" b="1"/>
              <a:t>Z</a:t>
            </a:r>
            <a:r>
              <a:rPr lang="zh-CN" altLang="en-US" b="1"/>
              <a:t>， </a:t>
            </a:r>
            <a:r>
              <a:rPr lang="en-US" altLang="en-US" b="1"/>
              <a:t>C</a:t>
            </a:r>
            <a:r>
              <a:rPr lang="zh-CN" altLang="en-US" b="1"/>
              <a:t>， </a:t>
            </a:r>
            <a:r>
              <a:rPr lang="en-US" altLang="en-US" b="1"/>
              <a:t>W</a:t>
            </a:r>
            <a:r>
              <a:rPr lang="zh-CN" altLang="en-US" b="1"/>
              <a:t>， </a:t>
            </a:r>
            <a:r>
              <a:rPr lang="en-US" altLang="en-US" b="1"/>
              <a:t>D</a:t>
            </a:r>
            <a:r>
              <a:rPr lang="zh-CN" altLang="en-US" b="1"/>
              <a:t>， </a:t>
            </a:r>
            <a:r>
              <a:rPr lang="en-US" altLang="en-US" b="1"/>
              <a:t>X</a:t>
            </a:r>
            <a:r>
              <a:rPr lang="zh-CN" altLang="en-US" b="1"/>
              <a:t>， </a:t>
            </a:r>
            <a:r>
              <a:rPr lang="en-US" altLang="en-US" b="1"/>
              <a:t>Y</a:t>
            </a:r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770391A4-DB6E-451F-86E9-A4C64046646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457200" cy="509588"/>
            <a:chOff x="0" y="0"/>
            <a:chExt cx="288" cy="321"/>
          </a:xfrm>
        </p:grpSpPr>
        <p:sp>
          <p:nvSpPr>
            <p:cNvPr id="76805" name="AutoShape 5">
              <a:extLst>
                <a:ext uri="{FF2B5EF4-FFF2-40B4-BE49-F238E27FC236}">
                  <a16:creationId xmlns:a16="http://schemas.microsoft.com/office/drawing/2014/main" id="{646A48F1-09D4-481B-A540-0F4DAE579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06" name="Text Box 6">
              <a:extLst>
                <a:ext uri="{FF2B5EF4-FFF2-40B4-BE49-F238E27FC236}">
                  <a16:creationId xmlns:a16="http://schemas.microsoft.com/office/drawing/2014/main" id="{5FD4C7FF-6F02-4CA3-AA0B-EA2553362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A</a:t>
              </a:r>
            </a:p>
          </p:txBody>
        </p:sp>
      </p:grpSp>
      <p:grpSp>
        <p:nvGrpSpPr>
          <p:cNvPr id="76807" name="Group 7">
            <a:extLst>
              <a:ext uri="{FF2B5EF4-FFF2-40B4-BE49-F238E27FC236}">
                <a16:creationId xmlns:a16="http://schemas.microsoft.com/office/drawing/2014/main" id="{B7D0B7EC-A8BD-477D-9C2F-28ECE9166DC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6000"/>
            <a:ext cx="695325" cy="1071563"/>
            <a:chOff x="0" y="0"/>
            <a:chExt cx="438" cy="675"/>
          </a:xfrm>
        </p:grpSpPr>
        <p:sp>
          <p:nvSpPr>
            <p:cNvPr id="76808" name="AutoShape 8">
              <a:extLst>
                <a:ext uri="{FF2B5EF4-FFF2-40B4-BE49-F238E27FC236}">
                  <a16:creationId xmlns:a16="http://schemas.microsoft.com/office/drawing/2014/main" id="{62605C06-A946-4976-89C6-1E5FA36D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09" name="AutoShape 9">
              <a:extLst>
                <a:ext uri="{FF2B5EF4-FFF2-40B4-BE49-F238E27FC236}">
                  <a16:creationId xmlns:a16="http://schemas.microsoft.com/office/drawing/2014/main" id="{65136B08-B340-49AE-86B5-623C4F5B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10" name="Line 10">
              <a:extLst>
                <a:ext uri="{FF2B5EF4-FFF2-40B4-BE49-F238E27FC236}">
                  <a16:creationId xmlns:a16="http://schemas.microsoft.com/office/drawing/2014/main" id="{CF243C84-5139-4F6D-956B-8C3DBB164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88"/>
              <a:ext cx="48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Text Box 11">
              <a:extLst>
                <a:ext uri="{FF2B5EF4-FFF2-40B4-BE49-F238E27FC236}">
                  <a16:creationId xmlns:a16="http://schemas.microsoft.com/office/drawing/2014/main" id="{5E51D6B9-3E43-4C3D-A8CF-8600B466A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6812" name="Text Box 12">
              <a:extLst>
                <a:ext uri="{FF2B5EF4-FFF2-40B4-BE49-F238E27FC236}">
                  <a16:creationId xmlns:a16="http://schemas.microsoft.com/office/drawing/2014/main" id="{9352597E-F667-4247-A02C-D1E754455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Z</a:t>
              </a:r>
            </a:p>
          </p:txBody>
        </p:sp>
      </p:grpSp>
      <p:grpSp>
        <p:nvGrpSpPr>
          <p:cNvPr id="76813" name="Group 13">
            <a:extLst>
              <a:ext uri="{FF2B5EF4-FFF2-40B4-BE49-F238E27FC236}">
                <a16:creationId xmlns:a16="http://schemas.microsoft.com/office/drawing/2014/main" id="{6E21A17E-50E1-4C7C-9B13-B1772000436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1228725" cy="1681163"/>
            <a:chOff x="0" y="0"/>
            <a:chExt cx="774" cy="1059"/>
          </a:xfrm>
        </p:grpSpPr>
        <p:sp>
          <p:nvSpPr>
            <p:cNvPr id="76814" name="AutoShape 14">
              <a:extLst>
                <a:ext uri="{FF2B5EF4-FFF2-40B4-BE49-F238E27FC236}">
                  <a16:creationId xmlns:a16="http://schemas.microsoft.com/office/drawing/2014/main" id="{0B1B4120-FB09-4FD7-9D5E-5D6AB0AB4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76815" name="Group 15">
              <a:extLst>
                <a:ext uri="{FF2B5EF4-FFF2-40B4-BE49-F238E27FC236}">
                  <a16:creationId xmlns:a16="http://schemas.microsoft.com/office/drawing/2014/main" id="{CD3AFEA1-C698-4A48-8FF5-5CBC6A20A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0"/>
              <a:ext cx="726" cy="1059"/>
              <a:chOff x="0" y="0"/>
              <a:chExt cx="726" cy="1059"/>
            </a:xfrm>
          </p:grpSpPr>
          <p:sp>
            <p:nvSpPr>
              <p:cNvPr id="76816" name="AutoShape 16">
                <a:extLst>
                  <a:ext uri="{FF2B5EF4-FFF2-40B4-BE49-F238E27FC236}">
                    <a16:creationId xmlns:a16="http://schemas.microsoft.com/office/drawing/2014/main" id="{80325FD5-F4F4-43D1-91EC-3AEF18D59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6817" name="AutoShape 17">
                <a:extLst>
                  <a:ext uri="{FF2B5EF4-FFF2-40B4-BE49-F238E27FC236}">
                    <a16:creationId xmlns:a16="http://schemas.microsoft.com/office/drawing/2014/main" id="{0D79E1D4-E518-45F0-B36B-405179F46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84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6818" name="AutoShape 18">
                <a:extLst>
                  <a:ext uri="{FF2B5EF4-FFF2-40B4-BE49-F238E27FC236}">
                    <a16:creationId xmlns:a16="http://schemas.microsoft.com/office/drawing/2014/main" id="{CBA41C0D-126B-420B-93A1-E4EE1CA27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76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6819" name="Line 19">
                <a:extLst>
                  <a:ext uri="{FF2B5EF4-FFF2-40B4-BE49-F238E27FC236}">
                    <a16:creationId xmlns:a16="http://schemas.microsoft.com/office/drawing/2014/main" id="{F5FBF616-2325-45DE-AEDE-85499EDA2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288"/>
                <a:ext cx="144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0" name="Line 20">
                <a:extLst>
                  <a:ext uri="{FF2B5EF4-FFF2-40B4-BE49-F238E27FC236}">
                    <a16:creationId xmlns:a16="http://schemas.microsoft.com/office/drawing/2014/main" id="{7FE69C95-12CD-4DEF-B482-2BB6F9499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8"/>
                <a:ext cx="144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1" name="Line 21">
                <a:extLst>
                  <a:ext uri="{FF2B5EF4-FFF2-40B4-BE49-F238E27FC236}">
                    <a16:creationId xmlns:a16="http://schemas.microsoft.com/office/drawing/2014/main" id="{BE5599B4-81FE-46A8-A571-9C9A1AB5A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672"/>
                <a:ext cx="96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2" name="Text Box 22">
                <a:extLst>
                  <a:ext uri="{FF2B5EF4-FFF2-40B4-BE49-F238E27FC236}">
                    <a16:creationId xmlns:a16="http://schemas.microsoft.com/office/drawing/2014/main" id="{0CFD79AF-AEDC-4F8D-8BBD-22AF62A49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8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rgbClr val="0033CC"/>
                    </a:solidFill>
                  </a:rPr>
                  <a:t>A</a:t>
                </a:r>
              </a:p>
            </p:txBody>
          </p:sp>
          <p:sp>
            <p:nvSpPr>
              <p:cNvPr id="76823" name="Text Box 23">
                <a:extLst>
                  <a:ext uri="{FF2B5EF4-FFF2-40B4-BE49-F238E27FC236}">
                    <a16:creationId xmlns:a16="http://schemas.microsoft.com/office/drawing/2014/main" id="{797C8296-90A1-4798-8E19-2644C9F26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38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rgbClr val="0033CC"/>
                    </a:solidFill>
                  </a:rPr>
                  <a:t>Z</a:t>
                </a:r>
              </a:p>
            </p:txBody>
          </p:sp>
          <p:sp>
            <p:nvSpPr>
              <p:cNvPr id="76824" name="Text Box 24">
                <a:extLst>
                  <a:ext uri="{FF2B5EF4-FFF2-40B4-BE49-F238E27FC236}">
                    <a16:creationId xmlns:a16="http://schemas.microsoft.com/office/drawing/2014/main" id="{D329A837-C2F2-41B3-BBF7-69A1E93BA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0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rgbClr val="0033CC"/>
                    </a:solidFill>
                  </a:rPr>
                  <a:t>C</a:t>
                </a:r>
              </a:p>
            </p:txBody>
          </p:sp>
          <p:sp>
            <p:nvSpPr>
              <p:cNvPr id="76825" name="Text Box 25">
                <a:extLst>
                  <a:ext uri="{FF2B5EF4-FFF2-40B4-BE49-F238E27FC236}">
                    <a16:creationId xmlns:a16="http://schemas.microsoft.com/office/drawing/2014/main" id="{175510BE-7A60-4AE9-A4DA-4EBD819BC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768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olidFill>
                      <a:srgbClr val="0033CC"/>
                    </a:solidFill>
                  </a:rPr>
                  <a:t>W</a:t>
                </a:r>
              </a:p>
            </p:txBody>
          </p:sp>
        </p:grpSp>
      </p:grpSp>
      <p:grpSp>
        <p:nvGrpSpPr>
          <p:cNvPr id="76826" name="Group 26">
            <a:extLst>
              <a:ext uri="{FF2B5EF4-FFF2-40B4-BE49-F238E27FC236}">
                <a16:creationId xmlns:a16="http://schemas.microsoft.com/office/drawing/2014/main" id="{454F304A-AED9-46C5-9C08-1A6F4CB6648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033588"/>
            <a:ext cx="2600325" cy="2305050"/>
            <a:chOff x="0" y="0"/>
            <a:chExt cx="1638" cy="1452"/>
          </a:xfrm>
        </p:grpSpPr>
        <p:sp>
          <p:nvSpPr>
            <p:cNvPr id="76827" name="AutoShape 27">
              <a:extLst>
                <a:ext uri="{FF2B5EF4-FFF2-40B4-BE49-F238E27FC236}">
                  <a16:creationId xmlns:a16="http://schemas.microsoft.com/office/drawing/2014/main" id="{BE748763-D2AE-48CF-AD51-740DC0D8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07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28" name="AutoShape 28">
              <a:extLst>
                <a:ext uri="{FF2B5EF4-FFF2-40B4-BE49-F238E27FC236}">
                  <a16:creationId xmlns:a16="http://schemas.microsoft.com/office/drawing/2014/main" id="{EDF2280F-ACC4-45D4-B7F7-40BEDE74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43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29" name="AutoShape 29">
              <a:extLst>
                <a:ext uri="{FF2B5EF4-FFF2-40B4-BE49-F238E27FC236}">
                  <a16:creationId xmlns:a16="http://schemas.microsoft.com/office/drawing/2014/main" id="{825A819D-475B-455A-A284-DFC77105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7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30" name="AutoShape 30">
              <a:extLst>
                <a:ext uri="{FF2B5EF4-FFF2-40B4-BE49-F238E27FC236}">
                  <a16:creationId xmlns:a16="http://schemas.microsoft.com/office/drawing/2014/main" id="{D696727F-09DF-4259-B629-DD0D7713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7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31" name="AutoShape 31">
              <a:extLst>
                <a:ext uri="{FF2B5EF4-FFF2-40B4-BE49-F238E27FC236}">
                  <a16:creationId xmlns:a16="http://schemas.microsoft.com/office/drawing/2014/main" id="{8C9B46F5-2879-4945-8B5D-7D846EEF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3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32" name="AutoShape 32">
              <a:extLst>
                <a:ext uri="{FF2B5EF4-FFF2-40B4-BE49-F238E27FC236}">
                  <a16:creationId xmlns:a16="http://schemas.microsoft.com/office/drawing/2014/main" id="{B0180154-B4DE-4243-A010-E29E796C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591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33" name="Line 33">
              <a:extLst>
                <a:ext uri="{FF2B5EF4-FFF2-40B4-BE49-F238E27FC236}">
                  <a16:creationId xmlns:a16="http://schemas.microsoft.com/office/drawing/2014/main" id="{C5602C60-9B98-4FB8-AD36-2A423F32A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495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4" name="Line 34">
              <a:extLst>
                <a:ext uri="{FF2B5EF4-FFF2-40B4-BE49-F238E27FC236}">
                  <a16:creationId xmlns:a16="http://schemas.microsoft.com/office/drawing/2014/main" id="{595263F1-EFC7-4F26-8169-157798095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831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5" name="Line 35">
              <a:extLst>
                <a:ext uri="{FF2B5EF4-FFF2-40B4-BE49-F238E27FC236}">
                  <a16:creationId xmlns:a16="http://schemas.microsoft.com/office/drawing/2014/main" id="{146BA9FA-985F-446E-88DC-566D9C827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495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6" name="Line 36">
              <a:extLst>
                <a:ext uri="{FF2B5EF4-FFF2-40B4-BE49-F238E27FC236}">
                  <a16:creationId xmlns:a16="http://schemas.microsoft.com/office/drawing/2014/main" id="{BE825D45-4DA7-4BC7-AF2B-B66F816AB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495"/>
              <a:ext cx="14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Text Box 37">
              <a:extLst>
                <a:ext uri="{FF2B5EF4-FFF2-40B4-BE49-F238E27FC236}">
                  <a16:creationId xmlns:a16="http://schemas.microsoft.com/office/drawing/2014/main" id="{A452FFBC-C363-4AA2-8D81-B2BD7D8E2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0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右双旋转</a:t>
              </a:r>
              <a:endParaRPr lang="zh-CN" altLang="en-US" b="1"/>
            </a:p>
          </p:txBody>
        </p:sp>
        <p:sp>
          <p:nvSpPr>
            <p:cNvPr id="76838" name="Text Box 38">
              <a:extLst>
                <a:ext uri="{FF2B5EF4-FFF2-40B4-BE49-F238E27FC236}">
                  <a16:creationId xmlns:a16="http://schemas.microsoft.com/office/drawing/2014/main" id="{DEB9FB0E-2400-4B61-961D-CE01CC323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0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6839" name="Text Box 39">
              <a:extLst>
                <a:ext uri="{FF2B5EF4-FFF2-40B4-BE49-F238E27FC236}">
                  <a16:creationId xmlns:a16="http://schemas.microsoft.com/office/drawing/2014/main" id="{FE9D22F1-11F2-42FF-BEB6-354EB014F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54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6840" name="Text Box 40">
              <a:extLst>
                <a:ext uri="{FF2B5EF4-FFF2-40B4-BE49-F238E27FC236}">
                  <a16:creationId xmlns:a16="http://schemas.microsoft.com/office/drawing/2014/main" id="{B5D3A3EA-FC80-4AB5-A204-9C0152145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43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6841" name="Text Box 41">
              <a:extLst>
                <a:ext uri="{FF2B5EF4-FFF2-40B4-BE49-F238E27FC236}">
                  <a16:creationId xmlns:a16="http://schemas.microsoft.com/office/drawing/2014/main" id="{DE0A60AC-A0FB-4B74-B1DA-BB4D214E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5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6842" name="Text Box 42">
              <a:extLst>
                <a:ext uri="{FF2B5EF4-FFF2-40B4-BE49-F238E27FC236}">
                  <a16:creationId xmlns:a16="http://schemas.microsoft.com/office/drawing/2014/main" id="{698DF4EB-F176-4EE4-ABF0-E024789E2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927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6843" name="Text Box 43">
              <a:extLst>
                <a:ext uri="{FF2B5EF4-FFF2-40B4-BE49-F238E27FC236}">
                  <a16:creationId xmlns:a16="http://schemas.microsoft.com/office/drawing/2014/main" id="{CFAA48E9-2D01-494E-BE5E-4DC03DA02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7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6844" name="Text Box 44">
              <a:extLst>
                <a:ext uri="{FF2B5EF4-FFF2-40B4-BE49-F238E27FC236}">
                  <a16:creationId xmlns:a16="http://schemas.microsoft.com/office/drawing/2014/main" id="{2430C037-D478-49C9-A023-2D9207007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00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右内</a:t>
              </a:r>
              <a:endParaRPr lang="zh-CN" altLang="en-US" b="1"/>
            </a:p>
          </p:txBody>
        </p:sp>
        <p:sp>
          <p:nvSpPr>
            <p:cNvPr id="76845" name="Line 45">
              <a:extLst>
                <a:ext uri="{FF2B5EF4-FFF2-40B4-BE49-F238E27FC236}">
                  <a16:creationId xmlns:a16="http://schemas.microsoft.com/office/drawing/2014/main" id="{EE5F6D3B-7961-425B-93D5-0496139B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5"/>
              <a:ext cx="624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846" name="Group 46">
            <a:extLst>
              <a:ext uri="{FF2B5EF4-FFF2-40B4-BE49-F238E27FC236}">
                <a16:creationId xmlns:a16="http://schemas.microsoft.com/office/drawing/2014/main" id="{EFB0A365-4011-48AE-804B-17E7D8555C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362200"/>
            <a:ext cx="1690688" cy="2286000"/>
            <a:chOff x="0" y="0"/>
            <a:chExt cx="1065" cy="1440"/>
          </a:xfrm>
        </p:grpSpPr>
        <p:sp>
          <p:nvSpPr>
            <p:cNvPr id="76847" name="AutoShape 47">
              <a:extLst>
                <a:ext uri="{FF2B5EF4-FFF2-40B4-BE49-F238E27FC236}">
                  <a16:creationId xmlns:a16="http://schemas.microsoft.com/office/drawing/2014/main" id="{0B6B4176-524F-4B30-89CE-6A8BD2B3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48" name="AutoShape 48">
              <a:extLst>
                <a:ext uri="{FF2B5EF4-FFF2-40B4-BE49-F238E27FC236}">
                  <a16:creationId xmlns:a16="http://schemas.microsoft.com/office/drawing/2014/main" id="{32234FA8-B12A-43EC-A812-1E362982C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49" name="AutoShape 49">
              <a:extLst>
                <a:ext uri="{FF2B5EF4-FFF2-40B4-BE49-F238E27FC236}">
                  <a16:creationId xmlns:a16="http://schemas.microsoft.com/office/drawing/2014/main" id="{350EBC62-60E3-424E-A055-26A4A7AFE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50" name="AutoShape 50">
              <a:extLst>
                <a:ext uri="{FF2B5EF4-FFF2-40B4-BE49-F238E27FC236}">
                  <a16:creationId xmlns:a16="http://schemas.microsoft.com/office/drawing/2014/main" id="{CDD0497F-A9BA-424C-8B79-D30CA8CE8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51" name="AutoShape 51">
              <a:extLst>
                <a:ext uri="{FF2B5EF4-FFF2-40B4-BE49-F238E27FC236}">
                  <a16:creationId xmlns:a16="http://schemas.microsoft.com/office/drawing/2014/main" id="{DF47EE3B-B69D-4F51-A1DD-17F6D8603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6852" name="Line 52">
              <a:extLst>
                <a:ext uri="{FF2B5EF4-FFF2-40B4-BE49-F238E27FC236}">
                  <a16:creationId xmlns:a16="http://schemas.microsoft.com/office/drawing/2014/main" id="{25BC3A4A-8A69-4DF4-BB36-CB6B9BABF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288"/>
              <a:ext cx="14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3" name="Line 53">
              <a:extLst>
                <a:ext uri="{FF2B5EF4-FFF2-40B4-BE49-F238E27FC236}">
                  <a16:creationId xmlns:a16="http://schemas.microsoft.com/office/drawing/2014/main" id="{CE90BB66-3492-4582-95C7-17821B40D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8"/>
              <a:ext cx="14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4" name="Line 54">
              <a:extLst>
                <a:ext uri="{FF2B5EF4-FFF2-40B4-BE49-F238E27FC236}">
                  <a16:creationId xmlns:a16="http://schemas.microsoft.com/office/drawing/2014/main" id="{79BF252D-70CA-416A-BA22-122DB9D1E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624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5" name="Line 55">
              <a:extLst>
                <a:ext uri="{FF2B5EF4-FFF2-40B4-BE49-F238E27FC236}">
                  <a16:creationId xmlns:a16="http://schemas.microsoft.com/office/drawing/2014/main" id="{29F82E80-5960-491A-A2C6-9C7266F86C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6" name="Text Box 56">
              <a:extLst>
                <a:ext uri="{FF2B5EF4-FFF2-40B4-BE49-F238E27FC236}">
                  <a16:creationId xmlns:a16="http://schemas.microsoft.com/office/drawing/2014/main" id="{7539B0DF-A0C3-4CD2-8BAC-A5330E193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6857" name="Text Box 57">
              <a:extLst>
                <a:ext uri="{FF2B5EF4-FFF2-40B4-BE49-F238E27FC236}">
                  <a16:creationId xmlns:a16="http://schemas.microsoft.com/office/drawing/2014/main" id="{FC6D7032-94F4-48FD-8324-326C31E42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6858" name="Text Box 58">
              <a:extLst>
                <a:ext uri="{FF2B5EF4-FFF2-40B4-BE49-F238E27FC236}">
                  <a16:creationId xmlns:a16="http://schemas.microsoft.com/office/drawing/2014/main" id="{57ADDF44-4C60-412C-88A2-77B815C45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6859" name="Text Box 59">
              <a:extLst>
                <a:ext uri="{FF2B5EF4-FFF2-40B4-BE49-F238E27FC236}">
                  <a16:creationId xmlns:a16="http://schemas.microsoft.com/office/drawing/2014/main" id="{DB24613C-FF0A-4E25-9E02-07412F7AF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6860" name="Text Box 60">
              <a:extLst>
                <a:ext uri="{FF2B5EF4-FFF2-40B4-BE49-F238E27FC236}">
                  <a16:creationId xmlns:a16="http://schemas.microsoft.com/office/drawing/2014/main" id="{ADE91546-756E-4568-80AD-87656E0B2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7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33CC"/>
                  </a:solidFill>
                </a:rPr>
                <a:t>W</a:t>
              </a:r>
            </a:p>
          </p:txBody>
        </p:sp>
        <p:sp>
          <p:nvSpPr>
            <p:cNvPr id="76861" name="Text Box 61">
              <a:extLst>
                <a:ext uri="{FF2B5EF4-FFF2-40B4-BE49-F238E27FC236}">
                  <a16:creationId xmlns:a16="http://schemas.microsoft.com/office/drawing/2014/main" id="{2450078A-BCB0-4457-992F-05750C37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4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左外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5620F56-037B-4CFD-BEC7-C2D486BA0B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04800"/>
            <a:ext cx="7772400" cy="57150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endParaRPr lang="en-US" altLang="en-US"/>
          </a:p>
          <a:p>
            <a:pPr>
              <a:buClr>
                <a:schemeClr val="tx1"/>
              </a:buClr>
              <a:buFontTx/>
              <a:buNone/>
            </a:pPr>
            <a:endParaRPr lang="en-US" altLang="en-US"/>
          </a:p>
          <a:p>
            <a:pPr>
              <a:buClr>
                <a:schemeClr val="tx1"/>
              </a:buClr>
              <a:buFontTx/>
              <a:buNone/>
            </a:pPr>
            <a:endParaRPr lang="en-US" altLang="en-US"/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77AB9A07-4173-441E-8FAC-5C7E6786093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3276600" cy="1676400"/>
            <a:chOff x="0" y="0"/>
            <a:chExt cx="2064" cy="1056"/>
          </a:xfrm>
        </p:grpSpPr>
        <p:sp>
          <p:nvSpPr>
            <p:cNvPr id="77828" name="AutoShape 4">
              <a:extLst>
                <a:ext uri="{FF2B5EF4-FFF2-40B4-BE49-F238E27FC236}">
                  <a16:creationId xmlns:a16="http://schemas.microsoft.com/office/drawing/2014/main" id="{89545936-65DF-4CAB-90CB-79009B006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29" name="AutoShape 5">
              <a:extLst>
                <a:ext uri="{FF2B5EF4-FFF2-40B4-BE49-F238E27FC236}">
                  <a16:creationId xmlns:a16="http://schemas.microsoft.com/office/drawing/2014/main" id="{C5460CC7-43B9-40AE-B78D-EE231EE5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0" name="AutoShape 6">
              <a:extLst>
                <a:ext uri="{FF2B5EF4-FFF2-40B4-BE49-F238E27FC236}">
                  <a16:creationId xmlns:a16="http://schemas.microsoft.com/office/drawing/2014/main" id="{853609C0-CFFC-4E44-A00B-DF9671E4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1" name="AutoShape 7">
              <a:extLst>
                <a:ext uri="{FF2B5EF4-FFF2-40B4-BE49-F238E27FC236}">
                  <a16:creationId xmlns:a16="http://schemas.microsoft.com/office/drawing/2014/main" id="{C0E29190-8E44-4E18-B56D-1A725B539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2" name="AutoShape 8">
              <a:extLst>
                <a:ext uri="{FF2B5EF4-FFF2-40B4-BE49-F238E27FC236}">
                  <a16:creationId xmlns:a16="http://schemas.microsoft.com/office/drawing/2014/main" id="{1D097394-8C33-4967-9C01-D5D24437A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33" name="Line 9">
              <a:extLst>
                <a:ext uri="{FF2B5EF4-FFF2-40B4-BE49-F238E27FC236}">
                  <a16:creationId xmlns:a16="http://schemas.microsoft.com/office/drawing/2014/main" id="{95CE4EF2-A101-4A2B-8CE8-CD015FF95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40"/>
              <a:ext cx="14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F6CCDBDE-1B2F-439C-8E61-8250C595B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0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5" name="Line 11">
              <a:extLst>
                <a:ext uri="{FF2B5EF4-FFF2-40B4-BE49-F238E27FC236}">
                  <a16:creationId xmlns:a16="http://schemas.microsoft.com/office/drawing/2014/main" id="{938C4D04-4E57-4B7C-8751-E47003243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624"/>
              <a:ext cx="96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Line 12">
              <a:extLst>
                <a:ext uri="{FF2B5EF4-FFF2-40B4-BE49-F238E27FC236}">
                  <a16:creationId xmlns:a16="http://schemas.microsoft.com/office/drawing/2014/main" id="{CF9663A2-56F7-4C17-87E4-C21DB143F1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624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7" name="Text Box 13">
              <a:extLst>
                <a:ext uri="{FF2B5EF4-FFF2-40B4-BE49-F238E27FC236}">
                  <a16:creationId xmlns:a16="http://schemas.microsoft.com/office/drawing/2014/main" id="{17A314A0-3812-41AF-903C-A1E04B348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" y="177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右单旋转</a:t>
              </a:r>
              <a:endParaRPr lang="zh-CN" altLang="en-US" b="1"/>
            </a:p>
          </p:txBody>
        </p:sp>
        <p:sp>
          <p:nvSpPr>
            <p:cNvPr id="77838" name="Line 14">
              <a:extLst>
                <a:ext uri="{FF2B5EF4-FFF2-40B4-BE49-F238E27FC236}">
                  <a16:creationId xmlns:a16="http://schemas.microsoft.com/office/drawing/2014/main" id="{D6AFF91B-0C6E-4FC8-9342-8945B8306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32"/>
              <a:ext cx="76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9" name="Text Box 15">
              <a:extLst>
                <a:ext uri="{FF2B5EF4-FFF2-40B4-BE49-F238E27FC236}">
                  <a16:creationId xmlns:a16="http://schemas.microsoft.com/office/drawing/2014/main" id="{39C8E73A-D9EA-4247-B7A7-C570305AA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7840" name="Text Box 16">
              <a:extLst>
                <a:ext uri="{FF2B5EF4-FFF2-40B4-BE49-F238E27FC236}">
                  <a16:creationId xmlns:a16="http://schemas.microsoft.com/office/drawing/2014/main" id="{0ABBB731-86B4-40A0-947B-8BD3C5E30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7841" name="Text Box 17">
              <a:extLst>
                <a:ext uri="{FF2B5EF4-FFF2-40B4-BE49-F238E27FC236}">
                  <a16:creationId xmlns:a16="http://schemas.microsoft.com/office/drawing/2014/main" id="{5B6E18B2-18F1-4B69-9E5D-F391F0E08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7842" name="Text Box 18">
              <a:extLst>
                <a:ext uri="{FF2B5EF4-FFF2-40B4-BE49-F238E27FC236}">
                  <a16:creationId xmlns:a16="http://schemas.microsoft.com/office/drawing/2014/main" id="{F957FF51-68B8-4CB8-8121-F129293D7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76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7843" name="Text Box 19">
              <a:extLst>
                <a:ext uri="{FF2B5EF4-FFF2-40B4-BE49-F238E27FC236}">
                  <a16:creationId xmlns:a16="http://schemas.microsoft.com/office/drawing/2014/main" id="{8D489CF3-C906-4E4B-ABC8-06338BF70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8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W</a:t>
              </a:r>
            </a:p>
          </p:txBody>
        </p:sp>
      </p:grpSp>
      <p:grpSp>
        <p:nvGrpSpPr>
          <p:cNvPr id="77844" name="Group 20">
            <a:extLst>
              <a:ext uri="{FF2B5EF4-FFF2-40B4-BE49-F238E27FC236}">
                <a16:creationId xmlns:a16="http://schemas.microsoft.com/office/drawing/2014/main" id="{3F878C64-4808-40BF-A378-259CF30350B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762000"/>
            <a:ext cx="4114800" cy="2506663"/>
            <a:chOff x="0" y="0"/>
            <a:chExt cx="2592" cy="1579"/>
          </a:xfrm>
        </p:grpSpPr>
        <p:sp>
          <p:nvSpPr>
            <p:cNvPr id="77845" name="AutoShape 21">
              <a:extLst>
                <a:ext uri="{FF2B5EF4-FFF2-40B4-BE49-F238E27FC236}">
                  <a16:creationId xmlns:a16="http://schemas.microsoft.com/office/drawing/2014/main" id="{9C4FB52E-AEF1-4C7A-91DA-CB2163DC5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6" name="AutoShape 22">
              <a:extLst>
                <a:ext uri="{FF2B5EF4-FFF2-40B4-BE49-F238E27FC236}">
                  <a16:creationId xmlns:a16="http://schemas.microsoft.com/office/drawing/2014/main" id="{EFA6D954-AF96-43D5-A76F-567C53868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7" name="AutoShape 23">
              <a:extLst>
                <a:ext uri="{FF2B5EF4-FFF2-40B4-BE49-F238E27FC236}">
                  <a16:creationId xmlns:a16="http://schemas.microsoft.com/office/drawing/2014/main" id="{3992055B-5540-407D-8876-64123CED6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8" name="AutoShape 24">
              <a:extLst>
                <a:ext uri="{FF2B5EF4-FFF2-40B4-BE49-F238E27FC236}">
                  <a16:creationId xmlns:a16="http://schemas.microsoft.com/office/drawing/2014/main" id="{4C26525C-E46D-4858-9DF1-91E6B8573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9" name="AutoShape 25">
              <a:extLst>
                <a:ext uri="{FF2B5EF4-FFF2-40B4-BE49-F238E27FC236}">
                  <a16:creationId xmlns:a16="http://schemas.microsoft.com/office/drawing/2014/main" id="{FE221EFF-27DB-4E4E-808B-B37338390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0" name="AutoShape 26">
              <a:extLst>
                <a:ext uri="{FF2B5EF4-FFF2-40B4-BE49-F238E27FC236}">
                  <a16:creationId xmlns:a16="http://schemas.microsoft.com/office/drawing/2014/main" id="{0707E586-AE3C-450A-B3B8-91E2F7E32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1" name="AutoShape 27">
              <a:extLst>
                <a:ext uri="{FF2B5EF4-FFF2-40B4-BE49-F238E27FC236}">
                  <a16:creationId xmlns:a16="http://schemas.microsoft.com/office/drawing/2014/main" id="{4197C428-F7CC-45BE-B910-9BE79276D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2" name="AutoShape 28">
              <a:extLst>
                <a:ext uri="{FF2B5EF4-FFF2-40B4-BE49-F238E27FC236}">
                  <a16:creationId xmlns:a16="http://schemas.microsoft.com/office/drawing/2014/main" id="{482E4D98-425F-4115-9446-EACED88F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3" name="AutoShape 29">
              <a:extLst>
                <a:ext uri="{FF2B5EF4-FFF2-40B4-BE49-F238E27FC236}">
                  <a16:creationId xmlns:a16="http://schemas.microsoft.com/office/drawing/2014/main" id="{E94AFA50-38CE-4F13-B42C-88EFF227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4" name="AutoShape 30">
              <a:extLst>
                <a:ext uri="{FF2B5EF4-FFF2-40B4-BE49-F238E27FC236}">
                  <a16:creationId xmlns:a16="http://schemas.microsoft.com/office/drawing/2014/main" id="{C9E95D33-1FEF-460E-B9C2-A31E0483B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5" name="AutoShape 31">
              <a:extLst>
                <a:ext uri="{FF2B5EF4-FFF2-40B4-BE49-F238E27FC236}">
                  <a16:creationId xmlns:a16="http://schemas.microsoft.com/office/drawing/2014/main" id="{111A01A9-6C1D-4863-89F5-DC3BEC87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6" name="AutoShape 32">
              <a:extLst>
                <a:ext uri="{FF2B5EF4-FFF2-40B4-BE49-F238E27FC236}">
                  <a16:creationId xmlns:a16="http://schemas.microsoft.com/office/drawing/2014/main" id="{9218EFA4-B5B2-4685-8E46-8022B771B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7" name="Line 33">
              <a:extLst>
                <a:ext uri="{FF2B5EF4-FFF2-40B4-BE49-F238E27FC236}">
                  <a16:creationId xmlns:a16="http://schemas.microsoft.com/office/drawing/2014/main" id="{29A5BB9D-CCD4-4C94-85A4-16148646D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240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Line 34">
              <a:extLst>
                <a:ext uri="{FF2B5EF4-FFF2-40B4-BE49-F238E27FC236}">
                  <a16:creationId xmlns:a16="http://schemas.microsoft.com/office/drawing/2014/main" id="{46FD8F53-CB0B-45B2-B247-EADE4930A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40"/>
              <a:ext cx="144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Line 35">
              <a:extLst>
                <a:ext uri="{FF2B5EF4-FFF2-40B4-BE49-F238E27FC236}">
                  <a16:creationId xmlns:a16="http://schemas.microsoft.com/office/drawing/2014/main" id="{F07BB791-24C5-4311-BBA9-A1D4C1FAF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624"/>
              <a:ext cx="144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Line 36">
              <a:extLst>
                <a:ext uri="{FF2B5EF4-FFF2-40B4-BE49-F238E27FC236}">
                  <a16:creationId xmlns:a16="http://schemas.microsoft.com/office/drawing/2014/main" id="{4FC27AC3-64B9-4BC2-8726-044C41A2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672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Line 37">
              <a:extLst>
                <a:ext uri="{FF2B5EF4-FFF2-40B4-BE49-F238E27FC236}">
                  <a16:creationId xmlns:a16="http://schemas.microsoft.com/office/drawing/2014/main" id="{B8DEDF53-22DC-4311-B457-2F8995655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056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Line 38">
              <a:extLst>
                <a:ext uri="{FF2B5EF4-FFF2-40B4-BE49-F238E27FC236}">
                  <a16:creationId xmlns:a16="http://schemas.microsoft.com/office/drawing/2014/main" id="{C15F9FC9-9453-4DF9-919A-E23478911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"/>
              <a:ext cx="9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Line 39">
              <a:extLst>
                <a:ext uri="{FF2B5EF4-FFF2-40B4-BE49-F238E27FC236}">
                  <a16:creationId xmlns:a16="http://schemas.microsoft.com/office/drawing/2014/main" id="{BB0FA6C4-B0BE-432C-8890-BC725DE8D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0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4" name="Line 40">
              <a:extLst>
                <a:ext uri="{FF2B5EF4-FFF2-40B4-BE49-F238E27FC236}">
                  <a16:creationId xmlns:a16="http://schemas.microsoft.com/office/drawing/2014/main" id="{28EDEFFE-16BA-4FC9-9235-55EAC441E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0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5" name="Line 41">
              <a:extLst>
                <a:ext uri="{FF2B5EF4-FFF2-40B4-BE49-F238E27FC236}">
                  <a16:creationId xmlns:a16="http://schemas.microsoft.com/office/drawing/2014/main" id="{AF68DE8D-EE35-4B76-B9EB-5200FB10F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624"/>
              <a:ext cx="192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6" name="Line 42">
              <a:extLst>
                <a:ext uri="{FF2B5EF4-FFF2-40B4-BE49-F238E27FC236}">
                  <a16:creationId xmlns:a16="http://schemas.microsoft.com/office/drawing/2014/main" id="{2C3846FC-0278-405F-83F2-4157479E5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672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7" name="Line 43">
              <a:extLst>
                <a:ext uri="{FF2B5EF4-FFF2-40B4-BE49-F238E27FC236}">
                  <a16:creationId xmlns:a16="http://schemas.microsoft.com/office/drawing/2014/main" id="{0EB06260-9424-4658-A741-5AFAA7CF3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672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8" name="Text Box 44">
              <a:extLst>
                <a:ext uri="{FF2B5EF4-FFF2-40B4-BE49-F238E27FC236}">
                  <a16:creationId xmlns:a16="http://schemas.microsoft.com/office/drawing/2014/main" id="{5F75D2E8-267B-41B2-976E-E97C2527C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8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左单旋转</a:t>
              </a:r>
              <a:endParaRPr lang="zh-CN" altLang="en-US" b="1"/>
            </a:p>
          </p:txBody>
        </p:sp>
        <p:sp>
          <p:nvSpPr>
            <p:cNvPr id="77869" name="Line 45">
              <a:extLst>
                <a:ext uri="{FF2B5EF4-FFF2-40B4-BE49-F238E27FC236}">
                  <a16:creationId xmlns:a16="http://schemas.microsoft.com/office/drawing/2014/main" id="{3FE4F4D0-70D2-4786-96AE-18D624E1B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0" name="Text Box 46">
              <a:extLst>
                <a:ext uri="{FF2B5EF4-FFF2-40B4-BE49-F238E27FC236}">
                  <a16:creationId xmlns:a16="http://schemas.microsoft.com/office/drawing/2014/main" id="{E7406182-ECCA-41C2-BAEB-A9B94CF61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2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右外</a:t>
              </a:r>
              <a:endParaRPr lang="zh-CN" altLang="en-US"/>
            </a:p>
          </p:txBody>
        </p:sp>
        <p:sp>
          <p:nvSpPr>
            <p:cNvPr id="77871" name="Text Box 47">
              <a:extLst>
                <a:ext uri="{FF2B5EF4-FFF2-40B4-BE49-F238E27FC236}">
                  <a16:creationId xmlns:a16="http://schemas.microsoft.com/office/drawing/2014/main" id="{3B4CD5C4-E2EC-4DF9-B4BD-76723BE18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7872" name="Text Box 48">
              <a:extLst>
                <a:ext uri="{FF2B5EF4-FFF2-40B4-BE49-F238E27FC236}">
                  <a16:creationId xmlns:a16="http://schemas.microsoft.com/office/drawing/2014/main" id="{CC1DA1ED-BBCE-494B-BFB8-C44E1BDD7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7873" name="Text Box 49">
              <a:extLst>
                <a:ext uri="{FF2B5EF4-FFF2-40B4-BE49-F238E27FC236}">
                  <a16:creationId xmlns:a16="http://schemas.microsoft.com/office/drawing/2014/main" id="{EE02C8B6-15FB-4826-B3EB-2DBD5424A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7874" name="Text Box 50">
              <a:extLst>
                <a:ext uri="{FF2B5EF4-FFF2-40B4-BE49-F238E27FC236}">
                  <a16:creationId xmlns:a16="http://schemas.microsoft.com/office/drawing/2014/main" id="{F5CE4E5C-4D38-4422-B5A0-731907E8B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7875" name="Text Box 51">
              <a:extLst>
                <a:ext uri="{FF2B5EF4-FFF2-40B4-BE49-F238E27FC236}">
                  <a16:creationId xmlns:a16="http://schemas.microsoft.com/office/drawing/2014/main" id="{931FF55D-A08C-4CFA-9EC1-4231B9FB1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7876" name="Text Box 52">
              <a:extLst>
                <a:ext uri="{FF2B5EF4-FFF2-40B4-BE49-F238E27FC236}">
                  <a16:creationId xmlns:a16="http://schemas.microsoft.com/office/drawing/2014/main" id="{CE5577F2-B905-4F6F-AC16-8CC405A11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7877" name="Text Box 53">
              <a:extLst>
                <a:ext uri="{FF2B5EF4-FFF2-40B4-BE49-F238E27FC236}">
                  <a16:creationId xmlns:a16="http://schemas.microsoft.com/office/drawing/2014/main" id="{3745FB4D-7191-454F-A610-BD00B252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6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7878" name="Text Box 54">
              <a:extLst>
                <a:ext uri="{FF2B5EF4-FFF2-40B4-BE49-F238E27FC236}">
                  <a16:creationId xmlns:a16="http://schemas.microsoft.com/office/drawing/2014/main" id="{4D435A5E-796F-4D84-A2AD-419452447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8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7879" name="Text Box 55">
              <a:extLst>
                <a:ext uri="{FF2B5EF4-FFF2-40B4-BE49-F238E27FC236}">
                  <a16:creationId xmlns:a16="http://schemas.microsoft.com/office/drawing/2014/main" id="{FD257A52-89FE-4DAB-B82B-93D214569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7880" name="Text Box 56">
              <a:extLst>
                <a:ext uri="{FF2B5EF4-FFF2-40B4-BE49-F238E27FC236}">
                  <a16:creationId xmlns:a16="http://schemas.microsoft.com/office/drawing/2014/main" id="{445FADA3-D63B-49D9-8645-71AE0BE7C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7881" name="Text Box 57">
              <a:extLst>
                <a:ext uri="{FF2B5EF4-FFF2-40B4-BE49-F238E27FC236}">
                  <a16:creationId xmlns:a16="http://schemas.microsoft.com/office/drawing/2014/main" id="{A3F95186-FDF9-48F7-A80D-5C63FFFED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8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W</a:t>
              </a:r>
            </a:p>
          </p:txBody>
        </p:sp>
        <p:sp>
          <p:nvSpPr>
            <p:cNvPr id="77882" name="Text Box 58">
              <a:extLst>
                <a:ext uri="{FF2B5EF4-FFF2-40B4-BE49-F238E27FC236}">
                  <a16:creationId xmlns:a16="http://schemas.microsoft.com/office/drawing/2014/main" id="{7454C3CC-463F-42F9-9243-C2FDC6D4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W</a:t>
              </a:r>
            </a:p>
          </p:txBody>
        </p:sp>
      </p:grpSp>
      <p:grpSp>
        <p:nvGrpSpPr>
          <p:cNvPr id="77883" name="Group 59">
            <a:extLst>
              <a:ext uri="{FF2B5EF4-FFF2-40B4-BE49-F238E27FC236}">
                <a16:creationId xmlns:a16="http://schemas.microsoft.com/office/drawing/2014/main" id="{EF12473A-C81C-4A24-B619-8FC563ABBA6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6019800" cy="2430463"/>
            <a:chOff x="0" y="0"/>
            <a:chExt cx="3792" cy="1531"/>
          </a:xfrm>
        </p:grpSpPr>
        <p:sp>
          <p:nvSpPr>
            <p:cNvPr id="77884" name="AutoShape 60">
              <a:extLst>
                <a:ext uri="{FF2B5EF4-FFF2-40B4-BE49-F238E27FC236}">
                  <a16:creationId xmlns:a16="http://schemas.microsoft.com/office/drawing/2014/main" id="{913CF022-772C-4C6C-87B0-2A3B9365C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5" name="AutoShape 61">
              <a:extLst>
                <a:ext uri="{FF2B5EF4-FFF2-40B4-BE49-F238E27FC236}">
                  <a16:creationId xmlns:a16="http://schemas.microsoft.com/office/drawing/2014/main" id="{B200E528-B662-4762-9625-100E1417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6" name="AutoShape 62">
              <a:extLst>
                <a:ext uri="{FF2B5EF4-FFF2-40B4-BE49-F238E27FC236}">
                  <a16:creationId xmlns:a16="http://schemas.microsoft.com/office/drawing/2014/main" id="{55406E7A-CE7F-457D-85C8-3B88B7BC9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7" name="AutoShape 63">
              <a:extLst>
                <a:ext uri="{FF2B5EF4-FFF2-40B4-BE49-F238E27FC236}">
                  <a16:creationId xmlns:a16="http://schemas.microsoft.com/office/drawing/2014/main" id="{2EE11AFB-F9D2-47B3-8D3D-D5D9D67B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8" name="AutoShape 64">
              <a:extLst>
                <a:ext uri="{FF2B5EF4-FFF2-40B4-BE49-F238E27FC236}">
                  <a16:creationId xmlns:a16="http://schemas.microsoft.com/office/drawing/2014/main" id="{B735455C-A56B-4243-8151-4A7A0238A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2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9" name="AutoShape 65">
              <a:extLst>
                <a:ext uri="{FF2B5EF4-FFF2-40B4-BE49-F238E27FC236}">
                  <a16:creationId xmlns:a16="http://schemas.microsoft.com/office/drawing/2014/main" id="{AF6F4D1C-7DAB-4F24-8790-732EFCC8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72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0" name="AutoShape 66">
              <a:extLst>
                <a:ext uri="{FF2B5EF4-FFF2-40B4-BE49-F238E27FC236}">
                  <a16:creationId xmlns:a16="http://schemas.microsoft.com/office/drawing/2014/main" id="{68984351-86E6-478B-9882-53E8DF014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1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0033CC"/>
                  </a:solidFill>
                  <a:latin typeface="Garamond" panose="02020404030301010803" pitchFamily="18" charset="0"/>
                </a:rPr>
                <a:t>Y</a:t>
              </a:r>
              <a:endParaRPr lang="en-US" altLang="en-US" sz="1800">
                <a:solidFill>
                  <a:srgbClr val="0033CC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7891" name="AutoShape 67">
              <a:extLst>
                <a:ext uri="{FF2B5EF4-FFF2-40B4-BE49-F238E27FC236}">
                  <a16:creationId xmlns:a16="http://schemas.microsoft.com/office/drawing/2014/main" id="{747B770D-E3BC-4A93-BF41-0405DA62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2" name="AutoShape 68">
              <a:extLst>
                <a:ext uri="{FF2B5EF4-FFF2-40B4-BE49-F238E27FC236}">
                  <a16:creationId xmlns:a16="http://schemas.microsoft.com/office/drawing/2014/main" id="{4D8FE562-518B-4603-A34B-DA902FF31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3" name="AutoShape 69">
              <a:extLst>
                <a:ext uri="{FF2B5EF4-FFF2-40B4-BE49-F238E27FC236}">
                  <a16:creationId xmlns:a16="http://schemas.microsoft.com/office/drawing/2014/main" id="{AFD348B7-1CD9-4DA8-BB4B-64FB2ED0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4" name="AutoShape 70">
              <a:extLst>
                <a:ext uri="{FF2B5EF4-FFF2-40B4-BE49-F238E27FC236}">
                  <a16:creationId xmlns:a16="http://schemas.microsoft.com/office/drawing/2014/main" id="{A67CB40E-23B7-4C7A-AB96-02596C4F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5" name="AutoShape 71">
              <a:extLst>
                <a:ext uri="{FF2B5EF4-FFF2-40B4-BE49-F238E27FC236}">
                  <a16:creationId xmlns:a16="http://schemas.microsoft.com/office/drawing/2014/main" id="{48372B4A-6D96-45FD-978A-C93182BCB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6" name="AutoShape 72">
              <a:extLst>
                <a:ext uri="{FF2B5EF4-FFF2-40B4-BE49-F238E27FC236}">
                  <a16:creationId xmlns:a16="http://schemas.microsoft.com/office/drawing/2014/main" id="{1664FDE2-7700-4CFE-8AD2-0AFBFAD2C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7" name="AutoShape 73">
              <a:extLst>
                <a:ext uri="{FF2B5EF4-FFF2-40B4-BE49-F238E27FC236}">
                  <a16:creationId xmlns:a16="http://schemas.microsoft.com/office/drawing/2014/main" id="{8FB44B7E-3EE6-47EE-AD88-36E91910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7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98" name="Line 74">
              <a:extLst>
                <a:ext uri="{FF2B5EF4-FFF2-40B4-BE49-F238E27FC236}">
                  <a16:creationId xmlns:a16="http://schemas.microsoft.com/office/drawing/2014/main" id="{C6E3FCBE-89FB-4EAE-A86D-EE5B06E20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40"/>
              <a:ext cx="28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9" name="Line 75">
              <a:extLst>
                <a:ext uri="{FF2B5EF4-FFF2-40B4-BE49-F238E27FC236}">
                  <a16:creationId xmlns:a16="http://schemas.microsoft.com/office/drawing/2014/main" id="{FBD6E2C6-7212-40B7-BB6D-132D07573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0"/>
              <a:ext cx="288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0" name="Line 76">
              <a:extLst>
                <a:ext uri="{FF2B5EF4-FFF2-40B4-BE49-F238E27FC236}">
                  <a16:creationId xmlns:a16="http://schemas.microsoft.com/office/drawing/2014/main" id="{EFCA16EC-ECCF-4FCE-8AE3-5619625E82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624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1" name="Line 77">
              <a:extLst>
                <a:ext uri="{FF2B5EF4-FFF2-40B4-BE49-F238E27FC236}">
                  <a16:creationId xmlns:a16="http://schemas.microsoft.com/office/drawing/2014/main" id="{A1043D0F-1CEA-4998-B039-297490AF6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624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2" name="Line 78">
              <a:extLst>
                <a:ext uri="{FF2B5EF4-FFF2-40B4-BE49-F238E27FC236}">
                  <a16:creationId xmlns:a16="http://schemas.microsoft.com/office/drawing/2014/main" id="{44D7C5AE-7237-42D9-B519-007CA4D42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624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3" name="Line 79">
              <a:extLst>
                <a:ext uri="{FF2B5EF4-FFF2-40B4-BE49-F238E27FC236}">
                  <a16:creationId xmlns:a16="http://schemas.microsoft.com/office/drawing/2014/main" id="{71F6F327-4BCA-4B93-840F-BA8B5E82F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60"/>
              <a:ext cx="144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4" name="Line 80">
              <a:extLst>
                <a:ext uri="{FF2B5EF4-FFF2-40B4-BE49-F238E27FC236}">
                  <a16:creationId xmlns:a16="http://schemas.microsoft.com/office/drawing/2014/main" id="{C6F26A18-3614-4841-92B6-F4A58D527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88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5" name="Line 81">
              <a:extLst>
                <a:ext uri="{FF2B5EF4-FFF2-40B4-BE49-F238E27FC236}">
                  <a16:creationId xmlns:a16="http://schemas.microsoft.com/office/drawing/2014/main" id="{EECF7DBA-1595-4942-8249-693E250E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8"/>
              <a:ext cx="192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6" name="Line 82">
              <a:extLst>
                <a:ext uri="{FF2B5EF4-FFF2-40B4-BE49-F238E27FC236}">
                  <a16:creationId xmlns:a16="http://schemas.microsoft.com/office/drawing/2014/main" id="{10DE543D-1C0E-4AB5-9837-EBDE19B32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672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7" name="Line 83">
              <a:extLst>
                <a:ext uri="{FF2B5EF4-FFF2-40B4-BE49-F238E27FC236}">
                  <a16:creationId xmlns:a16="http://schemas.microsoft.com/office/drawing/2014/main" id="{0E7E79C4-0F1A-499C-BAB0-F367095A6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72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8" name="Line 84">
              <a:extLst>
                <a:ext uri="{FF2B5EF4-FFF2-40B4-BE49-F238E27FC236}">
                  <a16:creationId xmlns:a16="http://schemas.microsoft.com/office/drawing/2014/main" id="{647B72C0-D4BC-4AE8-9F12-369AC7134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672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9" name="Line 85">
              <a:extLst>
                <a:ext uri="{FF2B5EF4-FFF2-40B4-BE49-F238E27FC236}">
                  <a16:creationId xmlns:a16="http://schemas.microsoft.com/office/drawing/2014/main" id="{3FCB09E1-73E6-4EC1-B842-C3D573AB8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624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0" name="Text Box 86">
              <a:extLst>
                <a:ext uri="{FF2B5EF4-FFF2-40B4-BE49-F238E27FC236}">
                  <a16:creationId xmlns:a16="http://schemas.microsoft.com/office/drawing/2014/main" id="{7EC7843B-A0F5-4E68-8293-5F1E2FAEA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左双旋转</a:t>
              </a:r>
              <a:endParaRPr lang="zh-CN" altLang="en-US" b="1"/>
            </a:p>
          </p:txBody>
        </p:sp>
        <p:sp>
          <p:nvSpPr>
            <p:cNvPr id="77911" name="Line 87">
              <a:extLst>
                <a:ext uri="{FF2B5EF4-FFF2-40B4-BE49-F238E27FC236}">
                  <a16:creationId xmlns:a16="http://schemas.microsoft.com/office/drawing/2014/main" id="{235ADC19-B899-4C64-A498-1A087787E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"/>
              <a:ext cx="72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2" name="Text Box 88">
              <a:extLst>
                <a:ext uri="{FF2B5EF4-FFF2-40B4-BE49-F238E27FC236}">
                  <a16:creationId xmlns:a16="http://schemas.microsoft.com/office/drawing/2014/main" id="{89119301-0F57-4D17-B156-CDAEB038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8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左内</a:t>
              </a:r>
              <a:endParaRPr lang="zh-CN" altLang="en-US"/>
            </a:p>
          </p:txBody>
        </p:sp>
        <p:sp>
          <p:nvSpPr>
            <p:cNvPr id="77913" name="Text Box 89">
              <a:extLst>
                <a:ext uri="{FF2B5EF4-FFF2-40B4-BE49-F238E27FC236}">
                  <a16:creationId xmlns:a16="http://schemas.microsoft.com/office/drawing/2014/main" id="{3356E9C4-E3EC-4340-9545-C1DF678C3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7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7914" name="Text Box 90">
              <a:extLst>
                <a:ext uri="{FF2B5EF4-FFF2-40B4-BE49-F238E27FC236}">
                  <a16:creationId xmlns:a16="http://schemas.microsoft.com/office/drawing/2014/main" id="{F0C6F0F7-44D4-4E3A-BF74-F2BEE5445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7915" name="Text Box 91">
              <a:extLst>
                <a:ext uri="{FF2B5EF4-FFF2-40B4-BE49-F238E27FC236}">
                  <a16:creationId xmlns:a16="http://schemas.microsoft.com/office/drawing/2014/main" id="{0056B72C-6459-42F8-A8AC-A8DFCD10C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7916" name="Text Box 92">
              <a:extLst>
                <a:ext uri="{FF2B5EF4-FFF2-40B4-BE49-F238E27FC236}">
                  <a16:creationId xmlns:a16="http://schemas.microsoft.com/office/drawing/2014/main" id="{BEB0F21A-1C30-4E25-BDC9-3671EDCE3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Y</a:t>
              </a:r>
            </a:p>
          </p:txBody>
        </p:sp>
        <p:sp>
          <p:nvSpPr>
            <p:cNvPr id="77917" name="Text Box 93">
              <a:extLst>
                <a:ext uri="{FF2B5EF4-FFF2-40B4-BE49-F238E27FC236}">
                  <a16:creationId xmlns:a16="http://schemas.microsoft.com/office/drawing/2014/main" id="{7608AD5B-487B-406B-BF23-E1367429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7918" name="Text Box 94">
              <a:extLst>
                <a:ext uri="{FF2B5EF4-FFF2-40B4-BE49-F238E27FC236}">
                  <a16:creationId xmlns:a16="http://schemas.microsoft.com/office/drawing/2014/main" id="{72ED7129-CDC3-4F06-9EC3-F5F993E19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7919" name="Text Box 95">
              <a:extLst>
                <a:ext uri="{FF2B5EF4-FFF2-40B4-BE49-F238E27FC236}">
                  <a16:creationId xmlns:a16="http://schemas.microsoft.com/office/drawing/2014/main" id="{EB593E6E-3BA5-4FAC-9DC2-9F9F7E15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7920" name="Text Box 96">
              <a:extLst>
                <a:ext uri="{FF2B5EF4-FFF2-40B4-BE49-F238E27FC236}">
                  <a16:creationId xmlns:a16="http://schemas.microsoft.com/office/drawing/2014/main" id="{3A4C8A08-C0CD-407C-8AF1-4990E6240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7921" name="Text Box 97">
              <a:extLst>
                <a:ext uri="{FF2B5EF4-FFF2-40B4-BE49-F238E27FC236}">
                  <a16:creationId xmlns:a16="http://schemas.microsoft.com/office/drawing/2014/main" id="{9F6D6EBF-6147-42C6-8DA6-C87590EC0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7922" name="Text Box 98">
              <a:extLst>
                <a:ext uri="{FF2B5EF4-FFF2-40B4-BE49-F238E27FC236}">
                  <a16:creationId xmlns:a16="http://schemas.microsoft.com/office/drawing/2014/main" id="{1460BF61-0C2F-4EDB-B626-19FBBBFB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7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7923" name="Text Box 99">
              <a:extLst>
                <a:ext uri="{FF2B5EF4-FFF2-40B4-BE49-F238E27FC236}">
                  <a16:creationId xmlns:a16="http://schemas.microsoft.com/office/drawing/2014/main" id="{6EF25FE1-EFF0-4A16-A521-F05B381F2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7924" name="Text Box 100">
              <a:extLst>
                <a:ext uri="{FF2B5EF4-FFF2-40B4-BE49-F238E27FC236}">
                  <a16:creationId xmlns:a16="http://schemas.microsoft.com/office/drawing/2014/main" id="{38E8FD05-EB87-4E7A-B846-3F2AC8D3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W</a:t>
              </a:r>
            </a:p>
          </p:txBody>
        </p:sp>
        <p:sp>
          <p:nvSpPr>
            <p:cNvPr id="77925" name="Text Box 101">
              <a:extLst>
                <a:ext uri="{FF2B5EF4-FFF2-40B4-BE49-F238E27FC236}">
                  <a16:creationId xmlns:a16="http://schemas.microsoft.com/office/drawing/2014/main" id="{5F91137B-131B-4C6B-84C7-ED71DFE69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4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33CC"/>
                  </a:solidFill>
                </a:rPr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0E7611C-A2C2-4D84-B919-94B9413006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534400" cy="6248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/>
              <a:t>  </a:t>
            </a:r>
            <a:r>
              <a:rPr lang="en-US" altLang="en-US" b="1"/>
              <a:t>AVL树的删除：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/>
              <a:t>   方法 ： 与二叉搜索树的删除方法一样。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424B3636-9EE8-4621-B9FB-20D64E798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962400"/>
            <a:ext cx="8764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       </a:t>
            </a:r>
            <a:r>
              <a:rPr lang="zh-CN" altLang="en-US" b="1"/>
              <a:t>假设被删除结点为</a:t>
            </a:r>
            <a:r>
              <a:rPr lang="en-US" altLang="en-US" b="1"/>
              <a:t>W, </a:t>
            </a:r>
            <a:r>
              <a:rPr lang="zh-CN" altLang="en-US" b="1"/>
              <a:t>它的中序后继为</a:t>
            </a:r>
            <a:r>
              <a:rPr lang="en-US" altLang="en-US" b="1"/>
              <a:t>X, </a:t>
            </a:r>
            <a:r>
              <a:rPr lang="zh-CN" altLang="en-US" b="1"/>
              <a:t>则用</a:t>
            </a:r>
            <a:r>
              <a:rPr lang="en-US" altLang="en-US" b="1"/>
              <a:t>X</a:t>
            </a:r>
            <a:r>
              <a:rPr lang="zh-CN" altLang="en-US" b="1"/>
              <a:t>代替</a:t>
            </a:r>
            <a:r>
              <a:rPr lang="en-US" altLang="en-US" b="1"/>
              <a:t>W,</a:t>
            </a:r>
            <a:r>
              <a:rPr lang="zh-CN" altLang="en-US" b="1"/>
              <a:t>并</a:t>
            </a:r>
          </a:p>
          <a:p>
            <a:pPr eaLnBrk="1" hangingPunct="1"/>
            <a:r>
              <a:rPr lang="zh-CN" altLang="en-US" b="1"/>
              <a:t>   删除</a:t>
            </a:r>
            <a:r>
              <a:rPr lang="en-US" altLang="en-US" b="1"/>
              <a:t>X. </a:t>
            </a:r>
            <a:r>
              <a:rPr lang="zh-CN" altLang="en-US" b="1"/>
              <a:t>所不同的是</a:t>
            </a:r>
            <a:r>
              <a:rPr lang="en-US" altLang="en-US" b="1"/>
              <a:t>:</a:t>
            </a:r>
            <a:r>
              <a:rPr lang="zh-CN" altLang="en-US" b="1"/>
              <a:t>删除</a:t>
            </a:r>
            <a:r>
              <a:rPr lang="en-US" altLang="en-US" b="1"/>
              <a:t>X</a:t>
            </a:r>
            <a:r>
              <a:rPr lang="zh-CN" altLang="en-US" b="1"/>
              <a:t>后</a:t>
            </a:r>
            <a:r>
              <a:rPr lang="en-US" altLang="en-US" b="1"/>
              <a:t>,</a:t>
            </a:r>
            <a:r>
              <a:rPr lang="zh-CN" altLang="en-US" b="1"/>
              <a:t>以</a:t>
            </a:r>
            <a:r>
              <a:rPr lang="en-US" altLang="en-US" b="1"/>
              <a:t>X</a:t>
            </a:r>
            <a:r>
              <a:rPr lang="zh-CN" altLang="en-US" b="1"/>
              <a:t>为根的子树高度减</a:t>
            </a:r>
            <a:r>
              <a:rPr lang="en-US" altLang="en-US" b="1"/>
              <a:t>1,</a:t>
            </a:r>
            <a:r>
              <a:rPr lang="zh-CN" altLang="en-US" b="1"/>
              <a:t>这一高度</a:t>
            </a:r>
          </a:p>
          <a:p>
            <a:pPr eaLnBrk="1" hangingPunct="1"/>
            <a:r>
              <a:rPr lang="zh-CN" altLang="en-US" b="1"/>
              <a:t>   变化可能影响到从</a:t>
            </a:r>
            <a:r>
              <a:rPr lang="en-US" altLang="en-US" b="1"/>
              <a:t>X</a:t>
            </a:r>
            <a:r>
              <a:rPr lang="zh-CN" altLang="en-US" b="1"/>
              <a:t>到根结点上每个结点的平衡因子</a:t>
            </a:r>
            <a:r>
              <a:rPr lang="en-US" altLang="en-US" b="1"/>
              <a:t>,</a:t>
            </a:r>
            <a:r>
              <a:rPr lang="zh-CN" altLang="en-US" b="1"/>
              <a:t>因此要进</a:t>
            </a:r>
          </a:p>
          <a:p>
            <a:pPr eaLnBrk="1" hangingPunct="1"/>
            <a:r>
              <a:rPr lang="zh-CN" altLang="en-US" b="1"/>
              <a:t>   行一系列调整。</a:t>
            </a:r>
          </a:p>
        </p:txBody>
      </p:sp>
      <p:grpSp>
        <p:nvGrpSpPr>
          <p:cNvPr id="78852" name="Group 4">
            <a:extLst>
              <a:ext uri="{FF2B5EF4-FFF2-40B4-BE49-F238E27FC236}">
                <a16:creationId xmlns:a16="http://schemas.microsoft.com/office/drawing/2014/main" id="{D26BE20A-3618-40B3-AACB-E3753F66F35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24000"/>
            <a:ext cx="2436813" cy="1981200"/>
            <a:chOff x="0" y="0"/>
            <a:chExt cx="1535" cy="1248"/>
          </a:xfrm>
        </p:grpSpPr>
        <p:sp>
          <p:nvSpPr>
            <p:cNvPr id="78853" name="Text Box 5">
              <a:extLst>
                <a:ext uri="{FF2B5EF4-FFF2-40B4-BE49-F238E27FC236}">
                  <a16:creationId xmlns:a16="http://schemas.microsoft.com/office/drawing/2014/main" id="{06F61A29-EE47-4F1C-BF84-459129C5C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54" name="Text Box 6">
              <a:extLst>
                <a:ext uri="{FF2B5EF4-FFF2-40B4-BE49-F238E27FC236}">
                  <a16:creationId xmlns:a16="http://schemas.microsoft.com/office/drawing/2014/main" id="{319C12CC-A77C-4695-A34B-C113CB1F2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55" name="Text Box 7">
              <a:extLst>
                <a:ext uri="{FF2B5EF4-FFF2-40B4-BE49-F238E27FC236}">
                  <a16:creationId xmlns:a16="http://schemas.microsoft.com/office/drawing/2014/main" id="{3A1AE50F-9C0B-41B7-9366-D16E68DF2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56" name="Text Box 8">
              <a:extLst>
                <a:ext uri="{FF2B5EF4-FFF2-40B4-BE49-F238E27FC236}">
                  <a16:creationId xmlns:a16="http://schemas.microsoft.com/office/drawing/2014/main" id="{09E48E1C-F302-4B1B-A6A7-CF9C3E65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8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57" name="Text Box 9">
              <a:extLst>
                <a:ext uri="{FF2B5EF4-FFF2-40B4-BE49-F238E27FC236}">
                  <a16:creationId xmlns:a16="http://schemas.microsoft.com/office/drawing/2014/main" id="{B72439D1-9778-4196-8F9A-BBBCA1E74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7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58" name="Text Box 10">
              <a:extLst>
                <a:ext uri="{FF2B5EF4-FFF2-40B4-BE49-F238E27FC236}">
                  <a16:creationId xmlns:a16="http://schemas.microsoft.com/office/drawing/2014/main" id="{89E792B3-8860-4DC7-ABC3-C70EB1E65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59" name="Line 11">
              <a:extLst>
                <a:ext uri="{FF2B5EF4-FFF2-40B4-BE49-F238E27FC236}">
                  <a16:creationId xmlns:a16="http://schemas.microsoft.com/office/drawing/2014/main" id="{0EAC76E2-9127-4F5C-8C47-C75C24A27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92"/>
              <a:ext cx="144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Line 12">
              <a:extLst>
                <a:ext uri="{FF2B5EF4-FFF2-40B4-BE49-F238E27FC236}">
                  <a16:creationId xmlns:a16="http://schemas.microsoft.com/office/drawing/2014/main" id="{9A518F96-B838-4B05-9E4C-AD68C3AE9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1" name="Text Box 13">
              <a:extLst>
                <a:ext uri="{FF2B5EF4-FFF2-40B4-BE49-F238E27FC236}">
                  <a16:creationId xmlns:a16="http://schemas.microsoft.com/office/drawing/2014/main" id="{05CDE808-1839-4A73-84B9-E23EF0054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62" name="Text Box 14">
              <a:extLst>
                <a:ext uri="{FF2B5EF4-FFF2-40B4-BE49-F238E27FC236}">
                  <a16:creationId xmlns:a16="http://schemas.microsoft.com/office/drawing/2014/main" id="{CCEA6123-D9AF-4F95-B904-52C2697C3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63" name="Line 15">
              <a:extLst>
                <a:ext uri="{FF2B5EF4-FFF2-40B4-BE49-F238E27FC236}">
                  <a16:creationId xmlns:a16="http://schemas.microsoft.com/office/drawing/2014/main" id="{40EB808B-72A4-41C6-9109-BBEA2F252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92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4" name="Line 16">
              <a:extLst>
                <a:ext uri="{FF2B5EF4-FFF2-40B4-BE49-F238E27FC236}">
                  <a16:creationId xmlns:a16="http://schemas.microsoft.com/office/drawing/2014/main" id="{395BB486-49E1-40F1-BE7B-4B6284C30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84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5" name="Line 17">
              <a:extLst>
                <a:ext uri="{FF2B5EF4-FFF2-40B4-BE49-F238E27FC236}">
                  <a16:creationId xmlns:a16="http://schemas.microsoft.com/office/drawing/2014/main" id="{CF002058-5B11-455D-9F46-DE5F1DFA4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768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6" name="Line 18">
              <a:extLst>
                <a:ext uri="{FF2B5EF4-FFF2-40B4-BE49-F238E27FC236}">
                  <a16:creationId xmlns:a16="http://schemas.microsoft.com/office/drawing/2014/main" id="{60FA7881-E985-4EFC-927D-18C7C106B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960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19">
              <a:extLst>
                <a:ext uri="{FF2B5EF4-FFF2-40B4-BE49-F238E27FC236}">
                  <a16:creationId xmlns:a16="http://schemas.microsoft.com/office/drawing/2014/main" id="{07CBF001-5D23-432D-A019-1F0E11C08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576"/>
              <a:ext cx="14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31ECCD4C-4C42-4F89-B90A-FF2BE8B94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0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Text Box 21">
              <a:extLst>
                <a:ext uri="{FF2B5EF4-FFF2-40B4-BE49-F238E27FC236}">
                  <a16:creationId xmlns:a16="http://schemas.microsoft.com/office/drawing/2014/main" id="{4588A498-4377-42E5-9A9B-BBC60C57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W</a:t>
              </a:r>
            </a:p>
          </p:txBody>
        </p:sp>
        <p:sp>
          <p:nvSpPr>
            <p:cNvPr id="78870" name="Text Box 22">
              <a:extLst>
                <a:ext uri="{FF2B5EF4-FFF2-40B4-BE49-F238E27FC236}">
                  <a16:creationId xmlns:a16="http://schemas.microsoft.com/office/drawing/2014/main" id="{A9EB0388-CD5E-46F9-BA42-D982E4707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7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X</a:t>
              </a:r>
            </a:p>
          </p:txBody>
        </p:sp>
        <p:sp>
          <p:nvSpPr>
            <p:cNvPr id="78871" name="Text Box 23">
              <a:extLst>
                <a:ext uri="{FF2B5EF4-FFF2-40B4-BE49-F238E27FC236}">
                  <a16:creationId xmlns:a16="http://schemas.microsoft.com/office/drawing/2014/main" id="{0CAE8A56-F102-459E-B190-731C9CDB3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" y="7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id="{198D4535-6E64-4BED-9635-E53E310C7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768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Text Box 25">
              <a:extLst>
                <a:ext uri="{FF2B5EF4-FFF2-40B4-BE49-F238E27FC236}">
                  <a16:creationId xmlns:a16="http://schemas.microsoft.com/office/drawing/2014/main" id="{D8FC7141-A200-4821-B1DE-92B50CC49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7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74" name="Text Box 26">
              <a:extLst>
                <a:ext uri="{FF2B5EF4-FFF2-40B4-BE49-F238E27FC236}">
                  <a16:creationId xmlns:a16="http://schemas.microsoft.com/office/drawing/2014/main" id="{D0DE98C6-1D52-429F-A985-F621AC9E5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" y="57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38F53FE4-525C-4397-AB57-F31E50E50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576"/>
              <a:ext cx="144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id="{0AD90D8B-FC21-409A-892A-3A6AFFB2F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720"/>
              <a:ext cx="192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Line 29">
              <a:extLst>
                <a:ext uri="{FF2B5EF4-FFF2-40B4-BE49-F238E27FC236}">
                  <a16:creationId xmlns:a16="http://schemas.microsoft.com/office/drawing/2014/main" id="{1C4F3F77-CD50-4880-AD66-DCAD14B08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576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Line 30">
              <a:extLst>
                <a:ext uri="{FF2B5EF4-FFF2-40B4-BE49-F238E27FC236}">
                  <a16:creationId xmlns:a16="http://schemas.microsoft.com/office/drawing/2014/main" id="{7BA970AE-DE69-4F54-BF6C-E3659AE08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" y="432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autoUpdateAnimBg="0"/>
      <p:bldP spid="78851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EC77538-F985-4DAE-8B5A-94E198FF77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04800"/>
            <a:ext cx="8763000" cy="6553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/>
              <a:t>AVL树的算法分析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/>
              <a:t>         具有n个结点的平衡二叉树（AVL），进行一次插入或删除的时间最坏情况</a:t>
            </a:r>
            <a:r>
              <a:rPr lang="en-US" altLang="en-US" b="1">
                <a:ea typeface="幼圆" panose="02010509060101010101" pitchFamily="49" charset="-122"/>
                <a:sym typeface="Symbol" panose="05050102010706020507" pitchFamily="18" charset="2"/>
              </a:rPr>
              <a:t>≦O（log</a:t>
            </a:r>
            <a:r>
              <a:rPr lang="en-US" altLang="en-US" b="1" baseline="-25000">
                <a:ea typeface="幼圆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en-US" b="1">
                <a:ea typeface="幼圆" panose="02010509060101010101" pitchFamily="49" charset="-122"/>
                <a:sym typeface="Symbol" panose="05050102010706020507" pitchFamily="18" charset="2"/>
              </a:rPr>
              <a:t>  n)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>
                <a:ea typeface="幼圆" panose="020105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en-US" b="1">
                <a:latin typeface="宋体" panose="02010600030101010101" pitchFamily="2" charset="-122"/>
                <a:sym typeface="Symbol" panose="05050102010706020507" pitchFamily="18" charset="2"/>
              </a:rPr>
              <a:t>证明：实际上要考虑n个结点的平衡二叉树的最大高度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>
                <a:latin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en-US" b="1">
                <a:ea typeface="幼圆" panose="02010509060101010101" pitchFamily="49" charset="-122"/>
                <a:sym typeface="Symbol" panose="05050102010706020507" pitchFamily="18" charset="2"/>
              </a:rPr>
              <a:t>≦(3/2) log</a:t>
            </a:r>
            <a:r>
              <a:rPr lang="en-US" altLang="en-US" b="1" baseline="-25000">
                <a:ea typeface="幼圆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en-US" b="1">
                <a:ea typeface="幼圆" panose="02010509060101010101" pitchFamily="49" charset="-122"/>
                <a:sym typeface="Symbol" panose="05050102010706020507" pitchFamily="18" charset="2"/>
              </a:rPr>
              <a:t>  (n + 1 )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>
                <a:ea typeface="幼圆" panose="02010509060101010101" pitchFamily="49" charset="-122"/>
                <a:sym typeface="Symbol" panose="05050102010706020507" pitchFamily="18" charset="2"/>
              </a:rPr>
              <a:t>               </a:t>
            </a:r>
            <a:r>
              <a:rPr lang="en-US" altLang="en-US" b="1">
                <a:latin typeface="宋体" panose="02010600030101010101" pitchFamily="2" charset="-122"/>
                <a:sym typeface="Symbol" panose="05050102010706020507" pitchFamily="18" charset="2"/>
              </a:rPr>
              <a:t>设T</a:t>
            </a:r>
            <a:r>
              <a:rPr lang="en-US" altLang="en-US" sz="1200" b="1">
                <a:latin typeface="宋体" panose="02010600030101010101" pitchFamily="2" charset="-122"/>
                <a:sym typeface="Symbol" panose="05050102010706020507" pitchFamily="18" charset="2"/>
              </a:rPr>
              <a:t> h </a:t>
            </a:r>
            <a:r>
              <a:rPr lang="en-US" altLang="en-US" b="1">
                <a:latin typeface="宋体" panose="02010600030101010101" pitchFamily="2" charset="-122"/>
                <a:sym typeface="Symbol" panose="05050102010706020507" pitchFamily="18" charset="2"/>
              </a:rPr>
              <a:t>为一棵高度为h，且结点个数最少的平衡二叉树。</a:t>
            </a:r>
          </a:p>
        </p:txBody>
      </p:sp>
      <p:grpSp>
        <p:nvGrpSpPr>
          <p:cNvPr id="79875" name="Group 3">
            <a:extLst>
              <a:ext uri="{FF2B5EF4-FFF2-40B4-BE49-F238E27FC236}">
                <a16:creationId xmlns:a16="http://schemas.microsoft.com/office/drawing/2014/main" id="{19A85B1E-4510-4020-9EDD-E856B2029D9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24200"/>
            <a:ext cx="3657600" cy="1752600"/>
            <a:chOff x="0" y="0"/>
            <a:chExt cx="2304" cy="1104"/>
          </a:xfrm>
        </p:grpSpPr>
        <p:sp>
          <p:nvSpPr>
            <p:cNvPr id="79876" name="Text Box 4">
              <a:extLst>
                <a:ext uri="{FF2B5EF4-FFF2-40B4-BE49-F238E27FC236}">
                  <a16:creationId xmlns:a16="http://schemas.microsoft.com/office/drawing/2014/main" id="{FDA51532-39E5-463F-843B-A46377AD9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0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h-2</a:t>
              </a:r>
            </a:p>
          </p:txBody>
        </p:sp>
        <p:grpSp>
          <p:nvGrpSpPr>
            <p:cNvPr id="79877" name="Group 5">
              <a:extLst>
                <a:ext uri="{FF2B5EF4-FFF2-40B4-BE49-F238E27FC236}">
                  <a16:creationId xmlns:a16="http://schemas.microsoft.com/office/drawing/2014/main" id="{54AAE650-F934-4841-B948-0DFB35993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0"/>
              <a:ext cx="2064" cy="1104"/>
              <a:chOff x="0" y="0"/>
              <a:chExt cx="2064" cy="1104"/>
            </a:xfrm>
          </p:grpSpPr>
          <p:sp>
            <p:nvSpPr>
              <p:cNvPr id="79878" name="AutoShape 6">
                <a:extLst>
                  <a:ext uri="{FF2B5EF4-FFF2-40B4-BE49-F238E27FC236}">
                    <a16:creationId xmlns:a16="http://schemas.microsoft.com/office/drawing/2014/main" id="{10AE4737-B789-4CCB-BD5F-6D76BEC79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4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879" name="Rectangle 7">
                <a:extLst>
                  <a:ext uri="{FF2B5EF4-FFF2-40B4-BE49-F238E27FC236}">
                    <a16:creationId xmlns:a16="http://schemas.microsoft.com/office/drawing/2014/main" id="{8904665F-9640-404E-A00B-B9B2BF528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32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880" name="Rectangle 8">
                <a:extLst>
                  <a:ext uri="{FF2B5EF4-FFF2-40B4-BE49-F238E27FC236}">
                    <a16:creationId xmlns:a16="http://schemas.microsoft.com/office/drawing/2014/main" id="{3C0E9C88-1880-47D7-BA74-E73BF4B64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432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9881" name="Line 9">
                <a:extLst>
                  <a:ext uri="{FF2B5EF4-FFF2-40B4-BE49-F238E27FC236}">
                    <a16:creationId xmlns:a16="http://schemas.microsoft.com/office/drawing/2014/main" id="{406575D9-D233-4235-8FFC-CE4F4F2A7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" y="240"/>
                <a:ext cx="144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2" name="Line 10">
                <a:extLst>
                  <a:ext uri="{FF2B5EF4-FFF2-40B4-BE49-F238E27FC236}">
                    <a16:creationId xmlns:a16="http://schemas.microsoft.com/office/drawing/2014/main" id="{06A41227-3CB7-4099-BAB1-5EEE38581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192" cy="19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3" name="Text Box 11">
                <a:extLst>
                  <a:ext uri="{FF2B5EF4-FFF2-40B4-BE49-F238E27FC236}">
                    <a16:creationId xmlns:a16="http://schemas.microsoft.com/office/drawing/2014/main" id="{7F93567B-34DA-40AB-BD35-3DDB8DEFA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40"/>
                <a:ext cx="371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8000" b="1"/>
                  <a:t>}</a:t>
                </a:r>
              </a:p>
            </p:txBody>
          </p:sp>
          <p:sp>
            <p:nvSpPr>
              <p:cNvPr id="79884" name="Text Box 12">
                <a:extLst>
                  <a:ext uri="{FF2B5EF4-FFF2-40B4-BE49-F238E27FC236}">
                    <a16:creationId xmlns:a16="http://schemas.microsoft.com/office/drawing/2014/main" id="{EAE2EE73-453F-445F-904D-BFB8E931B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576"/>
                <a:ext cx="3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/>
                  <a:t>h-1</a:t>
                </a:r>
              </a:p>
            </p:txBody>
          </p:sp>
          <p:sp>
            <p:nvSpPr>
              <p:cNvPr id="79885" name="Text Box 13">
                <a:extLst>
                  <a:ext uri="{FF2B5EF4-FFF2-40B4-BE49-F238E27FC236}">
                    <a16:creationId xmlns:a16="http://schemas.microsoft.com/office/drawing/2014/main" id="{06C86D84-AD96-41F6-87BA-673003ABA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40"/>
                <a:ext cx="326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sz="6600" b="1"/>
                  <a:t>{</a:t>
                </a:r>
              </a:p>
            </p:txBody>
          </p:sp>
          <p:sp>
            <p:nvSpPr>
              <p:cNvPr id="79886" name="Text Box 14">
                <a:extLst>
                  <a:ext uri="{FF2B5EF4-FFF2-40B4-BE49-F238E27FC236}">
                    <a16:creationId xmlns:a16="http://schemas.microsoft.com/office/drawing/2014/main" id="{69E89E0E-5287-478E-8208-522FF1EEF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43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/>
                  <a:t>h</a:t>
                </a:r>
              </a:p>
            </p:txBody>
          </p:sp>
          <p:sp>
            <p:nvSpPr>
              <p:cNvPr id="79887" name="Line 15">
                <a:extLst>
                  <a:ext uri="{FF2B5EF4-FFF2-40B4-BE49-F238E27FC236}">
                    <a16:creationId xmlns:a16="http://schemas.microsoft.com/office/drawing/2014/main" id="{8174416D-A818-4B8C-AD10-F5AE61EBA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0"/>
                <a:ext cx="163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Line 16">
                <a:extLst>
                  <a:ext uri="{FF2B5EF4-FFF2-40B4-BE49-F238E27FC236}">
                    <a16:creationId xmlns:a16="http://schemas.microsoft.com/office/drawing/2014/main" id="{530755EA-83AF-48E2-9235-E27E1DEB8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104"/>
                <a:ext cx="187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Line 17">
                <a:extLst>
                  <a:ext uri="{FF2B5EF4-FFF2-40B4-BE49-F238E27FC236}">
                    <a16:creationId xmlns:a16="http://schemas.microsoft.com/office/drawing/2014/main" id="{51BF07D3-A1EF-4A03-8DCF-A6003FFC9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0"/>
                <a:ext cx="0" cy="4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Line 18">
                <a:extLst>
                  <a:ext uri="{FF2B5EF4-FFF2-40B4-BE49-F238E27FC236}">
                    <a16:creationId xmlns:a16="http://schemas.microsoft.com/office/drawing/2014/main" id="{B36DFC57-1741-4629-82D9-601F64144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672"/>
                <a:ext cx="0" cy="43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9891" name="Text Box 19">
            <a:extLst>
              <a:ext uri="{FF2B5EF4-FFF2-40B4-BE49-F238E27FC236}">
                <a16:creationId xmlns:a16="http://schemas.microsoft.com/office/drawing/2014/main" id="{B654E63F-4027-44A2-AFF0-1337E00B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47767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假设右子树高度为</a:t>
            </a:r>
            <a:r>
              <a:rPr lang="en-US" altLang="en-US" b="1"/>
              <a:t>h-1</a:t>
            </a:r>
          </a:p>
          <a:p>
            <a:pPr eaLnBrk="1" hangingPunct="1"/>
            <a:r>
              <a:rPr lang="zh-CN" altLang="en-US" b="1"/>
              <a:t>因结点个数最少</a:t>
            </a:r>
            <a:r>
              <a:rPr lang="en-US" altLang="en-US" b="1"/>
              <a:t>,</a:t>
            </a:r>
            <a:r>
              <a:rPr lang="en-US" altLang="en-US" b="1">
                <a:sym typeface="Symbol" panose="05050102010706020507" pitchFamily="18" charset="2"/>
              </a:rPr>
              <a:t></a:t>
            </a:r>
            <a:r>
              <a:rPr lang="zh-CN" altLang="en-US" b="1">
                <a:sym typeface="Symbol" panose="05050102010706020507" pitchFamily="18" charset="2"/>
              </a:rPr>
              <a:t>左子树高度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只能是</a:t>
            </a:r>
            <a:r>
              <a:rPr lang="en-US" altLang="en-US" b="1">
                <a:sym typeface="Symbol" panose="05050102010706020507" pitchFamily="18" charset="2"/>
              </a:rPr>
              <a:t>h-2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这两棵左子树</a:t>
            </a:r>
            <a:r>
              <a:rPr lang="en-US" altLang="en-US" b="1">
                <a:sym typeface="Symbol" panose="05050102010706020507" pitchFamily="18" charset="2"/>
              </a:rPr>
              <a:t>,</a:t>
            </a:r>
            <a:r>
              <a:rPr lang="zh-CN" altLang="en-US" b="1">
                <a:sym typeface="Symbol" panose="05050102010706020507" pitchFamily="18" charset="2"/>
              </a:rPr>
              <a:t>右子树高度分别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为</a:t>
            </a:r>
            <a:r>
              <a:rPr lang="en-US" altLang="en-US" b="1">
                <a:sym typeface="Symbol" panose="05050102010706020507" pitchFamily="18" charset="2"/>
              </a:rPr>
              <a:t>h-2, h-1,</a:t>
            </a:r>
            <a:r>
              <a:rPr lang="zh-CN" altLang="en-US" b="1">
                <a:sym typeface="Symbol" panose="05050102010706020507" pitchFamily="18" charset="2"/>
              </a:rPr>
              <a:t>也一定是结点数最少的</a:t>
            </a:r>
            <a:r>
              <a:rPr lang="en-US" altLang="en-US" b="1">
                <a:sym typeface="Symbol" panose="05050102010706020507" pitchFamily="18" charset="2"/>
              </a:rPr>
              <a:t>:</a:t>
            </a:r>
            <a:endParaRPr lang="en-US" altLang="en-US" b="1"/>
          </a:p>
        </p:txBody>
      </p:sp>
      <p:grpSp>
        <p:nvGrpSpPr>
          <p:cNvPr id="79892" name="Group 20">
            <a:extLst>
              <a:ext uri="{FF2B5EF4-FFF2-40B4-BE49-F238E27FC236}">
                <a16:creationId xmlns:a16="http://schemas.microsoft.com/office/drawing/2014/main" id="{829A56BA-4C87-4AA1-89E5-E1D5CD7FFA0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29200"/>
            <a:ext cx="1981200" cy="1604963"/>
            <a:chOff x="0" y="0"/>
            <a:chExt cx="1248" cy="1011"/>
          </a:xfrm>
        </p:grpSpPr>
        <p:sp>
          <p:nvSpPr>
            <p:cNvPr id="79893" name="Text Box 21">
              <a:extLst>
                <a:ext uri="{FF2B5EF4-FFF2-40B4-BE49-F238E27FC236}">
                  <a16:creationId xmlns:a16="http://schemas.microsoft.com/office/drawing/2014/main" id="{3075A273-76C7-401C-B3DE-97837F4A0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grpSp>
          <p:nvGrpSpPr>
            <p:cNvPr id="79894" name="Group 22">
              <a:extLst>
                <a:ext uri="{FF2B5EF4-FFF2-40B4-BE49-F238E27FC236}">
                  <a16:creationId xmlns:a16="http://schemas.microsoft.com/office/drawing/2014/main" id="{22A57CBD-2094-444C-8F44-778F0D2FE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248" cy="1011"/>
              <a:chOff x="0" y="0"/>
              <a:chExt cx="1248" cy="1011"/>
            </a:xfrm>
          </p:grpSpPr>
          <p:sp>
            <p:nvSpPr>
              <p:cNvPr id="79895" name="Text Box 23">
                <a:extLst>
                  <a:ext uri="{FF2B5EF4-FFF2-40B4-BE49-F238E27FC236}">
                    <a16:creationId xmlns:a16="http://schemas.microsoft.com/office/drawing/2014/main" id="{71CD5E68-3EA4-4278-BEFB-C6FF8DA13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720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n = 7</a:t>
                </a:r>
                <a:endParaRPr lang="en-US" altLang="en-US" b="1"/>
              </a:p>
            </p:txBody>
          </p:sp>
          <p:sp>
            <p:nvSpPr>
              <p:cNvPr id="79896" name="Text Box 24">
                <a:extLst>
                  <a:ext uri="{FF2B5EF4-FFF2-40B4-BE49-F238E27FC236}">
                    <a16:creationId xmlns:a16="http://schemas.microsoft.com/office/drawing/2014/main" id="{3976573D-6323-4187-A10D-2F8F77CA1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4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</a:t>
                </a:r>
                <a:endParaRPr lang="en-US" altLang="en-US" b="1"/>
              </a:p>
            </p:txBody>
          </p:sp>
          <p:sp>
            <p:nvSpPr>
              <p:cNvPr id="79897" name="Text Box 25">
                <a:extLst>
                  <a:ext uri="{FF2B5EF4-FFF2-40B4-BE49-F238E27FC236}">
                    <a16:creationId xmlns:a16="http://schemas.microsoft.com/office/drawing/2014/main" id="{0447D2EF-A4F9-40F5-85A7-E82406AE2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14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</a:t>
                </a:r>
                <a:endParaRPr lang="en-US" altLang="en-US" b="1"/>
              </a:p>
            </p:txBody>
          </p:sp>
          <p:sp>
            <p:nvSpPr>
              <p:cNvPr id="79898" name="Text Box 26">
                <a:extLst>
                  <a:ext uri="{FF2B5EF4-FFF2-40B4-BE49-F238E27FC236}">
                    <a16:creationId xmlns:a16="http://schemas.microsoft.com/office/drawing/2014/main" id="{0A204396-F6FA-44E0-85E1-9545B55DA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8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</a:t>
                </a:r>
                <a:endParaRPr lang="en-US" altLang="en-US" b="1"/>
              </a:p>
            </p:txBody>
          </p:sp>
          <p:sp>
            <p:nvSpPr>
              <p:cNvPr id="79899" name="Text Box 27">
                <a:extLst>
                  <a:ext uri="{FF2B5EF4-FFF2-40B4-BE49-F238E27FC236}">
                    <a16:creationId xmlns:a16="http://schemas.microsoft.com/office/drawing/2014/main" id="{005CB9B1-6888-4DF4-B31E-86EFEFB1E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8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</a:t>
                </a:r>
                <a:endParaRPr lang="en-US" altLang="en-US" b="1"/>
              </a:p>
            </p:txBody>
          </p:sp>
          <p:sp>
            <p:nvSpPr>
              <p:cNvPr id="79900" name="Text Box 28">
                <a:extLst>
                  <a:ext uri="{FF2B5EF4-FFF2-40B4-BE49-F238E27FC236}">
                    <a16:creationId xmlns:a16="http://schemas.microsoft.com/office/drawing/2014/main" id="{93536BF0-847B-479B-8FD6-D8684D5BC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8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</a:t>
                </a:r>
                <a:endParaRPr lang="en-US" altLang="en-US" b="1"/>
              </a:p>
            </p:txBody>
          </p:sp>
          <p:sp>
            <p:nvSpPr>
              <p:cNvPr id="79901" name="Text Box 29">
                <a:extLst>
                  <a:ext uri="{FF2B5EF4-FFF2-40B4-BE49-F238E27FC236}">
                    <a16:creationId xmlns:a16="http://schemas.microsoft.com/office/drawing/2014/main" id="{470DD39C-9F46-4B69-8834-9B819E345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43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</a:t>
                </a:r>
                <a:endParaRPr lang="en-US" altLang="en-US" b="1"/>
              </a:p>
            </p:txBody>
          </p:sp>
          <p:sp>
            <p:nvSpPr>
              <p:cNvPr id="79902" name="Line 30">
                <a:extLst>
                  <a:ext uri="{FF2B5EF4-FFF2-40B4-BE49-F238E27FC236}">
                    <a16:creationId xmlns:a16="http://schemas.microsoft.com/office/drawing/2014/main" id="{BC3ECD75-A73A-4B91-9FE6-CD89BA01E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96"/>
                <a:ext cx="144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3" name="Line 31">
                <a:extLst>
                  <a:ext uri="{FF2B5EF4-FFF2-40B4-BE49-F238E27FC236}">
                    <a16:creationId xmlns:a16="http://schemas.microsoft.com/office/drawing/2014/main" id="{6EF1F1C2-B743-44EC-9901-85FEC1519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336"/>
                <a:ext cx="96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4" name="Line 32">
                <a:extLst>
                  <a:ext uri="{FF2B5EF4-FFF2-40B4-BE49-F238E27FC236}">
                    <a16:creationId xmlns:a16="http://schemas.microsoft.com/office/drawing/2014/main" id="{5A02E789-33AC-45EE-8CDE-9FA4CE358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4"/>
                <a:ext cx="240" cy="144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5" name="Line 33">
                <a:extLst>
                  <a:ext uri="{FF2B5EF4-FFF2-40B4-BE49-F238E27FC236}">
                    <a16:creationId xmlns:a16="http://schemas.microsoft.com/office/drawing/2014/main" id="{4085CE4F-0173-4008-A79A-AF4902608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336"/>
                <a:ext cx="96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6" name="Line 34">
                <a:extLst>
                  <a:ext uri="{FF2B5EF4-FFF2-40B4-BE49-F238E27FC236}">
                    <a16:creationId xmlns:a16="http://schemas.microsoft.com/office/drawing/2014/main" id="{3B4A3BAE-96A8-4374-BE9C-C14EE6C9F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36"/>
                <a:ext cx="96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7" name="Line 35">
                <a:extLst>
                  <a:ext uri="{FF2B5EF4-FFF2-40B4-BE49-F238E27FC236}">
                    <a16:creationId xmlns:a16="http://schemas.microsoft.com/office/drawing/2014/main" id="{44021925-9468-4FFA-A830-3BE70ABE5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432"/>
                <a:ext cx="96" cy="9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8" name="Text Box 36">
                <a:extLst>
                  <a:ext uri="{FF2B5EF4-FFF2-40B4-BE49-F238E27FC236}">
                    <a16:creationId xmlns:a16="http://schemas.microsoft.com/office/drawing/2014/main" id="{00FB4389-4512-4312-8654-5D5422655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0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/>
                  <a:t>h = 3</a:t>
                </a:r>
              </a:p>
            </p:txBody>
          </p:sp>
          <p:sp>
            <p:nvSpPr>
              <p:cNvPr id="79909" name="Text Box 37">
                <a:extLst>
                  <a:ext uri="{FF2B5EF4-FFF2-40B4-BE49-F238E27FC236}">
                    <a16:creationId xmlns:a16="http://schemas.microsoft.com/office/drawing/2014/main" id="{C9ABFB0A-8FEF-4465-B335-DD88798F1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528"/>
                <a:ext cx="31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en-US" b="1">
                    <a:sym typeface="Wingdings" panose="05000000000000000000" pitchFamily="2" charset="2"/>
                  </a:rPr>
                  <a:t>T</a:t>
                </a:r>
                <a:r>
                  <a:rPr lang="en-US" altLang="en-US" sz="1200" b="1">
                    <a:sym typeface="Wingdings" panose="05000000000000000000" pitchFamily="2" charset="2"/>
                  </a:rPr>
                  <a:t> 3</a:t>
                </a:r>
                <a:endParaRPr lang="en-US" altLang="en-US" b="1"/>
              </a:p>
            </p:txBody>
          </p:sp>
        </p:grpSp>
      </p:grpSp>
      <p:grpSp>
        <p:nvGrpSpPr>
          <p:cNvPr id="79910" name="Group 38">
            <a:extLst>
              <a:ext uri="{FF2B5EF4-FFF2-40B4-BE49-F238E27FC236}">
                <a16:creationId xmlns:a16="http://schemas.microsoft.com/office/drawing/2014/main" id="{63EA485B-CA1D-46E6-ABBA-FAC76B62951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029200"/>
            <a:ext cx="1524000" cy="1223963"/>
            <a:chOff x="0" y="0"/>
            <a:chExt cx="960" cy="771"/>
          </a:xfrm>
        </p:grpSpPr>
        <p:sp>
          <p:nvSpPr>
            <p:cNvPr id="79911" name="Text Box 39">
              <a:extLst>
                <a:ext uri="{FF2B5EF4-FFF2-40B4-BE49-F238E27FC236}">
                  <a16:creationId xmlns:a16="http://schemas.microsoft.com/office/drawing/2014/main" id="{D5D3F3A9-74C5-4D57-9D32-37F7273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12" name="Text Box 40">
              <a:extLst>
                <a:ext uri="{FF2B5EF4-FFF2-40B4-BE49-F238E27FC236}">
                  <a16:creationId xmlns:a16="http://schemas.microsoft.com/office/drawing/2014/main" id="{2FF43AD3-A334-40A6-8331-960A8739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13" name="Line 41">
              <a:extLst>
                <a:ext uri="{FF2B5EF4-FFF2-40B4-BE49-F238E27FC236}">
                  <a16:creationId xmlns:a16="http://schemas.microsoft.com/office/drawing/2014/main" id="{5EB38DD4-4B54-44CA-B8DE-AC5CCE09B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"/>
              <a:ext cx="96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4" name="Text Box 42">
              <a:extLst>
                <a:ext uri="{FF2B5EF4-FFF2-40B4-BE49-F238E27FC236}">
                  <a16:creationId xmlns:a16="http://schemas.microsoft.com/office/drawing/2014/main" id="{E8292091-FA3F-4C9E-A786-734E1362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0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h = 1</a:t>
              </a:r>
            </a:p>
          </p:txBody>
        </p:sp>
        <p:sp>
          <p:nvSpPr>
            <p:cNvPr id="79915" name="Text Box 43">
              <a:extLst>
                <a:ext uri="{FF2B5EF4-FFF2-40B4-BE49-F238E27FC236}">
                  <a16:creationId xmlns:a16="http://schemas.microsoft.com/office/drawing/2014/main" id="{BD7F3429-B44D-4719-BBEC-2447900F7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8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T</a:t>
              </a:r>
              <a:r>
                <a:rPr lang="en-US" altLang="en-US" sz="1200" b="1">
                  <a:sym typeface="Wingdings" panose="05000000000000000000" pitchFamily="2" charset="2"/>
                </a:rPr>
                <a:t> 1</a:t>
              </a:r>
              <a:endParaRPr lang="en-US" altLang="en-US" b="1"/>
            </a:p>
          </p:txBody>
        </p:sp>
        <p:sp>
          <p:nvSpPr>
            <p:cNvPr id="79916" name="Text Box 44">
              <a:extLst>
                <a:ext uri="{FF2B5EF4-FFF2-40B4-BE49-F238E27FC236}">
                  <a16:creationId xmlns:a16="http://schemas.microsoft.com/office/drawing/2014/main" id="{0BE5424C-FC85-4C61-B9EB-C8E89D36C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0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n = 2</a:t>
              </a:r>
              <a:endParaRPr lang="en-US" altLang="en-US" b="1"/>
            </a:p>
          </p:txBody>
        </p:sp>
      </p:grpSp>
      <p:grpSp>
        <p:nvGrpSpPr>
          <p:cNvPr id="79917" name="Group 45">
            <a:extLst>
              <a:ext uri="{FF2B5EF4-FFF2-40B4-BE49-F238E27FC236}">
                <a16:creationId xmlns:a16="http://schemas.microsoft.com/office/drawing/2014/main" id="{CE3B3C5E-2DF2-4928-8074-87AA6846AAC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029200"/>
            <a:ext cx="1600200" cy="1300163"/>
            <a:chOff x="0" y="0"/>
            <a:chExt cx="1008" cy="819"/>
          </a:xfrm>
        </p:grpSpPr>
        <p:sp>
          <p:nvSpPr>
            <p:cNvPr id="79918" name="Text Box 46">
              <a:extLst>
                <a:ext uri="{FF2B5EF4-FFF2-40B4-BE49-F238E27FC236}">
                  <a16:creationId xmlns:a16="http://schemas.microsoft.com/office/drawing/2014/main" id="{166499CD-B304-48A0-BE2E-8E33C946F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19" name="Text Box 47">
              <a:extLst>
                <a:ext uri="{FF2B5EF4-FFF2-40B4-BE49-F238E27FC236}">
                  <a16:creationId xmlns:a16="http://schemas.microsoft.com/office/drawing/2014/main" id="{00FD4EAF-4F8F-41FD-95C1-FE76E1C76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20" name="Text Box 48">
              <a:extLst>
                <a:ext uri="{FF2B5EF4-FFF2-40B4-BE49-F238E27FC236}">
                  <a16:creationId xmlns:a16="http://schemas.microsoft.com/office/drawing/2014/main" id="{7D21630A-9F18-421E-804D-5EECAD9C6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21" name="Text Box 49">
              <a:extLst>
                <a:ext uri="{FF2B5EF4-FFF2-40B4-BE49-F238E27FC236}">
                  <a16:creationId xmlns:a16="http://schemas.microsoft.com/office/drawing/2014/main" id="{CE4FCF6D-413F-4D79-ADF4-6FB751F1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22" name="Line 50">
              <a:extLst>
                <a:ext uri="{FF2B5EF4-FFF2-40B4-BE49-F238E27FC236}">
                  <a16:creationId xmlns:a16="http://schemas.microsoft.com/office/drawing/2014/main" id="{61F26CF1-9600-4A0B-AA1F-C8F3709A8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44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3" name="Line 51">
              <a:extLst>
                <a:ext uri="{FF2B5EF4-FFF2-40B4-BE49-F238E27FC236}">
                  <a16:creationId xmlns:a16="http://schemas.microsoft.com/office/drawing/2014/main" id="{B001BD00-E00F-4806-AB87-2C427F0C1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4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4" name="Line 52">
              <a:extLst>
                <a:ext uri="{FF2B5EF4-FFF2-40B4-BE49-F238E27FC236}">
                  <a16:creationId xmlns:a16="http://schemas.microsoft.com/office/drawing/2014/main" id="{45D84301-1918-4237-8C9F-63EB92020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8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5" name="Text Box 53">
              <a:extLst>
                <a:ext uri="{FF2B5EF4-FFF2-40B4-BE49-F238E27FC236}">
                  <a16:creationId xmlns:a16="http://schemas.microsoft.com/office/drawing/2014/main" id="{84B9E52A-DA34-4F38-B79A-A87B38BCD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0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h =2</a:t>
              </a:r>
            </a:p>
          </p:txBody>
        </p:sp>
        <p:sp>
          <p:nvSpPr>
            <p:cNvPr id="79926" name="Text Box 54">
              <a:extLst>
                <a:ext uri="{FF2B5EF4-FFF2-40B4-BE49-F238E27FC236}">
                  <a16:creationId xmlns:a16="http://schemas.microsoft.com/office/drawing/2014/main" id="{A788464B-82D3-4329-B540-C05873956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T</a:t>
              </a:r>
              <a:r>
                <a:rPr lang="en-US" altLang="en-US" sz="1200" b="1">
                  <a:sym typeface="Wingdings" panose="05000000000000000000" pitchFamily="2" charset="2"/>
                </a:rPr>
                <a:t> 2</a:t>
              </a:r>
              <a:endParaRPr lang="en-US" altLang="en-US" b="1"/>
            </a:p>
          </p:txBody>
        </p:sp>
        <p:sp>
          <p:nvSpPr>
            <p:cNvPr id="79927" name="Text Box 55">
              <a:extLst>
                <a:ext uri="{FF2B5EF4-FFF2-40B4-BE49-F238E27FC236}">
                  <a16:creationId xmlns:a16="http://schemas.microsoft.com/office/drawing/2014/main" id="{48A544A7-0A7D-403B-B544-27691CB0B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52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n = 4</a:t>
              </a:r>
              <a:endParaRPr lang="en-US" altLang="en-US" b="1"/>
            </a:p>
          </p:txBody>
        </p:sp>
      </p:grpSp>
      <p:grpSp>
        <p:nvGrpSpPr>
          <p:cNvPr id="79928" name="Group 56">
            <a:extLst>
              <a:ext uri="{FF2B5EF4-FFF2-40B4-BE49-F238E27FC236}">
                <a16:creationId xmlns:a16="http://schemas.microsoft.com/office/drawing/2014/main" id="{EE5DF754-88F1-47DE-8637-3B909C2FB9DC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5029200"/>
            <a:ext cx="2463800" cy="1833563"/>
            <a:chOff x="0" y="0"/>
            <a:chExt cx="1552" cy="1155"/>
          </a:xfrm>
        </p:grpSpPr>
        <p:sp>
          <p:nvSpPr>
            <p:cNvPr id="79929" name="Text Box 57">
              <a:extLst>
                <a:ext uri="{FF2B5EF4-FFF2-40B4-BE49-F238E27FC236}">
                  <a16:creationId xmlns:a16="http://schemas.microsoft.com/office/drawing/2014/main" id="{1618B7AE-B9C7-47A1-BA97-B92CA338D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0" name="Text Box 58">
              <a:extLst>
                <a:ext uri="{FF2B5EF4-FFF2-40B4-BE49-F238E27FC236}">
                  <a16:creationId xmlns:a16="http://schemas.microsoft.com/office/drawing/2014/main" id="{EE9BDD73-EEEB-4B30-9B50-7F67F8381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1" name="Text Box 59">
              <a:extLst>
                <a:ext uri="{FF2B5EF4-FFF2-40B4-BE49-F238E27FC236}">
                  <a16:creationId xmlns:a16="http://schemas.microsoft.com/office/drawing/2014/main" id="{02DE2602-4AE8-4F40-A8DB-E6944C44B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2" name="Text Box 60">
              <a:extLst>
                <a:ext uri="{FF2B5EF4-FFF2-40B4-BE49-F238E27FC236}">
                  <a16:creationId xmlns:a16="http://schemas.microsoft.com/office/drawing/2014/main" id="{C3CFA96B-FBA1-4A84-AD10-7D595286F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3" name="Text Box 61">
              <a:extLst>
                <a:ext uri="{FF2B5EF4-FFF2-40B4-BE49-F238E27FC236}">
                  <a16:creationId xmlns:a16="http://schemas.microsoft.com/office/drawing/2014/main" id="{3670D9A4-0297-48C4-A149-1FB1F9993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8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4" name="Text Box 62">
              <a:extLst>
                <a:ext uri="{FF2B5EF4-FFF2-40B4-BE49-F238E27FC236}">
                  <a16:creationId xmlns:a16="http://schemas.microsoft.com/office/drawing/2014/main" id="{CFA5DDC4-2AE9-4500-9D1F-AEA53680E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5" name="Text Box 63">
              <a:extLst>
                <a:ext uri="{FF2B5EF4-FFF2-40B4-BE49-F238E27FC236}">
                  <a16:creationId xmlns:a16="http://schemas.microsoft.com/office/drawing/2014/main" id="{A00AC1A5-DFDC-4B15-8698-B8C1BCFC8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6" name="Text Box 64">
              <a:extLst>
                <a:ext uri="{FF2B5EF4-FFF2-40B4-BE49-F238E27FC236}">
                  <a16:creationId xmlns:a16="http://schemas.microsoft.com/office/drawing/2014/main" id="{763B6CAF-4498-4C16-A964-90240D308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7" name="Text Box 65">
              <a:extLst>
                <a:ext uri="{FF2B5EF4-FFF2-40B4-BE49-F238E27FC236}">
                  <a16:creationId xmlns:a16="http://schemas.microsoft.com/office/drawing/2014/main" id="{73D95D50-C9D6-478C-A12D-A2AD5E5D8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48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8" name="Text Box 66">
              <a:extLst>
                <a:ext uri="{FF2B5EF4-FFF2-40B4-BE49-F238E27FC236}">
                  <a16:creationId xmlns:a16="http://schemas.microsoft.com/office/drawing/2014/main" id="{6D6564E6-7C06-4373-83EA-A6874B273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48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39" name="Text Box 67">
              <a:extLst>
                <a:ext uri="{FF2B5EF4-FFF2-40B4-BE49-F238E27FC236}">
                  <a16:creationId xmlns:a16="http://schemas.microsoft.com/office/drawing/2014/main" id="{1DC969EB-D95D-4E07-9C3C-5E7784154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48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40" name="Text Box 68">
              <a:extLst>
                <a:ext uri="{FF2B5EF4-FFF2-40B4-BE49-F238E27FC236}">
                  <a16:creationId xmlns:a16="http://schemas.microsoft.com/office/drawing/2014/main" id="{A4A64465-FDC2-4BDF-9FC2-BFABED978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67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41" name="Line 69">
              <a:extLst>
                <a:ext uri="{FF2B5EF4-FFF2-40B4-BE49-F238E27FC236}">
                  <a16:creationId xmlns:a16="http://schemas.microsoft.com/office/drawing/2014/main" id="{59FDCF91-5D26-49CC-BBC0-4975A45DB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92"/>
              <a:ext cx="96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Line 70">
              <a:extLst>
                <a:ext uri="{FF2B5EF4-FFF2-40B4-BE49-F238E27FC236}">
                  <a16:creationId xmlns:a16="http://schemas.microsoft.com/office/drawing/2014/main" id="{3F36FAEE-D855-450D-82AC-E5815D631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336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3" name="Line 71">
              <a:extLst>
                <a:ext uri="{FF2B5EF4-FFF2-40B4-BE49-F238E27FC236}">
                  <a16:creationId xmlns:a16="http://schemas.microsoft.com/office/drawing/2014/main" id="{24335D2F-8CC6-4E61-8F09-4E05A69DC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92"/>
              <a:ext cx="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4" name="Line 72">
              <a:extLst>
                <a:ext uri="{FF2B5EF4-FFF2-40B4-BE49-F238E27FC236}">
                  <a16:creationId xmlns:a16="http://schemas.microsoft.com/office/drawing/2014/main" id="{7B12A50E-4801-4226-A5CC-ABACB2082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4"/>
              <a:ext cx="33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5" name="Line 73">
              <a:extLst>
                <a:ext uri="{FF2B5EF4-FFF2-40B4-BE49-F238E27FC236}">
                  <a16:creationId xmlns:a16="http://schemas.microsoft.com/office/drawing/2014/main" id="{486CCBDC-0A64-45E5-B7A4-33FCEED5C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6" name="Line 74">
              <a:extLst>
                <a:ext uri="{FF2B5EF4-FFF2-40B4-BE49-F238E27FC236}">
                  <a16:creationId xmlns:a16="http://schemas.microsoft.com/office/drawing/2014/main" id="{CD8ED42C-FFE4-4844-9867-CD69BB51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432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7" name="Line 75">
              <a:extLst>
                <a:ext uri="{FF2B5EF4-FFF2-40B4-BE49-F238E27FC236}">
                  <a16:creationId xmlns:a16="http://schemas.microsoft.com/office/drawing/2014/main" id="{A50ED5CF-2188-4365-86D8-42FADB45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624"/>
              <a:ext cx="96" cy="14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8" name="Line 76">
              <a:extLst>
                <a:ext uri="{FF2B5EF4-FFF2-40B4-BE49-F238E27FC236}">
                  <a16:creationId xmlns:a16="http://schemas.microsoft.com/office/drawing/2014/main" id="{60B08580-2352-4C77-A8D5-B932A77A5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6"/>
              <a:ext cx="48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9" name="Line 77">
              <a:extLst>
                <a:ext uri="{FF2B5EF4-FFF2-40B4-BE49-F238E27FC236}">
                  <a16:creationId xmlns:a16="http://schemas.microsoft.com/office/drawing/2014/main" id="{D7C1D14A-C6A5-4E9B-9B5A-06069276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480"/>
              <a:ext cx="48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0" name="Line 78">
              <a:extLst>
                <a:ext uri="{FF2B5EF4-FFF2-40B4-BE49-F238E27FC236}">
                  <a16:creationId xmlns:a16="http://schemas.microsoft.com/office/drawing/2014/main" id="{FE2F5A33-6D99-4ED7-BAB8-2D3E73555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36"/>
              <a:ext cx="96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1" name="Line 79">
              <a:extLst>
                <a:ext uri="{FF2B5EF4-FFF2-40B4-BE49-F238E27FC236}">
                  <a16:creationId xmlns:a16="http://schemas.microsoft.com/office/drawing/2014/main" id="{9F26FD54-A2AB-436F-BB71-3F56857A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480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2" name="Line 80">
              <a:extLst>
                <a:ext uri="{FF2B5EF4-FFF2-40B4-BE49-F238E27FC236}">
                  <a16:creationId xmlns:a16="http://schemas.microsoft.com/office/drawing/2014/main" id="{585FA4A5-E8F0-4D4D-A6DA-F573E8840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480"/>
              <a:ext cx="96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3" name="Text Box 81">
              <a:extLst>
                <a:ext uri="{FF2B5EF4-FFF2-40B4-BE49-F238E27FC236}">
                  <a16:creationId xmlns:a16="http://schemas.microsoft.com/office/drawing/2014/main" id="{87494462-2278-447C-BAC2-51D4BB34F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4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h = 4</a:t>
              </a:r>
            </a:p>
          </p:txBody>
        </p:sp>
        <p:sp>
          <p:nvSpPr>
            <p:cNvPr id="79954" name="Text Box 82">
              <a:extLst>
                <a:ext uri="{FF2B5EF4-FFF2-40B4-BE49-F238E27FC236}">
                  <a16:creationId xmlns:a16="http://schemas.microsoft.com/office/drawing/2014/main" id="{809ABB65-D6CE-4428-918B-E862463DE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672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T</a:t>
              </a:r>
              <a:r>
                <a:rPr lang="en-US" altLang="en-US" sz="1200" b="1">
                  <a:sym typeface="Wingdings" panose="05000000000000000000" pitchFamily="2" charset="2"/>
                </a:rPr>
                <a:t> 4</a:t>
              </a:r>
              <a:endParaRPr lang="en-US" altLang="en-US" b="1"/>
            </a:p>
          </p:txBody>
        </p:sp>
        <p:sp>
          <p:nvSpPr>
            <p:cNvPr id="79955" name="Text Box 83">
              <a:extLst>
                <a:ext uri="{FF2B5EF4-FFF2-40B4-BE49-F238E27FC236}">
                  <a16:creationId xmlns:a16="http://schemas.microsoft.com/office/drawing/2014/main" id="{0E16C94E-DDBC-4D02-A790-3CB38FF6E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864"/>
              <a:ext cx="6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n = 12</a:t>
              </a:r>
              <a:endParaRPr lang="en-US" altLang="en-US" b="1"/>
            </a:p>
          </p:txBody>
        </p:sp>
      </p:grpSp>
      <p:grpSp>
        <p:nvGrpSpPr>
          <p:cNvPr id="79956" name="Group 84">
            <a:extLst>
              <a:ext uri="{FF2B5EF4-FFF2-40B4-BE49-F238E27FC236}">
                <a16:creationId xmlns:a16="http://schemas.microsoft.com/office/drawing/2014/main" id="{1954AA37-B9DA-4501-AFC7-C4F184C8969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1143000" cy="1147763"/>
            <a:chOff x="0" y="0"/>
            <a:chExt cx="720" cy="723"/>
          </a:xfrm>
        </p:grpSpPr>
        <p:sp>
          <p:nvSpPr>
            <p:cNvPr id="79957" name="Text Box 85">
              <a:extLst>
                <a:ext uri="{FF2B5EF4-FFF2-40B4-BE49-F238E27FC236}">
                  <a16:creationId xmlns:a16="http://schemas.microsoft.com/office/drawing/2014/main" id="{A1FA451C-3DAB-4878-BAE3-15F0A3368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</a:t>
              </a:r>
              <a:endParaRPr lang="en-US" altLang="en-US" b="1"/>
            </a:p>
          </p:txBody>
        </p:sp>
        <p:sp>
          <p:nvSpPr>
            <p:cNvPr id="79958" name="Text Box 86">
              <a:extLst>
                <a:ext uri="{FF2B5EF4-FFF2-40B4-BE49-F238E27FC236}">
                  <a16:creationId xmlns:a16="http://schemas.microsoft.com/office/drawing/2014/main" id="{8399E4C7-E36F-4E70-B8AC-3681C948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/>
                <a:t>h = 0</a:t>
              </a:r>
            </a:p>
          </p:txBody>
        </p:sp>
        <p:sp>
          <p:nvSpPr>
            <p:cNvPr id="79959" name="Text Box 87">
              <a:extLst>
                <a:ext uri="{FF2B5EF4-FFF2-40B4-BE49-F238E27FC236}">
                  <a16:creationId xmlns:a16="http://schemas.microsoft.com/office/drawing/2014/main" id="{544F9101-68AB-406A-8824-3FE54A3AF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40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T</a:t>
              </a:r>
              <a:r>
                <a:rPr lang="en-US" altLang="en-US" sz="1200" b="1">
                  <a:sym typeface="Wingdings" panose="05000000000000000000" pitchFamily="2" charset="2"/>
                </a:rPr>
                <a:t> 0</a:t>
              </a:r>
              <a:endParaRPr lang="en-US" altLang="en-US" b="1"/>
            </a:p>
          </p:txBody>
        </p:sp>
        <p:sp>
          <p:nvSpPr>
            <p:cNvPr id="79960" name="Text Box 88">
              <a:extLst>
                <a:ext uri="{FF2B5EF4-FFF2-40B4-BE49-F238E27FC236}">
                  <a16:creationId xmlns:a16="http://schemas.microsoft.com/office/drawing/2014/main" id="{0A3224B8-CA08-4508-B341-28C2E30CA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32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en-US" b="1">
                  <a:sym typeface="Wingdings" panose="05000000000000000000" pitchFamily="2" charset="2"/>
                </a:rPr>
                <a:t>n = 1</a:t>
              </a:r>
              <a:endParaRPr lang="en-US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9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autoUpdateAnimBg="0"/>
      <p:bldP spid="79891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DF825C8-400D-4179-8974-E6AF18F682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en-US" b="1"/>
              <a:t> 以上五棵平衡二叉树，又称为Fibonacci树。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/>
              <a:t> 也可以这样说一棵高度为h的树，其右子树高度为h-1的Fibonacci树，左子树是高度为h-2的Fibonacci树，即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5D86DF2A-D31E-4D46-B773-916452EB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8288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</a:t>
            </a:r>
            <a:endParaRPr lang="en-US" altLang="en-US"/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DDAEE3C1-C51D-435E-86E0-EAB5BAFFC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sz="1200"/>
              <a:t> h - 2</a:t>
            </a:r>
            <a:endParaRPr lang="en-US" altLang="en-US"/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211775C4-5271-444C-9E82-BFB14B675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38400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T</a:t>
            </a:r>
            <a:r>
              <a:rPr lang="en-US" altLang="en-US" sz="1200"/>
              <a:t> h - 1</a:t>
            </a:r>
            <a:endParaRPr lang="en-US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0D3FFDBB-7D70-4175-BC96-0710BFE9AA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133600"/>
            <a:ext cx="30480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5237962B-EB4E-4821-90F4-E9084727C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33600"/>
            <a:ext cx="381000" cy="381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F07C9BE7-3E0C-4ADF-9D41-B109A7DF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013075"/>
            <a:ext cx="81629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假设</a:t>
            </a:r>
            <a:r>
              <a:rPr lang="en-US" altLang="en-US" b="1"/>
              <a:t>N</a:t>
            </a:r>
            <a:r>
              <a:rPr lang="en-US" altLang="en-US" sz="1200" b="1"/>
              <a:t> h</a:t>
            </a:r>
            <a:r>
              <a:rPr lang="zh-CN" altLang="en-US" b="1"/>
              <a:t>表示一棵高度为</a:t>
            </a:r>
            <a:r>
              <a:rPr lang="en-US" altLang="en-US" b="1"/>
              <a:t>h</a:t>
            </a:r>
            <a:r>
              <a:rPr lang="zh-CN" altLang="en-US" b="1"/>
              <a:t>的</a:t>
            </a:r>
            <a:r>
              <a:rPr lang="en-US" altLang="en-US" b="1"/>
              <a:t>Fibonacci</a:t>
            </a:r>
            <a:r>
              <a:rPr lang="zh-CN" altLang="en-US" b="1"/>
              <a:t>树的结点个数，则</a:t>
            </a:r>
          </a:p>
          <a:p>
            <a:pPr eaLnBrk="1" hangingPunct="1"/>
            <a:r>
              <a:rPr lang="zh-CN" altLang="en-US" b="1"/>
              <a:t>           </a:t>
            </a:r>
            <a:r>
              <a:rPr lang="en-US" altLang="en-US" b="1"/>
              <a:t>N</a:t>
            </a:r>
            <a:r>
              <a:rPr lang="en-US" altLang="en-US" sz="1200" b="1"/>
              <a:t> h </a:t>
            </a:r>
            <a:r>
              <a:rPr lang="en-US" altLang="en-US" b="1"/>
              <a:t>=N</a:t>
            </a:r>
            <a:r>
              <a:rPr lang="en-US" altLang="en-US" sz="1200" b="1"/>
              <a:t> h - 1 </a:t>
            </a:r>
            <a:r>
              <a:rPr lang="en-US" altLang="en-US" b="1"/>
              <a:t>+ N</a:t>
            </a:r>
            <a:r>
              <a:rPr lang="en-US" altLang="en-US" sz="1200" b="1"/>
              <a:t> h - 2 </a:t>
            </a:r>
            <a:r>
              <a:rPr lang="en-US" altLang="en-US" b="1"/>
              <a:t>+ 1</a:t>
            </a:r>
          </a:p>
          <a:p>
            <a:pPr eaLnBrk="1" hangingPunct="1"/>
            <a:r>
              <a:rPr lang="en-US" altLang="en-US" b="1"/>
              <a:t>   N</a:t>
            </a:r>
            <a:r>
              <a:rPr lang="en-US" altLang="en-US" sz="1200" b="1"/>
              <a:t> 0 </a:t>
            </a:r>
            <a:r>
              <a:rPr lang="en-US" altLang="en-US" b="1"/>
              <a:t>= 1 , N</a:t>
            </a:r>
            <a:r>
              <a:rPr lang="en-US" altLang="en-US" sz="1200" b="1"/>
              <a:t> 1 </a:t>
            </a:r>
            <a:r>
              <a:rPr lang="en-US" altLang="en-US" b="1"/>
              <a:t>= 2 , N</a:t>
            </a:r>
            <a:r>
              <a:rPr lang="en-US" altLang="en-US" sz="1200" b="1"/>
              <a:t> 2 </a:t>
            </a:r>
            <a:r>
              <a:rPr lang="en-US" altLang="en-US" b="1"/>
              <a:t>= 4 , N</a:t>
            </a:r>
            <a:r>
              <a:rPr lang="en-US" altLang="en-US" sz="1200" b="1"/>
              <a:t> 3 </a:t>
            </a:r>
            <a:r>
              <a:rPr lang="en-US" altLang="en-US" b="1"/>
              <a:t>= 7 , N</a:t>
            </a:r>
            <a:r>
              <a:rPr lang="en-US" altLang="en-US" sz="1200" b="1"/>
              <a:t>4 </a:t>
            </a:r>
            <a:r>
              <a:rPr lang="en-US" altLang="en-US" b="1"/>
              <a:t>= 12 ,   . . .</a:t>
            </a:r>
          </a:p>
          <a:p>
            <a:pPr eaLnBrk="1" hangingPunct="1"/>
            <a:r>
              <a:rPr lang="en-US" altLang="en-US" b="1"/>
              <a:t>N</a:t>
            </a:r>
            <a:r>
              <a:rPr lang="en-US" altLang="en-US" sz="1200" b="1"/>
              <a:t> 0</a:t>
            </a:r>
            <a:r>
              <a:rPr lang="en-US" altLang="en-US" b="1"/>
              <a:t> + 1 =2 , N</a:t>
            </a:r>
            <a:r>
              <a:rPr lang="en-US" altLang="en-US" sz="1200" b="1"/>
              <a:t> 1 </a:t>
            </a:r>
            <a:r>
              <a:rPr lang="en-US" altLang="en-US" b="1"/>
              <a:t>+ 1 = 3 , N</a:t>
            </a:r>
            <a:r>
              <a:rPr lang="en-US" altLang="en-US" sz="1200" b="1"/>
              <a:t>2 </a:t>
            </a:r>
            <a:r>
              <a:rPr lang="en-US" altLang="en-US" b="1"/>
              <a:t>+ 1 = 5 , N</a:t>
            </a:r>
            <a:r>
              <a:rPr lang="en-US" altLang="en-US" sz="1200" b="1"/>
              <a:t> 3 </a:t>
            </a:r>
            <a:r>
              <a:rPr lang="en-US" altLang="en-US" b="1"/>
              <a:t>+ 1 = 8 , N</a:t>
            </a:r>
            <a:r>
              <a:rPr lang="en-US" altLang="en-US" sz="1200" b="1"/>
              <a:t>4 </a:t>
            </a:r>
            <a:r>
              <a:rPr lang="en-US" altLang="en-US" b="1"/>
              <a:t>+ 1 = 13 ,  . . .</a:t>
            </a:r>
          </a:p>
          <a:p>
            <a:pPr eaLnBrk="1" hangingPunct="1"/>
            <a:r>
              <a:rPr lang="en-US" altLang="en-US" b="1"/>
              <a:t>  </a:t>
            </a:r>
            <a:r>
              <a:rPr lang="en-US" altLang="en-US" b="1">
                <a:sym typeface="Symbol" panose="05050102010706020507" pitchFamily="18" charset="2"/>
              </a:rPr>
              <a:t> N</a:t>
            </a:r>
            <a:r>
              <a:rPr lang="en-US" altLang="en-US" sz="1200" b="1">
                <a:sym typeface="Symbol" panose="05050102010706020507" pitchFamily="18" charset="2"/>
              </a:rPr>
              <a:t> h </a:t>
            </a:r>
            <a:r>
              <a:rPr lang="en-US" altLang="en-US" b="1">
                <a:sym typeface="Symbol" panose="05050102010706020507" pitchFamily="18" charset="2"/>
              </a:rPr>
              <a:t>+ 1</a:t>
            </a:r>
            <a:r>
              <a:rPr lang="zh-CN" altLang="en-US" b="1">
                <a:sym typeface="Symbol" panose="05050102010706020507" pitchFamily="18" charset="2"/>
              </a:rPr>
              <a:t>满足费波那契数的定义，并且</a:t>
            </a:r>
            <a:r>
              <a:rPr lang="en-US" altLang="en-US" b="1">
                <a:sym typeface="Symbol" panose="05050102010706020507" pitchFamily="18" charset="2"/>
              </a:rPr>
              <a:t>N</a:t>
            </a:r>
            <a:r>
              <a:rPr lang="en-US" altLang="en-US" sz="1200" b="1">
                <a:sym typeface="Symbol" panose="05050102010706020507" pitchFamily="18" charset="2"/>
              </a:rPr>
              <a:t> h</a:t>
            </a:r>
            <a:r>
              <a:rPr lang="en-US" altLang="en-US" b="1">
                <a:sym typeface="Symbol" panose="05050102010706020507" pitchFamily="18" charset="2"/>
              </a:rPr>
              <a:t>+ 1= F</a:t>
            </a:r>
            <a:r>
              <a:rPr lang="en-US" altLang="en-US" sz="1200" b="1">
                <a:sym typeface="Symbol" panose="05050102010706020507" pitchFamily="18" charset="2"/>
              </a:rPr>
              <a:t> h + 3</a:t>
            </a:r>
          </a:p>
          <a:p>
            <a:pPr eaLnBrk="1" hangingPunct="1"/>
            <a:r>
              <a:rPr lang="en-US" altLang="en-US" b="1">
                <a:sym typeface="Symbol" panose="05050102010706020507" pitchFamily="18" charset="2"/>
              </a:rPr>
              <a:t>                f</a:t>
            </a:r>
            <a:r>
              <a:rPr lang="en-US" altLang="en-US" sz="1200" b="1">
                <a:sym typeface="Symbol" panose="05050102010706020507" pitchFamily="18" charset="2"/>
              </a:rPr>
              <a:t> 0</a:t>
            </a:r>
            <a:r>
              <a:rPr lang="en-US" altLang="en-US" b="1">
                <a:sym typeface="Symbol" panose="05050102010706020507" pitchFamily="18" charset="2"/>
              </a:rPr>
              <a:t>   f</a:t>
            </a:r>
            <a:r>
              <a:rPr lang="en-US" altLang="en-US" sz="1200" b="1">
                <a:sym typeface="Symbol" panose="05050102010706020507" pitchFamily="18" charset="2"/>
              </a:rPr>
              <a:t> 1</a:t>
            </a:r>
            <a:r>
              <a:rPr lang="en-US" altLang="en-US" b="1">
                <a:sym typeface="Symbol" panose="05050102010706020507" pitchFamily="18" charset="2"/>
              </a:rPr>
              <a:t>   f</a:t>
            </a:r>
            <a:r>
              <a:rPr lang="en-US" altLang="en-US" sz="1200" b="1">
                <a:sym typeface="Symbol" panose="05050102010706020507" pitchFamily="18" charset="2"/>
              </a:rPr>
              <a:t> 2</a:t>
            </a:r>
            <a:r>
              <a:rPr lang="en-US" altLang="en-US" b="1">
                <a:sym typeface="Symbol" panose="05050102010706020507" pitchFamily="18" charset="2"/>
              </a:rPr>
              <a:t>   f</a:t>
            </a:r>
            <a:r>
              <a:rPr lang="en-US" altLang="en-US" sz="1200" b="1">
                <a:sym typeface="Symbol" panose="05050102010706020507" pitchFamily="18" charset="2"/>
              </a:rPr>
              <a:t> 3</a:t>
            </a:r>
            <a:r>
              <a:rPr lang="en-US" altLang="en-US" b="1">
                <a:sym typeface="Symbol" panose="05050102010706020507" pitchFamily="18" charset="2"/>
              </a:rPr>
              <a:t>   f</a:t>
            </a:r>
            <a:r>
              <a:rPr lang="en-US" altLang="en-US" sz="1200" b="1">
                <a:sym typeface="Symbol" panose="05050102010706020507" pitchFamily="18" charset="2"/>
              </a:rPr>
              <a:t> 4</a:t>
            </a:r>
            <a:r>
              <a:rPr lang="en-US" altLang="en-US" b="1">
                <a:sym typeface="Symbol" panose="05050102010706020507" pitchFamily="18" charset="2"/>
              </a:rPr>
              <a:t>   f</a:t>
            </a:r>
            <a:r>
              <a:rPr lang="en-US" altLang="en-US" sz="1200" b="1">
                <a:sym typeface="Symbol" panose="05050102010706020507" pitchFamily="18" charset="2"/>
              </a:rPr>
              <a:t> 5</a:t>
            </a:r>
            <a:r>
              <a:rPr lang="en-US" altLang="en-US" b="1">
                <a:sym typeface="Symbol" panose="05050102010706020507" pitchFamily="18" charset="2"/>
              </a:rPr>
              <a:t>   f</a:t>
            </a:r>
            <a:r>
              <a:rPr lang="en-US" altLang="en-US" sz="1200" b="1">
                <a:sym typeface="Symbol" panose="05050102010706020507" pitchFamily="18" charset="2"/>
              </a:rPr>
              <a:t> 6  </a:t>
            </a:r>
            <a:r>
              <a:rPr lang="en-US" altLang="en-US" b="1">
                <a:sym typeface="Symbol" panose="05050102010706020507" pitchFamily="18" charset="2"/>
              </a:rPr>
              <a:t> . . .</a:t>
            </a:r>
          </a:p>
          <a:p>
            <a:pPr eaLnBrk="1" hangingPunct="1"/>
            <a:r>
              <a:rPr lang="en-US" altLang="en-US" b="1">
                <a:sym typeface="Symbol" panose="05050102010706020507" pitchFamily="18" charset="2"/>
              </a:rPr>
              <a:t>                0    1    1    2    3    5    8  . . .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费波那契数</a:t>
            </a:r>
            <a:r>
              <a:rPr lang="en-US" altLang="en-US" b="1">
                <a:sym typeface="Symbol" panose="05050102010706020507" pitchFamily="18" charset="2"/>
              </a:rPr>
              <a:t>F</a:t>
            </a:r>
            <a:r>
              <a:rPr lang="en-US" altLang="en-US" sz="1200" b="1">
                <a:sym typeface="Symbol" panose="05050102010706020507" pitchFamily="18" charset="2"/>
              </a:rPr>
              <a:t> i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满足下列公式</a:t>
            </a:r>
          </a:p>
          <a:p>
            <a:pPr eaLnBrk="1" hangingPunct="1"/>
            <a:endParaRPr lang="zh-CN" altLang="en-US" b="1">
              <a:sym typeface="Symbol" panose="05050102010706020507" pitchFamily="18" charset="2"/>
            </a:endParaRPr>
          </a:p>
          <a:p>
            <a:pPr eaLnBrk="1" hangingPunct="1"/>
            <a:endParaRPr lang="en-US" altLang="en-US" b="1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9F08A6-5B8F-45D2-9F30-1FDCA5B5D9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None/>
            </a:pPr>
            <a:endParaRPr lang="en-US" altLang="en-US" b="1"/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en-US" b="1"/>
              <a:t>       F</a:t>
            </a:r>
            <a:r>
              <a:rPr lang="en-US" altLang="en-US" sz="1200" b="1"/>
              <a:t>  i  </a:t>
            </a:r>
            <a:r>
              <a:rPr lang="en-US" altLang="en-US" b="1"/>
              <a:t>= —— ( ——— ) - —— ( ——— )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0E5AC0EF-99ED-461C-9ABE-C8DE40F6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</a:t>
            </a: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A7825F85-7453-4FDB-9621-9455E304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96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1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√5</a:t>
            </a:r>
            <a:endParaRPr lang="en-US" altLang="en-US"/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430E3106-EB27-4D97-895C-782FE030B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44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>
                <a:ea typeface="仿宋_GB2312" pitchFamily="1" charset="-122"/>
              </a:rPr>
              <a:t>  </a:t>
            </a:r>
            <a:endParaRPr lang="en-US" altLang="en-US"/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683CFFDE-6CCE-439B-BBBB-97073EEA2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9600"/>
            <a:ext cx="971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1- 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EE349E21-6D60-479B-8D06-FCA91A526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4290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i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4ABB22D3-3436-43A2-91C6-8BC524A73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858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i</a:t>
            </a: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79F1BC99-C153-4BAC-908A-59F2103E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858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i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93083B13-EE15-4509-9C79-98A7655C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720850"/>
            <a:ext cx="619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</a:t>
            </a:r>
            <a:r>
              <a:rPr lang="en-US" altLang="en-US">
                <a:ea typeface="黑体" panose="02010609060101010101" pitchFamily="49" charset="-122"/>
              </a:rPr>
              <a:t>∵ </a:t>
            </a:r>
            <a:r>
              <a:rPr lang="en-US" altLang="en-US" sz="3600">
                <a:ea typeface="黑体" panose="02010609060101010101" pitchFamily="49" charset="-122"/>
              </a:rPr>
              <a:t> |</a:t>
            </a:r>
            <a:r>
              <a:rPr lang="en-US" altLang="en-US">
                <a:ea typeface="黑体" panose="02010609060101010101" pitchFamily="49" charset="-122"/>
              </a:rPr>
              <a:t>——— </a:t>
            </a:r>
            <a:r>
              <a:rPr lang="en-US" altLang="en-US" sz="3600">
                <a:ea typeface="黑体" panose="02010609060101010101" pitchFamily="49" charset="-122"/>
              </a:rPr>
              <a:t>|</a:t>
            </a:r>
            <a:r>
              <a:rPr lang="en-US" altLang="en-US">
                <a:ea typeface="黑体" panose="02010609060101010101" pitchFamily="49" charset="-122"/>
              </a:rPr>
              <a:t> &lt; 1 , ∴ —— ( ——— )   </a:t>
            </a:r>
            <a:r>
              <a:rPr lang="zh-CN" altLang="en-US">
                <a:ea typeface="黑体" panose="02010609060101010101" pitchFamily="49" charset="-122"/>
              </a:rPr>
              <a:t>相当小</a:t>
            </a:r>
            <a:endParaRPr lang="zh-CN" altLang="en-US"/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3560500B-A4BD-44AF-AC1A-21B8A088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9600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1+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EB345179-8FF5-4A53-804F-BFAC5DD3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1-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62E0A05D-EE90-47E1-B1AE-61CAD454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895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1-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6EE7820D-680D-4314-983B-EB8FEEF79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6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1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√5</a:t>
            </a:r>
            <a:endParaRPr lang="en-US" altLang="en-US"/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DC7B927B-F7BA-400A-A3BF-24FCD2DEB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526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1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√5</a:t>
            </a:r>
            <a:endParaRPr lang="en-US" alt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BD10B9D4-E26A-4D87-AD55-9AE7B4C10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2600"/>
            <a:ext cx="227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i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B366F217-4053-468E-956D-67DB111AC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241675"/>
            <a:ext cx="787876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    N</a:t>
            </a:r>
            <a:r>
              <a:rPr lang="en-US" altLang="en-US" sz="1200"/>
              <a:t> h</a:t>
            </a:r>
            <a:r>
              <a:rPr lang="en-US" altLang="en-US"/>
              <a:t> + 1 = —— ( ——— )    + O ( 1 )</a:t>
            </a:r>
          </a:p>
          <a:p>
            <a:pPr eaLnBrk="1" hangingPunct="1"/>
            <a:endParaRPr lang="en-US" altLang="en-US">
              <a:ea typeface="黑体" panose="02010609060101010101" pitchFamily="49" charset="-122"/>
            </a:endParaRPr>
          </a:p>
          <a:p>
            <a:pPr eaLnBrk="1" hangingPunct="1"/>
            <a:r>
              <a:rPr lang="en-US" altLang="en-US">
                <a:ea typeface="黑体" panose="02010609060101010101" pitchFamily="49" charset="-122"/>
              </a:rPr>
              <a:t>∵</a:t>
            </a:r>
            <a:r>
              <a:rPr lang="zh-CN" altLang="en-US">
                <a:latin typeface="宋体" panose="02010600030101010101" pitchFamily="2" charset="-122"/>
              </a:rPr>
              <a:t>费波那契数树是具有相同高度的所有平衡二叉树中结点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     个数</a:t>
            </a:r>
            <a:r>
              <a:rPr lang="zh-CN" altLang="en-US" b="1">
                <a:latin typeface="宋体" panose="02010600030101010101" pitchFamily="2" charset="-122"/>
              </a:rPr>
              <a:t>最少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</a:p>
          <a:p>
            <a:pPr eaLnBrk="1" hangingPunct="1"/>
            <a:endParaRPr lang="zh-CN" altLang="en-US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en-US" altLang="en-US">
                <a:latin typeface="宋体" panose="02010600030101010101" pitchFamily="2" charset="-122"/>
              </a:rPr>
              <a:t>n +1</a:t>
            </a:r>
            <a:r>
              <a:rPr lang="en-US" altLang="en-US">
                <a:latin typeface="宋体" panose="02010600030101010101" pitchFamily="2" charset="-122"/>
                <a:ea typeface="黑体" panose="02010609060101010101" pitchFamily="49" charset="-122"/>
              </a:rPr>
              <a:t>≥N</a:t>
            </a:r>
            <a:r>
              <a:rPr lang="en-US" altLang="en-US" sz="1200">
                <a:latin typeface="宋体" panose="02010600030101010101" pitchFamily="2" charset="-122"/>
                <a:ea typeface="黑体" panose="02010609060101010101" pitchFamily="49" charset="-122"/>
              </a:rPr>
              <a:t>h </a:t>
            </a:r>
            <a:r>
              <a:rPr lang="en-US" altLang="en-US">
                <a:latin typeface="宋体" panose="02010600030101010101" pitchFamily="2" charset="-122"/>
                <a:ea typeface="黑体" panose="02010609060101010101" pitchFamily="49" charset="-122"/>
              </a:rPr>
              <a:t>+1= </a:t>
            </a:r>
            <a:r>
              <a:rPr lang="en-US" altLang="en-US"/>
              <a:t>——</a:t>
            </a:r>
            <a:r>
              <a:rPr lang="en-US" altLang="en-US">
                <a:latin typeface="宋体" panose="02010600030101010101" pitchFamily="2" charset="-122"/>
              </a:rPr>
              <a:t> ( </a:t>
            </a:r>
            <a:r>
              <a:rPr lang="en-US" altLang="en-US"/>
              <a:t>———</a:t>
            </a:r>
            <a:r>
              <a:rPr lang="en-US" altLang="en-US">
                <a:latin typeface="宋体" panose="02010600030101010101" pitchFamily="2" charset="-122"/>
              </a:rPr>
              <a:t> )  + O( 1 )</a:t>
            </a:r>
          </a:p>
          <a:p>
            <a:pPr eaLnBrk="1" hangingPunct="1"/>
            <a:endParaRPr lang="en-US" altLang="en-US">
              <a:latin typeface="宋体" panose="02010600030101010101" pitchFamily="2" charset="-122"/>
            </a:endParaRPr>
          </a:p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  </a:t>
            </a:r>
            <a:r>
              <a:rPr lang="en-US" altLang="en-US">
                <a:latin typeface="宋体" panose="02010600030101010101" pitchFamily="2" charset="-122"/>
                <a:ea typeface="黑体" panose="02010609060101010101" pitchFamily="49" charset="-122"/>
              </a:rPr>
              <a:t>∴ h≤</a:t>
            </a:r>
            <a:r>
              <a:rPr lang="en-US" altLang="en-US"/>
              <a:t>————</a:t>
            </a:r>
            <a:r>
              <a:rPr lang="en-US" altLang="en-US">
                <a:latin typeface="宋体" panose="02010600030101010101" pitchFamily="2" charset="-122"/>
              </a:rPr>
              <a:t> lo</a:t>
            </a:r>
            <a:r>
              <a:rPr lang="en-US" altLang="en-US">
                <a:latin typeface="仿宋_GB2312" pitchFamily="1" charset="-122"/>
                <a:ea typeface="仿宋_GB2312" pitchFamily="1" charset="-122"/>
              </a:rPr>
              <a:t>g (n+1)+0(1)</a:t>
            </a:r>
            <a:r>
              <a:rPr lang="en-US" altLang="en-US">
                <a:latin typeface="宋体" panose="02010600030101010101" pitchFamily="2" charset="-122"/>
                <a:ea typeface="黑体" panose="02010609060101010101" pitchFamily="49" charset="-122"/>
              </a:rPr>
              <a:t>≈</a:t>
            </a:r>
            <a:r>
              <a:rPr lang="en-US" altLang="en-US"/>
              <a:t>—</a:t>
            </a:r>
            <a:r>
              <a:rPr lang="en-US" altLang="en-US">
                <a:latin typeface="宋体" panose="02010600030101010101" pitchFamily="2" charset="-122"/>
              </a:rPr>
              <a:t>log (n+1)</a:t>
            </a:r>
          </a:p>
          <a:p>
            <a:pPr eaLnBrk="1" hangingPunct="1"/>
            <a:r>
              <a:rPr lang="en-US" altLang="en-US">
                <a:latin typeface="宋体" panose="02010600030101010101" pitchFamily="2" charset="-122"/>
              </a:rPr>
              <a:t>        log </a:t>
            </a:r>
            <a:r>
              <a:rPr lang="en-US" altLang="en-US"/>
              <a:t>——</a:t>
            </a:r>
            <a:endParaRPr lang="en-US" altLang="en-US">
              <a:latin typeface="宋体" panose="02010600030101010101" pitchFamily="2" charset="-122"/>
            </a:endParaRP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247445FD-A810-4DEC-8611-C88ED8667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035675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1+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DCE57E83-7F4A-4AEB-B021-0322D5BE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1+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65CA2D85-13CC-4110-8D06-AE007C89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96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1+</a:t>
            </a:r>
            <a:r>
              <a:rPr lang="en-US" altLang="en-US">
                <a:ea typeface="仿宋_GB2312" pitchFamily="1" charset="-122"/>
              </a:rPr>
              <a:t>√5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    2</a:t>
            </a:r>
            <a:endParaRPr lang="en-US" altLang="en-US"/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55F493B2-92CF-4BE9-B6CD-4692FE4D8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1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√5</a:t>
            </a:r>
            <a:endParaRPr lang="en-US" altLang="en-US"/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9D65E478-286E-4C0D-ABD1-BC6F43B8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53000"/>
            <a:ext cx="641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   1</a:t>
            </a:r>
          </a:p>
          <a:p>
            <a:pPr eaLnBrk="1" hangingPunct="1"/>
            <a:r>
              <a:rPr lang="en-US" altLang="en-US">
                <a:ea typeface="仿宋_GB2312" pitchFamily="1" charset="-122"/>
              </a:rPr>
              <a:t>√5</a:t>
            </a:r>
            <a:endParaRPr lang="en-US" altLang="en-US"/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72442602-6B9B-46A9-A1AE-BABC2D1CE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C51FDD1A-4613-4267-961A-679E87E5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38800"/>
            <a:ext cx="336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17890BBF-30CB-4FCE-93DF-DBBA26F3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h + 3</a:t>
            </a:r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6A97AEC0-278A-42DD-9CBF-5A028AE9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0198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C53C1B81-55C0-40FD-9239-9E398CEFD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0198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A2412C4B-EE5D-4EBC-A468-9414B8DD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40080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B7913B37-B73E-4076-AF85-92A07785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53000"/>
            <a:ext cx="498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1200"/>
              <a:t>h + 3</a:t>
            </a:r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E8B6796E-3BEA-4000-A609-C8BDE1DD5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066800"/>
            <a:ext cx="22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FED37E8D-B37C-43DF-9546-9C549CC51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76200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1AA290DF-D758-47ED-AD1F-668CB157E6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685800"/>
            <a:ext cx="0" cy="76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72D41148-ACA4-4203-9800-5DD14622D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858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4" name="Line 34">
            <a:extLst>
              <a:ext uri="{FF2B5EF4-FFF2-40B4-BE49-F238E27FC236}">
                <a16:creationId xmlns:a16="http://schemas.microsoft.com/office/drawing/2014/main" id="{0FA177E5-B3B5-4BDF-84C8-3943656F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685800"/>
            <a:ext cx="22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35">
            <a:extLst>
              <a:ext uri="{FF2B5EF4-FFF2-40B4-BE49-F238E27FC236}">
                <a16:creationId xmlns:a16="http://schemas.microsoft.com/office/drawing/2014/main" id="{8743DC83-1DEC-4EAE-AD50-6F0287249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8288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36">
            <a:extLst>
              <a:ext uri="{FF2B5EF4-FFF2-40B4-BE49-F238E27FC236}">
                <a16:creationId xmlns:a16="http://schemas.microsoft.com/office/drawing/2014/main" id="{E2500036-0793-4C2E-BB02-DB777E330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2098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>
            <a:extLst>
              <a:ext uri="{FF2B5EF4-FFF2-40B4-BE49-F238E27FC236}">
                <a16:creationId xmlns:a16="http://schemas.microsoft.com/office/drawing/2014/main" id="{B94D2210-346B-42FB-8B80-4CB699D37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752600"/>
            <a:ext cx="22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38">
            <a:extLst>
              <a:ext uri="{FF2B5EF4-FFF2-40B4-BE49-F238E27FC236}">
                <a16:creationId xmlns:a16="http://schemas.microsoft.com/office/drawing/2014/main" id="{917C3DA2-7B9E-402D-93E3-F4F8D63AE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81400"/>
            <a:ext cx="152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39">
            <a:extLst>
              <a:ext uri="{FF2B5EF4-FFF2-40B4-BE49-F238E27FC236}">
                <a16:creationId xmlns:a16="http://schemas.microsoft.com/office/drawing/2014/main" id="{557D6273-13EA-4F4D-BA41-F2245B8E3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40">
            <a:extLst>
              <a:ext uri="{FF2B5EF4-FFF2-40B4-BE49-F238E27FC236}">
                <a16:creationId xmlns:a16="http://schemas.microsoft.com/office/drawing/2014/main" id="{14075786-A19D-4F16-AEF3-B2AF58BA0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0668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41">
            <a:extLst>
              <a:ext uri="{FF2B5EF4-FFF2-40B4-BE49-F238E27FC236}">
                <a16:creationId xmlns:a16="http://schemas.microsoft.com/office/drawing/2014/main" id="{3EABDF8E-693D-41C3-BA70-236291D96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42">
            <a:extLst>
              <a:ext uri="{FF2B5EF4-FFF2-40B4-BE49-F238E27FC236}">
                <a16:creationId xmlns:a16="http://schemas.microsoft.com/office/drawing/2014/main" id="{AD907314-7C46-4478-BE23-76CA2197D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953000"/>
            <a:ext cx="304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Line 43">
            <a:extLst>
              <a:ext uri="{FF2B5EF4-FFF2-40B4-BE49-F238E27FC236}">
                <a16:creationId xmlns:a16="http://schemas.microsoft.com/office/drawing/2014/main" id="{9CE121A9-281B-41F8-910B-940D8E1F1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096000"/>
            <a:ext cx="152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E6296F-2F6A-4D13-9800-0D5BDE7A0A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                      </a:t>
            </a:r>
            <a:r>
              <a:rPr lang="en-US" altLang="en-US" sz="2800" b="1"/>
              <a:t>AVL Tree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FC099C3E-8FE5-4A3E-9CFE-D0B590152D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534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例子：</a:t>
            </a:r>
          </a:p>
          <a:p>
            <a:pPr>
              <a:buFontTx/>
              <a:buNone/>
            </a:pPr>
            <a:r>
              <a:rPr lang="en-US" altLang="en-US" sz="2000" b="1"/>
              <a:t>  对一棵空的AVL树，分别画出插入关键码为{ 16，3，7，11，9，28，18，14，15}后的AVL树。</a:t>
            </a:r>
          </a:p>
          <a:p>
            <a:pPr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8AE5A95-E53C-43D3-A563-3264B1D475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algn="l"/>
            <a:r>
              <a:rPr lang="en-US" altLang="en-US" sz="2400" b="1"/>
              <a:t>4. B-树（外查找）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49CEA9C-DCA0-4D5A-B343-2A5CBB2462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512921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B-Trees of order 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   </a:t>
            </a:r>
            <a:r>
              <a:rPr lang="en-US" altLang="en-US" b="1"/>
              <a:t>70年   R.Bayer提出的。</a:t>
            </a:r>
            <a:endParaRPr lang="en-US" altLang="en-US" sz="28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</a:t>
            </a:r>
            <a:r>
              <a:rPr lang="en-US" altLang="en-US" sz="2800" b="1">
                <a:solidFill>
                  <a:srgbClr val="33CC33"/>
                </a:solidFill>
              </a:rPr>
              <a:t>Definition :</a:t>
            </a:r>
            <a:r>
              <a:rPr lang="en-US" altLang="en-US" sz="2800" b="1"/>
              <a:t> </a:t>
            </a:r>
            <a:r>
              <a:rPr lang="en-US" altLang="en-US" b="1"/>
              <a:t>A B-tree of order m is an m-way search tree. If the B-tree is not empty, the corresponding extended  tree satisfies the following properties: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1) the root has </a:t>
            </a:r>
            <a:r>
              <a:rPr lang="en-US" altLang="en-US" b="1">
                <a:solidFill>
                  <a:srgbClr val="33CC33"/>
                </a:solidFill>
              </a:rPr>
              <a:t>at least</a:t>
            </a:r>
            <a:r>
              <a:rPr lang="en-US" altLang="en-US" b="1"/>
              <a:t> two children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2) all internal nodes other than the root have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    </a:t>
            </a:r>
            <a:r>
              <a:rPr lang="en-US" altLang="en-US" b="1">
                <a:solidFill>
                  <a:srgbClr val="33CC33"/>
                </a:solidFill>
              </a:rPr>
              <a:t>at least</a:t>
            </a:r>
            <a:r>
              <a:rPr lang="en-US" altLang="en-US" b="1"/>
              <a:t> </a:t>
            </a:r>
            <a:r>
              <a:rPr lang="en-US" altLang="en-US" b="1">
                <a:sym typeface="Symbol" panose="05050102010706020507" pitchFamily="18" charset="2"/>
              </a:rPr>
              <a:t>m/2</a:t>
            </a:r>
            <a:r>
              <a:rPr lang="en-US" altLang="en-US" b="1"/>
              <a:t> children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  3) all external nodes are at the same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AB7CCA-3974-4321-B427-A35A539123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/>
            <a:br>
              <a:rPr lang="en-US" altLang="en-US" sz="2400"/>
            </a:br>
            <a:r>
              <a:rPr lang="en-US" altLang="en-US" sz="2400" b="1"/>
              <a:t>例6.  交换左右子数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E1C5374-04CC-4EBB-831A-42871E1E4D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b="1"/>
              <a:t>void Swapchild ( BinTreeNode * p )</a:t>
            </a:r>
          </a:p>
          <a:p>
            <a:pPr algn="just">
              <a:buFontTx/>
              <a:buNone/>
            </a:pPr>
            <a:r>
              <a:rPr lang="en-US" altLang="en-US" b="1"/>
              <a:t>{  if ( p = = NULL ) return ;</a:t>
            </a:r>
          </a:p>
          <a:p>
            <a:pPr algn="just">
              <a:buFontTx/>
              <a:buNone/>
            </a:pPr>
            <a:r>
              <a:rPr lang="en-US" altLang="en-US" b="1"/>
              <a:t>   BinTreeNode * temp = p -&gt; left ;</a:t>
            </a:r>
          </a:p>
          <a:p>
            <a:pPr algn="just">
              <a:buFontTx/>
              <a:buNone/>
            </a:pPr>
            <a:r>
              <a:rPr lang="en-US" altLang="en-US" b="1"/>
              <a:t>   p -&gt;left = p -&gt; right ;</a:t>
            </a:r>
          </a:p>
          <a:p>
            <a:pPr algn="just">
              <a:buFontTx/>
              <a:buNone/>
            </a:pPr>
            <a:r>
              <a:rPr lang="en-US" altLang="en-US" b="1"/>
              <a:t>   p -&gt; right = temp;</a:t>
            </a:r>
          </a:p>
          <a:p>
            <a:pPr algn="just">
              <a:buFontTx/>
              <a:buNone/>
            </a:pPr>
            <a:r>
              <a:rPr lang="en-US" altLang="en-US" b="1"/>
              <a:t>   Swapchild ( p -&gt;left );</a:t>
            </a:r>
          </a:p>
          <a:p>
            <a:pPr algn="just">
              <a:buFontTx/>
              <a:buNone/>
            </a:pPr>
            <a:r>
              <a:rPr lang="en-US" altLang="en-US" b="1"/>
              <a:t>   Swapchild (p -&gt;right );</a:t>
            </a:r>
          </a:p>
          <a:p>
            <a:pPr algn="just">
              <a:buFontTx/>
              <a:buNone/>
            </a:pPr>
            <a:r>
              <a:rPr lang="en-US" altLang="en-US" b="1"/>
              <a:t>}</a:t>
            </a:r>
          </a:p>
          <a:p>
            <a:pPr algn="just"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72AEF62-2ED3-43DF-9D3B-78DD3638B7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2800" b="1"/>
              <a:t>B-trees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6F0B0F0-E23C-415A-8F83-19BDCA68DF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example</a:t>
            </a:r>
            <a:endParaRPr lang="en-US" altLang="en-US" b="1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0BD5F200-1073-41F6-ACC2-3F270237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12954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 b="1"/>
              <a:t> 10   80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DB166A79-1555-4F34-A60F-CD540860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1219200" cy="381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 b="1"/>
              <a:t> 2  4  6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FE42583C-775F-4DD2-B4C0-DCEF8018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962400"/>
            <a:ext cx="2895600" cy="457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 b="1"/>
              <a:t> 20 30 40 50 60 70</a:t>
            </a: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8A473829-3958-49B2-BB05-2BDBC7CA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905000" cy="457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 b="1"/>
              <a:t>82 84 86 88</a:t>
            </a: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38D4CF70-C8F2-4DDB-91D1-646228D9E1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895600"/>
            <a:ext cx="1600200" cy="1066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85001" name="Line 9">
            <a:extLst>
              <a:ext uri="{FF2B5EF4-FFF2-40B4-BE49-F238E27FC236}">
                <a16:creationId xmlns:a16="http://schemas.microsoft.com/office/drawing/2014/main" id="{A2D751F3-A630-4133-BFDF-8DC3469EF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0" cy="1066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85002" name="Line 10">
            <a:extLst>
              <a:ext uri="{FF2B5EF4-FFF2-40B4-BE49-F238E27FC236}">
                <a16:creationId xmlns:a16="http://schemas.microsoft.com/office/drawing/2014/main" id="{05799A79-7389-49F1-A5D6-0DC45D9AE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2286000" cy="1066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grpSp>
        <p:nvGrpSpPr>
          <p:cNvPr id="85003" name="Group 11">
            <a:extLst>
              <a:ext uri="{FF2B5EF4-FFF2-40B4-BE49-F238E27FC236}">
                <a16:creationId xmlns:a16="http://schemas.microsoft.com/office/drawing/2014/main" id="{81A1A36D-7B38-4B52-A10A-750FB7CA30D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7200"/>
            <a:ext cx="228600" cy="762000"/>
            <a:chOff x="0" y="0"/>
            <a:chExt cx="144" cy="480"/>
          </a:xfrm>
        </p:grpSpPr>
        <p:sp>
          <p:nvSpPr>
            <p:cNvPr id="85004" name="Rectangle 12">
              <a:extLst>
                <a:ext uri="{FF2B5EF4-FFF2-40B4-BE49-F238E27FC236}">
                  <a16:creationId xmlns:a16="http://schemas.microsoft.com/office/drawing/2014/main" id="{CAE0A2D7-DAD1-41A4-BA12-80AD8DF6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05" name="Line 13">
              <a:extLst>
                <a:ext uri="{FF2B5EF4-FFF2-40B4-BE49-F238E27FC236}">
                  <a16:creationId xmlns:a16="http://schemas.microsoft.com/office/drawing/2014/main" id="{D74F1851-0A95-4F4E-9DE2-58DDB3407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06" name="Group 14">
            <a:extLst>
              <a:ext uri="{FF2B5EF4-FFF2-40B4-BE49-F238E27FC236}">
                <a16:creationId xmlns:a16="http://schemas.microsoft.com/office/drawing/2014/main" id="{C23BDFC2-8164-4CBE-B118-FBB727341F70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267200"/>
            <a:ext cx="228600" cy="762000"/>
            <a:chOff x="0" y="0"/>
            <a:chExt cx="144" cy="480"/>
          </a:xfrm>
        </p:grpSpPr>
        <p:sp>
          <p:nvSpPr>
            <p:cNvPr id="85007" name="Rectangle 15">
              <a:extLst>
                <a:ext uri="{FF2B5EF4-FFF2-40B4-BE49-F238E27FC236}">
                  <a16:creationId xmlns:a16="http://schemas.microsoft.com/office/drawing/2014/main" id="{AAD17797-A8F7-4E7D-98B7-93134F58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08" name="Line 16">
              <a:extLst>
                <a:ext uri="{FF2B5EF4-FFF2-40B4-BE49-F238E27FC236}">
                  <a16:creationId xmlns:a16="http://schemas.microsoft.com/office/drawing/2014/main" id="{F019276F-89B3-4891-BC3D-818F373C8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A28DEBEB-12FB-4F33-85E2-314559CA3A8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267200"/>
            <a:ext cx="228600" cy="762000"/>
            <a:chOff x="0" y="0"/>
            <a:chExt cx="144" cy="480"/>
          </a:xfrm>
        </p:grpSpPr>
        <p:sp>
          <p:nvSpPr>
            <p:cNvPr id="85010" name="Rectangle 18">
              <a:extLst>
                <a:ext uri="{FF2B5EF4-FFF2-40B4-BE49-F238E27FC236}">
                  <a16:creationId xmlns:a16="http://schemas.microsoft.com/office/drawing/2014/main" id="{3F71CBD8-6C55-48D5-B105-318D7EA4F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1" name="Line 19">
              <a:extLst>
                <a:ext uri="{FF2B5EF4-FFF2-40B4-BE49-F238E27FC236}">
                  <a16:creationId xmlns:a16="http://schemas.microsoft.com/office/drawing/2014/main" id="{0DCEA7AA-46B5-42B4-B3E5-5A9D8FFE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12" name="Group 20">
            <a:extLst>
              <a:ext uri="{FF2B5EF4-FFF2-40B4-BE49-F238E27FC236}">
                <a16:creationId xmlns:a16="http://schemas.microsoft.com/office/drawing/2014/main" id="{7CD21F9D-53E5-460B-AE5B-875EDA0BD5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67200"/>
            <a:ext cx="228600" cy="762000"/>
            <a:chOff x="0" y="0"/>
            <a:chExt cx="144" cy="480"/>
          </a:xfrm>
        </p:grpSpPr>
        <p:sp>
          <p:nvSpPr>
            <p:cNvPr id="85013" name="Rectangle 21">
              <a:extLst>
                <a:ext uri="{FF2B5EF4-FFF2-40B4-BE49-F238E27FC236}">
                  <a16:creationId xmlns:a16="http://schemas.microsoft.com/office/drawing/2014/main" id="{0E105F73-61FD-4CC7-8E73-989FD291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4" name="Line 22">
              <a:extLst>
                <a:ext uri="{FF2B5EF4-FFF2-40B4-BE49-F238E27FC236}">
                  <a16:creationId xmlns:a16="http://schemas.microsoft.com/office/drawing/2014/main" id="{64272039-971F-498B-8A58-F2666E56F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15" name="Group 23">
            <a:extLst>
              <a:ext uri="{FF2B5EF4-FFF2-40B4-BE49-F238E27FC236}">
                <a16:creationId xmlns:a16="http://schemas.microsoft.com/office/drawing/2014/main" id="{94026B05-98AD-43DA-927E-3A59E01FF22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267200"/>
            <a:ext cx="228600" cy="762000"/>
            <a:chOff x="0" y="0"/>
            <a:chExt cx="144" cy="480"/>
          </a:xfrm>
        </p:grpSpPr>
        <p:sp>
          <p:nvSpPr>
            <p:cNvPr id="85016" name="Rectangle 24">
              <a:extLst>
                <a:ext uri="{FF2B5EF4-FFF2-40B4-BE49-F238E27FC236}">
                  <a16:creationId xmlns:a16="http://schemas.microsoft.com/office/drawing/2014/main" id="{BA134126-46B7-4B9C-973D-5A9BEEC2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0F3CBE3D-1FC6-4C9D-9D3E-75E444F98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18" name="Group 26">
            <a:extLst>
              <a:ext uri="{FF2B5EF4-FFF2-40B4-BE49-F238E27FC236}">
                <a16:creationId xmlns:a16="http://schemas.microsoft.com/office/drawing/2014/main" id="{D55723CA-7BA8-4712-BA11-029C9C80B48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267200"/>
            <a:ext cx="228600" cy="762000"/>
            <a:chOff x="0" y="0"/>
            <a:chExt cx="144" cy="480"/>
          </a:xfrm>
        </p:grpSpPr>
        <p:sp>
          <p:nvSpPr>
            <p:cNvPr id="85019" name="Rectangle 27">
              <a:extLst>
                <a:ext uri="{FF2B5EF4-FFF2-40B4-BE49-F238E27FC236}">
                  <a16:creationId xmlns:a16="http://schemas.microsoft.com/office/drawing/2014/main" id="{BF747167-CDF8-4F77-88B8-5AF575C69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0" name="Line 28">
              <a:extLst>
                <a:ext uri="{FF2B5EF4-FFF2-40B4-BE49-F238E27FC236}">
                  <a16:creationId xmlns:a16="http://schemas.microsoft.com/office/drawing/2014/main" id="{AD20C177-ECB4-4878-826E-E7159DF63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21" name="Group 29">
            <a:extLst>
              <a:ext uri="{FF2B5EF4-FFF2-40B4-BE49-F238E27FC236}">
                <a16:creationId xmlns:a16="http://schemas.microsoft.com/office/drawing/2014/main" id="{E6F15C0A-E4E0-4795-824D-F86F4C96F32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67200"/>
            <a:ext cx="228600" cy="762000"/>
            <a:chOff x="0" y="0"/>
            <a:chExt cx="144" cy="480"/>
          </a:xfrm>
        </p:grpSpPr>
        <p:sp>
          <p:nvSpPr>
            <p:cNvPr id="85022" name="Rectangle 30">
              <a:extLst>
                <a:ext uri="{FF2B5EF4-FFF2-40B4-BE49-F238E27FC236}">
                  <a16:creationId xmlns:a16="http://schemas.microsoft.com/office/drawing/2014/main" id="{47135D0F-B25A-4697-83C0-63C2BD8A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3" name="Line 31">
              <a:extLst>
                <a:ext uri="{FF2B5EF4-FFF2-40B4-BE49-F238E27FC236}">
                  <a16:creationId xmlns:a16="http://schemas.microsoft.com/office/drawing/2014/main" id="{255916F8-1A04-45EB-BC27-AB8AE52D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24" name="Group 32">
            <a:extLst>
              <a:ext uri="{FF2B5EF4-FFF2-40B4-BE49-F238E27FC236}">
                <a16:creationId xmlns:a16="http://schemas.microsoft.com/office/drawing/2014/main" id="{D30FEB2E-955B-4AC5-A8D9-8AB1A2F2F1A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267200"/>
            <a:ext cx="228600" cy="762000"/>
            <a:chOff x="0" y="0"/>
            <a:chExt cx="144" cy="480"/>
          </a:xfrm>
        </p:grpSpPr>
        <p:sp>
          <p:nvSpPr>
            <p:cNvPr id="85025" name="Rectangle 33">
              <a:extLst>
                <a:ext uri="{FF2B5EF4-FFF2-40B4-BE49-F238E27FC236}">
                  <a16:creationId xmlns:a16="http://schemas.microsoft.com/office/drawing/2014/main" id="{24A63E92-049F-4B9B-88C9-E9973521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6" name="Line 34">
              <a:extLst>
                <a:ext uri="{FF2B5EF4-FFF2-40B4-BE49-F238E27FC236}">
                  <a16:creationId xmlns:a16="http://schemas.microsoft.com/office/drawing/2014/main" id="{C74E3A38-3DF4-4421-91FD-C03F332B2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27" name="Group 35">
            <a:extLst>
              <a:ext uri="{FF2B5EF4-FFF2-40B4-BE49-F238E27FC236}">
                <a16:creationId xmlns:a16="http://schemas.microsoft.com/office/drawing/2014/main" id="{07BA1E46-5237-4FD5-803A-0FCB5822D2D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228600" cy="762000"/>
            <a:chOff x="0" y="0"/>
            <a:chExt cx="144" cy="480"/>
          </a:xfrm>
        </p:grpSpPr>
        <p:sp>
          <p:nvSpPr>
            <p:cNvPr id="85028" name="Rectangle 36">
              <a:extLst>
                <a:ext uri="{FF2B5EF4-FFF2-40B4-BE49-F238E27FC236}">
                  <a16:creationId xmlns:a16="http://schemas.microsoft.com/office/drawing/2014/main" id="{57F23E72-66A0-4F07-850B-79F11327C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29" name="Line 37">
              <a:extLst>
                <a:ext uri="{FF2B5EF4-FFF2-40B4-BE49-F238E27FC236}">
                  <a16:creationId xmlns:a16="http://schemas.microsoft.com/office/drawing/2014/main" id="{586E2A99-D638-445F-9B2C-64892DBE3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30" name="Group 38">
            <a:extLst>
              <a:ext uri="{FF2B5EF4-FFF2-40B4-BE49-F238E27FC236}">
                <a16:creationId xmlns:a16="http://schemas.microsoft.com/office/drawing/2014/main" id="{432C01BA-F958-4920-AFF8-E724DE0632F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228600" cy="762000"/>
            <a:chOff x="0" y="0"/>
            <a:chExt cx="144" cy="480"/>
          </a:xfrm>
        </p:grpSpPr>
        <p:sp>
          <p:nvSpPr>
            <p:cNvPr id="85031" name="Rectangle 39">
              <a:extLst>
                <a:ext uri="{FF2B5EF4-FFF2-40B4-BE49-F238E27FC236}">
                  <a16:creationId xmlns:a16="http://schemas.microsoft.com/office/drawing/2014/main" id="{A897E536-1541-4EE4-B3E9-9767F1C5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2" name="Line 40">
              <a:extLst>
                <a:ext uri="{FF2B5EF4-FFF2-40B4-BE49-F238E27FC236}">
                  <a16:creationId xmlns:a16="http://schemas.microsoft.com/office/drawing/2014/main" id="{BA39068E-8751-4F20-A76D-DFCA3713D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33" name="Group 41">
            <a:extLst>
              <a:ext uri="{FF2B5EF4-FFF2-40B4-BE49-F238E27FC236}">
                <a16:creationId xmlns:a16="http://schemas.microsoft.com/office/drawing/2014/main" id="{358BE6B3-0688-434E-A141-09ADD698E49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228600" cy="762000"/>
            <a:chOff x="0" y="0"/>
            <a:chExt cx="144" cy="480"/>
          </a:xfrm>
        </p:grpSpPr>
        <p:sp>
          <p:nvSpPr>
            <p:cNvPr id="85034" name="Rectangle 42">
              <a:extLst>
                <a:ext uri="{FF2B5EF4-FFF2-40B4-BE49-F238E27FC236}">
                  <a16:creationId xmlns:a16="http://schemas.microsoft.com/office/drawing/2014/main" id="{2395D8B3-D140-406C-A573-E36E2A50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5" name="Line 43">
              <a:extLst>
                <a:ext uri="{FF2B5EF4-FFF2-40B4-BE49-F238E27FC236}">
                  <a16:creationId xmlns:a16="http://schemas.microsoft.com/office/drawing/2014/main" id="{09F2382F-C7AF-4171-BEB2-99EE3B86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36" name="Group 44">
            <a:extLst>
              <a:ext uri="{FF2B5EF4-FFF2-40B4-BE49-F238E27FC236}">
                <a16:creationId xmlns:a16="http://schemas.microsoft.com/office/drawing/2014/main" id="{DED1B5CD-2071-4BE3-BB86-991267ADA6B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267200"/>
            <a:ext cx="228600" cy="762000"/>
            <a:chOff x="0" y="0"/>
            <a:chExt cx="144" cy="480"/>
          </a:xfrm>
        </p:grpSpPr>
        <p:sp>
          <p:nvSpPr>
            <p:cNvPr id="85037" name="Rectangle 45">
              <a:extLst>
                <a:ext uri="{FF2B5EF4-FFF2-40B4-BE49-F238E27FC236}">
                  <a16:creationId xmlns:a16="http://schemas.microsoft.com/office/drawing/2014/main" id="{06EE78CD-FD2E-4B78-9F74-64CD2F56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38" name="Line 46">
              <a:extLst>
                <a:ext uri="{FF2B5EF4-FFF2-40B4-BE49-F238E27FC236}">
                  <a16:creationId xmlns:a16="http://schemas.microsoft.com/office/drawing/2014/main" id="{CC327A3F-BE2B-4D2E-84FB-D47C4A5D4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39" name="Group 47">
            <a:extLst>
              <a:ext uri="{FF2B5EF4-FFF2-40B4-BE49-F238E27FC236}">
                <a16:creationId xmlns:a16="http://schemas.microsoft.com/office/drawing/2014/main" id="{97EE3E49-4DAC-4927-A13C-CC4A7E3CF5A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267200"/>
            <a:ext cx="228600" cy="762000"/>
            <a:chOff x="0" y="0"/>
            <a:chExt cx="144" cy="480"/>
          </a:xfrm>
        </p:grpSpPr>
        <p:sp>
          <p:nvSpPr>
            <p:cNvPr id="85040" name="Rectangle 48">
              <a:extLst>
                <a:ext uri="{FF2B5EF4-FFF2-40B4-BE49-F238E27FC236}">
                  <a16:creationId xmlns:a16="http://schemas.microsoft.com/office/drawing/2014/main" id="{3CA655CB-DF0D-4BB3-A7A9-FD7F41EF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41" name="Line 49">
              <a:extLst>
                <a:ext uri="{FF2B5EF4-FFF2-40B4-BE49-F238E27FC236}">
                  <a16:creationId xmlns:a16="http://schemas.microsoft.com/office/drawing/2014/main" id="{24080B79-4761-4E4D-B5C0-8AE375A6B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42" name="Group 50">
            <a:extLst>
              <a:ext uri="{FF2B5EF4-FFF2-40B4-BE49-F238E27FC236}">
                <a16:creationId xmlns:a16="http://schemas.microsoft.com/office/drawing/2014/main" id="{8DEBE1C9-EDE3-4037-8CF4-7E6FD7BFA14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67200"/>
            <a:ext cx="228600" cy="762000"/>
            <a:chOff x="0" y="0"/>
            <a:chExt cx="144" cy="480"/>
          </a:xfrm>
        </p:grpSpPr>
        <p:sp>
          <p:nvSpPr>
            <p:cNvPr id="85043" name="Rectangle 51">
              <a:extLst>
                <a:ext uri="{FF2B5EF4-FFF2-40B4-BE49-F238E27FC236}">
                  <a16:creationId xmlns:a16="http://schemas.microsoft.com/office/drawing/2014/main" id="{9BA097F7-B97F-4EFE-8196-4E8AB107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44" name="Line 52">
              <a:extLst>
                <a:ext uri="{FF2B5EF4-FFF2-40B4-BE49-F238E27FC236}">
                  <a16:creationId xmlns:a16="http://schemas.microsoft.com/office/drawing/2014/main" id="{7D947E15-4FA6-41DB-87BE-9CFE88C31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45" name="Group 53">
            <a:extLst>
              <a:ext uri="{FF2B5EF4-FFF2-40B4-BE49-F238E27FC236}">
                <a16:creationId xmlns:a16="http://schemas.microsoft.com/office/drawing/2014/main" id="{8AD82EE5-A1FB-49F9-B460-9ED8CF4E9DB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267200"/>
            <a:ext cx="228600" cy="762000"/>
            <a:chOff x="0" y="0"/>
            <a:chExt cx="144" cy="480"/>
          </a:xfrm>
        </p:grpSpPr>
        <p:sp>
          <p:nvSpPr>
            <p:cNvPr id="85046" name="Rectangle 54">
              <a:extLst>
                <a:ext uri="{FF2B5EF4-FFF2-40B4-BE49-F238E27FC236}">
                  <a16:creationId xmlns:a16="http://schemas.microsoft.com/office/drawing/2014/main" id="{A3760DDE-6B06-4537-8ED8-288B3BD7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47" name="Line 55">
              <a:extLst>
                <a:ext uri="{FF2B5EF4-FFF2-40B4-BE49-F238E27FC236}">
                  <a16:creationId xmlns:a16="http://schemas.microsoft.com/office/drawing/2014/main" id="{1A373BBE-D89B-4738-AFCD-82F7554A7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85048" name="Group 56">
            <a:extLst>
              <a:ext uri="{FF2B5EF4-FFF2-40B4-BE49-F238E27FC236}">
                <a16:creationId xmlns:a16="http://schemas.microsoft.com/office/drawing/2014/main" id="{24F65CED-D63D-4CA6-A01C-16F8BAA7F47A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228600" cy="762000"/>
            <a:chOff x="0" y="0"/>
            <a:chExt cx="144" cy="480"/>
          </a:xfrm>
        </p:grpSpPr>
        <p:sp>
          <p:nvSpPr>
            <p:cNvPr id="85049" name="Rectangle 57">
              <a:extLst>
                <a:ext uri="{FF2B5EF4-FFF2-40B4-BE49-F238E27FC236}">
                  <a16:creationId xmlns:a16="http://schemas.microsoft.com/office/drawing/2014/main" id="{4D6B3BB5-DFC6-4C8A-8B5D-614152D82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50" name="Line 58">
              <a:extLst>
                <a:ext uri="{FF2B5EF4-FFF2-40B4-BE49-F238E27FC236}">
                  <a16:creationId xmlns:a16="http://schemas.microsoft.com/office/drawing/2014/main" id="{CD03BCAB-550A-4564-ADF2-05F7294B6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85051" name="Text Box 59">
            <a:extLst>
              <a:ext uri="{FF2B5EF4-FFF2-40B4-BE49-F238E27FC236}">
                <a16:creationId xmlns:a16="http://schemas.microsoft.com/office/drawing/2014/main" id="{EE6299A0-98BC-4741-B663-2D8AC486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590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/>
              <a:t>1</a:t>
            </a:r>
          </a:p>
        </p:txBody>
      </p:sp>
      <p:sp>
        <p:nvSpPr>
          <p:cNvPr id="85052" name="Text Box 60">
            <a:extLst>
              <a:ext uri="{FF2B5EF4-FFF2-40B4-BE49-F238E27FC236}">
                <a16:creationId xmlns:a16="http://schemas.microsoft.com/office/drawing/2014/main" id="{898E0CF4-3C23-475D-9A79-EDA34C4B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10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/>
              <a:t>2</a:t>
            </a:r>
          </a:p>
        </p:txBody>
      </p:sp>
      <p:sp>
        <p:nvSpPr>
          <p:cNvPr id="85053" name="Text Box 61">
            <a:extLst>
              <a:ext uri="{FF2B5EF4-FFF2-40B4-BE49-F238E27FC236}">
                <a16:creationId xmlns:a16="http://schemas.microsoft.com/office/drawing/2014/main" id="{EC5573DE-EC66-4EAA-BC39-FFB068528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/>
              <a:t>3</a:t>
            </a:r>
          </a:p>
        </p:txBody>
      </p:sp>
      <p:sp>
        <p:nvSpPr>
          <p:cNvPr id="85054" name="Text Box 62">
            <a:extLst>
              <a:ext uri="{FF2B5EF4-FFF2-40B4-BE49-F238E27FC236}">
                <a16:creationId xmlns:a16="http://schemas.microsoft.com/office/drawing/2014/main" id="{EA01EF95-A1DF-4D8A-980A-B121A970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86400"/>
            <a:ext cx="4267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b="1"/>
              <a:t>      a  B-tree  of  order  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606CC70-0488-4913-91A9-849B12BCDB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EF711AD-E784-4918-89A2-6AD0C18C51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2) Inserting into a B-Tree</a:t>
            </a:r>
          </a:p>
          <a:p>
            <a:pPr>
              <a:buFontTx/>
              <a:buNone/>
            </a:pPr>
            <a:r>
              <a:rPr lang="en-US" altLang="en-US" sz="2800" b="1"/>
              <a:t>   always happen at one level above the external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6ED34C0-129D-4BA4-BB78-AD921E924F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CA4E05A-F126-41A2-9612-71519CC10C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800" b="1">
                <a:solidFill>
                  <a:schemeClr val="tx2"/>
                </a:solidFill>
              </a:rPr>
              <a:t>Case 1</a:t>
            </a:r>
            <a:r>
              <a:rPr lang="en-US" altLang="en-US" sz="2800" b="1"/>
              <a:t>:number of children in the node&lt;m,</a:t>
            </a:r>
          </a:p>
          <a:p>
            <a:pPr>
              <a:buFontTx/>
              <a:buNone/>
            </a:pPr>
            <a:r>
              <a:rPr lang="en-US" altLang="en-US" sz="2800" b="1"/>
              <a:t>             insert into the node as ordered</a:t>
            </a:r>
          </a:p>
          <a:p>
            <a:endParaRPr lang="en-US" altLang="en-US" sz="2800" b="1"/>
          </a:p>
        </p:txBody>
      </p:sp>
      <p:grpSp>
        <p:nvGrpSpPr>
          <p:cNvPr id="87044" name="Group 4">
            <a:extLst>
              <a:ext uri="{FF2B5EF4-FFF2-40B4-BE49-F238E27FC236}">
                <a16:creationId xmlns:a16="http://schemas.microsoft.com/office/drawing/2014/main" id="{296324F1-5087-48C5-A044-6C8C5EBFE7F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276600"/>
            <a:ext cx="6705600" cy="3192463"/>
            <a:chOff x="0" y="0"/>
            <a:chExt cx="4224" cy="2011"/>
          </a:xfrm>
        </p:grpSpPr>
        <p:grpSp>
          <p:nvGrpSpPr>
            <p:cNvPr id="87045" name="Group 5">
              <a:extLst>
                <a:ext uri="{FF2B5EF4-FFF2-40B4-BE49-F238E27FC236}">
                  <a16:creationId xmlns:a16="http://schemas.microsoft.com/office/drawing/2014/main" id="{5312CC97-45D4-4A93-885F-D5E4FA872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224" cy="1488"/>
              <a:chOff x="0" y="0"/>
              <a:chExt cx="4224" cy="1488"/>
            </a:xfrm>
          </p:grpSpPr>
          <p:sp>
            <p:nvSpPr>
              <p:cNvPr id="87046" name="Rectangle 6">
                <a:extLst>
                  <a:ext uri="{FF2B5EF4-FFF2-40B4-BE49-F238E27FC236}">
                    <a16:creationId xmlns:a16="http://schemas.microsoft.com/office/drawing/2014/main" id="{EC7A4392-8B61-48F0-8FE1-46EAD2DA3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0"/>
                <a:ext cx="720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10  80</a:t>
                </a:r>
              </a:p>
            </p:txBody>
          </p:sp>
          <p:sp>
            <p:nvSpPr>
              <p:cNvPr id="87047" name="Rectangle 7">
                <a:extLst>
                  <a:ext uri="{FF2B5EF4-FFF2-40B4-BE49-F238E27FC236}">
                    <a16:creationId xmlns:a16="http://schemas.microsoft.com/office/drawing/2014/main" id="{0703A3C8-462C-46E5-AEF4-712186691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768"/>
                <a:ext cx="816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2  4  6</a:t>
                </a:r>
              </a:p>
            </p:txBody>
          </p:sp>
          <p:sp>
            <p:nvSpPr>
              <p:cNvPr id="87048" name="Rectangle 8">
                <a:extLst>
                  <a:ext uri="{FF2B5EF4-FFF2-40B4-BE49-F238E27FC236}">
                    <a16:creationId xmlns:a16="http://schemas.microsoft.com/office/drawing/2014/main" id="{BBC8FECF-D65E-4E18-9C7C-7F10BB5AA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1728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 20 30 40 50 60 70 </a:t>
                </a:r>
              </a:p>
            </p:txBody>
          </p:sp>
          <p:sp>
            <p:nvSpPr>
              <p:cNvPr id="87049" name="Rectangle 9">
                <a:extLst>
                  <a:ext uri="{FF2B5EF4-FFF2-40B4-BE49-F238E27FC236}">
                    <a16:creationId xmlns:a16="http://schemas.microsoft.com/office/drawing/2014/main" id="{4AEA7052-4BA5-47E1-88BD-C5DD8BF61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768"/>
                <a:ext cx="1104" cy="288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82 84 86 88</a:t>
                </a:r>
              </a:p>
            </p:txBody>
          </p:sp>
          <p:sp>
            <p:nvSpPr>
              <p:cNvPr id="87050" name="Line 10">
                <a:extLst>
                  <a:ext uri="{FF2B5EF4-FFF2-40B4-BE49-F238E27FC236}">
                    <a16:creationId xmlns:a16="http://schemas.microsoft.com/office/drawing/2014/main" id="{0B35008F-7DFF-421E-9948-915A1332B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192"/>
                <a:ext cx="912" cy="57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51" name="Line 11">
                <a:extLst>
                  <a:ext uri="{FF2B5EF4-FFF2-40B4-BE49-F238E27FC236}">
                    <a16:creationId xmlns:a16="http://schemas.microsoft.com/office/drawing/2014/main" id="{BA7C644E-AE94-49B4-AB17-FA7A835B2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92"/>
                <a:ext cx="0" cy="57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52" name="Line 12">
                <a:extLst>
                  <a:ext uri="{FF2B5EF4-FFF2-40B4-BE49-F238E27FC236}">
                    <a16:creationId xmlns:a16="http://schemas.microsoft.com/office/drawing/2014/main" id="{8195EE0F-6351-4EAB-B389-40057971E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2"/>
                <a:ext cx="1344" cy="57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53" name="Line 13">
                <a:extLst>
                  <a:ext uri="{FF2B5EF4-FFF2-40B4-BE49-F238E27FC236}">
                    <a16:creationId xmlns:a16="http://schemas.microsoft.com/office/drawing/2014/main" id="{6E594C8A-9582-4CC0-BAFF-EDFBA7C3E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96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54" name="Rectangle 14">
                <a:extLst>
                  <a:ext uri="{FF2B5EF4-FFF2-40B4-BE49-F238E27FC236}">
                    <a16:creationId xmlns:a16="http://schemas.microsoft.com/office/drawing/2014/main" id="{F16EEEF2-B94B-4A59-9115-AFFD29D8B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9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7055" name="Line 15">
                <a:extLst>
                  <a:ext uri="{FF2B5EF4-FFF2-40B4-BE49-F238E27FC236}">
                    <a16:creationId xmlns:a16="http://schemas.microsoft.com/office/drawing/2014/main" id="{0DBEB97F-ED5C-4415-819A-4B273D03D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96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56" name="Rectangle 16">
                <a:extLst>
                  <a:ext uri="{FF2B5EF4-FFF2-40B4-BE49-F238E27FC236}">
                    <a16:creationId xmlns:a16="http://schemas.microsoft.com/office/drawing/2014/main" id="{CDBCFF71-D10F-4F46-B810-9F45BCD58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29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7057" name="Line 17">
                <a:extLst>
                  <a:ext uri="{FF2B5EF4-FFF2-40B4-BE49-F238E27FC236}">
                    <a16:creationId xmlns:a16="http://schemas.microsoft.com/office/drawing/2014/main" id="{949E81B9-E639-4DA3-82DA-1E158BE27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6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58" name="Rectangle 18">
                <a:extLst>
                  <a:ext uri="{FF2B5EF4-FFF2-40B4-BE49-F238E27FC236}">
                    <a16:creationId xmlns:a16="http://schemas.microsoft.com/office/drawing/2014/main" id="{AEDCE600-9916-45D1-BB0F-6A767B0D4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7059" name="Line 19">
                <a:extLst>
                  <a:ext uri="{FF2B5EF4-FFF2-40B4-BE49-F238E27FC236}">
                    <a16:creationId xmlns:a16="http://schemas.microsoft.com/office/drawing/2014/main" id="{0E6B7AEB-BD7E-463D-9D57-663C18243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1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7060" name="Rectangle 20">
                <a:extLst>
                  <a:ext uri="{FF2B5EF4-FFF2-40B4-BE49-F238E27FC236}">
                    <a16:creationId xmlns:a16="http://schemas.microsoft.com/office/drawing/2014/main" id="{EE5C424D-4F3E-4F73-AAE3-31AD8B9F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9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grpSp>
            <p:nvGrpSpPr>
              <p:cNvPr id="87061" name="Group 21">
                <a:extLst>
                  <a:ext uri="{FF2B5EF4-FFF2-40B4-BE49-F238E27FC236}">
                    <a16:creationId xmlns:a16="http://schemas.microsoft.com/office/drawing/2014/main" id="{7A1D9287-D518-4460-86AA-BB9AE6C3B4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008"/>
                <a:ext cx="144" cy="480"/>
                <a:chOff x="0" y="0"/>
                <a:chExt cx="144" cy="480"/>
              </a:xfrm>
            </p:grpSpPr>
            <p:sp>
              <p:nvSpPr>
                <p:cNvPr id="87062" name="Line 22">
                  <a:extLst>
                    <a:ext uri="{FF2B5EF4-FFF2-40B4-BE49-F238E27FC236}">
                      <a16:creationId xmlns:a16="http://schemas.microsoft.com/office/drawing/2014/main" id="{59E60A31-08DD-4A9C-8269-FFAE56428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63" name="Rectangle 23">
                  <a:extLst>
                    <a:ext uri="{FF2B5EF4-FFF2-40B4-BE49-F238E27FC236}">
                      <a16:creationId xmlns:a16="http://schemas.microsoft.com/office/drawing/2014/main" id="{1289F1F9-251A-499A-9C70-8DECC17BC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64" name="Group 24">
                <a:extLst>
                  <a:ext uri="{FF2B5EF4-FFF2-40B4-BE49-F238E27FC236}">
                    <a16:creationId xmlns:a16="http://schemas.microsoft.com/office/drawing/2014/main" id="{89EC80B6-82C1-4C8E-879E-1C83AC454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008"/>
                <a:ext cx="144" cy="480"/>
                <a:chOff x="0" y="0"/>
                <a:chExt cx="144" cy="480"/>
              </a:xfrm>
            </p:grpSpPr>
            <p:sp>
              <p:nvSpPr>
                <p:cNvPr id="87065" name="Line 25">
                  <a:extLst>
                    <a:ext uri="{FF2B5EF4-FFF2-40B4-BE49-F238E27FC236}">
                      <a16:creationId xmlns:a16="http://schemas.microsoft.com/office/drawing/2014/main" id="{87133592-2D47-4CC7-A81F-9F46401AA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66" name="Rectangle 26">
                  <a:extLst>
                    <a:ext uri="{FF2B5EF4-FFF2-40B4-BE49-F238E27FC236}">
                      <a16:creationId xmlns:a16="http://schemas.microsoft.com/office/drawing/2014/main" id="{B41CB441-2DC6-4E1F-B27F-64E469C99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67" name="Group 27">
                <a:extLst>
                  <a:ext uri="{FF2B5EF4-FFF2-40B4-BE49-F238E27FC236}">
                    <a16:creationId xmlns:a16="http://schemas.microsoft.com/office/drawing/2014/main" id="{BBBD6A0B-6C8F-4603-9781-323A58959F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008"/>
                <a:ext cx="144" cy="480"/>
                <a:chOff x="0" y="0"/>
                <a:chExt cx="144" cy="480"/>
              </a:xfrm>
            </p:grpSpPr>
            <p:sp>
              <p:nvSpPr>
                <p:cNvPr id="87068" name="Line 28">
                  <a:extLst>
                    <a:ext uri="{FF2B5EF4-FFF2-40B4-BE49-F238E27FC236}">
                      <a16:creationId xmlns:a16="http://schemas.microsoft.com/office/drawing/2014/main" id="{F7D2005B-2926-4EC7-B2C1-DA7DA8553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69" name="Rectangle 29">
                  <a:extLst>
                    <a:ext uri="{FF2B5EF4-FFF2-40B4-BE49-F238E27FC236}">
                      <a16:creationId xmlns:a16="http://schemas.microsoft.com/office/drawing/2014/main" id="{430544C3-EEFE-461D-AA27-892E8EFEC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70" name="Group 30">
                <a:extLst>
                  <a:ext uri="{FF2B5EF4-FFF2-40B4-BE49-F238E27FC236}">
                    <a16:creationId xmlns:a16="http://schemas.microsoft.com/office/drawing/2014/main" id="{75206D9A-5F7B-4BBE-A70C-F5EE69CA55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008"/>
                <a:ext cx="144" cy="480"/>
                <a:chOff x="0" y="0"/>
                <a:chExt cx="144" cy="480"/>
              </a:xfrm>
            </p:grpSpPr>
            <p:sp>
              <p:nvSpPr>
                <p:cNvPr id="87071" name="Line 31">
                  <a:extLst>
                    <a:ext uri="{FF2B5EF4-FFF2-40B4-BE49-F238E27FC236}">
                      <a16:creationId xmlns:a16="http://schemas.microsoft.com/office/drawing/2014/main" id="{07FCC52A-4CA1-4FB2-9CEE-F725534C8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72" name="Rectangle 32">
                  <a:extLst>
                    <a:ext uri="{FF2B5EF4-FFF2-40B4-BE49-F238E27FC236}">
                      <a16:creationId xmlns:a16="http://schemas.microsoft.com/office/drawing/2014/main" id="{41513BC1-6790-4300-BEA9-D337F8B7E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73" name="Group 33">
                <a:extLst>
                  <a:ext uri="{FF2B5EF4-FFF2-40B4-BE49-F238E27FC236}">
                    <a16:creationId xmlns:a16="http://schemas.microsoft.com/office/drawing/2014/main" id="{A68DA9E8-2BA1-43C0-AE81-E86207C03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008"/>
                <a:ext cx="144" cy="480"/>
                <a:chOff x="0" y="0"/>
                <a:chExt cx="144" cy="480"/>
              </a:xfrm>
            </p:grpSpPr>
            <p:sp>
              <p:nvSpPr>
                <p:cNvPr id="87074" name="Line 34">
                  <a:extLst>
                    <a:ext uri="{FF2B5EF4-FFF2-40B4-BE49-F238E27FC236}">
                      <a16:creationId xmlns:a16="http://schemas.microsoft.com/office/drawing/2014/main" id="{CE5B2F0C-B7EF-4ACD-AD1A-B781691F1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75" name="Rectangle 35">
                  <a:extLst>
                    <a:ext uri="{FF2B5EF4-FFF2-40B4-BE49-F238E27FC236}">
                      <a16:creationId xmlns:a16="http://schemas.microsoft.com/office/drawing/2014/main" id="{15284049-9A47-47FA-8BEA-DEF0FE3CD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76" name="Group 36">
                <a:extLst>
                  <a:ext uri="{FF2B5EF4-FFF2-40B4-BE49-F238E27FC236}">
                    <a16:creationId xmlns:a16="http://schemas.microsoft.com/office/drawing/2014/main" id="{1C8C5EE8-B1AE-47E7-90EA-4DBDD7D6E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008"/>
                <a:ext cx="144" cy="480"/>
                <a:chOff x="0" y="0"/>
                <a:chExt cx="144" cy="480"/>
              </a:xfrm>
            </p:grpSpPr>
            <p:sp>
              <p:nvSpPr>
                <p:cNvPr id="87077" name="Line 37">
                  <a:extLst>
                    <a:ext uri="{FF2B5EF4-FFF2-40B4-BE49-F238E27FC236}">
                      <a16:creationId xmlns:a16="http://schemas.microsoft.com/office/drawing/2014/main" id="{41FABC05-EC36-4669-8F14-C709C57F13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78" name="Rectangle 38">
                  <a:extLst>
                    <a:ext uri="{FF2B5EF4-FFF2-40B4-BE49-F238E27FC236}">
                      <a16:creationId xmlns:a16="http://schemas.microsoft.com/office/drawing/2014/main" id="{B0DA47A1-50FE-4A49-B0DC-CC5FA338E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79" name="Group 39">
                <a:extLst>
                  <a:ext uri="{FF2B5EF4-FFF2-40B4-BE49-F238E27FC236}">
                    <a16:creationId xmlns:a16="http://schemas.microsoft.com/office/drawing/2014/main" id="{3DEF3C28-E6EF-471E-B598-0D467A0269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008"/>
                <a:ext cx="144" cy="480"/>
                <a:chOff x="0" y="0"/>
                <a:chExt cx="144" cy="480"/>
              </a:xfrm>
            </p:grpSpPr>
            <p:sp>
              <p:nvSpPr>
                <p:cNvPr id="87080" name="Line 40">
                  <a:extLst>
                    <a:ext uri="{FF2B5EF4-FFF2-40B4-BE49-F238E27FC236}">
                      <a16:creationId xmlns:a16="http://schemas.microsoft.com/office/drawing/2014/main" id="{B26B0CA2-2110-46EE-A5B0-63C20598CC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81" name="Rectangle 41">
                  <a:extLst>
                    <a:ext uri="{FF2B5EF4-FFF2-40B4-BE49-F238E27FC236}">
                      <a16:creationId xmlns:a16="http://schemas.microsoft.com/office/drawing/2014/main" id="{B623D2C0-B0B8-4F29-B99A-9AF3224C7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82" name="Group 42">
                <a:extLst>
                  <a:ext uri="{FF2B5EF4-FFF2-40B4-BE49-F238E27FC236}">
                    <a16:creationId xmlns:a16="http://schemas.microsoft.com/office/drawing/2014/main" id="{1B0FB234-8164-4824-893F-0BC65874BA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008"/>
                <a:ext cx="144" cy="480"/>
                <a:chOff x="0" y="0"/>
                <a:chExt cx="144" cy="480"/>
              </a:xfrm>
            </p:grpSpPr>
            <p:sp>
              <p:nvSpPr>
                <p:cNvPr id="87083" name="Line 43">
                  <a:extLst>
                    <a:ext uri="{FF2B5EF4-FFF2-40B4-BE49-F238E27FC236}">
                      <a16:creationId xmlns:a16="http://schemas.microsoft.com/office/drawing/2014/main" id="{D8FA1391-8ADF-4791-85F4-1285367887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84" name="Rectangle 44">
                  <a:extLst>
                    <a:ext uri="{FF2B5EF4-FFF2-40B4-BE49-F238E27FC236}">
                      <a16:creationId xmlns:a16="http://schemas.microsoft.com/office/drawing/2014/main" id="{1DA22A34-2DCD-4EAB-8DD4-F2B8599DB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85" name="Group 45">
                <a:extLst>
                  <a:ext uri="{FF2B5EF4-FFF2-40B4-BE49-F238E27FC236}">
                    <a16:creationId xmlns:a16="http://schemas.microsoft.com/office/drawing/2014/main" id="{7D2D3633-F177-47F0-B88F-A75084184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008"/>
                <a:ext cx="144" cy="480"/>
                <a:chOff x="0" y="0"/>
                <a:chExt cx="144" cy="480"/>
              </a:xfrm>
            </p:grpSpPr>
            <p:sp>
              <p:nvSpPr>
                <p:cNvPr id="87086" name="Line 46">
                  <a:extLst>
                    <a:ext uri="{FF2B5EF4-FFF2-40B4-BE49-F238E27FC236}">
                      <a16:creationId xmlns:a16="http://schemas.microsoft.com/office/drawing/2014/main" id="{414508DA-B0BD-4749-8545-1E96AE3F0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87" name="Rectangle 47">
                  <a:extLst>
                    <a:ext uri="{FF2B5EF4-FFF2-40B4-BE49-F238E27FC236}">
                      <a16:creationId xmlns:a16="http://schemas.microsoft.com/office/drawing/2014/main" id="{BE6A059D-692E-487F-A158-871F80442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88" name="Group 48">
                <a:extLst>
                  <a:ext uri="{FF2B5EF4-FFF2-40B4-BE49-F238E27FC236}">
                    <a16:creationId xmlns:a16="http://schemas.microsoft.com/office/drawing/2014/main" id="{6CFF1064-530B-4865-8363-7115561BFD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008"/>
                <a:ext cx="144" cy="480"/>
                <a:chOff x="0" y="0"/>
                <a:chExt cx="144" cy="480"/>
              </a:xfrm>
            </p:grpSpPr>
            <p:sp>
              <p:nvSpPr>
                <p:cNvPr id="87089" name="Line 49">
                  <a:extLst>
                    <a:ext uri="{FF2B5EF4-FFF2-40B4-BE49-F238E27FC236}">
                      <a16:creationId xmlns:a16="http://schemas.microsoft.com/office/drawing/2014/main" id="{5BBB657A-D261-4F16-B67C-14A4716EA9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90" name="Rectangle 50">
                  <a:extLst>
                    <a:ext uri="{FF2B5EF4-FFF2-40B4-BE49-F238E27FC236}">
                      <a16:creationId xmlns:a16="http://schemas.microsoft.com/office/drawing/2014/main" id="{77B6143C-C0BF-4896-82A0-DFDB56B83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91" name="Group 51">
                <a:extLst>
                  <a:ext uri="{FF2B5EF4-FFF2-40B4-BE49-F238E27FC236}">
                    <a16:creationId xmlns:a16="http://schemas.microsoft.com/office/drawing/2014/main" id="{2A5AF4CC-AB85-4704-817D-A0A2E11C6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008"/>
                <a:ext cx="144" cy="480"/>
                <a:chOff x="0" y="0"/>
                <a:chExt cx="144" cy="480"/>
              </a:xfrm>
            </p:grpSpPr>
            <p:sp>
              <p:nvSpPr>
                <p:cNvPr id="87092" name="Line 52">
                  <a:extLst>
                    <a:ext uri="{FF2B5EF4-FFF2-40B4-BE49-F238E27FC236}">
                      <a16:creationId xmlns:a16="http://schemas.microsoft.com/office/drawing/2014/main" id="{47470D76-85C6-4832-8852-CE1057CEE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93" name="Rectangle 53">
                  <a:extLst>
                    <a:ext uri="{FF2B5EF4-FFF2-40B4-BE49-F238E27FC236}">
                      <a16:creationId xmlns:a16="http://schemas.microsoft.com/office/drawing/2014/main" id="{98CA3BCD-820E-4C82-B341-465AD0FDC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7094" name="Group 54">
                <a:extLst>
                  <a:ext uri="{FF2B5EF4-FFF2-40B4-BE49-F238E27FC236}">
                    <a16:creationId xmlns:a16="http://schemas.microsoft.com/office/drawing/2014/main" id="{640B0102-DA41-4C1E-A21D-AACACB0FA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008"/>
                <a:ext cx="144" cy="480"/>
                <a:chOff x="0" y="0"/>
                <a:chExt cx="144" cy="480"/>
              </a:xfrm>
            </p:grpSpPr>
            <p:sp>
              <p:nvSpPr>
                <p:cNvPr id="87095" name="Line 55">
                  <a:extLst>
                    <a:ext uri="{FF2B5EF4-FFF2-40B4-BE49-F238E27FC236}">
                      <a16:creationId xmlns:a16="http://schemas.microsoft.com/office/drawing/2014/main" id="{DA4D4D80-C33A-4EBD-BF1C-6906CC316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36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7096" name="Rectangle 56">
                  <a:extLst>
                    <a:ext uri="{FF2B5EF4-FFF2-40B4-BE49-F238E27FC236}">
                      <a16:creationId xmlns:a16="http://schemas.microsoft.com/office/drawing/2014/main" id="{3E3B86F3-3484-4787-9476-6F3C8C546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"/>
                  <a:ext cx="144" cy="144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</p:grpSp>
        <p:sp>
          <p:nvSpPr>
            <p:cNvPr id="87097" name="Text Box 57">
              <a:extLst>
                <a:ext uri="{FF2B5EF4-FFF2-40B4-BE49-F238E27FC236}">
                  <a16:creationId xmlns:a16="http://schemas.microsoft.com/office/drawing/2014/main" id="{28FE98F5-1AE3-42BE-BBB7-816A143A8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680"/>
              <a:ext cx="249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2800" b="1"/>
                <a:t>A B-Tree of order 7</a:t>
              </a:r>
            </a:p>
          </p:txBody>
        </p:sp>
      </p:grpSp>
      <p:sp>
        <p:nvSpPr>
          <p:cNvPr id="87098" name="Text Box 58">
            <a:extLst>
              <a:ext uri="{FF2B5EF4-FFF2-40B4-BE49-F238E27FC236}">
                <a16:creationId xmlns:a16="http://schemas.microsoft.com/office/drawing/2014/main" id="{EA715D8B-6A61-4835-B533-7A34AA0B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3062288"/>
            <a:ext cx="101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/>
              <a:t>Insert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7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87098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6CB92766-EDA4-4045-81DD-643B2BC130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EBF1D9A-1D0F-4831-BD1D-28A81E8299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CBE54964-109F-4EC5-BD35-E457DC0A9C5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438400"/>
            <a:ext cx="6781800" cy="2362200"/>
            <a:chOff x="0" y="0"/>
            <a:chExt cx="4272" cy="1488"/>
          </a:xfrm>
        </p:grpSpPr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99300AA5-A95A-4293-9CF2-E6027BF1C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720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10  80</a:t>
              </a:r>
            </a:p>
          </p:txBody>
        </p:sp>
        <p:sp>
          <p:nvSpPr>
            <p:cNvPr id="88070" name="Rectangle 6">
              <a:extLst>
                <a:ext uri="{FF2B5EF4-FFF2-40B4-BE49-F238E27FC236}">
                  <a16:creationId xmlns:a16="http://schemas.microsoft.com/office/drawing/2014/main" id="{6B2CF5FE-08A8-4BCF-804B-DC5FDEE3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68"/>
              <a:ext cx="912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  </a:t>
              </a:r>
              <a:r>
                <a:rPr lang="en-US" altLang="en-US" sz="2800" b="1">
                  <a:solidFill>
                    <a:schemeClr val="tx2"/>
                  </a:solidFill>
                </a:rPr>
                <a:t>3</a:t>
              </a:r>
              <a:r>
                <a:rPr lang="en-US" altLang="en-US" sz="2800" b="1"/>
                <a:t>  4  6</a:t>
              </a:r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B04058D0-AABB-41C5-9D82-01E8070A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1728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20 30 40 50 60 70 </a:t>
              </a:r>
            </a:p>
          </p:txBody>
        </p:sp>
        <p:sp>
          <p:nvSpPr>
            <p:cNvPr id="88072" name="Rectangle 8">
              <a:extLst>
                <a:ext uri="{FF2B5EF4-FFF2-40B4-BE49-F238E27FC236}">
                  <a16:creationId xmlns:a16="http://schemas.microsoft.com/office/drawing/2014/main" id="{54312541-9863-4E33-B6B8-5CA073FE6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768"/>
              <a:ext cx="1104" cy="288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82 84 86 88</a:t>
              </a:r>
            </a:p>
          </p:txBody>
        </p:sp>
        <p:sp>
          <p:nvSpPr>
            <p:cNvPr id="88073" name="Line 9">
              <a:extLst>
                <a:ext uri="{FF2B5EF4-FFF2-40B4-BE49-F238E27FC236}">
                  <a16:creationId xmlns:a16="http://schemas.microsoft.com/office/drawing/2014/main" id="{178D2C26-D1C1-455A-B01D-DFD5A02EB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92"/>
              <a:ext cx="912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79BE62F2-CF4E-4FBE-BEC1-E171DADED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2"/>
              <a:ext cx="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5" name="Line 11">
              <a:extLst>
                <a:ext uri="{FF2B5EF4-FFF2-40B4-BE49-F238E27FC236}">
                  <a16:creationId xmlns:a16="http://schemas.microsoft.com/office/drawing/2014/main" id="{113D8B54-DCA5-4939-9A62-7FF28C071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"/>
              <a:ext cx="1344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6" name="Line 12">
              <a:extLst>
                <a:ext uri="{FF2B5EF4-FFF2-40B4-BE49-F238E27FC236}">
                  <a16:creationId xmlns:a16="http://schemas.microsoft.com/office/drawing/2014/main" id="{65811B5E-73E4-4DF2-A73E-FBDB47AB0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6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7" name="Rectangle 13">
              <a:extLst>
                <a:ext uri="{FF2B5EF4-FFF2-40B4-BE49-F238E27FC236}">
                  <a16:creationId xmlns:a16="http://schemas.microsoft.com/office/drawing/2014/main" id="{9834F1B2-5CB6-4617-B589-9E043CF2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9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78" name="Line 14">
              <a:extLst>
                <a:ext uri="{FF2B5EF4-FFF2-40B4-BE49-F238E27FC236}">
                  <a16:creationId xmlns:a16="http://schemas.microsoft.com/office/drawing/2014/main" id="{C0E21051-1805-45EF-BF73-85460A211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6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9" name="Rectangle 15">
              <a:extLst>
                <a:ext uri="{FF2B5EF4-FFF2-40B4-BE49-F238E27FC236}">
                  <a16:creationId xmlns:a16="http://schemas.microsoft.com/office/drawing/2014/main" id="{CB8CC0D3-6711-4562-ADAD-A0571825E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9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0" name="Line 16">
              <a:extLst>
                <a:ext uri="{FF2B5EF4-FFF2-40B4-BE49-F238E27FC236}">
                  <a16:creationId xmlns:a16="http://schemas.microsoft.com/office/drawing/2014/main" id="{49EE1D32-96FF-4C79-A489-09E485AA2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96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1" name="Rectangle 17">
              <a:extLst>
                <a:ext uri="{FF2B5EF4-FFF2-40B4-BE49-F238E27FC236}">
                  <a16:creationId xmlns:a16="http://schemas.microsoft.com/office/drawing/2014/main" id="{8FCCAAE5-9480-4542-A550-19D438B5A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2" name="Line 18">
              <a:extLst>
                <a:ext uri="{FF2B5EF4-FFF2-40B4-BE49-F238E27FC236}">
                  <a16:creationId xmlns:a16="http://schemas.microsoft.com/office/drawing/2014/main" id="{17AA3BF8-4AA8-45C3-BFCE-2E947C3DC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960"/>
              <a:ext cx="1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3" name="Rectangle 19">
              <a:extLst>
                <a:ext uri="{FF2B5EF4-FFF2-40B4-BE49-F238E27FC236}">
                  <a16:creationId xmlns:a16="http://schemas.microsoft.com/office/drawing/2014/main" id="{266AEBA6-5334-43E3-88B3-F3640815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8084" name="Group 20">
              <a:extLst>
                <a:ext uri="{FF2B5EF4-FFF2-40B4-BE49-F238E27FC236}">
                  <a16:creationId xmlns:a16="http://schemas.microsoft.com/office/drawing/2014/main" id="{99C6EA19-2767-4092-9C6F-03F29B24F8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008"/>
              <a:ext cx="144" cy="480"/>
              <a:chOff x="0" y="0"/>
              <a:chExt cx="144" cy="480"/>
            </a:xfrm>
          </p:grpSpPr>
          <p:sp>
            <p:nvSpPr>
              <p:cNvPr id="88085" name="Line 21">
                <a:extLst>
                  <a:ext uri="{FF2B5EF4-FFF2-40B4-BE49-F238E27FC236}">
                    <a16:creationId xmlns:a16="http://schemas.microsoft.com/office/drawing/2014/main" id="{CD2F6EE6-92BC-4252-B96F-D9DF3A55B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086" name="Rectangle 22">
                <a:extLst>
                  <a:ext uri="{FF2B5EF4-FFF2-40B4-BE49-F238E27FC236}">
                    <a16:creationId xmlns:a16="http://schemas.microsoft.com/office/drawing/2014/main" id="{3FCDC8D4-DD12-47DD-87BA-30F1E2D3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087" name="Group 23">
              <a:extLst>
                <a:ext uri="{FF2B5EF4-FFF2-40B4-BE49-F238E27FC236}">
                  <a16:creationId xmlns:a16="http://schemas.microsoft.com/office/drawing/2014/main" id="{956D80E6-08CA-4041-8F74-92C1B0824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008"/>
              <a:ext cx="144" cy="480"/>
              <a:chOff x="0" y="0"/>
              <a:chExt cx="144" cy="480"/>
            </a:xfrm>
          </p:grpSpPr>
          <p:sp>
            <p:nvSpPr>
              <p:cNvPr id="88088" name="Line 24">
                <a:extLst>
                  <a:ext uri="{FF2B5EF4-FFF2-40B4-BE49-F238E27FC236}">
                    <a16:creationId xmlns:a16="http://schemas.microsoft.com/office/drawing/2014/main" id="{369F1DC3-49F0-4DD9-BCB8-FF7C7820A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089" name="Rectangle 25">
                <a:extLst>
                  <a:ext uri="{FF2B5EF4-FFF2-40B4-BE49-F238E27FC236}">
                    <a16:creationId xmlns:a16="http://schemas.microsoft.com/office/drawing/2014/main" id="{D481F963-1FA1-44B8-8395-236658537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090" name="Group 26">
              <a:extLst>
                <a:ext uri="{FF2B5EF4-FFF2-40B4-BE49-F238E27FC236}">
                  <a16:creationId xmlns:a16="http://schemas.microsoft.com/office/drawing/2014/main" id="{45A4E06B-B2FE-4D56-8683-9CC6BE4C1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008"/>
              <a:ext cx="144" cy="480"/>
              <a:chOff x="0" y="0"/>
              <a:chExt cx="144" cy="480"/>
            </a:xfrm>
          </p:grpSpPr>
          <p:sp>
            <p:nvSpPr>
              <p:cNvPr id="88091" name="Line 27">
                <a:extLst>
                  <a:ext uri="{FF2B5EF4-FFF2-40B4-BE49-F238E27FC236}">
                    <a16:creationId xmlns:a16="http://schemas.microsoft.com/office/drawing/2014/main" id="{09A947A4-4CD8-48ED-910D-744515F13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092" name="Rectangle 28">
                <a:extLst>
                  <a:ext uri="{FF2B5EF4-FFF2-40B4-BE49-F238E27FC236}">
                    <a16:creationId xmlns:a16="http://schemas.microsoft.com/office/drawing/2014/main" id="{D1E20529-4100-42CC-811E-EA34DCF9D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093" name="Group 29">
              <a:extLst>
                <a:ext uri="{FF2B5EF4-FFF2-40B4-BE49-F238E27FC236}">
                  <a16:creationId xmlns:a16="http://schemas.microsoft.com/office/drawing/2014/main" id="{EC345568-65D8-4133-A3D3-2D22B39F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008"/>
              <a:ext cx="144" cy="480"/>
              <a:chOff x="0" y="0"/>
              <a:chExt cx="144" cy="480"/>
            </a:xfrm>
          </p:grpSpPr>
          <p:sp>
            <p:nvSpPr>
              <p:cNvPr id="88094" name="Line 30">
                <a:extLst>
                  <a:ext uri="{FF2B5EF4-FFF2-40B4-BE49-F238E27FC236}">
                    <a16:creationId xmlns:a16="http://schemas.microsoft.com/office/drawing/2014/main" id="{5C379771-FD58-4DAB-AA48-15D3CB61D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095" name="Rectangle 31">
                <a:extLst>
                  <a:ext uri="{FF2B5EF4-FFF2-40B4-BE49-F238E27FC236}">
                    <a16:creationId xmlns:a16="http://schemas.microsoft.com/office/drawing/2014/main" id="{13017940-50C0-4589-A2A9-645F769B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096" name="Group 32">
              <a:extLst>
                <a:ext uri="{FF2B5EF4-FFF2-40B4-BE49-F238E27FC236}">
                  <a16:creationId xmlns:a16="http://schemas.microsoft.com/office/drawing/2014/main" id="{C86F3700-19BE-46B0-BA77-B14E7050B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008"/>
              <a:ext cx="144" cy="480"/>
              <a:chOff x="0" y="0"/>
              <a:chExt cx="144" cy="480"/>
            </a:xfrm>
          </p:grpSpPr>
          <p:sp>
            <p:nvSpPr>
              <p:cNvPr id="88097" name="Line 33">
                <a:extLst>
                  <a:ext uri="{FF2B5EF4-FFF2-40B4-BE49-F238E27FC236}">
                    <a16:creationId xmlns:a16="http://schemas.microsoft.com/office/drawing/2014/main" id="{3F08BA1B-5895-40E5-A57B-6AE743682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098" name="Rectangle 34">
                <a:extLst>
                  <a:ext uri="{FF2B5EF4-FFF2-40B4-BE49-F238E27FC236}">
                    <a16:creationId xmlns:a16="http://schemas.microsoft.com/office/drawing/2014/main" id="{16722C38-E254-439F-AA68-519B6D6E6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099" name="Group 35">
              <a:extLst>
                <a:ext uri="{FF2B5EF4-FFF2-40B4-BE49-F238E27FC236}">
                  <a16:creationId xmlns:a16="http://schemas.microsoft.com/office/drawing/2014/main" id="{C45F783F-B923-4D3E-A1CF-8C83FE385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008"/>
              <a:ext cx="144" cy="480"/>
              <a:chOff x="0" y="0"/>
              <a:chExt cx="144" cy="480"/>
            </a:xfrm>
          </p:grpSpPr>
          <p:sp>
            <p:nvSpPr>
              <p:cNvPr id="88100" name="Line 36">
                <a:extLst>
                  <a:ext uri="{FF2B5EF4-FFF2-40B4-BE49-F238E27FC236}">
                    <a16:creationId xmlns:a16="http://schemas.microsoft.com/office/drawing/2014/main" id="{8D7530A0-EDBA-485E-A1C7-72DE0B38E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01" name="Rectangle 37">
                <a:extLst>
                  <a:ext uri="{FF2B5EF4-FFF2-40B4-BE49-F238E27FC236}">
                    <a16:creationId xmlns:a16="http://schemas.microsoft.com/office/drawing/2014/main" id="{2B0317EE-6523-4690-8B3C-C006B6A3E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102" name="Group 38">
              <a:extLst>
                <a:ext uri="{FF2B5EF4-FFF2-40B4-BE49-F238E27FC236}">
                  <a16:creationId xmlns:a16="http://schemas.microsoft.com/office/drawing/2014/main" id="{CBF7EDA1-B208-4DBE-A23F-E205D2D09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008"/>
              <a:ext cx="144" cy="480"/>
              <a:chOff x="0" y="0"/>
              <a:chExt cx="144" cy="480"/>
            </a:xfrm>
          </p:grpSpPr>
          <p:sp>
            <p:nvSpPr>
              <p:cNvPr id="88103" name="Line 39">
                <a:extLst>
                  <a:ext uri="{FF2B5EF4-FFF2-40B4-BE49-F238E27FC236}">
                    <a16:creationId xmlns:a16="http://schemas.microsoft.com/office/drawing/2014/main" id="{896B5C65-66A1-4FF9-8098-DD8A02C9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04" name="Rectangle 40">
                <a:extLst>
                  <a:ext uri="{FF2B5EF4-FFF2-40B4-BE49-F238E27FC236}">
                    <a16:creationId xmlns:a16="http://schemas.microsoft.com/office/drawing/2014/main" id="{C1995767-1C73-4681-BEE3-38E6FBC1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105" name="Group 41">
              <a:extLst>
                <a:ext uri="{FF2B5EF4-FFF2-40B4-BE49-F238E27FC236}">
                  <a16:creationId xmlns:a16="http://schemas.microsoft.com/office/drawing/2014/main" id="{0CF029AC-AC80-4C41-AB7E-DEA8F1910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008"/>
              <a:ext cx="144" cy="480"/>
              <a:chOff x="0" y="0"/>
              <a:chExt cx="144" cy="480"/>
            </a:xfrm>
          </p:grpSpPr>
          <p:sp>
            <p:nvSpPr>
              <p:cNvPr id="88106" name="Line 42">
                <a:extLst>
                  <a:ext uri="{FF2B5EF4-FFF2-40B4-BE49-F238E27FC236}">
                    <a16:creationId xmlns:a16="http://schemas.microsoft.com/office/drawing/2014/main" id="{ACC252F6-CE22-4B38-A746-904DCB57E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07" name="Rectangle 43">
                <a:extLst>
                  <a:ext uri="{FF2B5EF4-FFF2-40B4-BE49-F238E27FC236}">
                    <a16:creationId xmlns:a16="http://schemas.microsoft.com/office/drawing/2014/main" id="{AFBD683E-ABA9-4898-81EC-06BC437AF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108" name="Group 44">
              <a:extLst>
                <a:ext uri="{FF2B5EF4-FFF2-40B4-BE49-F238E27FC236}">
                  <a16:creationId xmlns:a16="http://schemas.microsoft.com/office/drawing/2014/main" id="{17E4293C-8F96-4804-89CD-986199164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008"/>
              <a:ext cx="144" cy="480"/>
              <a:chOff x="0" y="0"/>
              <a:chExt cx="144" cy="480"/>
            </a:xfrm>
          </p:grpSpPr>
          <p:sp>
            <p:nvSpPr>
              <p:cNvPr id="88109" name="Line 45">
                <a:extLst>
                  <a:ext uri="{FF2B5EF4-FFF2-40B4-BE49-F238E27FC236}">
                    <a16:creationId xmlns:a16="http://schemas.microsoft.com/office/drawing/2014/main" id="{33CB58CD-78FF-4EC8-A742-0FD9F1A58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10" name="Rectangle 46">
                <a:extLst>
                  <a:ext uri="{FF2B5EF4-FFF2-40B4-BE49-F238E27FC236}">
                    <a16:creationId xmlns:a16="http://schemas.microsoft.com/office/drawing/2014/main" id="{85EEDB76-81E2-4BDF-A759-827872B0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111" name="Group 47">
              <a:extLst>
                <a:ext uri="{FF2B5EF4-FFF2-40B4-BE49-F238E27FC236}">
                  <a16:creationId xmlns:a16="http://schemas.microsoft.com/office/drawing/2014/main" id="{DCD74C65-D53C-4558-868F-17399FFF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008"/>
              <a:ext cx="144" cy="480"/>
              <a:chOff x="0" y="0"/>
              <a:chExt cx="144" cy="480"/>
            </a:xfrm>
          </p:grpSpPr>
          <p:sp>
            <p:nvSpPr>
              <p:cNvPr id="88112" name="Line 48">
                <a:extLst>
                  <a:ext uri="{FF2B5EF4-FFF2-40B4-BE49-F238E27FC236}">
                    <a16:creationId xmlns:a16="http://schemas.microsoft.com/office/drawing/2014/main" id="{C64A963D-977A-4819-BAC4-585345B37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13" name="Rectangle 49">
                <a:extLst>
                  <a:ext uri="{FF2B5EF4-FFF2-40B4-BE49-F238E27FC236}">
                    <a16:creationId xmlns:a16="http://schemas.microsoft.com/office/drawing/2014/main" id="{CA06F965-0745-428B-B7B8-8AD8AD298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114" name="Group 50">
              <a:extLst>
                <a:ext uri="{FF2B5EF4-FFF2-40B4-BE49-F238E27FC236}">
                  <a16:creationId xmlns:a16="http://schemas.microsoft.com/office/drawing/2014/main" id="{3C40EF2F-219C-4976-87D2-0F3FB4C83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08"/>
              <a:ext cx="144" cy="480"/>
              <a:chOff x="0" y="0"/>
              <a:chExt cx="144" cy="480"/>
            </a:xfrm>
          </p:grpSpPr>
          <p:sp>
            <p:nvSpPr>
              <p:cNvPr id="88115" name="Line 51">
                <a:extLst>
                  <a:ext uri="{FF2B5EF4-FFF2-40B4-BE49-F238E27FC236}">
                    <a16:creationId xmlns:a16="http://schemas.microsoft.com/office/drawing/2014/main" id="{8119283D-8FE3-4211-B45E-4648B1B67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16" name="Rectangle 52">
                <a:extLst>
                  <a:ext uri="{FF2B5EF4-FFF2-40B4-BE49-F238E27FC236}">
                    <a16:creationId xmlns:a16="http://schemas.microsoft.com/office/drawing/2014/main" id="{B9F25A56-959D-4841-8343-3CE2FF140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8117" name="Group 53">
              <a:extLst>
                <a:ext uri="{FF2B5EF4-FFF2-40B4-BE49-F238E27FC236}">
                  <a16:creationId xmlns:a16="http://schemas.microsoft.com/office/drawing/2014/main" id="{6049C305-7371-402F-9F0C-B59E676CD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008"/>
              <a:ext cx="144" cy="480"/>
              <a:chOff x="0" y="0"/>
              <a:chExt cx="144" cy="480"/>
            </a:xfrm>
          </p:grpSpPr>
          <p:sp>
            <p:nvSpPr>
              <p:cNvPr id="88118" name="Line 54">
                <a:extLst>
                  <a:ext uri="{FF2B5EF4-FFF2-40B4-BE49-F238E27FC236}">
                    <a16:creationId xmlns:a16="http://schemas.microsoft.com/office/drawing/2014/main" id="{5F182D0F-F02B-4DE7-9A92-76F9B9478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" y="0"/>
                <a:ext cx="0" cy="336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8119" name="Rectangle 55">
                <a:extLst>
                  <a:ext uri="{FF2B5EF4-FFF2-40B4-BE49-F238E27FC236}">
                    <a16:creationId xmlns:a16="http://schemas.microsoft.com/office/drawing/2014/main" id="{A8ADB60D-65ED-480E-95F1-7C39B5E0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44" cy="144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88120" name="Line 56">
              <a:extLst>
                <a:ext uri="{FF2B5EF4-FFF2-40B4-BE49-F238E27FC236}">
                  <a16:creationId xmlns:a16="http://schemas.microsoft.com/office/drawing/2014/main" id="{0DA2FDA1-EC54-45FC-BBB4-DE881A450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96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121" name="Rectangle 57">
              <a:extLst>
                <a:ext uri="{FF2B5EF4-FFF2-40B4-BE49-F238E27FC236}">
                  <a16:creationId xmlns:a16="http://schemas.microsoft.com/office/drawing/2014/main" id="{7F1D593D-509E-49AF-BD45-A3BCABFE9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A67DBD4-BF65-4648-B28E-9F6BFE0B63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86630D3-08E9-4840-AA0E-E31312E302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Case 2.</a:t>
            </a:r>
          </a:p>
          <a:p>
            <a:r>
              <a:rPr lang="en-US" altLang="en-US" b="1"/>
              <a:t>Insert into a node with m children (also called  a full node),  like insert 25 into the B-Tree in the last example, the full node is split into two nodes. </a:t>
            </a:r>
          </a:p>
          <a:p>
            <a:r>
              <a:rPr lang="en-US" altLang="en-US" b="1"/>
              <a:t>A new pointer will be added to the parent of the full node .</a:t>
            </a:r>
          </a:p>
          <a:p>
            <a:r>
              <a:rPr lang="en-US" altLang="en-US" b="1"/>
              <a:t>Because k</a:t>
            </a:r>
            <a:r>
              <a:rPr lang="en-US" altLang="en-US" b="1" baseline="-25000">
                <a:sym typeface="Symbol" panose="05050102010706020507" pitchFamily="18" charset="2"/>
              </a:rPr>
              <a:t>m/2 </a:t>
            </a:r>
            <a:r>
              <a:rPr lang="en-US" altLang="en-US" b="1">
                <a:sym typeface="Symbol" panose="05050102010706020507" pitchFamily="18" charset="2"/>
              </a:rPr>
              <a:t>is inserted into parent node, it may  cause new split. If the root is split,the height of the tree will increased by 1.  </a:t>
            </a: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868A1E8-52E4-4C25-A852-6521C4F147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BFBA5B1-BC19-42DE-89D8-003994175F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800" b="1"/>
              <a:t>Example: </a:t>
            </a:r>
          </a:p>
          <a:p>
            <a:pPr>
              <a:buFontTx/>
              <a:buNone/>
            </a:pPr>
            <a:r>
              <a:rPr lang="en-US" altLang="en-US" sz="2800" b="1"/>
              <a:t>   </a:t>
            </a:r>
            <a:r>
              <a:rPr lang="en-US" altLang="en-US" b="1">
                <a:solidFill>
                  <a:srgbClr val="33CC33"/>
                </a:solidFill>
              </a:rPr>
              <a:t>Insert 44</a:t>
            </a:r>
          </a:p>
          <a:p>
            <a:pPr>
              <a:buFontTx/>
              <a:buNone/>
            </a:pPr>
            <a:endParaRPr lang="en-US" altLang="en-US" b="1">
              <a:solidFill>
                <a:schemeClr val="accent1"/>
              </a:solidFill>
            </a:endParaRPr>
          </a:p>
        </p:txBody>
      </p:sp>
      <p:grpSp>
        <p:nvGrpSpPr>
          <p:cNvPr id="90116" name="Group 4">
            <a:extLst>
              <a:ext uri="{FF2B5EF4-FFF2-40B4-BE49-F238E27FC236}">
                <a16:creationId xmlns:a16="http://schemas.microsoft.com/office/drawing/2014/main" id="{42E335A3-819B-489F-9894-B92ECBAC097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19400"/>
            <a:ext cx="6324600" cy="2514600"/>
            <a:chOff x="0" y="0"/>
            <a:chExt cx="3984" cy="1584"/>
          </a:xfrm>
        </p:grpSpPr>
        <p:sp>
          <p:nvSpPr>
            <p:cNvPr id="90117" name="Oval 5">
              <a:extLst>
                <a:ext uri="{FF2B5EF4-FFF2-40B4-BE49-F238E27FC236}">
                  <a16:creationId xmlns:a16="http://schemas.microsoft.com/office/drawing/2014/main" id="{DC05F8D1-6537-4C10-A616-380CD4F4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0"/>
              <a:ext cx="768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30 80</a:t>
              </a:r>
            </a:p>
          </p:txBody>
        </p:sp>
        <p:sp>
          <p:nvSpPr>
            <p:cNvPr id="90118" name="Oval 6">
              <a:extLst>
                <a:ext uri="{FF2B5EF4-FFF2-40B4-BE49-F238E27FC236}">
                  <a16:creationId xmlns:a16="http://schemas.microsoft.com/office/drawing/2014/main" id="{F9975531-30EC-49B0-8A41-B18AC31DD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72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90119" name="Oval 7">
              <a:extLst>
                <a:ext uri="{FF2B5EF4-FFF2-40B4-BE49-F238E27FC236}">
                  <a16:creationId xmlns:a16="http://schemas.microsoft.com/office/drawing/2014/main" id="{4CA63B5F-3D08-4E8B-AC74-7171B0C42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624"/>
              <a:ext cx="86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50 60</a:t>
              </a:r>
            </a:p>
          </p:txBody>
        </p:sp>
        <p:sp>
          <p:nvSpPr>
            <p:cNvPr id="90120" name="Oval 8">
              <a:extLst>
                <a:ext uri="{FF2B5EF4-FFF2-40B4-BE49-F238E27FC236}">
                  <a16:creationId xmlns:a16="http://schemas.microsoft.com/office/drawing/2014/main" id="{9745DF99-4944-4D30-AF49-A63065688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624"/>
              <a:ext cx="432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90</a:t>
              </a:r>
            </a:p>
          </p:txBody>
        </p:sp>
        <p:sp>
          <p:nvSpPr>
            <p:cNvPr id="90121" name="Oval 9">
              <a:extLst>
                <a:ext uri="{FF2B5EF4-FFF2-40B4-BE49-F238E27FC236}">
                  <a16:creationId xmlns:a16="http://schemas.microsoft.com/office/drawing/2014/main" id="{E846EAD2-AB92-42B6-A5E6-3B265C399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6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</a:t>
              </a:r>
            </a:p>
          </p:txBody>
        </p:sp>
        <p:sp>
          <p:nvSpPr>
            <p:cNvPr id="90122" name="Oval 10">
              <a:extLst>
                <a:ext uri="{FF2B5EF4-FFF2-40B4-BE49-F238E27FC236}">
                  <a16:creationId xmlns:a16="http://schemas.microsoft.com/office/drawing/2014/main" id="{F2C86892-2A5A-446B-AECD-C76862DD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96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25</a:t>
              </a:r>
            </a:p>
          </p:txBody>
        </p:sp>
        <p:sp>
          <p:nvSpPr>
            <p:cNvPr id="90123" name="Oval 11">
              <a:extLst>
                <a:ext uri="{FF2B5EF4-FFF2-40B4-BE49-F238E27FC236}">
                  <a16:creationId xmlns:a16="http://schemas.microsoft.com/office/drawing/2014/main" id="{5A9D6648-A57C-4864-94F5-E204D6A92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48"/>
              <a:ext cx="76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35 40</a:t>
              </a:r>
            </a:p>
          </p:txBody>
        </p:sp>
        <p:sp>
          <p:nvSpPr>
            <p:cNvPr id="90124" name="Oval 12">
              <a:extLst>
                <a:ext uri="{FF2B5EF4-FFF2-40B4-BE49-F238E27FC236}">
                  <a16:creationId xmlns:a16="http://schemas.microsoft.com/office/drawing/2014/main" id="{BAFF91F6-3D2A-45BC-BD97-0E14D630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55</a:t>
              </a:r>
            </a:p>
          </p:txBody>
        </p:sp>
        <p:sp>
          <p:nvSpPr>
            <p:cNvPr id="90125" name="Oval 13">
              <a:extLst>
                <a:ext uri="{FF2B5EF4-FFF2-40B4-BE49-F238E27FC236}">
                  <a16:creationId xmlns:a16="http://schemas.microsoft.com/office/drawing/2014/main" id="{2E87BA03-6994-457E-A6DD-0B13547F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96"/>
              <a:ext cx="288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70</a:t>
              </a:r>
            </a:p>
          </p:txBody>
        </p:sp>
        <p:sp>
          <p:nvSpPr>
            <p:cNvPr id="90126" name="Oval 14">
              <a:extLst>
                <a:ext uri="{FF2B5EF4-FFF2-40B4-BE49-F238E27FC236}">
                  <a16:creationId xmlns:a16="http://schemas.microsoft.com/office/drawing/2014/main" id="{0A57E24C-A315-4728-8821-573B00EC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96"/>
              <a:ext cx="62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82 85</a:t>
              </a:r>
            </a:p>
          </p:txBody>
        </p:sp>
        <p:sp>
          <p:nvSpPr>
            <p:cNvPr id="90127" name="Oval 15">
              <a:extLst>
                <a:ext uri="{FF2B5EF4-FFF2-40B4-BE49-F238E27FC236}">
                  <a16:creationId xmlns:a16="http://schemas.microsoft.com/office/drawing/2014/main" id="{A4A13003-27CA-445C-A595-A60DF8C5C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38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95</a:t>
              </a:r>
            </a:p>
          </p:txBody>
        </p:sp>
        <p:sp>
          <p:nvSpPr>
            <p:cNvPr id="90128" name="Line 16">
              <a:extLst>
                <a:ext uri="{FF2B5EF4-FFF2-40B4-BE49-F238E27FC236}">
                  <a16:creationId xmlns:a16="http://schemas.microsoft.com/office/drawing/2014/main" id="{D78639A1-BC72-41BB-89F7-012E2D472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96"/>
              <a:ext cx="960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29" name="Line 17">
              <a:extLst>
                <a:ext uri="{FF2B5EF4-FFF2-40B4-BE49-F238E27FC236}">
                  <a16:creationId xmlns:a16="http://schemas.microsoft.com/office/drawing/2014/main" id="{AE6F6663-4510-4249-9A7A-9F09A9D2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44"/>
              <a:ext cx="0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0" name="Line 18">
              <a:extLst>
                <a:ext uri="{FF2B5EF4-FFF2-40B4-BE49-F238E27FC236}">
                  <a16:creationId xmlns:a16="http://schemas.microsoft.com/office/drawing/2014/main" id="{51BF1B23-C87C-400C-99D7-7C4C9D156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6"/>
              <a:ext cx="1056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1" name="Line 19">
              <a:extLst>
                <a:ext uri="{FF2B5EF4-FFF2-40B4-BE49-F238E27FC236}">
                  <a16:creationId xmlns:a16="http://schemas.microsoft.com/office/drawing/2014/main" id="{869E9470-0532-4342-8152-1BB85DCD3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816"/>
              <a:ext cx="38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2" name="Line 20">
              <a:extLst>
                <a:ext uri="{FF2B5EF4-FFF2-40B4-BE49-F238E27FC236}">
                  <a16:creationId xmlns:a16="http://schemas.microsoft.com/office/drawing/2014/main" id="{C2D041DF-8C62-4C65-80CF-8CC04F8BE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16"/>
              <a:ext cx="0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3" name="Line 21">
              <a:extLst>
                <a:ext uri="{FF2B5EF4-FFF2-40B4-BE49-F238E27FC236}">
                  <a16:creationId xmlns:a16="http://schemas.microsoft.com/office/drawing/2014/main" id="{F731189D-5EF7-4E41-916F-28C746E3B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768"/>
              <a:ext cx="288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4" name="Line 22">
              <a:extLst>
                <a:ext uri="{FF2B5EF4-FFF2-40B4-BE49-F238E27FC236}">
                  <a16:creationId xmlns:a16="http://schemas.microsoft.com/office/drawing/2014/main" id="{EF8B9E21-7BEA-40B0-BA93-862FDEB36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5" name="Line 23">
              <a:extLst>
                <a:ext uri="{FF2B5EF4-FFF2-40B4-BE49-F238E27FC236}">
                  <a16:creationId xmlns:a16="http://schemas.microsoft.com/office/drawing/2014/main" id="{6CA973D8-8F97-49BF-AB57-D50DAE3F0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68"/>
              <a:ext cx="240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6" name="Line 24">
              <a:extLst>
                <a:ext uri="{FF2B5EF4-FFF2-40B4-BE49-F238E27FC236}">
                  <a16:creationId xmlns:a16="http://schemas.microsoft.com/office/drawing/2014/main" id="{B3AB69AE-9C6B-4398-8305-09024B92D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768"/>
              <a:ext cx="288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0137" name="Line 25">
              <a:extLst>
                <a:ext uri="{FF2B5EF4-FFF2-40B4-BE49-F238E27FC236}">
                  <a16:creationId xmlns:a16="http://schemas.microsoft.com/office/drawing/2014/main" id="{0C9CE047-5B6B-4B73-9240-333371BC0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8"/>
              <a:ext cx="144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90138" name="Text Box 26">
            <a:extLst>
              <a:ext uri="{FF2B5EF4-FFF2-40B4-BE49-F238E27FC236}">
                <a16:creationId xmlns:a16="http://schemas.microsoft.com/office/drawing/2014/main" id="{7779E076-7614-49E1-8A40-5FD26FEA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29275"/>
            <a:ext cx="31575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800" b="1"/>
              <a:t>A B-Tree of order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38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68F3840-ADA5-4624-A766-41D4A4F608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12FE752-31F2-44F1-A067-C849F6FC2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</a:p>
        </p:txBody>
      </p:sp>
      <p:grpSp>
        <p:nvGrpSpPr>
          <p:cNvPr id="91140" name="Group 4">
            <a:extLst>
              <a:ext uri="{FF2B5EF4-FFF2-40B4-BE49-F238E27FC236}">
                <a16:creationId xmlns:a16="http://schemas.microsoft.com/office/drawing/2014/main" id="{10FE913C-398B-4291-A6D0-DFEC411C2D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362200"/>
            <a:ext cx="6324600" cy="2971800"/>
            <a:chOff x="0" y="0"/>
            <a:chExt cx="3984" cy="1872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16D13210-EB9B-4EEF-88CB-72FE9995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"/>
              <a:ext cx="288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80</a:t>
              </a:r>
            </a:p>
          </p:txBody>
        </p:sp>
        <p:sp>
          <p:nvSpPr>
            <p:cNvPr id="91142" name="Oval 6">
              <a:extLst>
                <a:ext uri="{FF2B5EF4-FFF2-40B4-BE49-F238E27FC236}">
                  <a16:creationId xmlns:a16="http://schemas.microsoft.com/office/drawing/2014/main" id="{3EF27FE1-08B3-4894-8169-237E601BF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91143" name="Oval 7">
              <a:extLst>
                <a:ext uri="{FF2B5EF4-FFF2-40B4-BE49-F238E27FC236}">
                  <a16:creationId xmlns:a16="http://schemas.microsoft.com/office/drawing/2014/main" id="{A3648F44-81F1-46AD-88DF-9BF4B39DE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912"/>
              <a:ext cx="432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60</a:t>
              </a:r>
            </a:p>
          </p:txBody>
        </p:sp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751C4944-4771-4920-B205-8167266C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912"/>
              <a:ext cx="432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90</a:t>
              </a:r>
            </a:p>
          </p:txBody>
        </p:sp>
        <p:sp>
          <p:nvSpPr>
            <p:cNvPr id="91145" name="Oval 9">
              <a:extLst>
                <a:ext uri="{FF2B5EF4-FFF2-40B4-BE49-F238E27FC236}">
                  <a16:creationId xmlns:a16="http://schemas.microsoft.com/office/drawing/2014/main" id="{AF54202B-1443-4A4F-8602-DC0113D06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10</a:t>
              </a:r>
            </a:p>
          </p:txBody>
        </p:sp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89FDB6C8-C58A-4920-987B-199C9881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84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25</a:t>
              </a:r>
            </a:p>
          </p:txBody>
        </p:sp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CBAAA898-BFCC-45BE-8132-2A2E558FD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384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 44</a:t>
              </a:r>
            </a:p>
          </p:txBody>
        </p:sp>
        <p:sp>
          <p:nvSpPr>
            <p:cNvPr id="91148" name="Oval 12">
              <a:extLst>
                <a:ext uri="{FF2B5EF4-FFF2-40B4-BE49-F238E27FC236}">
                  <a16:creationId xmlns:a16="http://schemas.microsoft.com/office/drawing/2014/main" id="{A2C18A5B-B1C2-45EA-98F6-2129286EA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28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55</a:t>
              </a:r>
            </a:p>
          </p:txBody>
        </p:sp>
        <p:sp>
          <p:nvSpPr>
            <p:cNvPr id="91149" name="Oval 13">
              <a:extLst>
                <a:ext uri="{FF2B5EF4-FFF2-40B4-BE49-F238E27FC236}">
                  <a16:creationId xmlns:a16="http://schemas.microsoft.com/office/drawing/2014/main" id="{7AFC7517-17C7-4F10-92C3-5BD84CD2D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288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70</a:t>
              </a:r>
            </a:p>
          </p:txBody>
        </p:sp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9C86A4AD-04BB-412E-90EB-54220BE34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62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82 85</a:t>
              </a:r>
            </a:p>
          </p:txBody>
        </p:sp>
        <p:sp>
          <p:nvSpPr>
            <p:cNvPr id="91151" name="Oval 15">
              <a:extLst>
                <a:ext uri="{FF2B5EF4-FFF2-40B4-BE49-F238E27FC236}">
                  <a16:creationId xmlns:a16="http://schemas.microsoft.com/office/drawing/2014/main" id="{DF99FD15-F726-4C26-9658-F80E63A5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84"/>
              <a:ext cx="38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95</a:t>
              </a:r>
            </a:p>
          </p:txBody>
        </p:sp>
        <p:sp>
          <p:nvSpPr>
            <p:cNvPr id="91152" name="Line 16">
              <a:extLst>
                <a:ext uri="{FF2B5EF4-FFF2-40B4-BE49-F238E27FC236}">
                  <a16:creationId xmlns:a16="http://schemas.microsoft.com/office/drawing/2014/main" id="{C691FF41-5A2B-4211-AF59-1298FFBF4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528"/>
              <a:ext cx="288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3" name="Line 17">
              <a:extLst>
                <a:ext uri="{FF2B5EF4-FFF2-40B4-BE49-F238E27FC236}">
                  <a16:creationId xmlns:a16="http://schemas.microsoft.com/office/drawing/2014/main" id="{49BACFCB-EDA5-40B6-BC98-6CFB92B0E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84"/>
              <a:ext cx="96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4" name="Line 18">
              <a:extLst>
                <a:ext uri="{FF2B5EF4-FFF2-40B4-BE49-F238E27FC236}">
                  <a16:creationId xmlns:a16="http://schemas.microsoft.com/office/drawing/2014/main" id="{2A3E6B2D-906F-48C6-B039-24CF37DD4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432"/>
              <a:ext cx="720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5" name="Line 19">
              <a:extLst>
                <a:ext uri="{FF2B5EF4-FFF2-40B4-BE49-F238E27FC236}">
                  <a16:creationId xmlns:a16="http://schemas.microsoft.com/office/drawing/2014/main" id="{432D4BF8-B4EE-4FCF-8650-1BEDFF602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1104"/>
              <a:ext cx="38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6" name="Line 20">
              <a:extLst>
                <a:ext uri="{FF2B5EF4-FFF2-40B4-BE49-F238E27FC236}">
                  <a16:creationId xmlns:a16="http://schemas.microsoft.com/office/drawing/2014/main" id="{67A043F8-4F44-4C4F-8120-020F4A391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04"/>
              <a:ext cx="0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7" name="Line 21">
              <a:extLst>
                <a:ext uri="{FF2B5EF4-FFF2-40B4-BE49-F238E27FC236}">
                  <a16:creationId xmlns:a16="http://schemas.microsoft.com/office/drawing/2014/main" id="{58902748-BECA-4303-A139-8310DE295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104"/>
              <a:ext cx="24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8" name="Line 22">
              <a:extLst>
                <a:ext uri="{FF2B5EF4-FFF2-40B4-BE49-F238E27FC236}">
                  <a16:creationId xmlns:a16="http://schemas.microsoft.com/office/drawing/2014/main" id="{C439D606-19AA-495E-AB9D-C718A5661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056"/>
              <a:ext cx="48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9" name="Line 23">
              <a:extLst>
                <a:ext uri="{FF2B5EF4-FFF2-40B4-BE49-F238E27FC236}">
                  <a16:creationId xmlns:a16="http://schemas.microsoft.com/office/drawing/2014/main" id="{30AA0B69-4D12-48F2-98EE-2F1871923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008"/>
              <a:ext cx="144" cy="57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60" name="Line 24">
              <a:extLst>
                <a:ext uri="{FF2B5EF4-FFF2-40B4-BE49-F238E27FC236}">
                  <a16:creationId xmlns:a16="http://schemas.microsoft.com/office/drawing/2014/main" id="{42AE55E9-CB17-4AFD-B861-463D3A063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056"/>
              <a:ext cx="288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61" name="Line 25">
              <a:extLst>
                <a:ext uri="{FF2B5EF4-FFF2-40B4-BE49-F238E27FC236}">
                  <a16:creationId xmlns:a16="http://schemas.microsoft.com/office/drawing/2014/main" id="{FFF0BCE5-EDB5-4567-A9BC-AA7F566F9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056"/>
              <a:ext cx="144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62" name="Oval 26">
              <a:extLst>
                <a:ext uri="{FF2B5EF4-FFF2-40B4-BE49-F238E27FC236}">
                  <a16:creationId xmlns:a16="http://schemas.microsoft.com/office/drawing/2014/main" id="{F5BB6059-B8C3-42BB-93AB-A515C1074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84"/>
              <a:ext cx="336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35</a:t>
              </a:r>
            </a:p>
          </p:txBody>
        </p:sp>
        <p:sp>
          <p:nvSpPr>
            <p:cNvPr id="91163" name="Oval 27">
              <a:extLst>
                <a:ext uri="{FF2B5EF4-FFF2-40B4-BE49-F238E27FC236}">
                  <a16:creationId xmlns:a16="http://schemas.microsoft.com/office/drawing/2014/main" id="{D0A3413E-DD37-46B0-9041-CD878E9F8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60"/>
              <a:ext cx="336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40</a:t>
              </a:r>
            </a:p>
          </p:txBody>
        </p:sp>
        <p:sp>
          <p:nvSpPr>
            <p:cNvPr id="91164" name="Oval 28">
              <a:extLst>
                <a:ext uri="{FF2B5EF4-FFF2-40B4-BE49-F238E27FC236}">
                  <a16:creationId xmlns:a16="http://schemas.microsoft.com/office/drawing/2014/main" id="{06179DD9-E8EE-48E7-9FF9-34E3EEC2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336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30</a:t>
              </a:r>
            </a:p>
          </p:txBody>
        </p:sp>
        <p:sp>
          <p:nvSpPr>
            <p:cNvPr id="91165" name="Line 29">
              <a:extLst>
                <a:ext uri="{FF2B5EF4-FFF2-40B4-BE49-F238E27FC236}">
                  <a16:creationId xmlns:a16="http://schemas.microsoft.com/office/drawing/2014/main" id="{DB82246C-4E7A-4FF4-9510-959690B8F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80"/>
              <a:ext cx="96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66" name="Line 30">
              <a:extLst>
                <a:ext uri="{FF2B5EF4-FFF2-40B4-BE49-F238E27FC236}">
                  <a16:creationId xmlns:a16="http://schemas.microsoft.com/office/drawing/2014/main" id="{279C4F35-BECC-441A-ACB1-6F259A868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104"/>
              <a:ext cx="96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67" name="Oval 31">
              <a:extLst>
                <a:ext uri="{FF2B5EF4-FFF2-40B4-BE49-F238E27FC236}">
                  <a16:creationId xmlns:a16="http://schemas.microsoft.com/office/drawing/2014/main" id="{63DC8AEC-A336-456B-A721-27BB87E6B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0"/>
              <a:ext cx="336" cy="240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50</a:t>
              </a:r>
            </a:p>
          </p:txBody>
        </p:sp>
        <p:sp>
          <p:nvSpPr>
            <p:cNvPr id="91168" name="Line 32">
              <a:extLst>
                <a:ext uri="{FF2B5EF4-FFF2-40B4-BE49-F238E27FC236}">
                  <a16:creationId xmlns:a16="http://schemas.microsoft.com/office/drawing/2014/main" id="{57EB8760-C598-4D33-BC28-5BA1231C2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96"/>
              <a:ext cx="48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69" name="Line 33">
              <a:extLst>
                <a:ext uri="{FF2B5EF4-FFF2-40B4-BE49-F238E27FC236}">
                  <a16:creationId xmlns:a16="http://schemas.microsoft.com/office/drawing/2014/main" id="{6DF94F51-F637-4359-A5CE-58A38F72A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96"/>
              <a:ext cx="48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03FC28D-8B2A-4923-A5DB-3883B46617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C50E9BF-1964-4BBA-A420-0B4E4C7692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57400"/>
            <a:ext cx="8715375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3)deletion from a B-Tree</a:t>
            </a:r>
          </a:p>
          <a:p>
            <a:pPr>
              <a:buFontTx/>
              <a:buNone/>
            </a:pPr>
            <a:r>
              <a:rPr lang="en-US" altLang="en-US" sz="2800" b="1"/>
              <a:t> Two cases:</a:t>
            </a:r>
          </a:p>
          <a:p>
            <a:r>
              <a:rPr lang="en-US" altLang="en-US" sz="2800" b="1"/>
              <a:t> The element to be deleted is in a node whose children are external nodes(i.e.the element is in a leaf)</a:t>
            </a:r>
          </a:p>
          <a:p>
            <a:r>
              <a:rPr lang="en-US" altLang="en-US" sz="2800" b="1"/>
              <a:t> The element is to be deleted from a nonleaf.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A69CFDB-EAF6-4E1D-A14C-EB2D46A615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33582F8-0B7B-4DB6-BCE9-B856B2533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a) the element to be deleted is in a leaf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Case1:  delete it directly if it is in a node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               which has more than </a:t>
            </a:r>
            <a:r>
              <a:rPr lang="en-US" altLang="en-US" sz="2800" b="1">
                <a:sym typeface="Symbol" panose="05050102010706020507" pitchFamily="18" charset="2"/>
              </a:rPr>
              <a:t> m/2 children</a:t>
            </a:r>
            <a:endParaRPr lang="en-US" altLang="en-US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0869B79-9AD4-4764-9481-AC38714102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57200"/>
            <a:ext cx="7772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sym typeface="Symbol" panose="05050102010706020507" pitchFamily="18" charset="2"/>
              </a:rPr>
              <a:t>  </a:t>
            </a:r>
            <a:r>
              <a:rPr lang="en-US" altLang="en-US" b="1">
                <a:sym typeface="Symbol" panose="05050102010706020507" pitchFamily="18" charset="2"/>
              </a:rPr>
              <a:t>Case2: if it is in a node which has m/2children,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ym typeface="Symbol" panose="05050102010706020507" pitchFamily="18" charset="2"/>
              </a:rPr>
              <a:t>              after deletion ,the number of children(m/2-1) is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ym typeface="Symbol" panose="05050102010706020507" pitchFamily="18" charset="2"/>
              </a:rPr>
              <a:t>          not suitable for a B-Tree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>
                <a:sym typeface="Symbol" panose="05050102010706020507" pitchFamily="18" charset="2"/>
              </a:rPr>
              <a:t>   </a:t>
            </a:r>
            <a:r>
              <a:rPr lang="en-US" altLang="en-US" b="1">
                <a:cs typeface="Times New Roman" panose="02020603050405020304" pitchFamily="18" charset="0"/>
                <a:sym typeface="Symbol" panose="05050102010706020507" pitchFamily="18" charset="2"/>
              </a:rPr>
              <a:t>①    borrow an element from the its nearest sibling   if can,   and do some adjusting.</a:t>
            </a:r>
          </a:p>
          <a:p>
            <a:pPr>
              <a:buFontTx/>
              <a:buNone/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9BCBFA8-7F05-428F-B5AC-CBFCFBBC76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z="2400" b="1"/>
              <a:t>第2章     算法分析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FCE9F3F-605B-4124-8AF3-F64FDA6B8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458200" cy="5638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/>
              <a:t>  </a:t>
            </a:r>
            <a:r>
              <a:rPr lang="en-US" altLang="en-US" b="1"/>
              <a:t>复杂性上界和平均复杂度的渐近分析;</a:t>
            </a:r>
          </a:p>
          <a:p>
            <a:pPr algn="just">
              <a:buFontTx/>
              <a:buNone/>
            </a:pPr>
            <a:r>
              <a:rPr lang="en-US" altLang="en-US" b="1"/>
              <a:t>  最佳、最差和平均情况下的复杂度差异;</a:t>
            </a:r>
          </a:p>
          <a:p>
            <a:pPr algn="just">
              <a:buFontTx/>
              <a:buNone/>
            </a:pPr>
            <a:r>
              <a:rPr lang="en-US" altLang="en-US" b="1"/>
              <a:t>  大O、Ω</a:t>
            </a:r>
            <a:r>
              <a:rPr lang="en-US" altLang="en-US" b="1">
                <a:latin typeface="宋体" panose="02010600030101010101" pitchFamily="2" charset="-122"/>
              </a:rPr>
              <a:t>和</a:t>
            </a:r>
            <a:r>
              <a:rPr lang="en-US" altLang="en-US" b="1"/>
              <a:t> </a:t>
            </a:r>
            <a:r>
              <a:rPr lang="en-US" altLang="en-US" b="1" i="1"/>
              <a:t>θ </a:t>
            </a:r>
            <a:r>
              <a:rPr lang="en-US" altLang="en-US" b="1">
                <a:latin typeface="宋体" panose="02010600030101010101" pitchFamily="2" charset="-122"/>
              </a:rPr>
              <a:t>符号</a:t>
            </a:r>
            <a:r>
              <a:rPr lang="en-US" altLang="en-US" b="1"/>
              <a:t> </a:t>
            </a:r>
          </a:p>
          <a:p>
            <a:pPr algn="just">
              <a:buFontTx/>
              <a:buNone/>
            </a:pPr>
            <a:r>
              <a:rPr lang="en-US" altLang="en-US" sz="2000" b="1"/>
              <a:t>1）分析某个语句的执行次数（频度）</a:t>
            </a:r>
          </a:p>
          <a:p>
            <a:pPr algn="just">
              <a:buFontTx/>
              <a:buNone/>
            </a:pPr>
            <a:r>
              <a:rPr lang="en-US" altLang="en-US" sz="2000" b="1"/>
              <a:t>2）分析某个程序段执行的时间复杂度（用大O表示，要求写出推导过程）</a:t>
            </a:r>
          </a:p>
          <a:p>
            <a:pPr algn="just">
              <a:buFontTx/>
              <a:buNone/>
            </a:pPr>
            <a:r>
              <a:rPr lang="en-US" altLang="en-US" sz="2000" b="1"/>
              <a:t>      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ppt:-----对排序算法与查找算法的分析</a:t>
            </a:r>
          </a:p>
          <a:p>
            <a:pPr>
              <a:buFontTx/>
              <a:buNone/>
            </a:pPr>
            <a:r>
              <a:rPr lang="en-US" altLang="en-US" sz="2000" b="1"/>
              <a:t>           例1----for (int i = 1; i &lt;= n;  i++)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              for (int j = 1; j&lt;=n; j++)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             {   c[i][j] = 0.0;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                  for ( int k = 1; k &lt;= n; k++)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                       c[i][j] = c[i][j]+a[i][k]*b[k][j];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              }</a:t>
            </a:r>
          </a:p>
          <a:p>
            <a:pPr algn="just">
              <a:buFontTx/>
              <a:buNone/>
            </a:pPr>
            <a:r>
              <a:rPr lang="en-US" altLang="en-US" sz="2000" b="1"/>
              <a:t>             次数为:    n*n*n</a:t>
            </a:r>
            <a:endParaRPr lang="en-US" altLang="en-US" sz="2000" b="1" baseline="30000"/>
          </a:p>
          <a:p>
            <a:pPr algn="just">
              <a:buFontTx/>
              <a:buNone/>
            </a:pPr>
            <a:endParaRPr lang="en-US" altLang="en-US" sz="2000" b="1"/>
          </a:p>
          <a:p>
            <a:pPr algn="just">
              <a:buFontTx/>
              <a:buNone/>
            </a:pPr>
            <a:endParaRPr lang="en-US" altLang="en-US" sz="2000" b="1"/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4E2CBFE6-CB9E-4A0D-AE21-24020488C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791200"/>
            <a:ext cx="3429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1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4F5F633-9F6E-4199-843D-E759D68D6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5219BF6-F401-42BC-8E7B-3430834CF1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 sz="2800" b="1"/>
              <a:t>Example: delete 379</a:t>
            </a:r>
          </a:p>
          <a:p>
            <a:pPr>
              <a:buFontTx/>
              <a:buNone/>
            </a:pPr>
            <a:r>
              <a:rPr lang="en-US" altLang="en-US" sz="2800" b="1"/>
              <a:t> </a:t>
            </a:r>
            <a:endParaRPr lang="en-US" altLang="en-US" b="1"/>
          </a:p>
        </p:txBody>
      </p:sp>
      <p:grpSp>
        <p:nvGrpSpPr>
          <p:cNvPr id="95236" name="Group 4">
            <a:extLst>
              <a:ext uri="{FF2B5EF4-FFF2-40B4-BE49-F238E27FC236}">
                <a16:creationId xmlns:a16="http://schemas.microsoft.com/office/drawing/2014/main" id="{C53094FE-F650-45F5-A5F0-E8B6CA46E40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5867400" cy="2133600"/>
            <a:chOff x="0" y="0"/>
            <a:chExt cx="3696" cy="1344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F9892221-0D02-4A86-A81D-F71BE676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0"/>
              <a:ext cx="1680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283  353  401</a:t>
              </a:r>
            </a:p>
          </p:txBody>
        </p:sp>
        <p:sp>
          <p:nvSpPr>
            <p:cNvPr id="95238" name="Oval 6">
              <a:extLst>
                <a:ext uri="{FF2B5EF4-FFF2-40B4-BE49-F238E27FC236}">
                  <a16:creationId xmlns:a16="http://schemas.microsoft.com/office/drawing/2014/main" id="{C5DBD005-23E4-416C-98D1-28A4ED84E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624"/>
              <a:ext cx="1728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307 313 331 347</a:t>
              </a:r>
            </a:p>
          </p:txBody>
        </p:sp>
        <p:sp>
          <p:nvSpPr>
            <p:cNvPr id="95239" name="Oval 7">
              <a:extLst>
                <a:ext uri="{FF2B5EF4-FFF2-40B4-BE49-F238E27FC236}">
                  <a16:creationId xmlns:a16="http://schemas.microsoft.com/office/drawing/2014/main" id="{9B88F4B0-17DC-4DA2-9C40-30FECC09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624"/>
              <a:ext cx="1488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367 379 389</a:t>
              </a:r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75CBCDEF-E23F-4CEA-AF3E-B759D2468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1056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4FE1D6CD-B765-4308-AFDF-1F947BBDE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40"/>
              <a:ext cx="144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2643F32A-7132-4EC8-8C39-95D542F45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92"/>
              <a:ext cx="48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EF4C1D94-DE7E-4DA5-996A-2B798A739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2"/>
              <a:ext cx="72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44" name="Line 12">
              <a:extLst>
                <a:ext uri="{FF2B5EF4-FFF2-40B4-BE49-F238E27FC236}">
                  <a16:creationId xmlns:a16="http://schemas.microsoft.com/office/drawing/2014/main" id="{B056EEE3-157C-40FA-A4E4-0044748A9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864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45" name="Rectangle 13">
              <a:extLst>
                <a:ext uri="{FF2B5EF4-FFF2-40B4-BE49-F238E27FC236}">
                  <a16:creationId xmlns:a16="http://schemas.microsoft.com/office/drawing/2014/main" id="{B6454DE8-B3B4-47C2-881C-D89DA59B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5246" name="Line 14">
              <a:extLst>
                <a:ext uri="{FF2B5EF4-FFF2-40B4-BE49-F238E27FC236}">
                  <a16:creationId xmlns:a16="http://schemas.microsoft.com/office/drawing/2014/main" id="{808D3AA9-27E9-4945-8B92-1E18E4DB5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960"/>
              <a:ext cx="0" cy="384"/>
            </a:xfrm>
            <a:prstGeom prst="line">
              <a:avLst/>
            </a:prstGeom>
            <a:noFill/>
            <a:ln w="571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47" name="Line 15">
              <a:extLst>
                <a:ext uri="{FF2B5EF4-FFF2-40B4-BE49-F238E27FC236}">
                  <a16:creationId xmlns:a16="http://schemas.microsoft.com/office/drawing/2014/main" id="{ADC64B80-0BD2-4C3B-82B6-635B7AE12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672"/>
              <a:ext cx="432" cy="24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B535DD7B-48EF-4C7A-99AE-6B772040F82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00600"/>
            <a:ext cx="6324600" cy="1676400"/>
            <a:chOff x="0" y="0"/>
            <a:chExt cx="3984" cy="105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BB899C2B-222D-46B9-ABD8-807EFB61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0"/>
              <a:ext cx="1680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283</a:t>
              </a:r>
              <a:r>
                <a:rPr lang="en-US" altLang="en-US" sz="2800" b="1">
                  <a:solidFill>
                    <a:schemeClr val="tx2"/>
                  </a:solidFill>
                </a:rPr>
                <a:t>  347</a:t>
              </a:r>
              <a:r>
                <a:rPr lang="en-US" altLang="en-US" sz="2800" b="1"/>
                <a:t>  401</a:t>
              </a:r>
            </a:p>
          </p:txBody>
        </p:sp>
        <p:sp>
          <p:nvSpPr>
            <p:cNvPr id="95250" name="Oval 18">
              <a:extLst>
                <a:ext uri="{FF2B5EF4-FFF2-40B4-BE49-F238E27FC236}">
                  <a16:creationId xmlns:a16="http://schemas.microsoft.com/office/drawing/2014/main" id="{7C9D3F8A-469C-44F7-B20E-D50B8FE09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20"/>
              <a:ext cx="1440" cy="33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307 313 331</a:t>
              </a:r>
            </a:p>
          </p:txBody>
        </p:sp>
        <p:sp>
          <p:nvSpPr>
            <p:cNvPr id="95251" name="Oval 19">
              <a:extLst>
                <a:ext uri="{FF2B5EF4-FFF2-40B4-BE49-F238E27FC236}">
                  <a16:creationId xmlns:a16="http://schemas.microsoft.com/office/drawing/2014/main" id="{1010EB23-F5E4-490D-9680-D93FFFF3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"/>
              <a:ext cx="1440" cy="33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>
                  <a:solidFill>
                    <a:schemeClr val="tx2"/>
                  </a:solidFill>
                </a:rPr>
                <a:t>353 </a:t>
              </a:r>
              <a:r>
                <a:rPr lang="en-US" altLang="en-US" sz="2800" b="1"/>
                <a:t>367 389</a:t>
              </a:r>
            </a:p>
          </p:txBody>
        </p:sp>
        <p:sp>
          <p:nvSpPr>
            <p:cNvPr id="95252" name="Line 20">
              <a:extLst>
                <a:ext uri="{FF2B5EF4-FFF2-40B4-BE49-F238E27FC236}">
                  <a16:creationId xmlns:a16="http://schemas.microsoft.com/office/drawing/2014/main" id="{76DA1B03-26B6-4161-8C1E-ECEF190DC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40"/>
              <a:ext cx="120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53" name="Line 21">
              <a:extLst>
                <a:ext uri="{FF2B5EF4-FFF2-40B4-BE49-F238E27FC236}">
                  <a16:creationId xmlns:a16="http://schemas.microsoft.com/office/drawing/2014/main" id="{E16A044D-F7C9-48FE-9609-5FBA79D16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88"/>
              <a:ext cx="240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54" name="Line 22">
              <a:extLst>
                <a:ext uri="{FF2B5EF4-FFF2-40B4-BE49-F238E27FC236}">
                  <a16:creationId xmlns:a16="http://schemas.microsoft.com/office/drawing/2014/main" id="{45ADF928-058C-46D2-957E-FF5AE87FF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0"/>
              <a:ext cx="480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5255" name="Line 23">
              <a:extLst>
                <a:ext uri="{FF2B5EF4-FFF2-40B4-BE49-F238E27FC236}">
                  <a16:creationId xmlns:a16="http://schemas.microsoft.com/office/drawing/2014/main" id="{74B7D197-DE42-4150-AF7A-93C976D56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44"/>
              <a:ext cx="139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95256" name="Text Box 24">
            <a:extLst>
              <a:ext uri="{FF2B5EF4-FFF2-40B4-BE49-F238E27FC236}">
                <a16:creationId xmlns:a16="http://schemas.microsoft.com/office/drawing/2014/main" id="{69439E79-6196-4B5A-AD81-EC398F17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00200"/>
            <a:ext cx="2524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en-US" sz="2000" b="1">
                <a:solidFill>
                  <a:srgbClr val="00FFCC"/>
                </a:solidFill>
              </a:rPr>
              <a:t>A B-TREE of order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56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5DF7750-11D9-479F-80B8-0AFCCB1FB7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E9F0752-DC0A-445A-BFD8-0FBC3846F6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②  If nearest left or right sibling both only has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>
                <a:cs typeface="Times New Roman" panose="02020603050405020304" pitchFamily="18" charset="0"/>
              </a:rPr>
              <a:t>    </a:t>
            </a:r>
            <a:r>
              <a:rPr lang="en-US" altLang="en-US" sz="2800" b="1">
                <a:sym typeface="Symbol" panose="05050102010706020507" pitchFamily="18" charset="2"/>
              </a:rPr>
              <a:t>m/2 children, then merge them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ym typeface="Symbol" panose="05050102010706020507" pitchFamily="18" charset="2"/>
              </a:rPr>
              <a:t>After deletion ,merge the node and its sibling with the element between them in the parent into a single node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ym typeface="Symbol" panose="05050102010706020507" pitchFamily="18" charset="2"/>
              </a:rPr>
              <a:t>Maybe cause new merge in parent nodes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ym typeface="Symbol" panose="05050102010706020507" pitchFamily="18" charset="2"/>
              </a:rPr>
              <a:t>The height of the tree will deceased by one if root is merged.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A0D07287-1CEA-4CB5-8103-2D14A75241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5E936A1-C895-406B-9490-629E9E127F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 </a:t>
            </a:r>
            <a:r>
              <a:rPr lang="en-US" altLang="en-US" sz="2800" b="1"/>
              <a:t>Example:a B-Tree of order 7 ,delete 431</a:t>
            </a:r>
            <a:endParaRPr lang="en-US" altLang="en-US" b="1"/>
          </a:p>
        </p:txBody>
      </p:sp>
      <p:grpSp>
        <p:nvGrpSpPr>
          <p:cNvPr id="97284" name="Group 4">
            <a:extLst>
              <a:ext uri="{FF2B5EF4-FFF2-40B4-BE49-F238E27FC236}">
                <a16:creationId xmlns:a16="http://schemas.microsoft.com/office/drawing/2014/main" id="{0823A8EA-73A0-4BF5-870D-B774FA3165C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43200"/>
            <a:ext cx="6172200" cy="3505200"/>
            <a:chOff x="0" y="0"/>
            <a:chExt cx="3888" cy="2208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BB5DF188-9954-443E-B63B-DD2A14A3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0"/>
              <a:ext cx="1056" cy="33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286" name="Oval 6">
              <a:extLst>
                <a:ext uri="{FF2B5EF4-FFF2-40B4-BE49-F238E27FC236}">
                  <a16:creationId xmlns:a16="http://schemas.microsoft.com/office/drawing/2014/main" id="{5E79A89C-E3AE-4138-9A42-ABF8B203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28"/>
              <a:ext cx="1440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283 353 401</a:t>
              </a:r>
            </a:p>
          </p:txBody>
        </p:sp>
        <p:sp>
          <p:nvSpPr>
            <p:cNvPr id="97287" name="Oval 7">
              <a:extLst>
                <a:ext uri="{FF2B5EF4-FFF2-40B4-BE49-F238E27FC236}">
                  <a16:creationId xmlns:a16="http://schemas.microsoft.com/office/drawing/2014/main" id="{19CAEC21-A617-489B-8638-22400BB99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88"/>
              <a:ext cx="1584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367 379 389</a:t>
              </a:r>
            </a:p>
          </p:txBody>
        </p:sp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10C458D2-E36C-4107-9650-914AFC0A5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40"/>
              <a:ext cx="1488" cy="384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419 431 439</a:t>
              </a:r>
            </a:p>
          </p:txBody>
        </p:sp>
        <p:sp>
          <p:nvSpPr>
            <p:cNvPr id="97289" name="Line 9">
              <a:extLst>
                <a:ext uri="{FF2B5EF4-FFF2-40B4-BE49-F238E27FC236}">
                  <a16:creationId xmlns:a16="http://schemas.microsoft.com/office/drawing/2014/main" id="{A8EC6635-EDD9-4737-A814-41A0773C3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92"/>
              <a:ext cx="528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0" name="Line 10">
              <a:extLst>
                <a:ext uri="{FF2B5EF4-FFF2-40B4-BE49-F238E27FC236}">
                  <a16:creationId xmlns:a16="http://schemas.microsoft.com/office/drawing/2014/main" id="{937B67BD-398C-4123-83C8-5EF21EB1D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720"/>
              <a:ext cx="192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1" name="Line 11">
              <a:extLst>
                <a:ext uri="{FF2B5EF4-FFF2-40B4-BE49-F238E27FC236}">
                  <a16:creationId xmlns:a16="http://schemas.microsoft.com/office/drawing/2014/main" id="{4B439DA7-216E-4A56-A5FB-0766F2FC8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768"/>
              <a:ext cx="192" cy="43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2" name="Line 12">
              <a:extLst>
                <a:ext uri="{FF2B5EF4-FFF2-40B4-BE49-F238E27FC236}">
                  <a16:creationId xmlns:a16="http://schemas.microsoft.com/office/drawing/2014/main" id="{34F107A4-508E-49AC-ABB7-3BDA6DA5E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768"/>
              <a:ext cx="0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687241F6-A710-4689-94D4-73C36E311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720"/>
              <a:ext cx="1536" cy="72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4" name="Line 14">
              <a:extLst>
                <a:ext uri="{FF2B5EF4-FFF2-40B4-BE49-F238E27FC236}">
                  <a16:creationId xmlns:a16="http://schemas.microsoft.com/office/drawing/2014/main" id="{B41A382B-C193-4D48-9334-C9C1064FE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5" name="Rectangle 15">
              <a:extLst>
                <a:ext uri="{FF2B5EF4-FFF2-40B4-BE49-F238E27FC236}">
                  <a16:creationId xmlns:a16="http://schemas.microsoft.com/office/drawing/2014/main" id="{7F9D7524-EB9E-4A1B-8DEF-23F6BD27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296" name="Line 16">
              <a:extLst>
                <a:ext uri="{FF2B5EF4-FFF2-40B4-BE49-F238E27FC236}">
                  <a16:creationId xmlns:a16="http://schemas.microsoft.com/office/drawing/2014/main" id="{219D6687-8DEE-4914-99DC-54EAA55D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7" name="Rectangle 17">
              <a:extLst>
                <a:ext uri="{FF2B5EF4-FFF2-40B4-BE49-F238E27FC236}">
                  <a16:creationId xmlns:a16="http://schemas.microsoft.com/office/drawing/2014/main" id="{9597579D-CE8B-4BCB-9398-3331CFC0D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298" name="Line 18">
              <a:extLst>
                <a:ext uri="{FF2B5EF4-FFF2-40B4-BE49-F238E27FC236}">
                  <a16:creationId xmlns:a16="http://schemas.microsoft.com/office/drawing/2014/main" id="{2CA97A69-85AF-4DA9-9E10-6A4F455D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299" name="Rectangle 19">
              <a:extLst>
                <a:ext uri="{FF2B5EF4-FFF2-40B4-BE49-F238E27FC236}">
                  <a16:creationId xmlns:a16="http://schemas.microsoft.com/office/drawing/2014/main" id="{C2D21EC8-09A8-4B12-A9FF-7E3DCB807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300" name="Line 20">
              <a:extLst>
                <a:ext uri="{FF2B5EF4-FFF2-40B4-BE49-F238E27FC236}">
                  <a16:creationId xmlns:a16="http://schemas.microsoft.com/office/drawing/2014/main" id="{32942153-70D5-4DAD-B1E0-20B0C5C36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301" name="Rectangle 21">
              <a:extLst>
                <a:ext uri="{FF2B5EF4-FFF2-40B4-BE49-F238E27FC236}">
                  <a16:creationId xmlns:a16="http://schemas.microsoft.com/office/drawing/2014/main" id="{88F5E536-A666-41FC-8C07-169622F1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302" name="Line 22">
              <a:extLst>
                <a:ext uri="{FF2B5EF4-FFF2-40B4-BE49-F238E27FC236}">
                  <a16:creationId xmlns:a16="http://schemas.microsoft.com/office/drawing/2014/main" id="{35845A04-9A3E-4B30-99A1-270243B95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303" name="Rectangle 23">
              <a:extLst>
                <a:ext uri="{FF2B5EF4-FFF2-40B4-BE49-F238E27FC236}">
                  <a16:creationId xmlns:a16="http://schemas.microsoft.com/office/drawing/2014/main" id="{D75ACD54-7472-41C5-AF14-8C85F2996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304" name="Line 24">
              <a:extLst>
                <a:ext uri="{FF2B5EF4-FFF2-40B4-BE49-F238E27FC236}">
                  <a16:creationId xmlns:a16="http://schemas.microsoft.com/office/drawing/2014/main" id="{A18EDECC-34DC-4E66-8278-BE106201B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305" name="Rectangle 25">
              <a:extLst>
                <a:ext uri="{FF2B5EF4-FFF2-40B4-BE49-F238E27FC236}">
                  <a16:creationId xmlns:a16="http://schemas.microsoft.com/office/drawing/2014/main" id="{C5759CBF-B545-4E45-8ECE-597E831A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306" name="Line 26">
              <a:extLst>
                <a:ext uri="{FF2B5EF4-FFF2-40B4-BE49-F238E27FC236}">
                  <a16:creationId xmlns:a16="http://schemas.microsoft.com/office/drawing/2014/main" id="{963E3400-2676-4D36-A041-3D2197383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307" name="Rectangle 27">
              <a:extLst>
                <a:ext uri="{FF2B5EF4-FFF2-40B4-BE49-F238E27FC236}">
                  <a16:creationId xmlns:a16="http://schemas.microsoft.com/office/drawing/2014/main" id="{2842A6F0-8133-4D52-A092-FCD65AF2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308" name="Line 28">
              <a:extLst>
                <a:ext uri="{FF2B5EF4-FFF2-40B4-BE49-F238E27FC236}">
                  <a16:creationId xmlns:a16="http://schemas.microsoft.com/office/drawing/2014/main" id="{B48428CB-833B-42F5-9E65-74B263FCB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80"/>
              <a:ext cx="0" cy="33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7309" name="Rectangle 29">
              <a:extLst>
                <a:ext uri="{FF2B5EF4-FFF2-40B4-BE49-F238E27FC236}">
                  <a16:creationId xmlns:a16="http://schemas.microsoft.com/office/drawing/2014/main" id="{D1CE5A12-6E3E-4DE0-B275-D0ACA0F6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16"/>
              <a:ext cx="192" cy="192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310" name="Line 30">
              <a:extLst>
                <a:ext uri="{FF2B5EF4-FFF2-40B4-BE49-F238E27FC236}">
                  <a16:creationId xmlns:a16="http://schemas.microsoft.com/office/drawing/2014/main" id="{8314CC19-200D-48F0-B01E-49E16B6E4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488"/>
              <a:ext cx="240" cy="28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2C9C346-238C-4A80-BECD-CF14055F9A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8CBF96B-6A38-4BC5-85DE-2A9440CC5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b)delete a key in a node in the above level</a:t>
            </a:r>
          </a:p>
          <a:p>
            <a:r>
              <a:rPr lang="en-US" altLang="en-US" sz="2800" b="1"/>
              <a:t>Delete it</a:t>
            </a:r>
          </a:p>
          <a:p>
            <a:r>
              <a:rPr lang="en-US" altLang="en-US" sz="2800" b="1"/>
              <a:t>Replace it with the smallest key in the right subtree or the largest key in the left subtree</a:t>
            </a:r>
          </a:p>
          <a:p>
            <a:r>
              <a:rPr lang="en-US" altLang="en-US" sz="2800" b="1"/>
              <a:t>Because delete a key in the leaf node , do the adjust mentioned in </a:t>
            </a:r>
            <a:r>
              <a:rPr lang="en-US" altLang="en-US" sz="2800" b="1">
                <a:solidFill>
                  <a:schemeClr val="tx2"/>
                </a:solidFill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9A8FC95-86FE-43AA-8A70-B2524D8CAA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200" b="1"/>
              <a:t>B-trees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A0ACD4C-EE1C-489D-943C-5ACD4CE1CF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 </a:t>
            </a:r>
            <a:r>
              <a:rPr lang="en-US" altLang="en-US" sz="2800" b="1"/>
              <a:t>Example:</a:t>
            </a:r>
            <a:endParaRPr lang="en-US" altLang="en-US" b="1"/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832BF38C-21F8-4DC8-AFBA-3469AC31A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8243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en-US" b="1"/>
              <a:t>Delete 80, then replace it with 82 or 70, delete 82 or 70 at last</a:t>
            </a:r>
          </a:p>
        </p:txBody>
      </p:sp>
      <p:grpSp>
        <p:nvGrpSpPr>
          <p:cNvPr id="99333" name="Group 5">
            <a:extLst>
              <a:ext uri="{FF2B5EF4-FFF2-40B4-BE49-F238E27FC236}">
                <a16:creationId xmlns:a16="http://schemas.microsoft.com/office/drawing/2014/main" id="{1E6CCD6B-F06D-4764-AE19-3403A1D50C5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7010400" cy="4073525"/>
            <a:chOff x="0" y="0"/>
            <a:chExt cx="4416" cy="2566"/>
          </a:xfrm>
        </p:grpSpPr>
        <p:grpSp>
          <p:nvGrpSpPr>
            <p:cNvPr id="99334" name="Group 6">
              <a:extLst>
                <a:ext uri="{FF2B5EF4-FFF2-40B4-BE49-F238E27FC236}">
                  <a16:creationId xmlns:a16="http://schemas.microsoft.com/office/drawing/2014/main" id="{29E920DF-D0A4-44B5-9B58-FD7465CEF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416" cy="2256"/>
              <a:chOff x="0" y="0"/>
              <a:chExt cx="4416" cy="2256"/>
            </a:xfrm>
          </p:grpSpPr>
          <p:sp>
            <p:nvSpPr>
              <p:cNvPr id="99335" name="Oval 7">
                <a:extLst>
                  <a:ext uri="{FF2B5EF4-FFF2-40B4-BE49-F238E27FC236}">
                    <a16:creationId xmlns:a16="http://schemas.microsoft.com/office/drawing/2014/main" id="{1E92C732-D746-4A7A-A5ED-B2E73909D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768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30 80</a:t>
                </a:r>
              </a:p>
            </p:txBody>
          </p:sp>
          <p:sp>
            <p:nvSpPr>
              <p:cNvPr id="99336" name="Oval 8">
                <a:extLst>
                  <a:ext uri="{FF2B5EF4-FFF2-40B4-BE49-F238E27FC236}">
                    <a16:creationId xmlns:a16="http://schemas.microsoft.com/office/drawing/2014/main" id="{C7DE47EF-C19E-4837-BC27-138254E6B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624"/>
                <a:ext cx="624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20</a:t>
                </a:r>
              </a:p>
            </p:txBody>
          </p:sp>
          <p:sp>
            <p:nvSpPr>
              <p:cNvPr id="99337" name="Oval 9">
                <a:extLst>
                  <a:ext uri="{FF2B5EF4-FFF2-40B4-BE49-F238E27FC236}">
                    <a16:creationId xmlns:a16="http://schemas.microsoft.com/office/drawing/2014/main" id="{F2E09F7E-9C75-4C9C-BD0B-28B086370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624"/>
                <a:ext cx="816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50 60</a:t>
                </a:r>
              </a:p>
            </p:txBody>
          </p:sp>
          <p:sp>
            <p:nvSpPr>
              <p:cNvPr id="99338" name="Oval 10">
                <a:extLst>
                  <a:ext uri="{FF2B5EF4-FFF2-40B4-BE49-F238E27FC236}">
                    <a16:creationId xmlns:a16="http://schemas.microsoft.com/office/drawing/2014/main" id="{FE8470D6-BE41-4BB5-97C8-33724D6AC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624"/>
                <a:ext cx="624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85</a:t>
                </a:r>
              </a:p>
            </p:txBody>
          </p:sp>
          <p:sp>
            <p:nvSpPr>
              <p:cNvPr id="99339" name="Oval 11">
                <a:extLst>
                  <a:ext uri="{FF2B5EF4-FFF2-40B4-BE49-F238E27FC236}">
                    <a16:creationId xmlns:a16="http://schemas.microsoft.com/office/drawing/2014/main" id="{417676E2-A2C3-46B5-B3D9-416B2592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536"/>
                <a:ext cx="624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10</a:t>
                </a:r>
              </a:p>
            </p:txBody>
          </p:sp>
          <p:sp>
            <p:nvSpPr>
              <p:cNvPr id="99340" name="Oval 12">
                <a:extLst>
                  <a:ext uri="{FF2B5EF4-FFF2-40B4-BE49-F238E27FC236}">
                    <a16:creationId xmlns:a16="http://schemas.microsoft.com/office/drawing/2014/main" id="{08C947F5-D5C9-46FF-B200-5FF37D73E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536"/>
                <a:ext cx="576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25</a:t>
                </a:r>
              </a:p>
            </p:txBody>
          </p:sp>
          <p:sp>
            <p:nvSpPr>
              <p:cNvPr id="99341" name="Oval 13">
                <a:extLst>
                  <a:ext uri="{FF2B5EF4-FFF2-40B4-BE49-F238E27FC236}">
                    <a16:creationId xmlns:a16="http://schemas.microsoft.com/office/drawing/2014/main" id="{531B4C84-C0BF-47FB-9E51-01309D78A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672" cy="336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35 40</a:t>
                </a:r>
              </a:p>
            </p:txBody>
          </p:sp>
          <p:sp>
            <p:nvSpPr>
              <p:cNvPr id="99342" name="Oval 14">
                <a:extLst>
                  <a:ext uri="{FF2B5EF4-FFF2-40B4-BE49-F238E27FC236}">
                    <a16:creationId xmlns:a16="http://schemas.microsoft.com/office/drawing/2014/main" id="{10AE76B6-8F5B-44DC-A343-4CF5DD149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480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55</a:t>
                </a:r>
              </a:p>
            </p:txBody>
          </p:sp>
          <p:sp>
            <p:nvSpPr>
              <p:cNvPr id="99343" name="Oval 15">
                <a:extLst>
                  <a:ext uri="{FF2B5EF4-FFF2-40B4-BE49-F238E27FC236}">
                    <a16:creationId xmlns:a16="http://schemas.microsoft.com/office/drawing/2014/main" id="{1F8CD3D3-ACF2-4EB0-8800-414BF6FA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88"/>
                <a:ext cx="432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70</a:t>
                </a:r>
              </a:p>
            </p:txBody>
          </p:sp>
          <p:sp>
            <p:nvSpPr>
              <p:cNvPr id="99344" name="Oval 16">
                <a:extLst>
                  <a:ext uri="{FF2B5EF4-FFF2-40B4-BE49-F238E27FC236}">
                    <a16:creationId xmlns:a16="http://schemas.microsoft.com/office/drawing/2014/main" id="{3DA45958-7FE3-4C8F-98EE-20F858CF1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432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82</a:t>
                </a:r>
              </a:p>
            </p:txBody>
          </p:sp>
          <p:sp>
            <p:nvSpPr>
              <p:cNvPr id="99345" name="Oval 17">
                <a:extLst>
                  <a:ext uri="{FF2B5EF4-FFF2-40B4-BE49-F238E27FC236}">
                    <a16:creationId xmlns:a16="http://schemas.microsoft.com/office/drawing/2014/main" id="{F7B7995D-C0C3-46EC-AEC7-32B9920CF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88"/>
                <a:ext cx="432" cy="288"/>
              </a:xfrm>
              <a:prstGeom prst="ellips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en-US" sz="2800" b="1"/>
                  <a:t>90</a:t>
                </a:r>
              </a:p>
            </p:txBody>
          </p:sp>
          <p:sp>
            <p:nvSpPr>
              <p:cNvPr id="99346" name="Line 18">
                <a:extLst>
                  <a:ext uri="{FF2B5EF4-FFF2-40B4-BE49-F238E27FC236}">
                    <a16:creationId xmlns:a16="http://schemas.microsoft.com/office/drawing/2014/main" id="{CCD5854E-E3CB-4DFF-ABBC-09E8E56E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44"/>
                <a:ext cx="912" cy="4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47" name="Line 19">
                <a:extLst>
                  <a:ext uri="{FF2B5EF4-FFF2-40B4-BE49-F238E27FC236}">
                    <a16:creationId xmlns:a16="http://schemas.microsoft.com/office/drawing/2014/main" id="{D2C5F630-A2F3-42B0-B66E-126531401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92"/>
                <a:ext cx="0" cy="43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48" name="Line 20">
                <a:extLst>
                  <a:ext uri="{FF2B5EF4-FFF2-40B4-BE49-F238E27FC236}">
                    <a16:creationId xmlns:a16="http://schemas.microsoft.com/office/drawing/2014/main" id="{A9A0B214-834A-4037-A6E1-AA5A94141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44"/>
                <a:ext cx="1248" cy="48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49" name="Line 21">
                <a:extLst>
                  <a:ext uri="{FF2B5EF4-FFF2-40B4-BE49-F238E27FC236}">
                    <a16:creationId xmlns:a16="http://schemas.microsoft.com/office/drawing/2014/main" id="{75AA750E-850E-4506-95AB-57A865AE3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768"/>
                <a:ext cx="384" cy="76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50" name="Line 22">
                <a:extLst>
                  <a:ext uri="{FF2B5EF4-FFF2-40B4-BE49-F238E27FC236}">
                    <a16:creationId xmlns:a16="http://schemas.microsoft.com/office/drawing/2014/main" id="{D9028DB7-129F-4EE2-AEE5-6061369CE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768"/>
                <a:ext cx="0" cy="76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51" name="Line 23">
                <a:extLst>
                  <a:ext uri="{FF2B5EF4-FFF2-40B4-BE49-F238E27FC236}">
                    <a16:creationId xmlns:a16="http://schemas.microsoft.com/office/drawing/2014/main" id="{500AC24B-D430-45A0-9C90-0FB6DB3E4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768"/>
                <a:ext cx="0" cy="72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52" name="Line 24">
                <a:extLst>
                  <a:ext uri="{FF2B5EF4-FFF2-40B4-BE49-F238E27FC236}">
                    <a16:creationId xmlns:a16="http://schemas.microsoft.com/office/drawing/2014/main" id="{C41315EB-1985-48C5-9E82-751110E05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816"/>
                <a:ext cx="384" cy="72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53" name="Line 25">
                <a:extLst>
                  <a:ext uri="{FF2B5EF4-FFF2-40B4-BE49-F238E27FC236}">
                    <a16:creationId xmlns:a16="http://schemas.microsoft.com/office/drawing/2014/main" id="{5B3718D0-CACB-4583-B76A-DC1F1A129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768"/>
                <a:ext cx="576" cy="72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54" name="Line 26">
                <a:extLst>
                  <a:ext uri="{FF2B5EF4-FFF2-40B4-BE49-F238E27FC236}">
                    <a16:creationId xmlns:a16="http://schemas.microsoft.com/office/drawing/2014/main" id="{0A8EAB09-83EF-47F3-97C8-1942303F9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144" cy="672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9355" name="Line 27">
                <a:extLst>
                  <a:ext uri="{FF2B5EF4-FFF2-40B4-BE49-F238E27FC236}">
                    <a16:creationId xmlns:a16="http://schemas.microsoft.com/office/drawing/2014/main" id="{86E0824B-B66B-4DDF-B2C3-DF0220C3B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720"/>
                <a:ext cx="336" cy="768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grpSp>
            <p:nvGrpSpPr>
              <p:cNvPr id="99356" name="Group 28">
                <a:extLst>
                  <a:ext uri="{FF2B5EF4-FFF2-40B4-BE49-F238E27FC236}">
                    <a16:creationId xmlns:a16="http://schemas.microsoft.com/office/drawing/2014/main" id="{0BB4C0F1-6A07-4665-BA9D-ECDAA69394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80"/>
                <a:ext cx="144" cy="576"/>
                <a:chOff x="0" y="0"/>
                <a:chExt cx="144" cy="576"/>
              </a:xfrm>
            </p:grpSpPr>
            <p:sp>
              <p:nvSpPr>
                <p:cNvPr id="99357" name="Rectangle 29">
                  <a:extLst>
                    <a:ext uri="{FF2B5EF4-FFF2-40B4-BE49-F238E27FC236}">
                      <a16:creationId xmlns:a16="http://schemas.microsoft.com/office/drawing/2014/main" id="{977B133F-6443-4242-8C5D-9EF5FA9D0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58" name="Line 30">
                  <a:extLst>
                    <a:ext uri="{FF2B5EF4-FFF2-40B4-BE49-F238E27FC236}">
                      <a16:creationId xmlns:a16="http://schemas.microsoft.com/office/drawing/2014/main" id="{AA700C17-38E5-4E28-9099-CA58F5061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59" name="Group 31">
                <a:extLst>
                  <a:ext uri="{FF2B5EF4-FFF2-40B4-BE49-F238E27FC236}">
                    <a16:creationId xmlns:a16="http://schemas.microsoft.com/office/drawing/2014/main" id="{509A3308-E2BC-4946-B6BB-C2E07DC43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680"/>
                <a:ext cx="144" cy="576"/>
                <a:chOff x="0" y="0"/>
                <a:chExt cx="144" cy="576"/>
              </a:xfrm>
            </p:grpSpPr>
            <p:sp>
              <p:nvSpPr>
                <p:cNvPr id="99360" name="Rectangle 32">
                  <a:extLst>
                    <a:ext uri="{FF2B5EF4-FFF2-40B4-BE49-F238E27FC236}">
                      <a16:creationId xmlns:a16="http://schemas.microsoft.com/office/drawing/2014/main" id="{07CF722B-A6C6-464B-AF33-ABC4CD7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61" name="Line 33">
                  <a:extLst>
                    <a:ext uri="{FF2B5EF4-FFF2-40B4-BE49-F238E27FC236}">
                      <a16:creationId xmlns:a16="http://schemas.microsoft.com/office/drawing/2014/main" id="{A5CA86BB-B63B-4DB3-B53D-68A3B1213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62" name="Group 34">
                <a:extLst>
                  <a:ext uri="{FF2B5EF4-FFF2-40B4-BE49-F238E27FC236}">
                    <a16:creationId xmlns:a16="http://schemas.microsoft.com/office/drawing/2014/main" id="{83454035-337B-46EA-81C9-810DA4C9A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680"/>
                <a:ext cx="144" cy="576"/>
                <a:chOff x="0" y="0"/>
                <a:chExt cx="144" cy="576"/>
              </a:xfrm>
            </p:grpSpPr>
            <p:sp>
              <p:nvSpPr>
                <p:cNvPr id="99363" name="Rectangle 35">
                  <a:extLst>
                    <a:ext uri="{FF2B5EF4-FFF2-40B4-BE49-F238E27FC236}">
                      <a16:creationId xmlns:a16="http://schemas.microsoft.com/office/drawing/2014/main" id="{C8DA25AB-581D-48E5-BF23-0A1E44F38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64" name="Line 36">
                  <a:extLst>
                    <a:ext uri="{FF2B5EF4-FFF2-40B4-BE49-F238E27FC236}">
                      <a16:creationId xmlns:a16="http://schemas.microsoft.com/office/drawing/2014/main" id="{A0831A5D-C1CA-4FC4-809C-97697E0491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65" name="Group 37">
                <a:extLst>
                  <a:ext uri="{FF2B5EF4-FFF2-40B4-BE49-F238E27FC236}">
                    <a16:creationId xmlns:a16="http://schemas.microsoft.com/office/drawing/2014/main" id="{721B59C2-507E-4692-B40B-3ECE86258C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1680"/>
                <a:ext cx="144" cy="576"/>
                <a:chOff x="0" y="0"/>
                <a:chExt cx="144" cy="576"/>
              </a:xfrm>
            </p:grpSpPr>
            <p:sp>
              <p:nvSpPr>
                <p:cNvPr id="99366" name="Rectangle 38">
                  <a:extLst>
                    <a:ext uri="{FF2B5EF4-FFF2-40B4-BE49-F238E27FC236}">
                      <a16:creationId xmlns:a16="http://schemas.microsoft.com/office/drawing/2014/main" id="{45F01C9E-73C5-4425-95DE-9396F46D6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67" name="Line 39">
                  <a:extLst>
                    <a:ext uri="{FF2B5EF4-FFF2-40B4-BE49-F238E27FC236}">
                      <a16:creationId xmlns:a16="http://schemas.microsoft.com/office/drawing/2014/main" id="{9E45D478-EC38-4518-8143-CF5065EB4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68" name="Group 40">
                <a:extLst>
                  <a:ext uri="{FF2B5EF4-FFF2-40B4-BE49-F238E27FC236}">
                    <a16:creationId xmlns:a16="http://schemas.microsoft.com/office/drawing/2014/main" id="{C3B0F006-BCC3-4FAD-B213-DA56B5915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680"/>
                <a:ext cx="144" cy="576"/>
                <a:chOff x="0" y="0"/>
                <a:chExt cx="144" cy="576"/>
              </a:xfrm>
            </p:grpSpPr>
            <p:sp>
              <p:nvSpPr>
                <p:cNvPr id="99369" name="Rectangle 41">
                  <a:extLst>
                    <a:ext uri="{FF2B5EF4-FFF2-40B4-BE49-F238E27FC236}">
                      <a16:creationId xmlns:a16="http://schemas.microsoft.com/office/drawing/2014/main" id="{AD0CE7C8-2322-462D-A3CF-854156683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70" name="Line 42">
                  <a:extLst>
                    <a:ext uri="{FF2B5EF4-FFF2-40B4-BE49-F238E27FC236}">
                      <a16:creationId xmlns:a16="http://schemas.microsoft.com/office/drawing/2014/main" id="{C31724BB-84F9-4629-BF80-18B1608E2A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71" name="Group 43">
                <a:extLst>
                  <a:ext uri="{FF2B5EF4-FFF2-40B4-BE49-F238E27FC236}">
                    <a16:creationId xmlns:a16="http://schemas.microsoft.com/office/drawing/2014/main" id="{A858A57D-E4C1-4678-9D26-A422F9647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680"/>
                <a:ext cx="144" cy="576"/>
                <a:chOff x="0" y="0"/>
                <a:chExt cx="144" cy="576"/>
              </a:xfrm>
            </p:grpSpPr>
            <p:sp>
              <p:nvSpPr>
                <p:cNvPr id="99372" name="Rectangle 44">
                  <a:extLst>
                    <a:ext uri="{FF2B5EF4-FFF2-40B4-BE49-F238E27FC236}">
                      <a16:creationId xmlns:a16="http://schemas.microsoft.com/office/drawing/2014/main" id="{ED75E449-B304-4F1C-8642-962847C219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73" name="Line 45">
                  <a:extLst>
                    <a:ext uri="{FF2B5EF4-FFF2-40B4-BE49-F238E27FC236}">
                      <a16:creationId xmlns:a16="http://schemas.microsoft.com/office/drawing/2014/main" id="{D7BF6E85-1EB2-4CFB-8969-545083E88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74" name="Group 46">
                <a:extLst>
                  <a:ext uri="{FF2B5EF4-FFF2-40B4-BE49-F238E27FC236}">
                    <a16:creationId xmlns:a16="http://schemas.microsoft.com/office/drawing/2014/main" id="{A037E0E6-EFA5-41A7-B502-0562BEBEE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680"/>
                <a:ext cx="144" cy="576"/>
                <a:chOff x="0" y="0"/>
                <a:chExt cx="144" cy="576"/>
              </a:xfrm>
            </p:grpSpPr>
            <p:sp>
              <p:nvSpPr>
                <p:cNvPr id="99375" name="Rectangle 47">
                  <a:extLst>
                    <a:ext uri="{FF2B5EF4-FFF2-40B4-BE49-F238E27FC236}">
                      <a16:creationId xmlns:a16="http://schemas.microsoft.com/office/drawing/2014/main" id="{B5BA9422-C333-49A6-AB15-5AE572466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76" name="Line 48">
                  <a:extLst>
                    <a:ext uri="{FF2B5EF4-FFF2-40B4-BE49-F238E27FC236}">
                      <a16:creationId xmlns:a16="http://schemas.microsoft.com/office/drawing/2014/main" id="{33367C50-685E-45E0-8269-6604AE95E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77" name="Group 49">
                <a:extLst>
                  <a:ext uri="{FF2B5EF4-FFF2-40B4-BE49-F238E27FC236}">
                    <a16:creationId xmlns:a16="http://schemas.microsoft.com/office/drawing/2014/main" id="{2AB326DB-1276-45C8-843F-BDA6A083F7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680"/>
                <a:ext cx="144" cy="576"/>
                <a:chOff x="0" y="0"/>
                <a:chExt cx="144" cy="576"/>
              </a:xfrm>
            </p:grpSpPr>
            <p:sp>
              <p:nvSpPr>
                <p:cNvPr id="99378" name="Rectangle 50">
                  <a:extLst>
                    <a:ext uri="{FF2B5EF4-FFF2-40B4-BE49-F238E27FC236}">
                      <a16:creationId xmlns:a16="http://schemas.microsoft.com/office/drawing/2014/main" id="{90074C6A-842F-4AA5-93AE-D94E147C0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79" name="Line 51">
                  <a:extLst>
                    <a:ext uri="{FF2B5EF4-FFF2-40B4-BE49-F238E27FC236}">
                      <a16:creationId xmlns:a16="http://schemas.microsoft.com/office/drawing/2014/main" id="{C179A16A-7959-414D-A692-9C9F059684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80" name="Group 52">
                <a:extLst>
                  <a:ext uri="{FF2B5EF4-FFF2-40B4-BE49-F238E27FC236}">
                    <a16:creationId xmlns:a16="http://schemas.microsoft.com/office/drawing/2014/main" id="{EB3DFCC9-984A-4D15-97B4-4F1F2B76D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1680"/>
                <a:ext cx="144" cy="576"/>
                <a:chOff x="0" y="0"/>
                <a:chExt cx="144" cy="576"/>
              </a:xfrm>
            </p:grpSpPr>
            <p:sp>
              <p:nvSpPr>
                <p:cNvPr id="99381" name="Rectangle 53">
                  <a:extLst>
                    <a:ext uri="{FF2B5EF4-FFF2-40B4-BE49-F238E27FC236}">
                      <a16:creationId xmlns:a16="http://schemas.microsoft.com/office/drawing/2014/main" id="{0B7AFF67-812E-49AF-88AE-3D1DE1BB0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82" name="Line 54">
                  <a:extLst>
                    <a:ext uri="{FF2B5EF4-FFF2-40B4-BE49-F238E27FC236}">
                      <a16:creationId xmlns:a16="http://schemas.microsoft.com/office/drawing/2014/main" id="{575C6CE8-2E3B-4F86-B796-2D8BFD7955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83" name="Group 55">
                <a:extLst>
                  <a:ext uri="{FF2B5EF4-FFF2-40B4-BE49-F238E27FC236}">
                    <a16:creationId xmlns:a16="http://schemas.microsoft.com/office/drawing/2014/main" id="{8F7EE2E6-4F60-4931-9A75-FFE90D864C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680"/>
                <a:ext cx="144" cy="576"/>
                <a:chOff x="0" y="0"/>
                <a:chExt cx="144" cy="576"/>
              </a:xfrm>
            </p:grpSpPr>
            <p:sp>
              <p:nvSpPr>
                <p:cNvPr id="99384" name="Rectangle 56">
                  <a:extLst>
                    <a:ext uri="{FF2B5EF4-FFF2-40B4-BE49-F238E27FC236}">
                      <a16:creationId xmlns:a16="http://schemas.microsoft.com/office/drawing/2014/main" id="{CB60C13C-37CE-413B-BE23-2689991BC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85" name="Line 57">
                  <a:extLst>
                    <a:ext uri="{FF2B5EF4-FFF2-40B4-BE49-F238E27FC236}">
                      <a16:creationId xmlns:a16="http://schemas.microsoft.com/office/drawing/2014/main" id="{B006A204-FC61-4FF7-ADA4-CE09AD7B3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86" name="Group 58">
                <a:extLst>
                  <a:ext uri="{FF2B5EF4-FFF2-40B4-BE49-F238E27FC236}">
                    <a16:creationId xmlns:a16="http://schemas.microsoft.com/office/drawing/2014/main" id="{95E1B100-E895-476E-A9EE-BC590D496F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680"/>
                <a:ext cx="144" cy="576"/>
                <a:chOff x="0" y="0"/>
                <a:chExt cx="144" cy="576"/>
              </a:xfrm>
            </p:grpSpPr>
            <p:sp>
              <p:nvSpPr>
                <p:cNvPr id="99387" name="Rectangle 59">
                  <a:extLst>
                    <a:ext uri="{FF2B5EF4-FFF2-40B4-BE49-F238E27FC236}">
                      <a16:creationId xmlns:a16="http://schemas.microsoft.com/office/drawing/2014/main" id="{5652E139-E929-4EF8-8815-B8765AF97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88" name="Line 60">
                  <a:extLst>
                    <a:ext uri="{FF2B5EF4-FFF2-40B4-BE49-F238E27FC236}">
                      <a16:creationId xmlns:a16="http://schemas.microsoft.com/office/drawing/2014/main" id="{3D18452E-FB01-48B3-A4A4-4CF2304D3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89" name="Group 61">
                <a:extLst>
                  <a:ext uri="{FF2B5EF4-FFF2-40B4-BE49-F238E27FC236}">
                    <a16:creationId xmlns:a16="http://schemas.microsoft.com/office/drawing/2014/main" id="{56DE1C82-099C-460D-9186-AA18387B0B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680"/>
                <a:ext cx="144" cy="576"/>
                <a:chOff x="0" y="0"/>
                <a:chExt cx="144" cy="576"/>
              </a:xfrm>
            </p:grpSpPr>
            <p:sp>
              <p:nvSpPr>
                <p:cNvPr id="99390" name="Rectangle 62">
                  <a:extLst>
                    <a:ext uri="{FF2B5EF4-FFF2-40B4-BE49-F238E27FC236}">
                      <a16:creationId xmlns:a16="http://schemas.microsoft.com/office/drawing/2014/main" id="{3C6DE51A-E416-472C-820A-E1BD1DCC3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91" name="Line 63">
                  <a:extLst>
                    <a:ext uri="{FF2B5EF4-FFF2-40B4-BE49-F238E27FC236}">
                      <a16:creationId xmlns:a16="http://schemas.microsoft.com/office/drawing/2014/main" id="{797D4A0C-8D98-4735-89EA-F2A27A717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92" name="Group 64">
                <a:extLst>
                  <a:ext uri="{FF2B5EF4-FFF2-40B4-BE49-F238E27FC236}">
                    <a16:creationId xmlns:a16="http://schemas.microsoft.com/office/drawing/2014/main" id="{85203870-E373-4A77-8548-4EEBAAFC9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680"/>
                <a:ext cx="144" cy="576"/>
                <a:chOff x="0" y="0"/>
                <a:chExt cx="144" cy="576"/>
              </a:xfrm>
            </p:grpSpPr>
            <p:sp>
              <p:nvSpPr>
                <p:cNvPr id="99393" name="Rectangle 65">
                  <a:extLst>
                    <a:ext uri="{FF2B5EF4-FFF2-40B4-BE49-F238E27FC236}">
                      <a16:creationId xmlns:a16="http://schemas.microsoft.com/office/drawing/2014/main" id="{9B059885-8D4A-46D8-BB72-A0C7361F7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94" name="Line 66">
                  <a:extLst>
                    <a:ext uri="{FF2B5EF4-FFF2-40B4-BE49-F238E27FC236}">
                      <a16:creationId xmlns:a16="http://schemas.microsoft.com/office/drawing/2014/main" id="{7EE72FC9-EF67-465D-B7C7-32B089241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95" name="Group 67">
                <a:extLst>
                  <a:ext uri="{FF2B5EF4-FFF2-40B4-BE49-F238E27FC236}">
                    <a16:creationId xmlns:a16="http://schemas.microsoft.com/office/drawing/2014/main" id="{9219B076-63C2-49E0-A981-0A77716E6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680"/>
                <a:ext cx="144" cy="576"/>
                <a:chOff x="0" y="0"/>
                <a:chExt cx="144" cy="576"/>
              </a:xfrm>
            </p:grpSpPr>
            <p:sp>
              <p:nvSpPr>
                <p:cNvPr id="99396" name="Rectangle 68">
                  <a:extLst>
                    <a:ext uri="{FF2B5EF4-FFF2-40B4-BE49-F238E27FC236}">
                      <a16:creationId xmlns:a16="http://schemas.microsoft.com/office/drawing/2014/main" id="{44DF2B51-BA1F-499F-A5DB-4B504AC63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397" name="Line 69">
                  <a:extLst>
                    <a:ext uri="{FF2B5EF4-FFF2-40B4-BE49-F238E27FC236}">
                      <a16:creationId xmlns:a16="http://schemas.microsoft.com/office/drawing/2014/main" id="{B3DDCDC6-0EBC-4546-9E60-B7C797D40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9398" name="Group 70">
                <a:extLst>
                  <a:ext uri="{FF2B5EF4-FFF2-40B4-BE49-F238E27FC236}">
                    <a16:creationId xmlns:a16="http://schemas.microsoft.com/office/drawing/2014/main" id="{ED2D74BF-F3A6-44EC-9CBA-4C703EE79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680"/>
                <a:ext cx="144" cy="576"/>
                <a:chOff x="0" y="0"/>
                <a:chExt cx="144" cy="576"/>
              </a:xfrm>
            </p:grpSpPr>
            <p:sp>
              <p:nvSpPr>
                <p:cNvPr id="99399" name="Rectangle 71">
                  <a:extLst>
                    <a:ext uri="{FF2B5EF4-FFF2-40B4-BE49-F238E27FC236}">
                      <a16:creationId xmlns:a16="http://schemas.microsoft.com/office/drawing/2014/main" id="{C9868829-5909-4D71-ABFB-B7C2CFE6D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44" cy="192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9400" name="Line 72">
                  <a:extLst>
                    <a:ext uri="{FF2B5EF4-FFF2-40B4-BE49-F238E27FC236}">
                      <a16:creationId xmlns:a16="http://schemas.microsoft.com/office/drawing/2014/main" id="{77C8E7B3-A1BC-4D62-8EA6-9C44DF8EB8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0" cy="38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</p:grpSp>
        <p:sp>
          <p:nvSpPr>
            <p:cNvPr id="99401" name="Text Box 73">
              <a:extLst>
                <a:ext uri="{FF2B5EF4-FFF2-40B4-BE49-F238E27FC236}">
                  <a16:creationId xmlns:a16="http://schemas.microsoft.com/office/drawing/2014/main" id="{FF11E02F-8546-4613-8AC9-E0FB4FDB6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313"/>
              <a:ext cx="159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000" b="1"/>
                <a:t>A B-TREE of order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2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8C0B30A-5F67-4760-AC59-D90EAADFC1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2800" b="1"/>
              <a:t>B-tree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66C94BD-92DB-4135-8AA0-EF5C21ACE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/>
              <a:t>例子：</a:t>
            </a:r>
          </a:p>
          <a:p>
            <a:pPr>
              <a:buFontTx/>
              <a:buNone/>
            </a:pPr>
            <a:r>
              <a:rPr lang="en-US" altLang="en-US" sz="2000" b="1"/>
              <a:t>1. 分别 delete 50 ,40 in the following 3阶B-树.</a:t>
            </a:r>
          </a:p>
          <a:p>
            <a:pPr>
              <a:buFontTx/>
              <a:buNone/>
            </a:pPr>
            <a:endParaRPr lang="en-US" altLang="en-US" b="1"/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24CC30EA-76AA-4103-92DB-D338A856021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7400"/>
            <a:ext cx="4648200" cy="2743200"/>
            <a:chOff x="0" y="0"/>
            <a:chExt cx="2928" cy="1728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A43120C8-B16F-4C60-B80E-A25E4942C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0"/>
              <a:ext cx="52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50</a:t>
              </a:r>
            </a:p>
          </p:txBody>
        </p:sp>
        <p:sp>
          <p:nvSpPr>
            <p:cNvPr id="100358" name="Oval 6">
              <a:extLst>
                <a:ext uri="{FF2B5EF4-FFF2-40B4-BE49-F238E27FC236}">
                  <a16:creationId xmlns:a16="http://schemas.microsoft.com/office/drawing/2014/main" id="{CE811C5F-BE31-49AC-AE13-052DDB180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672"/>
              <a:ext cx="528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30</a:t>
              </a:r>
            </a:p>
          </p:txBody>
        </p:sp>
        <p:sp>
          <p:nvSpPr>
            <p:cNvPr id="100359" name="Oval 7">
              <a:extLst>
                <a:ext uri="{FF2B5EF4-FFF2-40B4-BE49-F238E27FC236}">
                  <a16:creationId xmlns:a16="http://schemas.microsoft.com/office/drawing/2014/main" id="{B12D87B9-4422-4D4E-8E9F-BEE32326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24"/>
              <a:ext cx="720" cy="336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60 80</a:t>
              </a:r>
            </a:p>
          </p:txBody>
        </p:sp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5C62CF46-23E2-4453-B2B3-D9E720C1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0"/>
              <a:ext cx="38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20</a:t>
              </a:r>
            </a:p>
          </p:txBody>
        </p:sp>
        <p:sp>
          <p:nvSpPr>
            <p:cNvPr id="100361" name="Oval 9">
              <a:extLst>
                <a:ext uri="{FF2B5EF4-FFF2-40B4-BE49-F238E27FC236}">
                  <a16:creationId xmlns:a16="http://schemas.microsoft.com/office/drawing/2014/main" id="{8719539F-3393-469C-9DE1-C61C83BC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440"/>
              <a:ext cx="432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40</a:t>
              </a:r>
            </a:p>
          </p:txBody>
        </p:sp>
        <p:sp>
          <p:nvSpPr>
            <p:cNvPr id="100362" name="Oval 10">
              <a:extLst>
                <a:ext uri="{FF2B5EF4-FFF2-40B4-BE49-F238E27FC236}">
                  <a16:creationId xmlns:a16="http://schemas.microsoft.com/office/drawing/2014/main" id="{34CF4911-A251-4897-A411-5BFA40A15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38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55</a:t>
              </a:r>
            </a:p>
          </p:txBody>
        </p:sp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DD4AEF7A-2DC7-4DEF-ADF8-CDBD25DD3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40"/>
              <a:ext cx="384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70</a:t>
              </a:r>
            </a:p>
          </p:txBody>
        </p:sp>
        <p:sp>
          <p:nvSpPr>
            <p:cNvPr id="100364" name="Oval 12">
              <a:extLst>
                <a:ext uri="{FF2B5EF4-FFF2-40B4-BE49-F238E27FC236}">
                  <a16:creationId xmlns:a16="http://schemas.microsoft.com/office/drawing/2014/main" id="{8C0517BB-43FE-4E47-921D-269AFF33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40"/>
              <a:ext cx="432" cy="288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en-US" sz="2800" b="1"/>
                <a:t>95</a:t>
              </a:r>
            </a:p>
          </p:txBody>
        </p:sp>
        <p:sp>
          <p:nvSpPr>
            <p:cNvPr id="100365" name="Line 13">
              <a:extLst>
                <a:ext uri="{FF2B5EF4-FFF2-40B4-BE49-F238E27FC236}">
                  <a16:creationId xmlns:a16="http://schemas.microsoft.com/office/drawing/2014/main" id="{5C897162-9F6C-48B9-8DB3-BD1610234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44"/>
              <a:ext cx="480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0366" name="Line 14">
              <a:extLst>
                <a:ext uri="{FF2B5EF4-FFF2-40B4-BE49-F238E27FC236}">
                  <a16:creationId xmlns:a16="http://schemas.microsoft.com/office/drawing/2014/main" id="{3218A1D7-4EAB-4969-8F83-FC3ED4877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4"/>
              <a:ext cx="384" cy="48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0367" name="Line 15">
              <a:extLst>
                <a:ext uri="{FF2B5EF4-FFF2-40B4-BE49-F238E27FC236}">
                  <a16:creationId xmlns:a16="http://schemas.microsoft.com/office/drawing/2014/main" id="{9770F552-BA21-4617-A7CE-7D6673645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864"/>
              <a:ext cx="480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0368" name="Line 16">
              <a:extLst>
                <a:ext uri="{FF2B5EF4-FFF2-40B4-BE49-F238E27FC236}">
                  <a16:creationId xmlns:a16="http://schemas.microsoft.com/office/drawing/2014/main" id="{009611DD-C71B-4126-A5A2-BC0A969D9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816"/>
              <a:ext cx="144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0369" name="Line 17">
              <a:extLst>
                <a:ext uri="{FF2B5EF4-FFF2-40B4-BE49-F238E27FC236}">
                  <a16:creationId xmlns:a16="http://schemas.microsoft.com/office/drawing/2014/main" id="{F31AD0B8-D59F-495F-89AA-8B7F8764A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816"/>
              <a:ext cx="96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0370" name="Line 18">
              <a:extLst>
                <a:ext uri="{FF2B5EF4-FFF2-40B4-BE49-F238E27FC236}">
                  <a16:creationId xmlns:a16="http://schemas.microsoft.com/office/drawing/2014/main" id="{0B34A0BC-E15F-44DB-B690-29410A0E9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816"/>
              <a:ext cx="48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0371" name="Line 19">
              <a:extLst>
                <a:ext uri="{FF2B5EF4-FFF2-40B4-BE49-F238E27FC236}">
                  <a16:creationId xmlns:a16="http://schemas.microsoft.com/office/drawing/2014/main" id="{FA7DE4E5-D8BB-4EF8-9668-9568E664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68"/>
              <a:ext cx="384" cy="6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CDFDD1B-F9C6-4938-AC60-B635984B1F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br>
              <a:rPr lang="en-US" altLang="en-US" sz="2400"/>
            </a:br>
            <a:r>
              <a:rPr lang="en-US" altLang="en-US" sz="2400" b="1"/>
              <a:t>第5章：散列</a:t>
            </a:r>
            <a:br>
              <a:rPr lang="en-US" altLang="en-US" sz="2400" b="1"/>
            </a:br>
            <a:endParaRPr lang="en-US" altLang="en-US" sz="2400" b="1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25855B7-877F-48B8-9008-CF8495E267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b="1"/>
              <a:t>1.散列函数的选择</a:t>
            </a:r>
          </a:p>
          <a:p>
            <a:pPr>
              <a:buFontTx/>
              <a:buNone/>
            </a:pPr>
            <a:r>
              <a:rPr lang="en-US" altLang="en-US" sz="2000" b="1"/>
              <a:t>     2.解决冲突的方法</a:t>
            </a:r>
          </a:p>
          <a:p>
            <a:pPr>
              <a:buFontTx/>
              <a:buNone/>
            </a:pPr>
            <a:r>
              <a:rPr lang="en-US" altLang="en-US" sz="2000" b="1"/>
              <a:t>          开地址法：线性探查法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平方探查法</a:t>
            </a:r>
          </a:p>
          <a:p>
            <a:pPr>
              <a:buFontTx/>
              <a:buNone/>
            </a:pPr>
            <a:r>
              <a:rPr lang="en-US" altLang="en-US" sz="2000" b="1"/>
              <a:t>                              二次散列</a:t>
            </a:r>
          </a:p>
          <a:p>
            <a:pPr>
              <a:buFontTx/>
              <a:buNone/>
            </a:pPr>
            <a:r>
              <a:rPr lang="en-US" altLang="en-US" sz="2000" b="1"/>
              <a:t>          链地址法</a:t>
            </a:r>
          </a:p>
          <a:p>
            <a:pPr>
              <a:buFontTx/>
              <a:buNone/>
            </a:pPr>
            <a:r>
              <a:rPr lang="en-US" altLang="en-US" sz="20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2F4777F-D36F-418D-8DFE-7927AA3761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200"/>
              <a:t>  </a:t>
            </a:r>
            <a:r>
              <a:rPr lang="en-US" altLang="en-US" sz="3200" b="1"/>
              <a:t>Hash Function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8B7B0B7-1309-4780-8397-B3E6D54EEC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/>
              <a:t>1。散列函数的选择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FE87FD2-B90F-41C7-8FE9-277C6B14E3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algn="l"/>
            <a:r>
              <a:rPr lang="en-US" altLang="en-US" sz="3200" b="1"/>
              <a:t>2.  solve a collision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53E193C-83CF-4DBA-83A1-9CA9C033B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83058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1. Open Addressing</a:t>
            </a:r>
          </a:p>
          <a:p>
            <a:pPr>
              <a:buFontTx/>
              <a:buNone/>
            </a:pPr>
            <a:r>
              <a:rPr lang="en-US" altLang="en-US" b="1"/>
              <a:t>   1) linear  Probing</a:t>
            </a:r>
          </a:p>
          <a:p>
            <a:pPr>
              <a:buFontTx/>
              <a:buNone/>
            </a:pPr>
            <a:r>
              <a:rPr lang="en-US" altLang="en-US" b="1"/>
              <a:t>       If  hash(key)=d  and the bucket is already    occupied  then we will examine successive buckets d+1, d+2,……m-1, 0, 1, 2, ……d-1, in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094870B-C1B0-4533-815B-4CEFC75EEE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88913"/>
            <a:ext cx="7772400" cy="792162"/>
          </a:xfrm>
        </p:spPr>
        <p:txBody>
          <a:bodyPr/>
          <a:lstStyle/>
          <a:p>
            <a:r>
              <a:rPr lang="en-US" altLang="en-US" sz="3200" b="1"/>
              <a:t>solve a collision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6B289CD-72EB-42FC-9F74-DFDAE0344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836613"/>
            <a:ext cx="7772400" cy="60213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1"/>
              <a:t> </a:t>
            </a:r>
            <a:r>
              <a:rPr lang="en-US" altLang="en-US" sz="2000" b="1"/>
              <a:t>example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keys :  Burke, Ekers, Broad, Blum, Attlee, Alton, Hecht,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Ederly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hash( key ) = ord( x ) – ord(‘A’)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x为取key第一个字母在字母表中的位置。例如：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hash(Attlee) =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H( Burke ) = 1 ,  H( Ekers ) = 4 ,  H( Broad ) = 1,  H( Blum ) = 1,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H( Attlee ) = 0 ,  H( Hecht ) = 7 ,  H(Alton ) = 0 , H( Ederly ) = 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设散列表长   m = 26 ( 0~25 )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分析比较次数：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搜索成功的平均搜索长度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1/8( 1 + 1 + 2 + 3 + 1 + 1 + 6 + 3 ) = 18/8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* 搜索不成功的平均搜索长度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1/26( 9+8+7+6+5+4+3+2+   1+1+1+…….+1)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    (9+8+7+6+5+4+3+2+ 18) =  62/26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theme/theme1.xml><?xml version="1.0" encoding="utf-8"?>
<a:theme xmlns:a="http://schemas.openxmlformats.org/drawingml/2006/main" name="科技宣讲">
  <a:themeElements>
    <a:clrScheme name="科技宣讲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科技宣讲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科技宣讲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科技宣讲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科技宣讲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10945</Words>
  <Characters>0</Characters>
  <Application>Microsoft Office PowerPoint</Application>
  <DocSecurity>0</DocSecurity>
  <PresentationFormat>全屏显示(4:3)</PresentationFormat>
  <Lines>0</Lines>
  <Paragraphs>2492</Paragraphs>
  <Slides>197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197</vt:i4>
      </vt:variant>
    </vt:vector>
  </HeadingPairs>
  <TitlesOfParts>
    <vt:vector size="253" baseType="lpstr">
      <vt:lpstr>Arial</vt:lpstr>
      <vt:lpstr>宋体</vt:lpstr>
      <vt:lpstr>Wingdings</vt:lpstr>
      <vt:lpstr>Times New Roman</vt:lpstr>
      <vt:lpstr>Symbol</vt:lpstr>
      <vt:lpstr>Garamond</vt:lpstr>
      <vt:lpstr>幼圆</vt:lpstr>
      <vt:lpstr>仿宋_GB2312</vt:lpstr>
      <vt:lpstr>黑体</vt:lpstr>
      <vt:lpstr>Tahoma</vt:lpstr>
      <vt:lpstr>Segoe Print</vt:lpstr>
      <vt:lpstr>仿宋</vt:lpstr>
      <vt:lpstr>Arial Rounded MT Bold</vt:lpstr>
      <vt:lpstr>华文细黑</vt:lpstr>
      <vt:lpstr>MS UI Gothic</vt:lpstr>
      <vt:lpstr>微软雅黑</vt:lpstr>
      <vt:lpstr>Arial Black</vt:lpstr>
      <vt:lpstr>Gulim</vt:lpstr>
      <vt:lpstr>Calibri</vt:lpstr>
      <vt:lpstr>Arial Narrow</vt:lpstr>
      <vt:lpstr>BatangChe</vt:lpstr>
      <vt:lpstr>Malgun Gothic</vt:lpstr>
      <vt:lpstr>MS PGothic</vt:lpstr>
      <vt:lpstr>Segoe Light</vt:lpstr>
      <vt:lpstr>Arnprior</vt:lpstr>
      <vt:lpstr>Verdana</vt:lpstr>
      <vt:lpstr>微软繁黑体</vt:lpstr>
      <vt:lpstr>华文行楷</vt:lpstr>
      <vt:lpstr>隶书</vt:lpstr>
      <vt:lpstr>宋体-18030</vt:lpstr>
      <vt:lpstr>Latha</vt:lpstr>
      <vt:lpstr>Arial Unicode MS</vt:lpstr>
      <vt:lpstr>Cooper Black</vt:lpstr>
      <vt:lpstr>Wingdings 2</vt:lpstr>
      <vt:lpstr>ArialS</vt:lpstr>
      <vt:lpstr>楷体_GB2312</vt:lpstr>
      <vt:lpstr>HY헤드라인M</vt:lpstr>
      <vt:lpstr>Britannic Bold</vt:lpstr>
      <vt:lpstr>华文隶书</vt:lpstr>
      <vt:lpstr>Batang</vt:lpstr>
      <vt:lpstr>超世纪粗印篆</vt:lpstr>
      <vt:lpstr>MingLiU</vt:lpstr>
      <vt:lpstr>方正粗倩简体</vt:lpstr>
      <vt:lpstr>方正综艺简体</vt:lpstr>
      <vt:lpstr>HY견고딕</vt:lpstr>
      <vt:lpstr>가는으뜸체</vt:lpstr>
      <vt:lpstr>GulimChe</vt:lpstr>
      <vt:lpstr>견고딕</vt:lpstr>
      <vt:lpstr>Futura Bk</vt:lpstr>
      <vt:lpstr>Monotype Sorts</vt:lpstr>
      <vt:lpstr>Gautami</vt:lpstr>
      <vt:lpstr>Borg 9</vt:lpstr>
      <vt:lpstr>Adobe 明體 Std L</vt:lpstr>
      <vt:lpstr>Adobe Myungjo Std M</vt:lpstr>
      <vt:lpstr>MS Mincho</vt:lpstr>
      <vt:lpstr>科技宣讲</vt:lpstr>
      <vt:lpstr> D.S.复习提纲 </vt:lpstr>
      <vt:lpstr>例1.       求n! </vt:lpstr>
      <vt:lpstr>  例2  computes  the sum of the elements a[0] through a[n-1]                            a[0], a[1], …, a[n-2], a[n-1]   </vt:lpstr>
      <vt:lpstr>例3. 求数组中的最大值 </vt:lpstr>
      <vt:lpstr> 例3. 求数组中的最大值 </vt:lpstr>
      <vt:lpstr>例4 .  求数组元素的平均值</vt:lpstr>
      <vt:lpstr>  例5. 统计叶子结点个数 </vt:lpstr>
      <vt:lpstr> 例6.  交换左右子数 </vt:lpstr>
      <vt:lpstr>第2章     算法分析</vt:lpstr>
      <vt:lpstr>第2章     算法分析</vt:lpstr>
      <vt:lpstr>                                第3章     表、栈和队列 </vt:lpstr>
      <vt:lpstr> 第3章     表 </vt:lpstr>
      <vt:lpstr>第3章</vt:lpstr>
      <vt:lpstr>    栈、队列</vt:lpstr>
      <vt:lpstr>   对后缀表达式求值：   用了什么栈     例2.  队列---循环队列的补充题          已知队尾元素的位置与元素的个数， 求队头元素的位置。                    先用实例来分析，然后归结到一般情况。  </vt:lpstr>
      <vt:lpstr>特殊矩阵的压缩存储  </vt:lpstr>
      <vt:lpstr>1D-Array</vt:lpstr>
      <vt:lpstr>2D-Array</vt:lpstr>
      <vt:lpstr>2D-Array</vt:lpstr>
      <vt:lpstr>2D-Array</vt:lpstr>
      <vt:lpstr>2D-Array</vt:lpstr>
      <vt:lpstr>Matrix </vt:lpstr>
      <vt:lpstr>Matrix</vt:lpstr>
      <vt:lpstr>Special Matrix</vt:lpstr>
      <vt:lpstr>Special Matrix</vt:lpstr>
      <vt:lpstr>Special Matrix</vt:lpstr>
      <vt:lpstr>Special Matrix</vt:lpstr>
      <vt:lpstr>Special Matrix</vt:lpstr>
      <vt:lpstr>Sparse Matrices</vt:lpstr>
      <vt:lpstr>Sparse Matrices</vt:lpstr>
      <vt:lpstr>Sparse Matrices</vt:lpstr>
      <vt:lpstr>Sparse Matrices</vt:lpstr>
      <vt:lpstr> Sparse Matrices</vt:lpstr>
      <vt:lpstr>PowerPoint 演示文稿</vt:lpstr>
      <vt:lpstr>PowerPoint 演示文稿</vt:lpstr>
      <vt:lpstr>PowerPoint 演示文稿</vt:lpstr>
      <vt:lpstr> 第4章   树 </vt:lpstr>
      <vt:lpstr>PowerPoint 演示文稿</vt:lpstr>
      <vt:lpstr>PowerPoint 演示文稿</vt:lpstr>
      <vt:lpstr>Inorder non-recursive algorithm</vt:lpstr>
      <vt:lpstr>PowerPoint 演示文稿</vt:lpstr>
      <vt:lpstr>Create BinaryTree recursive algorithm</vt:lpstr>
      <vt:lpstr>PowerPoint 演示文稿</vt:lpstr>
      <vt:lpstr>                            </vt:lpstr>
      <vt:lpstr>PowerPoint 演示文稿</vt:lpstr>
      <vt:lpstr>PowerPoint 演示文稿</vt:lpstr>
      <vt:lpstr>PowerPoint 演示文稿</vt:lpstr>
      <vt:lpstr>PowerPoint 演示文稿</vt:lpstr>
      <vt:lpstr>   Binary tree              Forest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补充：                                线索树                                          Thread Tree</vt:lpstr>
      <vt:lpstr>PowerPoint 演示文稿</vt:lpstr>
      <vt:lpstr>PowerPoint 演示文稿</vt:lpstr>
      <vt:lpstr>PowerPoint 演示文稿</vt:lpstr>
      <vt:lpstr>Thread Tree</vt:lpstr>
      <vt:lpstr>PowerPoint 演示文稿</vt:lpstr>
      <vt:lpstr>第4.1章：二叉搜索树</vt:lpstr>
      <vt:lpstr>二叉搜索树</vt:lpstr>
      <vt:lpstr>二叉搜索树</vt:lpstr>
      <vt:lpstr> 2.带索引的二叉搜索树的概念</vt:lpstr>
      <vt:lpstr> </vt:lpstr>
      <vt:lpstr>PowerPoint 演示文稿</vt:lpstr>
      <vt:lpstr>PowerPoint 演示文稿</vt:lpstr>
      <vt:lpstr>PowerPoint 演示文稿</vt:lpstr>
      <vt:lpstr>AVL Tree</vt:lpstr>
      <vt:lpstr> AVL Tree</vt:lpstr>
      <vt:lpstr> AVL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AVL Tree</vt:lpstr>
      <vt:lpstr>4. B-树（外查找）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B-trees</vt:lpstr>
      <vt:lpstr>PowerPoint 演示文稿</vt:lpstr>
      <vt:lpstr>B-trees</vt:lpstr>
      <vt:lpstr>B-trees</vt:lpstr>
      <vt:lpstr>B-trees</vt:lpstr>
      <vt:lpstr>B-trees</vt:lpstr>
      <vt:lpstr>B-trees</vt:lpstr>
      <vt:lpstr>B-tree</vt:lpstr>
      <vt:lpstr> 第5章：散列 </vt:lpstr>
      <vt:lpstr>  Hash Function</vt:lpstr>
      <vt:lpstr>2.  solve a collision</vt:lpstr>
      <vt:lpstr>solve a collision</vt:lpstr>
      <vt:lpstr>solve a collision</vt:lpstr>
      <vt:lpstr>solve a collision</vt:lpstr>
      <vt:lpstr>solve a collision</vt:lpstr>
      <vt:lpstr>PowerPoint 演示文稿</vt:lpstr>
      <vt:lpstr> </vt:lpstr>
      <vt:lpstr>PowerPoint 演示文稿</vt:lpstr>
      <vt:lpstr>第6章：优先队列</vt:lpstr>
      <vt:lpstr>优先队列</vt:lpstr>
      <vt:lpstr>优先队列</vt:lpstr>
      <vt:lpstr> Heaps</vt:lpstr>
      <vt:lpstr> Heaps</vt:lpstr>
      <vt:lpstr> Heaps</vt:lpstr>
      <vt:lpstr>Heaps</vt:lpstr>
      <vt:lpstr> Heaps</vt:lpstr>
      <vt:lpstr> Heaps</vt:lpstr>
      <vt:lpstr> Heaps</vt:lpstr>
      <vt:lpstr> Heaps</vt:lpstr>
      <vt:lpstr> Heaps</vt:lpstr>
      <vt:lpstr> Heaps</vt:lpstr>
      <vt:lpstr> Heaps</vt:lpstr>
      <vt:lpstr>6.3 Heaps</vt:lpstr>
      <vt:lpstr>PowerPoint 演示文稿</vt:lpstr>
      <vt:lpstr>heap sort </vt:lpstr>
      <vt:lpstr>heap sort </vt:lpstr>
      <vt:lpstr>                                Chapter 6</vt:lpstr>
      <vt:lpstr>第7章：排序</vt:lpstr>
      <vt:lpstr>第7章：排序</vt:lpstr>
      <vt:lpstr>第7章：排序</vt:lpstr>
      <vt:lpstr>PowerPoint 演示文稿</vt:lpstr>
      <vt:lpstr>   折半插入排序（Binary  Insert  Sort）         也称二分法插入排序    1.思想</vt:lpstr>
      <vt:lpstr>算法分析       折半查找所需比较次数与初始排序无关，仅依赖于对象个数       比较次数： v0,   v1,   v2,…,vi-1,   vi,…,vn-1 </vt:lpstr>
      <vt:lpstr>PowerPoint 演示文稿</vt:lpstr>
      <vt:lpstr>PowerPoint 演示文稿</vt:lpstr>
      <vt:lpstr>PowerPoint 演示文稿</vt:lpstr>
      <vt:lpstr>3.交换排序(起泡排序，快速排序）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第7章：排序</vt:lpstr>
      <vt:lpstr>第7章：排序</vt:lpstr>
      <vt:lpstr>第7章：排序</vt:lpstr>
      <vt:lpstr>第7章：排序</vt:lpstr>
      <vt:lpstr>Chapter 8</vt:lpstr>
      <vt:lpstr>第9章：图</vt:lpstr>
      <vt:lpstr>第9章：图</vt:lpstr>
      <vt:lpstr> Representation of graphs and digraphs</vt:lpstr>
      <vt:lpstr> Representation of graphs and digraphs</vt:lpstr>
      <vt:lpstr> Representation of graphs and digraphs</vt:lpstr>
      <vt:lpstr> Representation of graphs and digraphs</vt:lpstr>
      <vt:lpstr> Representation of graphs and digraphs</vt:lpstr>
      <vt:lpstr>Representation of graphs and digraphs</vt:lpstr>
      <vt:lpstr>Representation of graphs and digraphs</vt:lpstr>
      <vt:lpstr>PowerPoint 演示文稿</vt:lpstr>
      <vt:lpstr>第9章：图</vt:lpstr>
      <vt:lpstr>PowerPoint 演示文稿</vt:lpstr>
      <vt:lpstr>2. 广度优先遍历 （breadth search）</vt:lpstr>
      <vt:lpstr>PowerPoint 演示文稿</vt:lpstr>
      <vt:lpstr>3. 连通分量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9</vt:lpstr>
      <vt:lpstr>Chapter 9</vt:lpstr>
      <vt:lpstr>Chapter 9</vt:lpstr>
      <vt:lpstr>PowerPoint 演示文稿</vt:lpstr>
    </vt:vector>
  </TitlesOfParts>
  <Manager/>
  <Company>NJU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subject/>
  <dc:creator>user</dc:creator>
  <cp:keywords/>
  <dc:description/>
  <cp:lastModifiedBy>幽弥狂</cp:lastModifiedBy>
  <cp:revision>135</cp:revision>
  <dcterms:created xsi:type="dcterms:W3CDTF">2007-12-23T00:59:38Z</dcterms:created>
  <dcterms:modified xsi:type="dcterms:W3CDTF">2019-09-17T17:32:09Z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