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1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37" autoAdjust="0"/>
    <p:restoredTop sz="94660"/>
  </p:normalViewPr>
  <p:slideViewPr>
    <p:cSldViewPr>
      <p:cViewPr varScale="1">
        <p:scale>
          <a:sx n="81" d="100"/>
          <a:sy n="81" d="100"/>
        </p:scale>
        <p:origin x="1267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8430C-0B21-4A03-8074-C8D3B53A5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DF753-44E7-4BE2-996D-A5748724BDCD}" type="datetimeFigureOut">
              <a:rPr lang="zh-CN" altLang="en-US"/>
              <a:pPr>
                <a:defRPr/>
              </a:pPr>
              <a:t>2019/9/13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E3383-C514-4517-B8DA-5F5CA96E0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E44F3-E26D-43FE-9B63-CBC91F1B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FB9E8F-7FF8-4817-85A5-474441D15B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592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86B4D-96DE-4C13-AB2C-3AA3E726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1C638-8B98-408F-9855-2A2449BFAF31}" type="datetimeFigureOut">
              <a:rPr lang="zh-CN" altLang="en-US"/>
              <a:pPr>
                <a:defRPr/>
              </a:pPr>
              <a:t>2019/9/13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D3DAD-5900-49E1-9430-2EFA84A58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C7873-B46D-4785-A715-E1B624E5D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805DE6-B43D-4F63-9DC7-5412AD5D123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732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3F112-40ED-4544-8CB9-0B593573F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0A3B0-954E-4000-BFBE-325C607DA448}" type="datetimeFigureOut">
              <a:rPr lang="zh-CN" altLang="en-US"/>
              <a:pPr>
                <a:defRPr/>
              </a:pPr>
              <a:t>2019/9/13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BC59D-051B-454D-8064-01B0802E5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6CD9-6AB5-48B7-B22B-7FA638932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19CE7F-0702-4F7C-9FC6-D458230ABF8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70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3AC7B-B3BA-4438-AF7D-EF2A9E7B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BEE07-85CE-4AF1-B23E-8EA53DEC8C7B}" type="datetimeFigureOut">
              <a:rPr lang="zh-CN" altLang="en-US"/>
              <a:pPr>
                <a:defRPr/>
              </a:pPr>
              <a:t>2019/9/13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7EC49-3476-4F45-A7BB-0B0804F51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4ED9F-EEF4-4E49-8EE6-4E9E03C97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D8F7F5-DA30-49AA-885E-1D7EC6AE16B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9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60539-EA93-40B7-8648-C6B78D504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05D7CA-F550-4296-8C48-B0067FD4C5D8}" type="datetimeFigureOut">
              <a:rPr lang="zh-CN" altLang="en-US"/>
              <a:pPr>
                <a:defRPr/>
              </a:pPr>
              <a:t>2019/9/13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69423-A574-4871-910E-BB07752F0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EEB6B-5D4B-4E8E-9D7A-950ACA6BC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0C11B3-56A5-4A41-9540-F5BCE2BAD26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0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65E2DEC-5080-4657-A983-2AD452BFE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D9E8B-E77A-4DE4-95BD-F42D2AE0B3DA}" type="datetimeFigureOut">
              <a:rPr lang="zh-CN" altLang="en-US"/>
              <a:pPr>
                <a:defRPr/>
              </a:pPr>
              <a:t>2019/9/13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4BAAEDB-886E-433F-8BD7-495B4F202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628A887-5A11-403B-AFE1-8A805255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6F65F6-233E-4D4D-916B-7B1219A62F8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6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A4F94D2-AD89-4934-A392-1137B2BE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E5893-839A-48B2-B1F5-A6CD4F463676}" type="datetimeFigureOut">
              <a:rPr lang="zh-CN" altLang="en-US"/>
              <a:pPr>
                <a:defRPr/>
              </a:pPr>
              <a:t>2019/9/13</a:t>
            </a:fld>
            <a:endParaRPr lang="zh-CN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F15F007-3C8B-44A2-9007-E1B9FA15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29DEBC1-2F68-4EE4-94FE-EC6E95C00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8653C4-4F2D-4196-8E58-D36E22C067C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96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4F26BF5-D146-4C04-908F-9493A0AED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A756D-2241-49BC-AE80-0E22FB54C24C}" type="datetimeFigureOut">
              <a:rPr lang="zh-CN" altLang="en-US"/>
              <a:pPr>
                <a:defRPr/>
              </a:pPr>
              <a:t>2019/9/13</a:t>
            </a:fld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4DD6815-846D-4942-84C8-C9CC89B9E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AFE4FA4-3FAB-43FD-AD61-42DAE4CC1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F194C4-2299-4E02-BFCB-F3BF2119C16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137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335FB7C-C32A-4CAF-BF6C-C2732EBC8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50F05-ACED-477B-8F47-054B3BB82FE4}" type="datetimeFigureOut">
              <a:rPr lang="zh-CN" altLang="en-US"/>
              <a:pPr>
                <a:defRPr/>
              </a:pPr>
              <a:t>2019/9/13</a:t>
            </a:fld>
            <a:endParaRPr lang="zh-CN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07C4EAD-B4D6-472C-88B9-7FDBB105B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A3C8735-072B-4082-ADB2-667799C37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690924-19C8-49CA-8B36-5E70689459A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153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BEA122C-9141-4D66-B1D4-FF9549488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7708B-D14F-4071-AF88-77CD693A8666}" type="datetimeFigureOut">
              <a:rPr lang="zh-CN" altLang="en-US"/>
              <a:pPr>
                <a:defRPr/>
              </a:pPr>
              <a:t>2019/9/13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1537A5-3566-4432-A8B2-3984012CB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4ECBF1D-C6F2-4246-8122-0857D0D72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2C9E40-1956-4DDA-96A5-A244F96A8F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208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3CFC75-5224-489A-AA20-697093E57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A908E-BBA7-46FC-8559-7BF81A9FCBC2}" type="datetimeFigureOut">
              <a:rPr lang="zh-CN" altLang="en-US"/>
              <a:pPr>
                <a:defRPr/>
              </a:pPr>
              <a:t>2019/9/13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2CE4463-0DB5-48D3-822F-3D9AB6277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CB5D529-4CE5-4965-BA3F-3A7C36224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C03BD4-B5BC-4B9F-8F05-A9552F34F72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32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85B73C10-0615-49FF-9FB8-9233113A6D3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FBD02B7-410B-4D4E-ABF8-3E0BFBADA9A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8F956-5BB9-4BE8-9808-EC4EA61E8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4A3F78A-B333-48D0-9DBA-B23891E821B3}" type="datetimeFigureOut">
              <a:rPr lang="zh-CN" altLang="en-US"/>
              <a:pPr>
                <a:defRPr/>
              </a:pPr>
              <a:t>2019/9/13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D559-778C-4033-B258-FC4909D0E0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0F8FA-FB83-415D-8D8D-6420979AC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2EF740AF-7936-4518-A7F4-740B3A64267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E9B78082-A142-407D-B0B2-9872A15349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2012 OS</a:t>
            </a:r>
            <a:r>
              <a:rPr lang="zh-CN" altLang="en-US"/>
              <a:t>期中测验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FBCA1-9FB1-45CB-BA2A-BDD1F08FF6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南京大学计算机科学与技术系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  <a:latin typeface="+mn-ea"/>
              </a:rPr>
              <a:t>2012.5.17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6B681148-A517-44DF-AC01-68C0CE0F2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计算题（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54970F6C-FBBF-4802-9A19-FAE38A403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76275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/>
              <a:t>某</a:t>
            </a:r>
            <a:r>
              <a:rPr lang="en-US" altLang="zh-CN"/>
              <a:t>2</a:t>
            </a:r>
            <a:r>
              <a:rPr lang="zh-CN" altLang="en-US"/>
              <a:t>道批处理系统，现有作业序列如下：</a:t>
            </a:r>
            <a:endParaRPr lang="en-US" altLang="zh-CN"/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2AB64A-F413-45D8-B5FF-0220B7F7D888}"/>
              </a:ext>
            </a:extLst>
          </p:cNvPr>
          <p:cNvGraphicFramePr>
            <a:graphicFrameLocks noGrp="1"/>
          </p:cNvGraphicFramePr>
          <p:nvPr/>
        </p:nvGraphicFramePr>
        <p:xfrm>
          <a:off x="1979613" y="2349500"/>
          <a:ext cx="4392612" cy="2225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作业号</a:t>
                      </a:r>
                    </a:p>
                  </a:txBody>
                  <a:tcPr marL="91443" marR="91443" marT="45733" marB="4573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到达时间</a:t>
                      </a:r>
                    </a:p>
                  </a:txBody>
                  <a:tcPr marL="91443" marR="91443" marT="45733" marB="4573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计算时间（分钟）</a:t>
                      </a:r>
                    </a:p>
                  </a:txBody>
                  <a:tcPr marL="91443" marR="91443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3" marR="91443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8:00</a:t>
                      </a:r>
                      <a:endParaRPr lang="zh-CN" altLang="en-US" sz="1800" dirty="0"/>
                    </a:p>
                  </a:txBody>
                  <a:tcPr marL="91443" marR="91443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36</a:t>
                      </a:r>
                      <a:endParaRPr lang="zh-CN" altLang="en-US" sz="1800" dirty="0"/>
                    </a:p>
                  </a:txBody>
                  <a:tcPr marL="91443" marR="91443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443" marR="91443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8:15</a:t>
                      </a:r>
                      <a:endParaRPr lang="zh-CN" altLang="en-US" sz="1800" dirty="0"/>
                    </a:p>
                  </a:txBody>
                  <a:tcPr marL="91443" marR="91443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22</a:t>
                      </a:r>
                      <a:endParaRPr lang="zh-CN" altLang="en-US" sz="1800" dirty="0"/>
                    </a:p>
                  </a:txBody>
                  <a:tcPr marL="91443" marR="91443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43" marR="91443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8:20</a:t>
                      </a:r>
                      <a:endParaRPr lang="zh-CN" altLang="en-US" sz="1800" dirty="0"/>
                    </a:p>
                  </a:txBody>
                  <a:tcPr marL="91443" marR="91443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30</a:t>
                      </a:r>
                      <a:endParaRPr lang="zh-CN" altLang="en-US" sz="1800" dirty="0"/>
                    </a:p>
                  </a:txBody>
                  <a:tcPr marL="91443" marR="91443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91443" marR="91443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8:20</a:t>
                      </a:r>
                      <a:endParaRPr lang="zh-CN" altLang="en-US" sz="1800" dirty="0"/>
                    </a:p>
                  </a:txBody>
                  <a:tcPr marL="91443" marR="91443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24</a:t>
                      </a:r>
                      <a:endParaRPr lang="zh-CN" altLang="en-US" sz="1800" dirty="0"/>
                    </a:p>
                  </a:txBody>
                  <a:tcPr marL="91443" marR="91443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 marL="91443" marR="91443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8:30</a:t>
                      </a:r>
                      <a:endParaRPr lang="zh-CN" altLang="en-US" sz="1800" dirty="0"/>
                    </a:p>
                  </a:txBody>
                  <a:tcPr marL="91443" marR="91443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20</a:t>
                      </a:r>
                      <a:endParaRPr lang="zh-CN" altLang="en-US" sz="1800" dirty="0"/>
                    </a:p>
                  </a:txBody>
                  <a:tcPr marL="91443" marR="91443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17A4AC9-7510-4662-956D-1AD14C9B70F8}"/>
              </a:ext>
            </a:extLst>
          </p:cNvPr>
          <p:cNvSpPr txBox="1">
            <a:spLocks/>
          </p:cNvSpPr>
          <p:nvPr/>
        </p:nvSpPr>
        <p:spPr>
          <a:xfrm>
            <a:off x="468313" y="4756150"/>
            <a:ext cx="8496300" cy="18415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3500" dirty="0"/>
              <a:t>作业调度采用最小响应比优先调度算法，进入内存的作业，平均使用</a:t>
            </a:r>
            <a:r>
              <a:rPr lang="en-US" altLang="zh-CN" sz="3500" dirty="0"/>
              <a:t>CPU</a:t>
            </a:r>
            <a:r>
              <a:rPr lang="zh-CN" altLang="en-US" sz="3500" dirty="0"/>
              <a:t>时间。问：</a:t>
            </a:r>
            <a:r>
              <a:rPr lang="en-US" altLang="zh-CN" sz="3500" dirty="0"/>
              <a:t>1</a:t>
            </a:r>
            <a:r>
              <a:rPr lang="zh-CN" altLang="en-US" sz="3500" dirty="0"/>
              <a:t>）全部作业完成的时间；</a:t>
            </a:r>
            <a:r>
              <a:rPr lang="en-US" altLang="zh-CN" sz="3500" dirty="0"/>
              <a:t>2</a:t>
            </a:r>
            <a:r>
              <a:rPr lang="zh-CN" altLang="en-US" sz="3500" dirty="0"/>
              <a:t>）最大作业周转时间；</a:t>
            </a:r>
            <a:r>
              <a:rPr lang="en-US" altLang="zh-CN" sz="3500" dirty="0"/>
              <a:t>3</a:t>
            </a:r>
            <a:r>
              <a:rPr lang="zh-CN" altLang="en-US" sz="3500" dirty="0"/>
              <a:t>）作业平均带权周转时间。</a:t>
            </a:r>
            <a:endParaRPr lang="en-US" altLang="zh-CN" sz="3500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17EEDE02-CEAB-4DFB-B5A4-5A38B43F6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计算题（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6CC4EA-9B6A-4838-8581-0C5D377232B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93775" y="3860800"/>
          <a:ext cx="6961188" cy="27860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20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0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0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388">
                <a:tc rowSpan="2">
                  <a:txBody>
                    <a:bodyPr/>
                    <a:lstStyle/>
                    <a:p>
                      <a:pPr indent="289560" algn="ctr">
                        <a:spcAft>
                          <a:spcPts val="0"/>
                        </a:spcAft>
                        <a:tabLst>
                          <a:tab pos="114300" algn="l"/>
                          <a:tab pos="2266950" algn="l"/>
                          <a:tab pos="2266950" algn="l"/>
                        </a:tabLst>
                      </a:pPr>
                      <a:r>
                        <a:rPr lang="en-US" sz="2800" spc="20" dirty="0">
                          <a:effectLst/>
                        </a:rPr>
                        <a:t>Process</a:t>
                      </a:r>
                      <a:endParaRPr lang="zh-CN" sz="2800" spc="2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Allocation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marL="17145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Claim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3" marR="6857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3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A  B  C  </a:t>
                      </a:r>
                      <a:r>
                        <a:rPr lang="en-US" altLang="zh-CN" sz="2000" kern="100" dirty="0">
                          <a:effectLst/>
                        </a:rPr>
                        <a:t>D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A  B  C  </a:t>
                      </a:r>
                      <a:r>
                        <a:rPr lang="en-US" altLang="zh-CN" sz="2000" kern="100" dirty="0">
                          <a:effectLst/>
                        </a:rPr>
                        <a:t>D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3" marR="6857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57">
                <a:tc>
                  <a:txBody>
                    <a:bodyPr/>
                    <a:lstStyle/>
                    <a:p>
                      <a:pPr indent="289560" algn="ctr">
                        <a:spcAft>
                          <a:spcPts val="0"/>
                        </a:spcAft>
                        <a:tabLst>
                          <a:tab pos="114300" algn="l"/>
                          <a:tab pos="2266950" algn="l"/>
                          <a:tab pos="2266950" algn="l"/>
                        </a:tabLst>
                      </a:pPr>
                      <a:r>
                        <a:rPr lang="en-US" sz="2800" spc="20">
                          <a:effectLst/>
                        </a:rPr>
                        <a:t>P</a:t>
                      </a:r>
                      <a:r>
                        <a:rPr lang="en-US" sz="2800" spc="20" baseline="-25000">
                          <a:effectLst/>
                        </a:rPr>
                        <a:t>0</a:t>
                      </a:r>
                      <a:endParaRPr lang="zh-CN" sz="2800" spc="2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0  0  1  2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0  0  1  2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3" marR="68573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657">
                <a:tc>
                  <a:txBody>
                    <a:bodyPr/>
                    <a:lstStyle/>
                    <a:p>
                      <a:pPr indent="289560" algn="ctr">
                        <a:spcAft>
                          <a:spcPts val="0"/>
                        </a:spcAft>
                        <a:tabLst>
                          <a:tab pos="114300" algn="l"/>
                          <a:tab pos="2266950" algn="l"/>
                          <a:tab pos="2266950" algn="l"/>
                        </a:tabLst>
                      </a:pPr>
                      <a:r>
                        <a:rPr lang="en-US" sz="2800" spc="20">
                          <a:effectLst/>
                        </a:rPr>
                        <a:t>P</a:t>
                      </a:r>
                      <a:r>
                        <a:rPr lang="en-US" sz="2800" spc="20" baseline="-25000">
                          <a:effectLst/>
                        </a:rPr>
                        <a:t>1</a:t>
                      </a:r>
                      <a:endParaRPr lang="zh-CN" sz="2800" spc="2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1  0  0  0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1  7  5  0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3" marR="68573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657">
                <a:tc>
                  <a:txBody>
                    <a:bodyPr/>
                    <a:lstStyle/>
                    <a:p>
                      <a:pPr indent="289560" algn="ctr">
                        <a:spcAft>
                          <a:spcPts val="0"/>
                        </a:spcAft>
                        <a:tabLst>
                          <a:tab pos="114300" algn="l"/>
                          <a:tab pos="2266950" algn="l"/>
                          <a:tab pos="2266950" algn="l"/>
                        </a:tabLst>
                      </a:pPr>
                      <a:r>
                        <a:rPr lang="en-US" sz="2800" spc="20">
                          <a:effectLst/>
                        </a:rPr>
                        <a:t>P</a:t>
                      </a:r>
                      <a:r>
                        <a:rPr lang="en-US" sz="2800" spc="20" baseline="-25000">
                          <a:effectLst/>
                        </a:rPr>
                        <a:t>2</a:t>
                      </a:r>
                      <a:endParaRPr lang="zh-CN" sz="2800" spc="2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1  3  5  4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2  3  5  6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3" marR="68573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657">
                <a:tc>
                  <a:txBody>
                    <a:bodyPr/>
                    <a:lstStyle/>
                    <a:p>
                      <a:pPr indent="289560" algn="ctr">
                        <a:spcAft>
                          <a:spcPts val="0"/>
                        </a:spcAft>
                        <a:tabLst>
                          <a:tab pos="114300" algn="l"/>
                          <a:tab pos="2266950" algn="l"/>
                          <a:tab pos="2266950" algn="l"/>
                        </a:tabLst>
                      </a:pPr>
                      <a:r>
                        <a:rPr lang="en-US" sz="2800" spc="20">
                          <a:effectLst/>
                        </a:rPr>
                        <a:t>P</a:t>
                      </a:r>
                      <a:r>
                        <a:rPr lang="en-US" sz="2800" spc="20" baseline="-25000">
                          <a:effectLst/>
                        </a:rPr>
                        <a:t>3</a:t>
                      </a:r>
                      <a:endParaRPr lang="zh-CN" sz="2800" spc="2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0  6  3  2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0  6  5  2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3" marR="68573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657">
                <a:tc>
                  <a:txBody>
                    <a:bodyPr/>
                    <a:lstStyle/>
                    <a:p>
                      <a:pPr indent="289560" algn="ctr">
                        <a:spcAft>
                          <a:spcPts val="0"/>
                        </a:spcAft>
                        <a:tabLst>
                          <a:tab pos="114300" algn="l"/>
                          <a:tab pos="2266950" algn="l"/>
                          <a:tab pos="2266950" algn="l"/>
                        </a:tabLst>
                      </a:pPr>
                      <a:r>
                        <a:rPr lang="en-US" sz="2800" spc="20">
                          <a:effectLst/>
                        </a:rPr>
                        <a:t>P</a:t>
                      </a:r>
                      <a:r>
                        <a:rPr lang="en-US" sz="2800" spc="20" baseline="-25000">
                          <a:effectLst/>
                        </a:rPr>
                        <a:t>4</a:t>
                      </a:r>
                      <a:endParaRPr lang="zh-CN" sz="2800" spc="2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0  0  1  4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0  6  5  6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3" marR="68573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32" name="Rectangle 1">
            <a:extLst>
              <a:ext uri="{FF2B5EF4-FFF2-40B4-BE49-F238E27FC236}">
                <a16:creationId xmlns:a16="http://schemas.microsoft.com/office/drawing/2014/main" id="{236A97D2-F57C-4953-83EC-89C9D33E5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92250"/>
            <a:ext cx="8075613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88925" eaLnBrk="0" hangingPunct="0">
              <a:tabLst>
                <a:tab pos="114300" algn="l"/>
                <a:tab pos="2266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114300" algn="l"/>
                <a:tab pos="2266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114300" algn="l"/>
                <a:tab pos="2266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114300" algn="l"/>
                <a:tab pos="2266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114300" algn="l"/>
                <a:tab pos="2266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2266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2266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2266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2266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系统有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共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种资源，总数量分别为（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）。在某时刻，进程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P0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P3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P4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对资源的占有和需求情况如下表。问：</a:t>
            </a:r>
            <a:endParaRPr lang="zh-CN" altLang="en-US"/>
          </a:p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系统此时处于安全状态吗？给出推理过程。</a:t>
            </a:r>
            <a:endParaRPr lang="zh-CN" altLang="en-US"/>
          </a:p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若此时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发出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request  (0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，系统能否把资源分配给它？为什么？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922870D9-5DAB-4DB9-8F64-3AE8A7F55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编程题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3D8FD-F59D-4E50-A42E-0C062FC37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dirty="0"/>
              <a:t>试用管程解决读者写者问题。</a:t>
            </a:r>
            <a:endParaRPr lang="en-US" altLang="zh-CN" dirty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zh-CN" dirty="0"/>
              <a:t>Hoare</a:t>
            </a:r>
            <a:r>
              <a:rPr lang="zh-CN" altLang="zh-CN" dirty="0"/>
              <a:t>给出了一种利用信号量</a:t>
            </a:r>
            <a:r>
              <a:rPr lang="en-US" altLang="zh-CN" dirty="0"/>
              <a:t>P</a:t>
            </a:r>
            <a:r>
              <a:rPr lang="zh-CN" altLang="zh-CN" dirty="0"/>
              <a:t>、</a:t>
            </a:r>
            <a:r>
              <a:rPr lang="en-US" altLang="zh-CN" dirty="0"/>
              <a:t>V</a:t>
            </a:r>
            <a:r>
              <a:rPr lang="zh-CN" altLang="zh-CN" dirty="0"/>
              <a:t>操作实现管程的方法，但该方法实现的管程是一种唤醒</a:t>
            </a:r>
            <a:r>
              <a:rPr lang="en-US" altLang="zh-CN" dirty="0"/>
              <a:t>-</a:t>
            </a:r>
            <a:r>
              <a:rPr lang="zh-CN" altLang="zh-CN" dirty="0"/>
              <a:t>等待（</a:t>
            </a:r>
            <a:r>
              <a:rPr lang="en-US" altLang="zh-CN" dirty="0"/>
              <a:t>signal-wait</a:t>
            </a:r>
            <a:r>
              <a:rPr lang="zh-CN" altLang="zh-CN" dirty="0"/>
              <a:t>）类型的管程，即执行唤醒操作的进程等待，让被唤醒进程先执行。请借鉴</a:t>
            </a:r>
            <a:r>
              <a:rPr lang="en-US" altLang="zh-CN" dirty="0"/>
              <a:t>Hoare</a:t>
            </a:r>
            <a:r>
              <a:rPr lang="zh-CN" altLang="zh-CN" dirty="0"/>
              <a:t>的方法，试着用信号量</a:t>
            </a:r>
            <a:r>
              <a:rPr lang="en-US" altLang="zh-CN" dirty="0"/>
              <a:t>P</a:t>
            </a:r>
            <a:r>
              <a:rPr lang="zh-CN" altLang="zh-CN" dirty="0"/>
              <a:t>、</a:t>
            </a:r>
            <a:r>
              <a:rPr lang="en-US" altLang="zh-CN" dirty="0"/>
              <a:t>V</a:t>
            </a:r>
            <a:r>
              <a:rPr lang="zh-CN" altLang="zh-CN" dirty="0"/>
              <a:t>操作实现一个唤醒</a:t>
            </a:r>
            <a:r>
              <a:rPr lang="en-US" altLang="zh-CN" dirty="0"/>
              <a:t>-</a:t>
            </a:r>
            <a:r>
              <a:rPr lang="zh-CN" altLang="zh-CN" dirty="0"/>
              <a:t>继续（</a:t>
            </a:r>
            <a:r>
              <a:rPr lang="en-US" altLang="zh-CN" dirty="0" err="1"/>
              <a:t>singal</a:t>
            </a:r>
            <a:r>
              <a:rPr lang="en-US" altLang="zh-CN" dirty="0"/>
              <a:t>-continue</a:t>
            </a:r>
            <a:r>
              <a:rPr lang="zh-CN" altLang="zh-CN" dirty="0"/>
              <a:t>）类型的管程，即执行唤醒操作的进程继续执行，直到其退出管程或再次阻塞，才让被唤醒的进程执行。</a:t>
            </a:r>
            <a:endParaRPr lang="zh-CN" alt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360</Words>
  <Application>Microsoft Office PowerPoint</Application>
  <PresentationFormat>全屏显示(4:3)</PresentationFormat>
  <Paragraphs>51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宋体</vt:lpstr>
      <vt:lpstr>Calibri</vt:lpstr>
      <vt:lpstr>Times New Roman</vt:lpstr>
      <vt:lpstr>Office Theme</vt:lpstr>
      <vt:lpstr>2012 OS期中测验</vt:lpstr>
      <vt:lpstr>计算题（1）</vt:lpstr>
      <vt:lpstr>计算题（2）</vt:lpstr>
      <vt:lpstr>编程题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2011 OS期中测验</dc:title>
  <dc:creator>Rabbitx2006</dc:creator>
  <cp:lastModifiedBy>幽弥狂</cp:lastModifiedBy>
  <cp:revision>14</cp:revision>
  <dcterms:created xsi:type="dcterms:W3CDTF">2011-05-03T01:40:03Z</dcterms:created>
  <dcterms:modified xsi:type="dcterms:W3CDTF">2019-09-12T16:08:46Z</dcterms:modified>
</cp:coreProperties>
</file>