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24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2" r:id="rId20"/>
    <p:sldId id="309" r:id="rId21"/>
    <p:sldId id="310" r:id="rId22"/>
    <p:sldId id="311" r:id="rId23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8" autoAdjust="0"/>
    <p:restoredTop sz="94660"/>
  </p:normalViewPr>
  <p:slideViewPr>
    <p:cSldViewPr>
      <p:cViewPr varScale="1">
        <p:scale>
          <a:sx n="81" d="100"/>
          <a:sy n="81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BA373C4-8338-4839-B45A-C8C84BC1B7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FD908AB-9620-4364-B935-B5FC90E56D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63DBD88A-DC46-415E-A11D-8BA30E7C85A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F3E84547-9A8C-4FA6-A7B8-4C10BD86A5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B131623-A79E-40CF-8FEA-E213F18048F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>
            <a:extLst>
              <a:ext uri="{FF2B5EF4-FFF2-40B4-BE49-F238E27FC236}">
                <a16:creationId xmlns:a16="http://schemas.microsoft.com/office/drawing/2014/main" id="{374EF43F-729D-42E9-A185-A1BA3571C98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9875" name="Freeform 3">
              <a:extLst>
                <a:ext uri="{FF2B5EF4-FFF2-40B4-BE49-F238E27FC236}">
                  <a16:creationId xmlns:a16="http://schemas.microsoft.com/office/drawing/2014/main" id="{16F40EB7-FD63-48C2-958F-773C2FC34E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6" name="Freeform 4">
              <a:extLst>
                <a:ext uri="{FF2B5EF4-FFF2-40B4-BE49-F238E27FC236}">
                  <a16:creationId xmlns:a16="http://schemas.microsoft.com/office/drawing/2014/main" id="{4F9979D7-5B55-413C-A3BD-7186C2437A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7" name="Freeform 5">
              <a:extLst>
                <a:ext uri="{FF2B5EF4-FFF2-40B4-BE49-F238E27FC236}">
                  <a16:creationId xmlns:a16="http://schemas.microsoft.com/office/drawing/2014/main" id="{2EEEDC69-A36A-489D-8836-D087958187F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8" name="Freeform 6">
              <a:extLst>
                <a:ext uri="{FF2B5EF4-FFF2-40B4-BE49-F238E27FC236}">
                  <a16:creationId xmlns:a16="http://schemas.microsoft.com/office/drawing/2014/main" id="{B49BFFCE-4614-440D-94CD-5D9BA8E12D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79" name="Freeform 7">
              <a:extLst>
                <a:ext uri="{FF2B5EF4-FFF2-40B4-BE49-F238E27FC236}">
                  <a16:creationId xmlns:a16="http://schemas.microsoft.com/office/drawing/2014/main" id="{CF07868E-230A-44EE-BE0C-DB56C1A6C9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0" name="Freeform 8">
              <a:extLst>
                <a:ext uri="{FF2B5EF4-FFF2-40B4-BE49-F238E27FC236}">
                  <a16:creationId xmlns:a16="http://schemas.microsoft.com/office/drawing/2014/main" id="{ABBF30AB-BBED-4D59-954C-7734FBE711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1" name="Freeform 9">
              <a:extLst>
                <a:ext uri="{FF2B5EF4-FFF2-40B4-BE49-F238E27FC236}">
                  <a16:creationId xmlns:a16="http://schemas.microsoft.com/office/drawing/2014/main" id="{8B2A547D-797D-4D6D-A1A2-EF07330C2A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2" name="Freeform 10">
              <a:extLst>
                <a:ext uri="{FF2B5EF4-FFF2-40B4-BE49-F238E27FC236}">
                  <a16:creationId xmlns:a16="http://schemas.microsoft.com/office/drawing/2014/main" id="{B032D79F-E5F5-4492-8D21-366CAFAA9C8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3" name="Freeform 11">
              <a:extLst>
                <a:ext uri="{FF2B5EF4-FFF2-40B4-BE49-F238E27FC236}">
                  <a16:creationId xmlns:a16="http://schemas.microsoft.com/office/drawing/2014/main" id="{1BAF871D-6BC7-4116-8E51-CFE6B046CF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4" name="Freeform 12">
              <a:extLst>
                <a:ext uri="{FF2B5EF4-FFF2-40B4-BE49-F238E27FC236}">
                  <a16:creationId xmlns:a16="http://schemas.microsoft.com/office/drawing/2014/main" id="{85F3BE70-D0A3-48F8-825F-546ADB75AB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5" name="Freeform 13">
              <a:extLst>
                <a:ext uri="{FF2B5EF4-FFF2-40B4-BE49-F238E27FC236}">
                  <a16:creationId xmlns:a16="http://schemas.microsoft.com/office/drawing/2014/main" id="{672A6BBB-386A-45C4-BF55-A6BF3898DA9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6" name="Freeform 14">
              <a:extLst>
                <a:ext uri="{FF2B5EF4-FFF2-40B4-BE49-F238E27FC236}">
                  <a16:creationId xmlns:a16="http://schemas.microsoft.com/office/drawing/2014/main" id="{3CBA73E7-2D67-419A-AB0A-FA841B840C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7" name="Freeform 15">
              <a:extLst>
                <a:ext uri="{FF2B5EF4-FFF2-40B4-BE49-F238E27FC236}">
                  <a16:creationId xmlns:a16="http://schemas.microsoft.com/office/drawing/2014/main" id="{811E1934-4DDD-41DC-848F-1A744F80B9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8" name="Freeform 16">
              <a:extLst>
                <a:ext uri="{FF2B5EF4-FFF2-40B4-BE49-F238E27FC236}">
                  <a16:creationId xmlns:a16="http://schemas.microsoft.com/office/drawing/2014/main" id="{A8632F5C-2EAE-4987-B96A-52C0268E29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Freeform 17">
              <a:extLst>
                <a:ext uri="{FF2B5EF4-FFF2-40B4-BE49-F238E27FC236}">
                  <a16:creationId xmlns:a16="http://schemas.microsoft.com/office/drawing/2014/main" id="{F141C1B5-13A5-4ACD-996C-327F3CBEC3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Freeform 18">
              <a:extLst>
                <a:ext uri="{FF2B5EF4-FFF2-40B4-BE49-F238E27FC236}">
                  <a16:creationId xmlns:a16="http://schemas.microsoft.com/office/drawing/2014/main" id="{9FDEB4EB-A763-469E-980B-666F82B3FE9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1" name="Freeform 19">
              <a:extLst>
                <a:ext uri="{FF2B5EF4-FFF2-40B4-BE49-F238E27FC236}">
                  <a16:creationId xmlns:a16="http://schemas.microsoft.com/office/drawing/2014/main" id="{DF40EBC4-7CE4-4CA2-9B47-447105BB759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2" name="Freeform 20">
              <a:extLst>
                <a:ext uri="{FF2B5EF4-FFF2-40B4-BE49-F238E27FC236}">
                  <a16:creationId xmlns:a16="http://schemas.microsoft.com/office/drawing/2014/main" id="{8CB4F689-F1FF-4FF5-9A8D-64957B53B4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Freeform 21">
              <a:extLst>
                <a:ext uri="{FF2B5EF4-FFF2-40B4-BE49-F238E27FC236}">
                  <a16:creationId xmlns:a16="http://schemas.microsoft.com/office/drawing/2014/main" id="{BA66B4C1-92FB-41D7-9384-866478A7A7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Freeform 22">
              <a:extLst>
                <a:ext uri="{FF2B5EF4-FFF2-40B4-BE49-F238E27FC236}">
                  <a16:creationId xmlns:a16="http://schemas.microsoft.com/office/drawing/2014/main" id="{C4B9F8A0-B791-426F-ADF5-412D8209F8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Freeform 23">
              <a:extLst>
                <a:ext uri="{FF2B5EF4-FFF2-40B4-BE49-F238E27FC236}">
                  <a16:creationId xmlns:a16="http://schemas.microsoft.com/office/drawing/2014/main" id="{7086A685-2C38-4CD4-9639-2FCCEA39EB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Freeform 24">
              <a:extLst>
                <a:ext uri="{FF2B5EF4-FFF2-40B4-BE49-F238E27FC236}">
                  <a16:creationId xmlns:a16="http://schemas.microsoft.com/office/drawing/2014/main" id="{0A9A53C3-8597-4076-9AC6-D8D3E71767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Freeform 25">
              <a:extLst>
                <a:ext uri="{FF2B5EF4-FFF2-40B4-BE49-F238E27FC236}">
                  <a16:creationId xmlns:a16="http://schemas.microsoft.com/office/drawing/2014/main" id="{578ED775-7D96-4DAE-83A3-0C7E8638C1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Freeform 26">
              <a:extLst>
                <a:ext uri="{FF2B5EF4-FFF2-40B4-BE49-F238E27FC236}">
                  <a16:creationId xmlns:a16="http://schemas.microsoft.com/office/drawing/2014/main" id="{2A377F5A-8163-414F-ADCE-997756FED1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Freeform 27">
              <a:extLst>
                <a:ext uri="{FF2B5EF4-FFF2-40B4-BE49-F238E27FC236}">
                  <a16:creationId xmlns:a16="http://schemas.microsoft.com/office/drawing/2014/main" id="{3885F7D3-1017-43E0-81EA-0B1CDA0C8D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Freeform 28">
              <a:extLst>
                <a:ext uri="{FF2B5EF4-FFF2-40B4-BE49-F238E27FC236}">
                  <a16:creationId xmlns:a16="http://schemas.microsoft.com/office/drawing/2014/main" id="{ACAE4EBC-1DE4-4435-9906-84F39547770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Freeform 29">
              <a:extLst>
                <a:ext uri="{FF2B5EF4-FFF2-40B4-BE49-F238E27FC236}">
                  <a16:creationId xmlns:a16="http://schemas.microsoft.com/office/drawing/2014/main" id="{8B582A3F-C2B7-4A80-96EB-443B002B1CF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Freeform 30">
              <a:extLst>
                <a:ext uri="{FF2B5EF4-FFF2-40B4-BE49-F238E27FC236}">
                  <a16:creationId xmlns:a16="http://schemas.microsoft.com/office/drawing/2014/main" id="{CDCAC48F-BBE0-46EA-8EAB-9AC12420EF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3" name="Freeform 31">
              <a:extLst>
                <a:ext uri="{FF2B5EF4-FFF2-40B4-BE49-F238E27FC236}">
                  <a16:creationId xmlns:a16="http://schemas.microsoft.com/office/drawing/2014/main" id="{80383472-8698-4025-8D9D-B2DDB42396D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Freeform 32">
              <a:extLst>
                <a:ext uri="{FF2B5EF4-FFF2-40B4-BE49-F238E27FC236}">
                  <a16:creationId xmlns:a16="http://schemas.microsoft.com/office/drawing/2014/main" id="{1283A391-72CE-4A3D-9C24-51A6E63AE3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Freeform 33">
              <a:extLst>
                <a:ext uri="{FF2B5EF4-FFF2-40B4-BE49-F238E27FC236}">
                  <a16:creationId xmlns:a16="http://schemas.microsoft.com/office/drawing/2014/main" id="{C685DCD1-E61A-4F11-925F-913675CF357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Freeform 34">
              <a:extLst>
                <a:ext uri="{FF2B5EF4-FFF2-40B4-BE49-F238E27FC236}">
                  <a16:creationId xmlns:a16="http://schemas.microsoft.com/office/drawing/2014/main" id="{A242C649-FE49-43FD-B87D-33E9455EBF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Freeform 35">
              <a:extLst>
                <a:ext uri="{FF2B5EF4-FFF2-40B4-BE49-F238E27FC236}">
                  <a16:creationId xmlns:a16="http://schemas.microsoft.com/office/drawing/2014/main" id="{09E0E82F-FE17-4692-9F3E-0196E5B8CEA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8" name="Freeform 36">
              <a:extLst>
                <a:ext uri="{FF2B5EF4-FFF2-40B4-BE49-F238E27FC236}">
                  <a16:creationId xmlns:a16="http://schemas.microsoft.com/office/drawing/2014/main" id="{CF29978B-C2B3-4816-8035-1E2E08A6A2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9" name="Freeform 37">
              <a:extLst>
                <a:ext uri="{FF2B5EF4-FFF2-40B4-BE49-F238E27FC236}">
                  <a16:creationId xmlns:a16="http://schemas.microsoft.com/office/drawing/2014/main" id="{81F4A758-EE39-4822-A871-1F719C4C21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0" name="Freeform 38">
              <a:extLst>
                <a:ext uri="{FF2B5EF4-FFF2-40B4-BE49-F238E27FC236}">
                  <a16:creationId xmlns:a16="http://schemas.microsoft.com/office/drawing/2014/main" id="{4A41FF8A-3E7C-4BD3-83A9-3CA0E92AEA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911" name="Group 39">
              <a:extLst>
                <a:ext uri="{FF2B5EF4-FFF2-40B4-BE49-F238E27FC236}">
                  <a16:creationId xmlns:a16="http://schemas.microsoft.com/office/drawing/2014/main" id="{9C8FC29F-E2F6-4273-8A98-07C6B18590B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9912" name="Freeform 40">
                <a:extLst>
                  <a:ext uri="{FF2B5EF4-FFF2-40B4-BE49-F238E27FC236}">
                    <a16:creationId xmlns:a16="http://schemas.microsoft.com/office/drawing/2014/main" id="{BE0D7A85-1BC0-470D-A99B-7462C8CEAA2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3" name="Freeform 41">
                <a:extLst>
                  <a:ext uri="{FF2B5EF4-FFF2-40B4-BE49-F238E27FC236}">
                    <a16:creationId xmlns:a16="http://schemas.microsoft.com/office/drawing/2014/main" id="{0C43EAED-AA12-4110-BDC5-80215D8D713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914" name="Rectangle 42">
            <a:extLst>
              <a:ext uri="{FF2B5EF4-FFF2-40B4-BE49-F238E27FC236}">
                <a16:creationId xmlns:a16="http://schemas.microsoft.com/office/drawing/2014/main" id="{A822AD74-14D7-4292-8561-C1D82A39D9A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9915" name="Rectangle 43">
            <a:extLst>
              <a:ext uri="{FF2B5EF4-FFF2-40B4-BE49-F238E27FC236}">
                <a16:creationId xmlns:a16="http://schemas.microsoft.com/office/drawing/2014/main" id="{53129453-A6B2-4826-9B85-7AB25A85DEB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9916" name="Rectangle 44">
            <a:extLst>
              <a:ext uri="{FF2B5EF4-FFF2-40B4-BE49-F238E27FC236}">
                <a16:creationId xmlns:a16="http://schemas.microsoft.com/office/drawing/2014/main" id="{4C1D79DD-C29A-4100-A869-A600773BC74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9917" name="Rectangle 45">
            <a:extLst>
              <a:ext uri="{FF2B5EF4-FFF2-40B4-BE49-F238E27FC236}">
                <a16:creationId xmlns:a16="http://schemas.microsoft.com/office/drawing/2014/main" id="{538F65B1-C1EE-4E1E-ACB6-3C0B6A9E7F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9918" name="Rectangle 46">
            <a:extLst>
              <a:ext uri="{FF2B5EF4-FFF2-40B4-BE49-F238E27FC236}">
                <a16:creationId xmlns:a16="http://schemas.microsoft.com/office/drawing/2014/main" id="{40D09EE1-AB55-486A-AD38-E37D22B89A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700B4D5-A5CD-4376-8D16-58811CE31E3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D855-8A66-459F-A18F-AD8F8AC9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07DD31-9F02-4F8D-9554-AD2F3E6FF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14B53-513C-414B-9FB6-D3781CCA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D7B95-6B47-4C30-B8B7-A3CB91B6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7E725-3003-420D-9380-D645208E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0B0730-E117-44C0-AC97-65AA178C56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78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79CB6F-1B57-43F3-9E47-5342449D7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27C26-1E56-42DA-85E1-D2086E651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904B2-1B19-45E6-994D-38970DC1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3C0EF-A0B0-49E2-8F6B-1245C9D7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49B26-2CAF-42F5-BC16-0318FBD7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06E1-2B10-48CD-BD90-08444BE2DE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68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E28FF-C778-405A-B00D-AB587495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48F12D8E-BB8C-4F48-9A5D-2DDB961C7A23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66DFA-1393-41C8-9C6D-8A856906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F0566-73FB-4823-ABD2-73E87E3F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F5001-496D-44DA-9A36-A9FC4905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C7A3F27-92D8-4C51-9F50-160AB7EE23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824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5855B-ED76-4FA3-87C7-9E955D0F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A9497-50F9-4187-B1AD-A7A19E5ABDD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4A8C3-20AF-400B-81BA-070EE8B4A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ECC04-0B47-4320-8956-32D79804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33507-BAF4-47D2-ADE8-AD47DCC4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F4B57-E60A-4FDB-836B-6B4BB4A1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0614251-C6DC-4236-94C4-3D8B6650D6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65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06F1-4584-4375-8825-30A0167D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78140-0864-49C4-8DBE-FB649E3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BEBC2-8D61-491F-A1E3-1B8A2429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712BC-1FAC-4C10-ACF0-2D2B4E8E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FB48A-BC7F-413C-916A-994DE04F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D2EC1-BF48-4825-9229-32ECF394AD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C6259-DF5F-43B7-B62A-8AF94EFC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3E859-A202-42B4-9B46-508376C4A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2C04D-1532-4BCC-981A-814FBA6C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69814-D9C7-4C43-82D3-05C312DA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8E8AD-01A4-4509-A84A-AB4AE51E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AE8F6-B0D4-4CD9-BDBA-00CA11263D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8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E464D-10A9-49C1-A85A-2CDCFA74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B951C-B885-4D73-8F50-901D921A9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C0E01-2A95-4CBF-8114-23C5814FB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25782-4FBF-4D61-9579-3A07FBA7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B9224-46C0-41F4-B409-4A3FB36B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B6835-8DEB-4D96-8780-72EFF9E2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B22C3-0C40-4C12-BDB0-9F3A35E235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91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B952D-CCB4-4976-90FE-70B11B4D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B1FA3-B005-4EEB-A7DE-C3BCF2583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B73FC-5A05-421F-82C4-B4BC854ED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5C509-75CC-4BF0-B513-0A4D46613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182A15-FE8E-4BFE-8740-2EAB4A5B5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6C307-A50B-417E-B4F8-89D77AF4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13D27-EA24-4B20-92BA-BF0D6EE7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DACAC3-65C3-4A00-8BD3-5D90C1F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023F9-F905-4D7B-B0D1-2FD79FF27A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77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F7ACD-4C5C-402C-A9F0-4BE3879B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C6B45-4349-42C7-8172-83043EE6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F144B0-6A6B-47C1-A272-EFD9228F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6290C-B394-42BB-8E73-9D6FDFB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017DF-EE6A-4F95-9039-174BE93BE3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36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375345-D9FB-4D10-8D1D-9F85E2C2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613FF-9986-47F7-A42A-B18CC624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A3723-C62E-437F-90C3-09920A7A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BE418-7331-4B6D-9480-B3FF702CE6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0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86402-98D8-46FB-A8EC-F74B43C9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6C2E2-46A5-4A42-8E4F-39D2AF31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31BDD-0284-4D6C-8C47-E02D71141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8C1DC-1805-4182-82DF-3A623EA2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58BAB-4403-41AD-94CE-89E78AF5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1D034-EC53-4307-990F-871547A3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C5D1E-A918-4B60-A077-8B46C0435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17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B30E8-35A4-49E3-B7BD-5BE66B12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5500B9-73DF-44FB-90C8-61EF52D3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722C4E-5C96-4E1A-9709-A946A12BB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A4E54-0939-428C-8A61-2ACF4341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BD06B-0903-4523-903D-20785380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2101B-E694-4DEB-ACF8-72EB38CE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598B9-6CAC-4276-AF6E-26C3F2817B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36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>
            <a:extLst>
              <a:ext uri="{FF2B5EF4-FFF2-40B4-BE49-F238E27FC236}">
                <a16:creationId xmlns:a16="http://schemas.microsoft.com/office/drawing/2014/main" id="{97C4433C-7209-4E32-A1C7-7B6DB1E0F7B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8851" name="Freeform 3">
              <a:extLst>
                <a:ext uri="{FF2B5EF4-FFF2-40B4-BE49-F238E27FC236}">
                  <a16:creationId xmlns:a16="http://schemas.microsoft.com/office/drawing/2014/main" id="{3516C99D-2234-479B-8965-9A12F61D30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2" name="Freeform 4">
              <a:extLst>
                <a:ext uri="{FF2B5EF4-FFF2-40B4-BE49-F238E27FC236}">
                  <a16:creationId xmlns:a16="http://schemas.microsoft.com/office/drawing/2014/main" id="{088B0E6B-11F4-4148-919B-2FA919B3F8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3" name="Freeform 5">
              <a:extLst>
                <a:ext uri="{FF2B5EF4-FFF2-40B4-BE49-F238E27FC236}">
                  <a16:creationId xmlns:a16="http://schemas.microsoft.com/office/drawing/2014/main" id="{F473AA65-D24E-45DB-A32B-E0EC5C3CBC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4" name="Freeform 6">
              <a:extLst>
                <a:ext uri="{FF2B5EF4-FFF2-40B4-BE49-F238E27FC236}">
                  <a16:creationId xmlns:a16="http://schemas.microsoft.com/office/drawing/2014/main" id="{D1CDECC9-D31A-4123-8893-1691B26E94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5" name="Freeform 7">
              <a:extLst>
                <a:ext uri="{FF2B5EF4-FFF2-40B4-BE49-F238E27FC236}">
                  <a16:creationId xmlns:a16="http://schemas.microsoft.com/office/drawing/2014/main" id="{04132A36-5427-45AF-9B5E-E6631CFB3C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6" name="Freeform 8">
              <a:extLst>
                <a:ext uri="{FF2B5EF4-FFF2-40B4-BE49-F238E27FC236}">
                  <a16:creationId xmlns:a16="http://schemas.microsoft.com/office/drawing/2014/main" id="{7E8E6C62-937C-4B57-AF7B-5EAC4BF02B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7" name="Freeform 9">
              <a:extLst>
                <a:ext uri="{FF2B5EF4-FFF2-40B4-BE49-F238E27FC236}">
                  <a16:creationId xmlns:a16="http://schemas.microsoft.com/office/drawing/2014/main" id="{19ECD3F5-D123-45E1-B77D-7251A0CF09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8" name="Freeform 10">
              <a:extLst>
                <a:ext uri="{FF2B5EF4-FFF2-40B4-BE49-F238E27FC236}">
                  <a16:creationId xmlns:a16="http://schemas.microsoft.com/office/drawing/2014/main" id="{4A1B5203-A457-42B3-823C-D10F485B718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Freeform 11">
              <a:extLst>
                <a:ext uri="{FF2B5EF4-FFF2-40B4-BE49-F238E27FC236}">
                  <a16:creationId xmlns:a16="http://schemas.microsoft.com/office/drawing/2014/main" id="{1F3A8FB8-5510-4DA0-9DF3-9BDFC3EB37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Freeform 12">
              <a:extLst>
                <a:ext uri="{FF2B5EF4-FFF2-40B4-BE49-F238E27FC236}">
                  <a16:creationId xmlns:a16="http://schemas.microsoft.com/office/drawing/2014/main" id="{8182AB0C-5DB4-40AE-938C-39CC583F88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Freeform 13">
              <a:extLst>
                <a:ext uri="{FF2B5EF4-FFF2-40B4-BE49-F238E27FC236}">
                  <a16:creationId xmlns:a16="http://schemas.microsoft.com/office/drawing/2014/main" id="{DBF564BB-CB98-4519-936C-AB5C7A9595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2" name="Freeform 14">
              <a:extLst>
                <a:ext uri="{FF2B5EF4-FFF2-40B4-BE49-F238E27FC236}">
                  <a16:creationId xmlns:a16="http://schemas.microsoft.com/office/drawing/2014/main" id="{F1EDF7AE-7A53-4A29-A1BA-F01AAA12DC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3" name="Freeform 15">
              <a:extLst>
                <a:ext uri="{FF2B5EF4-FFF2-40B4-BE49-F238E27FC236}">
                  <a16:creationId xmlns:a16="http://schemas.microsoft.com/office/drawing/2014/main" id="{9D1BBD7F-983C-47CE-B97D-F82017967D4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4" name="Freeform 16">
              <a:extLst>
                <a:ext uri="{FF2B5EF4-FFF2-40B4-BE49-F238E27FC236}">
                  <a16:creationId xmlns:a16="http://schemas.microsoft.com/office/drawing/2014/main" id="{23335C3E-B753-4816-A9D1-2F3ADE4336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5" name="Freeform 17">
              <a:extLst>
                <a:ext uri="{FF2B5EF4-FFF2-40B4-BE49-F238E27FC236}">
                  <a16:creationId xmlns:a16="http://schemas.microsoft.com/office/drawing/2014/main" id="{FAB5D634-FC64-4958-BACA-3C0F62E3B7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6" name="Freeform 18">
              <a:extLst>
                <a:ext uri="{FF2B5EF4-FFF2-40B4-BE49-F238E27FC236}">
                  <a16:creationId xmlns:a16="http://schemas.microsoft.com/office/drawing/2014/main" id="{A4E0DCCD-C049-4940-9FC9-D4461130A7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7" name="Freeform 19">
              <a:extLst>
                <a:ext uri="{FF2B5EF4-FFF2-40B4-BE49-F238E27FC236}">
                  <a16:creationId xmlns:a16="http://schemas.microsoft.com/office/drawing/2014/main" id="{8C121C0A-87E4-461A-9473-09A31370D3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8" name="Freeform 20">
              <a:extLst>
                <a:ext uri="{FF2B5EF4-FFF2-40B4-BE49-F238E27FC236}">
                  <a16:creationId xmlns:a16="http://schemas.microsoft.com/office/drawing/2014/main" id="{FBEB2AFD-FEFF-4468-81D2-CD444E30F5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9" name="Freeform 21">
              <a:extLst>
                <a:ext uri="{FF2B5EF4-FFF2-40B4-BE49-F238E27FC236}">
                  <a16:creationId xmlns:a16="http://schemas.microsoft.com/office/drawing/2014/main" id="{27D0694F-BBDF-437E-93A8-04D36AC38F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0" name="Freeform 22">
              <a:extLst>
                <a:ext uri="{FF2B5EF4-FFF2-40B4-BE49-F238E27FC236}">
                  <a16:creationId xmlns:a16="http://schemas.microsoft.com/office/drawing/2014/main" id="{584F84D4-7536-446E-AFEA-81E5B174C1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1" name="Freeform 23">
              <a:extLst>
                <a:ext uri="{FF2B5EF4-FFF2-40B4-BE49-F238E27FC236}">
                  <a16:creationId xmlns:a16="http://schemas.microsoft.com/office/drawing/2014/main" id="{17388BBD-615F-4FB3-A3E2-C46D802DD3F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2" name="Freeform 24">
              <a:extLst>
                <a:ext uri="{FF2B5EF4-FFF2-40B4-BE49-F238E27FC236}">
                  <a16:creationId xmlns:a16="http://schemas.microsoft.com/office/drawing/2014/main" id="{1EC5C7AF-292D-4259-BF19-67B383922CF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3" name="Freeform 25">
              <a:extLst>
                <a:ext uri="{FF2B5EF4-FFF2-40B4-BE49-F238E27FC236}">
                  <a16:creationId xmlns:a16="http://schemas.microsoft.com/office/drawing/2014/main" id="{74A31412-0E23-4553-B55E-3244D00246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Freeform 26">
              <a:extLst>
                <a:ext uri="{FF2B5EF4-FFF2-40B4-BE49-F238E27FC236}">
                  <a16:creationId xmlns:a16="http://schemas.microsoft.com/office/drawing/2014/main" id="{7AF73B33-82F0-40AE-98E5-E50A5B80E2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Freeform 27">
              <a:extLst>
                <a:ext uri="{FF2B5EF4-FFF2-40B4-BE49-F238E27FC236}">
                  <a16:creationId xmlns:a16="http://schemas.microsoft.com/office/drawing/2014/main" id="{A7F27F20-52A7-4471-B837-9B55624B03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6" name="Freeform 28">
              <a:extLst>
                <a:ext uri="{FF2B5EF4-FFF2-40B4-BE49-F238E27FC236}">
                  <a16:creationId xmlns:a16="http://schemas.microsoft.com/office/drawing/2014/main" id="{F7A12889-12B7-4FFD-8423-2268AEFD8D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Freeform 29">
              <a:extLst>
                <a:ext uri="{FF2B5EF4-FFF2-40B4-BE49-F238E27FC236}">
                  <a16:creationId xmlns:a16="http://schemas.microsoft.com/office/drawing/2014/main" id="{35B01838-A18A-46FF-97DF-202FFBC70A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Freeform 30">
              <a:extLst>
                <a:ext uri="{FF2B5EF4-FFF2-40B4-BE49-F238E27FC236}">
                  <a16:creationId xmlns:a16="http://schemas.microsoft.com/office/drawing/2014/main" id="{9D6E3B18-2CC0-4509-9700-4500B3FA6F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79" name="Freeform 31">
              <a:extLst>
                <a:ext uri="{FF2B5EF4-FFF2-40B4-BE49-F238E27FC236}">
                  <a16:creationId xmlns:a16="http://schemas.microsoft.com/office/drawing/2014/main" id="{A068D66A-8925-4263-8995-EBE595A63A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Freeform 32">
              <a:extLst>
                <a:ext uri="{FF2B5EF4-FFF2-40B4-BE49-F238E27FC236}">
                  <a16:creationId xmlns:a16="http://schemas.microsoft.com/office/drawing/2014/main" id="{D1C9BB16-1F28-4FAA-ABB2-951A840454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1" name="Freeform 33">
              <a:extLst>
                <a:ext uri="{FF2B5EF4-FFF2-40B4-BE49-F238E27FC236}">
                  <a16:creationId xmlns:a16="http://schemas.microsoft.com/office/drawing/2014/main" id="{8D519C43-7556-468F-941C-5242C2B975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2" name="Freeform 34">
              <a:extLst>
                <a:ext uri="{FF2B5EF4-FFF2-40B4-BE49-F238E27FC236}">
                  <a16:creationId xmlns:a16="http://schemas.microsoft.com/office/drawing/2014/main" id="{8B726DEA-1D6A-4917-AC6A-AF5EE6CE98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3" name="Freeform 35">
              <a:extLst>
                <a:ext uri="{FF2B5EF4-FFF2-40B4-BE49-F238E27FC236}">
                  <a16:creationId xmlns:a16="http://schemas.microsoft.com/office/drawing/2014/main" id="{2260DF46-CAC4-4058-8055-1DFF213395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Freeform 36">
              <a:extLst>
                <a:ext uri="{FF2B5EF4-FFF2-40B4-BE49-F238E27FC236}">
                  <a16:creationId xmlns:a16="http://schemas.microsoft.com/office/drawing/2014/main" id="{ABABEAD5-D77C-4CEB-8E64-0DBF0CA398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5" name="Freeform 37">
              <a:extLst>
                <a:ext uri="{FF2B5EF4-FFF2-40B4-BE49-F238E27FC236}">
                  <a16:creationId xmlns:a16="http://schemas.microsoft.com/office/drawing/2014/main" id="{1BDA4044-9A68-4A77-B0E7-3DE2467542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Freeform 38">
              <a:extLst>
                <a:ext uri="{FF2B5EF4-FFF2-40B4-BE49-F238E27FC236}">
                  <a16:creationId xmlns:a16="http://schemas.microsoft.com/office/drawing/2014/main" id="{D82F3D00-4266-473B-A184-0844C79415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87" name="Group 39">
              <a:extLst>
                <a:ext uri="{FF2B5EF4-FFF2-40B4-BE49-F238E27FC236}">
                  <a16:creationId xmlns:a16="http://schemas.microsoft.com/office/drawing/2014/main" id="{7977345D-5965-4149-909A-46AAC2A1F92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8888" name="Freeform 40">
                <a:extLst>
                  <a:ext uri="{FF2B5EF4-FFF2-40B4-BE49-F238E27FC236}">
                    <a16:creationId xmlns:a16="http://schemas.microsoft.com/office/drawing/2014/main" id="{ABA59289-38EE-4732-A4EF-D3111182D2B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9" name="Freeform 41">
                <a:extLst>
                  <a:ext uri="{FF2B5EF4-FFF2-40B4-BE49-F238E27FC236}">
                    <a16:creationId xmlns:a16="http://schemas.microsoft.com/office/drawing/2014/main" id="{FFBFEE55-1909-41BA-84C3-AF8A080D539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8890" name="Rectangle 42">
            <a:extLst>
              <a:ext uri="{FF2B5EF4-FFF2-40B4-BE49-F238E27FC236}">
                <a16:creationId xmlns:a16="http://schemas.microsoft.com/office/drawing/2014/main" id="{6ABE404D-D26D-415E-8C45-0F8E3429A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891" name="Rectangle 43">
            <a:extLst>
              <a:ext uri="{FF2B5EF4-FFF2-40B4-BE49-F238E27FC236}">
                <a16:creationId xmlns:a16="http://schemas.microsoft.com/office/drawing/2014/main" id="{6402DF3A-0BA7-483F-86A7-7C2C42A05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892" name="Rectangle 44">
            <a:extLst>
              <a:ext uri="{FF2B5EF4-FFF2-40B4-BE49-F238E27FC236}">
                <a16:creationId xmlns:a16="http://schemas.microsoft.com/office/drawing/2014/main" id="{017A1886-816E-45FD-A44F-D0771BFEB9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78893" name="Rectangle 45">
            <a:extLst>
              <a:ext uri="{FF2B5EF4-FFF2-40B4-BE49-F238E27FC236}">
                <a16:creationId xmlns:a16="http://schemas.microsoft.com/office/drawing/2014/main" id="{933A8607-8E69-4CFC-A4B3-093EABEFB5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78894" name="Rectangle 46">
            <a:extLst>
              <a:ext uri="{FF2B5EF4-FFF2-40B4-BE49-F238E27FC236}">
                <a16:creationId xmlns:a16="http://schemas.microsoft.com/office/drawing/2014/main" id="{F710052D-3C25-44E2-B04C-3CE820892B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51E7FE2-DB15-44DD-B86A-FB5F450F482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6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F327B1-0C8B-4690-8622-0D81F55CED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484313"/>
            <a:ext cx="8229600" cy="1944687"/>
          </a:xfrm>
        </p:spPr>
        <p:txBody>
          <a:bodyPr/>
          <a:lstStyle/>
          <a:p>
            <a:r>
              <a:rPr lang="zh-CN" altLang="en-US" sz="6000">
                <a:ea typeface="黑体" panose="02010609060101010101" pitchFamily="49" charset="-122"/>
              </a:rPr>
              <a:t>操作系统</a:t>
            </a:r>
            <a:br>
              <a:rPr lang="zh-CN" altLang="en-US" sz="6000">
                <a:ea typeface="黑体" panose="02010609060101010101" pitchFamily="49" charset="-122"/>
              </a:rPr>
            </a:br>
            <a:r>
              <a:rPr lang="zh-CN" altLang="en-US" sz="2800"/>
              <a:t>（并发进程作业）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175C2D-6F3B-4FB5-937D-011C798E82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/>
              <a:t>徐锋</a:t>
            </a:r>
          </a:p>
          <a:p>
            <a:r>
              <a:rPr lang="en-US" altLang="zh-CN" sz="2800"/>
              <a:t>Email: xf@ics.nju.edu.cn</a:t>
            </a:r>
          </a:p>
          <a:p>
            <a:r>
              <a:rPr lang="zh-CN" altLang="en-US" sz="2800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>
            <a:extLst>
              <a:ext uri="{FF2B5EF4-FFF2-40B4-BE49-F238E27FC236}">
                <a16:creationId xmlns:a16="http://schemas.microsoft.com/office/drawing/2014/main" id="{94F70A51-038A-41A6-B25A-078D21B5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习题三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4C23788D-37F3-45D9-A0F7-52842E485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(1) </a:t>
            </a:r>
            <a:r>
              <a:rPr lang="zh-CN" altLang="en-US" sz="2800"/>
              <a:t>系统此时处于安全状态吗？</a:t>
            </a:r>
          </a:p>
          <a:p>
            <a:pPr eaLnBrk="1" hangingPunct="1"/>
            <a:r>
              <a:rPr lang="en-US" altLang="zh-CN" sz="2800"/>
              <a:t>(2) </a:t>
            </a:r>
            <a:r>
              <a:rPr lang="zh-CN" altLang="en-US" sz="2800"/>
              <a:t>若此时</a:t>
            </a:r>
            <a:r>
              <a:rPr lang="en-US" altLang="zh-CN" sz="2800"/>
              <a:t>P2</a:t>
            </a:r>
            <a:r>
              <a:rPr lang="zh-CN" altLang="en-US" sz="2800"/>
              <a:t>发出</a:t>
            </a:r>
            <a:r>
              <a:rPr lang="en-US" altLang="zh-CN" sz="2800"/>
              <a:t>request1(1, 2, 2, 2)</a:t>
            </a:r>
            <a:r>
              <a:rPr lang="zh-CN" altLang="en-US" sz="2800"/>
              <a:t>，系统能分配资源给它吗？为什么？</a:t>
            </a:r>
          </a:p>
          <a:p>
            <a:pPr eaLnBrk="1" hangingPunct="1"/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0394CC3-A226-453C-A924-1B8BCE8CE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习题三解答</a:t>
            </a:r>
          </a:p>
        </p:txBody>
      </p:sp>
      <p:graphicFrame>
        <p:nvGraphicFramePr>
          <p:cNvPr id="118895" name="Group 111">
            <a:extLst>
              <a:ext uri="{FF2B5EF4-FFF2-40B4-BE49-F238E27FC236}">
                <a16:creationId xmlns:a16="http://schemas.microsoft.com/office/drawing/2014/main" id="{B34FFE69-F9C7-45DC-9543-6821C8681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55813"/>
          <a:ext cx="8435975" cy="4343400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1442446880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504526054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366441172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3028759069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70148714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79396295"/>
                    </a:ext>
                  </a:extLst>
                </a:gridCol>
              </a:tblGrid>
              <a:tr h="6096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CurrentAvil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-A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Currentavil+allocation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799476"/>
                  </a:ext>
                </a:extLst>
              </a:tr>
              <a:tr h="608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50998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1  6  2  2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0  0  1  2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1  6  5  4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3848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1  9  8  6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1  7  5  0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2  9  8  6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619542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2  9  8  6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2  3  5  6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1  3  5  4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3 12 13 10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13445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1  6  5  4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0  6  5  2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0  3  3  2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1  9  8  6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187171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3 12 13 10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0  6  5  6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0  0  1  4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3 12 14 14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93009"/>
                  </a:ext>
                </a:extLst>
              </a:tr>
            </a:tbl>
          </a:graphicData>
        </a:graphic>
      </p:graphicFrame>
      <p:sp>
        <p:nvSpPr>
          <p:cNvPr id="118897" name="Text Box 113">
            <a:extLst>
              <a:ext uri="{FF2B5EF4-FFF2-40B4-BE49-F238E27FC236}">
                <a16:creationId xmlns:a16="http://schemas.microsoft.com/office/drawing/2014/main" id="{B1B19080-E55A-4259-A302-373EA1D07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(1)</a:t>
            </a:r>
            <a:r>
              <a:rPr lang="zh-CN" altLang="en-US" sz="2400"/>
              <a:t>运用安全性检测算法，寻找安全序列</a:t>
            </a:r>
          </a:p>
        </p:txBody>
      </p:sp>
      <p:sp>
        <p:nvSpPr>
          <p:cNvPr id="118899" name="Text Box 115">
            <a:extLst>
              <a:ext uri="{FF2B5EF4-FFF2-40B4-BE49-F238E27FC236}">
                <a16:creationId xmlns:a16="http://schemas.microsoft.com/office/drawing/2014/main" id="{B60577A2-55ED-4F4A-B1BD-163A208F4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620713"/>
            <a:ext cx="331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Available = (1, 6, 2, 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894EF9E-684F-449F-9AE5-BAAE4C83C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习题三解答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976D71FE-7247-4627-8B3F-A3C9BF7AE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(1) </a:t>
            </a:r>
            <a:r>
              <a:rPr lang="zh-CN" altLang="en-US"/>
              <a:t>找到一个安全序列：</a:t>
            </a:r>
            <a:r>
              <a:rPr lang="en-US" altLang="zh-CN"/>
              <a:t>P0, P3, P1, P2, P4</a:t>
            </a:r>
            <a:r>
              <a:rPr lang="zh-CN" altLang="en-US"/>
              <a:t>，因此系统在此状态是安全的。</a:t>
            </a:r>
          </a:p>
          <a:p>
            <a:endParaRPr lang="zh-CN" altLang="en-US"/>
          </a:p>
          <a:p>
            <a:r>
              <a:rPr lang="en-US" altLang="zh-CN"/>
              <a:t>(2) </a:t>
            </a:r>
            <a:r>
              <a:rPr lang="zh-CN" altLang="en-US"/>
              <a:t>当前剩余资源能够满足</a:t>
            </a:r>
            <a:r>
              <a:rPr lang="en-US" altLang="zh-CN"/>
              <a:t>P2</a:t>
            </a:r>
            <a:r>
              <a:rPr lang="zh-CN" altLang="en-US"/>
              <a:t>的请求</a:t>
            </a:r>
            <a:r>
              <a:rPr lang="en-US" altLang="zh-CN"/>
              <a:t>, </a:t>
            </a:r>
            <a:r>
              <a:rPr lang="zh-CN" altLang="en-US"/>
              <a:t>将资源先分配给该进程，得到一个系统状态，然后判断该状态是否安全。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18" name="Group 62">
            <a:extLst>
              <a:ext uri="{FF2B5EF4-FFF2-40B4-BE49-F238E27FC236}">
                <a16:creationId xmlns:a16="http://schemas.microsoft.com/office/drawing/2014/main" id="{775C4D20-D098-4DAA-BA7D-1548BB19C40E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2276475"/>
          <a:ext cx="8435975" cy="4343400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359270961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2241936117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4007179786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1105401262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125813401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872473269"/>
                    </a:ext>
                  </a:extLst>
                </a:gridCol>
              </a:tblGrid>
              <a:tr h="6048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CurrentAvil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-A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Currentavil+allocation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36952"/>
                  </a:ext>
                </a:extLst>
              </a:tr>
              <a:tr h="608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05245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0  0  1  2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046784"/>
                  </a:ext>
                </a:extLst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1  7  5  0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578234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1  1  3  4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2  5  7  6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041730"/>
                  </a:ext>
                </a:extLst>
              </a:tr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0  6  5  2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0  3  3  2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90141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0  6  5  6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0  0  1  4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316180"/>
                  </a:ext>
                </a:extLst>
              </a:tr>
            </a:tbl>
          </a:graphicData>
        </a:graphic>
      </p:graphicFrame>
      <p:sp>
        <p:nvSpPr>
          <p:cNvPr id="121916" name="Text Box 60">
            <a:extLst>
              <a:ext uri="{FF2B5EF4-FFF2-40B4-BE49-F238E27FC236}">
                <a16:creationId xmlns:a16="http://schemas.microsoft.com/office/drawing/2014/main" id="{49901404-0906-49A8-B506-26A4B004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845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(2)</a:t>
            </a:r>
            <a:r>
              <a:rPr lang="zh-CN" altLang="en-US" sz="2400"/>
              <a:t>运用安全性检测算法，无法寻找安全序列，因此不能分配</a:t>
            </a:r>
          </a:p>
        </p:txBody>
      </p:sp>
      <p:sp>
        <p:nvSpPr>
          <p:cNvPr id="121917" name="Rectangle 61">
            <a:extLst>
              <a:ext uri="{FF2B5EF4-FFF2-40B4-BE49-F238E27FC236}">
                <a16:creationId xmlns:a16="http://schemas.microsoft.com/office/drawing/2014/main" id="{5DDF0399-6777-47F4-8D0B-897F71D7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习题三解答</a:t>
            </a:r>
          </a:p>
        </p:txBody>
      </p:sp>
      <p:sp>
        <p:nvSpPr>
          <p:cNvPr id="121919" name="Text Box 63">
            <a:extLst>
              <a:ext uri="{FF2B5EF4-FFF2-40B4-BE49-F238E27FC236}">
                <a16:creationId xmlns:a16="http://schemas.microsoft.com/office/drawing/2014/main" id="{70F96738-8853-43BA-A374-8D59E98C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90805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920" name="Text Box 64">
            <a:extLst>
              <a:ext uri="{FF2B5EF4-FFF2-40B4-BE49-F238E27FC236}">
                <a16:creationId xmlns:a16="http://schemas.microsoft.com/office/drawing/2014/main" id="{5B54252C-5DEE-4E02-BD5C-1ED2B9AEE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47638"/>
            <a:ext cx="51482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Available’ = Available - Request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        = (1, 6, 2, 2) – (1, 2, 2, 2)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        </a:t>
            </a:r>
            <a:r>
              <a:rPr lang="en-US" altLang="zh-CN" sz="2400"/>
              <a:t>= (0, 4, 0, 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79D59F8-9CCF-480E-9CDE-3E2E4AF99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习题四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F9AEC89-F50F-417E-96F0-9050A81E6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76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把安全性检测算法用于下面的数据，并请问：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此时系统处于安全状态吗？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若第二个进程提出资源请求</a:t>
            </a:r>
            <a:r>
              <a:rPr lang="en-US" altLang="zh-CN" sz="2400"/>
              <a:t>request2(0, 0, 1, 0)</a:t>
            </a:r>
            <a:r>
              <a:rPr lang="zh-CN" altLang="en-US" sz="2400"/>
              <a:t>，系统能分配资源给它吗？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若第五个进程提出资源请求</a:t>
            </a:r>
            <a:r>
              <a:rPr lang="en-US" altLang="zh-CN" sz="2400"/>
              <a:t>request5(0, 0, 1, 0)</a:t>
            </a:r>
            <a:r>
              <a:rPr lang="zh-CN" altLang="en-US" sz="2400"/>
              <a:t>，系统能分配资源给它吗？</a:t>
            </a:r>
          </a:p>
        </p:txBody>
      </p:sp>
      <p:grpSp>
        <p:nvGrpSpPr>
          <p:cNvPr id="122889" name="Group 9">
            <a:extLst>
              <a:ext uri="{FF2B5EF4-FFF2-40B4-BE49-F238E27FC236}">
                <a16:creationId xmlns:a16="http://schemas.microsoft.com/office/drawing/2014/main" id="{0037DD1B-E1A7-4268-A4DD-BC2C56CDA3F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165600"/>
            <a:ext cx="3313112" cy="2647950"/>
            <a:chOff x="521" y="2624"/>
            <a:chExt cx="2087" cy="1668"/>
          </a:xfrm>
        </p:grpSpPr>
        <p:grpSp>
          <p:nvGrpSpPr>
            <p:cNvPr id="122887" name="Group 7">
              <a:extLst>
                <a:ext uri="{FF2B5EF4-FFF2-40B4-BE49-F238E27FC236}">
                  <a16:creationId xmlns:a16="http://schemas.microsoft.com/office/drawing/2014/main" id="{43C28E1F-C945-457E-B3F5-AFC086559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624"/>
              <a:ext cx="1315" cy="1668"/>
              <a:chOff x="769" y="2624"/>
              <a:chExt cx="1315" cy="1668"/>
            </a:xfrm>
          </p:grpSpPr>
          <p:sp>
            <p:nvSpPr>
              <p:cNvPr id="122884" name="Text Box 4">
                <a:extLst>
                  <a:ext uri="{FF2B5EF4-FFF2-40B4-BE49-F238E27FC236}">
                    <a16:creationId xmlns:a16="http://schemas.microsoft.com/office/drawing/2014/main" id="{C9C585F9-ED3C-4710-A057-118720C48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624"/>
                <a:ext cx="998" cy="1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1  1  0  0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0  1  1  2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3  1  0  0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0  0  1  0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2  1  1  0</a:t>
                </a:r>
              </a:p>
            </p:txBody>
          </p:sp>
          <p:sp>
            <p:nvSpPr>
              <p:cNvPr id="122886" name="AutoShape 6">
                <a:extLst>
                  <a:ext uri="{FF2B5EF4-FFF2-40B4-BE49-F238E27FC236}">
                    <a16:creationId xmlns:a16="http://schemas.microsoft.com/office/drawing/2014/main" id="{15B90A69-F957-4EBB-9A3A-8A4573C41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734"/>
                <a:ext cx="1315" cy="1406"/>
              </a:xfrm>
              <a:prstGeom prst="bracePair">
                <a:avLst>
                  <a:gd name="adj" fmla="val 8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888" name="Text Box 8">
              <a:extLst>
                <a:ext uri="{FF2B5EF4-FFF2-40B4-BE49-F238E27FC236}">
                  <a16:creationId xmlns:a16="http://schemas.microsoft.com/office/drawing/2014/main" id="{58421E99-A907-4330-947A-B564B9C8D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294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Need = </a:t>
              </a:r>
            </a:p>
          </p:txBody>
        </p:sp>
      </p:grpSp>
      <p:grpSp>
        <p:nvGrpSpPr>
          <p:cNvPr id="122900" name="Group 20">
            <a:extLst>
              <a:ext uri="{FF2B5EF4-FFF2-40B4-BE49-F238E27FC236}">
                <a16:creationId xmlns:a16="http://schemas.microsoft.com/office/drawing/2014/main" id="{F5F7694C-E0F5-4C73-B638-7C0829F2C61A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4149725"/>
            <a:ext cx="3816350" cy="2647950"/>
            <a:chOff x="2744" y="2614"/>
            <a:chExt cx="2404" cy="1668"/>
          </a:xfrm>
        </p:grpSpPr>
        <p:grpSp>
          <p:nvGrpSpPr>
            <p:cNvPr id="122896" name="Group 16">
              <a:extLst>
                <a:ext uri="{FF2B5EF4-FFF2-40B4-BE49-F238E27FC236}">
                  <a16:creationId xmlns:a16="http://schemas.microsoft.com/office/drawing/2014/main" id="{21D2BAE2-1B80-4D79-B2E1-EAA8283D7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2614"/>
              <a:ext cx="1315" cy="1668"/>
              <a:chOff x="769" y="2624"/>
              <a:chExt cx="1315" cy="1668"/>
            </a:xfrm>
          </p:grpSpPr>
          <p:sp>
            <p:nvSpPr>
              <p:cNvPr id="122897" name="Text Box 17">
                <a:extLst>
                  <a:ext uri="{FF2B5EF4-FFF2-40B4-BE49-F238E27FC236}">
                    <a16:creationId xmlns:a16="http://schemas.microsoft.com/office/drawing/2014/main" id="{C6F5C2D1-5D23-4096-AB70-ECF5BEAD7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624"/>
                <a:ext cx="998" cy="1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3  0  1  1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0  1  0  0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1  1  1  0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1  1  0  1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0  0  0  0</a:t>
                </a:r>
              </a:p>
            </p:txBody>
          </p:sp>
          <p:sp>
            <p:nvSpPr>
              <p:cNvPr id="122898" name="AutoShape 18">
                <a:extLst>
                  <a:ext uri="{FF2B5EF4-FFF2-40B4-BE49-F238E27FC236}">
                    <a16:creationId xmlns:a16="http://schemas.microsoft.com/office/drawing/2014/main" id="{F7DADE50-F321-4A33-BED9-9D038C71A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734"/>
                <a:ext cx="1315" cy="1406"/>
              </a:xfrm>
              <a:prstGeom prst="bracePair">
                <a:avLst>
                  <a:gd name="adj" fmla="val 8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899" name="Text Box 19">
              <a:extLst>
                <a:ext uri="{FF2B5EF4-FFF2-40B4-BE49-F238E27FC236}">
                  <a16:creationId xmlns:a16="http://schemas.microsoft.com/office/drawing/2014/main" id="{C142A68E-1877-4D49-9545-3783F3376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284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Allocation = </a:t>
              </a:r>
            </a:p>
          </p:txBody>
        </p:sp>
      </p:grpSp>
      <p:sp>
        <p:nvSpPr>
          <p:cNvPr id="122901" name="Text Box 21">
            <a:extLst>
              <a:ext uri="{FF2B5EF4-FFF2-40B4-BE49-F238E27FC236}">
                <a16:creationId xmlns:a16="http://schemas.microsoft.com/office/drawing/2014/main" id="{C9C229E0-899B-4A73-ADDE-58E4819B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692525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Available = (1, 0, 2, 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AA60E77C-6761-4580-94F4-24F971D3E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习题四解答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C5D140E-EFC3-493E-8857-49999A0BF7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749300"/>
          </a:xfrm>
        </p:spPr>
        <p:txBody>
          <a:bodyPr/>
          <a:lstStyle/>
          <a:p>
            <a:r>
              <a:rPr lang="en-US" altLang="zh-CN" sz="2800">
                <a:effectLst/>
              </a:rPr>
              <a:t>(1) </a:t>
            </a:r>
            <a:r>
              <a:rPr lang="zh-CN" altLang="en-US" sz="2800">
                <a:effectLst/>
              </a:rPr>
              <a:t>运用安全性检测算法，寻找安全序列</a:t>
            </a:r>
          </a:p>
        </p:txBody>
      </p:sp>
      <p:graphicFrame>
        <p:nvGraphicFramePr>
          <p:cNvPr id="123978" name="Group 74">
            <a:extLst>
              <a:ext uri="{FF2B5EF4-FFF2-40B4-BE49-F238E27FC236}">
                <a16:creationId xmlns:a16="http://schemas.microsoft.com/office/drawing/2014/main" id="{FDDC37B0-F92B-40DF-B6BE-B31BFE20C72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23850" y="2492375"/>
          <a:ext cx="8296275" cy="3933825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876949894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9346569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89302508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53034271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3096280644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183988817"/>
                    </a:ext>
                  </a:extLst>
                </a:gridCol>
              </a:tblGrid>
              <a:tr h="1809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CurrentAvil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-A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Currentavil+allocation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22102"/>
                  </a:ext>
                </a:extLst>
              </a:tr>
              <a:tr h="592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71804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2  1  2  1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5  1  3  2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2093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5  1  3  2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0  1  1  2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5  2  3  2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318525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5  2  3  2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6  3  4  2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40032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1  0  2  0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2  1  2  1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043881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6  3  4  2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6  3  4  2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767394"/>
                  </a:ext>
                </a:extLst>
              </a:tr>
            </a:tbl>
          </a:graphicData>
        </a:graphic>
      </p:graphicFrame>
      <p:sp>
        <p:nvSpPr>
          <p:cNvPr id="123979" name="Text Box 75">
            <a:extLst>
              <a:ext uri="{FF2B5EF4-FFF2-40B4-BE49-F238E27FC236}">
                <a16:creationId xmlns:a16="http://schemas.microsoft.com/office/drawing/2014/main" id="{F0FFC186-4F9B-4481-B629-853DCF7F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84238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Available = (1, 0, 2, 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7F083D4A-7E18-42DF-AA38-A3A255A80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习题四解答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7876006-45CD-4CC7-A62C-24AAAD771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(1)  </a:t>
            </a:r>
            <a:r>
              <a:rPr lang="zh-CN" altLang="en-US"/>
              <a:t>找到安全序列：</a:t>
            </a:r>
            <a:r>
              <a:rPr lang="en-US" altLang="zh-CN"/>
              <a:t>P4, P1, P2, P3, P5</a:t>
            </a:r>
            <a:r>
              <a:rPr lang="zh-CN" altLang="en-US"/>
              <a:t>，因此该状态安全。</a:t>
            </a:r>
          </a:p>
          <a:p>
            <a:endParaRPr lang="zh-CN" altLang="en-US"/>
          </a:p>
          <a:p>
            <a:r>
              <a:rPr lang="en-US" altLang="zh-CN"/>
              <a:t> (2) </a:t>
            </a:r>
            <a:r>
              <a:rPr lang="zh-CN" altLang="en-US"/>
              <a:t>假定满足</a:t>
            </a:r>
            <a:r>
              <a:rPr lang="en-US" altLang="zh-CN"/>
              <a:t>P2</a:t>
            </a:r>
            <a:r>
              <a:rPr lang="zh-CN" altLang="en-US"/>
              <a:t>的请求，则得到另一个系统状态，运用安全性检测算法判断该状态是否安全。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>
            <a:extLst>
              <a:ext uri="{FF2B5EF4-FFF2-40B4-BE49-F238E27FC236}">
                <a16:creationId xmlns:a16="http://schemas.microsoft.com/office/drawing/2014/main" id="{E333C498-09CB-45BC-A055-AB28A4082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习题四解答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CDFD4FE5-6008-47E0-AA41-DBA9E892F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00258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ffectLst/>
              </a:rPr>
              <a:t>(2) </a:t>
            </a:r>
            <a:r>
              <a:rPr lang="zh-CN" altLang="en-US">
                <a:effectLst/>
              </a:rPr>
              <a:t>运用安全性检测算法，寻找安全序列</a:t>
            </a:r>
          </a:p>
        </p:txBody>
      </p:sp>
      <p:graphicFrame>
        <p:nvGraphicFramePr>
          <p:cNvPr id="126982" name="Group 6">
            <a:extLst>
              <a:ext uri="{FF2B5EF4-FFF2-40B4-BE49-F238E27FC236}">
                <a16:creationId xmlns:a16="http://schemas.microsoft.com/office/drawing/2014/main" id="{A46175C2-A4CA-4632-94D8-268DA7932C13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2492375"/>
          <a:ext cx="8296275" cy="3933825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302759404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95704234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051819657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93837794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650247742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3579804597"/>
                    </a:ext>
                  </a:extLst>
                </a:gridCol>
              </a:tblGrid>
              <a:tr h="1809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CurrentAvil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-A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Currentavil+allocation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28608"/>
                  </a:ext>
                </a:extLst>
              </a:tr>
              <a:tr h="592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77448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3  0  1  1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5  1  2  2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6576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5  1  2  2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0  1  2  2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5  2  3  2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31108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5  2  3  2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3  1  0  0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6  3  4  2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689256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2  1  1  1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31899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6  3  4  2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2  1  1  0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6  3  4  2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280941"/>
                  </a:ext>
                </a:extLst>
              </a:tr>
            </a:tbl>
          </a:graphicData>
        </a:graphic>
      </p:graphicFrame>
      <p:sp>
        <p:nvSpPr>
          <p:cNvPr id="127038" name="Text Box 62">
            <a:extLst>
              <a:ext uri="{FF2B5EF4-FFF2-40B4-BE49-F238E27FC236}">
                <a16:creationId xmlns:a16="http://schemas.microsoft.com/office/drawing/2014/main" id="{ABDD1A67-6A65-442D-8DDA-BEE12551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84238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Available = (1, 0, 1, 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>
            <a:extLst>
              <a:ext uri="{FF2B5EF4-FFF2-40B4-BE49-F238E27FC236}">
                <a16:creationId xmlns:a16="http://schemas.microsoft.com/office/drawing/2014/main" id="{031C95C9-E497-45EF-B861-A7FE9C5C6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习题四解答</a:t>
            </a:r>
          </a:p>
        </p:txBody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id="{19E4F231-39A5-45CD-95B6-BB678CD86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  <a:r>
              <a:rPr lang="zh-CN" altLang="en-US"/>
              <a:t>找到安全序列：</a:t>
            </a:r>
            <a:r>
              <a:rPr lang="en-US" altLang="zh-CN"/>
              <a:t>P4, P1, P2, P3, P5</a:t>
            </a:r>
            <a:r>
              <a:rPr lang="zh-CN" altLang="en-US"/>
              <a:t>，因此该状态安全。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(3) P2</a:t>
            </a:r>
            <a:r>
              <a:rPr lang="zh-CN" altLang="en-US"/>
              <a:t>进程资源申请得到满足后，可使用得系统资源为</a:t>
            </a:r>
            <a:r>
              <a:rPr lang="en-US" altLang="zh-CN"/>
              <a:t>(1, 0, 1, 0)</a:t>
            </a:r>
            <a:r>
              <a:rPr lang="zh-CN" altLang="en-US"/>
              <a:t>，当</a:t>
            </a:r>
            <a:r>
              <a:rPr lang="en-US" altLang="zh-CN"/>
              <a:t>P5</a:t>
            </a:r>
            <a:r>
              <a:rPr lang="zh-CN" altLang="en-US"/>
              <a:t>提出申请</a:t>
            </a:r>
            <a:r>
              <a:rPr lang="en-US" altLang="zh-CN"/>
              <a:t>(0, 0, 1, 0)</a:t>
            </a:r>
            <a:r>
              <a:rPr lang="zh-CN" altLang="en-US"/>
              <a:t>时，如果满足该申请，则系统资源剩余</a:t>
            </a:r>
            <a:r>
              <a:rPr lang="en-US" altLang="zh-CN"/>
              <a:t>(1, 0, 0, 0)</a:t>
            </a:r>
            <a:r>
              <a:rPr lang="zh-CN" altLang="en-US"/>
              <a:t>无法满足任何一个进程的最大需求，将进入不安全状态，因此应拒绝</a:t>
            </a:r>
            <a:r>
              <a:rPr lang="en-US" altLang="zh-CN"/>
              <a:t>P5</a:t>
            </a:r>
            <a:r>
              <a:rPr lang="zh-CN" altLang="en-US"/>
              <a:t>提出的资源申请。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B2EBDB33-4630-4897-8C7A-5E6DE1788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习题四解答</a:t>
            </a:r>
          </a:p>
        </p:txBody>
      </p:sp>
      <p:grpSp>
        <p:nvGrpSpPr>
          <p:cNvPr id="132100" name="Group 4">
            <a:extLst>
              <a:ext uri="{FF2B5EF4-FFF2-40B4-BE49-F238E27FC236}">
                <a16:creationId xmlns:a16="http://schemas.microsoft.com/office/drawing/2014/main" id="{33DD58B7-C552-482A-AECC-BE12EF875531}"/>
              </a:ext>
            </a:extLst>
          </p:cNvPr>
          <p:cNvGrpSpPr>
            <a:grpSpLocks/>
          </p:cNvGrpSpPr>
          <p:nvPr/>
        </p:nvGrpSpPr>
        <p:grpSpPr bwMode="auto">
          <a:xfrm>
            <a:off x="2554288" y="3444875"/>
            <a:ext cx="3313112" cy="2647950"/>
            <a:chOff x="521" y="2624"/>
            <a:chExt cx="2087" cy="1668"/>
          </a:xfrm>
        </p:grpSpPr>
        <p:grpSp>
          <p:nvGrpSpPr>
            <p:cNvPr id="132101" name="Group 5">
              <a:extLst>
                <a:ext uri="{FF2B5EF4-FFF2-40B4-BE49-F238E27FC236}">
                  <a16:creationId xmlns:a16="http://schemas.microsoft.com/office/drawing/2014/main" id="{4D6077F3-6223-45E7-8514-ADF10BD21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3" y="2624"/>
              <a:ext cx="1315" cy="1668"/>
              <a:chOff x="769" y="2624"/>
              <a:chExt cx="1315" cy="1668"/>
            </a:xfrm>
          </p:grpSpPr>
          <p:sp>
            <p:nvSpPr>
              <p:cNvPr id="132102" name="Text Box 6">
                <a:extLst>
                  <a:ext uri="{FF2B5EF4-FFF2-40B4-BE49-F238E27FC236}">
                    <a16:creationId xmlns:a16="http://schemas.microsoft.com/office/drawing/2014/main" id="{B17E2B43-28DE-46A8-803C-3AEFF9D2F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624"/>
                <a:ext cx="998" cy="1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1  1  0  0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0  1  0  2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3  1  0  0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0  0  1  0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Arial" panose="020B0604020202020204" pitchFamily="34" charset="0"/>
                  </a:rPr>
                  <a:t>2  1  0  0</a:t>
                </a:r>
              </a:p>
            </p:txBody>
          </p:sp>
          <p:sp>
            <p:nvSpPr>
              <p:cNvPr id="132103" name="AutoShape 7">
                <a:extLst>
                  <a:ext uri="{FF2B5EF4-FFF2-40B4-BE49-F238E27FC236}">
                    <a16:creationId xmlns:a16="http://schemas.microsoft.com/office/drawing/2014/main" id="{79EB97DB-BE33-441E-A1E5-F28468A0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" y="2734"/>
                <a:ext cx="1315" cy="1406"/>
              </a:xfrm>
              <a:prstGeom prst="bracePair">
                <a:avLst>
                  <a:gd name="adj" fmla="val 8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04" name="Text Box 8">
              <a:extLst>
                <a:ext uri="{FF2B5EF4-FFF2-40B4-BE49-F238E27FC236}">
                  <a16:creationId xmlns:a16="http://schemas.microsoft.com/office/drawing/2014/main" id="{8CD8A562-B246-49E5-83F4-FE17FFF7D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294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Need = </a:t>
              </a:r>
            </a:p>
          </p:txBody>
        </p:sp>
      </p:grpSp>
      <p:sp>
        <p:nvSpPr>
          <p:cNvPr id="132105" name="Text Box 9">
            <a:extLst>
              <a:ext uri="{FF2B5EF4-FFF2-40B4-BE49-F238E27FC236}">
                <a16:creationId xmlns:a16="http://schemas.microsoft.com/office/drawing/2014/main" id="{A05A41F9-9043-4E55-B685-096F02157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179638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Available = (1, 0, 0, 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8663FA5-18D8-4758-9015-07F38E7CF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习题一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6EE323E-3F2D-4A12-B020-6525A17F8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97000"/>
          </a:xfrm>
        </p:spPr>
        <p:txBody>
          <a:bodyPr/>
          <a:lstStyle/>
          <a:p>
            <a:r>
              <a:rPr lang="zh-CN" altLang="en-US" sz="2800"/>
              <a:t>有两个优先级相同的进程</a:t>
            </a:r>
            <a:r>
              <a:rPr lang="en-US" altLang="zh-CN" sz="2800"/>
              <a:t>P1</a:t>
            </a:r>
            <a:r>
              <a:rPr lang="zh-CN" altLang="en-US" sz="2800"/>
              <a:t>和</a:t>
            </a:r>
            <a:r>
              <a:rPr lang="en-US" altLang="zh-CN" sz="2800"/>
              <a:t>P2</a:t>
            </a:r>
            <a:r>
              <a:rPr lang="zh-CN" altLang="en-US" sz="2800"/>
              <a:t>，各自执行的操作如下，信号量</a:t>
            </a:r>
            <a:r>
              <a:rPr lang="en-US" altLang="zh-CN" sz="2800"/>
              <a:t>S1</a:t>
            </a:r>
            <a:r>
              <a:rPr lang="zh-CN" altLang="en-US" sz="2800"/>
              <a:t>和</a:t>
            </a:r>
            <a:r>
              <a:rPr lang="en-US" altLang="zh-CN" sz="2800"/>
              <a:t>S2</a:t>
            </a:r>
            <a:r>
              <a:rPr lang="zh-CN" altLang="en-US" sz="2800"/>
              <a:t>的初值均为</a:t>
            </a:r>
            <a:r>
              <a:rPr lang="en-US" altLang="zh-CN" sz="2800"/>
              <a:t>0</a:t>
            </a:r>
            <a:r>
              <a:rPr lang="zh-CN" altLang="en-US" sz="2800"/>
              <a:t>。试问</a:t>
            </a:r>
            <a:r>
              <a:rPr lang="en-US" altLang="zh-CN" sz="2800"/>
              <a:t>P1,P2</a:t>
            </a:r>
            <a:r>
              <a:rPr lang="zh-CN" altLang="en-US" sz="2800"/>
              <a:t>并发执行后，</a:t>
            </a:r>
            <a:r>
              <a:rPr lang="en-US" altLang="zh-CN" sz="2800"/>
              <a:t>x, y, z</a:t>
            </a:r>
            <a:r>
              <a:rPr lang="zh-CN" altLang="en-US" sz="2800"/>
              <a:t>的值各为多少？</a:t>
            </a:r>
          </a:p>
          <a:p>
            <a:endParaRPr lang="zh-CN" altLang="en-US" sz="2800"/>
          </a:p>
        </p:txBody>
      </p:sp>
      <p:sp>
        <p:nvSpPr>
          <p:cNvPr id="55368" name="Text Box 72">
            <a:extLst>
              <a:ext uri="{FF2B5EF4-FFF2-40B4-BE49-F238E27FC236}">
                <a16:creationId xmlns:a16="http://schemas.microsoft.com/office/drawing/2014/main" id="{BF965497-99A6-429F-AA1F-8CBEC07C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068638"/>
            <a:ext cx="2378075" cy="366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P1: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begin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y := 1;		</a:t>
            </a:r>
            <a:r>
              <a:rPr lang="en-US" altLang="zh-CN">
                <a:latin typeface="宋体" panose="02010600030101010101" pitchFamily="2" charset="-122"/>
              </a:rPr>
              <a:t>①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y := y + 3;	</a:t>
            </a:r>
            <a:r>
              <a:rPr lang="en-US" altLang="zh-CN">
                <a:latin typeface="宋体" panose="02010600030101010101" pitchFamily="2" charset="-122"/>
              </a:rPr>
              <a:t>②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V(S1);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z := y + 1;	③ 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P(S2);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y := z + y;	</a:t>
            </a:r>
            <a:r>
              <a:rPr lang="en-US" altLang="zh-CN">
                <a:latin typeface="宋体" panose="02010600030101010101" pitchFamily="2" charset="-122"/>
              </a:rPr>
              <a:t>④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end.</a:t>
            </a:r>
          </a:p>
        </p:txBody>
      </p:sp>
      <p:sp>
        <p:nvSpPr>
          <p:cNvPr id="55369" name="Text Box 73">
            <a:extLst>
              <a:ext uri="{FF2B5EF4-FFF2-40B4-BE49-F238E27FC236}">
                <a16:creationId xmlns:a16="http://schemas.microsoft.com/office/drawing/2014/main" id="{3C8C3C0F-3425-4A76-BE0C-D98F5BD14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073400"/>
            <a:ext cx="2378075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P2: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begin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x := 1;		</a:t>
            </a:r>
            <a:r>
              <a:rPr lang="en-US" altLang="zh-CN">
                <a:latin typeface="宋体" panose="02010600030101010101" pitchFamily="2" charset="-122"/>
              </a:rPr>
              <a:t>⑤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x := x + 5;	</a:t>
            </a:r>
            <a:r>
              <a:rPr lang="en-US" altLang="zh-CN">
                <a:latin typeface="宋体" panose="02010600030101010101" pitchFamily="2" charset="-122"/>
              </a:rPr>
              <a:t>⑥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P(S1);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x := x + y;	</a:t>
            </a:r>
            <a:r>
              <a:rPr lang="en-US" altLang="zh-CN">
                <a:latin typeface="宋体" panose="02010600030101010101" pitchFamily="2" charset="-122"/>
              </a:rPr>
              <a:t>⑦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V(S2);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z := z + x;	</a:t>
            </a:r>
            <a:r>
              <a:rPr lang="en-US" altLang="zh-CN">
                <a:latin typeface="宋体" panose="02010600030101010101" pitchFamily="2" charset="-122"/>
              </a:rPr>
              <a:t>⑧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end.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00C2BA87-D612-4899-A6AC-1E10E55FE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习题五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4712F9D9-887C-4CD8-AAB4-3267B9D17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某系统有</a:t>
            </a:r>
            <a:r>
              <a:rPr lang="en-US" altLang="zh-CN"/>
              <a:t>R1</a:t>
            </a:r>
            <a:r>
              <a:rPr lang="zh-CN" altLang="en-US"/>
              <a:t>设备</a:t>
            </a:r>
            <a:r>
              <a:rPr lang="en-US" altLang="zh-CN"/>
              <a:t>3</a:t>
            </a:r>
            <a:r>
              <a:rPr lang="zh-CN" altLang="en-US"/>
              <a:t>台，</a:t>
            </a:r>
            <a:r>
              <a:rPr lang="en-US" altLang="zh-CN"/>
              <a:t>R2</a:t>
            </a:r>
            <a:r>
              <a:rPr lang="zh-CN" altLang="en-US"/>
              <a:t>设备</a:t>
            </a:r>
            <a:r>
              <a:rPr lang="en-US" altLang="zh-CN"/>
              <a:t>4</a:t>
            </a:r>
            <a:r>
              <a:rPr lang="zh-CN" altLang="en-US"/>
              <a:t>台，它们被</a:t>
            </a:r>
            <a:r>
              <a:rPr lang="en-US" altLang="zh-CN"/>
              <a:t>P1</a:t>
            </a:r>
            <a:r>
              <a:rPr lang="zh-CN" altLang="en-US"/>
              <a:t>、</a:t>
            </a:r>
            <a:r>
              <a:rPr lang="en-US" altLang="zh-CN"/>
              <a:t>P2</a:t>
            </a:r>
            <a:r>
              <a:rPr lang="zh-CN" altLang="en-US"/>
              <a:t>、</a:t>
            </a:r>
            <a:r>
              <a:rPr lang="en-US" altLang="zh-CN"/>
              <a:t>P3</a:t>
            </a:r>
            <a:r>
              <a:rPr lang="zh-CN" altLang="en-US"/>
              <a:t>和</a:t>
            </a:r>
            <a:r>
              <a:rPr lang="en-US" altLang="zh-CN"/>
              <a:t>P4</a:t>
            </a:r>
            <a:r>
              <a:rPr lang="zh-CN" altLang="en-US"/>
              <a:t>进程共享，且已知这四个进程均按以下顺序使用设备：</a:t>
            </a:r>
          </a:p>
          <a:p>
            <a:pPr lvl="1">
              <a:buFontTx/>
              <a:buNone/>
            </a:pP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zh-CN" altLang="en-US">
                <a:cs typeface="Arial" panose="020B0604020202020204" pitchFamily="34" charset="0"/>
              </a:rPr>
              <a:t>申请</a:t>
            </a:r>
            <a:r>
              <a:rPr lang="en-US" altLang="zh-CN">
                <a:cs typeface="Arial" panose="020B0604020202020204" pitchFamily="34" charset="0"/>
              </a:rPr>
              <a:t>R1 →</a:t>
            </a:r>
            <a:r>
              <a:rPr lang="zh-CN" altLang="en-US">
                <a:cs typeface="Arial" panose="020B0604020202020204" pitchFamily="34" charset="0"/>
              </a:rPr>
              <a:t>申请</a:t>
            </a:r>
            <a:r>
              <a:rPr lang="en-US" altLang="zh-CN">
                <a:cs typeface="Arial" panose="020B0604020202020204" pitchFamily="34" charset="0"/>
              </a:rPr>
              <a:t>R2 →</a:t>
            </a:r>
            <a:r>
              <a:rPr lang="zh-CN" altLang="en-US">
                <a:cs typeface="Arial" panose="020B0604020202020204" pitchFamily="34" charset="0"/>
              </a:rPr>
              <a:t>申请</a:t>
            </a:r>
            <a:r>
              <a:rPr lang="en-US" altLang="zh-CN">
                <a:cs typeface="Arial" panose="020B0604020202020204" pitchFamily="34" charset="0"/>
              </a:rPr>
              <a:t>R1 →</a:t>
            </a:r>
            <a:r>
              <a:rPr lang="zh-CN" altLang="en-US">
                <a:cs typeface="Arial" panose="020B0604020202020204" pitchFamily="34" charset="0"/>
              </a:rPr>
              <a:t>释放</a:t>
            </a:r>
            <a:r>
              <a:rPr lang="en-US" altLang="zh-CN">
                <a:cs typeface="Arial" panose="020B0604020202020204" pitchFamily="34" charset="0"/>
              </a:rPr>
              <a:t>R1 →</a:t>
            </a:r>
            <a:r>
              <a:rPr lang="zh-CN" altLang="en-US">
                <a:cs typeface="Arial" panose="020B0604020202020204" pitchFamily="34" charset="0"/>
              </a:rPr>
              <a:t>释放</a:t>
            </a:r>
            <a:r>
              <a:rPr lang="en-US" altLang="zh-CN">
                <a:cs typeface="Arial" panose="020B0604020202020204" pitchFamily="34" charset="0"/>
              </a:rPr>
              <a:t>R2 →</a:t>
            </a:r>
            <a:r>
              <a:rPr lang="zh-CN" altLang="en-US">
                <a:cs typeface="Arial" panose="020B0604020202020204" pitchFamily="34" charset="0"/>
              </a:rPr>
              <a:t>释放</a:t>
            </a:r>
            <a:r>
              <a:rPr lang="en-US" altLang="zh-CN">
                <a:cs typeface="Arial" panose="020B0604020202020204" pitchFamily="34" charset="0"/>
              </a:rPr>
              <a:t>R1</a:t>
            </a:r>
          </a:p>
          <a:p>
            <a:pPr lvl="1"/>
            <a:r>
              <a:rPr lang="en-US" altLang="zh-CN">
                <a:cs typeface="Arial" panose="020B0604020202020204" pitchFamily="34" charset="0"/>
              </a:rPr>
              <a:t>(1)</a:t>
            </a:r>
            <a:r>
              <a:rPr lang="zh-CN" altLang="en-US">
                <a:cs typeface="Arial" panose="020B0604020202020204" pitchFamily="34" charset="0"/>
              </a:rPr>
              <a:t>系统运行中可能产生死锁吗？为什么？</a:t>
            </a:r>
          </a:p>
          <a:p>
            <a:pPr lvl="1"/>
            <a:r>
              <a:rPr lang="en-US" altLang="zh-CN">
                <a:cs typeface="Arial" panose="020B0604020202020204" pitchFamily="34" charset="0"/>
              </a:rPr>
              <a:t>(2)</a:t>
            </a:r>
            <a:r>
              <a:rPr lang="zh-CN" altLang="en-US">
                <a:cs typeface="Arial" panose="020B0604020202020204" pitchFamily="34" charset="0"/>
              </a:rPr>
              <a:t>若有可能，请举出一种情况，并画出表示该死锁状态的进程</a:t>
            </a:r>
            <a:r>
              <a:rPr lang="en-US" altLang="zh-CN">
                <a:cs typeface="Arial" panose="020B0604020202020204" pitchFamily="34" charset="0"/>
              </a:rPr>
              <a:t>—</a:t>
            </a:r>
            <a:r>
              <a:rPr lang="zh-CN" altLang="en-US">
                <a:cs typeface="Arial" panose="020B0604020202020204" pitchFamily="34" charset="0"/>
              </a:rPr>
              <a:t>资源图。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FAC28BE6-83B4-40E8-B1D0-468BA8DA6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习题五解答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1118F4CC-EB04-4814-95F3-5E7C1EB0D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(1), </a:t>
            </a:r>
            <a:r>
              <a:rPr lang="zh-CN" altLang="en-US" sz="2800"/>
              <a:t>四个进程，每个进程需要的资源数分别是</a:t>
            </a:r>
            <a:r>
              <a:rPr lang="en-US" altLang="zh-CN" sz="2800"/>
              <a:t>R1</a:t>
            </a:r>
            <a:r>
              <a:rPr lang="zh-CN" altLang="en-US" sz="2800"/>
              <a:t>设备</a:t>
            </a:r>
            <a:r>
              <a:rPr lang="en-US" altLang="zh-CN" sz="2800"/>
              <a:t>2</a:t>
            </a:r>
            <a:r>
              <a:rPr lang="zh-CN" altLang="en-US" sz="2800"/>
              <a:t>台，</a:t>
            </a:r>
            <a:r>
              <a:rPr lang="en-US" altLang="zh-CN" sz="2800"/>
              <a:t>R2</a:t>
            </a:r>
            <a:r>
              <a:rPr lang="zh-CN" altLang="en-US" sz="2800"/>
              <a:t>设备</a:t>
            </a:r>
            <a:r>
              <a:rPr lang="en-US" altLang="zh-CN" sz="2800"/>
              <a:t>1</a:t>
            </a:r>
            <a:r>
              <a:rPr lang="zh-CN" altLang="en-US" sz="2800"/>
              <a:t>台。可见系统资源总数不足以同时提供给四个进程使用，另外，每个进程使用资源均遵循先申请后使用的原则，所以系统可能产生死锁。</a:t>
            </a:r>
          </a:p>
          <a:p>
            <a:r>
              <a:rPr lang="en-US" altLang="zh-CN" sz="2800"/>
              <a:t>(2), </a:t>
            </a:r>
            <a:r>
              <a:rPr lang="zh-CN" altLang="en-US" sz="2800"/>
              <a:t>当三个进程执行完申请资源</a:t>
            </a:r>
            <a:r>
              <a:rPr lang="en-US" altLang="zh-CN" sz="2800"/>
              <a:t>R1</a:t>
            </a:r>
            <a:r>
              <a:rPr lang="zh-CN" altLang="en-US" sz="2800"/>
              <a:t>后，开始执行申请资源</a:t>
            </a:r>
            <a:r>
              <a:rPr lang="en-US" altLang="zh-CN" sz="2800"/>
              <a:t>R2</a:t>
            </a:r>
            <a:r>
              <a:rPr lang="zh-CN" altLang="en-US" sz="2800"/>
              <a:t>时，第四个进程会因没有资源</a:t>
            </a:r>
            <a:r>
              <a:rPr lang="en-US" altLang="zh-CN" sz="2800"/>
              <a:t>R1</a:t>
            </a:r>
            <a:r>
              <a:rPr lang="zh-CN" altLang="en-US" sz="2800"/>
              <a:t>而被阻塞。当前三个进程执行完申请资源</a:t>
            </a:r>
            <a:r>
              <a:rPr lang="en-US" altLang="zh-CN" sz="2800"/>
              <a:t>R2</a:t>
            </a:r>
            <a:r>
              <a:rPr lang="zh-CN" altLang="en-US" sz="2800"/>
              <a:t>后，系统还剩</a:t>
            </a:r>
            <a:r>
              <a:rPr lang="en-US" altLang="zh-CN" sz="2800"/>
              <a:t>1</a:t>
            </a:r>
            <a:r>
              <a:rPr lang="zh-CN" altLang="en-US" sz="2800"/>
              <a:t>个</a:t>
            </a:r>
            <a:r>
              <a:rPr lang="en-US" altLang="zh-CN" sz="2800"/>
              <a:t>R2</a:t>
            </a:r>
            <a:r>
              <a:rPr lang="zh-CN" altLang="en-US" sz="2800"/>
              <a:t>资源。而前三个进程因执行申请第二个资源</a:t>
            </a:r>
            <a:r>
              <a:rPr lang="en-US" altLang="zh-CN" sz="2800"/>
              <a:t>R1</a:t>
            </a:r>
            <a:r>
              <a:rPr lang="zh-CN" altLang="en-US" sz="2800"/>
              <a:t>而全部被阻塞，系统进入死锁。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C81A94C-7CC6-4C6C-AAEA-7DD9497C7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习题五解答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821BA2EA-3C1A-4F49-A0CB-7E3EA47CD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en-US" altLang="zh-CN"/>
              <a:t>(2) </a:t>
            </a:r>
            <a:r>
              <a:rPr lang="zh-CN" altLang="en-US"/>
              <a:t>上述死锁状态的资源分配图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58407450-D894-4378-8BC8-A3678A80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565400"/>
            <a:ext cx="2808288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 anchor="ctr"/>
          <a:lstStyle/>
          <a:p>
            <a:pPr algn="ctr"/>
            <a:r>
              <a:rPr lang="en-US" altLang="zh-CN" sz="4000" b="1"/>
              <a:t>. . .</a:t>
            </a:r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B696C203-7D3D-4405-AB18-51FA28C6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445125"/>
            <a:ext cx="3671888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1"/>
              <a:t>. . . .</a:t>
            </a:r>
            <a:r>
              <a:rPr lang="en-US" altLang="zh-CN"/>
              <a:t> </a:t>
            </a:r>
          </a:p>
        </p:txBody>
      </p:sp>
      <p:sp>
        <p:nvSpPr>
          <p:cNvPr id="131078" name="Text Box 6">
            <a:extLst>
              <a:ext uri="{FF2B5EF4-FFF2-40B4-BE49-F238E27FC236}">
                <a16:creationId xmlns:a16="http://schemas.microsoft.com/office/drawing/2014/main" id="{0DF8CEB1-C9D7-451B-A8C7-3BEF434E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1796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R1</a:t>
            </a:r>
          </a:p>
        </p:txBody>
      </p:sp>
      <p:sp>
        <p:nvSpPr>
          <p:cNvPr id="131079" name="Text Box 7">
            <a:extLst>
              <a:ext uri="{FF2B5EF4-FFF2-40B4-BE49-F238E27FC236}">
                <a16:creationId xmlns:a16="http://schemas.microsoft.com/office/drawing/2014/main" id="{E27E30D5-8E9E-4521-AFC7-CCBC38C4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059363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R2</a:t>
            </a:r>
          </a:p>
        </p:txBody>
      </p:sp>
      <p:sp>
        <p:nvSpPr>
          <p:cNvPr id="131080" name="Oval 8">
            <a:extLst>
              <a:ext uri="{FF2B5EF4-FFF2-40B4-BE49-F238E27FC236}">
                <a16:creationId xmlns:a16="http://schemas.microsoft.com/office/drawing/2014/main" id="{208F33CA-1947-4279-A2B5-08E0DF27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45125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P1</a:t>
            </a:r>
          </a:p>
        </p:txBody>
      </p:sp>
      <p:sp>
        <p:nvSpPr>
          <p:cNvPr id="131082" name="Line 10">
            <a:extLst>
              <a:ext uri="{FF2B5EF4-FFF2-40B4-BE49-F238E27FC236}">
                <a16:creationId xmlns:a16="http://schemas.microsoft.com/office/drawing/2014/main" id="{0C5A7963-40C3-4EC9-A605-8356A4986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888" y="3213100"/>
            <a:ext cx="1152525" cy="216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3" name="Line 11">
            <a:extLst>
              <a:ext uri="{FF2B5EF4-FFF2-40B4-BE49-F238E27FC236}">
                <a16:creationId xmlns:a16="http://schemas.microsoft.com/office/drawing/2014/main" id="{5FCDC97B-5561-4F2B-B832-E599E49586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19250" y="5949950"/>
            <a:ext cx="4824413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4" name="Line 12">
            <a:extLst>
              <a:ext uri="{FF2B5EF4-FFF2-40B4-BE49-F238E27FC236}">
                <a16:creationId xmlns:a16="http://schemas.microsoft.com/office/drawing/2014/main" id="{4DEF75CB-13CF-4742-B409-42CAB3DAE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3644900"/>
            <a:ext cx="1008063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5" name="Oval 13">
            <a:extLst>
              <a:ext uri="{FF2B5EF4-FFF2-40B4-BE49-F238E27FC236}">
                <a16:creationId xmlns:a16="http://schemas.microsoft.com/office/drawing/2014/main" id="{5AB30814-9F39-4EF4-AB02-1ED7FDAC9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221163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P2</a:t>
            </a: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1516C43E-8EEF-4AAD-943C-8B2C469F9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0" y="3252788"/>
            <a:ext cx="1079500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7" name="Line 15">
            <a:extLst>
              <a:ext uri="{FF2B5EF4-FFF2-40B4-BE49-F238E27FC236}">
                <a16:creationId xmlns:a16="http://schemas.microsoft.com/office/drawing/2014/main" id="{C532FCA9-6C1E-4F56-B94A-A5FC2E7115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3613150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8" name="Line 16">
            <a:extLst>
              <a:ext uri="{FF2B5EF4-FFF2-40B4-BE49-F238E27FC236}">
                <a16:creationId xmlns:a16="http://schemas.microsoft.com/office/drawing/2014/main" id="{98814FE6-7098-4528-98E9-7518086269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0563" y="4941888"/>
            <a:ext cx="2159000" cy="1150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9" name="Oval 17">
            <a:extLst>
              <a:ext uri="{FF2B5EF4-FFF2-40B4-BE49-F238E27FC236}">
                <a16:creationId xmlns:a16="http://schemas.microsoft.com/office/drawing/2014/main" id="{EB1D924B-6206-47CB-9121-FC8887E2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716338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P3</a:t>
            </a:r>
          </a:p>
        </p:txBody>
      </p:sp>
      <p:sp>
        <p:nvSpPr>
          <p:cNvPr id="131090" name="Line 18">
            <a:extLst>
              <a:ext uri="{FF2B5EF4-FFF2-40B4-BE49-F238E27FC236}">
                <a16:creationId xmlns:a16="http://schemas.microsoft.com/office/drawing/2014/main" id="{29CFA697-44BC-40B4-92CA-AC329BF8C4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27763" y="4652963"/>
            <a:ext cx="720725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1" name="Line 19">
            <a:extLst>
              <a:ext uri="{FF2B5EF4-FFF2-40B4-BE49-F238E27FC236}">
                <a16:creationId xmlns:a16="http://schemas.microsoft.com/office/drawing/2014/main" id="{E1C60ED3-C6AE-4657-A90C-E13855363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088" y="3173413"/>
            <a:ext cx="266541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2" name="Line 20">
            <a:extLst>
              <a:ext uri="{FF2B5EF4-FFF2-40B4-BE49-F238E27FC236}">
                <a16:creationId xmlns:a16="http://schemas.microsoft.com/office/drawing/2014/main" id="{BF8258AD-8D91-4799-B11C-C43F619156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7175" y="3284538"/>
            <a:ext cx="15843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3" name="Oval 21">
            <a:extLst>
              <a:ext uri="{FF2B5EF4-FFF2-40B4-BE49-F238E27FC236}">
                <a16:creationId xmlns:a16="http://schemas.microsoft.com/office/drawing/2014/main" id="{AE1FFD58-94CA-4377-B3E5-D321C87B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2492375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P4</a:t>
            </a:r>
          </a:p>
        </p:txBody>
      </p:sp>
      <p:sp>
        <p:nvSpPr>
          <p:cNvPr id="131094" name="Line 22">
            <a:extLst>
              <a:ext uri="{FF2B5EF4-FFF2-40B4-BE49-F238E27FC236}">
                <a16:creationId xmlns:a16="http://schemas.microsoft.com/office/drawing/2014/main" id="{8B818EB8-5C61-48F5-B746-F98284404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7175" y="2924175"/>
            <a:ext cx="2809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FA3E620-8289-4679-802B-00A21C30F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习题一解答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EC38483-4395-45C4-972B-876BD5BF4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205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信号量与</a:t>
            </a:r>
            <a:r>
              <a:rPr lang="en-US" altLang="zh-CN"/>
              <a:t>PV</a:t>
            </a:r>
            <a:r>
              <a:rPr lang="zh-CN" altLang="en-US"/>
              <a:t>操作的作用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信号量</a:t>
            </a:r>
            <a:r>
              <a:rPr lang="en-US" altLang="zh-CN"/>
              <a:t>S1</a:t>
            </a:r>
            <a:r>
              <a:rPr lang="zh-CN" altLang="en-US"/>
              <a:t>：保证语句</a:t>
            </a:r>
            <a:r>
              <a:rPr lang="en-US" altLang="zh-CN">
                <a:latin typeface="宋体" panose="02010600030101010101" pitchFamily="2" charset="-122"/>
              </a:rPr>
              <a:t>⑦</a:t>
            </a:r>
            <a:r>
              <a:rPr lang="zh-CN" altLang="en-US">
                <a:latin typeface="宋体" panose="02010600030101010101" pitchFamily="2" charset="-122"/>
              </a:rPr>
              <a:t>在语句</a:t>
            </a:r>
            <a:r>
              <a:rPr lang="en-US" altLang="zh-CN">
                <a:latin typeface="宋体" panose="02010600030101010101" pitchFamily="2" charset="-122"/>
              </a:rPr>
              <a:t>②</a:t>
            </a:r>
            <a:r>
              <a:rPr lang="zh-CN" altLang="en-US">
                <a:latin typeface="宋体" panose="02010600030101010101" pitchFamily="2" charset="-122"/>
              </a:rPr>
              <a:t>之后执行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信号量</a:t>
            </a:r>
            <a:r>
              <a:rPr lang="en-US" altLang="zh-CN"/>
              <a:t>S2</a:t>
            </a:r>
            <a:r>
              <a:rPr lang="zh-CN" altLang="en-US"/>
              <a:t>：保证语句</a:t>
            </a:r>
            <a:r>
              <a:rPr lang="en-US" altLang="zh-CN">
                <a:latin typeface="宋体" panose="02010600030101010101" pitchFamily="2" charset="-122"/>
              </a:rPr>
              <a:t>④</a:t>
            </a:r>
            <a:r>
              <a:rPr lang="zh-CN" altLang="en-US">
                <a:latin typeface="宋体" panose="02010600030101010101" pitchFamily="2" charset="-122"/>
              </a:rPr>
              <a:t>在语句</a:t>
            </a:r>
            <a:r>
              <a:rPr lang="en-US" altLang="zh-CN">
                <a:latin typeface="宋体" panose="02010600030101010101" pitchFamily="2" charset="-122"/>
              </a:rPr>
              <a:t>⑦</a:t>
            </a:r>
            <a:r>
              <a:rPr lang="zh-CN" altLang="en-US">
                <a:latin typeface="宋体" panose="02010600030101010101" pitchFamily="2" charset="-122"/>
              </a:rPr>
              <a:t>之后执行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语句间的相关性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语句</a:t>
            </a:r>
            <a:r>
              <a:rPr lang="en-US" altLang="zh-CN">
                <a:latin typeface="宋体" panose="02010600030101010101" pitchFamily="2" charset="-122"/>
              </a:rPr>
              <a:t>①②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⑤⑥</a:t>
            </a:r>
            <a:r>
              <a:rPr lang="zh-CN" altLang="en-US">
                <a:latin typeface="宋体" panose="02010600030101010101" pitchFamily="2" charset="-122"/>
              </a:rPr>
              <a:t>无关，即可以以任何次序执行，而结果唯一。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语句</a:t>
            </a:r>
            <a:r>
              <a:rPr lang="en-US" altLang="zh-CN">
                <a:latin typeface="宋体" panose="02010600030101010101" pitchFamily="2" charset="-122"/>
              </a:rPr>
              <a:t>③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⑦</a:t>
            </a:r>
            <a:r>
              <a:rPr lang="zh-CN" altLang="en-US">
                <a:latin typeface="宋体" panose="02010600030101010101" pitchFamily="2" charset="-122"/>
              </a:rPr>
              <a:t>无关，执行先后，结果唯一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语句</a:t>
            </a:r>
            <a:r>
              <a:rPr lang="en-US" altLang="zh-CN">
                <a:latin typeface="宋体" panose="02010600030101010101" pitchFamily="2" charset="-122"/>
              </a:rPr>
              <a:t>③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④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⑧</a:t>
            </a:r>
            <a:r>
              <a:rPr lang="zh-CN" altLang="en-US">
                <a:latin typeface="宋体" panose="02010600030101010101" pitchFamily="2" charset="-122"/>
              </a:rPr>
              <a:t>有关，执行顺序不同将产生不同结果</a:t>
            </a:r>
          </a:p>
          <a:p>
            <a:pPr lvl="1">
              <a:lnSpc>
                <a:spcPct val="90000"/>
              </a:lnSpc>
            </a:pPr>
            <a:endParaRPr lang="en-US" altLang="zh-CN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>
            <a:extLst>
              <a:ext uri="{FF2B5EF4-FFF2-40B4-BE49-F238E27FC236}">
                <a16:creationId xmlns:a16="http://schemas.microsoft.com/office/drawing/2014/main" id="{A7086724-AA52-4F2E-86BB-EA09101D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习题一解答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F9087E6B-DD9C-4018-A430-D3639E41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91513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结果：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语句</a:t>
            </a:r>
            <a:r>
              <a:rPr lang="en-US" altLang="zh-CN">
                <a:latin typeface="宋体" panose="02010600030101010101" pitchFamily="2" charset="-122"/>
              </a:rPr>
              <a:t>⑦</a:t>
            </a:r>
            <a:r>
              <a:rPr lang="zh-CN" altLang="en-US">
                <a:latin typeface="宋体" panose="02010600030101010101" pitchFamily="2" charset="-122"/>
              </a:rPr>
              <a:t>必须在</a:t>
            </a:r>
            <a:r>
              <a:rPr lang="en-US" altLang="zh-CN">
                <a:latin typeface="宋体" panose="02010600030101010101" pitchFamily="2" charset="-122"/>
              </a:rPr>
              <a:t>⑥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②</a:t>
            </a:r>
            <a:r>
              <a:rPr lang="zh-CN" altLang="en-US">
                <a:latin typeface="宋体" panose="02010600030101010101" pitchFamily="2" charset="-122"/>
              </a:rPr>
              <a:t>之后执行，执行完</a:t>
            </a:r>
            <a:r>
              <a:rPr lang="en-US" altLang="zh-CN">
                <a:latin typeface="宋体" panose="02010600030101010101" pitchFamily="2" charset="-122"/>
              </a:rPr>
              <a:t>⑦</a:t>
            </a:r>
            <a:r>
              <a:rPr lang="zh-CN" altLang="en-US">
                <a:latin typeface="宋体" panose="02010600030101010101" pitchFamily="2" charset="-122"/>
              </a:rPr>
              <a:t>之后，</a:t>
            </a:r>
            <a:r>
              <a:rPr lang="en-US" altLang="zh-CN">
                <a:latin typeface="宋体" panose="02010600030101010101" pitchFamily="2" charset="-122"/>
              </a:rPr>
              <a:t>x = 10, y = 4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由于语句</a:t>
            </a:r>
            <a:r>
              <a:rPr lang="en-US" altLang="zh-CN">
                <a:latin typeface="宋体" panose="02010600030101010101" pitchFamily="2" charset="-122"/>
              </a:rPr>
              <a:t>④</a:t>
            </a:r>
            <a:r>
              <a:rPr lang="zh-CN" altLang="en-US">
                <a:latin typeface="宋体" panose="02010600030101010101" pitchFamily="2" charset="-122"/>
              </a:rPr>
              <a:t>必须在</a:t>
            </a:r>
            <a:r>
              <a:rPr lang="en-US" altLang="zh-CN">
                <a:latin typeface="宋体" panose="02010600030101010101" pitchFamily="2" charset="-122"/>
              </a:rPr>
              <a:t>⑦</a:t>
            </a:r>
            <a:r>
              <a:rPr lang="zh-CN" altLang="en-US">
                <a:latin typeface="宋体" panose="02010600030101010101" pitchFamily="2" charset="-122"/>
              </a:rPr>
              <a:t>后执行， </a:t>
            </a:r>
            <a:r>
              <a:rPr lang="en-US" altLang="zh-CN">
                <a:latin typeface="宋体" panose="02010600030101010101" pitchFamily="2" charset="-122"/>
              </a:rPr>
              <a:t>③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⑦</a:t>
            </a:r>
            <a:r>
              <a:rPr lang="zh-CN" altLang="en-US">
                <a:latin typeface="宋体" panose="02010600030101010101" pitchFamily="2" charset="-122"/>
              </a:rPr>
              <a:t>无关，而语句</a:t>
            </a:r>
            <a:r>
              <a:rPr lang="en-US" altLang="zh-CN">
                <a:latin typeface="宋体" panose="02010600030101010101" pitchFamily="2" charset="-122"/>
              </a:rPr>
              <a:t>③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④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⑧</a:t>
            </a:r>
            <a:r>
              <a:rPr lang="zh-CN" altLang="en-US">
                <a:latin typeface="宋体" panose="02010600030101010101" pitchFamily="2" charset="-122"/>
              </a:rPr>
              <a:t>有关，因此共有三种结果：</a:t>
            </a: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语句</a:t>
            </a:r>
            <a:r>
              <a:rPr lang="en-US" altLang="zh-CN">
                <a:latin typeface="宋体" panose="02010600030101010101" pitchFamily="2" charset="-122"/>
              </a:rPr>
              <a:t>⑧</a:t>
            </a:r>
            <a:r>
              <a:rPr lang="zh-CN" altLang="en-US">
                <a:latin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</a:rPr>
              <a:t>③</a:t>
            </a:r>
            <a:r>
              <a:rPr lang="zh-CN" altLang="en-US">
                <a:latin typeface="宋体" panose="02010600030101010101" pitchFamily="2" charset="-122"/>
              </a:rPr>
              <a:t>之后执行，</a:t>
            </a:r>
          </a:p>
          <a:p>
            <a:pPr lvl="3" eaLnBrk="1" hangingPunct="1"/>
            <a:r>
              <a:rPr lang="zh-CN" altLang="en-US">
                <a:latin typeface="宋体" panose="02010600030101010101" pitchFamily="2" charset="-122"/>
              </a:rPr>
              <a:t>语句</a:t>
            </a:r>
            <a:r>
              <a:rPr lang="en-US" altLang="zh-CN">
                <a:latin typeface="宋体" panose="02010600030101010101" pitchFamily="2" charset="-122"/>
              </a:rPr>
              <a:t>④</a:t>
            </a:r>
            <a:r>
              <a:rPr lang="zh-CN" altLang="en-US">
                <a:latin typeface="宋体" panose="02010600030101010101" pitchFamily="2" charset="-122"/>
              </a:rPr>
              <a:t>先执行，则：</a:t>
            </a:r>
            <a:r>
              <a:rPr lang="en-US" altLang="zh-CN">
                <a:latin typeface="宋体" panose="02010600030101010101" pitchFamily="2" charset="-122"/>
              </a:rPr>
              <a:t>x = 10, y = 9, z = 15</a:t>
            </a:r>
          </a:p>
          <a:p>
            <a:pPr lvl="3" eaLnBrk="1" hangingPunct="1"/>
            <a:r>
              <a:rPr lang="zh-CN" altLang="en-US">
                <a:latin typeface="宋体" panose="02010600030101010101" pitchFamily="2" charset="-122"/>
              </a:rPr>
              <a:t>语句</a:t>
            </a:r>
            <a:r>
              <a:rPr lang="en-US" altLang="zh-CN">
                <a:latin typeface="宋体" panose="02010600030101010101" pitchFamily="2" charset="-122"/>
              </a:rPr>
              <a:t>⑧</a:t>
            </a:r>
            <a:r>
              <a:rPr lang="zh-CN" altLang="en-US">
                <a:latin typeface="宋体" panose="02010600030101010101" pitchFamily="2" charset="-122"/>
              </a:rPr>
              <a:t>先执行，则：</a:t>
            </a:r>
            <a:r>
              <a:rPr lang="en-US" altLang="zh-CN">
                <a:latin typeface="宋体" panose="02010600030101010101" pitchFamily="2" charset="-122"/>
              </a:rPr>
              <a:t>x = 10, y = 19, z = 15</a:t>
            </a: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语句</a:t>
            </a:r>
            <a:r>
              <a:rPr lang="en-US" altLang="zh-CN">
                <a:latin typeface="宋体" panose="02010600030101010101" pitchFamily="2" charset="-122"/>
              </a:rPr>
              <a:t>③</a:t>
            </a:r>
            <a:r>
              <a:rPr lang="zh-CN" altLang="en-US">
                <a:latin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</a:rPr>
              <a:t>⑧</a:t>
            </a:r>
            <a:r>
              <a:rPr lang="zh-CN" altLang="en-US">
                <a:latin typeface="宋体" panose="02010600030101010101" pitchFamily="2" charset="-122"/>
              </a:rPr>
              <a:t>之后执行，</a:t>
            </a:r>
          </a:p>
          <a:p>
            <a:pPr lvl="3" eaLnBrk="1" hangingPunct="1"/>
            <a:r>
              <a:rPr lang="zh-CN" altLang="en-US">
                <a:latin typeface="宋体" panose="02010600030101010101" pitchFamily="2" charset="-122"/>
              </a:rPr>
              <a:t>只有一种可能：</a:t>
            </a:r>
            <a:r>
              <a:rPr lang="en-US" altLang="zh-CN">
                <a:latin typeface="宋体" panose="02010600030101010101" pitchFamily="2" charset="-122"/>
              </a:rPr>
              <a:t>x = 10, y = 9, z = 5</a:t>
            </a:r>
          </a:p>
          <a:p>
            <a:pPr lvl="2" eaLnBrk="1" hangingPunct="1"/>
            <a:endParaRPr lang="zh-CN" altLang="en-US">
              <a:latin typeface="宋体" panose="02010600030101010101" pitchFamily="2" charset="-122"/>
            </a:endParaRPr>
          </a:p>
          <a:p>
            <a:pPr lvl="1" eaLnBrk="1" hangingPunct="1"/>
            <a:endParaRPr lang="en-US" altLang="zh-CN">
              <a:latin typeface="宋体" panose="02010600030101010101" pitchFamily="2" charset="-122"/>
            </a:endParaRPr>
          </a:p>
          <a:p>
            <a:pPr lvl="1" eaLnBrk="1" hangingPunct="1"/>
            <a:endParaRPr lang="en-US" altLang="zh-CN">
              <a:latin typeface="宋体" panose="02010600030101010101" pitchFamily="2" charset="-122"/>
            </a:endParaRPr>
          </a:p>
          <a:p>
            <a:pPr lvl="1" eaLnBrk="1" hangingPunct="1"/>
            <a:endParaRPr lang="en-US" altLang="zh-CN">
              <a:latin typeface="宋体" panose="02010600030101010101" pitchFamily="2" charset="-122"/>
            </a:endParaRPr>
          </a:p>
          <a:p>
            <a:pPr lvl="1" eaLnBrk="1" hangingPunct="1"/>
            <a:endParaRPr lang="en-US" altLang="zh-CN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67A8AAB-A3C9-4B70-8B97-DBE548CF5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580409A-3EC4-4738-AFDE-F550B6997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试利用记录型信号量和</a:t>
            </a:r>
            <a:r>
              <a:rPr lang="en-US" altLang="zh-CN"/>
              <a:t>PV</a:t>
            </a:r>
            <a:r>
              <a:rPr lang="zh-CN" altLang="en-US"/>
              <a:t>操作写出一个不会出现死锁的五个哲学家进餐问题的算法。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5E6E2CE0-5C03-40E2-8B34-89EFDEF53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习题二解答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A338FCAD-898E-466E-A552-603A7E48C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思路：</a:t>
            </a:r>
          </a:p>
          <a:p>
            <a:pPr lvl="1"/>
            <a:r>
              <a:rPr lang="zh-CN" altLang="en-US"/>
              <a:t>至多允许四个哲学家同时吃</a:t>
            </a:r>
          </a:p>
          <a:p>
            <a:pPr lvl="1"/>
            <a:r>
              <a:rPr lang="zh-CN" altLang="en-US"/>
              <a:t>奇数号先取左手边的叉子，然后再取右手边的叉子；偶数号先取右手边的叉子，然后再取左手边的叉子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2BA0741-A84D-41C7-8E83-577CE70A8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习题二解答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196FA81-BB0E-4258-BF49-AFEDD7EA2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0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至多允许四个哲学家同时吃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9489388C-9F1D-4131-A69D-487A41F7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157413"/>
            <a:ext cx="43211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var forki :array [0..4] of semaphore;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forki :=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canEat :semaphore;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canEat :=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cobegin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process Pi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begin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    L1: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    </a:t>
            </a:r>
            <a:r>
              <a:rPr lang="zh-CN" altLang="en-US" sz="2000"/>
              <a:t>思考；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          </a:t>
            </a:r>
            <a:r>
              <a:rPr lang="en-US" altLang="zh-CN" sz="2000"/>
              <a:t>P(canEat);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1B251989-9C1F-467E-B5D4-F9F2547D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198688"/>
            <a:ext cx="3384550" cy="412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P(fork[i]);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P(fork[(i + 1) mod 5);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</a:t>
            </a:r>
            <a:r>
              <a:rPr lang="zh-CN" altLang="en-US"/>
              <a:t>吃通心面；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   </a:t>
            </a:r>
            <a:r>
              <a:rPr lang="en-US" altLang="zh-CN"/>
              <a:t>V(fork[i]);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V(fork[(i + 1) mod 5);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V(canEat);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goto L1;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end;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coend.</a:t>
            </a:r>
          </a:p>
          <a:p>
            <a:pPr>
              <a:spcBef>
                <a:spcPct val="50000"/>
              </a:spcBef>
            </a:pP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>
            <a:extLst>
              <a:ext uri="{FF2B5EF4-FFF2-40B4-BE49-F238E27FC236}">
                <a16:creationId xmlns:a16="http://schemas.microsoft.com/office/drawing/2014/main" id="{FE39D9F7-1ADC-4D08-ACA7-B389CF1A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习题二解答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6F85FB52-DA5B-4095-8926-B766B989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/>
              <a:t>按序号限制拿叉子的顺序</a:t>
            </a:r>
          </a:p>
        </p:txBody>
      </p:sp>
      <p:sp>
        <p:nvSpPr>
          <p:cNvPr id="115718" name="Text Box 6">
            <a:extLst>
              <a:ext uri="{FF2B5EF4-FFF2-40B4-BE49-F238E27FC236}">
                <a16:creationId xmlns:a16="http://schemas.microsoft.com/office/drawing/2014/main" id="{8B691E6D-23D1-4107-9A5E-826447473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157413"/>
            <a:ext cx="43211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var forki :array [0..4] of semaphore;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forki :=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cobegin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process Pi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begin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    L1: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    </a:t>
            </a:r>
            <a:r>
              <a:rPr lang="zh-CN" altLang="en-US" sz="2000"/>
              <a:t>思考；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          </a:t>
            </a:r>
            <a:r>
              <a:rPr lang="en-US" altLang="zh-CN" sz="2000"/>
              <a:t>if ((i mod 2) = 0) then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    begin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          P(fork[i]);</a:t>
            </a:r>
          </a:p>
        </p:txBody>
      </p:sp>
      <p:sp>
        <p:nvSpPr>
          <p:cNvPr id="115719" name="Text Box 7">
            <a:extLst>
              <a:ext uri="{FF2B5EF4-FFF2-40B4-BE49-F238E27FC236}">
                <a16:creationId xmlns:a16="http://schemas.microsoft.com/office/drawing/2014/main" id="{E3642359-9344-4FC2-9061-C7B56556A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198688"/>
            <a:ext cx="3384550" cy="495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P(fork[(i + 1) mod 5);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 </a:t>
            </a:r>
            <a:r>
              <a:rPr lang="zh-CN" altLang="en-US"/>
              <a:t>吃通心面；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     </a:t>
            </a:r>
            <a:r>
              <a:rPr lang="en-US" altLang="zh-CN"/>
              <a:t>V(fork[i]);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 V(fork[(i + 1) mod 5);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end else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begin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  ….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 end;   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  goto L1;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end;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coend.</a:t>
            </a:r>
          </a:p>
          <a:p>
            <a:pPr>
              <a:spcBef>
                <a:spcPct val="50000"/>
              </a:spcBef>
            </a:pP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>
            <a:extLst>
              <a:ext uri="{FF2B5EF4-FFF2-40B4-BE49-F238E27FC236}">
                <a16:creationId xmlns:a16="http://schemas.microsoft.com/office/drawing/2014/main" id="{D0AD5387-5E5A-4C63-907D-D2960B469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/>
              <a:t>习题三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DAD4B883-789F-4814-8899-53B2F845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系统有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、</a:t>
            </a:r>
            <a:r>
              <a:rPr lang="en-US" altLang="zh-CN" sz="2800"/>
              <a:t>C</a:t>
            </a:r>
            <a:r>
              <a:rPr lang="zh-CN" altLang="en-US" sz="2800"/>
              <a:t>、</a:t>
            </a:r>
            <a:r>
              <a:rPr lang="en-US" altLang="zh-CN" sz="2800"/>
              <a:t>D</a:t>
            </a:r>
            <a:r>
              <a:rPr lang="zh-CN" altLang="en-US" sz="2800"/>
              <a:t>共</a:t>
            </a:r>
            <a:r>
              <a:rPr lang="en-US" altLang="zh-CN" sz="2800"/>
              <a:t>4</a:t>
            </a:r>
            <a:r>
              <a:rPr lang="zh-CN" altLang="en-US" sz="2800"/>
              <a:t>种资源，在某时刻进程</a:t>
            </a:r>
            <a:r>
              <a:rPr lang="en-US" altLang="zh-CN" sz="2800"/>
              <a:t>P0</a:t>
            </a:r>
            <a:r>
              <a:rPr lang="zh-CN" altLang="en-US" sz="2800"/>
              <a:t>、</a:t>
            </a:r>
            <a:r>
              <a:rPr lang="en-US" altLang="zh-CN" sz="2800"/>
              <a:t>P1</a:t>
            </a:r>
            <a:r>
              <a:rPr lang="zh-CN" altLang="en-US" sz="2800"/>
              <a:t>、</a:t>
            </a:r>
            <a:r>
              <a:rPr lang="en-US" altLang="zh-CN" sz="2800"/>
              <a:t>P2</a:t>
            </a:r>
            <a:r>
              <a:rPr lang="zh-CN" altLang="en-US" sz="2800"/>
              <a:t>、</a:t>
            </a:r>
            <a:r>
              <a:rPr lang="en-US" altLang="zh-CN" sz="2800"/>
              <a:t>P3</a:t>
            </a:r>
            <a:r>
              <a:rPr lang="zh-CN" altLang="en-US" sz="2800"/>
              <a:t>和</a:t>
            </a:r>
            <a:r>
              <a:rPr lang="en-US" altLang="zh-CN" sz="2800"/>
              <a:t>P4</a:t>
            </a:r>
            <a:r>
              <a:rPr lang="zh-CN" altLang="en-US" sz="2800"/>
              <a:t>对资源的占有和需求情况如表，试解答下列问题：</a:t>
            </a:r>
          </a:p>
          <a:p>
            <a:pPr eaLnBrk="1" hangingPunct="1"/>
            <a:endParaRPr lang="zh-CN" altLang="en-US" sz="2800"/>
          </a:p>
        </p:txBody>
      </p:sp>
      <p:graphicFrame>
        <p:nvGraphicFramePr>
          <p:cNvPr id="116789" name="Group 53">
            <a:extLst>
              <a:ext uri="{FF2B5EF4-FFF2-40B4-BE49-F238E27FC236}">
                <a16:creationId xmlns:a16="http://schemas.microsoft.com/office/drawing/2014/main" id="{0ABDB9EE-1555-40C3-B86A-3976E9CA7AD6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141663"/>
          <a:ext cx="7632700" cy="3446462"/>
        </p:xfrm>
        <a:graphic>
          <a:graphicData uri="http://schemas.openxmlformats.org/drawingml/2006/table">
            <a:tbl>
              <a:tblPr/>
              <a:tblGrid>
                <a:gridCol w="1908175">
                  <a:extLst>
                    <a:ext uri="{9D8B030D-6E8A-4147-A177-3AD203B41FA5}">
                      <a16:colId xmlns:a16="http://schemas.microsoft.com/office/drawing/2014/main" val="82603741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404740478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3721468982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522016498"/>
                    </a:ext>
                  </a:extLst>
                </a:gridCol>
              </a:tblGrid>
              <a:tr h="4841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538652"/>
                  </a:ext>
                </a:extLst>
              </a:tr>
              <a:tr h="493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 B  C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903476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0  0  4  4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1  6  2  2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79812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2  7  5  0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672406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1  3  5  4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3  6 10 10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79462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0  3  3  2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0  9  8  4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87804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0  0  1  4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0  6  6  10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7718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1909</Words>
  <Application>Microsoft Office PowerPoint</Application>
  <PresentationFormat>全屏显示(4:3)</PresentationFormat>
  <Paragraphs>346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Times New Roman</vt:lpstr>
      <vt:lpstr>宋体</vt:lpstr>
      <vt:lpstr>Arial</vt:lpstr>
      <vt:lpstr>Wingdings</vt:lpstr>
      <vt:lpstr>黑体</vt:lpstr>
      <vt:lpstr>Beam</vt:lpstr>
      <vt:lpstr>操作系统 （并发进程作业）</vt:lpstr>
      <vt:lpstr>习题一</vt:lpstr>
      <vt:lpstr>习题一解答</vt:lpstr>
      <vt:lpstr>PowerPoint 演示文稿</vt:lpstr>
      <vt:lpstr>习题二</vt:lpstr>
      <vt:lpstr>习题二解答</vt:lpstr>
      <vt:lpstr>习题二解答</vt:lpstr>
      <vt:lpstr>PowerPoint 演示文稿</vt:lpstr>
      <vt:lpstr>PowerPoint 演示文稿</vt:lpstr>
      <vt:lpstr>PowerPoint 演示文稿</vt:lpstr>
      <vt:lpstr>习题三解答</vt:lpstr>
      <vt:lpstr>习题三解答</vt:lpstr>
      <vt:lpstr>PowerPoint 演示文稿</vt:lpstr>
      <vt:lpstr>习题四</vt:lpstr>
      <vt:lpstr>习题四解答</vt:lpstr>
      <vt:lpstr>习题四解答</vt:lpstr>
      <vt:lpstr>PowerPoint 演示文稿</vt:lpstr>
      <vt:lpstr>PowerPoint 演示文稿</vt:lpstr>
      <vt:lpstr>习题四解答</vt:lpstr>
      <vt:lpstr>习题五</vt:lpstr>
      <vt:lpstr>习题五解答</vt:lpstr>
      <vt:lpstr>习题五解答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幽弥狂</dc:creator>
  <cp:lastModifiedBy>幽弥狂</cp:lastModifiedBy>
  <cp:revision>160</cp:revision>
  <dcterms:created xsi:type="dcterms:W3CDTF">1601-01-01T00:00:00Z</dcterms:created>
  <dcterms:modified xsi:type="dcterms:W3CDTF">2019-09-17T18:42:45Z</dcterms:modified>
</cp:coreProperties>
</file>