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4CC8D-DF87-4EDD-ABB6-7FE0EFB84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BDC3F8-A65E-4BD9-9BDD-FC5371A20F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29DD175-4258-4155-BAA0-CB33B86479B5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ED91F5A-229E-4C1B-8C28-3BF6FAEE7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D9BEEC-235A-4E4F-80A4-9F9C208B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7A6D2-C3B7-4E72-88E9-E10C87DB3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541D7-6A44-4DF0-BD50-ADEE2104C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80C2AC5-ECBE-4268-ACA5-B8750773CC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0BBAB-2996-4869-98BC-5A180644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2718B-64FE-4E1D-8BEA-AE36D8589BAC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FCBAE-26D7-404D-9884-BB9CBD2C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9CD69-C1BE-4854-B850-E4D7EB2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B1AF7-413D-48B7-9B17-D34284CEF6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6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AFE51-8DDF-455B-A5DE-88F17872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71BA3-4BE3-424B-A660-3FAFB4F7092B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6516-D668-4E45-8101-0561CEEE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2490A-8479-4B6C-AB51-EE638BC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74AE5-30BB-486E-B340-E9525BDFBC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9AE5A-E090-4A3B-BAE4-BAB1505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769D-48A7-4A69-BA6A-766478888D80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30715-3174-47E3-BB74-CE441F4C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7EEBE-B62C-4E0E-9F69-E3B90782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3E972-C701-4708-9386-8707D772F8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0F899-8BBE-4C8A-8243-DB7744A5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ADDC4-4D1C-408B-AEFB-31774C0876A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59776-1193-4689-A626-5604E44F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79869-44A4-47D0-8305-CCEA183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1D37-3738-4492-B48A-051BF6CED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56018-FC66-4712-BF03-3EAFB1E2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CD545-4334-4AD7-BC14-6BEC4D8B8D99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9EF2-E75C-4FF1-986B-4BF8A53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1A5F-783B-4E51-B4AB-F06BB5A7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94537-F99C-4671-A25C-69645A3D54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740AAF-C2F2-4F36-B5FF-43D8CF67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28C13-00AB-4E3F-8E82-2BB58FCC278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F9F1C79-FD98-49BB-AAEC-FAAF7EB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84FF49-520C-4655-9958-6A938FD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1FBED-13A1-4614-A68D-5A1F1222C3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7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5E68421-1911-49FB-A3B7-106654D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58556-4D44-4268-8E84-2818E6154CDE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F82F253-C26D-4341-9E99-D82E80A5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386D0D7-C169-42B4-BCA2-318AD469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27D9-1E33-4E97-BEA7-4ABF653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ECA5459-9B19-4642-B315-383C449A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8859E-4674-4C9E-B335-E6AC94757785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BE98CEE-7D0C-44AD-8628-26ABBB1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0FCBD2E-8798-4F8A-8315-FE873AB1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A2F36-18AD-4D24-A499-F6BCAE620A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34E51BB-F1C2-4D65-8061-E415DA1B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FFAC-1377-4769-8FD6-8A8813B4EDD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9C8F901-2EE4-4287-A97E-61A7751E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ADEA101-EED9-480E-A09F-96B07B8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725BA-5F62-4294-B09F-0D44E51F34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8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24BD87-6C04-4329-86E3-DC015752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7679F-3D2E-4618-82BA-019E1D20B7E9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2B509B-C1A2-4EFA-AC57-F2CC4120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239483-40D7-49DD-9492-1F746FF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6DF2-9323-497B-9F38-7AB3B167AD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39DD505-3E12-4332-9047-1EA68E07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2116B-636B-4FA9-AF67-A12A0B772612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8C7929F-0A52-4216-8DE8-B37336EB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A15543-ABE8-4AD2-A463-073A07F3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4B698-1ED8-4605-ABDA-D705757334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1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E70B322-6AAA-4C64-B5A9-7D2028EE9A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04AFC98-FC71-4CB3-93C1-B7D047FC2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C42D0-5FF4-4EF3-BE7C-0B9B245A6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2CB4B3-8ED4-4CF0-A035-E6E8F208571A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E60DB-E9F5-4E49-9379-7636E61D4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2F9E3-5C92-4DB9-A67F-0D5027469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8A1338-031C-4EC1-A426-AD7A5F35183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A92B245A-B8DE-4115-B7F0-B57A49FD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第一章习题</a:t>
            </a:r>
          </a:p>
        </p:txBody>
      </p:sp>
      <p:sp>
        <p:nvSpPr>
          <p:cNvPr id="2051" name="竖排文字占位符 2">
            <a:extLst>
              <a:ext uri="{FF2B5EF4-FFF2-40B4-BE49-F238E27FC236}">
                <a16:creationId xmlns:a16="http://schemas.microsoft.com/office/drawing/2014/main" id="{3D6D5985-22AB-444F-B152-009E4DE4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/>
              <a:t>作业情况：本章作业完成较好，错的比较多的习题是第五、六题，原因有：</a:t>
            </a:r>
            <a:r>
              <a:rPr lang="en-US" altLang="zh-CN" sz="2000"/>
              <a:t>1</a:t>
            </a:r>
            <a:r>
              <a:rPr lang="zh-CN" altLang="en-US" sz="2000"/>
              <a:t>，未能深入理解“多道程序程序设计”中的“多道”；</a:t>
            </a:r>
            <a:r>
              <a:rPr lang="en-US" altLang="zh-CN" sz="2000"/>
              <a:t>2</a:t>
            </a:r>
            <a:r>
              <a:rPr lang="zh-CN" altLang="en-US" sz="2000"/>
              <a:t>，忽略了“抢占”这个条件。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CB85116-1451-4F4E-BB06-3B4E34D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第五章习题</a:t>
            </a:r>
          </a:p>
        </p:txBody>
      </p:sp>
      <p:sp>
        <p:nvSpPr>
          <p:cNvPr id="11267" name="竖排文字占位符 2">
            <a:extLst>
              <a:ext uri="{FF2B5EF4-FFF2-40B4-BE49-F238E27FC236}">
                <a16:creationId xmlns:a16="http://schemas.microsoft.com/office/drawing/2014/main" id="{FE3DA773-E177-4C1B-AEBB-4BD34AEA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/>
              <a:t>作业情况：本章习题也是较为容易，习题</a:t>
            </a:r>
            <a:r>
              <a:rPr lang="en-US" altLang="zh-CN" sz="2000"/>
              <a:t>15</a:t>
            </a:r>
            <a:r>
              <a:rPr lang="zh-CN" altLang="en-US" sz="2000"/>
              <a:t>的错误率比较高，原因可能是对题意的理解有问题。其余的题目基本没什么错误，作业完成比较理想。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EF52AFB-AD33-44DE-A45D-48747DCA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第五章习题</a:t>
            </a:r>
          </a:p>
        </p:txBody>
      </p:sp>
      <p:sp>
        <p:nvSpPr>
          <p:cNvPr id="12291" name="竖排文字占位符 2">
            <a:extLst>
              <a:ext uri="{FF2B5EF4-FFF2-40B4-BE49-F238E27FC236}">
                <a16:creationId xmlns:a16="http://schemas.microsoft.com/office/drawing/2014/main" id="{0F25C475-1B99-4AE8-8FE0-F6971EE0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15.</a:t>
            </a:r>
            <a:r>
              <a:rPr lang="zh-CN" altLang="en-US" sz="2000"/>
              <a:t>一个软盘有</a:t>
            </a:r>
            <a:r>
              <a:rPr lang="en-US" altLang="zh-CN" sz="2000"/>
              <a:t>40</a:t>
            </a:r>
            <a:r>
              <a:rPr lang="zh-CN" altLang="en-US" sz="2000"/>
              <a:t>个柱面，查找移过每个柱面花</a:t>
            </a:r>
            <a:r>
              <a:rPr lang="en-US" altLang="zh-CN" sz="2000"/>
              <a:t>6ms</a:t>
            </a:r>
            <a:r>
              <a:rPr lang="zh-CN" altLang="en-US" sz="2000"/>
              <a:t>。若文件信息零乱存放，则相邻逻辑块平均间隔</a:t>
            </a:r>
            <a:r>
              <a:rPr lang="en-US" altLang="zh-CN" sz="2000"/>
              <a:t>13</a:t>
            </a:r>
            <a:r>
              <a:rPr lang="zh-CN" altLang="en-US" sz="2000"/>
              <a:t>个柱面。但优化存放，相邻逻辑块平均间隔</a:t>
            </a:r>
            <a:r>
              <a:rPr lang="en-US" altLang="zh-CN" sz="2000"/>
              <a:t>2</a:t>
            </a:r>
            <a:r>
              <a:rPr lang="zh-CN" altLang="en-US" sz="2000"/>
              <a:t>个柱面。如果搜索延迟为</a:t>
            </a:r>
            <a:r>
              <a:rPr lang="en-US" altLang="zh-CN" sz="2000"/>
              <a:t>100ms</a:t>
            </a:r>
            <a:r>
              <a:rPr lang="zh-CN" altLang="en-US" sz="2000"/>
              <a:t>，传输速度为每块</a:t>
            </a:r>
            <a:r>
              <a:rPr lang="en-US" altLang="zh-CN" sz="2000"/>
              <a:t>25ms</a:t>
            </a:r>
            <a:r>
              <a:rPr lang="zh-CN" altLang="en-US" sz="2000"/>
              <a:t>，现问在两种情况下传输</a:t>
            </a:r>
            <a:r>
              <a:rPr lang="en-US" altLang="zh-CN" sz="2000"/>
              <a:t>100</a:t>
            </a:r>
            <a:r>
              <a:rPr lang="zh-CN" altLang="en-US" sz="2000"/>
              <a:t>块的文件各需要多长时间。</a:t>
            </a:r>
            <a:endParaRPr lang="en-US" altLang="zh-CN" sz="1600"/>
          </a:p>
          <a:p>
            <a:r>
              <a:rPr lang="zh-CN" altLang="en-US" sz="1600" b="1"/>
              <a:t>答：</a:t>
            </a:r>
            <a:r>
              <a:rPr lang="zh-CN" altLang="en-US" sz="1600"/>
              <a:t>非优化存放，读一块数据需要时间为：</a:t>
            </a:r>
          </a:p>
          <a:p>
            <a:r>
              <a:rPr lang="en-US" altLang="en-US" sz="1600">
                <a:ea typeface="宋体" panose="02010600030101010101" pitchFamily="2" charset="-122"/>
              </a:rPr>
              <a:t>               </a:t>
            </a:r>
            <a:r>
              <a:rPr lang="en-US" altLang="zh-CN" sz="1600"/>
              <a:t>13×6+100+25=203ms</a:t>
            </a:r>
            <a:endParaRPr lang="zh-CN" altLang="en-US" sz="1600"/>
          </a:p>
          <a:p>
            <a:r>
              <a:rPr lang="zh-CN" altLang="en-US" sz="1600"/>
              <a:t>因而，传输</a:t>
            </a:r>
            <a:r>
              <a:rPr lang="en-US" altLang="zh-CN" sz="1600"/>
              <a:t>100</a:t>
            </a:r>
            <a:r>
              <a:rPr lang="zh-CN" altLang="en-US" sz="1600"/>
              <a:t>块文件需：</a:t>
            </a:r>
            <a:r>
              <a:rPr lang="en-US" altLang="zh-CN" sz="1600"/>
              <a:t>20300ms</a:t>
            </a:r>
            <a:r>
              <a:rPr lang="zh-CN" altLang="en-US" sz="1600"/>
              <a:t>。</a:t>
            </a:r>
          </a:p>
          <a:p>
            <a:r>
              <a:rPr lang="zh-CN" altLang="en-US" sz="1600"/>
              <a:t>优化存放，读一块数据需要时间为：</a:t>
            </a:r>
          </a:p>
          <a:p>
            <a:r>
              <a:rPr lang="en-US" altLang="zh-CN" sz="1600"/>
              <a:t>               2×6+100+25=137ms</a:t>
            </a:r>
            <a:endParaRPr lang="zh-CN" altLang="en-US" sz="1600"/>
          </a:p>
          <a:p>
            <a:r>
              <a:rPr lang="zh-CN" altLang="en-US" sz="1600"/>
              <a:t>因而，传输</a:t>
            </a:r>
            <a:r>
              <a:rPr lang="en-US" altLang="zh-CN" sz="1600"/>
              <a:t>100</a:t>
            </a:r>
            <a:r>
              <a:rPr lang="zh-CN" altLang="en-US" sz="1600"/>
              <a:t>块文件需：</a:t>
            </a:r>
            <a:r>
              <a:rPr lang="en-US" altLang="zh-CN" sz="1600"/>
              <a:t>13700ms</a:t>
            </a:r>
            <a:r>
              <a:rPr lang="zh-CN" altLang="en-US" sz="160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A99BF772-3771-4097-AC2C-7CE93BC2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第一章习题</a:t>
            </a:r>
          </a:p>
        </p:txBody>
      </p:sp>
      <p:sp>
        <p:nvSpPr>
          <p:cNvPr id="3075" name="竖排文字占位符 2">
            <a:extLst>
              <a:ext uri="{FF2B5EF4-FFF2-40B4-BE49-F238E27FC236}">
                <a16:creationId xmlns:a16="http://schemas.microsoft.com/office/drawing/2014/main" id="{658E3D67-4D4D-491A-9029-47D3350A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sz="2400"/>
              <a:t>5. </a:t>
            </a:r>
            <a:r>
              <a:rPr lang="zh-CN" altLang="en-US" sz="2400"/>
              <a:t>在单</a:t>
            </a:r>
            <a:r>
              <a:rPr lang="en-US" altLang="zh-CN" sz="2400"/>
              <a:t>CPU</a:t>
            </a:r>
            <a:r>
              <a:rPr lang="zh-CN" altLang="en-US" sz="2400"/>
              <a:t>和两台</a:t>
            </a:r>
            <a:r>
              <a:rPr lang="en-US" altLang="zh-CN" sz="2400"/>
              <a:t>I/O(I1,I2)</a:t>
            </a:r>
            <a:r>
              <a:rPr lang="zh-CN" altLang="en-US" sz="2400"/>
              <a:t>设备的多道程序设计环境下，同时投入三个作业运行。它们的执行轨迹如下：</a:t>
            </a: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 </a:t>
            </a:r>
            <a:r>
              <a:rPr lang="en-US" altLang="zh-CN" sz="2400"/>
              <a:t>Job1</a:t>
            </a:r>
            <a:r>
              <a:rPr lang="zh-CN" altLang="en-US" sz="2400"/>
              <a:t>：</a:t>
            </a:r>
            <a:r>
              <a:rPr lang="en-US" altLang="zh-CN" sz="2400"/>
              <a:t>I2(30ms)</a:t>
            </a:r>
            <a:r>
              <a:rPr lang="zh-CN" altLang="en-US" sz="2400"/>
              <a:t>、</a:t>
            </a:r>
            <a:r>
              <a:rPr lang="en-US" altLang="zh-CN" sz="2400"/>
              <a:t>CPU(10ms)</a:t>
            </a:r>
            <a:r>
              <a:rPr lang="zh-CN" altLang="en-US" sz="2400"/>
              <a:t>、</a:t>
            </a:r>
            <a:r>
              <a:rPr lang="en-US" altLang="zh-CN" sz="2400"/>
              <a:t>I1(30ms)</a:t>
            </a:r>
            <a:r>
              <a:rPr lang="zh-CN" altLang="en-US" sz="2400"/>
              <a:t>、</a:t>
            </a:r>
            <a:r>
              <a:rPr lang="en-US" altLang="zh-CN" sz="2400"/>
              <a:t>CPU(10ms)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Job2</a:t>
            </a:r>
            <a:r>
              <a:rPr lang="zh-CN" altLang="en-US" sz="2400"/>
              <a:t>：</a:t>
            </a:r>
            <a:r>
              <a:rPr lang="en-US" altLang="zh-CN" sz="2400"/>
              <a:t>I1(20ms)</a:t>
            </a:r>
            <a:r>
              <a:rPr lang="zh-CN" altLang="en-US" sz="2400"/>
              <a:t>、</a:t>
            </a:r>
            <a:r>
              <a:rPr lang="en-US" altLang="zh-CN" sz="2400"/>
              <a:t>CPU(20ms)</a:t>
            </a:r>
            <a:r>
              <a:rPr lang="zh-CN" altLang="en-US" sz="2400"/>
              <a:t>、</a:t>
            </a:r>
            <a:r>
              <a:rPr lang="en-US" altLang="zh-CN" sz="2400"/>
              <a:t>I2(40ms)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Job3</a:t>
            </a:r>
            <a:r>
              <a:rPr lang="zh-CN" altLang="en-US" sz="2400"/>
              <a:t>：</a:t>
            </a:r>
            <a:r>
              <a:rPr lang="en-US" altLang="zh-CN" sz="2400"/>
              <a:t>CPU(30ms)</a:t>
            </a:r>
            <a:r>
              <a:rPr lang="zh-CN" altLang="en-US" sz="2400"/>
              <a:t>、</a:t>
            </a:r>
            <a:r>
              <a:rPr lang="en-US" altLang="zh-CN" sz="2400"/>
              <a:t>I1(20ms) </a:t>
            </a:r>
            <a:endParaRPr lang="zh-CN" altLang="en-US" sz="240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     如果</a:t>
            </a:r>
            <a:r>
              <a:rPr lang="en-US" altLang="zh-CN" sz="2400"/>
              <a:t>CPU</a:t>
            </a:r>
            <a:r>
              <a:rPr lang="zh-CN" altLang="en-US" sz="2400"/>
              <a:t>、</a:t>
            </a:r>
            <a:r>
              <a:rPr lang="en-US" altLang="zh-CN" sz="2400"/>
              <a:t>I1</a:t>
            </a:r>
            <a:r>
              <a:rPr lang="zh-CN" altLang="en-US" sz="2400"/>
              <a:t>和</a:t>
            </a:r>
            <a:r>
              <a:rPr lang="en-US" altLang="zh-CN" sz="2400"/>
              <a:t>I2</a:t>
            </a:r>
            <a:r>
              <a:rPr lang="zh-CN" altLang="en-US" sz="2400"/>
              <a:t>都能并行工作，优先级从高到低为</a:t>
            </a:r>
            <a:r>
              <a:rPr lang="en-US" altLang="zh-CN" sz="2400"/>
              <a:t>Job1</a:t>
            </a:r>
            <a:r>
              <a:rPr lang="zh-CN" altLang="en-US" sz="2400"/>
              <a:t>、</a:t>
            </a:r>
            <a:r>
              <a:rPr lang="en-US" altLang="zh-CN" sz="2400"/>
              <a:t>Job2</a:t>
            </a:r>
            <a:r>
              <a:rPr lang="zh-CN" altLang="en-US" sz="2400"/>
              <a:t>和</a:t>
            </a:r>
            <a:r>
              <a:rPr lang="en-US" altLang="zh-CN" sz="2400"/>
              <a:t>Job3</a:t>
            </a:r>
            <a:r>
              <a:rPr lang="zh-CN" altLang="en-US" sz="2400"/>
              <a:t>，优先级高的作业可以抢占优先级低的作业的</a:t>
            </a:r>
            <a:r>
              <a:rPr lang="en-US" altLang="zh-CN" sz="2400"/>
              <a:t>CPU</a:t>
            </a:r>
            <a:r>
              <a:rPr lang="zh-CN" altLang="en-US" sz="2400"/>
              <a:t>。试求：</a:t>
            </a:r>
            <a:r>
              <a:rPr lang="en-US" altLang="zh-CN" sz="2400"/>
              <a:t>(1)</a:t>
            </a:r>
            <a:r>
              <a:rPr lang="zh-CN" altLang="en-US" sz="2400"/>
              <a:t>每个作业从投入到完成分别所需的时间。</a:t>
            </a:r>
            <a:r>
              <a:rPr lang="en-US" altLang="zh-CN" sz="2400"/>
              <a:t>(2) </a:t>
            </a:r>
            <a:r>
              <a:rPr lang="zh-CN" altLang="en-US" sz="2400"/>
              <a:t>每个作业投入到完成</a:t>
            </a:r>
            <a:r>
              <a:rPr lang="en-US" altLang="zh-CN" sz="2400"/>
              <a:t>CPU</a:t>
            </a:r>
            <a:r>
              <a:rPr lang="zh-CN" altLang="en-US" sz="2400"/>
              <a:t>的利用率。</a:t>
            </a:r>
            <a:r>
              <a:rPr lang="en-US" altLang="zh-CN" sz="2400"/>
              <a:t>(3)I/O</a:t>
            </a:r>
            <a:r>
              <a:rPr lang="zh-CN" altLang="en-US" sz="2400"/>
              <a:t>设备利用率。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6D0B738-2DEC-4F8F-AE01-DD5DBBEC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第一章习题</a:t>
            </a:r>
          </a:p>
        </p:txBody>
      </p:sp>
      <p:sp>
        <p:nvSpPr>
          <p:cNvPr id="4099" name="竖排文字占位符 2">
            <a:extLst>
              <a:ext uri="{FF2B5EF4-FFF2-40B4-BE49-F238E27FC236}">
                <a16:creationId xmlns:a16="http://schemas.microsoft.com/office/drawing/2014/main" id="{881530F9-34BA-4CF0-86A6-CEDC8A04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sz="2000"/>
              <a:t>答：画出三个作业并行工作图如下</a:t>
            </a:r>
            <a:r>
              <a:rPr lang="en-US" altLang="zh-CN" sz="2000"/>
              <a:t>(</a:t>
            </a:r>
            <a:r>
              <a:rPr lang="zh-CN" altLang="en-US" sz="2000"/>
              <a:t>图中着色部分为作业等待时间</a:t>
            </a:r>
            <a:r>
              <a:rPr lang="en-US" altLang="zh-CN" sz="2000"/>
              <a:t>)</a:t>
            </a:r>
            <a:r>
              <a:rPr lang="zh-CN" altLang="en-US" sz="2000"/>
              <a:t>： 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CB7DAEB3-61A9-4D38-930C-D91115E57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86000"/>
            <a:ext cx="578643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92BE961-CD53-462B-A618-C0892CB8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第一章习题</a:t>
            </a:r>
          </a:p>
        </p:txBody>
      </p:sp>
      <p:sp>
        <p:nvSpPr>
          <p:cNvPr id="5123" name="竖排文字占位符 2">
            <a:extLst>
              <a:ext uri="{FF2B5EF4-FFF2-40B4-BE49-F238E27FC236}">
                <a16:creationId xmlns:a16="http://schemas.microsoft.com/office/drawing/2014/main" id="{44CD25B9-605A-4444-B0AB-08BA1A72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sz="2000"/>
              <a:t>(1) Job1</a:t>
            </a:r>
            <a:r>
              <a:rPr lang="zh-CN" altLang="en-US" sz="2000"/>
              <a:t>从投入到运行完成需</a:t>
            </a:r>
            <a:r>
              <a:rPr lang="en-US" altLang="zh-CN" sz="2000"/>
              <a:t>80ms</a:t>
            </a:r>
            <a:r>
              <a:rPr lang="zh-CN" altLang="en-US" sz="2000"/>
              <a:t>，</a:t>
            </a:r>
            <a:r>
              <a:rPr lang="en-US" altLang="zh-CN" sz="2000"/>
              <a:t>Job2</a:t>
            </a:r>
            <a:r>
              <a:rPr lang="zh-CN" altLang="en-US" sz="2000"/>
              <a:t>从投入到运行完成需</a:t>
            </a:r>
            <a:r>
              <a:rPr lang="en-US" altLang="zh-CN" sz="2000"/>
              <a:t>90ms</a:t>
            </a:r>
            <a:r>
              <a:rPr lang="zh-CN" altLang="en-US" sz="2000"/>
              <a:t>，</a:t>
            </a:r>
            <a:r>
              <a:rPr lang="en-US" altLang="zh-CN" sz="2000"/>
              <a:t>Job3</a:t>
            </a:r>
            <a:r>
              <a:rPr lang="zh-CN" altLang="en-US" sz="2000"/>
              <a:t>从投入到运行完成需</a:t>
            </a:r>
            <a:r>
              <a:rPr lang="en-US" altLang="zh-CN" sz="2000"/>
              <a:t>90ms</a:t>
            </a:r>
            <a:r>
              <a:rPr lang="zh-CN" altLang="en-US" sz="2000"/>
              <a:t>。 </a:t>
            </a:r>
          </a:p>
          <a:p>
            <a:r>
              <a:rPr lang="en-US" altLang="zh-CN" sz="2000"/>
              <a:t>(2) CPU</a:t>
            </a:r>
            <a:r>
              <a:rPr lang="zh-CN" altLang="en-US" sz="2000"/>
              <a:t>空闲时间段为：</a:t>
            </a:r>
            <a:r>
              <a:rPr lang="en-US" altLang="zh-CN" sz="2000"/>
              <a:t>60ms</a:t>
            </a:r>
            <a:r>
              <a:rPr lang="zh-CN" altLang="en-US" sz="2000"/>
              <a:t>至</a:t>
            </a:r>
            <a:r>
              <a:rPr lang="en-US" altLang="zh-CN" sz="2000"/>
              <a:t>70ms</a:t>
            </a:r>
            <a:r>
              <a:rPr lang="zh-CN" altLang="en-US" sz="2000"/>
              <a:t>，</a:t>
            </a:r>
            <a:r>
              <a:rPr lang="en-US" altLang="zh-CN" sz="2000"/>
              <a:t>80ms</a:t>
            </a:r>
            <a:r>
              <a:rPr lang="zh-CN" altLang="en-US" sz="2000"/>
              <a:t>至</a:t>
            </a:r>
            <a:r>
              <a:rPr lang="en-US" altLang="zh-CN" sz="2000"/>
              <a:t>90ms</a:t>
            </a:r>
            <a:r>
              <a:rPr lang="zh-CN" altLang="en-US" sz="2000"/>
              <a:t>。所以</a:t>
            </a:r>
            <a:r>
              <a:rPr lang="en-US" altLang="zh-CN" sz="2000"/>
              <a:t>CPU</a:t>
            </a:r>
            <a:r>
              <a:rPr lang="zh-CN" altLang="en-US" sz="2000"/>
              <a:t>利用率为</a:t>
            </a:r>
            <a:r>
              <a:rPr lang="en-US" altLang="zh-CN" sz="2000"/>
              <a:t>(90-20)/90=77.78%</a:t>
            </a:r>
            <a:r>
              <a:rPr lang="zh-CN" altLang="en-US" sz="2000"/>
              <a:t>。 </a:t>
            </a:r>
          </a:p>
          <a:p>
            <a:r>
              <a:rPr lang="en-US" altLang="zh-CN" sz="2000"/>
              <a:t>(3) </a:t>
            </a:r>
            <a:r>
              <a:rPr lang="zh-CN" altLang="en-US" sz="2000"/>
              <a:t>设备</a:t>
            </a:r>
            <a:r>
              <a:rPr lang="en-US" altLang="zh-CN" sz="2000"/>
              <a:t>I1</a:t>
            </a:r>
            <a:r>
              <a:rPr lang="zh-CN" altLang="en-US" sz="2000"/>
              <a:t>空闲时间段为：</a:t>
            </a:r>
            <a:r>
              <a:rPr lang="en-US" altLang="zh-CN" sz="2000"/>
              <a:t>20ms</a:t>
            </a:r>
            <a:r>
              <a:rPr lang="zh-CN" altLang="en-US" sz="2000"/>
              <a:t>至</a:t>
            </a:r>
            <a:r>
              <a:rPr lang="en-US" altLang="zh-CN" sz="2000"/>
              <a:t>40ms</a:t>
            </a:r>
            <a:r>
              <a:rPr lang="zh-CN" altLang="en-US" sz="2000"/>
              <a:t>，故</a:t>
            </a:r>
            <a:r>
              <a:rPr lang="en-US" altLang="zh-CN" sz="2000"/>
              <a:t>I1</a:t>
            </a:r>
            <a:r>
              <a:rPr lang="zh-CN" altLang="en-US" sz="2000"/>
              <a:t>的利用率为</a:t>
            </a:r>
            <a:r>
              <a:rPr lang="en-US" altLang="zh-CN" sz="2000"/>
              <a:t>(90-20)/90=77.78%</a:t>
            </a:r>
            <a:r>
              <a:rPr lang="zh-CN" altLang="en-US" sz="2000"/>
              <a:t>。设备</a:t>
            </a:r>
            <a:r>
              <a:rPr lang="en-US" altLang="zh-CN" sz="2000"/>
              <a:t>I2</a:t>
            </a:r>
            <a:r>
              <a:rPr lang="zh-CN" altLang="en-US" sz="2000"/>
              <a:t>空闲时间段为：</a:t>
            </a:r>
            <a:r>
              <a:rPr lang="en-US" altLang="zh-CN" sz="2000"/>
              <a:t>30ms</a:t>
            </a:r>
            <a:r>
              <a:rPr lang="zh-CN" altLang="en-US" sz="2000"/>
              <a:t>至</a:t>
            </a:r>
            <a:r>
              <a:rPr lang="en-US" altLang="zh-CN" sz="2000"/>
              <a:t>50ms</a:t>
            </a:r>
            <a:r>
              <a:rPr lang="zh-CN" altLang="en-US" sz="2000"/>
              <a:t>，故</a:t>
            </a:r>
            <a:r>
              <a:rPr lang="en-US" altLang="zh-CN" sz="2000"/>
              <a:t>I2</a:t>
            </a:r>
            <a:r>
              <a:rPr lang="zh-CN" altLang="en-US" sz="2000"/>
              <a:t>的利用率为</a:t>
            </a:r>
            <a:r>
              <a:rPr lang="en-US" altLang="zh-CN" sz="2000"/>
              <a:t>(90-20)/90=77.78%</a:t>
            </a:r>
            <a:r>
              <a:rPr lang="zh-CN" altLang="en-US" sz="2000"/>
              <a:t>。 </a:t>
            </a:r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213CA59-CB19-410F-9ABC-4C0AC813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第二章习题</a:t>
            </a:r>
          </a:p>
        </p:txBody>
      </p:sp>
      <p:sp>
        <p:nvSpPr>
          <p:cNvPr id="6147" name="竖排文字占位符 2">
            <a:extLst>
              <a:ext uri="{FF2B5EF4-FFF2-40B4-BE49-F238E27FC236}">
                <a16:creationId xmlns:a16="http://schemas.microsoft.com/office/drawing/2014/main" id="{EB60F438-5256-4D8C-95B1-33B3F02A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/>
              <a:t>       作业情况：第二章习题中，题</a:t>
            </a:r>
            <a:r>
              <a:rPr lang="en-US" altLang="zh-CN" sz="2000"/>
              <a:t>18</a:t>
            </a:r>
            <a:r>
              <a:rPr lang="zh-CN" altLang="en-US" sz="2000"/>
              <a:t>，</a:t>
            </a:r>
            <a:r>
              <a:rPr lang="en-US" altLang="zh-CN" sz="2000"/>
              <a:t>20</a:t>
            </a:r>
            <a:r>
              <a:rPr lang="zh-CN" altLang="en-US" sz="2000"/>
              <a:t>，</a:t>
            </a:r>
            <a:r>
              <a:rPr lang="en-US" altLang="zh-CN" sz="2000"/>
              <a:t>21</a:t>
            </a:r>
            <a:r>
              <a:rPr lang="zh-CN" altLang="en-US" sz="2000"/>
              <a:t>错误率比较高，原因有：</a:t>
            </a:r>
            <a:r>
              <a:rPr lang="en-US" altLang="zh-CN" sz="2000"/>
              <a:t>1</a:t>
            </a:r>
            <a:r>
              <a:rPr lang="zh-CN" altLang="en-US" sz="2000"/>
              <a:t>，有部分同学没能很好理解多道系统，如</a:t>
            </a:r>
            <a:r>
              <a:rPr lang="en-US" altLang="zh-CN" sz="2000"/>
              <a:t>18</a:t>
            </a:r>
            <a:r>
              <a:rPr lang="zh-CN" altLang="en-US" sz="2000"/>
              <a:t>题，有同学忽视了操作系统是四道的，以及发生抢占的条件；</a:t>
            </a:r>
            <a:r>
              <a:rPr lang="en-US" altLang="zh-CN" sz="2000"/>
              <a:t>2</a:t>
            </a:r>
            <a:r>
              <a:rPr lang="zh-CN" altLang="en-US" sz="2000"/>
              <a:t>，这几道题目比较类似，需要耐心和细心，任何一个步骤出错都会导致最后错误的结果。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07054A4-E26B-4F31-8E82-8065AC84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第二章习题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330B2-8F6B-47A8-84F7-A8E986F0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000" dirty="0"/>
              <a:t>18,</a:t>
            </a:r>
            <a:r>
              <a:rPr lang="zh-CN" altLang="en-US" sz="2000" dirty="0"/>
              <a:t>有一个四道作业的操作系统，若在一段时间内先后到达</a:t>
            </a:r>
            <a:r>
              <a:rPr lang="en-US" sz="2000" dirty="0"/>
              <a:t>6</a:t>
            </a:r>
            <a:r>
              <a:rPr lang="zh-CN" altLang="en-US" sz="2000" dirty="0"/>
              <a:t>个作业，它们的提交和估计运行时间由下表给出：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作业</a:t>
            </a:r>
            <a:r>
              <a:rPr lang="en-US" sz="2000" dirty="0"/>
              <a:t>  </a:t>
            </a:r>
            <a:r>
              <a:rPr lang="zh-CN" altLang="en-US" sz="2000" dirty="0"/>
              <a:t>提交时间</a:t>
            </a:r>
            <a:r>
              <a:rPr lang="en-US" sz="2000" dirty="0"/>
              <a:t>  </a:t>
            </a:r>
            <a:r>
              <a:rPr lang="zh-CN" altLang="en-US" sz="2000" dirty="0"/>
              <a:t>估计运行时间</a:t>
            </a:r>
            <a:r>
              <a:rPr lang="en-US" sz="2000" dirty="0"/>
              <a:t>(</a:t>
            </a:r>
            <a:r>
              <a:rPr lang="zh-CN" altLang="en-US" sz="2000" dirty="0"/>
              <a:t>分钟</a:t>
            </a:r>
            <a:r>
              <a:rPr lang="en-US" sz="2000" dirty="0"/>
              <a:t>) 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1    8</a:t>
            </a:r>
            <a:r>
              <a:rPr lang="zh-CN" altLang="en-US" sz="2000" dirty="0"/>
              <a:t>：</a:t>
            </a:r>
            <a:r>
              <a:rPr lang="en-US" sz="2000" dirty="0"/>
              <a:t>00           60               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2    8</a:t>
            </a:r>
            <a:r>
              <a:rPr lang="zh-CN" altLang="en-US" sz="2000" dirty="0"/>
              <a:t>：</a:t>
            </a:r>
            <a:r>
              <a:rPr lang="en-US" sz="2000" dirty="0"/>
              <a:t>20           35              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3    8</a:t>
            </a:r>
            <a:r>
              <a:rPr lang="zh-CN" altLang="en-US" sz="2000" dirty="0"/>
              <a:t>：</a:t>
            </a:r>
            <a:r>
              <a:rPr lang="en-US" sz="2000" dirty="0"/>
              <a:t>25           20                 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4    8</a:t>
            </a:r>
            <a:r>
              <a:rPr lang="zh-CN" altLang="en-US" sz="2000" dirty="0"/>
              <a:t>：</a:t>
            </a:r>
            <a:r>
              <a:rPr lang="en-US" sz="2000" dirty="0"/>
              <a:t>30           25              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5    8</a:t>
            </a:r>
            <a:r>
              <a:rPr lang="zh-CN" altLang="en-US" sz="2000" dirty="0"/>
              <a:t>：</a:t>
            </a:r>
            <a:r>
              <a:rPr lang="en-US" sz="2000" dirty="0"/>
              <a:t>35            5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6    8</a:t>
            </a:r>
            <a:r>
              <a:rPr lang="zh-CN" altLang="en-US" sz="2000" dirty="0"/>
              <a:t>：</a:t>
            </a:r>
            <a:r>
              <a:rPr lang="en-US" sz="2000" dirty="0"/>
              <a:t>40           10        </a:t>
            </a:r>
            <a:endParaRPr lang="zh-CN" alt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系统采用</a:t>
            </a:r>
            <a:r>
              <a:rPr lang="en-US" sz="2000" dirty="0"/>
              <a:t>SJF</a:t>
            </a:r>
            <a:r>
              <a:rPr lang="zh-CN" altLang="en-US" sz="2000" dirty="0"/>
              <a:t>调度算法，作业被调度进入系统后中途不会退出，但作业运行时可被更短作业抢占。</a:t>
            </a:r>
            <a:r>
              <a:rPr lang="en-US" sz="2000" dirty="0"/>
              <a:t>(1)</a:t>
            </a:r>
            <a:r>
              <a:rPr lang="zh-CN" altLang="en-US" sz="2000" dirty="0"/>
              <a:t>分别给出</a:t>
            </a:r>
            <a:r>
              <a:rPr lang="en-US" sz="2000" dirty="0"/>
              <a:t>6</a:t>
            </a:r>
            <a:r>
              <a:rPr lang="zh-CN" altLang="en-US" sz="2000" dirty="0"/>
              <a:t>个作业的执行时间序列、即开始执行时间、作业完成时间、作业周转时间。</a:t>
            </a:r>
            <a:r>
              <a:rPr lang="en-US" sz="2000" dirty="0"/>
              <a:t>(2)</a:t>
            </a:r>
            <a:r>
              <a:rPr lang="zh-CN" altLang="en-US" sz="2000" dirty="0"/>
              <a:t>计算平均作业周转时间。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A6DF89C-121B-4DDB-81DD-4FA22980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第二章习题</a:t>
            </a:r>
          </a:p>
        </p:txBody>
      </p:sp>
      <p:sp>
        <p:nvSpPr>
          <p:cNvPr id="8195" name="竖排文字占位符 2">
            <a:extLst>
              <a:ext uri="{FF2B5EF4-FFF2-40B4-BE49-F238E27FC236}">
                <a16:creationId xmlns:a16="http://schemas.microsoft.com/office/drawing/2014/main" id="{60F1FB83-BA80-4A57-9C7F-35298D45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785938"/>
            <a:ext cx="6829425" cy="4340225"/>
          </a:xfrm>
        </p:spPr>
        <p:txBody>
          <a:bodyPr vert="horz"/>
          <a:lstStyle/>
          <a:p>
            <a:pPr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11208363-9728-4825-83FA-E264F3BD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95463"/>
            <a:ext cx="60388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C3B2F58-BD0A-432C-A789-B799595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第二章习题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C852B-540B-46E8-BE85-EEAF5A55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作业</a:t>
            </a:r>
            <a:r>
              <a:rPr lang="en-US" sz="2000" dirty="0"/>
              <a:t>    </a:t>
            </a:r>
            <a:r>
              <a:rPr lang="zh-CN" altLang="en-US" sz="2000" dirty="0"/>
              <a:t>提交</a:t>
            </a:r>
            <a:r>
              <a:rPr lang="en-US" sz="2000" dirty="0"/>
              <a:t>   </a:t>
            </a:r>
            <a:r>
              <a:rPr lang="zh-CN" altLang="en-US" sz="2000" dirty="0"/>
              <a:t>需运行</a:t>
            </a:r>
            <a:r>
              <a:rPr lang="en-US" sz="2000" dirty="0"/>
              <a:t>   </a:t>
            </a:r>
            <a:r>
              <a:rPr lang="zh-CN" altLang="en-US" sz="2000" dirty="0"/>
              <a:t>开始运行</a:t>
            </a:r>
            <a:r>
              <a:rPr lang="en-US" sz="2000" dirty="0"/>
              <a:t>    </a:t>
            </a:r>
            <a:r>
              <a:rPr lang="zh-CN" altLang="en-US" sz="2000" dirty="0"/>
              <a:t>被抢占还</a:t>
            </a:r>
            <a:r>
              <a:rPr lang="en-US" sz="2000" dirty="0"/>
              <a:t>      </a:t>
            </a:r>
            <a:r>
              <a:rPr lang="zh-CN" altLang="en-US" sz="2000" dirty="0"/>
              <a:t>完成</a:t>
            </a:r>
            <a:r>
              <a:rPr lang="en-US" sz="2000" dirty="0"/>
              <a:t>    </a:t>
            </a:r>
            <a:r>
              <a:rPr lang="zh-CN" altLang="en-US" sz="2000" dirty="0"/>
              <a:t>周转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号</a:t>
            </a:r>
            <a:r>
              <a:rPr lang="en-US" sz="2000" dirty="0"/>
              <a:t>    </a:t>
            </a:r>
            <a:r>
              <a:rPr lang="zh-CN" altLang="en-US" sz="2000" dirty="0"/>
              <a:t>时间</a:t>
            </a:r>
            <a:r>
              <a:rPr lang="en-US" sz="2000" dirty="0"/>
              <a:t>    </a:t>
            </a:r>
            <a:r>
              <a:rPr lang="zh-CN" altLang="en-US" sz="2000" dirty="0"/>
              <a:t>时间</a:t>
            </a:r>
            <a:r>
              <a:rPr lang="en-US" sz="2000" dirty="0"/>
              <a:t>      </a:t>
            </a:r>
            <a:r>
              <a:rPr lang="zh-CN" altLang="en-US" sz="2000" dirty="0"/>
              <a:t>时间</a:t>
            </a:r>
            <a:r>
              <a:rPr lang="en-US" sz="2000" dirty="0"/>
              <a:t>     </a:t>
            </a:r>
            <a:r>
              <a:rPr lang="zh-CN" altLang="en-US" sz="2000" dirty="0"/>
              <a:t>需运行时间</a:t>
            </a:r>
            <a:r>
              <a:rPr lang="en-US" sz="2000" dirty="0"/>
              <a:t>     </a:t>
            </a:r>
            <a:r>
              <a:rPr lang="zh-CN" altLang="en-US" sz="2000" dirty="0"/>
              <a:t>时间</a:t>
            </a:r>
            <a:r>
              <a:rPr lang="en-US" sz="2000" dirty="0"/>
              <a:t>    </a:t>
            </a:r>
            <a:r>
              <a:rPr lang="zh-CN" altLang="en-US" sz="2000" dirty="0"/>
              <a:t>时间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J1       8:00     60      8:00         40         10:35     155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 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J2       8:20     35      8:20         30         9:55      95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 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J3       8:25     20      8:25                    8:45      20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                              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J4       8:30     25      9:00        25          9:25      55 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 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J5       8:35     5      8:45                    8:50       15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 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J6       8:40    10      8:50                    9:00       20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说明</a:t>
            </a:r>
            <a:r>
              <a:rPr lang="en-US" sz="2000" dirty="0"/>
              <a:t>: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J2</a:t>
            </a:r>
            <a:r>
              <a:rPr lang="zh-CN" altLang="en-US" sz="2000" dirty="0"/>
              <a:t>到达时抢占</a:t>
            </a:r>
            <a:r>
              <a:rPr lang="en-US" sz="2000" dirty="0"/>
              <a:t>J1</a:t>
            </a:r>
            <a:r>
              <a:rPr lang="zh-CN" altLang="en-US" sz="2000" dirty="0"/>
              <a:t>；</a:t>
            </a:r>
            <a:r>
              <a:rPr lang="en-US" sz="2000" dirty="0"/>
              <a:t>J3</a:t>
            </a:r>
            <a:r>
              <a:rPr lang="zh-CN" altLang="en-US" sz="2000" dirty="0"/>
              <a:t>到达时抢占</a:t>
            </a:r>
            <a:r>
              <a:rPr lang="en-US" sz="2000" dirty="0"/>
              <a:t>J2</a:t>
            </a:r>
            <a:r>
              <a:rPr lang="zh-CN" altLang="en-US" sz="2000" dirty="0"/>
              <a:t>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但</a:t>
            </a:r>
            <a:r>
              <a:rPr lang="en-US" sz="2000" dirty="0"/>
              <a:t>J4</a:t>
            </a:r>
            <a:r>
              <a:rPr lang="zh-CN" altLang="en-US" sz="2000" dirty="0"/>
              <a:t>到达时，因不满足</a:t>
            </a:r>
            <a:r>
              <a:rPr lang="en-US" sz="2000" dirty="0"/>
              <a:t>SJF</a:t>
            </a:r>
            <a:r>
              <a:rPr lang="zh-CN" altLang="en-US" sz="2000" dirty="0"/>
              <a:t>，故</a:t>
            </a:r>
            <a:r>
              <a:rPr lang="en-US" sz="2000" dirty="0"/>
              <a:t>J4</a:t>
            </a:r>
            <a:r>
              <a:rPr lang="zh-CN" altLang="en-US" sz="2000" dirty="0"/>
              <a:t>不能被运行，</a:t>
            </a:r>
            <a:r>
              <a:rPr lang="en-US" sz="2000" dirty="0"/>
              <a:t>J3</a:t>
            </a:r>
            <a:r>
              <a:rPr lang="zh-CN" altLang="en-US" sz="2000" dirty="0"/>
              <a:t>继续执行</a:t>
            </a:r>
            <a:r>
              <a:rPr lang="en-US" sz="2000" dirty="0"/>
              <a:t>5</a:t>
            </a:r>
            <a:r>
              <a:rPr lang="zh-CN" altLang="en-US" sz="2000" dirty="0"/>
              <a:t>分钟。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由于是</a:t>
            </a:r>
            <a:r>
              <a:rPr lang="en-US" sz="2000" dirty="0"/>
              <a:t>4</a:t>
            </a:r>
            <a:r>
              <a:rPr lang="zh-CN" altLang="en-US" sz="2000" dirty="0"/>
              <a:t>道的作业系统，故后面作业不能进入主存而在后备队列等待，直到有作业结束。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根据进程调度可抢占原则，</a:t>
            </a:r>
            <a:r>
              <a:rPr lang="en-US" sz="2000" dirty="0"/>
              <a:t>J3</a:t>
            </a:r>
            <a:r>
              <a:rPr lang="zh-CN" altLang="en-US" sz="2000" dirty="0"/>
              <a:t>第一个做完。而这时</a:t>
            </a:r>
            <a:r>
              <a:rPr lang="en-US" sz="2000" dirty="0"/>
              <a:t>J5</a:t>
            </a:r>
            <a:r>
              <a:rPr lang="zh-CN" altLang="en-US" sz="2000" dirty="0"/>
              <a:t>、</a:t>
            </a:r>
            <a:r>
              <a:rPr lang="en-US" sz="2000" dirty="0"/>
              <a:t>J6</a:t>
            </a:r>
            <a:r>
              <a:rPr lang="zh-CN" altLang="en-US" sz="2000" dirty="0"/>
              <a:t>均己进入后备队列，而</a:t>
            </a:r>
            <a:r>
              <a:rPr lang="en-US" sz="2000" dirty="0"/>
              <a:t>J5</a:t>
            </a:r>
            <a:r>
              <a:rPr lang="zh-CN" altLang="en-US" sz="2000" dirty="0"/>
              <a:t>可进入主存。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因</a:t>
            </a:r>
            <a:r>
              <a:rPr lang="en-US" sz="2000" dirty="0"/>
              <a:t>J5</a:t>
            </a:r>
            <a:r>
              <a:rPr lang="zh-CN" altLang="en-US" sz="2000" dirty="0"/>
              <a:t>最短，故它第二个完成。这时</a:t>
            </a:r>
            <a:r>
              <a:rPr lang="en-US" sz="2000" dirty="0"/>
              <a:t>J6</a:t>
            </a:r>
            <a:r>
              <a:rPr lang="zh-CN" altLang="en-US" sz="2000" dirty="0"/>
              <a:t>方可进入主存。因</a:t>
            </a:r>
            <a:r>
              <a:rPr lang="en-US" sz="2000" dirty="0"/>
              <a:t>J6</a:t>
            </a:r>
            <a:r>
              <a:rPr lang="zh-CN" altLang="en-US" sz="2000" dirty="0"/>
              <a:t>最短，故它第三个完成。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/>
              <a:t>然后是</a:t>
            </a:r>
            <a:r>
              <a:rPr lang="en-US" sz="2000" dirty="0"/>
              <a:t>:J4</a:t>
            </a:r>
            <a:r>
              <a:rPr lang="zh-CN" altLang="en-US" sz="2000" dirty="0"/>
              <a:t>、</a:t>
            </a:r>
            <a:r>
              <a:rPr lang="en-US" sz="2000" dirty="0"/>
              <a:t>J2</a:t>
            </a:r>
            <a:r>
              <a:rPr lang="zh-CN" altLang="en-US" sz="2000" dirty="0"/>
              <a:t>和</a:t>
            </a:r>
            <a:r>
              <a:rPr lang="en-US" sz="2000" dirty="0"/>
              <a:t>J1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T=(155+95+20+55+15+20)/6=60</a:t>
            </a:r>
            <a:endParaRPr lang="zh-CN" altLang="en-US" sz="2000" dirty="0"/>
          </a:p>
          <a:p>
            <a:pPr fontAlgn="auto">
              <a:spcAft>
                <a:spcPts val="0"/>
              </a:spcAft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0E01BDCD-E805-4951-A558-0DC385E9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第四章习题</a:t>
            </a:r>
          </a:p>
        </p:txBody>
      </p:sp>
      <p:sp>
        <p:nvSpPr>
          <p:cNvPr id="10243" name="竖排文字占位符 2">
            <a:extLst>
              <a:ext uri="{FF2B5EF4-FFF2-40B4-BE49-F238E27FC236}">
                <a16:creationId xmlns:a16="http://schemas.microsoft.com/office/drawing/2014/main" id="{8884F548-5CC2-4D46-8D81-ABF9C6CC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/>
              <a:t>作业情况：本章作业比较简单，主要掌握逻辑地址与物理地址的转换、页面调度算法以及数据平均访问时间</a:t>
            </a:r>
            <a:r>
              <a:rPr lang="en-US" altLang="zh-CN" sz="2000"/>
              <a:t>——</a:t>
            </a:r>
            <a:r>
              <a:rPr lang="zh-CN" altLang="en-US" sz="2000"/>
              <a:t>“命中率”问题的计算，</a:t>
            </a:r>
            <a:endParaRPr lang="en-US" altLang="zh-CN" sz="200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  </a:t>
            </a:r>
            <a:r>
              <a:rPr lang="zh-CN" altLang="en-US" sz="2000"/>
              <a:t> 完成作业情况较好。（不针对具体习题讲解）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737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Calibri</vt:lpstr>
      <vt:lpstr>宋体</vt:lpstr>
      <vt:lpstr>Arial</vt:lpstr>
      <vt:lpstr>Office 主题</vt:lpstr>
      <vt:lpstr>第一章习题</vt:lpstr>
      <vt:lpstr>第一章习题</vt:lpstr>
      <vt:lpstr>第一章习题</vt:lpstr>
      <vt:lpstr>第一章习题</vt:lpstr>
      <vt:lpstr>第二章习题</vt:lpstr>
      <vt:lpstr>第二章习题</vt:lpstr>
      <vt:lpstr>第二章习题</vt:lpstr>
      <vt:lpstr>第二章习题</vt:lpstr>
      <vt:lpstr>第四章习题</vt:lpstr>
      <vt:lpstr>第五章习题</vt:lpstr>
      <vt:lpstr>第五章习题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作业</dc:title>
  <dc:creator>幽弥狂</dc:creator>
  <cp:lastModifiedBy>幽弥狂</cp:lastModifiedBy>
  <cp:revision>13</cp:revision>
  <dcterms:modified xsi:type="dcterms:W3CDTF">2019-09-17T18:43:55Z</dcterms:modified>
</cp:coreProperties>
</file>