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324" r:id="rId2"/>
    <p:sldId id="325" r:id="rId3"/>
    <p:sldId id="326" r:id="rId4"/>
    <p:sldId id="327" r:id="rId5"/>
    <p:sldId id="336" r:id="rId6"/>
    <p:sldId id="337" r:id="rId7"/>
    <p:sldId id="338" r:id="rId8"/>
    <p:sldId id="267" r:id="rId9"/>
    <p:sldId id="339" r:id="rId10"/>
    <p:sldId id="350" r:id="rId11"/>
    <p:sldId id="340" r:id="rId12"/>
    <p:sldId id="341" r:id="rId13"/>
    <p:sldId id="342" r:id="rId14"/>
    <p:sldId id="343" r:id="rId15"/>
    <p:sldId id="268" r:id="rId16"/>
    <p:sldId id="269" r:id="rId17"/>
    <p:sldId id="270" r:id="rId18"/>
    <p:sldId id="345" r:id="rId19"/>
    <p:sldId id="271" r:id="rId20"/>
    <p:sldId id="272" r:id="rId21"/>
    <p:sldId id="274" r:id="rId22"/>
    <p:sldId id="275" r:id="rId23"/>
    <p:sldId id="344" r:id="rId24"/>
    <p:sldId id="360" r:id="rId25"/>
    <p:sldId id="276" r:id="rId26"/>
    <p:sldId id="361" r:id="rId27"/>
    <p:sldId id="279" r:id="rId28"/>
    <p:sldId id="280" r:id="rId29"/>
    <p:sldId id="277" r:id="rId30"/>
    <p:sldId id="281" r:id="rId31"/>
    <p:sldId id="278" r:id="rId32"/>
    <p:sldId id="282" r:id="rId33"/>
    <p:sldId id="283" r:id="rId34"/>
    <p:sldId id="284" r:id="rId35"/>
    <p:sldId id="285" r:id="rId36"/>
    <p:sldId id="256" r:id="rId37"/>
    <p:sldId id="257" r:id="rId38"/>
    <p:sldId id="346" r:id="rId39"/>
    <p:sldId id="347" r:id="rId40"/>
    <p:sldId id="348" r:id="rId41"/>
    <p:sldId id="349" r:id="rId42"/>
    <p:sldId id="286" r:id="rId43"/>
    <p:sldId id="287" r:id="rId44"/>
    <p:sldId id="288" r:id="rId45"/>
    <p:sldId id="289" r:id="rId46"/>
    <p:sldId id="290" r:id="rId47"/>
    <p:sldId id="291" r:id="rId48"/>
    <p:sldId id="258" r:id="rId49"/>
    <p:sldId id="259" r:id="rId50"/>
    <p:sldId id="260" r:id="rId51"/>
    <p:sldId id="261" r:id="rId52"/>
    <p:sldId id="362" r:id="rId53"/>
    <p:sldId id="262" r:id="rId54"/>
    <p:sldId id="292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298" r:id="rId64"/>
    <p:sldId id="299" r:id="rId65"/>
    <p:sldId id="293" r:id="rId66"/>
    <p:sldId id="294" r:id="rId67"/>
    <p:sldId id="295" r:id="rId68"/>
    <p:sldId id="296" r:id="rId69"/>
    <p:sldId id="307" r:id="rId70"/>
    <p:sldId id="308" r:id="rId71"/>
    <p:sldId id="309" r:id="rId72"/>
    <p:sldId id="310" r:id="rId73"/>
    <p:sldId id="311" r:id="rId74"/>
    <p:sldId id="312" r:id="rId75"/>
    <p:sldId id="315" r:id="rId76"/>
    <p:sldId id="351" r:id="rId77"/>
    <p:sldId id="316" r:id="rId78"/>
    <p:sldId id="313" r:id="rId79"/>
    <p:sldId id="357" r:id="rId80"/>
    <p:sldId id="352" r:id="rId81"/>
    <p:sldId id="314" r:id="rId82"/>
    <p:sldId id="353" r:id="rId83"/>
    <p:sldId id="354" r:id="rId84"/>
    <p:sldId id="355" r:id="rId85"/>
    <p:sldId id="356" r:id="rId86"/>
    <p:sldId id="317" r:id="rId87"/>
    <p:sldId id="321" r:id="rId88"/>
    <p:sldId id="322" r:id="rId89"/>
    <p:sldId id="318" r:id="rId90"/>
    <p:sldId id="319" r:id="rId91"/>
    <p:sldId id="320" r:id="rId92"/>
    <p:sldId id="358" r:id="rId93"/>
    <p:sldId id="359" r:id="rId94"/>
    <p:sldId id="323" r:id="rId9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06" autoAdjust="0"/>
  </p:normalViewPr>
  <p:slideViewPr>
    <p:cSldViewPr>
      <p:cViewPr varScale="1">
        <p:scale>
          <a:sx n="66" d="100"/>
          <a:sy n="66" d="100"/>
        </p:scale>
        <p:origin x="19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B024B9F-57EA-481E-AD53-61CB20142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C182A1-0FF1-4410-B65A-4FEBD79D6A5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2E2418-8D1F-4826-88C2-678054DBEBED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E1B24AE-010D-4FCC-B74E-903E60F47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9F5F86C-00EE-43F7-A912-F454A2294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1018B-2C2F-44C3-AA72-3FE20D0308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4FA56-CD24-4516-8728-3E80C2A7AE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6E8A87B-4A50-4729-B6FA-17970CCE885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510D1F56-29DE-481B-8299-6706ECCB01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0D7453B7-55D6-4DEB-B42F-77D9331A4D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最好，作业的横向和纵向的工作图都要画一下。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B04232A1-A15F-4195-84AD-F2806FB18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E31E2B-B172-4143-BF0B-1C45B4CDF1CB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24BC5CFD-E68C-420D-BA0E-5D2505DD2B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C0584FAB-75AD-4C6E-9F43-75DBC07A76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空闲分区图</a:t>
            </a:r>
          </a:p>
        </p:txBody>
      </p:sp>
      <p:sp>
        <p:nvSpPr>
          <p:cNvPr id="91139" name="灯片编号占位符 3">
            <a:extLst>
              <a:ext uri="{FF2B5EF4-FFF2-40B4-BE49-F238E27FC236}">
                <a16:creationId xmlns:a16="http://schemas.microsoft.com/office/drawing/2014/main" id="{83F37061-AF2A-468E-9046-91CBD8013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79812E-2E06-43CD-B04E-4BCD7633FDA8}" type="slidenum">
              <a:rPr lang="zh-CN" altLang="en-US">
                <a:latin typeface="Calibri" panose="020F0502020204030204" pitchFamily="34" charset="0"/>
              </a:rPr>
              <a:pPr eaLnBrk="1" hangingPunct="1"/>
              <a:t>66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5FA2A7A1-9329-4021-8593-652CA5CFF7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3753979C-6999-4B41-8B50-218BA6BD13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0F328-A4FC-4674-81FA-5CC5BBC99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705A22-A7A7-4B9A-9E07-A624D3B591F8}" type="slidenum">
              <a:rPr lang="zh-CN" altLang="en-US">
                <a:latin typeface="Calibri" panose="020F0502020204030204" pitchFamily="34" charset="0"/>
              </a:rPr>
              <a:pPr eaLnBrk="1" hangingPunct="1"/>
              <a:t>78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>
            <a:extLst>
              <a:ext uri="{FF2B5EF4-FFF2-40B4-BE49-F238E27FC236}">
                <a16:creationId xmlns:a16="http://schemas.microsoft.com/office/drawing/2014/main" id="{EE475298-3D2A-49B4-9820-3F35EBC596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备注占位符 2">
            <a:extLst>
              <a:ext uri="{FF2B5EF4-FFF2-40B4-BE49-F238E27FC236}">
                <a16:creationId xmlns:a16="http://schemas.microsoft.com/office/drawing/2014/main" id="{F2EAC4DC-E936-4389-A4E8-0B0161EDF0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5475" name="灯片编号占位符 3">
            <a:extLst>
              <a:ext uri="{FF2B5EF4-FFF2-40B4-BE49-F238E27FC236}">
                <a16:creationId xmlns:a16="http://schemas.microsoft.com/office/drawing/2014/main" id="{391D9473-E25D-4ACF-914E-C99B92A4A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1812D5-7CC2-414F-A5C9-D26AF25BA363}" type="slidenum">
              <a:rPr lang="zh-CN" altLang="en-US">
                <a:latin typeface="Calibri" panose="020F0502020204030204" pitchFamily="34" charset="0"/>
              </a:rPr>
              <a:pPr eaLnBrk="1" hangingPunct="1"/>
              <a:t>86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F4152E59-43C1-4504-B239-2BDA8A2E83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07D00AA1-1D90-4B36-9DFE-EC63263723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9571" name="灯片编号占位符 3">
            <a:extLst>
              <a:ext uri="{FF2B5EF4-FFF2-40B4-BE49-F238E27FC236}">
                <a16:creationId xmlns:a16="http://schemas.microsoft.com/office/drawing/2014/main" id="{4890F988-96AA-446A-9115-D3437ED9F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0A6498-B836-4F95-9F1F-0F49FC886F5E}" type="slidenum">
              <a:rPr lang="zh-CN" altLang="en-US">
                <a:latin typeface="Calibri" panose="020F0502020204030204" pitchFamily="34" charset="0"/>
              </a:rPr>
              <a:pPr eaLnBrk="1" hangingPunct="1"/>
              <a:t>89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6CE5D6C8-264F-4800-81F0-DFE33699DF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CDBA5810-226D-4BB8-BA3D-4ACBBB4A22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1619" name="灯片编号占位符 3">
            <a:extLst>
              <a:ext uri="{FF2B5EF4-FFF2-40B4-BE49-F238E27FC236}">
                <a16:creationId xmlns:a16="http://schemas.microsoft.com/office/drawing/2014/main" id="{9CD4EC75-4988-4CC3-A14F-8BE92220A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79E733-B543-469B-B8E4-D8A382BB9EAA}" type="slidenum">
              <a:rPr lang="zh-CN" altLang="en-US">
                <a:latin typeface="Calibri" panose="020F0502020204030204" pitchFamily="34" charset="0"/>
              </a:rPr>
              <a:pPr eaLnBrk="1" hangingPunct="1"/>
              <a:t>90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839F87F5-585D-4FC1-834D-DAE4CA8076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F1B2B2B9-92BC-470C-B230-B0C95AFBC2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D4BFCFA0-03F0-4C24-A2A0-5FE99DCA2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9E7B01-F27A-489A-B2B5-A4308DF1C4DD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3C9101A5-A181-4BE6-8F9B-1D0C8B6D9A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FC6E84C1-BC9D-420F-9EE3-32A2867491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337B9F51-141B-423B-827A-DBCC6708F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D14BBB-CCAC-49CB-87B9-603A7A01C462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800DD13A-3225-45C9-B09E-1FE18145D1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C65FCEF7-387A-432A-8873-AE23AE2901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r>
              <a:rPr lang="en-US" altLang="zh-CN"/>
              <a:t>8:00 </a:t>
            </a:r>
            <a:r>
              <a:rPr lang="zh-CN" altLang="en-US"/>
              <a:t>作业</a:t>
            </a:r>
            <a:r>
              <a:rPr lang="en-US" altLang="zh-CN"/>
              <a:t>1</a:t>
            </a:r>
            <a:r>
              <a:rPr lang="zh-CN" altLang="en-US"/>
              <a:t>到达，占有资源并调入主存运行。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8:20 </a:t>
            </a:r>
            <a:r>
              <a:rPr lang="zh-CN" altLang="en-US"/>
              <a:t>作业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同时到达，但作业</a:t>
            </a:r>
            <a:r>
              <a:rPr lang="en-US" altLang="zh-CN"/>
              <a:t>2</a:t>
            </a:r>
            <a:r>
              <a:rPr lang="zh-CN" altLang="en-US"/>
              <a:t>因分不到打印机，只能在后备队列等待。作业</a:t>
            </a:r>
            <a:r>
              <a:rPr lang="en-US" altLang="zh-CN"/>
              <a:t>3</a:t>
            </a:r>
            <a:r>
              <a:rPr lang="zh-CN" altLang="en-US"/>
              <a:t>资源满足，可进主存运行，并与作业</a:t>
            </a:r>
            <a:r>
              <a:rPr lang="en-US" altLang="zh-CN"/>
              <a:t>1</a:t>
            </a:r>
            <a:r>
              <a:rPr lang="zh-CN" altLang="en-US"/>
              <a:t>平分</a:t>
            </a:r>
            <a:r>
              <a:rPr lang="en-US" altLang="zh-CN"/>
              <a:t>CPU</a:t>
            </a:r>
            <a:r>
              <a:rPr lang="zh-CN" altLang="en-US"/>
              <a:t>时间。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8:30 </a:t>
            </a:r>
            <a:r>
              <a:rPr lang="zh-CN" altLang="en-US"/>
              <a:t>作业</a:t>
            </a:r>
            <a:r>
              <a:rPr lang="en-US" altLang="zh-CN"/>
              <a:t>1</a:t>
            </a:r>
            <a:r>
              <a:rPr lang="zh-CN" altLang="en-US"/>
              <a:t>在</a:t>
            </a:r>
            <a:r>
              <a:rPr lang="en-US" altLang="zh-CN"/>
              <a:t>8:30</a:t>
            </a:r>
            <a:r>
              <a:rPr lang="zh-CN" altLang="en-US"/>
              <a:t>结束，释放磁带与打印机。但作业</a:t>
            </a:r>
            <a:r>
              <a:rPr lang="en-US" altLang="zh-CN"/>
              <a:t>2</a:t>
            </a:r>
            <a:r>
              <a:rPr lang="zh-CN" altLang="en-US"/>
              <a:t>仍不能执行，因不能移动而没有</a:t>
            </a:r>
            <a:r>
              <a:rPr lang="en-US" altLang="zh-CN"/>
              <a:t>30KB</a:t>
            </a:r>
            <a:r>
              <a:rPr lang="zh-CN" altLang="en-US"/>
              <a:t>的空闲区，继续等待。作业</a:t>
            </a:r>
            <a:r>
              <a:rPr lang="en-US" altLang="zh-CN"/>
              <a:t>4</a:t>
            </a:r>
            <a:r>
              <a:rPr lang="zh-CN" altLang="en-US"/>
              <a:t>在</a:t>
            </a:r>
            <a:r>
              <a:rPr lang="en-US" altLang="zh-CN"/>
              <a:t>8:30</a:t>
            </a:r>
            <a:r>
              <a:rPr lang="zh-CN" altLang="en-US"/>
              <a:t>到达，并进入主存执行，与作业</a:t>
            </a:r>
            <a:r>
              <a:rPr lang="en-US" altLang="zh-CN"/>
              <a:t>3</a:t>
            </a:r>
            <a:r>
              <a:rPr lang="zh-CN" altLang="en-US"/>
              <a:t>分享</a:t>
            </a:r>
            <a:r>
              <a:rPr lang="en-US" altLang="zh-CN"/>
              <a:t>CPU</a:t>
            </a:r>
            <a:r>
              <a:rPr lang="zh-CN" altLang="en-US"/>
              <a:t>。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8:35 </a:t>
            </a:r>
            <a:r>
              <a:rPr lang="zh-CN" altLang="en-US"/>
              <a:t>作业</a:t>
            </a:r>
            <a:r>
              <a:rPr lang="en-US" altLang="zh-CN"/>
              <a:t>5</a:t>
            </a:r>
            <a:r>
              <a:rPr lang="zh-CN" altLang="en-US"/>
              <a:t>到达，因分不到磁带机</a:t>
            </a:r>
            <a:r>
              <a:rPr lang="en-US" altLang="zh-CN"/>
              <a:t>/</a:t>
            </a:r>
            <a:r>
              <a:rPr lang="zh-CN" altLang="en-US"/>
              <a:t>打印机，只能在后备队列等待。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9:00 </a:t>
            </a:r>
            <a:r>
              <a:rPr lang="zh-CN" altLang="en-US"/>
              <a:t>作业</a:t>
            </a:r>
            <a:r>
              <a:rPr lang="en-US" altLang="zh-CN"/>
              <a:t>3</a:t>
            </a:r>
            <a:r>
              <a:rPr lang="zh-CN" altLang="en-US"/>
              <a:t>运行结束，释放磁带机。此时作业</a:t>
            </a:r>
            <a:r>
              <a:rPr lang="en-US" altLang="zh-CN"/>
              <a:t>2</a:t>
            </a:r>
            <a:r>
              <a:rPr lang="zh-CN" altLang="en-US"/>
              <a:t>的主存及打印机均可满足，投入运行。作业</a:t>
            </a:r>
            <a:r>
              <a:rPr lang="en-US" altLang="zh-CN"/>
              <a:t>5</a:t>
            </a:r>
            <a:r>
              <a:rPr lang="zh-CN" altLang="en-US"/>
              <a:t>到达时间晚，只能等待。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9:10 </a:t>
            </a:r>
            <a:r>
              <a:rPr lang="zh-CN" altLang="en-US"/>
              <a:t>作业</a:t>
            </a:r>
            <a:r>
              <a:rPr lang="en-US" altLang="zh-CN"/>
              <a:t>4</a:t>
            </a:r>
            <a:r>
              <a:rPr lang="zh-CN" altLang="en-US"/>
              <a:t>运行结束，作业</a:t>
            </a:r>
            <a:r>
              <a:rPr lang="en-US" altLang="zh-CN"/>
              <a:t>5</a:t>
            </a:r>
            <a:r>
              <a:rPr lang="zh-CN" altLang="en-US"/>
              <a:t>因分不到打印机，只能在后备队列继续等待。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9:15 </a:t>
            </a:r>
            <a:r>
              <a:rPr lang="zh-CN" altLang="en-US"/>
              <a:t>作业</a:t>
            </a:r>
            <a:r>
              <a:rPr lang="en-US" altLang="zh-CN"/>
              <a:t>2</a:t>
            </a:r>
            <a:r>
              <a:rPr lang="zh-CN" altLang="en-US"/>
              <a:t>运行结束，作业</a:t>
            </a:r>
            <a:r>
              <a:rPr lang="en-US" altLang="zh-CN"/>
              <a:t>5</a:t>
            </a:r>
            <a:r>
              <a:rPr lang="zh-CN" altLang="en-US"/>
              <a:t>投入运行。</a:t>
            </a:r>
          </a:p>
          <a:p>
            <a:pPr eaLnBrk="1" hangingPunct="1">
              <a:buFontTx/>
              <a:buChar char="•"/>
            </a:pPr>
            <a:r>
              <a:rPr lang="en-US" altLang="zh-CN"/>
              <a:t>9:30 </a:t>
            </a:r>
            <a:r>
              <a:rPr lang="zh-CN" altLang="en-US"/>
              <a:t>作业全部执行结束。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FC52B-4EF6-405F-A2B4-8F3CDEBA6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48DF62-AC79-428A-8084-F8378E9C83D2}" type="slidenum">
              <a:rPr lang="zh-CN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1AE3FDC2-5F18-4EEB-8B82-CE4E0B434D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651278E4-D784-4C10-85C2-1162BE90D6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(1) FIFO</a:t>
            </a:r>
            <a:r>
              <a:rPr lang="zh-CN" altLang="en-US"/>
              <a:t>算法选中作业执行的次序为：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zh-CN" altLang="en-US"/>
              <a:t>。作业平均周转时间为</a:t>
            </a:r>
            <a:r>
              <a:rPr lang="en-US" altLang="zh-CN"/>
              <a:t>63</a:t>
            </a:r>
            <a:r>
              <a:rPr lang="zh-CN" altLang="en-US"/>
              <a:t>分钟。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(2) SJF</a:t>
            </a:r>
            <a:r>
              <a:rPr lang="zh-CN" altLang="en-US"/>
              <a:t>算法选中作业执行的次序为：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。作业平均周转时间为</a:t>
            </a:r>
            <a:r>
              <a:rPr lang="en-US" altLang="zh-CN"/>
              <a:t>58</a:t>
            </a:r>
            <a:r>
              <a:rPr lang="zh-CN" altLang="en-US"/>
              <a:t>分钟。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3715935E-7920-4CAD-8594-D6C1D4353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F474C6-95E1-41C4-8C28-3F4A508612E5}" type="slidenum">
              <a:rPr lang="zh-CN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734B95E4-EE2E-4868-98BD-161A8EF537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AEB9817B-C1AA-4B7C-8DD0-B8A6343B6D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如何实现</a:t>
            </a:r>
            <a:r>
              <a:rPr lang="en-US" altLang="zh-CN"/>
              <a:t>P.V</a:t>
            </a:r>
            <a:r>
              <a:rPr lang="zh-CN" altLang="en-US"/>
              <a:t>操作？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操作是原子操作。也就是说在进行</a:t>
            </a:r>
            <a:r>
              <a:rPr lang="en-US" altLang="zh-CN"/>
              <a:t>P</a:t>
            </a:r>
            <a:r>
              <a:rPr lang="zh-CN" altLang="en-US"/>
              <a:t>操作的时候，</a:t>
            </a:r>
            <a:r>
              <a:rPr lang="en-US" altLang="zh-CN"/>
              <a:t>V</a:t>
            </a:r>
            <a:r>
              <a:rPr lang="zh-CN" altLang="en-US"/>
              <a:t>操作无法执行，反之亦然。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P175</a:t>
            </a:r>
            <a:r>
              <a:rPr lang="zh-CN" altLang="en-US"/>
              <a:t>的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操作定义，是系统级上实现的，（即系统保持其原子性，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互斥）。这里需要我们自己来实现，应用</a:t>
            </a:r>
            <a:r>
              <a:rPr lang="en-US" altLang="zh-CN"/>
              <a:t>T&amp;S</a:t>
            </a:r>
            <a:r>
              <a:rPr lang="zh-CN" altLang="en-US"/>
              <a:t>是硬件实现的特性。</a:t>
            </a:r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CBE704A6-A1AE-4FD5-9287-6AFB78A88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E690A9-7AC1-441E-A9BD-DE8DB885843B}" type="slidenum">
              <a:rPr lang="zh-CN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C75D74F0-0BFA-4053-BF20-B0ACECDD55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DA4F09EA-F9C5-45BF-B497-F6B316CC13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4E8EE3DF-1853-43B1-A642-7DB81E9D6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3413C-FB5F-4F1B-BBE2-18124D0DFF1A}" type="slidenum">
              <a:rPr lang="zh-CN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BD8C92ED-5512-49BD-8745-E034FA85CB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AFC8B5B2-B31D-4119-B5CB-9498A05D47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(1)</a:t>
            </a:r>
            <a:r>
              <a:rPr lang="zh-CN" altLang="en-US"/>
              <a:t>此时可以找出进程安全序列：</a:t>
            </a:r>
            <a:r>
              <a:rPr lang="en-US" altLang="zh-CN"/>
              <a:t>P4</a:t>
            </a:r>
            <a:r>
              <a:rPr lang="zh-CN" altLang="en-US"/>
              <a:t>，</a:t>
            </a:r>
            <a:r>
              <a:rPr lang="en-US" altLang="zh-CN"/>
              <a:t>P1</a:t>
            </a:r>
            <a:r>
              <a:rPr lang="zh-CN" altLang="en-US"/>
              <a:t>，</a:t>
            </a:r>
            <a:r>
              <a:rPr lang="en-US" altLang="zh-CN"/>
              <a:t>P5</a:t>
            </a:r>
            <a:r>
              <a:rPr lang="zh-CN" altLang="en-US"/>
              <a:t>，</a:t>
            </a:r>
            <a:r>
              <a:rPr lang="en-US" altLang="zh-CN"/>
              <a:t>P2</a:t>
            </a:r>
            <a:r>
              <a:rPr lang="zh-CN" altLang="en-US"/>
              <a:t>，</a:t>
            </a:r>
            <a:r>
              <a:rPr lang="en-US" altLang="zh-CN"/>
              <a:t>P3</a:t>
            </a:r>
            <a:r>
              <a:rPr lang="zh-CN" altLang="en-US"/>
              <a:t>。故系统处于安全状态。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(2)</a:t>
            </a:r>
            <a:r>
              <a:rPr lang="zh-CN" altLang="en-US"/>
              <a:t>可以分配，存在安全序列：</a:t>
            </a:r>
            <a:r>
              <a:rPr lang="en-US" altLang="zh-CN"/>
              <a:t>P4</a:t>
            </a:r>
            <a:r>
              <a:rPr lang="zh-CN" altLang="en-US"/>
              <a:t>，</a:t>
            </a:r>
            <a:r>
              <a:rPr lang="en-US" altLang="zh-CN"/>
              <a:t>P1</a:t>
            </a:r>
            <a:r>
              <a:rPr lang="zh-CN" altLang="en-US"/>
              <a:t>，</a:t>
            </a:r>
            <a:r>
              <a:rPr lang="en-US" altLang="zh-CN"/>
              <a:t>P5</a:t>
            </a:r>
            <a:r>
              <a:rPr lang="zh-CN" altLang="en-US"/>
              <a:t>，</a:t>
            </a:r>
            <a:r>
              <a:rPr lang="en-US" altLang="zh-CN"/>
              <a:t>P2</a:t>
            </a:r>
            <a:r>
              <a:rPr lang="zh-CN" altLang="en-US"/>
              <a:t>，</a:t>
            </a:r>
            <a:r>
              <a:rPr lang="en-US" altLang="zh-CN"/>
              <a:t>P3</a:t>
            </a:r>
            <a:r>
              <a:rPr lang="zh-CN" altLang="en-US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(3)</a:t>
            </a:r>
            <a:r>
              <a:rPr lang="zh-CN" altLang="en-US"/>
              <a:t>不可分配，系统进入不安全状态。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0E95B73F-F5AD-4312-92DB-F86EF7B50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ACD249-A8AF-4306-AE71-6BA231ED3D04}" type="slidenum">
              <a:rPr lang="zh-CN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47FF9E60-7118-44C3-A31E-A15CB7852B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2DADFD83-42D6-4581-9D51-604F6C918C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8067" name="灯片编号占位符 3">
            <a:extLst>
              <a:ext uri="{FF2B5EF4-FFF2-40B4-BE49-F238E27FC236}">
                <a16:creationId xmlns:a16="http://schemas.microsoft.com/office/drawing/2014/main" id="{1E5C0BF9-0780-4349-90FD-487A33CB9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C3A3EA-26BD-46AB-B750-B1C402107FFD}" type="slidenum">
              <a:rPr lang="zh-CN" altLang="en-US">
                <a:latin typeface="Calibri" panose="020F0502020204030204" pitchFamily="34" charset="0"/>
              </a:rPr>
              <a:pPr eaLnBrk="1" hangingPunct="1"/>
              <a:t>64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40890-F377-4147-BF58-7D2A275D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014D3-65F6-4131-95B2-61882A9603B7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96BDB-3114-4BCE-9B58-A5A8D3D3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7BE34-88E1-4554-ACE4-A9E97F95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EC134-2DFA-4390-9893-AC9A103DB3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02CB3-D33D-4465-B11E-47E8FB71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69F8-52D0-4A7A-A594-64F8BA2166B5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2E631-6FC1-49B6-B965-D54FCE95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231EC-08FB-4ADF-870D-A48D5FD2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16EDF-E488-41A3-9A86-D571AC46A4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36499-B13E-4653-A68A-8199EBEC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C7842-C9A5-4B2B-B4E4-2FF99006FB5F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A16CC-DA59-436C-B517-7F17CAD1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37A72-E610-4985-9CCD-4CFA9383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82C45-C1BD-4E78-AAE1-D76F51216B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5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F3279-8CC8-4542-BA1D-3A4B0EEE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C308-4755-4EBE-83DC-D843C8A22DDA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69C17-ECF5-4475-9C25-03B877A3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16EB7-5F52-409A-B7EA-AEFA741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4FC77-CBE1-40F7-ADCC-B19D952337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4F235-BE76-4E8B-94DF-DCD17B05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DA3B1-472F-4088-A32A-F38F19C0A8E6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1F0EB-2548-406B-9D8C-2C5EC6DE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218A1-1A4E-4A2C-A607-4BF71146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831B4-CDFE-425F-96CA-777D2F0AF0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2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1D5D8BE-0114-4F48-8EAD-1E5482A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C0A1-DD12-4254-98D8-9167749A1859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7B559D4-F975-4257-848F-33C4CC89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3F1F217-0A51-4F1B-B40B-98004672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04393-6B81-49A6-B394-F3424CB9C9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363C81A-E55D-4AE6-A7DE-119A15DE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A177B-7F7C-4AA1-A9B5-05F3679254A3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2EA5C03-6977-4E4B-973E-3F4296A8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74742D8-BC48-45A7-B8A2-35BC2E15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014E7-43EF-4F78-9025-BF7C9A894C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0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D3E36AF-2022-483F-943B-9B7B08DA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8C6E4-6EAF-48D2-8B03-D7E763D95D01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90791E0-78A4-41B4-B24C-1DDEB0D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162EF52-0C5E-419C-A3F0-9DD4632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A1B1F-F4C8-418F-8F57-E92F750FA7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FD47EBC-9D92-46C7-B59C-0B20BE03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42978-AE35-433C-8864-2F13DCD1E38E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D9F7D47-11C1-4509-9168-E307C4C8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07838B5-55E9-482D-A7EA-F7B6BEF2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09188-CF06-46ED-938B-7961C2B52F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5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965A129-C3E5-45B5-8169-3F72DFAC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62AC5-316D-44C8-A64C-F971F0BE0EDD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37D385-BBA7-4559-927F-B5153FB9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7042A33-710A-40CB-A66E-5A1163C7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EA31B-0EF2-43AB-8510-781E99D1E9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941CA42-4F9B-435D-BD30-FB96AE1C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CC41A-59D4-43F0-B93C-B554DDE0512F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A2BA18C-A2D9-40C7-9436-46F762AB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B97F1ED-C29F-4B73-AA84-7C8D2117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1D625-AB31-4358-83E2-D2C92EEFD8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5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E2CB437-0259-4CEF-AFDF-521DC815E8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C0E2DA3-2AF0-4A25-A486-B5E2F0469B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2C14B-9437-4CFB-9F0E-CAE1F14CA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AB1521-BF83-4ED3-91A1-EAD68851CAC1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42317-DB24-4A86-A33F-814D8A957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5F94-D07F-4DE3-99AD-9FC35DD9E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EDCB8DD-21B6-412B-99F7-70D39858A68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2593D598-526E-4879-93D7-D13075AD2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24A1D3-AAA1-4A75-A107-D82C2AB8D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3690280-A70E-4493-B2E6-ACD9F971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调度算法准则的计算</a:t>
            </a:r>
            <a:r>
              <a:rPr lang="en-US" altLang="zh-CN"/>
              <a:t>(P123)</a:t>
            </a:r>
            <a:endParaRPr lang="zh-CN" altLang="en-US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878149D4-71FF-4AA6-AC87-B30C6716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(1)</a:t>
            </a:r>
            <a:r>
              <a:rPr lang="zh-CN" altLang="en-US"/>
              <a:t>资源利用率</a:t>
            </a:r>
            <a:r>
              <a:rPr lang="en-US" altLang="zh-CN"/>
              <a:t>(CPU</a:t>
            </a:r>
            <a:r>
              <a:rPr lang="zh-CN" altLang="en-US"/>
              <a:t>、</a:t>
            </a:r>
            <a:r>
              <a:rPr lang="en-US" altLang="zh-CN"/>
              <a:t>I/O</a:t>
            </a:r>
            <a:r>
              <a:rPr lang="zh-CN" altLang="en-US"/>
              <a:t>操作利用率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(2)</a:t>
            </a:r>
            <a:r>
              <a:rPr lang="zh-CN" altLang="en-US"/>
              <a:t>吞吐率</a:t>
            </a:r>
            <a:endParaRPr lang="en-US" altLang="zh-CN"/>
          </a:p>
          <a:p>
            <a:pPr eaLnBrk="1" hangingPunct="1"/>
            <a:r>
              <a:rPr lang="en-US" altLang="zh-CN"/>
              <a:t>(3)</a:t>
            </a:r>
            <a:r>
              <a:rPr lang="zh-CN" altLang="en-US"/>
              <a:t>公平性</a:t>
            </a:r>
            <a:endParaRPr lang="en-US" altLang="zh-CN"/>
          </a:p>
          <a:p>
            <a:pPr eaLnBrk="1" hangingPunct="1"/>
            <a:r>
              <a:rPr lang="en-US" altLang="zh-CN"/>
              <a:t>(4)</a:t>
            </a:r>
            <a:r>
              <a:rPr lang="zh-CN" altLang="en-US"/>
              <a:t>响应时间</a:t>
            </a:r>
            <a:endParaRPr lang="en-US" altLang="zh-CN"/>
          </a:p>
          <a:p>
            <a:pPr eaLnBrk="1" hangingPunct="1"/>
            <a:r>
              <a:rPr lang="en-US" altLang="zh-CN"/>
              <a:t>(5)</a:t>
            </a:r>
            <a:r>
              <a:rPr lang="zh-CN" altLang="en-US"/>
              <a:t>周转时间</a:t>
            </a:r>
            <a:r>
              <a:rPr lang="en-US" altLang="zh-CN"/>
              <a:t>(</a:t>
            </a:r>
            <a:r>
              <a:rPr lang="zh-CN" altLang="en-US"/>
              <a:t>平均作业周转时间、平均带权作业周转时间</a:t>
            </a:r>
            <a:r>
              <a:rPr lang="en-US" altLang="zh-CN"/>
              <a:t>)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8EBBB3DD-7BD0-4D31-BD4F-E023068B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(1)FCFS</a:t>
            </a:r>
            <a:r>
              <a:rPr lang="zh-CN" altLang="en-US"/>
              <a:t>调度算法</a:t>
            </a:r>
          </a:p>
        </p:txBody>
      </p:sp>
      <p:pic>
        <p:nvPicPr>
          <p:cNvPr id="12291" name="内容占位符 3">
            <a:extLst>
              <a:ext uri="{FF2B5EF4-FFF2-40B4-BE49-F238E27FC236}">
                <a16:creationId xmlns:a16="http://schemas.microsoft.com/office/drawing/2014/main" id="{516FC8B5-66C6-4ACD-BBD8-89D99C036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0125" y="1857375"/>
            <a:ext cx="7000875" cy="33575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3FA79860-7B8F-4CD9-9CC0-1F7CC8CE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(2)</a:t>
            </a:r>
            <a:r>
              <a:rPr lang="zh-CN" altLang="en-US"/>
              <a:t>优先级调度算法</a:t>
            </a:r>
          </a:p>
        </p:txBody>
      </p:sp>
      <p:pic>
        <p:nvPicPr>
          <p:cNvPr id="13315" name="内容占位符 3">
            <a:extLst>
              <a:ext uri="{FF2B5EF4-FFF2-40B4-BE49-F238E27FC236}">
                <a16:creationId xmlns:a16="http://schemas.microsoft.com/office/drawing/2014/main" id="{E06E25E3-1709-41C7-8C1A-5A53F4F33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1928813"/>
            <a:ext cx="6572250" cy="35718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3BF8E72D-6937-41C5-A1F6-B2901511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(3)</a:t>
            </a:r>
            <a:r>
              <a:rPr lang="zh-CN" altLang="en-US"/>
              <a:t>时间片轮转法</a:t>
            </a:r>
          </a:p>
        </p:txBody>
      </p:sp>
      <p:pic>
        <p:nvPicPr>
          <p:cNvPr id="14339" name="内容占位符 3">
            <a:extLst>
              <a:ext uri="{FF2B5EF4-FFF2-40B4-BE49-F238E27FC236}">
                <a16:creationId xmlns:a16="http://schemas.microsoft.com/office/drawing/2014/main" id="{947DAD5E-3027-46E0-801E-865ECCBB4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2286000"/>
            <a:ext cx="6429375" cy="3714750"/>
          </a:xfrm>
        </p:spPr>
      </p:pic>
      <p:sp>
        <p:nvSpPr>
          <p:cNvPr id="14340" name="TextBox 4">
            <a:extLst>
              <a:ext uri="{FF2B5EF4-FFF2-40B4-BE49-F238E27FC236}">
                <a16:creationId xmlns:a16="http://schemas.microsoft.com/office/drawing/2014/main" id="{897DC45B-92F1-4AA8-88C1-E39530B6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571625"/>
            <a:ext cx="6858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alibri" panose="020F0502020204030204" pitchFamily="34" charset="0"/>
              </a:rPr>
              <a:t>按次序</a:t>
            </a:r>
            <a:r>
              <a:rPr lang="en-US" altLang="zh-CN" sz="2800">
                <a:latin typeface="Calibri" panose="020F0502020204030204" pitchFamily="34" charset="0"/>
              </a:rPr>
              <a:t>A B C D E B C D EC D E D E E</a:t>
            </a:r>
            <a:r>
              <a:rPr lang="zh-CN" altLang="en-US" sz="2800">
                <a:latin typeface="Calibri" panose="020F0502020204030204" pitchFamily="34" charset="0"/>
              </a:rPr>
              <a:t>轮转执行</a:t>
            </a:r>
            <a:r>
              <a:rPr lang="zh-CN" altLang="en-US">
                <a:latin typeface="Calibri" panose="020F0502020204030204" pitchFamily="34" charset="0"/>
              </a:rPr>
              <a:t>。</a:t>
            </a:r>
          </a:p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AAAD9BAF-0D90-420A-BF59-C28A733E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(4)SJF</a:t>
            </a:r>
            <a:r>
              <a:rPr lang="zh-CN" altLang="en-US"/>
              <a:t>调度算法</a:t>
            </a:r>
          </a:p>
        </p:txBody>
      </p:sp>
      <p:pic>
        <p:nvPicPr>
          <p:cNvPr id="15363" name="内容占位符 3">
            <a:extLst>
              <a:ext uri="{FF2B5EF4-FFF2-40B4-BE49-F238E27FC236}">
                <a16:creationId xmlns:a16="http://schemas.microsoft.com/office/drawing/2014/main" id="{71DBC412-693A-4992-A747-91D63A46B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0125" y="1857375"/>
            <a:ext cx="6929438" cy="35718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D3F12D3E-EB99-4D94-A37A-A2E0E998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5911850"/>
          </a:xfrm>
        </p:spPr>
        <p:txBody>
          <a:bodyPr/>
          <a:lstStyle/>
          <a:p>
            <a:pPr eaLnBrk="1" hangingPunct="1"/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zh-CN" altLang="en-US" sz="2400"/>
              <a:t>有一个</a:t>
            </a:r>
            <a:r>
              <a:rPr lang="zh-CN" altLang="en-US" sz="2400">
                <a:solidFill>
                  <a:srgbClr val="FF0000"/>
                </a:solidFill>
              </a:rPr>
              <a:t>四道作业的操作系统</a:t>
            </a:r>
            <a:r>
              <a:rPr lang="zh-CN" altLang="en-US" sz="2400"/>
              <a:t>，若在一段时间内先后到达</a:t>
            </a:r>
            <a:r>
              <a:rPr lang="en-US" altLang="zh-CN" sz="2400"/>
              <a:t>6</a:t>
            </a:r>
            <a:r>
              <a:rPr lang="zh-CN" altLang="en-US" sz="2400"/>
              <a:t>个作业，它们的提交和估计运行时间由下表给出：</a:t>
            </a:r>
          </a:p>
          <a:p>
            <a:pPr eaLnBrk="1" hangingPunct="1"/>
            <a:r>
              <a:rPr lang="zh-CN" altLang="en-US"/>
              <a:t>作业  提交时间  估计运行时间</a:t>
            </a:r>
            <a:r>
              <a:rPr lang="en-US" altLang="zh-CN"/>
              <a:t>(</a:t>
            </a:r>
            <a:r>
              <a:rPr lang="zh-CN" altLang="en-US"/>
              <a:t>分钟</a:t>
            </a:r>
            <a:r>
              <a:rPr lang="en-US" altLang="zh-CN"/>
              <a:t>) </a:t>
            </a:r>
            <a:endParaRPr lang="zh-CN" altLang="en-US"/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1          8</a:t>
            </a:r>
            <a:r>
              <a:rPr lang="zh-CN" altLang="en-US"/>
              <a:t>：</a:t>
            </a:r>
            <a:r>
              <a:rPr lang="en-US" altLang="zh-CN"/>
              <a:t>00          60               </a:t>
            </a:r>
            <a:endParaRPr lang="zh-CN" altLang="en-US"/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2          8</a:t>
            </a:r>
            <a:r>
              <a:rPr lang="zh-CN" altLang="en-US"/>
              <a:t>：</a:t>
            </a:r>
            <a:r>
              <a:rPr lang="en-US" altLang="zh-CN"/>
              <a:t>20           35              </a:t>
            </a:r>
            <a:endParaRPr lang="zh-CN" altLang="en-US"/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3          8</a:t>
            </a:r>
            <a:r>
              <a:rPr lang="zh-CN" altLang="en-US"/>
              <a:t>：</a:t>
            </a:r>
            <a:r>
              <a:rPr lang="en-US" altLang="zh-CN"/>
              <a:t>25           20                 </a:t>
            </a:r>
            <a:endParaRPr lang="zh-CN" altLang="en-US"/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4          8</a:t>
            </a:r>
            <a:r>
              <a:rPr lang="zh-CN" altLang="en-US"/>
              <a:t>：</a:t>
            </a:r>
            <a:r>
              <a:rPr lang="en-US" altLang="zh-CN"/>
              <a:t>30           25              </a:t>
            </a:r>
            <a:endParaRPr lang="zh-CN" altLang="en-US"/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5          8</a:t>
            </a:r>
            <a:r>
              <a:rPr lang="zh-CN" altLang="en-US"/>
              <a:t>：</a:t>
            </a:r>
            <a:r>
              <a:rPr lang="en-US" altLang="zh-CN"/>
              <a:t>35            5</a:t>
            </a:r>
            <a:endParaRPr lang="zh-CN" altLang="en-US"/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6          8</a:t>
            </a:r>
            <a:r>
              <a:rPr lang="zh-CN" altLang="en-US"/>
              <a:t>：</a:t>
            </a:r>
            <a:r>
              <a:rPr lang="en-US" altLang="zh-CN"/>
              <a:t>40           10       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C477B726-3644-48D4-B95E-AD8B6C7C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/>
            <a:r>
              <a:rPr lang="zh-CN" altLang="en-US"/>
              <a:t>系统采用剩余</a:t>
            </a:r>
            <a:r>
              <a:rPr lang="en-US" altLang="zh-CN"/>
              <a:t>SJF</a:t>
            </a:r>
            <a:r>
              <a:rPr lang="zh-CN" altLang="en-US"/>
              <a:t>调度算法，</a:t>
            </a:r>
            <a:r>
              <a:rPr lang="zh-CN" altLang="en-US">
                <a:solidFill>
                  <a:srgbClr val="00B0F0"/>
                </a:solidFill>
              </a:rPr>
              <a:t>作业被调度进入系统后中途不会退出，但作业运行时可被剩余时间更短作业抢占</a:t>
            </a:r>
            <a:r>
              <a:rPr lang="zh-CN" altLang="en-US"/>
              <a:t>。</a:t>
            </a:r>
            <a:r>
              <a:rPr lang="en-US" altLang="zh-CN"/>
              <a:t>(1)</a:t>
            </a:r>
            <a:r>
              <a:rPr lang="zh-CN" altLang="en-US"/>
              <a:t>分别给出</a:t>
            </a:r>
            <a:r>
              <a:rPr lang="en-US" altLang="zh-CN"/>
              <a:t>6</a:t>
            </a:r>
            <a:r>
              <a:rPr lang="zh-CN" altLang="en-US"/>
              <a:t>个作业的执行时间序列、即开始执行时间、作业完成时间、作业周转时间。</a:t>
            </a:r>
            <a:r>
              <a:rPr lang="en-US" altLang="zh-CN"/>
              <a:t>(2)</a:t>
            </a:r>
            <a:r>
              <a:rPr lang="zh-CN" altLang="en-US"/>
              <a:t>计算平均作业周转时间。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B53E4843-3575-4330-8F09-948D4889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A1870F58-8B59-4A87-B56E-46BBCBD7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作业    提交   需运行   开始运行    被抢占还      完成    周转</a:t>
            </a:r>
          </a:p>
          <a:p>
            <a:pPr eaLnBrk="1" hangingPunct="1"/>
            <a:r>
              <a:rPr lang="zh-CN" altLang="en-US" sz="2400"/>
              <a:t>号       时间    时间       时间            需运行时间     时间    时间</a:t>
            </a:r>
          </a:p>
          <a:p>
            <a:pPr eaLnBrk="1" hangingPunct="1"/>
            <a:r>
              <a:rPr lang="en-US" altLang="zh-CN" sz="2400"/>
              <a:t>J1       8:00     60           8:00                   40                10:35     155</a:t>
            </a:r>
            <a:endParaRPr lang="zh-CN" altLang="en-US" sz="2400"/>
          </a:p>
          <a:p>
            <a:pPr eaLnBrk="1" hangingPunct="1"/>
            <a:r>
              <a:rPr lang="en-US" altLang="zh-CN" sz="2400"/>
              <a:t>J2       8:20     35           8:20                   30                 9:55      95</a:t>
            </a:r>
            <a:endParaRPr lang="zh-CN" altLang="en-US" sz="2400"/>
          </a:p>
          <a:p>
            <a:pPr eaLnBrk="1" hangingPunct="1"/>
            <a:r>
              <a:rPr lang="en-US" altLang="zh-CN" sz="2400"/>
              <a:t>J3       8:25     20           8:25                                        8:45       20</a:t>
            </a:r>
            <a:r>
              <a:rPr lang="zh-CN" altLang="en-US" sz="2400"/>
              <a:t>                           </a:t>
            </a:r>
          </a:p>
          <a:p>
            <a:pPr eaLnBrk="1" hangingPunct="1"/>
            <a:r>
              <a:rPr lang="en-US" altLang="zh-CN" sz="2400"/>
              <a:t>J4       8:30     25           9:00                    25                9:25      55 </a:t>
            </a:r>
            <a:endParaRPr lang="zh-CN" altLang="en-US" sz="2400"/>
          </a:p>
          <a:p>
            <a:pPr eaLnBrk="1" hangingPunct="1"/>
            <a:r>
              <a:rPr lang="en-US" altLang="zh-CN" sz="2400"/>
              <a:t>J5       8:35     5             8:45                                         8:50       15</a:t>
            </a:r>
            <a:endParaRPr lang="zh-CN" altLang="en-US" sz="2400"/>
          </a:p>
          <a:p>
            <a:pPr eaLnBrk="1" hangingPunct="1"/>
            <a:r>
              <a:rPr lang="en-US" altLang="zh-CN" sz="2400"/>
              <a:t>J6       8:40    10            8:50                                         9:00       20</a:t>
            </a:r>
            <a:endParaRPr lang="zh-CN" altLang="en-US" sz="2400"/>
          </a:p>
          <a:p>
            <a:pPr eaLnBrk="1" hangingPunct="1"/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567D864-9FF3-4637-9EA2-25E4D1C9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6F8CC-8C44-44D4-AD39-5F5F6687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说明</a:t>
            </a:r>
            <a:r>
              <a:rPr lang="en-US" altLang="zh-CN" dirty="0"/>
              <a:t>: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(1) J2</a:t>
            </a:r>
            <a:r>
              <a:rPr lang="zh-CN" altLang="en-US" dirty="0"/>
              <a:t>到达时抢占</a:t>
            </a:r>
            <a:r>
              <a:rPr lang="en-US" altLang="zh-CN" dirty="0"/>
              <a:t>J1</a:t>
            </a:r>
            <a:r>
              <a:rPr lang="zh-CN" altLang="en-US" dirty="0"/>
              <a:t>；</a:t>
            </a:r>
            <a:r>
              <a:rPr lang="en-US" altLang="zh-CN" dirty="0"/>
              <a:t>J3</a:t>
            </a:r>
            <a:r>
              <a:rPr lang="zh-CN" altLang="en-US" dirty="0"/>
              <a:t>到达时抢占</a:t>
            </a:r>
            <a:r>
              <a:rPr lang="en-US" altLang="zh-CN" dirty="0"/>
              <a:t>J2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(2) </a:t>
            </a:r>
            <a:r>
              <a:rPr lang="zh-CN" altLang="en-US" dirty="0"/>
              <a:t>但</a:t>
            </a:r>
            <a:r>
              <a:rPr lang="en-US" altLang="zh-CN" dirty="0"/>
              <a:t>J4</a:t>
            </a:r>
            <a:r>
              <a:rPr lang="zh-CN" altLang="en-US" dirty="0"/>
              <a:t>到达时，因不满足</a:t>
            </a:r>
            <a:r>
              <a:rPr lang="en-US" altLang="zh-CN" dirty="0"/>
              <a:t>SJF</a:t>
            </a:r>
            <a:r>
              <a:rPr lang="zh-CN" altLang="en-US" dirty="0"/>
              <a:t>，故</a:t>
            </a:r>
            <a:r>
              <a:rPr lang="en-US" altLang="zh-CN" dirty="0"/>
              <a:t>J4</a:t>
            </a:r>
            <a:r>
              <a:rPr lang="zh-CN" altLang="en-US" dirty="0"/>
              <a:t>不能被运行，</a:t>
            </a:r>
            <a:r>
              <a:rPr lang="en-US" altLang="zh-CN" dirty="0"/>
              <a:t>J3</a:t>
            </a:r>
            <a:r>
              <a:rPr lang="zh-CN" altLang="en-US" dirty="0"/>
              <a:t>继续执行</a:t>
            </a:r>
            <a:r>
              <a:rPr lang="en-US" altLang="zh-CN" dirty="0"/>
              <a:t>5</a:t>
            </a:r>
            <a:r>
              <a:rPr lang="zh-CN" altLang="en-US" dirty="0"/>
              <a:t>分钟。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(3) </a:t>
            </a:r>
            <a:r>
              <a:rPr lang="zh-CN" altLang="en-US" dirty="0">
                <a:solidFill>
                  <a:srgbClr val="FF0000"/>
                </a:solidFill>
              </a:rPr>
              <a:t>由于是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道的作业系统</a:t>
            </a:r>
            <a:r>
              <a:rPr lang="zh-CN" altLang="en-US" dirty="0"/>
              <a:t>，故后面作业不能进入主存而在后备队列等待，直到有作业结束。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(4) </a:t>
            </a:r>
            <a:r>
              <a:rPr lang="zh-CN" altLang="en-US" dirty="0"/>
              <a:t>根据进程调度可抢占原则，</a:t>
            </a:r>
            <a:r>
              <a:rPr lang="en-US" altLang="zh-CN" dirty="0"/>
              <a:t>J3</a:t>
            </a:r>
            <a:r>
              <a:rPr lang="zh-CN" altLang="en-US" dirty="0"/>
              <a:t>第一个做完。而这时</a:t>
            </a:r>
            <a:r>
              <a:rPr lang="en-US" altLang="zh-CN" dirty="0"/>
              <a:t>J5</a:t>
            </a:r>
            <a:r>
              <a:rPr lang="zh-CN" altLang="en-US" dirty="0"/>
              <a:t>、</a:t>
            </a:r>
            <a:r>
              <a:rPr lang="en-US" altLang="zh-CN" dirty="0"/>
              <a:t>J6</a:t>
            </a:r>
            <a:r>
              <a:rPr lang="zh-CN" altLang="en-US" dirty="0"/>
              <a:t>均己进入后备队列，而</a:t>
            </a:r>
            <a:r>
              <a:rPr lang="en-US" altLang="zh-CN" dirty="0"/>
              <a:t>J5</a:t>
            </a:r>
            <a:r>
              <a:rPr lang="zh-CN" altLang="en-US" dirty="0"/>
              <a:t>可进入主存。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(5) </a:t>
            </a:r>
            <a:r>
              <a:rPr lang="zh-CN" altLang="en-US" dirty="0"/>
              <a:t>因</a:t>
            </a:r>
            <a:r>
              <a:rPr lang="en-US" altLang="zh-CN" dirty="0"/>
              <a:t>J5</a:t>
            </a:r>
            <a:r>
              <a:rPr lang="zh-CN" altLang="en-US" dirty="0"/>
              <a:t>最短，故它第二个完成。这时</a:t>
            </a:r>
            <a:r>
              <a:rPr lang="en-US" altLang="zh-CN" dirty="0"/>
              <a:t>J6</a:t>
            </a:r>
            <a:r>
              <a:rPr lang="zh-CN" altLang="en-US" dirty="0"/>
              <a:t>方可进入主存。因</a:t>
            </a:r>
            <a:r>
              <a:rPr lang="en-US" altLang="zh-CN" dirty="0"/>
              <a:t>J6</a:t>
            </a:r>
            <a:r>
              <a:rPr lang="zh-CN" altLang="en-US" dirty="0"/>
              <a:t>最短，故它第三个完成。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(6) </a:t>
            </a:r>
            <a:r>
              <a:rPr lang="zh-CN" altLang="en-US" dirty="0"/>
              <a:t>然后是</a:t>
            </a:r>
            <a:r>
              <a:rPr lang="en-US" altLang="zh-CN" dirty="0"/>
              <a:t>:J4</a:t>
            </a:r>
            <a:r>
              <a:rPr lang="zh-CN" altLang="en-US" dirty="0"/>
              <a:t>、</a:t>
            </a:r>
            <a:r>
              <a:rPr lang="en-US" altLang="zh-CN" dirty="0"/>
              <a:t>J2</a:t>
            </a:r>
            <a:r>
              <a:rPr lang="zh-CN" altLang="en-US" dirty="0"/>
              <a:t>和</a:t>
            </a:r>
            <a:r>
              <a:rPr lang="en-US" altLang="zh-CN" dirty="0"/>
              <a:t>J1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(7) T=(155+95+20+55+15+20)/6=60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99DC2C9E-AA7B-40F0-A38E-1C9E752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20483" name="内容占位符 3">
            <a:extLst>
              <a:ext uri="{FF2B5EF4-FFF2-40B4-BE49-F238E27FC236}">
                <a16:creationId xmlns:a16="http://schemas.microsoft.com/office/drawing/2014/main" id="{06346DB8-833F-4B8A-ADB1-808A63570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428625"/>
            <a:ext cx="8429625" cy="61436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1C9AB599-101A-4B98-ACC8-17C7F071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317C5-516E-4FA1-ADFB-4EC2FA1B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5</a:t>
            </a:r>
            <a:r>
              <a:rPr lang="zh-CN" altLang="en-US" dirty="0"/>
              <a:t>、在单</a:t>
            </a:r>
            <a:r>
              <a:rPr lang="en-US" dirty="0"/>
              <a:t>CPU</a:t>
            </a:r>
            <a:r>
              <a:rPr lang="zh-CN" altLang="en-US" dirty="0"/>
              <a:t>和两台</a:t>
            </a:r>
            <a:r>
              <a:rPr lang="en-US" dirty="0"/>
              <a:t>I/O(I1,I2)</a:t>
            </a:r>
            <a:r>
              <a:rPr lang="zh-CN" altLang="en-US" dirty="0"/>
              <a:t>设备的多道程序设计环境下，同时投入三个作业运行。它们的执行轨迹如下：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Job1</a:t>
            </a:r>
            <a:r>
              <a:rPr lang="zh-CN" altLang="en-US" dirty="0"/>
              <a:t>：</a:t>
            </a:r>
            <a:r>
              <a:rPr lang="en-US" dirty="0"/>
              <a:t>I2(30ms)</a:t>
            </a:r>
            <a:r>
              <a:rPr lang="zh-CN" altLang="en-US" dirty="0"/>
              <a:t>、</a:t>
            </a:r>
            <a:r>
              <a:rPr lang="en-US" dirty="0"/>
              <a:t>CPU(10ms)</a:t>
            </a:r>
            <a:r>
              <a:rPr lang="zh-CN" altLang="en-US" dirty="0"/>
              <a:t>、</a:t>
            </a:r>
            <a:r>
              <a:rPr lang="en-US" dirty="0"/>
              <a:t>I1(30ms)</a:t>
            </a:r>
            <a:r>
              <a:rPr lang="zh-CN" altLang="en-US" dirty="0"/>
              <a:t>、</a:t>
            </a:r>
            <a:r>
              <a:rPr lang="en-US" dirty="0"/>
              <a:t>CPU(10ms)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Job2</a:t>
            </a:r>
            <a:r>
              <a:rPr lang="zh-CN" altLang="en-US" dirty="0"/>
              <a:t>：</a:t>
            </a:r>
            <a:r>
              <a:rPr lang="en-US" dirty="0"/>
              <a:t>I1(20ms)</a:t>
            </a:r>
            <a:r>
              <a:rPr lang="zh-CN" altLang="en-US" dirty="0"/>
              <a:t>、</a:t>
            </a:r>
            <a:r>
              <a:rPr lang="en-US" dirty="0"/>
              <a:t>CPU(20ms)</a:t>
            </a:r>
            <a:r>
              <a:rPr lang="zh-CN" altLang="en-US" dirty="0"/>
              <a:t>、</a:t>
            </a:r>
            <a:r>
              <a:rPr lang="en-US" dirty="0"/>
              <a:t>I2(40ms)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Job3</a:t>
            </a:r>
            <a:r>
              <a:rPr lang="zh-CN" altLang="en-US" dirty="0"/>
              <a:t>：</a:t>
            </a:r>
            <a:r>
              <a:rPr lang="en-US" dirty="0"/>
              <a:t>CPU(30ms)</a:t>
            </a:r>
            <a:r>
              <a:rPr lang="zh-CN" altLang="en-US" dirty="0"/>
              <a:t>、</a:t>
            </a:r>
            <a:r>
              <a:rPr lang="en-US" dirty="0"/>
              <a:t>I1(20ms)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如果</a:t>
            </a:r>
            <a:r>
              <a:rPr lang="en-US" dirty="0"/>
              <a:t>CPU</a:t>
            </a:r>
            <a:r>
              <a:rPr lang="zh-CN" altLang="en-US" dirty="0"/>
              <a:t>、</a:t>
            </a:r>
            <a:r>
              <a:rPr lang="en-US" dirty="0"/>
              <a:t>I1</a:t>
            </a:r>
            <a:r>
              <a:rPr lang="zh-CN" altLang="en-US" dirty="0"/>
              <a:t>和</a:t>
            </a:r>
            <a:r>
              <a:rPr lang="en-US" dirty="0"/>
              <a:t>I2</a:t>
            </a:r>
            <a:r>
              <a:rPr lang="zh-CN" altLang="en-US" dirty="0"/>
              <a:t>都能并行工作，优先级从高到低为</a:t>
            </a:r>
            <a:r>
              <a:rPr lang="en-US" dirty="0"/>
              <a:t>Job1</a:t>
            </a:r>
            <a:r>
              <a:rPr lang="zh-CN" altLang="en-US" dirty="0"/>
              <a:t>、</a:t>
            </a:r>
            <a:r>
              <a:rPr lang="en-US" dirty="0"/>
              <a:t>Job2</a:t>
            </a:r>
            <a:r>
              <a:rPr lang="zh-CN" altLang="en-US" dirty="0"/>
              <a:t>和</a:t>
            </a:r>
            <a:r>
              <a:rPr lang="en-US" dirty="0"/>
              <a:t>Job3</a:t>
            </a:r>
            <a:r>
              <a:rPr lang="zh-CN" altLang="en-US" dirty="0"/>
              <a:t>，优先级高的作业可以抢占优先级低的作业的</a:t>
            </a:r>
            <a:r>
              <a:rPr lang="en-US" dirty="0"/>
              <a:t>CPU</a:t>
            </a:r>
            <a:r>
              <a:rPr lang="zh-CN" altLang="en-US" dirty="0"/>
              <a:t>。试求：</a:t>
            </a:r>
            <a:r>
              <a:rPr lang="en-US" dirty="0"/>
              <a:t>(1)</a:t>
            </a:r>
            <a:r>
              <a:rPr lang="zh-CN" altLang="en-US" dirty="0">
                <a:solidFill>
                  <a:srgbClr val="FF0000"/>
                </a:solidFill>
              </a:rPr>
              <a:t>每个作业从投入到完成分别所需的时间</a:t>
            </a:r>
            <a:r>
              <a:rPr lang="zh-CN" altLang="en-US" dirty="0"/>
              <a:t>。</a:t>
            </a:r>
            <a:r>
              <a:rPr lang="en-US" dirty="0"/>
              <a:t>(2) </a:t>
            </a:r>
            <a:r>
              <a:rPr lang="zh-CN" altLang="en-US" dirty="0"/>
              <a:t>每个作业投入到完成</a:t>
            </a:r>
            <a:r>
              <a:rPr lang="en-US" dirty="0"/>
              <a:t>CPU</a:t>
            </a:r>
            <a:r>
              <a:rPr lang="zh-CN" altLang="en-US" dirty="0"/>
              <a:t>的利用率。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3)I/O</a:t>
            </a:r>
            <a:r>
              <a:rPr lang="zh-CN" altLang="en-US" dirty="0">
                <a:solidFill>
                  <a:srgbClr val="FF0000"/>
                </a:solidFill>
              </a:rPr>
              <a:t>设备利用率。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2669DE73-4ED5-4AEE-B276-A7DD375E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5911850"/>
          </a:xfrm>
        </p:spPr>
        <p:txBody>
          <a:bodyPr/>
          <a:lstStyle/>
          <a:p>
            <a:pPr eaLnBrk="1" hangingPunct="1"/>
            <a:r>
              <a:rPr lang="en-US" altLang="zh-CN"/>
              <a:t>27</a:t>
            </a:r>
            <a:r>
              <a:rPr lang="zh-CN" altLang="en-US"/>
              <a:t>，</a:t>
            </a:r>
            <a:r>
              <a:rPr lang="zh-CN" altLang="en-US" sz="2200"/>
              <a:t>某多道程序系统供用户使用的主存为</a:t>
            </a:r>
            <a:r>
              <a:rPr lang="en-US" altLang="zh-CN" sz="2200"/>
              <a:t>100K</a:t>
            </a:r>
            <a:r>
              <a:rPr lang="zh-CN" altLang="en-US" sz="2200"/>
              <a:t>，磁带机</a:t>
            </a:r>
            <a:r>
              <a:rPr lang="en-US" altLang="zh-CN" sz="2200">
                <a:solidFill>
                  <a:srgbClr val="FF0000"/>
                </a:solidFill>
              </a:rPr>
              <a:t>2</a:t>
            </a:r>
            <a:r>
              <a:rPr lang="zh-CN" altLang="en-US" sz="2200"/>
              <a:t>台，打印机</a:t>
            </a:r>
            <a:r>
              <a:rPr lang="en-US" altLang="zh-CN" sz="2200"/>
              <a:t>1</a:t>
            </a:r>
            <a:r>
              <a:rPr lang="zh-CN" altLang="en-US" sz="2200"/>
              <a:t>台。采用</a:t>
            </a:r>
            <a:r>
              <a:rPr lang="zh-CN" altLang="en-US" sz="2200">
                <a:solidFill>
                  <a:srgbClr val="FF0000"/>
                </a:solidFill>
              </a:rPr>
              <a:t>可变分区主存管理</a:t>
            </a:r>
            <a:r>
              <a:rPr lang="zh-CN" altLang="en-US" sz="2200"/>
              <a:t>，采用</a:t>
            </a:r>
            <a:r>
              <a:rPr lang="zh-CN" altLang="en-US" sz="2200">
                <a:solidFill>
                  <a:srgbClr val="FF0000"/>
                </a:solidFill>
              </a:rPr>
              <a:t>静态方式分配外围设备</a:t>
            </a:r>
            <a:r>
              <a:rPr lang="zh-CN" altLang="en-US" sz="2200"/>
              <a:t>，</a:t>
            </a:r>
            <a:r>
              <a:rPr lang="zh-CN" altLang="en-US" sz="2200">
                <a:solidFill>
                  <a:srgbClr val="FF0000"/>
                </a:solidFill>
              </a:rPr>
              <a:t>忽略用户作业</a:t>
            </a:r>
            <a:r>
              <a:rPr lang="en-US" altLang="zh-CN" sz="2200">
                <a:solidFill>
                  <a:srgbClr val="FF0000"/>
                </a:solidFill>
              </a:rPr>
              <a:t>I/O</a:t>
            </a:r>
            <a:r>
              <a:rPr lang="zh-CN" altLang="en-US" sz="2200">
                <a:solidFill>
                  <a:srgbClr val="FF0000"/>
                </a:solidFill>
              </a:rPr>
              <a:t>时间</a:t>
            </a:r>
            <a:r>
              <a:rPr lang="zh-CN" altLang="en-US" sz="2200"/>
              <a:t>。现有作业序列如下：</a:t>
            </a:r>
          </a:p>
          <a:p>
            <a:pPr eaLnBrk="1" hangingPunct="1"/>
            <a:r>
              <a:rPr lang="zh-CN" altLang="en-US" sz="2200"/>
              <a:t>   作业调度采用</a:t>
            </a:r>
            <a:r>
              <a:rPr lang="en-US" altLang="zh-CN" sz="2200"/>
              <a:t>FCFS</a:t>
            </a:r>
            <a:r>
              <a:rPr lang="zh-CN" altLang="en-US" sz="2200"/>
              <a:t>策略，优先分配为多少</a:t>
            </a:r>
            <a:r>
              <a:rPr lang="en-US" altLang="zh-CN" sz="2200"/>
              <a:t>?</a:t>
            </a:r>
            <a:r>
              <a:rPr lang="zh-CN" altLang="en-US" sz="2200"/>
              <a:t>主存低地址区且不准移动已在主存的作业，在主存中的各作业平分</a:t>
            </a:r>
            <a:r>
              <a:rPr lang="en-US" altLang="zh-CN" sz="2200"/>
              <a:t>CPU</a:t>
            </a:r>
            <a:r>
              <a:rPr lang="zh-CN" altLang="en-US" sz="2200"/>
              <a:t>时间。现求：</a:t>
            </a:r>
            <a:r>
              <a:rPr lang="en-US" altLang="zh-CN" sz="2200"/>
              <a:t>(1)</a:t>
            </a:r>
            <a:r>
              <a:rPr lang="zh-CN" altLang="en-US" sz="2200"/>
              <a:t>作业被调度的先后次序</a:t>
            </a:r>
            <a:r>
              <a:rPr lang="en-US" altLang="zh-CN" sz="2200"/>
              <a:t>?(2)</a:t>
            </a:r>
            <a:r>
              <a:rPr lang="zh-CN" altLang="en-US" sz="2200"/>
              <a:t>全部作业运行结束的时间</a:t>
            </a:r>
            <a:r>
              <a:rPr lang="en-US" altLang="zh-CN" sz="2200"/>
              <a:t>?(3)</a:t>
            </a:r>
            <a:r>
              <a:rPr lang="zh-CN" altLang="en-US" sz="2200"/>
              <a:t>作业平均周转时间为多少</a:t>
            </a:r>
            <a:r>
              <a:rPr lang="en-US" altLang="zh-CN" sz="2200"/>
              <a:t>?(4)</a:t>
            </a:r>
            <a:r>
              <a:rPr lang="zh-CN" altLang="en-US" sz="2200"/>
              <a:t>最大作业周转时间</a:t>
            </a:r>
          </a:p>
          <a:p>
            <a:pPr eaLnBrk="1" hangingPunct="1"/>
            <a:endParaRPr lang="zh-CN" altLang="en-US"/>
          </a:p>
        </p:txBody>
      </p:sp>
      <p:pic>
        <p:nvPicPr>
          <p:cNvPr id="21507" name="内容占位符 3">
            <a:extLst>
              <a:ext uri="{FF2B5EF4-FFF2-40B4-BE49-F238E27FC236}">
                <a16:creationId xmlns:a16="http://schemas.microsoft.com/office/drawing/2014/main" id="{C520E01F-4C3D-4506-85C0-99235BE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143250"/>
            <a:ext cx="75009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内容占位符 3">
            <a:extLst>
              <a:ext uri="{FF2B5EF4-FFF2-40B4-BE49-F238E27FC236}">
                <a16:creationId xmlns:a16="http://schemas.microsoft.com/office/drawing/2014/main" id="{E01CE778-FC15-4C00-B727-2C95FE3D1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1214438"/>
            <a:ext cx="6786562" cy="5143500"/>
          </a:xfrm>
        </p:spPr>
      </p:pic>
      <p:sp>
        <p:nvSpPr>
          <p:cNvPr id="22531" name="TextBox 2">
            <a:extLst>
              <a:ext uri="{FF2B5EF4-FFF2-40B4-BE49-F238E27FC236}">
                <a16:creationId xmlns:a16="http://schemas.microsoft.com/office/drawing/2014/main" id="{B8B3B548-D972-49B9-A6EA-93A0EA096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571500"/>
            <a:ext cx="3714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参照</a:t>
            </a:r>
            <a:r>
              <a:rPr lang="en-US" altLang="zh-CN">
                <a:solidFill>
                  <a:srgbClr val="FF0000"/>
                </a:solidFill>
              </a:rPr>
              <a:t>P238</a:t>
            </a:r>
            <a:r>
              <a:rPr lang="zh-CN" altLang="en-US">
                <a:solidFill>
                  <a:srgbClr val="FF0000"/>
                </a:solidFill>
              </a:rPr>
              <a:t>的可变分区管理的定义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内容占位符 3">
            <a:extLst>
              <a:ext uri="{FF2B5EF4-FFF2-40B4-BE49-F238E27FC236}">
                <a16:creationId xmlns:a16="http://schemas.microsoft.com/office/drawing/2014/main" id="{23CE1155-467B-422A-8B6E-798555D3E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571500"/>
            <a:ext cx="7643812" cy="55721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9F15F18-E258-437D-8FBE-BA1CDB4E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      </a:t>
            </a:r>
            <a:r>
              <a:rPr lang="zh-CN" altLang="en-US" dirty="0"/>
              <a:t>本题综合测试了作业调度、进程调度、及对外设的竞争、主存的竞争。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8:00 </a:t>
            </a:r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到达，占有资源并调入主存运行。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8:20 </a:t>
            </a:r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同时到达，但作业</a:t>
            </a:r>
            <a:r>
              <a:rPr lang="en-US" altLang="zh-CN" dirty="0"/>
              <a:t>2</a:t>
            </a:r>
            <a:r>
              <a:rPr lang="zh-CN" altLang="en-US" dirty="0"/>
              <a:t>因分不到打印机，只能在后备队列等待。作业</a:t>
            </a:r>
            <a:r>
              <a:rPr lang="en-US" altLang="zh-CN" dirty="0"/>
              <a:t>3</a:t>
            </a:r>
            <a:r>
              <a:rPr lang="zh-CN" altLang="en-US" dirty="0"/>
              <a:t>资源满足，可进主存运行，并与作业</a:t>
            </a:r>
            <a:r>
              <a:rPr lang="en-US" altLang="zh-CN" dirty="0"/>
              <a:t>1</a:t>
            </a:r>
            <a:r>
              <a:rPr lang="zh-CN" altLang="en-US" dirty="0"/>
              <a:t>平分</a:t>
            </a:r>
            <a:r>
              <a:rPr lang="en-US" altLang="zh-CN" dirty="0"/>
              <a:t>CPU</a:t>
            </a:r>
            <a:r>
              <a:rPr lang="zh-CN" altLang="en-US" dirty="0"/>
              <a:t>时间。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8:30 </a:t>
            </a:r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8:30</a:t>
            </a:r>
            <a:r>
              <a:rPr lang="zh-CN" altLang="en-US" dirty="0"/>
              <a:t>结束，释放磁带与打印机。但作业</a:t>
            </a:r>
            <a:r>
              <a:rPr lang="en-US" altLang="zh-CN" dirty="0"/>
              <a:t>2</a:t>
            </a:r>
            <a:r>
              <a:rPr lang="zh-CN" altLang="en-US" dirty="0"/>
              <a:t>仍不能执行，因不能移动而没有</a:t>
            </a:r>
            <a:r>
              <a:rPr lang="en-US" altLang="zh-CN" dirty="0"/>
              <a:t>30KB</a:t>
            </a:r>
            <a:r>
              <a:rPr lang="zh-CN" altLang="en-US" dirty="0"/>
              <a:t>的空闲区，继续等待。作业</a:t>
            </a:r>
            <a:r>
              <a:rPr lang="en-US" altLang="zh-CN" dirty="0"/>
              <a:t>4</a:t>
            </a:r>
            <a:r>
              <a:rPr lang="zh-CN" altLang="en-US" dirty="0"/>
              <a:t>在</a:t>
            </a:r>
            <a:r>
              <a:rPr lang="en-US" altLang="zh-CN" dirty="0"/>
              <a:t>8:30</a:t>
            </a:r>
            <a:r>
              <a:rPr lang="zh-CN" altLang="en-US" dirty="0"/>
              <a:t>到达，并进入主存执行，与作业</a:t>
            </a:r>
            <a:r>
              <a:rPr lang="en-US" altLang="zh-CN" dirty="0"/>
              <a:t>3</a:t>
            </a:r>
            <a:r>
              <a:rPr lang="zh-CN" altLang="en-US" dirty="0"/>
              <a:t>分享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8:35 </a:t>
            </a:r>
            <a:r>
              <a:rPr lang="zh-CN" altLang="en-US" dirty="0"/>
              <a:t>作业</a:t>
            </a:r>
            <a:r>
              <a:rPr lang="en-US" altLang="zh-CN" dirty="0"/>
              <a:t>5</a:t>
            </a:r>
            <a:r>
              <a:rPr lang="zh-CN" altLang="en-US" dirty="0"/>
              <a:t>到达，因分不到磁带机</a:t>
            </a:r>
            <a:r>
              <a:rPr lang="en-US" altLang="zh-CN" dirty="0"/>
              <a:t>/</a:t>
            </a:r>
            <a:r>
              <a:rPr lang="zh-CN" altLang="en-US" dirty="0"/>
              <a:t>打印机，只能在后备队列等待。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9:00 </a:t>
            </a:r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运行结束，释放磁带机。此时作业</a:t>
            </a:r>
            <a:r>
              <a:rPr lang="en-US" altLang="zh-CN" dirty="0"/>
              <a:t>2</a:t>
            </a:r>
            <a:r>
              <a:rPr lang="zh-CN" altLang="en-US" dirty="0"/>
              <a:t>的主存及打印机均可满足，投入运行。作业</a:t>
            </a:r>
            <a:r>
              <a:rPr lang="en-US" altLang="zh-CN" dirty="0"/>
              <a:t>5</a:t>
            </a:r>
            <a:r>
              <a:rPr lang="zh-CN" altLang="en-US" dirty="0"/>
              <a:t>到达时间晚，只能等待。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9:10 </a:t>
            </a:r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运行结束，作业</a:t>
            </a:r>
            <a:r>
              <a:rPr lang="en-US" altLang="zh-CN" dirty="0"/>
              <a:t>5</a:t>
            </a:r>
            <a:r>
              <a:rPr lang="zh-CN" altLang="en-US" dirty="0"/>
              <a:t>因分不到打印机，只能在后备队列继续等待。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9:15 </a:t>
            </a:r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运行结束，作业</a:t>
            </a:r>
            <a:r>
              <a:rPr lang="en-US" altLang="zh-CN" dirty="0"/>
              <a:t>5</a:t>
            </a:r>
            <a:r>
              <a:rPr lang="zh-CN" altLang="en-US" dirty="0"/>
              <a:t>投入运行。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9:30 </a:t>
            </a:r>
            <a:r>
              <a:rPr lang="zh-CN" altLang="en-US" dirty="0"/>
              <a:t>作业全部执行结束。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599E6B14-0F1F-49BA-9769-688F1E67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/>
              <a:t>答：</a:t>
            </a:r>
            <a:r>
              <a:rPr lang="en-US" altLang="zh-CN"/>
              <a:t>(1)</a:t>
            </a:r>
            <a:r>
              <a:rPr lang="zh-CN" altLang="en-US"/>
              <a:t>作业调度选择的作业次序为：作业</a:t>
            </a:r>
            <a:r>
              <a:rPr lang="en-US" altLang="zh-CN"/>
              <a:t>1</a:t>
            </a:r>
            <a:r>
              <a:rPr lang="zh-CN" altLang="en-US"/>
              <a:t>、作业</a:t>
            </a:r>
            <a:r>
              <a:rPr lang="en-US" altLang="zh-CN"/>
              <a:t>3</a:t>
            </a:r>
            <a:r>
              <a:rPr lang="zh-CN" altLang="en-US"/>
              <a:t>、作业</a:t>
            </a:r>
            <a:r>
              <a:rPr lang="en-US" altLang="zh-CN"/>
              <a:t>4</a:t>
            </a:r>
            <a:r>
              <a:rPr lang="zh-CN" altLang="en-US"/>
              <a:t>、作业</a:t>
            </a:r>
            <a:r>
              <a:rPr lang="en-US" altLang="zh-CN"/>
              <a:t>2</a:t>
            </a:r>
            <a:r>
              <a:rPr lang="zh-CN" altLang="en-US"/>
              <a:t>和作业</a:t>
            </a:r>
            <a:r>
              <a:rPr lang="en-US" altLang="zh-CN"/>
              <a:t>5</a:t>
            </a:r>
            <a:r>
              <a:rPr lang="zh-CN" altLang="en-US"/>
              <a:t>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</a:t>
            </a:r>
            <a:r>
              <a:rPr lang="en-US" altLang="zh-CN"/>
              <a:t>(2)</a:t>
            </a:r>
            <a:r>
              <a:rPr lang="zh-CN" altLang="en-US"/>
              <a:t>全部作业运行结束的时间</a:t>
            </a:r>
            <a:r>
              <a:rPr lang="en-US" altLang="zh-CN"/>
              <a:t>9:30</a:t>
            </a:r>
            <a:r>
              <a:rPr lang="zh-CN" altLang="en-US"/>
              <a:t>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</a:t>
            </a:r>
            <a:r>
              <a:rPr lang="en-US" altLang="zh-CN"/>
              <a:t>(3)</a:t>
            </a:r>
            <a:r>
              <a:rPr lang="zh-CN" altLang="en-US"/>
              <a:t>周转时间：作业</a:t>
            </a:r>
            <a:r>
              <a:rPr lang="en-US" altLang="zh-CN"/>
              <a:t>1</a:t>
            </a:r>
            <a:r>
              <a:rPr lang="zh-CN" altLang="en-US"/>
              <a:t>为</a:t>
            </a:r>
            <a:r>
              <a:rPr lang="en-US" altLang="zh-CN"/>
              <a:t>30</a:t>
            </a:r>
            <a:r>
              <a:rPr lang="zh-CN" altLang="en-US"/>
              <a:t>分钟、作业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/>
              <a:t>55</a:t>
            </a:r>
            <a:r>
              <a:rPr lang="zh-CN" altLang="en-US"/>
              <a:t>分钟、作业</a:t>
            </a:r>
            <a:r>
              <a:rPr lang="en-US" altLang="zh-CN"/>
              <a:t>3</a:t>
            </a:r>
            <a:r>
              <a:rPr lang="zh-CN" altLang="en-US"/>
              <a:t>为</a:t>
            </a:r>
            <a:r>
              <a:rPr lang="en-US" altLang="zh-CN"/>
              <a:t>40</a:t>
            </a:r>
            <a:r>
              <a:rPr lang="zh-CN" altLang="en-US"/>
              <a:t>分钟、作业</a:t>
            </a:r>
            <a:r>
              <a:rPr lang="en-US" altLang="zh-CN"/>
              <a:t>4</a:t>
            </a:r>
            <a:r>
              <a:rPr lang="zh-CN" altLang="en-US"/>
              <a:t>为</a:t>
            </a:r>
            <a:r>
              <a:rPr lang="en-US" altLang="zh-CN"/>
              <a:t>40</a:t>
            </a:r>
            <a:r>
              <a:rPr lang="zh-CN" altLang="en-US"/>
              <a:t>分钟和作业</a:t>
            </a:r>
            <a:r>
              <a:rPr lang="en-US" altLang="zh-CN"/>
              <a:t>5</a:t>
            </a:r>
            <a:r>
              <a:rPr lang="zh-CN" altLang="en-US"/>
              <a:t>为</a:t>
            </a:r>
            <a:r>
              <a:rPr lang="en-US" altLang="zh-CN"/>
              <a:t>55</a:t>
            </a:r>
            <a:r>
              <a:rPr lang="zh-CN" altLang="en-US"/>
              <a:t>分钟。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</a:t>
            </a:r>
            <a:r>
              <a:rPr lang="en-US" altLang="zh-CN"/>
              <a:t>(4)</a:t>
            </a:r>
            <a:r>
              <a:rPr lang="zh-CN" altLang="en-US"/>
              <a:t>平均作业周转时间</a:t>
            </a:r>
            <a:r>
              <a:rPr lang="en-US" altLang="zh-CN"/>
              <a:t>=44</a:t>
            </a:r>
            <a:r>
              <a:rPr lang="zh-CN" altLang="en-US"/>
              <a:t>分钟。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</a:t>
            </a:r>
            <a:r>
              <a:rPr lang="en-US" altLang="zh-CN"/>
              <a:t>(5) )</a:t>
            </a:r>
            <a:r>
              <a:rPr lang="zh-CN" altLang="en-US"/>
              <a:t>最大作业周转时间为</a:t>
            </a:r>
            <a:r>
              <a:rPr lang="en-US" altLang="zh-CN"/>
              <a:t>55</a:t>
            </a:r>
            <a:r>
              <a:rPr lang="zh-CN" altLang="en-US"/>
              <a:t>分钟。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9585DECC-65DD-4C2A-8871-A9132BA9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5911850"/>
          </a:xfrm>
        </p:spPr>
        <p:txBody>
          <a:bodyPr/>
          <a:lstStyle/>
          <a:p>
            <a:pPr eaLnBrk="1" hangingPunct="1"/>
            <a:r>
              <a:rPr lang="en-US" altLang="zh-CN"/>
              <a:t>28</a:t>
            </a:r>
            <a:r>
              <a:rPr lang="zh-CN" altLang="en-US" sz="2000"/>
              <a:t>， 某多道程序设计系统采用可变分区主存管理，供用户使用的主存为</a:t>
            </a:r>
            <a:r>
              <a:rPr lang="en-US" altLang="zh-CN" sz="2000"/>
              <a:t>200K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磁带机</a:t>
            </a:r>
            <a:r>
              <a:rPr lang="en-US" altLang="zh-CN" sz="2000">
                <a:solidFill>
                  <a:srgbClr val="FF0000"/>
                </a:solidFill>
              </a:rPr>
              <a:t>5</a:t>
            </a:r>
            <a:r>
              <a:rPr lang="zh-CN" altLang="en-US" sz="2000">
                <a:solidFill>
                  <a:srgbClr val="FF0000"/>
                </a:solidFill>
              </a:rPr>
              <a:t>台</a:t>
            </a:r>
            <a:r>
              <a:rPr lang="zh-CN" altLang="en-US" sz="2000"/>
              <a:t>。采用</a:t>
            </a:r>
            <a:r>
              <a:rPr lang="zh-CN" altLang="en-US" sz="2000">
                <a:solidFill>
                  <a:srgbClr val="FF0000"/>
                </a:solidFill>
              </a:rPr>
              <a:t>静态方式分配外围设备</a:t>
            </a:r>
            <a:r>
              <a:rPr lang="zh-CN" altLang="en-US" sz="2000"/>
              <a:t>，且不能移动在主存中的作业，</a:t>
            </a:r>
            <a:r>
              <a:rPr lang="zh-CN" altLang="en-US" sz="2000">
                <a:solidFill>
                  <a:srgbClr val="0070C0"/>
                </a:solidFill>
              </a:rPr>
              <a:t>进程调度采用</a:t>
            </a:r>
            <a:r>
              <a:rPr lang="en-US" altLang="zh-CN" sz="2000">
                <a:solidFill>
                  <a:srgbClr val="0070C0"/>
                </a:solidFill>
              </a:rPr>
              <a:t>FCFS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忽略用户作业</a:t>
            </a:r>
            <a:r>
              <a:rPr lang="en-US" altLang="zh-CN" sz="2000">
                <a:solidFill>
                  <a:srgbClr val="FF0000"/>
                </a:solidFill>
              </a:rPr>
              <a:t>I/O</a:t>
            </a:r>
            <a:r>
              <a:rPr lang="zh-CN" altLang="en-US" sz="2000">
                <a:solidFill>
                  <a:srgbClr val="FF0000"/>
                </a:solidFill>
              </a:rPr>
              <a:t>时间</a:t>
            </a:r>
            <a:r>
              <a:rPr lang="zh-CN" altLang="en-US" sz="2000"/>
              <a:t>。现有作业序列如下：</a:t>
            </a:r>
          </a:p>
          <a:p>
            <a:pPr eaLnBrk="1" hangingPunct="1"/>
            <a:r>
              <a:rPr lang="zh-CN" altLang="en-US" sz="2000"/>
              <a:t> 现求：</a:t>
            </a:r>
            <a:r>
              <a:rPr lang="en-US" altLang="zh-CN" sz="2000"/>
              <a:t>(1)FIFO</a:t>
            </a:r>
            <a:r>
              <a:rPr lang="zh-CN" altLang="en-US" sz="2000"/>
              <a:t>算法选中作业执行的次序及作业平均周转时间。</a:t>
            </a:r>
            <a:r>
              <a:rPr lang="en-US" altLang="zh-CN" sz="2000"/>
              <a:t>(2)SJF</a:t>
            </a:r>
            <a:r>
              <a:rPr lang="zh-CN" altLang="en-US" sz="2000"/>
              <a:t>算法选中作业执行的次序及作业平均周转时间。</a:t>
            </a:r>
          </a:p>
        </p:txBody>
      </p:sp>
      <p:pic>
        <p:nvPicPr>
          <p:cNvPr id="26627" name="图片 3">
            <a:extLst>
              <a:ext uri="{FF2B5EF4-FFF2-40B4-BE49-F238E27FC236}">
                <a16:creationId xmlns:a16="http://schemas.microsoft.com/office/drawing/2014/main" id="{232303AA-1B91-4C9A-BE9F-75DEA179B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0"/>
            <a:ext cx="61436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8E2F4225-CE59-47B0-A9F2-55769DB6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几个注意问题：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23092063-579B-4A29-AFFD-049154C9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，这里还需要考虑进程调度（</a:t>
            </a:r>
            <a:r>
              <a:rPr lang="en-US" altLang="zh-CN">
                <a:solidFill>
                  <a:srgbClr val="0070C0"/>
                </a:solidFill>
              </a:rPr>
              <a:t>FCFS).</a:t>
            </a:r>
          </a:p>
          <a:p>
            <a:pPr eaLnBrk="1" hangingPunct="1"/>
            <a:r>
              <a:rPr lang="en-US" altLang="zh-CN">
                <a:solidFill>
                  <a:srgbClr val="0070C0"/>
                </a:solidFill>
              </a:rPr>
              <a:t>2,    </a:t>
            </a:r>
            <a:r>
              <a:rPr lang="zh-CN" altLang="en-US">
                <a:solidFill>
                  <a:srgbClr val="0070C0"/>
                </a:solidFill>
              </a:rPr>
              <a:t>需要搞清楚几个关键时刻点内存和磁带机的状态，以确定是否需要装入相应的作业，以及是否需要可以占用处理机。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A6724203-D8D1-4E08-A185-4A25EDC8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5911850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、先来先服务算法：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pic>
        <p:nvPicPr>
          <p:cNvPr id="28675" name="图片 4">
            <a:extLst>
              <a:ext uri="{FF2B5EF4-FFF2-40B4-BE49-F238E27FC236}">
                <a16:creationId xmlns:a16="http://schemas.microsoft.com/office/drawing/2014/main" id="{D68F0D57-1E6F-43D2-8DAA-04569E9F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85875"/>
            <a:ext cx="72866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内容占位符 3">
            <a:extLst>
              <a:ext uri="{FF2B5EF4-FFF2-40B4-BE49-F238E27FC236}">
                <a16:creationId xmlns:a16="http://schemas.microsoft.com/office/drawing/2014/main" id="{ED231801-BCF7-4749-9B70-48F3240C7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357188"/>
            <a:ext cx="8072438" cy="584041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28C6C-C5E3-484B-831A-7C4D377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1.</a:t>
            </a:r>
            <a:r>
              <a:rPr lang="zh-CN" altLang="en-US" dirty="0"/>
              <a:t>先来先服务算法。说明：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(1) 8:30    </a:t>
            </a:r>
            <a:r>
              <a:rPr lang="zh-CN" altLang="en-US" dirty="0"/>
              <a:t>作业</a:t>
            </a:r>
            <a:r>
              <a:rPr lang="en-US" altLang="zh-CN" dirty="0"/>
              <a:t>A</a:t>
            </a:r>
            <a:r>
              <a:rPr lang="zh-CN" altLang="en-US" dirty="0"/>
              <a:t>到达并投入运行。注意它所占用的资源。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(2) 8:50    </a:t>
            </a:r>
            <a:r>
              <a:rPr lang="zh-CN" altLang="en-US" dirty="0"/>
              <a:t>作业</a:t>
            </a:r>
            <a:r>
              <a:rPr lang="en-US" altLang="zh-CN" dirty="0"/>
              <a:t>B</a:t>
            </a:r>
            <a:r>
              <a:rPr lang="zh-CN" altLang="en-US" dirty="0"/>
              <a:t>到达，资源满足进主存就绪队列等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(3) 9:00    </a:t>
            </a:r>
            <a:r>
              <a:rPr lang="zh-CN" altLang="en-US" dirty="0"/>
              <a:t>作业</a:t>
            </a:r>
            <a:r>
              <a:rPr lang="en-US" altLang="zh-CN" dirty="0"/>
              <a:t>C</a:t>
            </a:r>
            <a:r>
              <a:rPr lang="zh-CN" altLang="en-US" dirty="0"/>
              <a:t>到达，主存和磁带机均不够，进后备作业队列等待。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(4) 9:05    </a:t>
            </a:r>
            <a:r>
              <a:rPr lang="zh-CN" altLang="en-US" dirty="0"/>
              <a:t>作业</a:t>
            </a:r>
            <a:r>
              <a:rPr lang="en-US" altLang="zh-CN" dirty="0"/>
              <a:t>D</a:t>
            </a:r>
            <a:r>
              <a:rPr lang="zh-CN" altLang="en-US" dirty="0"/>
              <a:t>到达，磁带机不够，进后备作业队列等待。后备作业队列有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(5) 9:10    </a:t>
            </a:r>
            <a:r>
              <a:rPr lang="zh-CN" altLang="en-US" dirty="0"/>
              <a:t>作业</a:t>
            </a:r>
            <a:r>
              <a:rPr lang="en-US" altLang="zh-CN" dirty="0"/>
              <a:t>A</a:t>
            </a:r>
            <a:r>
              <a:rPr lang="zh-CN" altLang="en-US" dirty="0"/>
              <a:t>运行结束，归还资源磁带，但注意主存不能移动</a:t>
            </a:r>
            <a:r>
              <a:rPr lang="en-US" altLang="zh-CN" dirty="0"/>
              <a:t>(</a:t>
            </a:r>
            <a:r>
              <a:rPr lang="zh-CN" altLang="en-US" dirty="0"/>
              <a:t>即不能紧缩</a:t>
            </a:r>
            <a:r>
              <a:rPr lang="en-US" altLang="zh-CN" dirty="0"/>
              <a:t>)</a:t>
            </a:r>
            <a:r>
              <a:rPr lang="zh-CN" altLang="en-US" dirty="0"/>
              <a:t>。作业</a:t>
            </a:r>
            <a:r>
              <a:rPr lang="en-US" altLang="zh-CN" dirty="0"/>
              <a:t>B</a:t>
            </a:r>
            <a:r>
              <a:rPr lang="zh-CN" altLang="en-US" dirty="0"/>
              <a:t>投入运行。作业</a:t>
            </a:r>
            <a:r>
              <a:rPr lang="en-US" altLang="zh-CN" dirty="0"/>
              <a:t>C</a:t>
            </a:r>
            <a:r>
              <a:rPr lang="zh-CN" altLang="en-US" dirty="0"/>
              <a:t>仍因主存不够而等在后备队列。这时作业</a:t>
            </a:r>
            <a:r>
              <a:rPr lang="en-US" altLang="zh-CN" dirty="0"/>
              <a:t>E</a:t>
            </a:r>
            <a:r>
              <a:rPr lang="zh-CN" altLang="en-US" dirty="0"/>
              <a:t>也到达了，也由于主存不够进入后备作业队列。此时作业</a:t>
            </a:r>
            <a:r>
              <a:rPr lang="en-US" altLang="zh-CN" dirty="0"/>
              <a:t>D</a:t>
            </a:r>
            <a:r>
              <a:rPr lang="zh-CN" altLang="en-US" dirty="0"/>
              <a:t>因资源满足</a:t>
            </a:r>
            <a:r>
              <a:rPr lang="en-US" altLang="zh-CN" dirty="0"/>
              <a:t>(</a:t>
            </a:r>
            <a:r>
              <a:rPr lang="zh-CN" altLang="en-US" dirty="0"/>
              <a:t>主存</a:t>
            </a:r>
            <a:r>
              <a:rPr lang="en-US" altLang="zh-CN" dirty="0"/>
              <a:t>/</a:t>
            </a:r>
            <a:r>
              <a:rPr lang="zh-CN" altLang="en-US" dirty="0"/>
              <a:t>磁带均满足</a:t>
            </a:r>
            <a:r>
              <a:rPr lang="en-US" altLang="zh-CN" dirty="0"/>
              <a:t>)</a:t>
            </a:r>
            <a:r>
              <a:rPr lang="zh-CN" altLang="en-US" dirty="0"/>
              <a:t>，进主存就绪队列等待。后备作业队列还有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(6)9:35    </a:t>
            </a:r>
            <a:r>
              <a:rPr lang="zh-CN" altLang="en-US" dirty="0"/>
              <a:t>作业</a:t>
            </a:r>
            <a:r>
              <a:rPr lang="en-US" altLang="zh-CN" dirty="0"/>
              <a:t>B</a:t>
            </a:r>
            <a:r>
              <a:rPr lang="zh-CN" altLang="en-US" dirty="0"/>
              <a:t>运行结束，作业</a:t>
            </a:r>
            <a:r>
              <a:rPr lang="en-US" altLang="zh-CN" dirty="0"/>
              <a:t>D</a:t>
            </a:r>
            <a:r>
              <a:rPr lang="zh-CN" altLang="en-US" dirty="0"/>
              <a:t>投入运行。这时作业</a:t>
            </a:r>
            <a:r>
              <a:rPr lang="en-US" altLang="zh-CN" dirty="0"/>
              <a:t>C</a:t>
            </a:r>
            <a:r>
              <a:rPr lang="zh-CN" altLang="en-US" dirty="0"/>
              <a:t>因资源满足而调入主存进就绪队列等</a:t>
            </a:r>
            <a:r>
              <a:rPr lang="en-US" altLang="zh-CN" dirty="0"/>
              <a:t>CPU</a:t>
            </a:r>
            <a:r>
              <a:rPr lang="zh-CN" altLang="en-US" dirty="0"/>
              <a:t>。而作业</a:t>
            </a:r>
            <a:r>
              <a:rPr lang="en-US" altLang="zh-CN" dirty="0"/>
              <a:t>E</a:t>
            </a:r>
            <a:r>
              <a:rPr lang="zh-CN" altLang="en-US" dirty="0"/>
              <a:t>因磁带机不够继续在后备作业队列等待。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(7)9:55    </a:t>
            </a:r>
            <a:r>
              <a:rPr lang="zh-CN" altLang="en-US" dirty="0"/>
              <a:t>作业</a:t>
            </a:r>
            <a:r>
              <a:rPr lang="en-US" altLang="zh-CN" dirty="0"/>
              <a:t>D</a:t>
            </a:r>
            <a:r>
              <a:rPr lang="zh-CN" altLang="en-US" dirty="0"/>
              <a:t>运行结束，作业</a:t>
            </a:r>
            <a:r>
              <a:rPr lang="en-US" altLang="zh-CN" dirty="0"/>
              <a:t>C</a:t>
            </a:r>
            <a:r>
              <a:rPr lang="zh-CN" altLang="en-US" dirty="0"/>
              <a:t>投入运行。这时作业</a:t>
            </a:r>
            <a:r>
              <a:rPr lang="en-US" altLang="zh-CN" dirty="0"/>
              <a:t>E</a:t>
            </a:r>
            <a:r>
              <a:rPr lang="zh-CN" altLang="en-US" dirty="0"/>
              <a:t>因资源满足而调入主存进就绪队列等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(8)10:30   </a:t>
            </a:r>
            <a:r>
              <a:rPr lang="zh-CN" altLang="en-US" dirty="0"/>
              <a:t>作业</a:t>
            </a:r>
            <a:r>
              <a:rPr lang="en-US" altLang="zh-CN" dirty="0"/>
              <a:t>C</a:t>
            </a:r>
            <a:r>
              <a:rPr lang="zh-CN" altLang="en-US" dirty="0"/>
              <a:t>运行结束，作业</a:t>
            </a:r>
            <a:r>
              <a:rPr lang="en-US" altLang="zh-CN" dirty="0"/>
              <a:t>E</a:t>
            </a:r>
            <a:r>
              <a:rPr lang="zh-CN" altLang="en-US" dirty="0"/>
              <a:t>投入运行。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(9)10:40   </a:t>
            </a:r>
            <a:r>
              <a:rPr lang="zh-CN" altLang="en-US" dirty="0"/>
              <a:t>作业</a:t>
            </a:r>
            <a:r>
              <a:rPr lang="en-US" altLang="zh-CN" dirty="0"/>
              <a:t>E</a:t>
            </a:r>
            <a:r>
              <a:rPr lang="zh-CN" altLang="en-US" dirty="0"/>
              <a:t>运行结束。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99FD14B-7935-4822-ADD9-40607064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画出三个作业并行工作图如下</a:t>
            </a:r>
            <a:r>
              <a:rPr lang="en-US" altLang="zh-CN" sz="2800"/>
              <a:t>(</a:t>
            </a:r>
            <a:r>
              <a:rPr lang="zh-CN" altLang="en-US" sz="2800"/>
              <a:t>图中着色部分为作业等待时间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br>
              <a:rPr lang="zh-CN" altLang="en-US" sz="2800"/>
            </a:br>
            <a:endParaRPr lang="zh-CN" altLang="en-US" sz="2800"/>
          </a:p>
        </p:txBody>
      </p:sp>
      <p:pic>
        <p:nvPicPr>
          <p:cNvPr id="4099" name="内容占位符 3">
            <a:extLst>
              <a:ext uri="{FF2B5EF4-FFF2-40B4-BE49-F238E27FC236}">
                <a16:creationId xmlns:a16="http://schemas.microsoft.com/office/drawing/2014/main" id="{0C57417D-7A4C-4A09-82F2-9E45BD761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571625"/>
            <a:ext cx="7858125" cy="3786188"/>
          </a:xfrm>
        </p:spPr>
      </p:pic>
      <p:sp>
        <p:nvSpPr>
          <p:cNvPr id="4100" name="TextBox 4">
            <a:extLst>
              <a:ext uri="{FF2B5EF4-FFF2-40B4-BE49-F238E27FC236}">
                <a16:creationId xmlns:a16="http://schemas.microsoft.com/office/drawing/2014/main" id="{3FAE90BC-585B-4D04-B5E3-F64CF36BC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657850"/>
            <a:ext cx="6500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Job1</a:t>
            </a:r>
            <a:r>
              <a:rPr lang="zh-CN" altLang="en-US">
                <a:latin typeface="Calibri" panose="020F0502020204030204" pitchFamily="34" charset="0"/>
              </a:rPr>
              <a:t>：</a:t>
            </a:r>
            <a:r>
              <a:rPr lang="en-US" altLang="zh-CN">
                <a:latin typeface="Calibri" panose="020F0502020204030204" pitchFamily="34" charset="0"/>
              </a:rPr>
              <a:t>I2(30ms)</a:t>
            </a:r>
            <a:r>
              <a:rPr lang="zh-CN" altLang="en-US">
                <a:latin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</a:rPr>
              <a:t>CPU(10ms)</a:t>
            </a:r>
            <a:r>
              <a:rPr lang="zh-CN" altLang="en-US">
                <a:latin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</a:rPr>
              <a:t>I1(30ms)</a:t>
            </a:r>
            <a:r>
              <a:rPr lang="zh-CN" altLang="en-US">
                <a:latin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</a:rPr>
              <a:t>CPU(10ms)</a:t>
            </a:r>
            <a:endParaRPr lang="zh-CN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Job2</a:t>
            </a:r>
            <a:r>
              <a:rPr lang="zh-CN" altLang="en-US">
                <a:latin typeface="Calibri" panose="020F0502020204030204" pitchFamily="34" charset="0"/>
              </a:rPr>
              <a:t>：</a:t>
            </a:r>
            <a:r>
              <a:rPr lang="en-US" altLang="zh-CN">
                <a:latin typeface="Calibri" panose="020F0502020204030204" pitchFamily="34" charset="0"/>
              </a:rPr>
              <a:t>I1(20ms)</a:t>
            </a:r>
            <a:r>
              <a:rPr lang="zh-CN" altLang="en-US">
                <a:latin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</a:rPr>
              <a:t>CPU(20ms)</a:t>
            </a:r>
            <a:r>
              <a:rPr lang="zh-CN" altLang="en-US">
                <a:latin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</a:rPr>
              <a:t>I2(40ms)</a:t>
            </a:r>
            <a:endParaRPr lang="zh-CN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Job3</a:t>
            </a:r>
            <a:r>
              <a:rPr lang="zh-CN" altLang="en-US">
                <a:latin typeface="Calibri" panose="020F0502020204030204" pitchFamily="34" charset="0"/>
              </a:rPr>
              <a:t>：</a:t>
            </a:r>
            <a:r>
              <a:rPr lang="en-US" altLang="zh-CN">
                <a:latin typeface="Calibri" panose="020F0502020204030204" pitchFamily="34" charset="0"/>
              </a:rPr>
              <a:t>CPU(30ms)</a:t>
            </a:r>
            <a:r>
              <a:rPr lang="zh-CN" altLang="en-US">
                <a:latin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</a:rPr>
              <a:t>I1(20ms)</a:t>
            </a:r>
            <a:endParaRPr lang="zh-CN" altLang="en-US">
              <a:latin typeface="Calibri" panose="020F0502020204030204" pitchFamily="34" charset="0"/>
            </a:endParaRPr>
          </a:p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内容占位符 3">
            <a:extLst>
              <a:ext uri="{FF2B5EF4-FFF2-40B4-BE49-F238E27FC236}">
                <a16:creationId xmlns:a16="http://schemas.microsoft.com/office/drawing/2014/main" id="{F39646A1-DB61-4036-8FA6-2EA17968E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928688"/>
            <a:ext cx="7715250" cy="4786312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96233F78-719C-441F-B67C-64612114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短作业优先算法。</a:t>
            </a:r>
          </a:p>
          <a:p>
            <a:pPr eaLnBrk="1" hangingPunct="1"/>
            <a:endParaRPr lang="zh-CN" altLang="en-US"/>
          </a:p>
        </p:txBody>
      </p:sp>
      <p:pic>
        <p:nvPicPr>
          <p:cNvPr id="32771" name="图片 3">
            <a:extLst>
              <a:ext uri="{FF2B5EF4-FFF2-40B4-BE49-F238E27FC236}">
                <a16:creationId xmlns:a16="http://schemas.microsoft.com/office/drawing/2014/main" id="{9BEF19FD-EDB5-4D6C-915A-0E15FF28E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71563"/>
            <a:ext cx="7858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内容占位符 3">
            <a:extLst>
              <a:ext uri="{FF2B5EF4-FFF2-40B4-BE49-F238E27FC236}">
                <a16:creationId xmlns:a16="http://schemas.microsoft.com/office/drawing/2014/main" id="{989DE473-5CDA-48E3-8CA5-766500B86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357188"/>
            <a:ext cx="7215187" cy="585787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B3A4-EC2F-42C3-BB44-A553429E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76897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  (1) 8:30    </a:t>
            </a:r>
            <a:r>
              <a:rPr lang="zh-CN" altLang="en-US" dirty="0"/>
              <a:t>作业</a:t>
            </a:r>
            <a:r>
              <a:rPr lang="en-US" altLang="zh-CN" dirty="0"/>
              <a:t>A</a:t>
            </a:r>
            <a:r>
              <a:rPr lang="zh-CN" altLang="en-US" dirty="0"/>
              <a:t>到达并投入运行。注意它所占用的资源。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(2) 8:50    </a:t>
            </a:r>
            <a:r>
              <a:rPr lang="zh-CN" altLang="en-US" dirty="0"/>
              <a:t>作业</a:t>
            </a:r>
            <a:r>
              <a:rPr lang="en-US" altLang="zh-CN" dirty="0"/>
              <a:t>B</a:t>
            </a:r>
            <a:r>
              <a:rPr lang="zh-CN" altLang="en-US" dirty="0"/>
              <a:t>到达，资源满足进主存就绪队列等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(3) 9:00    </a:t>
            </a:r>
            <a:r>
              <a:rPr lang="zh-CN" altLang="en-US" dirty="0"/>
              <a:t>作业</a:t>
            </a:r>
            <a:r>
              <a:rPr lang="en-US" altLang="zh-CN" dirty="0"/>
              <a:t>C</a:t>
            </a:r>
            <a:r>
              <a:rPr lang="zh-CN" altLang="en-US" dirty="0"/>
              <a:t>到达，主存和磁带机均不够，进后备作业队列等待。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(4) 9:05    </a:t>
            </a:r>
            <a:r>
              <a:rPr lang="zh-CN" altLang="en-US" dirty="0"/>
              <a:t>作业</a:t>
            </a:r>
            <a:r>
              <a:rPr lang="en-US" altLang="zh-CN" dirty="0"/>
              <a:t>D</a:t>
            </a:r>
            <a:r>
              <a:rPr lang="zh-CN" altLang="en-US" dirty="0"/>
              <a:t>到达，磁带机不够，进后备作业队列等待。后备作业队列有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(5) 9:10    </a:t>
            </a:r>
            <a:r>
              <a:rPr lang="zh-CN" altLang="en-US" dirty="0"/>
              <a:t>作业</a:t>
            </a:r>
            <a:r>
              <a:rPr lang="en-US" altLang="zh-CN" dirty="0"/>
              <a:t>A</a:t>
            </a:r>
            <a:r>
              <a:rPr lang="zh-CN" altLang="en-US" dirty="0"/>
              <a:t>运行结束，归还资源磁带，但注意主存不能移动</a:t>
            </a:r>
            <a:r>
              <a:rPr lang="en-US" altLang="zh-CN" dirty="0"/>
              <a:t>(</a:t>
            </a:r>
            <a:r>
              <a:rPr lang="zh-CN" altLang="en-US" dirty="0"/>
              <a:t>即不能紧缩</a:t>
            </a:r>
            <a:r>
              <a:rPr lang="en-US" altLang="zh-CN" dirty="0"/>
              <a:t>)</a:t>
            </a:r>
            <a:r>
              <a:rPr lang="zh-CN" altLang="en-US" dirty="0"/>
              <a:t>。作业</a:t>
            </a:r>
            <a:r>
              <a:rPr lang="en-US" altLang="zh-CN" dirty="0"/>
              <a:t>B</a:t>
            </a:r>
            <a:r>
              <a:rPr lang="zh-CN" altLang="en-US" dirty="0"/>
              <a:t>投入运行。作业</a:t>
            </a:r>
            <a:r>
              <a:rPr lang="en-US" altLang="zh-CN" dirty="0"/>
              <a:t>C</a:t>
            </a:r>
            <a:r>
              <a:rPr lang="zh-CN" altLang="en-US" dirty="0"/>
              <a:t>仍因主存不够而等在后备队列。这时作业</a:t>
            </a:r>
            <a:r>
              <a:rPr lang="en-US" altLang="zh-CN" dirty="0"/>
              <a:t>E</a:t>
            </a:r>
            <a:r>
              <a:rPr lang="zh-CN" altLang="en-US" dirty="0"/>
              <a:t>也到达了，虽然该作业最短，也由于主存不够进入后备作业队列。此时作业</a:t>
            </a:r>
            <a:r>
              <a:rPr lang="en-US" altLang="zh-CN" dirty="0"/>
              <a:t>D</a:t>
            </a:r>
            <a:r>
              <a:rPr lang="zh-CN" altLang="en-US" dirty="0"/>
              <a:t>因资源满足</a:t>
            </a:r>
            <a:r>
              <a:rPr lang="en-US" altLang="zh-CN" dirty="0"/>
              <a:t>(</a:t>
            </a:r>
            <a:r>
              <a:rPr lang="zh-CN" altLang="en-US" dirty="0"/>
              <a:t>主存</a:t>
            </a:r>
            <a:r>
              <a:rPr lang="en-US" altLang="zh-CN" dirty="0"/>
              <a:t>/</a:t>
            </a:r>
            <a:r>
              <a:rPr lang="zh-CN" altLang="en-US" dirty="0"/>
              <a:t>磁带均满足</a:t>
            </a:r>
            <a:r>
              <a:rPr lang="en-US" altLang="zh-CN" dirty="0"/>
              <a:t>)</a:t>
            </a:r>
            <a:r>
              <a:rPr lang="zh-CN" altLang="en-US" dirty="0"/>
              <a:t>，进主存就绪队列等待。后备作业队列还有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(6)9:35    </a:t>
            </a:r>
            <a:r>
              <a:rPr lang="zh-CN" altLang="en-US" dirty="0"/>
              <a:t>作业</a:t>
            </a:r>
            <a:r>
              <a:rPr lang="en-US" altLang="zh-CN" dirty="0"/>
              <a:t>B</a:t>
            </a:r>
            <a:r>
              <a:rPr lang="zh-CN" altLang="en-US" dirty="0"/>
              <a:t>运行结束，作业</a:t>
            </a:r>
            <a:r>
              <a:rPr lang="en-US" altLang="zh-CN" dirty="0"/>
              <a:t>D</a:t>
            </a:r>
            <a:r>
              <a:rPr lang="zh-CN" altLang="en-US" dirty="0"/>
              <a:t>投入运行。这时作业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资源均满足，但按</a:t>
            </a:r>
            <a:r>
              <a:rPr lang="en-US" altLang="zh-CN" dirty="0"/>
              <a:t>SJF</a:t>
            </a:r>
            <a:r>
              <a:rPr lang="zh-CN" altLang="en-US" dirty="0"/>
              <a:t>应把作业</a:t>
            </a:r>
            <a:r>
              <a:rPr lang="en-US" altLang="zh-CN" dirty="0"/>
              <a:t>E</a:t>
            </a:r>
            <a:r>
              <a:rPr lang="zh-CN" altLang="en-US" dirty="0"/>
              <a:t>调入主存进就绪队列等</a:t>
            </a:r>
            <a:r>
              <a:rPr lang="en-US" altLang="zh-CN" dirty="0"/>
              <a:t>CPU</a:t>
            </a:r>
            <a:r>
              <a:rPr lang="zh-CN" altLang="en-US" dirty="0"/>
              <a:t>。而作业</a:t>
            </a:r>
            <a:r>
              <a:rPr lang="en-US" altLang="zh-CN" dirty="0"/>
              <a:t>C</a:t>
            </a:r>
            <a:r>
              <a:rPr lang="zh-CN" altLang="en-US" dirty="0"/>
              <a:t>因</a:t>
            </a:r>
            <a:r>
              <a:rPr lang="zh-CN" altLang="en-US" b="1" dirty="0"/>
              <a:t>磁带机不够</a:t>
            </a:r>
            <a:r>
              <a:rPr lang="zh-CN" altLang="en-US" dirty="0"/>
              <a:t>继续在后备作业队列等待。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(7)9:55    </a:t>
            </a:r>
            <a:r>
              <a:rPr lang="zh-CN" altLang="en-US" dirty="0"/>
              <a:t>作业</a:t>
            </a:r>
            <a:r>
              <a:rPr lang="en-US" altLang="zh-CN" dirty="0"/>
              <a:t>D</a:t>
            </a:r>
            <a:r>
              <a:rPr lang="zh-CN" altLang="en-US" dirty="0"/>
              <a:t>运行结束，作业</a:t>
            </a:r>
            <a:r>
              <a:rPr lang="en-US" altLang="zh-CN" dirty="0"/>
              <a:t>C</a:t>
            </a:r>
            <a:r>
              <a:rPr lang="zh-CN" altLang="en-US" dirty="0"/>
              <a:t>调入主存进就绪队列等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(8)10:05   </a:t>
            </a:r>
            <a:r>
              <a:rPr lang="zh-CN" altLang="en-US" dirty="0"/>
              <a:t>作业</a:t>
            </a:r>
            <a:r>
              <a:rPr lang="en-US" altLang="zh-CN" dirty="0"/>
              <a:t>E</a:t>
            </a:r>
            <a:r>
              <a:rPr lang="zh-CN" altLang="en-US" dirty="0"/>
              <a:t>运行结束，作业</a:t>
            </a:r>
            <a:r>
              <a:rPr lang="en-US" altLang="zh-CN" dirty="0"/>
              <a:t>C</a:t>
            </a:r>
            <a:r>
              <a:rPr lang="zh-CN" altLang="en-US" dirty="0"/>
              <a:t>投入运行。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</a:t>
            </a:r>
            <a:r>
              <a:rPr lang="en-US" altLang="zh-CN" dirty="0"/>
              <a:t>(9)10:40   </a:t>
            </a:r>
            <a:r>
              <a:rPr lang="zh-CN" altLang="en-US" dirty="0"/>
              <a:t>作业</a:t>
            </a:r>
            <a:r>
              <a:rPr lang="en-US" altLang="zh-CN" dirty="0"/>
              <a:t>C</a:t>
            </a:r>
            <a:r>
              <a:rPr lang="zh-CN" altLang="en-US" dirty="0"/>
              <a:t>运行结束。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内容占位符 3">
            <a:extLst>
              <a:ext uri="{FF2B5EF4-FFF2-40B4-BE49-F238E27FC236}">
                <a16:creationId xmlns:a16="http://schemas.microsoft.com/office/drawing/2014/main" id="{3C5AF05C-B075-4CC0-B680-B0E40407A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714375"/>
            <a:ext cx="7500938" cy="5214938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6DE3A242-070F-4C4D-8F3F-27319314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BAAEEA1D-EA00-41BF-AF4B-5EC1E756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1F59691D-D003-40C6-98B1-14850DB4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000500"/>
          </a:xfrm>
        </p:spPr>
        <p:txBody>
          <a:bodyPr/>
          <a:lstStyle/>
          <a:p>
            <a:pPr eaLnBrk="1" hangingPunct="1"/>
            <a:r>
              <a:rPr lang="en-US" altLang="zh-CN" sz="2800"/>
              <a:t>77  </a:t>
            </a:r>
            <a:r>
              <a:rPr lang="zh-CN" altLang="en-US" sz="2800"/>
              <a:t>试利用</a:t>
            </a:r>
            <a:r>
              <a:rPr lang="en-US" altLang="zh-CN" sz="2800"/>
              <a:t>test&amp;set</a:t>
            </a:r>
            <a:r>
              <a:rPr lang="zh-CN" altLang="en-US" sz="2800"/>
              <a:t>指令实现单处理器上的信号量机制。</a:t>
            </a:r>
            <a:br>
              <a:rPr lang="zh-CN" altLang="en-US" sz="2800"/>
            </a:br>
            <a:r>
              <a:rPr lang="en-US" altLang="zh-CN" sz="2800"/>
              <a:t>(P229)</a:t>
            </a:r>
            <a:endParaRPr lang="zh-CN" altLang="en-US"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67806-036E-4CFD-9F92-371FE0C0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54832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flag;               //</a:t>
            </a:r>
            <a:r>
              <a:rPr lang="zh-CN" altLang="en-US" dirty="0"/>
              <a:t>标志</a:t>
            </a:r>
            <a:br>
              <a:rPr lang="zh-CN" altLang="en-US" dirty="0"/>
            </a:br>
            <a:r>
              <a:rPr lang="zh-CN" alt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value;             //</a:t>
            </a:r>
            <a:r>
              <a:rPr lang="zh-CN" altLang="en-US" dirty="0"/>
              <a:t>信号量值</a:t>
            </a:r>
            <a:br>
              <a:rPr lang="zh-CN" altLang="en-US" dirty="0"/>
            </a:br>
            <a:r>
              <a:rPr lang="zh-CN" alt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pcb</a:t>
            </a:r>
            <a:r>
              <a:rPr lang="en-US" dirty="0"/>
              <a:t> *list;      //</a:t>
            </a:r>
            <a:r>
              <a:rPr lang="zh-CN" altLang="en-US" dirty="0"/>
              <a:t>信号量队列指针</a:t>
            </a:r>
            <a:br>
              <a:rPr lang="zh-CN" altLang="en-US" dirty="0"/>
            </a:br>
            <a:r>
              <a:rPr lang="en-US" altLang="zh-CN" dirty="0"/>
              <a:t>}</a:t>
            </a:r>
            <a:r>
              <a:rPr lang="en-US" dirty="0"/>
              <a:t>semaphore;</a:t>
            </a:r>
            <a:br>
              <a:rPr lang="en-US" dirty="0"/>
            </a:br>
            <a:r>
              <a:rPr lang="en-US" dirty="0"/>
              <a:t>void P(s) {</a:t>
            </a:r>
            <a:br>
              <a:rPr lang="en-US" dirty="0"/>
            </a:br>
            <a:r>
              <a:rPr lang="en-US" dirty="0"/>
              <a:t>     while(!</a:t>
            </a:r>
            <a:r>
              <a:rPr lang="en-US" dirty="0" err="1"/>
              <a:t>test_set</a:t>
            </a:r>
            <a:r>
              <a:rPr lang="en-US" dirty="0"/>
              <a:t>(</a:t>
            </a:r>
            <a:r>
              <a:rPr lang="en-US" dirty="0" err="1"/>
              <a:t>s.flag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s.value</a:t>
            </a:r>
            <a:r>
              <a:rPr lang="en-US" dirty="0"/>
              <a:t>--; </a:t>
            </a:r>
            <a:br>
              <a:rPr lang="en-US" dirty="0"/>
            </a:br>
            <a:r>
              <a:rPr lang="en-US" dirty="0"/>
              <a:t>     if(</a:t>
            </a:r>
            <a:r>
              <a:rPr lang="en-US" dirty="0" err="1"/>
              <a:t>s.value</a:t>
            </a:r>
            <a:r>
              <a:rPr lang="en-US" dirty="0"/>
              <a:t>&lt;0) {</a:t>
            </a:r>
            <a:br>
              <a:rPr lang="en-US" dirty="0"/>
            </a:br>
            <a:r>
              <a:rPr lang="en-US" dirty="0"/>
              <a:t>       W(</a:t>
            </a:r>
            <a:r>
              <a:rPr lang="en-US" dirty="0" err="1"/>
              <a:t>s.list</a:t>
            </a:r>
            <a:r>
              <a:rPr lang="en-US" dirty="0"/>
              <a:t>); </a:t>
            </a:r>
            <a:r>
              <a:rPr lang="en-US" dirty="0" err="1"/>
              <a:t>s.flag</a:t>
            </a:r>
            <a:r>
              <a:rPr lang="en-US" dirty="0"/>
              <a:t> =1;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s.flag</a:t>
            </a:r>
            <a:r>
              <a:rPr lang="en-US" dirty="0"/>
              <a:t>=1;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void V(s) {</a:t>
            </a:r>
            <a:br>
              <a:rPr lang="en-US" dirty="0"/>
            </a:br>
            <a:r>
              <a:rPr lang="en-US" dirty="0"/>
              <a:t>    while(!</a:t>
            </a:r>
            <a:r>
              <a:rPr lang="en-US" dirty="0" err="1"/>
              <a:t>test_set</a:t>
            </a:r>
            <a:r>
              <a:rPr lang="en-US" dirty="0"/>
              <a:t>(!</a:t>
            </a:r>
            <a:r>
              <a:rPr lang="en-US" dirty="0" err="1"/>
              <a:t>s.flag</a:t>
            </a:r>
            <a:r>
              <a:rPr lang="en-US" dirty="0"/>
              <a:t>))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s.value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if(</a:t>
            </a:r>
            <a:r>
              <a:rPr lang="en-US" dirty="0" err="1"/>
              <a:t>s.value</a:t>
            </a:r>
            <a:r>
              <a:rPr lang="en-US" dirty="0"/>
              <a:t>&lt;=0) R(</a:t>
            </a:r>
            <a:r>
              <a:rPr lang="en-US" dirty="0" err="1"/>
              <a:t>s.list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s.flag</a:t>
            </a:r>
            <a:r>
              <a:rPr lang="en-US"/>
              <a:t>=1;</a:t>
            </a:r>
            <a:br>
              <a:rPr lang="en-US" dirty="0"/>
            </a:br>
            <a:r>
              <a:rPr lang="en-US" dirty="0"/>
              <a:t> }</a:t>
            </a: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AA663C58-1971-470C-9C66-BA542D33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3063164E-4C67-4DBA-80FD-B14BF4D5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19</a:t>
            </a:r>
            <a:r>
              <a:rPr lang="zh-CN" altLang="en-US"/>
              <a:t>，四个进程</a:t>
            </a:r>
            <a:r>
              <a:rPr lang="en-US" altLang="zh-CN"/>
              <a:t>Pi</a:t>
            </a:r>
            <a:r>
              <a:rPr lang="zh-CN" altLang="en-US"/>
              <a:t>（</a:t>
            </a:r>
            <a:r>
              <a:rPr lang="en-US" altLang="zh-CN"/>
              <a:t>i=0…3</a:t>
            </a:r>
            <a:r>
              <a:rPr lang="zh-CN" altLang="en-US"/>
              <a:t>）和四个信箱</a:t>
            </a:r>
            <a:r>
              <a:rPr lang="en-US" altLang="zh-CN"/>
              <a:t>Mj</a:t>
            </a:r>
            <a:r>
              <a:rPr lang="zh-CN" altLang="en-US"/>
              <a:t>（</a:t>
            </a:r>
            <a:r>
              <a:rPr lang="en-US" altLang="zh-CN"/>
              <a:t>j=0…3</a:t>
            </a:r>
            <a:r>
              <a:rPr lang="zh-CN" altLang="en-US"/>
              <a:t>），进程间借助相邻信箱传递消息，即</a:t>
            </a:r>
            <a:r>
              <a:rPr lang="en-US" altLang="zh-CN"/>
              <a:t>Pi</a:t>
            </a:r>
            <a:r>
              <a:rPr lang="zh-CN" altLang="en-US"/>
              <a:t>每次从</a:t>
            </a:r>
            <a:r>
              <a:rPr lang="en-US" altLang="zh-CN"/>
              <a:t>Mi</a:t>
            </a:r>
            <a:r>
              <a:rPr lang="zh-CN" altLang="en-US"/>
              <a:t>中取一条消息，经加工后送入</a:t>
            </a:r>
            <a:r>
              <a:rPr lang="en-US" altLang="zh-CN"/>
              <a:t>M(i+1)mod4</a:t>
            </a:r>
            <a:r>
              <a:rPr lang="zh-CN" altLang="en-US"/>
              <a:t>，其中</a:t>
            </a:r>
            <a:r>
              <a:rPr lang="en-US" altLang="zh-CN"/>
              <a:t>M0</a:t>
            </a:r>
            <a:r>
              <a:rPr lang="zh-CN" altLang="en-US"/>
              <a:t>、</a:t>
            </a:r>
            <a:r>
              <a:rPr lang="en-US" altLang="zh-CN"/>
              <a:t>M1</a:t>
            </a:r>
            <a:r>
              <a:rPr lang="zh-CN" altLang="en-US"/>
              <a:t>、</a:t>
            </a:r>
            <a:r>
              <a:rPr lang="en-US" altLang="zh-CN"/>
              <a:t>M2</a:t>
            </a:r>
            <a:r>
              <a:rPr lang="zh-CN" altLang="en-US"/>
              <a:t>、</a:t>
            </a:r>
            <a:r>
              <a:rPr lang="en-US" altLang="zh-CN"/>
              <a:t>M3</a:t>
            </a:r>
            <a:r>
              <a:rPr lang="zh-CN" altLang="en-US"/>
              <a:t>分别可存放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个消息。初始状态下，</a:t>
            </a:r>
            <a:r>
              <a:rPr lang="en-US" altLang="zh-CN"/>
              <a:t>M0</a:t>
            </a:r>
            <a:r>
              <a:rPr lang="zh-CN" altLang="en-US"/>
              <a:t>装了三条消息，其余为空。试以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操作为工具，写出</a:t>
            </a:r>
            <a:r>
              <a:rPr lang="en-US" altLang="zh-CN"/>
              <a:t>Pi</a:t>
            </a:r>
            <a:r>
              <a:rPr lang="zh-CN" altLang="en-US"/>
              <a:t>（</a:t>
            </a:r>
            <a:r>
              <a:rPr lang="en-US" altLang="zh-CN"/>
              <a:t>i=0…3</a:t>
            </a:r>
            <a:r>
              <a:rPr lang="zh-CN" altLang="en-US"/>
              <a:t>）的同步工作算法。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8DDDB1F8-8DC6-46C9-9420-11F7523A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semaphore mutex1,mutex2,mutex3,mutex0;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mutex1=mutex2=mutex3=mutex0=1;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semaphore empty0,empty1,empty2,empty3;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empty=0;empty1=3;empty=2;empty3=2;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semaphore full0,full1,full2,full3;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full0=3;full1=full2=full3=0;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int in0,in1,in2,in3,out0,out1,out2,out3;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in0=in1=in2=in3=out0=out1=out2=out3=0;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cobegin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process P0( ) {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while(true) {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P(full0);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P(mutex0);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{</a:t>
            </a:r>
            <a:r>
              <a:rPr lang="zh-CN" altLang="en-US" sz="1400"/>
              <a:t>从</a:t>
            </a:r>
            <a:r>
              <a:rPr lang="en-US" altLang="zh-CN" sz="1400"/>
              <a:t>M0[out0]</a:t>
            </a:r>
            <a:r>
              <a:rPr lang="zh-CN" altLang="en-US" sz="1400"/>
              <a:t>取一条消息</a:t>
            </a:r>
            <a:r>
              <a:rPr lang="en-US" altLang="zh-CN" sz="1400"/>
              <a:t>};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out0=(out0+1) % 3;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V(mutex0);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V(empty0);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{</a:t>
            </a:r>
            <a:r>
              <a:rPr lang="zh-CN" altLang="en-US" sz="1400"/>
              <a:t>加工消息</a:t>
            </a:r>
            <a:r>
              <a:rPr lang="en-US" altLang="zh-CN" sz="1400"/>
              <a:t>};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P(empty1);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P(mutex1);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{</a:t>
            </a:r>
            <a:r>
              <a:rPr lang="zh-CN" altLang="en-US" sz="1400"/>
              <a:t>消息存</a:t>
            </a:r>
            <a:r>
              <a:rPr lang="en-US" altLang="zh-CN" sz="1400"/>
              <a:t>M1[in1]};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in1=(in1+1) % 3;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V(mutex1);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V(full1);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  }</a:t>
            </a:r>
            <a:endParaRPr lang="zh-CN" altLang="en-US" sz="1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/>
              <a:t>  }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>
            <a:extLst>
              <a:ext uri="{FF2B5EF4-FFF2-40B4-BE49-F238E27FC236}">
                <a16:creationId xmlns:a16="http://schemas.microsoft.com/office/drawing/2014/main" id="{61609D98-A3D8-4310-A102-ECDBC4CE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4375"/>
            <a:ext cx="8229600" cy="5411788"/>
          </a:xfrm>
        </p:spPr>
        <p:txBody>
          <a:bodyPr/>
          <a:lstStyle/>
          <a:p>
            <a:pPr eaLnBrk="1" hangingPunct="1"/>
            <a:r>
              <a:rPr lang="en-US" altLang="zh-CN"/>
              <a:t>Job1</a:t>
            </a:r>
            <a:r>
              <a:rPr lang="zh-CN" altLang="en-US"/>
              <a:t>从投入到运行完成需</a:t>
            </a:r>
            <a:r>
              <a:rPr lang="en-US" altLang="zh-CN"/>
              <a:t>80ms</a:t>
            </a:r>
            <a:r>
              <a:rPr lang="zh-CN" altLang="en-US"/>
              <a:t>，</a:t>
            </a:r>
            <a:r>
              <a:rPr lang="en-US" altLang="zh-CN"/>
              <a:t>Job2</a:t>
            </a:r>
            <a:r>
              <a:rPr lang="zh-CN" altLang="en-US"/>
              <a:t>从投入到运行完成需</a:t>
            </a:r>
            <a:r>
              <a:rPr lang="en-US" altLang="zh-CN"/>
              <a:t>90ms</a:t>
            </a:r>
            <a:r>
              <a:rPr lang="zh-CN" altLang="en-US"/>
              <a:t>，</a:t>
            </a:r>
            <a:r>
              <a:rPr lang="en-US" altLang="zh-CN"/>
              <a:t>Job3</a:t>
            </a:r>
            <a:r>
              <a:rPr lang="zh-CN" altLang="en-US"/>
              <a:t>从投入到运行完成需</a:t>
            </a:r>
            <a:r>
              <a:rPr lang="en-US" altLang="zh-CN"/>
              <a:t>90ms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CPU</a:t>
            </a:r>
            <a:r>
              <a:rPr lang="zh-CN" altLang="en-US"/>
              <a:t>空闲时间段为：</a:t>
            </a:r>
            <a:r>
              <a:rPr lang="en-US" altLang="zh-CN"/>
              <a:t>60ms</a:t>
            </a:r>
            <a:r>
              <a:rPr lang="zh-CN" altLang="en-US"/>
              <a:t>至</a:t>
            </a:r>
            <a:r>
              <a:rPr lang="en-US" altLang="zh-CN"/>
              <a:t>70ms</a:t>
            </a:r>
            <a:r>
              <a:rPr lang="zh-CN" altLang="en-US"/>
              <a:t>，</a:t>
            </a:r>
            <a:r>
              <a:rPr lang="en-US" altLang="zh-CN"/>
              <a:t>80ms</a:t>
            </a:r>
            <a:r>
              <a:rPr lang="zh-CN" altLang="en-US"/>
              <a:t>至</a:t>
            </a:r>
            <a:r>
              <a:rPr lang="en-US" altLang="zh-CN"/>
              <a:t>90ms</a:t>
            </a:r>
            <a:r>
              <a:rPr lang="zh-CN" altLang="en-US"/>
              <a:t>。所以</a:t>
            </a:r>
            <a:r>
              <a:rPr lang="en-US" altLang="zh-CN"/>
              <a:t>CPU</a:t>
            </a:r>
            <a:r>
              <a:rPr lang="zh-CN" altLang="en-US"/>
              <a:t>利用率为</a:t>
            </a:r>
            <a:r>
              <a:rPr lang="en-US" altLang="zh-CN"/>
              <a:t>(90-20)/90=77.78%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设备</a:t>
            </a:r>
            <a:r>
              <a:rPr lang="en-US" altLang="zh-CN"/>
              <a:t>I1</a:t>
            </a:r>
            <a:r>
              <a:rPr lang="zh-CN" altLang="en-US"/>
              <a:t>空闲时间段为：</a:t>
            </a:r>
            <a:r>
              <a:rPr lang="en-US" altLang="zh-CN"/>
              <a:t>20ms</a:t>
            </a:r>
            <a:r>
              <a:rPr lang="zh-CN" altLang="en-US"/>
              <a:t>至</a:t>
            </a:r>
            <a:r>
              <a:rPr lang="en-US" altLang="zh-CN"/>
              <a:t>40ms</a:t>
            </a:r>
            <a:r>
              <a:rPr lang="zh-CN" altLang="en-US"/>
              <a:t>，故</a:t>
            </a:r>
            <a:r>
              <a:rPr lang="en-US" altLang="zh-CN"/>
              <a:t>I1</a:t>
            </a:r>
            <a:r>
              <a:rPr lang="zh-CN" altLang="en-US"/>
              <a:t>的利用率为</a:t>
            </a:r>
            <a:r>
              <a:rPr lang="en-US" altLang="zh-CN"/>
              <a:t>(90-20)/90=77.78%</a:t>
            </a:r>
            <a:r>
              <a:rPr lang="zh-CN" altLang="en-US"/>
              <a:t>。设备</a:t>
            </a:r>
            <a:r>
              <a:rPr lang="en-US" altLang="zh-CN"/>
              <a:t>I2</a:t>
            </a:r>
            <a:r>
              <a:rPr lang="zh-CN" altLang="en-US"/>
              <a:t>空闲时间段为：</a:t>
            </a:r>
            <a:r>
              <a:rPr lang="en-US" altLang="zh-CN"/>
              <a:t>30ms</a:t>
            </a:r>
            <a:r>
              <a:rPr lang="zh-CN" altLang="en-US"/>
              <a:t>至</a:t>
            </a:r>
            <a:r>
              <a:rPr lang="en-US" altLang="zh-CN"/>
              <a:t>50ms</a:t>
            </a:r>
            <a:r>
              <a:rPr lang="zh-CN" altLang="en-US"/>
              <a:t>，故</a:t>
            </a:r>
            <a:r>
              <a:rPr lang="en-US" altLang="zh-CN"/>
              <a:t>I2</a:t>
            </a:r>
            <a:r>
              <a:rPr lang="zh-CN" altLang="en-US"/>
              <a:t>的利用率为</a:t>
            </a:r>
            <a:r>
              <a:rPr lang="en-US" altLang="zh-CN"/>
              <a:t>(90-20)/90=77.78%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5E9DF-1D2D-4C89-86A8-1B19DF7A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process P1( ) {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while(true) {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P(full1);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P(mutex1);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{</a:t>
            </a:r>
            <a:r>
              <a:rPr lang="zh-CN" altLang="en-US" sz="4000" dirty="0"/>
              <a:t>从</a:t>
            </a:r>
            <a:r>
              <a:rPr lang="en-US" sz="4000" dirty="0"/>
              <a:t>M1[out1]</a:t>
            </a:r>
            <a:r>
              <a:rPr lang="zh-CN" altLang="en-US" sz="4000" dirty="0"/>
              <a:t>取一条消息</a:t>
            </a:r>
            <a:r>
              <a:rPr lang="en-US" sz="4000" dirty="0"/>
              <a:t>};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out1=(out1+1) % 3;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V(mutex1);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V(empty1);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{</a:t>
            </a:r>
            <a:r>
              <a:rPr lang="zh-CN" altLang="en-US" sz="4000" dirty="0"/>
              <a:t>加工消息</a:t>
            </a:r>
            <a:r>
              <a:rPr lang="en-US" sz="4000" dirty="0"/>
              <a:t>};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P(empty2);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P(mutex2);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{</a:t>
            </a:r>
            <a:r>
              <a:rPr lang="zh-CN" altLang="en-US" sz="4000" dirty="0"/>
              <a:t>消息存</a:t>
            </a:r>
            <a:r>
              <a:rPr lang="en-US" sz="4000" dirty="0"/>
              <a:t>M2[in2]};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in2=(in2+1) % 2;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V(mutex2);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V(full2);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  }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/>
              <a:t>  }</a:t>
            </a: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93338-00B4-4045-AC59-425137D5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768975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process P2( ) {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while(true) {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P(full2);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P(mutex2);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{</a:t>
            </a:r>
            <a:r>
              <a:rPr lang="zh-CN" altLang="en-US" sz="4800" dirty="0"/>
              <a:t>从</a:t>
            </a:r>
            <a:r>
              <a:rPr lang="en-US" sz="4800" dirty="0"/>
              <a:t>M2[out2]</a:t>
            </a:r>
            <a:r>
              <a:rPr lang="zh-CN" altLang="en-US" sz="4800" dirty="0"/>
              <a:t>取一条消息</a:t>
            </a:r>
            <a:r>
              <a:rPr lang="en-US" sz="4800" dirty="0"/>
              <a:t>};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out2=(out2+1) % 2;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V(mutex2);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V(empty2);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</a:t>
            </a:r>
            <a:r>
              <a:rPr lang="zh-CN" altLang="en-US" sz="4800" dirty="0"/>
              <a:t>加工消息</a:t>
            </a:r>
            <a:r>
              <a:rPr lang="en-US" sz="4800" dirty="0"/>
              <a:t>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P(empty3);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P(mutex3);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{</a:t>
            </a:r>
            <a:r>
              <a:rPr lang="zh-CN" altLang="en-US" sz="4800" dirty="0"/>
              <a:t>消息存</a:t>
            </a:r>
            <a:r>
              <a:rPr lang="en-US" sz="4800" dirty="0"/>
              <a:t>M3[in3]};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in3=(in3+1) % 2;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V(mutex3);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V(full3);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}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}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process P3( ) {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while(true) {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P(full3);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P(mutex3);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{</a:t>
            </a:r>
            <a:r>
              <a:rPr lang="zh-CN" altLang="en-US" sz="4800" dirty="0"/>
              <a:t>从</a:t>
            </a:r>
            <a:r>
              <a:rPr lang="en-US" sz="4800" dirty="0"/>
              <a:t>M3[out3]</a:t>
            </a:r>
            <a:r>
              <a:rPr lang="zh-CN" altLang="en-US" sz="4800" dirty="0"/>
              <a:t>取一条消息</a:t>
            </a:r>
            <a:r>
              <a:rPr lang="en-US" sz="4800" dirty="0"/>
              <a:t>};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out3=(out3+1) % 2;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V(mutex3);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V(empty3);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{</a:t>
            </a:r>
            <a:r>
              <a:rPr lang="zh-CN" altLang="en-US" sz="4800" dirty="0"/>
              <a:t>加工消息</a:t>
            </a:r>
            <a:r>
              <a:rPr lang="en-US" sz="4800" dirty="0"/>
              <a:t>};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P(empty0);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P(mutex0);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{</a:t>
            </a:r>
            <a:r>
              <a:rPr lang="zh-CN" altLang="en-US" sz="4800" dirty="0"/>
              <a:t>消息存</a:t>
            </a:r>
            <a:r>
              <a:rPr lang="en-US" sz="4800" dirty="0"/>
              <a:t>M0[in0]};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in0=(in0+1) % 3;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V(mutex0);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V(full0);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  }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/>
              <a:t>  }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dirty="0" err="1"/>
              <a:t>coend</a:t>
            </a:r>
            <a:endParaRPr lang="zh-CN" altLang="en-US" sz="4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EB2A12B5-392E-4BC1-90E9-3E746EA7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/>
            <a:r>
              <a:rPr lang="en-US" altLang="zh-CN"/>
              <a:t>25</a:t>
            </a:r>
            <a:r>
              <a:rPr lang="zh-CN" altLang="en-US"/>
              <a:t>，一条公路两次横跨运河，两个运河桥相距</a:t>
            </a:r>
            <a:r>
              <a:rPr lang="en-US" altLang="zh-CN"/>
              <a:t>100</a:t>
            </a:r>
            <a:r>
              <a:rPr lang="zh-CN" altLang="en-US"/>
              <a:t>米，均带有闸门，以供船只通过运河桥。运河和公路的交通均是单方向的。运河上的运输由驳船担负。在一驳船接近吊桥</a:t>
            </a:r>
            <a:r>
              <a:rPr lang="en-US" altLang="zh-CN"/>
              <a:t>A</a:t>
            </a:r>
            <a:r>
              <a:rPr lang="zh-CN" altLang="en-US"/>
              <a:t>时就拉汽笛警告，若桥上无车辆，吊桥就吊起，直到驳船尾</a:t>
            </a:r>
            <a:r>
              <a:rPr lang="en-US" altLang="zh-CN"/>
              <a:t>P</a:t>
            </a:r>
            <a:r>
              <a:rPr lang="zh-CN" altLang="en-US"/>
              <a:t>通过此桥为止。对吊桥</a:t>
            </a:r>
            <a:r>
              <a:rPr lang="en-US" altLang="zh-CN"/>
              <a:t>B</a:t>
            </a:r>
            <a:r>
              <a:rPr lang="zh-CN" altLang="en-US"/>
              <a:t>也按同样次序处理。一般典型的驳船长度为</a:t>
            </a:r>
            <a:r>
              <a:rPr lang="en-US" altLang="zh-CN"/>
              <a:t>200</a:t>
            </a:r>
            <a:r>
              <a:rPr lang="zh-CN" altLang="en-US"/>
              <a:t>米，当它在河上航行时是否会产生死锁</a:t>
            </a:r>
            <a:r>
              <a:rPr lang="en-US" altLang="zh-CN"/>
              <a:t>?</a:t>
            </a:r>
            <a:r>
              <a:rPr lang="zh-CN" altLang="en-US"/>
              <a:t>若会，说明理由，请提出一个防止死锁的办法，并用信号量来实现驳船的同步。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5E1F6CF5-FBBC-4C69-A73C-C801695C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有些类似于读者写者问题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E912E80A-1E3B-4AF8-A36D-7934D123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分析：当汽车或驳船未同时到达桥</a:t>
            </a:r>
            <a:r>
              <a:rPr lang="en-US" altLang="zh-CN"/>
              <a:t>A</a:t>
            </a:r>
            <a:r>
              <a:rPr lang="zh-CN" altLang="en-US"/>
              <a:t>时，以任何次序前进不会产生死锁。</a:t>
            </a:r>
            <a:r>
              <a:rPr lang="zh-CN" altLang="en-US">
                <a:solidFill>
                  <a:srgbClr val="FF0000"/>
                </a:solidFill>
              </a:rPr>
              <a:t>但假设汽车驶过了桥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，它在继续前进，并且在驶过桥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之前，此时有驳船并快速地通过了桥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，驳船头到达桥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，这时会发生死锁</a:t>
            </a:r>
            <a:r>
              <a:rPr lang="zh-CN" altLang="en-US"/>
              <a:t>。因为若吊起吊桥</a:t>
            </a:r>
            <a:r>
              <a:rPr lang="en-US" altLang="zh-CN"/>
              <a:t>B</a:t>
            </a:r>
            <a:r>
              <a:rPr lang="zh-CN" altLang="en-US"/>
              <a:t>让驳船通过，则汽车无法通过桥</a:t>
            </a:r>
            <a:r>
              <a:rPr lang="en-US" altLang="zh-CN"/>
              <a:t>B</a:t>
            </a:r>
            <a:r>
              <a:rPr lang="zh-CN" altLang="en-US"/>
              <a:t>；若不吊起吊桥</a:t>
            </a:r>
            <a:r>
              <a:rPr lang="en-US" altLang="zh-CN"/>
              <a:t>B</a:t>
            </a:r>
            <a:r>
              <a:rPr lang="zh-CN" altLang="en-US"/>
              <a:t>让汽车通过，则驳船无法通过桥</a:t>
            </a:r>
            <a:r>
              <a:rPr lang="en-US" altLang="zh-CN"/>
              <a:t>B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可用两个信号量同步车、船通过两座桥的动作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C5B0B-7E57-437E-9281-68685197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43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semaphore </a:t>
            </a:r>
            <a:r>
              <a:rPr lang="en-US" sz="5600" dirty="0" err="1"/>
              <a:t>ship_mutex</a:t>
            </a:r>
            <a:r>
              <a:rPr lang="en-US" sz="5600" dirty="0"/>
              <a:t>=1;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semaphore </a:t>
            </a:r>
            <a:r>
              <a:rPr lang="en-US" sz="5600" dirty="0" err="1"/>
              <a:t>car_mutex</a:t>
            </a:r>
            <a:r>
              <a:rPr lang="en-US" sz="5600" dirty="0"/>
              <a:t>=0;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semaphore </a:t>
            </a:r>
            <a:r>
              <a:rPr lang="en-US" sz="5600" dirty="0" err="1"/>
              <a:t>sbridge</a:t>
            </a:r>
            <a:r>
              <a:rPr lang="en-US" sz="5600" dirty="0"/>
              <a:t>=1;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</a:t>
            </a:r>
            <a:r>
              <a:rPr lang="en-US" sz="5600" dirty="0" err="1"/>
              <a:t>int</a:t>
            </a:r>
            <a:r>
              <a:rPr lang="en-US" sz="5600" dirty="0"/>
              <a:t> </a:t>
            </a:r>
            <a:r>
              <a:rPr lang="en-US" sz="5600" dirty="0" err="1"/>
              <a:t>ship_count</a:t>
            </a:r>
            <a:r>
              <a:rPr lang="en-US" sz="5600" dirty="0"/>
              <a:t>=0;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in </a:t>
            </a:r>
            <a:r>
              <a:rPr lang="en-US" altLang="zh-CN" sz="5600" dirty="0" err="1"/>
              <a:t>c</a:t>
            </a:r>
            <a:r>
              <a:rPr lang="en-US" sz="5600" dirty="0" err="1"/>
              <a:t>ar_count</a:t>
            </a:r>
            <a:r>
              <a:rPr lang="en-US" sz="5600" dirty="0"/>
              <a:t>=0;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</a:t>
            </a:r>
            <a:r>
              <a:rPr lang="en-US" sz="5600" dirty="0" err="1"/>
              <a:t>cobegin</a:t>
            </a:r>
            <a:endParaRPr lang="en-US" sz="56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process ship( ) 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P(</a:t>
            </a:r>
            <a:r>
              <a:rPr lang="en-US" sz="5600" dirty="0" err="1"/>
              <a:t>ship_mutex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if (</a:t>
            </a:r>
            <a:r>
              <a:rPr lang="en-US" sz="5600" dirty="0" err="1"/>
              <a:t>ship_count</a:t>
            </a:r>
            <a:r>
              <a:rPr lang="en-US" sz="5600" dirty="0"/>
              <a:t>==0)  p(</a:t>
            </a:r>
            <a:r>
              <a:rPr lang="en-US" sz="5600" dirty="0" err="1"/>
              <a:t>sbridge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</a:t>
            </a:r>
            <a:r>
              <a:rPr lang="en-US" sz="5600" dirty="0" err="1"/>
              <a:t>ship_count</a:t>
            </a:r>
            <a:r>
              <a:rPr lang="en-US" sz="5600" dirty="0"/>
              <a:t>++;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V(</a:t>
            </a:r>
            <a:r>
              <a:rPr lang="en-US" sz="5600" dirty="0" err="1"/>
              <a:t>ship_mutex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</a:t>
            </a:r>
            <a:r>
              <a:rPr lang="en-US" sz="5600" dirty="0" err="1"/>
              <a:t>ship_go_on</a:t>
            </a:r>
            <a:r>
              <a:rPr lang="en-US" sz="5600" dirty="0"/>
              <a:t>( 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P(</a:t>
            </a:r>
            <a:r>
              <a:rPr lang="en-US" sz="5600" dirty="0" err="1"/>
              <a:t>ship_mutex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</a:t>
            </a:r>
            <a:r>
              <a:rPr lang="en-US" sz="5600" dirty="0" err="1"/>
              <a:t>ship_count</a:t>
            </a:r>
            <a:r>
              <a:rPr lang="en-US" sz="5600" dirty="0"/>
              <a:t>--;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if( </a:t>
            </a:r>
            <a:r>
              <a:rPr lang="en-US" sz="5600" dirty="0" err="1"/>
              <a:t>ship_count</a:t>
            </a:r>
            <a:r>
              <a:rPr lang="en-US" sz="5600" dirty="0"/>
              <a:t>==0)  V(</a:t>
            </a:r>
            <a:r>
              <a:rPr lang="en-US" sz="5600" dirty="0" err="1"/>
              <a:t>sbridge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V(</a:t>
            </a:r>
            <a:r>
              <a:rPr lang="en-US" sz="5600" dirty="0" err="1"/>
              <a:t>car_mutex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process car( ) 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P(</a:t>
            </a:r>
            <a:r>
              <a:rPr lang="en-US" sz="5600" dirty="0" err="1"/>
              <a:t>car_mutex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if (</a:t>
            </a:r>
            <a:r>
              <a:rPr lang="en-US" sz="5600" dirty="0" err="1"/>
              <a:t>car_count</a:t>
            </a:r>
            <a:r>
              <a:rPr lang="en-US" sz="5600" dirty="0"/>
              <a:t>==0)  p(</a:t>
            </a:r>
            <a:r>
              <a:rPr lang="en-US" sz="5600" dirty="0" err="1"/>
              <a:t>sbridge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</a:t>
            </a:r>
            <a:r>
              <a:rPr lang="en-US" sz="5600" dirty="0" err="1"/>
              <a:t>car_count</a:t>
            </a:r>
            <a:r>
              <a:rPr lang="en-US" sz="5600" dirty="0"/>
              <a:t>++;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V(</a:t>
            </a:r>
            <a:r>
              <a:rPr lang="en-US" sz="5600" dirty="0" err="1"/>
              <a:t>ship_mutex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 </a:t>
            </a:r>
            <a:r>
              <a:rPr lang="en-US" sz="5600" dirty="0" err="1"/>
              <a:t>car_go_on</a:t>
            </a:r>
            <a:r>
              <a:rPr lang="en-US" sz="5600" dirty="0"/>
              <a:t>( 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P(</a:t>
            </a:r>
            <a:r>
              <a:rPr lang="en-US" sz="5600" dirty="0" err="1"/>
              <a:t>car_mutex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 </a:t>
            </a:r>
            <a:r>
              <a:rPr lang="en-US" sz="5600" dirty="0" err="1"/>
              <a:t>car_count</a:t>
            </a:r>
            <a:r>
              <a:rPr lang="en-US" sz="5600" dirty="0"/>
              <a:t>--;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if(</a:t>
            </a:r>
            <a:r>
              <a:rPr lang="en-US" sz="5600" dirty="0" err="1"/>
              <a:t>car_count</a:t>
            </a:r>
            <a:r>
              <a:rPr lang="en-US" sz="5600" dirty="0"/>
              <a:t>==0)  V(</a:t>
            </a:r>
            <a:r>
              <a:rPr lang="en-US" sz="5600" dirty="0" err="1"/>
              <a:t>sbridge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   V(</a:t>
            </a:r>
            <a:r>
              <a:rPr lang="en-US" sz="5600" dirty="0" err="1"/>
              <a:t>ship_mutex</a:t>
            </a:r>
            <a:r>
              <a:rPr lang="en-US" sz="5600" dirty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600" dirty="0" err="1"/>
              <a:t>coend</a:t>
            </a:r>
            <a:endParaRPr lang="en-US" sz="56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5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D23A9BF9-CFD7-4735-944B-F12AABFC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eaLnBrk="1" hangingPunct="1"/>
            <a:r>
              <a:rPr lang="en-US" altLang="zh-CN" sz="2000"/>
              <a:t>30</a:t>
            </a:r>
            <a:r>
              <a:rPr lang="zh-CN" altLang="en-US" sz="2000"/>
              <a:t>， 把死锁检测算法用于下面的数据，并请问：</a:t>
            </a:r>
          </a:p>
          <a:p>
            <a:pPr eaLnBrk="1" hangingPunct="1"/>
            <a:r>
              <a:rPr lang="zh-CN" altLang="en-US" sz="2000"/>
              <a:t>               </a:t>
            </a:r>
            <a:r>
              <a:rPr lang="en-US" altLang="zh-CN" sz="2000"/>
              <a:t>Available=(1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0)</a:t>
            </a:r>
            <a:endParaRPr lang="zh-CN" altLang="en-US" sz="2000"/>
          </a:p>
          <a:p>
            <a:pPr eaLnBrk="1" hangingPunct="1"/>
            <a:r>
              <a:rPr lang="en-US" altLang="zh-CN" sz="2000"/>
              <a:t>(1) </a:t>
            </a:r>
            <a:r>
              <a:rPr lang="zh-CN" altLang="en-US" sz="2000"/>
              <a:t>此时系统处于安全状态吗？</a:t>
            </a:r>
          </a:p>
          <a:p>
            <a:pPr eaLnBrk="1" hangingPunct="1"/>
            <a:r>
              <a:rPr lang="en-US" altLang="zh-CN" sz="2000"/>
              <a:t>(2) </a:t>
            </a:r>
            <a:r>
              <a:rPr lang="zh-CN" altLang="en-US" sz="2000"/>
              <a:t>若第二个进程提出资源请求</a:t>
            </a:r>
            <a:r>
              <a:rPr lang="en-US" altLang="zh-CN" sz="2000"/>
              <a:t>request2(0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0)</a:t>
            </a:r>
            <a:r>
              <a:rPr lang="zh-CN" altLang="en-US" sz="2000"/>
              <a:t>，系统能分配资源给它吗？</a:t>
            </a:r>
          </a:p>
          <a:p>
            <a:pPr eaLnBrk="1" hangingPunct="1"/>
            <a:r>
              <a:rPr lang="en-US" altLang="zh-CN" sz="2000"/>
              <a:t>(3) </a:t>
            </a:r>
            <a:r>
              <a:rPr lang="zh-CN" altLang="en-US" sz="2000"/>
              <a:t>执行</a:t>
            </a:r>
            <a:r>
              <a:rPr lang="en-US" altLang="zh-CN" sz="2000"/>
              <a:t>(2)</a:t>
            </a:r>
            <a:r>
              <a:rPr lang="zh-CN" altLang="en-US" sz="2000"/>
              <a:t>之后，若第五个进程提出资源请求</a:t>
            </a:r>
            <a:r>
              <a:rPr lang="en-US" altLang="zh-CN" sz="2000"/>
              <a:t>request5(0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0)</a:t>
            </a:r>
            <a:r>
              <a:rPr lang="zh-CN" altLang="en-US" sz="2000"/>
              <a:t>，系统能分配资源给它吗？</a:t>
            </a:r>
          </a:p>
          <a:p>
            <a:pPr eaLnBrk="1" hangingPunct="1"/>
            <a:endParaRPr lang="zh-CN" altLang="en-US"/>
          </a:p>
        </p:txBody>
      </p:sp>
      <p:pic>
        <p:nvPicPr>
          <p:cNvPr id="47107" name="图片 3">
            <a:extLst>
              <a:ext uri="{FF2B5EF4-FFF2-40B4-BE49-F238E27FC236}">
                <a16:creationId xmlns:a16="http://schemas.microsoft.com/office/drawing/2014/main" id="{7BE2929E-144A-4DC6-8D7C-D1A2243D2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714625"/>
            <a:ext cx="62865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81195563-7317-4FE1-807F-03B74951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4764D62A-1BFF-4E74-B752-4DBBB8FB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31</a:t>
            </a:r>
            <a:r>
              <a:rPr lang="zh-CN" altLang="en-US"/>
              <a:t>，考虑一个共有</a:t>
            </a:r>
            <a:r>
              <a:rPr lang="en-US" altLang="zh-CN"/>
              <a:t>150</a:t>
            </a:r>
            <a:r>
              <a:rPr lang="zh-CN" altLang="en-US"/>
              <a:t>个存储单元的系统，如下分配给三个进程，</a:t>
            </a:r>
            <a:r>
              <a:rPr lang="en-US" altLang="zh-CN"/>
              <a:t>P1</a:t>
            </a:r>
            <a:r>
              <a:rPr lang="zh-CN" altLang="en-US"/>
              <a:t>最大需求</a:t>
            </a:r>
            <a:r>
              <a:rPr lang="en-US" altLang="zh-CN"/>
              <a:t>70,</a:t>
            </a:r>
            <a:r>
              <a:rPr lang="zh-CN" altLang="en-US"/>
              <a:t>已占有</a:t>
            </a:r>
            <a:r>
              <a:rPr lang="en-US" altLang="zh-CN"/>
              <a:t>25</a:t>
            </a:r>
            <a:r>
              <a:rPr lang="zh-CN" altLang="en-US"/>
              <a:t>；</a:t>
            </a:r>
            <a:r>
              <a:rPr lang="en-US" altLang="zh-CN"/>
              <a:t>P2</a:t>
            </a:r>
            <a:r>
              <a:rPr lang="zh-CN" altLang="en-US"/>
              <a:t>最大需求</a:t>
            </a:r>
            <a:r>
              <a:rPr lang="en-US" altLang="zh-CN"/>
              <a:t>60,</a:t>
            </a:r>
            <a:r>
              <a:rPr lang="zh-CN" altLang="en-US"/>
              <a:t>已占有</a:t>
            </a:r>
            <a:r>
              <a:rPr lang="en-US" altLang="zh-CN"/>
              <a:t>40</a:t>
            </a:r>
            <a:r>
              <a:rPr lang="zh-CN" altLang="en-US"/>
              <a:t>；</a:t>
            </a:r>
            <a:r>
              <a:rPr lang="en-US" altLang="zh-CN"/>
              <a:t>P3</a:t>
            </a:r>
            <a:r>
              <a:rPr lang="zh-CN" altLang="en-US"/>
              <a:t>最大需求</a:t>
            </a:r>
            <a:r>
              <a:rPr lang="en-US" altLang="zh-CN"/>
              <a:t>60,</a:t>
            </a:r>
            <a:r>
              <a:rPr lang="zh-CN" altLang="en-US"/>
              <a:t>已占有</a:t>
            </a:r>
            <a:r>
              <a:rPr lang="en-US" altLang="zh-CN"/>
              <a:t>45</a:t>
            </a:r>
            <a:r>
              <a:rPr lang="zh-CN" altLang="en-US"/>
              <a:t>。使用银行家算法，以确定下面的任何一个请求是否安全。</a:t>
            </a:r>
            <a:r>
              <a:rPr lang="en-US" altLang="zh-CN"/>
              <a:t>(1)P4</a:t>
            </a:r>
            <a:r>
              <a:rPr lang="zh-CN" altLang="en-US"/>
              <a:t>进程到达，</a:t>
            </a:r>
            <a:r>
              <a:rPr lang="en-US" altLang="zh-CN"/>
              <a:t>P4</a:t>
            </a:r>
            <a:r>
              <a:rPr lang="zh-CN" altLang="en-US"/>
              <a:t>最大需求</a:t>
            </a:r>
            <a:r>
              <a:rPr lang="en-US" altLang="zh-CN"/>
              <a:t>60,</a:t>
            </a:r>
            <a:r>
              <a:rPr lang="zh-CN" altLang="en-US"/>
              <a:t>最初请求</a:t>
            </a:r>
            <a:r>
              <a:rPr lang="en-US" altLang="zh-CN"/>
              <a:t>25</a:t>
            </a:r>
            <a:r>
              <a:rPr lang="zh-CN" altLang="en-US"/>
              <a:t>个。</a:t>
            </a:r>
            <a:r>
              <a:rPr lang="en-US" altLang="zh-CN"/>
              <a:t>(2)P4</a:t>
            </a:r>
            <a:r>
              <a:rPr lang="zh-CN" altLang="en-US"/>
              <a:t>进程到达，</a:t>
            </a:r>
            <a:r>
              <a:rPr lang="en-US" altLang="zh-CN"/>
              <a:t>P4</a:t>
            </a:r>
            <a:r>
              <a:rPr lang="zh-CN" altLang="en-US"/>
              <a:t>最大需求</a:t>
            </a:r>
            <a:r>
              <a:rPr lang="en-US" altLang="zh-CN"/>
              <a:t>60,</a:t>
            </a:r>
            <a:r>
              <a:rPr lang="zh-CN" altLang="en-US"/>
              <a:t>最初请求</a:t>
            </a:r>
            <a:r>
              <a:rPr lang="en-US" altLang="zh-CN"/>
              <a:t>35</a:t>
            </a:r>
            <a:r>
              <a:rPr lang="zh-CN" altLang="en-US"/>
              <a:t>。如果安全，找出安全序列；如果不安全，给出结果分配情况。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75C32-FCD3-41C4-8B53-C50A5A83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(1) </a:t>
            </a:r>
            <a:r>
              <a:rPr lang="zh-CN" altLang="en-US" sz="2400" dirty="0"/>
              <a:t>由于系统目前还有</a:t>
            </a:r>
            <a:r>
              <a:rPr lang="en-US" altLang="zh-CN" sz="2400" dirty="0"/>
              <a:t>150-25-40-45=40</a:t>
            </a:r>
            <a:r>
              <a:rPr lang="zh-CN" altLang="en-US" sz="2400" dirty="0"/>
              <a:t>个单元，</a:t>
            </a:r>
            <a:r>
              <a:rPr lang="en-US" altLang="zh-CN" sz="2400" dirty="0"/>
              <a:t>P4</a:t>
            </a:r>
            <a:r>
              <a:rPr lang="zh-CN" altLang="en-US" sz="2400" dirty="0"/>
              <a:t>进程到达，把</a:t>
            </a:r>
            <a:r>
              <a:rPr lang="en-US" altLang="zh-CN" sz="2400" dirty="0"/>
              <a:t>25</a:t>
            </a:r>
            <a:r>
              <a:rPr lang="zh-CN" altLang="en-US" sz="2400" dirty="0"/>
              <a:t>个单元分给它。这时系统还余</a:t>
            </a:r>
            <a:r>
              <a:rPr lang="en-US" altLang="zh-CN" sz="2400" dirty="0"/>
              <a:t>15</a:t>
            </a:r>
            <a:r>
              <a:rPr lang="zh-CN" altLang="en-US" sz="2400" dirty="0"/>
              <a:t>个单元，可把</a:t>
            </a:r>
            <a:r>
              <a:rPr lang="en-US" altLang="zh-CN" sz="2400" dirty="0"/>
              <a:t>15</a:t>
            </a:r>
            <a:r>
              <a:rPr lang="zh-CN" altLang="en-US" sz="2400" dirty="0"/>
              <a:t>个单元分给</a:t>
            </a:r>
            <a:r>
              <a:rPr lang="en-US" altLang="zh-CN" sz="2400" dirty="0"/>
              <a:t>P3</a:t>
            </a:r>
            <a:r>
              <a:rPr lang="zh-CN" altLang="en-US" sz="2400" dirty="0"/>
              <a:t>，它执行完后会释放</a:t>
            </a:r>
            <a:r>
              <a:rPr lang="en-US" altLang="zh-CN" sz="2400" dirty="0"/>
              <a:t>60</a:t>
            </a:r>
            <a:r>
              <a:rPr lang="zh-CN" altLang="en-US" sz="2400" dirty="0"/>
              <a:t>个单元。于是可供</a:t>
            </a:r>
            <a:r>
              <a:rPr lang="en-US" altLang="zh-CN" sz="2400" dirty="0"/>
              <a:t>P1(</a:t>
            </a:r>
            <a:r>
              <a:rPr lang="zh-CN" altLang="en-US" sz="2400" dirty="0"/>
              <a:t>还要</a:t>
            </a:r>
            <a:r>
              <a:rPr lang="en-US" altLang="zh-CN" sz="2400" dirty="0"/>
              <a:t>45</a:t>
            </a:r>
            <a:r>
              <a:rPr lang="zh-CN" altLang="en-US" sz="2400" dirty="0"/>
              <a:t>个单元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P2(</a:t>
            </a:r>
            <a:r>
              <a:rPr lang="zh-CN" altLang="en-US" sz="2400" dirty="0"/>
              <a:t>还要</a:t>
            </a:r>
            <a:r>
              <a:rPr lang="en-US" altLang="zh-CN" sz="2400" dirty="0"/>
              <a:t>20</a:t>
            </a:r>
            <a:r>
              <a:rPr lang="zh-CN" altLang="en-US" sz="2400" dirty="0"/>
              <a:t>个单元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P4(</a:t>
            </a:r>
            <a:r>
              <a:rPr lang="zh-CN" altLang="en-US" sz="2400" dirty="0"/>
              <a:t>还要</a:t>
            </a:r>
            <a:r>
              <a:rPr lang="en-US" altLang="zh-CN" sz="2400" dirty="0"/>
              <a:t>35</a:t>
            </a:r>
            <a:r>
              <a:rPr lang="zh-CN" altLang="en-US" sz="2400" dirty="0"/>
              <a:t>个单元</a:t>
            </a:r>
            <a:r>
              <a:rPr lang="en-US" altLang="zh-CN" sz="2400" dirty="0"/>
              <a:t>)</a:t>
            </a:r>
            <a:r>
              <a:rPr lang="zh-CN" altLang="en-US" sz="2400" dirty="0"/>
              <a:t>任何一个执行。安全序列为</a:t>
            </a:r>
            <a:r>
              <a:rPr lang="zh-CN" altLang="en-US" dirty="0"/>
              <a:t>：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           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           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           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           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P1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           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            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(2) </a:t>
            </a:r>
            <a:r>
              <a:rPr lang="en-US" altLang="zh-CN" sz="2800" dirty="0"/>
              <a:t>P4</a:t>
            </a:r>
            <a:r>
              <a:rPr lang="zh-CN" altLang="en-US" sz="2800" dirty="0"/>
              <a:t>进程到达，</a:t>
            </a:r>
            <a:r>
              <a:rPr lang="en-US" altLang="zh-CN" sz="2800" dirty="0"/>
              <a:t>P4</a:t>
            </a:r>
            <a:r>
              <a:rPr lang="zh-CN" altLang="en-US" sz="2800" dirty="0"/>
              <a:t>最大需求</a:t>
            </a:r>
            <a:r>
              <a:rPr lang="en-US" altLang="zh-CN" sz="2800" dirty="0"/>
              <a:t>60,</a:t>
            </a:r>
            <a:r>
              <a:rPr lang="zh-CN" altLang="en-US" sz="2800" dirty="0"/>
              <a:t>最初请求</a:t>
            </a:r>
            <a:r>
              <a:rPr lang="en-US" altLang="zh-CN" sz="2800" dirty="0"/>
              <a:t>35</a:t>
            </a:r>
            <a:r>
              <a:rPr lang="zh-CN" altLang="en-US" sz="2800" dirty="0"/>
              <a:t>。如果把</a:t>
            </a:r>
            <a:r>
              <a:rPr lang="en-US" altLang="zh-CN" sz="2800" dirty="0"/>
              <a:t>35</a:t>
            </a:r>
            <a:r>
              <a:rPr lang="zh-CN" altLang="en-US" sz="2800" dirty="0"/>
              <a:t>个单元分给</a:t>
            </a:r>
            <a:r>
              <a:rPr lang="en-US" altLang="zh-CN" sz="2800" dirty="0"/>
              <a:t>P4</a:t>
            </a:r>
            <a:r>
              <a:rPr lang="zh-CN" altLang="en-US" sz="2800" dirty="0"/>
              <a:t>，系统还余</a:t>
            </a:r>
            <a:r>
              <a:rPr lang="en-US" altLang="zh-CN" sz="2800" dirty="0"/>
              <a:t>5</a:t>
            </a:r>
            <a:r>
              <a:rPr lang="zh-CN" altLang="en-US" sz="2800" dirty="0"/>
              <a:t>个单元，不再能满足任何一个进程的需求，系统进入不安全状态。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>
            <a:extLst>
              <a:ext uri="{FF2B5EF4-FFF2-40B4-BE49-F238E27FC236}">
                <a16:creationId xmlns:a16="http://schemas.microsoft.com/office/drawing/2014/main" id="{4A67AE4D-1198-45A5-841A-5E139703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/>
              <a:t>32,</a:t>
            </a:r>
            <a:r>
              <a:rPr lang="zh-CN" altLang="en-US"/>
              <a:t>有一个仓库，可存放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两种产品，仓库的存储空间足够大，但要求：</a:t>
            </a:r>
            <a:r>
              <a:rPr lang="en-US" altLang="zh-CN"/>
              <a:t>(1) </a:t>
            </a:r>
            <a:r>
              <a:rPr lang="zh-CN" altLang="en-US"/>
              <a:t>每次只能存入一种产品</a:t>
            </a:r>
            <a:r>
              <a:rPr lang="en-US" altLang="zh-CN"/>
              <a:t>X</a:t>
            </a:r>
            <a:r>
              <a:rPr lang="zh-CN" altLang="en-US"/>
              <a:t>或</a:t>
            </a:r>
            <a:r>
              <a:rPr lang="en-US" altLang="zh-CN"/>
              <a:t>Y</a:t>
            </a:r>
            <a:r>
              <a:rPr lang="zh-CN" altLang="en-US"/>
              <a:t>，</a:t>
            </a:r>
            <a:r>
              <a:rPr lang="en-US" altLang="en-US">
                <a:ea typeface="宋体" panose="02010600030101010101" pitchFamily="2" charset="-122"/>
              </a:rPr>
              <a:t> </a:t>
            </a:r>
            <a:r>
              <a:rPr lang="en-US" altLang="zh-CN"/>
              <a:t>(2) </a:t>
            </a:r>
            <a:r>
              <a:rPr lang="zh-CN" altLang="en-US"/>
              <a:t>满足</a:t>
            </a:r>
            <a:r>
              <a:rPr lang="en-US" altLang="zh-CN"/>
              <a:t>-N&lt;X</a:t>
            </a:r>
            <a:r>
              <a:rPr lang="zh-CN" altLang="en-US"/>
              <a:t>产品数量</a:t>
            </a:r>
            <a:r>
              <a:rPr lang="en-US" altLang="en-US">
                <a:ea typeface="宋体" panose="02010600030101010101" pitchFamily="2" charset="-122"/>
              </a:rPr>
              <a:t> </a:t>
            </a:r>
            <a:r>
              <a:rPr lang="en-US" altLang="zh-CN"/>
              <a:t>- Y </a:t>
            </a:r>
            <a:r>
              <a:rPr lang="zh-CN" altLang="en-US"/>
              <a:t>产品数量</a:t>
            </a:r>
            <a:r>
              <a:rPr lang="en-US" altLang="zh-CN"/>
              <a:t>&lt;M</a:t>
            </a:r>
            <a:r>
              <a:rPr lang="zh-CN" altLang="en-US"/>
              <a:t>。其中，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是正整数，试用信号量与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操作实现产品</a:t>
            </a:r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Y</a:t>
            </a:r>
            <a:r>
              <a:rPr lang="zh-CN" altLang="en-US"/>
              <a:t>的入库过程。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011A56A4-1781-4BF2-AD59-26F26DE0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本题最有意思的部分在于信号量的设置上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6D856896-AD6E-4538-9C1C-44F94E43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600"/>
              <a:t>本题给出的表达式可分解为制约条件：</a:t>
            </a:r>
          </a:p>
          <a:p>
            <a:pPr eaLnBrk="1" hangingPunct="1"/>
            <a:r>
              <a:rPr lang="en-US" altLang="zh-CN" sz="1600"/>
              <a:t>                 </a:t>
            </a:r>
            <a:r>
              <a:rPr lang="zh-CN" altLang="en-US" sz="1600"/>
              <a:t>－</a:t>
            </a:r>
            <a:r>
              <a:rPr lang="en-US" altLang="zh-CN" sz="1600"/>
              <a:t>N</a:t>
            </a:r>
            <a:r>
              <a:rPr lang="zh-CN" altLang="en-US" sz="1600"/>
              <a:t>＜</a:t>
            </a:r>
            <a:r>
              <a:rPr lang="en-US" altLang="zh-CN" sz="1600"/>
              <a:t>X</a:t>
            </a:r>
            <a:r>
              <a:rPr lang="zh-CN" altLang="en-US" sz="1600"/>
              <a:t>产品数量－</a:t>
            </a:r>
            <a:r>
              <a:rPr lang="en-US" altLang="zh-CN" sz="1600"/>
              <a:t>Y</a:t>
            </a:r>
            <a:r>
              <a:rPr lang="zh-CN" altLang="en-US" sz="1600"/>
              <a:t>产品数量</a:t>
            </a:r>
          </a:p>
          <a:p>
            <a:pPr eaLnBrk="1" hangingPunct="1"/>
            <a:r>
              <a:rPr lang="en-US" altLang="zh-CN" sz="1600"/>
              <a:t>                  X</a:t>
            </a:r>
            <a:r>
              <a:rPr lang="zh-CN" altLang="en-US" sz="1600"/>
              <a:t>产品数量－</a:t>
            </a:r>
            <a:r>
              <a:rPr lang="en-US" altLang="zh-CN" sz="1600"/>
              <a:t>Y</a:t>
            </a:r>
            <a:r>
              <a:rPr lang="zh-CN" altLang="en-US" sz="1600"/>
              <a:t>产品数量＜</a:t>
            </a:r>
            <a:r>
              <a:rPr lang="en-US" altLang="zh-CN" sz="1600"/>
              <a:t>M</a:t>
            </a:r>
            <a:endParaRPr lang="zh-CN" altLang="en-US" sz="1600"/>
          </a:p>
          <a:p>
            <a:pPr eaLnBrk="1" hangingPunct="1"/>
            <a:r>
              <a:rPr lang="zh-CN" altLang="en-US" sz="1600"/>
              <a:t>也就是说，</a:t>
            </a:r>
            <a:r>
              <a:rPr lang="en-US" altLang="zh-CN" sz="1600"/>
              <a:t>X</a:t>
            </a:r>
            <a:r>
              <a:rPr lang="zh-CN" altLang="en-US" sz="1600"/>
              <a:t>产品的数量不能比</a:t>
            </a:r>
            <a:r>
              <a:rPr lang="en-US" altLang="zh-CN" sz="1600"/>
              <a:t>Y</a:t>
            </a:r>
            <a:r>
              <a:rPr lang="zh-CN" altLang="en-US" sz="1600"/>
              <a:t>产品的数量少</a:t>
            </a:r>
            <a:r>
              <a:rPr lang="en-US" altLang="zh-CN" sz="1600"/>
              <a:t>N</a:t>
            </a:r>
            <a:r>
              <a:rPr lang="zh-CN" altLang="en-US" sz="1600"/>
              <a:t>个以上，</a:t>
            </a:r>
            <a:r>
              <a:rPr lang="en-US" altLang="zh-CN" sz="1600"/>
              <a:t>X</a:t>
            </a:r>
            <a:r>
              <a:rPr lang="zh-CN" altLang="en-US" sz="1600"/>
              <a:t>产品的数量不能比</a:t>
            </a:r>
            <a:r>
              <a:rPr lang="en-US" altLang="zh-CN" sz="1600"/>
              <a:t>Y</a:t>
            </a:r>
            <a:r>
              <a:rPr lang="zh-CN" altLang="en-US" sz="1600"/>
              <a:t>产品的数量多</a:t>
            </a:r>
            <a:r>
              <a:rPr lang="en-US" altLang="zh-CN" sz="1600"/>
              <a:t>M</a:t>
            </a:r>
            <a:r>
              <a:rPr lang="zh-CN" altLang="en-US" sz="1600"/>
              <a:t>个以上。可以设置两个信号量来控制</a:t>
            </a:r>
            <a:r>
              <a:rPr lang="en-US" altLang="zh-CN" sz="1600"/>
              <a:t>X</a:t>
            </a:r>
            <a:r>
              <a:rPr lang="zh-CN" altLang="en-US" sz="1600"/>
              <a:t>、</a:t>
            </a:r>
            <a:r>
              <a:rPr lang="en-US" altLang="zh-CN" sz="1600"/>
              <a:t>Y</a:t>
            </a:r>
            <a:r>
              <a:rPr lang="zh-CN" altLang="en-US" sz="1600"/>
              <a:t>产品的存放数量：</a:t>
            </a:r>
          </a:p>
          <a:p>
            <a:pPr eaLnBrk="1" hangingPunct="1"/>
            <a:r>
              <a:rPr lang="en-US" altLang="zh-CN" sz="1600"/>
              <a:t>sx</a:t>
            </a:r>
            <a:r>
              <a:rPr lang="zh-CN" altLang="en-US" sz="1600"/>
              <a:t>表示当前允许</a:t>
            </a:r>
            <a:r>
              <a:rPr lang="en-US" altLang="zh-CN" sz="1600"/>
              <a:t>X</a:t>
            </a:r>
            <a:r>
              <a:rPr lang="zh-CN" altLang="en-US" sz="1600"/>
              <a:t>产品比</a:t>
            </a:r>
            <a:r>
              <a:rPr lang="en-US" altLang="zh-CN" sz="1600"/>
              <a:t>Y</a:t>
            </a:r>
            <a:r>
              <a:rPr lang="zh-CN" altLang="en-US" sz="1600"/>
              <a:t>产品多入库的数量，即在当前库存量和</a:t>
            </a:r>
            <a:r>
              <a:rPr lang="en-US" altLang="zh-CN" sz="1600"/>
              <a:t>Y</a:t>
            </a:r>
            <a:r>
              <a:rPr lang="zh-CN" altLang="en-US" sz="1600"/>
              <a:t>产品不入库的情况下，还可以允许</a:t>
            </a:r>
            <a:r>
              <a:rPr lang="en-US" altLang="zh-CN" sz="1600"/>
              <a:t>sx</a:t>
            </a:r>
            <a:r>
              <a:rPr lang="zh-CN" altLang="en-US" sz="1600"/>
              <a:t>个</a:t>
            </a:r>
            <a:r>
              <a:rPr lang="en-US" altLang="zh-CN" sz="1600"/>
              <a:t>X</a:t>
            </a:r>
            <a:r>
              <a:rPr lang="zh-CN" altLang="en-US" sz="1600"/>
              <a:t>产品入库；初始时，若不放</a:t>
            </a:r>
            <a:r>
              <a:rPr lang="en-US" altLang="zh-CN" sz="1600"/>
              <a:t>Y</a:t>
            </a:r>
            <a:r>
              <a:rPr lang="zh-CN" altLang="en-US" sz="1600"/>
              <a:t>而仅放</a:t>
            </a:r>
            <a:r>
              <a:rPr lang="en-US" altLang="zh-CN" sz="1600"/>
              <a:t>X</a:t>
            </a:r>
            <a:r>
              <a:rPr lang="zh-CN" altLang="en-US" sz="1600"/>
              <a:t>产品，则</a:t>
            </a:r>
            <a:r>
              <a:rPr lang="en-US" altLang="zh-CN" sz="1600"/>
              <a:t>sx</a:t>
            </a:r>
            <a:r>
              <a:rPr lang="zh-CN" altLang="en-US" sz="1600"/>
              <a:t>最多为</a:t>
            </a:r>
            <a:r>
              <a:rPr lang="en-US" altLang="zh-CN" sz="1600"/>
              <a:t>M</a:t>
            </a:r>
            <a:r>
              <a:rPr lang="zh-CN" altLang="en-US" sz="1600"/>
              <a:t>－</a:t>
            </a:r>
            <a:r>
              <a:rPr lang="en-US" altLang="zh-CN" sz="1600"/>
              <a:t>1</a:t>
            </a:r>
            <a:r>
              <a:rPr lang="zh-CN" altLang="en-US" sz="1600"/>
              <a:t>个。</a:t>
            </a:r>
          </a:p>
          <a:p>
            <a:pPr eaLnBrk="1" hangingPunct="1"/>
            <a:r>
              <a:rPr lang="en-US" altLang="zh-CN" sz="1600"/>
              <a:t>sy</a:t>
            </a:r>
            <a:r>
              <a:rPr lang="zh-CN" altLang="en-US" sz="1600"/>
              <a:t>表示当前允许</a:t>
            </a:r>
            <a:r>
              <a:rPr lang="en-US" altLang="zh-CN" sz="1600"/>
              <a:t>Y</a:t>
            </a:r>
            <a:r>
              <a:rPr lang="zh-CN" altLang="en-US" sz="1600"/>
              <a:t>产品比</a:t>
            </a:r>
            <a:r>
              <a:rPr lang="en-US" altLang="zh-CN" sz="1600"/>
              <a:t>X</a:t>
            </a:r>
            <a:r>
              <a:rPr lang="zh-CN" altLang="en-US" sz="1600"/>
              <a:t>产品多入库的数量，即在当前库存量和</a:t>
            </a:r>
            <a:r>
              <a:rPr lang="en-US" altLang="zh-CN" sz="1600"/>
              <a:t>X</a:t>
            </a:r>
            <a:r>
              <a:rPr lang="zh-CN" altLang="en-US" sz="1600"/>
              <a:t>产品不入库的情况下，还可以允许</a:t>
            </a:r>
            <a:r>
              <a:rPr lang="en-US" altLang="zh-CN" sz="1600"/>
              <a:t>sy</a:t>
            </a:r>
            <a:r>
              <a:rPr lang="zh-CN" altLang="en-US" sz="1600"/>
              <a:t>个</a:t>
            </a:r>
            <a:r>
              <a:rPr lang="en-US" altLang="zh-CN" sz="1600"/>
              <a:t>Y</a:t>
            </a:r>
            <a:r>
              <a:rPr lang="zh-CN" altLang="en-US" sz="1600"/>
              <a:t>产品入库。初始时，若不放</a:t>
            </a:r>
            <a:r>
              <a:rPr lang="en-US" altLang="zh-CN" sz="1600"/>
              <a:t>X</a:t>
            </a:r>
            <a:r>
              <a:rPr lang="zh-CN" altLang="en-US" sz="1600"/>
              <a:t>而仅放</a:t>
            </a:r>
            <a:r>
              <a:rPr lang="en-US" altLang="zh-CN" sz="1600"/>
              <a:t>Y</a:t>
            </a:r>
            <a:r>
              <a:rPr lang="zh-CN" altLang="en-US" sz="1600"/>
              <a:t>产品，则</a:t>
            </a:r>
            <a:r>
              <a:rPr lang="en-US" altLang="zh-CN" sz="1600"/>
              <a:t>sy</a:t>
            </a:r>
            <a:r>
              <a:rPr lang="zh-CN" altLang="en-US" sz="1600"/>
              <a:t>最多为</a:t>
            </a:r>
            <a:r>
              <a:rPr lang="en-US" altLang="zh-CN" sz="1600"/>
              <a:t>N</a:t>
            </a:r>
            <a:r>
              <a:rPr lang="zh-CN" altLang="en-US" sz="1600"/>
              <a:t>－</a:t>
            </a:r>
            <a:r>
              <a:rPr lang="en-US" altLang="zh-CN" sz="1600"/>
              <a:t>1</a:t>
            </a:r>
            <a:r>
              <a:rPr lang="zh-CN" altLang="en-US" sz="1600"/>
              <a:t>个。</a:t>
            </a:r>
          </a:p>
          <a:p>
            <a:pPr eaLnBrk="1" hangingPunct="1"/>
            <a:r>
              <a:rPr lang="zh-CN" altLang="en-US" sz="1600"/>
              <a:t>当往库中存放入一个</a:t>
            </a:r>
            <a:r>
              <a:rPr lang="en-US" altLang="zh-CN" sz="1600"/>
              <a:t>X</a:t>
            </a:r>
            <a:r>
              <a:rPr lang="zh-CN" altLang="en-US" sz="1600"/>
              <a:t>产品时，则允许存入</a:t>
            </a:r>
            <a:r>
              <a:rPr lang="en-US" altLang="zh-CN" sz="1600"/>
              <a:t>Y</a:t>
            </a:r>
            <a:r>
              <a:rPr lang="zh-CN" altLang="en-US" sz="1600"/>
              <a:t>产品的数量也增加</a:t>
            </a:r>
            <a:r>
              <a:rPr lang="en-US" altLang="zh-CN" sz="1600"/>
              <a:t>1</a:t>
            </a:r>
            <a:r>
              <a:rPr lang="zh-CN" altLang="en-US" sz="1600"/>
              <a:t>，故信号量</a:t>
            </a:r>
            <a:r>
              <a:rPr lang="en-US" altLang="zh-CN" sz="1600"/>
              <a:t>sy</a:t>
            </a:r>
            <a:r>
              <a:rPr lang="zh-CN" altLang="en-US" sz="1600"/>
              <a:t>应加</a:t>
            </a:r>
            <a:r>
              <a:rPr lang="en-US" altLang="zh-CN" sz="1600"/>
              <a:t>1</a:t>
            </a:r>
            <a:r>
              <a:rPr lang="zh-CN" altLang="en-US" sz="1600"/>
              <a:t>；当往库中存放入一个</a:t>
            </a:r>
            <a:r>
              <a:rPr lang="en-US" altLang="zh-CN" sz="1600"/>
              <a:t>Y</a:t>
            </a:r>
            <a:r>
              <a:rPr lang="zh-CN" altLang="en-US" sz="1600"/>
              <a:t>产品时，则允许存入</a:t>
            </a:r>
            <a:r>
              <a:rPr lang="en-US" altLang="zh-CN" sz="1600"/>
              <a:t>X</a:t>
            </a:r>
            <a:r>
              <a:rPr lang="zh-CN" altLang="en-US" sz="1600"/>
              <a:t>产品的数量也增加</a:t>
            </a:r>
            <a:r>
              <a:rPr lang="en-US" altLang="zh-CN" sz="1600"/>
              <a:t>1</a:t>
            </a:r>
            <a:r>
              <a:rPr lang="zh-CN" altLang="en-US" sz="1600"/>
              <a:t>，故信号量</a:t>
            </a:r>
            <a:r>
              <a:rPr lang="en-US" altLang="zh-CN" sz="1600"/>
              <a:t>sx</a:t>
            </a:r>
            <a:r>
              <a:rPr lang="zh-CN" altLang="en-US" sz="1600"/>
              <a:t>应加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</a:p>
          <a:p>
            <a:pPr eaLnBrk="1" hangingPunct="1"/>
            <a:r>
              <a:rPr lang="en-US" altLang="zh-CN" sz="1600"/>
              <a:t>semaphore mutex=1;         /*</a:t>
            </a:r>
            <a:r>
              <a:rPr lang="zh-CN" altLang="en-US" sz="1600"/>
              <a:t>互斥信号量</a:t>
            </a:r>
            <a:r>
              <a:rPr lang="en-US" altLang="en-US" sz="1600">
                <a:ea typeface="宋体" panose="02010600030101010101" pitchFamily="2" charset="-122"/>
              </a:rPr>
              <a:t>*</a:t>
            </a:r>
            <a:r>
              <a:rPr lang="en-US" altLang="zh-CN" sz="1600"/>
              <a:t>/</a:t>
            </a:r>
            <a:endParaRPr lang="zh-CN" altLang="en-US" sz="1600"/>
          </a:p>
          <a:p>
            <a:pPr eaLnBrk="1" hangingPunct="1"/>
            <a:r>
              <a:rPr lang="en-US" altLang="zh-CN" sz="1600"/>
              <a:t>     semaphore sx</a:t>
            </a:r>
            <a:r>
              <a:rPr lang="zh-CN" altLang="en-US" sz="1600"/>
              <a:t>，</a:t>
            </a:r>
            <a:r>
              <a:rPr lang="en-US" altLang="zh-CN" sz="1600"/>
              <a:t>sy</a:t>
            </a:r>
            <a:r>
              <a:rPr lang="zh-CN" altLang="en-US" sz="1600"/>
              <a:t>；</a:t>
            </a:r>
          </a:p>
          <a:p>
            <a:pPr eaLnBrk="1" hangingPunct="1"/>
            <a:r>
              <a:rPr lang="en-US" altLang="zh-CN" sz="1600"/>
              <a:t>     sx=M-1; sy=N-1;</a:t>
            </a:r>
            <a:endParaRPr lang="zh-CN" altLang="en-US" sz="1600"/>
          </a:p>
          <a:p>
            <a:pPr eaLnBrk="1" hangingPunct="1"/>
            <a:endParaRPr lang="zh-CN" altLang="en-US" sz="16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4B7312A-2B00-4997-94A9-D3B29599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A56CAFDC-23EE-430E-9414-D22900BA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8</a:t>
            </a:r>
            <a:r>
              <a:rPr lang="zh-CN" altLang="en-US" sz="2000"/>
              <a:t>、</a:t>
            </a:r>
            <a:r>
              <a:rPr lang="zh-CN" altLang="en-US" sz="2200"/>
              <a:t>若主存中有</a:t>
            </a:r>
            <a:r>
              <a:rPr lang="en-US" altLang="zh-CN" sz="2200"/>
              <a:t>3</a:t>
            </a:r>
            <a:r>
              <a:rPr lang="zh-CN" altLang="en-US" sz="2200"/>
              <a:t>道程序</a:t>
            </a:r>
            <a:r>
              <a:rPr lang="en-US" altLang="zh-CN" sz="2200"/>
              <a:t>A</a:t>
            </a:r>
            <a:r>
              <a:rPr lang="zh-CN" altLang="en-US" sz="2200"/>
              <a:t>、</a:t>
            </a:r>
            <a:r>
              <a:rPr lang="en-US" altLang="zh-CN" sz="2200"/>
              <a:t>B</a:t>
            </a:r>
            <a:r>
              <a:rPr lang="zh-CN" altLang="en-US" sz="2200"/>
              <a:t>、</a:t>
            </a:r>
            <a:r>
              <a:rPr lang="en-US" altLang="zh-CN" sz="2200"/>
              <a:t>C</a:t>
            </a:r>
            <a:r>
              <a:rPr lang="zh-CN" altLang="en-US" sz="2200"/>
              <a:t>，优先级从高到低为</a:t>
            </a:r>
            <a:r>
              <a:rPr lang="en-US" altLang="zh-CN" sz="2200"/>
              <a:t>A</a:t>
            </a:r>
            <a:r>
              <a:rPr lang="zh-CN" altLang="en-US" sz="2200"/>
              <a:t>、</a:t>
            </a:r>
            <a:r>
              <a:rPr lang="en-US" altLang="zh-CN" sz="2200"/>
              <a:t>B</a:t>
            </a:r>
            <a:r>
              <a:rPr lang="zh-CN" altLang="en-US" sz="2200"/>
              <a:t>和</a:t>
            </a:r>
            <a:r>
              <a:rPr lang="en-US" altLang="zh-CN" sz="2200"/>
              <a:t>C</a:t>
            </a:r>
            <a:r>
              <a:rPr lang="zh-CN" altLang="en-US" sz="2200"/>
              <a:t>，它们单独运行时的</a:t>
            </a:r>
            <a:r>
              <a:rPr lang="en-US" altLang="zh-CN" sz="2200"/>
              <a:t>CPU</a:t>
            </a:r>
            <a:r>
              <a:rPr lang="zh-CN" altLang="en-US" sz="2200"/>
              <a:t>和</a:t>
            </a:r>
            <a:r>
              <a:rPr lang="en-US" altLang="zh-CN" sz="2200"/>
              <a:t>I/O</a:t>
            </a:r>
            <a:r>
              <a:rPr lang="zh-CN" altLang="en-US" sz="2200"/>
              <a:t>占用时间为：</a:t>
            </a:r>
            <a:endParaRPr lang="en-US" altLang="zh-CN" sz="2200"/>
          </a:p>
          <a:p>
            <a:pPr eaLnBrk="1" hangingPunct="1"/>
            <a:r>
              <a:rPr lang="zh-CN" altLang="en-US" sz="2200"/>
              <a:t>若</a:t>
            </a:r>
            <a:r>
              <a:rPr lang="en-US" altLang="zh-CN" sz="2200"/>
              <a:t>3</a:t>
            </a:r>
            <a:r>
              <a:rPr lang="zh-CN" altLang="en-US" sz="2200"/>
              <a:t>道程序并发执行，调度开销忽略不计，但优先级高的程序可中断优先级低的程序，优先级与</a:t>
            </a:r>
            <a:r>
              <a:rPr lang="en-US" altLang="zh-CN" sz="2200"/>
              <a:t>I/O</a:t>
            </a:r>
            <a:r>
              <a:rPr lang="zh-CN" altLang="en-US" sz="2200"/>
              <a:t>设备无关。试画出多道运行的时间关系图，并问最早与最迟结束的程序是哪个？每道程序执行到结束分别用了多少时间？计算</a:t>
            </a:r>
            <a:r>
              <a:rPr lang="en-US" altLang="zh-CN" sz="2200"/>
              <a:t>3</a:t>
            </a:r>
            <a:r>
              <a:rPr lang="zh-CN" altLang="en-US" sz="2200"/>
              <a:t>个程序全部运算结束时的</a:t>
            </a:r>
            <a:r>
              <a:rPr lang="en-US" altLang="zh-CN" sz="2200"/>
              <a:t>CPU</a:t>
            </a:r>
            <a:r>
              <a:rPr lang="zh-CN" altLang="en-US" sz="2200"/>
              <a:t>利用率</a:t>
            </a:r>
            <a:r>
              <a:rPr lang="en-US" altLang="zh-CN" sz="2200"/>
              <a:t>?</a:t>
            </a:r>
            <a:endParaRPr lang="zh-CN" altLang="en-US" sz="2200"/>
          </a:p>
          <a:p>
            <a:pPr eaLnBrk="1" hangingPunct="1"/>
            <a:endParaRPr lang="zh-CN" altLang="en-US"/>
          </a:p>
        </p:txBody>
      </p:sp>
      <p:pic>
        <p:nvPicPr>
          <p:cNvPr id="6148" name="图片 3">
            <a:extLst>
              <a:ext uri="{FF2B5EF4-FFF2-40B4-BE49-F238E27FC236}">
                <a16:creationId xmlns:a16="http://schemas.microsoft.com/office/drawing/2014/main" id="{2DB7FF73-C28D-4DF3-B28B-C28BD9ECD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214813"/>
            <a:ext cx="685800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DCAAC-88A3-4F51-8488-106D3994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286500"/>
          </a:xfrm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err="1"/>
              <a:t>cobegin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process </a:t>
            </a:r>
            <a:r>
              <a:rPr lang="en-US" sz="4900" dirty="0" err="1"/>
              <a:t>storeX</a:t>
            </a:r>
            <a:r>
              <a:rPr lang="en-US" sz="4900" dirty="0"/>
              <a:t>( )  {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while(true) {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P(</a:t>
            </a:r>
            <a:r>
              <a:rPr lang="en-US" sz="4900" dirty="0" err="1"/>
              <a:t>sx</a:t>
            </a:r>
            <a:r>
              <a:rPr lang="en-US" sz="4900" dirty="0"/>
              <a:t>);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P(</a:t>
            </a:r>
            <a:r>
              <a:rPr lang="en-US" sz="4900" dirty="0" err="1"/>
              <a:t>mutex</a:t>
            </a:r>
            <a:r>
              <a:rPr lang="en-US" sz="4900" dirty="0"/>
              <a:t>);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{</a:t>
            </a:r>
            <a:r>
              <a:rPr lang="zh-CN" altLang="en-US" sz="4900" dirty="0"/>
              <a:t>将</a:t>
            </a:r>
            <a:r>
              <a:rPr lang="en-US" sz="4900" dirty="0"/>
              <a:t>X</a:t>
            </a:r>
            <a:r>
              <a:rPr lang="zh-CN" altLang="en-US" sz="4900" dirty="0"/>
              <a:t>产品入库</a:t>
            </a:r>
            <a:r>
              <a:rPr lang="en-US" sz="4900" dirty="0"/>
              <a:t>}</a:t>
            </a:r>
            <a:r>
              <a:rPr lang="zh-CN" altLang="en-US" sz="4900" dirty="0"/>
              <a:t>；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V(</a:t>
            </a:r>
            <a:r>
              <a:rPr lang="en-US" sz="4900" dirty="0" err="1"/>
              <a:t>mutex</a:t>
            </a:r>
            <a:r>
              <a:rPr lang="en-US" sz="4900" dirty="0"/>
              <a:t>);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V(</a:t>
            </a:r>
            <a:r>
              <a:rPr lang="en-US" sz="4900" dirty="0" err="1"/>
              <a:t>sy</a:t>
            </a:r>
            <a:r>
              <a:rPr lang="en-US" sz="4900" dirty="0"/>
              <a:t>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}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}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process  </a:t>
            </a:r>
            <a:r>
              <a:rPr lang="en-US" sz="4900" dirty="0" err="1"/>
              <a:t>storeY</a:t>
            </a:r>
            <a:r>
              <a:rPr lang="en-US" sz="4900" dirty="0"/>
              <a:t>( )  {  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while(true) {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P(</a:t>
            </a:r>
            <a:r>
              <a:rPr lang="en-US" sz="4900" dirty="0" err="1"/>
              <a:t>sy</a:t>
            </a:r>
            <a:r>
              <a:rPr lang="en-US" sz="4900" dirty="0"/>
              <a:t>);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P(</a:t>
            </a:r>
            <a:r>
              <a:rPr lang="en-US" sz="4900" dirty="0" err="1"/>
              <a:t>mutex</a:t>
            </a:r>
            <a:r>
              <a:rPr lang="en-US" sz="4900" dirty="0"/>
              <a:t>);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{</a:t>
            </a:r>
            <a:r>
              <a:rPr lang="zh-CN" altLang="en-US" sz="4900" dirty="0"/>
              <a:t>将</a:t>
            </a:r>
            <a:r>
              <a:rPr lang="en-US" sz="4900" dirty="0"/>
              <a:t>Y</a:t>
            </a:r>
            <a:r>
              <a:rPr lang="zh-CN" altLang="en-US" sz="4900" dirty="0"/>
              <a:t>产品入库</a:t>
            </a:r>
            <a:r>
              <a:rPr lang="en-US" sz="4900" dirty="0"/>
              <a:t>}</a:t>
            </a:r>
            <a:r>
              <a:rPr lang="zh-CN" altLang="en-US" sz="4900" dirty="0"/>
              <a:t>；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V(</a:t>
            </a:r>
            <a:r>
              <a:rPr lang="en-US" sz="4900" dirty="0" err="1"/>
              <a:t>mutex</a:t>
            </a:r>
            <a:r>
              <a:rPr lang="en-US" sz="4900" dirty="0"/>
              <a:t>);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V(</a:t>
            </a:r>
            <a:r>
              <a:rPr lang="en-US" sz="4900" dirty="0" err="1"/>
              <a:t>sx</a:t>
            </a:r>
            <a:r>
              <a:rPr lang="en-US" sz="4900" dirty="0"/>
              <a:t>);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        }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/>
              <a:t>}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err="1"/>
              <a:t>coend</a:t>
            </a:r>
            <a:endParaRPr lang="zh-CN" altLang="en-US" sz="49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DBEC08D8-EE65-4755-B5AB-CBB3C4FB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管程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不会重点考察）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65103986-6A88-4238-B0AC-52253C1F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66</a:t>
            </a:r>
            <a:r>
              <a:rPr lang="zh-CN" altLang="en-US"/>
              <a:t>，在一个分页存储管理系统中，用</a:t>
            </a:r>
            <a:r>
              <a:rPr lang="en-US" altLang="zh-CN"/>
              <a:t>free[index]</a:t>
            </a:r>
            <a:r>
              <a:rPr lang="zh-CN" altLang="en-US"/>
              <a:t>数组记录每个页框状态，共有</a:t>
            </a:r>
            <a:r>
              <a:rPr lang="en-US" altLang="zh-CN"/>
              <a:t>n</a:t>
            </a:r>
            <a:r>
              <a:rPr lang="zh-CN" altLang="en-US"/>
              <a:t>个页框</a:t>
            </a:r>
            <a:r>
              <a:rPr lang="en-US" altLang="zh-CN"/>
              <a:t>(index=0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n-1)</a:t>
            </a:r>
            <a:r>
              <a:rPr lang="zh-CN" altLang="en-US"/>
              <a:t>。当</a:t>
            </a:r>
            <a:r>
              <a:rPr lang="en-US" altLang="zh-CN"/>
              <a:t>free[index]=true</a:t>
            </a:r>
            <a:r>
              <a:rPr lang="zh-CN" altLang="en-US"/>
              <a:t>时，表示第</a:t>
            </a:r>
            <a:r>
              <a:rPr lang="en-US" altLang="zh-CN"/>
              <a:t>index</a:t>
            </a:r>
            <a:r>
              <a:rPr lang="zh-CN" altLang="en-US"/>
              <a:t>个页框空闲，</a:t>
            </a:r>
            <a:r>
              <a:rPr lang="en-US" altLang="zh-CN"/>
              <a:t>free[index]=false</a:t>
            </a:r>
            <a:r>
              <a:rPr lang="zh-CN" altLang="en-US"/>
              <a:t>时，表示第</a:t>
            </a:r>
            <a:r>
              <a:rPr lang="en-US" altLang="zh-CN"/>
              <a:t>index</a:t>
            </a:r>
            <a:r>
              <a:rPr lang="zh-CN" altLang="en-US"/>
              <a:t>个页框被占用。试设计一个管程，它有两个过程</a:t>
            </a:r>
            <a:r>
              <a:rPr lang="en-US" altLang="zh-CN"/>
              <a:t>acquire</a:t>
            </a:r>
            <a:r>
              <a:rPr lang="zh-CN" altLang="en-US"/>
              <a:t>和</a:t>
            </a:r>
            <a:r>
              <a:rPr lang="en-US" altLang="zh-CN"/>
              <a:t>return</a:t>
            </a:r>
            <a:r>
              <a:rPr lang="zh-CN" altLang="en-US"/>
              <a:t>分别负责分配和回收一个页框。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B1F2B9AC-6821-46C4-B17A-3A6533AF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管程的实现方法（</a:t>
            </a:r>
            <a:r>
              <a:rPr lang="en-US" altLang="zh-CN"/>
              <a:t>OS</a:t>
            </a:r>
            <a:r>
              <a:rPr lang="zh-CN" altLang="en-US"/>
              <a:t>第三版）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4E66CD20-BF04-4FFD-A945-20004697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1,Hoare</a:t>
            </a:r>
            <a:r>
              <a:rPr lang="zh-CN" altLang="en-US" sz="2400"/>
              <a:t>方法（霍尔方法）</a:t>
            </a:r>
            <a:endParaRPr lang="en-US" altLang="zh-CN" sz="2400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sz="2400"/>
              <a:t>2,Hanson</a:t>
            </a:r>
            <a:r>
              <a:rPr lang="zh-CN" altLang="en-US" sz="2400"/>
              <a:t>方法（汉森方法）</a:t>
            </a:r>
            <a:r>
              <a:rPr lang="en-US" altLang="zh-CN" sz="2400"/>
              <a:t> 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sz="2400"/>
              <a:t>3,</a:t>
            </a:r>
            <a:r>
              <a:rPr lang="zh-CN" altLang="en-US" sz="2400"/>
              <a:t>需要注意管程与进程的比较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5BA8C-2513-47D8-8178-3245B3F7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5911850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55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TYPE  </a:t>
            </a:r>
            <a:r>
              <a:rPr lang="en-US" sz="7200" dirty="0" err="1"/>
              <a:t>framemanagement</a:t>
            </a:r>
            <a:r>
              <a:rPr lang="en-US" sz="7200" dirty="0"/>
              <a:t>=monitor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</a:t>
            </a:r>
            <a:r>
              <a:rPr lang="en-US" sz="7200" dirty="0" err="1"/>
              <a:t>bool</a:t>
            </a:r>
            <a:r>
              <a:rPr lang="en-US" sz="7200" dirty="0"/>
              <a:t> free[n];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semaphore </a:t>
            </a:r>
            <a:r>
              <a:rPr lang="en-US" sz="7200" dirty="0" err="1"/>
              <a:t>waitcondition</a:t>
            </a:r>
            <a:r>
              <a:rPr lang="en-US" sz="7200" dirty="0"/>
              <a:t>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 err="1"/>
              <a:t>int</a:t>
            </a:r>
            <a:r>
              <a:rPr lang="en-US" sz="7200" dirty="0"/>
              <a:t> </a:t>
            </a:r>
            <a:r>
              <a:rPr lang="en-US" sz="7200" dirty="0" err="1"/>
              <a:t>i,waitcondition_count</a:t>
            </a:r>
            <a:r>
              <a:rPr lang="en-US" sz="7200" dirty="0"/>
              <a:t>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for (</a:t>
            </a:r>
            <a:r>
              <a:rPr lang="en-US" sz="7200" dirty="0" err="1"/>
              <a:t>int</a:t>
            </a:r>
            <a:r>
              <a:rPr lang="en-US" sz="7200" dirty="0"/>
              <a:t> index=0; index&lt; </a:t>
            </a:r>
            <a:r>
              <a:rPr lang="en-US" sz="7200" dirty="0" err="1"/>
              <a:t>n;index</a:t>
            </a:r>
            <a:r>
              <a:rPr lang="en-US" sz="7200" dirty="0"/>
              <a:t>++)  free[index]=true;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 err="1"/>
              <a:t>InterfaceModule</a:t>
            </a:r>
            <a:r>
              <a:rPr lang="en-US" sz="7200" dirty="0"/>
              <a:t> IM;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DEFINE  </a:t>
            </a:r>
            <a:r>
              <a:rPr lang="en-US" sz="7200" dirty="0" err="1"/>
              <a:t>acquire,release</a:t>
            </a:r>
            <a:r>
              <a:rPr lang="en-US" sz="7200" dirty="0"/>
              <a:t>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USE  </a:t>
            </a:r>
            <a:r>
              <a:rPr lang="en-US" sz="7200" dirty="0" err="1"/>
              <a:t>enter,wait,signal,leave</a:t>
            </a:r>
            <a:r>
              <a:rPr lang="en-US" sz="7200" dirty="0"/>
              <a:t>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void acquire(</a:t>
            </a:r>
            <a:r>
              <a:rPr lang="en-US" sz="7200" dirty="0" err="1"/>
              <a:t>int</a:t>
            </a:r>
            <a:r>
              <a:rPr lang="en-US" sz="7200" dirty="0"/>
              <a:t> index) {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enter(IM);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for(</a:t>
            </a:r>
            <a:r>
              <a:rPr lang="en-US" sz="7200" dirty="0" err="1"/>
              <a:t>int</a:t>
            </a:r>
            <a:r>
              <a:rPr lang="en-US" sz="7200" dirty="0"/>
              <a:t> </a:t>
            </a:r>
            <a:r>
              <a:rPr lang="en-US" sz="7200" dirty="0" err="1"/>
              <a:t>i</a:t>
            </a:r>
            <a:r>
              <a:rPr lang="en-US" sz="7200" dirty="0"/>
              <a:t>=0;i&lt;</a:t>
            </a:r>
            <a:r>
              <a:rPr lang="en-US" sz="7200" dirty="0" err="1"/>
              <a:t>n;i</a:t>
            </a:r>
            <a:r>
              <a:rPr lang="en-US" sz="7200" dirty="0"/>
              <a:t>++) {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  if(free[</a:t>
            </a:r>
            <a:r>
              <a:rPr lang="en-US" sz="7200" dirty="0" err="1"/>
              <a:t>i</a:t>
            </a:r>
            <a:r>
              <a:rPr lang="en-US" sz="7200" dirty="0"/>
              <a:t>]) {free[</a:t>
            </a:r>
            <a:r>
              <a:rPr lang="en-US" sz="7200" dirty="0" err="1"/>
              <a:t>i</a:t>
            </a:r>
            <a:r>
              <a:rPr lang="en-US" sz="7200" dirty="0"/>
              <a:t>]=false; index=</a:t>
            </a:r>
            <a:r>
              <a:rPr lang="en-US" sz="7200" dirty="0" err="1"/>
              <a:t>i</a:t>
            </a:r>
            <a:r>
              <a:rPr lang="en-US" sz="7200" dirty="0"/>
              <a:t>;}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  else  wait(</a:t>
            </a:r>
            <a:r>
              <a:rPr lang="en-US" sz="7200" dirty="0" err="1"/>
              <a:t>waitcondition,waitcondition_count,IM</a:t>
            </a:r>
            <a:r>
              <a:rPr lang="en-US" sz="7200" dirty="0"/>
              <a:t>);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  }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leave(IM);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}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void return(</a:t>
            </a:r>
            <a:r>
              <a:rPr lang="en-US" sz="7200" dirty="0" err="1"/>
              <a:t>int</a:t>
            </a:r>
            <a:r>
              <a:rPr lang="en-US" sz="7200" dirty="0"/>
              <a:t> index) {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enter(IM);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free[index]=true;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signal(</a:t>
            </a:r>
            <a:r>
              <a:rPr lang="en-US" sz="7200" dirty="0" err="1"/>
              <a:t>waitcondition,waitcondition_count,IM</a:t>
            </a:r>
            <a:r>
              <a:rPr lang="en-US" sz="7200" dirty="0"/>
              <a:t>);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   leave(IM);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/>
              <a:t>}</a:t>
            </a:r>
            <a:endParaRPr lang="zh-CN" alt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4F583D7F-0259-417E-9A0A-4E72FE89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8E86076D-6434-4835-A4B2-6A5CE956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>
            <a:extLst>
              <a:ext uri="{FF2B5EF4-FFF2-40B4-BE49-F238E27FC236}">
                <a16:creationId xmlns:a16="http://schemas.microsoft.com/office/drawing/2014/main" id="{D780AC92-2668-4FB0-9CF9-93064E15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/>
            <a:r>
              <a:rPr lang="en-US" altLang="zh-CN"/>
              <a:t>47</a:t>
            </a:r>
            <a:r>
              <a:rPr lang="zh-CN" altLang="en-US"/>
              <a:t>， 假设一个物理存储器，有</a:t>
            </a:r>
            <a:r>
              <a:rPr lang="en-US" altLang="zh-CN"/>
              <a:t>4</a:t>
            </a:r>
            <a:r>
              <a:rPr lang="zh-CN" altLang="en-US"/>
              <a:t>个页框，对下面每种策略，给出引用串：</a:t>
            </a:r>
          </a:p>
          <a:p>
            <a:pPr eaLnBrk="1" hangingPunct="1"/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、</a:t>
            </a:r>
            <a:r>
              <a:rPr lang="en-US" altLang="zh-CN"/>
              <a:t>p3</a:t>
            </a:r>
            <a:r>
              <a:rPr lang="zh-CN" altLang="en-US"/>
              <a:t>、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p4</a:t>
            </a:r>
            <a:r>
              <a:rPr lang="zh-CN" altLang="en-US"/>
              <a:t>、</a:t>
            </a:r>
            <a:r>
              <a:rPr lang="en-US" altLang="zh-CN"/>
              <a:t>p5</a:t>
            </a:r>
            <a:r>
              <a:rPr lang="zh-CN" altLang="en-US"/>
              <a:t>、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、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p4</a:t>
            </a:r>
            <a:r>
              <a:rPr lang="zh-CN" altLang="en-US"/>
              <a:t>、</a:t>
            </a:r>
            <a:r>
              <a:rPr lang="en-US" altLang="zh-CN"/>
              <a:t>p5</a:t>
            </a:r>
            <a:r>
              <a:rPr lang="zh-CN" altLang="en-US"/>
              <a:t>、</a:t>
            </a:r>
            <a:r>
              <a:rPr lang="en-US" altLang="zh-CN"/>
              <a:t>p3</a:t>
            </a:r>
            <a:r>
              <a:rPr lang="zh-CN" altLang="en-US"/>
              <a:t>、</a:t>
            </a:r>
            <a:r>
              <a:rPr lang="en-US" altLang="zh-CN"/>
              <a:t>p4</a:t>
            </a:r>
            <a:r>
              <a:rPr lang="zh-CN" altLang="en-US"/>
              <a:t>、</a:t>
            </a:r>
            <a:r>
              <a:rPr lang="en-US" altLang="zh-CN"/>
              <a:t>p5</a:t>
            </a:r>
            <a:endParaRPr lang="zh-CN" altLang="en-US"/>
          </a:p>
          <a:p>
            <a:pPr eaLnBrk="1" hangingPunct="1"/>
            <a:r>
              <a:rPr lang="zh-CN" altLang="en-US"/>
              <a:t>的缺页数目（所有页框最初都是空的）。试用下列算法求出缺页中断次数，</a:t>
            </a:r>
            <a:r>
              <a:rPr lang="en-US" altLang="zh-CN"/>
              <a:t>(a)OPT</a:t>
            </a:r>
            <a:r>
              <a:rPr lang="zh-CN" altLang="en-US"/>
              <a:t>，</a:t>
            </a:r>
            <a:r>
              <a:rPr lang="en-US" altLang="zh-CN"/>
              <a:t>(b)FIFO</a:t>
            </a:r>
            <a:r>
              <a:rPr lang="zh-CN" altLang="en-US"/>
              <a:t>，</a:t>
            </a:r>
            <a:r>
              <a:rPr lang="en-US" altLang="zh-CN"/>
              <a:t>(c)SCR</a:t>
            </a:r>
            <a:r>
              <a:rPr lang="zh-CN" altLang="en-US"/>
              <a:t>，</a:t>
            </a:r>
            <a:r>
              <a:rPr lang="en-US" altLang="zh-CN"/>
              <a:t>(d)</a:t>
            </a:r>
            <a:r>
              <a:rPr lang="zh-CN" altLang="en-US"/>
              <a:t>改进的</a:t>
            </a:r>
            <a:r>
              <a:rPr lang="en-US" altLang="zh-CN"/>
              <a:t>CLOCK</a:t>
            </a:r>
            <a:r>
              <a:rPr lang="zh-CN" altLang="en-US"/>
              <a:t>，</a:t>
            </a:r>
            <a:r>
              <a:rPr lang="en-US" altLang="zh-CN"/>
              <a:t>(e)LRU</a:t>
            </a:r>
            <a:r>
              <a:rPr lang="zh-CN" altLang="en-US"/>
              <a:t>，</a:t>
            </a:r>
            <a:r>
              <a:rPr lang="en-US" altLang="zh-CN"/>
              <a:t>(f)MIN</a:t>
            </a:r>
            <a:r>
              <a:rPr lang="zh-CN" altLang="en-US"/>
              <a:t>，</a:t>
            </a:r>
            <a:r>
              <a:rPr lang="en-US" altLang="zh-CN"/>
              <a:t>(g)WS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>
            <a:extLst>
              <a:ext uri="{FF2B5EF4-FFF2-40B4-BE49-F238E27FC236}">
                <a16:creationId xmlns:a16="http://schemas.microsoft.com/office/drawing/2014/main" id="{F2DE1540-6651-4A10-BD69-20286FEF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algn="ctr" eaLnBrk="1" hangingPunct="1"/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）最优置换算法</a:t>
            </a:r>
            <a:r>
              <a:rPr lang="en-US" altLang="zh-CN"/>
              <a:t>OPT</a:t>
            </a:r>
            <a:r>
              <a:rPr lang="zh-CN" altLang="en-US"/>
              <a:t>：</a:t>
            </a:r>
            <a:endParaRPr lang="en-US" altLang="zh-CN"/>
          </a:p>
          <a:p>
            <a:pPr algn="ctr" eaLnBrk="1" hangingPunct="1"/>
            <a:r>
              <a:rPr lang="en-US" altLang="zh-CN"/>
              <a:t>1 2 3 1 4 5 1 2 1 4 5 3 4 5</a:t>
            </a:r>
            <a:endParaRPr lang="zh-CN" altLang="en-US"/>
          </a:p>
          <a:p>
            <a:pPr eaLnBrk="1" hangingPunct="1"/>
            <a:r>
              <a:rPr lang="zh-CN" altLang="en-US"/>
              <a:t>缺页</a:t>
            </a:r>
            <a:r>
              <a:rPr lang="en-US" altLang="zh-CN"/>
              <a:t>6</a:t>
            </a:r>
            <a:r>
              <a:rPr lang="zh-CN" altLang="en-US"/>
              <a:t>次。</a:t>
            </a:r>
          </a:p>
          <a:p>
            <a:pPr eaLnBrk="1" hangingPunct="1"/>
            <a:endParaRPr lang="zh-CN" altLang="en-US"/>
          </a:p>
        </p:txBody>
      </p:sp>
      <p:pic>
        <p:nvPicPr>
          <p:cNvPr id="58371" name="图片 3">
            <a:extLst>
              <a:ext uri="{FF2B5EF4-FFF2-40B4-BE49-F238E27FC236}">
                <a16:creationId xmlns:a16="http://schemas.microsoft.com/office/drawing/2014/main" id="{A8FF73DE-D4E1-4A76-8AB0-1B0762514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143125"/>
            <a:ext cx="7286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77693-465B-42A7-A64C-A75246A0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（</a:t>
            </a:r>
            <a:r>
              <a:rPr lang="en-US" sz="3600" dirty="0"/>
              <a:t>b</a:t>
            </a:r>
            <a:r>
              <a:rPr lang="zh-CN" altLang="en-US" sz="3600" dirty="0"/>
              <a:t>）先进先出算法</a:t>
            </a:r>
            <a:r>
              <a:rPr lang="en-US" sz="3600" dirty="0"/>
              <a:t>FIFO</a:t>
            </a:r>
            <a:br>
              <a:rPr lang="en-US" sz="3600" dirty="0"/>
            </a:br>
            <a:r>
              <a:rPr lang="en-US" altLang="zh-CN" sz="3600" dirty="0"/>
              <a:t>1 2 3 1 4 5 1 2 1 4 5 3 4 5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9395" name="内容占位符 3">
            <a:extLst>
              <a:ext uri="{FF2B5EF4-FFF2-40B4-BE49-F238E27FC236}">
                <a16:creationId xmlns:a16="http://schemas.microsoft.com/office/drawing/2014/main" id="{F99A2BA3-B3F1-48C3-A797-AC4CBE239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643063"/>
            <a:ext cx="8072437" cy="2928937"/>
          </a:xfrm>
        </p:spPr>
      </p:pic>
      <p:sp>
        <p:nvSpPr>
          <p:cNvPr id="59396" name="TextBox 4">
            <a:extLst>
              <a:ext uri="{FF2B5EF4-FFF2-40B4-BE49-F238E27FC236}">
                <a16:creationId xmlns:a16="http://schemas.microsoft.com/office/drawing/2014/main" id="{A4BC6E08-01CB-42D2-9BB6-5582DC2F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929188"/>
            <a:ext cx="1341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缺页</a:t>
            </a:r>
            <a:r>
              <a:rPr lang="en-US" altLang="zh-CN">
                <a:latin typeface="Calibri" panose="020F0502020204030204" pitchFamily="34" charset="0"/>
              </a:rPr>
              <a:t>10</a:t>
            </a:r>
            <a:r>
              <a:rPr lang="zh-CN" altLang="en-US">
                <a:latin typeface="Calibri" panose="020F0502020204030204" pitchFamily="34" charset="0"/>
              </a:rPr>
              <a:t>次。</a:t>
            </a:r>
          </a:p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D772A-8DA5-4C3A-9BEC-5E1F8C4D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dirty="0"/>
              <a:t>c</a:t>
            </a:r>
            <a:r>
              <a:rPr lang="zh-CN" altLang="en-US" dirty="0"/>
              <a:t>）第二次机会算法</a:t>
            </a:r>
            <a:r>
              <a:rPr lang="en-US" dirty="0"/>
              <a:t>SCR</a:t>
            </a:r>
            <a:br>
              <a:rPr lang="en-US" dirty="0"/>
            </a:br>
            <a:r>
              <a:rPr lang="en-US" altLang="zh-CN" dirty="0"/>
              <a:t>1 2 3 1 4 5 1 2 1 4 5 3 4 5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0419" name="内容占位符 3">
            <a:extLst>
              <a:ext uri="{FF2B5EF4-FFF2-40B4-BE49-F238E27FC236}">
                <a16:creationId xmlns:a16="http://schemas.microsoft.com/office/drawing/2014/main" id="{C24CE892-3B05-43BE-A097-0F08CEE17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2143125"/>
            <a:ext cx="7358062" cy="2571750"/>
          </a:xfrm>
        </p:spPr>
      </p:pic>
      <p:sp>
        <p:nvSpPr>
          <p:cNvPr id="60420" name="矩形 5">
            <a:extLst>
              <a:ext uri="{FF2B5EF4-FFF2-40B4-BE49-F238E27FC236}">
                <a16:creationId xmlns:a16="http://schemas.microsoft.com/office/drawing/2014/main" id="{D2D1D306-D255-4C2B-BFAB-5A714284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5072063"/>
            <a:ext cx="1341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缺页</a:t>
            </a:r>
            <a:r>
              <a:rPr lang="en-US" altLang="zh-CN">
                <a:latin typeface="Calibri" panose="020F0502020204030204" pitchFamily="34" charset="0"/>
              </a:rPr>
              <a:t>10</a:t>
            </a:r>
            <a:r>
              <a:rPr lang="zh-CN" altLang="en-US">
                <a:latin typeface="Calibri" panose="020F0502020204030204" pitchFamily="34" charset="0"/>
              </a:rPr>
              <a:t>次。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624DE-D20D-4D37-9EAD-52E9A9CC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700" dirty="0"/>
              <a:t>（</a:t>
            </a:r>
            <a:r>
              <a:rPr lang="en-US" sz="2700" dirty="0"/>
              <a:t>d</a:t>
            </a:r>
            <a:r>
              <a:rPr lang="zh-CN" altLang="en-US" sz="2700" dirty="0"/>
              <a:t>）改进的时钟算法</a:t>
            </a:r>
            <a:r>
              <a:rPr lang="en-US" sz="2700" dirty="0"/>
              <a:t>clock</a:t>
            </a:r>
            <a:r>
              <a:rPr lang="zh-CN" altLang="en-US" sz="2700" dirty="0"/>
              <a:t>（假设所有对页面</a:t>
            </a:r>
            <a:r>
              <a:rPr lang="en-US" sz="2700" dirty="0"/>
              <a:t>p2</a:t>
            </a:r>
            <a:r>
              <a:rPr lang="zh-CN" altLang="en-US" sz="2700" dirty="0"/>
              <a:t>的访问都是写请求）</a:t>
            </a:r>
            <a:r>
              <a:rPr lang="en-US" altLang="zh-CN" sz="2700" dirty="0"/>
              <a:t>1 2 3 1 4 5 1 2 1 4 5 3 4 5</a:t>
            </a:r>
            <a:br>
              <a:rPr lang="zh-CN" altLang="en-US" dirty="0"/>
            </a:br>
            <a:r>
              <a:rPr lang="en-US" altLang="zh-CN" sz="2700" dirty="0"/>
              <a:t>(</a:t>
            </a:r>
            <a:r>
              <a:rPr lang="zh-CN" altLang="en-US" sz="2700" dirty="0"/>
              <a:t>具体的算法：参见</a:t>
            </a:r>
            <a:r>
              <a:rPr lang="en-US" altLang="zh-CN" sz="2700" dirty="0"/>
              <a:t>P267</a:t>
            </a:r>
            <a:r>
              <a:rPr lang="zh-CN" altLang="en-US" sz="2700" dirty="0"/>
              <a:t>倒数第</a:t>
            </a:r>
            <a:r>
              <a:rPr lang="en-US" altLang="zh-CN" sz="2700" dirty="0"/>
              <a:t>3</a:t>
            </a:r>
            <a:r>
              <a:rPr lang="zh-CN" altLang="en-US" sz="2700" dirty="0"/>
              <a:t>行）</a:t>
            </a:r>
          </a:p>
        </p:txBody>
      </p:sp>
      <p:pic>
        <p:nvPicPr>
          <p:cNvPr id="61443" name="内容占位符 3">
            <a:extLst>
              <a:ext uri="{FF2B5EF4-FFF2-40B4-BE49-F238E27FC236}">
                <a16:creationId xmlns:a16="http://schemas.microsoft.com/office/drawing/2014/main" id="{9CAD8CBB-C9C2-44C3-B377-090D4852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571625"/>
            <a:ext cx="8001000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EA538DB6-37E1-4A27-BB95-7401BEA0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7171" name="内容占位符 3">
            <a:extLst>
              <a:ext uri="{FF2B5EF4-FFF2-40B4-BE49-F238E27FC236}">
                <a16:creationId xmlns:a16="http://schemas.microsoft.com/office/drawing/2014/main" id="{EB0CC44C-0E6B-4C4A-A703-F295B501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1428750"/>
            <a:ext cx="7715250" cy="4643438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04C8D618-EE90-4232-8288-537D8CDA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100"/>
              <a:t>（</a:t>
            </a:r>
            <a:r>
              <a:rPr lang="en-US" altLang="zh-CN" sz="3100"/>
              <a:t>e</a:t>
            </a:r>
            <a:r>
              <a:rPr lang="zh-CN" altLang="en-US" sz="3100"/>
              <a:t>）最近最少使用算法（</a:t>
            </a:r>
            <a:r>
              <a:rPr lang="en-US" altLang="zh-CN" sz="3100"/>
              <a:t>LRU</a:t>
            </a:r>
            <a:r>
              <a:rPr lang="zh-CN" altLang="en-US" sz="3100"/>
              <a:t>）</a:t>
            </a:r>
            <a:br>
              <a:rPr lang="en-US" altLang="zh-CN" sz="3100"/>
            </a:br>
            <a:r>
              <a:rPr lang="en-US" altLang="zh-CN" sz="3100"/>
              <a:t>1 2 3 1 4 5 1 2 1 4 5 3 4 5</a:t>
            </a:r>
            <a:endParaRPr lang="zh-CN" altLang="en-US"/>
          </a:p>
        </p:txBody>
      </p:sp>
      <p:pic>
        <p:nvPicPr>
          <p:cNvPr id="62467" name="内容占位符 3">
            <a:extLst>
              <a:ext uri="{FF2B5EF4-FFF2-40B4-BE49-F238E27FC236}">
                <a16:creationId xmlns:a16="http://schemas.microsoft.com/office/drawing/2014/main" id="{7385C00A-F4F4-41A2-94F8-BF1ED53E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785938"/>
            <a:ext cx="7143750" cy="2571750"/>
          </a:xfrm>
        </p:spPr>
      </p:pic>
      <p:sp>
        <p:nvSpPr>
          <p:cNvPr id="62468" name="矩形 4">
            <a:extLst>
              <a:ext uri="{FF2B5EF4-FFF2-40B4-BE49-F238E27FC236}">
                <a16:creationId xmlns:a16="http://schemas.microsoft.com/office/drawing/2014/main" id="{CEE82EF7-F223-4113-8CBA-7E27355E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4643438"/>
            <a:ext cx="993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缺页</a:t>
            </a:r>
            <a:r>
              <a:rPr lang="en-US" altLang="zh-CN">
                <a:latin typeface="Calibri" panose="020F0502020204030204" pitchFamily="34" charset="0"/>
              </a:rPr>
              <a:t>7</a:t>
            </a:r>
            <a:r>
              <a:rPr lang="zh-CN" altLang="en-US">
                <a:latin typeface="Calibri" panose="020F0502020204030204" pitchFamily="34" charset="0"/>
              </a:rPr>
              <a:t>次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AA82-50A5-4725-8F43-B65BEF1A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（</a:t>
            </a:r>
            <a:r>
              <a:rPr lang="en-US" sz="3600" dirty="0"/>
              <a:t>f</a:t>
            </a:r>
            <a:r>
              <a:rPr lang="zh-CN" altLang="en-US" sz="3600" dirty="0"/>
              <a:t>）局部最优页面置换算法（</a:t>
            </a:r>
            <a:r>
              <a:rPr lang="en-US" sz="3600" dirty="0"/>
              <a:t>MIN</a:t>
            </a:r>
            <a:r>
              <a:rPr lang="zh-CN" altLang="en-US" sz="3600" dirty="0"/>
              <a:t>）</a:t>
            </a:r>
            <a:br>
              <a:rPr lang="en-US" altLang="zh-CN" sz="3600" dirty="0"/>
            </a:br>
            <a:r>
              <a:rPr lang="en-US" altLang="zh-CN" sz="3600" dirty="0"/>
              <a:t>1 2 3 1 4 5 1 2 1 4 5 3 4 5</a:t>
            </a:r>
            <a:endParaRPr lang="zh-CN" altLang="en-US" dirty="0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2E96BF73-1684-4184-8F35-23120EE3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设滑动窗口</a:t>
            </a:r>
            <a:r>
              <a:rPr lang="en-US" altLang="zh-CN"/>
              <a:t>τ</a:t>
            </a:r>
            <a:r>
              <a:rPr lang="zh-CN" altLang="en-US"/>
              <a:t>＝</a:t>
            </a:r>
            <a:r>
              <a:rPr lang="en-US" altLang="zh-CN"/>
              <a:t>3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pic>
        <p:nvPicPr>
          <p:cNvPr id="63492" name="图片 3">
            <a:extLst>
              <a:ext uri="{FF2B5EF4-FFF2-40B4-BE49-F238E27FC236}">
                <a16:creationId xmlns:a16="http://schemas.microsoft.com/office/drawing/2014/main" id="{B05D2CAE-D7A6-475A-B703-E9FB12BE9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14563"/>
            <a:ext cx="7715250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矩形 4">
            <a:extLst>
              <a:ext uri="{FF2B5EF4-FFF2-40B4-BE49-F238E27FC236}">
                <a16:creationId xmlns:a16="http://schemas.microsoft.com/office/drawing/2014/main" id="{DB602704-78DF-4CF5-892A-D7710F35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357813"/>
            <a:ext cx="5024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缺页</a:t>
            </a:r>
            <a:r>
              <a:rPr lang="en-US" altLang="zh-CN">
                <a:latin typeface="Calibri" panose="020F0502020204030204" pitchFamily="34" charset="0"/>
              </a:rPr>
              <a:t>9</a:t>
            </a:r>
            <a:r>
              <a:rPr lang="zh-CN" altLang="en-US">
                <a:latin typeface="Calibri" panose="020F0502020204030204" pitchFamily="34" charset="0"/>
              </a:rPr>
              <a:t>次。在这里由于</a:t>
            </a:r>
            <a:r>
              <a:rPr lang="en-US" altLang="zh-CN"/>
              <a:t>τ</a:t>
            </a:r>
            <a:r>
              <a:rPr lang="zh-CN" altLang="en-US"/>
              <a:t>＝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zh-CN" altLang="en-US">
                <a:latin typeface="Calibri" panose="020F0502020204030204" pitchFamily="34" charset="0"/>
              </a:rPr>
              <a:t>内存最多需要</a:t>
            </a:r>
            <a:r>
              <a:rPr lang="en-US" altLang="zh-CN">
                <a:latin typeface="Calibri" panose="020F0502020204030204" pitchFamily="34" charset="0"/>
              </a:rPr>
              <a:t>4</a:t>
            </a:r>
            <a:r>
              <a:rPr lang="zh-CN" altLang="en-US">
                <a:latin typeface="Calibri" panose="020F0502020204030204" pitchFamily="34" charset="0"/>
              </a:rPr>
              <a:t>块。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0720D-3301-4719-88DF-10E08F1E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（</a:t>
            </a:r>
            <a:r>
              <a:rPr lang="en-US" sz="3600" dirty="0"/>
              <a:t>g</a:t>
            </a:r>
            <a:r>
              <a:rPr lang="zh-CN" altLang="en-US" sz="3600" dirty="0"/>
              <a:t>）工作集算法（</a:t>
            </a:r>
            <a:r>
              <a:rPr lang="en-US" sz="3600" dirty="0"/>
              <a:t>WS</a:t>
            </a:r>
            <a:r>
              <a:rPr lang="zh-CN" altLang="en-US" sz="3600" dirty="0"/>
              <a:t>），△＝</a:t>
            </a:r>
            <a:r>
              <a:rPr lang="en-US" sz="3600" dirty="0"/>
              <a:t>2</a:t>
            </a:r>
            <a:br>
              <a:rPr lang="en-US" sz="3600" dirty="0"/>
            </a:br>
            <a:r>
              <a:rPr lang="en-US" altLang="zh-CN" sz="3600" dirty="0"/>
              <a:t>1 2 3 1 4 5 1 2 1 4 5 3 4 5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4515" name="内容占位符 3">
            <a:extLst>
              <a:ext uri="{FF2B5EF4-FFF2-40B4-BE49-F238E27FC236}">
                <a16:creationId xmlns:a16="http://schemas.microsoft.com/office/drawing/2014/main" id="{50BB555A-EC1F-4243-8010-31D30BE0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357313"/>
            <a:ext cx="8072437" cy="3786187"/>
          </a:xfrm>
        </p:spPr>
      </p:pic>
      <p:sp>
        <p:nvSpPr>
          <p:cNvPr id="64516" name="矩形 4">
            <a:extLst>
              <a:ext uri="{FF2B5EF4-FFF2-40B4-BE49-F238E27FC236}">
                <a16:creationId xmlns:a16="http://schemas.microsoft.com/office/drawing/2014/main" id="{E162F744-47CA-45E7-BEA4-A347AC337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42925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缺页</a:t>
            </a:r>
            <a:r>
              <a:rPr lang="en-US" altLang="zh-CN">
                <a:latin typeface="Calibri" panose="020F0502020204030204" pitchFamily="34" charset="0"/>
              </a:rPr>
              <a:t>8</a:t>
            </a:r>
            <a:r>
              <a:rPr lang="zh-CN" altLang="en-US">
                <a:latin typeface="Calibri" panose="020F0502020204030204" pitchFamily="34" charset="0"/>
              </a:rPr>
              <a:t>次。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B02A3226-A991-4459-A74C-30D00F3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F1A49-9B1C-4338-8EA8-ED431763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3  </a:t>
            </a:r>
            <a:r>
              <a:rPr lang="zh-CN" altLang="en-US" dirty="0"/>
              <a:t>一个页式存储管理系统使用</a:t>
            </a:r>
            <a:r>
              <a:rPr lang="en-US" dirty="0"/>
              <a:t>FIFO</a:t>
            </a:r>
            <a:r>
              <a:rPr lang="zh-CN" altLang="en-US" dirty="0"/>
              <a:t>、</a:t>
            </a:r>
            <a:r>
              <a:rPr lang="en-US" dirty="0"/>
              <a:t>OPT</a:t>
            </a:r>
            <a:r>
              <a:rPr lang="zh-CN" altLang="en-US" dirty="0"/>
              <a:t>和</a:t>
            </a:r>
            <a:r>
              <a:rPr lang="en-US" dirty="0"/>
              <a:t>LRU</a:t>
            </a:r>
            <a:r>
              <a:rPr lang="zh-CN" altLang="en-US" dirty="0"/>
              <a:t>页面替换算法，如果一个作业的页面走向为：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(1) 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4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(2) 4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4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4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(3 )1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4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4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当分配给该作业的物理块数分别为</a:t>
            </a:r>
            <a:r>
              <a:rPr lang="en-US" dirty="0"/>
              <a:t>3</a:t>
            </a:r>
            <a:r>
              <a:rPr lang="zh-CN" altLang="en-US" dirty="0"/>
              <a:t>和</a:t>
            </a:r>
            <a:r>
              <a:rPr lang="en-US" dirty="0"/>
              <a:t>4</a:t>
            </a:r>
            <a:r>
              <a:rPr lang="zh-CN" altLang="en-US" dirty="0"/>
              <a:t>时，试计算访问过程中发生的缺页中断次数和缺页中断率。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DF731-4742-40AA-BCB7-13170119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b="1" dirty="0"/>
              <a:t>答：</a:t>
            </a:r>
            <a:r>
              <a:rPr lang="en-US" sz="2600" dirty="0"/>
              <a:t>(1) </a:t>
            </a:r>
            <a:r>
              <a:rPr lang="zh-CN" altLang="en-US" sz="2600" dirty="0"/>
              <a:t>作业的物理块数为</a:t>
            </a:r>
            <a:r>
              <a:rPr lang="en-US" sz="2600" dirty="0"/>
              <a:t>3</a:t>
            </a:r>
            <a:r>
              <a:rPr lang="zh-CN" altLang="en-US" sz="2600" dirty="0"/>
              <a:t>块，使用</a:t>
            </a:r>
            <a:r>
              <a:rPr lang="en-US" sz="2600" dirty="0"/>
              <a:t>FIFO</a:t>
            </a:r>
            <a:r>
              <a:rPr lang="zh-CN" altLang="en-US" sz="2600" dirty="0"/>
              <a:t>为</a:t>
            </a:r>
            <a:r>
              <a:rPr lang="en-US" sz="2600" dirty="0"/>
              <a:t>9</a:t>
            </a:r>
            <a:r>
              <a:rPr lang="zh-CN" altLang="en-US" sz="2600" dirty="0"/>
              <a:t>次，</a:t>
            </a:r>
            <a:r>
              <a:rPr lang="en-US" sz="2600" dirty="0"/>
              <a:t>9/12=75%</a:t>
            </a:r>
            <a:r>
              <a:rPr lang="zh-CN" altLang="en-US" sz="2600" dirty="0"/>
              <a:t>。使用</a:t>
            </a:r>
            <a:r>
              <a:rPr lang="en-US" sz="2600" dirty="0"/>
              <a:t>LRU</a:t>
            </a:r>
            <a:r>
              <a:rPr lang="zh-CN" altLang="en-US" sz="2600" dirty="0"/>
              <a:t>为</a:t>
            </a:r>
            <a:r>
              <a:rPr lang="en-US" sz="2600" dirty="0"/>
              <a:t>7</a:t>
            </a:r>
            <a:r>
              <a:rPr lang="zh-CN" altLang="en-US" sz="2600" dirty="0"/>
              <a:t>次，</a:t>
            </a:r>
            <a:r>
              <a:rPr lang="en-US" sz="2600" dirty="0"/>
              <a:t>7/12=58%</a:t>
            </a:r>
            <a:r>
              <a:rPr lang="zh-CN" altLang="en-US" sz="2600" dirty="0"/>
              <a:t>。使用</a:t>
            </a:r>
            <a:r>
              <a:rPr lang="en-US" sz="2600" dirty="0"/>
              <a:t>OPT</a:t>
            </a:r>
            <a:r>
              <a:rPr lang="zh-CN" altLang="en-US" sz="2600" dirty="0"/>
              <a:t>为</a:t>
            </a:r>
            <a:r>
              <a:rPr lang="en-US" sz="2600" dirty="0"/>
              <a:t>6</a:t>
            </a:r>
            <a:r>
              <a:rPr lang="zh-CN" altLang="en-US" sz="2600" dirty="0"/>
              <a:t>次，</a:t>
            </a:r>
            <a:r>
              <a:rPr lang="en-US" sz="2600" dirty="0"/>
              <a:t>6/12=50%</a:t>
            </a:r>
            <a:r>
              <a:rPr lang="zh-CN" altLang="en-US" sz="2600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/>
              <a:t>作业的物理块数为</a:t>
            </a:r>
            <a:r>
              <a:rPr lang="en-US" sz="2600" dirty="0"/>
              <a:t>4</a:t>
            </a:r>
            <a:r>
              <a:rPr lang="zh-CN" altLang="en-US" sz="2600" dirty="0"/>
              <a:t>块，使用</a:t>
            </a:r>
            <a:r>
              <a:rPr lang="en-US" sz="2600" dirty="0"/>
              <a:t>FIFO</a:t>
            </a:r>
            <a:r>
              <a:rPr lang="zh-CN" altLang="en-US" sz="2600" dirty="0"/>
              <a:t>为</a:t>
            </a:r>
            <a:r>
              <a:rPr lang="en-US" sz="2600" dirty="0"/>
              <a:t>6</a:t>
            </a:r>
            <a:r>
              <a:rPr lang="zh-CN" altLang="en-US" sz="2600" dirty="0"/>
              <a:t>次，</a:t>
            </a:r>
            <a:r>
              <a:rPr lang="en-US" sz="2600" dirty="0"/>
              <a:t>6/12=50%</a:t>
            </a:r>
            <a:r>
              <a:rPr lang="zh-CN" altLang="en-US" sz="2600" dirty="0"/>
              <a:t>。使用</a:t>
            </a:r>
            <a:r>
              <a:rPr lang="en-US" sz="2600" dirty="0"/>
              <a:t>LRU</a:t>
            </a:r>
            <a:r>
              <a:rPr lang="zh-CN" altLang="en-US" sz="2600" dirty="0"/>
              <a:t>为</a:t>
            </a:r>
            <a:r>
              <a:rPr lang="en-US" sz="2600" dirty="0"/>
              <a:t>6</a:t>
            </a:r>
            <a:r>
              <a:rPr lang="zh-CN" altLang="en-US" sz="2600" dirty="0"/>
              <a:t>次，</a:t>
            </a:r>
            <a:r>
              <a:rPr lang="en-US" sz="2600" dirty="0"/>
              <a:t>6/12=50%</a:t>
            </a:r>
            <a:r>
              <a:rPr lang="zh-CN" altLang="en-US" sz="2600" dirty="0"/>
              <a:t>。使用</a:t>
            </a:r>
            <a:r>
              <a:rPr lang="en-US" sz="2600" dirty="0"/>
              <a:t>OPT</a:t>
            </a:r>
            <a:r>
              <a:rPr lang="zh-CN" altLang="en-US" sz="2600" dirty="0"/>
              <a:t>为</a:t>
            </a:r>
            <a:r>
              <a:rPr lang="en-US" sz="2600" dirty="0"/>
              <a:t>5</a:t>
            </a:r>
            <a:r>
              <a:rPr lang="zh-CN" altLang="en-US" sz="2600" dirty="0"/>
              <a:t>次，</a:t>
            </a:r>
            <a:r>
              <a:rPr lang="en-US" sz="2600" dirty="0"/>
              <a:t>5/12=42%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/>
              <a:t>    (2) </a:t>
            </a:r>
            <a:r>
              <a:rPr lang="zh-CN" altLang="en-US" sz="2600" dirty="0"/>
              <a:t>作业的物理块数为</a:t>
            </a:r>
            <a:r>
              <a:rPr lang="en-US" sz="2600" dirty="0"/>
              <a:t>3</a:t>
            </a:r>
            <a:r>
              <a:rPr lang="zh-CN" altLang="en-US" sz="2600" dirty="0"/>
              <a:t>块，使用</a:t>
            </a:r>
            <a:r>
              <a:rPr lang="en-US" sz="2600" dirty="0"/>
              <a:t>FIFO</a:t>
            </a:r>
            <a:r>
              <a:rPr lang="zh-CN" altLang="en-US" sz="2600" dirty="0"/>
              <a:t>为</a:t>
            </a:r>
            <a:r>
              <a:rPr lang="en-US" sz="2600" dirty="0"/>
              <a:t>9</a:t>
            </a:r>
            <a:r>
              <a:rPr lang="zh-CN" altLang="en-US" sz="2600" dirty="0"/>
              <a:t>次，</a:t>
            </a:r>
            <a:r>
              <a:rPr lang="en-US" sz="2600" dirty="0"/>
              <a:t>9/12=75%</a:t>
            </a:r>
            <a:r>
              <a:rPr lang="zh-CN" altLang="en-US" sz="2600" dirty="0"/>
              <a:t>。使用</a:t>
            </a:r>
            <a:r>
              <a:rPr lang="en-US" sz="2600" dirty="0"/>
              <a:t>LRU</a:t>
            </a:r>
            <a:r>
              <a:rPr lang="zh-CN" altLang="en-US" sz="2600" dirty="0"/>
              <a:t>为</a:t>
            </a:r>
            <a:r>
              <a:rPr lang="en-US" sz="2600" dirty="0"/>
              <a:t>10</a:t>
            </a:r>
            <a:r>
              <a:rPr lang="zh-CN" altLang="en-US" sz="2600" dirty="0"/>
              <a:t>次，</a:t>
            </a:r>
            <a:r>
              <a:rPr lang="en-US" sz="2600" dirty="0"/>
              <a:t>10/12=83%</a:t>
            </a:r>
            <a:r>
              <a:rPr lang="zh-CN" altLang="en-US" sz="2600" dirty="0"/>
              <a:t>。使用</a:t>
            </a:r>
            <a:r>
              <a:rPr lang="en-US" sz="2600" dirty="0"/>
              <a:t>OPT</a:t>
            </a:r>
            <a:r>
              <a:rPr lang="zh-CN" altLang="en-US" sz="2600" dirty="0"/>
              <a:t>为</a:t>
            </a:r>
            <a:r>
              <a:rPr lang="en-US" sz="2600" dirty="0"/>
              <a:t>7</a:t>
            </a:r>
            <a:r>
              <a:rPr lang="zh-CN" altLang="en-US" sz="2600" dirty="0"/>
              <a:t>次，</a:t>
            </a:r>
            <a:r>
              <a:rPr lang="en-US" sz="2600" dirty="0"/>
              <a:t>7/12=58%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/>
              <a:t>作业的物理块数为</a:t>
            </a:r>
            <a:r>
              <a:rPr lang="en-US" sz="2600" dirty="0"/>
              <a:t>4</a:t>
            </a:r>
            <a:r>
              <a:rPr lang="zh-CN" altLang="en-US" sz="2600" dirty="0"/>
              <a:t>块，使用</a:t>
            </a:r>
            <a:r>
              <a:rPr lang="en-US" sz="2600" dirty="0"/>
              <a:t>FIFO</a:t>
            </a:r>
            <a:r>
              <a:rPr lang="zh-CN" altLang="en-US" sz="2600" dirty="0"/>
              <a:t>为</a:t>
            </a:r>
            <a:r>
              <a:rPr lang="en-US" sz="2600" dirty="0"/>
              <a:t>10</a:t>
            </a:r>
            <a:r>
              <a:rPr lang="zh-CN" altLang="en-US" sz="2600" dirty="0"/>
              <a:t>次，</a:t>
            </a:r>
            <a:r>
              <a:rPr lang="en-US" sz="2600" dirty="0"/>
              <a:t>10/12=83%</a:t>
            </a:r>
            <a:r>
              <a:rPr lang="zh-CN" altLang="en-US" sz="2600" dirty="0"/>
              <a:t>。使用</a:t>
            </a:r>
            <a:r>
              <a:rPr lang="en-US" sz="2600" dirty="0"/>
              <a:t>LRU</a:t>
            </a:r>
            <a:r>
              <a:rPr lang="zh-CN" altLang="en-US" sz="2600" dirty="0"/>
              <a:t>为</a:t>
            </a:r>
            <a:r>
              <a:rPr lang="en-US" sz="2600" dirty="0"/>
              <a:t>8</a:t>
            </a:r>
            <a:r>
              <a:rPr lang="zh-CN" altLang="en-US" sz="2600" dirty="0"/>
              <a:t>次，</a:t>
            </a:r>
            <a:r>
              <a:rPr lang="en-US" sz="2600" dirty="0"/>
              <a:t>8/12=66%</a:t>
            </a:r>
            <a:r>
              <a:rPr lang="zh-CN" altLang="en-US" sz="2600" dirty="0"/>
              <a:t>。使用</a:t>
            </a:r>
            <a:r>
              <a:rPr lang="en-US" sz="2600" dirty="0"/>
              <a:t>OPT</a:t>
            </a:r>
            <a:r>
              <a:rPr lang="zh-CN" altLang="en-US" sz="2600" dirty="0"/>
              <a:t>为</a:t>
            </a:r>
            <a:r>
              <a:rPr lang="en-US" sz="2600" dirty="0"/>
              <a:t>6</a:t>
            </a:r>
            <a:r>
              <a:rPr lang="zh-CN" altLang="en-US" sz="2600" dirty="0"/>
              <a:t>次，</a:t>
            </a:r>
            <a:r>
              <a:rPr lang="en-US" sz="2600" dirty="0"/>
              <a:t>6/12=50%</a:t>
            </a:r>
            <a:r>
              <a:rPr lang="zh-CN" altLang="en-US" sz="2600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/>
              <a:t>其中，出现了</a:t>
            </a:r>
            <a:r>
              <a:rPr lang="en-US" sz="2600" dirty="0" err="1"/>
              <a:t>Belady</a:t>
            </a:r>
            <a:r>
              <a:rPr lang="zh-CN" altLang="en-US" sz="2600" dirty="0"/>
              <a:t>现象，增加分给作业的主存块数，反使缺页中断率上升。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DEC8D2CA-F660-49A4-8AC3-0E99F42A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B5253652-1863-471F-8C25-A3BA70B7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</a:t>
            </a:r>
            <a:r>
              <a:rPr lang="zh-CN" altLang="en-US"/>
              <a:t>， 在可变分区存储管理下，按地址排列的主存空闲区为：</a:t>
            </a:r>
            <a:r>
              <a:rPr lang="en-US" altLang="zh-CN"/>
              <a:t>10K</a:t>
            </a:r>
            <a:r>
              <a:rPr lang="zh-CN" altLang="en-US"/>
              <a:t>、</a:t>
            </a:r>
            <a:r>
              <a:rPr lang="en-US" altLang="zh-CN"/>
              <a:t>4K</a:t>
            </a:r>
            <a:r>
              <a:rPr lang="zh-CN" altLang="en-US"/>
              <a:t>、</a:t>
            </a:r>
            <a:r>
              <a:rPr lang="en-US" altLang="zh-CN"/>
              <a:t>20K</a:t>
            </a:r>
            <a:r>
              <a:rPr lang="zh-CN" altLang="en-US"/>
              <a:t>、</a:t>
            </a:r>
            <a:r>
              <a:rPr lang="en-US" altLang="zh-CN"/>
              <a:t>18K</a:t>
            </a:r>
            <a:r>
              <a:rPr lang="zh-CN" altLang="en-US"/>
              <a:t>、</a:t>
            </a:r>
            <a:r>
              <a:rPr lang="en-US" altLang="zh-CN"/>
              <a:t>7K</a:t>
            </a:r>
            <a:r>
              <a:rPr lang="zh-CN" altLang="en-US"/>
              <a:t>、</a:t>
            </a:r>
            <a:r>
              <a:rPr lang="en-US" altLang="zh-CN"/>
              <a:t>9K</a:t>
            </a:r>
            <a:r>
              <a:rPr lang="zh-CN" altLang="en-US"/>
              <a:t>、</a:t>
            </a:r>
            <a:r>
              <a:rPr lang="en-US" altLang="zh-CN"/>
              <a:t>12K</a:t>
            </a:r>
            <a:r>
              <a:rPr lang="zh-CN" altLang="en-US"/>
              <a:t>和</a:t>
            </a:r>
            <a:r>
              <a:rPr lang="en-US" altLang="zh-CN"/>
              <a:t>15K</a:t>
            </a:r>
            <a:r>
              <a:rPr lang="zh-CN" altLang="en-US"/>
              <a:t>。对于下列的连续存储区的请求：</a:t>
            </a:r>
            <a:r>
              <a:rPr lang="en-US" altLang="zh-CN"/>
              <a:t>(1)12K</a:t>
            </a:r>
            <a:r>
              <a:rPr lang="zh-CN" altLang="en-US"/>
              <a:t>、</a:t>
            </a:r>
            <a:r>
              <a:rPr lang="en-US" altLang="zh-CN"/>
              <a:t>10K</a:t>
            </a:r>
            <a:r>
              <a:rPr lang="zh-CN" altLang="en-US"/>
              <a:t>、</a:t>
            </a:r>
            <a:r>
              <a:rPr lang="en-US" altLang="zh-CN"/>
              <a:t>9K</a:t>
            </a:r>
            <a:r>
              <a:rPr lang="zh-CN" altLang="en-US"/>
              <a:t>，</a:t>
            </a:r>
            <a:r>
              <a:rPr lang="en-US" altLang="zh-CN"/>
              <a:t>(2)12K</a:t>
            </a:r>
            <a:r>
              <a:rPr lang="zh-CN" altLang="en-US"/>
              <a:t>、</a:t>
            </a:r>
            <a:r>
              <a:rPr lang="en-US" altLang="zh-CN"/>
              <a:t>10K</a:t>
            </a:r>
            <a:r>
              <a:rPr lang="zh-CN" altLang="en-US"/>
              <a:t>、</a:t>
            </a:r>
            <a:r>
              <a:rPr lang="en-US" altLang="zh-CN"/>
              <a:t>15K</a:t>
            </a:r>
            <a:r>
              <a:rPr lang="zh-CN" altLang="en-US"/>
              <a:t>、</a:t>
            </a:r>
            <a:r>
              <a:rPr lang="en-US" altLang="zh-CN"/>
              <a:t>18K</a:t>
            </a:r>
            <a:r>
              <a:rPr lang="zh-CN" altLang="en-US"/>
              <a:t>试问：使用首次适应算法、最佳适应算法、最差适应算法和下次适应算法，哪个空闲区被使用？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内容占位符 3">
            <a:extLst>
              <a:ext uri="{FF2B5EF4-FFF2-40B4-BE49-F238E27FC236}">
                <a16:creationId xmlns:a16="http://schemas.microsoft.com/office/drawing/2014/main" id="{6E630D15-B9B3-476D-A7AF-362BBF8CB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928688"/>
            <a:ext cx="6572250" cy="5000625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03DD15C2-0E03-4D66-95CF-07C05871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2EB03-4CB8-4F26-A2BC-BC47B12C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1)</a:t>
            </a:r>
            <a:r>
              <a:rPr lang="zh-CN" altLang="en-US" dirty="0"/>
              <a:t>首次适应算法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 12KB</a:t>
            </a:r>
            <a:r>
              <a:rPr lang="zh-CN" altLang="en-US" dirty="0"/>
              <a:t>选中分区</a:t>
            </a:r>
            <a:r>
              <a:rPr lang="en-US" dirty="0"/>
              <a:t>3</a:t>
            </a:r>
            <a:r>
              <a:rPr lang="zh-CN" altLang="en-US" dirty="0"/>
              <a:t>，这时分区</a:t>
            </a:r>
            <a:r>
              <a:rPr lang="en-US" dirty="0"/>
              <a:t>3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  <a:r>
              <a:rPr lang="en-US" dirty="0"/>
              <a:t>10KB</a:t>
            </a:r>
            <a:r>
              <a:rPr lang="zh-CN" altLang="en-US" dirty="0"/>
              <a:t>选中分区</a:t>
            </a:r>
            <a:r>
              <a:rPr lang="en-US" dirty="0"/>
              <a:t>1</a:t>
            </a:r>
            <a:r>
              <a:rPr lang="zh-CN" altLang="en-US" dirty="0"/>
              <a:t>，恰好分配故应删去分区</a:t>
            </a:r>
            <a:r>
              <a:rPr lang="en-US" dirty="0"/>
              <a:t>1</a:t>
            </a:r>
            <a:r>
              <a:rPr lang="zh-CN" altLang="en-US" dirty="0"/>
              <a:t>。</a:t>
            </a:r>
            <a:r>
              <a:rPr lang="en-US" dirty="0"/>
              <a:t>9KB</a:t>
            </a:r>
            <a:r>
              <a:rPr lang="zh-CN" altLang="en-US" dirty="0"/>
              <a:t>选中分区</a:t>
            </a:r>
            <a:r>
              <a:rPr lang="en-US" dirty="0"/>
              <a:t>4</a:t>
            </a:r>
            <a:r>
              <a:rPr lang="zh-CN" altLang="en-US" dirty="0"/>
              <a:t>，这时分区</a:t>
            </a:r>
            <a:r>
              <a:rPr lang="en-US" dirty="0"/>
              <a:t>4</a:t>
            </a:r>
            <a:r>
              <a:rPr lang="zh-CN" altLang="en-US" dirty="0"/>
              <a:t>还剩</a:t>
            </a:r>
            <a:r>
              <a:rPr lang="en-US" dirty="0"/>
              <a:t>9KB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2)</a:t>
            </a:r>
            <a:r>
              <a:rPr lang="zh-CN" altLang="en-US" dirty="0"/>
              <a:t>最佳适应算法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  12KB</a:t>
            </a:r>
            <a:r>
              <a:rPr lang="zh-CN" altLang="en-US" dirty="0"/>
              <a:t>选中分区</a:t>
            </a:r>
            <a:r>
              <a:rPr lang="en-US" dirty="0"/>
              <a:t>7</a:t>
            </a:r>
            <a:r>
              <a:rPr lang="zh-CN" altLang="en-US" dirty="0"/>
              <a:t>，恰好分配故应删去分区</a:t>
            </a:r>
            <a:r>
              <a:rPr lang="en-US" dirty="0"/>
              <a:t>7</a:t>
            </a:r>
            <a:r>
              <a:rPr lang="zh-CN" altLang="en-US" dirty="0"/>
              <a:t>。</a:t>
            </a:r>
            <a:r>
              <a:rPr lang="en-US" dirty="0"/>
              <a:t>10KB</a:t>
            </a:r>
            <a:r>
              <a:rPr lang="zh-CN" altLang="en-US" dirty="0"/>
              <a:t>选中分区</a:t>
            </a:r>
            <a:r>
              <a:rPr lang="en-US" dirty="0"/>
              <a:t>1</a:t>
            </a:r>
            <a:r>
              <a:rPr lang="zh-CN" altLang="en-US" dirty="0"/>
              <a:t>，恰好分配故应删去分区</a:t>
            </a:r>
            <a:r>
              <a:rPr lang="en-US" dirty="0"/>
              <a:t>1</a:t>
            </a:r>
            <a:r>
              <a:rPr lang="zh-CN" altLang="en-US" dirty="0"/>
              <a:t>。</a:t>
            </a:r>
            <a:r>
              <a:rPr lang="en-US" dirty="0"/>
              <a:t>9KB</a:t>
            </a:r>
            <a:r>
              <a:rPr lang="zh-CN" altLang="en-US" dirty="0"/>
              <a:t>选中分区</a:t>
            </a:r>
            <a:r>
              <a:rPr lang="en-US" dirty="0"/>
              <a:t>6</a:t>
            </a:r>
            <a:r>
              <a:rPr lang="zh-CN" altLang="en-US" dirty="0"/>
              <a:t>，恰好分配故应删去分区</a:t>
            </a:r>
            <a:r>
              <a:rPr lang="en-US" dirty="0"/>
              <a:t>6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3)</a:t>
            </a:r>
            <a:r>
              <a:rPr lang="zh-CN" altLang="en-US" dirty="0"/>
              <a:t>最差适应算法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   12KB</a:t>
            </a:r>
            <a:r>
              <a:rPr lang="zh-CN" altLang="en-US" dirty="0"/>
              <a:t>选中分区</a:t>
            </a:r>
            <a:r>
              <a:rPr lang="en-US" dirty="0"/>
              <a:t>3</a:t>
            </a:r>
            <a:r>
              <a:rPr lang="zh-CN" altLang="en-US" dirty="0"/>
              <a:t>，这时分区</a:t>
            </a:r>
            <a:r>
              <a:rPr lang="en-US" dirty="0"/>
              <a:t>3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  <a:r>
              <a:rPr lang="en-US" dirty="0"/>
              <a:t>10KB</a:t>
            </a:r>
            <a:r>
              <a:rPr lang="zh-CN" altLang="en-US" dirty="0"/>
              <a:t>选中分区</a:t>
            </a:r>
            <a:r>
              <a:rPr lang="en-US" dirty="0"/>
              <a:t>4</a:t>
            </a:r>
            <a:r>
              <a:rPr lang="zh-CN" altLang="en-US" dirty="0"/>
              <a:t>，这时分区</a:t>
            </a:r>
            <a:r>
              <a:rPr lang="en-US" dirty="0"/>
              <a:t>4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  <a:r>
              <a:rPr lang="en-US" dirty="0"/>
              <a:t>9KB</a:t>
            </a:r>
            <a:r>
              <a:rPr lang="zh-CN" altLang="en-US" dirty="0"/>
              <a:t>选中分区</a:t>
            </a:r>
            <a:r>
              <a:rPr lang="en-US" dirty="0"/>
              <a:t>8</a:t>
            </a:r>
            <a:r>
              <a:rPr lang="zh-CN" altLang="en-US" dirty="0"/>
              <a:t>，这时分区</a:t>
            </a:r>
            <a:r>
              <a:rPr lang="en-US" dirty="0"/>
              <a:t>8</a:t>
            </a:r>
            <a:r>
              <a:rPr lang="zh-CN" altLang="en-US" dirty="0"/>
              <a:t>还剩</a:t>
            </a:r>
            <a:r>
              <a:rPr lang="en-US" dirty="0"/>
              <a:t>6KB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4)</a:t>
            </a:r>
            <a:r>
              <a:rPr lang="zh-CN" altLang="en-US" dirty="0"/>
              <a:t>下次适应算法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12KB</a:t>
            </a:r>
            <a:r>
              <a:rPr lang="zh-CN" altLang="en-US" dirty="0"/>
              <a:t>选中分区</a:t>
            </a:r>
            <a:r>
              <a:rPr lang="en-US" dirty="0"/>
              <a:t>3</a:t>
            </a:r>
            <a:r>
              <a:rPr lang="zh-CN" altLang="en-US" dirty="0"/>
              <a:t>，这时分区</a:t>
            </a:r>
            <a:r>
              <a:rPr lang="en-US" dirty="0"/>
              <a:t>3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  <a:r>
              <a:rPr lang="en-US" dirty="0"/>
              <a:t>10KB</a:t>
            </a:r>
            <a:r>
              <a:rPr lang="zh-CN" altLang="en-US" dirty="0"/>
              <a:t>选中分区</a:t>
            </a:r>
            <a:r>
              <a:rPr lang="en-US" dirty="0"/>
              <a:t>4</a:t>
            </a:r>
            <a:r>
              <a:rPr lang="zh-CN" altLang="en-US" dirty="0"/>
              <a:t>，这时分区</a:t>
            </a:r>
            <a:r>
              <a:rPr lang="en-US" dirty="0"/>
              <a:t>4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  <a:r>
              <a:rPr lang="en-US" dirty="0"/>
              <a:t>9KB</a:t>
            </a:r>
            <a:r>
              <a:rPr lang="zh-CN" altLang="en-US" dirty="0"/>
              <a:t>选中分区</a:t>
            </a:r>
            <a:r>
              <a:rPr lang="en-US" dirty="0"/>
              <a:t>6</a:t>
            </a:r>
            <a:r>
              <a:rPr lang="zh-CN" altLang="en-US" dirty="0"/>
              <a:t>，恰好分配故应删去分区</a:t>
            </a:r>
            <a:r>
              <a:rPr lang="en-US" dirty="0"/>
              <a:t>6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B5611-4FDC-4C36-A4A2-763E8829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(2) 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1)</a:t>
            </a:r>
            <a:r>
              <a:rPr lang="zh-CN" altLang="en-US" dirty="0"/>
              <a:t>首次适应算法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12KB</a:t>
            </a:r>
            <a:r>
              <a:rPr lang="zh-CN" altLang="en-US" dirty="0"/>
              <a:t>选中分区</a:t>
            </a:r>
            <a:r>
              <a:rPr lang="en-US" dirty="0"/>
              <a:t>3</a:t>
            </a:r>
            <a:r>
              <a:rPr lang="zh-CN" altLang="en-US" dirty="0"/>
              <a:t>，这时分区</a:t>
            </a:r>
            <a:r>
              <a:rPr lang="en-US" dirty="0"/>
              <a:t>3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  <a:r>
              <a:rPr lang="en-US" dirty="0"/>
              <a:t>10KB</a:t>
            </a:r>
            <a:r>
              <a:rPr lang="zh-CN" altLang="en-US" dirty="0"/>
              <a:t>选中分区</a:t>
            </a:r>
            <a:r>
              <a:rPr lang="en-US" dirty="0"/>
              <a:t>1</a:t>
            </a:r>
            <a:r>
              <a:rPr lang="zh-CN" altLang="en-US" dirty="0"/>
              <a:t>，恰好分配故应删去分区</a:t>
            </a:r>
            <a:r>
              <a:rPr lang="en-US" dirty="0"/>
              <a:t>1</a:t>
            </a:r>
            <a:r>
              <a:rPr lang="zh-CN" altLang="en-US" dirty="0"/>
              <a:t>。</a:t>
            </a:r>
            <a:r>
              <a:rPr lang="en-US" dirty="0"/>
              <a:t>15KB</a:t>
            </a:r>
            <a:r>
              <a:rPr lang="zh-CN" altLang="en-US" dirty="0"/>
              <a:t>选中分区</a:t>
            </a:r>
            <a:r>
              <a:rPr lang="en-US" dirty="0"/>
              <a:t>4</a:t>
            </a:r>
            <a:r>
              <a:rPr lang="zh-CN" altLang="en-US" dirty="0"/>
              <a:t>，这时分区</a:t>
            </a:r>
            <a:r>
              <a:rPr lang="en-US" dirty="0"/>
              <a:t>4</a:t>
            </a:r>
            <a:r>
              <a:rPr lang="zh-CN" altLang="en-US" dirty="0"/>
              <a:t>还剩</a:t>
            </a:r>
            <a:r>
              <a:rPr lang="en-US" dirty="0"/>
              <a:t>3KB</a:t>
            </a:r>
            <a:r>
              <a:rPr lang="zh-CN" altLang="en-US" dirty="0"/>
              <a:t>。最后无法满否</a:t>
            </a:r>
            <a:r>
              <a:rPr lang="en-US" dirty="0"/>
              <a:t>18KB</a:t>
            </a:r>
            <a:r>
              <a:rPr lang="zh-CN" altLang="en-US" dirty="0"/>
              <a:t>的申请，应该等待。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2)</a:t>
            </a:r>
            <a:r>
              <a:rPr lang="zh-CN" altLang="en-US" dirty="0"/>
              <a:t>最佳适应算法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12KB</a:t>
            </a:r>
            <a:r>
              <a:rPr lang="zh-CN" altLang="en-US" dirty="0"/>
              <a:t>选中分区</a:t>
            </a:r>
            <a:r>
              <a:rPr lang="en-US" dirty="0"/>
              <a:t>7</a:t>
            </a:r>
            <a:r>
              <a:rPr lang="zh-CN" altLang="en-US" dirty="0"/>
              <a:t>，恰好分配故应删去分区</a:t>
            </a:r>
            <a:r>
              <a:rPr lang="en-US" dirty="0"/>
              <a:t>7</a:t>
            </a:r>
            <a:r>
              <a:rPr lang="zh-CN" altLang="en-US" dirty="0"/>
              <a:t>。</a:t>
            </a:r>
            <a:r>
              <a:rPr lang="en-US" dirty="0"/>
              <a:t>10KB</a:t>
            </a:r>
            <a:r>
              <a:rPr lang="zh-CN" altLang="en-US" dirty="0"/>
              <a:t>选中分区</a:t>
            </a:r>
            <a:r>
              <a:rPr lang="en-US" dirty="0"/>
              <a:t>1</a:t>
            </a:r>
            <a:r>
              <a:rPr lang="zh-CN" altLang="en-US" dirty="0"/>
              <a:t>，恰好分配故应删去分区</a:t>
            </a:r>
            <a:r>
              <a:rPr lang="en-US" dirty="0"/>
              <a:t>1</a:t>
            </a:r>
            <a:r>
              <a:rPr lang="zh-CN" altLang="en-US" dirty="0"/>
              <a:t>。</a:t>
            </a:r>
            <a:r>
              <a:rPr lang="en-US" dirty="0"/>
              <a:t>15KB</a:t>
            </a:r>
            <a:r>
              <a:rPr lang="zh-CN" altLang="en-US" dirty="0"/>
              <a:t>选中分区</a:t>
            </a:r>
            <a:r>
              <a:rPr lang="en-US" dirty="0"/>
              <a:t>8</a:t>
            </a:r>
            <a:r>
              <a:rPr lang="zh-CN" altLang="en-US" dirty="0"/>
              <a:t>，恰好分配故应删去分区</a:t>
            </a:r>
            <a:r>
              <a:rPr lang="en-US" dirty="0"/>
              <a:t>8</a:t>
            </a:r>
            <a:r>
              <a:rPr lang="zh-CN" altLang="en-US" dirty="0"/>
              <a:t>。</a:t>
            </a:r>
            <a:r>
              <a:rPr lang="en-US" dirty="0"/>
              <a:t>18KB</a:t>
            </a:r>
            <a:r>
              <a:rPr lang="zh-CN" altLang="en-US" dirty="0"/>
              <a:t>选中分区</a:t>
            </a:r>
            <a:r>
              <a:rPr lang="en-US" dirty="0"/>
              <a:t>4</a:t>
            </a:r>
            <a:r>
              <a:rPr lang="zh-CN" altLang="en-US" dirty="0"/>
              <a:t>，恰好分配故应删去分区</a:t>
            </a:r>
            <a:r>
              <a:rPr lang="en-US" dirty="0"/>
              <a:t>4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3)</a:t>
            </a:r>
            <a:r>
              <a:rPr lang="zh-CN" altLang="en-US" dirty="0"/>
              <a:t>最差适应算法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12KB</a:t>
            </a:r>
            <a:r>
              <a:rPr lang="zh-CN" altLang="en-US" dirty="0"/>
              <a:t>选中分区</a:t>
            </a:r>
            <a:r>
              <a:rPr lang="en-US" dirty="0"/>
              <a:t>3</a:t>
            </a:r>
            <a:r>
              <a:rPr lang="zh-CN" altLang="en-US" dirty="0"/>
              <a:t>，这时分区</a:t>
            </a:r>
            <a:r>
              <a:rPr lang="en-US" dirty="0"/>
              <a:t>3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  <a:r>
              <a:rPr lang="en-US" dirty="0"/>
              <a:t>10KB</a:t>
            </a:r>
            <a:r>
              <a:rPr lang="zh-CN" altLang="en-US" dirty="0"/>
              <a:t>选中分区</a:t>
            </a:r>
            <a:r>
              <a:rPr lang="en-US" dirty="0"/>
              <a:t>4</a:t>
            </a:r>
            <a:r>
              <a:rPr lang="zh-CN" altLang="en-US" dirty="0"/>
              <a:t>，这时分区</a:t>
            </a:r>
            <a:r>
              <a:rPr lang="en-US" dirty="0"/>
              <a:t>4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15KB</a:t>
            </a:r>
            <a:r>
              <a:rPr lang="zh-CN" altLang="en-US" dirty="0"/>
              <a:t>选中分区</a:t>
            </a:r>
            <a:r>
              <a:rPr lang="en-US" dirty="0"/>
              <a:t>8</a:t>
            </a:r>
            <a:r>
              <a:rPr lang="zh-CN" altLang="en-US" dirty="0"/>
              <a:t>，恰好分配故应删去分区</a:t>
            </a:r>
            <a:r>
              <a:rPr lang="en-US" dirty="0"/>
              <a:t>8</a:t>
            </a:r>
            <a:r>
              <a:rPr lang="zh-CN" altLang="en-US" dirty="0"/>
              <a:t>。最后无法满否</a:t>
            </a:r>
            <a:r>
              <a:rPr lang="en-US" dirty="0"/>
              <a:t>18KB</a:t>
            </a:r>
            <a:r>
              <a:rPr lang="zh-CN" altLang="en-US" dirty="0"/>
              <a:t>的申请，应该等待。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4)</a:t>
            </a:r>
            <a:r>
              <a:rPr lang="zh-CN" altLang="en-US" dirty="0"/>
              <a:t>下次适应算法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12KB</a:t>
            </a:r>
            <a:r>
              <a:rPr lang="zh-CN" altLang="en-US" dirty="0"/>
              <a:t>选中分区</a:t>
            </a:r>
            <a:r>
              <a:rPr lang="en-US" dirty="0"/>
              <a:t>3</a:t>
            </a:r>
            <a:r>
              <a:rPr lang="zh-CN" altLang="en-US" dirty="0"/>
              <a:t>，这时分区</a:t>
            </a:r>
            <a:r>
              <a:rPr lang="en-US" dirty="0"/>
              <a:t>3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  <a:r>
              <a:rPr lang="en-US" dirty="0"/>
              <a:t>10KB</a:t>
            </a:r>
            <a:r>
              <a:rPr lang="zh-CN" altLang="en-US" dirty="0"/>
              <a:t>选中分区</a:t>
            </a:r>
            <a:r>
              <a:rPr lang="en-US" dirty="0"/>
              <a:t>4</a:t>
            </a:r>
            <a:r>
              <a:rPr lang="zh-CN" altLang="en-US" dirty="0"/>
              <a:t>，这时分区</a:t>
            </a:r>
            <a:r>
              <a:rPr lang="en-US" dirty="0"/>
              <a:t>4</a:t>
            </a:r>
            <a:r>
              <a:rPr lang="zh-CN" altLang="en-US" dirty="0"/>
              <a:t>还剩</a:t>
            </a:r>
            <a:r>
              <a:rPr lang="en-US" dirty="0"/>
              <a:t>8KB</a:t>
            </a:r>
            <a:r>
              <a:rPr lang="zh-CN" altLang="en-US" dirty="0"/>
              <a:t>。</a:t>
            </a:r>
            <a:r>
              <a:rPr lang="en-US" dirty="0"/>
              <a:t>15KB</a:t>
            </a:r>
            <a:r>
              <a:rPr lang="zh-CN" altLang="en-US" dirty="0"/>
              <a:t>选中分区</a:t>
            </a:r>
            <a:r>
              <a:rPr lang="en-US" dirty="0"/>
              <a:t>8</a:t>
            </a:r>
            <a:r>
              <a:rPr lang="zh-CN" altLang="en-US" dirty="0"/>
              <a:t>，恰好分配故应删去分区</a:t>
            </a:r>
            <a:r>
              <a:rPr lang="en-US" dirty="0"/>
              <a:t>8</a:t>
            </a:r>
            <a:r>
              <a:rPr lang="zh-CN" altLang="en-US" dirty="0"/>
              <a:t>。最后无法满否</a:t>
            </a:r>
            <a:r>
              <a:rPr lang="en-US" dirty="0"/>
              <a:t>18KB</a:t>
            </a:r>
            <a:r>
              <a:rPr lang="zh-CN" altLang="en-US" dirty="0"/>
              <a:t>的申请，应该等待。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83BA9811-5134-4B89-898F-C5B317F9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3F9355AA-8373-42A9-9D1A-06CCE938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51  </a:t>
            </a:r>
            <a:r>
              <a:rPr lang="zh-CN" altLang="en-US"/>
              <a:t>设进程分得三个页框，其执行访问序列为：</a:t>
            </a:r>
            <a:r>
              <a:rPr lang="en-US" altLang="zh-CN"/>
              <a:t>0 1 2 3 0 1 2 3 0 1 2 3 4 5 6 7</a:t>
            </a:r>
            <a:r>
              <a:rPr lang="zh-CN" altLang="en-US"/>
              <a:t>，试采用</a:t>
            </a:r>
            <a:r>
              <a:rPr lang="en-US" altLang="zh-CN"/>
              <a:t>(1)Belady(</a:t>
            </a:r>
            <a:r>
              <a:rPr lang="zh-CN" altLang="en-US"/>
              <a:t>即</a:t>
            </a:r>
            <a:r>
              <a:rPr lang="en-US" altLang="zh-CN"/>
              <a:t>OPT)</a:t>
            </a:r>
            <a:r>
              <a:rPr lang="zh-CN" altLang="en-US"/>
              <a:t>，</a:t>
            </a:r>
            <a:r>
              <a:rPr lang="en-US" altLang="zh-CN"/>
              <a:t>(2)LRU</a:t>
            </a:r>
            <a:r>
              <a:rPr lang="zh-CN" altLang="en-US"/>
              <a:t>，</a:t>
            </a:r>
            <a:r>
              <a:rPr lang="en-US" altLang="zh-CN"/>
              <a:t>(3)LFU</a:t>
            </a:r>
            <a:r>
              <a:rPr lang="zh-CN" altLang="en-US"/>
              <a:t>，</a:t>
            </a:r>
            <a:r>
              <a:rPr lang="en-US" altLang="zh-CN"/>
              <a:t>(4)FIFO</a:t>
            </a:r>
            <a:r>
              <a:rPr lang="zh-CN" altLang="en-US"/>
              <a:t>算法来分别计算缺页中断次数，并给出缺页时加进主存的页号。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1EF3F8E8-DDE3-4CBE-87A5-B3E5AFAA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3736D364-96DF-4331-8D5D-34963C55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最早结束的程序为</a:t>
            </a:r>
            <a:r>
              <a:rPr lang="en-US" altLang="zh-CN"/>
              <a:t>B</a:t>
            </a:r>
            <a:r>
              <a:rPr lang="zh-CN" altLang="en-US"/>
              <a:t>，最后结束的程序为</a:t>
            </a:r>
            <a:r>
              <a:rPr lang="en-US" altLang="zh-CN"/>
              <a:t>C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A</a:t>
            </a:r>
            <a:r>
              <a:rPr lang="zh-CN" altLang="en-US"/>
              <a:t>为</a:t>
            </a:r>
            <a:r>
              <a:rPr lang="en-US" altLang="zh-CN"/>
              <a:t>250ms</a:t>
            </a:r>
            <a:r>
              <a:rPr lang="zh-CN" altLang="en-US"/>
              <a:t>。程序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220ms</a:t>
            </a:r>
            <a:r>
              <a:rPr lang="zh-CN" altLang="en-US"/>
              <a:t>。程序</a:t>
            </a:r>
            <a:r>
              <a:rPr lang="en-US" altLang="zh-CN"/>
              <a:t>C</a:t>
            </a:r>
            <a:r>
              <a:rPr lang="zh-CN" altLang="en-US"/>
              <a:t>为</a:t>
            </a:r>
            <a:r>
              <a:rPr lang="en-US" altLang="zh-CN"/>
              <a:t>310ms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CPU</a:t>
            </a:r>
            <a:r>
              <a:rPr lang="zh-CN" altLang="en-US"/>
              <a:t>利用率为</a:t>
            </a:r>
            <a:r>
              <a:rPr lang="en-US" altLang="zh-CN"/>
              <a:t>(310-120)/310=61.3%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5531-07D5-46CF-9896-641DDA10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(1)</a:t>
            </a:r>
            <a:r>
              <a:rPr lang="en-US" sz="3600" dirty="0" err="1"/>
              <a:t>Belady</a:t>
            </a:r>
            <a:r>
              <a:rPr lang="zh-CN" altLang="en-US" sz="3600" dirty="0"/>
              <a:t>算法共</a:t>
            </a:r>
            <a:r>
              <a:rPr lang="en-US" sz="3600" dirty="0"/>
              <a:t>10</a:t>
            </a:r>
            <a:r>
              <a:rPr lang="zh-CN" altLang="en-US" sz="3600" dirty="0"/>
              <a:t>次，缺页时加进主存的页面见表中带星的页号。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2707" name="内容占位符 3">
            <a:extLst>
              <a:ext uri="{FF2B5EF4-FFF2-40B4-BE49-F238E27FC236}">
                <a16:creationId xmlns:a16="http://schemas.microsoft.com/office/drawing/2014/main" id="{EE8AF3C9-ED48-49DA-8964-E5A3E5BB5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" y="2214563"/>
            <a:ext cx="8143875" cy="2000250"/>
          </a:xfr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9D74-210E-4F41-A8AF-62EE7198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(2)LRU</a:t>
            </a:r>
            <a:r>
              <a:rPr lang="zh-CN" altLang="en-US" sz="3600" dirty="0"/>
              <a:t>算法共</a:t>
            </a:r>
            <a:r>
              <a:rPr lang="en-US" sz="3600" dirty="0"/>
              <a:t>16</a:t>
            </a:r>
            <a:r>
              <a:rPr lang="zh-CN" altLang="en-US" sz="3600" dirty="0"/>
              <a:t>次，缺页时加进主存的页面见表中带星的页号。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3731" name="内容占位符 3">
            <a:extLst>
              <a:ext uri="{FF2B5EF4-FFF2-40B4-BE49-F238E27FC236}">
                <a16:creationId xmlns:a16="http://schemas.microsoft.com/office/drawing/2014/main" id="{CBF6E22A-4C3A-49BF-8675-D0AA490A7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813" y="1928813"/>
            <a:ext cx="7786687" cy="2214562"/>
          </a:xfr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382E9-F83B-412C-8B5D-8260097D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(3)LFU</a:t>
            </a:r>
            <a:r>
              <a:rPr lang="zh-CN" altLang="en-US" sz="3600" dirty="0"/>
              <a:t>算法共</a:t>
            </a:r>
            <a:r>
              <a:rPr lang="en-US" sz="3600" dirty="0"/>
              <a:t>12</a:t>
            </a:r>
            <a:r>
              <a:rPr lang="zh-CN" altLang="en-US" sz="3600" dirty="0"/>
              <a:t>次，缺页时加进主存的页面见表中带星的页号。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4755" name="内容占位符 3">
            <a:extLst>
              <a:ext uri="{FF2B5EF4-FFF2-40B4-BE49-F238E27FC236}">
                <a16:creationId xmlns:a16="http://schemas.microsoft.com/office/drawing/2014/main" id="{BDF4D204-FA9B-4839-8ACE-175D0C031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28813"/>
            <a:ext cx="6929438" cy="2143125"/>
          </a:xfrm>
        </p:spPr>
      </p:pic>
      <p:sp>
        <p:nvSpPr>
          <p:cNvPr id="74756" name="矩形 4">
            <a:extLst>
              <a:ext uri="{FF2B5EF4-FFF2-40B4-BE49-F238E27FC236}">
                <a16:creationId xmlns:a16="http://schemas.microsoft.com/office/drawing/2014/main" id="{54E52D7A-0F4D-4A56-BE26-81C488D2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714875"/>
            <a:ext cx="6215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502020204030204" pitchFamily="34" charset="0"/>
              </a:rPr>
              <a:t>注意，如果一个页过去没有被经常使用，它就会被选替换，当有多个页满足条件时，系统可任选一个进行替换。</a:t>
            </a:r>
            <a:endParaRPr lang="en-US" altLang="zh-CN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>
                <a:latin typeface="Calibri" panose="020F0502020204030204" pitchFamily="34" charset="0"/>
              </a:rPr>
              <a:t>LFU( Least Frequently Used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7586B407-D8C3-4406-B3D3-98C426A7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(4)FIFO</a:t>
            </a:r>
            <a:r>
              <a:rPr lang="zh-CN" altLang="en-US" sz="3200"/>
              <a:t>算法共</a:t>
            </a:r>
            <a:r>
              <a:rPr lang="en-US" altLang="zh-CN" sz="3200"/>
              <a:t>16</a:t>
            </a:r>
            <a:r>
              <a:rPr lang="zh-CN" altLang="en-US" sz="3200"/>
              <a:t>次，缺页时加进主存的页面见表中带星的页号。</a:t>
            </a:r>
          </a:p>
        </p:txBody>
      </p:sp>
      <p:pic>
        <p:nvPicPr>
          <p:cNvPr id="75779" name="内容占位符 3">
            <a:extLst>
              <a:ext uri="{FF2B5EF4-FFF2-40B4-BE49-F238E27FC236}">
                <a16:creationId xmlns:a16="http://schemas.microsoft.com/office/drawing/2014/main" id="{B3EE3E87-313C-4612-86C0-A170AE8FF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2143125"/>
            <a:ext cx="7286625" cy="2571750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F9A81E8D-77DF-4FA5-8E2F-F879EF2B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</a:t>
            </a: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77BEA44F-619B-4304-8B9A-9D7C942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401743BF-D0BA-4DD5-B40A-7DAEF52E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1F56F317-5169-45E3-832C-FAB56FA1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600"/>
              <a:t>7</a:t>
            </a:r>
            <a:r>
              <a:rPr lang="zh-CN" altLang="en-US" sz="2600"/>
              <a:t>、假定磁盘有</a:t>
            </a:r>
            <a:r>
              <a:rPr lang="en-US" altLang="zh-CN" sz="2600"/>
              <a:t>200</a:t>
            </a:r>
            <a:r>
              <a:rPr lang="zh-CN" altLang="en-US" sz="2600"/>
              <a:t>个柱面，编号</a:t>
            </a:r>
            <a:r>
              <a:rPr lang="en-US" altLang="zh-CN" sz="2600"/>
              <a:t>0~199</a:t>
            </a:r>
            <a:r>
              <a:rPr lang="zh-CN" altLang="en-US" sz="2600"/>
              <a:t>，</a:t>
            </a:r>
            <a:r>
              <a:rPr lang="zh-CN" altLang="en-US" sz="2600">
                <a:solidFill>
                  <a:srgbClr val="FF0000"/>
                </a:solidFill>
              </a:rPr>
              <a:t>当前存取臂的位置在</a:t>
            </a:r>
            <a:r>
              <a:rPr lang="en-US" altLang="zh-CN" sz="2600">
                <a:solidFill>
                  <a:srgbClr val="FF0000"/>
                </a:solidFill>
              </a:rPr>
              <a:t>143</a:t>
            </a:r>
            <a:r>
              <a:rPr lang="zh-CN" altLang="en-US" sz="2600">
                <a:solidFill>
                  <a:srgbClr val="FF0000"/>
                </a:solidFill>
              </a:rPr>
              <a:t>号柱面上，并刚刚完成了</a:t>
            </a:r>
            <a:r>
              <a:rPr lang="en-US" altLang="zh-CN" sz="2600">
                <a:solidFill>
                  <a:srgbClr val="FF0000"/>
                </a:solidFill>
              </a:rPr>
              <a:t>125</a:t>
            </a:r>
            <a:r>
              <a:rPr lang="zh-CN" altLang="en-US" sz="2600">
                <a:solidFill>
                  <a:srgbClr val="FF0000"/>
                </a:solidFill>
              </a:rPr>
              <a:t>号柱面的服务请求</a:t>
            </a:r>
            <a:r>
              <a:rPr lang="en-US" altLang="zh-CN" sz="2600">
                <a:solidFill>
                  <a:srgbClr val="FF0000"/>
                </a:solidFill>
              </a:rPr>
              <a:t>(</a:t>
            </a:r>
            <a:r>
              <a:rPr lang="zh-CN" altLang="en-US" sz="2600">
                <a:solidFill>
                  <a:srgbClr val="FF0000"/>
                </a:solidFill>
              </a:rPr>
              <a:t>告诉了运动方向）</a:t>
            </a:r>
            <a:r>
              <a:rPr lang="zh-CN" altLang="en-US" sz="2600"/>
              <a:t>，如果请求队列的先后顺序是：</a:t>
            </a:r>
            <a:r>
              <a:rPr lang="en-US" altLang="zh-CN" sz="2600"/>
              <a:t>86</a:t>
            </a:r>
            <a:r>
              <a:rPr lang="zh-CN" altLang="en-US" sz="2600"/>
              <a:t>，</a:t>
            </a:r>
            <a:r>
              <a:rPr lang="en-US" altLang="zh-CN" sz="2600"/>
              <a:t>147</a:t>
            </a:r>
            <a:r>
              <a:rPr lang="zh-CN" altLang="en-US" sz="2600"/>
              <a:t>，</a:t>
            </a:r>
            <a:r>
              <a:rPr lang="en-US" altLang="zh-CN" sz="2600"/>
              <a:t>91</a:t>
            </a:r>
            <a:r>
              <a:rPr lang="zh-CN" altLang="en-US" sz="2600"/>
              <a:t>，</a:t>
            </a:r>
            <a:r>
              <a:rPr lang="en-US" altLang="zh-CN" sz="2600"/>
              <a:t>177</a:t>
            </a:r>
            <a:r>
              <a:rPr lang="zh-CN" altLang="en-US" sz="2600"/>
              <a:t>，</a:t>
            </a:r>
            <a:r>
              <a:rPr lang="en-US" altLang="zh-CN" sz="2600"/>
              <a:t>94</a:t>
            </a:r>
            <a:r>
              <a:rPr lang="zh-CN" altLang="en-US" sz="2600"/>
              <a:t>，</a:t>
            </a:r>
            <a:r>
              <a:rPr lang="en-US" altLang="zh-CN" sz="2600"/>
              <a:t>150</a:t>
            </a:r>
            <a:r>
              <a:rPr lang="zh-CN" altLang="en-US" sz="2600"/>
              <a:t>，</a:t>
            </a:r>
            <a:r>
              <a:rPr lang="en-US" altLang="zh-CN" sz="2600"/>
              <a:t>102</a:t>
            </a:r>
            <a:r>
              <a:rPr lang="zh-CN" altLang="en-US" sz="2600"/>
              <a:t>，</a:t>
            </a:r>
            <a:r>
              <a:rPr lang="en-US" altLang="zh-CN" sz="2600"/>
              <a:t>175</a:t>
            </a:r>
            <a:r>
              <a:rPr lang="zh-CN" altLang="en-US" sz="2600"/>
              <a:t>，</a:t>
            </a:r>
            <a:r>
              <a:rPr lang="en-US" altLang="zh-CN" sz="2600"/>
              <a:t>130</a:t>
            </a:r>
            <a:r>
              <a:rPr lang="zh-CN" altLang="en-US" sz="2600"/>
              <a:t>；试问：为完成上述请求，下列算法存取臂移动的总量是多少？并算出存取臂移动的顺序。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(1)</a:t>
            </a:r>
            <a:r>
              <a:rPr lang="zh-CN" altLang="en-US" sz="3000"/>
              <a:t>先来先服务算法</a:t>
            </a:r>
            <a:r>
              <a:rPr lang="en-US" altLang="zh-CN" sz="3000"/>
              <a:t>FCFS</a:t>
            </a:r>
            <a:r>
              <a:rPr lang="zh-CN" altLang="en-US" sz="3000"/>
              <a:t>；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(2)</a:t>
            </a:r>
            <a:r>
              <a:rPr lang="zh-CN" altLang="en-US" sz="3000"/>
              <a:t>最短查找时间优先算法</a:t>
            </a:r>
            <a:r>
              <a:rPr lang="en-US" altLang="zh-CN" sz="3000"/>
              <a:t>SSTF</a:t>
            </a:r>
            <a:r>
              <a:rPr lang="zh-CN" altLang="en-US" sz="3000"/>
              <a:t>；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(3)</a:t>
            </a:r>
            <a:r>
              <a:rPr lang="zh-CN" altLang="en-US" sz="3000"/>
              <a:t>扫描算法</a:t>
            </a:r>
            <a:r>
              <a:rPr lang="en-US" altLang="zh-CN" sz="3000"/>
              <a:t>SCAN</a:t>
            </a:r>
            <a:r>
              <a:rPr lang="zh-CN" altLang="en-US" sz="3000"/>
              <a:t>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(4)</a:t>
            </a:r>
            <a:r>
              <a:rPr lang="zh-CN" altLang="en-US" sz="3000"/>
              <a:t>电梯调度。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3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74D260B-16ED-4A43-97C6-9E0B3E54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注意区别：</a:t>
            </a:r>
            <a:r>
              <a:rPr lang="en-US" altLang="zh-CN"/>
              <a:t>P327</a:t>
            </a:r>
            <a:endParaRPr lang="zh-CN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8961325-ADEB-449B-99F3-CD8700835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电梯调度算法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 sz="2000"/>
              <a:t>每次总是选择沿着移动臂的移动方向最近的那个柱面；若当前移动方向上没有访问请求，则改变移动臂的移动方向，去处理所遇到的最近</a:t>
            </a:r>
            <a:r>
              <a:rPr lang="en-US" altLang="zh-CN" sz="2000"/>
              <a:t>I/O</a:t>
            </a:r>
            <a:r>
              <a:rPr lang="zh-CN" altLang="en-US" sz="2000"/>
              <a:t>请求</a:t>
            </a:r>
            <a:r>
              <a:rPr lang="zh-CN" altLang="en-US" sz="2400"/>
              <a:t>。</a:t>
            </a:r>
            <a:endParaRPr lang="zh-CN" altLang="en-US"/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“扫描”算法</a:t>
            </a:r>
            <a:r>
              <a:rPr lang="zh-CN" altLang="en-US"/>
              <a:t>：</a:t>
            </a:r>
            <a:r>
              <a:rPr lang="zh-CN" altLang="en-US" sz="2000"/>
              <a:t>移动臂每次沿一个方向移动，扫过所有柱面，遇到在最近的</a:t>
            </a:r>
            <a:r>
              <a:rPr lang="en-US" altLang="zh-CN" sz="2000"/>
              <a:t>I/O</a:t>
            </a:r>
            <a:r>
              <a:rPr lang="zh-CN" altLang="en-US" sz="2000"/>
              <a:t>请求，直到最后一个柱面后，在反向移动过来。</a:t>
            </a: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“循环扫描”算法：</a:t>
            </a:r>
            <a:r>
              <a:rPr lang="zh-CN" altLang="en-US" sz="2400">
                <a:solidFill>
                  <a:srgbClr val="FF0000"/>
                </a:solidFill>
              </a:rPr>
              <a:t>移动臂总是从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>
                <a:solidFill>
                  <a:srgbClr val="FF0000"/>
                </a:solidFill>
              </a:rPr>
              <a:t>号柱面到最大号柱面顺序扫描。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4C7B7620-053A-4680-8350-BF19A6D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ADDFA433-2672-421E-8967-A4137856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(1)</a:t>
            </a:r>
            <a:r>
              <a:rPr lang="zh-CN" altLang="en-US"/>
              <a:t>先来先服务算法</a:t>
            </a:r>
            <a:r>
              <a:rPr lang="en-US" altLang="zh-CN"/>
              <a:t>FCFS</a:t>
            </a:r>
            <a:r>
              <a:rPr lang="zh-CN" altLang="en-US"/>
              <a:t>为</a:t>
            </a:r>
            <a:r>
              <a:rPr lang="en-US" altLang="zh-CN"/>
              <a:t>565</a:t>
            </a:r>
            <a:r>
              <a:rPr lang="zh-CN" altLang="en-US"/>
              <a:t>，依次为</a:t>
            </a:r>
            <a:r>
              <a:rPr lang="en-US" altLang="zh-CN"/>
              <a:t>143-86-147-91-177-94-150-102-175-130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(2)</a:t>
            </a:r>
            <a:r>
              <a:rPr lang="zh-CN" altLang="en-US"/>
              <a:t>最短查找时间优先算法</a:t>
            </a:r>
            <a:r>
              <a:rPr lang="en-US" altLang="zh-CN"/>
              <a:t>SSTF</a:t>
            </a:r>
            <a:r>
              <a:rPr lang="zh-CN" altLang="en-US"/>
              <a:t>为</a:t>
            </a:r>
            <a:r>
              <a:rPr lang="en-US" altLang="zh-CN"/>
              <a:t>162</a:t>
            </a:r>
            <a:r>
              <a:rPr lang="zh-CN" altLang="en-US"/>
              <a:t>，依次为</a:t>
            </a:r>
            <a:r>
              <a:rPr lang="en-US" altLang="zh-CN"/>
              <a:t>143-147-150-130-102-94-91-86-175-177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(3)</a:t>
            </a:r>
            <a:r>
              <a:rPr lang="zh-CN" altLang="en-US"/>
              <a:t>扫描算法</a:t>
            </a:r>
            <a:r>
              <a:rPr lang="en-US" altLang="zh-CN"/>
              <a:t>SCAN</a:t>
            </a:r>
            <a:r>
              <a:rPr lang="zh-CN" altLang="en-US"/>
              <a:t>为</a:t>
            </a:r>
            <a:r>
              <a:rPr lang="en-US" altLang="zh-CN"/>
              <a:t>169</a:t>
            </a:r>
            <a:r>
              <a:rPr lang="zh-CN" altLang="en-US"/>
              <a:t>，依次为</a:t>
            </a:r>
            <a:r>
              <a:rPr lang="en-US" altLang="zh-CN"/>
              <a:t>143-147-150-175-177-199-130-102-94-91-86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(4)</a:t>
            </a:r>
            <a:r>
              <a:rPr lang="zh-CN" altLang="en-US"/>
              <a:t>电梯调度为</a:t>
            </a:r>
            <a:r>
              <a:rPr lang="en-US" altLang="zh-CN"/>
              <a:t>125(</a:t>
            </a:r>
            <a:r>
              <a:rPr lang="zh-CN" altLang="en-US"/>
              <a:t>先向地址大的方向</a:t>
            </a:r>
            <a:r>
              <a:rPr lang="en-US" altLang="zh-CN"/>
              <a:t>)</a:t>
            </a:r>
            <a:r>
              <a:rPr lang="zh-CN" altLang="en-US"/>
              <a:t>，依次为</a:t>
            </a:r>
            <a:r>
              <a:rPr lang="en-US" altLang="zh-CN"/>
              <a:t>143-147-150-175-177-130-102-94-91-86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962DE-9D57-4B5D-9708-649CAB34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25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磁盘组共有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个柱面，编号顺序为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n-1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；共有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个磁头，编号顺序为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－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；每个磁道内的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个信息块从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开始编号，依次为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。现用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表示逻辑磁盘块号，用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a,b,c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分别表示任一逻辑磁盘块的柱面号、磁头号、磁道内块号，则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与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a,b,c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可通过如下公式进行转换：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dirty="0"/>
              <a:t>x=</a:t>
            </a:r>
            <a:r>
              <a:rPr lang="en-US" altLang="zh-CN" sz="2400" dirty="0" err="1"/>
              <a:t>k×m×a+k×b+c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dirty="0"/>
              <a:t>a=(x-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en-US" altLang="zh-CN" sz="2400" dirty="0"/>
              <a:t>) DIV (</a:t>
            </a:r>
            <a:r>
              <a:rPr lang="en-US" altLang="zh-CN" sz="2400" dirty="0" err="1"/>
              <a:t>k×m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dirty="0"/>
              <a:t>b=((x-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en-US" altLang="zh-CN" sz="2400" dirty="0"/>
              <a:t>) % (</a:t>
            </a:r>
            <a:r>
              <a:rPr lang="en-US" altLang="zh-CN" sz="2400" dirty="0" err="1"/>
              <a:t>k×m</a:t>
            </a:r>
            <a:r>
              <a:rPr lang="en-US" altLang="zh-CN" sz="2400" dirty="0"/>
              <a:t>)) DIV k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dirty="0"/>
              <a:t>c=((x-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en-US" altLang="zh-CN" sz="2400" dirty="0"/>
              <a:t>) % (</a:t>
            </a:r>
            <a:r>
              <a:rPr lang="en-US" altLang="zh-CN" sz="2400" dirty="0" err="1"/>
              <a:t>k×m</a:t>
            </a:r>
            <a:r>
              <a:rPr lang="en-US" altLang="zh-CN" sz="2400" dirty="0"/>
              <a:t>)) %( k+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zh-CN" altLang="en-US" sz="2400" dirty="0"/>
              <a:t>若某磁盘组为</a:t>
            </a:r>
            <a:r>
              <a:rPr lang="en-US" altLang="zh-CN" sz="2400" dirty="0"/>
              <a:t>n</a:t>
            </a:r>
            <a:r>
              <a:rPr lang="zh-CN" altLang="en-US" sz="2400" dirty="0"/>
              <a:t>＝</a:t>
            </a:r>
            <a:r>
              <a:rPr lang="en-US" altLang="zh-CN" sz="2400" dirty="0"/>
              <a:t>200</a:t>
            </a:r>
            <a:r>
              <a:rPr lang="zh-CN" altLang="en-US" sz="2400" dirty="0"/>
              <a:t>，</a:t>
            </a:r>
            <a:r>
              <a:rPr lang="en-US" altLang="zh-CN" sz="2400" dirty="0"/>
              <a:t>m</a:t>
            </a:r>
            <a:r>
              <a:rPr lang="zh-CN" altLang="en-US" sz="2400" dirty="0"/>
              <a:t>＝</a:t>
            </a:r>
            <a:r>
              <a:rPr lang="en-US" altLang="zh-CN" sz="2400" dirty="0"/>
              <a:t>20</a:t>
            </a:r>
            <a:r>
              <a:rPr lang="zh-CN" altLang="en-US" sz="2400" dirty="0"/>
              <a:t>，</a:t>
            </a:r>
            <a:r>
              <a:rPr lang="en-US" altLang="zh-CN" sz="2400" dirty="0"/>
              <a:t>k</a:t>
            </a:r>
            <a:r>
              <a:rPr lang="zh-CN" altLang="en-US" sz="2400" dirty="0"/>
              <a:t>＝</a:t>
            </a:r>
            <a:r>
              <a:rPr lang="en-US" altLang="zh-CN" sz="2400" dirty="0"/>
              <a:t>10</a:t>
            </a:r>
            <a:r>
              <a:rPr lang="zh-CN" altLang="en-US" sz="2400" dirty="0"/>
              <a:t>，问：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dirty="0"/>
              <a:t>(1)</a:t>
            </a:r>
            <a:r>
              <a:rPr lang="zh-CN" altLang="en-US" sz="2400" dirty="0"/>
              <a:t>柱面号为</a:t>
            </a:r>
            <a:r>
              <a:rPr lang="en-US" altLang="zh-CN" sz="2400" dirty="0"/>
              <a:t>185</a:t>
            </a:r>
            <a:r>
              <a:rPr lang="zh-CN" altLang="en-US" sz="2400" dirty="0"/>
              <a:t>，磁头号为</a:t>
            </a:r>
            <a:r>
              <a:rPr lang="en-US" altLang="zh-CN" sz="2400" dirty="0"/>
              <a:t>12</a:t>
            </a:r>
            <a:r>
              <a:rPr lang="zh-CN" altLang="en-US" sz="2400" dirty="0"/>
              <a:t>，道内块号为</a:t>
            </a:r>
            <a:r>
              <a:rPr lang="en-US" altLang="zh-CN" sz="2400" dirty="0"/>
              <a:t>5</a:t>
            </a:r>
            <a:r>
              <a:rPr lang="zh-CN" altLang="en-US" sz="2400" dirty="0"/>
              <a:t>的磁盘块的逻辑磁盘块号为多少？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dirty="0"/>
              <a:t>(2)</a:t>
            </a:r>
            <a:r>
              <a:rPr lang="zh-CN" altLang="en-US" sz="2400" dirty="0"/>
              <a:t>逻辑磁盘块号为</a:t>
            </a:r>
            <a:r>
              <a:rPr lang="en-US" altLang="zh-CN" sz="2400" dirty="0"/>
              <a:t>1200</a:t>
            </a:r>
            <a:r>
              <a:rPr lang="zh-CN" altLang="en-US" sz="2400" dirty="0"/>
              <a:t>，它所对应的柱面号、磁头号及磁道内块号为多少？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(3)</a:t>
            </a:r>
            <a:r>
              <a:rPr lang="zh-CN" altLang="en-US" sz="2400" dirty="0">
                <a:solidFill>
                  <a:srgbClr val="FF0000"/>
                </a:solidFill>
              </a:rPr>
              <a:t>若每一磁道内的信息块从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开始编号，依次为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…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k-1</a:t>
            </a:r>
            <a:r>
              <a:rPr lang="zh-CN" altLang="en-US" sz="2400" dirty="0">
                <a:solidFill>
                  <a:srgbClr val="FF0000"/>
                </a:solidFill>
              </a:rPr>
              <a:t>，其余均同题设，试写出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之间的转换公式。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09F3C9D8-2E67-47CC-9F2A-941DB71C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81923" name="Picture 2">
            <a:extLst>
              <a:ext uri="{FF2B5EF4-FFF2-40B4-BE49-F238E27FC236}">
                <a16:creationId xmlns:a16="http://schemas.microsoft.com/office/drawing/2014/main" id="{7C9B5B36-CF94-40D4-80F2-41622E9221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214313"/>
            <a:ext cx="7858125" cy="63579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7DE4E04E-823C-48E3-B028-BB547BB7E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0E286-F407-4D6B-9B66-B2A912379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836EEDCB-4238-4821-AAB0-B3469F08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参看</a:t>
            </a:r>
            <a:r>
              <a:rPr lang="en-US" altLang="zh-CN"/>
              <a:t>P325</a:t>
            </a:r>
            <a:r>
              <a:rPr lang="zh-CN" altLang="en-US"/>
              <a:t>磁盘结构图</a:t>
            </a:r>
          </a:p>
        </p:txBody>
      </p:sp>
      <p:pic>
        <p:nvPicPr>
          <p:cNvPr id="82947" name="内容占位符 3">
            <a:extLst>
              <a:ext uri="{FF2B5EF4-FFF2-40B4-BE49-F238E27FC236}">
                <a16:creationId xmlns:a16="http://schemas.microsoft.com/office/drawing/2014/main" id="{71D05581-F3EA-4705-8198-6201070A0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2071688"/>
            <a:ext cx="6929438" cy="4286250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9693B-3A8D-4290-93EE-4ADA8748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(1)</a:t>
            </a:r>
            <a:r>
              <a:rPr lang="zh-CN" altLang="en-US" dirty="0"/>
              <a:t>由上述公式可知，逻辑磁盘块号</a:t>
            </a:r>
            <a:r>
              <a:rPr lang="en-US" dirty="0"/>
              <a:t>x</a:t>
            </a:r>
            <a:r>
              <a:rPr lang="zh-CN" altLang="en-US" dirty="0"/>
              <a:t>为：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x=</a:t>
            </a:r>
            <a:r>
              <a:rPr lang="en-US" dirty="0" err="1"/>
              <a:t>k</a:t>
            </a:r>
            <a:r>
              <a:rPr lang="en-US" altLang="zh-CN" dirty="0" err="1"/>
              <a:t>×</a:t>
            </a:r>
            <a:r>
              <a:rPr lang="en-US" dirty="0" err="1"/>
              <a:t>m</a:t>
            </a:r>
            <a:r>
              <a:rPr lang="en-US" altLang="zh-CN" dirty="0" err="1"/>
              <a:t>×</a:t>
            </a:r>
            <a:r>
              <a:rPr lang="en-US" dirty="0" err="1"/>
              <a:t>a+k</a:t>
            </a:r>
            <a:r>
              <a:rPr lang="en-US" altLang="zh-CN" dirty="0" err="1"/>
              <a:t>×</a:t>
            </a:r>
            <a:r>
              <a:rPr lang="en-US" dirty="0" err="1"/>
              <a:t>b</a:t>
            </a:r>
            <a:r>
              <a:rPr lang="zh-CN" altLang="en-US" dirty="0"/>
              <a:t>＋</a:t>
            </a:r>
            <a:r>
              <a:rPr lang="en-US" dirty="0"/>
              <a:t>c=10</a:t>
            </a:r>
            <a:r>
              <a:rPr lang="en-US" altLang="zh-CN" dirty="0"/>
              <a:t>×</a:t>
            </a:r>
            <a:r>
              <a:rPr lang="en-US" dirty="0"/>
              <a:t>20</a:t>
            </a:r>
            <a:r>
              <a:rPr lang="en-US" altLang="zh-CN" dirty="0"/>
              <a:t>×</a:t>
            </a:r>
            <a:r>
              <a:rPr lang="en-US" dirty="0"/>
              <a:t>185</a:t>
            </a:r>
            <a:r>
              <a:rPr lang="zh-CN" altLang="en-US" dirty="0"/>
              <a:t>＋</a:t>
            </a:r>
            <a:r>
              <a:rPr lang="en-US" dirty="0"/>
              <a:t>10</a:t>
            </a:r>
            <a:r>
              <a:rPr lang="en-US" altLang="zh-CN" dirty="0"/>
              <a:t>×</a:t>
            </a:r>
            <a:r>
              <a:rPr lang="en-US" dirty="0"/>
              <a:t>20</a:t>
            </a:r>
            <a:r>
              <a:rPr lang="zh-CN" altLang="en-US" dirty="0"/>
              <a:t>＋</a:t>
            </a:r>
            <a:r>
              <a:rPr lang="en-US" dirty="0"/>
              <a:t>5=37125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所以，柱面号为</a:t>
            </a:r>
            <a:r>
              <a:rPr lang="en-US" dirty="0"/>
              <a:t>185</a:t>
            </a:r>
            <a:r>
              <a:rPr lang="zh-CN" altLang="en-US" dirty="0"/>
              <a:t>，磁头号为</a:t>
            </a:r>
            <a:r>
              <a:rPr lang="en-US" dirty="0"/>
              <a:t>12</a:t>
            </a:r>
            <a:r>
              <a:rPr lang="zh-CN" altLang="en-US" dirty="0"/>
              <a:t>，道内块号为</a:t>
            </a:r>
            <a:r>
              <a:rPr lang="en-US" dirty="0"/>
              <a:t>5</a:t>
            </a:r>
            <a:r>
              <a:rPr lang="zh-CN" altLang="en-US" dirty="0"/>
              <a:t>的磁盘块的逻辑磁盘块号为：</a:t>
            </a:r>
            <a:r>
              <a:rPr lang="en-US" dirty="0"/>
              <a:t>37125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(2) </a:t>
            </a:r>
            <a:r>
              <a:rPr lang="zh-CN" altLang="en-US" dirty="0"/>
              <a:t>由上述公式可知，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a=(x-1) DIV (</a:t>
            </a:r>
            <a:r>
              <a:rPr lang="en-US" dirty="0" err="1"/>
              <a:t>k</a:t>
            </a:r>
            <a:r>
              <a:rPr lang="en-US" altLang="zh-CN" dirty="0" err="1"/>
              <a:t>×</a:t>
            </a:r>
            <a:r>
              <a:rPr lang="en-US" dirty="0" err="1"/>
              <a:t>m</a:t>
            </a:r>
            <a:r>
              <a:rPr lang="en-US" dirty="0"/>
              <a:t>)=(1200-1) DIV (10</a:t>
            </a:r>
            <a:r>
              <a:rPr lang="en-US" altLang="zh-CN" dirty="0"/>
              <a:t>×</a:t>
            </a:r>
            <a:r>
              <a:rPr lang="en-US" dirty="0"/>
              <a:t>20)=1199 DIV 200=5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b=((x-1) %(</a:t>
            </a:r>
            <a:r>
              <a:rPr lang="en-US" dirty="0" err="1"/>
              <a:t>k</a:t>
            </a:r>
            <a:r>
              <a:rPr lang="en-US" altLang="zh-CN" dirty="0" err="1"/>
              <a:t>×</a:t>
            </a:r>
            <a:r>
              <a:rPr lang="en-US" dirty="0" err="1"/>
              <a:t>m</a:t>
            </a:r>
            <a:r>
              <a:rPr lang="en-US" dirty="0"/>
              <a:t>)) DIV k=((1200-1) % (10</a:t>
            </a:r>
            <a:r>
              <a:rPr lang="en-US" altLang="zh-CN" dirty="0"/>
              <a:t>×</a:t>
            </a:r>
            <a:r>
              <a:rPr lang="en-US" dirty="0"/>
              <a:t>20)) DIV 10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 =(1199 % 200) DIV 10=199 DIV 10=10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c=((x-1) % (</a:t>
            </a:r>
            <a:r>
              <a:rPr lang="en-US" dirty="0" err="1"/>
              <a:t>k</a:t>
            </a:r>
            <a:r>
              <a:rPr lang="en-US" altLang="zh-CN" dirty="0" err="1"/>
              <a:t>×</a:t>
            </a:r>
            <a:r>
              <a:rPr lang="en-US" dirty="0" err="1"/>
              <a:t>m</a:t>
            </a:r>
            <a:r>
              <a:rPr lang="en-US" dirty="0"/>
              <a:t>)) MOD k+1=((1200-1) % (10</a:t>
            </a:r>
            <a:r>
              <a:rPr lang="en-US" altLang="zh-CN" dirty="0"/>
              <a:t>×</a:t>
            </a:r>
            <a:r>
              <a:rPr lang="en-US" dirty="0"/>
              <a:t>20)) %(10+1)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 =(1199 % 200) %( 10+1)=199 %( 10+1)=9+1=10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所以，逻辑磁盘块号为</a:t>
            </a:r>
            <a:r>
              <a:rPr lang="en-US" dirty="0"/>
              <a:t>1200</a:t>
            </a:r>
            <a:r>
              <a:rPr lang="zh-CN" altLang="en-US" dirty="0"/>
              <a:t>，它所对应的柱面号是</a:t>
            </a:r>
            <a:r>
              <a:rPr lang="en-US" dirty="0"/>
              <a:t>5</a:t>
            </a:r>
            <a:r>
              <a:rPr lang="zh-CN" altLang="en-US" dirty="0"/>
              <a:t>、磁头号是</a:t>
            </a:r>
            <a:r>
              <a:rPr lang="en-US" dirty="0"/>
              <a:t>19</a:t>
            </a:r>
            <a:r>
              <a:rPr lang="zh-CN" altLang="en-US" dirty="0"/>
              <a:t>及磁道内块号为</a:t>
            </a:r>
            <a:r>
              <a:rPr lang="en-US" dirty="0"/>
              <a:t>10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(3) </a:t>
            </a:r>
            <a:r>
              <a:rPr lang="zh-CN" altLang="en-US" dirty="0"/>
              <a:t>转换公式为：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x=k</a:t>
            </a:r>
            <a:r>
              <a:rPr lang="en-US" altLang="zh-CN" dirty="0"/>
              <a:t>×</a:t>
            </a:r>
            <a:r>
              <a:rPr lang="en-US" dirty="0"/>
              <a:t>m</a:t>
            </a:r>
            <a:r>
              <a:rPr lang="en-US" altLang="zh-CN" dirty="0"/>
              <a:t>×</a:t>
            </a:r>
            <a:r>
              <a:rPr lang="en-US" dirty="0"/>
              <a:t>a+k</a:t>
            </a:r>
            <a:r>
              <a:rPr lang="en-US" altLang="zh-CN" dirty="0"/>
              <a:t>×</a:t>
            </a:r>
            <a:r>
              <a:rPr lang="en-US" dirty="0"/>
              <a:t>b+c+1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a=(x-1) DIV (</a:t>
            </a:r>
            <a:r>
              <a:rPr lang="en-US" dirty="0" err="1"/>
              <a:t>k</a:t>
            </a:r>
            <a:r>
              <a:rPr lang="en-US" altLang="zh-CN" dirty="0" err="1"/>
              <a:t>×</a:t>
            </a:r>
            <a:r>
              <a:rPr lang="en-US" dirty="0" err="1"/>
              <a:t>m</a:t>
            </a:r>
            <a:r>
              <a:rPr lang="en-US" dirty="0"/>
              <a:t>)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b=((x-1) % (</a:t>
            </a:r>
            <a:r>
              <a:rPr lang="en-US" dirty="0" err="1"/>
              <a:t>k</a:t>
            </a:r>
            <a:r>
              <a:rPr lang="en-US" altLang="zh-CN" dirty="0" err="1"/>
              <a:t>×</a:t>
            </a:r>
            <a:r>
              <a:rPr lang="en-US" dirty="0" err="1"/>
              <a:t>m</a:t>
            </a:r>
            <a:r>
              <a:rPr lang="en-US" dirty="0"/>
              <a:t>)) DIV k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c=((x-1) % (</a:t>
            </a:r>
            <a:r>
              <a:rPr lang="en-US" dirty="0" err="1"/>
              <a:t>k</a:t>
            </a:r>
            <a:r>
              <a:rPr lang="en-US" altLang="zh-CN" dirty="0" err="1"/>
              <a:t>×</a:t>
            </a:r>
            <a:r>
              <a:rPr lang="en-US" dirty="0" err="1"/>
              <a:t>m</a:t>
            </a:r>
            <a:r>
              <a:rPr lang="en-US" dirty="0"/>
              <a:t>)) % k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11FEA575-E95B-45D4-8B74-ECA4A206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006E44B4-DB51-4FB5-9BEC-7B56568A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12</a:t>
            </a:r>
            <a:r>
              <a:rPr lang="zh-CN" altLang="en-US"/>
              <a:t>、</a:t>
            </a:r>
            <a:r>
              <a:rPr lang="en-US" altLang="zh-CN"/>
              <a:t> </a:t>
            </a:r>
            <a:r>
              <a:rPr lang="zh-CN" altLang="en-US"/>
              <a:t>某磁盘共有</a:t>
            </a:r>
            <a:r>
              <a:rPr lang="en-US" altLang="zh-CN"/>
              <a:t>200</a:t>
            </a:r>
            <a:r>
              <a:rPr lang="zh-CN" altLang="en-US"/>
              <a:t>个柱面，每个柱面有</a:t>
            </a:r>
            <a:r>
              <a:rPr lang="en-US" altLang="zh-CN"/>
              <a:t>20</a:t>
            </a:r>
            <a:r>
              <a:rPr lang="zh-CN" altLang="en-US"/>
              <a:t>个磁道，每个磁道有</a:t>
            </a:r>
            <a:r>
              <a:rPr lang="en-US" altLang="zh-CN"/>
              <a:t>8</a:t>
            </a:r>
            <a:r>
              <a:rPr lang="zh-CN" altLang="en-US"/>
              <a:t>个扇区，每个扇区为</a:t>
            </a:r>
            <a:r>
              <a:rPr lang="en-US" altLang="zh-CN"/>
              <a:t>1024B</a:t>
            </a:r>
            <a:r>
              <a:rPr lang="zh-CN" altLang="en-US"/>
              <a:t>。如果驱动程序接到访求是读出</a:t>
            </a:r>
            <a:r>
              <a:rPr lang="en-US" altLang="zh-CN"/>
              <a:t>606</a:t>
            </a:r>
            <a:r>
              <a:rPr lang="zh-CN" altLang="en-US"/>
              <a:t>块，计算该信息块的物理位置。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E7FAF5F6-D136-4CC5-9140-81F9FC46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D6CDD0AE-D749-4792-9EE1-456BC240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）每个柱面的物理块数为</a:t>
            </a:r>
            <a:r>
              <a:rPr lang="en-US" altLang="zh-CN"/>
              <a:t>20×8=160</a:t>
            </a:r>
            <a:r>
              <a:rPr lang="zh-CN" altLang="en-US"/>
              <a:t>块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606/160</a:t>
            </a:r>
            <a:r>
              <a:rPr lang="zh-CN" altLang="en-US"/>
              <a:t>得到商为</a:t>
            </a:r>
            <a:r>
              <a:rPr lang="en-US" altLang="zh-CN"/>
              <a:t>3</a:t>
            </a:r>
            <a:r>
              <a:rPr lang="zh-CN" altLang="en-US"/>
              <a:t>，余数为</a:t>
            </a:r>
            <a:r>
              <a:rPr lang="en-US" altLang="zh-CN"/>
              <a:t>126</a:t>
            </a:r>
            <a:r>
              <a:rPr lang="zh-CN" altLang="en-US"/>
              <a:t>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 </a:t>
            </a:r>
            <a:r>
              <a:rPr lang="zh-CN" altLang="en-US"/>
              <a:t>访求的物理位置在：</a:t>
            </a:r>
            <a:endParaRPr lang="en-US" altLang="zh-CN"/>
          </a:p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个柱面</a:t>
            </a:r>
            <a:r>
              <a:rPr lang="en-US" altLang="zh-CN"/>
              <a:t>(</a:t>
            </a:r>
            <a:r>
              <a:rPr lang="zh-CN" altLang="en-US"/>
              <a:t>柱面号、磁道号与扇区号均从</a:t>
            </a:r>
            <a:r>
              <a:rPr lang="en-US" altLang="zh-CN"/>
              <a:t>0</a:t>
            </a:r>
            <a:r>
              <a:rPr lang="zh-CN" altLang="en-US"/>
              <a:t>开始编号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/>
              <a:t>126</a:t>
            </a:r>
            <a:r>
              <a:rPr lang="zh-CN" altLang="en-US"/>
              <a:t>物理块中</a:t>
            </a:r>
            <a:r>
              <a:rPr lang="en-US" altLang="zh-CN"/>
              <a:t>(</a:t>
            </a:r>
            <a:r>
              <a:rPr lang="zh-CN" altLang="en-US"/>
              <a:t>即</a:t>
            </a:r>
            <a:r>
              <a:rPr lang="en-US" altLang="zh-CN"/>
              <a:t>3</a:t>
            </a:r>
            <a:r>
              <a:rPr lang="zh-CN" altLang="en-US"/>
              <a:t>柱面、</a:t>
            </a:r>
            <a:r>
              <a:rPr lang="en-US" altLang="zh-CN"/>
              <a:t>16</a:t>
            </a:r>
            <a:r>
              <a:rPr lang="zh-CN" altLang="en-US"/>
              <a:t>磁道、</a:t>
            </a:r>
            <a:r>
              <a:rPr lang="en-US" altLang="zh-CN"/>
              <a:t>5</a:t>
            </a:r>
            <a:r>
              <a:rPr lang="zh-CN" altLang="en-US"/>
              <a:t>扇区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0B693201-EC07-4944-ADAE-AF9A8508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EB21844E-685D-4B95-BB4D-D257460A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</a:t>
            </a:r>
            <a:r>
              <a:rPr lang="zh-CN" altLang="en-US"/>
              <a:t>、一个软盘有</a:t>
            </a:r>
            <a:r>
              <a:rPr lang="en-US" altLang="zh-CN"/>
              <a:t>40</a:t>
            </a:r>
            <a:r>
              <a:rPr lang="zh-CN" altLang="en-US"/>
              <a:t>个柱面，查找移过每个柱面花</a:t>
            </a:r>
            <a:r>
              <a:rPr lang="en-US" altLang="zh-CN"/>
              <a:t>6ms</a:t>
            </a:r>
            <a:r>
              <a:rPr lang="zh-CN" altLang="en-US"/>
              <a:t>。若文件信息块零乱存放，则相邻逻辑块平均间隔</a:t>
            </a:r>
            <a:r>
              <a:rPr lang="en-US" altLang="zh-CN"/>
              <a:t>13</a:t>
            </a:r>
            <a:r>
              <a:rPr lang="zh-CN" altLang="en-US"/>
              <a:t>个柱面。但优化存放，相邻逻辑块平均间隔为</a:t>
            </a:r>
            <a:r>
              <a:rPr lang="en-US" altLang="zh-CN"/>
              <a:t>2</a:t>
            </a:r>
            <a:r>
              <a:rPr lang="zh-CN" altLang="en-US"/>
              <a:t>个柱面。如果搜索延迟为</a:t>
            </a:r>
            <a:r>
              <a:rPr lang="en-US" altLang="zh-CN"/>
              <a:t>100ms</a:t>
            </a:r>
            <a:r>
              <a:rPr lang="zh-CN" altLang="en-US"/>
              <a:t>，传输速度为每块</a:t>
            </a:r>
            <a:r>
              <a:rPr lang="en-US" altLang="zh-CN"/>
              <a:t>25ms</a:t>
            </a:r>
            <a:r>
              <a:rPr lang="zh-CN" altLang="en-US"/>
              <a:t>，现问在两种情况下传输</a:t>
            </a:r>
            <a:r>
              <a:rPr lang="en-US" altLang="zh-CN"/>
              <a:t>100</a:t>
            </a:r>
            <a:r>
              <a:rPr lang="zh-CN" altLang="en-US"/>
              <a:t>块文件信息各需多长时间。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ED34292E-F9F2-4478-8AF4-3C93CFDE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067" name="内容占位符 2">
            <a:extLst>
              <a:ext uri="{FF2B5EF4-FFF2-40B4-BE49-F238E27FC236}">
                <a16:creationId xmlns:a16="http://schemas.microsoft.com/office/drawing/2014/main" id="{9DA0A8AB-865C-4BFC-A033-643C4505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答：</a:t>
            </a:r>
            <a:r>
              <a:rPr lang="zh-CN" altLang="en-US"/>
              <a:t>非优化存放，读一块数据需要时间为：</a:t>
            </a:r>
          </a:p>
          <a:p>
            <a:pPr eaLnBrk="1" hangingPunct="1"/>
            <a:r>
              <a:rPr lang="zh-CN" altLang="en-US"/>
              <a:t>               </a:t>
            </a:r>
            <a:r>
              <a:rPr lang="en-US" altLang="zh-CN"/>
              <a:t>13×6+100+25=203ms</a:t>
            </a:r>
            <a:endParaRPr lang="zh-CN" altLang="en-US"/>
          </a:p>
          <a:p>
            <a:pPr eaLnBrk="1" hangingPunct="1"/>
            <a:r>
              <a:rPr lang="zh-CN" altLang="en-US"/>
              <a:t>因而，传输</a:t>
            </a:r>
            <a:r>
              <a:rPr lang="en-US" altLang="zh-CN"/>
              <a:t>100</a:t>
            </a:r>
            <a:r>
              <a:rPr lang="zh-CN" altLang="en-US"/>
              <a:t>块文件需：</a:t>
            </a:r>
            <a:r>
              <a:rPr lang="en-US" altLang="zh-CN"/>
              <a:t>20300ms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优化存放，读一块数据需要时间为：</a:t>
            </a:r>
          </a:p>
          <a:p>
            <a:pPr eaLnBrk="1" hangingPunct="1"/>
            <a:r>
              <a:rPr lang="zh-CN" altLang="en-US"/>
              <a:t>               </a:t>
            </a:r>
            <a:r>
              <a:rPr lang="en-US" altLang="zh-CN"/>
              <a:t>2×6+100+25=137ms</a:t>
            </a:r>
            <a:endParaRPr lang="zh-CN" altLang="en-US"/>
          </a:p>
          <a:p>
            <a:pPr eaLnBrk="1" hangingPunct="1"/>
            <a:r>
              <a:rPr lang="zh-CN" altLang="en-US"/>
              <a:t>因而，传输</a:t>
            </a:r>
            <a:r>
              <a:rPr lang="en-US" altLang="zh-CN"/>
              <a:t>100</a:t>
            </a:r>
            <a:r>
              <a:rPr lang="zh-CN" altLang="en-US"/>
              <a:t>块文件需：</a:t>
            </a:r>
            <a:r>
              <a:rPr lang="en-US" altLang="zh-CN"/>
              <a:t>13700ms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9C354068-E7CB-47BA-B3B8-1617A263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第六章</a:t>
            </a: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A571C351-8204-42F3-9261-B6B40948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9C708FD5-8172-4C6E-B643-440AC37B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FAC28C87-645A-463C-ACEA-1462704D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  </a:t>
            </a:r>
            <a:r>
              <a:rPr lang="zh-CN" altLang="en-US"/>
              <a:t>在</a:t>
            </a:r>
            <a:r>
              <a:rPr lang="en-US" altLang="zh-CN"/>
              <a:t>UNIX </a:t>
            </a:r>
            <a:r>
              <a:rPr lang="zh-CN" altLang="en-US"/>
              <a:t>中，</a:t>
            </a:r>
            <a:r>
              <a:rPr lang="zh-CN" altLang="en-US">
                <a:solidFill>
                  <a:srgbClr val="FF0000"/>
                </a:solidFill>
              </a:rPr>
              <a:t>如果一个盘块的大小为</a:t>
            </a:r>
            <a:r>
              <a:rPr lang="en-US" altLang="zh-CN">
                <a:solidFill>
                  <a:srgbClr val="FF0000"/>
                </a:solidFill>
              </a:rPr>
              <a:t>1KB</a:t>
            </a:r>
            <a:r>
              <a:rPr lang="zh-CN" altLang="en-US"/>
              <a:t>，每个盘块号占</a:t>
            </a:r>
            <a:r>
              <a:rPr lang="en-US" altLang="zh-CN"/>
              <a:t>4</a:t>
            </a:r>
            <a:r>
              <a:rPr lang="zh-CN" altLang="en-US"/>
              <a:t>个字节，即每块可放</a:t>
            </a:r>
            <a:r>
              <a:rPr lang="en-US" altLang="zh-CN"/>
              <a:t>256</a:t>
            </a:r>
            <a:r>
              <a:rPr lang="zh-CN" altLang="en-US"/>
              <a:t>个地址。请转换下列文件的字节偏移量为物理地址：</a:t>
            </a:r>
            <a:r>
              <a:rPr lang="en-US" altLang="zh-CN"/>
              <a:t>(1)9999</a:t>
            </a:r>
            <a:r>
              <a:rPr lang="zh-CN" altLang="en-US"/>
              <a:t>；</a:t>
            </a:r>
            <a:r>
              <a:rPr lang="en-US" altLang="zh-CN"/>
              <a:t>(2)18000</a:t>
            </a:r>
            <a:r>
              <a:rPr lang="zh-CN" altLang="en-US"/>
              <a:t>；</a:t>
            </a:r>
            <a:r>
              <a:rPr lang="en-US" altLang="zh-CN"/>
              <a:t>(3)420000</a:t>
            </a:r>
            <a:r>
              <a:rPr lang="zh-CN" altLang="en-US"/>
              <a:t>。</a:t>
            </a:r>
          </a:p>
          <a:p>
            <a:pPr eaLnBrk="1" hangingPunct="1"/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对比</a:t>
            </a:r>
            <a:r>
              <a:rPr lang="en-US" altLang="zh-CN" sz="2400">
                <a:solidFill>
                  <a:srgbClr val="FF0000"/>
                </a:solidFill>
              </a:rPr>
              <a:t>P374</a:t>
            </a:r>
            <a:r>
              <a:rPr lang="zh-CN" altLang="en-US" sz="2400">
                <a:solidFill>
                  <a:srgbClr val="FF0000"/>
                </a:solidFill>
              </a:rPr>
              <a:t>，这里每个盘块大小为</a:t>
            </a:r>
            <a:r>
              <a:rPr lang="en-US" altLang="zh-CN" sz="2400">
                <a:solidFill>
                  <a:srgbClr val="FF0000"/>
                </a:solidFill>
              </a:rPr>
              <a:t>1KB,</a:t>
            </a:r>
            <a:r>
              <a:rPr lang="zh-CN" altLang="en-US" sz="2400">
                <a:solidFill>
                  <a:srgbClr val="FF0000"/>
                </a:solidFill>
              </a:rPr>
              <a:t>而书上是</a:t>
            </a:r>
            <a:r>
              <a:rPr lang="en-US" altLang="zh-CN" sz="2400">
                <a:solidFill>
                  <a:srgbClr val="FF0000"/>
                </a:solidFill>
              </a:rPr>
              <a:t>512B</a:t>
            </a:r>
            <a:r>
              <a:rPr lang="zh-CN" altLang="en-US" sz="2400">
                <a:solidFill>
                  <a:srgbClr val="FF0000"/>
                </a:solidFill>
              </a:rPr>
              <a:t>。所以每次间接索引所指向的那个盘块实际上就会有</a:t>
            </a:r>
            <a:r>
              <a:rPr lang="en-US" altLang="zh-CN" sz="2400">
                <a:solidFill>
                  <a:srgbClr val="FF0000"/>
                </a:solidFill>
              </a:rPr>
              <a:t>256</a:t>
            </a:r>
            <a:r>
              <a:rPr lang="zh-CN" altLang="en-US" sz="2400">
                <a:solidFill>
                  <a:srgbClr val="FF0000"/>
                </a:solidFill>
              </a:rPr>
              <a:t>个子索引项。）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9D55B-593C-406D-9517-D4B51BA0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答： </a:t>
            </a:r>
            <a:r>
              <a:rPr lang="zh-CN" altLang="en-US" dirty="0">
                <a:solidFill>
                  <a:srgbClr val="FF0000"/>
                </a:solidFill>
              </a:rPr>
              <a:t>步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zh-CN" altLang="en-US" dirty="0"/>
              <a:t>将逻辑文件的字节偏移量转换为文件的逻辑块号和块内偏移。方法是：将逻辑文件的字节偏移量</a:t>
            </a:r>
            <a:r>
              <a:rPr lang="en-US" dirty="0"/>
              <a:t>/</a:t>
            </a:r>
            <a:r>
              <a:rPr lang="zh-CN" altLang="en-US" dirty="0"/>
              <a:t>盘块大小，商为文件的</a:t>
            </a:r>
            <a:r>
              <a:rPr lang="zh-CN" altLang="en-US" dirty="0">
                <a:solidFill>
                  <a:srgbClr val="FF0000"/>
                </a:solidFill>
              </a:rPr>
              <a:t>逻辑块号</a:t>
            </a:r>
            <a:r>
              <a:rPr lang="zh-CN" altLang="en-US" dirty="0"/>
              <a:t>，余数是</a:t>
            </a:r>
            <a:r>
              <a:rPr lang="zh-CN" altLang="en-US" dirty="0">
                <a:solidFill>
                  <a:srgbClr val="FF0000"/>
                </a:solidFill>
              </a:rPr>
              <a:t>块内偏移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步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将文件的逻辑块号转换为物理块号。使用多重索引结构，在索引节点中根据逻辑块号通过</a:t>
            </a:r>
            <a:r>
              <a:rPr lang="zh-CN" altLang="en-US" dirty="0">
                <a:solidFill>
                  <a:srgbClr val="FF0000"/>
                </a:solidFill>
              </a:rPr>
              <a:t>直接索引或间接索引</a:t>
            </a:r>
            <a:r>
              <a:rPr lang="zh-CN" altLang="en-US" dirty="0"/>
              <a:t>找到对应物理块号。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9000     L1=INT(9999</a:t>
            </a:r>
            <a:r>
              <a:rPr lang="zh-CN" altLang="en-US" dirty="0"/>
              <a:t>，</a:t>
            </a:r>
            <a:r>
              <a:rPr lang="en-US" dirty="0"/>
              <a:t>1024)=9  B1=MOD(9999</a:t>
            </a:r>
            <a:r>
              <a:rPr lang="zh-CN" altLang="en-US" dirty="0"/>
              <a:t>，</a:t>
            </a:r>
            <a:r>
              <a:rPr lang="en-US" dirty="0"/>
              <a:t>1024)=783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其逻辑块号为</a:t>
            </a:r>
            <a:r>
              <a:rPr lang="en-US" dirty="0"/>
              <a:t>9</a:t>
            </a:r>
            <a:r>
              <a:rPr lang="zh-CN" altLang="en-US" dirty="0"/>
              <a:t>，故直接索引</a:t>
            </a:r>
            <a:r>
              <a:rPr lang="en-US" dirty="0" err="1"/>
              <a:t>addr</a:t>
            </a:r>
            <a:r>
              <a:rPr lang="en-US" dirty="0"/>
              <a:t>[9]</a:t>
            </a:r>
            <a:r>
              <a:rPr lang="zh-CN" altLang="en-US" dirty="0"/>
              <a:t>中可找到物理块号。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18000    L2=INT(18000</a:t>
            </a:r>
            <a:r>
              <a:rPr lang="zh-CN" altLang="en-US" dirty="0"/>
              <a:t>，</a:t>
            </a:r>
            <a:r>
              <a:rPr lang="en-US" dirty="0"/>
              <a:t>1024)=17  B1=MOD(18000</a:t>
            </a:r>
            <a:r>
              <a:rPr lang="zh-CN" altLang="en-US" dirty="0"/>
              <a:t>，</a:t>
            </a:r>
            <a:r>
              <a:rPr lang="en-US" dirty="0"/>
              <a:t>1024)=592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其逻辑块号为</a:t>
            </a:r>
            <a:r>
              <a:rPr lang="en-US" dirty="0"/>
              <a:t>17</a:t>
            </a:r>
            <a:r>
              <a:rPr lang="zh-CN" altLang="en-US" dirty="0"/>
              <a:t>，通过一次间接索引</a:t>
            </a:r>
            <a:r>
              <a:rPr lang="en-US" dirty="0" err="1"/>
              <a:t>addr</a:t>
            </a:r>
            <a:r>
              <a:rPr lang="en-US" dirty="0"/>
              <a:t>[10]</a:t>
            </a:r>
            <a:r>
              <a:rPr lang="zh-CN" altLang="en-US" dirty="0"/>
              <a:t>中可找到物理块号。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420000   L1=INT(420000</a:t>
            </a:r>
            <a:r>
              <a:rPr lang="zh-CN" altLang="en-US" dirty="0"/>
              <a:t>，</a:t>
            </a:r>
            <a:r>
              <a:rPr lang="en-US" dirty="0"/>
              <a:t>1024)=410  B1=MOD(9000</a:t>
            </a:r>
            <a:r>
              <a:rPr lang="zh-CN" altLang="en-US" dirty="0"/>
              <a:t>，</a:t>
            </a:r>
            <a:r>
              <a:rPr lang="en-US" dirty="0"/>
              <a:t>1024)=160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其逻辑块号为</a:t>
            </a:r>
            <a:r>
              <a:rPr lang="en-US" dirty="0"/>
              <a:t>410</a:t>
            </a:r>
            <a:r>
              <a:rPr lang="zh-CN" altLang="en-US" dirty="0"/>
              <a:t>，通过二次间接索引</a:t>
            </a:r>
            <a:r>
              <a:rPr lang="en-US" dirty="0" err="1"/>
              <a:t>addr</a:t>
            </a:r>
            <a:r>
              <a:rPr lang="en-US" dirty="0"/>
              <a:t>[11]</a:t>
            </a:r>
            <a:r>
              <a:rPr lang="zh-CN" altLang="en-US" dirty="0"/>
              <a:t>中可找到物理块号。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20DFF133-AE2A-469E-BC94-F337290D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63" name="内容占位符 2">
            <a:extLst>
              <a:ext uri="{FF2B5EF4-FFF2-40B4-BE49-F238E27FC236}">
                <a16:creationId xmlns:a16="http://schemas.microsoft.com/office/drawing/2014/main" id="{B149C4B8-2771-409C-BACC-CB2BAE59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</a:t>
            </a:r>
            <a:r>
              <a:rPr lang="zh-CN" altLang="en-US"/>
              <a:t>，一个</a:t>
            </a:r>
            <a:r>
              <a:rPr lang="en-US" altLang="zh-CN"/>
              <a:t>UNIX/Linux</a:t>
            </a:r>
            <a:r>
              <a:rPr lang="zh-CN" altLang="en-US"/>
              <a:t>文件，如果一个盘块的大小为</a:t>
            </a:r>
            <a:r>
              <a:rPr lang="en-US" altLang="zh-CN"/>
              <a:t>1KB</a:t>
            </a:r>
            <a:r>
              <a:rPr lang="zh-CN" altLang="en-US"/>
              <a:t>，每个盘块号占</a:t>
            </a:r>
            <a:r>
              <a:rPr lang="en-US" altLang="zh-CN"/>
              <a:t>4</a:t>
            </a:r>
            <a:r>
              <a:rPr lang="zh-CN" altLang="en-US"/>
              <a:t>个字节，那么，若进程欲访问偏移为</a:t>
            </a:r>
            <a:r>
              <a:rPr lang="en-US" altLang="zh-CN"/>
              <a:t>263168</a:t>
            </a:r>
            <a:r>
              <a:rPr lang="zh-CN" altLang="en-US"/>
              <a:t>字节处的数据，需经过几次间接？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对比</a:t>
            </a:r>
            <a:r>
              <a:rPr lang="en-US" altLang="zh-CN">
                <a:solidFill>
                  <a:srgbClr val="FF0000"/>
                </a:solidFill>
              </a:rPr>
              <a:t>P374</a:t>
            </a:r>
            <a:r>
              <a:rPr lang="zh-CN" altLang="en-US">
                <a:solidFill>
                  <a:srgbClr val="FF0000"/>
                </a:solidFill>
              </a:rPr>
              <a:t>，这里每个盘块大小为</a:t>
            </a:r>
            <a:r>
              <a:rPr lang="en-US" altLang="zh-CN">
                <a:solidFill>
                  <a:srgbClr val="FF0000"/>
                </a:solidFill>
              </a:rPr>
              <a:t>1KB,</a:t>
            </a:r>
            <a:r>
              <a:rPr lang="zh-CN" altLang="en-US">
                <a:solidFill>
                  <a:srgbClr val="FF0000"/>
                </a:solidFill>
              </a:rPr>
              <a:t>而书上是</a:t>
            </a:r>
            <a:r>
              <a:rPr lang="en-US" altLang="zh-CN">
                <a:solidFill>
                  <a:srgbClr val="FF0000"/>
                </a:solidFill>
              </a:rPr>
              <a:t>512B</a:t>
            </a:r>
            <a:r>
              <a:rPr lang="zh-CN" altLang="en-US">
                <a:solidFill>
                  <a:srgbClr val="FF0000"/>
                </a:solidFill>
              </a:rPr>
              <a:t>。所以每次间接索引所指向的那个盘块实际上就会有</a:t>
            </a:r>
            <a:r>
              <a:rPr lang="en-US" altLang="zh-CN">
                <a:solidFill>
                  <a:srgbClr val="FF0000"/>
                </a:solidFill>
              </a:rPr>
              <a:t>256</a:t>
            </a:r>
            <a:r>
              <a:rPr lang="zh-CN" altLang="en-US">
                <a:solidFill>
                  <a:srgbClr val="FF0000"/>
                </a:solidFill>
              </a:rPr>
              <a:t>个子索引项。）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1695C155-7C50-4774-9061-7EBC0E2A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5312824-8356-4924-A24B-32EB6079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11  </a:t>
            </a:r>
            <a:r>
              <a:rPr lang="zh-CN" altLang="en-US" sz="2400"/>
              <a:t>有</a:t>
            </a:r>
            <a:r>
              <a:rPr lang="en-US" altLang="zh-CN" sz="2400"/>
              <a:t>5</a:t>
            </a:r>
            <a:r>
              <a:rPr lang="zh-CN" altLang="en-US" sz="2400"/>
              <a:t>个批处理作业</a:t>
            </a:r>
            <a:r>
              <a:rPr lang="en-US" altLang="zh-CN" sz="2400"/>
              <a:t>A</a:t>
            </a:r>
            <a:r>
              <a:rPr lang="zh-CN" altLang="en-US" sz="2400"/>
              <a:t>到</a:t>
            </a:r>
            <a:r>
              <a:rPr lang="en-US" altLang="zh-CN" sz="2400"/>
              <a:t>E</a:t>
            </a:r>
            <a:r>
              <a:rPr lang="zh-CN" altLang="en-US" sz="2400">
                <a:solidFill>
                  <a:srgbClr val="FF0000"/>
                </a:solidFill>
              </a:rPr>
              <a:t>均已到达</a:t>
            </a:r>
            <a:r>
              <a:rPr lang="zh-CN" altLang="en-US" sz="2400"/>
              <a:t>计算中心，其运行时间分别</a:t>
            </a: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6</a:t>
            </a:r>
            <a:r>
              <a:rPr lang="zh-CN" altLang="en-US" sz="2400"/>
              <a:t>、</a:t>
            </a:r>
            <a:r>
              <a:rPr lang="en-US" altLang="zh-CN" sz="2400"/>
              <a:t>8</a:t>
            </a:r>
            <a:r>
              <a:rPr lang="zh-CN" altLang="en-US" sz="2400"/>
              <a:t>和</a:t>
            </a:r>
            <a:r>
              <a:rPr lang="en-US" altLang="zh-CN" sz="2400"/>
              <a:t>10</a:t>
            </a:r>
            <a:r>
              <a:rPr lang="zh-CN" altLang="en-US" sz="2400"/>
              <a:t>分钟；各自的优先级分别被规定为</a:t>
            </a: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4</a:t>
            </a:r>
            <a:r>
              <a:rPr lang="zh-CN" altLang="en-US" sz="2400"/>
              <a:t>和</a:t>
            </a:r>
            <a:r>
              <a:rPr lang="en-US" altLang="zh-CN" sz="2400"/>
              <a:t>5</a:t>
            </a:r>
            <a:r>
              <a:rPr lang="zh-CN" altLang="en-US" sz="2400"/>
              <a:t>，这里</a:t>
            </a:r>
            <a:r>
              <a:rPr lang="en-US" altLang="zh-CN" sz="2400"/>
              <a:t>5</a:t>
            </a:r>
            <a:r>
              <a:rPr lang="zh-CN" altLang="en-US" sz="2400"/>
              <a:t>为最高级。对于</a:t>
            </a:r>
            <a:r>
              <a:rPr lang="en-US" altLang="zh-CN" sz="2400"/>
              <a:t>(1</a:t>
            </a:r>
            <a:r>
              <a:rPr lang="zh-CN" altLang="en-US" sz="2400"/>
              <a:t>）时间片轮转算法、</a:t>
            </a:r>
            <a:r>
              <a:rPr lang="en-US" altLang="zh-CN" sz="2400"/>
              <a:t>(2</a:t>
            </a:r>
            <a:r>
              <a:rPr lang="zh-CN" altLang="en-US" sz="2400"/>
              <a:t>）优先数法、</a:t>
            </a:r>
            <a:r>
              <a:rPr lang="en-US" altLang="zh-CN" sz="2400"/>
              <a:t>(3</a:t>
            </a:r>
            <a:r>
              <a:rPr lang="zh-CN" altLang="en-US" sz="2400"/>
              <a:t>）短作业优先算法、</a:t>
            </a:r>
            <a:r>
              <a:rPr lang="en-US" altLang="zh-CN" sz="2400"/>
              <a:t>(4</a:t>
            </a:r>
            <a:r>
              <a:rPr lang="zh-CN" altLang="en-US" sz="2400"/>
              <a:t>）先来先服务调度算法</a:t>
            </a:r>
            <a:r>
              <a:rPr lang="en-US" altLang="zh-CN" sz="2400"/>
              <a:t>(</a:t>
            </a:r>
            <a:r>
              <a:rPr lang="zh-CN" altLang="en-US" sz="2400"/>
              <a:t>按到达次序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E</a:t>
            </a:r>
            <a:r>
              <a:rPr lang="zh-CN" altLang="en-US" sz="2400"/>
              <a:t>、</a:t>
            </a:r>
            <a:r>
              <a:rPr lang="en-US" altLang="zh-CN" sz="2400"/>
              <a:t>A)</a:t>
            </a:r>
            <a:r>
              <a:rPr lang="zh-CN" altLang="en-US" sz="2400"/>
              <a:t>，在忽略进程切换时间的前提下，计算出平均作业周转时间。（对</a:t>
            </a:r>
            <a:r>
              <a:rPr lang="en-US" altLang="zh-CN" sz="2400"/>
              <a:t>(1</a:t>
            </a:r>
            <a:r>
              <a:rPr lang="zh-CN" altLang="en-US" sz="2400"/>
              <a:t>）每个作业获得相同的</a:t>
            </a:r>
            <a:r>
              <a:rPr lang="en-US" altLang="zh-CN" sz="2400"/>
              <a:t>2</a:t>
            </a:r>
            <a:r>
              <a:rPr lang="zh-CN" altLang="en-US" sz="2400"/>
              <a:t>分钟长的时间片；对</a:t>
            </a:r>
            <a:r>
              <a:rPr lang="en-US" altLang="zh-CN" sz="2400"/>
              <a:t>(2</a:t>
            </a:r>
            <a:r>
              <a:rPr lang="zh-CN" altLang="en-US" sz="2400"/>
              <a:t>）到</a:t>
            </a:r>
            <a:r>
              <a:rPr lang="en-US" altLang="zh-CN" sz="2400"/>
              <a:t>(4</a:t>
            </a:r>
            <a:r>
              <a:rPr lang="zh-CN" altLang="en-US" sz="2400"/>
              <a:t>）采用单道运行，直到结束。）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>
            <a:extLst>
              <a:ext uri="{FF2B5EF4-FFF2-40B4-BE49-F238E27FC236}">
                <a16:creationId xmlns:a16="http://schemas.microsoft.com/office/drawing/2014/main" id="{533D69D9-A9FF-4EDF-AAA4-5AF89345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3187" name="内容占位符 2">
            <a:extLst>
              <a:ext uri="{FF2B5EF4-FFF2-40B4-BE49-F238E27FC236}">
                <a16:creationId xmlns:a16="http://schemas.microsoft.com/office/drawing/2014/main" id="{95536F82-03F1-4C03-B2E6-FC662F43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UNIX/Linux</a:t>
            </a:r>
            <a:r>
              <a:rPr lang="zh-CN" altLang="en-US"/>
              <a:t>文件系统中，直接寻址为</a:t>
            </a:r>
            <a:r>
              <a:rPr lang="en-US" altLang="zh-CN"/>
              <a:t>10</a:t>
            </a:r>
            <a:r>
              <a:rPr lang="zh-CN" altLang="en-US"/>
              <a:t>块，一次间接寻址为</a:t>
            </a:r>
            <a:r>
              <a:rPr lang="en-US" altLang="zh-CN"/>
              <a:t>256</a:t>
            </a:r>
            <a:r>
              <a:rPr lang="zh-CN" altLang="en-US"/>
              <a:t>块，二次间接寻址为</a:t>
            </a:r>
            <a:r>
              <a:rPr lang="en-US" altLang="zh-CN"/>
              <a:t>256</a:t>
            </a:r>
            <a:r>
              <a:rPr lang="en-US" altLang="zh-CN" baseline="30000"/>
              <a:t>2</a:t>
            </a:r>
            <a:r>
              <a:rPr lang="zh-CN" altLang="en-US"/>
              <a:t>块，三次间接寻址为</a:t>
            </a:r>
            <a:r>
              <a:rPr lang="en-US" altLang="zh-CN"/>
              <a:t>256</a:t>
            </a:r>
            <a:r>
              <a:rPr lang="en-US" altLang="zh-CN" baseline="30000"/>
              <a:t>3</a:t>
            </a:r>
            <a:r>
              <a:rPr lang="zh-CN" altLang="en-US"/>
              <a:t>块。</a:t>
            </a:r>
          </a:p>
          <a:p>
            <a:pPr eaLnBrk="1" hangingPunct="1"/>
            <a:r>
              <a:rPr lang="zh-CN" altLang="en-US"/>
              <a:t>偏移为</a:t>
            </a:r>
            <a:r>
              <a:rPr lang="en-US" altLang="zh-CN"/>
              <a:t>263168</a:t>
            </a:r>
            <a:r>
              <a:rPr lang="zh-CN" altLang="en-US"/>
              <a:t>字节的逻辑块号是：</a:t>
            </a:r>
            <a:r>
              <a:rPr lang="en-US" altLang="zh-CN"/>
              <a:t>263168/1024=257</a:t>
            </a:r>
            <a:r>
              <a:rPr lang="zh-CN" altLang="en-US"/>
              <a:t>。块内偏移量</a:t>
            </a:r>
            <a:r>
              <a:rPr lang="en-US" altLang="zh-CN"/>
              <a:t>=263168-257×1024=0</a:t>
            </a:r>
            <a:r>
              <a:rPr lang="zh-CN" altLang="en-US"/>
              <a:t>。由于</a:t>
            </a:r>
            <a:r>
              <a:rPr lang="en-US" altLang="zh-CN"/>
              <a:t>10&lt;257&lt;256+10</a:t>
            </a:r>
            <a:r>
              <a:rPr lang="zh-CN" altLang="en-US"/>
              <a:t>，故</a:t>
            </a:r>
            <a:r>
              <a:rPr lang="en-US" altLang="zh-CN"/>
              <a:t>263168</a:t>
            </a:r>
            <a:r>
              <a:rPr lang="zh-CN" altLang="en-US"/>
              <a:t>字节在一次间接寻址内。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9236F1CC-A73A-4F6F-AE14-42F91342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4211" name="内容占位符 2">
            <a:extLst>
              <a:ext uri="{FF2B5EF4-FFF2-40B4-BE49-F238E27FC236}">
                <a16:creationId xmlns:a16="http://schemas.microsoft.com/office/drawing/2014/main" id="{149F0B1B-998D-438E-944A-0B558C8A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15  </a:t>
            </a:r>
            <a:r>
              <a:rPr lang="zh-CN" altLang="en-US"/>
              <a:t>某磁盘共有</a:t>
            </a:r>
            <a:r>
              <a:rPr lang="en-US" altLang="zh-CN"/>
              <a:t>100</a:t>
            </a:r>
            <a:r>
              <a:rPr lang="zh-CN" altLang="en-US"/>
              <a:t>个柱面，每个柱面有</a:t>
            </a:r>
            <a:r>
              <a:rPr lang="en-US" altLang="zh-CN"/>
              <a:t>8</a:t>
            </a:r>
            <a:r>
              <a:rPr lang="zh-CN" altLang="en-US"/>
              <a:t>个磁头，每个盘面分</a:t>
            </a:r>
            <a:r>
              <a:rPr lang="en-US" altLang="zh-CN"/>
              <a:t>4</a:t>
            </a:r>
            <a:r>
              <a:rPr lang="zh-CN" altLang="en-US"/>
              <a:t>个扇区。若逻辑记录与扇区等长，柱面、磁道、扇区均从</a:t>
            </a:r>
            <a:r>
              <a:rPr lang="en-US" altLang="zh-CN"/>
              <a:t>0</a:t>
            </a:r>
            <a:r>
              <a:rPr lang="zh-CN" altLang="en-US"/>
              <a:t>起编号。现用</a:t>
            </a:r>
            <a:r>
              <a:rPr lang="en-US" altLang="zh-CN"/>
              <a:t>16</a:t>
            </a:r>
            <a:r>
              <a:rPr lang="zh-CN" altLang="en-US"/>
              <a:t>位的</a:t>
            </a:r>
            <a:r>
              <a:rPr lang="en-US" altLang="zh-CN"/>
              <a:t>200</a:t>
            </a:r>
            <a:r>
              <a:rPr lang="zh-CN" altLang="en-US"/>
              <a:t>个字</a:t>
            </a:r>
            <a:r>
              <a:rPr lang="en-US" altLang="zh-CN"/>
              <a:t>(0-199)</a:t>
            </a:r>
            <a:r>
              <a:rPr lang="zh-CN" altLang="en-US"/>
              <a:t>来组成位示图来管理盘空间。现问：</a:t>
            </a:r>
            <a:r>
              <a:rPr lang="en-US" altLang="zh-CN"/>
              <a:t>(1)</a:t>
            </a:r>
            <a:r>
              <a:rPr lang="zh-CN" altLang="en-US"/>
              <a:t>位示图第</a:t>
            </a:r>
            <a:r>
              <a:rPr lang="en-US" altLang="zh-CN"/>
              <a:t>15</a:t>
            </a:r>
            <a:r>
              <a:rPr lang="zh-CN" altLang="en-US"/>
              <a:t>个字的第</a:t>
            </a:r>
            <a:r>
              <a:rPr lang="en-US" altLang="zh-CN"/>
              <a:t>7</a:t>
            </a:r>
            <a:r>
              <a:rPr lang="zh-CN" altLang="en-US"/>
              <a:t>位为</a:t>
            </a:r>
            <a:r>
              <a:rPr lang="en-US" altLang="zh-CN"/>
              <a:t>0</a:t>
            </a:r>
            <a:r>
              <a:rPr lang="zh-CN" altLang="en-US"/>
              <a:t>而准备分配给某一记录，该块的柱面号、磁道号、扇区号是多少</a:t>
            </a:r>
            <a:r>
              <a:rPr lang="en-US" altLang="zh-CN"/>
              <a:t>?(2)</a:t>
            </a:r>
            <a:r>
              <a:rPr lang="zh-CN" altLang="en-US"/>
              <a:t>现回收第</a:t>
            </a:r>
            <a:r>
              <a:rPr lang="en-US" altLang="zh-CN"/>
              <a:t>56</a:t>
            </a:r>
            <a:r>
              <a:rPr lang="zh-CN" altLang="en-US"/>
              <a:t>柱面第</a:t>
            </a:r>
            <a:r>
              <a:rPr lang="en-US" altLang="zh-CN"/>
              <a:t>6</a:t>
            </a:r>
            <a:r>
              <a:rPr lang="zh-CN" altLang="en-US"/>
              <a:t>磁道第</a:t>
            </a:r>
            <a:r>
              <a:rPr lang="en-US" altLang="zh-CN"/>
              <a:t>3</a:t>
            </a:r>
            <a:r>
              <a:rPr lang="zh-CN" altLang="en-US"/>
              <a:t>扇区，这时位示图的第几个字的第几位应清</a:t>
            </a:r>
            <a:r>
              <a:rPr lang="en-US" altLang="zh-CN"/>
              <a:t>0?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3CDF1214-8941-49FF-8E81-6867D71E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磁盘块的物理地址描述 </a:t>
            </a:r>
            <a:r>
              <a:rPr lang="en-US" altLang="zh-CN" sz="3200"/>
              <a:t>——</a:t>
            </a:r>
            <a:r>
              <a:rPr lang="zh-CN" altLang="en-US" sz="3200"/>
              <a:t>采用三个参数</a:t>
            </a:r>
          </a:p>
        </p:txBody>
      </p:sp>
      <p:sp>
        <p:nvSpPr>
          <p:cNvPr id="95235" name="内容占位符 2">
            <a:extLst>
              <a:ext uri="{FF2B5EF4-FFF2-40B4-BE49-F238E27FC236}">
                <a16:creationId xmlns:a16="http://schemas.microsoft.com/office/drawing/2014/main" id="{25E6BC52-E2A3-4AAF-A075-F561B86B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在磁盘上访问一个扇区，必须给出其柱面号、磁头号和扇区号，这称为扇区的物理地址，即物理扇区号。由物理扇区号表示的扇区称为绝对扇区。为了方便，操作系统通常将其转变为连续的逻辑扇区号加以管理。</a:t>
            </a:r>
          </a:p>
          <a:p>
            <a:pPr eaLnBrk="1" hangingPunct="1"/>
            <a:r>
              <a:rPr lang="zh-CN" altLang="en-US"/>
              <a:t>编址方式为：对整个磁盘从柱面</a:t>
            </a:r>
            <a:r>
              <a:rPr lang="en-US" altLang="zh-CN"/>
              <a:t>0</a:t>
            </a:r>
            <a:r>
              <a:rPr lang="zh-CN" altLang="en-US"/>
              <a:t>到最后一个柱面增加，在柱面上按磁道号增加，在磁道上按扇区号增加。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内容占位符 2">
            <a:extLst>
              <a:ext uri="{FF2B5EF4-FFF2-40B4-BE49-F238E27FC236}">
                <a16:creationId xmlns:a16="http://schemas.microsoft.com/office/drawing/2014/main" id="{0BD9035A-295B-4F1F-AF50-6D19ED00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5483225"/>
          </a:xfrm>
        </p:spPr>
        <p:txBody>
          <a:bodyPr/>
          <a:lstStyle/>
          <a:p>
            <a:pPr eaLnBrk="1" hangingPunct="1"/>
            <a:r>
              <a:rPr lang="zh-CN" altLang="en-US" sz="2800"/>
              <a:t>设一块为一扇，则磁盘块号及其物理三地址之间可按以下式子转换</a:t>
            </a:r>
            <a:r>
              <a:rPr lang="en-US" altLang="zh-CN" sz="2800"/>
              <a:t>:</a:t>
            </a:r>
          </a:p>
          <a:p>
            <a:pPr eaLnBrk="1" hangingPunct="1"/>
            <a:r>
              <a:rPr lang="en-US" altLang="zh-CN" sz="2800"/>
              <a:t>(1)</a:t>
            </a:r>
            <a:r>
              <a:rPr lang="zh-CN" altLang="en-US" sz="2800"/>
              <a:t>已知块号，则磁盘驱动用的三地址： </a:t>
            </a:r>
          </a:p>
          <a:p>
            <a:pPr eaLnBrk="1" hangingPunct="1"/>
            <a:r>
              <a:rPr lang="zh-CN" altLang="en-US" sz="2800"/>
              <a:t>    柱面号＝</a:t>
            </a:r>
            <a:r>
              <a:rPr lang="en-US" altLang="zh-CN" sz="2800"/>
              <a:t>[</a:t>
            </a:r>
            <a:r>
              <a:rPr lang="zh-CN" altLang="en-US" sz="2800"/>
              <a:t>块号</a:t>
            </a:r>
            <a:r>
              <a:rPr lang="en-US" altLang="zh-CN" sz="2800"/>
              <a:t>/</a:t>
            </a:r>
            <a:r>
              <a:rPr lang="zh-CN" altLang="en-US" sz="2800"/>
              <a:t>（磁头数</a:t>
            </a:r>
            <a:r>
              <a:rPr lang="en-US" altLang="zh-CN" sz="2800"/>
              <a:t>×</a:t>
            </a:r>
            <a:r>
              <a:rPr lang="zh-CN" altLang="en-US" sz="2800"/>
              <a:t>扇区数）</a:t>
            </a:r>
            <a:r>
              <a:rPr lang="en-US" altLang="zh-CN" sz="2800"/>
              <a:t>]</a:t>
            </a:r>
          </a:p>
          <a:p>
            <a:pPr eaLnBrk="1" hangingPunct="1"/>
            <a:r>
              <a:rPr lang="en-US" altLang="zh-CN" sz="2800"/>
              <a:t>     </a:t>
            </a:r>
            <a:r>
              <a:rPr lang="zh-CN" altLang="en-US" sz="2800"/>
              <a:t>磁头号＝</a:t>
            </a:r>
            <a:r>
              <a:rPr lang="en-US" altLang="zh-CN" sz="2800"/>
              <a:t>[(</a:t>
            </a:r>
            <a:r>
              <a:rPr lang="zh-CN" altLang="en-US" sz="2800"/>
              <a:t>块号</a:t>
            </a:r>
            <a:r>
              <a:rPr lang="en-US" altLang="zh-CN" sz="2800"/>
              <a:t>mod(</a:t>
            </a:r>
            <a:r>
              <a:rPr lang="zh-CN" altLang="en-US" sz="2800"/>
              <a:t>磁头数</a:t>
            </a:r>
            <a:r>
              <a:rPr lang="en-US" altLang="zh-CN" sz="2800"/>
              <a:t>×</a:t>
            </a:r>
            <a:r>
              <a:rPr lang="zh-CN" altLang="en-US" sz="2800"/>
              <a:t>扇区数</a:t>
            </a:r>
            <a:r>
              <a:rPr lang="en-US" altLang="zh-CN" sz="2800"/>
              <a:t>))/</a:t>
            </a:r>
            <a:r>
              <a:rPr lang="zh-CN" altLang="en-US" sz="2800"/>
              <a:t>扇区数</a:t>
            </a:r>
            <a:r>
              <a:rPr lang="en-US" altLang="zh-CN" sz="2800"/>
              <a:t>]</a:t>
            </a:r>
          </a:p>
          <a:p>
            <a:pPr eaLnBrk="1" hangingPunct="1"/>
            <a:r>
              <a:rPr lang="en-US" altLang="zh-CN" sz="2800"/>
              <a:t>     </a:t>
            </a:r>
            <a:r>
              <a:rPr lang="zh-CN" altLang="en-US" sz="2800"/>
              <a:t>扇区号＝</a:t>
            </a:r>
            <a:r>
              <a:rPr lang="en-US" altLang="zh-CN" sz="2800"/>
              <a:t>(</a:t>
            </a:r>
            <a:r>
              <a:rPr lang="zh-CN" altLang="en-US" sz="2800"/>
              <a:t>块号</a:t>
            </a:r>
            <a:r>
              <a:rPr lang="en-US" altLang="zh-CN" sz="2800"/>
              <a:t>mod(</a:t>
            </a:r>
            <a:r>
              <a:rPr lang="zh-CN" altLang="en-US" sz="2800"/>
              <a:t>磁头数</a:t>
            </a:r>
            <a:r>
              <a:rPr lang="en-US" altLang="zh-CN" sz="2800"/>
              <a:t>×</a:t>
            </a:r>
            <a:r>
              <a:rPr lang="zh-CN" altLang="en-US" sz="2800"/>
              <a:t>扇区数</a:t>
            </a:r>
            <a:r>
              <a:rPr lang="en-US" altLang="zh-CN" sz="2800"/>
              <a:t>))mod </a:t>
            </a:r>
            <a:r>
              <a:rPr lang="zh-CN" altLang="en-US" sz="2800"/>
              <a:t>扇区数</a:t>
            </a:r>
          </a:p>
          <a:p>
            <a:pPr eaLnBrk="1" hangingPunct="1"/>
            <a:r>
              <a:rPr lang="en-US" altLang="zh-CN" sz="2800"/>
              <a:t>(2)</a:t>
            </a:r>
            <a:r>
              <a:rPr lang="zh-CN" altLang="en-US" sz="2800"/>
              <a:t>已知磁盘块物理地址，则磁盘块号：</a:t>
            </a:r>
          </a:p>
          <a:p>
            <a:pPr eaLnBrk="1" hangingPunct="1"/>
            <a:r>
              <a:rPr lang="zh-CN" altLang="en-US" sz="2800"/>
              <a:t>    块号＝柱面号</a:t>
            </a:r>
            <a:r>
              <a:rPr lang="en-US" altLang="zh-CN" sz="2800"/>
              <a:t>×(</a:t>
            </a:r>
            <a:r>
              <a:rPr lang="zh-CN" altLang="en-US" sz="2800"/>
              <a:t>磁头数</a:t>
            </a:r>
            <a:r>
              <a:rPr lang="en-US" altLang="zh-CN" sz="2800"/>
              <a:t>×</a:t>
            </a:r>
            <a:r>
              <a:rPr lang="zh-CN" altLang="en-US" sz="2800"/>
              <a:t>扇区数</a:t>
            </a:r>
            <a:r>
              <a:rPr lang="en-US" altLang="zh-CN" sz="2800"/>
              <a:t>)</a:t>
            </a:r>
            <a:r>
              <a:rPr lang="zh-CN" altLang="en-US" sz="2800"/>
              <a:t>＋磁头号</a:t>
            </a:r>
            <a:r>
              <a:rPr lang="en-US" altLang="zh-CN" sz="2800"/>
              <a:t>×</a:t>
            </a:r>
            <a:r>
              <a:rPr lang="zh-CN" altLang="en-US" sz="2800"/>
              <a:t>扇区数＋扇区号 </a:t>
            </a:r>
          </a:p>
          <a:p>
            <a:pPr eaLnBrk="1" hangingPunct="1"/>
            <a:endParaRPr lang="zh-CN" altLang="en-US" sz="2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EB19C820-049D-43CA-B57D-79F514AE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C29B7-2CD2-405C-B4CB-3CA278BE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(1)</a:t>
            </a:r>
            <a:r>
              <a:rPr lang="zh-CN" altLang="en-US" dirty="0"/>
              <a:t>位示图第</a:t>
            </a:r>
            <a:r>
              <a:rPr lang="en-US" dirty="0"/>
              <a:t>15</a:t>
            </a:r>
            <a:r>
              <a:rPr lang="zh-CN" altLang="en-US" dirty="0"/>
              <a:t>个字的第</a:t>
            </a:r>
            <a:r>
              <a:rPr lang="en-US" dirty="0"/>
              <a:t>7</a:t>
            </a:r>
            <a:r>
              <a:rPr lang="zh-CN" altLang="en-US" dirty="0"/>
              <a:t>位对应的块号</a:t>
            </a:r>
            <a:r>
              <a:rPr lang="en-US" dirty="0"/>
              <a:t>=15</a:t>
            </a:r>
            <a:r>
              <a:rPr lang="en-US" altLang="zh-CN" dirty="0"/>
              <a:t>×</a:t>
            </a:r>
            <a:r>
              <a:rPr lang="en-US" dirty="0"/>
              <a:t>16(</a:t>
            </a:r>
            <a:r>
              <a:rPr lang="zh-CN" altLang="en-US" dirty="0"/>
              <a:t>字长</a:t>
            </a:r>
            <a:r>
              <a:rPr lang="en-US" dirty="0"/>
              <a:t>)+7=247</a:t>
            </a:r>
            <a:r>
              <a:rPr lang="zh-CN" altLang="en-US" dirty="0"/>
              <a:t>，而块号</a:t>
            </a:r>
            <a:r>
              <a:rPr lang="en-US" dirty="0"/>
              <a:t>247</a:t>
            </a:r>
            <a:r>
              <a:rPr lang="zh-CN" altLang="en-US" dirty="0"/>
              <a:t>对应的：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柱面号</a:t>
            </a:r>
            <a:r>
              <a:rPr lang="en-US" dirty="0"/>
              <a:t>=247/(8</a:t>
            </a:r>
            <a:r>
              <a:rPr lang="en-US" altLang="zh-CN" dirty="0"/>
              <a:t>×</a:t>
            </a:r>
            <a:r>
              <a:rPr lang="en-US" dirty="0"/>
              <a:t>4)=7(</a:t>
            </a:r>
            <a:r>
              <a:rPr lang="zh-CN" altLang="en-US" dirty="0"/>
              <a:t>从</a:t>
            </a:r>
            <a:r>
              <a:rPr lang="en-US" dirty="0"/>
              <a:t>0</a:t>
            </a:r>
            <a:r>
              <a:rPr lang="zh-CN" altLang="en-US" dirty="0"/>
              <a:t>编号，向下取整</a:t>
            </a:r>
            <a:r>
              <a:rPr lang="en-US" dirty="0"/>
              <a:t>)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磁头号</a:t>
            </a:r>
            <a:r>
              <a:rPr lang="en-US" dirty="0"/>
              <a:t>=(247 MOD 32)/4=5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扇区号</a:t>
            </a:r>
            <a:r>
              <a:rPr lang="en-US" dirty="0"/>
              <a:t>=247 MOD 32 MOD 4=3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(2)</a:t>
            </a:r>
            <a:r>
              <a:rPr lang="zh-CN" altLang="en-US" dirty="0"/>
              <a:t>块号</a:t>
            </a:r>
            <a:r>
              <a:rPr lang="en-US" dirty="0"/>
              <a:t>=</a:t>
            </a:r>
            <a:r>
              <a:rPr lang="zh-CN" altLang="en-US" dirty="0"/>
              <a:t>柱面号</a:t>
            </a:r>
            <a:r>
              <a:rPr lang="en-US" altLang="zh-CN" dirty="0"/>
              <a:t>×</a:t>
            </a:r>
            <a:r>
              <a:rPr lang="zh-CN" altLang="en-US" dirty="0"/>
              <a:t>柱面扇区数</a:t>
            </a:r>
            <a:r>
              <a:rPr lang="en-US" dirty="0"/>
              <a:t>+</a:t>
            </a:r>
            <a:r>
              <a:rPr lang="zh-CN" altLang="en-US" dirty="0"/>
              <a:t>磁道号</a:t>
            </a:r>
            <a:r>
              <a:rPr lang="en-US" altLang="zh-CN" dirty="0"/>
              <a:t>×</a:t>
            </a:r>
            <a:r>
              <a:rPr lang="zh-CN" altLang="en-US" dirty="0"/>
              <a:t>盘扇区</a:t>
            </a:r>
            <a:r>
              <a:rPr lang="en-US" dirty="0"/>
              <a:t>+</a:t>
            </a:r>
            <a:r>
              <a:rPr lang="zh-CN" altLang="en-US" dirty="0"/>
              <a:t>盘扇区</a:t>
            </a:r>
            <a:r>
              <a:rPr lang="en-US" dirty="0"/>
              <a:t>=56</a:t>
            </a:r>
            <a:r>
              <a:rPr lang="en-US" altLang="zh-CN" dirty="0"/>
              <a:t>×</a:t>
            </a:r>
            <a:r>
              <a:rPr lang="en-US" dirty="0"/>
              <a:t>(8</a:t>
            </a:r>
            <a:r>
              <a:rPr lang="en-US" altLang="zh-CN" dirty="0"/>
              <a:t>×</a:t>
            </a:r>
            <a:r>
              <a:rPr lang="en-US" dirty="0"/>
              <a:t>4)+6</a:t>
            </a:r>
            <a:r>
              <a:rPr lang="en-US" altLang="zh-CN" dirty="0"/>
              <a:t>×</a:t>
            </a:r>
            <a:r>
              <a:rPr lang="en-US" dirty="0"/>
              <a:t>4+3=1819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字号</a:t>
            </a:r>
            <a:r>
              <a:rPr lang="en-US" dirty="0"/>
              <a:t>=1819/16=113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位号</a:t>
            </a:r>
            <a:r>
              <a:rPr lang="en-US" dirty="0"/>
              <a:t>=1819 MOD 16 =11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所以，回收第</a:t>
            </a:r>
            <a:r>
              <a:rPr lang="en-US" dirty="0"/>
              <a:t>56</a:t>
            </a:r>
            <a:r>
              <a:rPr lang="zh-CN" altLang="en-US" dirty="0"/>
              <a:t>柱面第</a:t>
            </a:r>
            <a:r>
              <a:rPr lang="en-US" dirty="0"/>
              <a:t>6</a:t>
            </a:r>
            <a:r>
              <a:rPr lang="zh-CN" altLang="en-US" dirty="0"/>
              <a:t>磁道第</a:t>
            </a:r>
            <a:r>
              <a:rPr lang="en-US" dirty="0"/>
              <a:t>3</a:t>
            </a:r>
            <a:r>
              <a:rPr lang="zh-CN" altLang="en-US" dirty="0"/>
              <a:t>扇区时，位示图的第</a:t>
            </a:r>
            <a:r>
              <a:rPr lang="en-US" dirty="0"/>
              <a:t>113</a:t>
            </a:r>
            <a:r>
              <a:rPr lang="zh-CN" altLang="en-US" dirty="0"/>
              <a:t>字的第</a:t>
            </a:r>
            <a:r>
              <a:rPr lang="en-US" dirty="0"/>
              <a:t>11</a:t>
            </a:r>
            <a:r>
              <a:rPr lang="zh-CN" altLang="en-US" dirty="0"/>
              <a:t>位应清</a:t>
            </a:r>
            <a:r>
              <a:rPr lang="en-US" dirty="0"/>
              <a:t>0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8001</Words>
  <Application>Microsoft Office PowerPoint</Application>
  <PresentationFormat>全屏显示(4:3)</PresentationFormat>
  <Paragraphs>469</Paragraphs>
  <Slides>94</Slides>
  <Notes>14</Notes>
  <HiddenSlides>3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98" baseType="lpstr">
      <vt:lpstr>Arial</vt:lpstr>
      <vt:lpstr>宋体</vt:lpstr>
      <vt:lpstr>Calibri</vt:lpstr>
      <vt:lpstr>Office 主题</vt:lpstr>
      <vt:lpstr>第一章</vt:lpstr>
      <vt:lpstr>PowerPoint 演示文稿</vt:lpstr>
      <vt:lpstr>画出三个作业并行工作图如下(图中着色部分为作业等待时间)： </vt:lpstr>
      <vt:lpstr>PowerPoint 演示文稿</vt:lpstr>
      <vt:lpstr>PowerPoint 演示文稿</vt:lpstr>
      <vt:lpstr>PowerPoint 演示文稿</vt:lpstr>
      <vt:lpstr>PowerPoint 演示文稿</vt:lpstr>
      <vt:lpstr>第二章</vt:lpstr>
      <vt:lpstr>PowerPoint 演示文稿</vt:lpstr>
      <vt:lpstr>调度算法准则的计算(P123)</vt:lpstr>
      <vt:lpstr> (1)FCFS调度算法</vt:lpstr>
      <vt:lpstr> (2)优先级调度算法</vt:lpstr>
      <vt:lpstr>(3)时间片轮转法</vt:lpstr>
      <vt:lpstr>(4)SJF调度算法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几个注意问题：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</vt:lpstr>
      <vt:lpstr>77  试利用test&amp;set指令实现单处理器上的信号量机制。 (P229)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有些类似于读者写者问题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本题最有意思的部分在于信号量的设置上</vt:lpstr>
      <vt:lpstr>PowerPoint 演示文稿</vt:lpstr>
      <vt:lpstr>管程(不会重点考察）</vt:lpstr>
      <vt:lpstr>管程的实现方法（OS第三版）</vt:lpstr>
      <vt:lpstr>PowerPoint 演示文稿</vt:lpstr>
      <vt:lpstr>第四章</vt:lpstr>
      <vt:lpstr>PowerPoint 演示文稿</vt:lpstr>
      <vt:lpstr>PowerPoint 演示文稿</vt:lpstr>
      <vt:lpstr>（b）先进先出算法FIFO 1 2 3 1 4 5 1 2 1 4 5 3 4 5 </vt:lpstr>
      <vt:lpstr>（c）第二次机会算法SCR 1 2 3 1 4 5 1 2 1 4 5 3 4 5 </vt:lpstr>
      <vt:lpstr>（d）改进的时钟算法clock（假设所有对页面p2的访问都是写请求）1 2 3 1 4 5 1 2 1 4 5 3 4 5 (具体的算法：参见P267倒数第3行）</vt:lpstr>
      <vt:lpstr>（e）最近最少使用算法（LRU） 1 2 3 1 4 5 1 2 1 4 5 3 4 5</vt:lpstr>
      <vt:lpstr>（f）局部最优页面置换算法（MIN） 1 2 3 1 4 5 1 2 1 4 5 3 4 5</vt:lpstr>
      <vt:lpstr>（g）工作集算法（WS），△＝2 1 2 3 1 4 5 1 2 1 4 5 3 4 5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(1)Belady算法共10次，缺页时加进主存的页面见表中带星的页号。 </vt:lpstr>
      <vt:lpstr>(2)LRU算法共16次，缺页时加进主存的页面见表中带星的页号。 </vt:lpstr>
      <vt:lpstr>(3)LFU算法共12次，缺页时加进主存的页面见表中带星的页号。 </vt:lpstr>
      <vt:lpstr>(4)FIFO算法共16次，缺页时加进主存的页面见表中带星的页号。</vt:lpstr>
      <vt:lpstr>第五章</vt:lpstr>
      <vt:lpstr>PowerPoint 演示文稿</vt:lpstr>
      <vt:lpstr>注意区别：P327</vt:lpstr>
      <vt:lpstr>PowerPoint 演示文稿</vt:lpstr>
      <vt:lpstr>PowerPoint 演示文稿</vt:lpstr>
      <vt:lpstr>PowerPoint 演示文稿</vt:lpstr>
      <vt:lpstr>参看P325磁盘结构图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磁盘块的物理地址描述 ——采用三个参数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  试利用test&amp;set指令实现单处理器上的信号量机制。 (P229)</dc:title>
  <dc:creator>chavez</dc:creator>
  <cp:lastModifiedBy>幽弥狂</cp:lastModifiedBy>
  <cp:revision>149</cp:revision>
  <dcterms:modified xsi:type="dcterms:W3CDTF">2019-09-17T18:44:05Z</dcterms:modified>
</cp:coreProperties>
</file>