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4"/>
  </p:notesMasterIdLst>
  <p:sldIdLst>
    <p:sldId id="503" r:id="rId2"/>
    <p:sldId id="681" r:id="rId3"/>
    <p:sldId id="682" r:id="rId4"/>
    <p:sldId id="683" r:id="rId5"/>
    <p:sldId id="684" r:id="rId6"/>
    <p:sldId id="685" r:id="rId7"/>
    <p:sldId id="686" r:id="rId8"/>
    <p:sldId id="687" r:id="rId9"/>
    <p:sldId id="688" r:id="rId10"/>
    <p:sldId id="689" r:id="rId11"/>
    <p:sldId id="690" r:id="rId12"/>
    <p:sldId id="691" r:id="rId13"/>
    <p:sldId id="692" r:id="rId14"/>
    <p:sldId id="679" r:id="rId15"/>
    <p:sldId id="694" r:id="rId16"/>
    <p:sldId id="695" r:id="rId17"/>
    <p:sldId id="597" r:id="rId18"/>
    <p:sldId id="619" r:id="rId19"/>
    <p:sldId id="621" r:id="rId20"/>
    <p:sldId id="600" r:id="rId21"/>
    <p:sldId id="601" r:id="rId22"/>
    <p:sldId id="652" r:id="rId23"/>
    <p:sldId id="667" r:id="rId24"/>
    <p:sldId id="636" r:id="rId25"/>
    <p:sldId id="665" r:id="rId26"/>
    <p:sldId id="637" r:id="rId27"/>
    <p:sldId id="671" r:id="rId28"/>
    <p:sldId id="672" r:id="rId29"/>
    <p:sldId id="429" r:id="rId30"/>
    <p:sldId id="391" r:id="rId31"/>
    <p:sldId id="622" r:id="rId32"/>
    <p:sldId id="623" r:id="rId33"/>
    <p:sldId id="432" r:id="rId34"/>
    <p:sldId id="392" r:id="rId35"/>
    <p:sldId id="696" r:id="rId36"/>
    <p:sldId id="697" r:id="rId37"/>
    <p:sldId id="630" r:id="rId38"/>
    <p:sldId id="438" r:id="rId39"/>
    <p:sldId id="631" r:id="rId40"/>
    <p:sldId id="394" r:id="rId41"/>
    <p:sldId id="443" r:id="rId42"/>
    <p:sldId id="439" r:id="rId43"/>
    <p:sldId id="632" r:id="rId44"/>
    <p:sldId id="700" r:id="rId45"/>
    <p:sldId id="375" r:id="rId46"/>
    <p:sldId id="602" r:id="rId47"/>
    <p:sldId id="445" r:id="rId48"/>
    <p:sldId id="446" r:id="rId49"/>
    <p:sldId id="481" r:id="rId50"/>
    <p:sldId id="504" r:id="rId51"/>
    <p:sldId id="447" r:id="rId52"/>
    <p:sldId id="603" r:id="rId53"/>
    <p:sldId id="397" r:id="rId54"/>
    <p:sldId id="604" r:id="rId55"/>
    <p:sldId id="449" r:id="rId56"/>
    <p:sldId id="450" r:id="rId57"/>
    <p:sldId id="451" r:id="rId58"/>
    <p:sldId id="452" r:id="rId59"/>
    <p:sldId id="526" r:id="rId60"/>
    <p:sldId id="399" r:id="rId61"/>
    <p:sldId id="457" r:id="rId62"/>
    <p:sldId id="458" r:id="rId63"/>
    <p:sldId id="605" r:id="rId64"/>
    <p:sldId id="402" r:id="rId65"/>
    <p:sldId id="462" r:id="rId66"/>
    <p:sldId id="463" r:id="rId67"/>
    <p:sldId id="465" r:id="rId68"/>
    <p:sldId id="538" r:id="rId69"/>
    <p:sldId id="659" r:id="rId70"/>
    <p:sldId id="656" r:id="rId71"/>
    <p:sldId id="606" r:id="rId72"/>
    <p:sldId id="607" r:id="rId73"/>
    <p:sldId id="608" r:id="rId74"/>
    <p:sldId id="680" r:id="rId75"/>
    <p:sldId id="638" r:id="rId76"/>
    <p:sldId id="669" r:id="rId77"/>
    <p:sldId id="501" r:id="rId78"/>
    <p:sldId id="274" r:id="rId79"/>
    <p:sldId id="677" r:id="rId80"/>
    <p:sldId id="657" r:id="rId81"/>
    <p:sldId id="466" r:id="rId82"/>
    <p:sldId id="610" r:id="rId83"/>
    <p:sldId id="612" r:id="rId84"/>
    <p:sldId id="291" r:id="rId85"/>
    <p:sldId id="292" r:id="rId86"/>
    <p:sldId id="611" r:id="rId87"/>
    <p:sldId id="639" r:id="rId88"/>
    <p:sldId id="673" r:id="rId89"/>
    <p:sldId id="383" r:id="rId90"/>
    <p:sldId id="431" r:id="rId91"/>
    <p:sldId id="395" r:id="rId92"/>
    <p:sldId id="505" r:id="rId93"/>
    <p:sldId id="485" r:id="rId94"/>
    <p:sldId id="396" r:id="rId95"/>
    <p:sldId id="640" r:id="rId96"/>
    <p:sldId id="674" r:id="rId97"/>
    <p:sldId id="300" r:id="rId98"/>
    <p:sldId id="303" r:id="rId99"/>
    <p:sldId id="506" r:id="rId100"/>
    <p:sldId id="305" r:id="rId101"/>
    <p:sldId id="307" r:id="rId102"/>
    <p:sldId id="517" r:id="rId103"/>
    <p:sldId id="518" r:id="rId104"/>
    <p:sldId id="337" r:id="rId105"/>
    <p:sldId id="309" r:id="rId106"/>
    <p:sldId id="312" r:id="rId107"/>
    <p:sldId id="609" r:id="rId108"/>
    <p:sldId id="385" r:id="rId109"/>
    <p:sldId id="316" r:id="rId110"/>
    <p:sldId id="317" r:id="rId111"/>
    <p:sldId id="575" r:id="rId112"/>
    <p:sldId id="321" r:id="rId1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66FFCC"/>
    <a:srgbClr val="008000"/>
    <a:srgbClr val="000000"/>
    <a:srgbClr val="0000FF"/>
    <a:srgbClr val="99CCFF"/>
    <a:srgbClr val="CC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394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A2BFDCB6-6870-4D8C-BF07-1C82A1486C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DD805D3-6D70-4550-893F-B64BEC7D3E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18A55589-B600-4E77-ABA5-886CB30C5D1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C8BDF587-9CBD-4191-A9AD-676A0187A8C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3E4A3441-7D07-4D46-91FC-862729212B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05D6252F-14D6-4133-9325-9A35A7E7E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DA9132C5-3E22-4A9B-A785-F8A410776D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99EFB6-862E-48F1-ACD3-67DC47A85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641ED-3B40-4FF4-ADDE-D9CE83F86D8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B79AFA6D-2C28-4001-8131-12AFEABC7E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C100505C-717C-4424-8E30-D1F458028D1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CH1-10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4DD0D9-D26D-4AB7-B118-4D17AD38F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96D3F-6284-40AF-AF21-D1A1E4C7A40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03079FE1-68B9-4BFC-BC10-3959FBFE18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F177FBE2-C336-406C-942B-6B9B5C00252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CH1-10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BCF319-9E6D-4F26-B644-8A8FD80EBE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195DA-9E33-49B4-A3CA-C4B035A98888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C1E79969-307E-4134-81EF-E913EB177D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2C4810D0-F42C-4DE4-9CA3-BE0A6AB2B4F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CH1-10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672F58-CCF5-420B-80AE-4546DB90D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70CC8-8775-4AC4-A5CF-6E72408C1436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BE956BBA-245F-486F-8F0F-574C8BA715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84609864-4A6D-48D0-98CB-174E6EF4CA0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CH1-10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67F5D0-A1BC-4FED-9C83-B888AA2E46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79976-6211-4E2B-A5BF-126378102194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CED288C5-3E5D-4C7E-B2F6-73EF2C6560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9D3D2881-26E1-4A03-9FD7-7685BE654E9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CH1-10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503C9F-8C93-45EA-A00C-57576A91D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5749C8-5EA2-4908-8BB0-96B508D3E03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AB157AC4-E923-4AAB-A241-3F1C93251C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A46993D3-B874-4F56-9874-C4290FC02C1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CH1-10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6FE3E6-66A2-4818-811D-25718B6EF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2B966-8259-4055-AA00-A1CF29DD80C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5F643953-8AFC-44FC-9CCB-84DD5E7007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DFAF9A3B-BEE9-485D-9BB0-4149AF59B5D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CH1-10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4ECDB-3DBC-42CC-AF92-B0722928C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95F644-29ED-485E-A76C-F56B26344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06A74-7FEF-4F60-974A-38F0290C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DDEF9-1555-4FED-849A-4CA909A3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9F7C1-597F-4A46-888C-566CC6F7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A6BED-6170-496B-AB6E-F7EC82C108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A38B9-E584-4CC6-85C7-5FC4C9D5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20B862-8449-42CD-8F64-C43FFA68E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EC0BA-F577-4B11-B1B5-55D65DEA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B28D1-3AC3-4642-82D3-BC0A5C3E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FD65C-09BC-45B6-B71E-436727C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3A7DD-CA9B-4E8B-981D-2C6CD84344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97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D5A497-6F4C-4ADD-833C-5C9906B6C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1CCB6-2CC1-4671-B9AF-0CE5F698D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BE476-B14C-4A86-937E-3E358415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C16AB-1CC2-4267-A508-CDABE2CA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16F0A-D484-4A7C-900F-E9D6A617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3F7B5-08AF-48D1-8DDB-0713A7E006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68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C21B0-C81A-4D1A-B46F-65206573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CB8C4-FBFF-4513-9A3E-C81D5B39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BD0D2-D103-4F2E-A998-5FDAFAB9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C041D-010A-4540-82DF-706C3049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0CB07-9DEF-4B48-ADC2-C5043930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B76E6-2A53-432E-A992-DCB2E25318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69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E4FFC-1036-4D19-BB69-0F9459D2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41585-273A-46B6-9B05-9A0CB7DC1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7830C-35DB-4DA0-B4C1-CB2082AE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4B894-B9F4-4D22-B2B5-1F0DB4C0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9518-38C9-42F4-8FD2-4420ACD7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F3FCE-3C07-4D05-93F4-D58EC04BA4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23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ECCB4-7D23-4324-884B-0F6994E5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474F3-86B6-481A-BA98-3BE5A502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4A8F69-11A5-40D1-B07D-B6741A146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153D3-C0EB-4C1B-941B-19C8DF46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5A27C-137B-4D14-850D-3B3D7A2E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1E00B-0F2E-4FE7-B99C-10812134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2971D-A46F-455C-965A-97F5C5FF2E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85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B5A3B-E321-485C-B997-0423CF8D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1C8F2-509A-47CC-B14E-F4160927F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3A281F-2B0D-46C6-A77A-8911A472D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BD6849-FE5B-4762-8AF0-8636CC9B4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F08095-FE1F-423A-AAA8-9486F2FED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39210F-1D2E-4A24-853C-A88674EA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9610EE-4195-46F8-BA9F-5B4487F0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6A4DA-B3B4-4EF5-A9D9-A2029F3B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5D183-AFBD-4FC1-85E2-180F307A74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97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8EF5-9EA6-4605-BD1E-02556289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FA09F8-B564-4F39-8C6A-04EBBD57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AF82DD-A461-4CD6-A2DC-0C5AA43E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8B12BB-F20F-41AE-937B-4A067048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E7B26-DD79-4B82-8350-2AC8E2ED64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21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C00F41-0472-4ADA-9969-E6205DE7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895139-0FBD-4D93-8972-B8077827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38247E-C4B4-45F0-ADBF-A4EEE468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0FC9F-FE81-4454-A6E4-231F914D24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2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C5A78-7C08-4DF1-8A0F-EF8F883F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868D4-B99C-4BE5-B0A8-2FF09C5E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6EE95-DA41-4BC3-891F-1968A68EF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AAA2E-7905-4166-AE25-3D49AB4C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FDDC8-FD31-4BEC-8E6C-EF5D64BD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15EF4-3F42-4CE9-9ED5-A1EC9E98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65C08-814F-4CC3-9A7D-C1F1148F2D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90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A6D1E-6BD0-4671-B5A3-42FF46D5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71BC3E-E1C3-4803-A42B-B0373CE88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148D5-E2F1-483B-8582-D8E3EF7CE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9C4E2-1577-46D4-9174-86B4CF2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3F4AA-DC59-4332-97AA-0F766767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E38BD7-026F-4294-8E6B-9D9A20CD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9B165-78F1-41A8-AE2B-F47ABF843A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48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DFDE60DC-967F-45FB-AF2D-24C3E26B6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CF75DB4F-FBC0-4CF6-80BF-ED7B21C7B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1540" name="Rectangle 4">
            <a:extLst>
              <a:ext uri="{FF2B5EF4-FFF2-40B4-BE49-F238E27FC236}">
                <a16:creationId xmlns:a16="http://schemas.microsoft.com/office/drawing/2014/main" id="{D540E63B-5805-45AB-931C-57695C4F8B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1ACE7984-B6B9-4A3F-8EF7-3B36BE8BD9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02E14BA3-2549-4447-8C33-9471A1EE3F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382491B1-EA6B-413E-ACCE-47CB00E524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30769F20-776E-41B0-AB0C-8541D8C7C9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762000"/>
            <a:ext cx="8610600" cy="4495800"/>
          </a:xfrm>
        </p:spPr>
        <p:txBody>
          <a:bodyPr/>
          <a:lstStyle/>
          <a:p>
            <a:r>
              <a:rPr lang="en-US" altLang="zh-CN" sz="3200"/>
              <a:t>                   </a:t>
            </a:r>
            <a:endParaRPr lang="en-US" altLang="zh-CN" sz="36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操作系统</a:t>
            </a:r>
          </a:p>
          <a:p>
            <a:r>
              <a:rPr lang="zh-CN" altLang="en-US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复习大纲</a:t>
            </a:r>
          </a:p>
          <a:p>
            <a:r>
              <a:rPr lang="en-US" altLang="zh-CN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2011</a:t>
            </a:r>
          </a:p>
          <a:p>
            <a:endParaRPr lang="en-US" altLang="zh-CN" sz="540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:a16="http://schemas.microsoft.com/office/drawing/2014/main" id="{AE3B30F8-2CCD-47A4-B35F-347B1A8E2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865188"/>
          </a:xfrm>
        </p:spPr>
        <p:txBody>
          <a:bodyPr/>
          <a:lstStyle/>
          <a:p>
            <a:r>
              <a:rPr lang="zh-CN" altLang="en-US" b="1">
                <a:ea typeface="华文新魏" panose="02010800040101010101" pitchFamily="2" charset="-122"/>
              </a:rPr>
              <a:t>四、文件管理</a:t>
            </a:r>
          </a:p>
        </p:txBody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A48C7F73-AE1E-44B5-8017-B0847157C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653087"/>
          </a:xfrm>
        </p:spPr>
        <p:txBody>
          <a:bodyPr/>
          <a:lstStyle/>
          <a:p>
            <a:pPr marL="812800" indent="-812800">
              <a:lnSpc>
                <a:spcPct val="90000"/>
              </a:lnSpc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文件管理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(Chap 6)</a:t>
            </a:r>
          </a:p>
          <a:p>
            <a:pPr marL="812800" indent="-812800">
              <a:lnSpc>
                <a:spcPct val="9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文件系统基础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文件概念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文件结构</a:t>
            </a:r>
          </a:p>
          <a:p>
            <a:pPr marL="1524000" lvl="2" indent="-609600">
              <a:lnSpc>
                <a:spcPct val="90000"/>
              </a:lnSpc>
              <a:buFontTx/>
              <a:buChar char="–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顺序文件；索引文件；索引顺序文件。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目录结构 </a:t>
            </a:r>
          </a:p>
          <a:p>
            <a:pPr marL="1524000" lvl="2" indent="-609600">
              <a:lnSpc>
                <a:spcPct val="90000"/>
              </a:lnSpc>
              <a:buFontTx/>
              <a:buChar char="–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文件控制块和索引节点；单级目录结构和两级目录结构；树形目录结构；图形目录结构。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文件共享 </a:t>
            </a:r>
          </a:p>
          <a:p>
            <a:pPr marL="1524000" lvl="2" indent="-609600">
              <a:lnSpc>
                <a:spcPct val="90000"/>
              </a:lnSpc>
              <a:buFontTx/>
              <a:buChar char="–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共享动机；共享方式；共享语义。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文件保护 </a:t>
            </a:r>
          </a:p>
          <a:p>
            <a:pPr marL="1524000" lvl="2" indent="-609600">
              <a:lnSpc>
                <a:spcPct val="90000"/>
              </a:lnSpc>
              <a:buFontTx/>
              <a:buChar char="–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访问类型；访问控制。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2BD5062-9555-4073-946D-C07046463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虚拟机器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(5)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F0BD5B1-93A1-462E-9820-5FC6C2F1B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/>
          </a:p>
          <a:p>
            <a:endParaRPr lang="en-US" altLang="zh-CN"/>
          </a:p>
        </p:txBody>
      </p:sp>
      <p:grpSp>
        <p:nvGrpSpPr>
          <p:cNvPr id="55300" name="Group 4">
            <a:extLst>
              <a:ext uri="{FF2B5EF4-FFF2-40B4-BE49-F238E27FC236}">
                <a16:creationId xmlns:a16="http://schemas.microsoft.com/office/drawing/2014/main" id="{CDDA9CA4-8B24-4CA3-BA5A-323A8D0C42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173163"/>
            <a:ext cx="7086600" cy="5456237"/>
            <a:chOff x="1800" y="3468"/>
            <a:chExt cx="8100" cy="8112"/>
          </a:xfrm>
        </p:grpSpPr>
        <p:sp>
          <p:nvSpPr>
            <p:cNvPr id="55301" name="Text Box 5">
              <a:extLst>
                <a:ext uri="{FF2B5EF4-FFF2-40B4-BE49-F238E27FC236}">
                  <a16:creationId xmlns:a16="http://schemas.microsoft.com/office/drawing/2014/main" id="{EBDA8AFD-AC81-4FD9-8E6D-6A38D24CB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468"/>
              <a:ext cx="1980" cy="29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管程定义的是公用数据结构，而进程定义的是私有数据结构；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55302" name="Text Box 6">
              <a:extLst>
                <a:ext uri="{FF2B5EF4-FFF2-40B4-BE49-F238E27FC236}">
                  <a16:creationId xmlns:a16="http://schemas.microsoft.com/office/drawing/2014/main" id="{754AEC9A-EB1D-4DA1-BD1E-E3975ED4E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468"/>
              <a:ext cx="1980" cy="29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管程把共享变量上的同步操作集中起来，而临界区却分散在每个进程中；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55303" name="Text Box 7">
              <a:extLst>
                <a:ext uri="{FF2B5EF4-FFF2-40B4-BE49-F238E27FC236}">
                  <a16:creationId xmlns:a16="http://schemas.microsoft.com/office/drawing/2014/main" id="{68958D41-A747-4100-8171-05129E61A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" y="3468"/>
              <a:ext cx="1980" cy="29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管程是为管理共享资源而建立的，进程主要是为实现系统的并发性而引入的；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55304" name="Text Box 8">
              <a:extLst>
                <a:ext uri="{FF2B5EF4-FFF2-40B4-BE49-F238E27FC236}">
                  <a16:creationId xmlns:a16="http://schemas.microsoft.com/office/drawing/2014/main" id="{3FB30DDE-DDAE-41E2-9D7B-439334870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" y="7368"/>
              <a:ext cx="1980" cy="42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管程是被进程所调用的，管程和调用它的进程不能并行工作，而进程之间能并行工作，并发性是其国成效固有特性；</a:t>
              </a:r>
            </a:p>
          </p:txBody>
        </p:sp>
        <p:sp>
          <p:nvSpPr>
            <p:cNvPr id="55305" name="Text Box 9">
              <a:extLst>
                <a:ext uri="{FF2B5EF4-FFF2-40B4-BE49-F238E27FC236}">
                  <a16:creationId xmlns:a16="http://schemas.microsoft.com/office/drawing/2014/main" id="{4E0AF7D3-CB86-4184-8449-248A17B0D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7368"/>
              <a:ext cx="1980" cy="42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管程是语言或操作系统的成分，不必创建或撤销，而进程有生命周期，由创建而产生至撤销的消亡。</a:t>
              </a:r>
            </a:p>
          </p:txBody>
        </p:sp>
        <p:grpSp>
          <p:nvGrpSpPr>
            <p:cNvPr id="55306" name="Group 10">
              <a:extLst>
                <a:ext uri="{FF2B5EF4-FFF2-40B4-BE49-F238E27FC236}">
                  <a16:creationId xmlns:a16="http://schemas.microsoft.com/office/drawing/2014/main" id="{452AD2F9-5966-437F-849D-7000C83BF5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7368"/>
              <a:ext cx="2880" cy="2964"/>
              <a:chOff x="4680" y="8772"/>
              <a:chExt cx="2880" cy="2964"/>
            </a:xfrm>
          </p:grpSpPr>
          <p:sp>
            <p:nvSpPr>
              <p:cNvPr id="55307" name="Oval 11">
                <a:extLst>
                  <a:ext uri="{FF2B5EF4-FFF2-40B4-BE49-F238E27FC236}">
                    <a16:creationId xmlns:a16="http://schemas.microsoft.com/office/drawing/2014/main" id="{E6699A20-6CAA-4739-A0EA-A1150FDEC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8772"/>
                <a:ext cx="2880" cy="2964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8" name="Text Box 12">
                <a:extLst>
                  <a:ext uri="{FF2B5EF4-FFF2-40B4-BE49-F238E27FC236}">
                    <a16:creationId xmlns:a16="http://schemas.microsoft.com/office/drawing/2014/main" id="{2BCD2811-A8A1-496D-886B-A5E1167A30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9396"/>
                <a:ext cx="1980" cy="187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kumimoji="0" lang="zh-CN" altLang="en-US" sz="2800" b="1">
                    <a:solidFill>
                      <a:srgbClr val="008000"/>
                    </a:solidFill>
                    <a:latin typeface="仿宋_GB2312" pitchFamily="49" charset="-122"/>
                  </a:rPr>
                  <a:t>进程和管程的比较</a:t>
                </a:r>
              </a:p>
              <a:p>
                <a:pPr algn="just" eaLnBrk="0" hangingPunct="0"/>
                <a:endPara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endParaRPr>
              </a:p>
            </p:txBody>
          </p:sp>
        </p:grpSp>
        <p:sp>
          <p:nvSpPr>
            <p:cNvPr id="55309" name="Line 13">
              <a:extLst>
                <a:ext uri="{FF2B5EF4-FFF2-40B4-BE49-F238E27FC236}">
                  <a16:creationId xmlns:a16="http://schemas.microsoft.com/office/drawing/2014/main" id="{4BCA4EAF-BE29-4A59-80E2-0ED99F1FA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0" y="6432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0" name="Line 14">
              <a:extLst>
                <a:ext uri="{FF2B5EF4-FFF2-40B4-BE49-F238E27FC236}">
                  <a16:creationId xmlns:a16="http://schemas.microsoft.com/office/drawing/2014/main" id="{788501BE-BDE2-4CF2-AD13-B352D1DF8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" y="892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Line 15">
              <a:extLst>
                <a:ext uri="{FF2B5EF4-FFF2-40B4-BE49-F238E27FC236}">
                  <a16:creationId xmlns:a16="http://schemas.microsoft.com/office/drawing/2014/main" id="{0DA22394-5AF4-48E5-BD15-71CA75A90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0" y="892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2" name="Line 16">
              <a:extLst>
                <a:ext uri="{FF2B5EF4-FFF2-40B4-BE49-F238E27FC236}">
                  <a16:creationId xmlns:a16="http://schemas.microsoft.com/office/drawing/2014/main" id="{EB3220BB-502B-4CE0-8ECD-8BA46E6A7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20" y="6432"/>
              <a:ext cx="144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3" name="Line 17">
              <a:extLst>
                <a:ext uri="{FF2B5EF4-FFF2-40B4-BE49-F238E27FC236}">
                  <a16:creationId xmlns:a16="http://schemas.microsoft.com/office/drawing/2014/main" id="{1041C1FD-126A-4536-BCB4-2E0D4BC37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0" y="6432"/>
              <a:ext cx="180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EBD0209-FAA5-44AE-B748-8CCDD1951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(6)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57348" name="Group 4">
            <a:extLst>
              <a:ext uri="{FF2B5EF4-FFF2-40B4-BE49-F238E27FC236}">
                <a16:creationId xmlns:a16="http://schemas.microsoft.com/office/drawing/2014/main" id="{5D0C14DF-62BF-4728-BA9A-4A97845BC06F}"/>
              </a:ext>
            </a:extLst>
          </p:cNvPr>
          <p:cNvGrpSpPr>
            <a:grpSpLocks/>
          </p:cNvGrpSpPr>
          <p:nvPr/>
        </p:nvGrpSpPr>
        <p:grpSpPr bwMode="auto">
          <a:xfrm>
            <a:off x="1409700" y="1752600"/>
            <a:ext cx="6819900" cy="3352800"/>
            <a:chOff x="2340" y="1752"/>
            <a:chExt cx="4140" cy="2964"/>
          </a:xfrm>
        </p:grpSpPr>
        <p:sp>
          <p:nvSpPr>
            <p:cNvPr id="57349" name="Text Box 5">
              <a:extLst>
                <a:ext uri="{FF2B5EF4-FFF2-40B4-BE49-F238E27FC236}">
                  <a16:creationId xmlns:a16="http://schemas.microsoft.com/office/drawing/2014/main" id="{1AD738B3-D852-4E63-A619-217C924FC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52"/>
              <a:ext cx="162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操作系统结构</a:t>
              </a:r>
            </a:p>
          </p:txBody>
        </p:sp>
        <p:sp>
          <p:nvSpPr>
            <p:cNvPr id="57350" name="Text Box 6">
              <a:extLst>
                <a:ext uri="{FF2B5EF4-FFF2-40B4-BE49-F238E27FC236}">
                  <a16:creationId xmlns:a16="http://schemas.microsoft.com/office/drawing/2014/main" id="{2A23E1DC-A1CF-4D7D-A3B3-C02549028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000"/>
              <a:ext cx="720" cy="156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整体式结构</a:t>
              </a:r>
            </a:p>
          </p:txBody>
        </p:sp>
        <p:sp>
          <p:nvSpPr>
            <p:cNvPr id="57351" name="Text Box 7">
              <a:extLst>
                <a:ext uri="{FF2B5EF4-FFF2-40B4-BE49-F238E27FC236}">
                  <a16:creationId xmlns:a16="http://schemas.microsoft.com/office/drawing/2014/main" id="{9C5E755E-6CD7-4254-83C9-73BB4C951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3000"/>
              <a:ext cx="720" cy="156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层次</a:t>
              </a:r>
            </a:p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式结构</a:t>
              </a:r>
            </a:p>
          </p:txBody>
        </p:sp>
        <p:sp>
          <p:nvSpPr>
            <p:cNvPr id="57352" name="Text Box 8">
              <a:extLst>
                <a:ext uri="{FF2B5EF4-FFF2-40B4-BE49-F238E27FC236}">
                  <a16:creationId xmlns:a16="http://schemas.microsoft.com/office/drawing/2014/main" id="{84E326EC-3E97-449A-9C53-ABA49312E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3000"/>
              <a:ext cx="720" cy="156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虚机器结构</a:t>
              </a:r>
            </a:p>
          </p:txBody>
        </p:sp>
        <p:sp>
          <p:nvSpPr>
            <p:cNvPr id="57353" name="Text Box 9">
              <a:extLst>
                <a:ext uri="{FF2B5EF4-FFF2-40B4-BE49-F238E27FC236}">
                  <a16:creationId xmlns:a16="http://schemas.microsoft.com/office/drawing/2014/main" id="{D5D84C09-1E33-4A95-9B8C-4E2F701FE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3000"/>
              <a:ext cx="900" cy="171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客户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/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服务器与微内核结构</a:t>
              </a:r>
            </a:p>
          </p:txBody>
        </p:sp>
        <p:sp>
          <p:nvSpPr>
            <p:cNvPr id="57354" name="Line 10">
              <a:extLst>
                <a:ext uri="{FF2B5EF4-FFF2-40B4-BE49-F238E27FC236}">
                  <a16:creationId xmlns:a16="http://schemas.microsoft.com/office/drawing/2014/main" id="{C3511DD8-08D0-421B-BD48-C91E140F1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376"/>
              <a:ext cx="14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5" name="Line 11">
              <a:extLst>
                <a:ext uri="{FF2B5EF4-FFF2-40B4-BE49-F238E27FC236}">
                  <a16:creationId xmlns:a16="http://schemas.microsoft.com/office/drawing/2014/main" id="{F88B92D0-72AE-4234-84BA-F5B5CCBC8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0" y="2376"/>
              <a:ext cx="5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Line 12">
              <a:extLst>
                <a:ext uri="{FF2B5EF4-FFF2-40B4-BE49-F238E27FC236}">
                  <a16:creationId xmlns:a16="http://schemas.microsoft.com/office/drawing/2014/main" id="{5AE53E37-0B8B-4BD2-B49C-38EB82CEF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76"/>
              <a:ext cx="5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Line 13">
              <a:extLst>
                <a:ext uri="{FF2B5EF4-FFF2-40B4-BE49-F238E27FC236}">
                  <a16:creationId xmlns:a16="http://schemas.microsoft.com/office/drawing/2014/main" id="{5B1AF462-CF50-476D-941B-0AEFC1D56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76"/>
              <a:ext cx="180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58" name="Rectangle 14">
            <a:extLst>
              <a:ext uri="{FF2B5EF4-FFF2-40B4-BE49-F238E27FC236}">
                <a16:creationId xmlns:a16="http://schemas.microsoft.com/office/drawing/2014/main" id="{BAADBA72-98F3-47D9-9D70-EB2329BCA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checker dir="vert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56F9ECC0-D06C-4971-B9C7-45E3516E3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(7)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整体式结构操作系统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9C5C8F4D-6413-4C24-B781-A16EBC674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495800"/>
          </a:xfrm>
        </p:spPr>
        <p:txBody>
          <a:bodyPr/>
          <a:lstStyle/>
          <a:p>
            <a:pPr algn="just">
              <a:buFontTx/>
              <a:buNone/>
            </a:pPr>
            <a:endParaRPr lang="en-US" altLang="zh-CN" b="1"/>
          </a:p>
          <a:p>
            <a:endParaRPr lang="en-US" altLang="zh-CN"/>
          </a:p>
        </p:txBody>
      </p:sp>
      <p:grpSp>
        <p:nvGrpSpPr>
          <p:cNvPr id="335914" name="Group 42">
            <a:extLst>
              <a:ext uri="{FF2B5EF4-FFF2-40B4-BE49-F238E27FC236}">
                <a16:creationId xmlns:a16="http://schemas.microsoft.com/office/drawing/2014/main" id="{1693B517-BA25-4D6E-B65A-2AE06E050C7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484313"/>
            <a:ext cx="5410200" cy="5257800"/>
            <a:chOff x="2520" y="2376"/>
            <a:chExt cx="5040" cy="6396"/>
          </a:xfrm>
        </p:grpSpPr>
        <p:sp>
          <p:nvSpPr>
            <p:cNvPr id="335915" name="Text Box 43">
              <a:extLst>
                <a:ext uri="{FF2B5EF4-FFF2-40B4-BE49-F238E27FC236}">
                  <a16:creationId xmlns:a16="http://schemas.microsoft.com/office/drawing/2014/main" id="{D037F2A5-C9DC-41FE-B6FF-3241227FE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3468"/>
              <a:ext cx="270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          </a:t>
              </a:r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系统服务</a:t>
              </a:r>
            </a:p>
          </p:txBody>
        </p:sp>
        <p:sp>
          <p:nvSpPr>
            <p:cNvPr id="335916" name="Text Box 44">
              <a:extLst>
                <a:ext uri="{FF2B5EF4-FFF2-40B4-BE49-F238E27FC236}">
                  <a16:creationId xmlns:a16="http://schemas.microsoft.com/office/drawing/2014/main" id="{500BB8C1-CA0E-439F-AF7C-22B897E83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0" y="5496"/>
              <a:ext cx="1080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en-US" altLang="en-US" b="1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5917" name="Text Box 45">
              <a:extLst>
                <a:ext uri="{FF2B5EF4-FFF2-40B4-BE49-F238E27FC236}">
                  <a16:creationId xmlns:a16="http://schemas.microsoft.com/office/drawing/2014/main" id="{D61CC8EF-D3AE-47CF-B1BF-790DA1B2B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5496"/>
              <a:ext cx="1260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en-US" altLang="en-US" b="1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5918" name="Text Box 46">
              <a:extLst>
                <a:ext uri="{FF2B5EF4-FFF2-40B4-BE49-F238E27FC236}">
                  <a16:creationId xmlns:a16="http://schemas.microsoft.com/office/drawing/2014/main" id="{C22B93DE-6772-4A61-A9FC-C2D65B66E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7212"/>
              <a:ext cx="90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en-US" altLang="en-US" b="1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5919" name="Line 47">
              <a:extLst>
                <a:ext uri="{FF2B5EF4-FFF2-40B4-BE49-F238E27FC236}">
                  <a16:creationId xmlns:a16="http://schemas.microsoft.com/office/drawing/2014/main" id="{BC3275E9-9923-446D-B282-6A65BFC65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0" y="4511"/>
              <a:ext cx="17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20" name="Text Box 48">
              <a:extLst>
                <a:ext uri="{FF2B5EF4-FFF2-40B4-BE49-F238E27FC236}">
                  <a16:creationId xmlns:a16="http://schemas.microsoft.com/office/drawing/2014/main" id="{D24A37E1-F5EA-43C5-877E-CF22F4BD7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3" y="4248"/>
              <a:ext cx="1427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en-US" altLang="en-US" b="1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5921" name="Text Box 49">
              <a:extLst>
                <a:ext uri="{FF2B5EF4-FFF2-40B4-BE49-F238E27FC236}">
                  <a16:creationId xmlns:a16="http://schemas.microsoft.com/office/drawing/2014/main" id="{D7D30F12-D41D-4178-B6EA-E4943C387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2376"/>
              <a:ext cx="126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应用程序</a:t>
              </a:r>
            </a:p>
          </p:txBody>
        </p:sp>
        <p:sp>
          <p:nvSpPr>
            <p:cNvPr id="335922" name="Text Box 50">
              <a:extLst>
                <a:ext uri="{FF2B5EF4-FFF2-40B4-BE49-F238E27FC236}">
                  <a16:creationId xmlns:a16="http://schemas.microsoft.com/office/drawing/2014/main" id="{7F96AB4A-9EDD-419F-96EF-64A825BEF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2376"/>
              <a:ext cx="1260" cy="46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335923" name="Text Box 51">
              <a:extLst>
                <a:ext uri="{FF2B5EF4-FFF2-40B4-BE49-F238E27FC236}">
                  <a16:creationId xmlns:a16="http://schemas.microsoft.com/office/drawing/2014/main" id="{EFDF7BC3-58E4-4CD2-A857-6545A869C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0" y="2376"/>
              <a:ext cx="126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应用程序</a:t>
              </a:r>
            </a:p>
          </p:txBody>
        </p:sp>
        <p:sp>
          <p:nvSpPr>
            <p:cNvPr id="335924" name="Line 52">
              <a:extLst>
                <a:ext uri="{FF2B5EF4-FFF2-40B4-BE49-F238E27FC236}">
                  <a16:creationId xmlns:a16="http://schemas.microsoft.com/office/drawing/2014/main" id="{F0D9A050-7367-4C6C-B627-4EEFBBC34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3156"/>
              <a:ext cx="5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25" name="Text Box 53">
              <a:extLst>
                <a:ext uri="{FF2B5EF4-FFF2-40B4-BE49-F238E27FC236}">
                  <a16:creationId xmlns:a16="http://schemas.microsoft.com/office/drawing/2014/main" id="{64222ED0-24D2-444E-BB18-567ECEAAC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4248"/>
              <a:ext cx="1607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en-US" altLang="en-US" b="1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5926" name="Text Box 54">
              <a:extLst>
                <a:ext uri="{FF2B5EF4-FFF2-40B4-BE49-F238E27FC236}">
                  <a16:creationId xmlns:a16="http://schemas.microsoft.com/office/drawing/2014/main" id="{B1EE93F4-EB11-4759-975F-B24457687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" y="7212"/>
              <a:ext cx="90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en-US" altLang="en-US" b="1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5927" name="Text Box 55">
              <a:extLst>
                <a:ext uri="{FF2B5EF4-FFF2-40B4-BE49-F238E27FC236}">
                  <a16:creationId xmlns:a16="http://schemas.microsoft.com/office/drawing/2014/main" id="{B4E53D4B-1E2A-4364-93BC-D5520EFD8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8304"/>
              <a:ext cx="270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        </a:t>
              </a:r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裸           机</a:t>
              </a:r>
            </a:p>
          </p:txBody>
        </p:sp>
        <p:sp>
          <p:nvSpPr>
            <p:cNvPr id="335928" name="Line 56">
              <a:extLst>
                <a:ext uri="{FF2B5EF4-FFF2-40B4-BE49-F238E27FC236}">
                  <a16:creationId xmlns:a16="http://schemas.microsoft.com/office/drawing/2014/main" id="{25CFE59E-947E-4FEF-A1F3-FB7B1655B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6276"/>
              <a:ext cx="54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29" name="Line 57">
              <a:extLst>
                <a:ext uri="{FF2B5EF4-FFF2-40B4-BE49-F238E27FC236}">
                  <a16:creationId xmlns:a16="http://schemas.microsoft.com/office/drawing/2014/main" id="{6F9E4992-8B94-452E-96AB-3E8EFE68A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80" y="6276"/>
              <a:ext cx="54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30" name="Line 58">
              <a:extLst>
                <a:ext uri="{FF2B5EF4-FFF2-40B4-BE49-F238E27FC236}">
                  <a16:creationId xmlns:a16="http://schemas.microsoft.com/office/drawing/2014/main" id="{477A6271-383C-4CF7-92E5-263F358F7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5964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31" name="Line 59">
              <a:extLst>
                <a:ext uri="{FF2B5EF4-FFF2-40B4-BE49-F238E27FC236}">
                  <a16:creationId xmlns:a16="http://schemas.microsoft.com/office/drawing/2014/main" id="{CA3AE0FC-C878-4470-AB95-FCB2ACBE2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502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32" name="Line 60">
              <a:extLst>
                <a:ext uri="{FF2B5EF4-FFF2-40B4-BE49-F238E27FC236}">
                  <a16:creationId xmlns:a16="http://schemas.microsoft.com/office/drawing/2014/main" id="{8DCBE7A4-101F-40B1-8D3D-51D10EFCC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502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33" name="Line 61">
              <a:extLst>
                <a:ext uri="{FF2B5EF4-FFF2-40B4-BE49-F238E27FC236}">
                  <a16:creationId xmlns:a16="http://schemas.microsoft.com/office/drawing/2014/main" id="{4CB7A9CA-176C-4C4D-8202-F1A4A9E47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4716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34" name="Line 62">
              <a:extLst>
                <a:ext uri="{FF2B5EF4-FFF2-40B4-BE49-F238E27FC236}">
                  <a16:creationId xmlns:a16="http://schemas.microsoft.com/office/drawing/2014/main" id="{A4720E77-C33F-4A7E-A0C4-C31F962BD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5652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35" name="Line 63">
              <a:extLst>
                <a:ext uri="{FF2B5EF4-FFF2-40B4-BE49-F238E27FC236}">
                  <a16:creationId xmlns:a16="http://schemas.microsoft.com/office/drawing/2014/main" id="{55B1470E-B41A-444E-A758-8085A7263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502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36" name="Line 64">
              <a:extLst>
                <a:ext uri="{FF2B5EF4-FFF2-40B4-BE49-F238E27FC236}">
                  <a16:creationId xmlns:a16="http://schemas.microsoft.com/office/drawing/2014/main" id="{9EE7ADFE-7710-41CE-B19E-5DD5FF781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0" y="502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37" name="Line 65">
              <a:extLst>
                <a:ext uri="{FF2B5EF4-FFF2-40B4-BE49-F238E27FC236}">
                  <a16:creationId xmlns:a16="http://schemas.microsoft.com/office/drawing/2014/main" id="{F99A350F-1CC7-4BDD-ABFF-54447C329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4872"/>
              <a:ext cx="19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38" name="Line 66">
              <a:extLst>
                <a:ext uri="{FF2B5EF4-FFF2-40B4-BE49-F238E27FC236}">
                  <a16:creationId xmlns:a16="http://schemas.microsoft.com/office/drawing/2014/main" id="{BCC14491-6D4D-4265-B061-184D77416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4716"/>
              <a:ext cx="216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39" name="Line 67">
              <a:extLst>
                <a:ext uri="{FF2B5EF4-FFF2-40B4-BE49-F238E27FC236}">
                  <a16:creationId xmlns:a16="http://schemas.microsoft.com/office/drawing/2014/main" id="{AC68F569-092E-4C06-9534-69E0D8D50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284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40" name="Line 68">
              <a:extLst>
                <a:ext uri="{FF2B5EF4-FFF2-40B4-BE49-F238E27FC236}">
                  <a16:creationId xmlns:a16="http://schemas.microsoft.com/office/drawing/2014/main" id="{7398A2E6-261D-4B2D-844C-EE47887B6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" y="284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41" name="Line 69">
              <a:extLst>
                <a:ext uri="{FF2B5EF4-FFF2-40B4-BE49-F238E27FC236}">
                  <a16:creationId xmlns:a16="http://schemas.microsoft.com/office/drawing/2014/main" id="{6A04C5F1-DF8B-4416-BAC1-EC7DC7A77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783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42" name="Line 70">
              <a:extLst>
                <a:ext uri="{FF2B5EF4-FFF2-40B4-BE49-F238E27FC236}">
                  <a16:creationId xmlns:a16="http://schemas.microsoft.com/office/drawing/2014/main" id="{D80BD4E9-7FBA-4158-ACF0-129AB328C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" y="783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43" name="Line 71">
              <a:extLst>
                <a:ext uri="{FF2B5EF4-FFF2-40B4-BE49-F238E27FC236}">
                  <a16:creationId xmlns:a16="http://schemas.microsoft.com/office/drawing/2014/main" id="{5174290B-655D-4E42-94B7-3E968FB63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6276"/>
              <a:ext cx="0" cy="1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44" name="Line 72">
              <a:extLst>
                <a:ext uri="{FF2B5EF4-FFF2-40B4-BE49-F238E27FC236}">
                  <a16:creationId xmlns:a16="http://schemas.microsoft.com/office/drawing/2014/main" id="{942A4FAB-603B-4280-B076-4D669901D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7992"/>
              <a:ext cx="54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45" name="Line 73">
              <a:extLst>
                <a:ext uri="{FF2B5EF4-FFF2-40B4-BE49-F238E27FC236}">
                  <a16:creationId xmlns:a16="http://schemas.microsoft.com/office/drawing/2014/main" id="{51BD6B51-AFD9-4275-A3DF-447C40DDE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0" y="6276"/>
              <a:ext cx="0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46" name="Line 74">
              <a:extLst>
                <a:ext uri="{FF2B5EF4-FFF2-40B4-BE49-F238E27FC236}">
                  <a16:creationId xmlns:a16="http://schemas.microsoft.com/office/drawing/2014/main" id="{399494DA-7AC9-4881-9170-26223D420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" y="7836"/>
              <a:ext cx="54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47" name="Line 75">
              <a:extLst>
                <a:ext uri="{FF2B5EF4-FFF2-40B4-BE49-F238E27FC236}">
                  <a16:creationId xmlns:a16="http://schemas.microsoft.com/office/drawing/2014/main" id="{2E6EAD86-396C-4CE4-BCF7-C99AB5A9B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3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48" name="Line 76">
              <a:extLst>
                <a:ext uri="{FF2B5EF4-FFF2-40B4-BE49-F238E27FC236}">
                  <a16:creationId xmlns:a16="http://schemas.microsoft.com/office/drawing/2014/main" id="{5AC065A1-A4A5-4E7C-8185-5F425CA61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3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49" name="Line 77">
              <a:extLst>
                <a:ext uri="{FF2B5EF4-FFF2-40B4-BE49-F238E27FC236}">
                  <a16:creationId xmlns:a16="http://schemas.microsoft.com/office/drawing/2014/main" id="{784C3D9F-7EE4-4DA9-AF9B-66912732A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5028"/>
              <a:ext cx="0" cy="2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50" name="Line 78">
              <a:extLst>
                <a:ext uri="{FF2B5EF4-FFF2-40B4-BE49-F238E27FC236}">
                  <a16:creationId xmlns:a16="http://schemas.microsoft.com/office/drawing/2014/main" id="{835514EA-3C13-417D-A018-25082DAFB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7524"/>
              <a:ext cx="72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51" name="Line 79">
              <a:extLst>
                <a:ext uri="{FF2B5EF4-FFF2-40B4-BE49-F238E27FC236}">
                  <a16:creationId xmlns:a16="http://schemas.microsoft.com/office/drawing/2014/main" id="{A0162494-5E91-4366-9433-546106FF1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0" y="5028"/>
              <a:ext cx="0" cy="28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52" name="Line 80">
              <a:extLst>
                <a:ext uri="{FF2B5EF4-FFF2-40B4-BE49-F238E27FC236}">
                  <a16:creationId xmlns:a16="http://schemas.microsoft.com/office/drawing/2014/main" id="{7E7DAA3F-B0A8-434F-B11D-8F873A2D7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00" y="7836"/>
              <a:ext cx="7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53" name="Line 81">
              <a:extLst>
                <a:ext uri="{FF2B5EF4-FFF2-40B4-BE49-F238E27FC236}">
                  <a16:creationId xmlns:a16="http://schemas.microsoft.com/office/drawing/2014/main" id="{927FA434-06C0-4B09-A96A-6398CA0F7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936"/>
              <a:ext cx="0" cy="43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F883782E-8E35-4DE0-86CF-E587AA964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(8)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层次式结构的操作系统</a:t>
            </a:r>
            <a:b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zh-CN" altLang="en-US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336927" name="Group 31">
            <a:extLst>
              <a:ext uri="{FF2B5EF4-FFF2-40B4-BE49-F238E27FC236}">
                <a16:creationId xmlns:a16="http://schemas.microsoft.com/office/drawing/2014/main" id="{6D07E8A8-B509-408D-A117-1039C0A8172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474788"/>
            <a:ext cx="5181600" cy="5194300"/>
            <a:chOff x="1584" y="720"/>
            <a:chExt cx="2352" cy="3024"/>
          </a:xfrm>
        </p:grpSpPr>
        <p:grpSp>
          <p:nvGrpSpPr>
            <p:cNvPr id="336918" name="Group 22">
              <a:extLst>
                <a:ext uri="{FF2B5EF4-FFF2-40B4-BE49-F238E27FC236}">
                  <a16:creationId xmlns:a16="http://schemas.microsoft.com/office/drawing/2014/main" id="{45F8B259-C576-48D3-B0CD-CD5012F78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720"/>
              <a:ext cx="2352" cy="3024"/>
              <a:chOff x="3960" y="4872"/>
              <a:chExt cx="3060" cy="4836"/>
            </a:xfrm>
          </p:grpSpPr>
          <p:sp>
            <p:nvSpPr>
              <p:cNvPr id="336919" name="Text Box 23">
                <a:extLst>
                  <a:ext uri="{FF2B5EF4-FFF2-40B4-BE49-F238E27FC236}">
                    <a16:creationId xmlns:a16="http://schemas.microsoft.com/office/drawing/2014/main" id="{93721D26-7329-4644-BE3C-F00C372DCA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0" y="4872"/>
                <a:ext cx="3060" cy="48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        </a:t>
                </a:r>
                <a:r>
                  <a:rPr kumimoji="0" lang="en-US" altLang="zh-CN" sz="2400" b="1">
                    <a:solidFill>
                      <a:srgbClr val="008000"/>
                    </a:solidFill>
                    <a:latin typeface="仿宋_GB2312" pitchFamily="49" charset="-122"/>
                  </a:rPr>
                  <a:t>THE</a:t>
                </a:r>
                <a:r>
                  <a:rPr kumimoji="0" lang="zh-CN" altLang="en-US" sz="2400" b="1">
                    <a:solidFill>
                      <a:srgbClr val="008000"/>
                    </a:solidFill>
                    <a:latin typeface="仿宋_GB2312" pitchFamily="49" charset="-122"/>
                  </a:rPr>
                  <a:t>操作系统层次结构</a:t>
                </a:r>
              </a:p>
              <a:p>
                <a:pPr algn="just" eaLnBrk="0" hangingPunct="0"/>
                <a:endPara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5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层         系统操作员</a:t>
                </a: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(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进程</a:t>
                </a: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)</a:t>
                </a:r>
              </a:p>
              <a:p>
                <a:pPr algn="just" eaLnBrk="0" hangingPunct="0"/>
                <a:endParaRPr kumimoji="0" lang="en-US" altLang="zh-CN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4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层         用户进程</a:t>
                </a:r>
              </a:p>
              <a:p>
                <a:pPr algn="just" eaLnBrk="0" hangingPunct="0"/>
                <a:endParaRPr kumimoji="0" lang="zh-CN" altLang="en-US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3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层         </a:t>
                </a: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I/O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管理</a:t>
                </a:r>
              </a:p>
              <a:p>
                <a:pPr algn="just" eaLnBrk="0" hangingPunct="0"/>
                <a:endParaRPr kumimoji="0" lang="zh-CN" altLang="en-US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>
                  <a:lnSpc>
                    <a:spcPct val="60000"/>
                  </a:lnSpc>
                </a:pPr>
                <a:endParaRPr kumimoji="0" lang="zh-CN" altLang="en-US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2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层         进程与操作员间通信</a:t>
                </a:r>
              </a:p>
              <a:p>
                <a:pPr algn="just" eaLnBrk="0" hangingPunct="0"/>
                <a:endParaRPr kumimoji="0" lang="zh-CN" altLang="en-US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1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层         内存和磁鼓管理</a:t>
                </a:r>
              </a:p>
              <a:p>
                <a:pPr algn="just" eaLnBrk="0" hangingPunct="0"/>
                <a:endParaRPr kumimoji="0" lang="zh-CN" altLang="en-US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0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层         中断处理、定时器管理、</a:t>
                </a:r>
              </a:p>
              <a:p>
                <a:pPr algn="just"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            处理器调度，提供多</a:t>
                </a:r>
              </a:p>
              <a:p>
                <a:pPr algn="just"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             道程序环境。</a:t>
                </a:r>
              </a:p>
            </p:txBody>
          </p:sp>
          <p:sp>
            <p:nvSpPr>
              <p:cNvPr id="336920" name="Line 24">
                <a:extLst>
                  <a:ext uri="{FF2B5EF4-FFF2-40B4-BE49-F238E27FC236}">
                    <a16:creationId xmlns:a16="http://schemas.microsoft.com/office/drawing/2014/main" id="{D7CBEBCD-B74A-420E-9A24-DB588FA37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5496"/>
                <a:ext cx="0" cy="42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921" name="Line 25">
                <a:extLst>
                  <a:ext uri="{FF2B5EF4-FFF2-40B4-BE49-F238E27FC236}">
                    <a16:creationId xmlns:a16="http://schemas.microsoft.com/office/drawing/2014/main" id="{9E4DE9AC-E268-409B-8495-1565E063C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5496"/>
                <a:ext cx="30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922" name="Line 26">
              <a:extLst>
                <a:ext uri="{FF2B5EF4-FFF2-40B4-BE49-F238E27FC236}">
                  <a16:creationId xmlns:a16="http://schemas.microsoft.com/office/drawing/2014/main" id="{21935645-33B7-4D70-9CC0-275ED2DB6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440"/>
              <a:ext cx="23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923" name="Line 27">
              <a:extLst>
                <a:ext uri="{FF2B5EF4-FFF2-40B4-BE49-F238E27FC236}">
                  <a16:creationId xmlns:a16="http://schemas.microsoft.com/office/drawing/2014/main" id="{8192D49F-4566-445A-AA81-B4BE29DDF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824"/>
              <a:ext cx="23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924" name="Line 28">
              <a:extLst>
                <a:ext uri="{FF2B5EF4-FFF2-40B4-BE49-F238E27FC236}">
                  <a16:creationId xmlns:a16="http://schemas.microsoft.com/office/drawing/2014/main" id="{B0187C88-13C2-4C82-8E41-CD06689E6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208"/>
              <a:ext cx="23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925" name="Line 29">
              <a:extLst>
                <a:ext uri="{FF2B5EF4-FFF2-40B4-BE49-F238E27FC236}">
                  <a16:creationId xmlns:a16="http://schemas.microsoft.com/office/drawing/2014/main" id="{F8B4937A-D0C7-41DF-99EB-C6183A9A0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592"/>
              <a:ext cx="23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926" name="Line 30">
              <a:extLst>
                <a:ext uri="{FF2B5EF4-FFF2-40B4-BE49-F238E27FC236}">
                  <a16:creationId xmlns:a16="http://schemas.microsoft.com/office/drawing/2014/main" id="{509DA707-F1B6-49A3-B5BD-678257485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76"/>
              <a:ext cx="23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07D5E503-08FF-4725-82E0-50A5CA8CD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09575"/>
            <a:ext cx="7924800" cy="1219200"/>
          </a:xfrm>
        </p:spPr>
        <p:txBody>
          <a:bodyPr/>
          <a:lstStyle/>
          <a:p>
            <a:br>
              <a:rPr lang="en-US" altLang="zh-CN"/>
            </a:br>
            <a:br>
              <a:rPr lang="en-US" altLang="zh-CN"/>
            </a:b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(9)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虚机器结构的操作系统</a:t>
            </a:r>
            <a:b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运行</a:t>
            </a: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CMS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VM/370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虚机器结构</a:t>
            </a:r>
            <a:br>
              <a:rPr lang="zh-CN" altLang="en-US" sz="3600"/>
            </a:br>
            <a:endParaRPr lang="zh-CN" altLang="en-US" sz="3600"/>
          </a:p>
        </p:txBody>
      </p:sp>
      <p:grpSp>
        <p:nvGrpSpPr>
          <p:cNvPr id="91165" name="Group 29">
            <a:extLst>
              <a:ext uri="{FF2B5EF4-FFF2-40B4-BE49-F238E27FC236}">
                <a16:creationId xmlns:a16="http://schemas.microsoft.com/office/drawing/2014/main" id="{FE16252B-7B52-4090-8420-E22A2DDD8EE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49500"/>
            <a:ext cx="8382000" cy="4419600"/>
            <a:chOff x="624" y="864"/>
            <a:chExt cx="4800" cy="2784"/>
          </a:xfrm>
        </p:grpSpPr>
        <p:sp>
          <p:nvSpPr>
            <p:cNvPr id="91145" name="Text Box 9">
              <a:extLst>
                <a:ext uri="{FF2B5EF4-FFF2-40B4-BE49-F238E27FC236}">
                  <a16:creationId xmlns:a16="http://schemas.microsoft.com/office/drawing/2014/main" id="{96ACB92D-CE91-4C05-927F-EDAFB75C8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1750"/>
              <a:ext cx="2718" cy="189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en-US" altLang="zh-CN" b="1">
                <a:solidFill>
                  <a:srgbClr val="008000"/>
                </a:solidFill>
                <a:ea typeface="宋体" panose="02010600030101010101" pitchFamily="2" charset="-122"/>
              </a:endParaRPr>
            </a:p>
            <a:p>
              <a:pPr algn="just" eaLnBrk="0" hangingPunct="0"/>
              <a:endParaRPr kumimoji="0" lang="en-US" altLang="zh-CN" b="1">
                <a:solidFill>
                  <a:srgbClr val="008000"/>
                </a:solidFill>
                <a:ea typeface="宋体" panose="02010600030101010101" pitchFamily="2" charset="-122"/>
              </a:endParaRPr>
            </a:p>
            <a:p>
              <a:pPr algn="just" eaLnBrk="0" hangingPunct="0"/>
              <a:endParaRPr kumimoji="0" lang="en-US" altLang="zh-CN" b="1">
                <a:solidFill>
                  <a:srgbClr val="008000"/>
                </a:solidFill>
                <a:ea typeface="宋体" panose="02010600030101010101" pitchFamily="2" charset="-122"/>
              </a:endParaRPr>
            </a:p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       CMS            CMS                 CMS</a:t>
              </a:r>
            </a:p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          </a:t>
              </a:r>
            </a:p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                        VM370</a:t>
              </a:r>
            </a:p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         </a:t>
              </a:r>
            </a:p>
            <a:p>
              <a:pPr algn="just" eaLnBrk="0" hangingPunct="0"/>
              <a:endParaRPr kumimoji="0" lang="en-US" altLang="zh-CN" b="1">
                <a:solidFill>
                  <a:srgbClr val="008000"/>
                </a:solidFill>
                <a:ea typeface="宋体" panose="02010600030101010101" pitchFamily="2" charset="-122"/>
              </a:endParaRPr>
            </a:p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                        370</a:t>
              </a:r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裸机</a:t>
              </a:r>
            </a:p>
          </p:txBody>
        </p:sp>
        <p:sp>
          <p:nvSpPr>
            <p:cNvPr id="91146" name="Line 10">
              <a:extLst>
                <a:ext uri="{FF2B5EF4-FFF2-40B4-BE49-F238E27FC236}">
                  <a16:creationId xmlns:a16="http://schemas.microsoft.com/office/drawing/2014/main" id="{2F5F7EB5-3042-4C59-951A-097A695D3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2256"/>
              <a:ext cx="27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47" name="Line 11">
              <a:extLst>
                <a:ext uri="{FF2B5EF4-FFF2-40B4-BE49-F238E27FC236}">
                  <a16:creationId xmlns:a16="http://schemas.microsoft.com/office/drawing/2014/main" id="{F1F15BD8-6C34-4B3C-A45E-AA431FB9E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2636"/>
              <a:ext cx="27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48" name="Line 12">
              <a:extLst>
                <a:ext uri="{FF2B5EF4-FFF2-40B4-BE49-F238E27FC236}">
                  <a16:creationId xmlns:a16="http://schemas.microsoft.com/office/drawing/2014/main" id="{18C68DEA-F356-444E-B47C-AE1A09D54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6" y="1750"/>
              <a:ext cx="0" cy="8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49" name="Line 13">
              <a:extLst>
                <a:ext uri="{FF2B5EF4-FFF2-40B4-BE49-F238E27FC236}">
                  <a16:creationId xmlns:a16="http://schemas.microsoft.com/office/drawing/2014/main" id="{4D1BFC20-9A55-4067-9288-548752333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1750"/>
              <a:ext cx="0" cy="8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50" name="Line 14">
              <a:extLst>
                <a:ext uri="{FF2B5EF4-FFF2-40B4-BE49-F238E27FC236}">
                  <a16:creationId xmlns:a16="http://schemas.microsoft.com/office/drawing/2014/main" id="{7FA0A912-4BC3-427E-AEA5-BCA8CE0B8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3142"/>
              <a:ext cx="27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51" name="Text Box 15">
              <a:extLst>
                <a:ext uri="{FF2B5EF4-FFF2-40B4-BE49-F238E27FC236}">
                  <a16:creationId xmlns:a16="http://schemas.microsoft.com/office/drawing/2014/main" id="{45AAF50C-EA36-4652-B384-789A6ADA4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256"/>
              <a:ext cx="709" cy="886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I/O</a:t>
              </a:r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指令</a:t>
              </a:r>
            </a:p>
            <a:p>
              <a:pPr algn="just" eaLnBrk="0" hangingPunct="0"/>
              <a:endParaRPr kumimoji="0" lang="zh-CN" altLang="en-US" b="1">
                <a:solidFill>
                  <a:srgbClr val="008000"/>
                </a:solidFill>
                <a:ea typeface="宋体" panose="02010600030101010101" pitchFamily="2" charset="-122"/>
              </a:endParaRPr>
            </a:p>
            <a:p>
              <a:pPr algn="just" eaLnBrk="0" hangingPunct="0"/>
              <a:endParaRPr kumimoji="0" lang="zh-CN" altLang="en-US" b="1">
                <a:solidFill>
                  <a:srgbClr val="008000"/>
                </a:solidFill>
                <a:ea typeface="宋体" panose="02010600030101010101" pitchFamily="2" charset="-122"/>
              </a:endParaRP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陷  入</a:t>
              </a:r>
            </a:p>
          </p:txBody>
        </p:sp>
        <p:sp>
          <p:nvSpPr>
            <p:cNvPr id="91152" name="Line 16">
              <a:extLst>
                <a:ext uri="{FF2B5EF4-FFF2-40B4-BE49-F238E27FC236}">
                  <a16:creationId xmlns:a16="http://schemas.microsoft.com/office/drawing/2014/main" id="{FA926562-4DDB-492C-B383-8EC73EE7F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383"/>
              <a:ext cx="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53" name="Line 17">
              <a:extLst>
                <a:ext uri="{FF2B5EF4-FFF2-40B4-BE49-F238E27FC236}">
                  <a16:creationId xmlns:a16="http://schemas.microsoft.com/office/drawing/2014/main" id="{AAA1B5BE-6455-4630-BFC3-D576CF5A7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889"/>
              <a:ext cx="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54" name="Line 18">
              <a:extLst>
                <a:ext uri="{FF2B5EF4-FFF2-40B4-BE49-F238E27FC236}">
                  <a16:creationId xmlns:a16="http://schemas.microsoft.com/office/drawing/2014/main" id="{A373497C-1A67-47A6-81E3-2105CF4D1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2383"/>
              <a:ext cx="0" cy="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55" name="Text Box 19">
              <a:extLst>
                <a:ext uri="{FF2B5EF4-FFF2-40B4-BE49-F238E27FC236}">
                  <a16:creationId xmlns:a16="http://schemas.microsoft.com/office/drawing/2014/main" id="{62F63520-D1A8-4E72-BD46-65B66CA0B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" y="1920"/>
              <a:ext cx="945" cy="672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系统调用</a:t>
              </a:r>
            </a:p>
            <a:p>
              <a:pPr algn="just" eaLnBrk="0" hangingPunct="0"/>
              <a:endParaRPr kumimoji="0" lang="zh-CN" altLang="en-US" b="1">
                <a:solidFill>
                  <a:srgbClr val="008000"/>
                </a:solidFill>
                <a:ea typeface="宋体" panose="02010600030101010101" pitchFamily="2" charset="-122"/>
              </a:endParaRP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陷   入</a:t>
              </a:r>
            </a:p>
          </p:txBody>
        </p:sp>
        <p:sp>
          <p:nvSpPr>
            <p:cNvPr id="91156" name="Line 20">
              <a:extLst>
                <a:ext uri="{FF2B5EF4-FFF2-40B4-BE49-F238E27FC236}">
                  <a16:creationId xmlns:a16="http://schemas.microsoft.com/office/drawing/2014/main" id="{54A49528-0EBB-4632-8850-893537E32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2064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58" name="Line 22">
              <a:extLst>
                <a:ext uri="{FF2B5EF4-FFF2-40B4-BE49-F238E27FC236}">
                  <a16:creationId xmlns:a16="http://schemas.microsoft.com/office/drawing/2014/main" id="{57051610-41CE-41D7-9D35-BAB12CD10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00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59" name="Text Box 23">
              <a:extLst>
                <a:ext uri="{FF2B5EF4-FFF2-40B4-BE49-F238E27FC236}">
                  <a16:creationId xmlns:a16="http://schemas.microsoft.com/office/drawing/2014/main" id="{1AAEC516-2339-426D-8CE4-2C77A9641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864"/>
              <a:ext cx="1182" cy="3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 IBM370</a:t>
              </a:r>
              <a:r>
                <a:rPr kumimoji="0" lang="zh-CN" altLang="en-US" b="1">
                  <a:solidFill>
                    <a:srgbClr val="008000"/>
                  </a:solidFill>
                  <a:ea typeface="宋体" panose="02010600030101010101" pitchFamily="2" charset="-122"/>
                </a:rPr>
                <a:t>虚机器</a:t>
              </a:r>
            </a:p>
          </p:txBody>
        </p:sp>
        <p:sp>
          <p:nvSpPr>
            <p:cNvPr id="91160" name="Line 24">
              <a:extLst>
                <a:ext uri="{FF2B5EF4-FFF2-40B4-BE49-F238E27FC236}">
                  <a16:creationId xmlns:a16="http://schemas.microsoft.com/office/drawing/2014/main" id="{937C8F49-F160-4A42-B32F-C7035640C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9" y="1117"/>
              <a:ext cx="0" cy="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61" name="Line 25">
              <a:extLst>
                <a:ext uri="{FF2B5EF4-FFF2-40B4-BE49-F238E27FC236}">
                  <a16:creationId xmlns:a16="http://schemas.microsoft.com/office/drawing/2014/main" id="{C5BF1370-4010-4496-925E-05A435B54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4" y="1117"/>
              <a:ext cx="945" cy="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62" name="Line 26">
              <a:extLst>
                <a:ext uri="{FF2B5EF4-FFF2-40B4-BE49-F238E27FC236}">
                  <a16:creationId xmlns:a16="http://schemas.microsoft.com/office/drawing/2014/main" id="{AD176984-26E0-4ED0-A679-CA895F16C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9" y="1117"/>
              <a:ext cx="945" cy="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64" name="Line 28">
              <a:extLst>
                <a:ext uri="{FF2B5EF4-FFF2-40B4-BE49-F238E27FC236}">
                  <a16:creationId xmlns:a16="http://schemas.microsoft.com/office/drawing/2014/main" id="{36EDC4DC-EEF7-45AB-B6A9-0C8E0E185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06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51DFF76-40FD-482F-98F3-8AB87D1FA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1143000"/>
          </a:xfrm>
        </p:spPr>
        <p:txBody>
          <a:bodyPr/>
          <a:lstStyle/>
          <a:p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(10)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客户</a:t>
            </a: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服务器与微内核结构的操作系统</a:t>
            </a:r>
            <a:b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zh-CN" altLang="en-US" sz="36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B9B5905-65AA-446F-BBFC-BD107FAF0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495800"/>
          </a:xfrm>
        </p:spPr>
        <p:txBody>
          <a:bodyPr/>
          <a:lstStyle/>
          <a:p>
            <a:pPr algn="just">
              <a:buFontTx/>
              <a:buNone/>
            </a:pPr>
            <a:endParaRPr lang="en-US" altLang="zh-CN" b="1"/>
          </a:p>
          <a:p>
            <a:endParaRPr lang="en-US" altLang="zh-CN"/>
          </a:p>
        </p:txBody>
      </p:sp>
      <p:grpSp>
        <p:nvGrpSpPr>
          <p:cNvPr id="59412" name="Group 20">
            <a:extLst>
              <a:ext uri="{FF2B5EF4-FFF2-40B4-BE49-F238E27FC236}">
                <a16:creationId xmlns:a16="http://schemas.microsoft.com/office/drawing/2014/main" id="{1334A828-30E3-4CAA-83BB-51E4DDC99C8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424113"/>
            <a:ext cx="7696200" cy="2757487"/>
            <a:chOff x="384" y="1527"/>
            <a:chExt cx="4848" cy="1737"/>
          </a:xfrm>
        </p:grpSpPr>
        <p:grpSp>
          <p:nvGrpSpPr>
            <p:cNvPr id="59396" name="Group 4">
              <a:extLst>
                <a:ext uri="{FF2B5EF4-FFF2-40B4-BE49-F238E27FC236}">
                  <a16:creationId xmlns:a16="http://schemas.microsoft.com/office/drawing/2014/main" id="{1C4ADA0A-CDFB-4191-B6F7-DDB561557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527"/>
              <a:ext cx="4848" cy="1737"/>
              <a:chOff x="2340" y="2064"/>
              <a:chExt cx="8280" cy="2184"/>
            </a:xfrm>
          </p:grpSpPr>
          <p:sp>
            <p:nvSpPr>
              <p:cNvPr id="59397" name="Text Box 5">
                <a:extLst>
                  <a:ext uri="{FF2B5EF4-FFF2-40B4-BE49-F238E27FC236}">
                    <a16:creationId xmlns:a16="http://schemas.microsoft.com/office/drawing/2014/main" id="{EC2DEF8F-EC82-4CEF-B415-358B30B1A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0" y="2064"/>
                <a:ext cx="1440" cy="780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ctr" hangingPunct="0"/>
                <a:r>
                  <a:rPr kumimoji="0" lang="zh-CN" altLang="en-US" b="1">
                    <a:solidFill>
                      <a:srgbClr val="008000"/>
                    </a:solidFill>
                    <a:ea typeface="宋体" panose="02010600030101010101" pitchFamily="2" charset="-122"/>
                  </a:rPr>
                  <a:t>客户进程</a:t>
                </a:r>
              </a:p>
            </p:txBody>
          </p:sp>
          <p:sp>
            <p:nvSpPr>
              <p:cNvPr id="59398" name="Text Box 6">
                <a:extLst>
                  <a:ext uri="{FF2B5EF4-FFF2-40B4-BE49-F238E27FC236}">
                    <a16:creationId xmlns:a16="http://schemas.microsoft.com/office/drawing/2014/main" id="{20551EF3-25E8-4E8C-AF5C-80660ED3AD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0" y="2064"/>
                <a:ext cx="1440" cy="780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b="1">
                    <a:solidFill>
                      <a:srgbClr val="008000"/>
                    </a:solidFill>
                    <a:ea typeface="宋体" panose="02010600030101010101" pitchFamily="2" charset="-122"/>
                  </a:rPr>
                  <a:t>……</a:t>
                </a:r>
              </a:p>
            </p:txBody>
          </p:sp>
          <p:sp>
            <p:nvSpPr>
              <p:cNvPr id="59399" name="Text Box 7">
                <a:extLst>
                  <a:ext uri="{FF2B5EF4-FFF2-40B4-BE49-F238E27FC236}">
                    <a16:creationId xmlns:a16="http://schemas.microsoft.com/office/drawing/2014/main" id="{2A2737F7-2F12-4C8E-B975-CEA075CFD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" y="3000"/>
                <a:ext cx="8280" cy="124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endPara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endParaRPr>
              </a:p>
              <a:p>
                <a:pPr algn="just" eaLnBrk="0" hangingPunct="0"/>
                <a:endParaRPr kumimoji="0" lang="en-US" altLang="zh-CN" b="1">
                  <a:solidFill>
                    <a:srgbClr val="008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9400" name="Text Box 8">
                <a:extLst>
                  <a:ext uri="{FF2B5EF4-FFF2-40B4-BE49-F238E27FC236}">
                    <a16:creationId xmlns:a16="http://schemas.microsoft.com/office/drawing/2014/main" id="{A53887E2-0F72-4C6B-B9BB-DB6DC11D5C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064"/>
                <a:ext cx="1440" cy="780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zh-CN" altLang="en-US" b="1">
                    <a:solidFill>
                      <a:srgbClr val="008000"/>
                    </a:solidFill>
                    <a:ea typeface="宋体" panose="02010600030101010101" pitchFamily="2" charset="-122"/>
                  </a:rPr>
                  <a:t>客户进程</a:t>
                </a:r>
              </a:p>
            </p:txBody>
          </p:sp>
          <p:sp>
            <p:nvSpPr>
              <p:cNvPr id="59401" name="Text Box 9">
                <a:extLst>
                  <a:ext uri="{FF2B5EF4-FFF2-40B4-BE49-F238E27FC236}">
                    <a16:creationId xmlns:a16="http://schemas.microsoft.com/office/drawing/2014/main" id="{F6B56FFA-B5F6-421E-9B9F-0964E8BFAB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0" y="2064"/>
                <a:ext cx="1440" cy="780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zh-CN" altLang="en-US" b="1">
                    <a:solidFill>
                      <a:srgbClr val="008000"/>
                    </a:solidFill>
                    <a:ea typeface="宋体" panose="02010600030101010101" pitchFamily="2" charset="-122"/>
                  </a:rPr>
                  <a:t>服务器</a:t>
                </a:r>
              </a:p>
            </p:txBody>
          </p:sp>
          <p:sp>
            <p:nvSpPr>
              <p:cNvPr id="59402" name="Text Box 10">
                <a:extLst>
                  <a:ext uri="{FF2B5EF4-FFF2-40B4-BE49-F238E27FC236}">
                    <a16:creationId xmlns:a16="http://schemas.microsoft.com/office/drawing/2014/main" id="{D7F2749A-504B-4B23-BBDE-61F5C98F3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80" y="2064"/>
                <a:ext cx="1440" cy="780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zh-CN" altLang="en-US" b="1">
                    <a:solidFill>
                      <a:srgbClr val="008000"/>
                    </a:solidFill>
                    <a:ea typeface="宋体" panose="02010600030101010101" pitchFamily="2" charset="-122"/>
                  </a:rPr>
                  <a:t>服务器</a:t>
                </a:r>
              </a:p>
            </p:txBody>
          </p:sp>
          <p:sp>
            <p:nvSpPr>
              <p:cNvPr id="59403" name="Line 11">
                <a:extLst>
                  <a:ext uri="{FF2B5EF4-FFF2-40B4-BE49-F238E27FC236}">
                    <a16:creationId xmlns:a16="http://schemas.microsoft.com/office/drawing/2014/main" id="{7F8C0614-535A-467A-BA3F-25B2A27F3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2844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4" name="Line 12">
                <a:extLst>
                  <a:ext uri="{FF2B5EF4-FFF2-40B4-BE49-F238E27FC236}">
                    <a16:creationId xmlns:a16="http://schemas.microsoft.com/office/drawing/2014/main" id="{613EB500-ED20-4EA1-B768-DECE5F90C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156"/>
                <a:ext cx="4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5" name="Line 13">
                <a:extLst>
                  <a:ext uri="{FF2B5EF4-FFF2-40B4-BE49-F238E27FC236}">
                    <a16:creationId xmlns:a16="http://schemas.microsoft.com/office/drawing/2014/main" id="{0A263458-C606-4D50-9D28-4AB7ABB33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20" y="2844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6" name="Line 14">
                <a:extLst>
                  <a:ext uri="{FF2B5EF4-FFF2-40B4-BE49-F238E27FC236}">
                    <a16:creationId xmlns:a16="http://schemas.microsoft.com/office/drawing/2014/main" id="{EDDC4518-8E6D-4B19-9A72-6AB8DE89D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60" y="2844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7" name="Line 15">
                <a:extLst>
                  <a:ext uri="{FF2B5EF4-FFF2-40B4-BE49-F238E27FC236}">
                    <a16:creationId xmlns:a16="http://schemas.microsoft.com/office/drawing/2014/main" id="{9FA05816-134F-4CC7-88F7-1E045CC22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624"/>
                <a:ext cx="54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8" name="Line 16">
                <a:extLst>
                  <a:ext uri="{FF2B5EF4-FFF2-40B4-BE49-F238E27FC236}">
                    <a16:creationId xmlns:a16="http://schemas.microsoft.com/office/drawing/2014/main" id="{E0D4905B-AE42-4621-9E5D-5C7DDDEE9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0" y="2844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9" name="Text Box 17">
                <a:extLst>
                  <a:ext uri="{FF2B5EF4-FFF2-40B4-BE49-F238E27FC236}">
                    <a16:creationId xmlns:a16="http://schemas.microsoft.com/office/drawing/2014/main" id="{C219A1B2-14D8-4FCB-BA54-0E4286650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56"/>
                <a:ext cx="720" cy="46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zh-CN" altLang="en-US" sz="1600" b="1">
                    <a:solidFill>
                      <a:srgbClr val="008000"/>
                    </a:solidFill>
                    <a:ea typeface="宋体" panose="02010600030101010101" pitchFamily="2" charset="-122"/>
                  </a:rPr>
                  <a:t>请求</a:t>
                </a:r>
              </a:p>
            </p:txBody>
          </p:sp>
          <p:sp>
            <p:nvSpPr>
              <p:cNvPr id="59410" name="Text Box 18">
                <a:extLst>
                  <a:ext uri="{FF2B5EF4-FFF2-40B4-BE49-F238E27FC236}">
                    <a16:creationId xmlns:a16="http://schemas.microsoft.com/office/drawing/2014/main" id="{21B0F7AF-1558-477C-9C54-E0F3745AB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0" y="3624"/>
                <a:ext cx="720" cy="46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zh-CN" altLang="en-US" sz="1600" b="1">
                    <a:solidFill>
                      <a:srgbClr val="008000"/>
                    </a:solidFill>
                    <a:ea typeface="宋体" panose="02010600030101010101" pitchFamily="2" charset="-122"/>
                  </a:rPr>
                  <a:t>回答</a:t>
                </a:r>
              </a:p>
            </p:txBody>
          </p:sp>
        </p:grpSp>
        <p:sp>
          <p:nvSpPr>
            <p:cNvPr id="59411" name="Rectangle 19">
              <a:extLst>
                <a:ext uri="{FF2B5EF4-FFF2-40B4-BE49-F238E27FC236}">
                  <a16:creationId xmlns:a16="http://schemas.microsoft.com/office/drawing/2014/main" id="{EF05FA25-BB74-4B29-B040-EA6AB51AA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80"/>
              <a:ext cx="816" cy="2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8000"/>
                  </a:solidFill>
                  <a:ea typeface="宋体" panose="02010600030101010101" pitchFamily="2" charset="-122"/>
                </a:rPr>
                <a:t>微内核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49F3F52-31DA-44B7-B664-F918F8A9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5775"/>
            <a:ext cx="7772400" cy="1143000"/>
          </a:xfrm>
        </p:spPr>
        <p:txBody>
          <a:bodyPr/>
          <a:lstStyle/>
          <a:p>
            <a:br>
              <a:rPr lang="en-US" altLang="zh-CN"/>
            </a:b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(11)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000">
                <a:solidFill>
                  <a:srgbClr val="FF0000"/>
                </a:solidFill>
              </a:rPr>
              <a:t>分层结构内核和微内核结构对比</a:t>
            </a:r>
            <a:br>
              <a:rPr lang="zh-CN" altLang="en-US"/>
            </a:br>
            <a:endParaRPr lang="zh-CN" altLang="en-US"/>
          </a:p>
        </p:txBody>
      </p:sp>
      <p:grpSp>
        <p:nvGrpSpPr>
          <p:cNvPr id="62486" name="Group 22">
            <a:extLst>
              <a:ext uri="{FF2B5EF4-FFF2-40B4-BE49-F238E27FC236}">
                <a16:creationId xmlns:a16="http://schemas.microsoft.com/office/drawing/2014/main" id="{501ED20F-4B49-4384-8379-33D6C3B2D2E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16113"/>
            <a:ext cx="6858000" cy="4038600"/>
            <a:chOff x="864" y="864"/>
            <a:chExt cx="4032" cy="2544"/>
          </a:xfrm>
        </p:grpSpPr>
        <p:sp>
          <p:nvSpPr>
            <p:cNvPr id="62469" name="Text Box 5">
              <a:extLst>
                <a:ext uri="{FF2B5EF4-FFF2-40B4-BE49-F238E27FC236}">
                  <a16:creationId xmlns:a16="http://schemas.microsoft.com/office/drawing/2014/main" id="{989A303D-27D6-4D99-9127-BF6E7DC78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065"/>
              <a:ext cx="1602" cy="34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1)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分层结构内核</a:t>
              </a:r>
            </a:p>
          </p:txBody>
        </p:sp>
        <p:sp>
          <p:nvSpPr>
            <p:cNvPr id="62470" name="Text Box 6">
              <a:extLst>
                <a:ext uri="{FF2B5EF4-FFF2-40B4-BE49-F238E27FC236}">
                  <a16:creationId xmlns:a16="http://schemas.microsoft.com/office/drawing/2014/main" id="{EDFEB18C-2E2B-4B7A-A959-FC6ED02D0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3065"/>
              <a:ext cx="1602" cy="34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2)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微内核</a:t>
              </a:r>
            </a:p>
          </p:txBody>
        </p:sp>
        <p:sp>
          <p:nvSpPr>
            <p:cNvPr id="62471" name="Text Box 7">
              <a:extLst>
                <a:ext uri="{FF2B5EF4-FFF2-40B4-BE49-F238E27FC236}">
                  <a16:creationId xmlns:a16="http://schemas.microsoft.com/office/drawing/2014/main" id="{CB542FBA-16B0-41FB-9232-8135E9A5C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2379"/>
              <a:ext cx="1160" cy="34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进程管理</a:t>
              </a:r>
            </a:p>
          </p:txBody>
        </p:sp>
        <p:sp>
          <p:nvSpPr>
            <p:cNvPr id="62472" name="Text Box 8">
              <a:extLst>
                <a:ext uri="{FF2B5EF4-FFF2-40B4-BE49-F238E27FC236}">
                  <a16:creationId xmlns:a16="http://schemas.microsoft.com/office/drawing/2014/main" id="{1E9CEC7B-9DFA-49E6-8FB2-A09165B2E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22"/>
              <a:ext cx="1602" cy="34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硬件</a:t>
              </a:r>
            </a:p>
          </p:txBody>
        </p:sp>
        <p:sp>
          <p:nvSpPr>
            <p:cNvPr id="62473" name="Text Box 9">
              <a:extLst>
                <a:ext uri="{FF2B5EF4-FFF2-40B4-BE49-F238E27FC236}">
                  <a16:creationId xmlns:a16="http://schemas.microsoft.com/office/drawing/2014/main" id="{D9F26979-000A-4B14-BE53-96E4C2C80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2036"/>
              <a:ext cx="1160" cy="34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存储管理</a:t>
              </a:r>
            </a:p>
          </p:txBody>
        </p:sp>
        <p:sp>
          <p:nvSpPr>
            <p:cNvPr id="62474" name="Text Box 10">
              <a:extLst>
                <a:ext uri="{FF2B5EF4-FFF2-40B4-BE49-F238E27FC236}">
                  <a16:creationId xmlns:a16="http://schemas.microsoft.com/office/drawing/2014/main" id="{781EDCEB-836B-41DD-82D9-935269FF7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1693"/>
              <a:ext cx="1160" cy="34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设备管理</a:t>
              </a:r>
            </a:p>
          </p:txBody>
        </p:sp>
        <p:sp>
          <p:nvSpPr>
            <p:cNvPr id="62475" name="Text Box 11">
              <a:extLst>
                <a:ext uri="{FF2B5EF4-FFF2-40B4-BE49-F238E27FC236}">
                  <a16:creationId xmlns:a16="http://schemas.microsoft.com/office/drawing/2014/main" id="{90868585-2A45-43E3-A097-63FE1D693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1350"/>
              <a:ext cx="1160" cy="34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文件管理</a:t>
              </a:r>
            </a:p>
          </p:txBody>
        </p:sp>
        <p:sp>
          <p:nvSpPr>
            <p:cNvPr id="62476" name="Text Box 12">
              <a:extLst>
                <a:ext uri="{FF2B5EF4-FFF2-40B4-BE49-F238E27FC236}">
                  <a16:creationId xmlns:a16="http://schemas.microsoft.com/office/drawing/2014/main" id="{AF82341B-3870-4109-8312-42852A394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1006"/>
              <a:ext cx="1160" cy="3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作业管理</a:t>
              </a:r>
            </a:p>
          </p:txBody>
        </p:sp>
        <p:sp>
          <p:nvSpPr>
            <p:cNvPr id="62477" name="Text Box 13">
              <a:extLst>
                <a:ext uri="{FF2B5EF4-FFF2-40B4-BE49-F238E27FC236}">
                  <a16:creationId xmlns:a16="http://schemas.microsoft.com/office/drawing/2014/main" id="{10CF74A0-CE53-4999-8826-AD0FA43A6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344"/>
              <a:ext cx="1632" cy="137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内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核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模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式</a:t>
              </a:r>
            </a:p>
          </p:txBody>
        </p:sp>
        <p:sp>
          <p:nvSpPr>
            <p:cNvPr id="62478" name="Text Box 14">
              <a:extLst>
                <a:ext uri="{FF2B5EF4-FFF2-40B4-BE49-F238E27FC236}">
                  <a16:creationId xmlns:a16="http://schemas.microsoft.com/office/drawing/2014/main" id="{AA978A98-4936-43A2-A197-7ECAADCB7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379"/>
              <a:ext cx="1215" cy="34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微内核</a:t>
              </a:r>
            </a:p>
          </p:txBody>
        </p:sp>
        <p:sp>
          <p:nvSpPr>
            <p:cNvPr id="62479" name="Text Box 15">
              <a:extLst>
                <a:ext uri="{FF2B5EF4-FFF2-40B4-BE49-F238E27FC236}">
                  <a16:creationId xmlns:a16="http://schemas.microsoft.com/office/drawing/2014/main" id="{F1484182-47F1-4FBD-BA6F-D7D54C27B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2722"/>
              <a:ext cx="1602" cy="34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硬件</a:t>
              </a:r>
            </a:p>
          </p:txBody>
        </p:sp>
        <p:sp>
          <p:nvSpPr>
            <p:cNvPr id="62480" name="Text Box 16">
              <a:extLst>
                <a:ext uri="{FF2B5EF4-FFF2-40B4-BE49-F238E27FC236}">
                  <a16:creationId xmlns:a16="http://schemas.microsoft.com/office/drawing/2014/main" id="{2380E7F4-200F-4C9F-998A-83A884717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006"/>
              <a:ext cx="166" cy="137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客户进程</a:t>
              </a:r>
            </a:p>
          </p:txBody>
        </p:sp>
        <p:sp>
          <p:nvSpPr>
            <p:cNvPr id="62481" name="Text Box 17">
              <a:extLst>
                <a:ext uri="{FF2B5EF4-FFF2-40B4-BE49-F238E27FC236}">
                  <a16:creationId xmlns:a16="http://schemas.microsoft.com/office/drawing/2014/main" id="{8B0E4981-57DB-48E2-800F-D19DE3B11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" y="1006"/>
              <a:ext cx="165" cy="137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安全服务</a:t>
              </a:r>
            </a:p>
          </p:txBody>
        </p:sp>
        <p:sp>
          <p:nvSpPr>
            <p:cNvPr id="62482" name="Text Box 18">
              <a:extLst>
                <a:ext uri="{FF2B5EF4-FFF2-40B4-BE49-F238E27FC236}">
                  <a16:creationId xmlns:a16="http://schemas.microsoft.com/office/drawing/2014/main" id="{54E2376B-3BC0-43D6-ADFC-8C6B74DCE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006"/>
              <a:ext cx="166" cy="137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虚存管理器</a:t>
              </a:r>
            </a:p>
          </p:txBody>
        </p:sp>
        <p:sp>
          <p:nvSpPr>
            <p:cNvPr id="62483" name="Text Box 19">
              <a:extLst>
                <a:ext uri="{FF2B5EF4-FFF2-40B4-BE49-F238E27FC236}">
                  <a16:creationId xmlns:a16="http://schemas.microsoft.com/office/drawing/2014/main" id="{F0DC5C8F-38B3-4478-9A20-1F7B0D69A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1006"/>
              <a:ext cx="166" cy="137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文件服务器</a:t>
              </a:r>
            </a:p>
          </p:txBody>
        </p:sp>
        <p:sp>
          <p:nvSpPr>
            <p:cNvPr id="62484" name="Text Box 20">
              <a:extLst>
                <a:ext uri="{FF2B5EF4-FFF2-40B4-BE49-F238E27FC236}">
                  <a16:creationId xmlns:a16="http://schemas.microsoft.com/office/drawing/2014/main" id="{5F12EC99-109D-4C35-81D4-9CF3A5D9B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1006"/>
              <a:ext cx="165" cy="137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设备驱动服务</a:t>
              </a:r>
            </a:p>
          </p:txBody>
        </p:sp>
        <p:sp>
          <p:nvSpPr>
            <p:cNvPr id="62485" name="Text Box 21">
              <a:extLst>
                <a:ext uri="{FF2B5EF4-FFF2-40B4-BE49-F238E27FC236}">
                  <a16:creationId xmlns:a16="http://schemas.microsoft.com/office/drawing/2014/main" id="{573DECD4-5BD0-467B-872F-414355D6A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864"/>
              <a:ext cx="1602" cy="15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用</a:t>
              </a:r>
            </a:p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户</a:t>
              </a:r>
            </a:p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模</a:t>
              </a:r>
            </a:p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式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>
            <a:extLst>
              <a:ext uri="{FF2B5EF4-FFF2-40B4-BE49-F238E27FC236}">
                <a16:creationId xmlns:a16="http://schemas.microsoft.com/office/drawing/2014/main" id="{88D39A52-D387-4628-97F1-4E4996055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(12) 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Linux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单内核结构操作系统</a:t>
            </a:r>
          </a:p>
        </p:txBody>
      </p:sp>
      <p:grpSp>
        <p:nvGrpSpPr>
          <p:cNvPr id="444468" name="Group 52">
            <a:extLst>
              <a:ext uri="{FF2B5EF4-FFF2-40B4-BE49-F238E27FC236}">
                <a16:creationId xmlns:a16="http://schemas.microsoft.com/office/drawing/2014/main" id="{C55D2278-23EB-4B6B-A447-FFB68CFB54E6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700213"/>
            <a:ext cx="7272338" cy="4824412"/>
            <a:chOff x="476" y="981"/>
            <a:chExt cx="4581" cy="3039"/>
          </a:xfrm>
        </p:grpSpPr>
        <p:sp>
          <p:nvSpPr>
            <p:cNvPr id="444442" name="Text Box 26">
              <a:extLst>
                <a:ext uri="{FF2B5EF4-FFF2-40B4-BE49-F238E27FC236}">
                  <a16:creationId xmlns:a16="http://schemas.microsoft.com/office/drawing/2014/main" id="{0B0FC7DE-5902-461C-80B2-50B24D280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" y="1076"/>
              <a:ext cx="549" cy="65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用户态</a:t>
              </a:r>
            </a:p>
          </p:txBody>
        </p:sp>
        <p:sp>
          <p:nvSpPr>
            <p:cNvPr id="444443" name="Text Box 27">
              <a:extLst>
                <a:ext uri="{FF2B5EF4-FFF2-40B4-BE49-F238E27FC236}">
                  <a16:creationId xmlns:a16="http://schemas.microsoft.com/office/drawing/2014/main" id="{DFA13218-4D32-4F87-B85F-66CC58B9D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20"/>
              <a:ext cx="2016" cy="32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系统库</a:t>
              </a:r>
              <a:r>
                <a:rPr lang="en-US" altLang="zh-CN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标准函数库</a:t>
              </a:r>
              <a:r>
                <a:rPr lang="en-US" altLang="zh-CN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444444" name="Text Box 28">
              <a:extLst>
                <a:ext uri="{FF2B5EF4-FFF2-40B4-BE49-F238E27FC236}">
                  <a16:creationId xmlns:a16="http://schemas.microsoft.com/office/drawing/2014/main" id="{AFC73A58-089D-47C9-B104-830696A7C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2" y="981"/>
              <a:ext cx="1074" cy="28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应用程序</a:t>
              </a:r>
            </a:p>
          </p:txBody>
        </p:sp>
        <p:sp>
          <p:nvSpPr>
            <p:cNvPr id="444445" name="Text Box 29">
              <a:extLst>
                <a:ext uri="{FF2B5EF4-FFF2-40B4-BE49-F238E27FC236}">
                  <a16:creationId xmlns:a16="http://schemas.microsoft.com/office/drawing/2014/main" id="{666CFCB5-DF7F-4BED-933A-97D1E3442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59"/>
              <a:ext cx="2932" cy="16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en-US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4446" name="Text Box 30">
              <a:extLst>
                <a:ext uri="{FF2B5EF4-FFF2-40B4-BE49-F238E27FC236}">
                  <a16:creationId xmlns:a16="http://schemas.microsoft.com/office/drawing/2014/main" id="{11B19173-F655-4412-83AF-1547B7BB9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1969"/>
              <a:ext cx="2566" cy="32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</a:t>
              </a:r>
              <a:r>
                <a:rPr lang="zh-CN" altLang="en-US" sz="2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系统调用接口</a:t>
              </a:r>
            </a:p>
          </p:txBody>
        </p:sp>
        <p:sp>
          <p:nvSpPr>
            <p:cNvPr id="444447" name="Text Box 31">
              <a:extLst>
                <a:ext uri="{FF2B5EF4-FFF2-40B4-BE49-F238E27FC236}">
                  <a16:creationId xmlns:a16="http://schemas.microsoft.com/office/drawing/2014/main" id="{7EDDA6AD-A112-492F-BD19-5800DC146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2407"/>
              <a:ext cx="917" cy="32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模块</a:t>
              </a:r>
            </a:p>
          </p:txBody>
        </p:sp>
        <p:sp>
          <p:nvSpPr>
            <p:cNvPr id="444448" name="Text Box 32">
              <a:extLst>
                <a:ext uri="{FF2B5EF4-FFF2-40B4-BE49-F238E27FC236}">
                  <a16:creationId xmlns:a16="http://schemas.microsoft.com/office/drawing/2014/main" id="{31D2D314-4E46-4EBE-AB15-6ED4B7D90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2407"/>
              <a:ext cx="1475" cy="97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内核</a:t>
              </a:r>
              <a:r>
                <a:rPr lang="en-US" altLang="zh-CN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进程管理、存储管理、文件管理、设备管理、网络管理</a:t>
              </a:r>
              <a:r>
                <a:rPr lang="en-US" altLang="zh-CN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444449" name="Text Box 33">
              <a:extLst>
                <a:ext uri="{FF2B5EF4-FFF2-40B4-BE49-F238E27FC236}">
                  <a16:creationId xmlns:a16="http://schemas.microsoft.com/office/drawing/2014/main" id="{98F43140-9A4F-4AAE-8591-298D27F58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2846"/>
              <a:ext cx="917" cy="53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设备</a:t>
              </a:r>
            </a:p>
            <a:p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驱动</a:t>
              </a:r>
            </a:p>
          </p:txBody>
        </p:sp>
        <p:sp>
          <p:nvSpPr>
            <p:cNvPr id="444450" name="Text Box 34">
              <a:extLst>
                <a:ext uri="{FF2B5EF4-FFF2-40B4-BE49-F238E27FC236}">
                  <a16:creationId xmlns:a16="http://schemas.microsoft.com/office/drawing/2014/main" id="{A2D7B58F-7B95-4C9B-AB8D-2F5D76C73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9" y="3645"/>
              <a:ext cx="1832" cy="37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algn="just"/>
              <a:r>
                <a:rPr lang="en-US" altLang="zh-CN" sz="2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</a:t>
              </a:r>
              <a:r>
                <a:rPr lang="zh-CN" altLang="en-US" sz="2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计算机硬件</a:t>
              </a:r>
            </a:p>
          </p:txBody>
        </p:sp>
        <p:sp>
          <p:nvSpPr>
            <p:cNvPr id="444451" name="Line 35">
              <a:extLst>
                <a:ext uri="{FF2B5EF4-FFF2-40B4-BE49-F238E27FC236}">
                  <a16:creationId xmlns:a16="http://schemas.microsoft.com/office/drawing/2014/main" id="{BDBF5ACD-B09D-4209-A3F6-C80F7427D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1749"/>
              <a:ext cx="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52" name="Line 36">
              <a:extLst>
                <a:ext uri="{FF2B5EF4-FFF2-40B4-BE49-F238E27FC236}">
                  <a16:creationId xmlns:a16="http://schemas.microsoft.com/office/drawing/2014/main" id="{E0D96A8F-745F-4D8F-ACCB-6C8323FA8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81"/>
              <a:ext cx="29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53" name="Line 37">
              <a:extLst>
                <a:ext uri="{FF2B5EF4-FFF2-40B4-BE49-F238E27FC236}">
                  <a16:creationId xmlns:a16="http://schemas.microsoft.com/office/drawing/2014/main" id="{BF49BDA2-E9B0-468E-BE44-0BD8A534E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30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54" name="Line 38">
              <a:extLst>
                <a:ext uri="{FF2B5EF4-FFF2-40B4-BE49-F238E27FC236}">
                  <a16:creationId xmlns:a16="http://schemas.microsoft.com/office/drawing/2014/main" id="{C5DC5C9C-2B00-4C09-9423-18A572A9A4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4" y="1359"/>
              <a:ext cx="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55" name="Line 39">
              <a:extLst>
                <a:ext uri="{FF2B5EF4-FFF2-40B4-BE49-F238E27FC236}">
                  <a16:creationId xmlns:a16="http://schemas.microsoft.com/office/drawing/2014/main" id="{4BC4C929-7F04-46B6-85C1-EB5F8709D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4" y="1738"/>
              <a:ext cx="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56" name="Line 40">
              <a:extLst>
                <a:ext uri="{FF2B5EF4-FFF2-40B4-BE49-F238E27FC236}">
                  <a16:creationId xmlns:a16="http://schemas.microsoft.com/office/drawing/2014/main" id="{43E93E11-39B1-45F1-AB7B-40B5BF28B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4" y="981"/>
              <a:ext cx="0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57" name="Line 41">
              <a:extLst>
                <a:ext uri="{FF2B5EF4-FFF2-40B4-BE49-F238E27FC236}">
                  <a16:creationId xmlns:a16="http://schemas.microsoft.com/office/drawing/2014/main" id="{22F69B31-ABE0-4F5E-A178-8DC96B70B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1749"/>
              <a:ext cx="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58" name="AutoShape 42">
              <a:extLst>
                <a:ext uri="{FF2B5EF4-FFF2-40B4-BE49-F238E27FC236}">
                  <a16:creationId xmlns:a16="http://schemas.microsoft.com/office/drawing/2014/main" id="{0E6F1F11-096C-4DA8-9D1B-EC56C6F9A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981"/>
              <a:ext cx="367" cy="768"/>
            </a:xfrm>
            <a:prstGeom prst="rightBrace">
              <a:avLst>
                <a:gd name="adj1" fmla="val 1743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59" name="Text Box 43">
              <a:extLst>
                <a:ext uri="{FF2B5EF4-FFF2-40B4-BE49-F238E27FC236}">
                  <a16:creationId xmlns:a16="http://schemas.microsoft.com/office/drawing/2014/main" id="{C507074B-7502-4A99-879F-49ABB09C1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" y="2188"/>
              <a:ext cx="550" cy="65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核心态</a:t>
              </a:r>
            </a:p>
          </p:txBody>
        </p:sp>
        <p:sp>
          <p:nvSpPr>
            <p:cNvPr id="444460" name="AutoShape 44">
              <a:extLst>
                <a:ext uri="{FF2B5EF4-FFF2-40B4-BE49-F238E27FC236}">
                  <a16:creationId xmlns:a16="http://schemas.microsoft.com/office/drawing/2014/main" id="{81EF2708-4994-40BF-B338-89740400D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1859"/>
              <a:ext cx="367" cy="1487"/>
            </a:xfrm>
            <a:prstGeom prst="rightBrace">
              <a:avLst>
                <a:gd name="adj1" fmla="val 3376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61" name="AutoShape 45">
              <a:extLst>
                <a:ext uri="{FF2B5EF4-FFF2-40B4-BE49-F238E27FC236}">
                  <a16:creationId xmlns:a16="http://schemas.microsoft.com/office/drawing/2014/main" id="{32332D32-8463-465F-9D38-01E560E1F9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6" y="1859"/>
              <a:ext cx="366" cy="1426"/>
            </a:xfrm>
            <a:prstGeom prst="rightBrace">
              <a:avLst>
                <a:gd name="adj1" fmla="val 3246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62" name="Text Box 46">
              <a:extLst>
                <a:ext uri="{FF2B5EF4-FFF2-40B4-BE49-F238E27FC236}">
                  <a16:creationId xmlns:a16="http://schemas.microsoft.com/office/drawing/2014/main" id="{67A02335-2D2D-4D2C-993D-8FEA1A6AB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296"/>
              <a:ext cx="544" cy="86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单内核</a:t>
              </a:r>
            </a:p>
          </p:txBody>
        </p:sp>
        <p:sp>
          <p:nvSpPr>
            <p:cNvPr id="444463" name="Line 47">
              <a:extLst>
                <a:ext uri="{FF2B5EF4-FFF2-40B4-BE49-F238E27FC236}">
                  <a16:creationId xmlns:a16="http://schemas.microsoft.com/office/drawing/2014/main" id="{CFA2464B-C9A6-41D6-884C-A967F444C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1359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65" name="Line 49">
              <a:extLst>
                <a:ext uri="{FF2B5EF4-FFF2-40B4-BE49-F238E27FC236}">
                  <a16:creationId xmlns:a16="http://schemas.microsoft.com/office/drawing/2014/main" id="{BABA0ED7-089E-418A-849C-B3C3E7AEE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359"/>
              <a:ext cx="23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66" name="Line 50">
              <a:extLst>
                <a:ext uri="{FF2B5EF4-FFF2-40B4-BE49-F238E27FC236}">
                  <a16:creationId xmlns:a16="http://schemas.microsoft.com/office/drawing/2014/main" id="{5F9AE61E-490C-4753-9482-4F83C3D7E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81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67" name="Line 51">
              <a:extLst>
                <a:ext uri="{FF2B5EF4-FFF2-40B4-BE49-F238E27FC236}">
                  <a16:creationId xmlns:a16="http://schemas.microsoft.com/office/drawing/2014/main" id="{B75F633C-731F-482D-AB65-E40EC9129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475"/>
              <a:ext cx="0" cy="13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4469" name="Rectangle 53">
            <a:extLst>
              <a:ext uri="{FF2B5EF4-FFF2-40B4-BE49-F238E27FC236}">
                <a16:creationId xmlns:a16="http://schemas.microsoft.com/office/drawing/2014/main" id="{90A3E9F7-9F34-401B-98A4-A11CC6C4C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checker dir="vert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1402DBA5-A72B-4021-AE08-509252E9A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(13)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Windows2003</a:t>
            </a:r>
            <a:r>
              <a:rPr lang="zh-CN" altLang="en-US" sz="4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客户</a:t>
            </a:r>
            <a:r>
              <a:rPr lang="en-US" altLang="zh-CN" sz="4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4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服务器结构</a:t>
            </a:r>
            <a:b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zh-CN" altLang="en-US" sz="40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DE766687-4661-4CB7-99AE-7DEDC0AA0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</a:p>
          <a:p>
            <a:endParaRPr lang="en-US" altLang="zh-CN"/>
          </a:p>
        </p:txBody>
      </p:sp>
      <p:grpSp>
        <p:nvGrpSpPr>
          <p:cNvPr id="153604" name="Group 4">
            <a:extLst>
              <a:ext uri="{FF2B5EF4-FFF2-40B4-BE49-F238E27FC236}">
                <a16:creationId xmlns:a16="http://schemas.microsoft.com/office/drawing/2014/main" id="{D356C98C-59F6-4B4C-BB76-227E5D20696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647825"/>
            <a:ext cx="7010400" cy="4876800"/>
            <a:chOff x="1656" y="1488"/>
            <a:chExt cx="2520" cy="1872"/>
          </a:xfrm>
        </p:grpSpPr>
        <p:sp>
          <p:nvSpPr>
            <p:cNvPr id="153605" name="Text Box 5">
              <a:extLst>
                <a:ext uri="{FF2B5EF4-FFF2-40B4-BE49-F238E27FC236}">
                  <a16:creationId xmlns:a16="http://schemas.microsoft.com/office/drawing/2014/main" id="{34B23038-06E3-477F-83AA-98A7A2DA5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488"/>
              <a:ext cx="432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系 统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进 程</a:t>
              </a:r>
            </a:p>
          </p:txBody>
        </p:sp>
        <p:sp>
          <p:nvSpPr>
            <p:cNvPr id="153606" name="Text Box 6">
              <a:extLst>
                <a:ext uri="{FF2B5EF4-FFF2-40B4-BE49-F238E27FC236}">
                  <a16:creationId xmlns:a16="http://schemas.microsoft.com/office/drawing/2014/main" id="{88BC7FF2-2BFE-48A9-8829-9309C0A81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488"/>
              <a:ext cx="432" cy="37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服 务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进 程</a:t>
              </a:r>
            </a:p>
          </p:txBody>
        </p:sp>
        <p:sp>
          <p:nvSpPr>
            <p:cNvPr id="153607" name="Text Box 7">
              <a:extLst>
                <a:ext uri="{FF2B5EF4-FFF2-40B4-BE49-F238E27FC236}">
                  <a16:creationId xmlns:a16="http://schemas.microsoft.com/office/drawing/2014/main" id="{B68DC59F-E463-46ED-8596-A9A4AD123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432" cy="37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应 用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 序</a:t>
              </a:r>
            </a:p>
          </p:txBody>
        </p:sp>
        <p:sp>
          <p:nvSpPr>
            <p:cNvPr id="153608" name="Text Box 8">
              <a:extLst>
                <a:ext uri="{FF2B5EF4-FFF2-40B4-BE49-F238E27FC236}">
                  <a16:creationId xmlns:a16="http://schemas.microsoft.com/office/drawing/2014/main" id="{4B1DF44A-F385-4E5B-9B6D-EFF3AE296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1488"/>
              <a:ext cx="504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环境子系统</a:t>
              </a:r>
            </a:p>
          </p:txBody>
        </p:sp>
        <p:sp>
          <p:nvSpPr>
            <p:cNvPr id="153609" name="Text Box 9">
              <a:extLst>
                <a:ext uri="{FF2B5EF4-FFF2-40B4-BE49-F238E27FC236}">
                  <a16:creationId xmlns:a16="http://schemas.microsoft.com/office/drawing/2014/main" id="{2F78B382-A185-434E-9C9A-788065902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016"/>
              <a:ext cx="1248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子系统动态链接库</a:t>
              </a:r>
            </a:p>
          </p:txBody>
        </p:sp>
        <p:sp>
          <p:nvSpPr>
            <p:cNvPr id="153610" name="Line 10">
              <a:extLst>
                <a:ext uri="{FF2B5EF4-FFF2-40B4-BE49-F238E27FC236}">
                  <a16:creationId xmlns:a16="http://schemas.microsoft.com/office/drawing/2014/main" id="{BD64A2E2-87D9-44E4-BB35-E251DDBAF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11" name="Line 11">
              <a:extLst>
                <a:ext uri="{FF2B5EF4-FFF2-40B4-BE49-F238E27FC236}">
                  <a16:creationId xmlns:a16="http://schemas.microsoft.com/office/drawing/2014/main" id="{D501DB57-FAC4-4440-B08F-EFC290CCB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75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12" name="Line 12">
              <a:extLst>
                <a:ext uri="{FF2B5EF4-FFF2-40B4-BE49-F238E27FC236}">
                  <a16:creationId xmlns:a16="http://schemas.microsoft.com/office/drawing/2014/main" id="{342F4CDE-B574-4E7D-BF82-69F7621F2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75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13" name="Line 13">
              <a:extLst>
                <a:ext uri="{FF2B5EF4-FFF2-40B4-BE49-F238E27FC236}">
                  <a16:creationId xmlns:a16="http://schemas.microsoft.com/office/drawing/2014/main" id="{B0710A37-21C0-44CF-BC13-69655B7A0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400"/>
              <a:ext cx="25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14" name="Line 14">
              <a:extLst>
                <a:ext uri="{FF2B5EF4-FFF2-40B4-BE49-F238E27FC236}">
                  <a16:creationId xmlns:a16="http://schemas.microsoft.com/office/drawing/2014/main" id="{1971691C-BD0A-4874-B985-478204931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2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15" name="Line 15">
              <a:extLst>
                <a:ext uri="{FF2B5EF4-FFF2-40B4-BE49-F238E27FC236}">
                  <a16:creationId xmlns:a16="http://schemas.microsoft.com/office/drawing/2014/main" id="{D14363BA-0062-4A8C-8725-B40BEF547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72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16" name="Text Box 16">
              <a:extLst>
                <a:ext uri="{FF2B5EF4-FFF2-40B4-BE49-F238E27FC236}">
                  <a16:creationId xmlns:a16="http://schemas.microsoft.com/office/drawing/2014/main" id="{968434D2-B82E-4243-9952-0460E3E45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2160"/>
              <a:ext cx="504" cy="1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用户态</a:t>
              </a:r>
            </a:p>
          </p:txBody>
        </p:sp>
        <p:sp>
          <p:nvSpPr>
            <p:cNvPr id="153617" name="Text Box 17">
              <a:extLst>
                <a:ext uri="{FF2B5EF4-FFF2-40B4-BE49-F238E27FC236}">
                  <a16:creationId xmlns:a16="http://schemas.microsoft.com/office/drawing/2014/main" id="{4C670511-3526-4E66-A35A-DBC82DA2D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48"/>
              <a:ext cx="480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核心态</a:t>
              </a:r>
            </a:p>
          </p:txBody>
        </p:sp>
        <p:sp>
          <p:nvSpPr>
            <p:cNvPr id="153618" name="Text Box 18">
              <a:extLst>
                <a:ext uri="{FF2B5EF4-FFF2-40B4-BE49-F238E27FC236}">
                  <a16:creationId xmlns:a16="http://schemas.microsoft.com/office/drawing/2014/main" id="{CDD0FF74-FC2D-495A-9B94-4ED834B08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92"/>
              <a:ext cx="1248" cy="7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   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执行体</a:t>
              </a: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核心   设备驱动程序</a:t>
              </a: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    硬件抽象层</a:t>
              </a:r>
            </a:p>
          </p:txBody>
        </p:sp>
        <p:sp>
          <p:nvSpPr>
            <p:cNvPr id="153619" name="Line 19">
              <a:extLst>
                <a:ext uri="{FF2B5EF4-FFF2-40B4-BE49-F238E27FC236}">
                  <a16:creationId xmlns:a16="http://schemas.microsoft.com/office/drawing/2014/main" id="{F22BF1A9-7960-473D-91AE-CD0176AC0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80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20" name="Line 20">
              <a:extLst>
                <a:ext uri="{FF2B5EF4-FFF2-40B4-BE49-F238E27FC236}">
                  <a16:creationId xmlns:a16="http://schemas.microsoft.com/office/drawing/2014/main" id="{E9168E6B-D899-4312-9627-877F7996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072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21" name="Line 21">
              <a:extLst>
                <a:ext uri="{FF2B5EF4-FFF2-40B4-BE49-F238E27FC236}">
                  <a16:creationId xmlns:a16="http://schemas.microsoft.com/office/drawing/2014/main" id="{DFDD6A47-8945-406E-B2AB-D56A9B95D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5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22" name="Text Box 22">
              <a:extLst>
                <a:ext uri="{FF2B5EF4-FFF2-40B4-BE49-F238E27FC236}">
                  <a16:creationId xmlns:a16="http://schemas.microsoft.com/office/drawing/2014/main" id="{36AE1799-80DC-4945-9464-06A289DB9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760"/>
              <a:ext cx="432" cy="36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图 形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引 擎</a:t>
              </a:r>
            </a:p>
          </p:txBody>
        </p:sp>
        <p:sp>
          <p:nvSpPr>
            <p:cNvPr id="153623" name="Line 23">
              <a:extLst>
                <a:ext uri="{FF2B5EF4-FFF2-40B4-BE49-F238E27FC236}">
                  <a16:creationId xmlns:a16="http://schemas.microsoft.com/office/drawing/2014/main" id="{FEEAF6F2-703E-4D86-8859-80157BFFD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0BB0346-DBDE-49A3-BEDF-6B256A44C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仿宋_GB2312" pitchFamily="49" charset="-122"/>
              </a:rPr>
              <a:t>操作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系统运行模型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  <a:ea typeface="仿宋_GB2312" pitchFamily="49" charset="-122"/>
              </a:rPr>
              <a:t>非进程内核模型</a:t>
            </a:r>
            <a:br>
              <a:rPr lang="zh-CN" altLang="en-US" sz="4000">
                <a:solidFill>
                  <a:srgbClr val="FF0000"/>
                </a:solidFill>
                <a:ea typeface="仿宋_GB2312" pitchFamily="49" charset="-122"/>
              </a:rPr>
            </a:br>
            <a:endParaRPr lang="zh-CN" altLang="en-US" sz="400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0B2B107-6CD2-4CE6-963D-75C0E3C38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4495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/>
              <a:t> </a:t>
            </a:r>
          </a:p>
        </p:txBody>
      </p:sp>
      <p:grpSp>
        <p:nvGrpSpPr>
          <p:cNvPr id="66570" name="Group 10">
            <a:extLst>
              <a:ext uri="{FF2B5EF4-FFF2-40B4-BE49-F238E27FC236}">
                <a16:creationId xmlns:a16="http://schemas.microsoft.com/office/drawing/2014/main" id="{21EE6A48-8389-4ACB-996A-FB4A2F3EC22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09800"/>
            <a:ext cx="6096000" cy="3048000"/>
            <a:chOff x="3837" y="9168"/>
            <a:chExt cx="4140" cy="1248"/>
          </a:xfrm>
        </p:grpSpPr>
        <p:sp>
          <p:nvSpPr>
            <p:cNvPr id="66571" name="Text Box 11">
              <a:extLst>
                <a:ext uri="{FF2B5EF4-FFF2-40B4-BE49-F238E27FC236}">
                  <a16:creationId xmlns:a16="http://schemas.microsoft.com/office/drawing/2014/main" id="{448FFAC1-E5B0-4438-81C6-215A6A190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9792"/>
              <a:ext cx="414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180000" bIns="180000"/>
            <a:lstStyle/>
            <a:p>
              <a:pPr algn="ctr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操作系统内核</a:t>
              </a:r>
            </a:p>
          </p:txBody>
        </p:sp>
        <p:sp>
          <p:nvSpPr>
            <p:cNvPr id="66572" name="Text Box 12">
              <a:extLst>
                <a:ext uri="{FF2B5EF4-FFF2-40B4-BE49-F238E27FC236}">
                  <a16:creationId xmlns:a16="http://schemas.microsoft.com/office/drawing/2014/main" id="{614D166D-4C74-4C39-B7B1-741F9098C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9168"/>
              <a:ext cx="54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180000" bIns="180000"/>
            <a:lstStyle/>
            <a:p>
              <a:pPr algn="ctr"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8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573" name="Text Box 13">
              <a:extLst>
                <a:ext uri="{FF2B5EF4-FFF2-40B4-BE49-F238E27FC236}">
                  <a16:creationId xmlns:a16="http://schemas.microsoft.com/office/drawing/2014/main" id="{4969BFC2-1C36-4458-8AB2-00D594A15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0" y="9168"/>
              <a:ext cx="54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180000" bIns="180000"/>
            <a:lstStyle/>
            <a:p>
              <a:pPr algn="ctr"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8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574" name="Text Box 14">
              <a:extLst>
                <a:ext uri="{FF2B5EF4-FFF2-40B4-BE49-F238E27FC236}">
                  <a16:creationId xmlns:a16="http://schemas.microsoft.com/office/drawing/2014/main" id="{BF433992-E0D5-43EC-AC08-C4A1E21A6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0" y="9168"/>
              <a:ext cx="540" cy="62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80000" bIns="180000"/>
            <a:lstStyle/>
            <a:p>
              <a:pPr algn="ctr" eaLnBrk="0" hangingPunct="0"/>
              <a:r>
                <a:rPr kumimoji="0" lang="en-US" altLang="zh-CN" sz="2800" b="1">
                  <a:solidFill>
                    <a:srgbClr val="008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575" name="Text Box 15">
              <a:extLst>
                <a:ext uri="{FF2B5EF4-FFF2-40B4-BE49-F238E27FC236}">
                  <a16:creationId xmlns:a16="http://schemas.microsoft.com/office/drawing/2014/main" id="{E1999B14-2A76-4486-B686-FCAD22462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0" y="9168"/>
              <a:ext cx="54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180000" bIns="180000"/>
            <a:lstStyle/>
            <a:p>
              <a:pPr algn="ctr"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8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>
            <a:extLst>
              <a:ext uri="{FF2B5EF4-FFF2-40B4-BE49-F238E27FC236}">
                <a16:creationId xmlns:a16="http://schemas.microsoft.com/office/drawing/2014/main" id="{87A50F8A-9287-46B2-8E0B-37218590A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r>
              <a:rPr lang="zh-CN" altLang="en-US" b="1">
                <a:ea typeface="华文新魏" panose="02010800040101010101" pitchFamily="2" charset="-122"/>
              </a:rPr>
              <a:t>四、文件管理</a:t>
            </a:r>
          </a:p>
        </p:txBody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0B40989B-EB4B-4011-B02B-4178A1CCF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marL="812800" indent="-812800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文件系统基础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(chap 6.2)</a:t>
            </a:r>
          </a:p>
          <a:p>
            <a:pPr marL="1168400" lvl="1" indent="-711200">
              <a:buFontTx/>
              <a:buAutoNum type="arabicPeriod"/>
            </a:pPr>
            <a:r>
              <a:rPr lang="zh-CN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文件系统实现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marL="1168400" lvl="1" indent="-711200"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文件系统层次结构 </a:t>
            </a:r>
          </a:p>
          <a:p>
            <a:pPr marL="1168400" lvl="1" indent="-711200"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目录实现</a:t>
            </a:r>
          </a:p>
          <a:p>
            <a:pPr marL="1168400" lvl="1" indent="-711200"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文件实现</a:t>
            </a:r>
          </a:p>
          <a:p>
            <a:pPr marL="812800" indent="-812800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磁盘组织与管理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(chap 5.5)</a:t>
            </a:r>
          </a:p>
          <a:p>
            <a:pPr marL="1168400" lvl="1" indent="-711200"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磁盘的结构</a:t>
            </a:r>
          </a:p>
          <a:p>
            <a:pPr marL="1168400" lvl="1" indent="-711200">
              <a:buFontTx/>
              <a:buAutoNum type="arabicPeriod"/>
            </a:pP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磁盘调度算法</a:t>
            </a:r>
          </a:p>
          <a:p>
            <a:pPr marL="1168400" lvl="1" indent="-711200"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磁盘的管理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D1E293C-43BC-43EA-9FC3-F4D34273F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0772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仿宋_GB2312" pitchFamily="49" charset="-122"/>
              </a:rPr>
              <a:t>操作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系统运行模型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功能</a:t>
            </a: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函数</a:t>
            </a: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在用户进程内执行的模型</a:t>
            </a:r>
            <a:b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zh-CN" altLang="en-US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94CDB10-CEDA-40D3-90DC-52862828D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zh-CN"/>
              <a:t> </a:t>
            </a:r>
          </a:p>
        </p:txBody>
      </p:sp>
      <p:grpSp>
        <p:nvGrpSpPr>
          <p:cNvPr id="67608" name="Group 24">
            <a:extLst>
              <a:ext uri="{FF2B5EF4-FFF2-40B4-BE49-F238E27FC236}">
                <a16:creationId xmlns:a16="http://schemas.microsoft.com/office/drawing/2014/main" id="{16CE5063-A254-4531-86E1-F9677AC9A17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981200"/>
            <a:ext cx="5791200" cy="3962400"/>
            <a:chOff x="1104" y="1248"/>
            <a:chExt cx="3648" cy="2496"/>
          </a:xfrm>
        </p:grpSpPr>
        <p:sp>
          <p:nvSpPr>
            <p:cNvPr id="67600" name="Text Box 16">
              <a:extLst>
                <a:ext uri="{FF2B5EF4-FFF2-40B4-BE49-F238E27FC236}">
                  <a16:creationId xmlns:a16="http://schemas.microsoft.com/office/drawing/2014/main" id="{0F8B9CD9-81CF-4B10-8B1B-A7E4E7CAC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46"/>
              <a:ext cx="3648" cy="4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0" bIns="0"/>
            <a:lstStyle/>
            <a:p>
              <a:pPr algn="ctr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进程切换函数</a:t>
              </a:r>
            </a:p>
          </p:txBody>
        </p:sp>
        <p:sp>
          <p:nvSpPr>
            <p:cNvPr id="67601" name="Text Box 17">
              <a:extLst>
                <a:ext uri="{FF2B5EF4-FFF2-40B4-BE49-F238E27FC236}">
                  <a16:creationId xmlns:a16="http://schemas.microsoft.com/office/drawing/2014/main" id="{FD245455-01E2-49D7-B242-CBC63649D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6" y="2247"/>
              <a:ext cx="476" cy="9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OS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func</a:t>
              </a:r>
            </a:p>
          </p:txBody>
        </p:sp>
        <p:sp>
          <p:nvSpPr>
            <p:cNvPr id="67602" name="Text Box 18">
              <a:extLst>
                <a:ext uri="{FF2B5EF4-FFF2-40B4-BE49-F238E27FC236}">
                  <a16:creationId xmlns:a16="http://schemas.microsoft.com/office/drawing/2014/main" id="{C9945A62-5089-4EEA-8F39-576ABE68A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2247"/>
              <a:ext cx="476" cy="9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OS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func</a:t>
              </a:r>
            </a:p>
          </p:txBody>
        </p:sp>
        <p:sp>
          <p:nvSpPr>
            <p:cNvPr id="67603" name="Text Box 19">
              <a:extLst>
                <a:ext uri="{FF2B5EF4-FFF2-40B4-BE49-F238E27FC236}">
                  <a16:creationId xmlns:a16="http://schemas.microsoft.com/office/drawing/2014/main" id="{5E8AC9F2-EC65-4D56-8C87-324839786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2247"/>
              <a:ext cx="476" cy="9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OS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func</a:t>
              </a:r>
            </a:p>
          </p:txBody>
        </p:sp>
        <p:sp>
          <p:nvSpPr>
            <p:cNvPr id="67604" name="Text Box 20">
              <a:extLst>
                <a:ext uri="{FF2B5EF4-FFF2-40B4-BE49-F238E27FC236}">
                  <a16:creationId xmlns:a16="http://schemas.microsoft.com/office/drawing/2014/main" id="{2FD5E26C-D5C6-4ACF-9419-8459F4FC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6" y="1248"/>
              <a:ext cx="476" cy="9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72000" bIns="72000"/>
            <a:lstStyle/>
            <a:p>
              <a:pPr algn="ctr"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8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605" name="Text Box 21">
              <a:extLst>
                <a:ext uri="{FF2B5EF4-FFF2-40B4-BE49-F238E27FC236}">
                  <a16:creationId xmlns:a16="http://schemas.microsoft.com/office/drawing/2014/main" id="{709FAFF7-8BBA-48A4-B4DB-C18622087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1248"/>
              <a:ext cx="476" cy="9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72000" bIns="72000"/>
            <a:lstStyle/>
            <a:p>
              <a:pPr algn="ctr"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8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606" name="Text Box 22">
              <a:extLst>
                <a:ext uri="{FF2B5EF4-FFF2-40B4-BE49-F238E27FC236}">
                  <a16:creationId xmlns:a16="http://schemas.microsoft.com/office/drawing/2014/main" id="{C9D33F65-81A3-4FF9-9FFC-4FFFA9819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248"/>
              <a:ext cx="476" cy="199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/>
            <a:lstStyle/>
            <a:p>
              <a:pPr algn="ctr" eaLnBrk="0" hangingPunct="0"/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kumimoji="0" lang="en-US" altLang="zh-CN" sz="2800" b="1">
                  <a:solidFill>
                    <a:srgbClr val="008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607" name="Text Box 23">
              <a:extLst>
                <a:ext uri="{FF2B5EF4-FFF2-40B4-BE49-F238E27FC236}">
                  <a16:creationId xmlns:a16="http://schemas.microsoft.com/office/drawing/2014/main" id="{C430C6E8-5D58-4B39-A601-08C73191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248"/>
              <a:ext cx="476" cy="9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72000" bIns="72000"/>
            <a:lstStyle/>
            <a:p>
              <a:pPr algn="ctr"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8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kumimoji="0" lang="en-US" altLang="zh-CN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D3E00ECC-3AF2-4B10-890D-FCFBABB56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533400"/>
            <a:ext cx="8137525" cy="8382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仿宋_GB2312" pitchFamily="49" charset="-122"/>
              </a:rPr>
              <a:t>操作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系统运行模型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kumimoji="0" lang="zh-CN" altLang="en-US" sz="4000">
                <a:solidFill>
                  <a:srgbClr val="FF0000"/>
                </a:solidFill>
                <a:ea typeface="仿宋_GB2312" pitchFamily="49" charset="-122"/>
              </a:rPr>
              <a:t>进程上下文切换和模式切换</a:t>
            </a:r>
          </a:p>
        </p:txBody>
      </p:sp>
      <p:pic>
        <p:nvPicPr>
          <p:cNvPr id="403459" name="Picture 3" descr="process">
            <a:extLst>
              <a:ext uri="{FF2B5EF4-FFF2-40B4-BE49-F238E27FC236}">
                <a16:creationId xmlns:a16="http://schemas.microsoft.com/office/drawing/2014/main" id="{ABB6A323-4E92-4013-BAC8-D96BC1C9C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47825"/>
            <a:ext cx="8458200" cy="5057775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p:transition>
    <p:dissolv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92CC12D-1FD3-4722-BD0D-786534348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0010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仿宋_GB2312" pitchFamily="49" charset="-122"/>
              </a:rPr>
              <a:t>操作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系统运行模型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(4)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OS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功能</a:t>
            </a: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函数</a:t>
            </a: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作为独立进程执行的模型</a:t>
            </a:r>
            <a:b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zh-CN" altLang="en-US" sz="36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7E06B2E-D978-484C-9B7F-B754BF1DF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/>
              <a:t>  </a:t>
            </a:r>
          </a:p>
        </p:txBody>
      </p:sp>
      <p:grpSp>
        <p:nvGrpSpPr>
          <p:cNvPr id="71694" name="Group 14">
            <a:extLst>
              <a:ext uri="{FF2B5EF4-FFF2-40B4-BE49-F238E27FC236}">
                <a16:creationId xmlns:a16="http://schemas.microsoft.com/office/drawing/2014/main" id="{3DEB48C3-F60C-4AFF-82EC-25C9821EA16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057400"/>
            <a:ext cx="6248400" cy="3810000"/>
            <a:chOff x="1008" y="1920"/>
            <a:chExt cx="3617" cy="1296"/>
          </a:xfrm>
        </p:grpSpPr>
        <p:sp>
          <p:nvSpPr>
            <p:cNvPr id="71695" name="Text Box 15">
              <a:extLst>
                <a:ext uri="{FF2B5EF4-FFF2-40B4-BE49-F238E27FC236}">
                  <a16:creationId xmlns:a16="http://schemas.microsoft.com/office/drawing/2014/main" id="{050119C1-52AD-4B51-BE24-657D9E517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3617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0" bIns="0"/>
            <a:lstStyle/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进程切换函数</a:t>
              </a:r>
            </a:p>
          </p:txBody>
        </p:sp>
        <p:sp>
          <p:nvSpPr>
            <p:cNvPr id="71696" name="Text Box 16">
              <a:extLst>
                <a:ext uri="{FF2B5EF4-FFF2-40B4-BE49-F238E27FC236}">
                  <a16:creationId xmlns:a16="http://schemas.microsoft.com/office/drawing/2014/main" id="{871EAE87-2451-4541-AE17-CC80D0C39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1920"/>
              <a:ext cx="301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72000" bIns="72000"/>
            <a:lstStyle/>
            <a:p>
              <a:pPr algn="ctr" eaLnBrk="0" hangingPunct="0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4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697" name="Text Box 17">
              <a:extLst>
                <a:ext uri="{FF2B5EF4-FFF2-40B4-BE49-F238E27FC236}">
                  <a16:creationId xmlns:a16="http://schemas.microsoft.com/office/drawing/2014/main" id="{586F168B-8B1E-4707-B36F-D04C17D54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" y="1920"/>
              <a:ext cx="302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72000" bIns="72000"/>
            <a:lstStyle/>
            <a:p>
              <a:pPr algn="ctr" eaLnBrk="0" hangingPunct="0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4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698" name="Text Box 18">
              <a:extLst>
                <a:ext uri="{FF2B5EF4-FFF2-40B4-BE49-F238E27FC236}">
                  <a16:creationId xmlns:a16="http://schemas.microsoft.com/office/drawing/2014/main" id="{96F83FF4-7E83-463B-A613-3EDF0C471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1920"/>
              <a:ext cx="301" cy="86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/>
            <a:lstStyle/>
            <a:p>
              <a:pPr algn="ctr" eaLnBrk="0" hangingPunct="0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kumimoji="0" lang="en-US" altLang="zh-CN" sz="2400" b="1">
                  <a:solidFill>
                    <a:srgbClr val="008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699" name="Text Box 19">
              <a:extLst>
                <a:ext uri="{FF2B5EF4-FFF2-40B4-BE49-F238E27FC236}">
                  <a16:creationId xmlns:a16="http://schemas.microsoft.com/office/drawing/2014/main" id="{CE3FBF3C-8AE0-4A48-9D13-44A400CFB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6" y="1920"/>
              <a:ext cx="301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tIns="72000" bIns="72000"/>
            <a:lstStyle/>
            <a:p>
              <a:pPr algn="ctr" eaLnBrk="0" hangingPunct="0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kumimoji="0" lang="en-US" altLang="zh-CN" sz="24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00" name="Text Box 20">
              <a:extLst>
                <a:ext uri="{FF2B5EF4-FFF2-40B4-BE49-F238E27FC236}">
                  <a16:creationId xmlns:a16="http://schemas.microsoft.com/office/drawing/2014/main" id="{22FC24A8-9AAF-429B-84DC-B59DCA5BB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1920"/>
              <a:ext cx="301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lIns="0" tIns="72000" rIns="0" bIns="72000"/>
            <a:lstStyle/>
            <a:p>
              <a:pPr algn="ctr" eaLnBrk="0" hangingPunct="0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OS</a:t>
              </a:r>
              <a:r>
                <a:rPr kumimoji="0" lang="en-US" altLang="zh-CN" sz="24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01" name="Text Box 21">
              <a:extLst>
                <a:ext uri="{FF2B5EF4-FFF2-40B4-BE49-F238E27FC236}">
                  <a16:creationId xmlns:a16="http://schemas.microsoft.com/office/drawing/2014/main" id="{D47C3E4F-FA7B-4B03-B6DB-F4BDAD401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1920"/>
              <a:ext cx="301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lIns="0" tIns="72000" rIns="0" bIns="72000"/>
            <a:lstStyle/>
            <a:p>
              <a:pPr algn="ctr" eaLnBrk="0" hangingPunct="0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OS</a:t>
              </a:r>
              <a:r>
                <a:rPr kumimoji="0" lang="en-US" altLang="zh-CN" sz="24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02" name="Text Box 22">
              <a:extLst>
                <a:ext uri="{FF2B5EF4-FFF2-40B4-BE49-F238E27FC236}">
                  <a16:creationId xmlns:a16="http://schemas.microsoft.com/office/drawing/2014/main" id="{4A9FF7A7-0533-46C9-94F1-02B17ED2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920"/>
              <a:ext cx="301" cy="86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/>
            <a:lstStyle/>
            <a:p>
              <a:pPr algn="ctr" eaLnBrk="0" hangingPunct="0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kumimoji="0" lang="en-US" altLang="zh-CN" sz="2400" b="1">
                  <a:solidFill>
                    <a:srgbClr val="008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03" name="Text Box 23">
              <a:extLst>
                <a:ext uri="{FF2B5EF4-FFF2-40B4-BE49-F238E27FC236}">
                  <a16:creationId xmlns:a16="http://schemas.microsoft.com/office/drawing/2014/main" id="{B9C77CBD-94AA-4CC0-B02E-F98FB6D95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920"/>
              <a:ext cx="302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 lIns="0" tIns="72000" rIns="0" bIns="72000"/>
            <a:lstStyle/>
            <a:p>
              <a:pPr algn="ctr" eaLnBrk="0" hangingPunct="0"/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OS</a:t>
              </a:r>
              <a:r>
                <a:rPr kumimoji="0" lang="en-US" altLang="zh-CN" sz="2400" b="1" baseline="-2500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endParaRPr kumimoji="0"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>
            <a:extLst>
              <a:ext uri="{FF2B5EF4-FFF2-40B4-BE49-F238E27FC236}">
                <a16:creationId xmlns:a16="http://schemas.microsoft.com/office/drawing/2014/main" id="{7A90AB17-3399-4375-9B0C-F8C28B9AC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72400" cy="944563"/>
          </a:xfrm>
        </p:spPr>
        <p:txBody>
          <a:bodyPr/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五、输入输出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(I/O)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管理</a:t>
            </a:r>
          </a:p>
        </p:txBody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19DEC47D-BE2D-4DF0-86C5-4602371B5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410200"/>
          </a:xfrm>
        </p:spPr>
        <p:txBody>
          <a:bodyPr/>
          <a:lstStyle/>
          <a:p>
            <a:pPr marL="812800" indent="-812800">
              <a:lnSpc>
                <a:spcPct val="9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输入输出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(I/O)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管理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(Chap 5)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管理概述 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设备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管理目标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管理功能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应用接口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控制方式</a:t>
            </a:r>
          </a:p>
          <a:p>
            <a:pPr marL="812800" indent="-812800">
              <a:lnSpc>
                <a:spcPct val="90000"/>
              </a:lnSpc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 I/O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核心子系统 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调度概念 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高速缓存与缓冲区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设备分配与回收 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假脱机技术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(SPOOLing)(5.7)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出错处理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>
            <a:extLst>
              <a:ext uri="{FF2B5EF4-FFF2-40B4-BE49-F238E27FC236}">
                <a16:creationId xmlns:a16="http://schemas.microsoft.com/office/drawing/2014/main" id="{9E8CC446-232C-4B90-AA6C-2EE78C026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772400" cy="1143000"/>
          </a:xfrm>
        </p:spPr>
        <p:txBody>
          <a:bodyPr/>
          <a:lstStyle/>
          <a:p>
            <a:r>
              <a:rPr lang="zh-CN" altLang="en-US" sz="4000" b="1">
                <a:ea typeface="华文新魏" panose="02010800040101010101" pitchFamily="2" charset="-122"/>
              </a:rPr>
              <a:t>考研题型分析</a:t>
            </a:r>
            <a:br>
              <a:rPr lang="zh-CN" altLang="en-US" sz="4000" b="1">
                <a:ea typeface="华文新魏" panose="02010800040101010101" pitchFamily="2" charset="-122"/>
              </a:rPr>
            </a:br>
            <a:r>
              <a:rPr lang="en-US" altLang="zh-CN" sz="4000" b="1">
                <a:ea typeface="华文新魏" panose="02010800040101010101" pitchFamily="2" charset="-122"/>
              </a:rPr>
              <a:t>(</a:t>
            </a:r>
            <a:r>
              <a:rPr lang="zh-CN" altLang="en-US" sz="4000" b="1">
                <a:ea typeface="华文新魏" panose="02010800040101010101" pitchFamily="2" charset="-122"/>
              </a:rPr>
              <a:t>全国统考</a:t>
            </a:r>
            <a:r>
              <a:rPr lang="en-US" altLang="zh-CN" sz="4000" b="1"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538627" name="Rectangle 3">
            <a:extLst>
              <a:ext uri="{FF2B5EF4-FFF2-40B4-BE49-F238E27FC236}">
                <a16:creationId xmlns:a16="http://schemas.microsoft.com/office/drawing/2014/main" id="{4FE47077-1471-4842-99CA-1708E9197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488" y="2698750"/>
            <a:ext cx="7772400" cy="3683000"/>
          </a:xfrm>
        </p:spPr>
        <p:txBody>
          <a:bodyPr/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单项选择题 </a:t>
            </a:r>
          </a:p>
          <a:p>
            <a:pPr lvl="1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概念为主</a:t>
            </a:r>
          </a:p>
          <a:p>
            <a:pPr lvl="1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小型计算题 </a:t>
            </a:r>
          </a:p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综合应用题</a:t>
            </a:r>
          </a:p>
          <a:p>
            <a:pPr lvl="1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算法题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计算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</a:p>
          <a:p>
            <a:pPr lvl="1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互斥与同步问题：信号量与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PV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操作，管程方法</a:t>
            </a:r>
          </a:p>
        </p:txBody>
      </p:sp>
      <p:sp>
        <p:nvSpPr>
          <p:cNvPr id="538628" name="Text Box 4">
            <a:extLst>
              <a:ext uri="{FF2B5EF4-FFF2-40B4-BE49-F238E27FC236}">
                <a16:creationId xmlns:a16="http://schemas.microsoft.com/office/drawing/2014/main" id="{9331D16A-9444-434D-BCD9-E8EBA1EF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1520825"/>
            <a:ext cx="4838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专业试卷总分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150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(4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门课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ctr"/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含数据结构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45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分、组成原理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45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分、</a:t>
            </a:r>
          </a:p>
          <a:p>
            <a:pPr algn="ctr"/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35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分、网络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25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843FB75C-4F17-40FA-A4A6-DEB88D4D2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zh-CN" altLang="en-US" sz="4000" b="1">
                <a:ea typeface="华文新魏" panose="02010800040101010101" pitchFamily="2" charset="-122"/>
              </a:rPr>
              <a:t>计算题型分析</a:t>
            </a:r>
          </a:p>
        </p:txBody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264AE914-81FC-4638-B8AA-7706ADD4B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多道程序设计</a:t>
            </a:r>
          </a:p>
          <a:p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调度算法 </a:t>
            </a:r>
          </a:p>
          <a:p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死锁避免银行家算法 ，死锁检测</a:t>
            </a:r>
          </a:p>
          <a:p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连续分配，分区分配：适配算法，伙伴系统</a:t>
            </a:r>
          </a:p>
          <a:p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地址转换计算：分页管理方式；分段管理方式。</a:t>
            </a:r>
          </a:p>
          <a:p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页面置换算法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抖动现象，工作集</a:t>
            </a:r>
          </a:p>
          <a:p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磁盘调度算法</a:t>
            </a:r>
          </a:p>
          <a:p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文件系统的计算</a:t>
            </a:r>
          </a:p>
          <a:p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PV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操作、管程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>
            <a:extLst>
              <a:ext uri="{FF2B5EF4-FFF2-40B4-BE49-F238E27FC236}">
                <a16:creationId xmlns:a16="http://schemas.microsoft.com/office/drawing/2014/main" id="{41BC22CE-2637-4988-9FDE-12D019988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1143000"/>
          </a:xfrm>
        </p:spPr>
        <p:txBody>
          <a:bodyPr/>
          <a:lstStyle/>
          <a:p>
            <a:r>
              <a:rPr lang="zh-CN" altLang="en-US"/>
              <a:t>期末考试题型</a:t>
            </a:r>
          </a:p>
        </p:txBody>
      </p:sp>
      <p:sp>
        <p:nvSpPr>
          <p:cNvPr id="540675" name="Rectangle 3">
            <a:extLst>
              <a:ext uri="{FF2B5EF4-FFF2-40B4-BE49-F238E27FC236}">
                <a16:creationId xmlns:a16="http://schemas.microsoft.com/office/drawing/2014/main" id="{2D88A2A4-0F38-45ED-A907-E16D3B328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683125"/>
          </a:xfrm>
        </p:spPr>
        <p:txBody>
          <a:bodyPr/>
          <a:lstStyle/>
          <a:p>
            <a:r>
              <a:rPr lang="zh-CN" altLang="en-US"/>
              <a:t>一、选择题 </a:t>
            </a:r>
            <a:r>
              <a:rPr lang="en-US" altLang="zh-CN"/>
              <a:t>(30</a:t>
            </a:r>
            <a:r>
              <a:rPr lang="zh-CN" altLang="en-US"/>
              <a:t>分</a:t>
            </a:r>
            <a:r>
              <a:rPr lang="en-US" altLang="zh-CN"/>
              <a:t>)</a:t>
            </a:r>
          </a:p>
          <a:p>
            <a:r>
              <a:rPr lang="zh-CN" altLang="en-US"/>
              <a:t>二、填空题 </a:t>
            </a:r>
            <a:r>
              <a:rPr lang="en-US" altLang="zh-CN"/>
              <a:t>(8</a:t>
            </a:r>
            <a:r>
              <a:rPr lang="zh-CN" altLang="en-US"/>
              <a:t>分</a:t>
            </a:r>
            <a:r>
              <a:rPr lang="en-US" altLang="zh-CN"/>
              <a:t>)</a:t>
            </a:r>
          </a:p>
          <a:p>
            <a:r>
              <a:rPr lang="zh-CN" altLang="en-US"/>
              <a:t>三、简答题 </a:t>
            </a:r>
            <a:r>
              <a:rPr lang="en-US" altLang="zh-CN"/>
              <a:t>(16</a:t>
            </a:r>
            <a:r>
              <a:rPr lang="zh-CN" altLang="en-US"/>
              <a:t>分</a:t>
            </a:r>
            <a:r>
              <a:rPr lang="en-US" altLang="zh-CN"/>
              <a:t>)</a:t>
            </a:r>
          </a:p>
          <a:p>
            <a:r>
              <a:rPr lang="zh-CN" altLang="en-US"/>
              <a:t>四、计算题</a:t>
            </a:r>
            <a:r>
              <a:rPr lang="en-US" altLang="zh-CN"/>
              <a:t>/</a:t>
            </a:r>
            <a:r>
              <a:rPr lang="zh-CN" altLang="en-US"/>
              <a:t>应用题</a:t>
            </a:r>
            <a:r>
              <a:rPr lang="en-US" altLang="zh-CN"/>
              <a:t>/</a:t>
            </a:r>
            <a:r>
              <a:rPr lang="zh-CN" altLang="en-US"/>
              <a:t>算法题 </a:t>
            </a:r>
            <a:r>
              <a:rPr lang="en-US" altLang="zh-CN"/>
              <a:t>(46</a:t>
            </a:r>
            <a:r>
              <a:rPr lang="zh-CN" altLang="en-US"/>
              <a:t>分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>
            <a:extLst>
              <a:ext uri="{FF2B5EF4-FFF2-40B4-BE49-F238E27FC236}">
                <a16:creationId xmlns:a16="http://schemas.microsoft.com/office/drawing/2014/main" id="{C3422649-AB69-40A0-8850-F241B63B2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288" y="260350"/>
            <a:ext cx="7772400" cy="144463"/>
          </a:xfrm>
        </p:spPr>
        <p:txBody>
          <a:bodyPr tIns="10800" bIns="10800"/>
          <a:lstStyle/>
          <a:p>
            <a:endParaRPr lang="en-US" altLang="en-US" sz="4000"/>
          </a:p>
        </p:txBody>
      </p:sp>
      <p:sp>
        <p:nvSpPr>
          <p:cNvPr id="541699" name="Text Box 3">
            <a:extLst>
              <a:ext uri="{FF2B5EF4-FFF2-40B4-BE49-F238E27FC236}">
                <a16:creationId xmlns:a16="http://schemas.microsoft.com/office/drawing/2014/main" id="{E630EB02-D61F-4BA6-97C7-3E0DC5AC6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008313"/>
            <a:ext cx="503238" cy="1863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多道程序设计</a:t>
            </a:r>
          </a:p>
        </p:txBody>
      </p:sp>
      <p:sp>
        <p:nvSpPr>
          <p:cNvPr id="541700" name="Text Box 4">
            <a:extLst>
              <a:ext uri="{FF2B5EF4-FFF2-40B4-BE49-F238E27FC236}">
                <a16:creationId xmlns:a16="http://schemas.microsoft.com/office/drawing/2014/main" id="{E170F727-5C5C-441D-A651-82FFE4353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420938"/>
            <a:ext cx="1223963" cy="6445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r>
              <a:rPr lang="zh-CN" altLang="en-US"/>
              <a:t>程序的动态概念</a:t>
            </a:r>
          </a:p>
        </p:txBody>
      </p:sp>
      <p:sp>
        <p:nvSpPr>
          <p:cNvPr id="541701" name="Text Box 5">
            <a:extLst>
              <a:ext uri="{FF2B5EF4-FFF2-40B4-BE49-F238E27FC236}">
                <a16:creationId xmlns:a16="http://schemas.microsoft.com/office/drawing/2014/main" id="{B7C2F8C7-4551-4FA3-B6FB-5E5BBA28E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3284538"/>
            <a:ext cx="1212850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>
            <a:spAutoFit/>
          </a:bodyPr>
          <a:lstStyle/>
          <a:p>
            <a:r>
              <a:rPr lang="zh-CN" altLang="en-US"/>
              <a:t>内存管理</a:t>
            </a:r>
          </a:p>
        </p:txBody>
      </p:sp>
      <p:sp>
        <p:nvSpPr>
          <p:cNvPr id="541702" name="Text Box 6">
            <a:extLst>
              <a:ext uri="{FF2B5EF4-FFF2-40B4-BE49-F238E27FC236}">
                <a16:creationId xmlns:a16="http://schemas.microsoft.com/office/drawing/2014/main" id="{D68D43D7-0E23-4644-A84C-AFC03B7D9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268413"/>
            <a:ext cx="2376488" cy="9493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r>
              <a:rPr lang="zh-CN" altLang="en-US"/>
              <a:t>提高性能和利用率</a:t>
            </a:r>
            <a:r>
              <a:rPr lang="en-US" altLang="zh-CN"/>
              <a:t>—</a:t>
            </a:r>
            <a:r>
              <a:rPr lang="zh-CN" altLang="en-US"/>
              <a:t>提高</a:t>
            </a:r>
            <a:r>
              <a:rPr lang="en-US" altLang="zh-CN"/>
              <a:t>CPU</a:t>
            </a:r>
            <a:r>
              <a:rPr lang="zh-CN" altLang="en-US"/>
              <a:t>与</a:t>
            </a:r>
            <a:r>
              <a:rPr lang="en-US" altLang="zh-CN"/>
              <a:t>I/O</a:t>
            </a:r>
            <a:r>
              <a:rPr lang="zh-CN" altLang="en-US"/>
              <a:t>，</a:t>
            </a:r>
            <a:r>
              <a:rPr lang="en-US" altLang="zh-CN"/>
              <a:t>I/O</a:t>
            </a:r>
            <a:r>
              <a:rPr lang="zh-CN" altLang="en-US"/>
              <a:t>之间的并行度</a:t>
            </a:r>
          </a:p>
        </p:txBody>
      </p:sp>
      <p:sp>
        <p:nvSpPr>
          <p:cNvPr id="541703" name="Line 7">
            <a:extLst>
              <a:ext uri="{FF2B5EF4-FFF2-40B4-BE49-F238E27FC236}">
                <a16:creationId xmlns:a16="http://schemas.microsoft.com/office/drawing/2014/main" id="{C37E404B-8075-4D47-9EAF-EB78AA971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2276475"/>
            <a:ext cx="0" cy="7207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04" name="Text Box 8">
            <a:extLst>
              <a:ext uri="{FF2B5EF4-FFF2-40B4-BE49-F238E27FC236}">
                <a16:creationId xmlns:a16="http://schemas.microsoft.com/office/drawing/2014/main" id="{7EBFFD6E-61CD-43E7-B581-AE1616BC8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213100"/>
            <a:ext cx="1943100" cy="6445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r>
              <a:rPr lang="zh-CN" altLang="en-US"/>
              <a:t>固定</a:t>
            </a:r>
            <a:r>
              <a:rPr lang="en-US" altLang="zh-CN"/>
              <a:t>/</a:t>
            </a:r>
            <a:r>
              <a:rPr lang="zh-CN" altLang="en-US"/>
              <a:t>动态分区、分页</a:t>
            </a:r>
            <a:r>
              <a:rPr lang="en-US" altLang="zh-CN"/>
              <a:t>/</a:t>
            </a:r>
            <a:r>
              <a:rPr lang="zh-CN" altLang="en-US"/>
              <a:t>分段</a:t>
            </a:r>
          </a:p>
        </p:txBody>
      </p:sp>
      <p:sp>
        <p:nvSpPr>
          <p:cNvPr id="541705" name="Line 9">
            <a:extLst>
              <a:ext uri="{FF2B5EF4-FFF2-40B4-BE49-F238E27FC236}">
                <a16:creationId xmlns:a16="http://schemas.microsoft.com/office/drawing/2014/main" id="{B5CDD56C-8233-4605-94BE-2B4963F5B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1388" y="3471863"/>
            <a:ext cx="2889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06" name="Text Box 10">
            <a:extLst>
              <a:ext uri="{FF2B5EF4-FFF2-40B4-BE49-F238E27FC236}">
                <a16:creationId xmlns:a16="http://schemas.microsoft.com/office/drawing/2014/main" id="{CE2AB213-BC06-4F57-89CE-32ADA386B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420938"/>
            <a:ext cx="1284287" cy="644525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r>
              <a:rPr lang="zh-CN" altLang="en-US"/>
              <a:t>处理器管理</a:t>
            </a:r>
            <a:r>
              <a:rPr lang="en-US" altLang="zh-CN"/>
              <a:t>/</a:t>
            </a:r>
            <a:r>
              <a:rPr lang="zh-CN" altLang="en-US" b="1">
                <a:solidFill>
                  <a:srgbClr val="FF0000"/>
                </a:solidFill>
              </a:rPr>
              <a:t>进程抽象</a:t>
            </a:r>
          </a:p>
        </p:txBody>
      </p:sp>
      <p:sp>
        <p:nvSpPr>
          <p:cNvPr id="541707" name="Line 11">
            <a:extLst>
              <a:ext uri="{FF2B5EF4-FFF2-40B4-BE49-F238E27FC236}">
                <a16:creationId xmlns:a16="http://schemas.microsoft.com/office/drawing/2014/main" id="{78FBB076-3336-4BB3-A6ED-6054FC2C5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88" y="2924175"/>
            <a:ext cx="360362" cy="7921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08" name="Line 12">
            <a:extLst>
              <a:ext uri="{FF2B5EF4-FFF2-40B4-BE49-F238E27FC236}">
                <a16:creationId xmlns:a16="http://schemas.microsoft.com/office/drawing/2014/main" id="{C0F68EE9-1A8A-4F30-8130-ACE6F982DF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350" y="3429000"/>
            <a:ext cx="330200" cy="28733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09" name="Text Box 13">
            <a:extLst>
              <a:ext uri="{FF2B5EF4-FFF2-40B4-BE49-F238E27FC236}">
                <a16:creationId xmlns:a16="http://schemas.microsoft.com/office/drawing/2014/main" id="{B098F8E8-3F50-4C1B-9AD5-90B40FCF8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292600"/>
            <a:ext cx="1223963" cy="6445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pPr algn="ctr"/>
            <a:r>
              <a:rPr lang="en-US" altLang="zh-CN"/>
              <a:t>I/O</a:t>
            </a:r>
          </a:p>
          <a:p>
            <a:r>
              <a:rPr lang="zh-CN" altLang="en-US"/>
              <a:t>设备管理</a:t>
            </a:r>
          </a:p>
        </p:txBody>
      </p:sp>
      <p:sp>
        <p:nvSpPr>
          <p:cNvPr id="541710" name="Line 14">
            <a:extLst>
              <a:ext uri="{FF2B5EF4-FFF2-40B4-BE49-F238E27FC236}">
                <a16:creationId xmlns:a16="http://schemas.microsoft.com/office/drawing/2014/main" id="{46D2DA1F-7E57-406D-AC7A-E315E5ED8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3716338"/>
            <a:ext cx="360362" cy="792162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11" name="Line 15">
            <a:extLst>
              <a:ext uri="{FF2B5EF4-FFF2-40B4-BE49-F238E27FC236}">
                <a16:creationId xmlns:a16="http://schemas.microsoft.com/office/drawing/2014/main" id="{6DEFB32A-62D8-4DB3-98FA-B34822C4C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675" y="4508500"/>
            <a:ext cx="258763" cy="2889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12" name="Line 16">
            <a:extLst>
              <a:ext uri="{FF2B5EF4-FFF2-40B4-BE49-F238E27FC236}">
                <a16:creationId xmlns:a16="http://schemas.microsoft.com/office/drawing/2014/main" id="{5E6B6652-797A-44B5-B5EE-818D7DC59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708275"/>
            <a:ext cx="2889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13" name="Text Box 17">
            <a:extLst>
              <a:ext uri="{FF2B5EF4-FFF2-40B4-BE49-F238E27FC236}">
                <a16:creationId xmlns:a16="http://schemas.microsoft.com/office/drawing/2014/main" id="{B7AB92E8-D48B-4835-BFAF-F6F828DE3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513263"/>
            <a:ext cx="1582737" cy="6445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r>
              <a:rPr lang="zh-CN" altLang="en-US"/>
              <a:t>设备抽象</a:t>
            </a:r>
            <a:r>
              <a:rPr lang="en-US" altLang="zh-CN"/>
              <a:t>, I/O</a:t>
            </a:r>
            <a:r>
              <a:rPr lang="zh-CN" altLang="en-US"/>
              <a:t>软件的分层</a:t>
            </a:r>
          </a:p>
        </p:txBody>
      </p:sp>
      <p:sp>
        <p:nvSpPr>
          <p:cNvPr id="541714" name="Text Box 18">
            <a:extLst>
              <a:ext uri="{FF2B5EF4-FFF2-40B4-BE49-F238E27FC236}">
                <a16:creationId xmlns:a16="http://schemas.microsoft.com/office/drawing/2014/main" id="{7EA8BA7A-36CA-4DE1-B02A-6469F8276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213100"/>
            <a:ext cx="1150938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虚存抽象</a:t>
            </a:r>
          </a:p>
        </p:txBody>
      </p:sp>
      <p:sp>
        <p:nvSpPr>
          <p:cNvPr id="541715" name="Text Box 19">
            <a:extLst>
              <a:ext uri="{FF2B5EF4-FFF2-40B4-BE49-F238E27FC236}">
                <a16:creationId xmlns:a16="http://schemas.microsoft.com/office/drawing/2014/main" id="{54773F97-F904-441D-BB3A-5BC28788E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984250"/>
            <a:ext cx="2663825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/>
            <a:r>
              <a:rPr lang="zh-CN" altLang="en-US"/>
              <a:t>处理器调度</a:t>
            </a:r>
          </a:p>
        </p:txBody>
      </p:sp>
      <p:sp>
        <p:nvSpPr>
          <p:cNvPr id="541716" name="Line 20">
            <a:extLst>
              <a:ext uri="{FF2B5EF4-FFF2-40B4-BE49-F238E27FC236}">
                <a16:creationId xmlns:a16="http://schemas.microsoft.com/office/drawing/2014/main" id="{24E89294-C3DB-4D88-B50F-7844E504B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3357563"/>
            <a:ext cx="6064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17" name="Text Box 21">
            <a:extLst>
              <a:ext uri="{FF2B5EF4-FFF2-40B4-BE49-F238E27FC236}">
                <a16:creationId xmlns:a16="http://schemas.microsoft.com/office/drawing/2014/main" id="{5FF97FAD-3EA8-41D7-8FE0-73507D660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2852738"/>
            <a:ext cx="1296988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r>
              <a:rPr lang="zh-CN" altLang="en-US"/>
              <a:t>虚拟分页</a:t>
            </a:r>
          </a:p>
        </p:txBody>
      </p:sp>
      <p:sp>
        <p:nvSpPr>
          <p:cNvPr id="541718" name="Text Box 22">
            <a:extLst>
              <a:ext uri="{FF2B5EF4-FFF2-40B4-BE49-F238E27FC236}">
                <a16:creationId xmlns:a16="http://schemas.microsoft.com/office/drawing/2014/main" id="{A04EA1C3-F30B-4B61-A0FD-FDAD7E84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3665538"/>
            <a:ext cx="1296988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r>
              <a:rPr lang="zh-CN" altLang="en-US"/>
              <a:t>虚拟段页式</a:t>
            </a:r>
          </a:p>
        </p:txBody>
      </p:sp>
      <p:sp>
        <p:nvSpPr>
          <p:cNvPr id="541719" name="AutoShape 23">
            <a:extLst>
              <a:ext uri="{FF2B5EF4-FFF2-40B4-BE49-F238E27FC236}">
                <a16:creationId xmlns:a16="http://schemas.microsoft.com/office/drawing/2014/main" id="{0BBEBA66-8988-4FFF-BAE4-0D15072AED7E}"/>
              </a:ext>
            </a:extLst>
          </p:cNvPr>
          <p:cNvSpPr>
            <a:spLocks/>
          </p:cNvSpPr>
          <p:nvPr/>
        </p:nvSpPr>
        <p:spPr bwMode="auto">
          <a:xfrm>
            <a:off x="6227763" y="2925763"/>
            <a:ext cx="223837" cy="914400"/>
          </a:xfrm>
          <a:prstGeom prst="leftBrace">
            <a:avLst>
              <a:gd name="adj1" fmla="val 3404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/>
          <a:lstStyle/>
          <a:p>
            <a:pPr algn="ctr"/>
            <a:endParaRPr lang="en-US" altLang="en-US"/>
          </a:p>
        </p:txBody>
      </p:sp>
      <p:sp>
        <p:nvSpPr>
          <p:cNvPr id="541720" name="Text Box 24">
            <a:extLst>
              <a:ext uri="{FF2B5EF4-FFF2-40B4-BE49-F238E27FC236}">
                <a16:creationId xmlns:a16="http://schemas.microsoft.com/office/drawing/2014/main" id="{91980E20-177E-4338-9F91-7DDA826B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889500"/>
            <a:ext cx="1069975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文件抽象</a:t>
            </a:r>
          </a:p>
        </p:txBody>
      </p:sp>
      <p:sp>
        <p:nvSpPr>
          <p:cNvPr id="541721" name="Line 25">
            <a:extLst>
              <a:ext uri="{FF2B5EF4-FFF2-40B4-BE49-F238E27FC236}">
                <a16:creationId xmlns:a16="http://schemas.microsoft.com/office/drawing/2014/main" id="{0F4D6FC6-5A28-44CF-AC9B-1FA5A20A06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1341438"/>
            <a:ext cx="431800" cy="10795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22" name="Text Box 26">
            <a:extLst>
              <a:ext uri="{FF2B5EF4-FFF2-40B4-BE49-F238E27FC236}">
                <a16:creationId xmlns:a16="http://schemas.microsoft.com/office/drawing/2014/main" id="{2F55130B-C9CD-4CCF-B327-50CE539BF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552450"/>
            <a:ext cx="2663825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r>
              <a:rPr lang="zh-CN" altLang="en-US"/>
              <a:t>单</a:t>
            </a:r>
            <a:r>
              <a:rPr lang="en-US" altLang="zh-CN"/>
              <a:t>/</a:t>
            </a:r>
            <a:r>
              <a:rPr lang="zh-CN" altLang="en-US"/>
              <a:t>多线程结构进程</a:t>
            </a:r>
          </a:p>
        </p:txBody>
      </p:sp>
      <p:sp>
        <p:nvSpPr>
          <p:cNvPr id="541723" name="Text Box 27">
            <a:extLst>
              <a:ext uri="{FF2B5EF4-FFF2-40B4-BE49-F238E27FC236}">
                <a16:creationId xmlns:a16="http://schemas.microsoft.com/office/drawing/2014/main" id="{1C6A720C-7C37-4B63-A8DF-6E2BCF049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120650"/>
            <a:ext cx="2663825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/>
            <a:r>
              <a:rPr lang="zh-CN" altLang="en-US"/>
              <a:t>中断技术</a:t>
            </a:r>
          </a:p>
        </p:txBody>
      </p:sp>
      <p:sp>
        <p:nvSpPr>
          <p:cNvPr id="541724" name="Text Box 28">
            <a:extLst>
              <a:ext uri="{FF2B5EF4-FFF2-40B4-BE49-F238E27FC236}">
                <a16:creationId xmlns:a16="http://schemas.microsoft.com/office/drawing/2014/main" id="{75CB2AB9-4E91-44D6-9B43-C2DE5FD70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3263900"/>
            <a:ext cx="1296988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r>
              <a:rPr lang="zh-CN" altLang="en-US"/>
              <a:t>虚拟分段</a:t>
            </a:r>
          </a:p>
        </p:txBody>
      </p:sp>
      <p:sp>
        <p:nvSpPr>
          <p:cNvPr id="541725" name="Text Box 29">
            <a:extLst>
              <a:ext uri="{FF2B5EF4-FFF2-40B4-BE49-F238E27FC236}">
                <a16:creationId xmlns:a16="http://schemas.microsoft.com/office/drawing/2014/main" id="{B74CA886-5FD6-4216-8C1E-08F3B1CFC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1416050"/>
            <a:ext cx="2663825" cy="6445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/>
            <a:r>
              <a:rPr lang="zh-CN" altLang="en-US"/>
              <a:t>并发进程</a:t>
            </a:r>
            <a:r>
              <a:rPr lang="en-US" altLang="zh-CN"/>
              <a:t>, </a:t>
            </a:r>
            <a:r>
              <a:rPr lang="zh-CN" altLang="en-US"/>
              <a:t>同步与互斥</a:t>
            </a:r>
          </a:p>
          <a:p>
            <a:pPr algn="ctr"/>
            <a:r>
              <a:rPr lang="en-US" altLang="zh-CN"/>
              <a:t>(PV, </a:t>
            </a:r>
            <a:r>
              <a:rPr lang="zh-CN" altLang="en-US"/>
              <a:t>管程</a:t>
            </a:r>
            <a:r>
              <a:rPr lang="en-US" altLang="zh-CN"/>
              <a:t>, </a:t>
            </a:r>
            <a:r>
              <a:rPr lang="zh-CN" altLang="en-US"/>
              <a:t>进程通信</a:t>
            </a:r>
            <a:r>
              <a:rPr lang="en-US" altLang="zh-CN"/>
              <a:t>)</a:t>
            </a:r>
          </a:p>
        </p:txBody>
      </p:sp>
      <p:sp>
        <p:nvSpPr>
          <p:cNvPr id="541726" name="Line 30">
            <a:extLst>
              <a:ext uri="{FF2B5EF4-FFF2-40B4-BE49-F238E27FC236}">
                <a16:creationId xmlns:a16="http://schemas.microsoft.com/office/drawing/2014/main" id="{F3EF6CDC-51D6-473C-8CC5-B946D38D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508500"/>
            <a:ext cx="288925" cy="9366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27" name="Text Box 31">
            <a:extLst>
              <a:ext uri="{FF2B5EF4-FFF2-40B4-BE49-F238E27FC236}">
                <a16:creationId xmlns:a16="http://schemas.microsoft.com/office/drawing/2014/main" id="{532A23E1-8421-4DE8-90AB-3023CC63E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00663"/>
            <a:ext cx="1727200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r>
              <a:rPr lang="zh-CN" altLang="en-US"/>
              <a:t>磁盘管理</a:t>
            </a:r>
            <a:r>
              <a:rPr lang="en-US" altLang="zh-CN"/>
              <a:t>/</a:t>
            </a:r>
            <a:r>
              <a:rPr lang="zh-CN" altLang="en-US"/>
              <a:t>调度</a:t>
            </a:r>
          </a:p>
        </p:txBody>
      </p:sp>
      <p:sp>
        <p:nvSpPr>
          <p:cNvPr id="541728" name="Line 32">
            <a:extLst>
              <a:ext uri="{FF2B5EF4-FFF2-40B4-BE49-F238E27FC236}">
                <a16:creationId xmlns:a16="http://schemas.microsoft.com/office/drawing/2014/main" id="{2EAB688C-FF35-44BC-9D54-FB194A792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4941888"/>
            <a:ext cx="217488" cy="1428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29" name="Text Box 33">
            <a:extLst>
              <a:ext uri="{FF2B5EF4-FFF2-40B4-BE49-F238E27FC236}">
                <a16:creationId xmlns:a16="http://schemas.microsoft.com/office/drawing/2014/main" id="{DC3BE89A-6642-4288-BE7C-EDD0F9C6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2136775"/>
            <a:ext cx="2663825" cy="6445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pPr algn="ctr"/>
            <a:r>
              <a:rPr lang="zh-CN" altLang="en-US"/>
              <a:t>死锁问题</a:t>
            </a:r>
            <a:r>
              <a:rPr lang="en-US" altLang="zh-CN"/>
              <a:t>, </a:t>
            </a:r>
            <a:r>
              <a:rPr lang="zh-CN" altLang="en-US"/>
              <a:t>必要条件</a:t>
            </a:r>
            <a:r>
              <a:rPr lang="en-US" altLang="zh-CN"/>
              <a:t>, </a:t>
            </a:r>
            <a:r>
              <a:rPr lang="zh-CN" altLang="en-US"/>
              <a:t>预防</a:t>
            </a:r>
            <a:r>
              <a:rPr lang="en-US" altLang="zh-CN"/>
              <a:t>, </a:t>
            </a:r>
            <a:r>
              <a:rPr lang="zh-CN" altLang="en-US"/>
              <a:t>避免</a:t>
            </a:r>
            <a:r>
              <a:rPr lang="en-US" altLang="zh-CN"/>
              <a:t>, </a:t>
            </a:r>
            <a:r>
              <a:rPr lang="zh-CN" altLang="en-US"/>
              <a:t>检测和解除</a:t>
            </a:r>
          </a:p>
        </p:txBody>
      </p:sp>
      <p:sp>
        <p:nvSpPr>
          <p:cNvPr id="541730" name="AutoShape 34">
            <a:extLst>
              <a:ext uri="{FF2B5EF4-FFF2-40B4-BE49-F238E27FC236}">
                <a16:creationId xmlns:a16="http://schemas.microsoft.com/office/drawing/2014/main" id="{F2E1757F-76B7-4688-9AC6-9E2891A2DF1C}"/>
              </a:ext>
            </a:extLst>
          </p:cNvPr>
          <p:cNvSpPr>
            <a:spLocks/>
          </p:cNvSpPr>
          <p:nvPr/>
        </p:nvSpPr>
        <p:spPr bwMode="auto">
          <a:xfrm>
            <a:off x="3708400" y="265113"/>
            <a:ext cx="288925" cy="2232025"/>
          </a:xfrm>
          <a:prstGeom prst="leftBrace">
            <a:avLst>
              <a:gd name="adj1" fmla="val 6437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/>
          <a:lstStyle/>
          <a:p>
            <a:pPr algn="ctr"/>
            <a:endParaRPr lang="en-US" altLang="en-US"/>
          </a:p>
        </p:txBody>
      </p:sp>
      <p:sp>
        <p:nvSpPr>
          <p:cNvPr id="541731" name="Text Box 35">
            <a:extLst>
              <a:ext uri="{FF2B5EF4-FFF2-40B4-BE49-F238E27FC236}">
                <a16:creationId xmlns:a16="http://schemas.microsoft.com/office/drawing/2014/main" id="{3B84EDEA-994A-4A65-A1E3-B94DB2AE4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579938"/>
            <a:ext cx="1536700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0800" rIns="0" bIns="10800">
            <a:spAutoFit/>
          </a:bodyPr>
          <a:lstStyle/>
          <a:p>
            <a:r>
              <a:rPr lang="zh-CN" altLang="en-US"/>
              <a:t>文件逻辑结构</a:t>
            </a:r>
          </a:p>
        </p:txBody>
      </p:sp>
      <p:sp>
        <p:nvSpPr>
          <p:cNvPr id="541732" name="Text Box 36">
            <a:extLst>
              <a:ext uri="{FF2B5EF4-FFF2-40B4-BE49-F238E27FC236}">
                <a16:creationId xmlns:a16="http://schemas.microsoft.com/office/drawing/2014/main" id="{91747D2F-A091-4A3D-9D4A-7D77FB7EE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013325"/>
            <a:ext cx="1536700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0800" rIns="0" bIns="10800">
            <a:spAutoFit/>
          </a:bodyPr>
          <a:lstStyle/>
          <a:p>
            <a:r>
              <a:rPr lang="zh-CN" altLang="en-US"/>
              <a:t>文件物理结构</a:t>
            </a:r>
          </a:p>
        </p:txBody>
      </p:sp>
      <p:sp>
        <p:nvSpPr>
          <p:cNvPr id="541733" name="Text Box 37">
            <a:extLst>
              <a:ext uri="{FF2B5EF4-FFF2-40B4-BE49-F238E27FC236}">
                <a16:creationId xmlns:a16="http://schemas.microsoft.com/office/drawing/2014/main" id="{FD349732-8569-4EBF-A907-FB863BDC5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445125"/>
            <a:ext cx="1512887" cy="6445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pPr algn="ctr"/>
            <a:r>
              <a:rPr lang="zh-CN" altLang="en-US"/>
              <a:t>文件目录</a:t>
            </a:r>
            <a:r>
              <a:rPr lang="en-US" altLang="zh-CN"/>
              <a:t>, </a:t>
            </a:r>
          </a:p>
          <a:p>
            <a:pPr algn="ctr"/>
            <a:r>
              <a:rPr lang="zh-CN" altLang="en-US"/>
              <a:t>共享与保护</a:t>
            </a:r>
          </a:p>
        </p:txBody>
      </p:sp>
      <p:sp>
        <p:nvSpPr>
          <p:cNvPr id="541734" name="AutoShape 38">
            <a:extLst>
              <a:ext uri="{FF2B5EF4-FFF2-40B4-BE49-F238E27FC236}">
                <a16:creationId xmlns:a16="http://schemas.microsoft.com/office/drawing/2014/main" id="{4F9B0A60-3C4D-4C3F-8F8C-DD5E60DE5ECC}"/>
              </a:ext>
            </a:extLst>
          </p:cNvPr>
          <p:cNvSpPr>
            <a:spLocks/>
          </p:cNvSpPr>
          <p:nvPr/>
        </p:nvSpPr>
        <p:spPr bwMode="auto">
          <a:xfrm>
            <a:off x="6443663" y="4795838"/>
            <a:ext cx="215900" cy="1585912"/>
          </a:xfrm>
          <a:prstGeom prst="leftBrace">
            <a:avLst>
              <a:gd name="adj1" fmla="val 6121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/>
          <a:lstStyle/>
          <a:p>
            <a:pPr algn="ctr"/>
            <a:endParaRPr lang="en-US" altLang="en-US"/>
          </a:p>
        </p:txBody>
      </p:sp>
      <p:sp>
        <p:nvSpPr>
          <p:cNvPr id="541735" name="Text Box 39">
            <a:extLst>
              <a:ext uri="{FF2B5EF4-FFF2-40B4-BE49-F238E27FC236}">
                <a16:creationId xmlns:a16="http://schemas.microsoft.com/office/drawing/2014/main" id="{C8028F64-9683-4E04-B6B2-3FEA51326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6165850"/>
            <a:ext cx="1584325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pPr algn="ctr"/>
            <a:r>
              <a:rPr lang="zh-CN" altLang="en-US"/>
              <a:t>虚拟文件系统</a:t>
            </a:r>
          </a:p>
        </p:txBody>
      </p:sp>
      <p:sp>
        <p:nvSpPr>
          <p:cNvPr id="541736" name="Text Box 40">
            <a:extLst>
              <a:ext uri="{FF2B5EF4-FFF2-40B4-BE49-F238E27FC236}">
                <a16:creationId xmlns:a16="http://schemas.microsoft.com/office/drawing/2014/main" id="{793EDE36-AE8A-49A1-A3F2-06C17A4B9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076700"/>
            <a:ext cx="2519362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r>
              <a:rPr lang="en-US" altLang="zh-CN"/>
              <a:t>I/O</a:t>
            </a:r>
            <a:r>
              <a:rPr lang="zh-CN" altLang="en-US"/>
              <a:t>控制方式</a:t>
            </a:r>
            <a:r>
              <a:rPr lang="en-US" altLang="zh-CN"/>
              <a:t>, </a:t>
            </a:r>
            <a:r>
              <a:rPr lang="zh-CN" altLang="en-US"/>
              <a:t>缓冲技术</a:t>
            </a:r>
          </a:p>
        </p:txBody>
      </p:sp>
      <p:sp>
        <p:nvSpPr>
          <p:cNvPr id="541737" name="Line 41">
            <a:extLst>
              <a:ext uri="{FF2B5EF4-FFF2-40B4-BE49-F238E27FC236}">
                <a16:creationId xmlns:a16="http://schemas.microsoft.com/office/drawing/2014/main" id="{6C7E238A-9CE7-443E-AE97-E0B44861CB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4221163"/>
            <a:ext cx="288925" cy="2873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38" name="Text Box 42">
            <a:extLst>
              <a:ext uri="{FF2B5EF4-FFF2-40B4-BE49-F238E27FC236}">
                <a16:creationId xmlns:a16="http://schemas.microsoft.com/office/drawing/2014/main" id="{1739B2A7-FBE7-4AA0-99FB-FE1AD0001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753100"/>
            <a:ext cx="3311525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r>
              <a:rPr lang="zh-CN" altLang="en-US"/>
              <a:t>设备分配</a:t>
            </a:r>
            <a:r>
              <a:rPr lang="en-US" altLang="zh-CN"/>
              <a:t>, </a:t>
            </a:r>
            <a:r>
              <a:rPr lang="zh-CN" altLang="en-US"/>
              <a:t>虚拟设备</a:t>
            </a:r>
            <a:r>
              <a:rPr lang="en-US" altLang="zh-CN"/>
              <a:t>Spooling</a:t>
            </a:r>
          </a:p>
        </p:txBody>
      </p:sp>
      <p:sp>
        <p:nvSpPr>
          <p:cNvPr id="541739" name="Line 43">
            <a:extLst>
              <a:ext uri="{FF2B5EF4-FFF2-40B4-BE49-F238E27FC236}">
                <a16:creationId xmlns:a16="http://schemas.microsoft.com/office/drawing/2014/main" id="{F95AAD11-0AA9-4825-BAF6-FBF60D59E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581525"/>
            <a:ext cx="288925" cy="1295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40" name="Text Box 44">
            <a:extLst>
              <a:ext uri="{FF2B5EF4-FFF2-40B4-BE49-F238E27FC236}">
                <a16:creationId xmlns:a16="http://schemas.microsoft.com/office/drawing/2014/main" id="{7D2DC3BE-2257-45BE-9C3A-C0FB114A5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949950"/>
            <a:ext cx="1212850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>
            <a:spAutoFit/>
          </a:bodyPr>
          <a:lstStyle/>
          <a:p>
            <a:r>
              <a:rPr lang="zh-CN" altLang="en-US"/>
              <a:t>文件管理</a:t>
            </a:r>
          </a:p>
        </p:txBody>
      </p:sp>
      <p:sp>
        <p:nvSpPr>
          <p:cNvPr id="541741" name="Line 45">
            <a:extLst>
              <a:ext uri="{FF2B5EF4-FFF2-40B4-BE49-F238E27FC236}">
                <a16:creationId xmlns:a16="http://schemas.microsoft.com/office/drawing/2014/main" id="{6A5A8914-F89B-4DA6-8172-3C6688EC7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3716338"/>
            <a:ext cx="360362" cy="2233612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42" name="Line 46">
            <a:extLst>
              <a:ext uri="{FF2B5EF4-FFF2-40B4-BE49-F238E27FC236}">
                <a16:creationId xmlns:a16="http://schemas.microsoft.com/office/drawing/2014/main" id="{785FF4AB-D20D-40B3-997A-395361257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6092825"/>
            <a:ext cx="431800" cy="2159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43" name="Line 47">
            <a:extLst>
              <a:ext uri="{FF2B5EF4-FFF2-40B4-BE49-F238E27FC236}">
                <a16:creationId xmlns:a16="http://schemas.microsoft.com/office/drawing/2014/main" id="{2539E63B-0FF3-4572-8313-F62C7901C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6308725"/>
            <a:ext cx="345757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44" name="Line 48">
            <a:extLst>
              <a:ext uri="{FF2B5EF4-FFF2-40B4-BE49-F238E27FC236}">
                <a16:creationId xmlns:a16="http://schemas.microsoft.com/office/drawing/2014/main" id="{AA45FFB8-5D9B-42BC-9614-76D50027C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5589588"/>
            <a:ext cx="431800" cy="7191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45" name="Line 49">
            <a:extLst>
              <a:ext uri="{FF2B5EF4-FFF2-40B4-BE49-F238E27FC236}">
                <a16:creationId xmlns:a16="http://schemas.microsoft.com/office/drawing/2014/main" id="{DE847C81-177C-40DB-966F-EBF04FE5F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6825" y="4508500"/>
            <a:ext cx="503238" cy="3603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46" name="Line 50">
            <a:extLst>
              <a:ext uri="{FF2B5EF4-FFF2-40B4-BE49-F238E27FC236}">
                <a16:creationId xmlns:a16="http://schemas.microsoft.com/office/drawing/2014/main" id="{A6263D98-C7A3-4353-8645-0DFB83D7FA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638" y="5589588"/>
            <a:ext cx="230505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47" name="Line 51">
            <a:extLst>
              <a:ext uri="{FF2B5EF4-FFF2-40B4-BE49-F238E27FC236}">
                <a16:creationId xmlns:a16="http://schemas.microsoft.com/office/drawing/2014/main" id="{A0DFB615-CC45-47BC-9CB9-F21D2838CD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1863" y="5229225"/>
            <a:ext cx="504825" cy="3603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48" name="Text Box 52">
            <a:extLst>
              <a:ext uri="{FF2B5EF4-FFF2-40B4-BE49-F238E27FC236}">
                <a16:creationId xmlns:a16="http://schemas.microsoft.com/office/drawing/2014/main" id="{4F4625F2-72E4-4D04-9FE6-B7C56B374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168775"/>
            <a:ext cx="2951163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/>
            <a:r>
              <a:rPr lang="zh-CN" altLang="en-US"/>
              <a:t>文件系统</a:t>
            </a:r>
          </a:p>
        </p:txBody>
      </p:sp>
      <p:sp>
        <p:nvSpPr>
          <p:cNvPr id="541749" name="Text Box 53">
            <a:extLst>
              <a:ext uri="{FF2B5EF4-FFF2-40B4-BE49-F238E27FC236}">
                <a16:creationId xmlns:a16="http://schemas.microsoft.com/office/drawing/2014/main" id="{C1941F2D-E809-435B-BDE1-B4358A652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4889500"/>
            <a:ext cx="1069975" cy="33972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文件抽象</a:t>
            </a:r>
          </a:p>
        </p:txBody>
      </p:sp>
      <p:sp>
        <p:nvSpPr>
          <p:cNvPr id="541750" name="Line 54">
            <a:extLst>
              <a:ext uri="{FF2B5EF4-FFF2-40B4-BE49-F238E27FC236}">
                <a16:creationId xmlns:a16="http://schemas.microsoft.com/office/drawing/2014/main" id="{0FB856EA-41E7-4F8E-9B33-438700FE5F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1863" y="4508500"/>
            <a:ext cx="0" cy="3603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  <p:sp>
        <p:nvSpPr>
          <p:cNvPr id="541751" name="AutoShape 55">
            <a:extLst>
              <a:ext uri="{FF2B5EF4-FFF2-40B4-BE49-F238E27FC236}">
                <a16:creationId xmlns:a16="http://schemas.microsoft.com/office/drawing/2014/main" id="{8DFA36F5-D847-47AB-A6BC-8D57E9174439}"/>
              </a:ext>
            </a:extLst>
          </p:cNvPr>
          <p:cNvSpPr>
            <a:spLocks/>
          </p:cNvSpPr>
          <p:nvPr/>
        </p:nvSpPr>
        <p:spPr bwMode="auto">
          <a:xfrm>
            <a:off x="6732588" y="1484313"/>
            <a:ext cx="144462" cy="1152525"/>
          </a:xfrm>
          <a:prstGeom prst="rightBrace">
            <a:avLst>
              <a:gd name="adj1" fmla="val 66484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41752" name="Text Box 56">
            <a:extLst>
              <a:ext uri="{FF2B5EF4-FFF2-40B4-BE49-F238E27FC236}">
                <a16:creationId xmlns:a16="http://schemas.microsoft.com/office/drawing/2014/main" id="{E7F09C5E-B4DE-408A-8C9B-A04E2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844675"/>
            <a:ext cx="9001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Chap3</a:t>
            </a:r>
          </a:p>
        </p:txBody>
      </p:sp>
      <p:sp>
        <p:nvSpPr>
          <p:cNvPr id="541753" name="Text Box 57">
            <a:extLst>
              <a:ext uri="{FF2B5EF4-FFF2-40B4-BE49-F238E27FC236}">
                <a16:creationId xmlns:a16="http://schemas.microsoft.com/office/drawing/2014/main" id="{41B0FFF9-5038-499E-B1A5-4587A133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3213100"/>
            <a:ext cx="9001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Chap4</a:t>
            </a:r>
          </a:p>
        </p:txBody>
      </p:sp>
      <p:sp>
        <p:nvSpPr>
          <p:cNvPr id="541754" name="AutoShape 58">
            <a:extLst>
              <a:ext uri="{FF2B5EF4-FFF2-40B4-BE49-F238E27FC236}">
                <a16:creationId xmlns:a16="http://schemas.microsoft.com/office/drawing/2014/main" id="{2356C912-0B6A-430C-9397-79773A537235}"/>
              </a:ext>
            </a:extLst>
          </p:cNvPr>
          <p:cNvSpPr>
            <a:spLocks/>
          </p:cNvSpPr>
          <p:nvPr/>
        </p:nvSpPr>
        <p:spPr bwMode="auto">
          <a:xfrm>
            <a:off x="7783513" y="2925763"/>
            <a:ext cx="73025" cy="1008062"/>
          </a:xfrm>
          <a:prstGeom prst="rightBrace">
            <a:avLst>
              <a:gd name="adj1" fmla="val 115036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41755" name="AutoShape 59">
            <a:extLst>
              <a:ext uri="{FF2B5EF4-FFF2-40B4-BE49-F238E27FC236}">
                <a16:creationId xmlns:a16="http://schemas.microsoft.com/office/drawing/2014/main" id="{28BCFFC3-9183-4FD3-AA9C-164E77045C1D}"/>
              </a:ext>
            </a:extLst>
          </p:cNvPr>
          <p:cNvSpPr>
            <a:spLocks/>
          </p:cNvSpPr>
          <p:nvPr/>
        </p:nvSpPr>
        <p:spPr bwMode="auto">
          <a:xfrm>
            <a:off x="8243888" y="4292600"/>
            <a:ext cx="73025" cy="2232025"/>
          </a:xfrm>
          <a:prstGeom prst="rightBrace">
            <a:avLst>
              <a:gd name="adj1" fmla="val 254710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41756" name="Text Box 60">
            <a:extLst>
              <a:ext uri="{FF2B5EF4-FFF2-40B4-BE49-F238E27FC236}">
                <a16:creationId xmlns:a16="http://schemas.microsoft.com/office/drawing/2014/main" id="{CCC7F5D6-333C-49F7-AE25-50D715C3A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475" y="5157788"/>
            <a:ext cx="9001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Chap6</a:t>
            </a:r>
          </a:p>
        </p:txBody>
      </p:sp>
      <p:sp>
        <p:nvSpPr>
          <p:cNvPr id="541757" name="AutoShape 61">
            <a:extLst>
              <a:ext uri="{FF2B5EF4-FFF2-40B4-BE49-F238E27FC236}">
                <a16:creationId xmlns:a16="http://schemas.microsoft.com/office/drawing/2014/main" id="{A8A7AB8B-9F2E-4B10-9B29-EE59F36AD380}"/>
              </a:ext>
            </a:extLst>
          </p:cNvPr>
          <p:cNvSpPr>
            <a:spLocks/>
          </p:cNvSpPr>
          <p:nvPr/>
        </p:nvSpPr>
        <p:spPr bwMode="auto">
          <a:xfrm>
            <a:off x="6732588" y="188913"/>
            <a:ext cx="144462" cy="1155700"/>
          </a:xfrm>
          <a:prstGeom prst="rightBrace">
            <a:avLst>
              <a:gd name="adj1" fmla="val 66667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41758" name="Text Box 62">
            <a:extLst>
              <a:ext uri="{FF2B5EF4-FFF2-40B4-BE49-F238E27FC236}">
                <a16:creationId xmlns:a16="http://schemas.microsoft.com/office/drawing/2014/main" id="{08945B92-76BC-4B1D-80D1-51383176B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49275"/>
            <a:ext cx="9001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Chap2</a:t>
            </a:r>
          </a:p>
        </p:txBody>
      </p:sp>
      <p:sp>
        <p:nvSpPr>
          <p:cNvPr id="541759" name="Text Box 63">
            <a:extLst>
              <a:ext uri="{FF2B5EF4-FFF2-40B4-BE49-F238E27FC236}">
                <a16:creationId xmlns:a16="http://schemas.microsoft.com/office/drawing/2014/main" id="{84A18DA5-C74E-45AD-9C86-705098834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941888"/>
            <a:ext cx="9001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Chap5</a:t>
            </a:r>
          </a:p>
        </p:txBody>
      </p:sp>
      <p:sp>
        <p:nvSpPr>
          <p:cNvPr id="541760" name="AutoShape 64">
            <a:extLst>
              <a:ext uri="{FF2B5EF4-FFF2-40B4-BE49-F238E27FC236}">
                <a16:creationId xmlns:a16="http://schemas.microsoft.com/office/drawing/2014/main" id="{A17C923A-9CE7-4146-9A78-339D5B2B5B10}"/>
              </a:ext>
            </a:extLst>
          </p:cNvPr>
          <p:cNvSpPr>
            <a:spLocks/>
          </p:cNvSpPr>
          <p:nvPr/>
        </p:nvSpPr>
        <p:spPr bwMode="auto">
          <a:xfrm>
            <a:off x="2124075" y="4149725"/>
            <a:ext cx="215900" cy="19431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000">
              <a:ea typeface="宋体" panose="02010600030101010101" pitchFamily="2" charset="-122"/>
            </a:endParaRPr>
          </a:p>
        </p:txBody>
      </p:sp>
      <p:sp>
        <p:nvSpPr>
          <p:cNvPr id="541761" name="AutoShape 65">
            <a:extLst>
              <a:ext uri="{FF2B5EF4-FFF2-40B4-BE49-F238E27FC236}">
                <a16:creationId xmlns:a16="http://schemas.microsoft.com/office/drawing/2014/main" id="{876AE4CA-8B72-4040-861D-2CE08A5C1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2520950" cy="647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Roadmap</a:t>
            </a:r>
          </a:p>
        </p:txBody>
      </p:sp>
      <p:sp>
        <p:nvSpPr>
          <p:cNvPr id="541762" name="Text Box 66">
            <a:extLst>
              <a:ext uri="{FF2B5EF4-FFF2-40B4-BE49-F238E27FC236}">
                <a16:creationId xmlns:a16="http://schemas.microsoft.com/office/drawing/2014/main" id="{4DCD0DB6-D1C8-486D-BAFA-42AFA5912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402388"/>
            <a:ext cx="4867275" cy="369887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>
            <a:spAutoFit/>
          </a:bodyPr>
          <a:lstStyle/>
          <a:p>
            <a:r>
              <a:rPr lang="zh-CN" altLang="en-US"/>
              <a:t>安全与保护 </a:t>
            </a:r>
            <a:r>
              <a:rPr lang="en-US" altLang="zh-CN" sz="2200">
                <a:solidFill>
                  <a:srgbClr val="0000CC"/>
                </a:solidFill>
                <a:latin typeface="Calibri" panose="020F0502020204030204" pitchFamily="34" charset="0"/>
              </a:rPr>
              <a:t>Chap 7</a:t>
            </a:r>
            <a:r>
              <a:rPr lang="zh-CN" altLang="en-US"/>
              <a:t>，网络和分布式 </a:t>
            </a:r>
            <a:r>
              <a:rPr lang="en-US" altLang="zh-CN" sz="220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Chap8</a:t>
            </a:r>
          </a:p>
        </p:txBody>
      </p:sp>
      <p:sp>
        <p:nvSpPr>
          <p:cNvPr id="541763" name="Line 67">
            <a:extLst>
              <a:ext uri="{FF2B5EF4-FFF2-40B4-BE49-F238E27FC236}">
                <a16:creationId xmlns:a16="http://schemas.microsoft.com/office/drawing/2014/main" id="{D603611A-EB27-4CD9-8459-38E9CC319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4076700"/>
            <a:ext cx="360362" cy="25209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4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4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4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4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4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4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4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4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4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4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4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4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5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54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54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4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4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4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54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5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54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4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54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4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54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54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5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54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54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5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54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54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54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54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54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54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54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54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54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54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animBg="1"/>
      <p:bldP spid="541700" grpId="0" animBg="1"/>
      <p:bldP spid="541701" grpId="0" animBg="1"/>
      <p:bldP spid="541704" grpId="0" animBg="1"/>
      <p:bldP spid="541706" grpId="0" animBg="1"/>
      <p:bldP spid="541709" grpId="0" animBg="1"/>
      <p:bldP spid="541713" grpId="0" animBg="1"/>
      <p:bldP spid="541714" grpId="0" animBg="1"/>
      <p:bldP spid="541715" grpId="0" animBg="1"/>
      <p:bldP spid="541717" grpId="0" animBg="1"/>
      <p:bldP spid="541718" grpId="0" animBg="1"/>
      <p:bldP spid="541719" grpId="0" animBg="1"/>
      <p:bldP spid="541720" grpId="0" animBg="1"/>
      <p:bldP spid="541722" grpId="0" animBg="1"/>
      <p:bldP spid="541723" grpId="0" animBg="1"/>
      <p:bldP spid="541724" grpId="0" animBg="1"/>
      <p:bldP spid="541725" grpId="0" animBg="1"/>
      <p:bldP spid="541727" grpId="0" animBg="1"/>
      <p:bldP spid="541729" grpId="0" animBg="1"/>
      <p:bldP spid="541730" grpId="0" animBg="1"/>
      <p:bldP spid="541731" grpId="0" animBg="1"/>
      <p:bldP spid="541732" grpId="0" animBg="1"/>
      <p:bldP spid="541733" grpId="0" animBg="1"/>
      <p:bldP spid="541734" grpId="0" animBg="1"/>
      <p:bldP spid="541735" grpId="0" animBg="1"/>
      <p:bldP spid="541736" grpId="0" animBg="1"/>
      <p:bldP spid="541738" grpId="0" animBg="1"/>
      <p:bldP spid="541740" grpId="0" animBg="1"/>
      <p:bldP spid="541748" grpId="0" animBg="1"/>
      <p:bldP spid="541749" grpId="0" animBg="1"/>
      <p:bldP spid="541751" grpId="0" animBg="1"/>
      <p:bldP spid="541752" grpId="0"/>
      <p:bldP spid="541753" grpId="0"/>
      <p:bldP spid="541754" grpId="0" animBg="1"/>
      <p:bldP spid="541755" grpId="0" animBg="1"/>
      <p:bldP spid="541756" grpId="0"/>
      <p:bldP spid="541757" grpId="0" animBg="1"/>
      <p:bldP spid="541758" grpId="0"/>
      <p:bldP spid="541759" grpId="0"/>
      <p:bldP spid="541760" grpId="0" animBg="1"/>
      <p:bldP spid="5417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3CCDD34B-63AD-4BD7-A435-C983DEFF2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1143000"/>
          </a:xfrm>
        </p:spPr>
        <p:txBody>
          <a:bodyPr/>
          <a:lstStyle/>
          <a:p>
            <a:r>
              <a:rPr kumimoji="0" lang="zh-CN" altLang="en-US" sz="48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计算机系统的层次结构</a:t>
            </a:r>
            <a:br>
              <a:rPr kumimoji="0" lang="zh-CN" altLang="en-US" sz="4800" i="1">
                <a:latin typeface="仿宋_GB2312" pitchFamily="49" charset="-122"/>
                <a:ea typeface="仿宋_GB2312" pitchFamily="49" charset="-122"/>
              </a:rPr>
            </a:br>
            <a:endParaRPr kumimoji="0" lang="zh-CN" altLang="en-US" sz="4800" i="1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431107" name="Group 3">
            <a:extLst>
              <a:ext uri="{FF2B5EF4-FFF2-40B4-BE49-F238E27FC236}">
                <a16:creationId xmlns:a16="http://schemas.microsoft.com/office/drawing/2014/main" id="{88AD1F02-148B-45BF-880A-89150ACC78DB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557338"/>
            <a:ext cx="6840537" cy="4608512"/>
            <a:chOff x="703" y="981"/>
            <a:chExt cx="4309" cy="2903"/>
          </a:xfrm>
        </p:grpSpPr>
        <p:sp>
          <p:nvSpPr>
            <p:cNvPr id="431108" name="Rectangle 4">
              <a:extLst>
                <a:ext uri="{FF2B5EF4-FFF2-40B4-BE49-F238E27FC236}">
                  <a16:creationId xmlns:a16="http://schemas.microsoft.com/office/drawing/2014/main" id="{DDA5F110-CB88-4A8B-A51F-01AF5B18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676"/>
              <a:ext cx="4309" cy="125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09" name="Text Box 5">
              <a:extLst>
                <a:ext uri="{FF2B5EF4-FFF2-40B4-BE49-F238E27FC236}">
                  <a16:creationId xmlns:a16="http://schemas.microsoft.com/office/drawing/2014/main" id="{43E8299F-0DAB-41FE-B8DB-53C09FB3B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" y="1676"/>
              <a:ext cx="69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财务系统</a:t>
              </a:r>
            </a:p>
          </p:txBody>
        </p:sp>
        <p:sp>
          <p:nvSpPr>
            <p:cNvPr id="431110" name="Text Box 6">
              <a:extLst>
                <a:ext uri="{FF2B5EF4-FFF2-40B4-BE49-F238E27FC236}">
                  <a16:creationId xmlns:a16="http://schemas.microsoft.com/office/drawing/2014/main" id="{A419C062-E19C-41FF-8166-2E4912137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1676"/>
              <a:ext cx="69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航空订票</a:t>
              </a:r>
            </a:p>
          </p:txBody>
        </p:sp>
        <p:sp>
          <p:nvSpPr>
            <p:cNvPr id="431111" name="Text Box 7">
              <a:extLst>
                <a:ext uri="{FF2B5EF4-FFF2-40B4-BE49-F238E27FC236}">
                  <a16:creationId xmlns:a16="http://schemas.microsoft.com/office/drawing/2014/main" id="{3AC8463B-825F-4403-89C2-9DB178871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1676"/>
              <a:ext cx="69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上网浏览</a:t>
              </a:r>
            </a:p>
          </p:txBody>
        </p:sp>
        <p:sp>
          <p:nvSpPr>
            <p:cNvPr id="431112" name="Text Box 8">
              <a:extLst>
                <a:ext uri="{FF2B5EF4-FFF2-40B4-BE49-F238E27FC236}">
                  <a16:creationId xmlns:a16="http://schemas.microsoft.com/office/drawing/2014/main" id="{A8E042DD-973B-41DA-A2C2-FF61D25D2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676"/>
              <a:ext cx="69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电子商务</a:t>
              </a:r>
            </a:p>
          </p:txBody>
        </p:sp>
        <p:sp>
          <p:nvSpPr>
            <p:cNvPr id="431113" name="Text Box 9">
              <a:extLst>
                <a:ext uri="{FF2B5EF4-FFF2-40B4-BE49-F238E27FC236}">
                  <a16:creationId xmlns:a16="http://schemas.microsoft.com/office/drawing/2014/main" id="{CB4307B7-E598-4A36-925F-4574C36D6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1676"/>
              <a:ext cx="69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科学计算</a:t>
              </a:r>
            </a:p>
          </p:txBody>
        </p:sp>
        <p:sp>
          <p:nvSpPr>
            <p:cNvPr id="431114" name="Rectangle 10">
              <a:extLst>
                <a:ext uri="{FF2B5EF4-FFF2-40B4-BE49-F238E27FC236}">
                  <a16:creationId xmlns:a16="http://schemas.microsoft.com/office/drawing/2014/main" id="{35BED119-AC60-477F-94B4-0C1685073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2225"/>
              <a:ext cx="3475" cy="94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15" name="Text Box 11">
              <a:extLst>
                <a:ext uri="{FF2B5EF4-FFF2-40B4-BE49-F238E27FC236}">
                  <a16:creationId xmlns:a16="http://schemas.microsoft.com/office/drawing/2014/main" id="{CE3AE83B-BF64-4672-96E6-901952EF6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" y="1949"/>
              <a:ext cx="1036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(</a:t>
              </a:r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应用软件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431116" name="Text Box 12">
              <a:extLst>
                <a:ext uri="{FF2B5EF4-FFF2-40B4-BE49-F238E27FC236}">
                  <a16:creationId xmlns:a16="http://schemas.microsoft.com/office/drawing/2014/main" id="{BE8ABE17-524C-4A82-8AA3-599F612F0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3" y="2225"/>
              <a:ext cx="69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编译程序</a:t>
              </a:r>
            </a:p>
          </p:txBody>
        </p:sp>
        <p:sp>
          <p:nvSpPr>
            <p:cNvPr id="431117" name="Text Box 13">
              <a:extLst>
                <a:ext uri="{FF2B5EF4-FFF2-40B4-BE49-F238E27FC236}">
                  <a16:creationId xmlns:a16="http://schemas.microsoft.com/office/drawing/2014/main" id="{D05FB3F3-4805-4C50-9C99-C416673A1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2225"/>
              <a:ext cx="69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汇编程序</a:t>
              </a:r>
            </a:p>
          </p:txBody>
        </p:sp>
        <p:sp>
          <p:nvSpPr>
            <p:cNvPr id="431118" name="Text Box 14">
              <a:extLst>
                <a:ext uri="{FF2B5EF4-FFF2-40B4-BE49-F238E27FC236}">
                  <a16:creationId xmlns:a16="http://schemas.microsoft.com/office/drawing/2014/main" id="{0238F637-D3A2-4492-A30B-2F61A1C9B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2225"/>
              <a:ext cx="69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algn="just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数据库</a:t>
              </a:r>
            </a:p>
            <a:p>
              <a:endParaRPr lang="zh-CN" altLang="en-US" sz="1800" b="1">
                <a:solidFill>
                  <a:srgbClr val="FF3399"/>
                </a:solidFill>
                <a:latin typeface="仿宋_GB2312" pitchFamily="49" charset="-122"/>
              </a:endParaRPr>
            </a:p>
          </p:txBody>
        </p:sp>
        <p:sp>
          <p:nvSpPr>
            <p:cNvPr id="431119" name="Rectangle 15">
              <a:extLst>
                <a:ext uri="{FF2B5EF4-FFF2-40B4-BE49-F238E27FC236}">
                  <a16:creationId xmlns:a16="http://schemas.microsoft.com/office/drawing/2014/main" id="{3AE44001-3C77-47CA-8E88-9E659C778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778"/>
              <a:ext cx="1529" cy="77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20" name="Text Box 16">
              <a:extLst>
                <a:ext uri="{FF2B5EF4-FFF2-40B4-BE49-F238E27FC236}">
                  <a16:creationId xmlns:a16="http://schemas.microsoft.com/office/drawing/2014/main" id="{8E82548B-B57D-4759-8E87-DA586676B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" y="2501"/>
              <a:ext cx="973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(</a:t>
              </a:r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支撑软件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431121" name="Text Box 17">
              <a:extLst>
                <a:ext uri="{FF2B5EF4-FFF2-40B4-BE49-F238E27FC236}">
                  <a16:creationId xmlns:a16="http://schemas.microsoft.com/office/drawing/2014/main" id="{136F94F2-44A9-475E-9BD0-58DB6A4B3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2851"/>
              <a:ext cx="1251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操作系统</a:t>
              </a:r>
            </a:p>
            <a:p>
              <a:pPr algn="ctr"/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(</a:t>
              </a:r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系统软件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)</a:t>
              </a:r>
            </a:p>
            <a:p>
              <a:pPr algn="ctr"/>
              <a:endParaRPr lang="en-US" altLang="zh-CN" sz="1800" b="1">
                <a:solidFill>
                  <a:srgbClr val="FF3399"/>
                </a:solidFill>
                <a:latin typeface="仿宋_GB2312" pitchFamily="49" charset="-122"/>
              </a:endParaRPr>
            </a:p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操作系统</a:t>
              </a:r>
            </a:p>
            <a:p>
              <a:pPr algn="ctr"/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(</a:t>
              </a:r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系统软件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)</a:t>
              </a:r>
            </a:p>
            <a:p>
              <a:pPr algn="ctr"/>
              <a:endParaRPr lang="en-US" altLang="zh-CN" sz="1800" b="1">
                <a:solidFill>
                  <a:srgbClr val="FF3399"/>
                </a:solidFill>
                <a:latin typeface="仿宋_GB2312" pitchFamily="49" charset="-122"/>
              </a:endParaRPr>
            </a:p>
            <a:p>
              <a:pPr algn="ctr"/>
              <a:endParaRPr lang="en-US" altLang="zh-CN" sz="1800" b="1">
                <a:solidFill>
                  <a:srgbClr val="FF3399"/>
                </a:solidFill>
                <a:latin typeface="仿宋_GB2312" pitchFamily="49" charset="-122"/>
              </a:endParaRPr>
            </a:p>
          </p:txBody>
        </p:sp>
        <p:sp>
          <p:nvSpPr>
            <p:cNvPr id="431122" name="Text Box 18">
              <a:extLst>
                <a:ext uri="{FF2B5EF4-FFF2-40B4-BE49-F238E27FC236}">
                  <a16:creationId xmlns:a16="http://schemas.microsoft.com/office/drawing/2014/main" id="{1011034E-A1DE-49D5-AB87-FB585A1C8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" y="3330"/>
              <a:ext cx="973" cy="55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108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计算机硬件</a:t>
              </a:r>
            </a:p>
          </p:txBody>
        </p:sp>
        <p:sp>
          <p:nvSpPr>
            <p:cNvPr id="431123" name="Text Box 19">
              <a:extLst>
                <a:ext uri="{FF2B5EF4-FFF2-40B4-BE49-F238E27FC236}">
                  <a16:creationId xmlns:a16="http://schemas.microsoft.com/office/drawing/2014/main" id="{8712C065-D918-4795-A26B-695D2A26C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1081"/>
              <a:ext cx="417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1800" b="1">
                  <a:solidFill>
                    <a:srgbClr val="FF3399"/>
                  </a:solidFill>
                </a:rPr>
                <a:t>…</a:t>
              </a:r>
              <a:endParaRPr lang="en-US" altLang="zh-CN" sz="1800" b="1">
                <a:solidFill>
                  <a:srgbClr val="FF3399"/>
                </a:solidFill>
                <a:latin typeface="仿宋_GB2312" pitchFamily="49" charset="-122"/>
              </a:endParaRPr>
            </a:p>
          </p:txBody>
        </p:sp>
        <p:sp>
          <p:nvSpPr>
            <p:cNvPr id="431124" name="Text Box 20">
              <a:extLst>
                <a:ext uri="{FF2B5EF4-FFF2-40B4-BE49-F238E27FC236}">
                  <a16:creationId xmlns:a16="http://schemas.microsoft.com/office/drawing/2014/main" id="{3B71DE59-67D3-494B-8085-80A07F76C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1676"/>
              <a:ext cx="417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1800" b="1">
                  <a:solidFill>
                    <a:srgbClr val="FF3399"/>
                  </a:solidFill>
                </a:rPr>
                <a:t>…</a:t>
              </a:r>
              <a:endParaRPr lang="en-US" altLang="zh-CN" sz="1800" b="1">
                <a:solidFill>
                  <a:srgbClr val="FF3399"/>
                </a:solidFill>
                <a:latin typeface="仿宋_GB2312" pitchFamily="49" charset="-122"/>
              </a:endParaRPr>
            </a:p>
          </p:txBody>
        </p:sp>
        <p:sp>
          <p:nvSpPr>
            <p:cNvPr id="431125" name="Text Box 21">
              <a:extLst>
                <a:ext uri="{FF2B5EF4-FFF2-40B4-BE49-F238E27FC236}">
                  <a16:creationId xmlns:a16="http://schemas.microsoft.com/office/drawing/2014/main" id="{8FC71D22-3487-4560-AF78-8597C960A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2225"/>
              <a:ext cx="493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>
                  <a:solidFill>
                    <a:srgbClr val="FF3399"/>
                  </a:solidFill>
                </a:rPr>
                <a:t>…</a:t>
              </a:r>
              <a:endParaRPr lang="en-US" altLang="zh-CN" sz="1800" b="1">
                <a:solidFill>
                  <a:srgbClr val="FF3399"/>
                </a:solidFill>
                <a:latin typeface="仿宋_GB2312" pitchFamily="49" charset="-122"/>
              </a:endParaRPr>
            </a:p>
          </p:txBody>
        </p:sp>
        <p:sp>
          <p:nvSpPr>
            <p:cNvPr id="431126" name="Line 22">
              <a:extLst>
                <a:ext uri="{FF2B5EF4-FFF2-40B4-BE49-F238E27FC236}">
                  <a16:creationId xmlns:a16="http://schemas.microsoft.com/office/drawing/2014/main" id="{34227EF0-C24E-433C-B6F4-9D97492F3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1396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36000"/>
            <a:lstStyle/>
            <a:p>
              <a:endParaRPr lang="en-US"/>
            </a:p>
          </p:txBody>
        </p:sp>
        <p:sp>
          <p:nvSpPr>
            <p:cNvPr id="431127" name="Line 23">
              <a:extLst>
                <a:ext uri="{FF2B5EF4-FFF2-40B4-BE49-F238E27FC236}">
                  <a16:creationId xmlns:a16="http://schemas.microsoft.com/office/drawing/2014/main" id="{D78ED243-9436-40E5-ADBC-4C5220148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" y="1396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36000"/>
            <a:lstStyle/>
            <a:p>
              <a:endParaRPr lang="en-US"/>
            </a:p>
          </p:txBody>
        </p:sp>
        <p:sp>
          <p:nvSpPr>
            <p:cNvPr id="431128" name="Line 24">
              <a:extLst>
                <a:ext uri="{FF2B5EF4-FFF2-40B4-BE49-F238E27FC236}">
                  <a16:creationId xmlns:a16="http://schemas.microsoft.com/office/drawing/2014/main" id="{7325B5E4-9237-49F3-8A43-E7C6231E1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8" y="1396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36000"/>
            <a:lstStyle/>
            <a:p>
              <a:endParaRPr lang="en-US"/>
            </a:p>
          </p:txBody>
        </p:sp>
        <p:sp>
          <p:nvSpPr>
            <p:cNvPr id="431129" name="Line 25">
              <a:extLst>
                <a:ext uri="{FF2B5EF4-FFF2-40B4-BE49-F238E27FC236}">
                  <a16:creationId xmlns:a16="http://schemas.microsoft.com/office/drawing/2014/main" id="{480F1D31-935E-4727-A81C-968BA7630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3" y="1396"/>
              <a:ext cx="0" cy="3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36000"/>
            <a:lstStyle/>
            <a:p>
              <a:endParaRPr lang="en-US"/>
            </a:p>
          </p:txBody>
        </p:sp>
        <p:sp>
          <p:nvSpPr>
            <p:cNvPr id="431130" name="Line 26">
              <a:extLst>
                <a:ext uri="{FF2B5EF4-FFF2-40B4-BE49-F238E27FC236}">
                  <a16:creationId xmlns:a16="http://schemas.microsoft.com/office/drawing/2014/main" id="{57EF9904-CE95-4789-86CF-240072CE1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1396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36000"/>
            <a:lstStyle/>
            <a:p>
              <a:endParaRPr lang="en-US"/>
            </a:p>
          </p:txBody>
        </p:sp>
        <p:sp>
          <p:nvSpPr>
            <p:cNvPr id="431131" name="Text Box 27">
              <a:extLst>
                <a:ext uri="{FF2B5EF4-FFF2-40B4-BE49-F238E27FC236}">
                  <a16:creationId xmlns:a16="http://schemas.microsoft.com/office/drawing/2014/main" id="{D74F8E48-AC7D-4F89-B51B-72AA9887F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981"/>
              <a:ext cx="695" cy="415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用户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n</a:t>
              </a:r>
            </a:p>
          </p:txBody>
        </p:sp>
        <p:sp>
          <p:nvSpPr>
            <p:cNvPr id="431132" name="Text Box 28">
              <a:extLst>
                <a:ext uri="{FF2B5EF4-FFF2-40B4-BE49-F238E27FC236}">
                  <a16:creationId xmlns:a16="http://schemas.microsoft.com/office/drawing/2014/main" id="{F7BD1526-45B4-42D5-9C93-07560FE14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981"/>
              <a:ext cx="695" cy="415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用户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4</a:t>
              </a:r>
            </a:p>
          </p:txBody>
        </p:sp>
        <p:sp>
          <p:nvSpPr>
            <p:cNvPr id="431133" name="Text Box 29">
              <a:extLst>
                <a:ext uri="{FF2B5EF4-FFF2-40B4-BE49-F238E27FC236}">
                  <a16:creationId xmlns:a16="http://schemas.microsoft.com/office/drawing/2014/main" id="{D8F0CDD6-06D5-4570-BE33-83D8BB86C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981"/>
              <a:ext cx="695" cy="415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用户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3</a:t>
              </a:r>
            </a:p>
          </p:txBody>
        </p:sp>
        <p:sp>
          <p:nvSpPr>
            <p:cNvPr id="431134" name="Text Box 30">
              <a:extLst>
                <a:ext uri="{FF2B5EF4-FFF2-40B4-BE49-F238E27FC236}">
                  <a16:creationId xmlns:a16="http://schemas.microsoft.com/office/drawing/2014/main" id="{31ABD3F5-847A-407D-BB21-49395D388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981"/>
              <a:ext cx="695" cy="415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用户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2</a:t>
              </a:r>
            </a:p>
          </p:txBody>
        </p:sp>
        <p:sp>
          <p:nvSpPr>
            <p:cNvPr id="431135" name="Text Box 31">
              <a:extLst>
                <a:ext uri="{FF2B5EF4-FFF2-40B4-BE49-F238E27FC236}">
                  <a16:creationId xmlns:a16="http://schemas.microsoft.com/office/drawing/2014/main" id="{4944BC8C-9BF5-4F19-9E02-8928185D4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695" cy="415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用户</a:t>
              </a:r>
              <a:r>
                <a:rPr lang="en-US" altLang="zh-CN" sz="1800" b="1">
                  <a:solidFill>
                    <a:srgbClr val="FF3399"/>
                  </a:solidFill>
                  <a:latin typeface="仿宋_GB2312" pitchFamily="49" charset="-122"/>
                </a:rPr>
                <a:t>1</a:t>
              </a:r>
            </a:p>
          </p:txBody>
        </p:sp>
        <p:sp>
          <p:nvSpPr>
            <p:cNvPr id="431136" name="Text Box 32">
              <a:extLst>
                <a:ext uri="{FF2B5EF4-FFF2-40B4-BE49-F238E27FC236}">
                  <a16:creationId xmlns:a16="http://schemas.microsoft.com/office/drawing/2014/main" id="{45C3AE9B-1601-4BF9-AC1D-68F282113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" y="2225"/>
              <a:ext cx="69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仿宋_GB2312" pitchFamily="49" charset="-122"/>
                </a:rPr>
                <a:t>实用程序</a:t>
              </a:r>
            </a:p>
            <a:p>
              <a:endParaRPr lang="zh-CN" altLang="en-US" sz="1800" b="1">
                <a:solidFill>
                  <a:srgbClr val="FF3399"/>
                </a:solidFill>
                <a:latin typeface="仿宋_GB2312" pitchFamily="49" charset="-122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CA71F773-2841-4B4D-919A-B7B5BBF35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6313" y="333375"/>
            <a:ext cx="7772400" cy="1143000"/>
          </a:xfrm>
        </p:spPr>
        <p:txBody>
          <a:bodyPr/>
          <a:lstStyle/>
          <a:p>
            <a:r>
              <a:rPr lang="zh-CN" altLang="en-US" sz="3600">
                <a:solidFill>
                  <a:srgbClr val="FF3300"/>
                </a:solidFill>
                <a:ea typeface="仿宋_GB2312" pitchFamily="49" charset="-122"/>
              </a:rPr>
              <a:t>操作系统的定义、目标、作用、功能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052333C5-857D-41F4-B48A-D942F80D9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 </a:t>
            </a:r>
          </a:p>
        </p:txBody>
      </p:sp>
      <p:sp>
        <p:nvSpPr>
          <p:cNvPr id="454661" name="AutoShape 5">
            <a:extLst>
              <a:ext uri="{FF2B5EF4-FFF2-40B4-BE49-F238E27FC236}">
                <a16:creationId xmlns:a16="http://schemas.microsoft.com/office/drawing/2014/main" id="{8F91698F-7677-4C6F-9FEC-66D3DF62AB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1484313"/>
            <a:ext cx="8640762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grpSp>
        <p:nvGrpSpPr>
          <p:cNvPr id="454662" name="Group 6">
            <a:extLst>
              <a:ext uri="{FF2B5EF4-FFF2-40B4-BE49-F238E27FC236}">
                <a16:creationId xmlns:a16="http://schemas.microsoft.com/office/drawing/2014/main" id="{D3F156EE-3B8F-49E3-8541-2C676392A3B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19250"/>
            <a:ext cx="4111625" cy="4495800"/>
            <a:chOff x="2341" y="3234"/>
            <a:chExt cx="3239" cy="3432"/>
          </a:xfrm>
        </p:grpSpPr>
        <p:sp>
          <p:nvSpPr>
            <p:cNvPr id="454663" name="Text Box 7">
              <a:extLst>
                <a:ext uri="{FF2B5EF4-FFF2-40B4-BE49-F238E27FC236}">
                  <a16:creationId xmlns:a16="http://schemas.microsoft.com/office/drawing/2014/main" id="{DBD60ECC-0C8A-4F60-8AEB-EAB06CFD2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4638"/>
              <a:ext cx="1619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3600">
                  <a:solidFill>
                    <a:srgbClr val="FF0000"/>
                  </a:solidFill>
                </a:rPr>
                <a:t>操作系统</a:t>
              </a:r>
            </a:p>
          </p:txBody>
        </p:sp>
        <p:sp>
          <p:nvSpPr>
            <p:cNvPr id="454664" name="Text Box 8">
              <a:extLst>
                <a:ext uri="{FF2B5EF4-FFF2-40B4-BE49-F238E27FC236}">
                  <a16:creationId xmlns:a16="http://schemas.microsoft.com/office/drawing/2014/main" id="{9FF68E7F-6D58-48E0-B3DE-5D94C517C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4170"/>
              <a:ext cx="1080" cy="4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3600">
                  <a:solidFill>
                    <a:srgbClr val="FF0000"/>
                  </a:solidFill>
                </a:rPr>
                <a:t>目标</a:t>
              </a:r>
            </a:p>
          </p:txBody>
        </p:sp>
        <p:sp>
          <p:nvSpPr>
            <p:cNvPr id="454665" name="Text Box 9">
              <a:extLst>
                <a:ext uri="{FF2B5EF4-FFF2-40B4-BE49-F238E27FC236}">
                  <a16:creationId xmlns:a16="http://schemas.microsoft.com/office/drawing/2014/main" id="{F25E1B95-32F5-4818-9D64-B4C3D11F6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5262"/>
              <a:ext cx="1080" cy="4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3600">
                  <a:solidFill>
                    <a:srgbClr val="FF0000"/>
                  </a:solidFill>
                </a:rPr>
                <a:t>作用</a:t>
              </a:r>
            </a:p>
          </p:txBody>
        </p:sp>
        <p:sp>
          <p:nvSpPr>
            <p:cNvPr id="454666" name="AutoShape 10">
              <a:extLst>
                <a:ext uri="{FF2B5EF4-FFF2-40B4-BE49-F238E27FC236}">
                  <a16:creationId xmlns:a16="http://schemas.microsoft.com/office/drawing/2014/main" id="{C546299A-A0F6-4C54-8AE2-2157FBA8A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3470"/>
              <a:ext cx="540" cy="3040"/>
            </a:xfrm>
            <a:prstGeom prst="leftBrace">
              <a:avLst>
                <a:gd name="adj1" fmla="val 4691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667" name="Text Box 11">
              <a:extLst>
                <a:ext uri="{FF2B5EF4-FFF2-40B4-BE49-F238E27FC236}">
                  <a16:creationId xmlns:a16="http://schemas.microsoft.com/office/drawing/2014/main" id="{8A0CBAE9-4D8C-4CD1-AC89-5166968FB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6198"/>
              <a:ext cx="1080" cy="4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3600">
                  <a:solidFill>
                    <a:srgbClr val="FF0000"/>
                  </a:solidFill>
                </a:rPr>
                <a:t>功能</a:t>
              </a:r>
            </a:p>
          </p:txBody>
        </p:sp>
        <p:sp>
          <p:nvSpPr>
            <p:cNvPr id="454668" name="Text Box 12">
              <a:extLst>
                <a:ext uri="{FF2B5EF4-FFF2-40B4-BE49-F238E27FC236}">
                  <a16:creationId xmlns:a16="http://schemas.microsoft.com/office/drawing/2014/main" id="{5E153A6B-1971-40BF-A2A3-97843C6CF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3234"/>
              <a:ext cx="1080" cy="4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3600">
                  <a:solidFill>
                    <a:srgbClr val="FF0000"/>
                  </a:solidFill>
                </a:rPr>
                <a:t>定义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62BD2740-451A-4B13-A5EF-BC69CF01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278812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操作系统的资源管理技术</a:t>
            </a:r>
          </a:p>
        </p:txBody>
      </p:sp>
      <p:grpSp>
        <p:nvGrpSpPr>
          <p:cNvPr id="456708" name="Group 4">
            <a:extLst>
              <a:ext uri="{FF2B5EF4-FFF2-40B4-BE49-F238E27FC236}">
                <a16:creationId xmlns:a16="http://schemas.microsoft.com/office/drawing/2014/main" id="{A710FDFB-A54A-4462-A395-9DAC14520498}"/>
              </a:ext>
            </a:extLst>
          </p:cNvPr>
          <p:cNvGrpSpPr>
            <a:grpSpLocks/>
          </p:cNvGrpSpPr>
          <p:nvPr/>
        </p:nvGrpSpPr>
        <p:grpSpPr bwMode="auto">
          <a:xfrm>
            <a:off x="1404938" y="1484313"/>
            <a:ext cx="2863850" cy="4213225"/>
            <a:chOff x="2563" y="1364"/>
            <a:chExt cx="1463" cy="1850"/>
          </a:xfrm>
        </p:grpSpPr>
        <p:sp>
          <p:nvSpPr>
            <p:cNvPr id="456709" name="AutoShape 5">
              <a:extLst>
                <a:ext uri="{FF2B5EF4-FFF2-40B4-BE49-F238E27FC236}">
                  <a16:creationId xmlns:a16="http://schemas.microsoft.com/office/drawing/2014/main" id="{F6DC01F2-BD6B-4363-9941-678BD326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" y="1571"/>
              <a:ext cx="272" cy="1496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4000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456710" name="Rectangle 6">
              <a:extLst>
                <a:ext uri="{FF2B5EF4-FFF2-40B4-BE49-F238E27FC236}">
                  <a16:creationId xmlns:a16="http://schemas.microsoft.com/office/drawing/2014/main" id="{B13D2CAB-7170-4961-9B15-B2EE46674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1364"/>
              <a:ext cx="126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4000">
                  <a:solidFill>
                    <a:srgbClr val="008000"/>
                  </a:solidFill>
                  <a:latin typeface="仿宋_GB2312" pitchFamily="49" charset="-122"/>
                </a:rPr>
                <a:t>资源复用 </a:t>
              </a:r>
            </a:p>
          </p:txBody>
        </p:sp>
        <p:sp>
          <p:nvSpPr>
            <p:cNvPr id="456711" name="Rectangle 7">
              <a:extLst>
                <a:ext uri="{FF2B5EF4-FFF2-40B4-BE49-F238E27FC236}">
                  <a16:creationId xmlns:a16="http://schemas.microsoft.com/office/drawing/2014/main" id="{6579209D-6E75-42E1-9AA1-74545A75C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2136"/>
              <a:ext cx="126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4000">
                  <a:solidFill>
                    <a:srgbClr val="008000"/>
                  </a:solidFill>
                  <a:latin typeface="仿宋_GB2312" pitchFamily="49" charset="-122"/>
                </a:rPr>
                <a:t>资源虚化 </a:t>
              </a:r>
            </a:p>
          </p:txBody>
        </p:sp>
        <p:sp>
          <p:nvSpPr>
            <p:cNvPr id="456712" name="Rectangle 8">
              <a:extLst>
                <a:ext uri="{FF2B5EF4-FFF2-40B4-BE49-F238E27FC236}">
                  <a16:creationId xmlns:a16="http://schemas.microsoft.com/office/drawing/2014/main" id="{0A936229-E881-4578-B303-A8B19B25C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2906"/>
              <a:ext cx="126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4000">
                  <a:solidFill>
                    <a:srgbClr val="008000"/>
                  </a:solidFill>
                  <a:latin typeface="仿宋_GB2312" pitchFamily="49" charset="-122"/>
                </a:rPr>
                <a:t>资源抽象 </a:t>
              </a:r>
            </a:p>
          </p:txBody>
        </p:sp>
      </p:grpSp>
      <p:sp>
        <p:nvSpPr>
          <p:cNvPr id="456713" name="Text Box 9">
            <a:extLst>
              <a:ext uri="{FF2B5EF4-FFF2-40B4-BE49-F238E27FC236}">
                <a16:creationId xmlns:a16="http://schemas.microsoft.com/office/drawing/2014/main" id="{56F2DFF8-45DE-4145-AE9B-1849E43B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117850"/>
            <a:ext cx="2932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4000">
              <a:solidFill>
                <a:schemeClr val="tx2"/>
              </a:solidFill>
              <a:latin typeface="仿宋_GB2312" pitchFamily="49" charset="-122"/>
            </a:endParaRPr>
          </a:p>
        </p:txBody>
      </p:sp>
      <p:sp>
        <p:nvSpPr>
          <p:cNvPr id="456714" name="Text Box 10">
            <a:extLst>
              <a:ext uri="{FF2B5EF4-FFF2-40B4-BE49-F238E27FC236}">
                <a16:creationId xmlns:a16="http://schemas.microsoft.com/office/drawing/2014/main" id="{F7E7AD26-461D-4CD9-88AF-81CFACD3A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20938"/>
            <a:ext cx="12239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008000"/>
                </a:solidFill>
                <a:latin typeface="仿宋_GB2312" pitchFamily="49" charset="-122"/>
              </a:rPr>
              <a:t>资源管理技术</a:t>
            </a:r>
          </a:p>
        </p:txBody>
      </p:sp>
      <p:sp>
        <p:nvSpPr>
          <p:cNvPr id="456715" name="Rectangle 11">
            <a:extLst>
              <a:ext uri="{FF2B5EF4-FFF2-40B4-BE49-F238E27FC236}">
                <a16:creationId xmlns:a16="http://schemas.microsoft.com/office/drawing/2014/main" id="{31DE3E8A-15AE-4029-B9A9-0EAB09A57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125538"/>
            <a:ext cx="216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8000"/>
                </a:solidFill>
                <a:latin typeface="仿宋_GB2312" pitchFamily="49" charset="-122"/>
              </a:rPr>
              <a:t>空分复用共享 </a:t>
            </a:r>
          </a:p>
        </p:txBody>
      </p:sp>
      <p:sp>
        <p:nvSpPr>
          <p:cNvPr id="456716" name="Rectangle 12">
            <a:extLst>
              <a:ext uri="{FF2B5EF4-FFF2-40B4-BE49-F238E27FC236}">
                <a16:creationId xmlns:a16="http://schemas.microsoft.com/office/drawing/2014/main" id="{7BC8EE9E-4FE0-4CE5-A471-6DEFE0978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773238"/>
            <a:ext cx="216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8000"/>
                </a:solidFill>
                <a:latin typeface="仿宋_GB2312" pitchFamily="49" charset="-122"/>
              </a:rPr>
              <a:t>时分复用共享 </a:t>
            </a:r>
          </a:p>
        </p:txBody>
      </p:sp>
      <p:sp>
        <p:nvSpPr>
          <p:cNvPr id="456717" name="AutoShape 13">
            <a:extLst>
              <a:ext uri="{FF2B5EF4-FFF2-40B4-BE49-F238E27FC236}">
                <a16:creationId xmlns:a16="http://schemas.microsoft.com/office/drawing/2014/main" id="{41B3DBE5-E08C-4ED9-9221-54C63DD40C6B}"/>
              </a:ext>
            </a:extLst>
          </p:cNvPr>
          <p:cNvSpPr>
            <a:spLocks/>
          </p:cNvSpPr>
          <p:nvPr/>
        </p:nvSpPr>
        <p:spPr bwMode="auto">
          <a:xfrm>
            <a:off x="3851275" y="1341438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18" name="Text Box 14">
            <a:extLst>
              <a:ext uri="{FF2B5EF4-FFF2-40B4-BE49-F238E27FC236}">
                <a16:creationId xmlns:a16="http://schemas.microsoft.com/office/drawing/2014/main" id="{4E48E198-1B73-4407-B54E-43918767B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813050"/>
            <a:ext cx="3095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8000"/>
                </a:solidFill>
                <a:latin typeface="仿宋_GB2312" pitchFamily="49" charset="-122"/>
              </a:rPr>
              <a:t>对资源进行转化、模拟或整合，把物理上的一个资源变成逻辑上的多个对应物 。</a:t>
            </a:r>
          </a:p>
        </p:txBody>
      </p:sp>
      <p:sp>
        <p:nvSpPr>
          <p:cNvPr id="456719" name="AutoShape 15">
            <a:extLst>
              <a:ext uri="{FF2B5EF4-FFF2-40B4-BE49-F238E27FC236}">
                <a16:creationId xmlns:a16="http://schemas.microsoft.com/office/drawing/2014/main" id="{A89AD429-3C2E-4763-85AA-B731F4CABB60}"/>
              </a:ext>
            </a:extLst>
          </p:cNvPr>
          <p:cNvSpPr>
            <a:spLocks/>
          </p:cNvSpPr>
          <p:nvPr/>
        </p:nvSpPr>
        <p:spPr bwMode="auto">
          <a:xfrm>
            <a:off x="3851275" y="3141663"/>
            <a:ext cx="215900" cy="1079500"/>
          </a:xfrm>
          <a:prstGeom prst="leftBrace">
            <a:avLst>
              <a:gd name="adj1" fmla="val 41667"/>
              <a:gd name="adj2" fmla="val 50000"/>
            </a:avLst>
          </a:prstGeom>
          <a:noFill/>
          <a:ln w="12700" cap="sq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20" name="Text Box 16">
            <a:extLst>
              <a:ext uri="{FF2B5EF4-FFF2-40B4-BE49-F238E27FC236}">
                <a16:creationId xmlns:a16="http://schemas.microsoft.com/office/drawing/2014/main" id="{8795CA81-DB45-47B6-83AE-DDC28D399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508500"/>
            <a:ext cx="26654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8000"/>
                </a:solidFill>
                <a:latin typeface="仿宋_GB2312" pitchFamily="49" charset="-122"/>
              </a:rPr>
              <a:t>创建软件来屏蔽硬件资源物理特性和接口细节，简化对其的操作、控制和使用。 </a:t>
            </a:r>
          </a:p>
        </p:txBody>
      </p:sp>
      <p:sp>
        <p:nvSpPr>
          <p:cNvPr id="456721" name="AutoShape 17">
            <a:extLst>
              <a:ext uri="{FF2B5EF4-FFF2-40B4-BE49-F238E27FC236}">
                <a16:creationId xmlns:a16="http://schemas.microsoft.com/office/drawing/2014/main" id="{9C42A1AA-E0AC-49C1-A458-4E85462BD5D3}"/>
              </a:ext>
            </a:extLst>
          </p:cNvPr>
          <p:cNvSpPr>
            <a:spLocks/>
          </p:cNvSpPr>
          <p:nvPr/>
        </p:nvSpPr>
        <p:spPr bwMode="auto">
          <a:xfrm>
            <a:off x="3778250" y="4797425"/>
            <a:ext cx="215900" cy="1079500"/>
          </a:xfrm>
          <a:prstGeom prst="leftBrace">
            <a:avLst>
              <a:gd name="adj1" fmla="val 41667"/>
              <a:gd name="adj2" fmla="val 50000"/>
            </a:avLst>
          </a:prstGeom>
          <a:noFill/>
          <a:ln w="12700" cap="sq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22" name="Text Box 18">
            <a:extLst>
              <a:ext uri="{FF2B5EF4-FFF2-40B4-BE49-F238E27FC236}">
                <a16:creationId xmlns:a16="http://schemas.microsoft.com/office/drawing/2014/main" id="{AAB5CB7F-227D-41D9-A0B1-C2A0F2A69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175260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分时系统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D7F191D6-11F0-422B-A959-3BF619D19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ea typeface="华文新魏" panose="02010800040101010101" pitchFamily="2" charset="-122"/>
              </a:rPr>
              <a:t>计算机专业考研全国统考</a:t>
            </a:r>
            <a:br>
              <a:rPr lang="zh-CN" altLang="en-US" sz="4000" b="1">
                <a:ea typeface="华文新魏" panose="02010800040101010101" pitchFamily="2" charset="-122"/>
              </a:rPr>
            </a:br>
            <a:r>
              <a:rPr lang="en-US" altLang="zh-CN" sz="4000" b="1">
                <a:ea typeface="华文新魏" panose="02010800040101010101" pitchFamily="2" charset="-122"/>
              </a:rPr>
              <a:t>《</a:t>
            </a:r>
            <a:r>
              <a:rPr lang="zh-CN" altLang="en-US" sz="4000" b="1">
                <a:ea typeface="华文新魏" panose="02010800040101010101" pitchFamily="2" charset="-122"/>
              </a:rPr>
              <a:t>操作系统</a:t>
            </a:r>
            <a:r>
              <a:rPr lang="en-US" altLang="zh-CN" sz="4000" b="1">
                <a:ea typeface="华文新魏" panose="02010800040101010101" pitchFamily="2" charset="-122"/>
              </a:rPr>
              <a:t>》</a:t>
            </a:r>
            <a:r>
              <a:rPr lang="zh-CN" altLang="en-US" sz="4000" b="1">
                <a:ea typeface="华文新魏" panose="02010800040101010101" pitchFamily="2" charset="-122"/>
              </a:rPr>
              <a:t>考查目标</a:t>
            </a:r>
          </a:p>
        </p:txBody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C3CEF7F6-0D2F-4241-8834-5AE3C8D89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zh-CN" altLang="en-US" b="1">
                <a:ea typeface="华文新魏" panose="02010800040101010101" pitchFamily="2" charset="-122"/>
              </a:rPr>
              <a:t>了解操作系统在计算机系统中的作用、地位、发展和特点。</a:t>
            </a:r>
          </a:p>
          <a:p>
            <a:pPr marL="609600" indent="-609600">
              <a:buFontTx/>
              <a:buAutoNum type="arabicPeriod"/>
            </a:pPr>
            <a:r>
              <a:rPr lang="zh-CN" altLang="en-US" b="1">
                <a:ea typeface="华文新魏" panose="02010800040101010101" pitchFamily="2" charset="-122"/>
              </a:rPr>
              <a:t>理解操作系统的基本概念、原理，掌握操作系统设计方法与实现技术。</a:t>
            </a:r>
          </a:p>
          <a:p>
            <a:pPr marL="609600" indent="-609600">
              <a:buFontTx/>
              <a:buAutoNum type="arabicPeriod"/>
            </a:pPr>
            <a:r>
              <a:rPr lang="zh-CN" altLang="en-US" b="1">
                <a:ea typeface="华文新魏" panose="02010800040101010101" pitchFamily="2" charset="-122"/>
              </a:rPr>
              <a:t>能够运用所学的操作系统原理、方法与技术分析问题和解决问题。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3FAD12C0-59E5-47ED-9B69-492909E20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rgbClr val="FF3300"/>
                </a:solidFill>
                <a:ea typeface="仿宋_GB2312" pitchFamily="49" charset="-122"/>
              </a:rPr>
              <a:t>操作系统三个最基础抽象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0702C0D0-0881-4E8C-AB5E-F25D7EAC0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 </a:t>
            </a:r>
          </a:p>
        </p:txBody>
      </p:sp>
      <p:grpSp>
        <p:nvGrpSpPr>
          <p:cNvPr id="435204" name="Group 4">
            <a:extLst>
              <a:ext uri="{FF2B5EF4-FFF2-40B4-BE49-F238E27FC236}">
                <a16:creationId xmlns:a16="http://schemas.microsoft.com/office/drawing/2014/main" id="{63170553-B0B6-4540-968A-EC321919746F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628775"/>
            <a:ext cx="6337300" cy="3744913"/>
            <a:chOff x="657" y="1026"/>
            <a:chExt cx="3992" cy="2359"/>
          </a:xfrm>
        </p:grpSpPr>
        <p:sp>
          <p:nvSpPr>
            <p:cNvPr id="435205" name="Text Box 5">
              <a:extLst>
                <a:ext uri="{FF2B5EF4-FFF2-40B4-BE49-F238E27FC236}">
                  <a16:creationId xmlns:a16="http://schemas.microsoft.com/office/drawing/2014/main" id="{AE9C5746-E2ED-447F-B821-D3A7CE96A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2296"/>
              <a:ext cx="1043" cy="3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800">
                  <a:solidFill>
                    <a:schemeClr val="tx2"/>
                  </a:solidFill>
                  <a:latin typeface="仿宋_GB2312" pitchFamily="49" charset="-122"/>
                </a:rPr>
                <a:t>文件抽象</a:t>
              </a:r>
              <a:r>
                <a:rPr lang="zh-CN" altLang="en-US" sz="2800">
                  <a:solidFill>
                    <a:srgbClr val="FF3399"/>
                  </a:solidFill>
                  <a:latin typeface="仿宋_GB2312" pitchFamily="49" charset="-122"/>
                </a:rPr>
                <a:t>       </a:t>
              </a:r>
            </a:p>
          </p:txBody>
        </p:sp>
        <p:sp>
          <p:nvSpPr>
            <p:cNvPr id="435206" name="Text Box 6">
              <a:extLst>
                <a:ext uri="{FF2B5EF4-FFF2-40B4-BE49-F238E27FC236}">
                  <a16:creationId xmlns:a16="http://schemas.microsoft.com/office/drawing/2014/main" id="{27D34D9D-EC80-4096-91DB-A198D40D5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" y="1751"/>
              <a:ext cx="1039" cy="3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800">
                  <a:solidFill>
                    <a:schemeClr val="tx2"/>
                  </a:solidFill>
                  <a:latin typeface="仿宋_GB2312" pitchFamily="49" charset="-122"/>
                </a:rPr>
                <a:t>虚存抽象</a:t>
              </a:r>
              <a:r>
                <a:rPr lang="zh-CN" altLang="en-US" sz="2800">
                  <a:solidFill>
                    <a:srgbClr val="FF3399"/>
                  </a:solidFill>
                  <a:latin typeface="仿宋_GB2312" pitchFamily="49" charset="-122"/>
                </a:rPr>
                <a:t>       </a:t>
              </a:r>
            </a:p>
          </p:txBody>
        </p:sp>
        <p:sp>
          <p:nvSpPr>
            <p:cNvPr id="435207" name="Text Box 7">
              <a:extLst>
                <a:ext uri="{FF2B5EF4-FFF2-40B4-BE49-F238E27FC236}">
                  <a16:creationId xmlns:a16="http://schemas.microsoft.com/office/drawing/2014/main" id="{2A3AEB8C-99EB-43EC-848B-36F6249CE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0" y="1026"/>
              <a:ext cx="1028" cy="3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800">
                  <a:solidFill>
                    <a:schemeClr val="tx2"/>
                  </a:solidFill>
                  <a:latin typeface="仿宋_GB2312" pitchFamily="49" charset="-122"/>
                </a:rPr>
                <a:t>进程抽象</a:t>
              </a:r>
            </a:p>
          </p:txBody>
        </p:sp>
        <p:sp>
          <p:nvSpPr>
            <p:cNvPr id="435208" name="Text Box 8">
              <a:extLst>
                <a:ext uri="{FF2B5EF4-FFF2-40B4-BE49-F238E27FC236}">
                  <a16:creationId xmlns:a16="http://schemas.microsoft.com/office/drawing/2014/main" id="{9F6C9360-7354-4303-83E9-375284BE8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01"/>
              <a:ext cx="1331" cy="4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solidFill>
                    <a:srgbClr val="FF3399"/>
                  </a:solidFill>
                  <a:latin typeface="仿宋_GB2312" pitchFamily="49" charset="-122"/>
                </a:rPr>
                <a:t>   </a:t>
              </a:r>
              <a:r>
                <a:rPr lang="zh-CN" altLang="en-US" sz="2800">
                  <a:solidFill>
                    <a:schemeClr val="tx2"/>
                  </a:solidFill>
                  <a:latin typeface="仿宋_GB2312" pitchFamily="49" charset="-122"/>
                </a:rPr>
                <a:t>处理器</a:t>
              </a:r>
            </a:p>
          </p:txBody>
        </p:sp>
        <p:sp>
          <p:nvSpPr>
            <p:cNvPr id="435209" name="Text Box 9">
              <a:extLst>
                <a:ext uri="{FF2B5EF4-FFF2-40B4-BE49-F238E27FC236}">
                  <a16:creationId xmlns:a16="http://schemas.microsoft.com/office/drawing/2014/main" id="{B1900794-E4BD-438C-9093-564DE901D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2901"/>
              <a:ext cx="1330" cy="4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solidFill>
                    <a:srgbClr val="FF3399"/>
                  </a:solidFill>
                  <a:latin typeface="仿宋_GB2312" pitchFamily="49" charset="-122"/>
                </a:rPr>
                <a:t>   </a:t>
              </a:r>
              <a:r>
                <a:rPr lang="zh-CN" altLang="en-US" sz="2800">
                  <a:solidFill>
                    <a:schemeClr val="tx2"/>
                  </a:solidFill>
                  <a:latin typeface="仿宋_GB2312" pitchFamily="49" charset="-122"/>
                </a:rPr>
                <a:t>主存</a:t>
              </a:r>
              <a:r>
                <a:rPr lang="zh-CN" altLang="en-US" sz="2800">
                  <a:solidFill>
                    <a:srgbClr val="FF3399"/>
                  </a:solidFill>
                  <a:latin typeface="仿宋_GB2312" pitchFamily="49" charset="-122"/>
                </a:rPr>
                <a:t> </a:t>
              </a:r>
            </a:p>
          </p:txBody>
        </p:sp>
        <p:sp>
          <p:nvSpPr>
            <p:cNvPr id="435210" name="Text Box 10">
              <a:extLst>
                <a:ext uri="{FF2B5EF4-FFF2-40B4-BE49-F238E27FC236}">
                  <a16:creationId xmlns:a16="http://schemas.microsoft.com/office/drawing/2014/main" id="{D5E8921A-AA83-4B6C-AB1C-52B4C2FE4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8" y="2901"/>
              <a:ext cx="1331" cy="4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solidFill>
                    <a:srgbClr val="FF3399"/>
                  </a:solidFill>
                  <a:latin typeface="仿宋_GB2312" pitchFamily="49" charset="-122"/>
                </a:rPr>
                <a:t>    </a:t>
              </a:r>
              <a:r>
                <a:rPr lang="zh-CN" altLang="en-US" sz="2800">
                  <a:solidFill>
                    <a:schemeClr val="tx2"/>
                  </a:solidFill>
                  <a:latin typeface="仿宋_GB2312" pitchFamily="49" charset="-122"/>
                </a:rPr>
                <a:t>设备</a:t>
              </a:r>
              <a:r>
                <a:rPr lang="zh-CN" altLang="en-US" sz="2800">
                  <a:solidFill>
                    <a:srgbClr val="FF3399"/>
                  </a:solidFill>
                  <a:latin typeface="仿宋_GB2312" pitchFamily="49" charset="-122"/>
                </a:rPr>
                <a:t>  </a:t>
              </a:r>
            </a:p>
          </p:txBody>
        </p:sp>
        <p:sp>
          <p:nvSpPr>
            <p:cNvPr id="435211" name="AutoShape 11">
              <a:extLst>
                <a:ext uri="{FF2B5EF4-FFF2-40B4-BE49-F238E27FC236}">
                  <a16:creationId xmlns:a16="http://schemas.microsoft.com/office/drawing/2014/main" id="{C1A33BA7-25A6-4A00-B2C5-A21DBE8991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23" y="2104"/>
              <a:ext cx="322" cy="1331"/>
            </a:xfrm>
            <a:prstGeom prst="leftBrace">
              <a:avLst>
                <a:gd name="adj1" fmla="val 34446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12" name="AutoShape 12">
              <a:extLst>
                <a:ext uri="{FF2B5EF4-FFF2-40B4-BE49-F238E27FC236}">
                  <a16:creationId xmlns:a16="http://schemas.microsoft.com/office/drawing/2014/main" id="{81CF1695-AE4F-4065-A206-2170FF05FCD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92" y="965"/>
              <a:ext cx="454" cy="2661"/>
            </a:xfrm>
            <a:prstGeom prst="leftBrace">
              <a:avLst>
                <a:gd name="adj1" fmla="val 48844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13" name="AutoShape 13">
              <a:extLst>
                <a:ext uri="{FF2B5EF4-FFF2-40B4-BE49-F238E27FC236}">
                  <a16:creationId xmlns:a16="http://schemas.microsoft.com/office/drawing/2014/main" id="{493002EB-C18B-4652-8E51-4BC657CB48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50" y="-244"/>
              <a:ext cx="806" cy="3992"/>
            </a:xfrm>
            <a:prstGeom prst="leftBrace">
              <a:avLst>
                <a:gd name="adj1" fmla="val 41274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14" name="Line 14">
              <a:extLst>
                <a:ext uri="{FF2B5EF4-FFF2-40B4-BE49-F238E27FC236}">
                  <a16:creationId xmlns:a16="http://schemas.microsoft.com/office/drawing/2014/main" id="{52284038-CB0E-437A-9D3A-1B1FC1A7E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2478"/>
              <a:ext cx="15" cy="4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15" name="Line 15">
              <a:extLst>
                <a:ext uri="{FF2B5EF4-FFF2-40B4-BE49-F238E27FC236}">
                  <a16:creationId xmlns:a16="http://schemas.microsoft.com/office/drawing/2014/main" id="{A37E7689-1366-4895-8A1E-17864ED79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155"/>
              <a:ext cx="0" cy="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16" name="Line 16">
              <a:extLst>
                <a:ext uri="{FF2B5EF4-FFF2-40B4-BE49-F238E27FC236}">
                  <a16:creationId xmlns:a16="http://schemas.microsoft.com/office/drawing/2014/main" id="{1EDEE258-4911-4C1F-A772-2A950A740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2155"/>
              <a:ext cx="0" cy="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3E2F9DBA-527C-46BA-8290-90DEF4142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虚拟计算机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675294A4-419D-4239-AC89-73B968036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611687"/>
          </a:xfrm>
        </p:spPr>
        <p:txBody>
          <a:bodyPr/>
          <a:lstStyle/>
          <a:p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/>
          </a:p>
        </p:txBody>
      </p:sp>
      <p:grpSp>
        <p:nvGrpSpPr>
          <p:cNvPr id="436228" name="Group 4">
            <a:extLst>
              <a:ext uri="{FF2B5EF4-FFF2-40B4-BE49-F238E27FC236}">
                <a16:creationId xmlns:a16="http://schemas.microsoft.com/office/drawing/2014/main" id="{EAE7393A-FF9A-4193-BC72-D4DD042911D5}"/>
              </a:ext>
            </a:extLst>
          </p:cNvPr>
          <p:cNvGrpSpPr>
            <a:grpSpLocks/>
          </p:cNvGrpSpPr>
          <p:nvPr/>
        </p:nvGrpSpPr>
        <p:grpSpPr bwMode="auto">
          <a:xfrm>
            <a:off x="1633538" y="908050"/>
            <a:ext cx="6467475" cy="5616575"/>
            <a:chOff x="521" y="572"/>
            <a:chExt cx="4074" cy="3538"/>
          </a:xfrm>
        </p:grpSpPr>
        <p:sp>
          <p:nvSpPr>
            <p:cNvPr id="436229" name="Line 5">
              <a:extLst>
                <a:ext uri="{FF2B5EF4-FFF2-40B4-BE49-F238E27FC236}">
                  <a16:creationId xmlns:a16="http://schemas.microsoft.com/office/drawing/2014/main" id="{0183690C-AF69-44B9-A0D1-CE5945765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294"/>
              <a:ext cx="64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30" name="Oval 6">
              <a:extLst>
                <a:ext uri="{FF2B5EF4-FFF2-40B4-BE49-F238E27FC236}">
                  <a16:creationId xmlns:a16="http://schemas.microsoft.com/office/drawing/2014/main" id="{5608CF30-C4A2-427C-99F1-66D22BB1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1288"/>
              <a:ext cx="1323" cy="1324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231" name="Text Box 7">
              <a:extLst>
                <a:ext uri="{FF2B5EF4-FFF2-40B4-BE49-F238E27FC236}">
                  <a16:creationId xmlns:a16="http://schemas.microsoft.com/office/drawing/2014/main" id="{D5D60091-51EE-4C5D-AE58-F5E4C79DE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" y="1480"/>
              <a:ext cx="817" cy="96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操作系统</a:t>
              </a:r>
            </a:p>
            <a:p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资源管理</a:t>
              </a:r>
              <a:r>
                <a:rPr lang="en-US" altLang="zh-CN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复用、虚化、抽象</a:t>
              </a:r>
              <a:r>
                <a:rPr lang="en-US" altLang="zh-CN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436232" name="Line 8">
              <a:extLst>
                <a:ext uri="{FF2B5EF4-FFF2-40B4-BE49-F238E27FC236}">
                  <a16:creationId xmlns:a16="http://schemas.microsoft.com/office/drawing/2014/main" id="{D2A0080A-4D78-4A11-A502-FC270036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3" y="1549"/>
              <a:ext cx="215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33" name="Line 9">
              <a:extLst>
                <a:ext uri="{FF2B5EF4-FFF2-40B4-BE49-F238E27FC236}">
                  <a16:creationId xmlns:a16="http://schemas.microsoft.com/office/drawing/2014/main" id="{01CD2817-276D-4621-BA90-4609C84E4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7" y="1549"/>
              <a:ext cx="215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34" name="Text Box 10">
              <a:extLst>
                <a:ext uri="{FF2B5EF4-FFF2-40B4-BE49-F238E27FC236}">
                  <a16:creationId xmlns:a16="http://schemas.microsoft.com/office/drawing/2014/main" id="{0B39F27E-44D6-44F0-B035-B921F9EA0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2906"/>
              <a:ext cx="1394" cy="1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处      </a:t>
              </a:r>
              <a:r>
                <a:rPr lang="en-US" altLang="zh-CN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      I    </a:t>
              </a:r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主    辅  </a:t>
              </a:r>
            </a:p>
            <a:p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理      </a:t>
              </a:r>
              <a:r>
                <a:rPr lang="en-US" altLang="zh-CN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      /    </a:t>
              </a:r>
            </a:p>
            <a:p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器     </a:t>
              </a:r>
              <a:r>
                <a:rPr lang="en-US" altLang="zh-CN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    O  </a:t>
              </a:r>
            </a:p>
            <a:p>
              <a:r>
                <a:rPr lang="en-US" altLang="zh-CN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</a:t>
              </a:r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设  设    存   存     </a:t>
              </a:r>
            </a:p>
            <a:p>
              <a:pPr lvl="1"/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备   备        </a:t>
              </a:r>
            </a:p>
            <a:p>
              <a:r>
                <a:rPr lang="zh-CN" altLang="en-US" sz="14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</a:t>
              </a:r>
            </a:p>
            <a:p>
              <a:r>
                <a:rPr lang="zh-CN" altLang="en-US" sz="14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</a:t>
              </a:r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物理计算机</a:t>
              </a:r>
            </a:p>
          </p:txBody>
        </p:sp>
        <p:sp>
          <p:nvSpPr>
            <p:cNvPr id="436235" name="Line 11">
              <a:extLst>
                <a:ext uri="{FF2B5EF4-FFF2-40B4-BE49-F238E27FC236}">
                  <a16:creationId xmlns:a16="http://schemas.microsoft.com/office/drawing/2014/main" id="{09A1A95B-62D1-4296-93FF-3D9B61778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6" y="3875"/>
              <a:ext cx="139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36" name="Line 12">
              <a:extLst>
                <a:ext uri="{FF2B5EF4-FFF2-40B4-BE49-F238E27FC236}">
                  <a16:creationId xmlns:a16="http://schemas.microsoft.com/office/drawing/2014/main" id="{90AC2707-EC82-4FAD-84EB-AB037B0AA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3" y="2464"/>
              <a:ext cx="429" cy="4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37" name="Line 13">
              <a:extLst>
                <a:ext uri="{FF2B5EF4-FFF2-40B4-BE49-F238E27FC236}">
                  <a16:creationId xmlns:a16="http://schemas.microsoft.com/office/drawing/2014/main" id="{68B3CA16-1C48-465B-811E-C10D84E50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5" y="2582"/>
              <a:ext cx="214" cy="3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38" name="Line 14">
              <a:extLst>
                <a:ext uri="{FF2B5EF4-FFF2-40B4-BE49-F238E27FC236}">
                  <a16:creationId xmlns:a16="http://schemas.microsoft.com/office/drawing/2014/main" id="{58AB7A7C-F7C6-4C9C-A597-F039F1288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7" y="2582"/>
              <a:ext cx="107" cy="3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39" name="Line 15">
              <a:extLst>
                <a:ext uri="{FF2B5EF4-FFF2-40B4-BE49-F238E27FC236}">
                  <a16:creationId xmlns:a16="http://schemas.microsoft.com/office/drawing/2014/main" id="{3D454FEB-E768-43BB-8312-A9F3FA75B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2582"/>
              <a:ext cx="59" cy="3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40" name="Line 16">
              <a:extLst>
                <a:ext uri="{FF2B5EF4-FFF2-40B4-BE49-F238E27FC236}">
                  <a16:creationId xmlns:a16="http://schemas.microsoft.com/office/drawing/2014/main" id="{A43E510E-2E5A-4412-B5E1-1FF14396F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6" y="2582"/>
              <a:ext cx="107" cy="3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6241" name="Group 17">
              <a:extLst>
                <a:ext uri="{FF2B5EF4-FFF2-40B4-BE49-F238E27FC236}">
                  <a16:creationId xmlns:a16="http://schemas.microsoft.com/office/drawing/2014/main" id="{B2846EF8-6F1D-4038-A538-268DE4CBF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187"/>
              <a:ext cx="992" cy="1085"/>
              <a:chOff x="3420" y="2844"/>
              <a:chExt cx="1620" cy="1560"/>
            </a:xfrm>
          </p:grpSpPr>
          <p:sp>
            <p:nvSpPr>
              <p:cNvPr id="436242" name="Text Box 18">
                <a:extLst>
                  <a:ext uri="{FF2B5EF4-FFF2-40B4-BE49-F238E27FC236}">
                    <a16:creationId xmlns:a16="http://schemas.microsoft.com/office/drawing/2014/main" id="{EC0D79D8-93F6-45A0-B47E-098B6B3D16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2844"/>
                <a:ext cx="1620" cy="15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虚  虚   虚   虚</a:t>
                </a:r>
              </a:p>
              <a:p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处  主   辅   设</a:t>
                </a:r>
              </a:p>
              <a:p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理  存   存   备</a:t>
                </a:r>
              </a:p>
              <a:p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器</a:t>
                </a:r>
              </a:p>
              <a:p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</a:t>
                </a:r>
              </a:p>
              <a:p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虚拟机</a:t>
                </a:r>
                <a:r>
                  <a:rPr lang="en-US" altLang="zh-CN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</a:t>
                </a:r>
              </a:p>
            </p:txBody>
          </p:sp>
          <p:sp>
            <p:nvSpPr>
              <p:cNvPr id="436243" name="Line 19">
                <a:extLst>
                  <a:ext uri="{FF2B5EF4-FFF2-40B4-BE49-F238E27FC236}">
                    <a16:creationId xmlns:a16="http://schemas.microsoft.com/office/drawing/2014/main" id="{A5362F05-AEB8-4731-A461-891282646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936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244" name="Line 20">
                <a:extLst>
                  <a:ext uri="{FF2B5EF4-FFF2-40B4-BE49-F238E27FC236}">
                    <a16:creationId xmlns:a16="http://schemas.microsoft.com/office/drawing/2014/main" id="{C8661075-1884-44AD-A131-F5423BE2E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2844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245" name="Line 21">
                <a:extLst>
                  <a:ext uri="{FF2B5EF4-FFF2-40B4-BE49-F238E27FC236}">
                    <a16:creationId xmlns:a16="http://schemas.microsoft.com/office/drawing/2014/main" id="{CC90008A-6EB6-427E-97C1-8F2FDD39A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2844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246" name="Line 22">
                <a:extLst>
                  <a:ext uri="{FF2B5EF4-FFF2-40B4-BE49-F238E27FC236}">
                    <a16:creationId xmlns:a16="http://schemas.microsoft.com/office/drawing/2014/main" id="{9587E8CE-8BF0-4799-A48D-2405B4905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2844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6247" name="Oval 23">
              <a:extLst>
                <a:ext uri="{FF2B5EF4-FFF2-40B4-BE49-F238E27FC236}">
                  <a16:creationId xmlns:a16="http://schemas.microsoft.com/office/drawing/2014/main" id="{5F5FF9EF-C694-4ECE-8C58-943484645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572"/>
              <a:ext cx="751" cy="48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248" name="Text Box 24">
              <a:extLst>
                <a:ext uri="{FF2B5EF4-FFF2-40B4-BE49-F238E27FC236}">
                  <a16:creationId xmlns:a16="http://schemas.microsoft.com/office/drawing/2014/main" id="{5DA90F7E-B152-4D74-8446-ABB2E7129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695"/>
              <a:ext cx="536" cy="24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  <a:r>
                <a:rPr lang="en-US" altLang="zh-CN" sz="16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Pn</a:t>
              </a:r>
            </a:p>
          </p:txBody>
        </p:sp>
        <p:sp>
          <p:nvSpPr>
            <p:cNvPr id="436249" name="Text Box 25">
              <a:extLst>
                <a:ext uri="{FF2B5EF4-FFF2-40B4-BE49-F238E27FC236}">
                  <a16:creationId xmlns:a16="http://schemas.microsoft.com/office/drawing/2014/main" id="{73B4F455-1110-4C5F-A018-EED407085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3169"/>
              <a:ext cx="966" cy="60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 noProof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时分复用共享</a:t>
              </a:r>
            </a:p>
            <a:p>
              <a:pPr algn="just"/>
              <a:endParaRPr lang="zh-CN" altLang="en-US" sz="160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r>
                <a:rPr lang="zh-CN" altLang="en-US" sz="1600" noProof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空分复用共享</a:t>
              </a:r>
              <a:endParaRPr lang="zh-CN" altLang="en-US" sz="160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6250" name="Line 26">
              <a:extLst>
                <a:ext uri="{FF2B5EF4-FFF2-40B4-BE49-F238E27FC236}">
                  <a16:creationId xmlns:a16="http://schemas.microsoft.com/office/drawing/2014/main" id="{7259C2A3-11C1-45A9-B69A-0878CC256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612"/>
              <a:ext cx="5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51" name="Text Box 27">
              <a:extLst>
                <a:ext uri="{FF2B5EF4-FFF2-40B4-BE49-F238E27FC236}">
                  <a16:creationId xmlns:a16="http://schemas.microsoft.com/office/drawing/2014/main" id="{9A6F5658-039A-46F5-8419-8B475768D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" y="827"/>
              <a:ext cx="429" cy="24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>
                  <a:solidFill>
                    <a:srgbClr val="FF3399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 sz="180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6252" name="Line 28">
              <a:extLst>
                <a:ext uri="{FF2B5EF4-FFF2-40B4-BE49-F238E27FC236}">
                  <a16:creationId xmlns:a16="http://schemas.microsoft.com/office/drawing/2014/main" id="{A021BF5E-92C6-4AB5-992A-7D12B494B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2912"/>
              <a:ext cx="0" cy="9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53" name="Line 29">
              <a:extLst>
                <a:ext uri="{FF2B5EF4-FFF2-40B4-BE49-F238E27FC236}">
                  <a16:creationId xmlns:a16="http://schemas.microsoft.com/office/drawing/2014/main" id="{59FF3CD2-ACFA-48FB-84CC-F752745B2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2" y="2934"/>
              <a:ext cx="0" cy="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54" name="Line 30">
              <a:extLst>
                <a:ext uri="{FF2B5EF4-FFF2-40B4-BE49-F238E27FC236}">
                  <a16:creationId xmlns:a16="http://schemas.microsoft.com/office/drawing/2014/main" id="{63FB8A74-8B34-4F3E-80F5-5B2F436EC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4" y="2934"/>
              <a:ext cx="0" cy="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55" name="Line 31">
              <a:extLst>
                <a:ext uri="{FF2B5EF4-FFF2-40B4-BE49-F238E27FC236}">
                  <a16:creationId xmlns:a16="http://schemas.microsoft.com/office/drawing/2014/main" id="{DFF7990A-0DCC-4955-963B-83A2A5351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8" y="2934"/>
              <a:ext cx="0" cy="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6256" name="Group 32">
              <a:extLst>
                <a:ext uri="{FF2B5EF4-FFF2-40B4-BE49-F238E27FC236}">
                  <a16:creationId xmlns:a16="http://schemas.microsoft.com/office/drawing/2014/main" id="{917846EC-DBF7-4501-8D26-B08D9757D2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218"/>
              <a:ext cx="1072" cy="1011"/>
              <a:chOff x="3420" y="2844"/>
              <a:chExt cx="1620" cy="1560"/>
            </a:xfrm>
          </p:grpSpPr>
          <p:sp>
            <p:nvSpPr>
              <p:cNvPr id="436257" name="Text Box 33">
                <a:extLst>
                  <a:ext uri="{FF2B5EF4-FFF2-40B4-BE49-F238E27FC236}">
                    <a16:creationId xmlns:a16="http://schemas.microsoft.com/office/drawing/2014/main" id="{BE4C11C1-A9CB-476C-B3FF-852B0FF2F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2844"/>
                <a:ext cx="1620" cy="15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虚    虚    虚     虚</a:t>
                </a:r>
              </a:p>
              <a:p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处    主    辅     设</a:t>
                </a:r>
              </a:p>
              <a:p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理    存    存     备</a:t>
                </a:r>
              </a:p>
              <a:p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器</a:t>
                </a:r>
                <a:r>
                  <a:rPr lang="zh-CN" altLang="en-US" sz="14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</a:t>
                </a:r>
              </a:p>
              <a:p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</a:t>
                </a:r>
              </a:p>
              <a:p>
                <a:r>
                  <a:rPr lang="zh-CN" altLang="en-US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虚拟机</a:t>
                </a:r>
                <a:r>
                  <a:rPr lang="en-US" altLang="zh-CN" sz="1600">
                    <a:solidFill>
                      <a:srgbClr val="FF3399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</a:p>
            </p:txBody>
          </p:sp>
          <p:sp>
            <p:nvSpPr>
              <p:cNvPr id="436258" name="Line 34">
                <a:extLst>
                  <a:ext uri="{FF2B5EF4-FFF2-40B4-BE49-F238E27FC236}">
                    <a16:creationId xmlns:a16="http://schemas.microsoft.com/office/drawing/2014/main" id="{B5EA183A-B615-4DFE-B612-0049A80BF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936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259" name="Line 35">
                <a:extLst>
                  <a:ext uri="{FF2B5EF4-FFF2-40B4-BE49-F238E27FC236}">
                    <a16:creationId xmlns:a16="http://schemas.microsoft.com/office/drawing/2014/main" id="{72996EBA-D82B-4E3C-9C3F-9E442A7AE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2844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260" name="Line 36">
                <a:extLst>
                  <a:ext uri="{FF2B5EF4-FFF2-40B4-BE49-F238E27FC236}">
                    <a16:creationId xmlns:a16="http://schemas.microsoft.com/office/drawing/2014/main" id="{5E7D0B1F-4CC2-4E49-AE21-D3C9BE733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2844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261" name="Line 37">
                <a:extLst>
                  <a:ext uri="{FF2B5EF4-FFF2-40B4-BE49-F238E27FC236}">
                    <a16:creationId xmlns:a16="http://schemas.microsoft.com/office/drawing/2014/main" id="{A078556D-17FE-4ABA-A80B-A35376631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2844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6262" name="Oval 38">
              <a:extLst>
                <a:ext uri="{FF2B5EF4-FFF2-40B4-BE49-F238E27FC236}">
                  <a16:creationId xmlns:a16="http://schemas.microsoft.com/office/drawing/2014/main" id="{C42FFC33-4ABF-46C7-9C8E-2374961D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604"/>
              <a:ext cx="812" cy="449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263" name="Text Box 39">
              <a:extLst>
                <a:ext uri="{FF2B5EF4-FFF2-40B4-BE49-F238E27FC236}">
                  <a16:creationId xmlns:a16="http://schemas.microsoft.com/office/drawing/2014/main" id="{6B9A992F-F037-4E35-B7A1-EB5E820F4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" y="695"/>
              <a:ext cx="606" cy="24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  <a:r>
                <a:rPr lang="en-US" altLang="zh-CN" sz="180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P1</a:t>
              </a:r>
            </a:p>
          </p:txBody>
        </p:sp>
        <p:sp>
          <p:nvSpPr>
            <p:cNvPr id="436264" name="Line 40">
              <a:extLst>
                <a:ext uri="{FF2B5EF4-FFF2-40B4-BE49-F238E27FC236}">
                  <a16:creationId xmlns:a16="http://schemas.microsoft.com/office/drawing/2014/main" id="{DF46B852-5B7F-44E1-B9B8-444423E94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" y="1053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65" name="Line 41">
              <a:extLst>
                <a:ext uri="{FF2B5EF4-FFF2-40B4-BE49-F238E27FC236}">
                  <a16:creationId xmlns:a16="http://schemas.microsoft.com/office/drawing/2014/main" id="{8DD89C31-B14F-478F-9498-1A0E3566B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1053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DB99F409-271F-4D0A-B190-102E04640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206500"/>
          </a:xfrm>
        </p:spPr>
        <p:txBody>
          <a:bodyPr/>
          <a:lstStyle/>
          <a:p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研究和观察操作系统的</a:t>
            </a:r>
            <a:b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不同角度、方法和观点</a:t>
            </a:r>
          </a:p>
        </p:txBody>
      </p:sp>
      <p:sp>
        <p:nvSpPr>
          <p:cNvPr id="494596" name="Text Box 4">
            <a:extLst>
              <a:ext uri="{FF2B5EF4-FFF2-40B4-BE49-F238E27FC236}">
                <a16:creationId xmlns:a16="http://schemas.microsoft.com/office/drawing/2014/main" id="{6D2AF619-EA6A-4056-A3E0-563753CF0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716338"/>
            <a:ext cx="1806575" cy="9350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en-US" altLang="zh-CN" sz="2800">
                <a:solidFill>
                  <a:srgbClr val="008000"/>
                </a:solidFill>
                <a:latin typeface="仿宋_GB2312" pitchFamily="49" charset="-122"/>
              </a:rPr>
              <a:t>OS</a:t>
            </a:r>
            <a:r>
              <a:rPr kumimoji="0" lang="zh-CN" altLang="en-US" sz="2800">
                <a:solidFill>
                  <a:srgbClr val="008000"/>
                </a:solidFill>
                <a:latin typeface="仿宋_GB2312" pitchFamily="49" charset="-122"/>
              </a:rPr>
              <a:t>是虚拟机</a:t>
            </a:r>
          </a:p>
        </p:txBody>
      </p:sp>
      <p:sp>
        <p:nvSpPr>
          <p:cNvPr id="494597" name="Text Box 5">
            <a:extLst>
              <a:ext uri="{FF2B5EF4-FFF2-40B4-BE49-F238E27FC236}">
                <a16:creationId xmlns:a16="http://schemas.microsoft.com/office/drawing/2014/main" id="{45F27C11-BBCB-4CBD-8934-B8B34FAFD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084763"/>
            <a:ext cx="1806575" cy="758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en-US" altLang="zh-CN" sz="2400" b="1">
                <a:solidFill>
                  <a:srgbClr val="FF0000"/>
                </a:solidFill>
                <a:latin typeface="仿宋_GB2312" pitchFamily="49" charset="-122"/>
              </a:rPr>
              <a:t> </a:t>
            </a:r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系统实现</a:t>
            </a:r>
          </a:p>
          <a:p>
            <a:pPr algn="just" eaLnBrk="0" hangingPunct="0"/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  的观点</a:t>
            </a:r>
          </a:p>
        </p:txBody>
      </p:sp>
      <p:sp>
        <p:nvSpPr>
          <p:cNvPr id="494598" name="Text Box 6">
            <a:extLst>
              <a:ext uri="{FF2B5EF4-FFF2-40B4-BE49-F238E27FC236}">
                <a16:creationId xmlns:a16="http://schemas.microsoft.com/office/drawing/2014/main" id="{39448FFD-8218-4BAA-812B-BB3E23013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1412875"/>
            <a:ext cx="4587875" cy="5762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en-US" altLang="zh-CN" b="1">
                <a:solidFill>
                  <a:srgbClr val="0000FF"/>
                </a:solidFill>
                <a:latin typeface="仿宋_GB2312" pitchFamily="49" charset="-122"/>
              </a:rPr>
              <a:t>  </a:t>
            </a:r>
            <a:r>
              <a:rPr kumimoji="0" lang="zh-CN" altLang="en-US" sz="3200">
                <a:solidFill>
                  <a:srgbClr val="008000"/>
                </a:solidFill>
                <a:latin typeface="仿宋_GB2312" pitchFamily="49" charset="-122"/>
              </a:rPr>
              <a:t>研究和观察操作系统</a:t>
            </a:r>
          </a:p>
        </p:txBody>
      </p:sp>
      <p:sp>
        <p:nvSpPr>
          <p:cNvPr id="494599" name="Text Box 7">
            <a:extLst>
              <a:ext uri="{FF2B5EF4-FFF2-40B4-BE49-F238E27FC236}">
                <a16:creationId xmlns:a16="http://schemas.microsoft.com/office/drawing/2014/main" id="{146D5246-E3F4-4497-B6F4-26866A028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20938"/>
            <a:ext cx="1865313" cy="771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en-US" altLang="zh-CN" sz="2400">
                <a:solidFill>
                  <a:srgbClr val="008000"/>
                </a:solidFill>
                <a:latin typeface="仿宋_GB2312" pitchFamily="49" charset="-122"/>
              </a:rPr>
              <a:t>  </a:t>
            </a:r>
            <a:r>
              <a:rPr kumimoji="0" lang="zh-CN" altLang="en-US" sz="2400">
                <a:solidFill>
                  <a:srgbClr val="FF3300"/>
                </a:solidFill>
                <a:latin typeface="仿宋_GB2312" pitchFamily="49" charset="-122"/>
              </a:rPr>
              <a:t>用户角度</a:t>
            </a:r>
          </a:p>
        </p:txBody>
      </p:sp>
      <p:sp>
        <p:nvSpPr>
          <p:cNvPr id="494600" name="Text Box 8">
            <a:extLst>
              <a:ext uri="{FF2B5EF4-FFF2-40B4-BE49-F238E27FC236}">
                <a16:creationId xmlns:a16="http://schemas.microsoft.com/office/drawing/2014/main" id="{E1ED4B62-35DA-4789-BDA3-35A37D061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2420938"/>
            <a:ext cx="1998662" cy="698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en-US" altLang="zh-CN" sz="2400" b="1">
                <a:solidFill>
                  <a:srgbClr val="0000FF"/>
                </a:solidFill>
                <a:latin typeface="仿宋_GB2312" pitchFamily="49" charset="-122"/>
              </a:rPr>
              <a:t>   </a:t>
            </a:r>
            <a:r>
              <a:rPr kumimoji="0" lang="zh-CN" altLang="en-US" sz="2400">
                <a:solidFill>
                  <a:srgbClr val="FF3300"/>
                </a:solidFill>
                <a:latin typeface="仿宋_GB2312" pitchFamily="49" charset="-122"/>
              </a:rPr>
              <a:t>系统角度</a:t>
            </a:r>
          </a:p>
        </p:txBody>
      </p:sp>
      <p:sp>
        <p:nvSpPr>
          <p:cNvPr id="494601" name="Text Box 9">
            <a:extLst>
              <a:ext uri="{FF2B5EF4-FFF2-40B4-BE49-F238E27FC236}">
                <a16:creationId xmlns:a16="http://schemas.microsoft.com/office/drawing/2014/main" id="{8E34B493-AE58-4B1B-ADDB-65AACD939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716338"/>
            <a:ext cx="1730375" cy="8715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en-US" altLang="zh-CN" sz="2800">
                <a:solidFill>
                  <a:srgbClr val="008000"/>
                </a:solidFill>
                <a:latin typeface="仿宋_GB2312" pitchFamily="49" charset="-122"/>
              </a:rPr>
              <a:t>OS</a:t>
            </a:r>
            <a:r>
              <a:rPr kumimoji="0" lang="zh-CN" altLang="en-US" sz="2800">
                <a:solidFill>
                  <a:srgbClr val="008000"/>
                </a:solidFill>
                <a:latin typeface="仿宋_GB2312" pitchFamily="49" charset="-122"/>
              </a:rPr>
              <a:t>是服务提供者</a:t>
            </a:r>
          </a:p>
        </p:txBody>
      </p:sp>
      <p:sp>
        <p:nvSpPr>
          <p:cNvPr id="494602" name="Text Box 10">
            <a:extLst>
              <a:ext uri="{FF2B5EF4-FFF2-40B4-BE49-F238E27FC236}">
                <a16:creationId xmlns:a16="http://schemas.microsoft.com/office/drawing/2014/main" id="{F32E1F7B-5B9D-40E6-B847-80E049708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716338"/>
            <a:ext cx="1731962" cy="898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en-US" altLang="zh-CN" sz="2800">
                <a:solidFill>
                  <a:srgbClr val="008000"/>
                </a:solidFill>
                <a:latin typeface="仿宋_GB2312" pitchFamily="49" charset="-122"/>
              </a:rPr>
              <a:t>OS</a:t>
            </a:r>
            <a:r>
              <a:rPr kumimoji="0" lang="zh-CN" altLang="en-US" sz="2800">
                <a:solidFill>
                  <a:srgbClr val="008000"/>
                </a:solidFill>
                <a:latin typeface="仿宋_GB2312" pitchFamily="49" charset="-122"/>
              </a:rPr>
              <a:t>是资源管理者</a:t>
            </a:r>
          </a:p>
        </p:txBody>
      </p:sp>
      <p:sp>
        <p:nvSpPr>
          <p:cNvPr id="494603" name="Text Box 11">
            <a:extLst>
              <a:ext uri="{FF2B5EF4-FFF2-40B4-BE49-F238E27FC236}">
                <a16:creationId xmlns:a16="http://schemas.microsoft.com/office/drawing/2014/main" id="{7A39728E-954E-46B5-8E79-ACB433C79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789363"/>
            <a:ext cx="1931987" cy="9096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en-US" altLang="zh-CN">
                <a:solidFill>
                  <a:srgbClr val="008000"/>
                </a:solidFill>
                <a:latin typeface="仿宋_GB2312" pitchFamily="49" charset="-122"/>
              </a:rPr>
              <a:t>OS</a:t>
            </a:r>
            <a:r>
              <a:rPr kumimoji="0" lang="zh-CN" altLang="en-US">
                <a:solidFill>
                  <a:srgbClr val="008000"/>
                </a:solidFill>
                <a:latin typeface="仿宋_GB2312" pitchFamily="49" charset="-122"/>
              </a:rPr>
              <a:t>是程序执行的控制者</a:t>
            </a:r>
          </a:p>
        </p:txBody>
      </p:sp>
      <p:sp>
        <p:nvSpPr>
          <p:cNvPr id="494604" name="Line 12">
            <a:extLst>
              <a:ext uri="{FF2B5EF4-FFF2-40B4-BE49-F238E27FC236}">
                <a16:creationId xmlns:a16="http://schemas.microsoft.com/office/drawing/2014/main" id="{B2D1BDA1-C81D-46F5-A582-1723A786F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1989138"/>
            <a:ext cx="2238375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605" name="Line 13">
            <a:extLst>
              <a:ext uri="{FF2B5EF4-FFF2-40B4-BE49-F238E27FC236}">
                <a16:creationId xmlns:a16="http://schemas.microsoft.com/office/drawing/2014/main" id="{53B92498-4F73-419C-9CC2-B375A3E76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1989138"/>
            <a:ext cx="187325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606" name="Line 14">
            <a:extLst>
              <a:ext uri="{FF2B5EF4-FFF2-40B4-BE49-F238E27FC236}">
                <a16:creationId xmlns:a16="http://schemas.microsoft.com/office/drawing/2014/main" id="{62D20DBE-9724-4D21-83BD-561BF08173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450" y="3213100"/>
            <a:ext cx="3175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607" name="Line 15">
            <a:extLst>
              <a:ext uri="{FF2B5EF4-FFF2-40B4-BE49-F238E27FC236}">
                <a16:creationId xmlns:a16="http://schemas.microsoft.com/office/drawing/2014/main" id="{702D4097-663D-49E0-96E3-E452DC91C6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5" y="3141663"/>
            <a:ext cx="2016125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608" name="Line 16">
            <a:extLst>
              <a:ext uri="{FF2B5EF4-FFF2-40B4-BE49-F238E27FC236}">
                <a16:creationId xmlns:a16="http://schemas.microsoft.com/office/drawing/2014/main" id="{37684F69-FCD8-4C11-A95D-07483D71A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141663"/>
            <a:ext cx="215900" cy="574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609" name="Line 17">
            <a:extLst>
              <a:ext uri="{FF2B5EF4-FFF2-40B4-BE49-F238E27FC236}">
                <a16:creationId xmlns:a16="http://schemas.microsoft.com/office/drawing/2014/main" id="{C16034EE-499D-4D6A-AEB6-02563F03A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141663"/>
            <a:ext cx="2233613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610" name="Text Box 18">
            <a:extLst>
              <a:ext uri="{FF2B5EF4-FFF2-40B4-BE49-F238E27FC236}">
                <a16:creationId xmlns:a16="http://schemas.microsoft.com/office/drawing/2014/main" id="{DCDFBB98-05DA-46CF-B9AA-07EA88E12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5013325"/>
            <a:ext cx="1689100" cy="8397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fontAlgn="ctr" hangingPunct="0"/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服务用户   </a:t>
            </a:r>
          </a:p>
          <a:p>
            <a:pPr algn="just" eaLnBrk="0" fontAlgn="ctr" hangingPunct="0"/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 的观点</a:t>
            </a:r>
          </a:p>
        </p:txBody>
      </p:sp>
      <p:sp>
        <p:nvSpPr>
          <p:cNvPr id="494611" name="Text Box 19">
            <a:extLst>
              <a:ext uri="{FF2B5EF4-FFF2-40B4-BE49-F238E27FC236}">
                <a16:creationId xmlns:a16="http://schemas.microsoft.com/office/drawing/2014/main" id="{9A8842ED-A330-4B3D-8CC7-5EB2EEBC0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5013325"/>
            <a:ext cx="1722437" cy="7635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en-US" altLang="zh-CN" sz="2400" b="1">
                <a:solidFill>
                  <a:srgbClr val="FF0000"/>
                </a:solidFill>
                <a:latin typeface="仿宋_GB2312" pitchFamily="49" charset="-122"/>
              </a:rPr>
              <a:t> </a:t>
            </a:r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管理资源</a:t>
            </a:r>
          </a:p>
          <a:p>
            <a:pPr algn="just" eaLnBrk="0" hangingPunct="0"/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  的观点</a:t>
            </a:r>
          </a:p>
        </p:txBody>
      </p:sp>
      <p:sp>
        <p:nvSpPr>
          <p:cNvPr id="494612" name="Text Box 20">
            <a:extLst>
              <a:ext uri="{FF2B5EF4-FFF2-40B4-BE49-F238E27FC236}">
                <a16:creationId xmlns:a16="http://schemas.microsoft.com/office/drawing/2014/main" id="{FA4C09FC-06BB-419D-A9FC-87DBBE0D6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5084763"/>
            <a:ext cx="1860550" cy="79216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en-US" altLang="zh-CN" sz="2400">
                <a:solidFill>
                  <a:srgbClr val="FF0000"/>
                </a:solidFill>
                <a:latin typeface="仿宋_GB2312" pitchFamily="49" charset="-122"/>
              </a:rPr>
              <a:t> </a:t>
            </a:r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进程交互</a:t>
            </a:r>
          </a:p>
          <a:p>
            <a:pPr algn="just" eaLnBrk="0" hangingPunct="0"/>
            <a:r>
              <a:rPr kumimoji="0" lang="zh-CN" altLang="en-US" sz="2400" b="1">
                <a:solidFill>
                  <a:srgbClr val="FF0000"/>
                </a:solidFill>
                <a:latin typeface="仿宋_GB2312" pitchFamily="49" charset="-122"/>
              </a:rPr>
              <a:t>  的观点</a:t>
            </a:r>
          </a:p>
        </p:txBody>
      </p:sp>
      <p:sp>
        <p:nvSpPr>
          <p:cNvPr id="494613" name="Line 21">
            <a:extLst>
              <a:ext uri="{FF2B5EF4-FFF2-40B4-BE49-F238E27FC236}">
                <a16:creationId xmlns:a16="http://schemas.microsoft.com/office/drawing/2014/main" id="{110D73E6-3581-437C-8DE4-BB28765747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8038" y="4652963"/>
            <a:ext cx="12700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4614" name="Line 22">
            <a:extLst>
              <a:ext uri="{FF2B5EF4-FFF2-40B4-BE49-F238E27FC236}">
                <a16:creationId xmlns:a16="http://schemas.microsoft.com/office/drawing/2014/main" id="{94F3CD43-D524-4AD7-A581-481E4B9E7F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7450" y="4652963"/>
            <a:ext cx="0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4615" name="Line 23">
            <a:extLst>
              <a:ext uri="{FF2B5EF4-FFF2-40B4-BE49-F238E27FC236}">
                <a16:creationId xmlns:a16="http://schemas.microsoft.com/office/drawing/2014/main" id="{9B3DFB87-236F-4522-9A12-72B722BB0F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4652963"/>
            <a:ext cx="12700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4616" name="Line 24">
            <a:extLst>
              <a:ext uri="{FF2B5EF4-FFF2-40B4-BE49-F238E27FC236}">
                <a16:creationId xmlns:a16="http://schemas.microsoft.com/office/drawing/2014/main" id="{483FF3B2-5902-45F4-953F-3D9E926D45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5113" y="4652963"/>
            <a:ext cx="12700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4617" name="AutoShape 25">
            <a:extLst>
              <a:ext uri="{FF2B5EF4-FFF2-40B4-BE49-F238E27FC236}">
                <a16:creationId xmlns:a16="http://schemas.microsoft.com/office/drawing/2014/main" id="{C54A68BB-F2A8-4DF4-A450-7E3B9474D938}"/>
              </a:ext>
            </a:extLst>
          </p:cNvPr>
          <p:cNvSpPr>
            <a:spLocks/>
          </p:cNvSpPr>
          <p:nvPr/>
        </p:nvSpPr>
        <p:spPr bwMode="auto">
          <a:xfrm rot="-5400000">
            <a:off x="3455194" y="3898106"/>
            <a:ext cx="287338" cy="4391025"/>
          </a:xfrm>
          <a:prstGeom prst="leftBrace">
            <a:avLst>
              <a:gd name="adj1" fmla="val 127348"/>
              <a:gd name="adj2" fmla="val 50000"/>
            </a:avLst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8" name="AutoShape 26">
            <a:extLst>
              <a:ext uri="{FF2B5EF4-FFF2-40B4-BE49-F238E27FC236}">
                <a16:creationId xmlns:a16="http://schemas.microsoft.com/office/drawing/2014/main" id="{762FAD76-76A7-4446-82E1-909E45CFE11A}"/>
              </a:ext>
            </a:extLst>
          </p:cNvPr>
          <p:cNvSpPr>
            <a:spLocks/>
          </p:cNvSpPr>
          <p:nvPr/>
        </p:nvSpPr>
        <p:spPr bwMode="auto">
          <a:xfrm rot="-5400000">
            <a:off x="7739857" y="5230018"/>
            <a:ext cx="215900" cy="1655763"/>
          </a:xfrm>
          <a:prstGeom prst="leftBrace">
            <a:avLst>
              <a:gd name="adj1" fmla="val 63909"/>
              <a:gd name="adj2" fmla="val 50000"/>
            </a:avLst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19" name="Text Box 27">
            <a:extLst>
              <a:ext uri="{FF2B5EF4-FFF2-40B4-BE49-F238E27FC236}">
                <a16:creationId xmlns:a16="http://schemas.microsoft.com/office/drawing/2014/main" id="{D0DBB261-FB69-404B-A24E-9D98E250F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6237288"/>
            <a:ext cx="2160587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仿宋_GB2312" pitchFamily="49" charset="-122"/>
              </a:rPr>
              <a:t>静态</a:t>
            </a:r>
            <a:r>
              <a:rPr kumimoji="0" lang="zh-CN" altLang="en-US" sz="2400">
                <a:solidFill>
                  <a:srgbClr val="FF0000"/>
                </a:solidFill>
                <a:latin typeface="仿宋_GB2312" pitchFamily="49" charset="-122"/>
              </a:rPr>
              <a:t>观察方法</a:t>
            </a:r>
          </a:p>
        </p:txBody>
      </p:sp>
      <p:sp>
        <p:nvSpPr>
          <p:cNvPr id="494620" name="Text Box 28">
            <a:extLst>
              <a:ext uri="{FF2B5EF4-FFF2-40B4-BE49-F238E27FC236}">
                <a16:creationId xmlns:a16="http://schemas.microsoft.com/office/drawing/2014/main" id="{2E1D8E8A-C98C-48D7-ABB7-28F78596E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237288"/>
            <a:ext cx="2160587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仿宋_GB2312" pitchFamily="49" charset="-122"/>
              </a:rPr>
              <a:t>动态</a:t>
            </a:r>
            <a:r>
              <a:rPr kumimoji="0" lang="zh-CN" altLang="en-US" sz="2400">
                <a:solidFill>
                  <a:srgbClr val="FF0000"/>
                </a:solidFill>
                <a:latin typeface="仿宋_GB2312" pitchFamily="49" charset="-122"/>
              </a:rPr>
              <a:t>观察方法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 animBg="1"/>
      <p:bldP spid="494597" grpId="0" animBg="1"/>
      <p:bldP spid="494598" grpId="0" animBg="1"/>
      <p:bldP spid="494599" grpId="0" animBg="1"/>
      <p:bldP spid="494600" grpId="0" animBg="1"/>
      <p:bldP spid="494601" grpId="0" animBg="1"/>
      <p:bldP spid="494602" grpId="0" animBg="1"/>
      <p:bldP spid="494603" grpId="0" animBg="1"/>
      <p:bldP spid="494610" grpId="0" animBg="1"/>
      <p:bldP spid="494611" grpId="0" animBg="1"/>
      <p:bldP spid="494612" grpId="0" animBg="1"/>
      <p:bldP spid="494619" grpId="0" animBg="1"/>
      <p:bldP spid="4946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>
            <a:extLst>
              <a:ext uri="{FF2B5EF4-FFF2-40B4-BE49-F238E27FC236}">
                <a16:creationId xmlns:a16="http://schemas.microsoft.com/office/drawing/2014/main" id="{1FB2F809-5830-4175-B775-C67629B98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四种观点</a:t>
            </a:r>
            <a: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操作系统的作用</a:t>
            </a:r>
            <a: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)</a:t>
            </a:r>
          </a:p>
        </p:txBody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D868197A-918C-4E28-ADE2-24D96435F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51831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仿宋_GB2312" pitchFamily="49" charset="-122"/>
              </a:rPr>
              <a:t>   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(1)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操作系统作为用户接口和公共服务程序</a:t>
            </a:r>
          </a:p>
          <a:p>
            <a:pPr>
              <a:buFontTx/>
              <a:buNone/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(2)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操作系统作为程序执行的控制者和协调者</a:t>
            </a:r>
          </a:p>
          <a:p>
            <a:pPr>
              <a:buFontTx/>
              <a:buNone/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(3)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操作系统作为扩展机或虚拟机</a:t>
            </a:r>
          </a:p>
          <a:p>
            <a:pPr>
              <a:buFontTx/>
              <a:buNone/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(4)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操作系统作为资源管理者和控制者  </a:t>
            </a:r>
          </a:p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579D8A13-C9F2-4F75-8EAB-D15945D0E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围绕六个问题研究操作系统</a:t>
            </a:r>
          </a:p>
        </p:txBody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6F36356F-D31A-42F4-9B40-98BCD4744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3350" y="765175"/>
            <a:ext cx="6262688" cy="4608513"/>
          </a:xfrm>
        </p:spPr>
        <p:txBody>
          <a:bodyPr/>
          <a:lstStyle/>
          <a:p>
            <a:pPr>
              <a:buFontTx/>
              <a:buNone/>
            </a:pPr>
            <a:endParaRPr lang="en-US" altLang="zh-CN" sz="36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>
                <a:latin typeface="仿宋_GB2312" pitchFamily="49" charset="-122"/>
                <a:ea typeface="仿宋_GB2312" pitchFamily="49" charset="-122"/>
              </a:rPr>
              <a:t>什么是操作系统</a:t>
            </a: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?</a:t>
            </a:r>
          </a:p>
          <a:p>
            <a:r>
              <a:rPr lang="zh-CN" altLang="en-US" sz="3600">
                <a:latin typeface="仿宋_GB2312" pitchFamily="49" charset="-122"/>
                <a:ea typeface="仿宋_GB2312" pitchFamily="49" charset="-122"/>
              </a:rPr>
              <a:t>为什么要操作系统</a:t>
            </a: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?</a:t>
            </a:r>
          </a:p>
          <a:p>
            <a:r>
              <a:rPr lang="zh-CN" altLang="en-US" sz="3600">
                <a:latin typeface="仿宋_GB2312" pitchFamily="49" charset="-122"/>
                <a:ea typeface="仿宋_GB2312" pitchFamily="49" charset="-122"/>
              </a:rPr>
              <a:t>操作系统是做什么的</a:t>
            </a: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?</a:t>
            </a:r>
          </a:p>
          <a:p>
            <a:r>
              <a:rPr lang="zh-CN" altLang="en-US" sz="3600">
                <a:latin typeface="仿宋_GB2312" pitchFamily="49" charset="-122"/>
                <a:ea typeface="仿宋_GB2312" pitchFamily="49" charset="-122"/>
              </a:rPr>
              <a:t>操作系统是如何做的</a:t>
            </a: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?</a:t>
            </a:r>
          </a:p>
          <a:p>
            <a:r>
              <a:rPr lang="zh-CN" altLang="en-US" sz="3600">
                <a:latin typeface="仿宋_GB2312" pitchFamily="49" charset="-122"/>
                <a:ea typeface="仿宋_GB2312" pitchFamily="49" charset="-122"/>
              </a:rPr>
              <a:t>操作系统是如何使用的</a:t>
            </a: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?</a:t>
            </a:r>
          </a:p>
          <a:p>
            <a:r>
              <a:rPr lang="zh-CN" altLang="en-US" sz="3600">
                <a:latin typeface="仿宋_GB2312" pitchFamily="49" charset="-122"/>
                <a:ea typeface="仿宋_GB2312" pitchFamily="49" charset="-122"/>
              </a:rPr>
              <a:t>操作系统是如何构造的</a:t>
            </a: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?</a:t>
            </a:r>
          </a:p>
          <a:p>
            <a:endParaRPr lang="en-US" altLang="zh-CN" sz="3600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endParaRPr lang="en-US" altLang="zh-CN" sz="36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>
            <a:extLst>
              <a:ext uri="{FF2B5EF4-FFF2-40B4-BE49-F238E27FC236}">
                <a16:creationId xmlns:a16="http://schemas.microsoft.com/office/drawing/2014/main" id="{9FD00702-285E-41E7-A1A9-7938FDB94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260350"/>
            <a:ext cx="7772400" cy="6597650"/>
          </a:xfrm>
        </p:spPr>
        <p:txBody>
          <a:bodyPr/>
          <a:lstStyle/>
          <a:p>
            <a:pPr fontAlgn="ctr">
              <a:buFontTx/>
              <a:buNone/>
            </a:pPr>
            <a:r>
              <a:rPr lang="en-US" altLang="zh-CN" sz="4000">
                <a:solidFill>
                  <a:srgbClr val="FF0000"/>
                </a:solidFill>
                <a:ea typeface="仿宋_GB2312" pitchFamily="49" charset="-122"/>
              </a:rPr>
              <a:t>          </a:t>
            </a:r>
            <a:r>
              <a:rPr lang="zh-CN" altLang="en-US" sz="4000">
                <a:solidFill>
                  <a:srgbClr val="FF0000"/>
                </a:solidFill>
                <a:ea typeface="仿宋_GB2312" pitchFamily="49" charset="-122"/>
              </a:rPr>
              <a:t>细化</a:t>
            </a:r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为十个知识单元</a:t>
            </a:r>
            <a:endParaRPr lang="zh-CN" altLang="en-US" sz="4000">
              <a:solidFill>
                <a:srgbClr val="FF0000"/>
              </a:solidFill>
              <a:ea typeface="仿宋_GB2312" pitchFamily="49" charset="-122"/>
            </a:endParaRPr>
          </a:p>
          <a:p>
            <a:pPr algn="just"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1)</a:t>
            </a:r>
            <a:r>
              <a:rPr lang="en-US" altLang="zh-CN" sz="2800">
                <a:ea typeface="仿宋_GB2312" pitchFamily="49" charset="-122"/>
              </a:rPr>
              <a:t>   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概念与原理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2)</a:t>
            </a:r>
            <a:r>
              <a:rPr lang="en-US" altLang="zh-CN" sz="2800">
                <a:ea typeface="仿宋_GB2312" pitchFamily="49" charset="-122"/>
              </a:rPr>
              <a:t>   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进程和线程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3)</a:t>
            </a:r>
            <a:r>
              <a:rPr lang="en-US" altLang="zh-CN" sz="2800">
                <a:ea typeface="仿宋_GB2312" pitchFamily="49" charset="-122"/>
              </a:rPr>
              <a:t>   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处理器管理和调度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4)</a:t>
            </a:r>
            <a:r>
              <a:rPr lang="en-US" altLang="zh-CN" sz="2800">
                <a:ea typeface="仿宋_GB2312" pitchFamily="49" charset="-122"/>
              </a:rPr>
              <a:t>   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同步、通信和死锁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5)</a:t>
            </a:r>
            <a:r>
              <a:rPr lang="en-US" altLang="zh-CN" sz="2800">
                <a:ea typeface="仿宋_GB2312" pitchFamily="49" charset="-122"/>
              </a:rPr>
              <a:t>   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存储管理与虚拟存储器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6)</a:t>
            </a:r>
            <a:r>
              <a:rPr lang="en-US" altLang="zh-CN" sz="2800">
                <a:ea typeface="仿宋_GB2312" pitchFamily="49" charset="-122"/>
              </a:rPr>
              <a:t>   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设备管理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7)</a:t>
            </a:r>
            <a:r>
              <a:rPr lang="en-US" altLang="zh-CN" sz="2800">
                <a:ea typeface="仿宋_GB2312" pitchFamily="49" charset="-122"/>
              </a:rPr>
              <a:t>   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文件管理与虚拟文件系统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8)</a:t>
            </a:r>
            <a:r>
              <a:rPr lang="en-US" altLang="zh-CN" sz="2800">
                <a:ea typeface="仿宋_GB2312" pitchFamily="49" charset="-122"/>
              </a:rPr>
              <a:t>   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安全与保护 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选修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9)</a:t>
            </a:r>
            <a:r>
              <a:rPr lang="en-US" altLang="zh-CN" sz="2800">
                <a:ea typeface="仿宋_GB2312" pitchFamily="49" charset="-122"/>
              </a:rPr>
              <a:t> 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结构与设计、典型操作系统实例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10)</a:t>
            </a:r>
            <a:r>
              <a:rPr lang="en-US" altLang="zh-CN" sz="2800">
                <a:ea typeface="仿宋_GB2312" pitchFamily="49" charset="-122"/>
              </a:rPr>
              <a:t> 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网络与分布式操作系统 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选修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)</a:t>
            </a:r>
          </a:p>
        </p:txBody>
      </p:sp>
    </p:spTree>
  </p:cSld>
  <p:clrMapOvr>
    <a:masterClrMapping/>
  </p:clrMapOvr>
  <p:transition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8D45487E-4CAB-4C14-8259-A7B3FEFF5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98900"/>
          </a:xfrm>
        </p:spPr>
        <p:txBody>
          <a:bodyPr/>
          <a:lstStyle/>
          <a:p>
            <a:r>
              <a:rPr lang="zh-CN" altLang="en-US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管理资源的观点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>
            <a:extLst>
              <a:ext uri="{FF2B5EF4-FFF2-40B4-BE49-F238E27FC236}">
                <a16:creationId xmlns:a16="http://schemas.microsoft.com/office/drawing/2014/main" id="{5FE02992-B66D-44C3-B1A8-E49A1537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管理资源的观点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3792998E-A67D-4559-8432-DDF0C73F4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62913" cy="5111750"/>
          </a:xfrm>
        </p:spPr>
        <p:txBody>
          <a:bodyPr/>
          <a:lstStyle/>
          <a:p>
            <a:r>
              <a:rPr lang="zh-CN" altLang="en-US">
                <a:latin typeface="仿宋_GB2312" pitchFamily="49" charset="-122"/>
                <a:ea typeface="仿宋_GB2312" pitchFamily="49" charset="-122"/>
              </a:rPr>
              <a:t>资源管理的观点是一种对操作系统功能由底到上的观察的观点。在底层，操作系统对软、硬件资源进行资源抽象 、复用和虚化，实现资源分配、控制资源共享 。</a:t>
            </a:r>
          </a:p>
          <a:p>
            <a:r>
              <a:rPr lang="zh-CN" altLang="en-US">
                <a:latin typeface="仿宋_GB2312" pitchFamily="49" charset="-122"/>
                <a:ea typeface="仿宋_GB2312" pitchFamily="49" charset="-122"/>
              </a:rPr>
              <a:t>操作系统资源管理模块：处理机管理、存储管理、设备管理、文件管理、网络管理功能等模块。</a:t>
            </a:r>
          </a:p>
          <a:p>
            <a:endParaRPr lang="zh-CN" altLang="en-US">
              <a:latin typeface="仿宋_GB2312" pitchFamily="49" charset="-122"/>
              <a:ea typeface="仿宋_GB2312" pitchFamily="49" charset="-122"/>
            </a:endParaRPr>
          </a:p>
          <a:p>
            <a:endParaRPr lang="zh-CN" altLang="en-US">
              <a:latin typeface="仿宋_GB2312" pitchFamily="49" charset="-122"/>
              <a:ea typeface="仿宋_GB2312" pitchFamily="49" charset="-122"/>
            </a:endParaRPr>
          </a:p>
          <a:p>
            <a:endParaRPr lang="zh-CN" altLang="en-US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31941D72-8B57-4173-A593-148B6612A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管理资源的观点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A475B9ED-DBA7-4DE3-BAE8-5278077DA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785225" cy="5256213"/>
          </a:xfrm>
        </p:spPr>
        <p:txBody>
          <a:bodyPr/>
          <a:lstStyle/>
          <a:p>
            <a:r>
              <a:rPr lang="zh-CN" altLang="en-US">
                <a:ea typeface="仿宋_GB2312" pitchFamily="49" charset="-122"/>
              </a:rPr>
              <a:t>操作系统对资源进行抽象研究，找出资源的共性和个性，有序地管理各种软硬件资源。</a:t>
            </a:r>
          </a:p>
          <a:p>
            <a:r>
              <a:rPr lang="zh-CN" altLang="en-US">
                <a:ea typeface="仿宋_GB2312" pitchFamily="49" charset="-122"/>
              </a:rPr>
              <a:t>记录资源使用情况，确定资源分配策略，实施资源分配和回收，满足用户对资源的需求。</a:t>
            </a:r>
          </a:p>
          <a:p>
            <a:r>
              <a:rPr lang="zh-CN" altLang="en-US">
                <a:ea typeface="仿宋_GB2312" pitchFamily="49" charset="-122"/>
              </a:rPr>
              <a:t>提供机制来协调对资源的使用冲突，研究使用资源的统一方法，为用户提供资源使用手段，最大限度地实现资源共享，提高资源利用率。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7DBEC1A7-0560-4731-B4FE-1686CE1DE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901700"/>
          </a:xfrm>
        </p:spPr>
        <p:txBody>
          <a:bodyPr/>
          <a:lstStyle/>
          <a:p>
            <a:br>
              <a:rPr lang="en-US" altLang="zh-CN"/>
            </a:br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管理资源的观点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6AE48EE1-F93C-4977-B0BF-F16D4BD4F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752600"/>
            <a:ext cx="6934200" cy="47244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3600"/>
              <a:t>  </a:t>
            </a:r>
          </a:p>
        </p:txBody>
      </p:sp>
      <p:grpSp>
        <p:nvGrpSpPr>
          <p:cNvPr id="208922" name="Group 26">
            <a:extLst>
              <a:ext uri="{FF2B5EF4-FFF2-40B4-BE49-F238E27FC236}">
                <a16:creationId xmlns:a16="http://schemas.microsoft.com/office/drawing/2014/main" id="{313D855E-809D-4F1A-9855-21129112344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447800"/>
            <a:ext cx="5832475" cy="3886200"/>
            <a:chOff x="1056" y="912"/>
            <a:chExt cx="3674" cy="2448"/>
          </a:xfrm>
        </p:grpSpPr>
        <p:sp>
          <p:nvSpPr>
            <p:cNvPr id="208901" name="Text Box 5">
              <a:extLst>
                <a:ext uri="{FF2B5EF4-FFF2-40B4-BE49-F238E27FC236}">
                  <a16:creationId xmlns:a16="http://schemas.microsoft.com/office/drawing/2014/main" id="{CCD5E46E-5BAB-42E2-A15C-BEF6BEBBF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12"/>
              <a:ext cx="1478" cy="4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操作系统功能</a:t>
              </a:r>
            </a:p>
          </p:txBody>
        </p:sp>
        <p:sp>
          <p:nvSpPr>
            <p:cNvPr id="208902" name="Line 6">
              <a:extLst>
                <a:ext uri="{FF2B5EF4-FFF2-40B4-BE49-F238E27FC236}">
                  <a16:creationId xmlns:a16="http://schemas.microsoft.com/office/drawing/2014/main" id="{AB0175F2-C623-421E-AB43-D70E4F846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1728"/>
              <a:ext cx="3116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03" name="Line 7">
              <a:extLst>
                <a:ext uri="{FF2B5EF4-FFF2-40B4-BE49-F238E27FC236}">
                  <a16:creationId xmlns:a16="http://schemas.microsoft.com/office/drawing/2014/main" id="{0EEB6F6D-6F9C-425D-95D9-88975208C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1728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04" name="Text Box 8">
              <a:extLst>
                <a:ext uri="{FF2B5EF4-FFF2-40B4-BE49-F238E27FC236}">
                  <a16:creationId xmlns:a16="http://schemas.microsoft.com/office/drawing/2014/main" id="{C7F98B33-5D06-49CF-AA5F-36FC89A80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136"/>
              <a:ext cx="444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处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器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ctr"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08905" name="Text Box 9">
              <a:extLst>
                <a:ext uri="{FF2B5EF4-FFF2-40B4-BE49-F238E27FC236}">
                  <a16:creationId xmlns:a16="http://schemas.microsoft.com/office/drawing/2014/main" id="{C96F5E53-4961-4D0E-B115-D539D471D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136"/>
              <a:ext cx="444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存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储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</p:txBody>
        </p:sp>
        <p:sp>
          <p:nvSpPr>
            <p:cNvPr id="208906" name="Text Box 10">
              <a:extLst>
                <a:ext uri="{FF2B5EF4-FFF2-40B4-BE49-F238E27FC236}">
                  <a16:creationId xmlns:a16="http://schemas.microsoft.com/office/drawing/2014/main" id="{F6C28ED1-0758-4A9D-8477-24A6D7F28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9" y="2136"/>
              <a:ext cx="443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文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件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</p:txBody>
        </p:sp>
        <p:sp>
          <p:nvSpPr>
            <p:cNvPr id="208907" name="Text Box 11">
              <a:extLst>
                <a:ext uri="{FF2B5EF4-FFF2-40B4-BE49-F238E27FC236}">
                  <a16:creationId xmlns:a16="http://schemas.microsoft.com/office/drawing/2014/main" id="{08FEAB4C-C8C7-467F-B757-4C43DD00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2136"/>
              <a:ext cx="443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设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备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</p:txBody>
        </p:sp>
        <p:sp>
          <p:nvSpPr>
            <p:cNvPr id="208909" name="Text Box 13">
              <a:extLst>
                <a:ext uri="{FF2B5EF4-FFF2-40B4-BE49-F238E27FC236}">
                  <a16:creationId xmlns:a16="http://schemas.microsoft.com/office/drawing/2014/main" id="{80DAECB1-90E3-4A13-B55F-92F7B75E8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136"/>
              <a:ext cx="444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网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络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</p:txBody>
        </p:sp>
        <p:sp>
          <p:nvSpPr>
            <p:cNvPr id="208910" name="Line 14">
              <a:extLst>
                <a:ext uri="{FF2B5EF4-FFF2-40B4-BE49-F238E27FC236}">
                  <a16:creationId xmlns:a16="http://schemas.microsoft.com/office/drawing/2014/main" id="{98CAC0A4-FFCF-4077-B22B-396A047F7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28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11" name="Line 15">
              <a:extLst>
                <a:ext uri="{FF2B5EF4-FFF2-40B4-BE49-F238E27FC236}">
                  <a16:creationId xmlns:a16="http://schemas.microsoft.com/office/drawing/2014/main" id="{089DDC33-9716-40B1-8090-850A9D47A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28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12" name="Line 16">
              <a:extLst>
                <a:ext uri="{FF2B5EF4-FFF2-40B4-BE49-F238E27FC236}">
                  <a16:creationId xmlns:a16="http://schemas.microsoft.com/office/drawing/2014/main" id="{4A2F10E0-E1CA-49AC-AE97-9E5E3C4FA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728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14" name="Line 18">
              <a:extLst>
                <a:ext uri="{FF2B5EF4-FFF2-40B4-BE49-F238E27FC236}">
                  <a16:creationId xmlns:a16="http://schemas.microsoft.com/office/drawing/2014/main" id="{72575A88-B402-4DF1-A8D2-657ABAFE1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" y="1728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15" name="Line 19">
              <a:extLst>
                <a:ext uri="{FF2B5EF4-FFF2-40B4-BE49-F238E27FC236}">
                  <a16:creationId xmlns:a16="http://schemas.microsoft.com/office/drawing/2014/main" id="{AA04DF2A-6894-491B-BFA4-11BADC5AC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320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>
            <a:extLst>
              <a:ext uri="{FF2B5EF4-FFF2-40B4-BE49-F238E27FC236}">
                <a16:creationId xmlns:a16="http://schemas.microsoft.com/office/drawing/2014/main" id="{828AFA36-121B-48BB-A730-7D1497236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一、操作系统概述</a:t>
            </a:r>
          </a:p>
        </p:txBody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1D58218F-47BA-4531-91CB-5B3716EC9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一、操作系统概述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(Chap 1)  </a:t>
            </a:r>
          </a:p>
          <a:p>
            <a:pPr lvl="1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操作系统的概念、特征、功能和提供的服务</a:t>
            </a:r>
          </a:p>
          <a:p>
            <a:pPr lvl="1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操作系统的发展与分类</a:t>
            </a:r>
          </a:p>
          <a:p>
            <a:pPr lvl="1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操作系统的运行环境</a:t>
            </a:r>
          </a:p>
          <a:p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C0CF036B-248D-45C6-919F-17E6C2464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543800" cy="762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</a:p>
        </p:txBody>
      </p:sp>
      <p:grpSp>
        <p:nvGrpSpPr>
          <p:cNvPr id="160820" name="Group 52">
            <a:extLst>
              <a:ext uri="{FF2B5EF4-FFF2-40B4-BE49-F238E27FC236}">
                <a16:creationId xmlns:a16="http://schemas.microsoft.com/office/drawing/2014/main" id="{197D89C1-14F0-4327-8FAB-840BCAFF1F4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19200"/>
            <a:ext cx="7672388" cy="5254625"/>
            <a:chOff x="192" y="768"/>
            <a:chExt cx="4833" cy="3310"/>
          </a:xfrm>
        </p:grpSpPr>
        <p:sp>
          <p:nvSpPr>
            <p:cNvPr id="160773" name="Text Box 5">
              <a:extLst>
                <a:ext uri="{FF2B5EF4-FFF2-40B4-BE49-F238E27FC236}">
                  <a16:creationId xmlns:a16="http://schemas.microsoft.com/office/drawing/2014/main" id="{9570AFF9-F629-46F6-9655-130BE838A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3" y="768"/>
              <a:ext cx="880" cy="3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中  断</a:t>
              </a:r>
            </a:p>
          </p:txBody>
        </p:sp>
        <p:sp>
          <p:nvSpPr>
            <p:cNvPr id="160774" name="AutoShape 6">
              <a:extLst>
                <a:ext uri="{FF2B5EF4-FFF2-40B4-BE49-F238E27FC236}">
                  <a16:creationId xmlns:a16="http://schemas.microsoft.com/office/drawing/2014/main" id="{1F0126AC-EB5C-45E3-96B8-3B174A36576A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3086" y="-382"/>
              <a:ext cx="336" cy="3312"/>
            </a:xfrm>
            <a:prstGeom prst="leftBrace">
              <a:avLst>
                <a:gd name="adj1" fmla="val 82143"/>
                <a:gd name="adj2" fmla="val 50000"/>
              </a:avLst>
            </a:prstGeom>
            <a:solidFill>
              <a:srgbClr val="CCFFCC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76" name="Text Box 8">
              <a:extLst>
                <a:ext uri="{FF2B5EF4-FFF2-40B4-BE49-F238E27FC236}">
                  <a16:creationId xmlns:a16="http://schemas.microsoft.com/office/drawing/2014/main" id="{1BB9834F-09AD-472B-9E4D-60BAA3287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" y="1442"/>
              <a:ext cx="441" cy="146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断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处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序</a:t>
              </a:r>
            </a:p>
          </p:txBody>
        </p:sp>
        <p:sp>
          <p:nvSpPr>
            <p:cNvPr id="160775" name="Text Box 7">
              <a:extLst>
                <a:ext uri="{FF2B5EF4-FFF2-40B4-BE49-F238E27FC236}">
                  <a16:creationId xmlns:a16="http://schemas.microsoft.com/office/drawing/2014/main" id="{E03C3172-72E5-4177-A26E-9FF739FE0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1442"/>
              <a:ext cx="439" cy="103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断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响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应</a:t>
              </a:r>
            </a:p>
          </p:txBody>
        </p:sp>
        <p:sp>
          <p:nvSpPr>
            <p:cNvPr id="160777" name="Text Box 9">
              <a:extLst>
                <a:ext uri="{FF2B5EF4-FFF2-40B4-BE49-F238E27FC236}">
                  <a16:creationId xmlns:a16="http://schemas.microsoft.com/office/drawing/2014/main" id="{54053332-FCD1-4E80-B8C5-0F7F4ED20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" y="1442"/>
              <a:ext cx="441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断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屏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蔽</a:t>
              </a:r>
            </a:p>
          </p:txBody>
        </p:sp>
        <p:sp>
          <p:nvSpPr>
            <p:cNvPr id="160778" name="Text Box 10">
              <a:extLst>
                <a:ext uri="{FF2B5EF4-FFF2-40B4-BE49-F238E27FC236}">
                  <a16:creationId xmlns:a16="http://schemas.microsoft.com/office/drawing/2014/main" id="{EAC502DB-4FAE-45E1-8D82-2728D8BCD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1442"/>
              <a:ext cx="439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断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优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先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级</a:t>
              </a:r>
            </a:p>
          </p:txBody>
        </p:sp>
        <p:sp>
          <p:nvSpPr>
            <p:cNvPr id="160779" name="Text Box 11">
              <a:extLst>
                <a:ext uri="{FF2B5EF4-FFF2-40B4-BE49-F238E27FC236}">
                  <a16:creationId xmlns:a16="http://schemas.microsoft.com/office/drawing/2014/main" id="{7737D53E-AB5F-4527-A5F8-14072318C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442"/>
              <a:ext cx="322" cy="101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中断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分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类</a:t>
              </a:r>
            </a:p>
          </p:txBody>
        </p:sp>
        <p:sp>
          <p:nvSpPr>
            <p:cNvPr id="160780" name="Text Box 12">
              <a:extLst>
                <a:ext uri="{FF2B5EF4-FFF2-40B4-BE49-F238E27FC236}">
                  <a16:creationId xmlns:a16="http://schemas.microsoft.com/office/drawing/2014/main" id="{32B212A1-0BEC-4CFC-86BC-67AAFD399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" y="1442"/>
              <a:ext cx="417" cy="103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断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定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义</a:t>
              </a:r>
            </a:p>
          </p:txBody>
        </p:sp>
        <p:sp>
          <p:nvSpPr>
            <p:cNvPr id="160781" name="Text Box 13">
              <a:extLst>
                <a:ext uri="{FF2B5EF4-FFF2-40B4-BE49-F238E27FC236}">
                  <a16:creationId xmlns:a16="http://schemas.microsoft.com/office/drawing/2014/main" id="{1E0E22D2-AC65-45A8-BFBD-A63058A7D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442"/>
              <a:ext cx="440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多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重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中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断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处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</p:txBody>
        </p:sp>
        <p:sp>
          <p:nvSpPr>
            <p:cNvPr id="160782" name="Text Box 14">
              <a:extLst>
                <a:ext uri="{FF2B5EF4-FFF2-40B4-BE49-F238E27FC236}">
                  <a16:creationId xmlns:a16="http://schemas.microsoft.com/office/drawing/2014/main" id="{7C0A147C-D819-4D59-A41F-D159B4017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8" y="2841"/>
              <a:ext cx="713" cy="123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按中断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事件性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质和激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活手段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来分类</a:t>
              </a:r>
            </a:p>
          </p:txBody>
        </p:sp>
        <p:sp>
          <p:nvSpPr>
            <p:cNvPr id="160783" name="Text Box 15">
              <a:extLst>
                <a:ext uri="{FF2B5EF4-FFF2-40B4-BE49-F238E27FC236}">
                  <a16:creationId xmlns:a16="http://schemas.microsoft.com/office/drawing/2014/main" id="{E4E5D83E-10AC-4EF0-B3F6-8D5F1EB7D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6" y="3002"/>
              <a:ext cx="748" cy="107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按中断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信号来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源来分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类</a:t>
              </a:r>
            </a:p>
          </p:txBody>
        </p:sp>
        <p:sp>
          <p:nvSpPr>
            <p:cNvPr id="160794" name="Line 26">
              <a:extLst>
                <a:ext uri="{FF2B5EF4-FFF2-40B4-BE49-F238E27FC236}">
                  <a16:creationId xmlns:a16="http://schemas.microsoft.com/office/drawing/2014/main" id="{CF5840AD-7AEA-4992-B221-5A1621D3F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2374"/>
              <a:ext cx="823" cy="63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795" name="Line 27">
              <a:extLst>
                <a:ext uri="{FF2B5EF4-FFF2-40B4-BE49-F238E27FC236}">
                  <a16:creationId xmlns:a16="http://schemas.microsoft.com/office/drawing/2014/main" id="{3033AB01-FF3B-49E8-B3E2-A952550A8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2374"/>
              <a:ext cx="0" cy="4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805" name="Text Box 37">
              <a:extLst>
                <a:ext uri="{FF2B5EF4-FFF2-40B4-BE49-F238E27FC236}">
                  <a16:creationId xmlns:a16="http://schemas.microsoft.com/office/drawing/2014/main" id="{1ABF262E-2BF3-4B62-9BF4-7E4B3FBD9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" y="1440"/>
              <a:ext cx="407" cy="10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中断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作用</a:t>
              </a:r>
            </a:p>
          </p:txBody>
        </p:sp>
        <p:sp>
          <p:nvSpPr>
            <p:cNvPr id="160806" name="Text Box 38">
              <a:extLst>
                <a:ext uri="{FF2B5EF4-FFF2-40B4-BE49-F238E27FC236}">
                  <a16:creationId xmlns:a16="http://schemas.microsoft.com/office/drawing/2014/main" id="{B2948DAF-281B-4462-AE70-AE0124BBA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816"/>
              <a:ext cx="673" cy="4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请求系统服务</a:t>
              </a:r>
            </a:p>
          </p:txBody>
        </p:sp>
        <p:sp>
          <p:nvSpPr>
            <p:cNvPr id="160807" name="Text Box 39">
              <a:extLst>
                <a:ext uri="{FF2B5EF4-FFF2-40B4-BE49-F238E27FC236}">
                  <a16:creationId xmlns:a16="http://schemas.microsoft.com/office/drawing/2014/main" id="{B6F19115-DA7D-438E-ADA7-2C95BAAE0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392"/>
              <a:ext cx="673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实现并行工作</a:t>
              </a:r>
            </a:p>
          </p:txBody>
        </p:sp>
        <p:sp>
          <p:nvSpPr>
            <p:cNvPr id="160808" name="Text Box 40">
              <a:extLst>
                <a:ext uri="{FF2B5EF4-FFF2-40B4-BE49-F238E27FC236}">
                  <a16:creationId xmlns:a16="http://schemas.microsoft.com/office/drawing/2014/main" id="{1139FE27-066E-44D8-AA10-5B295EF72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" y="2496"/>
              <a:ext cx="673" cy="4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满足实时要求</a:t>
              </a:r>
            </a:p>
          </p:txBody>
        </p:sp>
        <p:sp>
          <p:nvSpPr>
            <p:cNvPr id="160809" name="Text Box 41">
              <a:extLst>
                <a:ext uri="{FF2B5EF4-FFF2-40B4-BE49-F238E27FC236}">
                  <a16:creationId xmlns:a16="http://schemas.microsoft.com/office/drawing/2014/main" id="{5C94A452-114B-424D-9D21-9BC5B35B7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" y="1920"/>
              <a:ext cx="692" cy="4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处理突发事件</a:t>
              </a:r>
            </a:p>
          </p:txBody>
        </p:sp>
        <p:sp>
          <p:nvSpPr>
            <p:cNvPr id="160814" name="Line 46">
              <a:extLst>
                <a:ext uri="{FF2B5EF4-FFF2-40B4-BE49-F238E27FC236}">
                  <a16:creationId xmlns:a16="http://schemas.microsoft.com/office/drawing/2014/main" id="{7E07BDC4-6E65-4C98-B7D9-5D8F0A117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5" y="1056"/>
              <a:ext cx="635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815" name="Line 47">
              <a:extLst>
                <a:ext uri="{FF2B5EF4-FFF2-40B4-BE49-F238E27FC236}">
                  <a16:creationId xmlns:a16="http://schemas.microsoft.com/office/drawing/2014/main" id="{C1B98502-E7B9-499E-86A2-A9F916686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6" y="1632"/>
              <a:ext cx="684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816" name="Line 48">
              <a:extLst>
                <a:ext uri="{FF2B5EF4-FFF2-40B4-BE49-F238E27FC236}">
                  <a16:creationId xmlns:a16="http://schemas.microsoft.com/office/drawing/2014/main" id="{32368D42-A571-4FCE-AFCD-7BF5EA60E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" y="1920"/>
              <a:ext cx="586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817" name="Line 49">
              <a:extLst>
                <a:ext uri="{FF2B5EF4-FFF2-40B4-BE49-F238E27FC236}">
                  <a16:creationId xmlns:a16="http://schemas.microsoft.com/office/drawing/2014/main" id="{0EF19EAD-0878-4E0B-9AF0-878AF0924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" y="1920"/>
              <a:ext cx="586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66802161-03D1-471F-A5D8-889434ABB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中断分类</a:t>
            </a: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F2B2D6C4-D295-490F-BBAC-7868067E4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</a:p>
        </p:txBody>
      </p:sp>
      <p:grpSp>
        <p:nvGrpSpPr>
          <p:cNvPr id="458793" name="Group 41">
            <a:extLst>
              <a:ext uri="{FF2B5EF4-FFF2-40B4-BE49-F238E27FC236}">
                <a16:creationId xmlns:a16="http://schemas.microsoft.com/office/drawing/2014/main" id="{11F2E78D-3D1C-4564-B406-B5FA8277F1D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484313"/>
            <a:ext cx="4752975" cy="5113337"/>
            <a:chOff x="158" y="935"/>
            <a:chExt cx="2994" cy="3221"/>
          </a:xfrm>
        </p:grpSpPr>
        <p:sp>
          <p:nvSpPr>
            <p:cNvPr id="458757" name="Text Box 5">
              <a:extLst>
                <a:ext uri="{FF2B5EF4-FFF2-40B4-BE49-F238E27FC236}">
                  <a16:creationId xmlns:a16="http://schemas.microsoft.com/office/drawing/2014/main" id="{59CF0E52-AF14-4E6B-8004-290E61AC9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862"/>
              <a:ext cx="2579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/>
                <a:t>中断</a:t>
              </a:r>
              <a:r>
                <a:rPr lang="zh-CN" altLang="en-US">
                  <a:solidFill>
                    <a:srgbClr val="000000"/>
                  </a:solidFill>
                </a:rPr>
                <a:t>按事件的性质和激活方式分类</a:t>
              </a:r>
              <a:endParaRPr lang="zh-CN" altLang="en-US"/>
            </a:p>
          </p:txBody>
        </p:sp>
        <p:sp>
          <p:nvSpPr>
            <p:cNvPr id="458758" name="Text Box 6">
              <a:extLst>
                <a:ext uri="{FF2B5EF4-FFF2-40B4-BE49-F238E27FC236}">
                  <a16:creationId xmlns:a16="http://schemas.microsoft.com/office/drawing/2014/main" id="{3791477F-5698-4691-A970-5F8FD0955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935"/>
              <a:ext cx="2994" cy="29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en-US" altLang="en-US" sz="1800"/>
            </a:p>
          </p:txBody>
        </p:sp>
        <p:sp>
          <p:nvSpPr>
            <p:cNvPr id="458759" name="Text Box 7">
              <a:extLst>
                <a:ext uri="{FF2B5EF4-FFF2-40B4-BE49-F238E27FC236}">
                  <a16:creationId xmlns:a16="http://schemas.microsoft.com/office/drawing/2014/main" id="{048FBEF7-14FE-497F-AE45-8BA9A38F0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515"/>
              <a:ext cx="535" cy="26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程序运行</a:t>
              </a:r>
              <a:endParaRPr lang="zh-CN" altLang="en-US" sz="1600"/>
            </a:p>
          </p:txBody>
        </p:sp>
        <p:sp>
          <p:nvSpPr>
            <p:cNvPr id="458760" name="Text Box 8">
              <a:extLst>
                <a:ext uri="{FF2B5EF4-FFF2-40B4-BE49-F238E27FC236}">
                  <a16:creationId xmlns:a16="http://schemas.microsoft.com/office/drawing/2014/main" id="{2A019D5C-B7F3-40F4-8AF0-264D6E219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3334"/>
              <a:ext cx="727" cy="26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中断处理程序</a:t>
              </a:r>
              <a:endParaRPr lang="zh-CN" altLang="en-US" sz="1600"/>
            </a:p>
          </p:txBody>
        </p:sp>
        <p:sp>
          <p:nvSpPr>
            <p:cNvPr id="458761" name="Text Box 9">
              <a:extLst>
                <a:ext uri="{FF2B5EF4-FFF2-40B4-BE49-F238E27FC236}">
                  <a16:creationId xmlns:a16="http://schemas.microsoft.com/office/drawing/2014/main" id="{D1E1517D-5DAC-4938-8A30-49D9B3909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2795"/>
              <a:ext cx="727" cy="26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中断装置</a:t>
              </a:r>
              <a:endParaRPr lang="zh-CN" altLang="en-US" sz="1600"/>
            </a:p>
          </p:txBody>
        </p:sp>
        <p:sp>
          <p:nvSpPr>
            <p:cNvPr id="458762" name="Text Box 10">
              <a:extLst>
                <a:ext uri="{FF2B5EF4-FFF2-40B4-BE49-F238E27FC236}">
                  <a16:creationId xmlns:a16="http://schemas.microsoft.com/office/drawing/2014/main" id="{25BBFF1E-2263-4039-BDA5-896DD3011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" y="977"/>
              <a:ext cx="968" cy="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机器故障中断事件</a:t>
              </a:r>
              <a:endParaRPr lang="zh-CN" altLang="en-US" sz="1600"/>
            </a:p>
          </p:txBody>
        </p:sp>
        <p:sp>
          <p:nvSpPr>
            <p:cNvPr id="458763" name="Text Box 11">
              <a:extLst>
                <a:ext uri="{FF2B5EF4-FFF2-40B4-BE49-F238E27FC236}">
                  <a16:creationId xmlns:a16="http://schemas.microsoft.com/office/drawing/2014/main" id="{09526BF2-FF79-4D27-9680-912F6BB94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" y="1287"/>
              <a:ext cx="994" cy="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程序性中断事件</a:t>
              </a:r>
              <a:endParaRPr lang="zh-CN" altLang="en-US" sz="1600"/>
            </a:p>
          </p:txBody>
        </p:sp>
        <p:sp>
          <p:nvSpPr>
            <p:cNvPr id="458764" name="Text Box 12">
              <a:extLst>
                <a:ext uri="{FF2B5EF4-FFF2-40B4-BE49-F238E27FC236}">
                  <a16:creationId xmlns:a16="http://schemas.microsoft.com/office/drawing/2014/main" id="{CC3CF190-0770-4525-BF7F-6D2F43F37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2087"/>
              <a:ext cx="801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外部中断事件</a:t>
              </a:r>
              <a:endParaRPr lang="zh-CN" altLang="en-US" sz="1600"/>
            </a:p>
          </p:txBody>
        </p:sp>
        <p:sp>
          <p:nvSpPr>
            <p:cNvPr id="458765" name="Text Box 13">
              <a:extLst>
                <a:ext uri="{FF2B5EF4-FFF2-40B4-BE49-F238E27FC236}">
                  <a16:creationId xmlns:a16="http://schemas.microsoft.com/office/drawing/2014/main" id="{39674AF0-C05D-4E7D-8452-4AF5C59C9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1668"/>
              <a:ext cx="883" cy="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输入输出中断事件</a:t>
              </a:r>
              <a:endParaRPr lang="zh-CN" altLang="en-US" sz="1600"/>
            </a:p>
          </p:txBody>
        </p:sp>
        <p:sp>
          <p:nvSpPr>
            <p:cNvPr id="458766" name="Line 14">
              <a:extLst>
                <a:ext uri="{FF2B5EF4-FFF2-40B4-BE49-F238E27FC236}">
                  <a16:creationId xmlns:a16="http://schemas.microsoft.com/office/drawing/2014/main" id="{56D1845F-C791-4D70-85A7-F84D17398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7" y="1397"/>
              <a:ext cx="9" cy="13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8767" name="Line 15">
              <a:extLst>
                <a:ext uri="{FF2B5EF4-FFF2-40B4-BE49-F238E27FC236}">
                  <a16:creationId xmlns:a16="http://schemas.microsoft.com/office/drawing/2014/main" id="{E14F8546-54A8-4ED0-AB13-487025C96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3" y="1601"/>
              <a:ext cx="0" cy="11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8768" name="Line 16">
              <a:extLst>
                <a:ext uri="{FF2B5EF4-FFF2-40B4-BE49-F238E27FC236}">
                  <a16:creationId xmlns:a16="http://schemas.microsoft.com/office/drawing/2014/main" id="{1D76EB7E-EE84-478D-A053-C9AC7F954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" y="2013"/>
              <a:ext cx="0" cy="7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8769" name="Line 17">
              <a:extLst>
                <a:ext uri="{FF2B5EF4-FFF2-40B4-BE49-F238E27FC236}">
                  <a16:creationId xmlns:a16="http://schemas.microsoft.com/office/drawing/2014/main" id="{E3549A68-0AF9-4B33-A80C-47374A5E5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3" y="2321"/>
              <a:ext cx="0" cy="4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8770" name="Line 18">
              <a:extLst>
                <a:ext uri="{FF2B5EF4-FFF2-40B4-BE49-F238E27FC236}">
                  <a16:creationId xmlns:a16="http://schemas.microsoft.com/office/drawing/2014/main" id="{D046C877-E262-4332-BFDE-6DA3A3048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6" y="3064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8771" name="Text Box 19">
              <a:extLst>
                <a:ext uri="{FF2B5EF4-FFF2-40B4-BE49-F238E27FC236}">
                  <a16:creationId xmlns:a16="http://schemas.microsoft.com/office/drawing/2014/main" id="{2DF85436-97A6-4026-A6F3-5A71CFF0E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439"/>
              <a:ext cx="814" cy="26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中断处理程序</a:t>
              </a:r>
              <a:endParaRPr lang="zh-CN" altLang="en-US" sz="1600"/>
            </a:p>
          </p:txBody>
        </p:sp>
        <p:sp>
          <p:nvSpPr>
            <p:cNvPr id="458772" name="Text Box 20">
              <a:extLst>
                <a:ext uri="{FF2B5EF4-FFF2-40B4-BE49-F238E27FC236}">
                  <a16:creationId xmlns:a16="http://schemas.microsoft.com/office/drawing/2014/main" id="{556A097B-8B22-4DF3-B0BD-E402EF153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900"/>
              <a:ext cx="814" cy="26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中断装置</a:t>
              </a:r>
              <a:endParaRPr lang="zh-CN" altLang="en-US" sz="1600"/>
            </a:p>
          </p:txBody>
        </p:sp>
        <p:sp>
          <p:nvSpPr>
            <p:cNvPr id="458773" name="Text Box 21">
              <a:extLst>
                <a:ext uri="{FF2B5EF4-FFF2-40B4-BE49-F238E27FC236}">
                  <a16:creationId xmlns:a16="http://schemas.microsoft.com/office/drawing/2014/main" id="{D4255FA1-A4FB-4F3B-A6B6-70A007797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" y="1965"/>
              <a:ext cx="602" cy="3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程序运行</a:t>
              </a:r>
              <a:endParaRPr lang="zh-CN" altLang="en-US" sz="1600"/>
            </a:p>
          </p:txBody>
        </p:sp>
        <p:sp>
          <p:nvSpPr>
            <p:cNvPr id="458774" name="Text Box 22">
              <a:extLst>
                <a:ext uri="{FF2B5EF4-FFF2-40B4-BE49-F238E27FC236}">
                  <a16:creationId xmlns:a16="http://schemas.microsoft.com/office/drawing/2014/main" id="{20D44C19-A1D1-4835-9CA4-658A6EC88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" y="2273"/>
              <a:ext cx="602" cy="3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访管指令</a:t>
              </a:r>
              <a:endParaRPr lang="zh-CN" altLang="en-US" sz="1600"/>
            </a:p>
          </p:txBody>
        </p:sp>
        <p:sp>
          <p:nvSpPr>
            <p:cNvPr id="458775" name="Line 23">
              <a:extLst>
                <a:ext uri="{FF2B5EF4-FFF2-40B4-BE49-F238E27FC236}">
                  <a16:creationId xmlns:a16="http://schemas.microsoft.com/office/drawing/2014/main" id="{3B4DC185-BB4D-4BFA-AB75-0DF167B86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3170"/>
              <a:ext cx="0" cy="2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8776" name="Line 24">
              <a:extLst>
                <a:ext uri="{FF2B5EF4-FFF2-40B4-BE49-F238E27FC236}">
                  <a16:creationId xmlns:a16="http://schemas.microsoft.com/office/drawing/2014/main" id="{52C2682C-2969-433E-8353-4CFB72E85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2469"/>
              <a:ext cx="0" cy="4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8777" name="Line 25">
              <a:extLst>
                <a:ext uri="{FF2B5EF4-FFF2-40B4-BE49-F238E27FC236}">
                  <a16:creationId xmlns:a16="http://schemas.microsoft.com/office/drawing/2014/main" id="{E39684C5-43B8-437F-ACA7-01B8092CC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71" y="2469"/>
              <a:ext cx="194" cy="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458778" name="Group 26">
            <a:extLst>
              <a:ext uri="{FF2B5EF4-FFF2-40B4-BE49-F238E27FC236}">
                <a16:creationId xmlns:a16="http://schemas.microsoft.com/office/drawing/2014/main" id="{7E810E33-682A-48C7-855C-7DF43FB15505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700213"/>
            <a:ext cx="3743325" cy="3889375"/>
            <a:chOff x="6973" y="10488"/>
            <a:chExt cx="4500" cy="2652"/>
          </a:xfrm>
        </p:grpSpPr>
        <p:sp>
          <p:nvSpPr>
            <p:cNvPr id="458779" name="Text Box 27">
              <a:extLst>
                <a:ext uri="{FF2B5EF4-FFF2-40B4-BE49-F238E27FC236}">
                  <a16:creationId xmlns:a16="http://schemas.microsoft.com/office/drawing/2014/main" id="{C404E733-0B71-4D35-BDD7-C915B1635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6" y="12672"/>
              <a:ext cx="4257" cy="4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>
                  <a:latin typeface="仿宋_GB2312" pitchFamily="49" charset="-122"/>
                </a:rPr>
                <a:t> </a:t>
              </a:r>
              <a:r>
                <a:rPr lang="zh-CN" altLang="en-US" sz="1600">
                  <a:latin typeface="仿宋_GB2312" pitchFamily="49" charset="-122"/>
                </a:rPr>
                <a:t>中断按</a:t>
              </a:r>
              <a:r>
                <a:rPr lang="zh-CN" altLang="en-US" sz="1600">
                  <a:solidFill>
                    <a:srgbClr val="000000"/>
                  </a:solidFill>
                  <a:latin typeface="仿宋_GB2312" pitchFamily="49" charset="-122"/>
                </a:rPr>
                <a:t>事件的来源和实现手段</a:t>
              </a:r>
              <a:r>
                <a:rPr lang="zh-CN" altLang="en-US" sz="1600">
                  <a:latin typeface="仿宋_GB2312" pitchFamily="49" charset="-122"/>
                </a:rPr>
                <a:t>分类</a:t>
              </a:r>
            </a:p>
          </p:txBody>
        </p:sp>
        <p:sp>
          <p:nvSpPr>
            <p:cNvPr id="458780" name="Text Box 28">
              <a:extLst>
                <a:ext uri="{FF2B5EF4-FFF2-40B4-BE49-F238E27FC236}">
                  <a16:creationId xmlns:a16="http://schemas.microsoft.com/office/drawing/2014/main" id="{F625269E-F3B3-47AF-AACF-FC00B5D8C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3" y="10488"/>
              <a:ext cx="4500" cy="2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en-US" altLang="en-US" sz="1600">
                <a:latin typeface="仿宋_GB2312" pitchFamily="49" charset="-122"/>
              </a:endParaRPr>
            </a:p>
          </p:txBody>
        </p:sp>
        <p:sp>
          <p:nvSpPr>
            <p:cNvPr id="458781" name="Text Box 29">
              <a:extLst>
                <a:ext uri="{FF2B5EF4-FFF2-40B4-BE49-F238E27FC236}">
                  <a16:creationId xmlns:a16="http://schemas.microsoft.com/office/drawing/2014/main" id="{4FB8F7F2-D05B-4A27-A663-6E7832F34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1" y="10800"/>
              <a:ext cx="928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>
                  <a:latin typeface="仿宋_GB2312" pitchFamily="49" charset="-122"/>
                </a:rPr>
                <a:t>硬中断</a:t>
              </a:r>
            </a:p>
          </p:txBody>
        </p:sp>
        <p:sp>
          <p:nvSpPr>
            <p:cNvPr id="458782" name="Text Box 30">
              <a:extLst>
                <a:ext uri="{FF2B5EF4-FFF2-40B4-BE49-F238E27FC236}">
                  <a16:creationId xmlns:a16="http://schemas.microsoft.com/office/drawing/2014/main" id="{A5F548DB-A15A-46AC-80EF-0FEE7798C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9" y="11736"/>
              <a:ext cx="930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>
                  <a:latin typeface="仿宋_GB2312" pitchFamily="49" charset="-122"/>
                </a:rPr>
                <a:t>软中断</a:t>
              </a:r>
            </a:p>
          </p:txBody>
        </p:sp>
        <p:sp>
          <p:nvSpPr>
            <p:cNvPr id="458783" name="AutoShape 31">
              <a:extLst>
                <a:ext uri="{FF2B5EF4-FFF2-40B4-BE49-F238E27FC236}">
                  <a16:creationId xmlns:a16="http://schemas.microsoft.com/office/drawing/2014/main" id="{2B1219B0-DBEE-4AA2-A71C-0C2616485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" y="10644"/>
              <a:ext cx="465" cy="624"/>
            </a:xfrm>
            <a:prstGeom prst="leftBrace">
              <a:avLst>
                <a:gd name="adj1" fmla="val 11183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784" name="AutoShape 32">
              <a:extLst>
                <a:ext uri="{FF2B5EF4-FFF2-40B4-BE49-F238E27FC236}">
                  <a16:creationId xmlns:a16="http://schemas.microsoft.com/office/drawing/2014/main" id="{7365F8CB-4764-405E-9085-ED0929570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" y="11736"/>
              <a:ext cx="291" cy="624"/>
            </a:xfrm>
            <a:prstGeom prst="leftBrace">
              <a:avLst>
                <a:gd name="adj1" fmla="val 17869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785" name="Text Box 33">
              <a:extLst>
                <a:ext uri="{FF2B5EF4-FFF2-40B4-BE49-F238E27FC236}">
                  <a16:creationId xmlns:a16="http://schemas.microsoft.com/office/drawing/2014/main" id="{E6952BB6-AED1-46BF-AECB-A4532F67A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3" y="10488"/>
              <a:ext cx="2430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>
                  <a:latin typeface="仿宋_GB2312" pitchFamily="49" charset="-122"/>
                </a:rPr>
                <a:t>外中断</a:t>
              </a:r>
              <a:r>
                <a:rPr lang="en-US" altLang="zh-CN" sz="1600">
                  <a:latin typeface="仿宋_GB2312" pitchFamily="49" charset="-122"/>
                </a:rPr>
                <a:t>(</a:t>
              </a:r>
              <a:r>
                <a:rPr lang="zh-CN" altLang="en-US" sz="1600">
                  <a:latin typeface="仿宋_GB2312" pitchFamily="49" charset="-122"/>
                </a:rPr>
                <a:t>中断、异步中断</a:t>
              </a:r>
              <a:r>
                <a:rPr lang="en-US" altLang="zh-CN" sz="1600"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458786" name="Text Box 34">
              <a:extLst>
                <a:ext uri="{FF2B5EF4-FFF2-40B4-BE49-F238E27FC236}">
                  <a16:creationId xmlns:a16="http://schemas.microsoft.com/office/drawing/2014/main" id="{78797610-A4E9-4F27-AFB3-15E0A8C24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3" y="10956"/>
              <a:ext cx="2430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>
                  <a:latin typeface="仿宋_GB2312" pitchFamily="49" charset="-122"/>
                </a:rPr>
                <a:t>内中断</a:t>
              </a:r>
              <a:r>
                <a:rPr lang="en-US" altLang="zh-CN" sz="1600">
                  <a:latin typeface="仿宋_GB2312" pitchFamily="49" charset="-122"/>
                </a:rPr>
                <a:t>(</a:t>
              </a:r>
              <a:r>
                <a:rPr lang="zh-CN" altLang="en-US" sz="1600">
                  <a:latin typeface="仿宋_GB2312" pitchFamily="49" charset="-122"/>
                </a:rPr>
                <a:t>异常、同步中断</a:t>
              </a:r>
              <a:r>
                <a:rPr lang="en-US" altLang="zh-CN" sz="1600"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458787" name="Text Box 35">
              <a:extLst>
                <a:ext uri="{FF2B5EF4-FFF2-40B4-BE49-F238E27FC236}">
                  <a16:creationId xmlns:a16="http://schemas.microsoft.com/office/drawing/2014/main" id="{D0D0CFAB-FD2C-4C27-8DA7-25C632B2A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3" y="11580"/>
              <a:ext cx="990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>
                  <a:latin typeface="仿宋_GB2312" pitchFamily="49" charset="-122"/>
                </a:rPr>
                <a:t>信号</a:t>
              </a:r>
            </a:p>
          </p:txBody>
        </p:sp>
        <p:sp>
          <p:nvSpPr>
            <p:cNvPr id="458788" name="Text Box 36">
              <a:extLst>
                <a:ext uri="{FF2B5EF4-FFF2-40B4-BE49-F238E27FC236}">
                  <a16:creationId xmlns:a16="http://schemas.microsoft.com/office/drawing/2014/main" id="{71A48119-07F7-43DB-B409-6486E701C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3" y="12204"/>
              <a:ext cx="1153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>
                  <a:latin typeface="仿宋_GB2312" pitchFamily="49" charset="-122"/>
                </a:rPr>
                <a:t>软件中断</a:t>
              </a:r>
            </a:p>
          </p:txBody>
        </p:sp>
        <p:sp>
          <p:nvSpPr>
            <p:cNvPr id="458789" name="Text Box 37">
              <a:extLst>
                <a:ext uri="{FF2B5EF4-FFF2-40B4-BE49-F238E27FC236}">
                  <a16:creationId xmlns:a16="http://schemas.microsoft.com/office/drawing/2014/main" id="{8508E0F4-7E42-4CB3-AD05-9F08E6F7C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8" y="10644"/>
              <a:ext cx="855" cy="17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>
                  <a:latin typeface="仿宋_GB2312" pitchFamily="49" charset="-122"/>
                </a:rPr>
                <a:t>按事件来源和实现手段分类</a:t>
              </a:r>
            </a:p>
          </p:txBody>
        </p:sp>
        <p:sp>
          <p:nvSpPr>
            <p:cNvPr id="458790" name="AutoShape 38">
              <a:extLst>
                <a:ext uri="{FF2B5EF4-FFF2-40B4-BE49-F238E27FC236}">
                  <a16:creationId xmlns:a16="http://schemas.microsoft.com/office/drawing/2014/main" id="{E4C955C4-5302-41EF-8332-023A72515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1" y="10956"/>
              <a:ext cx="491" cy="1092"/>
            </a:xfrm>
            <a:prstGeom prst="leftBrace">
              <a:avLst>
                <a:gd name="adj1" fmla="val 18534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791" name="Line 39">
              <a:extLst>
                <a:ext uri="{FF2B5EF4-FFF2-40B4-BE49-F238E27FC236}">
                  <a16:creationId xmlns:a16="http://schemas.microsoft.com/office/drawing/2014/main" id="{5B912FCB-430B-4C1E-8346-36ABEEC20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" y="10488"/>
              <a:ext cx="0" cy="20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BD1575A9-CFFF-486B-88DF-BED8C8287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206500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中断用法</a:t>
            </a:r>
            <a:b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b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zh-CN" altLang="en-US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20857415-0AF5-42CB-A811-76607F60C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 </a:t>
            </a:r>
          </a:p>
        </p:txBody>
      </p:sp>
      <p:grpSp>
        <p:nvGrpSpPr>
          <p:cNvPr id="459790" name="Group 14">
            <a:extLst>
              <a:ext uri="{FF2B5EF4-FFF2-40B4-BE49-F238E27FC236}">
                <a16:creationId xmlns:a16="http://schemas.microsoft.com/office/drawing/2014/main" id="{0089DCB4-3172-4584-8495-5827E8CB50F2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73238"/>
            <a:ext cx="7993062" cy="1727200"/>
            <a:chOff x="385" y="1117"/>
            <a:chExt cx="5035" cy="1088"/>
          </a:xfrm>
        </p:grpSpPr>
        <p:sp>
          <p:nvSpPr>
            <p:cNvPr id="459781" name="Text Box 5">
              <a:extLst>
                <a:ext uri="{FF2B5EF4-FFF2-40B4-BE49-F238E27FC236}">
                  <a16:creationId xmlns:a16="http://schemas.microsoft.com/office/drawing/2014/main" id="{FCFEE1CB-BC94-4BDC-B960-BB336DE63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117"/>
              <a:ext cx="2449" cy="834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宋体" panose="02010600030101010101" pitchFamily="2" charset="-122"/>
                </a:rPr>
                <a:t>“</a:t>
              </a:r>
              <a:r>
                <a:rPr lang="zh-CN" altLang="en-US" b="1">
                  <a:ea typeface="宋体" panose="02010600030101010101" pitchFamily="2" charset="-122"/>
                </a:rPr>
                <a:t>中断”</a:t>
              </a:r>
              <a:r>
                <a:rPr lang="en-US" altLang="zh-CN" b="1">
                  <a:ea typeface="宋体" panose="02010600030101010101" pitchFamily="2" charset="-122"/>
                </a:rPr>
                <a:t>(</a:t>
              </a:r>
              <a:r>
                <a:rPr lang="zh-CN" altLang="en-US" b="1">
                  <a:ea typeface="宋体" panose="02010600030101010101" pitchFamily="2" charset="-122"/>
                </a:rPr>
                <a:t>硬中断</a:t>
              </a:r>
              <a:r>
                <a:rPr lang="en-US" altLang="zh-CN" b="1"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ea typeface="宋体" panose="02010600030101010101" pitchFamily="2" charset="-122"/>
                </a:rPr>
                <a:t>用于外部设备对</a:t>
              </a:r>
              <a:r>
                <a:rPr lang="en-US" altLang="zh-CN" b="1">
                  <a:ea typeface="宋体" panose="02010600030101010101" pitchFamily="2" charset="-122"/>
                </a:rPr>
                <a:t>CPU</a:t>
              </a:r>
              <a:r>
                <a:rPr lang="zh-CN" altLang="en-US" b="1">
                  <a:ea typeface="宋体" panose="02010600030101010101" pitchFamily="2" charset="-122"/>
                </a:rPr>
                <a:t>的中断</a:t>
              </a:r>
              <a:r>
                <a:rPr lang="en-US" altLang="zh-CN" b="1">
                  <a:ea typeface="宋体" panose="02010600030101010101" pitchFamily="2" charset="-122"/>
                </a:rPr>
                <a:t>(</a:t>
              </a:r>
              <a:r>
                <a:rPr lang="zh-CN" altLang="en-US" b="1">
                  <a:ea typeface="宋体" panose="02010600030101010101" pitchFamily="2" charset="-122"/>
                </a:rPr>
                <a:t>中断的是正在运行的任何程序</a:t>
              </a:r>
              <a:r>
                <a:rPr lang="en-US" altLang="zh-CN" b="1"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ea typeface="宋体" panose="02010600030101010101" pitchFamily="2" charset="-122"/>
                </a:rPr>
                <a:t>，转向中断处理程序上半部分执行；</a:t>
              </a:r>
            </a:p>
          </p:txBody>
        </p:sp>
        <p:sp>
          <p:nvSpPr>
            <p:cNvPr id="459782" name="Text Box 6">
              <a:extLst>
                <a:ext uri="{FF2B5EF4-FFF2-40B4-BE49-F238E27FC236}">
                  <a16:creationId xmlns:a16="http://schemas.microsoft.com/office/drawing/2014/main" id="{2F8C12E6-CDD2-4735-9FAA-F54E42853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117"/>
              <a:ext cx="2449" cy="834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宋体" panose="02010600030101010101" pitchFamily="2" charset="-122"/>
                </a:rPr>
                <a:t>“</a:t>
              </a:r>
              <a:r>
                <a:rPr lang="zh-CN" altLang="en-US" b="1">
                  <a:ea typeface="宋体" panose="02010600030101010101" pitchFamily="2" charset="-122"/>
                </a:rPr>
                <a:t>异常”</a:t>
              </a:r>
              <a:r>
                <a:rPr lang="en-US" altLang="zh-CN" b="1">
                  <a:ea typeface="宋体" panose="02010600030101010101" pitchFamily="2" charset="-122"/>
                </a:rPr>
                <a:t>(</a:t>
              </a:r>
              <a:r>
                <a:rPr lang="zh-CN" altLang="en-US" b="1">
                  <a:ea typeface="宋体" panose="02010600030101010101" pitchFamily="2" charset="-122"/>
                </a:rPr>
                <a:t>硬中断</a:t>
              </a:r>
              <a:r>
                <a:rPr lang="en-US" altLang="zh-CN" b="1"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ea typeface="宋体" panose="02010600030101010101" pitchFamily="2" charset="-122"/>
                </a:rPr>
                <a:t>因指令执行不正常而中断</a:t>
              </a:r>
              <a:r>
                <a:rPr lang="en-US" altLang="zh-CN" b="1">
                  <a:ea typeface="宋体" panose="02010600030101010101" pitchFamily="2" charset="-122"/>
                </a:rPr>
                <a:t>CPU(</a:t>
              </a:r>
              <a:r>
                <a:rPr lang="zh-CN" altLang="en-US" b="1">
                  <a:ea typeface="宋体" panose="02010600030101010101" pitchFamily="2" charset="-122"/>
                </a:rPr>
                <a:t>中断的是正在执行这条指令的程序</a:t>
              </a:r>
              <a:r>
                <a:rPr lang="en-US" altLang="zh-CN" b="1"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ea typeface="宋体" panose="02010600030101010101" pitchFamily="2" charset="-122"/>
                </a:rPr>
                <a:t>，转向异常处理程序；</a:t>
              </a:r>
              <a:r>
                <a:rPr lang="zh-CN" altLang="en-US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59786" name="Line 10">
              <a:extLst>
                <a:ext uri="{FF2B5EF4-FFF2-40B4-BE49-F238E27FC236}">
                  <a16:creationId xmlns:a16="http://schemas.microsoft.com/office/drawing/2014/main" id="{E7D8202B-2D5B-43F9-B745-12B2C59E0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933"/>
              <a:ext cx="635" cy="2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9788" name="Line 12">
              <a:extLst>
                <a:ext uri="{FF2B5EF4-FFF2-40B4-BE49-F238E27FC236}">
                  <a16:creationId xmlns:a16="http://schemas.microsoft.com/office/drawing/2014/main" id="{CFEDAA61-DE05-4B4C-9CD4-4D6868EE3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1933"/>
              <a:ext cx="680" cy="2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9791" name="Group 15">
            <a:extLst>
              <a:ext uri="{FF2B5EF4-FFF2-40B4-BE49-F238E27FC236}">
                <a16:creationId xmlns:a16="http://schemas.microsoft.com/office/drawing/2014/main" id="{4255775C-F54E-41DB-9CE8-6F558B5626FA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213100"/>
            <a:ext cx="7920038" cy="3284538"/>
            <a:chOff x="340" y="2024"/>
            <a:chExt cx="4989" cy="2069"/>
          </a:xfrm>
        </p:grpSpPr>
        <p:sp>
          <p:nvSpPr>
            <p:cNvPr id="459783" name="Text Box 7">
              <a:extLst>
                <a:ext uri="{FF2B5EF4-FFF2-40B4-BE49-F238E27FC236}">
                  <a16:creationId xmlns:a16="http://schemas.microsoft.com/office/drawing/2014/main" id="{C3105B2E-B361-4E92-BECA-15D1EE720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067"/>
              <a:ext cx="2449" cy="1026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 </a:t>
              </a:r>
              <a:r>
                <a:rPr lang="en-US" altLang="zh-CN" b="1">
                  <a:ea typeface="宋体" panose="02010600030101010101" pitchFamily="2" charset="-122"/>
                </a:rPr>
                <a:t>“</a:t>
              </a:r>
              <a:r>
                <a:rPr lang="zh-CN" altLang="en-US" b="1">
                  <a:ea typeface="宋体" panose="02010600030101010101" pitchFamily="2" charset="-122"/>
                </a:rPr>
                <a:t>软件中断”</a:t>
              </a:r>
              <a:r>
                <a:rPr lang="en-US" altLang="zh-CN" b="1">
                  <a:ea typeface="宋体" panose="02010600030101010101" pitchFamily="2" charset="-122"/>
                </a:rPr>
                <a:t>(</a:t>
              </a:r>
              <a:r>
                <a:rPr lang="zh-CN" altLang="en-US" b="1">
                  <a:ea typeface="宋体" panose="02010600030101010101" pitchFamily="2" charset="-122"/>
                </a:rPr>
                <a:t>软中断</a:t>
              </a:r>
              <a:r>
                <a:rPr lang="en-US" altLang="zh-CN" b="1"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ea typeface="宋体" panose="02010600030101010101" pitchFamily="2" charset="-122"/>
                </a:rPr>
                <a:t>用于硬中断服务程序对内核的中断，在上半部分中发出软件中断</a:t>
              </a:r>
              <a:r>
                <a:rPr lang="en-US" altLang="zh-CN" b="1">
                  <a:ea typeface="宋体" panose="02010600030101010101" pitchFamily="2" charset="-122"/>
                </a:rPr>
                <a:t>(</a:t>
              </a:r>
              <a:r>
                <a:rPr lang="zh-CN" altLang="en-US" b="1">
                  <a:ea typeface="宋体" panose="02010600030101010101" pitchFamily="2" charset="-122"/>
                </a:rPr>
                <a:t>即标记下半部分</a:t>
              </a:r>
              <a:r>
                <a:rPr lang="en-US" altLang="zh-CN" b="1"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ea typeface="宋体" panose="02010600030101010101" pitchFamily="2" charset="-122"/>
                </a:rPr>
                <a:t>，使得中断下半部分在适当时刻获得处理；</a:t>
              </a:r>
              <a:r>
                <a:rPr lang="zh-CN" altLang="en-US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59784" name="Text Box 8">
              <a:extLst>
                <a:ext uri="{FF2B5EF4-FFF2-40B4-BE49-F238E27FC236}">
                  <a16:creationId xmlns:a16="http://schemas.microsoft.com/office/drawing/2014/main" id="{D537D0FC-AAC8-4218-A595-5589650A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067"/>
              <a:ext cx="2449" cy="834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宋体" panose="02010600030101010101" pitchFamily="2" charset="-122"/>
                </a:rPr>
                <a:t>“</a:t>
              </a:r>
              <a:r>
                <a:rPr lang="zh-CN" altLang="en-US" b="1">
                  <a:ea typeface="宋体" panose="02010600030101010101" pitchFamily="2" charset="-122"/>
                </a:rPr>
                <a:t>信号”</a:t>
              </a:r>
              <a:r>
                <a:rPr lang="en-US" altLang="zh-CN" b="1">
                  <a:ea typeface="宋体" panose="02010600030101010101" pitchFamily="2" charset="-122"/>
                </a:rPr>
                <a:t>(</a:t>
              </a:r>
              <a:r>
                <a:rPr lang="zh-CN" altLang="en-US" b="1">
                  <a:ea typeface="宋体" panose="02010600030101010101" pitchFamily="2" charset="-122"/>
                </a:rPr>
                <a:t>软中断</a:t>
              </a:r>
              <a:r>
                <a:rPr lang="en-US" altLang="zh-CN" b="1"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ea typeface="宋体" panose="02010600030101010101" pitchFamily="2" charset="-122"/>
                </a:rPr>
                <a:t>用于内核或进程对某个进程的中断，通知进程某个特定事件发生或迫使进程执行信号处理程序。</a:t>
              </a:r>
            </a:p>
          </p:txBody>
        </p:sp>
        <p:sp>
          <p:nvSpPr>
            <p:cNvPr id="459785" name="Oval 9">
              <a:extLst>
                <a:ext uri="{FF2B5EF4-FFF2-40B4-BE49-F238E27FC236}">
                  <a16:creationId xmlns:a16="http://schemas.microsoft.com/office/drawing/2014/main" id="{A0EC9E4E-60D1-4BA9-A073-9744C71B6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024"/>
              <a:ext cx="1225" cy="99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80" name="Text Box 4">
              <a:extLst>
                <a:ext uri="{FF2B5EF4-FFF2-40B4-BE49-F238E27FC236}">
                  <a16:creationId xmlns:a16="http://schemas.microsoft.com/office/drawing/2014/main" id="{3FCBAB1E-B5F7-4964-B17C-F267EBAE3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160"/>
              <a:ext cx="635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中断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用法</a:t>
              </a:r>
              <a:r>
                <a:rPr lang="zh-CN" altLang="en-US" sz="280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59787" name="Line 11">
              <a:extLst>
                <a:ext uri="{FF2B5EF4-FFF2-40B4-BE49-F238E27FC236}">
                  <a16:creationId xmlns:a16="http://schemas.microsoft.com/office/drawing/2014/main" id="{643EAAFF-5ED8-4427-95A4-6729780CD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2795"/>
              <a:ext cx="635" cy="2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9789" name="Line 13">
              <a:extLst>
                <a:ext uri="{FF2B5EF4-FFF2-40B4-BE49-F238E27FC236}">
                  <a16:creationId xmlns:a16="http://schemas.microsoft.com/office/drawing/2014/main" id="{DB92F8BA-57FF-4EED-A1E9-9CA2826E0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750"/>
              <a:ext cx="635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D9DCAE6B-F5B7-4EE5-B683-9270BE3D7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543800" cy="762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(8)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13012" name="Group 20">
            <a:extLst>
              <a:ext uri="{FF2B5EF4-FFF2-40B4-BE49-F238E27FC236}">
                <a16:creationId xmlns:a16="http://schemas.microsoft.com/office/drawing/2014/main" id="{1A216BE2-8D2F-4DA8-A68F-E52EDB6D424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95400"/>
            <a:ext cx="6710363" cy="4953000"/>
            <a:chOff x="720" y="816"/>
            <a:chExt cx="4227" cy="3120"/>
          </a:xfrm>
        </p:grpSpPr>
        <p:sp>
          <p:nvSpPr>
            <p:cNvPr id="212997" name="Text Box 5">
              <a:extLst>
                <a:ext uri="{FF2B5EF4-FFF2-40B4-BE49-F238E27FC236}">
                  <a16:creationId xmlns:a16="http://schemas.microsoft.com/office/drawing/2014/main" id="{BC7D9432-75B3-4383-9F4A-3DD0B2ECB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816"/>
              <a:ext cx="2250" cy="54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多道程序设计技术</a:t>
              </a:r>
            </a:p>
          </p:txBody>
        </p:sp>
        <p:sp>
          <p:nvSpPr>
            <p:cNvPr id="212998" name="Text Box 6">
              <a:extLst>
                <a:ext uri="{FF2B5EF4-FFF2-40B4-BE49-F238E27FC236}">
                  <a16:creationId xmlns:a16="http://schemas.microsoft.com/office/drawing/2014/main" id="{ADCAE64E-04A1-434A-8B98-AE86DD154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033"/>
              <a:ext cx="624" cy="185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为什么要引入多道程序设计技 术  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?</a:t>
              </a:r>
            </a:p>
          </p:txBody>
        </p:sp>
        <p:sp>
          <p:nvSpPr>
            <p:cNvPr id="212999" name="Text Box 7">
              <a:extLst>
                <a:ext uri="{FF2B5EF4-FFF2-40B4-BE49-F238E27FC236}">
                  <a16:creationId xmlns:a16="http://schemas.microsoft.com/office/drawing/2014/main" id="{59156AEC-D4DB-4B8B-83AB-929AC756D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1901"/>
              <a:ext cx="1432" cy="54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多道的特征</a:t>
              </a:r>
            </a:p>
          </p:txBody>
        </p:sp>
        <p:sp>
          <p:nvSpPr>
            <p:cNvPr id="213000" name="Text Box 8">
              <a:extLst>
                <a:ext uri="{FF2B5EF4-FFF2-40B4-BE49-F238E27FC236}">
                  <a16:creationId xmlns:a16="http://schemas.microsoft.com/office/drawing/2014/main" id="{BEC1987A-2376-4398-AC0F-0CEE3C12D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2525"/>
              <a:ext cx="513" cy="141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多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道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独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立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运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行</a:t>
              </a:r>
            </a:p>
          </p:txBody>
        </p:sp>
        <p:sp>
          <p:nvSpPr>
            <p:cNvPr id="213001" name="Text Box 9">
              <a:extLst>
                <a:ext uri="{FF2B5EF4-FFF2-40B4-BE49-F238E27FC236}">
                  <a16:creationId xmlns:a16="http://schemas.microsoft.com/office/drawing/2014/main" id="{8586C21C-EABA-4E45-9DEC-E03F37384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525"/>
              <a:ext cx="576" cy="138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宏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观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上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并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行</a:t>
              </a:r>
            </a:p>
          </p:txBody>
        </p:sp>
        <p:sp>
          <p:nvSpPr>
            <p:cNvPr id="213002" name="Text Box 10">
              <a:extLst>
                <a:ext uri="{FF2B5EF4-FFF2-40B4-BE49-F238E27FC236}">
                  <a16:creationId xmlns:a16="http://schemas.microsoft.com/office/drawing/2014/main" id="{C2297C6E-D5F4-4817-B828-E0C182C30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525"/>
              <a:ext cx="581" cy="141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微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观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上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串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行</a:t>
              </a:r>
            </a:p>
          </p:txBody>
        </p:sp>
        <p:sp>
          <p:nvSpPr>
            <p:cNvPr id="213003" name="AutoShape 11">
              <a:extLst>
                <a:ext uri="{FF2B5EF4-FFF2-40B4-BE49-F238E27FC236}">
                  <a16:creationId xmlns:a16="http://schemas.microsoft.com/office/drawing/2014/main" id="{1D6B5E64-782C-476A-8E3A-2904C53CFE1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939" y="1612"/>
              <a:ext cx="313" cy="1432"/>
            </a:xfrm>
            <a:prstGeom prst="leftBrace">
              <a:avLst>
                <a:gd name="adj1" fmla="val 38126"/>
                <a:gd name="adj2" fmla="val 50000"/>
              </a:avLst>
            </a:prstGeom>
            <a:solidFill>
              <a:srgbClr val="CCFFCC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04" name="Text Box 12">
              <a:extLst>
                <a:ext uri="{FF2B5EF4-FFF2-40B4-BE49-F238E27FC236}">
                  <a16:creationId xmlns:a16="http://schemas.microsoft.com/office/drawing/2014/main" id="{DD48C007-B8AF-4492-85A2-6F317E12F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876"/>
              <a:ext cx="819" cy="203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引入多道程序设计技术的优点</a:t>
              </a:r>
            </a:p>
          </p:txBody>
        </p:sp>
        <p:sp>
          <p:nvSpPr>
            <p:cNvPr id="213005" name="Line 13">
              <a:extLst>
                <a:ext uri="{FF2B5EF4-FFF2-40B4-BE49-F238E27FC236}">
                  <a16:creationId xmlns:a16="http://schemas.microsoft.com/office/drawing/2014/main" id="{7EF44D19-C8FB-4C53-AFCB-43EEEE0BC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093"/>
              <a:ext cx="1733" cy="9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06" name="Line 14">
              <a:extLst>
                <a:ext uri="{FF2B5EF4-FFF2-40B4-BE49-F238E27FC236}">
                  <a16:creationId xmlns:a16="http://schemas.microsoft.com/office/drawing/2014/main" id="{7BF95CAC-0D26-4CAA-9366-252D3B7F1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087"/>
              <a:ext cx="1723" cy="7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07" name="Line 15">
              <a:extLst>
                <a:ext uri="{FF2B5EF4-FFF2-40B4-BE49-F238E27FC236}">
                  <a16:creationId xmlns:a16="http://schemas.microsoft.com/office/drawing/2014/main" id="{99AB6B89-721E-4E43-BB52-5C0C2A58C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087"/>
              <a:ext cx="205" cy="8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09" name="Text Box 17">
              <a:extLst>
                <a:ext uri="{FF2B5EF4-FFF2-40B4-BE49-F238E27FC236}">
                  <a16:creationId xmlns:a16="http://schemas.microsoft.com/office/drawing/2014/main" id="{FAD8327C-D130-4C49-AABA-DC284F320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088"/>
              <a:ext cx="768" cy="18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中断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+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通道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---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多道程序设计技术的基础</a:t>
              </a:r>
            </a:p>
          </p:txBody>
        </p:sp>
        <p:sp>
          <p:nvSpPr>
            <p:cNvPr id="213010" name="Line 18">
              <a:extLst>
                <a:ext uri="{FF2B5EF4-FFF2-40B4-BE49-F238E27FC236}">
                  <a16:creationId xmlns:a16="http://schemas.microsoft.com/office/drawing/2014/main" id="{7A8015B6-5666-458B-91B3-11900B554F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148"/>
              <a:ext cx="912" cy="8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7970" name="Rectangle 2">
            <a:extLst>
              <a:ext uri="{FF2B5EF4-FFF2-40B4-BE49-F238E27FC236}">
                <a16:creationId xmlns:a16="http://schemas.microsoft.com/office/drawing/2014/main" id="{859DE1C0-4BE1-4090-AD78-38390CA39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checke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C386A720-D4F1-490A-B86B-E36B7E8CD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543800" cy="762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处理机管理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(9)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162856" name="Group 40">
            <a:extLst>
              <a:ext uri="{FF2B5EF4-FFF2-40B4-BE49-F238E27FC236}">
                <a16:creationId xmlns:a16="http://schemas.microsoft.com/office/drawing/2014/main" id="{6C88B207-E515-4276-AECA-DFBB61CA3B8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990600"/>
            <a:ext cx="6781800" cy="5889625"/>
            <a:chOff x="912" y="624"/>
            <a:chExt cx="4272" cy="3710"/>
          </a:xfrm>
        </p:grpSpPr>
        <p:sp>
          <p:nvSpPr>
            <p:cNvPr id="162821" name="Text Box 5">
              <a:extLst>
                <a:ext uri="{FF2B5EF4-FFF2-40B4-BE49-F238E27FC236}">
                  <a16:creationId xmlns:a16="http://schemas.microsoft.com/office/drawing/2014/main" id="{F1ACB343-C23F-49D4-AFAA-793683119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721"/>
              <a:ext cx="398" cy="6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进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</p:txBody>
        </p:sp>
        <p:sp>
          <p:nvSpPr>
            <p:cNvPr id="162822" name="Text Box 6">
              <a:extLst>
                <a:ext uri="{FF2B5EF4-FFF2-40B4-BE49-F238E27FC236}">
                  <a16:creationId xmlns:a16="http://schemas.microsoft.com/office/drawing/2014/main" id="{770D8427-8650-4465-9AFE-D92A24ABD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673"/>
              <a:ext cx="960" cy="34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进程的定义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62823" name="Text Box 7">
              <a:extLst>
                <a:ext uri="{FF2B5EF4-FFF2-40B4-BE49-F238E27FC236}">
                  <a16:creationId xmlns:a16="http://schemas.microsoft.com/office/drawing/2014/main" id="{D9F81EE6-17FF-4FC5-930E-825CBEECC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1256"/>
              <a:ext cx="942" cy="32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进程的属性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62824" name="Text Box 8">
              <a:extLst>
                <a:ext uri="{FF2B5EF4-FFF2-40B4-BE49-F238E27FC236}">
                  <a16:creationId xmlns:a16="http://schemas.microsoft.com/office/drawing/2014/main" id="{47EBA1BE-507E-48DB-A4B7-DEA152F98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1791"/>
              <a:ext cx="942" cy="2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进程的状态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62825" name="Text Box 9">
              <a:extLst>
                <a:ext uri="{FF2B5EF4-FFF2-40B4-BE49-F238E27FC236}">
                  <a16:creationId xmlns:a16="http://schemas.microsoft.com/office/drawing/2014/main" id="{E933E7CD-99FF-417B-AA51-017145480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72"/>
              <a:ext cx="960" cy="29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进程映像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62826" name="Text Box 10">
              <a:extLst>
                <a:ext uri="{FF2B5EF4-FFF2-40B4-BE49-F238E27FC236}">
                  <a16:creationId xmlns:a16="http://schemas.microsoft.com/office/drawing/2014/main" id="{58CA949B-1168-4489-A469-D8FBDB86C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3001"/>
              <a:ext cx="1086" cy="34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进程上下文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62827" name="Text Box 11">
              <a:extLst>
                <a:ext uri="{FF2B5EF4-FFF2-40B4-BE49-F238E27FC236}">
                  <a16:creationId xmlns:a16="http://schemas.microsoft.com/office/drawing/2014/main" id="{27AF6BD6-1973-4F8E-9BDA-D48A7AA73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110"/>
              <a:ext cx="1344" cy="58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结构性 共享性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动态性 独立性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制约性 并发性</a:t>
              </a:r>
            </a:p>
          </p:txBody>
        </p:sp>
        <p:sp>
          <p:nvSpPr>
            <p:cNvPr id="162828" name="Text Box 12">
              <a:extLst>
                <a:ext uri="{FF2B5EF4-FFF2-40B4-BE49-F238E27FC236}">
                  <a16:creationId xmlns:a16="http://schemas.microsoft.com/office/drawing/2014/main" id="{AD5C71BB-7587-40CC-99AC-70CE8A0BA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624"/>
              <a:ext cx="1328" cy="4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单线程进程定义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多线程进程定义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62829" name="Text Box 13">
              <a:extLst>
                <a:ext uri="{FF2B5EF4-FFF2-40B4-BE49-F238E27FC236}">
                  <a16:creationId xmlns:a16="http://schemas.microsoft.com/office/drawing/2014/main" id="{89BFBA9F-8630-49E2-9395-F80C05FE4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" y="1742"/>
              <a:ext cx="1291" cy="63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三态模型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五态模型模型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挂起状态模型</a:t>
              </a:r>
            </a:p>
          </p:txBody>
        </p:sp>
        <p:sp>
          <p:nvSpPr>
            <p:cNvPr id="162830" name="Text Box 14">
              <a:extLst>
                <a:ext uri="{FF2B5EF4-FFF2-40B4-BE49-F238E27FC236}">
                  <a16:creationId xmlns:a16="http://schemas.microsoft.com/office/drawing/2014/main" id="{C444A614-F416-461F-AAF6-BB0C35657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2375"/>
              <a:ext cx="797" cy="63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程序块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控制块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数据块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62831" name="Text Box 15">
              <a:extLst>
                <a:ext uri="{FF2B5EF4-FFF2-40B4-BE49-F238E27FC236}">
                  <a16:creationId xmlns:a16="http://schemas.microsoft.com/office/drawing/2014/main" id="{F687198E-358B-49D3-8279-4F7415CCA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1694"/>
              <a:ext cx="760" cy="63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运行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就绪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阻塞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62832" name="Line 16">
              <a:extLst>
                <a:ext uri="{FF2B5EF4-FFF2-40B4-BE49-F238E27FC236}">
                  <a16:creationId xmlns:a16="http://schemas.microsoft.com/office/drawing/2014/main" id="{4FFA5D08-5D4B-4B56-8149-14F3F9C73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8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33" name="Line 17">
              <a:extLst>
                <a:ext uri="{FF2B5EF4-FFF2-40B4-BE49-F238E27FC236}">
                  <a16:creationId xmlns:a16="http://schemas.microsoft.com/office/drawing/2014/main" id="{677D6537-B894-4E60-8D49-BC0D09E7C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819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34" name="Line 18">
              <a:extLst>
                <a:ext uri="{FF2B5EF4-FFF2-40B4-BE49-F238E27FC236}">
                  <a16:creationId xmlns:a16="http://schemas.microsoft.com/office/drawing/2014/main" id="{16FF9AB5-DB49-4971-AABA-E9077F264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1402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35" name="Line 19">
              <a:extLst>
                <a:ext uri="{FF2B5EF4-FFF2-40B4-BE49-F238E27FC236}">
                  <a16:creationId xmlns:a16="http://schemas.microsoft.com/office/drawing/2014/main" id="{878F0283-B726-4D9F-8E9F-EAA28D006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8" y="1937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36" name="Line 20">
              <a:extLst>
                <a:ext uri="{FF2B5EF4-FFF2-40B4-BE49-F238E27FC236}">
                  <a16:creationId xmlns:a16="http://schemas.microsoft.com/office/drawing/2014/main" id="{2735EF48-4F96-46A9-9356-B60F336BF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2618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37" name="Text Box 21">
              <a:extLst>
                <a:ext uri="{FF2B5EF4-FFF2-40B4-BE49-F238E27FC236}">
                  <a16:creationId xmlns:a16="http://schemas.microsoft.com/office/drawing/2014/main" id="{B5210DE8-BA2D-4506-863D-1D76230A8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" y="2423"/>
              <a:ext cx="978" cy="63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标识信息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现场信息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控制信息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62838" name="Line 22">
              <a:extLst>
                <a:ext uri="{FF2B5EF4-FFF2-40B4-BE49-F238E27FC236}">
                  <a16:creationId xmlns:a16="http://schemas.microsoft.com/office/drawing/2014/main" id="{F2A599F9-F1B0-4199-8E7B-30BD6C56A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666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39" name="Line 23">
              <a:extLst>
                <a:ext uri="{FF2B5EF4-FFF2-40B4-BE49-F238E27FC236}">
                  <a16:creationId xmlns:a16="http://schemas.microsoft.com/office/drawing/2014/main" id="{75B3E865-358D-417E-BC16-780973002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4" y="3201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40" name="Text Box 24">
              <a:extLst>
                <a:ext uri="{FF2B5EF4-FFF2-40B4-BE49-F238E27FC236}">
                  <a16:creationId xmlns:a16="http://schemas.microsoft.com/office/drawing/2014/main" id="{FBC54EBF-4A71-49DB-AD99-6D69C249E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4" y="3055"/>
              <a:ext cx="1272" cy="58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用户级上下文</a:t>
              </a:r>
            </a:p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系统级上下文</a:t>
              </a:r>
            </a:p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寄存器上下文</a:t>
              </a:r>
            </a:p>
          </p:txBody>
        </p:sp>
        <p:sp>
          <p:nvSpPr>
            <p:cNvPr id="162841" name="Line 25">
              <a:extLst>
                <a:ext uri="{FF2B5EF4-FFF2-40B4-BE49-F238E27FC236}">
                  <a16:creationId xmlns:a16="http://schemas.microsoft.com/office/drawing/2014/main" id="{90383E76-6E52-4255-B297-610C7D105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6" y="867"/>
              <a:ext cx="8" cy="2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42" name="Line 26">
              <a:extLst>
                <a:ext uri="{FF2B5EF4-FFF2-40B4-BE49-F238E27FC236}">
                  <a16:creationId xmlns:a16="http://schemas.microsoft.com/office/drawing/2014/main" id="{B195D349-899B-4905-B8C9-91A7FD35F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867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43" name="Line 27">
              <a:extLst>
                <a:ext uri="{FF2B5EF4-FFF2-40B4-BE49-F238E27FC236}">
                  <a16:creationId xmlns:a16="http://schemas.microsoft.com/office/drawing/2014/main" id="{1E2D4543-D58A-41A1-A55B-3E2A06F1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402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44" name="Line 28">
              <a:extLst>
                <a:ext uri="{FF2B5EF4-FFF2-40B4-BE49-F238E27FC236}">
                  <a16:creationId xmlns:a16="http://schemas.microsoft.com/office/drawing/2014/main" id="{18C7E2D5-1B70-40D3-BB56-360E257E4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937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45" name="Line 29">
              <a:extLst>
                <a:ext uri="{FF2B5EF4-FFF2-40B4-BE49-F238E27FC236}">
                  <a16:creationId xmlns:a16="http://schemas.microsoft.com/office/drawing/2014/main" id="{7ABFB36B-CB9E-4672-91F8-9BDEFF2BC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2569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46" name="Line 30">
              <a:extLst>
                <a:ext uri="{FF2B5EF4-FFF2-40B4-BE49-F238E27FC236}">
                  <a16:creationId xmlns:a16="http://schemas.microsoft.com/office/drawing/2014/main" id="{477E1358-B931-4462-81BA-A7DE02200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3152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47" name="Line 31">
              <a:extLst>
                <a:ext uri="{FF2B5EF4-FFF2-40B4-BE49-F238E27FC236}">
                  <a16:creationId xmlns:a16="http://schemas.microsoft.com/office/drawing/2014/main" id="{98BAFD4A-34E5-4CB5-9DC4-D65AC3E46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0" y="2023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48" name="Text Box 32">
              <a:extLst>
                <a:ext uri="{FF2B5EF4-FFF2-40B4-BE49-F238E27FC236}">
                  <a16:creationId xmlns:a16="http://schemas.microsoft.com/office/drawing/2014/main" id="{067BB816-54C2-4370-9476-5C76AD742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3528"/>
              <a:ext cx="1038" cy="30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进程的控制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62849" name="Line 33">
              <a:extLst>
                <a:ext uri="{FF2B5EF4-FFF2-40B4-BE49-F238E27FC236}">
                  <a16:creationId xmlns:a16="http://schemas.microsoft.com/office/drawing/2014/main" id="{AE2DD86E-511F-4016-80DC-22E70FDE8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3679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50" name="Text Box 34">
              <a:extLst>
                <a:ext uri="{FF2B5EF4-FFF2-40B4-BE49-F238E27FC236}">
                  <a16:creationId xmlns:a16="http://schemas.microsoft.com/office/drawing/2014/main" id="{2D5CA9D2-29F4-490B-BAD8-FC3400F1E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4" y="3639"/>
              <a:ext cx="936" cy="695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创建 撤销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阻塞 唤醒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挂起 激活</a:t>
              </a:r>
            </a:p>
          </p:txBody>
        </p:sp>
        <p:sp>
          <p:nvSpPr>
            <p:cNvPr id="162851" name="Line 35">
              <a:extLst>
                <a:ext uri="{FF2B5EF4-FFF2-40B4-BE49-F238E27FC236}">
                  <a16:creationId xmlns:a16="http://schemas.microsoft.com/office/drawing/2014/main" id="{51F5E368-1925-4926-A78D-AC81C02C8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4" y="3753"/>
              <a:ext cx="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52" name="Line 36">
              <a:extLst>
                <a:ext uri="{FF2B5EF4-FFF2-40B4-BE49-F238E27FC236}">
                  <a16:creationId xmlns:a16="http://schemas.microsoft.com/office/drawing/2014/main" id="{4A282495-E0D2-4282-AE89-EEB04EAF5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2324"/>
              <a:ext cx="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endParaRPr lang="en-US"/>
            </a:p>
          </p:txBody>
        </p:sp>
        <p:sp>
          <p:nvSpPr>
            <p:cNvPr id="162853" name="Text Box 37">
              <a:extLst>
                <a:ext uri="{FF2B5EF4-FFF2-40B4-BE49-F238E27FC236}">
                  <a16:creationId xmlns:a16="http://schemas.microsoft.com/office/drawing/2014/main" id="{69D229E9-0C97-43CE-A7D7-68323278A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399"/>
              <a:ext cx="336" cy="109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为何引入进程</a:t>
              </a:r>
            </a:p>
            <a:p>
              <a:pPr eaLnBrk="0" hangingPunct="0"/>
              <a:endParaRPr kumimoji="0" lang="zh-CN" altLang="en-US" sz="18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sz="1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</p:grpSp>
      <p:sp>
        <p:nvSpPr>
          <p:cNvPr id="162855" name="Rectangle 39">
            <a:extLst>
              <a:ext uri="{FF2B5EF4-FFF2-40B4-BE49-F238E27FC236}">
                <a16:creationId xmlns:a16="http://schemas.microsoft.com/office/drawing/2014/main" id="{82E5AC7F-7E7E-4095-8E3B-F2535AB94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516563"/>
            <a:ext cx="7772400" cy="57943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checke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>
            <a:extLst>
              <a:ext uri="{FF2B5EF4-FFF2-40B4-BE49-F238E27FC236}">
                <a16:creationId xmlns:a16="http://schemas.microsoft.com/office/drawing/2014/main" id="{24247C25-A0DF-4E77-B740-2636203F6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763000" cy="1066800"/>
          </a:xfrm>
        </p:spPr>
        <p:txBody>
          <a:bodyPr/>
          <a:lstStyle/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具有挂起功能的进程状态及其转换</a:t>
            </a:r>
            <a:br>
              <a:rPr lang="zh-CN" altLang="en-US">
                <a:latin typeface="仿宋_GB2312" pitchFamily="49" charset="-122"/>
                <a:ea typeface="仿宋_GB2312" pitchFamily="49" charset="-122"/>
              </a:rPr>
            </a:br>
            <a:endParaRPr lang="zh-CN" altLang="en-US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5C7C84D9-D904-4EC8-82A9-577D1F151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sp>
        <p:nvSpPr>
          <p:cNvPr id="542724" name="Text Box 4">
            <a:extLst>
              <a:ext uri="{FF2B5EF4-FFF2-40B4-BE49-F238E27FC236}">
                <a16:creationId xmlns:a16="http://schemas.microsoft.com/office/drawing/2014/main" id="{EE4E3918-72FE-4225-BE00-B6C22B4A4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2165350"/>
            <a:ext cx="717550" cy="431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挂起</a:t>
            </a:r>
          </a:p>
        </p:txBody>
      </p:sp>
      <p:sp>
        <p:nvSpPr>
          <p:cNvPr id="542725" name="Line 5">
            <a:extLst>
              <a:ext uri="{FF2B5EF4-FFF2-40B4-BE49-F238E27FC236}">
                <a16:creationId xmlns:a16="http://schemas.microsoft.com/office/drawing/2014/main" id="{0D4704A5-0981-4BAF-B659-EF62C0C998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81413" y="1851025"/>
            <a:ext cx="2392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36000" rIns="0" bIns="0"/>
          <a:lstStyle/>
          <a:p>
            <a:endParaRPr lang="en-US"/>
          </a:p>
        </p:txBody>
      </p:sp>
      <p:sp>
        <p:nvSpPr>
          <p:cNvPr id="542726" name="Text Box 6">
            <a:extLst>
              <a:ext uri="{FF2B5EF4-FFF2-40B4-BE49-F238E27FC236}">
                <a16:creationId xmlns:a16="http://schemas.microsoft.com/office/drawing/2014/main" id="{C81C06CD-8450-4F1A-8512-F1032D8DF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1412875"/>
            <a:ext cx="1574800" cy="36036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等待事件结束</a:t>
            </a:r>
          </a:p>
        </p:txBody>
      </p:sp>
      <p:sp>
        <p:nvSpPr>
          <p:cNvPr id="542727" name="Text Box 7">
            <a:extLst>
              <a:ext uri="{FF2B5EF4-FFF2-40B4-BE49-F238E27FC236}">
                <a16:creationId xmlns:a16="http://schemas.microsoft.com/office/drawing/2014/main" id="{61945EA8-1A72-411A-A077-9003325C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4221163"/>
            <a:ext cx="623887" cy="5984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出现等待事件</a:t>
            </a:r>
          </a:p>
        </p:txBody>
      </p:sp>
      <p:sp>
        <p:nvSpPr>
          <p:cNvPr id="542728" name="Text Box 8">
            <a:extLst>
              <a:ext uri="{FF2B5EF4-FFF2-40B4-BE49-F238E27FC236}">
                <a16:creationId xmlns:a16="http://schemas.microsoft.com/office/drawing/2014/main" id="{992C427E-E1DF-4652-9EB0-3E0B64840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246438"/>
            <a:ext cx="609600" cy="11191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解除挂起</a:t>
            </a:r>
          </a:p>
        </p:txBody>
      </p:sp>
      <p:sp>
        <p:nvSpPr>
          <p:cNvPr id="542729" name="Text Box 9">
            <a:extLst>
              <a:ext uri="{FF2B5EF4-FFF2-40B4-BE49-F238E27FC236}">
                <a16:creationId xmlns:a16="http://schemas.microsoft.com/office/drawing/2014/main" id="{4F2FAA10-0262-4EB5-BD25-90DBCCE47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3141663"/>
            <a:ext cx="415925" cy="6572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挂起</a:t>
            </a:r>
          </a:p>
        </p:txBody>
      </p:sp>
      <p:sp>
        <p:nvSpPr>
          <p:cNvPr id="542730" name="Text Box 10">
            <a:extLst>
              <a:ext uri="{FF2B5EF4-FFF2-40B4-BE49-F238E27FC236}">
                <a16:creationId xmlns:a16="http://schemas.microsoft.com/office/drawing/2014/main" id="{F947BD75-5114-4A4C-8831-F54D398E2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4437063"/>
            <a:ext cx="430213" cy="6492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落选</a:t>
            </a:r>
          </a:p>
        </p:txBody>
      </p:sp>
      <p:sp>
        <p:nvSpPr>
          <p:cNvPr id="542731" name="Text Box 11">
            <a:extLst>
              <a:ext uri="{FF2B5EF4-FFF2-40B4-BE49-F238E27FC236}">
                <a16:creationId xmlns:a16="http://schemas.microsoft.com/office/drawing/2014/main" id="{881EE6BA-CC11-4D2A-9342-8492C6EB4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006850"/>
            <a:ext cx="431800" cy="5746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选中</a:t>
            </a:r>
          </a:p>
        </p:txBody>
      </p:sp>
      <p:sp>
        <p:nvSpPr>
          <p:cNvPr id="542732" name="Line 12">
            <a:extLst>
              <a:ext uri="{FF2B5EF4-FFF2-40B4-BE49-F238E27FC236}">
                <a16:creationId xmlns:a16="http://schemas.microsoft.com/office/drawing/2014/main" id="{9ED35250-6385-46FC-AB74-4E064151A7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2125" y="1970088"/>
            <a:ext cx="0" cy="34369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36000" rIns="0" bIns="0"/>
          <a:lstStyle/>
          <a:p>
            <a:endParaRPr lang="en-US"/>
          </a:p>
        </p:txBody>
      </p:sp>
      <p:sp>
        <p:nvSpPr>
          <p:cNvPr id="542733" name="Line 13">
            <a:extLst>
              <a:ext uri="{FF2B5EF4-FFF2-40B4-BE49-F238E27FC236}">
                <a16:creationId xmlns:a16="http://schemas.microsoft.com/office/drawing/2014/main" id="{654ACF2D-F87E-42FD-89A9-01740824A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8013" y="2165350"/>
            <a:ext cx="0" cy="31734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36000" rIns="0" bIns="0"/>
          <a:lstStyle/>
          <a:p>
            <a:endParaRPr lang="en-US"/>
          </a:p>
        </p:txBody>
      </p:sp>
      <p:sp>
        <p:nvSpPr>
          <p:cNvPr id="542734" name="Line 14">
            <a:extLst>
              <a:ext uri="{FF2B5EF4-FFF2-40B4-BE49-F238E27FC236}">
                <a16:creationId xmlns:a16="http://schemas.microsoft.com/office/drawing/2014/main" id="{95E41E6E-D850-42CB-92CD-750884C447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8188" y="3462338"/>
            <a:ext cx="1144587" cy="2114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36000" rIns="0" bIns="0"/>
          <a:lstStyle/>
          <a:p>
            <a:endParaRPr lang="en-US"/>
          </a:p>
        </p:txBody>
      </p:sp>
      <p:sp>
        <p:nvSpPr>
          <p:cNvPr id="542735" name="Line 15">
            <a:extLst>
              <a:ext uri="{FF2B5EF4-FFF2-40B4-BE49-F238E27FC236}">
                <a16:creationId xmlns:a16="http://schemas.microsoft.com/office/drawing/2014/main" id="{5482D0CB-E37B-4631-A98F-12DA922AF7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150" y="3605213"/>
            <a:ext cx="1039813" cy="18510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36000" rIns="0" bIns="0"/>
          <a:lstStyle/>
          <a:p>
            <a:endParaRPr lang="en-US"/>
          </a:p>
        </p:txBody>
      </p:sp>
      <p:sp>
        <p:nvSpPr>
          <p:cNvPr id="542736" name="Line 16">
            <a:extLst>
              <a:ext uri="{FF2B5EF4-FFF2-40B4-BE49-F238E27FC236}">
                <a16:creationId xmlns:a16="http://schemas.microsoft.com/office/drawing/2014/main" id="{2AC0B0D5-7CFF-432B-B3B4-1B57A8782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3487738"/>
            <a:ext cx="1143000" cy="18510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36000" rIns="0" bIns="0"/>
          <a:lstStyle/>
          <a:p>
            <a:endParaRPr lang="en-US"/>
          </a:p>
        </p:txBody>
      </p:sp>
      <p:sp>
        <p:nvSpPr>
          <p:cNvPr id="542737" name="Line 17">
            <a:extLst>
              <a:ext uri="{FF2B5EF4-FFF2-40B4-BE49-F238E27FC236}">
                <a16:creationId xmlns:a16="http://schemas.microsoft.com/office/drawing/2014/main" id="{C528AB46-908C-42AE-B5B6-8DC36CF9A5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08400" y="5721350"/>
            <a:ext cx="2390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36000" rIns="0" bIns="0"/>
          <a:lstStyle/>
          <a:p>
            <a:endParaRPr lang="en-US"/>
          </a:p>
        </p:txBody>
      </p:sp>
      <p:sp>
        <p:nvSpPr>
          <p:cNvPr id="542738" name="Oval 18">
            <a:extLst>
              <a:ext uri="{FF2B5EF4-FFF2-40B4-BE49-F238E27FC236}">
                <a16:creationId xmlns:a16="http://schemas.microsoft.com/office/drawing/2014/main" id="{516A5EE3-1231-47D8-ACD5-1807BF750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563" y="2981325"/>
            <a:ext cx="1262062" cy="6477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36000" rIns="0" bIns="0"/>
          <a:lstStyle/>
          <a:p>
            <a:endParaRPr lang="en-US"/>
          </a:p>
        </p:txBody>
      </p:sp>
      <p:sp>
        <p:nvSpPr>
          <p:cNvPr id="542739" name="Text Box 19">
            <a:extLst>
              <a:ext uri="{FF2B5EF4-FFF2-40B4-BE49-F238E27FC236}">
                <a16:creationId xmlns:a16="http://schemas.microsoft.com/office/drawing/2014/main" id="{DFB5C83F-815B-4702-8F81-08A480CEA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3090863"/>
            <a:ext cx="1081087" cy="4333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运行态</a:t>
            </a:r>
          </a:p>
        </p:txBody>
      </p:sp>
      <p:sp>
        <p:nvSpPr>
          <p:cNvPr id="542740" name="Oval 20">
            <a:extLst>
              <a:ext uri="{FF2B5EF4-FFF2-40B4-BE49-F238E27FC236}">
                <a16:creationId xmlns:a16="http://schemas.microsoft.com/office/drawing/2014/main" id="{68C71EAA-A426-46CD-9CCA-A03A0368A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5357813"/>
            <a:ext cx="1230312" cy="652462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36000" rIns="0" bIns="0"/>
          <a:lstStyle/>
          <a:p>
            <a:endParaRPr lang="en-US"/>
          </a:p>
        </p:txBody>
      </p:sp>
      <p:sp>
        <p:nvSpPr>
          <p:cNvPr id="542741" name="Text Box 21">
            <a:extLst>
              <a:ext uri="{FF2B5EF4-FFF2-40B4-BE49-F238E27FC236}">
                <a16:creationId xmlns:a16="http://schemas.microsoft.com/office/drawing/2014/main" id="{528D9900-BDF5-4CB3-9254-3AF9AF033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38" y="5467350"/>
            <a:ext cx="1054100" cy="4333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就绪态</a:t>
            </a:r>
          </a:p>
        </p:txBody>
      </p:sp>
      <p:sp>
        <p:nvSpPr>
          <p:cNvPr id="542742" name="Text Box 22">
            <a:extLst>
              <a:ext uri="{FF2B5EF4-FFF2-40B4-BE49-F238E27FC236}">
                <a16:creationId xmlns:a16="http://schemas.microsoft.com/office/drawing/2014/main" id="{9AFBF16D-87B1-49D3-9C08-4723BAC0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734050"/>
            <a:ext cx="1738313" cy="431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等待事件结束</a:t>
            </a:r>
          </a:p>
        </p:txBody>
      </p:sp>
      <p:grpSp>
        <p:nvGrpSpPr>
          <p:cNvPr id="542743" name="Group 23">
            <a:extLst>
              <a:ext uri="{FF2B5EF4-FFF2-40B4-BE49-F238E27FC236}">
                <a16:creationId xmlns:a16="http://schemas.microsoft.com/office/drawing/2014/main" id="{16E66F8B-4987-49FE-8592-FA99FCE3EC2E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4903788"/>
            <a:ext cx="1368425" cy="649287"/>
            <a:chOff x="8511" y="3451"/>
            <a:chExt cx="1420" cy="401"/>
          </a:xfrm>
        </p:grpSpPr>
        <p:sp>
          <p:nvSpPr>
            <p:cNvPr id="542744" name="Oval 24">
              <a:extLst>
                <a:ext uri="{FF2B5EF4-FFF2-40B4-BE49-F238E27FC236}">
                  <a16:creationId xmlns:a16="http://schemas.microsoft.com/office/drawing/2014/main" id="{73A55E7B-0655-462A-AC74-1CC94432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1" y="3451"/>
              <a:ext cx="1420" cy="4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36000" rIns="0" bIns="0"/>
            <a:lstStyle/>
            <a:p>
              <a:endParaRPr lang="en-US"/>
            </a:p>
          </p:txBody>
        </p:sp>
        <p:sp>
          <p:nvSpPr>
            <p:cNvPr id="542745" name="Text Box 25">
              <a:extLst>
                <a:ext uri="{FF2B5EF4-FFF2-40B4-BE49-F238E27FC236}">
                  <a16:creationId xmlns:a16="http://schemas.microsoft.com/office/drawing/2014/main" id="{5AFCC37E-2E43-48EA-9248-429D87C51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6" y="3518"/>
              <a:ext cx="852" cy="2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/>
            <a:p>
              <a:pPr algn="ctr" eaLnBrk="0" hangingPunct="0"/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终止态</a:t>
              </a:r>
            </a:p>
          </p:txBody>
        </p:sp>
      </p:grpSp>
      <p:sp>
        <p:nvSpPr>
          <p:cNvPr id="542746" name="Line 26">
            <a:extLst>
              <a:ext uri="{FF2B5EF4-FFF2-40B4-BE49-F238E27FC236}">
                <a16:creationId xmlns:a16="http://schemas.microsoft.com/office/drawing/2014/main" id="{C7BD9A15-F2BA-4FA1-A443-5DBDFE936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9225" y="4206875"/>
            <a:ext cx="1144588" cy="1317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36000" rIns="0" bIns="0"/>
          <a:lstStyle/>
          <a:p>
            <a:endParaRPr lang="en-US"/>
          </a:p>
        </p:txBody>
      </p:sp>
      <p:sp>
        <p:nvSpPr>
          <p:cNvPr id="542747" name="Line 27">
            <a:extLst>
              <a:ext uri="{FF2B5EF4-FFF2-40B4-BE49-F238E27FC236}">
                <a16:creationId xmlns:a16="http://schemas.microsoft.com/office/drawing/2014/main" id="{E91748E8-0113-4DA4-B3DD-98F8D1F07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3629025"/>
            <a:ext cx="0" cy="13223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36000" rIns="0" bIns="0"/>
          <a:lstStyle/>
          <a:p>
            <a:endParaRPr lang="en-US"/>
          </a:p>
        </p:txBody>
      </p:sp>
      <p:grpSp>
        <p:nvGrpSpPr>
          <p:cNvPr id="542748" name="Group 28">
            <a:extLst>
              <a:ext uri="{FF2B5EF4-FFF2-40B4-BE49-F238E27FC236}">
                <a16:creationId xmlns:a16="http://schemas.microsoft.com/office/drawing/2014/main" id="{6FC6D0E4-DCDF-4BE9-A7C9-CD40E44F1274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629025"/>
            <a:ext cx="1062037" cy="650875"/>
            <a:chOff x="2571" y="3451"/>
            <a:chExt cx="1420" cy="401"/>
          </a:xfrm>
        </p:grpSpPr>
        <p:sp>
          <p:nvSpPr>
            <p:cNvPr id="542749" name="Oval 29">
              <a:extLst>
                <a:ext uri="{FF2B5EF4-FFF2-40B4-BE49-F238E27FC236}">
                  <a16:creationId xmlns:a16="http://schemas.microsoft.com/office/drawing/2014/main" id="{B34D05F7-8165-48D5-AF67-4A886FF19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3451"/>
              <a:ext cx="1420" cy="4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36000" rIns="0" bIns="0"/>
            <a:lstStyle/>
            <a:p>
              <a:endParaRPr lang="en-US"/>
            </a:p>
          </p:txBody>
        </p:sp>
        <p:sp>
          <p:nvSpPr>
            <p:cNvPr id="542750" name="Text Box 30">
              <a:extLst>
                <a:ext uri="{FF2B5EF4-FFF2-40B4-BE49-F238E27FC236}">
                  <a16:creationId xmlns:a16="http://schemas.microsoft.com/office/drawing/2014/main" id="{E794BA85-76DF-4EA0-946C-37D7279F1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3518"/>
              <a:ext cx="1020" cy="2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/>
            <a:p>
              <a:pPr algn="ctr" eaLnBrk="0" hangingPunct="0"/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新建态</a:t>
              </a:r>
            </a:p>
          </p:txBody>
        </p:sp>
      </p:grpSp>
      <p:sp>
        <p:nvSpPr>
          <p:cNvPr id="542751" name="Oval 31">
            <a:extLst>
              <a:ext uri="{FF2B5EF4-FFF2-40B4-BE49-F238E27FC236}">
                <a16:creationId xmlns:a16="http://schemas.microsoft.com/office/drawing/2014/main" id="{399035F0-2E71-477F-96DB-E9AA27D8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1484313"/>
            <a:ext cx="1230312" cy="6508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36000" rIns="0" bIns="0"/>
          <a:lstStyle/>
          <a:p>
            <a:endParaRPr lang="en-US" altLang="en-US" sz="2400">
              <a:ea typeface="宋体" panose="02010600030101010101" pitchFamily="2" charset="-122"/>
            </a:endParaRPr>
          </a:p>
        </p:txBody>
      </p:sp>
      <p:sp>
        <p:nvSpPr>
          <p:cNvPr id="542752" name="Text Box 32">
            <a:extLst>
              <a:ext uri="{FF2B5EF4-FFF2-40B4-BE49-F238E27FC236}">
                <a16:creationId xmlns:a16="http://schemas.microsoft.com/office/drawing/2014/main" id="{9BA26D5B-3BB8-4C73-A65D-752FBE403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1484313"/>
            <a:ext cx="884238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挂起就</a:t>
            </a:r>
          </a:p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绪态</a:t>
            </a:r>
          </a:p>
        </p:txBody>
      </p:sp>
      <p:sp>
        <p:nvSpPr>
          <p:cNvPr id="542753" name="Text Box 33">
            <a:extLst>
              <a:ext uri="{FF2B5EF4-FFF2-40B4-BE49-F238E27FC236}">
                <a16:creationId xmlns:a16="http://schemas.microsoft.com/office/drawing/2014/main" id="{93599ED6-05AD-4DC1-9EC7-96CDCC303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2924175"/>
            <a:ext cx="431800" cy="13684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解除挂起</a:t>
            </a:r>
          </a:p>
        </p:txBody>
      </p:sp>
      <p:sp>
        <p:nvSpPr>
          <p:cNvPr id="542754" name="Text Box 34">
            <a:extLst>
              <a:ext uri="{FF2B5EF4-FFF2-40B4-BE49-F238E27FC236}">
                <a16:creationId xmlns:a16="http://schemas.microsoft.com/office/drawing/2014/main" id="{E7B5E7C0-54A9-4AD5-AB8A-701D3FE58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365500"/>
            <a:ext cx="415925" cy="107156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挂起</a:t>
            </a:r>
          </a:p>
        </p:txBody>
      </p:sp>
      <p:sp>
        <p:nvSpPr>
          <p:cNvPr id="542755" name="Line 35">
            <a:extLst>
              <a:ext uri="{FF2B5EF4-FFF2-40B4-BE49-F238E27FC236}">
                <a16:creationId xmlns:a16="http://schemas.microsoft.com/office/drawing/2014/main" id="{5E54AC51-C181-40D6-9283-9A347C3031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75425" y="2112963"/>
            <a:ext cx="14288" cy="3292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36000" rIns="0" bIns="0"/>
          <a:lstStyle/>
          <a:p>
            <a:endParaRPr lang="en-US"/>
          </a:p>
        </p:txBody>
      </p:sp>
      <p:sp>
        <p:nvSpPr>
          <p:cNvPr id="542756" name="Line 36">
            <a:extLst>
              <a:ext uri="{FF2B5EF4-FFF2-40B4-BE49-F238E27FC236}">
                <a16:creationId xmlns:a16="http://schemas.microsoft.com/office/drawing/2014/main" id="{7DBD8D10-9817-479E-A6B1-95FE48E90E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19888" y="2139950"/>
            <a:ext cx="12700" cy="32940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36000" rIns="0" bIns="0"/>
          <a:lstStyle/>
          <a:p>
            <a:endParaRPr lang="en-US"/>
          </a:p>
        </p:txBody>
      </p:sp>
      <p:sp>
        <p:nvSpPr>
          <p:cNvPr id="542757" name="Oval 37">
            <a:extLst>
              <a:ext uri="{FF2B5EF4-FFF2-40B4-BE49-F238E27FC236}">
                <a16:creationId xmlns:a16="http://schemas.microsoft.com/office/drawing/2014/main" id="{36574A98-BEFF-4224-A85E-4950432C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1412875"/>
            <a:ext cx="1231900" cy="71755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endParaRPr lang="en-US"/>
          </a:p>
        </p:txBody>
      </p:sp>
      <p:sp>
        <p:nvSpPr>
          <p:cNvPr id="542758" name="Text Box 38">
            <a:extLst>
              <a:ext uri="{FF2B5EF4-FFF2-40B4-BE49-F238E27FC236}">
                <a16:creationId xmlns:a16="http://schemas.microsoft.com/office/drawing/2014/main" id="{BD5ED85D-B86B-4CC3-B5A7-144F4895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1412875"/>
            <a:ext cx="885825" cy="476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挂起等</a:t>
            </a:r>
          </a:p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待态</a:t>
            </a:r>
          </a:p>
        </p:txBody>
      </p:sp>
      <p:grpSp>
        <p:nvGrpSpPr>
          <p:cNvPr id="542759" name="Group 39">
            <a:extLst>
              <a:ext uri="{FF2B5EF4-FFF2-40B4-BE49-F238E27FC236}">
                <a16:creationId xmlns:a16="http://schemas.microsoft.com/office/drawing/2014/main" id="{9A2D67CE-3C62-4CB3-B983-4C25065DB165}"/>
              </a:ext>
            </a:extLst>
          </p:cNvPr>
          <p:cNvGrpSpPr>
            <a:grpSpLocks/>
          </p:cNvGrpSpPr>
          <p:nvPr/>
        </p:nvGrpSpPr>
        <p:grpSpPr bwMode="auto">
          <a:xfrm>
            <a:off x="6008688" y="5357813"/>
            <a:ext cx="1443037" cy="652462"/>
            <a:chOff x="7204" y="4384"/>
            <a:chExt cx="1420" cy="401"/>
          </a:xfrm>
        </p:grpSpPr>
        <p:sp>
          <p:nvSpPr>
            <p:cNvPr id="542760" name="Oval 40">
              <a:extLst>
                <a:ext uri="{FF2B5EF4-FFF2-40B4-BE49-F238E27FC236}">
                  <a16:creationId xmlns:a16="http://schemas.microsoft.com/office/drawing/2014/main" id="{83893176-E821-4CC3-93B0-2F44103F7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" y="4384"/>
              <a:ext cx="1420" cy="4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endParaRPr lang="en-US"/>
            </a:p>
          </p:txBody>
        </p:sp>
        <p:sp>
          <p:nvSpPr>
            <p:cNvPr id="542761" name="Text Box 41">
              <a:extLst>
                <a:ext uri="{FF2B5EF4-FFF2-40B4-BE49-F238E27FC236}">
                  <a16:creationId xmlns:a16="http://schemas.microsoft.com/office/drawing/2014/main" id="{39297E06-9CFA-4ACB-A747-58C788868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9" y="4451"/>
              <a:ext cx="852" cy="2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algn="ctr" eaLnBrk="0" hangingPunct="0"/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等待态</a:t>
              </a:r>
            </a:p>
          </p:txBody>
        </p:sp>
      </p:grpSp>
      <p:sp>
        <p:nvSpPr>
          <p:cNvPr id="542762" name="Line 42">
            <a:extLst>
              <a:ext uri="{FF2B5EF4-FFF2-40B4-BE49-F238E27FC236}">
                <a16:creationId xmlns:a16="http://schemas.microsoft.com/office/drawing/2014/main" id="{B9C6C7EB-DF82-4921-8AD8-5D0C91B07C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13138" y="2066925"/>
            <a:ext cx="1312862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36000" rIns="0" bIns="0"/>
          <a:lstStyle/>
          <a:p>
            <a:endParaRPr lang="en-US"/>
          </a:p>
        </p:txBody>
      </p:sp>
      <p:sp>
        <p:nvSpPr>
          <p:cNvPr id="542763" name="Line 43">
            <a:extLst>
              <a:ext uri="{FF2B5EF4-FFF2-40B4-BE49-F238E27FC236}">
                <a16:creationId xmlns:a16="http://schemas.microsoft.com/office/drawing/2014/main" id="{DF804A0B-9244-48C9-9D06-BFCFDF5B90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1300" y="2043113"/>
            <a:ext cx="1039813" cy="15859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36000" rIns="0" bIns="0"/>
          <a:lstStyle/>
          <a:p>
            <a:endParaRPr lang="en-US"/>
          </a:p>
        </p:txBody>
      </p:sp>
      <p:sp>
        <p:nvSpPr>
          <p:cNvPr id="542764" name="Text Box 44">
            <a:extLst>
              <a:ext uri="{FF2B5EF4-FFF2-40B4-BE49-F238E27FC236}">
                <a16:creationId xmlns:a16="http://schemas.microsoft.com/office/drawing/2014/main" id="{8DEE5A23-B8BF-4ED1-AB20-2E3428E86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382838"/>
            <a:ext cx="509587" cy="4333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提交</a:t>
            </a:r>
          </a:p>
        </p:txBody>
      </p:sp>
      <p:sp>
        <p:nvSpPr>
          <p:cNvPr id="542765" name="Text Box 45">
            <a:extLst>
              <a:ext uri="{FF2B5EF4-FFF2-40B4-BE49-F238E27FC236}">
                <a16:creationId xmlns:a16="http://schemas.microsoft.com/office/drawing/2014/main" id="{804C9019-2C32-46BD-88CB-88C80635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4932363"/>
            <a:ext cx="417512" cy="4333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提交</a:t>
            </a:r>
          </a:p>
        </p:txBody>
      </p:sp>
      <p:sp>
        <p:nvSpPr>
          <p:cNvPr id="542766" name="Line 46">
            <a:extLst>
              <a:ext uri="{FF2B5EF4-FFF2-40B4-BE49-F238E27FC236}">
                <a16:creationId xmlns:a16="http://schemas.microsoft.com/office/drawing/2014/main" id="{4B7D975F-CDC0-4935-87EC-C1736F185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" y="3967163"/>
            <a:ext cx="520700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36000" rIns="0" bIns="0"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746" name="Picture 2" descr="3_16">
            <a:extLst>
              <a:ext uri="{FF2B5EF4-FFF2-40B4-BE49-F238E27FC236}">
                <a16:creationId xmlns:a16="http://schemas.microsoft.com/office/drawing/2014/main" id="{BF691BE0-BD1E-41D2-9489-1107F158A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0013"/>
            <a:ext cx="8051800" cy="664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43747" name="Oval 3">
            <a:extLst>
              <a:ext uri="{FF2B5EF4-FFF2-40B4-BE49-F238E27FC236}">
                <a16:creationId xmlns:a16="http://schemas.microsoft.com/office/drawing/2014/main" id="{7FAB21F4-B193-4549-BE0B-6919BD87FE1C}"/>
              </a:ext>
            </a:extLst>
          </p:cNvPr>
          <p:cNvSpPr>
            <a:spLocks noChangeArrowheads="1"/>
          </p:cNvSpPr>
          <p:nvPr/>
        </p:nvSpPr>
        <p:spPr bwMode="auto">
          <a:xfrm rot="1766900">
            <a:off x="0" y="2420938"/>
            <a:ext cx="3851275" cy="1511300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48" name="Oval 4">
            <a:extLst>
              <a:ext uri="{FF2B5EF4-FFF2-40B4-BE49-F238E27FC236}">
                <a16:creationId xmlns:a16="http://schemas.microsoft.com/office/drawing/2014/main" id="{2699AED9-66EF-4DCB-95DF-8CE0AC22F3DF}"/>
              </a:ext>
            </a:extLst>
          </p:cNvPr>
          <p:cNvSpPr>
            <a:spLocks noChangeArrowheads="1"/>
          </p:cNvSpPr>
          <p:nvPr/>
        </p:nvSpPr>
        <p:spPr bwMode="auto">
          <a:xfrm rot="2325146">
            <a:off x="1935163" y="1477963"/>
            <a:ext cx="4248150" cy="1511300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49" name="Line 5">
            <a:extLst>
              <a:ext uri="{FF2B5EF4-FFF2-40B4-BE49-F238E27FC236}">
                <a16:creationId xmlns:a16="http://schemas.microsoft.com/office/drawing/2014/main" id="{8DB8B585-76DE-4585-BEC3-8FFD4C6628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0063" y="5589588"/>
            <a:ext cx="187166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750" name="Line 6">
            <a:extLst>
              <a:ext uri="{FF2B5EF4-FFF2-40B4-BE49-F238E27FC236}">
                <a16:creationId xmlns:a16="http://schemas.microsoft.com/office/drawing/2014/main" id="{190AC25F-FE17-4FEA-92A3-9027889596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7763" y="5445125"/>
            <a:ext cx="576262" cy="360363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751" name="Line 7">
            <a:extLst>
              <a:ext uri="{FF2B5EF4-FFF2-40B4-BE49-F238E27FC236}">
                <a16:creationId xmlns:a16="http://schemas.microsoft.com/office/drawing/2014/main" id="{1944E16E-3F1C-45AD-9857-ED68849FD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5445125"/>
            <a:ext cx="431800" cy="4318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752" name="Rectangle 8">
            <a:extLst>
              <a:ext uri="{FF2B5EF4-FFF2-40B4-BE49-F238E27FC236}">
                <a16:creationId xmlns:a16="http://schemas.microsoft.com/office/drawing/2014/main" id="{2A327421-64AE-4CE6-B56F-E5047BF2C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60350"/>
            <a:ext cx="409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UNIX SVR4 operating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id="{BAEA4C4F-42C7-4DF1-870F-174BC06D7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处理机管理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(11)</a:t>
            </a:r>
          </a:p>
        </p:txBody>
      </p:sp>
      <p:grpSp>
        <p:nvGrpSpPr>
          <p:cNvPr id="472067" name="Group 3">
            <a:extLst>
              <a:ext uri="{FF2B5EF4-FFF2-40B4-BE49-F238E27FC236}">
                <a16:creationId xmlns:a16="http://schemas.microsoft.com/office/drawing/2014/main" id="{97269BE6-5D17-4715-ADCD-623B6E2E023B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412875"/>
            <a:ext cx="8137525" cy="5184775"/>
            <a:chOff x="2473" y="1284"/>
            <a:chExt cx="7020" cy="4524"/>
          </a:xfrm>
        </p:grpSpPr>
        <p:sp>
          <p:nvSpPr>
            <p:cNvPr id="472068" name="Oval 4">
              <a:extLst>
                <a:ext uri="{FF2B5EF4-FFF2-40B4-BE49-F238E27FC236}">
                  <a16:creationId xmlns:a16="http://schemas.microsoft.com/office/drawing/2014/main" id="{82DAF608-4532-48AD-9FDC-638D63686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2782"/>
              <a:ext cx="2016" cy="642"/>
            </a:xfrm>
            <a:prstGeom prst="ellipse">
              <a:avLst/>
            </a:prstGeom>
            <a:solidFill>
              <a:srgbClr val="00CC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核心态运行</a:t>
              </a:r>
              <a:r>
                <a:rPr lang="en-US" altLang="zh-CN" sz="1800">
                  <a:solidFill>
                    <a:srgbClr val="000000"/>
                  </a:solidFill>
                  <a:latin typeface="仿宋_GB2312" pitchFamily="49" charset="-122"/>
                </a:rPr>
                <a:t>(2)</a:t>
              </a:r>
              <a:endParaRPr lang="en-US" altLang="zh-CN" sz="1800">
                <a:latin typeface="仿宋_GB2312" pitchFamily="49" charset="-122"/>
              </a:endParaRPr>
            </a:p>
          </p:txBody>
        </p:sp>
        <p:sp>
          <p:nvSpPr>
            <p:cNvPr id="472069" name="Text Box 5">
              <a:extLst>
                <a:ext uri="{FF2B5EF4-FFF2-40B4-BE49-F238E27FC236}">
                  <a16:creationId xmlns:a16="http://schemas.microsoft.com/office/drawing/2014/main" id="{BE98181C-1612-46C8-A233-A4584A21A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1998"/>
              <a:ext cx="1492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系统调用或中断</a:t>
              </a:r>
              <a:r>
                <a:rPr lang="en-US" altLang="zh-CN" sz="1800">
                  <a:solidFill>
                    <a:srgbClr val="000000"/>
                  </a:solidFill>
                  <a:latin typeface="仿宋_GB2312" pitchFamily="49" charset="-122"/>
                </a:rPr>
                <a:t>(</a:t>
              </a:r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隐含模式切换</a:t>
              </a:r>
              <a:endParaRPr lang="zh-CN" altLang="en-US" sz="1800">
                <a:latin typeface="仿宋_GB2312" pitchFamily="49" charset="-122"/>
              </a:endParaRPr>
            </a:p>
          </p:txBody>
        </p:sp>
        <p:sp>
          <p:nvSpPr>
            <p:cNvPr id="472070" name="Oval 6">
              <a:extLst>
                <a:ext uri="{FF2B5EF4-FFF2-40B4-BE49-F238E27FC236}">
                  <a16:creationId xmlns:a16="http://schemas.microsoft.com/office/drawing/2014/main" id="{F3ED1494-EE79-44B9-98FF-65DB4E53A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1284"/>
              <a:ext cx="2016" cy="641"/>
            </a:xfrm>
            <a:prstGeom prst="ellipse">
              <a:avLst/>
            </a:prstGeom>
            <a:solidFill>
              <a:srgbClr val="00CC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用户态运行</a:t>
              </a:r>
              <a:r>
                <a:rPr lang="en-US" altLang="zh-CN" sz="1800">
                  <a:solidFill>
                    <a:srgbClr val="000000"/>
                  </a:solidFill>
                  <a:latin typeface="仿宋_GB2312" pitchFamily="49" charset="-122"/>
                </a:rPr>
                <a:t>(1)</a:t>
              </a:r>
              <a:endParaRPr lang="en-US" altLang="zh-CN" sz="1800">
                <a:latin typeface="仿宋_GB2312" pitchFamily="49" charset="-122"/>
              </a:endParaRPr>
            </a:p>
          </p:txBody>
        </p:sp>
        <p:sp>
          <p:nvSpPr>
            <p:cNvPr id="472071" name="Oval 7">
              <a:extLst>
                <a:ext uri="{FF2B5EF4-FFF2-40B4-BE49-F238E27FC236}">
                  <a16:creationId xmlns:a16="http://schemas.microsoft.com/office/drawing/2014/main" id="{EC728B13-A5BB-4BB4-BBCC-480CE0A46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4281"/>
              <a:ext cx="2016" cy="641"/>
            </a:xfrm>
            <a:prstGeom prst="ellipse">
              <a:avLst/>
            </a:prstGeom>
            <a:solidFill>
              <a:srgbClr val="00CC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等待状态</a:t>
              </a:r>
              <a:r>
                <a:rPr lang="en-US" altLang="zh-CN" sz="1800">
                  <a:solidFill>
                    <a:srgbClr val="000000"/>
                  </a:solidFill>
                  <a:latin typeface="仿宋_GB2312" pitchFamily="49" charset="-122"/>
                </a:rPr>
                <a:t>(4)</a:t>
              </a:r>
              <a:endParaRPr lang="en-US" altLang="zh-CN" sz="1800">
                <a:latin typeface="仿宋_GB2312" pitchFamily="49" charset="-122"/>
              </a:endParaRPr>
            </a:p>
          </p:txBody>
        </p:sp>
        <p:sp>
          <p:nvSpPr>
            <p:cNvPr id="472072" name="Oval 8">
              <a:extLst>
                <a:ext uri="{FF2B5EF4-FFF2-40B4-BE49-F238E27FC236}">
                  <a16:creationId xmlns:a16="http://schemas.microsoft.com/office/drawing/2014/main" id="{7F170A3A-0CDC-4E22-B45E-A0415AE8E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" y="4281"/>
              <a:ext cx="2015" cy="641"/>
            </a:xfrm>
            <a:prstGeom prst="ellipse">
              <a:avLst/>
            </a:prstGeom>
            <a:solidFill>
              <a:srgbClr val="00CC00"/>
            </a:solidFill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就绪状态</a:t>
              </a:r>
              <a:r>
                <a:rPr lang="en-US" altLang="zh-CN" sz="1800">
                  <a:solidFill>
                    <a:srgbClr val="000000"/>
                  </a:solidFill>
                  <a:latin typeface="仿宋_GB2312" pitchFamily="49" charset="-122"/>
                </a:rPr>
                <a:t>(3)</a:t>
              </a:r>
              <a:endParaRPr lang="en-US" altLang="zh-CN" sz="1800">
                <a:latin typeface="仿宋_GB2312" pitchFamily="49" charset="-122"/>
              </a:endParaRPr>
            </a:p>
          </p:txBody>
        </p:sp>
        <p:sp>
          <p:nvSpPr>
            <p:cNvPr id="472073" name="Line 9">
              <a:extLst>
                <a:ext uri="{FF2B5EF4-FFF2-40B4-BE49-F238E27FC236}">
                  <a16:creationId xmlns:a16="http://schemas.microsoft.com/office/drawing/2014/main" id="{5B2B8C6C-A4A6-493A-AB0A-0697B5C0F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9" y="1925"/>
              <a:ext cx="0" cy="8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472074" name="Line 10">
              <a:extLst>
                <a:ext uri="{FF2B5EF4-FFF2-40B4-BE49-F238E27FC236}">
                  <a16:creationId xmlns:a16="http://schemas.microsoft.com/office/drawing/2014/main" id="{201ADC8C-5438-4F8C-84BF-A72C33025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33" y="1925"/>
              <a:ext cx="0" cy="8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472075" name="Line 11">
              <a:extLst>
                <a:ext uri="{FF2B5EF4-FFF2-40B4-BE49-F238E27FC236}">
                  <a16:creationId xmlns:a16="http://schemas.microsoft.com/office/drawing/2014/main" id="{7C811F16-20CB-4352-B83A-BCA9E84AA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9" y="3424"/>
              <a:ext cx="810" cy="8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472076" name="Line 12">
              <a:extLst>
                <a:ext uri="{FF2B5EF4-FFF2-40B4-BE49-F238E27FC236}">
                  <a16:creationId xmlns:a16="http://schemas.microsoft.com/office/drawing/2014/main" id="{7F01F0E3-A092-49E3-B7F8-94D757DE7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81" y="3404"/>
              <a:ext cx="1119" cy="8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472077" name="Line 13">
              <a:extLst>
                <a:ext uri="{FF2B5EF4-FFF2-40B4-BE49-F238E27FC236}">
                  <a16:creationId xmlns:a16="http://schemas.microsoft.com/office/drawing/2014/main" id="{DD16EDE5-1F35-4C37-AD57-E309B8F78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5" y="4601"/>
              <a:ext cx="8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472078" name="Text Box 14">
              <a:extLst>
                <a:ext uri="{FF2B5EF4-FFF2-40B4-BE49-F238E27FC236}">
                  <a16:creationId xmlns:a16="http://schemas.microsoft.com/office/drawing/2014/main" id="{1CBCCC45-0E4C-447C-8BC5-32D69B201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5" y="4708"/>
              <a:ext cx="83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唤醒</a:t>
              </a:r>
              <a:endParaRPr lang="zh-CN" altLang="en-US" sz="1800">
                <a:latin typeface="仿宋_GB2312" pitchFamily="49" charset="-122"/>
              </a:endParaRPr>
            </a:p>
          </p:txBody>
        </p:sp>
        <p:sp>
          <p:nvSpPr>
            <p:cNvPr id="472079" name="Text Box 15">
              <a:extLst>
                <a:ext uri="{FF2B5EF4-FFF2-40B4-BE49-F238E27FC236}">
                  <a16:creationId xmlns:a16="http://schemas.microsoft.com/office/drawing/2014/main" id="{0DC94599-B679-43AC-8B77-2656AC1F1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3" y="3710"/>
              <a:ext cx="1119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调度进程</a:t>
              </a:r>
              <a:endParaRPr lang="zh-CN" altLang="en-US" sz="1800">
                <a:latin typeface="仿宋_GB2312" pitchFamily="49" charset="-122"/>
              </a:endParaRPr>
            </a:p>
          </p:txBody>
        </p:sp>
        <p:sp>
          <p:nvSpPr>
            <p:cNvPr id="472080" name="Freeform 16">
              <a:extLst>
                <a:ext uri="{FF2B5EF4-FFF2-40B4-BE49-F238E27FC236}">
                  <a16:creationId xmlns:a16="http://schemas.microsoft.com/office/drawing/2014/main" id="{6841B619-6E5B-4589-A1A7-B98C57977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" y="2782"/>
              <a:ext cx="895" cy="748"/>
            </a:xfrm>
            <a:custGeom>
              <a:avLst/>
              <a:gdLst>
                <a:gd name="T0" fmla="*/ 0 w 750"/>
                <a:gd name="T1" fmla="*/ 182 h 676"/>
                <a:gd name="T2" fmla="*/ 180 w 750"/>
                <a:gd name="T3" fmla="*/ 26 h 676"/>
                <a:gd name="T4" fmla="*/ 360 w 750"/>
                <a:gd name="T5" fmla="*/ 26 h 676"/>
                <a:gd name="T6" fmla="*/ 540 w 750"/>
                <a:gd name="T7" fmla="*/ 26 h 676"/>
                <a:gd name="T8" fmla="*/ 720 w 750"/>
                <a:gd name="T9" fmla="*/ 182 h 676"/>
                <a:gd name="T10" fmla="*/ 720 w 750"/>
                <a:gd name="T11" fmla="*/ 494 h 676"/>
                <a:gd name="T12" fmla="*/ 540 w 750"/>
                <a:gd name="T13" fmla="*/ 650 h 676"/>
                <a:gd name="T14" fmla="*/ 180 w 750"/>
                <a:gd name="T15" fmla="*/ 650 h 676"/>
                <a:gd name="T16" fmla="*/ 0 w 750"/>
                <a:gd name="T17" fmla="*/ 494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676">
                  <a:moveTo>
                    <a:pt x="0" y="182"/>
                  </a:moveTo>
                  <a:cubicBezTo>
                    <a:pt x="60" y="117"/>
                    <a:pt x="120" y="52"/>
                    <a:pt x="180" y="26"/>
                  </a:cubicBezTo>
                  <a:cubicBezTo>
                    <a:pt x="240" y="0"/>
                    <a:pt x="300" y="26"/>
                    <a:pt x="360" y="26"/>
                  </a:cubicBezTo>
                  <a:cubicBezTo>
                    <a:pt x="420" y="26"/>
                    <a:pt x="480" y="0"/>
                    <a:pt x="540" y="26"/>
                  </a:cubicBezTo>
                  <a:cubicBezTo>
                    <a:pt x="600" y="52"/>
                    <a:pt x="690" y="104"/>
                    <a:pt x="720" y="182"/>
                  </a:cubicBezTo>
                  <a:cubicBezTo>
                    <a:pt x="750" y="260"/>
                    <a:pt x="750" y="416"/>
                    <a:pt x="720" y="494"/>
                  </a:cubicBezTo>
                  <a:cubicBezTo>
                    <a:pt x="690" y="572"/>
                    <a:pt x="630" y="624"/>
                    <a:pt x="540" y="650"/>
                  </a:cubicBezTo>
                  <a:cubicBezTo>
                    <a:pt x="450" y="676"/>
                    <a:pt x="270" y="676"/>
                    <a:pt x="180" y="650"/>
                  </a:cubicBezTo>
                  <a:cubicBezTo>
                    <a:pt x="90" y="624"/>
                    <a:pt x="30" y="520"/>
                    <a:pt x="0" y="494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stealth" w="sm" len="lg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472081" name="Text Box 17">
              <a:extLst>
                <a:ext uri="{FF2B5EF4-FFF2-40B4-BE49-F238E27FC236}">
                  <a16:creationId xmlns:a16="http://schemas.microsoft.com/office/drawing/2014/main" id="{91BCAFDB-B46E-4FB4-9999-AC9CE1EE2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" y="2997"/>
              <a:ext cx="1689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中断、中断返回</a:t>
              </a:r>
              <a:endParaRPr lang="zh-CN" altLang="en-US" sz="1800">
                <a:latin typeface="仿宋_GB2312" pitchFamily="49" charset="-122"/>
              </a:endParaRPr>
            </a:p>
          </p:txBody>
        </p:sp>
        <p:sp>
          <p:nvSpPr>
            <p:cNvPr id="472082" name="Text Box 18">
              <a:extLst>
                <a:ext uri="{FF2B5EF4-FFF2-40B4-BE49-F238E27FC236}">
                  <a16:creationId xmlns:a16="http://schemas.microsoft.com/office/drawing/2014/main" id="{C5044DA6-5A94-4699-A3AC-66EA9C89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9" y="3567"/>
              <a:ext cx="78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等待</a:t>
              </a:r>
            </a:p>
            <a:p>
              <a:endParaRPr lang="zh-CN" altLang="en-US" sz="1800">
                <a:latin typeface="仿宋_GB2312" pitchFamily="49" charset="-122"/>
              </a:endParaRPr>
            </a:p>
          </p:txBody>
        </p:sp>
        <p:sp>
          <p:nvSpPr>
            <p:cNvPr id="472083" name="Text Box 19">
              <a:extLst>
                <a:ext uri="{FF2B5EF4-FFF2-40B4-BE49-F238E27FC236}">
                  <a16:creationId xmlns:a16="http://schemas.microsoft.com/office/drawing/2014/main" id="{438F8F44-298F-45C9-87B3-8798FFFA8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3" y="2141"/>
              <a:ext cx="112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模式切换</a:t>
              </a:r>
              <a:endParaRPr lang="zh-CN" altLang="en-US" sz="1800">
                <a:latin typeface="仿宋_GB2312" pitchFamily="49" charset="-122"/>
              </a:endParaRPr>
            </a:p>
          </p:txBody>
        </p:sp>
        <p:sp>
          <p:nvSpPr>
            <p:cNvPr id="472084" name="Text Box 20">
              <a:extLst>
                <a:ext uri="{FF2B5EF4-FFF2-40B4-BE49-F238E27FC236}">
                  <a16:creationId xmlns:a16="http://schemas.microsoft.com/office/drawing/2014/main" id="{036EF90B-AB9E-4800-BE58-7BAD7CA8C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" y="4464"/>
              <a:ext cx="896" cy="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允许进</a:t>
              </a:r>
            </a:p>
            <a:p>
              <a:r>
                <a:rPr lang="zh-CN" altLang="en-US" sz="1800">
                  <a:solidFill>
                    <a:srgbClr val="000000"/>
                  </a:solidFill>
                  <a:latin typeface="仿宋_GB2312" pitchFamily="49" charset="-122"/>
                </a:rPr>
                <a:t>程切换</a:t>
              </a:r>
            </a:p>
            <a:p>
              <a:endParaRPr lang="zh-CN" altLang="en-US" sz="1800">
                <a:latin typeface="仿宋_GB2312" pitchFamily="49" charset="-122"/>
              </a:endParaRPr>
            </a:p>
          </p:txBody>
        </p:sp>
        <p:sp>
          <p:nvSpPr>
            <p:cNvPr id="472085" name="Text Box 21">
              <a:extLst>
                <a:ext uri="{FF2B5EF4-FFF2-40B4-BE49-F238E27FC236}">
                  <a16:creationId xmlns:a16="http://schemas.microsoft.com/office/drawing/2014/main" id="{8B400BA8-426B-4CF7-91FA-0EC891B4A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" y="5123"/>
              <a:ext cx="4479" cy="685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3200" noProof="1">
                  <a:solidFill>
                    <a:srgbClr val="000000"/>
                  </a:solidFill>
                  <a:latin typeface="仿宋_GB2312" pitchFamily="49" charset="-122"/>
                </a:rPr>
                <a:t>进程上下文切换和模式切换</a:t>
              </a:r>
            </a:p>
            <a:p>
              <a:endParaRPr lang="zh-CN" altLang="en-US" sz="3200">
                <a:latin typeface="仿宋_GB2312" pitchFamily="49" charset="-122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9DE60425-4DDC-472E-92EE-8F26AEAC4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533400"/>
            <a:ext cx="7543800" cy="762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(12)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24313" name="Group 57">
            <a:extLst>
              <a:ext uri="{FF2B5EF4-FFF2-40B4-BE49-F238E27FC236}">
                <a16:creationId xmlns:a16="http://schemas.microsoft.com/office/drawing/2014/main" id="{EAED810B-23C2-4127-8CD8-C2FE60AD47A9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838200"/>
            <a:ext cx="6489700" cy="5981700"/>
            <a:chOff x="340" y="528"/>
            <a:chExt cx="4088" cy="3768"/>
          </a:xfrm>
        </p:grpSpPr>
        <p:sp>
          <p:nvSpPr>
            <p:cNvPr id="224274" name="Text Box 18">
              <a:extLst>
                <a:ext uri="{FF2B5EF4-FFF2-40B4-BE49-F238E27FC236}">
                  <a16:creationId xmlns:a16="http://schemas.microsoft.com/office/drawing/2014/main" id="{3F65A378-2F38-4FA3-94A3-406BA03A2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0" y="672"/>
              <a:ext cx="936" cy="43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线程的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实现</a:t>
              </a:r>
            </a:p>
          </p:txBody>
        </p:sp>
        <p:sp>
          <p:nvSpPr>
            <p:cNvPr id="224275" name="Text Box 19">
              <a:extLst>
                <a:ext uri="{FF2B5EF4-FFF2-40B4-BE49-F238E27FC236}">
                  <a16:creationId xmlns:a16="http://schemas.microsoft.com/office/drawing/2014/main" id="{3D0B54EC-DFF3-4802-8E7E-3DCD40F20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528"/>
              <a:ext cx="1447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用户级线程</a:t>
              </a:r>
            </a:p>
          </p:txBody>
        </p:sp>
        <p:sp>
          <p:nvSpPr>
            <p:cNvPr id="224276" name="Text Box 20">
              <a:extLst>
                <a:ext uri="{FF2B5EF4-FFF2-40B4-BE49-F238E27FC236}">
                  <a16:creationId xmlns:a16="http://schemas.microsoft.com/office/drawing/2014/main" id="{21A0675C-ABA5-47E1-AAF4-A7949B297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816"/>
              <a:ext cx="1447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系统级线程</a:t>
              </a:r>
            </a:p>
          </p:txBody>
        </p:sp>
        <p:sp>
          <p:nvSpPr>
            <p:cNvPr id="224277" name="Text Box 21">
              <a:extLst>
                <a:ext uri="{FF2B5EF4-FFF2-40B4-BE49-F238E27FC236}">
                  <a16:creationId xmlns:a16="http://schemas.microsoft.com/office/drawing/2014/main" id="{4FDA1C89-7FBF-4E8D-A930-74B033837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1104"/>
              <a:ext cx="1447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混型式线程</a:t>
              </a:r>
            </a:p>
          </p:txBody>
        </p:sp>
        <p:sp>
          <p:nvSpPr>
            <p:cNvPr id="224278" name="Text Box 22">
              <a:extLst>
                <a:ext uri="{FF2B5EF4-FFF2-40B4-BE49-F238E27FC236}">
                  <a16:creationId xmlns:a16="http://schemas.microsoft.com/office/drawing/2014/main" id="{C08F8F93-5F03-44D3-BFD5-0979DCCF8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040"/>
              <a:ext cx="666" cy="57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26800"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线程</a:t>
              </a:r>
            </a:p>
          </p:txBody>
        </p:sp>
        <p:sp>
          <p:nvSpPr>
            <p:cNvPr id="224279" name="Text Box 23">
              <a:extLst>
                <a:ext uri="{FF2B5EF4-FFF2-40B4-BE49-F238E27FC236}">
                  <a16:creationId xmlns:a16="http://schemas.microsoft.com/office/drawing/2014/main" id="{C1F65C60-1E93-497C-ABED-E2123510E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5" y="2040"/>
              <a:ext cx="921" cy="57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并发多线程优点</a:t>
              </a:r>
            </a:p>
          </p:txBody>
        </p:sp>
        <p:sp>
          <p:nvSpPr>
            <p:cNvPr id="224280" name="Text Box 24">
              <a:extLst>
                <a:ext uri="{FF2B5EF4-FFF2-40B4-BE49-F238E27FC236}">
                  <a16:creationId xmlns:a16="http://schemas.microsoft.com/office/drawing/2014/main" id="{908A5C9C-23E6-4434-804F-62DC17E9A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5" y="3264"/>
              <a:ext cx="921" cy="57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并发多线程应用</a:t>
              </a:r>
            </a:p>
          </p:txBody>
        </p:sp>
        <p:sp>
          <p:nvSpPr>
            <p:cNvPr id="224281" name="Text Box 25">
              <a:extLst>
                <a:ext uri="{FF2B5EF4-FFF2-40B4-BE49-F238E27FC236}">
                  <a16:creationId xmlns:a16="http://schemas.microsoft.com/office/drawing/2014/main" id="{0B144A72-F922-4AA0-B4F4-08D456F4C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1464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快速线程切换</a:t>
              </a:r>
            </a:p>
          </p:txBody>
        </p:sp>
        <p:sp>
          <p:nvSpPr>
            <p:cNvPr id="224282" name="Text Box 26">
              <a:extLst>
                <a:ext uri="{FF2B5EF4-FFF2-40B4-BE49-F238E27FC236}">
                  <a16:creationId xmlns:a16="http://schemas.microsoft.com/office/drawing/2014/main" id="{63393ECB-9D3D-46E2-A1FF-A83A23407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1752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减少管理开销</a:t>
              </a:r>
            </a:p>
          </p:txBody>
        </p:sp>
        <p:sp>
          <p:nvSpPr>
            <p:cNvPr id="224283" name="Text Box 27">
              <a:extLst>
                <a:ext uri="{FF2B5EF4-FFF2-40B4-BE49-F238E27FC236}">
                  <a16:creationId xmlns:a16="http://schemas.microsoft.com/office/drawing/2014/main" id="{A8457BA9-6707-4E4E-9F8C-B515370B7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040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通信易于实现</a:t>
              </a:r>
            </a:p>
          </p:txBody>
        </p:sp>
        <p:sp>
          <p:nvSpPr>
            <p:cNvPr id="224284" name="Text Box 28">
              <a:extLst>
                <a:ext uri="{FF2B5EF4-FFF2-40B4-BE49-F238E27FC236}">
                  <a16:creationId xmlns:a16="http://schemas.microsoft.com/office/drawing/2014/main" id="{C1C0D4BE-1EEC-442C-A60B-997570586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328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并发程度提高</a:t>
              </a:r>
            </a:p>
          </p:txBody>
        </p:sp>
        <p:sp>
          <p:nvSpPr>
            <p:cNvPr id="224285" name="Text Box 29">
              <a:extLst>
                <a:ext uri="{FF2B5EF4-FFF2-40B4-BE49-F238E27FC236}">
                  <a16:creationId xmlns:a16="http://schemas.microsoft.com/office/drawing/2014/main" id="{0EFE13F5-6AC9-4CC8-BB5F-62B7FC34F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616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节省内存空间</a:t>
              </a:r>
            </a:p>
          </p:txBody>
        </p:sp>
        <p:sp>
          <p:nvSpPr>
            <p:cNvPr id="224286" name="Text Box 30">
              <a:extLst>
                <a:ext uri="{FF2B5EF4-FFF2-40B4-BE49-F238E27FC236}">
                  <a16:creationId xmlns:a16="http://schemas.microsoft.com/office/drawing/2014/main" id="{A0042935-890B-4771-A6C1-CFC9866B4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904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C/S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应用模式</a:t>
              </a:r>
            </a:p>
          </p:txBody>
        </p:sp>
        <p:sp>
          <p:nvSpPr>
            <p:cNvPr id="224287" name="Text Box 31">
              <a:extLst>
                <a:ext uri="{FF2B5EF4-FFF2-40B4-BE49-F238E27FC236}">
                  <a16:creationId xmlns:a16="http://schemas.microsoft.com/office/drawing/2014/main" id="{7736DA09-56D4-4D9F-B1B6-02316ACD7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3192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前台后台工作</a:t>
              </a:r>
            </a:p>
          </p:txBody>
        </p:sp>
        <p:sp>
          <p:nvSpPr>
            <p:cNvPr id="224288" name="Text Box 32">
              <a:extLst>
                <a:ext uri="{FF2B5EF4-FFF2-40B4-BE49-F238E27FC236}">
                  <a16:creationId xmlns:a16="http://schemas.microsoft.com/office/drawing/2014/main" id="{32DEC900-06C7-448F-AB59-99B9455AC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3480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加快计算速度</a:t>
              </a:r>
            </a:p>
          </p:txBody>
        </p:sp>
        <p:sp>
          <p:nvSpPr>
            <p:cNvPr id="224289" name="Text Box 33">
              <a:extLst>
                <a:ext uri="{FF2B5EF4-FFF2-40B4-BE49-F238E27FC236}">
                  <a16:creationId xmlns:a16="http://schemas.microsoft.com/office/drawing/2014/main" id="{DCBE8290-68BD-46F3-A2C3-0956FE79A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3768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设计用户接口</a:t>
              </a:r>
            </a:p>
          </p:txBody>
        </p:sp>
        <p:sp>
          <p:nvSpPr>
            <p:cNvPr id="224290" name="Text Box 34">
              <a:extLst>
                <a:ext uri="{FF2B5EF4-FFF2-40B4-BE49-F238E27FC236}">
                  <a16:creationId xmlns:a16="http://schemas.microsoft.com/office/drawing/2014/main" id="{A61B7FC4-0F9E-4713-A218-61A0CEA8C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4080"/>
              <a:ext cx="1435" cy="2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异步方式处理</a:t>
              </a:r>
            </a:p>
          </p:txBody>
        </p:sp>
        <p:sp>
          <p:nvSpPr>
            <p:cNvPr id="224291" name="Line 35">
              <a:extLst>
                <a:ext uri="{FF2B5EF4-FFF2-40B4-BE49-F238E27FC236}">
                  <a16:creationId xmlns:a16="http://schemas.microsoft.com/office/drawing/2014/main" id="{92899E50-C4A1-48AD-9B7A-500D95C5D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2328"/>
              <a:ext cx="6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92" name="Line 36">
              <a:extLst>
                <a:ext uri="{FF2B5EF4-FFF2-40B4-BE49-F238E27FC236}">
                  <a16:creationId xmlns:a16="http://schemas.microsoft.com/office/drawing/2014/main" id="{29EEDB29-9ED7-46B1-8AC9-79DDAB2FD5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6" y="888"/>
              <a:ext cx="659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93" name="Line 37">
              <a:extLst>
                <a:ext uri="{FF2B5EF4-FFF2-40B4-BE49-F238E27FC236}">
                  <a16:creationId xmlns:a16="http://schemas.microsoft.com/office/drawing/2014/main" id="{2DA7A6DA-7915-49B9-8AB5-0C234BD34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2328"/>
              <a:ext cx="659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94" name="Line 38">
              <a:extLst>
                <a:ext uri="{FF2B5EF4-FFF2-40B4-BE49-F238E27FC236}">
                  <a16:creationId xmlns:a16="http://schemas.microsoft.com/office/drawing/2014/main" id="{183E0886-9329-4FDD-8E70-D5B02B713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888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95" name="Line 39">
              <a:extLst>
                <a:ext uri="{FF2B5EF4-FFF2-40B4-BE49-F238E27FC236}">
                  <a16:creationId xmlns:a16="http://schemas.microsoft.com/office/drawing/2014/main" id="{4ADC1E24-A582-4233-A538-A5384EA0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6" y="600"/>
              <a:ext cx="395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96" name="Line 40">
              <a:extLst>
                <a:ext uri="{FF2B5EF4-FFF2-40B4-BE49-F238E27FC236}">
                  <a16:creationId xmlns:a16="http://schemas.microsoft.com/office/drawing/2014/main" id="{E1DE5FAA-5E2C-4DB6-AEF2-03B3D8D47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888"/>
              <a:ext cx="395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97" name="Line 41">
              <a:extLst>
                <a:ext uri="{FF2B5EF4-FFF2-40B4-BE49-F238E27FC236}">
                  <a16:creationId xmlns:a16="http://schemas.microsoft.com/office/drawing/2014/main" id="{C253B0F2-FCBF-4EAC-953E-AB8B5949C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6" y="1536"/>
              <a:ext cx="395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98" name="Line 42">
              <a:extLst>
                <a:ext uri="{FF2B5EF4-FFF2-40B4-BE49-F238E27FC236}">
                  <a16:creationId xmlns:a16="http://schemas.microsoft.com/office/drawing/2014/main" id="{3DCAA31F-E128-4C38-859E-8F8178AF8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6" y="1824"/>
              <a:ext cx="395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99" name="Line 43">
              <a:extLst>
                <a:ext uri="{FF2B5EF4-FFF2-40B4-BE49-F238E27FC236}">
                  <a16:creationId xmlns:a16="http://schemas.microsoft.com/office/drawing/2014/main" id="{AFD85B80-ED1B-4370-BF30-2F47A0383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6" y="2112"/>
              <a:ext cx="395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300" name="Line 44">
              <a:extLst>
                <a:ext uri="{FF2B5EF4-FFF2-40B4-BE49-F238E27FC236}">
                  <a16:creationId xmlns:a16="http://schemas.microsoft.com/office/drawing/2014/main" id="{309CB4CB-7986-4107-B2E2-1F0F1107D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2256"/>
              <a:ext cx="395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301" name="Line 45">
              <a:extLst>
                <a:ext uri="{FF2B5EF4-FFF2-40B4-BE49-F238E27FC236}">
                  <a16:creationId xmlns:a16="http://schemas.microsoft.com/office/drawing/2014/main" id="{18C6DFD5-B661-42E9-8EBD-687FDA08C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2256"/>
              <a:ext cx="395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302" name="Line 46">
              <a:extLst>
                <a:ext uri="{FF2B5EF4-FFF2-40B4-BE49-F238E27FC236}">
                  <a16:creationId xmlns:a16="http://schemas.microsoft.com/office/drawing/2014/main" id="{584710F6-3D6D-4CBB-9203-51D882C49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6" y="2976"/>
              <a:ext cx="395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303" name="Line 47">
              <a:extLst>
                <a:ext uri="{FF2B5EF4-FFF2-40B4-BE49-F238E27FC236}">
                  <a16:creationId xmlns:a16="http://schemas.microsoft.com/office/drawing/2014/main" id="{83C5680E-E600-4E91-96D4-19900D2C4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6" y="3264"/>
              <a:ext cx="395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304" name="Line 48">
              <a:extLst>
                <a:ext uri="{FF2B5EF4-FFF2-40B4-BE49-F238E27FC236}">
                  <a16:creationId xmlns:a16="http://schemas.microsoft.com/office/drawing/2014/main" id="{6773710E-0A21-434B-B50C-CE945EF72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3552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305" name="Line 49">
              <a:extLst>
                <a:ext uri="{FF2B5EF4-FFF2-40B4-BE49-F238E27FC236}">
                  <a16:creationId xmlns:a16="http://schemas.microsoft.com/office/drawing/2014/main" id="{9B9AECE5-E111-4F2A-B7E2-2A6661B76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3552"/>
              <a:ext cx="395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306" name="Line 50">
              <a:extLst>
                <a:ext uri="{FF2B5EF4-FFF2-40B4-BE49-F238E27FC236}">
                  <a16:creationId xmlns:a16="http://schemas.microsoft.com/office/drawing/2014/main" id="{2A73BEC3-B3BD-4338-83F3-DB4A990F2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3552"/>
              <a:ext cx="395" cy="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308" name="Text Box 52">
              <a:extLst>
                <a:ext uri="{FF2B5EF4-FFF2-40B4-BE49-F238E27FC236}">
                  <a16:creationId xmlns:a16="http://schemas.microsoft.com/office/drawing/2014/main" id="{5E35B8B4-CA39-456E-B138-95F85825F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168"/>
              <a:ext cx="860" cy="72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为什么要引入线程</a:t>
              </a:r>
            </a:p>
          </p:txBody>
        </p:sp>
        <p:sp>
          <p:nvSpPr>
            <p:cNvPr id="224309" name="Text Box 53">
              <a:extLst>
                <a:ext uri="{FF2B5EF4-FFF2-40B4-BE49-F238E27FC236}">
                  <a16:creationId xmlns:a16="http://schemas.microsoft.com/office/drawing/2014/main" id="{AC508550-D565-49B7-9B0E-C7E418373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864"/>
              <a:ext cx="911" cy="72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线程的定义、结构、特性</a:t>
              </a:r>
            </a:p>
          </p:txBody>
        </p:sp>
        <p:sp>
          <p:nvSpPr>
            <p:cNvPr id="224310" name="Line 54">
              <a:extLst>
                <a:ext uri="{FF2B5EF4-FFF2-40B4-BE49-F238E27FC236}">
                  <a16:creationId xmlns:a16="http://schemas.microsoft.com/office/drawing/2014/main" id="{473393E3-9EC8-49B5-973D-C0453091E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640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4311" name="Line 55">
              <a:extLst>
                <a:ext uri="{FF2B5EF4-FFF2-40B4-BE49-F238E27FC236}">
                  <a16:creationId xmlns:a16="http://schemas.microsoft.com/office/drawing/2014/main" id="{B51A6678-277B-417E-8061-AFBAA27AB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584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BB8C0109-9053-40AE-8F9B-A778C6618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(13)</a:t>
            </a:r>
          </a:p>
        </p:txBody>
      </p:sp>
      <p:grpSp>
        <p:nvGrpSpPr>
          <p:cNvPr id="473091" name="Group 3">
            <a:extLst>
              <a:ext uri="{FF2B5EF4-FFF2-40B4-BE49-F238E27FC236}">
                <a16:creationId xmlns:a16="http://schemas.microsoft.com/office/drawing/2014/main" id="{4074EF61-DF60-4FF4-836B-81BF9BB903F4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412875"/>
            <a:ext cx="6254750" cy="5162550"/>
            <a:chOff x="2113" y="9708"/>
            <a:chExt cx="6480" cy="3900"/>
          </a:xfrm>
        </p:grpSpPr>
        <p:sp>
          <p:nvSpPr>
            <p:cNvPr id="473092" name="Text Box 4">
              <a:extLst>
                <a:ext uri="{FF2B5EF4-FFF2-40B4-BE49-F238E27FC236}">
                  <a16:creationId xmlns:a16="http://schemas.microsoft.com/office/drawing/2014/main" id="{3F8F29E6-C4A8-43C5-9C38-7EE0C939E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" y="9708"/>
              <a:ext cx="6480" cy="3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en-US" altLang="en-US" sz="2400">
                <a:latin typeface="仿宋_GB2312" pitchFamily="49" charset="-122"/>
              </a:endParaRPr>
            </a:p>
          </p:txBody>
        </p:sp>
        <p:grpSp>
          <p:nvGrpSpPr>
            <p:cNvPr id="473093" name="Group 5">
              <a:extLst>
                <a:ext uri="{FF2B5EF4-FFF2-40B4-BE49-F238E27FC236}">
                  <a16:creationId xmlns:a16="http://schemas.microsoft.com/office/drawing/2014/main" id="{96957508-3B2E-4C6D-A702-EA26A88B3D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3" y="9708"/>
              <a:ext cx="6480" cy="3900"/>
              <a:chOff x="2113" y="2844"/>
              <a:chExt cx="6480" cy="3900"/>
            </a:xfrm>
          </p:grpSpPr>
          <p:sp>
            <p:nvSpPr>
              <p:cNvPr id="473094" name="Text Box 6">
                <a:extLst>
                  <a:ext uri="{FF2B5EF4-FFF2-40B4-BE49-F238E27FC236}">
                    <a16:creationId xmlns:a16="http://schemas.microsoft.com/office/drawing/2014/main" id="{C5F093B8-0A89-49B8-8FFB-93729E0FC3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3" y="2844"/>
                <a:ext cx="6480" cy="327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>
                    <a:latin typeface="仿宋_GB2312" pitchFamily="49" charset="-122"/>
                  </a:rPr>
                  <a:t>进程 </a:t>
                </a:r>
              </a:p>
              <a:p>
                <a:pPr algn="just"/>
                <a:endParaRPr lang="zh-CN" altLang="en-US">
                  <a:latin typeface="仿宋_GB2312" pitchFamily="49" charset="-122"/>
                </a:endParaRPr>
              </a:p>
              <a:p>
                <a:pPr algn="just"/>
                <a:endParaRPr lang="zh-CN" altLang="en-US">
                  <a:latin typeface="仿宋_GB2312" pitchFamily="49" charset="-122"/>
                </a:endParaRPr>
              </a:p>
              <a:p>
                <a:endParaRPr lang="zh-CN" altLang="en-US">
                  <a:latin typeface="仿宋_GB2312" pitchFamily="49" charset="-122"/>
                </a:endParaRPr>
              </a:p>
            </p:txBody>
          </p:sp>
          <p:sp>
            <p:nvSpPr>
              <p:cNvPr id="473095" name="Text Box 7">
                <a:extLst>
                  <a:ext uri="{FF2B5EF4-FFF2-40B4-BE49-F238E27FC236}">
                    <a16:creationId xmlns:a16="http://schemas.microsoft.com/office/drawing/2014/main" id="{871E2A1E-4CD7-4567-AF26-4008DE5EEE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3" y="3312"/>
                <a:ext cx="720" cy="624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 sz="1800">
                    <a:latin typeface="仿宋_GB2312" pitchFamily="49" charset="-122"/>
                  </a:rPr>
                  <a:t>进程</a:t>
                </a:r>
                <a:r>
                  <a:rPr lang="en-US" altLang="zh-CN" sz="1800">
                    <a:latin typeface="仿宋_GB2312" pitchFamily="49" charset="-122"/>
                  </a:rPr>
                  <a:t>PCB</a:t>
                </a:r>
              </a:p>
            </p:txBody>
          </p:sp>
          <p:sp>
            <p:nvSpPr>
              <p:cNvPr id="473096" name="Text Box 8">
                <a:extLst>
                  <a:ext uri="{FF2B5EF4-FFF2-40B4-BE49-F238E27FC236}">
                    <a16:creationId xmlns:a16="http://schemas.microsoft.com/office/drawing/2014/main" id="{C1D4D5FE-1529-43FB-93E4-12F505CBCF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3" y="3312"/>
                <a:ext cx="720" cy="624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>
                    <a:latin typeface="仿宋_GB2312" pitchFamily="49" charset="-122"/>
                  </a:rPr>
                  <a:t>资源</a:t>
                </a:r>
              </a:p>
            </p:txBody>
          </p:sp>
          <p:sp>
            <p:nvSpPr>
              <p:cNvPr id="473097" name="Text Box 9">
                <a:extLst>
                  <a:ext uri="{FF2B5EF4-FFF2-40B4-BE49-F238E27FC236}">
                    <a16:creationId xmlns:a16="http://schemas.microsoft.com/office/drawing/2014/main" id="{C0D43CAB-45E3-4441-8886-380E40D38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3" y="6276"/>
                <a:ext cx="396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000">
                    <a:solidFill>
                      <a:srgbClr val="000000"/>
                    </a:solidFill>
                    <a:latin typeface="仿宋_GB2312" pitchFamily="49" charset="-122"/>
                  </a:rPr>
                  <a:t> </a:t>
                </a:r>
                <a:r>
                  <a:rPr lang="zh-CN" altLang="en-US" sz="2800">
                    <a:solidFill>
                      <a:srgbClr val="000000"/>
                    </a:solidFill>
                    <a:latin typeface="仿宋_GB2312" pitchFamily="49" charset="-122"/>
                  </a:rPr>
                  <a:t>多线程结构进程</a:t>
                </a:r>
              </a:p>
              <a:p>
                <a:pPr algn="just"/>
                <a:endParaRPr lang="zh-CN" altLang="en-US" sz="2800">
                  <a:latin typeface="仿宋_GB2312" pitchFamily="49" charset="-122"/>
                </a:endParaRPr>
              </a:p>
            </p:txBody>
          </p:sp>
          <p:sp>
            <p:nvSpPr>
              <p:cNvPr id="473098" name="Line 10">
                <a:extLst>
                  <a:ext uri="{FF2B5EF4-FFF2-40B4-BE49-F238E27FC236}">
                    <a16:creationId xmlns:a16="http://schemas.microsoft.com/office/drawing/2014/main" id="{E54BEE12-277E-45E6-BF59-759E00A50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3" y="5496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099" name="Line 11">
                <a:extLst>
                  <a:ext uri="{FF2B5EF4-FFF2-40B4-BE49-F238E27FC236}">
                    <a16:creationId xmlns:a16="http://schemas.microsoft.com/office/drawing/2014/main" id="{80A9ABF9-C2D3-4F45-9AB4-D3F639C29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5496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00" name="Line 12">
                <a:extLst>
                  <a:ext uri="{FF2B5EF4-FFF2-40B4-BE49-F238E27FC236}">
                    <a16:creationId xmlns:a16="http://schemas.microsoft.com/office/drawing/2014/main" id="{626FCCD2-0845-4643-88F5-142B3C712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3" y="5496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01" name="Line 13">
                <a:extLst>
                  <a:ext uri="{FF2B5EF4-FFF2-40B4-BE49-F238E27FC236}">
                    <a16:creationId xmlns:a16="http://schemas.microsoft.com/office/drawing/2014/main" id="{9F41D0FC-8C0C-42DE-98D3-4A8D36838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3" y="2844"/>
                <a:ext cx="39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02" name="Rectangle 14">
                <a:extLst>
                  <a:ext uri="{FF2B5EF4-FFF2-40B4-BE49-F238E27FC236}">
                    <a16:creationId xmlns:a16="http://schemas.microsoft.com/office/drawing/2014/main" id="{FE6AD33C-8B10-415C-9CCC-A4AF160E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4092"/>
                <a:ext cx="6120" cy="1872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03" name="Text Box 15">
                <a:extLst>
                  <a:ext uri="{FF2B5EF4-FFF2-40B4-BE49-F238E27FC236}">
                    <a16:creationId xmlns:a16="http://schemas.microsoft.com/office/drawing/2014/main" id="{9D2A8609-519B-435C-95C6-E03B2B0171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3" y="3312"/>
                <a:ext cx="900" cy="2496"/>
              </a:xfrm>
              <a:prstGeom prst="rect">
                <a:avLst/>
              </a:prstGeom>
              <a:solidFill>
                <a:srgbClr val="66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线 程控制 块</a:t>
                </a:r>
              </a:p>
              <a:p>
                <a:pPr algn="just"/>
                <a:endParaRPr lang="zh-CN" altLang="en-US" sz="1800">
                  <a:latin typeface="仿宋_GB2312" pitchFamily="49" charset="-122"/>
                </a:endParaRPr>
              </a:p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用户栈</a:t>
                </a:r>
              </a:p>
              <a:p>
                <a:pPr algn="just"/>
                <a:endParaRPr lang="zh-CN" altLang="en-US" sz="1800">
                  <a:solidFill>
                    <a:srgbClr val="000000"/>
                  </a:solidFill>
                  <a:latin typeface="仿宋_GB2312" pitchFamily="49" charset="-122"/>
                </a:endParaRPr>
              </a:p>
              <a:p>
                <a:pPr algn="just"/>
                <a:r>
                  <a:rPr lang="zh-CN" altLang="en-US" sz="1800">
                    <a:solidFill>
                      <a:srgbClr val="000000"/>
                    </a:solidFill>
                    <a:latin typeface="仿宋_GB2312" pitchFamily="49" charset="-122"/>
                  </a:rPr>
                  <a:t>核心栈</a:t>
                </a:r>
              </a:p>
              <a:p>
                <a:pPr algn="just"/>
                <a:endParaRPr lang="zh-CN" altLang="en-US" sz="1800">
                  <a:latin typeface="仿宋_GB2312" pitchFamily="49" charset="-122"/>
                </a:endParaRPr>
              </a:p>
              <a:p>
                <a:endParaRPr lang="zh-CN" altLang="en-US" sz="1800">
                  <a:latin typeface="仿宋_GB2312" pitchFamily="49" charset="-122"/>
                </a:endParaRPr>
              </a:p>
            </p:txBody>
          </p:sp>
          <p:sp>
            <p:nvSpPr>
              <p:cNvPr id="473104" name="Text Box 16">
                <a:extLst>
                  <a:ext uri="{FF2B5EF4-FFF2-40B4-BE49-F238E27FC236}">
                    <a16:creationId xmlns:a16="http://schemas.microsoft.com/office/drawing/2014/main" id="{ED53F76B-321B-4831-B1D4-AF7A431EFB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3" y="3312"/>
                <a:ext cx="900" cy="2496"/>
              </a:xfrm>
              <a:prstGeom prst="rect">
                <a:avLst/>
              </a:prstGeom>
              <a:solidFill>
                <a:srgbClr val="66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线 程</a:t>
                </a:r>
              </a:p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控制块</a:t>
                </a:r>
              </a:p>
              <a:p>
                <a:pPr algn="just"/>
                <a:endParaRPr lang="zh-CN" altLang="en-US" sz="1800">
                  <a:latin typeface="仿宋_GB2312" pitchFamily="49" charset="-122"/>
                </a:endParaRPr>
              </a:p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用户栈</a:t>
                </a:r>
              </a:p>
              <a:p>
                <a:pPr algn="just"/>
                <a:endParaRPr lang="zh-CN" altLang="en-US" sz="1800">
                  <a:latin typeface="仿宋_GB2312" pitchFamily="49" charset="-122"/>
                </a:endParaRPr>
              </a:p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核心栈</a:t>
                </a:r>
              </a:p>
              <a:p>
                <a:pPr algn="just"/>
                <a:endParaRPr lang="zh-CN" altLang="en-US" sz="1800">
                  <a:latin typeface="仿宋_GB2312" pitchFamily="49" charset="-122"/>
                </a:endParaRPr>
              </a:p>
              <a:p>
                <a:pPr algn="just"/>
                <a:endParaRPr lang="zh-CN" altLang="en-US" sz="1800">
                  <a:latin typeface="仿宋_GB2312" pitchFamily="49" charset="-122"/>
                </a:endParaRPr>
              </a:p>
              <a:p>
                <a:endParaRPr lang="zh-CN" altLang="en-US" sz="1800">
                  <a:latin typeface="仿宋_GB2312" pitchFamily="49" charset="-122"/>
                </a:endParaRPr>
              </a:p>
            </p:txBody>
          </p:sp>
          <p:sp>
            <p:nvSpPr>
              <p:cNvPr id="473105" name="Text Box 17">
                <a:extLst>
                  <a:ext uri="{FF2B5EF4-FFF2-40B4-BE49-F238E27FC236}">
                    <a16:creationId xmlns:a16="http://schemas.microsoft.com/office/drawing/2014/main" id="{37941EF0-540E-4087-B031-898FC041D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3" y="3312"/>
                <a:ext cx="900" cy="24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endParaRPr lang="en-US" altLang="zh-CN" sz="900">
                  <a:latin typeface="仿宋_GB2312" pitchFamily="49" charset="-122"/>
                </a:endParaRPr>
              </a:p>
              <a:p>
                <a:pPr algn="just"/>
                <a:endParaRPr lang="en-US" altLang="zh-CN" sz="900">
                  <a:latin typeface="仿宋_GB2312" pitchFamily="49" charset="-122"/>
                </a:endParaRPr>
              </a:p>
              <a:p>
                <a:pPr algn="just"/>
                <a:endParaRPr lang="en-US" altLang="zh-CN" sz="900">
                  <a:latin typeface="仿宋_GB2312" pitchFamily="49" charset="-122"/>
                </a:endParaRPr>
              </a:p>
              <a:p>
                <a:pPr algn="just"/>
                <a:r>
                  <a:rPr lang="en-US" altLang="zh-CN" sz="900"/>
                  <a:t>…</a:t>
                </a:r>
                <a:endParaRPr lang="en-US" altLang="zh-CN" sz="900">
                  <a:latin typeface="仿宋_GB2312" pitchFamily="49" charset="-122"/>
                </a:endParaRPr>
              </a:p>
              <a:p>
                <a:pPr algn="just"/>
                <a:endParaRPr lang="en-US" altLang="zh-CN" sz="900">
                  <a:latin typeface="仿宋_GB2312" pitchFamily="49" charset="-122"/>
                </a:endParaRPr>
              </a:p>
              <a:p>
                <a:pPr algn="just"/>
                <a:endParaRPr lang="en-US" altLang="zh-CN" sz="900">
                  <a:latin typeface="仿宋_GB2312" pitchFamily="49" charset="-122"/>
                </a:endParaRPr>
              </a:p>
              <a:p>
                <a:pPr algn="just"/>
                <a:endParaRPr lang="en-US" altLang="zh-CN" sz="900">
                  <a:latin typeface="仿宋_GB2312" pitchFamily="49" charset="-122"/>
                </a:endParaRPr>
              </a:p>
              <a:p>
                <a:pPr algn="just"/>
                <a:endParaRPr lang="en-US" altLang="zh-CN" sz="900">
                  <a:latin typeface="仿宋_GB2312" pitchFamily="49" charset="-122"/>
                </a:endParaRPr>
              </a:p>
              <a:p>
                <a:endParaRPr lang="en-US" altLang="zh-CN" sz="2400">
                  <a:latin typeface="仿宋_GB2312" pitchFamily="49" charset="-122"/>
                </a:endParaRPr>
              </a:p>
            </p:txBody>
          </p:sp>
          <p:sp>
            <p:nvSpPr>
              <p:cNvPr id="473106" name="Text Box 18">
                <a:extLst>
                  <a:ext uri="{FF2B5EF4-FFF2-40B4-BE49-F238E27FC236}">
                    <a16:creationId xmlns:a16="http://schemas.microsoft.com/office/drawing/2014/main" id="{A1717E34-CAA0-4F7E-8A7B-B7E5DF90D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33" y="3312"/>
                <a:ext cx="900" cy="24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900">
                    <a:latin typeface="仿宋_GB2312" pitchFamily="49" charset="-122"/>
                  </a:rPr>
                  <a:t>线程</a:t>
                </a:r>
                <a:r>
                  <a:rPr lang="en-US" altLang="zh-CN" sz="900">
                    <a:latin typeface="仿宋_GB2312" pitchFamily="49" charset="-122"/>
                  </a:rPr>
                  <a:t>n</a:t>
                </a:r>
              </a:p>
              <a:p>
                <a:pPr algn="just"/>
                <a:r>
                  <a:rPr lang="zh-CN" altLang="en-US" sz="900">
                    <a:latin typeface="仿宋_GB2312" pitchFamily="49" charset="-122"/>
                  </a:rPr>
                  <a:t>控制块</a:t>
                </a:r>
              </a:p>
              <a:p>
                <a:pPr algn="just"/>
                <a:endParaRPr lang="zh-CN" altLang="en-US" sz="900">
                  <a:latin typeface="仿宋_GB2312" pitchFamily="49" charset="-122"/>
                </a:endParaRPr>
              </a:p>
              <a:p>
                <a:pPr algn="just"/>
                <a:r>
                  <a:rPr lang="zh-CN" altLang="en-US" sz="900">
                    <a:latin typeface="仿宋_GB2312" pitchFamily="49" charset="-122"/>
                  </a:rPr>
                  <a:t>用户栈</a:t>
                </a:r>
              </a:p>
              <a:p>
                <a:pPr algn="just"/>
                <a:r>
                  <a:rPr lang="zh-CN" altLang="en-US" sz="900">
                    <a:latin typeface="仿宋_GB2312" pitchFamily="49" charset="-122"/>
                  </a:rPr>
                  <a:t>核心栈</a:t>
                </a:r>
              </a:p>
              <a:p>
                <a:pPr algn="just"/>
                <a:r>
                  <a:rPr lang="zh-CN" altLang="en-US" sz="900">
                    <a:latin typeface="仿宋_GB2312" pitchFamily="49" charset="-122"/>
                  </a:rPr>
                  <a:t>存储区</a:t>
                </a:r>
              </a:p>
              <a:p>
                <a:pPr algn="just"/>
                <a:endParaRPr lang="zh-CN" altLang="en-US" sz="900">
                  <a:latin typeface="仿宋_GB2312" pitchFamily="49" charset="-122"/>
                </a:endParaRPr>
              </a:p>
              <a:p>
                <a:endParaRPr lang="zh-CN" altLang="en-US" sz="2400">
                  <a:latin typeface="仿宋_GB2312" pitchFamily="49" charset="-122"/>
                </a:endParaRPr>
              </a:p>
            </p:txBody>
          </p:sp>
          <p:sp>
            <p:nvSpPr>
              <p:cNvPr id="473107" name="Text Box 19">
                <a:extLst>
                  <a:ext uri="{FF2B5EF4-FFF2-40B4-BE49-F238E27FC236}">
                    <a16:creationId xmlns:a16="http://schemas.microsoft.com/office/drawing/2014/main" id="{A2AA4A5A-B583-42D0-B007-15F5F5E1B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3" y="4248"/>
                <a:ext cx="1080" cy="468"/>
              </a:xfrm>
              <a:prstGeom prst="rect">
                <a:avLst/>
              </a:prstGeom>
              <a:solidFill>
                <a:srgbClr val="66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存储</a:t>
                </a:r>
              </a:p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空间</a:t>
                </a:r>
              </a:p>
            </p:txBody>
          </p:sp>
          <p:sp>
            <p:nvSpPr>
              <p:cNvPr id="473108" name="Text Box 20">
                <a:extLst>
                  <a:ext uri="{FF2B5EF4-FFF2-40B4-BE49-F238E27FC236}">
                    <a16:creationId xmlns:a16="http://schemas.microsoft.com/office/drawing/2014/main" id="{629467D8-A917-490A-A7DD-6B6FB7659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3" y="4716"/>
                <a:ext cx="1080" cy="468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 sz="1800">
                    <a:latin typeface="仿宋_GB2312" pitchFamily="49" charset="-122"/>
                  </a:rPr>
                  <a:t>全局</a:t>
                </a:r>
              </a:p>
              <a:p>
                <a:r>
                  <a:rPr lang="zh-CN" altLang="en-US" sz="1800">
                    <a:latin typeface="仿宋_GB2312" pitchFamily="49" charset="-122"/>
                  </a:rPr>
                  <a:t>数据</a:t>
                </a:r>
              </a:p>
            </p:txBody>
          </p:sp>
          <p:sp>
            <p:nvSpPr>
              <p:cNvPr id="473109" name="Text Box 21">
                <a:extLst>
                  <a:ext uri="{FF2B5EF4-FFF2-40B4-BE49-F238E27FC236}">
                    <a16:creationId xmlns:a16="http://schemas.microsoft.com/office/drawing/2014/main" id="{8F9A2775-CF73-4282-83ED-FB87220B0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3" y="5340"/>
                <a:ext cx="1080" cy="468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程序</a:t>
                </a:r>
              </a:p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代码</a:t>
                </a:r>
              </a:p>
            </p:txBody>
          </p:sp>
          <p:sp>
            <p:nvSpPr>
              <p:cNvPr id="473110" name="Text Box 22">
                <a:extLst>
                  <a:ext uri="{FF2B5EF4-FFF2-40B4-BE49-F238E27FC236}">
                    <a16:creationId xmlns:a16="http://schemas.microsoft.com/office/drawing/2014/main" id="{99DC9FC5-7DBB-449F-942D-C680DC794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3" y="5340"/>
                <a:ext cx="90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1800">
                    <a:solidFill>
                      <a:srgbClr val="000000"/>
                    </a:solidFill>
                    <a:latin typeface="仿宋_GB2312" pitchFamily="49" charset="-122"/>
                  </a:rPr>
                  <a:t>线程</a:t>
                </a:r>
                <a:r>
                  <a:rPr lang="en-US" altLang="zh-CN" sz="1800">
                    <a:solidFill>
                      <a:srgbClr val="000000"/>
                    </a:solidFill>
                    <a:latin typeface="仿宋_GB2312" pitchFamily="49" charset="-122"/>
                  </a:rPr>
                  <a:t>1</a:t>
                </a:r>
              </a:p>
              <a:p>
                <a:endParaRPr lang="en-US" altLang="zh-CN" sz="1800">
                  <a:latin typeface="仿宋_GB2312" pitchFamily="49" charset="-122"/>
                </a:endParaRPr>
              </a:p>
            </p:txBody>
          </p:sp>
          <p:sp>
            <p:nvSpPr>
              <p:cNvPr id="473111" name="Text Box 23">
                <a:extLst>
                  <a:ext uri="{FF2B5EF4-FFF2-40B4-BE49-F238E27FC236}">
                    <a16:creationId xmlns:a16="http://schemas.microsoft.com/office/drawing/2014/main" id="{4C6D351B-E457-4BDF-9778-26020644D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3" y="5340"/>
                <a:ext cx="90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900">
                    <a:solidFill>
                      <a:srgbClr val="000000"/>
                    </a:solidFill>
                    <a:latin typeface="仿宋_GB2312" pitchFamily="49" charset="-122"/>
                  </a:rPr>
                  <a:t>线程</a:t>
                </a:r>
                <a:r>
                  <a:rPr lang="en-US" altLang="zh-CN" sz="900">
                    <a:solidFill>
                      <a:srgbClr val="000000"/>
                    </a:solidFill>
                    <a:latin typeface="仿宋_GB2312" pitchFamily="49" charset="-122"/>
                  </a:rPr>
                  <a:t>1</a:t>
                </a:r>
              </a:p>
              <a:p>
                <a:endParaRPr lang="en-US" altLang="zh-CN" sz="2400">
                  <a:latin typeface="仿宋_GB2312" pitchFamily="49" charset="-122"/>
                </a:endParaRPr>
              </a:p>
            </p:txBody>
          </p:sp>
          <p:sp>
            <p:nvSpPr>
              <p:cNvPr id="473112" name="Text Box 24">
                <a:extLst>
                  <a:ext uri="{FF2B5EF4-FFF2-40B4-BE49-F238E27FC236}">
                    <a16:creationId xmlns:a16="http://schemas.microsoft.com/office/drawing/2014/main" id="{271C7AF6-A7EA-426D-B407-76D1140DD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3" y="3312"/>
                <a:ext cx="900" cy="2496"/>
              </a:xfrm>
              <a:prstGeom prst="rect">
                <a:avLst/>
              </a:prstGeom>
              <a:solidFill>
                <a:srgbClr val="66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线 程</a:t>
                </a:r>
              </a:p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控制块</a:t>
                </a:r>
              </a:p>
              <a:p>
                <a:pPr algn="just"/>
                <a:endParaRPr lang="zh-CN" altLang="en-US" sz="1800">
                  <a:latin typeface="仿宋_GB2312" pitchFamily="49" charset="-122"/>
                </a:endParaRPr>
              </a:p>
              <a:p>
                <a:pPr algn="just"/>
                <a:endParaRPr lang="zh-CN" altLang="en-US" sz="1800">
                  <a:latin typeface="仿宋_GB2312" pitchFamily="49" charset="-122"/>
                </a:endParaRPr>
              </a:p>
              <a:p>
                <a:pPr algn="just"/>
                <a:r>
                  <a:rPr lang="en-US" altLang="zh-CN" sz="1800"/>
                  <a:t>…</a:t>
                </a:r>
                <a:endParaRPr lang="en-US" altLang="zh-CN" sz="1800">
                  <a:latin typeface="仿宋_GB2312" pitchFamily="49" charset="-122"/>
                </a:endParaRPr>
              </a:p>
              <a:p>
                <a:pPr algn="just"/>
                <a:endParaRPr lang="en-US" altLang="zh-CN" sz="1800">
                  <a:latin typeface="仿宋_GB2312" pitchFamily="49" charset="-122"/>
                </a:endParaRPr>
              </a:p>
              <a:p>
                <a:pPr algn="just"/>
                <a:endParaRPr lang="en-US" altLang="zh-CN" sz="1800">
                  <a:latin typeface="仿宋_GB2312" pitchFamily="49" charset="-122"/>
                </a:endParaRPr>
              </a:p>
              <a:p>
                <a:pPr algn="just"/>
                <a:endParaRPr lang="en-US" altLang="zh-CN" sz="1800">
                  <a:latin typeface="仿宋_GB2312" pitchFamily="49" charset="-122"/>
                </a:endParaRPr>
              </a:p>
              <a:p>
                <a:pPr algn="just"/>
                <a:endParaRPr lang="en-US" altLang="zh-CN" sz="1800">
                  <a:latin typeface="仿宋_GB2312" pitchFamily="49" charset="-122"/>
                </a:endParaRPr>
              </a:p>
              <a:p>
                <a:endParaRPr lang="en-US" altLang="zh-CN" sz="1800">
                  <a:latin typeface="仿宋_GB2312" pitchFamily="49" charset="-122"/>
                </a:endParaRPr>
              </a:p>
            </p:txBody>
          </p:sp>
          <p:sp>
            <p:nvSpPr>
              <p:cNvPr id="473113" name="Text Box 25">
                <a:extLst>
                  <a:ext uri="{FF2B5EF4-FFF2-40B4-BE49-F238E27FC236}">
                    <a16:creationId xmlns:a16="http://schemas.microsoft.com/office/drawing/2014/main" id="{0E0D9667-8FCD-4A83-BC90-11F96095F1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3" y="5340"/>
                <a:ext cx="90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1800">
                    <a:solidFill>
                      <a:srgbClr val="000000"/>
                    </a:solidFill>
                    <a:latin typeface="仿宋_GB2312" pitchFamily="49" charset="-122"/>
                  </a:rPr>
                  <a:t>线程</a:t>
                </a:r>
                <a:r>
                  <a:rPr lang="en-US" altLang="zh-CN" sz="1800">
                    <a:solidFill>
                      <a:srgbClr val="000000"/>
                    </a:solidFill>
                    <a:latin typeface="仿宋_GB2312" pitchFamily="49" charset="-122"/>
                  </a:rPr>
                  <a:t>2</a:t>
                </a:r>
              </a:p>
              <a:p>
                <a:endParaRPr lang="en-US" altLang="zh-CN" sz="1800">
                  <a:latin typeface="仿宋_GB2312" pitchFamily="49" charset="-122"/>
                </a:endParaRPr>
              </a:p>
            </p:txBody>
          </p:sp>
          <p:sp>
            <p:nvSpPr>
              <p:cNvPr id="473114" name="Text Box 26">
                <a:extLst>
                  <a:ext uri="{FF2B5EF4-FFF2-40B4-BE49-F238E27FC236}">
                    <a16:creationId xmlns:a16="http://schemas.microsoft.com/office/drawing/2014/main" id="{2FD2BA69-2C99-4DFA-8109-A151ECDCD9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3" y="5340"/>
                <a:ext cx="90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900">
                    <a:solidFill>
                      <a:srgbClr val="000000"/>
                    </a:solidFill>
                    <a:latin typeface="仿宋_GB2312" pitchFamily="49" charset="-122"/>
                  </a:rPr>
                  <a:t>线程</a:t>
                </a:r>
                <a:r>
                  <a:rPr lang="en-US" altLang="zh-CN" sz="900">
                    <a:solidFill>
                      <a:srgbClr val="000000"/>
                    </a:solidFill>
                    <a:latin typeface="仿宋_GB2312" pitchFamily="49" charset="-122"/>
                  </a:rPr>
                  <a:t>1</a:t>
                </a:r>
              </a:p>
              <a:p>
                <a:endParaRPr lang="en-US" altLang="zh-CN" sz="2400">
                  <a:latin typeface="仿宋_GB2312" pitchFamily="49" charset="-122"/>
                </a:endParaRPr>
              </a:p>
            </p:txBody>
          </p:sp>
          <p:sp>
            <p:nvSpPr>
              <p:cNvPr id="473115" name="Text Box 27">
                <a:extLst>
                  <a:ext uri="{FF2B5EF4-FFF2-40B4-BE49-F238E27FC236}">
                    <a16:creationId xmlns:a16="http://schemas.microsoft.com/office/drawing/2014/main" id="{EC6C4D4E-4569-49A1-9E7E-F8E599591B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33" y="3312"/>
                <a:ext cx="900" cy="2496"/>
              </a:xfrm>
              <a:prstGeom prst="rect">
                <a:avLst/>
              </a:prstGeom>
              <a:solidFill>
                <a:srgbClr val="66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线 程</a:t>
                </a:r>
              </a:p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控制块</a:t>
                </a:r>
              </a:p>
              <a:p>
                <a:pPr algn="just"/>
                <a:endParaRPr lang="zh-CN" altLang="en-US" sz="1800">
                  <a:latin typeface="仿宋_GB2312" pitchFamily="49" charset="-122"/>
                </a:endParaRPr>
              </a:p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用户栈</a:t>
                </a:r>
              </a:p>
              <a:p>
                <a:pPr algn="just"/>
                <a:endParaRPr lang="zh-CN" altLang="en-US" sz="1800">
                  <a:latin typeface="仿宋_GB2312" pitchFamily="49" charset="-122"/>
                </a:endParaRPr>
              </a:p>
              <a:p>
                <a:pPr algn="just"/>
                <a:r>
                  <a:rPr lang="zh-CN" altLang="en-US" sz="1800">
                    <a:latin typeface="仿宋_GB2312" pitchFamily="49" charset="-122"/>
                  </a:rPr>
                  <a:t>核心栈</a:t>
                </a:r>
              </a:p>
              <a:p>
                <a:pPr algn="just"/>
                <a:endParaRPr lang="zh-CN" altLang="en-US" sz="1800">
                  <a:latin typeface="仿宋_GB2312" pitchFamily="49" charset="-122"/>
                </a:endParaRPr>
              </a:p>
              <a:p>
                <a:pPr algn="just"/>
                <a:endParaRPr lang="zh-CN" altLang="en-US" sz="1800">
                  <a:latin typeface="仿宋_GB2312" pitchFamily="49" charset="-122"/>
                </a:endParaRPr>
              </a:p>
              <a:p>
                <a:endParaRPr lang="zh-CN" altLang="en-US" sz="1800">
                  <a:latin typeface="仿宋_GB2312" pitchFamily="49" charset="-122"/>
                </a:endParaRPr>
              </a:p>
            </p:txBody>
          </p:sp>
          <p:sp>
            <p:nvSpPr>
              <p:cNvPr id="473116" name="Text Box 28">
                <a:extLst>
                  <a:ext uri="{FF2B5EF4-FFF2-40B4-BE49-F238E27FC236}">
                    <a16:creationId xmlns:a16="http://schemas.microsoft.com/office/drawing/2014/main" id="{2170E631-49FD-4F49-93D2-BEC14B2A7D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3" y="5340"/>
                <a:ext cx="90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1800">
                    <a:solidFill>
                      <a:srgbClr val="000000"/>
                    </a:solidFill>
                    <a:latin typeface="仿宋_GB2312" pitchFamily="49" charset="-122"/>
                  </a:rPr>
                  <a:t>线程</a:t>
                </a:r>
                <a:r>
                  <a:rPr lang="en-US" altLang="zh-CN" sz="1800">
                    <a:solidFill>
                      <a:srgbClr val="000000"/>
                    </a:solidFill>
                    <a:latin typeface="仿宋_GB2312" pitchFamily="49" charset="-122"/>
                  </a:rPr>
                  <a:t>i</a:t>
                </a:r>
              </a:p>
              <a:p>
                <a:endParaRPr lang="en-US" altLang="zh-CN" sz="1800">
                  <a:latin typeface="仿宋_GB2312" pitchFamily="49" charset="-122"/>
                </a:endParaRPr>
              </a:p>
            </p:txBody>
          </p:sp>
          <p:sp>
            <p:nvSpPr>
              <p:cNvPr id="473117" name="Text Box 29">
                <a:extLst>
                  <a:ext uri="{FF2B5EF4-FFF2-40B4-BE49-F238E27FC236}">
                    <a16:creationId xmlns:a16="http://schemas.microsoft.com/office/drawing/2014/main" id="{77CE58F5-C0FE-4688-8D1C-0DAF4E785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33" y="5340"/>
                <a:ext cx="90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1800">
                    <a:solidFill>
                      <a:srgbClr val="000000"/>
                    </a:solidFill>
                    <a:latin typeface="仿宋_GB2312" pitchFamily="49" charset="-122"/>
                  </a:rPr>
                  <a:t>线程</a:t>
                </a:r>
                <a:r>
                  <a:rPr lang="en-US" altLang="zh-CN" sz="1800">
                    <a:solidFill>
                      <a:srgbClr val="000000"/>
                    </a:solidFill>
                    <a:latin typeface="仿宋_GB2312" pitchFamily="49" charset="-122"/>
                  </a:rPr>
                  <a:t>n</a:t>
                </a:r>
              </a:p>
              <a:p>
                <a:endParaRPr lang="en-US" altLang="zh-CN" sz="1800">
                  <a:latin typeface="仿宋_GB2312" pitchFamily="49" charset="-122"/>
                </a:endParaRPr>
              </a:p>
            </p:txBody>
          </p:sp>
          <p:sp>
            <p:nvSpPr>
              <p:cNvPr id="473118" name="Line 30">
                <a:extLst>
                  <a:ext uri="{FF2B5EF4-FFF2-40B4-BE49-F238E27FC236}">
                    <a16:creationId xmlns:a16="http://schemas.microsoft.com/office/drawing/2014/main" id="{417CA538-04EF-4454-9B33-763E5C221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3" y="4092"/>
                <a:ext cx="41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>
            <a:extLst>
              <a:ext uri="{FF2B5EF4-FFF2-40B4-BE49-F238E27FC236}">
                <a16:creationId xmlns:a16="http://schemas.microsoft.com/office/drawing/2014/main" id="{DBCBB83C-EB5A-41CD-AB55-1E21F27A5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二、进程管理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A54BF8F3-04FC-4C7B-AF1B-FE7D2E721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322762"/>
          </a:xfrm>
          <a:solidFill>
            <a:schemeClr val="bg1"/>
          </a:solidFill>
        </p:spPr>
        <p:txBody>
          <a:bodyPr/>
          <a:lstStyle/>
          <a:p>
            <a:pPr marL="812800" indent="-812800">
              <a:lnSpc>
                <a:spcPct val="90000"/>
              </a:lnSpc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二、进程管理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(Chap 2.3~2.6)</a:t>
            </a:r>
          </a:p>
          <a:p>
            <a:pPr marL="812800" indent="-812800">
              <a:lnSpc>
                <a:spcPct val="9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进程与线程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进程概念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(2.2)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进程的状态与转换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(2.3)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进程控制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(2.3)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进程组织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(2.3) (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进程的队列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进程通信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(3.5) (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共享存储系统；消息传递系统；管道通信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线程概念与多线程模型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(2.4)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164084DC-FB70-47F8-BB99-D44A15CF4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543800" cy="762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(14)</a:t>
            </a:r>
            <a:br>
              <a:rPr lang="en-US" altLang="zh-CN" sz="4800"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166927" name="Group 15">
            <a:extLst>
              <a:ext uri="{FF2B5EF4-FFF2-40B4-BE49-F238E27FC236}">
                <a16:creationId xmlns:a16="http://schemas.microsoft.com/office/drawing/2014/main" id="{FFA81A61-8F94-4EBD-BDF3-B31EF7A612D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295400"/>
            <a:ext cx="7239000" cy="4648200"/>
            <a:chOff x="1488" y="1138"/>
            <a:chExt cx="2928" cy="2462"/>
          </a:xfrm>
        </p:grpSpPr>
        <p:sp>
          <p:nvSpPr>
            <p:cNvPr id="166918" name="Text Box 6">
              <a:extLst>
                <a:ext uri="{FF2B5EF4-FFF2-40B4-BE49-F238E27FC236}">
                  <a16:creationId xmlns:a16="http://schemas.microsoft.com/office/drawing/2014/main" id="{4687CC7D-14FD-4CDF-9CDC-CA49359BF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38"/>
              <a:ext cx="1152" cy="58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作     业</a:t>
              </a:r>
            </a:p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任务实体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166919" name="Text Box 7">
              <a:extLst>
                <a:ext uri="{FF2B5EF4-FFF2-40B4-BE49-F238E27FC236}">
                  <a16:creationId xmlns:a16="http://schemas.microsoft.com/office/drawing/2014/main" id="{CB7D60AC-5873-456B-8139-1F812BC7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14"/>
              <a:ext cx="1200" cy="58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线     程</a:t>
              </a:r>
            </a:p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执行实体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166920" name="Text Box 8">
              <a:extLst>
                <a:ext uri="{FF2B5EF4-FFF2-40B4-BE49-F238E27FC236}">
                  <a16:creationId xmlns:a16="http://schemas.microsoft.com/office/drawing/2014/main" id="{7E108403-FC4D-4261-B462-69705D9C5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59"/>
              <a:ext cx="1152" cy="82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进     程</a:t>
              </a:r>
            </a:p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资源分配、</a:t>
              </a:r>
            </a:p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 保护实体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166921" name="Text Box 9">
              <a:extLst>
                <a:ext uri="{FF2B5EF4-FFF2-40B4-BE49-F238E27FC236}">
                  <a16:creationId xmlns:a16="http://schemas.microsoft.com/office/drawing/2014/main" id="{6C32A85F-5517-4683-B328-026C0919F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3014"/>
              <a:ext cx="1276" cy="58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程    序</a:t>
              </a:r>
            </a:p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求解问题指令集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166922" name="Line 10">
              <a:extLst>
                <a:ext uri="{FF2B5EF4-FFF2-40B4-BE49-F238E27FC236}">
                  <a16:creationId xmlns:a16="http://schemas.microsoft.com/office/drawing/2014/main" id="{BDF4D4B4-88C9-44FC-B7E2-83E831C0C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1724"/>
              <a:ext cx="0" cy="2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923" name="Line 11">
              <a:extLst>
                <a:ext uri="{FF2B5EF4-FFF2-40B4-BE49-F238E27FC236}">
                  <a16:creationId xmlns:a16="http://schemas.microsoft.com/office/drawing/2014/main" id="{DE5159D8-9316-4C51-8BF7-D390664CA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2779"/>
              <a:ext cx="0" cy="2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925" name="Text Box 13">
              <a:extLst>
                <a:ext uri="{FF2B5EF4-FFF2-40B4-BE49-F238E27FC236}">
                  <a16:creationId xmlns:a16="http://schemas.microsoft.com/office/drawing/2014/main" id="{F08F3CB3-575D-4FA9-A7ED-F163A5A67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1138"/>
              <a:ext cx="700" cy="152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作 业、</a:t>
              </a:r>
            </a:p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进 程、</a:t>
              </a:r>
            </a:p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线 程、</a:t>
              </a:r>
            </a:p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程 序</a:t>
              </a:r>
            </a:p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间 的</a:t>
              </a:r>
            </a:p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关 系</a:t>
              </a:r>
            </a:p>
          </p:txBody>
        </p:sp>
        <p:sp>
          <p:nvSpPr>
            <p:cNvPr id="166926" name="Line 14">
              <a:extLst>
                <a:ext uri="{FF2B5EF4-FFF2-40B4-BE49-F238E27FC236}">
                  <a16:creationId xmlns:a16="http://schemas.microsoft.com/office/drawing/2014/main" id="{A8AFAA72-CD88-4017-B910-1452F4C72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312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0824070E-D380-49DD-BD33-CC009B2A8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543800" cy="762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(15)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34585" name="Rectangle 89">
            <a:extLst>
              <a:ext uri="{FF2B5EF4-FFF2-40B4-BE49-F238E27FC236}">
                <a16:creationId xmlns:a16="http://schemas.microsoft.com/office/drawing/2014/main" id="{F75DB61F-26D9-4753-AE0D-D16224E5E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    </a:t>
            </a:r>
            <a:endParaRPr lang="en-US" altLang="zh-CN" sz="4400">
              <a:latin typeface="宋体" panose="02010600030101010101" pitchFamily="2" charset="-122"/>
            </a:endParaRPr>
          </a:p>
        </p:txBody>
      </p:sp>
      <p:grpSp>
        <p:nvGrpSpPr>
          <p:cNvPr id="234622" name="Group 126">
            <a:extLst>
              <a:ext uri="{FF2B5EF4-FFF2-40B4-BE49-F238E27FC236}">
                <a16:creationId xmlns:a16="http://schemas.microsoft.com/office/drawing/2014/main" id="{C156AD42-87A4-4A55-86EA-15B08FECC698}"/>
              </a:ext>
            </a:extLst>
          </p:cNvPr>
          <p:cNvGrpSpPr>
            <a:grpSpLocks/>
          </p:cNvGrpSpPr>
          <p:nvPr/>
        </p:nvGrpSpPr>
        <p:grpSpPr bwMode="auto">
          <a:xfrm>
            <a:off x="4022725" y="1685925"/>
            <a:ext cx="2279650" cy="2925763"/>
            <a:chOff x="5320" y="4872"/>
            <a:chExt cx="2628" cy="2618"/>
          </a:xfrm>
        </p:grpSpPr>
        <p:sp>
          <p:nvSpPr>
            <p:cNvPr id="234623" name="Text Box 127">
              <a:extLst>
                <a:ext uri="{FF2B5EF4-FFF2-40B4-BE49-F238E27FC236}">
                  <a16:creationId xmlns:a16="http://schemas.microsoft.com/office/drawing/2014/main" id="{9AB71C09-A930-4403-8BC8-2EC16F0E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0" y="4872"/>
              <a:ext cx="2625" cy="261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36000" tIns="36000" rIns="0" bIns="0"/>
            <a:lstStyle/>
            <a:p>
              <a:pPr algn="just"/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进程调度</a:t>
              </a:r>
            </a:p>
          </p:txBody>
        </p:sp>
        <p:grpSp>
          <p:nvGrpSpPr>
            <p:cNvPr id="234624" name="Group 128">
              <a:extLst>
                <a:ext uri="{FF2B5EF4-FFF2-40B4-BE49-F238E27FC236}">
                  <a16:creationId xmlns:a16="http://schemas.microsoft.com/office/drawing/2014/main" id="{BE20CB9D-DFAC-475B-A873-64C562D16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8" y="5308"/>
              <a:ext cx="2520" cy="1964"/>
              <a:chOff x="2541" y="5502"/>
              <a:chExt cx="7455" cy="3432"/>
            </a:xfrm>
          </p:grpSpPr>
          <p:sp>
            <p:nvSpPr>
              <p:cNvPr id="234625" name="Oval 129">
                <a:extLst>
                  <a:ext uri="{FF2B5EF4-FFF2-40B4-BE49-F238E27FC236}">
                    <a16:creationId xmlns:a16="http://schemas.microsoft.com/office/drawing/2014/main" id="{6821F737-F992-4493-822D-F191171FE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6" y="5502"/>
                <a:ext cx="2100" cy="93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626" name="Oval 130">
                <a:extLst>
                  <a:ext uri="{FF2B5EF4-FFF2-40B4-BE49-F238E27FC236}">
                    <a16:creationId xmlns:a16="http://schemas.microsoft.com/office/drawing/2014/main" id="{9D48D300-1678-4ECA-8B63-72A6D66F0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7686"/>
                <a:ext cx="2100" cy="93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627" name="Oval 131">
                <a:extLst>
                  <a:ext uri="{FF2B5EF4-FFF2-40B4-BE49-F238E27FC236}">
                    <a16:creationId xmlns:a16="http://schemas.microsoft.com/office/drawing/2014/main" id="{0BF63805-7698-426A-AAC7-577F642E0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6" y="7686"/>
                <a:ext cx="2100" cy="93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628" name="Line 132">
                <a:extLst>
                  <a:ext uri="{FF2B5EF4-FFF2-40B4-BE49-F238E27FC236}">
                    <a16:creationId xmlns:a16="http://schemas.microsoft.com/office/drawing/2014/main" id="{F50348F9-BFF9-481E-B231-EBBB2E472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6126"/>
                <a:ext cx="1155" cy="15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629" name="Line 133">
                <a:extLst>
                  <a:ext uri="{FF2B5EF4-FFF2-40B4-BE49-F238E27FC236}">
                    <a16:creationId xmlns:a16="http://schemas.microsoft.com/office/drawing/2014/main" id="{066490C8-70B6-4801-A73E-D63DD0C51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1" y="6438"/>
                <a:ext cx="1050" cy="14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630" name="Line 134">
                <a:extLst>
                  <a:ext uri="{FF2B5EF4-FFF2-40B4-BE49-F238E27FC236}">
                    <a16:creationId xmlns:a16="http://schemas.microsoft.com/office/drawing/2014/main" id="{681A9085-BA84-451D-A455-E99B8F0DC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6" y="6282"/>
                <a:ext cx="1470" cy="14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631" name="Line 135">
                <a:extLst>
                  <a:ext uri="{FF2B5EF4-FFF2-40B4-BE49-F238E27FC236}">
                    <a16:creationId xmlns:a16="http://schemas.microsoft.com/office/drawing/2014/main" id="{20D8C71A-FA01-49D7-9DBE-D1970423E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1" y="8154"/>
                <a:ext cx="28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632" name="Text Box 136">
                <a:extLst>
                  <a:ext uri="{FF2B5EF4-FFF2-40B4-BE49-F238E27FC236}">
                    <a16:creationId xmlns:a16="http://schemas.microsoft.com/office/drawing/2014/main" id="{77F0C9D5-A691-43E4-AA21-37199DA100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1" y="5661"/>
                <a:ext cx="1260" cy="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zh-CN" altLang="en-US" b="1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运行</a:t>
                </a:r>
              </a:p>
            </p:txBody>
          </p:sp>
          <p:sp>
            <p:nvSpPr>
              <p:cNvPr id="234633" name="Text Box 137">
                <a:extLst>
                  <a:ext uri="{FF2B5EF4-FFF2-40B4-BE49-F238E27FC236}">
                    <a16:creationId xmlns:a16="http://schemas.microsoft.com/office/drawing/2014/main" id="{74A01977-97B1-490C-99CA-12A6A9F9B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6" y="7842"/>
                <a:ext cx="1260" cy="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zh-CN" altLang="en-US" b="1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就绪</a:t>
                </a:r>
              </a:p>
            </p:txBody>
          </p:sp>
          <p:sp>
            <p:nvSpPr>
              <p:cNvPr id="234634" name="Text Box 138">
                <a:extLst>
                  <a:ext uri="{FF2B5EF4-FFF2-40B4-BE49-F238E27FC236}">
                    <a16:creationId xmlns:a16="http://schemas.microsoft.com/office/drawing/2014/main" id="{E71BC759-615E-4B9D-A8DE-1C57A96F48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1" y="7842"/>
                <a:ext cx="1260" cy="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zh-CN" altLang="en-US" b="1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等待</a:t>
                </a:r>
              </a:p>
            </p:txBody>
          </p:sp>
          <p:sp>
            <p:nvSpPr>
              <p:cNvPr id="234635" name="Text Box 139">
                <a:extLst>
                  <a:ext uri="{FF2B5EF4-FFF2-40B4-BE49-F238E27FC236}">
                    <a16:creationId xmlns:a16="http://schemas.microsoft.com/office/drawing/2014/main" id="{D07C2750-BC0B-4117-AE26-E9C94C2D6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" y="6594"/>
                <a:ext cx="735" cy="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6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34636" name="Text Box 140">
                <a:extLst>
                  <a:ext uri="{FF2B5EF4-FFF2-40B4-BE49-F238E27FC236}">
                    <a16:creationId xmlns:a16="http://schemas.microsoft.com/office/drawing/2014/main" id="{3E421D32-C308-4FF5-878B-4C5D505B13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1" y="6906"/>
                <a:ext cx="735" cy="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6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34637" name="Text Box 141">
                <a:extLst>
                  <a:ext uri="{FF2B5EF4-FFF2-40B4-BE49-F238E27FC236}">
                    <a16:creationId xmlns:a16="http://schemas.microsoft.com/office/drawing/2014/main" id="{0F95EB86-2D57-4EEB-9A56-AC04AC166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6" y="6594"/>
                <a:ext cx="2310" cy="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6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34638" name="Text Box 142">
                <a:extLst>
                  <a:ext uri="{FF2B5EF4-FFF2-40B4-BE49-F238E27FC236}">
                    <a16:creationId xmlns:a16="http://schemas.microsoft.com/office/drawing/2014/main" id="{E6DAB6CF-3B7E-420B-BC9D-82736689A9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1" y="8310"/>
                <a:ext cx="2310" cy="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6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</p:grpSp>
      <p:sp>
        <p:nvSpPr>
          <p:cNvPr id="234639" name="Text Box 143">
            <a:extLst>
              <a:ext uri="{FF2B5EF4-FFF2-40B4-BE49-F238E27FC236}">
                <a16:creationId xmlns:a16="http://schemas.microsoft.com/office/drawing/2014/main" id="{BC9F1A3C-D7B9-495D-B506-2EAB4574F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1622425"/>
            <a:ext cx="379413" cy="30273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0" tIns="0" rIns="0" bIns="0"/>
          <a:lstStyle/>
          <a:p>
            <a:endParaRPr lang="en-US" altLang="zh-CN" sz="160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</a:t>
            </a:r>
          </a:p>
          <a:p>
            <a:endParaRPr lang="zh-CN" altLang="en-US" sz="240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入</a:t>
            </a:r>
          </a:p>
          <a:p>
            <a:endParaRPr lang="zh-CN" altLang="en-US" sz="240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</a:t>
            </a:r>
          </a:p>
          <a:p>
            <a:endParaRPr lang="zh-CN" altLang="en-US" sz="240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态</a:t>
            </a:r>
          </a:p>
        </p:txBody>
      </p:sp>
      <p:sp>
        <p:nvSpPr>
          <p:cNvPr id="234640" name="Text Box 144">
            <a:extLst>
              <a:ext uri="{FF2B5EF4-FFF2-40B4-BE49-F238E27FC236}">
                <a16:creationId xmlns:a16="http://schemas.microsoft.com/office/drawing/2014/main" id="{D3128E90-B3A7-43C0-A3E2-1EC4E9E11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1685925"/>
            <a:ext cx="381000" cy="289242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0" tIns="0" rIns="0" bIns="0"/>
          <a:lstStyle/>
          <a:p>
            <a:endParaRPr lang="en-US" altLang="zh-CN" sz="160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</a:t>
            </a:r>
          </a:p>
          <a:p>
            <a:endParaRPr lang="zh-CN" altLang="en-US" sz="240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备</a:t>
            </a:r>
          </a:p>
          <a:p>
            <a:endParaRPr lang="zh-CN" altLang="en-US" sz="240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</a:t>
            </a:r>
          </a:p>
          <a:p>
            <a:endParaRPr lang="zh-CN" altLang="en-US" sz="240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态</a:t>
            </a:r>
          </a:p>
        </p:txBody>
      </p:sp>
      <p:sp>
        <p:nvSpPr>
          <p:cNvPr id="234641" name="Text Box 145">
            <a:extLst>
              <a:ext uri="{FF2B5EF4-FFF2-40B4-BE49-F238E27FC236}">
                <a16:creationId xmlns:a16="http://schemas.microsoft.com/office/drawing/2014/main" id="{69DC16BC-D3B1-4B26-8A97-190981ED2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1773238"/>
            <a:ext cx="395287" cy="2805112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0" tIns="0" rIns="0" bIns="0"/>
          <a:lstStyle/>
          <a:p>
            <a:endParaRPr lang="en-US" altLang="zh-CN" sz="160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</a:t>
            </a:r>
          </a:p>
          <a:p>
            <a:endParaRPr lang="zh-CN" altLang="en-US" sz="240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</a:t>
            </a:r>
          </a:p>
          <a:p>
            <a:endParaRPr lang="zh-CN" altLang="en-US" sz="240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</a:t>
            </a:r>
          </a:p>
          <a:p>
            <a:endParaRPr lang="zh-CN" altLang="en-US" sz="240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态</a:t>
            </a:r>
          </a:p>
        </p:txBody>
      </p:sp>
      <p:sp>
        <p:nvSpPr>
          <p:cNvPr id="234642" name="Line 146">
            <a:extLst>
              <a:ext uri="{FF2B5EF4-FFF2-40B4-BE49-F238E27FC236}">
                <a16:creationId xmlns:a16="http://schemas.microsoft.com/office/drawing/2014/main" id="{29821EEF-5D6E-4DBA-BAA0-1D6E8E2D2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348038"/>
            <a:ext cx="827087" cy="30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643" name="Line 147">
            <a:extLst>
              <a:ext uri="{FF2B5EF4-FFF2-40B4-BE49-F238E27FC236}">
                <a16:creationId xmlns:a16="http://schemas.microsoft.com/office/drawing/2014/main" id="{7C2CA947-F6D1-423E-BFA8-9F1FFD67D5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3348038"/>
            <a:ext cx="6175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644" name="Line 148">
            <a:extLst>
              <a:ext uri="{FF2B5EF4-FFF2-40B4-BE49-F238E27FC236}">
                <a16:creationId xmlns:a16="http://schemas.microsoft.com/office/drawing/2014/main" id="{325722BB-CE86-424D-BCF6-DC0FC4F77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3335338"/>
            <a:ext cx="463550" cy="12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645" name="Line 149">
            <a:extLst>
              <a:ext uri="{FF2B5EF4-FFF2-40B4-BE49-F238E27FC236}">
                <a16:creationId xmlns:a16="http://schemas.microsoft.com/office/drawing/2014/main" id="{26BAB53B-906F-497C-A57F-6A0BF63DF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3378200"/>
            <a:ext cx="36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646" name="Text Box 150">
            <a:extLst>
              <a:ext uri="{FF2B5EF4-FFF2-40B4-BE49-F238E27FC236}">
                <a16:creationId xmlns:a16="http://schemas.microsoft.com/office/drawing/2014/main" id="{0124DCAB-D3EC-40C6-840A-AF5672ED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3616325"/>
            <a:ext cx="547688" cy="8890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预输入完成</a:t>
            </a:r>
          </a:p>
        </p:txBody>
      </p:sp>
      <p:sp>
        <p:nvSpPr>
          <p:cNvPr id="234647" name="Text Box 151">
            <a:extLst>
              <a:ext uri="{FF2B5EF4-FFF2-40B4-BE49-F238E27FC236}">
                <a16:creationId xmlns:a16="http://schemas.microsoft.com/office/drawing/2014/main" id="{C1E5723B-9FB9-4268-903E-24489F05E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5062538"/>
            <a:ext cx="1201738" cy="450850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0" rIns="0"/>
          <a:lstStyle/>
          <a:p>
            <a:pPr algn="ctr"/>
            <a:r>
              <a:rPr lang="zh-CN" altLang="en-US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作业控制</a:t>
            </a:r>
          </a:p>
        </p:txBody>
      </p:sp>
      <p:sp>
        <p:nvSpPr>
          <p:cNvPr id="234648" name="Line 152">
            <a:extLst>
              <a:ext uri="{FF2B5EF4-FFF2-40B4-BE49-F238E27FC236}">
                <a16:creationId xmlns:a16="http://schemas.microsoft.com/office/drawing/2014/main" id="{485BD2EE-FC23-48A6-AFA2-DA50ECD776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611688"/>
            <a:ext cx="0" cy="500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649" name="Text Box 153">
            <a:extLst>
              <a:ext uri="{FF2B5EF4-FFF2-40B4-BE49-F238E27FC236}">
                <a16:creationId xmlns:a16="http://schemas.microsoft.com/office/drawing/2014/main" id="{8C99D8E1-7138-46B2-B572-B376D05C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4837113"/>
            <a:ext cx="1657350" cy="676275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0" rIns="0"/>
          <a:lstStyle/>
          <a:p>
            <a:pPr algn="ctr"/>
            <a:r>
              <a:rPr lang="zh-CN" altLang="en-US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作业调度</a:t>
            </a:r>
            <a:r>
              <a:rPr lang="en-US" altLang="zh-CN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选中并创建进程</a:t>
            </a:r>
            <a:r>
              <a:rPr lang="en-US" altLang="zh-CN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234650" name="Text Box 154">
            <a:extLst>
              <a:ext uri="{FF2B5EF4-FFF2-40B4-BE49-F238E27FC236}">
                <a16:creationId xmlns:a16="http://schemas.microsoft.com/office/drawing/2014/main" id="{072C3D3C-87D5-4E40-A00B-83BAABD0F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4837113"/>
            <a:ext cx="1412875" cy="604837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r>
              <a:rPr lang="zh-CN" altLang="en-US" sz="16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作业调度</a:t>
            </a:r>
            <a:r>
              <a:rPr lang="en-US" altLang="zh-CN" sz="16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6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作业终止并撤离</a:t>
            </a:r>
            <a:r>
              <a:rPr lang="en-US" altLang="zh-CN" sz="16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234651" name="Line 155">
            <a:extLst>
              <a:ext uri="{FF2B5EF4-FFF2-40B4-BE49-F238E27FC236}">
                <a16:creationId xmlns:a16="http://schemas.microsoft.com/office/drawing/2014/main" id="{991AAFDF-BCF0-44B2-AF24-60D8360424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3163" y="3486150"/>
            <a:ext cx="0" cy="1350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652" name="Line 156">
            <a:extLst>
              <a:ext uri="{FF2B5EF4-FFF2-40B4-BE49-F238E27FC236}">
                <a16:creationId xmlns:a16="http://schemas.microsoft.com/office/drawing/2014/main" id="{FA29A16C-9B6B-4BA4-98E6-797D11D86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1625" y="3348038"/>
            <a:ext cx="0" cy="157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653" name="AutoShape 157">
            <a:extLst>
              <a:ext uri="{FF2B5EF4-FFF2-40B4-BE49-F238E27FC236}">
                <a16:creationId xmlns:a16="http://schemas.microsoft.com/office/drawing/2014/main" id="{919F1DD8-BC46-45BB-B9DD-9ACE498D2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201863"/>
            <a:ext cx="1643063" cy="647700"/>
          </a:xfrm>
          <a:prstGeom prst="wedgeRectCallout">
            <a:avLst>
              <a:gd name="adj1" fmla="val 67583"/>
              <a:gd name="adj2" fmla="val 130639"/>
            </a:avLst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SPOOLing</a:t>
            </a:r>
          </a:p>
          <a:p>
            <a:r>
              <a:rPr lang="zh-CN" altLang="en-US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作业预输入</a:t>
            </a:r>
          </a:p>
        </p:txBody>
      </p:sp>
      <p:sp>
        <p:nvSpPr>
          <p:cNvPr id="234654" name="AutoShape 158">
            <a:extLst>
              <a:ext uri="{FF2B5EF4-FFF2-40B4-BE49-F238E27FC236}">
                <a16:creationId xmlns:a16="http://schemas.microsoft.com/office/drawing/2014/main" id="{095286A6-E70E-48E6-B0E0-ED74A3F7B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775" y="2273300"/>
            <a:ext cx="1692275" cy="720725"/>
          </a:xfrm>
          <a:prstGeom prst="wedgeRectCallout">
            <a:avLst>
              <a:gd name="adj1" fmla="val -29079"/>
              <a:gd name="adj2" fmla="val 104847"/>
            </a:avLst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SPOOLing</a:t>
            </a:r>
          </a:p>
          <a:p>
            <a:r>
              <a:rPr lang="zh-CN" altLang="en-US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作业缓输出</a:t>
            </a:r>
          </a:p>
        </p:txBody>
      </p:sp>
      <p:sp>
        <p:nvSpPr>
          <p:cNvPr id="234655" name="Line 159">
            <a:extLst>
              <a:ext uri="{FF2B5EF4-FFF2-40B4-BE49-F238E27FC236}">
                <a16:creationId xmlns:a16="http://schemas.microsoft.com/office/drawing/2014/main" id="{2A74B1EE-FCE9-4E6F-AD45-342AF9D6D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3354388"/>
            <a:ext cx="36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656" name="Rectangle 160">
            <a:extLst>
              <a:ext uri="{FF2B5EF4-FFF2-40B4-BE49-F238E27FC236}">
                <a16:creationId xmlns:a16="http://schemas.microsoft.com/office/drawing/2014/main" id="{056CFF6F-97DE-4DD1-B335-3C435D699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949950"/>
            <a:ext cx="4824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作业调度与进程调度的关系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4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4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4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4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4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4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4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4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4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4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4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4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4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4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4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4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4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4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639" grpId="0" animBg="1"/>
      <p:bldP spid="234640" grpId="0" animBg="1"/>
      <p:bldP spid="234641" grpId="0" animBg="1"/>
      <p:bldP spid="234646" grpId="0" animBg="1"/>
      <p:bldP spid="234647" grpId="0" animBg="1"/>
      <p:bldP spid="234649" grpId="0" animBg="1"/>
      <p:bldP spid="234650" grpId="0" animBg="1"/>
      <p:bldP spid="234653" grpId="0" animBg="1"/>
      <p:bldP spid="2346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C7111078-5837-4DD2-8A15-C43049691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543800" cy="762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处理器管理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(16)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26338" name="Group 34">
            <a:extLst>
              <a:ext uri="{FF2B5EF4-FFF2-40B4-BE49-F238E27FC236}">
                <a16:creationId xmlns:a16="http://schemas.microsoft.com/office/drawing/2014/main" id="{368C2DA0-2FC1-4559-8211-5DA233BF654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371600"/>
            <a:ext cx="7467600" cy="4876800"/>
            <a:chOff x="720" y="864"/>
            <a:chExt cx="4704" cy="3072"/>
          </a:xfrm>
        </p:grpSpPr>
        <p:sp>
          <p:nvSpPr>
            <p:cNvPr id="226318" name="Text Box 14">
              <a:extLst>
                <a:ext uri="{FF2B5EF4-FFF2-40B4-BE49-F238E27FC236}">
                  <a16:creationId xmlns:a16="http://schemas.microsoft.com/office/drawing/2014/main" id="{284D34BA-26FB-409D-A66E-B188C2264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" y="864"/>
              <a:ext cx="1222" cy="68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处理器</a:t>
              </a:r>
            </a:p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调度类型</a:t>
              </a:r>
            </a:p>
          </p:txBody>
        </p:sp>
        <p:sp>
          <p:nvSpPr>
            <p:cNvPr id="226319" name="Text Box 15">
              <a:extLst>
                <a:ext uri="{FF2B5EF4-FFF2-40B4-BE49-F238E27FC236}">
                  <a16:creationId xmlns:a16="http://schemas.microsoft.com/office/drawing/2014/main" id="{9A00C2CF-5EEE-407E-84B2-1EC394B58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940"/>
              <a:ext cx="1222" cy="6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高级调度</a:t>
              </a:r>
            </a:p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作业调度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226320" name="Line 16">
              <a:extLst>
                <a:ext uri="{FF2B5EF4-FFF2-40B4-BE49-F238E27FC236}">
                  <a16:creationId xmlns:a16="http://schemas.microsoft.com/office/drawing/2014/main" id="{2BEB716A-3E1C-49C5-AD8E-0484C15D1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1505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21" name="Text Box 17">
              <a:extLst>
                <a:ext uri="{FF2B5EF4-FFF2-40B4-BE49-F238E27FC236}">
                  <a16:creationId xmlns:a16="http://schemas.microsoft.com/office/drawing/2014/main" id="{32E14BBF-BD3D-4258-98B3-C8719639A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" y="1940"/>
              <a:ext cx="1250" cy="57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中级调度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内外对换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226322" name="Text Box 18">
              <a:extLst>
                <a:ext uri="{FF2B5EF4-FFF2-40B4-BE49-F238E27FC236}">
                  <a16:creationId xmlns:a16="http://schemas.microsoft.com/office/drawing/2014/main" id="{0AACEFFA-43EC-4F9A-9333-A410A6264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1940"/>
              <a:ext cx="1262" cy="57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低级调度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 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程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/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线程调度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226323" name="Text Box 19">
              <a:extLst>
                <a:ext uri="{FF2B5EF4-FFF2-40B4-BE49-F238E27FC236}">
                  <a16:creationId xmlns:a16="http://schemas.microsoft.com/office/drawing/2014/main" id="{8707DA71-C3A1-4FBA-8008-E4D4C93A8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3" y="2811"/>
              <a:ext cx="1070" cy="32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剥夺式</a:t>
              </a: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26324" name="Text Box 20">
              <a:extLst>
                <a:ext uri="{FF2B5EF4-FFF2-40B4-BE49-F238E27FC236}">
                  <a16:creationId xmlns:a16="http://schemas.microsoft.com/office/drawing/2014/main" id="{B8A9D45C-928B-4A46-B718-0528EAD5E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2811"/>
              <a:ext cx="1072" cy="32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非剥夺式</a:t>
              </a:r>
            </a:p>
            <a:p>
              <a:pPr eaLnBrk="0" hangingPunct="0"/>
              <a:endParaRPr kumimoji="0" lang="zh-CN" altLang="en-US" sz="9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26325" name="Text Box 21">
              <a:extLst>
                <a:ext uri="{FF2B5EF4-FFF2-40B4-BE49-F238E27FC236}">
                  <a16:creationId xmlns:a16="http://schemas.microsoft.com/office/drawing/2014/main" id="{04CD2536-7912-4B41-9684-85DBC3A7F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3367"/>
              <a:ext cx="850" cy="56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优先级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 剥夺</a:t>
              </a: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26326" name="Text Box 22">
              <a:extLst>
                <a:ext uri="{FF2B5EF4-FFF2-40B4-BE49-F238E27FC236}">
                  <a16:creationId xmlns:a16="http://schemas.microsoft.com/office/drawing/2014/main" id="{32BC181F-F1F0-4F5E-B7EE-8891E8462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" y="3355"/>
              <a:ext cx="837" cy="5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时间片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剥夺</a:t>
              </a: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26327" name="Line 23">
              <a:extLst>
                <a:ext uri="{FF2B5EF4-FFF2-40B4-BE49-F238E27FC236}">
                  <a16:creationId xmlns:a16="http://schemas.microsoft.com/office/drawing/2014/main" id="{B1DF70FA-BAEF-4E0A-8221-84F623A61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1723"/>
              <a:ext cx="32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28" name="Line 24">
              <a:extLst>
                <a:ext uri="{FF2B5EF4-FFF2-40B4-BE49-F238E27FC236}">
                  <a16:creationId xmlns:a16="http://schemas.microsoft.com/office/drawing/2014/main" id="{6E37AAA1-029C-4914-9110-608F85832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172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29" name="Line 25">
              <a:extLst>
                <a:ext uri="{FF2B5EF4-FFF2-40B4-BE49-F238E27FC236}">
                  <a16:creationId xmlns:a16="http://schemas.microsoft.com/office/drawing/2014/main" id="{FDB7FB54-CDB9-4D14-9780-E9DACDDA3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172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0" name="Line 26">
              <a:extLst>
                <a:ext uri="{FF2B5EF4-FFF2-40B4-BE49-F238E27FC236}">
                  <a16:creationId xmlns:a16="http://schemas.microsoft.com/office/drawing/2014/main" id="{2C9BD8D3-6DD0-41F8-B132-0CD04B71B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0" y="172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1" name="Line 27">
              <a:extLst>
                <a:ext uri="{FF2B5EF4-FFF2-40B4-BE49-F238E27FC236}">
                  <a16:creationId xmlns:a16="http://schemas.microsoft.com/office/drawing/2014/main" id="{9A48110A-D630-47D7-B8B3-261711445E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8" y="2484"/>
              <a:ext cx="534" cy="3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2" name="Line 28">
              <a:extLst>
                <a:ext uri="{FF2B5EF4-FFF2-40B4-BE49-F238E27FC236}">
                  <a16:creationId xmlns:a16="http://schemas.microsoft.com/office/drawing/2014/main" id="{81874BA6-2807-4CFA-ACED-CB7C18F4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" y="2484"/>
              <a:ext cx="536" cy="3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3" name="Line 29">
              <a:extLst>
                <a:ext uri="{FF2B5EF4-FFF2-40B4-BE49-F238E27FC236}">
                  <a16:creationId xmlns:a16="http://schemas.microsoft.com/office/drawing/2014/main" id="{B4A9B545-B286-4066-954F-124FCBCA88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0" y="3137"/>
              <a:ext cx="358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4" name="Line 30">
              <a:extLst>
                <a:ext uri="{FF2B5EF4-FFF2-40B4-BE49-F238E27FC236}">
                  <a16:creationId xmlns:a16="http://schemas.microsoft.com/office/drawing/2014/main" id="{B248D299-48F2-4A7C-B953-0EEFA344A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3137"/>
              <a:ext cx="552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6" name="Text Box 32">
              <a:extLst>
                <a:ext uri="{FF2B5EF4-FFF2-40B4-BE49-F238E27FC236}">
                  <a16:creationId xmlns:a16="http://schemas.microsoft.com/office/drawing/2014/main" id="{95445C60-D692-4E5D-97A2-5D1A0D3E2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67"/>
              <a:ext cx="850" cy="56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短进程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优先</a:t>
              </a:r>
            </a:p>
          </p:txBody>
        </p:sp>
        <p:sp>
          <p:nvSpPr>
            <p:cNvPr id="226337" name="Line 33">
              <a:extLst>
                <a:ext uri="{FF2B5EF4-FFF2-40B4-BE49-F238E27FC236}">
                  <a16:creationId xmlns:a16="http://schemas.microsoft.com/office/drawing/2014/main" id="{F42D5088-2DF7-4240-A01F-E53A517E1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120"/>
              <a:ext cx="1392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1B055459-C49D-48F2-B243-9CC816886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仿宋_GB2312" pitchFamily="49" charset="-122"/>
              </a:rPr>
              <a:t>处理器管理</a:t>
            </a:r>
            <a:r>
              <a:rPr lang="en-US" altLang="zh-CN">
                <a:solidFill>
                  <a:srgbClr val="FF0000"/>
                </a:solidFill>
                <a:ea typeface="仿宋_GB2312" pitchFamily="49" charset="-122"/>
              </a:rPr>
              <a:t>(17)</a:t>
            </a:r>
            <a:endParaRPr lang="en-US" altLang="zh-CN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474131" name="Group 19">
            <a:extLst>
              <a:ext uri="{FF2B5EF4-FFF2-40B4-BE49-F238E27FC236}">
                <a16:creationId xmlns:a16="http://schemas.microsoft.com/office/drawing/2014/main" id="{286EFF30-1C9C-4751-838A-1BE500D1808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912813"/>
            <a:ext cx="8280400" cy="5756275"/>
            <a:chOff x="204" y="575"/>
            <a:chExt cx="5216" cy="3626"/>
          </a:xfrm>
        </p:grpSpPr>
        <p:sp>
          <p:nvSpPr>
            <p:cNvPr id="474116" name="Text Box 4">
              <a:extLst>
                <a:ext uri="{FF2B5EF4-FFF2-40B4-BE49-F238E27FC236}">
                  <a16:creationId xmlns:a16="http://schemas.microsoft.com/office/drawing/2014/main" id="{B7B4A9D9-E80D-4F19-93BB-D66FCDFAD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842"/>
              <a:ext cx="692" cy="171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8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作业</a:t>
              </a:r>
              <a:r>
                <a:rPr kumimoji="0" lang="en-US" altLang="zh-CN" sz="28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</a:t>
              </a:r>
              <a:r>
                <a:rPr kumimoji="0" lang="zh-CN" altLang="en-US" sz="28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  <a:r>
                <a:rPr kumimoji="0" lang="en-US" altLang="zh-CN" sz="28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</a:t>
              </a:r>
              <a:r>
                <a:rPr kumimoji="0" lang="zh-CN" altLang="en-US" sz="28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</a:p>
            <a:p>
              <a:pPr algn="just" eaLnBrk="0" hangingPunct="0"/>
              <a:r>
                <a:rPr kumimoji="0" lang="zh-CN" altLang="en-US" sz="28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调度算 法</a:t>
              </a:r>
            </a:p>
          </p:txBody>
        </p:sp>
        <p:sp>
          <p:nvSpPr>
            <p:cNvPr id="474117" name="Text Box 5">
              <a:extLst>
                <a:ext uri="{FF2B5EF4-FFF2-40B4-BE49-F238E27FC236}">
                  <a16:creationId xmlns:a16="http://schemas.microsoft.com/office/drawing/2014/main" id="{B39522B8-D487-4DB7-98D9-F199A57AE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1464"/>
              <a:ext cx="1210" cy="4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40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单</a:t>
              </a:r>
              <a:r>
                <a:rPr kumimoji="0" lang="en-US" altLang="zh-CN" sz="240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CPU</a:t>
              </a:r>
              <a:r>
                <a:rPr kumimoji="0" lang="zh-CN" altLang="en-US" sz="240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调度</a:t>
              </a:r>
            </a:p>
          </p:txBody>
        </p:sp>
        <p:sp>
          <p:nvSpPr>
            <p:cNvPr id="474118" name="Text Box 6">
              <a:extLst>
                <a:ext uri="{FF2B5EF4-FFF2-40B4-BE49-F238E27FC236}">
                  <a16:creationId xmlns:a16="http://schemas.microsoft.com/office/drawing/2014/main" id="{A20000E2-09A7-4F31-A09B-BC75C722F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2616"/>
              <a:ext cx="1210" cy="4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多</a:t>
              </a:r>
              <a:r>
                <a:rPr kumimoji="0" lang="en-US" altLang="zh-CN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CPU</a:t>
              </a:r>
              <a:r>
                <a:rPr kumimoji="0" lang="zh-CN" altLang="en-US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调度</a:t>
              </a:r>
            </a:p>
            <a:p>
              <a:pPr algn="just" eaLnBrk="0" hangingPunct="0"/>
              <a:endParaRPr kumimoji="0" lang="zh-CN" altLang="en-US" sz="240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74119" name="Text Box 7">
              <a:extLst>
                <a:ext uri="{FF2B5EF4-FFF2-40B4-BE49-F238E27FC236}">
                  <a16:creationId xmlns:a16="http://schemas.microsoft.com/office/drawing/2014/main" id="{D4D2065A-11CB-4F97-B717-F263C9ACF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576"/>
              <a:ext cx="1210" cy="4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实时调度</a:t>
              </a:r>
            </a:p>
            <a:p>
              <a:pPr algn="just" eaLnBrk="0" hangingPunct="0"/>
              <a:endParaRPr kumimoji="0" lang="zh-CN" altLang="en-US" sz="240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74120" name="Text Box 8">
              <a:extLst>
                <a:ext uri="{FF2B5EF4-FFF2-40B4-BE49-F238E27FC236}">
                  <a16:creationId xmlns:a16="http://schemas.microsoft.com/office/drawing/2014/main" id="{F6D75C45-CA80-4723-A787-5E7919C14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575"/>
              <a:ext cx="1758" cy="18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先来先服务</a:t>
              </a:r>
            </a:p>
            <a:p>
              <a:pPr algn="just" eaLnBrk="0" hangingPunct="0"/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短作业</a:t>
              </a:r>
              <a:r>
                <a:rPr kumimoji="0" lang="en-US" altLang="zh-CN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  <a:r>
                <a:rPr kumimoji="0" lang="en-US" altLang="zh-CN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优先</a:t>
              </a:r>
            </a:p>
            <a:p>
              <a:pPr algn="just" eaLnBrk="0" hangingPunct="0"/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最短剩余时间优先算法</a:t>
              </a:r>
            </a:p>
            <a:p>
              <a:pPr algn="just" eaLnBrk="0" hangingPunct="0"/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响应比最高优先算法</a:t>
              </a:r>
            </a:p>
            <a:p>
              <a:pPr algn="just" eaLnBrk="0" hangingPunct="0"/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优先数法</a:t>
              </a:r>
            </a:p>
            <a:p>
              <a:pPr algn="just" eaLnBrk="0" hangingPunct="0"/>
              <a:r>
                <a:rPr kumimoji="0" lang="zh-CN" altLang="en-US" b="1" u="sng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时间片轮转法</a:t>
              </a:r>
            </a:p>
            <a:p>
              <a:pPr algn="just" eaLnBrk="0" hangingPunct="0"/>
              <a:r>
                <a:rPr kumimoji="0" lang="zh-CN" altLang="en-US" b="1" u="sng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多级反馈队列</a:t>
              </a:r>
            </a:p>
            <a:p>
              <a:pPr algn="just" eaLnBrk="0" hangingPunct="0"/>
              <a:r>
                <a:rPr kumimoji="0" lang="zh-CN" altLang="en-US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彩票调度</a:t>
              </a:r>
            </a:p>
          </p:txBody>
        </p:sp>
        <p:sp>
          <p:nvSpPr>
            <p:cNvPr id="474121" name="Text Box 9">
              <a:extLst>
                <a:ext uri="{FF2B5EF4-FFF2-40B4-BE49-F238E27FC236}">
                  <a16:creationId xmlns:a16="http://schemas.microsoft.com/office/drawing/2014/main" id="{3A4A3253-6D3D-4853-B9E7-58FC94544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2488"/>
              <a:ext cx="1619" cy="71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单比率调度</a:t>
              </a:r>
            </a:p>
            <a:p>
              <a:pPr algn="just"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限期调度</a:t>
              </a:r>
            </a:p>
            <a:p>
              <a:pPr algn="just"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最少裕度法</a:t>
              </a:r>
            </a:p>
          </p:txBody>
        </p:sp>
        <p:sp>
          <p:nvSpPr>
            <p:cNvPr id="474122" name="Text Box 10">
              <a:extLst>
                <a:ext uri="{FF2B5EF4-FFF2-40B4-BE49-F238E27FC236}">
                  <a16:creationId xmlns:a16="http://schemas.microsoft.com/office/drawing/2014/main" id="{CAFA3682-C2BC-45DD-9EE6-FAB324960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3294"/>
              <a:ext cx="1667" cy="90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负载共享调度</a:t>
              </a:r>
            </a:p>
            <a:p>
              <a:pPr algn="just"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群调度</a:t>
              </a:r>
            </a:p>
            <a:p>
              <a:pPr algn="just"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处理器专派调度</a:t>
              </a:r>
            </a:p>
            <a:p>
              <a:pPr algn="just"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动态调度</a:t>
              </a:r>
            </a:p>
          </p:txBody>
        </p:sp>
        <p:sp>
          <p:nvSpPr>
            <p:cNvPr id="474123" name="Line 11">
              <a:extLst>
                <a:ext uri="{FF2B5EF4-FFF2-40B4-BE49-F238E27FC236}">
                  <a16:creationId xmlns:a16="http://schemas.microsoft.com/office/drawing/2014/main" id="{D53766F4-4D6E-4B9D-9281-B7C95C428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2880"/>
              <a:ext cx="6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124" name="Line 12">
              <a:extLst>
                <a:ext uri="{FF2B5EF4-FFF2-40B4-BE49-F238E27FC236}">
                  <a16:creationId xmlns:a16="http://schemas.microsoft.com/office/drawing/2014/main" id="{1999F494-AA70-4396-AF80-CA7888314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" y="2880"/>
              <a:ext cx="86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125" name="Line 13">
              <a:extLst>
                <a:ext uri="{FF2B5EF4-FFF2-40B4-BE49-F238E27FC236}">
                  <a16:creationId xmlns:a16="http://schemas.microsoft.com/office/drawing/2014/main" id="{8CAF430F-E4C1-42DD-8B78-3B5ABAD97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" y="2880"/>
              <a:ext cx="542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126" name="Line 14">
              <a:extLst>
                <a:ext uri="{FF2B5EF4-FFF2-40B4-BE49-F238E27FC236}">
                  <a16:creationId xmlns:a16="http://schemas.microsoft.com/office/drawing/2014/main" id="{CE62EA8F-4A5B-4A24-B3F0-C4CCA2D3D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1728"/>
              <a:ext cx="6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127" name="Line 15">
              <a:extLst>
                <a:ext uri="{FF2B5EF4-FFF2-40B4-BE49-F238E27FC236}">
                  <a16:creationId xmlns:a16="http://schemas.microsoft.com/office/drawing/2014/main" id="{5CE875B7-D839-4848-BBC0-F5CCDD00E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7" y="3838"/>
              <a:ext cx="8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128" name="Line 16">
              <a:extLst>
                <a:ext uri="{FF2B5EF4-FFF2-40B4-BE49-F238E27FC236}">
                  <a16:creationId xmlns:a16="http://schemas.microsoft.com/office/drawing/2014/main" id="{1AAC238E-F471-4C2E-8F07-1F26C7714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1" y="2750"/>
              <a:ext cx="706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129" name="Line 17">
              <a:extLst>
                <a:ext uri="{FF2B5EF4-FFF2-40B4-BE49-F238E27FC236}">
                  <a16:creationId xmlns:a16="http://schemas.microsoft.com/office/drawing/2014/main" id="{E3D6D3E3-2C3B-4D6E-8DB8-7C550762B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700"/>
              <a:ext cx="691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130" name="Line 18">
              <a:extLst>
                <a:ext uri="{FF2B5EF4-FFF2-40B4-BE49-F238E27FC236}">
                  <a16:creationId xmlns:a16="http://schemas.microsoft.com/office/drawing/2014/main" id="{42DA82EC-ACE6-4CC2-8037-B78802C3B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1" y="1512"/>
              <a:ext cx="879" cy="1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>
            <a:extLst>
              <a:ext uri="{FF2B5EF4-FFF2-40B4-BE49-F238E27FC236}">
                <a16:creationId xmlns:a16="http://schemas.microsoft.com/office/drawing/2014/main" id="{FBC3B289-FD2E-493B-92D9-9D197A331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仿宋_GB2312" pitchFamily="49" charset="-122"/>
              </a:rPr>
              <a:t>处理器管理</a:t>
            </a:r>
            <a:r>
              <a:rPr lang="en-US" altLang="zh-CN">
                <a:solidFill>
                  <a:srgbClr val="FF0000"/>
                </a:solidFill>
                <a:ea typeface="仿宋_GB2312" pitchFamily="49" charset="-122"/>
              </a:rPr>
              <a:t>(18)</a:t>
            </a:r>
          </a:p>
        </p:txBody>
      </p:sp>
      <p:sp>
        <p:nvSpPr>
          <p:cNvPr id="546819" name="Rectangle 3">
            <a:extLst>
              <a:ext uri="{FF2B5EF4-FFF2-40B4-BE49-F238E27FC236}">
                <a16:creationId xmlns:a16="http://schemas.microsoft.com/office/drawing/2014/main" id="{0740735A-0D3C-4D10-9ABD-DB12E4CB1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46820" name="Picture 4">
            <a:extLst>
              <a:ext uri="{FF2B5EF4-FFF2-40B4-BE49-F238E27FC236}">
                <a16:creationId xmlns:a16="http://schemas.microsoft.com/office/drawing/2014/main" id="{C5503827-6D52-4F01-A07D-833E2201A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773238"/>
            <a:ext cx="521811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6822" name="Picture 6">
            <a:extLst>
              <a:ext uri="{FF2B5EF4-FFF2-40B4-BE49-F238E27FC236}">
                <a16:creationId xmlns:a16="http://schemas.microsoft.com/office/drawing/2014/main" id="{826ECF64-5DCA-4616-BB7B-0E75F2002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3716338"/>
            <a:ext cx="81153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6823" name="Text Box 7">
            <a:extLst>
              <a:ext uri="{FF2B5EF4-FFF2-40B4-BE49-F238E27FC236}">
                <a16:creationId xmlns:a16="http://schemas.microsoft.com/office/drawing/2014/main" id="{6060EACA-002C-4C9E-B92B-DA2705BBC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760663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时间片轮转</a:t>
            </a:r>
          </a:p>
        </p:txBody>
      </p:sp>
      <p:sp>
        <p:nvSpPr>
          <p:cNvPr id="546824" name="Line 8">
            <a:extLst>
              <a:ext uri="{FF2B5EF4-FFF2-40B4-BE49-F238E27FC236}">
                <a16:creationId xmlns:a16="http://schemas.microsoft.com/office/drawing/2014/main" id="{68433580-60C5-42DF-AF70-A130CB7FB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141663"/>
            <a:ext cx="0" cy="1008062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6825" name="Text Box 9">
            <a:extLst>
              <a:ext uri="{FF2B5EF4-FFF2-40B4-BE49-F238E27FC236}">
                <a16:creationId xmlns:a16="http://schemas.microsoft.com/office/drawing/2014/main" id="{1D7F4583-C9C5-4964-A707-962DD899C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62588"/>
            <a:ext cx="281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多级反馈调度 </a:t>
            </a:r>
            <a:r>
              <a:rPr lang="en-US" altLang="zh-CN" b="1">
                <a:solidFill>
                  <a:srgbClr val="0000FF"/>
                </a:solidFill>
              </a:rPr>
              <a:t>Feedback</a:t>
            </a:r>
          </a:p>
        </p:txBody>
      </p:sp>
      <p:sp>
        <p:nvSpPr>
          <p:cNvPr id="546826" name="Line 10">
            <a:extLst>
              <a:ext uri="{FF2B5EF4-FFF2-40B4-BE49-F238E27FC236}">
                <a16:creationId xmlns:a16="http://schemas.microsoft.com/office/drawing/2014/main" id="{157C37AC-9AAA-42BD-A3F7-0B68BAF67D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113" y="4724400"/>
            <a:ext cx="431800" cy="792163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09445B18-93C8-474C-A3A8-D532620FD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533400"/>
            <a:ext cx="7620000" cy="762000"/>
          </a:xfrm>
        </p:spPr>
        <p:txBody>
          <a:bodyPr/>
          <a:lstStyle/>
          <a:p>
            <a:r>
              <a:rPr lang="en-US" altLang="zh-CN" b="1">
                <a:cs typeface="Times New Roman" panose="02020603050405020304" pitchFamily="18" charset="0"/>
              </a:rPr>
              <a:t> </a:t>
            </a:r>
            <a:br>
              <a:rPr lang="en-US" altLang="zh-CN" b="1">
                <a:cs typeface="Times New Roman" panose="02020603050405020304" pitchFamily="18" charset="0"/>
              </a:rPr>
            </a:br>
            <a:r>
              <a:rPr lang="en-US" altLang="zh-CN" b="1">
                <a:cs typeface="Times New Roman" panose="02020603050405020304" pitchFamily="18" charset="0"/>
              </a:rPr>
              <a:t>           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5CCB5CDD-CD10-4880-9BCE-2EEA8C659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53400" cy="5562600"/>
          </a:xfrm>
        </p:spPr>
        <p:txBody>
          <a:bodyPr/>
          <a:lstStyle/>
          <a:p>
            <a:pPr>
              <a:buFontTx/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zh-CN" sz="4000"/>
          </a:p>
        </p:txBody>
      </p:sp>
      <p:grpSp>
        <p:nvGrpSpPr>
          <p:cNvPr id="139299" name="Group 35">
            <a:extLst>
              <a:ext uri="{FF2B5EF4-FFF2-40B4-BE49-F238E27FC236}">
                <a16:creationId xmlns:a16="http://schemas.microsoft.com/office/drawing/2014/main" id="{6CD65808-8C95-4D42-A5BB-A2FFE0FE460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447800"/>
            <a:ext cx="7010400" cy="4876800"/>
            <a:chOff x="816" y="1056"/>
            <a:chExt cx="4416" cy="3072"/>
          </a:xfrm>
        </p:grpSpPr>
        <p:sp>
          <p:nvSpPr>
            <p:cNvPr id="139269" name="Text Box 5">
              <a:extLst>
                <a:ext uri="{FF2B5EF4-FFF2-40B4-BE49-F238E27FC236}">
                  <a16:creationId xmlns:a16="http://schemas.microsoft.com/office/drawing/2014/main" id="{F57DB544-4AAD-401D-B552-CB5788073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39"/>
              <a:ext cx="609" cy="91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存储管理功能</a:t>
              </a:r>
            </a:p>
          </p:txBody>
        </p:sp>
        <p:sp>
          <p:nvSpPr>
            <p:cNvPr id="139270" name="Text Box 6">
              <a:extLst>
                <a:ext uri="{FF2B5EF4-FFF2-40B4-BE49-F238E27FC236}">
                  <a16:creationId xmlns:a16="http://schemas.microsoft.com/office/drawing/2014/main" id="{A5AA5319-BB71-4949-9C23-58AC68000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1056"/>
              <a:ext cx="1374" cy="5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存储分配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和回收</a:t>
              </a:r>
            </a:p>
          </p:txBody>
        </p:sp>
        <p:sp>
          <p:nvSpPr>
            <p:cNvPr id="139271" name="Text Box 7">
              <a:extLst>
                <a:ext uri="{FF2B5EF4-FFF2-40B4-BE49-F238E27FC236}">
                  <a16:creationId xmlns:a16="http://schemas.microsoft.com/office/drawing/2014/main" id="{017C8695-C839-4359-B246-F411D017C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1721"/>
              <a:ext cx="1371" cy="43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地址转换</a:t>
              </a:r>
            </a:p>
          </p:txBody>
        </p:sp>
        <p:sp>
          <p:nvSpPr>
            <p:cNvPr id="139272" name="Text Box 8">
              <a:extLst>
                <a:ext uri="{FF2B5EF4-FFF2-40B4-BE49-F238E27FC236}">
                  <a16:creationId xmlns:a16="http://schemas.microsoft.com/office/drawing/2014/main" id="{FDD64D5F-8C9F-410B-88BA-401A4E389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2308"/>
              <a:ext cx="1371" cy="45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存储共享</a:t>
              </a:r>
            </a:p>
          </p:txBody>
        </p:sp>
        <p:sp>
          <p:nvSpPr>
            <p:cNvPr id="139273" name="Text Box 9">
              <a:extLst>
                <a:ext uri="{FF2B5EF4-FFF2-40B4-BE49-F238E27FC236}">
                  <a16:creationId xmlns:a16="http://schemas.microsoft.com/office/drawing/2014/main" id="{7EC51405-1404-492C-A32C-1DB7A4A71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3445"/>
              <a:ext cx="1371" cy="45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存储扩充</a:t>
              </a: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39274" name="Line 10">
              <a:extLst>
                <a:ext uri="{FF2B5EF4-FFF2-40B4-BE49-F238E27FC236}">
                  <a16:creationId xmlns:a16="http://schemas.microsoft.com/office/drawing/2014/main" id="{D07B147C-D7EB-462E-98BA-43D5D60CD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1284"/>
              <a:ext cx="0" cy="23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5" name="Line 11">
              <a:extLst>
                <a:ext uri="{FF2B5EF4-FFF2-40B4-BE49-F238E27FC236}">
                  <a16:creationId xmlns:a16="http://schemas.microsoft.com/office/drawing/2014/main" id="{E9890934-9A91-4036-B8CC-8F99993AE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1284"/>
              <a:ext cx="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6" name="Line 12">
              <a:extLst>
                <a:ext uri="{FF2B5EF4-FFF2-40B4-BE49-F238E27FC236}">
                  <a16:creationId xmlns:a16="http://schemas.microsoft.com/office/drawing/2014/main" id="{73CEA76E-F537-4515-91C5-946436609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1966"/>
              <a:ext cx="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7" name="Line 13">
              <a:extLst>
                <a:ext uri="{FF2B5EF4-FFF2-40B4-BE49-F238E27FC236}">
                  <a16:creationId xmlns:a16="http://schemas.microsoft.com/office/drawing/2014/main" id="{4C25975D-327B-429B-A5B3-4AB6D4D9A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2535"/>
              <a:ext cx="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8" name="Line 14">
              <a:extLst>
                <a:ext uri="{FF2B5EF4-FFF2-40B4-BE49-F238E27FC236}">
                  <a16:creationId xmlns:a16="http://schemas.microsoft.com/office/drawing/2014/main" id="{79980A16-710A-4082-B6A8-B844ED3B8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3104"/>
              <a:ext cx="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9" name="Line 15">
              <a:extLst>
                <a:ext uri="{FF2B5EF4-FFF2-40B4-BE49-F238E27FC236}">
                  <a16:creationId xmlns:a16="http://schemas.microsoft.com/office/drawing/2014/main" id="{25DD6831-665E-4A53-8347-D9AF103EB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5" y="2194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0" name="Text Box 16">
              <a:extLst>
                <a:ext uri="{FF2B5EF4-FFF2-40B4-BE49-F238E27FC236}">
                  <a16:creationId xmlns:a16="http://schemas.microsoft.com/office/drawing/2014/main" id="{3D978D2D-096C-4FD5-B74F-04E5320D9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1966"/>
              <a:ext cx="1065" cy="34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900" b="1">
                  <a:solidFill>
                    <a:srgbClr val="008000"/>
                  </a:solidFill>
                  <a:latin typeface="仿宋_GB2312" pitchFamily="49" charset="-122"/>
                </a:rPr>
                <a:t>静态重定位</a:t>
              </a:r>
            </a:p>
            <a:p>
              <a:pPr eaLnBrk="0" hangingPunct="0"/>
              <a:endParaRPr kumimoji="0" lang="zh-CN" altLang="en-US" sz="9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39281" name="Text Box 17">
              <a:extLst>
                <a:ext uri="{FF2B5EF4-FFF2-40B4-BE49-F238E27FC236}">
                  <a16:creationId xmlns:a16="http://schemas.microsoft.com/office/drawing/2014/main" id="{F3FE31B4-B002-4B61-898C-2C28FFD4B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1966"/>
              <a:ext cx="1065" cy="34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静态重定位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39282" name="Text Box 18">
              <a:extLst>
                <a:ext uri="{FF2B5EF4-FFF2-40B4-BE49-F238E27FC236}">
                  <a16:creationId xmlns:a16="http://schemas.microsoft.com/office/drawing/2014/main" id="{F3E458B9-5929-4D94-9906-73C59EBEE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1511"/>
              <a:ext cx="1065" cy="34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动态重定位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39283" name="Line 19">
              <a:extLst>
                <a:ext uri="{FF2B5EF4-FFF2-40B4-BE49-F238E27FC236}">
                  <a16:creationId xmlns:a16="http://schemas.microsoft.com/office/drawing/2014/main" id="{57F7616F-6CA2-4611-ABFF-7C42F0070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1739"/>
              <a:ext cx="0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4" name="Line 20">
              <a:extLst>
                <a:ext uri="{FF2B5EF4-FFF2-40B4-BE49-F238E27FC236}">
                  <a16:creationId xmlns:a16="http://schemas.microsoft.com/office/drawing/2014/main" id="{2FD1F069-C72B-4415-B26F-BC741E01B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1966"/>
              <a:ext cx="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5" name="Line 21">
              <a:extLst>
                <a:ext uri="{FF2B5EF4-FFF2-40B4-BE49-F238E27FC236}">
                  <a16:creationId xmlns:a16="http://schemas.microsoft.com/office/drawing/2014/main" id="{5E8470FA-A362-4028-8B24-63C06377C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1739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6" name="Line 22">
              <a:extLst>
                <a:ext uri="{FF2B5EF4-FFF2-40B4-BE49-F238E27FC236}">
                  <a16:creationId xmlns:a16="http://schemas.microsoft.com/office/drawing/2014/main" id="{29E3003C-1681-467F-8125-B949FA2FB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194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7" name="Text Box 23">
              <a:extLst>
                <a:ext uri="{FF2B5EF4-FFF2-40B4-BE49-F238E27FC236}">
                  <a16:creationId xmlns:a16="http://schemas.microsoft.com/office/drawing/2014/main" id="{D4498E39-E2A7-4A3F-938A-DD7DEE738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2876"/>
              <a:ext cx="1371" cy="4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存储保护</a:t>
              </a: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39288" name="Text Box 24">
              <a:extLst>
                <a:ext uri="{FF2B5EF4-FFF2-40B4-BE49-F238E27FC236}">
                  <a16:creationId xmlns:a16="http://schemas.microsoft.com/office/drawing/2014/main" id="{8BDB3731-B1D6-4F3E-B657-F856E5244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2535"/>
              <a:ext cx="1370" cy="34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界地址保护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39289" name="Text Box 25">
              <a:extLst>
                <a:ext uri="{FF2B5EF4-FFF2-40B4-BE49-F238E27FC236}">
                  <a16:creationId xmlns:a16="http://schemas.microsoft.com/office/drawing/2014/main" id="{906A6EBA-146A-4FA3-B5EC-C10AD2899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2876"/>
              <a:ext cx="1370" cy="34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存储键保护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39290" name="Text Box 26">
              <a:extLst>
                <a:ext uri="{FF2B5EF4-FFF2-40B4-BE49-F238E27FC236}">
                  <a16:creationId xmlns:a16="http://schemas.microsoft.com/office/drawing/2014/main" id="{D358A162-E163-4F85-A07E-130915886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3218"/>
              <a:ext cx="1370" cy="34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页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/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段表特征保护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39291" name="Line 27">
              <a:extLst>
                <a:ext uri="{FF2B5EF4-FFF2-40B4-BE49-F238E27FC236}">
                  <a16:creationId xmlns:a16="http://schemas.microsoft.com/office/drawing/2014/main" id="{F47CDF4A-1290-4E54-8C58-883A9EAB7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763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2" name="Line 28">
              <a:extLst>
                <a:ext uri="{FF2B5EF4-FFF2-40B4-BE49-F238E27FC236}">
                  <a16:creationId xmlns:a16="http://schemas.microsoft.com/office/drawing/2014/main" id="{DA1DCCF5-F608-474C-AE33-D9F63A3AB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763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3" name="Line 29">
              <a:extLst>
                <a:ext uri="{FF2B5EF4-FFF2-40B4-BE49-F238E27FC236}">
                  <a16:creationId xmlns:a16="http://schemas.microsoft.com/office/drawing/2014/main" id="{0BE99DD8-99F1-4033-8247-0A1E2AC32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332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4" name="Line 30">
              <a:extLst>
                <a:ext uri="{FF2B5EF4-FFF2-40B4-BE49-F238E27FC236}">
                  <a16:creationId xmlns:a16="http://schemas.microsoft.com/office/drawing/2014/main" id="{42269A07-5838-4EC3-90E8-447BA4EEA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104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5" name="Line 31">
              <a:extLst>
                <a:ext uri="{FF2B5EF4-FFF2-40B4-BE49-F238E27FC236}">
                  <a16:creationId xmlns:a16="http://schemas.microsoft.com/office/drawing/2014/main" id="{76133502-1E38-4941-8442-00608D379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3104"/>
              <a:ext cx="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6" name="Text Box 32">
              <a:extLst>
                <a:ext uri="{FF2B5EF4-FFF2-40B4-BE49-F238E27FC236}">
                  <a16:creationId xmlns:a16="http://schemas.microsoft.com/office/drawing/2014/main" id="{1DF76895-BFE6-4B12-BF6D-A4DE8C814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3673"/>
              <a:ext cx="1065" cy="45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覆盖技术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虚存技术</a:t>
              </a:r>
            </a:p>
          </p:txBody>
        </p:sp>
        <p:sp>
          <p:nvSpPr>
            <p:cNvPr id="139297" name="Line 33">
              <a:extLst>
                <a:ext uri="{FF2B5EF4-FFF2-40B4-BE49-F238E27FC236}">
                  <a16:creationId xmlns:a16="http://schemas.microsoft.com/office/drawing/2014/main" id="{17C07007-8CD0-4EE1-8632-F3FE9DCFB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3787"/>
              <a:ext cx="4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8" name="Line 34">
              <a:extLst>
                <a:ext uri="{FF2B5EF4-FFF2-40B4-BE49-F238E27FC236}">
                  <a16:creationId xmlns:a16="http://schemas.microsoft.com/office/drawing/2014/main" id="{2EE92C0B-4BC6-4EE7-9EE1-466DF2816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3673"/>
              <a:ext cx="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66385B68-55CF-48AB-8FC8-5AED595BC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609600"/>
            <a:ext cx="8496300" cy="1143000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32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 sz="32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2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地址转换与存储保护</a:t>
            </a:r>
            <a:br>
              <a:rPr lang="zh-CN" altLang="en-US" sz="32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2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程序的编译、链接、装入和执行</a:t>
            </a:r>
            <a:r>
              <a:rPr lang="zh-CN" altLang="en-US" sz="3200">
                <a:latin typeface="仿宋_GB2312" pitchFamily="49" charset="-122"/>
                <a:ea typeface="仿宋_GB2312" pitchFamily="49" charset="-122"/>
              </a:rPr>
              <a:t>  </a:t>
            </a:r>
            <a:br>
              <a:rPr lang="zh-CN" altLang="en-US" sz="3200">
                <a:latin typeface="仿宋_GB2312" pitchFamily="49" charset="-122"/>
                <a:ea typeface="仿宋_GB2312" pitchFamily="49" charset="-122"/>
              </a:rPr>
            </a:br>
            <a:endParaRPr lang="zh-CN" altLang="en-US" sz="320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437251" name="Group 3">
            <a:extLst>
              <a:ext uri="{FF2B5EF4-FFF2-40B4-BE49-F238E27FC236}">
                <a16:creationId xmlns:a16="http://schemas.microsoft.com/office/drawing/2014/main" id="{0D8A2E66-A555-4842-BE20-A1CC0032BD5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727200"/>
            <a:ext cx="7416800" cy="5086350"/>
            <a:chOff x="476" y="952"/>
            <a:chExt cx="4672" cy="3204"/>
          </a:xfrm>
        </p:grpSpPr>
        <p:sp>
          <p:nvSpPr>
            <p:cNvPr id="437252" name="Text Box 4">
              <a:extLst>
                <a:ext uri="{FF2B5EF4-FFF2-40B4-BE49-F238E27FC236}">
                  <a16:creationId xmlns:a16="http://schemas.microsoft.com/office/drawing/2014/main" id="{1AC082BA-9A72-4415-9C95-B7300430E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952"/>
              <a:ext cx="445" cy="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链接</a:t>
              </a:r>
            </a:p>
          </p:txBody>
        </p:sp>
        <p:sp>
          <p:nvSpPr>
            <p:cNvPr id="437253" name="Text Box 5">
              <a:extLst>
                <a:ext uri="{FF2B5EF4-FFF2-40B4-BE49-F238E27FC236}">
                  <a16:creationId xmlns:a16="http://schemas.microsoft.com/office/drawing/2014/main" id="{C76785D3-8462-40B9-93CA-4075A800A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5" y="2823"/>
              <a:ext cx="444" cy="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动态重定位</a:t>
              </a:r>
            </a:p>
          </p:txBody>
        </p:sp>
        <p:sp>
          <p:nvSpPr>
            <p:cNvPr id="437254" name="Text Box 6">
              <a:extLst>
                <a:ext uri="{FF2B5EF4-FFF2-40B4-BE49-F238E27FC236}">
                  <a16:creationId xmlns:a16="http://schemas.microsoft.com/office/drawing/2014/main" id="{6AEEDB87-3C00-4E0B-9CA8-E77286E55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344"/>
              <a:ext cx="454" cy="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静态重定位</a:t>
              </a:r>
            </a:p>
          </p:txBody>
        </p:sp>
        <p:sp>
          <p:nvSpPr>
            <p:cNvPr id="437255" name="Text Box 7">
              <a:extLst>
                <a:ext uri="{FF2B5EF4-FFF2-40B4-BE49-F238E27FC236}">
                  <a16:creationId xmlns:a16="http://schemas.microsoft.com/office/drawing/2014/main" id="{7FD06660-71F0-4A6A-8374-90C64A109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" y="2649"/>
              <a:ext cx="445" cy="2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>
                  <a:solidFill>
                    <a:srgbClr val="0033CC"/>
                  </a:solidFill>
                </a:rPr>
                <a:t>…</a:t>
              </a:r>
              <a:endParaRPr lang="en-US" altLang="zh-CN">
                <a:solidFill>
                  <a:srgbClr val="0033CC"/>
                </a:solidFill>
                <a:latin typeface="仿宋_GB2312" pitchFamily="49" charset="-122"/>
              </a:endParaRPr>
            </a:p>
          </p:txBody>
        </p:sp>
        <p:sp>
          <p:nvSpPr>
            <p:cNvPr id="437256" name="Text Box 8">
              <a:extLst>
                <a:ext uri="{FF2B5EF4-FFF2-40B4-BE49-F238E27FC236}">
                  <a16:creationId xmlns:a16="http://schemas.microsoft.com/office/drawing/2014/main" id="{5DE7DFB8-CB0B-4A59-A123-786C2EDFB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" y="1308"/>
              <a:ext cx="668" cy="5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源程序模块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1</a:t>
              </a:r>
            </a:p>
          </p:txBody>
        </p:sp>
        <p:sp>
          <p:nvSpPr>
            <p:cNvPr id="437257" name="Text Box 9">
              <a:extLst>
                <a:ext uri="{FF2B5EF4-FFF2-40B4-BE49-F238E27FC236}">
                  <a16:creationId xmlns:a16="http://schemas.microsoft.com/office/drawing/2014/main" id="{55E7525D-34B2-4079-BB2F-E25D973E6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" y="2020"/>
              <a:ext cx="668" cy="59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源程序模块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2</a:t>
              </a:r>
            </a:p>
          </p:txBody>
        </p:sp>
        <p:sp>
          <p:nvSpPr>
            <p:cNvPr id="437258" name="Text Box 10">
              <a:extLst>
                <a:ext uri="{FF2B5EF4-FFF2-40B4-BE49-F238E27FC236}">
                  <a16:creationId xmlns:a16="http://schemas.microsoft.com/office/drawing/2014/main" id="{44693CE5-CF9C-4D5D-AB45-801BBED14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" y="2969"/>
              <a:ext cx="668" cy="5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源程序模块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n</a:t>
              </a:r>
            </a:p>
          </p:txBody>
        </p:sp>
        <p:sp>
          <p:nvSpPr>
            <p:cNvPr id="437259" name="Text Box 11">
              <a:extLst>
                <a:ext uri="{FF2B5EF4-FFF2-40B4-BE49-F238E27FC236}">
                  <a16:creationId xmlns:a16="http://schemas.microsoft.com/office/drawing/2014/main" id="{7FC0E58A-A76D-4D22-B827-F0AD0EA2B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649"/>
              <a:ext cx="445" cy="2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>
                  <a:solidFill>
                    <a:srgbClr val="0033CC"/>
                  </a:solidFill>
                </a:rPr>
                <a:t>…</a:t>
              </a:r>
              <a:endParaRPr lang="en-US" altLang="zh-CN">
                <a:solidFill>
                  <a:srgbClr val="0033CC"/>
                </a:solidFill>
                <a:latin typeface="仿宋_GB2312" pitchFamily="49" charset="-122"/>
              </a:endParaRPr>
            </a:p>
          </p:txBody>
        </p:sp>
        <p:sp>
          <p:nvSpPr>
            <p:cNvPr id="437260" name="Text Box 12">
              <a:extLst>
                <a:ext uri="{FF2B5EF4-FFF2-40B4-BE49-F238E27FC236}">
                  <a16:creationId xmlns:a16="http://schemas.microsoft.com/office/drawing/2014/main" id="{E2254D95-0D13-4B8E-8BC1-E6C57E50A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1308"/>
              <a:ext cx="556" cy="5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目标代码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1</a:t>
              </a:r>
            </a:p>
          </p:txBody>
        </p:sp>
        <p:sp>
          <p:nvSpPr>
            <p:cNvPr id="437261" name="Text Box 13">
              <a:extLst>
                <a:ext uri="{FF2B5EF4-FFF2-40B4-BE49-F238E27FC236}">
                  <a16:creationId xmlns:a16="http://schemas.microsoft.com/office/drawing/2014/main" id="{D5425107-5F2E-4980-AD73-58316963D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020"/>
              <a:ext cx="556" cy="59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目标代码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2</a:t>
              </a:r>
            </a:p>
          </p:txBody>
        </p:sp>
        <p:sp>
          <p:nvSpPr>
            <p:cNvPr id="437262" name="Text Box 14">
              <a:extLst>
                <a:ext uri="{FF2B5EF4-FFF2-40B4-BE49-F238E27FC236}">
                  <a16:creationId xmlns:a16="http://schemas.microsoft.com/office/drawing/2014/main" id="{FAE2D4E1-56E2-48F0-A560-DAF70C75B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969"/>
              <a:ext cx="556" cy="5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目标代码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n</a:t>
              </a:r>
            </a:p>
          </p:txBody>
        </p:sp>
        <p:sp>
          <p:nvSpPr>
            <p:cNvPr id="437263" name="Text Box 15">
              <a:extLst>
                <a:ext uri="{FF2B5EF4-FFF2-40B4-BE49-F238E27FC236}">
                  <a16:creationId xmlns:a16="http://schemas.microsoft.com/office/drawing/2014/main" id="{C2B10B3F-6D55-48E7-AF8E-73895E89B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" y="2020"/>
              <a:ext cx="889" cy="8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可重定位目标代码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(</a:t>
              </a:r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装载代码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)(</a:t>
              </a:r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辅存</a:t>
              </a:r>
              <a:r>
                <a:rPr lang="en-US" altLang="zh-CN">
                  <a:solidFill>
                    <a:srgbClr val="0033CC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437264" name="Line 16">
              <a:extLst>
                <a:ext uri="{FF2B5EF4-FFF2-40B4-BE49-F238E27FC236}">
                  <a16:creationId xmlns:a16="http://schemas.microsoft.com/office/drawing/2014/main" id="{3216FBBC-BA20-4A05-8E02-302D30E01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1545"/>
              <a:ext cx="44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65" name="Line 17">
              <a:extLst>
                <a:ext uri="{FF2B5EF4-FFF2-40B4-BE49-F238E27FC236}">
                  <a16:creationId xmlns:a16="http://schemas.microsoft.com/office/drawing/2014/main" id="{456067FB-1701-4C8F-9303-8761325D3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2376"/>
              <a:ext cx="44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66" name="Line 18">
              <a:extLst>
                <a:ext uri="{FF2B5EF4-FFF2-40B4-BE49-F238E27FC236}">
                  <a16:creationId xmlns:a16="http://schemas.microsoft.com/office/drawing/2014/main" id="{73484ACE-0ED4-4754-8FB1-AC8CF6782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3325"/>
              <a:ext cx="4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67" name="Line 19">
              <a:extLst>
                <a:ext uri="{FF2B5EF4-FFF2-40B4-BE49-F238E27FC236}">
                  <a16:creationId xmlns:a16="http://schemas.microsoft.com/office/drawing/2014/main" id="{2C7F940D-484A-4A09-8036-815EE7961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376"/>
              <a:ext cx="3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68" name="Text Box 20">
              <a:extLst>
                <a:ext uri="{FF2B5EF4-FFF2-40B4-BE49-F238E27FC236}">
                  <a16:creationId xmlns:a16="http://schemas.microsoft.com/office/drawing/2014/main" id="{9B8B7E53-4EC7-46A2-8CA0-244201223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952"/>
              <a:ext cx="445" cy="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编译</a:t>
              </a:r>
            </a:p>
          </p:txBody>
        </p:sp>
        <p:sp>
          <p:nvSpPr>
            <p:cNvPr id="437269" name="Text Box 21">
              <a:extLst>
                <a:ext uri="{FF2B5EF4-FFF2-40B4-BE49-F238E27FC236}">
                  <a16:creationId xmlns:a16="http://schemas.microsoft.com/office/drawing/2014/main" id="{0A7C5FB0-434E-463D-BB0F-CE5E0BC3C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" y="952"/>
              <a:ext cx="445" cy="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装入</a:t>
              </a:r>
            </a:p>
          </p:txBody>
        </p:sp>
        <p:sp>
          <p:nvSpPr>
            <p:cNvPr id="437270" name="Text Box 22">
              <a:extLst>
                <a:ext uri="{FF2B5EF4-FFF2-40B4-BE49-F238E27FC236}">
                  <a16:creationId xmlns:a16="http://schemas.microsoft.com/office/drawing/2014/main" id="{36081F12-7C98-43E0-92C2-619EC76DB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" y="952"/>
              <a:ext cx="445" cy="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执行</a:t>
              </a:r>
            </a:p>
          </p:txBody>
        </p:sp>
        <p:sp>
          <p:nvSpPr>
            <p:cNvPr id="437271" name="Line 23">
              <a:extLst>
                <a:ext uri="{FF2B5EF4-FFF2-40B4-BE49-F238E27FC236}">
                  <a16:creationId xmlns:a16="http://schemas.microsoft.com/office/drawing/2014/main" id="{5C5AA594-9055-4BB4-9A09-3FF030596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545"/>
              <a:ext cx="445" cy="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72" name="Line 24">
              <a:extLst>
                <a:ext uri="{FF2B5EF4-FFF2-40B4-BE49-F238E27FC236}">
                  <a16:creationId xmlns:a16="http://schemas.microsoft.com/office/drawing/2014/main" id="{DBF08038-F2C5-4B95-B8B8-EE4E577E1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850"/>
              <a:ext cx="334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73" name="Text Box 25">
              <a:extLst>
                <a:ext uri="{FF2B5EF4-FFF2-40B4-BE49-F238E27FC236}">
                  <a16:creationId xmlns:a16="http://schemas.microsoft.com/office/drawing/2014/main" id="{2319CA13-4461-4F5B-89F6-9D5321E07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681"/>
              <a:ext cx="862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程序名字</a:t>
              </a:r>
            </a:p>
            <a:p>
              <a:pPr algn="just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空间</a:t>
              </a:r>
            </a:p>
          </p:txBody>
        </p:sp>
        <p:sp>
          <p:nvSpPr>
            <p:cNvPr id="437274" name="Text Box 26">
              <a:extLst>
                <a:ext uri="{FF2B5EF4-FFF2-40B4-BE49-F238E27FC236}">
                  <a16:creationId xmlns:a16="http://schemas.microsoft.com/office/drawing/2014/main" id="{CA4B7F8A-515D-4759-B3A4-C32A6228E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" y="3681"/>
              <a:ext cx="756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逻辑地址</a:t>
              </a:r>
            </a:p>
            <a:p>
              <a:pPr algn="just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空间</a:t>
              </a:r>
            </a:p>
          </p:txBody>
        </p:sp>
        <p:sp>
          <p:nvSpPr>
            <p:cNvPr id="437275" name="Text Box 27">
              <a:extLst>
                <a:ext uri="{FF2B5EF4-FFF2-40B4-BE49-F238E27FC236}">
                  <a16:creationId xmlns:a16="http://schemas.microsoft.com/office/drawing/2014/main" id="{8BDDAE79-11CE-49E9-A38E-4054BAD57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" y="3681"/>
              <a:ext cx="791" cy="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物理地址</a:t>
              </a:r>
            </a:p>
            <a:p>
              <a:pPr algn="just"/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空间</a:t>
              </a:r>
            </a:p>
          </p:txBody>
        </p:sp>
        <p:sp>
          <p:nvSpPr>
            <p:cNvPr id="437276" name="Line 28">
              <a:extLst>
                <a:ext uri="{FF2B5EF4-FFF2-40B4-BE49-F238E27FC236}">
                  <a16:creationId xmlns:a16="http://schemas.microsoft.com/office/drawing/2014/main" id="{61C5B1E3-C53E-4505-900D-2D5C5CB3A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" y="3681"/>
              <a:ext cx="1" cy="4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77" name="Line 29">
              <a:extLst>
                <a:ext uri="{FF2B5EF4-FFF2-40B4-BE49-F238E27FC236}">
                  <a16:creationId xmlns:a16="http://schemas.microsoft.com/office/drawing/2014/main" id="{8EF1803D-1937-4B2E-8D80-5C5DF61A5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1" y="3681"/>
              <a:ext cx="1" cy="4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7278" name="Group 30">
              <a:extLst>
                <a:ext uri="{FF2B5EF4-FFF2-40B4-BE49-F238E27FC236}">
                  <a16:creationId xmlns:a16="http://schemas.microsoft.com/office/drawing/2014/main" id="{D19FCD1C-6664-41BD-9224-C399BA68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" y="2613"/>
              <a:ext cx="1112" cy="712"/>
              <a:chOff x="7153" y="10176"/>
              <a:chExt cx="1620" cy="780"/>
            </a:xfrm>
          </p:grpSpPr>
          <p:sp>
            <p:nvSpPr>
              <p:cNvPr id="437279" name="Text Box 31">
                <a:extLst>
                  <a:ext uri="{FF2B5EF4-FFF2-40B4-BE49-F238E27FC236}">
                    <a16:creationId xmlns:a16="http://schemas.microsoft.com/office/drawing/2014/main" id="{51B950D6-1CEA-42F5-B2A3-D721CEA45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3" y="10176"/>
                <a:ext cx="1080" cy="7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solidFill>
                      <a:srgbClr val="0033CC"/>
                    </a:solidFill>
                    <a:latin typeface="仿宋_GB2312" pitchFamily="49" charset="-122"/>
                  </a:rPr>
                  <a:t>可执行二进代码</a:t>
                </a:r>
                <a:r>
                  <a:rPr lang="en-US" altLang="zh-CN">
                    <a:solidFill>
                      <a:srgbClr val="0033CC"/>
                    </a:solidFill>
                    <a:latin typeface="仿宋_GB2312" pitchFamily="49" charset="-122"/>
                  </a:rPr>
                  <a:t>(</a:t>
                </a:r>
                <a:r>
                  <a:rPr lang="zh-CN" altLang="en-US">
                    <a:solidFill>
                      <a:srgbClr val="0033CC"/>
                    </a:solidFill>
                    <a:latin typeface="仿宋_GB2312" pitchFamily="49" charset="-122"/>
                  </a:rPr>
                  <a:t>主存</a:t>
                </a:r>
                <a:r>
                  <a:rPr lang="en-US" altLang="zh-CN">
                    <a:solidFill>
                      <a:srgbClr val="0033CC"/>
                    </a:solidFill>
                    <a:latin typeface="仿宋_GB2312" pitchFamily="49" charset="-122"/>
                  </a:rPr>
                  <a:t>)</a:t>
                </a:r>
              </a:p>
            </p:txBody>
          </p:sp>
          <p:sp>
            <p:nvSpPr>
              <p:cNvPr id="437280" name="Line 32">
                <a:extLst>
                  <a:ext uri="{FF2B5EF4-FFF2-40B4-BE49-F238E27FC236}">
                    <a16:creationId xmlns:a16="http://schemas.microsoft.com/office/drawing/2014/main" id="{2382865C-D81F-4523-A56F-AF96A51C0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3" y="10644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7281" name="Line 33">
              <a:extLst>
                <a:ext uri="{FF2B5EF4-FFF2-40B4-BE49-F238E27FC236}">
                  <a16:creationId xmlns:a16="http://schemas.microsoft.com/office/drawing/2014/main" id="{1384899B-4AAA-459C-AC99-5A17456E4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1842"/>
              <a:ext cx="557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82" name="Line 34">
              <a:extLst>
                <a:ext uri="{FF2B5EF4-FFF2-40B4-BE49-F238E27FC236}">
                  <a16:creationId xmlns:a16="http://schemas.microsoft.com/office/drawing/2014/main" id="{7BED86F7-7CDC-4C95-8F0A-2851EE8B8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" y="2495"/>
              <a:ext cx="557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83" name="Text Box 35">
              <a:extLst>
                <a:ext uri="{FF2B5EF4-FFF2-40B4-BE49-F238E27FC236}">
                  <a16:creationId xmlns:a16="http://schemas.microsoft.com/office/drawing/2014/main" id="{4B98AF4F-4004-4E3B-9FF8-CDE59FBA2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" y="3206"/>
              <a:ext cx="667" cy="3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>
                  <a:solidFill>
                    <a:srgbClr val="0033CC"/>
                  </a:solidFill>
                  <a:latin typeface="仿宋_GB2312" pitchFamily="49" charset="-122"/>
                </a:rPr>
                <a:t>库代码</a:t>
              </a:r>
            </a:p>
          </p:txBody>
        </p:sp>
        <p:sp>
          <p:nvSpPr>
            <p:cNvPr id="437284" name="Line 36">
              <a:extLst>
                <a:ext uri="{FF2B5EF4-FFF2-40B4-BE49-F238E27FC236}">
                  <a16:creationId xmlns:a16="http://schemas.microsoft.com/office/drawing/2014/main" id="{97A2F420-B9F2-4E13-9FD3-AF9BA92E8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3" y="2850"/>
              <a:ext cx="0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7285" name="Group 37">
              <a:extLst>
                <a:ext uri="{FF2B5EF4-FFF2-40B4-BE49-F238E27FC236}">
                  <a16:creationId xmlns:a16="http://schemas.microsoft.com/office/drawing/2014/main" id="{BE1A0C22-4B54-427F-815A-DB3B891F4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" y="1545"/>
              <a:ext cx="1112" cy="712"/>
              <a:chOff x="7153" y="10176"/>
              <a:chExt cx="1620" cy="780"/>
            </a:xfrm>
          </p:grpSpPr>
          <p:sp>
            <p:nvSpPr>
              <p:cNvPr id="437286" name="Text Box 38">
                <a:extLst>
                  <a:ext uri="{FF2B5EF4-FFF2-40B4-BE49-F238E27FC236}">
                    <a16:creationId xmlns:a16="http://schemas.microsoft.com/office/drawing/2014/main" id="{3537653E-5497-46BE-9AA7-10383318C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3" y="10176"/>
                <a:ext cx="1080" cy="7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solidFill>
                      <a:srgbClr val="0033CC"/>
                    </a:solidFill>
                    <a:latin typeface="仿宋_GB2312" pitchFamily="49" charset="-122"/>
                  </a:rPr>
                  <a:t>可执行二进代码</a:t>
                </a:r>
                <a:r>
                  <a:rPr lang="en-US" altLang="zh-CN">
                    <a:solidFill>
                      <a:srgbClr val="0033CC"/>
                    </a:solidFill>
                    <a:latin typeface="仿宋_GB2312" pitchFamily="49" charset="-122"/>
                  </a:rPr>
                  <a:t>(</a:t>
                </a:r>
                <a:r>
                  <a:rPr lang="zh-CN" altLang="en-US">
                    <a:solidFill>
                      <a:srgbClr val="0033CC"/>
                    </a:solidFill>
                    <a:latin typeface="仿宋_GB2312" pitchFamily="49" charset="-122"/>
                  </a:rPr>
                  <a:t>主存</a:t>
                </a:r>
                <a:r>
                  <a:rPr lang="en-US" altLang="zh-CN">
                    <a:solidFill>
                      <a:srgbClr val="0033CC"/>
                    </a:solidFill>
                    <a:latin typeface="仿宋_GB2312" pitchFamily="49" charset="-122"/>
                  </a:rPr>
                  <a:t>)</a:t>
                </a:r>
              </a:p>
              <a:p>
                <a:r>
                  <a:rPr lang="en-US" altLang="zh-CN">
                    <a:solidFill>
                      <a:srgbClr val="0033CC"/>
                    </a:solidFill>
                    <a:latin typeface="仿宋_GB2312" pitchFamily="49" charset="-122"/>
                  </a:rPr>
                  <a:t>    </a:t>
                </a:r>
              </a:p>
            </p:txBody>
          </p:sp>
          <p:sp>
            <p:nvSpPr>
              <p:cNvPr id="437287" name="Line 39">
                <a:extLst>
                  <a:ext uri="{FF2B5EF4-FFF2-40B4-BE49-F238E27FC236}">
                    <a16:creationId xmlns:a16="http://schemas.microsoft.com/office/drawing/2014/main" id="{517C9CA4-86E0-451D-8A8C-879E8AD3B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3" y="10644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DA9177DE-53BB-4BCD-AE21-348AA5202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57200"/>
            <a:ext cx="7620000" cy="762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</a:p>
        </p:txBody>
      </p:sp>
      <p:grpSp>
        <p:nvGrpSpPr>
          <p:cNvPr id="238647" name="Group 55">
            <a:extLst>
              <a:ext uri="{FF2B5EF4-FFF2-40B4-BE49-F238E27FC236}">
                <a16:creationId xmlns:a16="http://schemas.microsoft.com/office/drawing/2014/main" id="{04A8180C-7FD3-40B8-AE3A-2C6A659CE61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447800"/>
            <a:ext cx="6324600" cy="4572000"/>
            <a:chOff x="1200" y="1008"/>
            <a:chExt cx="3678" cy="2880"/>
          </a:xfrm>
        </p:grpSpPr>
        <p:sp>
          <p:nvSpPr>
            <p:cNvPr id="238628" name="Text Box 36">
              <a:extLst>
                <a:ext uri="{FF2B5EF4-FFF2-40B4-BE49-F238E27FC236}">
                  <a16:creationId xmlns:a16="http://schemas.microsoft.com/office/drawing/2014/main" id="{A2E14E00-6920-4DCF-97C0-EADAEE99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" y="1008"/>
              <a:ext cx="1133" cy="5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逻辑空间</a:t>
              </a:r>
            </a:p>
            <a:p>
              <a:pPr eaLnBrk="0" hangingPunct="0"/>
              <a:endParaRPr kumimoji="0" lang="zh-CN" altLang="en-US" sz="2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38629" name="Text Box 37">
              <a:extLst>
                <a:ext uri="{FF2B5EF4-FFF2-40B4-BE49-F238E27FC236}">
                  <a16:creationId xmlns:a16="http://schemas.microsoft.com/office/drawing/2014/main" id="{9B4806A1-2EB6-4CB0-8C89-28593D609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1" y="1759"/>
              <a:ext cx="2267" cy="5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地址转换机构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(MMU)</a:t>
              </a:r>
            </a:p>
            <a:p>
              <a:pPr eaLnBrk="0" hangingPunct="0"/>
              <a:endParaRPr kumimoji="0" lang="en-US" altLang="zh-CN" sz="2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38630" name="Text Box 38">
              <a:extLst>
                <a:ext uri="{FF2B5EF4-FFF2-40B4-BE49-F238E27FC236}">
                  <a16:creationId xmlns:a16="http://schemas.microsoft.com/office/drawing/2014/main" id="{EA807B3E-5103-4C06-AEF5-E1B3A6F6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11"/>
              <a:ext cx="1133" cy="5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静态转换</a:t>
              </a:r>
            </a:p>
            <a:p>
              <a:pPr eaLnBrk="0" hangingPunct="0"/>
              <a:endParaRPr kumimoji="0" lang="zh-CN" altLang="en-US" sz="2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38631" name="Text Box 39">
              <a:extLst>
                <a:ext uri="{FF2B5EF4-FFF2-40B4-BE49-F238E27FC236}">
                  <a16:creationId xmlns:a16="http://schemas.microsoft.com/office/drawing/2014/main" id="{71E7A7F5-35CB-4C85-B19E-5750103D0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2511"/>
              <a:ext cx="1133" cy="5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动态转换</a:t>
              </a:r>
            </a:p>
            <a:p>
              <a:pPr eaLnBrk="0" hangingPunct="0"/>
              <a:endParaRPr kumimoji="0" lang="zh-CN" altLang="en-US" sz="2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38632" name="Text Box 40">
              <a:extLst>
                <a:ext uri="{FF2B5EF4-FFF2-40B4-BE49-F238E27FC236}">
                  <a16:creationId xmlns:a16="http://schemas.microsoft.com/office/drawing/2014/main" id="{5627BC8B-2642-4E97-8851-1E71B3D2A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3387"/>
              <a:ext cx="1133" cy="5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物理空间</a:t>
              </a:r>
            </a:p>
            <a:p>
              <a:pPr eaLnBrk="0" hangingPunct="0"/>
              <a:endParaRPr kumimoji="0" lang="zh-CN" altLang="en-US" sz="2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38633" name="Text Box 41">
              <a:extLst>
                <a:ext uri="{FF2B5EF4-FFF2-40B4-BE49-F238E27FC236}">
                  <a16:creationId xmlns:a16="http://schemas.microsoft.com/office/drawing/2014/main" id="{C8521B79-11E3-4F02-9737-B6A9834A2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1008"/>
              <a:ext cx="1322" cy="62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相对地址</a:t>
              </a:r>
            </a:p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编写程序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238634" name="Text Box 42">
              <a:extLst>
                <a:ext uri="{FF2B5EF4-FFF2-40B4-BE49-F238E27FC236}">
                  <a16:creationId xmlns:a16="http://schemas.microsoft.com/office/drawing/2014/main" id="{54A4FFE6-C0B5-4F7B-B771-28A843836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4" y="3262"/>
              <a:ext cx="1323" cy="62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绝对地址</a:t>
              </a:r>
            </a:p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访问内存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238635" name="Line 43">
              <a:extLst>
                <a:ext uri="{FF2B5EF4-FFF2-40B4-BE49-F238E27FC236}">
                  <a16:creationId xmlns:a16="http://schemas.microsoft.com/office/drawing/2014/main" id="{5DDA355E-5A4D-4AFB-B0B2-E482A6819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8" y="1509"/>
              <a:ext cx="1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36" name="Line 44">
              <a:extLst>
                <a:ext uri="{FF2B5EF4-FFF2-40B4-BE49-F238E27FC236}">
                  <a16:creationId xmlns:a16="http://schemas.microsoft.com/office/drawing/2014/main" id="{FA07F21C-F584-49B0-9EF7-A7A9E57E2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4" y="2260"/>
              <a:ext cx="755" cy="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37" name="Line 45">
              <a:extLst>
                <a:ext uri="{FF2B5EF4-FFF2-40B4-BE49-F238E27FC236}">
                  <a16:creationId xmlns:a16="http://schemas.microsoft.com/office/drawing/2014/main" id="{5D9AC52B-7BF1-4E09-B1FE-6DC4208D3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8" y="2260"/>
              <a:ext cx="756" cy="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39" name="Line 47">
              <a:extLst>
                <a:ext uri="{FF2B5EF4-FFF2-40B4-BE49-F238E27FC236}">
                  <a16:creationId xmlns:a16="http://schemas.microsoft.com/office/drawing/2014/main" id="{B5131B2E-BE24-442B-8493-D6E9AED85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3137"/>
              <a:ext cx="1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40" name="Line 48">
              <a:extLst>
                <a:ext uri="{FF2B5EF4-FFF2-40B4-BE49-F238E27FC236}">
                  <a16:creationId xmlns:a16="http://schemas.microsoft.com/office/drawing/2014/main" id="{A475D7DF-594D-41F6-9E48-F47BEA892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3011"/>
              <a:ext cx="1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41" name="Line 49">
              <a:extLst>
                <a:ext uri="{FF2B5EF4-FFF2-40B4-BE49-F238E27FC236}">
                  <a16:creationId xmlns:a16="http://schemas.microsoft.com/office/drawing/2014/main" id="{42747CDE-BC5A-46BF-A03F-6B06B47CD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1" y="3011"/>
              <a:ext cx="1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43" name="Line 51">
              <a:extLst>
                <a:ext uri="{FF2B5EF4-FFF2-40B4-BE49-F238E27FC236}">
                  <a16:creationId xmlns:a16="http://schemas.microsoft.com/office/drawing/2014/main" id="{F4C527AB-99A2-4EFF-9E6C-3920CDEB3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3638"/>
              <a:ext cx="56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45" name="Line 53">
              <a:extLst>
                <a:ext uri="{FF2B5EF4-FFF2-40B4-BE49-F238E27FC236}">
                  <a16:creationId xmlns:a16="http://schemas.microsoft.com/office/drawing/2014/main" id="{DB9CC0CE-D701-40A8-BAFC-B4A3483B4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296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8646" name="Line 54">
              <a:extLst>
                <a:ext uri="{FF2B5EF4-FFF2-40B4-BE49-F238E27FC236}">
                  <a16:creationId xmlns:a16="http://schemas.microsoft.com/office/drawing/2014/main" id="{CF364C5C-9A30-4D56-A489-A29A4E9E3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168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38648" name="Rectangle 56">
            <a:extLst>
              <a:ext uri="{FF2B5EF4-FFF2-40B4-BE49-F238E27FC236}">
                <a16:creationId xmlns:a16="http://schemas.microsoft.com/office/drawing/2014/main" id="{7B94675F-ACB7-4797-A850-24DE7BAE9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check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E62DC547-B949-4125-99CA-762F18ADC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20000" cy="762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(4)</a:t>
            </a:r>
          </a:p>
        </p:txBody>
      </p:sp>
      <p:grpSp>
        <p:nvGrpSpPr>
          <p:cNvPr id="239637" name="Group 21">
            <a:extLst>
              <a:ext uri="{FF2B5EF4-FFF2-40B4-BE49-F238E27FC236}">
                <a16:creationId xmlns:a16="http://schemas.microsoft.com/office/drawing/2014/main" id="{39FEFD91-4746-4A4F-ACDC-9F4C94EC0F8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371600"/>
            <a:ext cx="7200900" cy="5181600"/>
            <a:chOff x="1800" y="4404"/>
            <a:chExt cx="5580" cy="4524"/>
          </a:xfrm>
        </p:grpSpPr>
        <p:sp>
          <p:nvSpPr>
            <p:cNvPr id="239638" name="Text Box 22">
              <a:extLst>
                <a:ext uri="{FF2B5EF4-FFF2-40B4-BE49-F238E27FC236}">
                  <a16:creationId xmlns:a16="http://schemas.microsoft.com/office/drawing/2014/main" id="{EA472DBF-8A49-439C-BBE4-6CA408DAF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4404"/>
              <a:ext cx="198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存储管理方案</a:t>
              </a:r>
            </a:p>
            <a:p>
              <a:pPr eaLnBrk="0" hangingPunct="0"/>
              <a:endParaRPr kumimoji="0" lang="zh-CN" altLang="en-US" sz="2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39639" name="Text Box 23">
              <a:extLst>
                <a:ext uri="{FF2B5EF4-FFF2-40B4-BE49-F238E27FC236}">
                  <a16:creationId xmlns:a16="http://schemas.microsoft.com/office/drawing/2014/main" id="{AF417104-9837-48EF-9668-3AE73987E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5184"/>
              <a:ext cx="126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单用户连续存储管理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39640" name="Text Box 24">
              <a:extLst>
                <a:ext uri="{FF2B5EF4-FFF2-40B4-BE49-F238E27FC236}">
                  <a16:creationId xmlns:a16="http://schemas.microsoft.com/office/drawing/2014/main" id="{AE315052-F9CB-40C8-AA85-C05491A2F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" y="6276"/>
              <a:ext cx="540" cy="140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请求分页式</a:t>
              </a:r>
            </a:p>
          </p:txBody>
        </p:sp>
        <p:sp>
          <p:nvSpPr>
            <p:cNvPr id="239641" name="Line 25">
              <a:extLst>
                <a:ext uri="{FF2B5EF4-FFF2-40B4-BE49-F238E27FC236}">
                  <a16:creationId xmlns:a16="http://schemas.microsoft.com/office/drawing/2014/main" id="{C108C0C8-F893-4151-97C8-42A93ADF8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0" y="6900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42" name="Text Box 26">
              <a:extLst>
                <a:ext uri="{FF2B5EF4-FFF2-40B4-BE49-F238E27FC236}">
                  <a16:creationId xmlns:a16="http://schemas.microsoft.com/office/drawing/2014/main" id="{9FF57D9A-3DCA-42DF-B5BD-5EE334D73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5964"/>
              <a:ext cx="126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固定分区存储管理</a:t>
              </a:r>
            </a:p>
            <a:p>
              <a:pPr eaLnBrk="0" hangingPunct="0"/>
              <a:endParaRPr kumimoji="0" lang="zh-CN" altLang="en-US" sz="9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39643" name="Text Box 27">
              <a:extLst>
                <a:ext uri="{FF2B5EF4-FFF2-40B4-BE49-F238E27FC236}">
                  <a16:creationId xmlns:a16="http://schemas.microsoft.com/office/drawing/2014/main" id="{9C67CF02-CE01-4CF3-ACE6-01CA58984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6744"/>
              <a:ext cx="126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可变分区存储管理</a:t>
              </a:r>
            </a:p>
            <a:p>
              <a:pPr eaLnBrk="0" hangingPunct="0"/>
              <a:endParaRPr kumimoji="0" lang="zh-CN" altLang="en-US" sz="9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39644" name="Text Box 28">
              <a:extLst>
                <a:ext uri="{FF2B5EF4-FFF2-40B4-BE49-F238E27FC236}">
                  <a16:creationId xmlns:a16="http://schemas.microsoft.com/office/drawing/2014/main" id="{9A79DD33-B88B-49CF-92F9-14B8D3851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7524"/>
              <a:ext cx="126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分页存储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管   理</a:t>
              </a:r>
            </a:p>
            <a:p>
              <a:pPr eaLnBrk="0" hangingPunct="0"/>
              <a:endParaRPr kumimoji="0" lang="zh-CN" altLang="en-US" sz="9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39645" name="Text Box 29">
              <a:extLst>
                <a:ext uri="{FF2B5EF4-FFF2-40B4-BE49-F238E27FC236}">
                  <a16:creationId xmlns:a16="http://schemas.microsoft.com/office/drawing/2014/main" id="{77D81D0D-1F18-48CA-8C06-DC7589855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8304"/>
              <a:ext cx="126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分段存储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管   理</a:t>
              </a:r>
            </a:p>
            <a:p>
              <a:pPr eaLnBrk="0" hangingPunct="0"/>
              <a:endParaRPr kumimoji="0" lang="zh-CN" altLang="en-US" sz="9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39646" name="Text Box 30">
              <a:extLst>
                <a:ext uri="{FF2B5EF4-FFF2-40B4-BE49-F238E27FC236}">
                  <a16:creationId xmlns:a16="http://schemas.microsoft.com/office/drawing/2014/main" id="{55D928CA-652F-4CF5-9561-F144CCC02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6588"/>
              <a:ext cx="1080" cy="124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first fit</a:t>
              </a:r>
            </a:p>
            <a:p>
              <a:pPr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next fit</a:t>
              </a:r>
            </a:p>
            <a:p>
              <a:pPr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best fit</a:t>
              </a:r>
            </a:p>
            <a:p>
              <a:pPr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worst fit</a:t>
              </a:r>
            </a:p>
            <a:p>
              <a:pPr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quick fit</a:t>
              </a:r>
            </a:p>
            <a:p>
              <a:pPr eaLnBrk="0" hangingPunct="0"/>
              <a:endParaRPr kumimoji="0" lang="en-US" altLang="zh-CN" sz="18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en-US" altLang="zh-CN" sz="1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39647" name="Line 31">
              <a:extLst>
                <a:ext uri="{FF2B5EF4-FFF2-40B4-BE49-F238E27FC236}">
                  <a16:creationId xmlns:a16="http://schemas.microsoft.com/office/drawing/2014/main" id="{A2CD3C72-A069-4C20-A934-390AE1D0A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705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48" name="Text Box 32">
              <a:extLst>
                <a:ext uri="{FF2B5EF4-FFF2-40B4-BE49-F238E27FC236}">
                  <a16:creationId xmlns:a16="http://schemas.microsoft.com/office/drawing/2014/main" id="{E9DC4EF3-859D-4B51-BE40-D0D783DD5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0" y="5184"/>
              <a:ext cx="1260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虚拟存储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管   理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39649" name="Text Box 33">
              <a:extLst>
                <a:ext uri="{FF2B5EF4-FFF2-40B4-BE49-F238E27FC236}">
                  <a16:creationId xmlns:a16="http://schemas.microsoft.com/office/drawing/2014/main" id="{0B317D41-5C97-411F-9185-87CFE6143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6120"/>
              <a:ext cx="540" cy="171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实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存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理</a:t>
              </a:r>
            </a:p>
          </p:txBody>
        </p:sp>
        <p:sp>
          <p:nvSpPr>
            <p:cNvPr id="239650" name="Text Box 34">
              <a:extLst>
                <a:ext uri="{FF2B5EF4-FFF2-40B4-BE49-F238E27FC236}">
                  <a16:creationId xmlns:a16="http://schemas.microsoft.com/office/drawing/2014/main" id="{D8B1B020-109A-4919-BD76-0CB7F9DC1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" y="6276"/>
              <a:ext cx="540" cy="140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请求分段式</a:t>
              </a:r>
            </a:p>
          </p:txBody>
        </p:sp>
        <p:sp>
          <p:nvSpPr>
            <p:cNvPr id="239651" name="Text Box 35">
              <a:extLst>
                <a:ext uri="{FF2B5EF4-FFF2-40B4-BE49-F238E27FC236}">
                  <a16:creationId xmlns:a16="http://schemas.microsoft.com/office/drawing/2014/main" id="{744FDDD9-F16D-450A-A715-B16A37B9C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0" y="6276"/>
              <a:ext cx="540" cy="140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请求段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页式</a:t>
              </a:r>
            </a:p>
          </p:txBody>
        </p:sp>
        <p:sp>
          <p:nvSpPr>
            <p:cNvPr id="239652" name="Line 36">
              <a:extLst>
                <a:ext uri="{FF2B5EF4-FFF2-40B4-BE49-F238E27FC236}">
                  <a16:creationId xmlns:a16="http://schemas.microsoft.com/office/drawing/2014/main" id="{1A967F04-9F5A-4D63-8F24-6844C233A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0" y="5808"/>
              <a:ext cx="54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53" name="Line 37">
              <a:extLst>
                <a:ext uri="{FF2B5EF4-FFF2-40B4-BE49-F238E27FC236}">
                  <a16:creationId xmlns:a16="http://schemas.microsoft.com/office/drawing/2014/main" id="{6FA0DBCA-FD2B-4E03-8240-488C97A61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580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54" name="Line 38">
              <a:extLst>
                <a:ext uri="{FF2B5EF4-FFF2-40B4-BE49-F238E27FC236}">
                  <a16:creationId xmlns:a16="http://schemas.microsoft.com/office/drawing/2014/main" id="{59686343-F090-4454-9405-2BB8343AB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5808"/>
              <a:ext cx="7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55" name="AutoShape 39">
              <a:extLst>
                <a:ext uri="{FF2B5EF4-FFF2-40B4-BE49-F238E27FC236}">
                  <a16:creationId xmlns:a16="http://schemas.microsoft.com/office/drawing/2014/main" id="{D6554199-D5F1-4E58-8B48-1EDDC2D53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5340"/>
              <a:ext cx="180" cy="3432"/>
            </a:xfrm>
            <a:prstGeom prst="leftBrace">
              <a:avLst>
                <a:gd name="adj1" fmla="val 158889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656" name="Line 40">
              <a:extLst>
                <a:ext uri="{FF2B5EF4-FFF2-40B4-BE49-F238E27FC236}">
                  <a16:creationId xmlns:a16="http://schemas.microsoft.com/office/drawing/2014/main" id="{42860FC7-7D65-4A33-B0C0-B74305860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4716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57" name="Line 41">
              <a:extLst>
                <a:ext uri="{FF2B5EF4-FFF2-40B4-BE49-F238E27FC236}">
                  <a16:creationId xmlns:a16="http://schemas.microsoft.com/office/drawing/2014/main" id="{D6FA7FBF-613E-4388-BB82-30A744F78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471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58" name="Line 42">
              <a:extLst>
                <a:ext uri="{FF2B5EF4-FFF2-40B4-BE49-F238E27FC236}">
                  <a16:creationId xmlns:a16="http://schemas.microsoft.com/office/drawing/2014/main" id="{F59308B4-FAF7-4D39-AEAA-69894B5C5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0" y="471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59" name="Line 43">
              <a:extLst>
                <a:ext uri="{FF2B5EF4-FFF2-40B4-BE49-F238E27FC236}">
                  <a16:creationId xmlns:a16="http://schemas.microsoft.com/office/drawing/2014/main" id="{7BDA6E52-4B8D-4D6D-84E8-AA6BC9904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4716"/>
              <a:ext cx="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9660" name="Rectangle 44">
            <a:extLst>
              <a:ext uri="{FF2B5EF4-FFF2-40B4-BE49-F238E27FC236}">
                <a16:creationId xmlns:a16="http://schemas.microsoft.com/office/drawing/2014/main" id="{2F0CC7C0-6498-40B4-8634-8F67144CC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check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050">
            <a:extLst>
              <a:ext uri="{FF2B5EF4-FFF2-40B4-BE49-F238E27FC236}">
                <a16:creationId xmlns:a16="http://schemas.microsoft.com/office/drawing/2014/main" id="{29536B2C-B828-4069-8DA9-48FCF4D96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620000" cy="762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(5)</a:t>
            </a:r>
            <a:endParaRPr lang="en-US" altLang="zh-CN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88797" name="Text Box 2077">
            <a:extLst>
              <a:ext uri="{FF2B5EF4-FFF2-40B4-BE49-F238E27FC236}">
                <a16:creationId xmlns:a16="http://schemas.microsoft.com/office/drawing/2014/main" id="{2A0BAE90-299D-42D3-844B-B0100039D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81188"/>
            <a:ext cx="936625" cy="38671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endParaRPr kumimoji="0" lang="en-US" altLang="zh-CN" sz="2800" b="1">
              <a:solidFill>
                <a:srgbClr val="008000"/>
              </a:solidFill>
            </a:endParaRPr>
          </a:p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</a:rPr>
              <a:t>虚拟存储器的原理</a:t>
            </a:r>
          </a:p>
        </p:txBody>
      </p:sp>
      <p:sp>
        <p:nvSpPr>
          <p:cNvPr id="288798" name="Text Box 2078">
            <a:extLst>
              <a:ext uri="{FF2B5EF4-FFF2-40B4-BE49-F238E27FC236}">
                <a16:creationId xmlns:a16="http://schemas.microsoft.com/office/drawing/2014/main" id="{FDA9DCA4-2341-4817-89D5-93867E541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954088"/>
            <a:ext cx="1871662" cy="7651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</a:rPr>
              <a:t>虚存的应用需求是</a:t>
            </a:r>
          </a:p>
        </p:txBody>
      </p:sp>
      <p:sp>
        <p:nvSpPr>
          <p:cNvPr id="288799" name="Text Box 2079">
            <a:extLst>
              <a:ext uri="{FF2B5EF4-FFF2-40B4-BE49-F238E27FC236}">
                <a16:creationId xmlns:a16="http://schemas.microsoft.com/office/drawing/2014/main" id="{3AC26EB0-D765-40C6-B28A-BC4E5A124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2127250"/>
            <a:ext cx="1871662" cy="7651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b="1">
                <a:solidFill>
                  <a:srgbClr val="008000"/>
                </a:solidFill>
              </a:rPr>
              <a:t>虚存可行性的基础是</a:t>
            </a:r>
          </a:p>
        </p:txBody>
      </p:sp>
      <p:sp>
        <p:nvSpPr>
          <p:cNvPr id="288800" name="Text Box 2080">
            <a:extLst>
              <a:ext uri="{FF2B5EF4-FFF2-40B4-BE49-F238E27FC236}">
                <a16:creationId xmlns:a16="http://schemas.microsoft.com/office/drawing/2014/main" id="{8DE6220E-E813-4909-9D49-55D616B8E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3244850"/>
            <a:ext cx="1871662" cy="7651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b="1">
                <a:solidFill>
                  <a:srgbClr val="008000"/>
                </a:solidFill>
              </a:rPr>
              <a:t>虚存实现的主要技术是</a:t>
            </a:r>
          </a:p>
        </p:txBody>
      </p:sp>
      <p:sp>
        <p:nvSpPr>
          <p:cNvPr id="288801" name="Text Box 2081">
            <a:extLst>
              <a:ext uri="{FF2B5EF4-FFF2-40B4-BE49-F238E27FC236}">
                <a16:creationId xmlns:a16="http://schemas.microsoft.com/office/drawing/2014/main" id="{CB7E8747-2ED1-4D21-9F63-B17AF0ECF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4338638"/>
            <a:ext cx="1871662" cy="7651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b="1">
                <a:solidFill>
                  <a:srgbClr val="008000"/>
                </a:solidFill>
              </a:rPr>
              <a:t>虚存实现支撑硬件是</a:t>
            </a:r>
          </a:p>
        </p:txBody>
      </p:sp>
      <p:sp>
        <p:nvSpPr>
          <p:cNvPr id="288802" name="Text Box 2082">
            <a:extLst>
              <a:ext uri="{FF2B5EF4-FFF2-40B4-BE49-F238E27FC236}">
                <a16:creationId xmlns:a16="http://schemas.microsoft.com/office/drawing/2014/main" id="{1932DFD6-0A0B-4495-9505-3BA94B616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5426075"/>
            <a:ext cx="1871662" cy="11271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b="1">
                <a:solidFill>
                  <a:srgbClr val="008000"/>
                </a:solidFill>
              </a:rPr>
              <a:t>原理上讲，虚存空间大小等于</a:t>
            </a:r>
          </a:p>
        </p:txBody>
      </p:sp>
      <p:sp>
        <p:nvSpPr>
          <p:cNvPr id="288803" name="Text Box 2083">
            <a:extLst>
              <a:ext uri="{FF2B5EF4-FFF2-40B4-BE49-F238E27FC236}">
                <a16:creationId xmlns:a16="http://schemas.microsoft.com/office/drawing/2014/main" id="{90AC4D71-6D23-4802-AA7B-22C480B5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914400"/>
            <a:ext cx="2339975" cy="8048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</a:rPr>
              <a:t>小内存中运行大程序的要求</a:t>
            </a:r>
          </a:p>
        </p:txBody>
      </p:sp>
      <p:sp>
        <p:nvSpPr>
          <p:cNvPr id="288804" name="Text Box 2084">
            <a:extLst>
              <a:ext uri="{FF2B5EF4-FFF2-40B4-BE49-F238E27FC236}">
                <a16:creationId xmlns:a16="http://schemas.microsoft.com/office/drawing/2014/main" id="{821569CC-1B0A-44A3-898E-15F78A197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2203450"/>
            <a:ext cx="2339975" cy="8048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</a:rPr>
              <a:t>程序的局部性原理</a:t>
            </a:r>
          </a:p>
        </p:txBody>
      </p:sp>
      <p:sp>
        <p:nvSpPr>
          <p:cNvPr id="288805" name="Text Box 2085">
            <a:extLst>
              <a:ext uri="{FF2B5EF4-FFF2-40B4-BE49-F238E27FC236}">
                <a16:creationId xmlns:a16="http://schemas.microsoft.com/office/drawing/2014/main" id="{CE9A77DD-2EBA-4B99-A5B0-6F12E6B53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3330575"/>
            <a:ext cx="2263775" cy="9366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b="1">
                <a:solidFill>
                  <a:srgbClr val="008000"/>
                </a:solidFill>
              </a:rPr>
              <a:t>部分装入和部分对换。主辅存独立编址统</a:t>
            </a:r>
            <a:r>
              <a:rPr kumimoji="0" lang="en-US" altLang="zh-CN" b="1">
                <a:solidFill>
                  <a:srgbClr val="008000"/>
                </a:solidFill>
              </a:rPr>
              <a:t>—</a:t>
            </a:r>
            <a:r>
              <a:rPr kumimoji="0" lang="zh-CN" altLang="en-US" b="1">
                <a:solidFill>
                  <a:srgbClr val="008000"/>
                </a:solidFill>
              </a:rPr>
              <a:t>使用技术</a:t>
            </a:r>
          </a:p>
        </p:txBody>
      </p:sp>
      <p:sp>
        <p:nvSpPr>
          <p:cNvPr id="288806" name="Text Box 2086">
            <a:extLst>
              <a:ext uri="{FF2B5EF4-FFF2-40B4-BE49-F238E27FC236}">
                <a16:creationId xmlns:a16="http://schemas.microsoft.com/office/drawing/2014/main" id="{41A72FB4-BFD0-4C41-AA5A-5CAF1DBF1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4459288"/>
            <a:ext cx="2339975" cy="80486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b="1">
                <a:solidFill>
                  <a:srgbClr val="008000"/>
                </a:solidFill>
              </a:rPr>
              <a:t>地址动态重定位设施和快速磁盘</a:t>
            </a:r>
          </a:p>
        </p:txBody>
      </p:sp>
      <p:sp>
        <p:nvSpPr>
          <p:cNvPr id="288807" name="Text Box 2087">
            <a:extLst>
              <a:ext uri="{FF2B5EF4-FFF2-40B4-BE49-F238E27FC236}">
                <a16:creationId xmlns:a16="http://schemas.microsoft.com/office/drawing/2014/main" id="{6CE6ACEB-5874-4B8A-9560-04A3F3127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5586413"/>
            <a:ext cx="2339975" cy="8064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</a:rPr>
              <a:t>计算机寻址范围</a:t>
            </a:r>
          </a:p>
        </p:txBody>
      </p:sp>
      <p:sp>
        <p:nvSpPr>
          <p:cNvPr id="288808" name="Line 2088">
            <a:extLst>
              <a:ext uri="{FF2B5EF4-FFF2-40B4-BE49-F238E27FC236}">
                <a16:creationId xmlns:a16="http://schemas.microsoft.com/office/drawing/2014/main" id="{16AA14C6-62D4-4C83-BD34-E79473C3D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285875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09" name="Line 2089">
            <a:extLst>
              <a:ext uri="{FF2B5EF4-FFF2-40B4-BE49-F238E27FC236}">
                <a16:creationId xmlns:a16="http://schemas.microsoft.com/office/drawing/2014/main" id="{6AF3A9E3-7487-4532-A702-0F67EF13F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574925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0" name="Line 2090">
            <a:extLst>
              <a:ext uri="{FF2B5EF4-FFF2-40B4-BE49-F238E27FC236}">
                <a16:creationId xmlns:a16="http://schemas.microsoft.com/office/drawing/2014/main" id="{F1DB48D5-3EBD-4987-8FD6-3455A3FDE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702050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1" name="Line 2091">
            <a:extLst>
              <a:ext uri="{FF2B5EF4-FFF2-40B4-BE49-F238E27FC236}">
                <a16:creationId xmlns:a16="http://schemas.microsoft.com/office/drawing/2014/main" id="{76A44FCF-FCE4-45FE-B1AF-35E3E2135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30763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2" name="Line 2092">
            <a:extLst>
              <a:ext uri="{FF2B5EF4-FFF2-40B4-BE49-F238E27FC236}">
                <a16:creationId xmlns:a16="http://schemas.microsoft.com/office/drawing/2014/main" id="{0F976F27-F883-46FF-A2C0-06732BBEC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957888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3" name="AutoShape 2093">
            <a:extLst>
              <a:ext uri="{FF2B5EF4-FFF2-40B4-BE49-F238E27FC236}">
                <a16:creationId xmlns:a16="http://schemas.microsoft.com/office/drawing/2014/main" id="{4B58900B-ACA5-499D-B26B-095ABBB71F57}"/>
              </a:ext>
            </a:extLst>
          </p:cNvPr>
          <p:cNvSpPr>
            <a:spLocks/>
          </p:cNvSpPr>
          <p:nvPr/>
        </p:nvSpPr>
        <p:spPr bwMode="auto">
          <a:xfrm>
            <a:off x="2460625" y="1268413"/>
            <a:ext cx="468313" cy="4994275"/>
          </a:xfrm>
          <a:prstGeom prst="leftBrace">
            <a:avLst>
              <a:gd name="adj1" fmla="val 8887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8815" name="Rectangle 2095">
            <a:extLst>
              <a:ext uri="{FF2B5EF4-FFF2-40B4-BE49-F238E27FC236}">
                <a16:creationId xmlns:a16="http://schemas.microsoft.com/office/drawing/2014/main" id="{8411A90C-8FF0-424F-8188-AE5A3A672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949950"/>
            <a:ext cx="7772400" cy="1460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800"/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>
            <a:extLst>
              <a:ext uri="{FF2B5EF4-FFF2-40B4-BE49-F238E27FC236}">
                <a16:creationId xmlns:a16="http://schemas.microsoft.com/office/drawing/2014/main" id="{08E76D02-36E4-4AB6-8AEB-03663E3C4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二、进程管理</a:t>
            </a:r>
          </a:p>
        </p:txBody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5D78884D-DC3B-4524-889E-54A22FAE8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  <a:solidFill>
            <a:schemeClr val="bg1"/>
          </a:solidFill>
        </p:spPr>
        <p:txBody>
          <a:bodyPr/>
          <a:lstStyle/>
          <a:p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处理机调度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(2.7~2.10)</a:t>
            </a:r>
          </a:p>
          <a:p>
            <a:pPr lvl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调度的基本概念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(2.7)</a:t>
            </a:r>
          </a:p>
          <a:p>
            <a:pPr lvl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调度时机、切换与过程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(2.7)</a:t>
            </a:r>
          </a:p>
          <a:p>
            <a:pPr lvl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调度的基本准则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(2.7.2)</a:t>
            </a:r>
          </a:p>
          <a:p>
            <a:pPr lvl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调度方式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(2.8.1)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抢占与非抢占</a:t>
            </a:r>
          </a:p>
          <a:p>
            <a:pPr lvl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5.</a:t>
            </a: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典型调度算法 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(2.8)</a:t>
            </a:r>
          </a:p>
          <a:p>
            <a:pPr lvl="2"/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先来先服务调度算法；短作业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短任务、短进程、短线程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优先调度算法；时间片轮转调度算法；优先级调度算法；高响应比优先调度算法；多级反馈队列调度算法。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9B070FCC-1461-4ED1-9663-57A65D738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(6)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EF1451E9-C5AB-444B-AA77-10D4A8A2D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2390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虚拟存储器的概念图</a:t>
            </a:r>
            <a:r>
              <a:rPr lang="zh-CN" altLang="en-US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322581" name="Group 21">
            <a:extLst>
              <a:ext uri="{FF2B5EF4-FFF2-40B4-BE49-F238E27FC236}">
                <a16:creationId xmlns:a16="http://schemas.microsoft.com/office/drawing/2014/main" id="{6028A254-3798-4A82-8CDF-7C8940CEEFA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81200"/>
            <a:ext cx="7467600" cy="3581400"/>
            <a:chOff x="480" y="1248"/>
            <a:chExt cx="4704" cy="2256"/>
          </a:xfrm>
        </p:grpSpPr>
        <p:sp>
          <p:nvSpPr>
            <p:cNvPr id="322565" name="Rectangle 5">
              <a:extLst>
                <a:ext uri="{FF2B5EF4-FFF2-40B4-BE49-F238E27FC236}">
                  <a16:creationId xmlns:a16="http://schemas.microsoft.com/office/drawing/2014/main" id="{AEB9EE02-210E-4C4B-9BC2-37D5EE49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018"/>
              <a:ext cx="665" cy="132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2566" name="Rectangle 6">
              <a:extLst>
                <a:ext uri="{FF2B5EF4-FFF2-40B4-BE49-F238E27FC236}">
                  <a16:creationId xmlns:a16="http://schemas.microsoft.com/office/drawing/2014/main" id="{51F1BC99-BDCA-4AED-85DD-B2371B405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1688"/>
              <a:ext cx="1197" cy="18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2567" name="Text Box 7">
              <a:extLst>
                <a:ext uri="{FF2B5EF4-FFF2-40B4-BE49-F238E27FC236}">
                  <a16:creationId xmlns:a16="http://schemas.microsoft.com/office/drawing/2014/main" id="{38B8A77A-B6EB-411D-BFB9-EC2772ED3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78"/>
              <a:ext cx="1232" cy="347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</a:rPr>
                <a:t>逻辑地址空间</a:t>
              </a:r>
            </a:p>
          </p:txBody>
        </p:sp>
        <p:sp>
          <p:nvSpPr>
            <p:cNvPr id="322568" name="Text Box 8">
              <a:extLst>
                <a:ext uri="{FF2B5EF4-FFF2-40B4-BE49-F238E27FC236}">
                  <a16:creationId xmlns:a16="http://schemas.microsoft.com/office/drawing/2014/main" id="{2077B567-9280-4901-A9D7-45E1105C3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8" y="2546"/>
              <a:ext cx="560" cy="33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</a:rPr>
                <a:t>处理器</a:t>
              </a:r>
            </a:p>
          </p:txBody>
        </p:sp>
        <p:sp>
          <p:nvSpPr>
            <p:cNvPr id="322569" name="Text Box 9">
              <a:extLst>
                <a:ext uri="{FF2B5EF4-FFF2-40B4-BE49-F238E27FC236}">
                  <a16:creationId xmlns:a16="http://schemas.microsoft.com/office/drawing/2014/main" id="{7A88C1CD-AA22-44E6-A694-792771250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264"/>
              <a:ext cx="807" cy="25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</a:rPr>
                <a:t>虚拟地址</a:t>
              </a:r>
            </a:p>
          </p:txBody>
        </p:sp>
        <p:sp>
          <p:nvSpPr>
            <p:cNvPr id="322570" name="Line 10">
              <a:extLst>
                <a:ext uri="{FF2B5EF4-FFF2-40B4-BE49-F238E27FC236}">
                  <a16:creationId xmlns:a16="http://schemas.microsoft.com/office/drawing/2014/main" id="{7170337F-A5D6-4ECF-A87E-BAFF762C5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2679"/>
              <a:ext cx="3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2571" name="Line 11">
              <a:extLst>
                <a:ext uri="{FF2B5EF4-FFF2-40B4-BE49-F238E27FC236}">
                  <a16:creationId xmlns:a16="http://schemas.microsoft.com/office/drawing/2014/main" id="{A9423BF5-95F0-441B-AE77-9DE60CA09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679"/>
              <a:ext cx="5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2572" name="Text Box 12">
              <a:extLst>
                <a:ext uri="{FF2B5EF4-FFF2-40B4-BE49-F238E27FC236}">
                  <a16:creationId xmlns:a16="http://schemas.microsoft.com/office/drawing/2014/main" id="{D162E9DE-86FB-4EBD-BB23-6CFF11B7E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" y="2183"/>
              <a:ext cx="469" cy="98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 eaLnBrk="0" hangingPunct="0"/>
              <a:endParaRPr kumimoji="0" lang="en-US" altLang="zh-CN" sz="700" b="1">
                <a:solidFill>
                  <a:srgbClr val="008000"/>
                </a:solidFill>
              </a:endParaRP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</a:rPr>
                <a:t>存储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</a:rPr>
                <a:t>管理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</a:rPr>
                <a:t>部件</a:t>
              </a:r>
            </a:p>
          </p:txBody>
        </p:sp>
        <p:sp>
          <p:nvSpPr>
            <p:cNvPr id="322573" name="Text Box 13">
              <a:extLst>
                <a:ext uri="{FF2B5EF4-FFF2-40B4-BE49-F238E27FC236}">
                  <a16:creationId xmlns:a16="http://schemas.microsoft.com/office/drawing/2014/main" id="{BCACBEF2-AE37-4B78-8146-5BA41B469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" y="2264"/>
              <a:ext cx="622" cy="28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</a:rPr>
                <a:t>物理地址</a:t>
              </a:r>
            </a:p>
          </p:txBody>
        </p:sp>
        <p:sp>
          <p:nvSpPr>
            <p:cNvPr id="322574" name="Rectangle 14">
              <a:extLst>
                <a:ext uri="{FF2B5EF4-FFF2-40B4-BE49-F238E27FC236}">
                  <a16:creationId xmlns:a16="http://schemas.microsoft.com/office/drawing/2014/main" id="{34EA5D73-0D10-4BA1-9A76-86FEFF9EF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2348"/>
              <a:ext cx="266" cy="49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2575" name="Rectangle 15">
              <a:extLst>
                <a:ext uri="{FF2B5EF4-FFF2-40B4-BE49-F238E27FC236}">
                  <a16:creationId xmlns:a16="http://schemas.microsoft.com/office/drawing/2014/main" id="{1F2E4E08-294D-4327-BCA6-277D95B22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" y="2183"/>
              <a:ext cx="399" cy="99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2576" name="AutoShape 16">
              <a:extLst>
                <a:ext uri="{FF2B5EF4-FFF2-40B4-BE49-F238E27FC236}">
                  <a16:creationId xmlns:a16="http://schemas.microsoft.com/office/drawing/2014/main" id="{ECDD8417-C0F6-4E7D-941A-8E8A40A68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2513"/>
              <a:ext cx="266" cy="166"/>
            </a:xfrm>
            <a:prstGeom prst="leftRightArrow">
              <a:avLst>
                <a:gd name="adj1" fmla="val 50000"/>
                <a:gd name="adj2" fmla="val 32048"/>
              </a:avLst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2577" name="Text Box 17">
              <a:extLst>
                <a:ext uri="{FF2B5EF4-FFF2-40B4-BE49-F238E27FC236}">
                  <a16:creationId xmlns:a16="http://schemas.microsoft.com/office/drawing/2014/main" id="{6743F825-0E93-436F-8F19-95CFBF8ED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" y="1812"/>
              <a:ext cx="392" cy="28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</a:rPr>
                <a:t>主存</a:t>
              </a:r>
            </a:p>
          </p:txBody>
        </p:sp>
        <p:sp>
          <p:nvSpPr>
            <p:cNvPr id="322578" name="Text Box 18">
              <a:extLst>
                <a:ext uri="{FF2B5EF4-FFF2-40B4-BE49-F238E27FC236}">
                  <a16:creationId xmlns:a16="http://schemas.microsoft.com/office/drawing/2014/main" id="{538A960C-90F0-477A-9797-298B5D64E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2" y="1812"/>
              <a:ext cx="420" cy="2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</a:rPr>
                <a:t>辅存</a:t>
              </a:r>
            </a:p>
          </p:txBody>
        </p:sp>
        <p:sp>
          <p:nvSpPr>
            <p:cNvPr id="322579" name="Text Box 19">
              <a:extLst>
                <a:ext uri="{FF2B5EF4-FFF2-40B4-BE49-F238E27FC236}">
                  <a16:creationId xmlns:a16="http://schemas.microsoft.com/office/drawing/2014/main" id="{D77716B8-86F2-42B6-A9C2-731A7DE00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" y="1248"/>
              <a:ext cx="1176" cy="33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</a:rPr>
                <a:t>物理地址空间</a:t>
              </a:r>
            </a:p>
          </p:txBody>
        </p:sp>
        <p:sp>
          <p:nvSpPr>
            <p:cNvPr id="322580" name="Line 20">
              <a:extLst>
                <a:ext uri="{FF2B5EF4-FFF2-40B4-BE49-F238E27FC236}">
                  <a16:creationId xmlns:a16="http://schemas.microsoft.com/office/drawing/2014/main" id="{9D51C9EB-DDDE-4F3F-A5DB-9DF40D6DC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659"/>
              <a:ext cx="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blinds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026">
            <a:extLst>
              <a:ext uri="{FF2B5EF4-FFF2-40B4-BE49-F238E27FC236}">
                <a16:creationId xmlns:a16="http://schemas.microsoft.com/office/drawing/2014/main" id="{3433386E-F20A-4B91-95A5-750946256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620000" cy="762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(7)</a:t>
            </a:r>
          </a:p>
        </p:txBody>
      </p:sp>
      <p:sp>
        <p:nvSpPr>
          <p:cNvPr id="240691" name="Text Box 1075">
            <a:extLst>
              <a:ext uri="{FF2B5EF4-FFF2-40B4-BE49-F238E27FC236}">
                <a16:creationId xmlns:a16="http://schemas.microsoft.com/office/drawing/2014/main" id="{EBC12E09-0669-42FB-8FDB-74151A8BD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46325"/>
            <a:ext cx="1046163" cy="31527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endParaRPr kumimoji="0" lang="en-US" altLang="zh-CN" sz="2800" b="1">
              <a:solidFill>
                <a:srgbClr val="008000"/>
              </a:solidFill>
              <a:latin typeface="仿宋_GB2312" pitchFamily="49" charset="-122"/>
            </a:endParaRPr>
          </a:p>
          <a:p>
            <a:pPr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请求分页虚存原理</a:t>
            </a:r>
          </a:p>
        </p:txBody>
      </p:sp>
      <p:sp>
        <p:nvSpPr>
          <p:cNvPr id="240692" name="Text Box 1076">
            <a:extLst>
              <a:ext uri="{FF2B5EF4-FFF2-40B4-BE49-F238E27FC236}">
                <a16:creationId xmlns:a16="http://schemas.microsoft.com/office/drawing/2014/main" id="{36A2BB24-2A24-4F67-8D38-20AB1A4BB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1219200"/>
            <a:ext cx="1744662" cy="6762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页面</a:t>
            </a:r>
          </a:p>
        </p:txBody>
      </p:sp>
      <p:sp>
        <p:nvSpPr>
          <p:cNvPr id="240693" name="Text Box 1077">
            <a:extLst>
              <a:ext uri="{FF2B5EF4-FFF2-40B4-BE49-F238E27FC236}">
                <a16:creationId xmlns:a16="http://schemas.microsoft.com/office/drawing/2014/main" id="{64E4D8F6-753D-4226-94B2-8743FA4FD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2120900"/>
            <a:ext cx="1744662" cy="6746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页框</a:t>
            </a:r>
          </a:p>
        </p:txBody>
      </p:sp>
      <p:sp>
        <p:nvSpPr>
          <p:cNvPr id="240694" name="Text Box 1078">
            <a:extLst>
              <a:ext uri="{FF2B5EF4-FFF2-40B4-BE49-F238E27FC236}">
                <a16:creationId xmlns:a16="http://schemas.microsoft.com/office/drawing/2014/main" id="{D3952B4E-53E2-4540-B0AD-572B5D176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3021013"/>
            <a:ext cx="1744662" cy="6762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页表</a:t>
            </a:r>
          </a:p>
        </p:txBody>
      </p:sp>
      <p:sp>
        <p:nvSpPr>
          <p:cNvPr id="240695" name="Text Box 1079">
            <a:extLst>
              <a:ext uri="{FF2B5EF4-FFF2-40B4-BE49-F238E27FC236}">
                <a16:creationId xmlns:a16="http://schemas.microsoft.com/office/drawing/2014/main" id="{9885FE7F-D20F-4CB8-B3CD-79D89ACF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3922713"/>
            <a:ext cx="2093912" cy="6762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逻辑地址</a:t>
            </a:r>
          </a:p>
        </p:txBody>
      </p:sp>
      <p:sp>
        <p:nvSpPr>
          <p:cNvPr id="240696" name="Text Box 1080">
            <a:extLst>
              <a:ext uri="{FF2B5EF4-FFF2-40B4-BE49-F238E27FC236}">
                <a16:creationId xmlns:a16="http://schemas.microsoft.com/office/drawing/2014/main" id="{996D3206-DF93-4806-B6B7-8B1C3F708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4824413"/>
            <a:ext cx="2093912" cy="67468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快表</a:t>
            </a:r>
          </a:p>
        </p:txBody>
      </p:sp>
      <p:sp>
        <p:nvSpPr>
          <p:cNvPr id="240697" name="Text Box 1081">
            <a:extLst>
              <a:ext uri="{FF2B5EF4-FFF2-40B4-BE49-F238E27FC236}">
                <a16:creationId xmlns:a16="http://schemas.microsoft.com/office/drawing/2014/main" id="{DB5FFD32-EC8B-4CF9-AC6C-0A37A0F90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5724525"/>
            <a:ext cx="2093912" cy="6762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地址转换</a:t>
            </a:r>
          </a:p>
        </p:txBody>
      </p:sp>
      <p:sp>
        <p:nvSpPr>
          <p:cNvPr id="240698" name="Text Box 1082">
            <a:extLst>
              <a:ext uri="{FF2B5EF4-FFF2-40B4-BE49-F238E27FC236}">
                <a16:creationId xmlns:a16="http://schemas.microsoft.com/office/drawing/2014/main" id="{2FA07109-DC1F-4F82-A1E5-5B55433E0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3922713"/>
            <a:ext cx="2714625" cy="6762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页号</a:t>
            </a:r>
            <a:r>
              <a:rPr kumimoji="0" lang="en-US" altLang="zh-CN" sz="2800" b="1">
                <a:solidFill>
                  <a:srgbClr val="008000"/>
                </a:solidFill>
                <a:latin typeface="仿宋_GB2312" pitchFamily="49" charset="-122"/>
              </a:rPr>
              <a:t>+</a:t>
            </a:r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页内位移</a:t>
            </a:r>
          </a:p>
        </p:txBody>
      </p:sp>
      <p:sp>
        <p:nvSpPr>
          <p:cNvPr id="240699" name="Text Box 1083">
            <a:extLst>
              <a:ext uri="{FF2B5EF4-FFF2-40B4-BE49-F238E27FC236}">
                <a16:creationId xmlns:a16="http://schemas.microsoft.com/office/drawing/2014/main" id="{723FB67E-9622-485E-ABE5-48FE1CD60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2570163"/>
            <a:ext cx="3140075" cy="11271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特征位、页框号、中断位、其他</a:t>
            </a:r>
          </a:p>
        </p:txBody>
      </p:sp>
      <p:sp>
        <p:nvSpPr>
          <p:cNvPr id="240700" name="Line 1084">
            <a:extLst>
              <a:ext uri="{FF2B5EF4-FFF2-40B4-BE49-F238E27FC236}">
                <a16:creationId xmlns:a16="http://schemas.microsoft.com/office/drawing/2014/main" id="{38FE379D-3803-4E4C-BEED-9D99B688BE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8125" y="4148138"/>
            <a:ext cx="349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701" name="Line 1085">
            <a:extLst>
              <a:ext uri="{FF2B5EF4-FFF2-40B4-BE49-F238E27FC236}">
                <a16:creationId xmlns:a16="http://schemas.microsoft.com/office/drawing/2014/main" id="{D8C9B1E4-357E-4A74-9EB8-562D24E90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8875" y="3246438"/>
            <a:ext cx="349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702" name="AutoShape 1086">
            <a:extLst>
              <a:ext uri="{FF2B5EF4-FFF2-40B4-BE49-F238E27FC236}">
                <a16:creationId xmlns:a16="http://schemas.microsoft.com/office/drawing/2014/main" id="{5ABCAF14-537B-49B9-BCAF-B2A9465953AE}"/>
              </a:ext>
            </a:extLst>
          </p:cNvPr>
          <p:cNvSpPr>
            <a:spLocks/>
          </p:cNvSpPr>
          <p:nvPr/>
        </p:nvSpPr>
        <p:spPr bwMode="auto">
          <a:xfrm>
            <a:off x="2874963" y="1219200"/>
            <a:ext cx="349250" cy="5181600"/>
          </a:xfrm>
          <a:prstGeom prst="leftBrace">
            <a:avLst>
              <a:gd name="adj1" fmla="val 12363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705" name="Rectangle 1089">
            <a:extLst>
              <a:ext uri="{FF2B5EF4-FFF2-40B4-BE49-F238E27FC236}">
                <a16:creationId xmlns:a16="http://schemas.microsoft.com/office/drawing/2014/main" id="{F5079122-78BA-437F-BE6E-9F54AA21E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blinds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E4ED4946-DF4E-4D65-BD83-A03E162AE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32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(8)</a:t>
            </a:r>
            <a:br>
              <a:rPr lang="en-US" altLang="zh-CN" sz="3200"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2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请求分页虚存地址转换过程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3ABAD059-5281-4A69-888F-38B5890A9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0772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grpSp>
        <p:nvGrpSpPr>
          <p:cNvPr id="438276" name="Group 4">
            <a:extLst>
              <a:ext uri="{FF2B5EF4-FFF2-40B4-BE49-F238E27FC236}">
                <a16:creationId xmlns:a16="http://schemas.microsoft.com/office/drawing/2014/main" id="{181DE030-2D28-4B01-98C2-7DDED13A928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066800"/>
            <a:ext cx="8382000" cy="5562600"/>
            <a:chOff x="528" y="672"/>
            <a:chExt cx="4788" cy="3312"/>
          </a:xfrm>
        </p:grpSpPr>
        <p:sp>
          <p:nvSpPr>
            <p:cNvPr id="438277" name="Text Box 5">
              <a:extLst>
                <a:ext uri="{FF2B5EF4-FFF2-40B4-BE49-F238E27FC236}">
                  <a16:creationId xmlns:a16="http://schemas.microsoft.com/office/drawing/2014/main" id="{FE3D8061-8D78-4CC9-903D-6553208FE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672"/>
              <a:ext cx="816" cy="192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逻辑空间地址</a:t>
              </a:r>
            </a:p>
          </p:txBody>
        </p:sp>
        <p:sp>
          <p:nvSpPr>
            <p:cNvPr id="438278" name="Text Box 6">
              <a:extLst>
                <a:ext uri="{FF2B5EF4-FFF2-40B4-BE49-F238E27FC236}">
                  <a16:creationId xmlns:a16="http://schemas.microsoft.com/office/drawing/2014/main" id="{4A38F4B8-124E-40B5-BDA4-598CF2E4A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71"/>
              <a:ext cx="804" cy="249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主存</a:t>
              </a:r>
              <a:r>
                <a:rPr kumimoji="0" lang="en-US" altLang="zh-CN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用户区</a:t>
              </a:r>
              <a:r>
                <a:rPr kumimoji="0" lang="en-US" altLang="zh-CN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438279" name="Text Box 7">
              <a:extLst>
                <a:ext uri="{FF2B5EF4-FFF2-40B4-BE49-F238E27FC236}">
                  <a16:creationId xmlns:a16="http://schemas.microsoft.com/office/drawing/2014/main" id="{6F468C24-9192-48C0-AFD3-0C67512A4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" y="898"/>
              <a:ext cx="354" cy="201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CPU</a:t>
              </a:r>
            </a:p>
          </p:txBody>
        </p:sp>
        <p:sp>
          <p:nvSpPr>
            <p:cNvPr id="438280" name="Line 8">
              <a:extLst>
                <a:ext uri="{FF2B5EF4-FFF2-40B4-BE49-F238E27FC236}">
                  <a16:creationId xmlns:a16="http://schemas.microsoft.com/office/drawing/2014/main" id="{C62FE06F-6B9E-4417-AC37-C241F6FEB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" y="1254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81" name="Line 9">
              <a:extLst>
                <a:ext uri="{FF2B5EF4-FFF2-40B4-BE49-F238E27FC236}">
                  <a16:creationId xmlns:a16="http://schemas.microsoft.com/office/drawing/2014/main" id="{5C76885C-BFCF-4D16-A10F-15B6BA5FB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" y="1458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82" name="Line 10">
              <a:extLst>
                <a:ext uri="{FF2B5EF4-FFF2-40B4-BE49-F238E27FC236}">
                  <a16:creationId xmlns:a16="http://schemas.microsoft.com/office/drawing/2014/main" id="{6B4C4A43-932E-4C6D-8DB5-19FBACEA1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" y="1355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83" name="Line 11">
              <a:extLst>
                <a:ext uri="{FF2B5EF4-FFF2-40B4-BE49-F238E27FC236}">
                  <a16:creationId xmlns:a16="http://schemas.microsoft.com/office/drawing/2014/main" id="{B7C90A3A-45F8-4610-A2E0-357C77C84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1355"/>
              <a:ext cx="1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84" name="Text Box 12">
              <a:extLst>
                <a:ext uri="{FF2B5EF4-FFF2-40B4-BE49-F238E27FC236}">
                  <a16:creationId xmlns:a16="http://schemas.microsoft.com/office/drawing/2014/main" id="{FE4BC974-369F-47AA-9898-E5B52A43C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947"/>
              <a:ext cx="618" cy="15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逻辑地址</a:t>
              </a:r>
            </a:p>
          </p:txBody>
        </p:sp>
        <p:sp>
          <p:nvSpPr>
            <p:cNvPr id="438285" name="Text Box 13">
              <a:extLst>
                <a:ext uri="{FF2B5EF4-FFF2-40B4-BE49-F238E27FC236}">
                  <a16:creationId xmlns:a16="http://schemas.microsoft.com/office/drawing/2014/main" id="{0D4EB77B-0041-4886-9EE3-CE9826787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152"/>
              <a:ext cx="375" cy="203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快表</a:t>
              </a:r>
            </a:p>
          </p:txBody>
        </p:sp>
        <p:sp>
          <p:nvSpPr>
            <p:cNvPr id="438286" name="Line 14">
              <a:extLst>
                <a:ext uri="{FF2B5EF4-FFF2-40B4-BE49-F238E27FC236}">
                  <a16:creationId xmlns:a16="http://schemas.microsoft.com/office/drawing/2014/main" id="{462AAC3D-40C9-4EFB-97AE-17A01BCAF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0" y="1420"/>
              <a:ext cx="7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87" name="Text Box 15">
              <a:extLst>
                <a:ext uri="{FF2B5EF4-FFF2-40B4-BE49-F238E27FC236}">
                  <a16:creationId xmlns:a16="http://schemas.microsoft.com/office/drawing/2014/main" id="{2C4CE287-A6FF-4DDF-A11B-AE7347A35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2480"/>
              <a:ext cx="658" cy="4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主存</a:t>
              </a:r>
              <a:r>
                <a:rPr kumimoji="0" lang="en-US" altLang="zh-CN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系统区</a:t>
              </a:r>
              <a:r>
                <a:rPr kumimoji="0" lang="en-US" altLang="zh-CN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运行进程页表</a:t>
              </a:r>
            </a:p>
          </p:txBody>
        </p:sp>
        <p:sp>
          <p:nvSpPr>
            <p:cNvPr id="438288" name="Text Box 16">
              <a:extLst>
                <a:ext uri="{FF2B5EF4-FFF2-40B4-BE49-F238E27FC236}">
                  <a16:creationId xmlns:a16="http://schemas.microsoft.com/office/drawing/2014/main" id="{5FDE3600-9F9B-4E1A-8223-055DE4401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2788"/>
              <a:ext cx="375" cy="20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辅存</a:t>
              </a:r>
            </a:p>
          </p:txBody>
        </p:sp>
        <p:sp>
          <p:nvSpPr>
            <p:cNvPr id="438289" name="Line 17">
              <a:extLst>
                <a:ext uri="{FF2B5EF4-FFF2-40B4-BE49-F238E27FC236}">
                  <a16:creationId xmlns:a16="http://schemas.microsoft.com/office/drawing/2014/main" id="{44EA80BE-4871-41A1-8366-09C46B5BD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3094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90" name="Line 18">
              <a:extLst>
                <a:ext uri="{FF2B5EF4-FFF2-40B4-BE49-F238E27FC236}">
                  <a16:creationId xmlns:a16="http://schemas.microsoft.com/office/drawing/2014/main" id="{145610F3-F348-4030-871B-9FCFC1B21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5" y="3196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91" name="Line 19">
              <a:extLst>
                <a:ext uri="{FF2B5EF4-FFF2-40B4-BE49-F238E27FC236}">
                  <a16:creationId xmlns:a16="http://schemas.microsoft.com/office/drawing/2014/main" id="{D7658992-A3D9-490C-AED1-500BC1E94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276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92" name="Line 20">
              <a:extLst>
                <a:ext uri="{FF2B5EF4-FFF2-40B4-BE49-F238E27FC236}">
                  <a16:creationId xmlns:a16="http://schemas.microsoft.com/office/drawing/2014/main" id="{0DFD7DAA-D9DB-46AB-8E8B-9C68E0802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2480"/>
              <a:ext cx="3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93" name="Line 21">
              <a:extLst>
                <a:ext uri="{FF2B5EF4-FFF2-40B4-BE49-F238E27FC236}">
                  <a16:creationId xmlns:a16="http://schemas.microsoft.com/office/drawing/2014/main" id="{46B31CE2-481F-433A-92D5-65B58A3FF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2480"/>
              <a:ext cx="0" cy="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94" name="Line 22">
              <a:extLst>
                <a:ext uri="{FF2B5EF4-FFF2-40B4-BE49-F238E27FC236}">
                  <a16:creationId xmlns:a16="http://schemas.microsoft.com/office/drawing/2014/main" id="{D2D0F902-5387-4A4C-BB4C-A0D97C6B7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2890"/>
              <a:ext cx="1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95" name="Line 23">
              <a:extLst>
                <a:ext uri="{FF2B5EF4-FFF2-40B4-BE49-F238E27FC236}">
                  <a16:creationId xmlns:a16="http://schemas.microsoft.com/office/drawing/2014/main" id="{0B7541CB-E84D-4A7B-867E-6FCD4D665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378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96" name="Line 24">
              <a:extLst>
                <a:ext uri="{FF2B5EF4-FFF2-40B4-BE49-F238E27FC236}">
                  <a16:creationId xmlns:a16="http://schemas.microsoft.com/office/drawing/2014/main" id="{165108B4-4AF3-4256-BB60-27F3D287E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2276"/>
              <a:ext cx="470" cy="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97" name="Line 25">
              <a:extLst>
                <a:ext uri="{FF2B5EF4-FFF2-40B4-BE49-F238E27FC236}">
                  <a16:creationId xmlns:a16="http://schemas.microsoft.com/office/drawing/2014/main" id="{8425AAD9-2414-4BCE-ABEE-86E7B581E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2" y="2890"/>
              <a:ext cx="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98" name="Line 26">
              <a:extLst>
                <a:ext uri="{FF2B5EF4-FFF2-40B4-BE49-F238E27FC236}">
                  <a16:creationId xmlns:a16="http://schemas.microsoft.com/office/drawing/2014/main" id="{DF7D267E-083E-43AB-B6FF-ABF9685805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6" y="2583"/>
              <a:ext cx="0" cy="3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99" name="Line 27">
              <a:extLst>
                <a:ext uri="{FF2B5EF4-FFF2-40B4-BE49-F238E27FC236}">
                  <a16:creationId xmlns:a16="http://schemas.microsoft.com/office/drawing/2014/main" id="{89959160-2341-4649-B16D-2CE30047E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" y="2992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00" name="Line 28">
              <a:extLst>
                <a:ext uri="{FF2B5EF4-FFF2-40B4-BE49-F238E27FC236}">
                  <a16:creationId xmlns:a16="http://schemas.microsoft.com/office/drawing/2014/main" id="{DAAB8D11-BFF0-4B50-B5F3-AD3608589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3196"/>
              <a:ext cx="3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01" name="Line 29">
              <a:extLst>
                <a:ext uri="{FF2B5EF4-FFF2-40B4-BE49-F238E27FC236}">
                  <a16:creationId xmlns:a16="http://schemas.microsoft.com/office/drawing/2014/main" id="{1F3EED98-A7CB-4972-A7F6-659F3451B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1" y="2583"/>
              <a:ext cx="0" cy="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02" name="Line 30">
              <a:extLst>
                <a:ext uri="{FF2B5EF4-FFF2-40B4-BE49-F238E27FC236}">
                  <a16:creationId xmlns:a16="http://schemas.microsoft.com/office/drawing/2014/main" id="{435F6D19-7A75-45DE-84F7-CF74BA0E8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1" y="3298"/>
              <a:ext cx="3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03" name="Line 31">
              <a:extLst>
                <a:ext uri="{FF2B5EF4-FFF2-40B4-BE49-F238E27FC236}">
                  <a16:creationId xmlns:a16="http://schemas.microsoft.com/office/drawing/2014/main" id="{FFCDE15B-B3CF-456B-97A7-35562CD37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094"/>
              <a:ext cx="189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04" name="Line 32">
              <a:extLst>
                <a:ext uri="{FF2B5EF4-FFF2-40B4-BE49-F238E27FC236}">
                  <a16:creationId xmlns:a16="http://schemas.microsoft.com/office/drawing/2014/main" id="{943622A8-26CB-4594-AFEC-169D3A1CE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0" y="2583"/>
              <a:ext cx="0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05" name="Line 33">
              <a:extLst>
                <a:ext uri="{FF2B5EF4-FFF2-40B4-BE49-F238E27FC236}">
                  <a16:creationId xmlns:a16="http://schemas.microsoft.com/office/drawing/2014/main" id="{9F6DC645-8DEF-43C2-A1EA-1F70EA265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" y="1662"/>
              <a:ext cx="1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06" name="Line 34">
              <a:extLst>
                <a:ext uri="{FF2B5EF4-FFF2-40B4-BE49-F238E27FC236}">
                  <a16:creationId xmlns:a16="http://schemas.microsoft.com/office/drawing/2014/main" id="{4F622CC7-6988-4291-BC1F-4F2806809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6" y="3401"/>
              <a:ext cx="0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07" name="Text Box 35">
              <a:extLst>
                <a:ext uri="{FF2B5EF4-FFF2-40B4-BE49-F238E27FC236}">
                  <a16:creationId xmlns:a16="http://schemas.microsoft.com/office/drawing/2014/main" id="{664945A1-F3D7-4AB1-A5DB-6B4269B4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3740"/>
              <a:ext cx="819" cy="2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缺页中断处理</a:t>
              </a:r>
            </a:p>
          </p:txBody>
        </p:sp>
        <p:sp>
          <p:nvSpPr>
            <p:cNvPr id="438308" name="Line 36">
              <a:extLst>
                <a:ext uri="{FF2B5EF4-FFF2-40B4-BE49-F238E27FC236}">
                  <a16:creationId xmlns:a16="http://schemas.microsoft.com/office/drawing/2014/main" id="{60FBF0D5-014E-4320-A287-4E85E634E6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7" y="3401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09" name="Line 37">
              <a:extLst>
                <a:ext uri="{FF2B5EF4-FFF2-40B4-BE49-F238E27FC236}">
                  <a16:creationId xmlns:a16="http://schemas.microsoft.com/office/drawing/2014/main" id="{C2695928-BBCF-4E16-877D-68E5422A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" y="2378"/>
              <a:ext cx="361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10" name="Line 38">
              <a:extLst>
                <a:ext uri="{FF2B5EF4-FFF2-40B4-BE49-F238E27FC236}">
                  <a16:creationId xmlns:a16="http://schemas.microsoft.com/office/drawing/2014/main" id="{32ABE4BA-E5C6-445B-A10F-BEE84A691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6" y="2583"/>
              <a:ext cx="412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11" name="Line 39">
              <a:extLst>
                <a:ext uri="{FF2B5EF4-FFF2-40B4-BE49-F238E27FC236}">
                  <a16:creationId xmlns:a16="http://schemas.microsoft.com/office/drawing/2014/main" id="{682010CD-F705-41EA-A2F7-7356C5500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4" y="2480"/>
              <a:ext cx="390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12" name="Text Box 40">
              <a:extLst>
                <a:ext uri="{FF2B5EF4-FFF2-40B4-BE49-F238E27FC236}">
                  <a16:creationId xmlns:a16="http://schemas.microsoft.com/office/drawing/2014/main" id="{F9575E56-BFFB-487D-9DD3-F419C100F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1458"/>
              <a:ext cx="498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①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分解地址</a:t>
              </a:r>
            </a:p>
          </p:txBody>
        </p:sp>
        <p:sp>
          <p:nvSpPr>
            <p:cNvPr id="438313" name="Text Box 41">
              <a:extLst>
                <a:ext uri="{FF2B5EF4-FFF2-40B4-BE49-F238E27FC236}">
                  <a16:creationId xmlns:a16="http://schemas.microsoft.com/office/drawing/2014/main" id="{3903A97A-ACD4-460F-A001-49A46B49A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2583"/>
              <a:ext cx="194" cy="70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③⑤</a:t>
              </a:r>
            </a:p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访</a:t>
              </a:r>
            </a:p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  <p:sp>
          <p:nvSpPr>
            <p:cNvPr id="438314" name="Line 42">
              <a:extLst>
                <a:ext uri="{FF2B5EF4-FFF2-40B4-BE49-F238E27FC236}">
                  <a16:creationId xmlns:a16="http://schemas.microsoft.com/office/drawing/2014/main" id="{CFBCD626-A08D-48DC-9380-2A4F64872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845"/>
              <a:ext cx="0" cy="15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15" name="Line 43">
              <a:extLst>
                <a:ext uri="{FF2B5EF4-FFF2-40B4-BE49-F238E27FC236}">
                  <a16:creationId xmlns:a16="http://schemas.microsoft.com/office/drawing/2014/main" id="{38FCB130-203E-43A7-8B02-A7E9D2DAF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378"/>
              <a:ext cx="11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16" name="Line 44">
              <a:extLst>
                <a:ext uri="{FF2B5EF4-FFF2-40B4-BE49-F238E27FC236}">
                  <a16:creationId xmlns:a16="http://schemas.microsoft.com/office/drawing/2014/main" id="{136969C7-6E7E-4C61-9749-4A148100F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8" y="845"/>
              <a:ext cx="0" cy="2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17" name="Line 45">
              <a:extLst>
                <a:ext uri="{FF2B5EF4-FFF2-40B4-BE49-F238E27FC236}">
                  <a16:creationId xmlns:a16="http://schemas.microsoft.com/office/drawing/2014/main" id="{E22EE6C1-0998-4BA6-990E-00B2EB80E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845"/>
              <a:ext cx="30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18" name="Text Box 46">
              <a:extLst>
                <a:ext uri="{FF2B5EF4-FFF2-40B4-BE49-F238E27FC236}">
                  <a16:creationId xmlns:a16="http://schemas.microsoft.com/office/drawing/2014/main" id="{186853AE-35D7-470D-9C43-F3B3CA031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947"/>
              <a:ext cx="470" cy="3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MMU</a:t>
              </a:r>
            </a:p>
          </p:txBody>
        </p:sp>
        <p:sp>
          <p:nvSpPr>
            <p:cNvPr id="438319" name="Text Box 47">
              <a:extLst>
                <a:ext uri="{FF2B5EF4-FFF2-40B4-BE49-F238E27FC236}">
                  <a16:creationId xmlns:a16="http://schemas.microsoft.com/office/drawing/2014/main" id="{B1DCBEA4-F2A6-4992-85DA-A189B4609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1458"/>
              <a:ext cx="564" cy="20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②</a:t>
              </a:r>
              <a:r>
                <a:rPr kumimoji="0" lang="zh-CN" altLang="en-US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查快表</a:t>
              </a:r>
            </a:p>
          </p:txBody>
        </p:sp>
        <p:sp>
          <p:nvSpPr>
            <p:cNvPr id="438320" name="Line 48">
              <a:extLst>
                <a:ext uri="{FF2B5EF4-FFF2-40B4-BE49-F238E27FC236}">
                  <a16:creationId xmlns:a16="http://schemas.microsoft.com/office/drawing/2014/main" id="{C8AE57EF-9AA8-4AAB-B397-EE98C088F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1662"/>
              <a:ext cx="11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8321" name="Group 49">
              <a:extLst>
                <a:ext uri="{FF2B5EF4-FFF2-40B4-BE49-F238E27FC236}">
                  <a16:creationId xmlns:a16="http://schemas.microsoft.com/office/drawing/2014/main" id="{7665BB1B-BA4C-4C9F-91CB-A7791DA48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1355"/>
              <a:ext cx="375" cy="615"/>
              <a:chOff x="6300" y="2376"/>
              <a:chExt cx="720" cy="936"/>
            </a:xfrm>
          </p:grpSpPr>
          <p:sp>
            <p:nvSpPr>
              <p:cNvPr id="438322" name="Text Box 50">
                <a:extLst>
                  <a:ext uri="{FF2B5EF4-FFF2-40B4-BE49-F238E27FC236}">
                    <a16:creationId xmlns:a16="http://schemas.microsoft.com/office/drawing/2014/main" id="{239B6E71-7AFF-4E71-949C-0A967A4203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0" y="2376"/>
                <a:ext cx="720" cy="9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kumimoji="0" lang="en-US" altLang="en-US" sz="7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38323" name="Line 51">
                <a:extLst>
                  <a:ext uri="{FF2B5EF4-FFF2-40B4-BE49-F238E27FC236}">
                    <a16:creationId xmlns:a16="http://schemas.microsoft.com/office/drawing/2014/main" id="{3F6DCB48-4411-4171-85AB-BAE7ACCA1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253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324" name="Line 52">
                <a:extLst>
                  <a:ext uri="{FF2B5EF4-FFF2-40B4-BE49-F238E27FC236}">
                    <a16:creationId xmlns:a16="http://schemas.microsoft.com/office/drawing/2014/main" id="{65926061-5ABC-437B-9C74-E0BE67B6C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268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325" name="Line 53">
                <a:extLst>
                  <a:ext uri="{FF2B5EF4-FFF2-40B4-BE49-F238E27FC236}">
                    <a16:creationId xmlns:a16="http://schemas.microsoft.com/office/drawing/2014/main" id="{D9B3F15D-CB35-49A4-9187-5249375FF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284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326" name="Line 54">
                <a:extLst>
                  <a:ext uri="{FF2B5EF4-FFF2-40B4-BE49-F238E27FC236}">
                    <a16:creationId xmlns:a16="http://schemas.microsoft.com/office/drawing/2014/main" id="{3BD8286D-25F7-42D1-91AE-A9FFE723C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30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327" name="Line 55">
                <a:extLst>
                  <a:ext uri="{FF2B5EF4-FFF2-40B4-BE49-F238E27FC236}">
                    <a16:creationId xmlns:a16="http://schemas.microsoft.com/office/drawing/2014/main" id="{58B46FFD-2789-46FA-864D-8CDD67D7B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0" y="2376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8328" name="Text Box 56">
              <a:extLst>
                <a:ext uri="{FF2B5EF4-FFF2-40B4-BE49-F238E27FC236}">
                  <a16:creationId xmlns:a16="http://schemas.microsoft.com/office/drawing/2014/main" id="{9E55C410-56D2-4791-8605-960CD6DB0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2" y="2072"/>
              <a:ext cx="448" cy="203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③</a:t>
              </a:r>
              <a:r>
                <a:rPr kumimoji="0" lang="zh-CN" altLang="en-US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命中</a:t>
              </a:r>
            </a:p>
          </p:txBody>
        </p:sp>
        <p:sp>
          <p:nvSpPr>
            <p:cNvPr id="438329" name="Line 57">
              <a:extLst>
                <a:ext uri="{FF2B5EF4-FFF2-40B4-BE49-F238E27FC236}">
                  <a16:creationId xmlns:a16="http://schemas.microsoft.com/office/drawing/2014/main" id="{8FE9E748-C7F2-4F5D-B216-237189B14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1970"/>
              <a:ext cx="0" cy="3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30" name="Text Box 58">
              <a:extLst>
                <a:ext uri="{FF2B5EF4-FFF2-40B4-BE49-F238E27FC236}">
                  <a16:creationId xmlns:a16="http://schemas.microsoft.com/office/drawing/2014/main" id="{45D3E298-F4E2-459F-B54A-9D7F8C4E5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" y="2378"/>
              <a:ext cx="563" cy="205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④</a:t>
              </a:r>
              <a:r>
                <a:rPr kumimoji="0" lang="zh-CN" altLang="en-US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不命中</a:t>
              </a:r>
            </a:p>
          </p:txBody>
        </p:sp>
        <p:sp>
          <p:nvSpPr>
            <p:cNvPr id="438331" name="Line 59">
              <a:extLst>
                <a:ext uri="{FF2B5EF4-FFF2-40B4-BE49-F238E27FC236}">
                  <a16:creationId xmlns:a16="http://schemas.microsoft.com/office/drawing/2014/main" id="{98E1A6F0-2354-4AA7-ABCC-E912D78DE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9" y="2378"/>
              <a:ext cx="0" cy="1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32" name="Line 60">
              <a:extLst>
                <a:ext uri="{FF2B5EF4-FFF2-40B4-BE49-F238E27FC236}">
                  <a16:creationId xmlns:a16="http://schemas.microsoft.com/office/drawing/2014/main" id="{2050C701-EA96-4F4C-98E5-62608C93B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2" y="2276"/>
              <a:ext cx="470" cy="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33" name="Line 61">
              <a:extLst>
                <a:ext uri="{FF2B5EF4-FFF2-40B4-BE49-F238E27FC236}">
                  <a16:creationId xmlns:a16="http://schemas.microsoft.com/office/drawing/2014/main" id="{966C6DF3-837D-4378-9A88-4E5015021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2" y="1867"/>
              <a:ext cx="1034" cy="1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34" name="Text Box 62">
              <a:extLst>
                <a:ext uri="{FF2B5EF4-FFF2-40B4-BE49-F238E27FC236}">
                  <a16:creationId xmlns:a16="http://schemas.microsoft.com/office/drawing/2014/main" id="{539CC244-CA32-4D57-B74B-7F3177F37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0" y="2890"/>
              <a:ext cx="680" cy="18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⑤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页表命中</a:t>
              </a:r>
            </a:p>
          </p:txBody>
        </p:sp>
        <p:sp>
          <p:nvSpPr>
            <p:cNvPr id="438335" name="Line 63">
              <a:extLst>
                <a:ext uri="{FF2B5EF4-FFF2-40B4-BE49-F238E27FC236}">
                  <a16:creationId xmlns:a16="http://schemas.microsoft.com/office/drawing/2014/main" id="{D1804F3C-0958-4999-8EF5-53C6AA65A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094"/>
              <a:ext cx="8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36" name="Text Box 64">
              <a:extLst>
                <a:ext uri="{FF2B5EF4-FFF2-40B4-BE49-F238E27FC236}">
                  <a16:creationId xmlns:a16="http://schemas.microsoft.com/office/drawing/2014/main" id="{5A616F89-E36A-4EEE-B4EE-22B825040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0" y="3196"/>
              <a:ext cx="781" cy="20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⑦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发缺页中断</a:t>
              </a:r>
            </a:p>
          </p:txBody>
        </p:sp>
        <p:sp>
          <p:nvSpPr>
            <p:cNvPr id="438337" name="Line 65">
              <a:extLst>
                <a:ext uri="{FF2B5EF4-FFF2-40B4-BE49-F238E27FC236}">
                  <a16:creationId xmlns:a16="http://schemas.microsoft.com/office/drawing/2014/main" id="{9BDF0AC0-2686-4A0D-BFD4-581EAEA9A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401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38" name="Line 66">
              <a:extLst>
                <a:ext uri="{FF2B5EF4-FFF2-40B4-BE49-F238E27FC236}">
                  <a16:creationId xmlns:a16="http://schemas.microsoft.com/office/drawing/2014/main" id="{B83088CA-F47C-417A-BED2-F3E56F147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298"/>
              <a:ext cx="189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39" name="Text Box 67">
              <a:extLst>
                <a:ext uri="{FF2B5EF4-FFF2-40B4-BE49-F238E27FC236}">
                  <a16:creationId xmlns:a16="http://schemas.microsoft.com/office/drawing/2014/main" id="{DC757F36-7B2C-4E5C-9E43-18F80273D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579"/>
              <a:ext cx="509" cy="261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⑧</a:t>
              </a:r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调页</a:t>
              </a:r>
            </a:p>
          </p:txBody>
        </p:sp>
        <p:sp>
          <p:nvSpPr>
            <p:cNvPr id="438340" name="Line 68">
              <a:extLst>
                <a:ext uri="{FF2B5EF4-FFF2-40B4-BE49-F238E27FC236}">
                  <a16:creationId xmlns:a16="http://schemas.microsoft.com/office/drawing/2014/main" id="{7777853B-F64D-426B-83DD-0798F0DBE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" y="3842"/>
              <a:ext cx="15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41" name="Text Box 69">
              <a:extLst>
                <a:ext uri="{FF2B5EF4-FFF2-40B4-BE49-F238E27FC236}">
                  <a16:creationId xmlns:a16="http://schemas.microsoft.com/office/drawing/2014/main" id="{E67F8640-4BC4-4A41-B34B-4EC371445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298"/>
              <a:ext cx="470" cy="25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⑨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装入、改表</a:t>
              </a:r>
            </a:p>
          </p:txBody>
        </p:sp>
        <p:sp>
          <p:nvSpPr>
            <p:cNvPr id="438342" name="AutoShape 70">
              <a:extLst>
                <a:ext uri="{FF2B5EF4-FFF2-40B4-BE49-F238E27FC236}">
                  <a16:creationId xmlns:a16="http://schemas.microsoft.com/office/drawing/2014/main" id="{BCC7A75A-8DD7-4DA7-B0A4-4076A3E8B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2992"/>
              <a:ext cx="281" cy="409"/>
            </a:xfrm>
            <a:prstGeom prst="can">
              <a:avLst>
                <a:gd name="adj" fmla="val 36388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8343" name="Group 71">
              <a:extLst>
                <a:ext uri="{FF2B5EF4-FFF2-40B4-BE49-F238E27FC236}">
                  <a16:creationId xmlns:a16="http://schemas.microsoft.com/office/drawing/2014/main" id="{0E2DBA98-9820-48B2-834B-6C33F59CB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5" y="2890"/>
              <a:ext cx="376" cy="613"/>
              <a:chOff x="6300" y="2376"/>
              <a:chExt cx="720" cy="936"/>
            </a:xfrm>
          </p:grpSpPr>
          <p:sp>
            <p:nvSpPr>
              <p:cNvPr id="438344" name="Text Box 72">
                <a:extLst>
                  <a:ext uri="{FF2B5EF4-FFF2-40B4-BE49-F238E27FC236}">
                    <a16:creationId xmlns:a16="http://schemas.microsoft.com/office/drawing/2014/main" id="{08E2D0E5-C81D-4D9C-A96E-4CF4265851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0" y="2376"/>
                <a:ext cx="720" cy="9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kumimoji="0" lang="en-US" altLang="en-US" sz="7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38345" name="Line 73">
                <a:extLst>
                  <a:ext uri="{FF2B5EF4-FFF2-40B4-BE49-F238E27FC236}">
                    <a16:creationId xmlns:a16="http://schemas.microsoft.com/office/drawing/2014/main" id="{87438F70-115F-42ED-98F9-8D977AA78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253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346" name="Line 74">
                <a:extLst>
                  <a:ext uri="{FF2B5EF4-FFF2-40B4-BE49-F238E27FC236}">
                    <a16:creationId xmlns:a16="http://schemas.microsoft.com/office/drawing/2014/main" id="{6167AC00-860A-4406-BF04-36DCCF2D4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268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347" name="Line 75">
                <a:extLst>
                  <a:ext uri="{FF2B5EF4-FFF2-40B4-BE49-F238E27FC236}">
                    <a16:creationId xmlns:a16="http://schemas.microsoft.com/office/drawing/2014/main" id="{C9D4CB69-F928-4E09-8EDC-00111E044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284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348" name="Line 76">
                <a:extLst>
                  <a:ext uri="{FF2B5EF4-FFF2-40B4-BE49-F238E27FC236}">
                    <a16:creationId xmlns:a16="http://schemas.microsoft.com/office/drawing/2014/main" id="{0D4B15FA-9B51-4306-BF8D-1FD0B2403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" y="30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349" name="Line 77">
                <a:extLst>
                  <a:ext uri="{FF2B5EF4-FFF2-40B4-BE49-F238E27FC236}">
                    <a16:creationId xmlns:a16="http://schemas.microsoft.com/office/drawing/2014/main" id="{AECCD548-7E64-4868-9BC6-6B08A3595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0" y="2376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8350" name="Text Box 78">
              <a:extLst>
                <a:ext uri="{FF2B5EF4-FFF2-40B4-BE49-F238E27FC236}">
                  <a16:creationId xmlns:a16="http://schemas.microsoft.com/office/drawing/2014/main" id="{F9A30FD5-3F97-4E7B-A375-F01B49526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1867"/>
              <a:ext cx="562" cy="205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④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查页表</a:t>
              </a:r>
            </a:p>
          </p:txBody>
        </p:sp>
        <p:sp>
          <p:nvSpPr>
            <p:cNvPr id="438351" name="Line 79">
              <a:extLst>
                <a:ext uri="{FF2B5EF4-FFF2-40B4-BE49-F238E27FC236}">
                  <a16:creationId xmlns:a16="http://schemas.microsoft.com/office/drawing/2014/main" id="{98A05B1C-489B-4D46-B8B6-0A3578F4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458"/>
              <a:ext cx="0" cy="16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52" name="Line 80">
              <a:extLst>
                <a:ext uri="{FF2B5EF4-FFF2-40B4-BE49-F238E27FC236}">
                  <a16:creationId xmlns:a16="http://schemas.microsoft.com/office/drawing/2014/main" id="{AD9664C3-2615-4762-B61E-8F6353E70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1458"/>
              <a:ext cx="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53" name="Line 81">
              <a:extLst>
                <a:ext uri="{FF2B5EF4-FFF2-40B4-BE49-F238E27FC236}">
                  <a16:creationId xmlns:a16="http://schemas.microsoft.com/office/drawing/2014/main" id="{611B08AD-B331-442A-A2CC-25C2515CE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1867"/>
              <a:ext cx="5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54" name="Text Box 82">
              <a:extLst>
                <a:ext uri="{FF2B5EF4-FFF2-40B4-BE49-F238E27FC236}">
                  <a16:creationId xmlns:a16="http://schemas.microsoft.com/office/drawing/2014/main" id="{4793C25E-EF44-420F-82FC-9B27A6043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2072"/>
              <a:ext cx="1035" cy="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运行进程页表基址</a:t>
              </a:r>
            </a:p>
          </p:txBody>
        </p:sp>
        <p:sp>
          <p:nvSpPr>
            <p:cNvPr id="438355" name="Text Box 83">
              <a:extLst>
                <a:ext uri="{FF2B5EF4-FFF2-40B4-BE49-F238E27FC236}">
                  <a16:creationId xmlns:a16="http://schemas.microsoft.com/office/drawing/2014/main" id="{58AC03A2-7B40-4678-8B9A-25F053B4F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1847"/>
              <a:ext cx="679" cy="21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⑥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装入快表</a:t>
              </a:r>
            </a:p>
          </p:txBody>
        </p:sp>
        <p:sp>
          <p:nvSpPr>
            <p:cNvPr id="438356" name="Text Box 84">
              <a:extLst>
                <a:ext uri="{FF2B5EF4-FFF2-40B4-BE49-F238E27FC236}">
                  <a16:creationId xmlns:a16="http://schemas.microsoft.com/office/drawing/2014/main" id="{E18156EE-3A7E-457E-8526-81B60B63A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9" y="1954"/>
              <a:ext cx="470" cy="10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运行进</a:t>
              </a:r>
            </a:p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程映象</a:t>
              </a:r>
            </a:p>
          </p:txBody>
        </p:sp>
        <p:sp>
          <p:nvSpPr>
            <p:cNvPr id="438357" name="Line 85">
              <a:extLst>
                <a:ext uri="{FF2B5EF4-FFF2-40B4-BE49-F238E27FC236}">
                  <a16:creationId xmlns:a16="http://schemas.microsoft.com/office/drawing/2014/main" id="{6D706B5E-B4CC-4BEC-8E87-E59F0DFD4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" y="2378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58" name="Line 86">
              <a:extLst>
                <a:ext uri="{FF2B5EF4-FFF2-40B4-BE49-F238E27FC236}">
                  <a16:creationId xmlns:a16="http://schemas.microsoft.com/office/drawing/2014/main" id="{93FD437C-FF73-4EE3-897D-1B87C82FC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" y="2583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59" name="Line 87">
              <a:extLst>
                <a:ext uri="{FF2B5EF4-FFF2-40B4-BE49-F238E27FC236}">
                  <a16:creationId xmlns:a16="http://schemas.microsoft.com/office/drawing/2014/main" id="{5BBCF18A-AD16-487B-92DD-7764C71BE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8" y="1662"/>
              <a:ext cx="0" cy="1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60" name="Text Box 88">
              <a:extLst>
                <a:ext uri="{FF2B5EF4-FFF2-40B4-BE49-F238E27FC236}">
                  <a16:creationId xmlns:a16="http://schemas.microsoft.com/office/drawing/2014/main" id="{E7B3340E-4358-4788-96F7-A5921438D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947"/>
              <a:ext cx="950" cy="20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进程切换时装入</a:t>
              </a:r>
            </a:p>
          </p:txBody>
        </p:sp>
        <p:sp>
          <p:nvSpPr>
            <p:cNvPr id="438361" name="Line 89">
              <a:extLst>
                <a:ext uri="{FF2B5EF4-FFF2-40B4-BE49-F238E27FC236}">
                  <a16:creationId xmlns:a16="http://schemas.microsoft.com/office/drawing/2014/main" id="{22967F31-C6FD-4C62-ABF2-CE5DF747D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5" y="1152"/>
              <a:ext cx="0" cy="9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62" name="Text Box 90">
              <a:extLst>
                <a:ext uri="{FF2B5EF4-FFF2-40B4-BE49-F238E27FC236}">
                  <a16:creationId xmlns:a16="http://schemas.microsoft.com/office/drawing/2014/main" id="{D6EB7A7C-3DBB-46F2-8F53-8AA2F34AA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2173"/>
              <a:ext cx="596" cy="179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物理地址</a:t>
              </a:r>
            </a:p>
          </p:txBody>
        </p:sp>
        <p:sp>
          <p:nvSpPr>
            <p:cNvPr id="438363" name="Text Box 91">
              <a:extLst>
                <a:ext uri="{FF2B5EF4-FFF2-40B4-BE49-F238E27FC236}">
                  <a16:creationId xmlns:a16="http://schemas.microsoft.com/office/drawing/2014/main" id="{CB3201C1-A10D-4175-83E0-481D687F0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2378"/>
              <a:ext cx="838" cy="2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页框</a:t>
              </a:r>
              <a:r>
                <a:rPr kumimoji="0" lang="zh-CN" altLang="en-US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页内地址</a:t>
              </a:r>
            </a:p>
          </p:txBody>
        </p:sp>
        <p:sp>
          <p:nvSpPr>
            <p:cNvPr id="438364" name="Line 92">
              <a:extLst>
                <a:ext uri="{FF2B5EF4-FFF2-40B4-BE49-F238E27FC236}">
                  <a16:creationId xmlns:a16="http://schemas.microsoft.com/office/drawing/2014/main" id="{1D919AEE-861D-447B-9B53-195F9EDAE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378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65" name="Rectangle 93">
              <a:extLst>
                <a:ext uri="{FF2B5EF4-FFF2-40B4-BE49-F238E27FC236}">
                  <a16:creationId xmlns:a16="http://schemas.microsoft.com/office/drawing/2014/main" id="{2F0D4A68-6062-42E1-8492-2EDC2CEC4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254"/>
              <a:ext cx="187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66" name="Text Box 94">
              <a:extLst>
                <a:ext uri="{FF2B5EF4-FFF2-40B4-BE49-F238E27FC236}">
                  <a16:creationId xmlns:a16="http://schemas.microsoft.com/office/drawing/2014/main" id="{5C0BB098-BCFF-443C-8903-7B2810C73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1254"/>
              <a:ext cx="838" cy="1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页号 页内地址</a:t>
              </a:r>
            </a:p>
          </p:txBody>
        </p:sp>
        <p:sp>
          <p:nvSpPr>
            <p:cNvPr id="438367" name="Line 95">
              <a:extLst>
                <a:ext uri="{FF2B5EF4-FFF2-40B4-BE49-F238E27FC236}">
                  <a16:creationId xmlns:a16="http://schemas.microsoft.com/office/drawing/2014/main" id="{0A10C8AC-D9C5-48A2-B93C-140C6FEB7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1" y="1254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68" name="Rectangle 96">
              <a:extLst>
                <a:ext uri="{FF2B5EF4-FFF2-40B4-BE49-F238E27FC236}">
                  <a16:creationId xmlns:a16="http://schemas.microsoft.com/office/drawing/2014/main" id="{A33A8E3A-E52F-4737-B0CC-0CF0E2F4A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947"/>
              <a:ext cx="281" cy="7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69" name="Line 97">
              <a:extLst>
                <a:ext uri="{FF2B5EF4-FFF2-40B4-BE49-F238E27FC236}">
                  <a16:creationId xmlns:a16="http://schemas.microsoft.com/office/drawing/2014/main" id="{BF8D3887-57B8-4E84-86D2-D55897136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" y="1254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70" name="Line 98">
              <a:extLst>
                <a:ext uri="{FF2B5EF4-FFF2-40B4-BE49-F238E27FC236}">
                  <a16:creationId xmlns:a16="http://schemas.microsoft.com/office/drawing/2014/main" id="{FF0FD9E6-791D-459E-86BD-892B8E039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" y="1458"/>
              <a:ext cx="2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71" name="Line 99">
              <a:extLst>
                <a:ext uri="{FF2B5EF4-FFF2-40B4-BE49-F238E27FC236}">
                  <a16:creationId xmlns:a16="http://schemas.microsoft.com/office/drawing/2014/main" id="{AC2F2284-D2DF-455E-8507-1F27EE5E0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9" y="3536"/>
              <a:ext cx="18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F9B33B6A-F18A-4217-8736-24B13EA30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620000" cy="762000"/>
          </a:xfrm>
        </p:spPr>
        <p:txBody>
          <a:bodyPr/>
          <a:lstStyle/>
          <a:p>
            <a:r>
              <a:rPr lang="en-US" altLang="zh-CN" b="1">
                <a:cs typeface="Times New Roman" panose="02020603050405020304" pitchFamily="18" charset="0"/>
              </a:rPr>
              <a:t>        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(9)</a:t>
            </a:r>
          </a:p>
        </p:txBody>
      </p:sp>
      <p:sp>
        <p:nvSpPr>
          <p:cNvPr id="172038" name="Text Box 6">
            <a:extLst>
              <a:ext uri="{FF2B5EF4-FFF2-40B4-BE49-F238E27FC236}">
                <a16:creationId xmlns:a16="http://schemas.microsoft.com/office/drawing/2014/main" id="{F704C914-FE6C-42AD-8555-94F94108B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074863"/>
            <a:ext cx="1347787" cy="26479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请求分页虚存页面替换算法</a:t>
            </a:r>
          </a:p>
          <a:p>
            <a:pPr eaLnBrk="0" hangingPunct="0"/>
            <a:r>
              <a:rPr kumimoji="0" lang="en-US" altLang="zh-CN" sz="2800" b="1">
                <a:solidFill>
                  <a:srgbClr val="008000"/>
                </a:solidFill>
                <a:latin typeface="仿宋_GB2312" pitchFamily="49" charset="-122"/>
              </a:rPr>
              <a:t>(</a:t>
            </a:r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全局</a:t>
            </a:r>
            <a:r>
              <a:rPr kumimoji="0" lang="en-US" altLang="zh-CN" sz="2800" b="1">
                <a:solidFill>
                  <a:srgbClr val="008000"/>
                </a:solidFill>
                <a:latin typeface="仿宋_GB2312" pitchFamily="49" charset="-122"/>
              </a:rPr>
              <a:t>)</a:t>
            </a:r>
          </a:p>
        </p:txBody>
      </p:sp>
      <p:sp>
        <p:nvSpPr>
          <p:cNvPr id="172039" name="Text Box 7">
            <a:extLst>
              <a:ext uri="{FF2B5EF4-FFF2-40B4-BE49-F238E27FC236}">
                <a16:creationId xmlns:a16="http://schemas.microsoft.com/office/drawing/2014/main" id="{F3F6D4C2-56BE-43AD-B88A-31AA7CAB4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1341438"/>
            <a:ext cx="2051050" cy="609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en-US" altLang="zh-CN" b="1">
                <a:solidFill>
                  <a:srgbClr val="008000"/>
                </a:solidFill>
              </a:rPr>
              <a:t>OPT/</a:t>
            </a:r>
            <a:r>
              <a:rPr lang="en-US" altLang="zh-CN" b="1"/>
              <a:t>Belady</a:t>
            </a:r>
            <a:r>
              <a:rPr lang="zh-CN" altLang="en-US" b="1"/>
              <a:t>算法</a:t>
            </a:r>
            <a:endParaRPr kumimoji="0" lang="zh-CN" altLang="en-US" sz="24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172040" name="Text Box 8">
            <a:extLst>
              <a:ext uri="{FF2B5EF4-FFF2-40B4-BE49-F238E27FC236}">
                <a16:creationId xmlns:a16="http://schemas.microsoft.com/office/drawing/2014/main" id="{D20B1E5C-293B-4F6E-A9CE-9DD7151C6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2227263"/>
            <a:ext cx="1682750" cy="4857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en-US" altLang="zh-CN" sz="2400" b="1">
                <a:solidFill>
                  <a:srgbClr val="008000"/>
                </a:solidFill>
                <a:latin typeface="仿宋_GB2312" pitchFamily="49" charset="-122"/>
              </a:rPr>
              <a:t>FCFS</a:t>
            </a:r>
          </a:p>
        </p:txBody>
      </p:sp>
      <p:sp>
        <p:nvSpPr>
          <p:cNvPr id="172041" name="Text Box 9">
            <a:extLst>
              <a:ext uri="{FF2B5EF4-FFF2-40B4-BE49-F238E27FC236}">
                <a16:creationId xmlns:a16="http://schemas.microsoft.com/office/drawing/2014/main" id="{CEB8CF55-527D-46A6-8199-A0E70F7CB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3038475"/>
            <a:ext cx="1682750" cy="5889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en-US" altLang="zh-CN" sz="2400" b="1">
                <a:solidFill>
                  <a:srgbClr val="008000"/>
                </a:solidFill>
                <a:latin typeface="仿宋_GB2312" pitchFamily="49" charset="-122"/>
              </a:rPr>
              <a:t>LRU</a:t>
            </a:r>
          </a:p>
        </p:txBody>
      </p:sp>
      <p:sp>
        <p:nvSpPr>
          <p:cNvPr id="172042" name="Text Box 10">
            <a:extLst>
              <a:ext uri="{FF2B5EF4-FFF2-40B4-BE49-F238E27FC236}">
                <a16:creationId xmlns:a16="http://schemas.microsoft.com/office/drawing/2014/main" id="{55625BA4-A0B3-4E63-BE2A-B09D8DE0D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4846638"/>
            <a:ext cx="2020887" cy="533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二次机会</a:t>
            </a:r>
          </a:p>
        </p:txBody>
      </p:sp>
      <p:sp>
        <p:nvSpPr>
          <p:cNvPr id="172043" name="Text Box 11">
            <a:extLst>
              <a:ext uri="{FF2B5EF4-FFF2-40B4-BE49-F238E27FC236}">
                <a16:creationId xmlns:a16="http://schemas.microsoft.com/office/drawing/2014/main" id="{A8C5C666-6195-4979-8593-A96A54097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3932238"/>
            <a:ext cx="2020887" cy="609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时钟算法</a:t>
            </a:r>
          </a:p>
        </p:txBody>
      </p:sp>
      <p:sp>
        <p:nvSpPr>
          <p:cNvPr id="172044" name="Text Box 12">
            <a:extLst>
              <a:ext uri="{FF2B5EF4-FFF2-40B4-BE49-F238E27FC236}">
                <a16:creationId xmlns:a16="http://schemas.microsoft.com/office/drawing/2014/main" id="{19022617-8AC9-4DDD-A30C-D0B755068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088" y="1911350"/>
            <a:ext cx="3367087" cy="17160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近   访问位法</a:t>
            </a:r>
            <a:r>
              <a:rPr kumimoji="0" lang="en-US" altLang="zh-CN" sz="2400" b="1">
                <a:solidFill>
                  <a:srgbClr val="008000"/>
                </a:solidFill>
                <a:latin typeface="仿宋_GB2312" pitchFamily="49" charset="-122"/>
              </a:rPr>
              <a:t>NRU</a:t>
            </a:r>
          </a:p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似   多位计数器法</a:t>
            </a:r>
          </a:p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实   多位计时器法</a:t>
            </a:r>
          </a:p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现</a:t>
            </a:r>
          </a:p>
          <a:p>
            <a:pPr algn="just" eaLnBrk="0" hangingPunct="0"/>
            <a:endParaRPr kumimoji="0" lang="zh-CN" altLang="en-US" sz="24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172045" name="Line 13">
            <a:extLst>
              <a:ext uri="{FF2B5EF4-FFF2-40B4-BE49-F238E27FC236}">
                <a16:creationId xmlns:a16="http://schemas.microsoft.com/office/drawing/2014/main" id="{1C0B3BCD-542A-4BA8-BBE0-EF69F3775E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1400" y="3278188"/>
            <a:ext cx="674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46" name="AutoShape 14">
            <a:extLst>
              <a:ext uri="{FF2B5EF4-FFF2-40B4-BE49-F238E27FC236}">
                <a16:creationId xmlns:a16="http://schemas.microsoft.com/office/drawing/2014/main" id="{8AA0DD3F-3A3E-4978-88FD-F489B4DBE605}"/>
              </a:ext>
            </a:extLst>
          </p:cNvPr>
          <p:cNvSpPr>
            <a:spLocks/>
          </p:cNvSpPr>
          <p:nvPr/>
        </p:nvSpPr>
        <p:spPr bwMode="auto">
          <a:xfrm>
            <a:off x="2678113" y="1417638"/>
            <a:ext cx="384175" cy="4724400"/>
          </a:xfrm>
          <a:prstGeom prst="leftBrace">
            <a:avLst>
              <a:gd name="adj1" fmla="val 102479"/>
              <a:gd name="adj2" fmla="val 50000"/>
            </a:avLst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72048" name="Text Box 16">
            <a:extLst>
              <a:ext uri="{FF2B5EF4-FFF2-40B4-BE49-F238E27FC236}">
                <a16:creationId xmlns:a16="http://schemas.microsoft.com/office/drawing/2014/main" id="{2F3591E6-E480-419D-AAA7-19F3A7A17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3779838"/>
            <a:ext cx="3367087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访问位法、</a:t>
            </a:r>
          </a:p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访问位</a:t>
            </a:r>
            <a:r>
              <a:rPr kumimoji="0" lang="en-US" altLang="zh-CN" sz="2400" b="1">
                <a:solidFill>
                  <a:srgbClr val="008000"/>
                </a:solidFill>
                <a:latin typeface="仿宋_GB2312" pitchFamily="49" charset="-122"/>
              </a:rPr>
              <a:t>+</a:t>
            </a:r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修改位法</a:t>
            </a:r>
          </a:p>
        </p:txBody>
      </p:sp>
      <p:sp>
        <p:nvSpPr>
          <p:cNvPr id="172049" name="Line 17">
            <a:extLst>
              <a:ext uri="{FF2B5EF4-FFF2-40B4-BE49-F238E27FC236}">
                <a16:creationId xmlns:a16="http://schemas.microsoft.com/office/drawing/2014/main" id="{7F122F4E-12C0-4171-A82D-83713BAB6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1951038"/>
            <a:ext cx="0" cy="1676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35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2050" name="Text Box 18">
            <a:extLst>
              <a:ext uri="{FF2B5EF4-FFF2-40B4-BE49-F238E27FC236}">
                <a16:creationId xmlns:a16="http://schemas.microsoft.com/office/drawing/2014/main" id="{F4311AEB-5F3B-47C9-AAA3-5C266945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25" y="5761038"/>
            <a:ext cx="2022475" cy="533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 lIns="0"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</a:rPr>
              <a:t>随机法</a:t>
            </a:r>
          </a:p>
        </p:txBody>
      </p:sp>
      <p:sp>
        <p:nvSpPr>
          <p:cNvPr id="172051" name="Line 19">
            <a:extLst>
              <a:ext uri="{FF2B5EF4-FFF2-40B4-BE49-F238E27FC236}">
                <a16:creationId xmlns:a16="http://schemas.microsoft.com/office/drawing/2014/main" id="{88DC6263-1152-42AB-9E92-5900D8052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4237038"/>
            <a:ext cx="3635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35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2053" name="Rectangle 21">
            <a:extLst>
              <a:ext uri="{FF2B5EF4-FFF2-40B4-BE49-F238E27FC236}">
                <a16:creationId xmlns:a16="http://schemas.microsoft.com/office/drawing/2014/main" id="{03C98E72-4E70-4B36-935D-D63229401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 flipV="1">
            <a:off x="684213" y="6453188"/>
            <a:ext cx="7772400" cy="141287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800"/>
          </a:p>
        </p:txBody>
      </p:sp>
      <p:sp>
        <p:nvSpPr>
          <p:cNvPr id="172054" name="Text Box 22">
            <a:extLst>
              <a:ext uri="{FF2B5EF4-FFF2-40B4-BE49-F238E27FC236}">
                <a16:creationId xmlns:a16="http://schemas.microsoft.com/office/drawing/2014/main" id="{8E1E4BF5-10A7-4BBF-9701-2100CDA5C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1144588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Belady</a:t>
            </a:r>
            <a:r>
              <a:rPr lang="zh-CN" altLang="en-US" sz="2400" b="1">
                <a:solidFill>
                  <a:srgbClr val="0000FF"/>
                </a:solidFill>
              </a:rPr>
              <a:t>异常</a:t>
            </a:r>
          </a:p>
        </p:txBody>
      </p:sp>
    </p:spTree>
  </p:cSld>
  <p:clrMapOvr>
    <a:masterClrMapping/>
  </p:clrMapOvr>
  <p:transition>
    <p:blinds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05D1154F-1391-4AC6-80B8-7E447CEFF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620000" cy="762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(10)</a:t>
            </a:r>
          </a:p>
        </p:txBody>
      </p:sp>
      <p:sp>
        <p:nvSpPr>
          <p:cNvPr id="439301" name="Text Box 5">
            <a:extLst>
              <a:ext uri="{FF2B5EF4-FFF2-40B4-BE49-F238E27FC236}">
                <a16:creationId xmlns:a16="http://schemas.microsoft.com/office/drawing/2014/main" id="{069288F8-CF63-4A59-B99F-80BC824A8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81275"/>
            <a:ext cx="1368425" cy="22875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请求分页虚存页面替换算法</a:t>
            </a:r>
          </a:p>
          <a:p>
            <a:pPr eaLnBrk="0" hangingPunct="0"/>
            <a:r>
              <a:rPr kumimoji="0" lang="en-US" altLang="zh-CN" sz="2800" b="1">
                <a:solidFill>
                  <a:srgbClr val="008000"/>
                </a:solidFill>
                <a:latin typeface="仿宋_GB2312" pitchFamily="49" charset="-122"/>
              </a:rPr>
              <a:t>(</a:t>
            </a:r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局部</a:t>
            </a:r>
            <a:r>
              <a:rPr kumimoji="0" lang="en-US" altLang="zh-CN" sz="2800" b="1">
                <a:solidFill>
                  <a:srgbClr val="008000"/>
                </a:solidFill>
                <a:latin typeface="仿宋_GB2312" pitchFamily="49" charset="-122"/>
              </a:rPr>
              <a:t>)</a:t>
            </a:r>
          </a:p>
        </p:txBody>
      </p:sp>
      <p:sp>
        <p:nvSpPr>
          <p:cNvPr id="439302" name="Text Box 6">
            <a:extLst>
              <a:ext uri="{FF2B5EF4-FFF2-40B4-BE49-F238E27FC236}">
                <a16:creationId xmlns:a16="http://schemas.microsoft.com/office/drawing/2014/main" id="{2820B649-C467-4240-ADC3-7A2253C69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341438"/>
            <a:ext cx="1944687" cy="904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lang="zh-CN" altLang="en-US" sz="2400">
                <a:solidFill>
                  <a:srgbClr val="008000"/>
                </a:solidFill>
                <a:ea typeface="宋体" panose="02010600030101010101" pitchFamily="2" charset="-122"/>
              </a:rPr>
              <a:t>局部最佳页面替换算法 </a:t>
            </a:r>
          </a:p>
        </p:txBody>
      </p:sp>
      <p:sp>
        <p:nvSpPr>
          <p:cNvPr id="439304" name="Text Box 8">
            <a:extLst>
              <a:ext uri="{FF2B5EF4-FFF2-40B4-BE49-F238E27FC236}">
                <a16:creationId xmlns:a16="http://schemas.microsoft.com/office/drawing/2014/main" id="{006C4F1D-86C0-4F92-B29A-5A02A9978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565400"/>
            <a:ext cx="1943100" cy="7921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400">
                <a:solidFill>
                  <a:srgbClr val="008000"/>
                </a:solidFill>
                <a:ea typeface="宋体" panose="02010600030101010101" pitchFamily="2" charset="-122"/>
              </a:rPr>
              <a:t>工作集置换算法 </a:t>
            </a:r>
          </a:p>
          <a:p>
            <a:pPr algn="just" eaLnBrk="0" hangingPunct="0"/>
            <a:endParaRPr kumimoji="0" lang="zh-CN" altLang="en-US" sz="24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439306" name="Text Box 10">
            <a:extLst>
              <a:ext uri="{FF2B5EF4-FFF2-40B4-BE49-F238E27FC236}">
                <a16:creationId xmlns:a16="http://schemas.microsoft.com/office/drawing/2014/main" id="{A168F666-95E0-45B3-8B21-B00913B1D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3860800"/>
            <a:ext cx="1989137" cy="7921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lang="zh-CN" altLang="en-US" sz="2400">
                <a:solidFill>
                  <a:srgbClr val="008000"/>
                </a:solidFill>
                <a:ea typeface="宋体" panose="02010600030101010101" pitchFamily="2" charset="-122"/>
              </a:rPr>
              <a:t>模拟工作集替换算法</a:t>
            </a:r>
          </a:p>
        </p:txBody>
      </p:sp>
      <p:sp>
        <p:nvSpPr>
          <p:cNvPr id="439309" name="AutoShape 13">
            <a:extLst>
              <a:ext uri="{FF2B5EF4-FFF2-40B4-BE49-F238E27FC236}">
                <a16:creationId xmlns:a16="http://schemas.microsoft.com/office/drawing/2014/main" id="{6E64FE4F-9905-4182-A70B-862030426703}"/>
              </a:ext>
            </a:extLst>
          </p:cNvPr>
          <p:cNvSpPr>
            <a:spLocks/>
          </p:cNvSpPr>
          <p:nvPr/>
        </p:nvSpPr>
        <p:spPr bwMode="auto">
          <a:xfrm>
            <a:off x="3122613" y="1447800"/>
            <a:ext cx="323850" cy="4724400"/>
          </a:xfrm>
          <a:prstGeom prst="leftBrace">
            <a:avLst>
              <a:gd name="adj1" fmla="val 12156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9312" name="Text Box 16">
            <a:extLst>
              <a:ext uri="{FF2B5EF4-FFF2-40B4-BE49-F238E27FC236}">
                <a16:creationId xmlns:a16="http://schemas.microsoft.com/office/drawing/2014/main" id="{3202279D-097A-4EF3-8B7F-E6785F605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5300663"/>
            <a:ext cx="1860550" cy="8794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lang="zh-CN" altLang="en-US" sz="2400">
                <a:solidFill>
                  <a:srgbClr val="008000"/>
                </a:solidFill>
                <a:ea typeface="宋体" panose="02010600030101010101" pitchFamily="2" charset="-122"/>
              </a:rPr>
              <a:t>缺页频率替换算法</a:t>
            </a:r>
          </a:p>
        </p:txBody>
      </p:sp>
      <p:sp>
        <p:nvSpPr>
          <p:cNvPr id="439315" name="Rectangle 19">
            <a:extLst>
              <a:ext uri="{FF2B5EF4-FFF2-40B4-BE49-F238E27FC236}">
                <a16:creationId xmlns:a16="http://schemas.microsoft.com/office/drawing/2014/main" id="{B1BE33EA-01A2-4E46-9109-202212E8B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5876925"/>
            <a:ext cx="7772400" cy="6508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blinds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73DD4BC4-09A9-4C3A-B5DE-C06916F93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533400"/>
            <a:ext cx="7620000" cy="762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(11)</a:t>
            </a:r>
          </a:p>
        </p:txBody>
      </p:sp>
      <p:grpSp>
        <p:nvGrpSpPr>
          <p:cNvPr id="242708" name="Group 20">
            <a:extLst>
              <a:ext uri="{FF2B5EF4-FFF2-40B4-BE49-F238E27FC236}">
                <a16:creationId xmlns:a16="http://schemas.microsoft.com/office/drawing/2014/main" id="{BE41C748-82C5-4E94-8512-7A14979E08D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600200"/>
            <a:ext cx="7086600" cy="4498975"/>
            <a:chOff x="1104" y="1008"/>
            <a:chExt cx="4464" cy="2834"/>
          </a:xfrm>
        </p:grpSpPr>
        <p:sp>
          <p:nvSpPr>
            <p:cNvPr id="242693" name="Text Box 5">
              <a:extLst>
                <a:ext uri="{FF2B5EF4-FFF2-40B4-BE49-F238E27FC236}">
                  <a16:creationId xmlns:a16="http://schemas.microsoft.com/office/drawing/2014/main" id="{9E007B66-2526-4628-892E-1980EBFD4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28"/>
              <a:ext cx="696" cy="15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请求分段虚存原理</a:t>
              </a:r>
            </a:p>
          </p:txBody>
        </p:sp>
        <p:sp>
          <p:nvSpPr>
            <p:cNvPr id="242696" name="Text Box 8">
              <a:extLst>
                <a:ext uri="{FF2B5EF4-FFF2-40B4-BE49-F238E27FC236}">
                  <a16:creationId xmlns:a16="http://schemas.microsoft.com/office/drawing/2014/main" id="{F20DE712-BD0F-415F-9A2C-014E92231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1144"/>
              <a:ext cx="1161" cy="4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段 表</a:t>
              </a:r>
            </a:p>
          </p:txBody>
        </p:sp>
        <p:sp>
          <p:nvSpPr>
            <p:cNvPr id="242697" name="Text Box 9">
              <a:extLst>
                <a:ext uri="{FF2B5EF4-FFF2-40B4-BE49-F238E27FC236}">
                  <a16:creationId xmlns:a16="http://schemas.microsoft.com/office/drawing/2014/main" id="{56628E60-D44B-4CF1-B7DC-2DD28648A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" y="2586"/>
              <a:ext cx="1218" cy="48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逻辑地址</a:t>
              </a:r>
            </a:p>
          </p:txBody>
        </p:sp>
        <p:sp>
          <p:nvSpPr>
            <p:cNvPr id="242699" name="Text Box 11">
              <a:extLst>
                <a:ext uri="{FF2B5EF4-FFF2-40B4-BE49-F238E27FC236}">
                  <a16:creationId xmlns:a16="http://schemas.microsoft.com/office/drawing/2014/main" id="{B9755487-437E-467C-97E3-0B27EC29D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3354"/>
              <a:ext cx="1228" cy="48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地址转换</a:t>
              </a:r>
            </a:p>
          </p:txBody>
        </p:sp>
        <p:sp>
          <p:nvSpPr>
            <p:cNvPr id="242700" name="Text Box 12">
              <a:extLst>
                <a:ext uri="{FF2B5EF4-FFF2-40B4-BE49-F238E27FC236}">
                  <a16:creationId xmlns:a16="http://schemas.microsoft.com/office/drawing/2014/main" id="{FD6E7114-1EE1-47CB-9A3B-AE3994E9F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586"/>
              <a:ext cx="1626" cy="48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段号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+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段内位移</a:t>
              </a:r>
            </a:p>
          </p:txBody>
        </p:sp>
        <p:sp>
          <p:nvSpPr>
            <p:cNvPr id="242701" name="Text Box 13">
              <a:extLst>
                <a:ext uri="{FF2B5EF4-FFF2-40B4-BE49-F238E27FC236}">
                  <a16:creationId xmlns:a16="http://schemas.microsoft.com/office/drawing/2014/main" id="{1F9C4968-5B4F-484E-BCBD-495D77A37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" y="1008"/>
              <a:ext cx="2090" cy="7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特征位、中断位、主存起址、其他</a:t>
              </a:r>
            </a:p>
          </p:txBody>
        </p:sp>
        <p:sp>
          <p:nvSpPr>
            <p:cNvPr id="242702" name="Line 14">
              <a:extLst>
                <a:ext uri="{FF2B5EF4-FFF2-40B4-BE49-F238E27FC236}">
                  <a16:creationId xmlns:a16="http://schemas.microsoft.com/office/drawing/2014/main" id="{CC158359-A16F-4811-B3F2-A15C8CBF1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880"/>
              <a:ext cx="2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03" name="Line 15">
              <a:extLst>
                <a:ext uri="{FF2B5EF4-FFF2-40B4-BE49-F238E27FC236}">
                  <a16:creationId xmlns:a16="http://schemas.microsoft.com/office/drawing/2014/main" id="{9B1DAD0A-0ABF-4416-910E-886144A65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5" y="1392"/>
              <a:ext cx="2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04" name="AutoShape 16">
              <a:extLst>
                <a:ext uri="{FF2B5EF4-FFF2-40B4-BE49-F238E27FC236}">
                  <a16:creationId xmlns:a16="http://schemas.microsoft.com/office/drawing/2014/main" id="{D4ED389A-1C41-4AB8-A595-35E25864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" y="1286"/>
              <a:ext cx="217" cy="2556"/>
            </a:xfrm>
            <a:prstGeom prst="leftBrace">
              <a:avLst>
                <a:gd name="adj1" fmla="val 98157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06" name="Text Box 18">
              <a:extLst>
                <a:ext uri="{FF2B5EF4-FFF2-40B4-BE49-F238E27FC236}">
                  <a16:creationId xmlns:a16="http://schemas.microsoft.com/office/drawing/2014/main" id="{F33BAD23-089B-4CE8-8D99-F5180CAAA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776"/>
              <a:ext cx="1152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段的二维地址结构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0C3C97C6-9224-49ED-936D-73393DF03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620000" cy="762000"/>
          </a:xfrm>
        </p:spPr>
        <p:txBody>
          <a:bodyPr/>
          <a:lstStyle/>
          <a:p>
            <a:r>
              <a:rPr lang="en-US" altLang="zh-CN" b="1">
                <a:cs typeface="Times New Roman" panose="02020603050405020304" pitchFamily="18" charset="0"/>
              </a:rPr>
              <a:t> </a:t>
            </a:r>
            <a:br>
              <a:rPr lang="en-US" altLang="zh-CN" b="1">
                <a:cs typeface="Times New Roman" panose="02020603050405020304" pitchFamily="18" charset="0"/>
              </a:rPr>
            </a:br>
            <a:r>
              <a:rPr lang="en-US" altLang="zh-CN" b="1">
                <a:cs typeface="Times New Roman" panose="02020603050405020304" pitchFamily="18" charset="0"/>
              </a:rPr>
              <a:t>           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(12)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3717" name="Text Box 5">
            <a:extLst>
              <a:ext uri="{FF2B5EF4-FFF2-40B4-BE49-F238E27FC236}">
                <a16:creationId xmlns:a16="http://schemas.microsoft.com/office/drawing/2014/main" id="{891AB336-11DD-411B-9985-77C97C3E0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90750"/>
            <a:ext cx="1104900" cy="2930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请求段页式虚存原理</a:t>
            </a:r>
          </a:p>
        </p:txBody>
      </p:sp>
      <p:sp>
        <p:nvSpPr>
          <p:cNvPr id="243718" name="Text Box 6">
            <a:extLst>
              <a:ext uri="{FF2B5EF4-FFF2-40B4-BE49-F238E27FC236}">
                <a16:creationId xmlns:a16="http://schemas.microsoft.com/office/drawing/2014/main" id="{BDCDB8A0-53FD-4921-8783-96ECFB0BD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1739900"/>
            <a:ext cx="1843088" cy="698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段表</a:t>
            </a:r>
          </a:p>
        </p:txBody>
      </p:sp>
      <p:sp>
        <p:nvSpPr>
          <p:cNvPr id="243719" name="Text Box 7">
            <a:extLst>
              <a:ext uri="{FF2B5EF4-FFF2-40B4-BE49-F238E27FC236}">
                <a16:creationId xmlns:a16="http://schemas.microsoft.com/office/drawing/2014/main" id="{E2730FDE-0688-48E9-A270-89040BE68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4105275"/>
            <a:ext cx="1933575" cy="6191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逻辑地址</a:t>
            </a:r>
          </a:p>
        </p:txBody>
      </p:sp>
      <p:sp>
        <p:nvSpPr>
          <p:cNvPr id="243720" name="Text Box 8">
            <a:extLst>
              <a:ext uri="{FF2B5EF4-FFF2-40B4-BE49-F238E27FC236}">
                <a16:creationId xmlns:a16="http://schemas.microsoft.com/office/drawing/2014/main" id="{ECBD63E6-6CEE-4704-9E3C-C2B202F9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5248275"/>
            <a:ext cx="1949450" cy="771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地址转换</a:t>
            </a:r>
          </a:p>
        </p:txBody>
      </p:sp>
      <p:sp>
        <p:nvSpPr>
          <p:cNvPr id="243721" name="Text Box 9">
            <a:extLst>
              <a:ext uri="{FF2B5EF4-FFF2-40B4-BE49-F238E27FC236}">
                <a16:creationId xmlns:a16="http://schemas.microsoft.com/office/drawing/2014/main" id="{321EE0BB-2DCC-4D1B-9B5E-14C7A592F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181475"/>
            <a:ext cx="2971800" cy="10763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段号</a:t>
            </a:r>
            <a:r>
              <a:rPr kumimoji="0" lang="en-US" altLang="zh-CN" sz="2800" b="1">
                <a:solidFill>
                  <a:srgbClr val="008000"/>
                </a:solidFill>
                <a:latin typeface="仿宋_GB2312" pitchFamily="49" charset="-122"/>
              </a:rPr>
              <a:t>+</a:t>
            </a:r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段内页号</a:t>
            </a:r>
            <a:r>
              <a:rPr kumimoji="0" lang="en-US" altLang="zh-CN" sz="2800" b="1">
                <a:solidFill>
                  <a:srgbClr val="008000"/>
                </a:solidFill>
                <a:latin typeface="仿宋_GB2312" pitchFamily="49" charset="-122"/>
              </a:rPr>
              <a:t>+</a:t>
            </a:r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页内位移</a:t>
            </a:r>
          </a:p>
        </p:txBody>
      </p:sp>
      <p:sp>
        <p:nvSpPr>
          <p:cNvPr id="243722" name="Text Box 10">
            <a:extLst>
              <a:ext uri="{FF2B5EF4-FFF2-40B4-BE49-F238E27FC236}">
                <a16:creationId xmlns:a16="http://schemas.microsoft.com/office/drawing/2014/main" id="{904B99D3-D9A4-4EA5-AD2E-FBD661AC7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1447800"/>
            <a:ext cx="3317875" cy="990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中断位、页表起址、其他</a:t>
            </a:r>
          </a:p>
        </p:txBody>
      </p:sp>
      <p:sp>
        <p:nvSpPr>
          <p:cNvPr id="243723" name="Line 11">
            <a:extLst>
              <a:ext uri="{FF2B5EF4-FFF2-40B4-BE49-F238E27FC236}">
                <a16:creationId xmlns:a16="http://schemas.microsoft.com/office/drawing/2014/main" id="{9564646E-291C-48E2-983B-7AF3AAC4F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495800"/>
            <a:ext cx="36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4" name="Line 12">
            <a:extLst>
              <a:ext uri="{FF2B5EF4-FFF2-40B4-BE49-F238E27FC236}">
                <a16:creationId xmlns:a16="http://schemas.microsoft.com/office/drawing/2014/main" id="{34DAC4B8-1CB2-48E0-B55C-150A103FED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1438" y="2133600"/>
            <a:ext cx="369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5" name="AutoShape 13">
            <a:extLst>
              <a:ext uri="{FF2B5EF4-FFF2-40B4-BE49-F238E27FC236}">
                <a16:creationId xmlns:a16="http://schemas.microsoft.com/office/drawing/2014/main" id="{9670944A-0D59-403F-BF7C-F7B857830BFB}"/>
              </a:ext>
            </a:extLst>
          </p:cNvPr>
          <p:cNvSpPr>
            <a:spLocks/>
          </p:cNvSpPr>
          <p:nvPr/>
        </p:nvSpPr>
        <p:spPr bwMode="auto">
          <a:xfrm>
            <a:off x="2938463" y="1965325"/>
            <a:ext cx="344487" cy="4057650"/>
          </a:xfrm>
          <a:prstGeom prst="leftBrace">
            <a:avLst>
              <a:gd name="adj1" fmla="val 981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6" name="Text Box 14">
            <a:extLst>
              <a:ext uri="{FF2B5EF4-FFF2-40B4-BE49-F238E27FC236}">
                <a16:creationId xmlns:a16="http://schemas.microsoft.com/office/drawing/2014/main" id="{0056CBAA-C6E7-4D19-B847-10E41A6C4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048000"/>
            <a:ext cx="1828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页表</a:t>
            </a:r>
          </a:p>
        </p:txBody>
      </p:sp>
      <p:sp>
        <p:nvSpPr>
          <p:cNvPr id="243727" name="Text Box 15">
            <a:extLst>
              <a:ext uri="{FF2B5EF4-FFF2-40B4-BE49-F238E27FC236}">
                <a16:creationId xmlns:a16="http://schemas.microsoft.com/office/drawing/2014/main" id="{866319E1-9FC8-45F2-B2AC-A0852B7DE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95600"/>
            <a:ext cx="3317875" cy="990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中断位、页框号、 特征位、其他</a:t>
            </a:r>
          </a:p>
        </p:txBody>
      </p:sp>
      <p:sp>
        <p:nvSpPr>
          <p:cNvPr id="243728" name="Line 16">
            <a:extLst>
              <a:ext uri="{FF2B5EF4-FFF2-40B4-BE49-F238E27FC236}">
                <a16:creationId xmlns:a16="http://schemas.microsoft.com/office/drawing/2014/main" id="{C3222CFE-39D1-4CFF-B72B-8457035FB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4290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35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3731" name="Rectangle 19">
            <a:extLst>
              <a:ext uri="{FF2B5EF4-FFF2-40B4-BE49-F238E27FC236}">
                <a16:creationId xmlns:a16="http://schemas.microsoft.com/office/drawing/2014/main" id="{D3977A6E-05BD-42F6-9D78-C053ACDB8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blinds dir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050">
            <a:extLst>
              <a:ext uri="{FF2B5EF4-FFF2-40B4-BE49-F238E27FC236}">
                <a16:creationId xmlns:a16="http://schemas.microsoft.com/office/drawing/2014/main" id="{F81A48B6-78B9-447E-9D46-DACC2295E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20000" cy="762000"/>
          </a:xfrm>
        </p:spPr>
        <p:txBody>
          <a:bodyPr/>
          <a:lstStyle/>
          <a:p>
            <a:r>
              <a:rPr lang="en-US" altLang="zh-CN" b="1">
                <a:cs typeface="Times New Roman" panose="02020603050405020304" pitchFamily="18" charset="0"/>
              </a:rPr>
              <a:t> </a:t>
            </a:r>
            <a:br>
              <a:rPr lang="en-US" altLang="zh-CN" b="1">
                <a:cs typeface="Times New Roman" panose="02020603050405020304" pitchFamily="18" charset="0"/>
              </a:rPr>
            </a:br>
            <a:r>
              <a:rPr lang="en-US" altLang="zh-CN" b="1">
                <a:cs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(13)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44740" name="Group 2052">
            <a:extLst>
              <a:ext uri="{FF2B5EF4-FFF2-40B4-BE49-F238E27FC236}">
                <a16:creationId xmlns:a16="http://schemas.microsoft.com/office/drawing/2014/main" id="{097E458E-1266-4805-A94E-2667F0DCDDB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66800"/>
            <a:ext cx="8229600" cy="5638800"/>
            <a:chOff x="2781" y="1318"/>
            <a:chExt cx="6480" cy="3432"/>
          </a:xfrm>
        </p:grpSpPr>
        <p:grpSp>
          <p:nvGrpSpPr>
            <p:cNvPr id="244741" name="Group 2053">
              <a:extLst>
                <a:ext uri="{FF2B5EF4-FFF2-40B4-BE49-F238E27FC236}">
                  <a16:creationId xmlns:a16="http://schemas.microsoft.com/office/drawing/2014/main" id="{E38EC10E-A9E9-44E8-A1B1-29480CBC58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1" y="1318"/>
              <a:ext cx="6480" cy="3041"/>
              <a:chOff x="2601" y="10914"/>
              <a:chExt cx="6480" cy="3041"/>
            </a:xfrm>
          </p:grpSpPr>
          <p:sp>
            <p:nvSpPr>
              <p:cNvPr id="244742" name="Text Box 2054">
                <a:extLst>
                  <a:ext uri="{FF2B5EF4-FFF2-40B4-BE49-F238E27FC236}">
                    <a16:creationId xmlns:a16="http://schemas.microsoft.com/office/drawing/2014/main" id="{21D074F5-040A-4E5C-9F2A-1E8374646C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9" y="12020"/>
                <a:ext cx="845" cy="1167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endParaRPr kumimoji="0" lang="en-US" altLang="en-US" sz="1000" b="1">
                  <a:solidFill>
                    <a:srgbClr val="008000"/>
                  </a:solidFill>
                  <a:latin typeface="仿宋_GB2312" pitchFamily="49" charset="-122"/>
                </a:endParaRPr>
              </a:p>
            </p:txBody>
          </p:sp>
          <p:sp>
            <p:nvSpPr>
              <p:cNvPr id="244743" name="Text Box 2055">
                <a:extLst>
                  <a:ext uri="{FF2B5EF4-FFF2-40B4-BE49-F238E27FC236}">
                    <a16:creationId xmlns:a16="http://schemas.microsoft.com/office/drawing/2014/main" id="{AC83C4A5-17A4-49BC-BFC5-CF95E072D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6" y="12296"/>
                <a:ext cx="1495" cy="41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kumimoji="0" lang="zh-CN" altLang="en-US" sz="1600" b="1">
                    <a:solidFill>
                      <a:srgbClr val="008000"/>
                    </a:solidFill>
                    <a:latin typeface="仿宋_GB2312" pitchFamily="49" charset="-122"/>
                  </a:rPr>
                  <a:t>页框号  页内位移</a:t>
                </a:r>
              </a:p>
            </p:txBody>
          </p:sp>
          <p:sp>
            <p:nvSpPr>
              <p:cNvPr id="244744" name="Text Box 2056">
                <a:extLst>
                  <a:ext uri="{FF2B5EF4-FFF2-40B4-BE49-F238E27FC236}">
                    <a16:creationId xmlns:a16="http://schemas.microsoft.com/office/drawing/2014/main" id="{610C151B-D940-44A6-B144-2A28B1A761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8" y="10914"/>
                <a:ext cx="3988" cy="41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 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目录位移     页表页位移    页内位移</a:t>
                </a:r>
              </a:p>
            </p:txBody>
          </p:sp>
          <p:sp>
            <p:nvSpPr>
              <p:cNvPr id="244745" name="Text Box 2057">
                <a:extLst>
                  <a:ext uri="{FF2B5EF4-FFF2-40B4-BE49-F238E27FC236}">
                    <a16:creationId xmlns:a16="http://schemas.microsoft.com/office/drawing/2014/main" id="{5C741A09-A70A-4453-91AE-BA77717E0A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0" y="12020"/>
                <a:ext cx="741" cy="125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endParaRPr kumimoji="0" lang="en-US" altLang="en-US" sz="1000" b="1">
                  <a:solidFill>
                    <a:srgbClr val="008000"/>
                  </a:solidFill>
                  <a:latin typeface="仿宋_GB2312" pitchFamily="49" charset="-122"/>
                </a:endParaRPr>
              </a:p>
            </p:txBody>
          </p:sp>
          <p:sp>
            <p:nvSpPr>
              <p:cNvPr id="244746" name="Line 2058">
                <a:extLst>
                  <a:ext uri="{FF2B5EF4-FFF2-40B4-BE49-F238E27FC236}">
                    <a16:creationId xmlns:a16="http://schemas.microsoft.com/office/drawing/2014/main" id="{9424561A-8C5C-4A0A-9B0D-F89D23E94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7" y="10914"/>
                <a:ext cx="0" cy="4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4747" name="Line 2059">
                <a:extLst>
                  <a:ext uri="{FF2B5EF4-FFF2-40B4-BE49-F238E27FC236}">
                    <a16:creationId xmlns:a16="http://schemas.microsoft.com/office/drawing/2014/main" id="{5F099904-9432-4C1D-B007-608CD9AC4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0" y="10914"/>
                <a:ext cx="0" cy="4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4748" name="Line 2060">
                <a:extLst>
                  <a:ext uri="{FF2B5EF4-FFF2-40B4-BE49-F238E27FC236}">
                    <a16:creationId xmlns:a16="http://schemas.microsoft.com/office/drawing/2014/main" id="{44CEFBB9-908A-4772-930C-E8CB01F89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4" y="12296"/>
                <a:ext cx="0" cy="44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4749" name="Line 2061">
                <a:extLst>
                  <a:ext uri="{FF2B5EF4-FFF2-40B4-BE49-F238E27FC236}">
                    <a16:creationId xmlns:a16="http://schemas.microsoft.com/office/drawing/2014/main" id="{D519BCF2-8E49-4F78-B94D-7D162CC10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12594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4750" name="Line 2062">
                <a:extLst>
                  <a:ext uri="{FF2B5EF4-FFF2-40B4-BE49-F238E27FC236}">
                    <a16:creationId xmlns:a16="http://schemas.microsoft.com/office/drawing/2014/main" id="{40FA9C16-B1E2-4A65-9DB6-08B3A02F0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11329"/>
                <a:ext cx="0" cy="11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4751" name="Text Box 2063">
                <a:extLst>
                  <a:ext uri="{FF2B5EF4-FFF2-40B4-BE49-F238E27FC236}">
                    <a16:creationId xmlns:a16="http://schemas.microsoft.com/office/drawing/2014/main" id="{48FCDC9A-7818-41BA-AFC1-E1E02D75B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0" y="12435"/>
                <a:ext cx="665" cy="414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fontAlgn="ctr" hangingPunct="0"/>
                <a:r>
                  <a:rPr kumimoji="0" lang="zh-CN" altLang="en-US" sz="1800" b="1">
                    <a:solidFill>
                      <a:srgbClr val="008000"/>
                    </a:solidFill>
                    <a:latin typeface="仿宋_GB2312" pitchFamily="49" charset="-122"/>
                  </a:rPr>
                  <a:t>页框号</a:t>
                </a:r>
              </a:p>
            </p:txBody>
          </p:sp>
          <p:sp>
            <p:nvSpPr>
              <p:cNvPr id="244752" name="Line 2064">
                <a:extLst>
                  <a:ext uri="{FF2B5EF4-FFF2-40B4-BE49-F238E27FC236}">
                    <a16:creationId xmlns:a16="http://schemas.microsoft.com/office/drawing/2014/main" id="{81CB6299-58F8-4AB3-AD57-ED975D452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90" y="12435"/>
                <a:ext cx="741" cy="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4753" name="Text Box 2065">
                <a:extLst>
                  <a:ext uri="{FF2B5EF4-FFF2-40B4-BE49-F238E27FC236}">
                    <a16:creationId xmlns:a16="http://schemas.microsoft.com/office/drawing/2014/main" id="{45A5C5CA-F875-491A-9F11-EDF28A028E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9" y="12435"/>
                <a:ext cx="830" cy="276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kumimoji="0" lang="zh-CN" altLang="en-US" sz="1600" b="1">
                    <a:solidFill>
                      <a:srgbClr val="008000"/>
                    </a:solidFill>
                    <a:latin typeface="仿宋_GB2312" pitchFamily="49" charset="-122"/>
                  </a:rPr>
                  <a:t>页表页地址</a:t>
                </a:r>
              </a:p>
            </p:txBody>
          </p:sp>
          <p:sp>
            <p:nvSpPr>
              <p:cNvPr id="244754" name="Text Box 2066">
                <a:extLst>
                  <a:ext uri="{FF2B5EF4-FFF2-40B4-BE49-F238E27FC236}">
                    <a16:creationId xmlns:a16="http://schemas.microsoft.com/office/drawing/2014/main" id="{93CB4340-825A-4888-8C4B-5C323D10C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9" y="13402"/>
                <a:ext cx="1025" cy="55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进程一级</a:t>
                </a:r>
              </a:p>
              <a:p>
                <a:pPr algn="just" eaLnBrk="0" hangingPunct="0">
                  <a:lnSpc>
                    <a:spcPct val="80000"/>
                  </a:lnSpc>
                </a:pP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页    表</a:t>
                </a:r>
              </a:p>
              <a:p>
                <a:pPr algn="just" eaLnBrk="0" hangingPunct="0">
                  <a:lnSpc>
                    <a:spcPct val="80000"/>
                  </a:lnSpc>
                </a:pP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(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页目录表</a:t>
                </a: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)</a:t>
                </a:r>
              </a:p>
            </p:txBody>
          </p:sp>
          <p:sp>
            <p:nvSpPr>
              <p:cNvPr id="244755" name="Text Box 2067">
                <a:extLst>
                  <a:ext uri="{FF2B5EF4-FFF2-40B4-BE49-F238E27FC236}">
                    <a16:creationId xmlns:a16="http://schemas.microsoft.com/office/drawing/2014/main" id="{AFFC8FBA-0E10-4058-8AC5-B5C9AC77C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0" y="13402"/>
                <a:ext cx="1197" cy="55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进程二级</a:t>
                </a:r>
              </a:p>
              <a:p>
                <a:pPr algn="just" eaLnBrk="0" hangingPunct="0">
                  <a:lnSpc>
                    <a:spcPct val="80000"/>
                  </a:lnSpc>
                </a:pP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页    表</a:t>
                </a:r>
              </a:p>
              <a:p>
                <a:pPr algn="just" eaLnBrk="0" hangingPunct="0">
                  <a:lnSpc>
                    <a:spcPct val="80000"/>
                  </a:lnSpc>
                </a:pP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(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页表页</a:t>
                </a: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)</a:t>
                </a:r>
              </a:p>
            </p:txBody>
          </p:sp>
          <p:sp>
            <p:nvSpPr>
              <p:cNvPr id="244756" name="Text Box 2068">
                <a:extLst>
                  <a:ext uri="{FF2B5EF4-FFF2-40B4-BE49-F238E27FC236}">
                    <a16:creationId xmlns:a16="http://schemas.microsoft.com/office/drawing/2014/main" id="{AEB8907C-DB55-47BF-9131-55DF1F8845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52" y="11996"/>
                <a:ext cx="1197" cy="2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  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物理地址</a:t>
                </a:r>
              </a:p>
            </p:txBody>
          </p:sp>
          <p:sp>
            <p:nvSpPr>
              <p:cNvPr id="244757" name="Text Box 2069">
                <a:extLst>
                  <a:ext uri="{FF2B5EF4-FFF2-40B4-BE49-F238E27FC236}">
                    <a16:creationId xmlns:a16="http://schemas.microsoft.com/office/drawing/2014/main" id="{CAEA18CB-BC97-4F48-9952-596185486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52" y="11052"/>
                <a:ext cx="997" cy="25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 </a:t>
                </a: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逻辑地址</a:t>
                </a:r>
              </a:p>
            </p:txBody>
          </p:sp>
          <p:sp>
            <p:nvSpPr>
              <p:cNvPr id="244758" name="Text Box 2070">
                <a:extLst>
                  <a:ext uri="{FF2B5EF4-FFF2-40B4-BE49-F238E27FC236}">
                    <a16:creationId xmlns:a16="http://schemas.microsoft.com/office/drawing/2014/main" id="{F2895852-6CA7-4FC3-B767-6B356DB4CA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" y="12448"/>
                <a:ext cx="1026" cy="438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页目录表控制寄存器</a:t>
                </a:r>
              </a:p>
            </p:txBody>
          </p:sp>
          <p:sp>
            <p:nvSpPr>
              <p:cNvPr id="244759" name="Line 2071">
                <a:extLst>
                  <a:ext uri="{FF2B5EF4-FFF2-40B4-BE49-F238E27FC236}">
                    <a16:creationId xmlns:a16="http://schemas.microsoft.com/office/drawing/2014/main" id="{7C19DAB7-84FF-4ADE-A0C1-D9EDB6363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8" y="12594"/>
                <a:ext cx="34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4760" name="AutoShape 2072">
                <a:extLst>
                  <a:ext uri="{FF2B5EF4-FFF2-40B4-BE49-F238E27FC236}">
                    <a16:creationId xmlns:a16="http://schemas.microsoft.com/office/drawing/2014/main" id="{19EF78E0-9539-43A0-B8EB-6F5CE39F8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0" y="12448"/>
                <a:ext cx="343" cy="291"/>
              </a:xfrm>
              <a:prstGeom prst="flowChartOr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4761" name="AutoShape 2073">
                <a:extLst>
                  <a:ext uri="{FF2B5EF4-FFF2-40B4-BE49-F238E27FC236}">
                    <a16:creationId xmlns:a16="http://schemas.microsoft.com/office/drawing/2014/main" id="{A056751C-C7CE-4B84-9BB4-69F5C86B9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6" y="12448"/>
                <a:ext cx="342" cy="291"/>
              </a:xfrm>
              <a:prstGeom prst="flowChartOr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4762" name="Line 2074">
                <a:extLst>
                  <a:ext uri="{FF2B5EF4-FFF2-40B4-BE49-F238E27FC236}">
                    <a16:creationId xmlns:a16="http://schemas.microsoft.com/office/drawing/2014/main" id="{B467581D-9E52-404B-AFCC-7DD09EC96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9" y="12711"/>
                <a:ext cx="8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763" name="Line 2075">
                <a:extLst>
                  <a:ext uri="{FF2B5EF4-FFF2-40B4-BE49-F238E27FC236}">
                    <a16:creationId xmlns:a16="http://schemas.microsoft.com/office/drawing/2014/main" id="{0E0FABBD-4E51-492B-9542-F14A68D75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9" y="12435"/>
                <a:ext cx="8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764" name="Line 2076">
                <a:extLst>
                  <a:ext uri="{FF2B5EF4-FFF2-40B4-BE49-F238E27FC236}">
                    <a16:creationId xmlns:a16="http://schemas.microsoft.com/office/drawing/2014/main" id="{8EB450FC-8F42-4EF1-B626-E2D79B34E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90" y="12711"/>
                <a:ext cx="741" cy="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4765" name="Line 2077">
                <a:extLst>
                  <a:ext uri="{FF2B5EF4-FFF2-40B4-BE49-F238E27FC236}">
                    <a16:creationId xmlns:a16="http://schemas.microsoft.com/office/drawing/2014/main" id="{0D59D574-CAAD-408D-84D1-8247FE837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9" y="12573"/>
                <a:ext cx="8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766" name="Line 2078">
                <a:extLst>
                  <a:ext uri="{FF2B5EF4-FFF2-40B4-BE49-F238E27FC236}">
                    <a16:creationId xmlns:a16="http://schemas.microsoft.com/office/drawing/2014/main" id="{2D35B75C-3B39-4DED-B3EE-AB62E6420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55" y="12573"/>
                <a:ext cx="8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767" name="Line 2079">
                <a:extLst>
                  <a:ext uri="{FF2B5EF4-FFF2-40B4-BE49-F238E27FC236}">
                    <a16:creationId xmlns:a16="http://schemas.microsoft.com/office/drawing/2014/main" id="{3F10889F-8CB9-41AA-B3AC-B23E5E025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2" y="11329"/>
                <a:ext cx="0" cy="1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4768" name="Text Box 2080">
              <a:extLst>
                <a:ext uri="{FF2B5EF4-FFF2-40B4-BE49-F238E27FC236}">
                  <a16:creationId xmlns:a16="http://schemas.microsoft.com/office/drawing/2014/main" id="{5A1ADDD7-4831-4914-9EA2-979BBF8EB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4282"/>
              <a:ext cx="414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 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二级页表地址转换过程</a:t>
              </a:r>
            </a:p>
          </p:txBody>
        </p:sp>
      </p:grpSp>
      <p:sp>
        <p:nvSpPr>
          <p:cNvPr id="244769" name="Rectangle 2081">
            <a:extLst>
              <a:ext uri="{FF2B5EF4-FFF2-40B4-BE49-F238E27FC236}">
                <a16:creationId xmlns:a16="http://schemas.microsoft.com/office/drawing/2014/main" id="{6FA0296A-C919-4F81-94AF-5ABEBF839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D7C701F3-C7A2-46C3-93B1-6964F5932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762000"/>
            <a:ext cx="7391400" cy="71438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存储管理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(14)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1B3DB9DB-B6CF-4101-AC5A-69A018F72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153400" cy="47767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/>
              <a:t>      </a:t>
            </a:r>
          </a:p>
          <a:p>
            <a:pPr>
              <a:buFontTx/>
              <a:buNone/>
            </a:pPr>
            <a:endParaRPr lang="en-US" altLang="zh-CN" sz="3600"/>
          </a:p>
        </p:txBody>
      </p:sp>
      <p:grpSp>
        <p:nvGrpSpPr>
          <p:cNvPr id="245816" name="Group 56">
            <a:extLst>
              <a:ext uri="{FF2B5EF4-FFF2-40B4-BE49-F238E27FC236}">
                <a16:creationId xmlns:a16="http://schemas.microsoft.com/office/drawing/2014/main" id="{A75E9430-CF0F-4068-9618-AF45D0676BE9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1295400"/>
            <a:ext cx="7493000" cy="4953000"/>
            <a:chOff x="752" y="816"/>
            <a:chExt cx="4720" cy="3120"/>
          </a:xfrm>
        </p:grpSpPr>
        <p:sp>
          <p:nvSpPr>
            <p:cNvPr id="245765" name="Text Box 5">
              <a:extLst>
                <a:ext uri="{FF2B5EF4-FFF2-40B4-BE49-F238E27FC236}">
                  <a16:creationId xmlns:a16="http://schemas.microsoft.com/office/drawing/2014/main" id="{68ED9D92-9AE4-4D1C-8564-5A25A5289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1046"/>
              <a:ext cx="1236" cy="22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9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页框号    位移</a:t>
              </a:r>
            </a:p>
          </p:txBody>
        </p:sp>
        <p:sp>
          <p:nvSpPr>
            <p:cNvPr id="245766" name="Rectangle 6">
              <a:extLst>
                <a:ext uri="{FF2B5EF4-FFF2-40B4-BE49-F238E27FC236}">
                  <a16:creationId xmlns:a16="http://schemas.microsoft.com/office/drawing/2014/main" id="{01E792A8-8B3E-4E4C-B447-2D8257774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818"/>
              <a:ext cx="1574" cy="139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767" name="Text Box 7">
              <a:extLst>
                <a:ext uri="{FF2B5EF4-FFF2-40B4-BE49-F238E27FC236}">
                  <a16:creationId xmlns:a16="http://schemas.microsoft.com/office/drawing/2014/main" id="{D9EF798E-3FBD-4CC4-A66E-C99C19AB9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" y="1046"/>
              <a:ext cx="1798" cy="22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进程标识 页号     位移</a:t>
              </a:r>
            </a:p>
          </p:txBody>
        </p:sp>
        <p:sp>
          <p:nvSpPr>
            <p:cNvPr id="245768" name="Line 8">
              <a:extLst>
                <a:ext uri="{FF2B5EF4-FFF2-40B4-BE49-F238E27FC236}">
                  <a16:creationId xmlns:a16="http://schemas.microsoft.com/office/drawing/2014/main" id="{9D4AFF92-5AF2-4B53-8FD3-953490605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046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769" name="Line 9">
              <a:extLst>
                <a:ext uri="{FF2B5EF4-FFF2-40B4-BE49-F238E27FC236}">
                  <a16:creationId xmlns:a16="http://schemas.microsoft.com/office/drawing/2014/main" id="{0EA9DE29-AF96-4C11-9A0D-BCB163674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1046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770" name="Text Box 10">
              <a:extLst>
                <a:ext uri="{FF2B5EF4-FFF2-40B4-BE49-F238E27FC236}">
                  <a16:creationId xmlns:a16="http://schemas.microsoft.com/office/drawing/2014/main" id="{208A1523-9288-4FA6-BFE1-E96585DFB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584"/>
              <a:ext cx="1963" cy="23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进程标识  页号 特征位 链指针</a:t>
              </a:r>
              <a:r>
                <a:rPr kumimoji="0" lang="zh-CN" altLang="en-US" sz="900" b="1">
                  <a:solidFill>
                    <a:srgbClr val="008000"/>
                  </a:solidFill>
                  <a:latin typeface="仿宋_GB2312" pitchFamily="49" charset="-122"/>
                </a:rPr>
                <a:t>    </a:t>
              </a:r>
            </a:p>
          </p:txBody>
        </p:sp>
        <p:sp>
          <p:nvSpPr>
            <p:cNvPr id="245771" name="Line 11">
              <a:extLst>
                <a:ext uri="{FF2B5EF4-FFF2-40B4-BE49-F238E27FC236}">
                  <a16:creationId xmlns:a16="http://schemas.microsoft.com/office/drawing/2014/main" id="{A6CC7257-26F7-48AF-8819-822BE0015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5" y="1795"/>
              <a:ext cx="0" cy="1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772" name="Line 12">
              <a:extLst>
                <a:ext uri="{FF2B5EF4-FFF2-40B4-BE49-F238E27FC236}">
                  <a16:creationId xmlns:a16="http://schemas.microsoft.com/office/drawing/2014/main" id="{EB5CC447-AF08-48EE-ADD6-30B7B7250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2" y="1795"/>
              <a:ext cx="0" cy="1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773" name="Line 13">
              <a:extLst>
                <a:ext uri="{FF2B5EF4-FFF2-40B4-BE49-F238E27FC236}">
                  <a16:creationId xmlns:a16="http://schemas.microsoft.com/office/drawing/2014/main" id="{C2F1F000-4955-4223-B076-D60CB8880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46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774" name="Line 14">
              <a:extLst>
                <a:ext uri="{FF2B5EF4-FFF2-40B4-BE49-F238E27FC236}">
                  <a16:creationId xmlns:a16="http://schemas.microsoft.com/office/drawing/2014/main" id="{759FE89E-3E3B-4BB8-8220-288FD2B3D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5" y="1046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775" name="Line 15">
              <a:extLst>
                <a:ext uri="{FF2B5EF4-FFF2-40B4-BE49-F238E27FC236}">
                  <a16:creationId xmlns:a16="http://schemas.microsoft.com/office/drawing/2014/main" id="{F93D038B-FFC7-4DFA-8CE1-52F117414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1848"/>
              <a:ext cx="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776" name="Text Box 16">
              <a:extLst>
                <a:ext uri="{FF2B5EF4-FFF2-40B4-BE49-F238E27FC236}">
                  <a16:creationId xmlns:a16="http://schemas.microsoft.com/office/drawing/2014/main" id="{A3B1E721-6439-4067-B0CB-A5C7D2AC9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3" y="2273"/>
              <a:ext cx="338" cy="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索引</a:t>
              </a:r>
            </a:p>
            <a:p>
              <a:pPr algn="just" eaLnBrk="0" hangingPunct="0"/>
              <a:endParaRPr kumimoji="0" lang="zh-CN" altLang="en-US" sz="16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45777" name="Line 17">
              <a:extLst>
                <a:ext uri="{FF2B5EF4-FFF2-40B4-BE49-F238E27FC236}">
                  <a16:creationId xmlns:a16="http://schemas.microsoft.com/office/drawing/2014/main" id="{B73B3371-F301-422B-97AB-002E4806C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2993"/>
              <a:ext cx="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778" name="Line 18">
              <a:extLst>
                <a:ext uri="{FF2B5EF4-FFF2-40B4-BE49-F238E27FC236}">
                  <a16:creationId xmlns:a16="http://schemas.microsoft.com/office/drawing/2014/main" id="{4DB4AC5D-0899-49C8-B995-8A819A3D6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6" y="1848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779" name="Line 19">
              <a:extLst>
                <a:ext uri="{FF2B5EF4-FFF2-40B4-BE49-F238E27FC236}">
                  <a16:creationId xmlns:a16="http://schemas.microsoft.com/office/drawing/2014/main" id="{009A6EA9-EAD3-4DA4-8573-F63EA7AB8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535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780" name="Line 20">
              <a:extLst>
                <a:ext uri="{FF2B5EF4-FFF2-40B4-BE49-F238E27FC236}">
                  <a16:creationId xmlns:a16="http://schemas.microsoft.com/office/drawing/2014/main" id="{7281256C-13B2-4DFB-A8E9-5EF0117AC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1" y="1318"/>
              <a:ext cx="0" cy="10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782" name="Line 22">
              <a:extLst>
                <a:ext uri="{FF2B5EF4-FFF2-40B4-BE49-F238E27FC236}">
                  <a16:creationId xmlns:a16="http://schemas.microsoft.com/office/drawing/2014/main" id="{AF31881C-D41F-4830-B665-8460C4EDE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1275"/>
              <a:ext cx="0" cy="2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783" name="Line 23">
              <a:extLst>
                <a:ext uri="{FF2B5EF4-FFF2-40B4-BE49-F238E27FC236}">
                  <a16:creationId xmlns:a16="http://schemas.microsoft.com/office/drawing/2014/main" id="{D949478E-0675-48A2-A1AF-608E96027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1504"/>
              <a:ext cx="26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784" name="Line 24">
              <a:extLst>
                <a:ext uri="{FF2B5EF4-FFF2-40B4-BE49-F238E27FC236}">
                  <a16:creationId xmlns:a16="http://schemas.microsoft.com/office/drawing/2014/main" id="{911653F7-0789-4370-8D95-5D4FC9256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2" y="1275"/>
              <a:ext cx="0" cy="2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785" name="Text Box 25">
              <a:extLst>
                <a:ext uri="{FF2B5EF4-FFF2-40B4-BE49-F238E27FC236}">
                  <a16:creationId xmlns:a16="http://schemas.microsoft.com/office/drawing/2014/main" id="{23106D8B-44C4-4B48-B898-4DAF14835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816"/>
              <a:ext cx="561" cy="23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物理地址</a:t>
              </a:r>
            </a:p>
          </p:txBody>
        </p:sp>
        <p:sp>
          <p:nvSpPr>
            <p:cNvPr id="245786" name="Text Box 26">
              <a:extLst>
                <a:ext uri="{FF2B5EF4-FFF2-40B4-BE49-F238E27FC236}">
                  <a16:creationId xmlns:a16="http://schemas.microsoft.com/office/drawing/2014/main" id="{6D9C63D6-A754-4072-A419-422AA5AE2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9" y="816"/>
              <a:ext cx="562" cy="23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逻辑地址</a:t>
              </a:r>
            </a:p>
          </p:txBody>
        </p:sp>
        <p:sp>
          <p:nvSpPr>
            <p:cNvPr id="245787" name="Text Box 27">
              <a:extLst>
                <a:ext uri="{FF2B5EF4-FFF2-40B4-BE49-F238E27FC236}">
                  <a16:creationId xmlns:a16="http://schemas.microsoft.com/office/drawing/2014/main" id="{7D286A34-B722-4D7C-B166-65DC95DEA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9" y="1795"/>
              <a:ext cx="337" cy="143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en-US" altLang="zh-CN" sz="10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endParaRPr kumimoji="0" lang="en-US" altLang="zh-CN" sz="10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endParaRPr kumimoji="0" lang="en-US" altLang="zh-CN" sz="10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endParaRPr kumimoji="0" lang="en-US" altLang="zh-CN" sz="10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r>
                <a:rPr kumimoji="0" lang="en-US" altLang="zh-CN" sz="1000" b="1">
                  <a:solidFill>
                    <a:srgbClr val="008000"/>
                  </a:solidFill>
                </a:rPr>
                <a:t>·</a:t>
              </a:r>
              <a:endParaRPr kumimoji="0" lang="en-US" altLang="zh-CN" sz="10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r>
                <a:rPr kumimoji="0" lang="en-US" altLang="zh-CN" sz="1000" b="1">
                  <a:solidFill>
                    <a:srgbClr val="008000"/>
                  </a:solidFill>
                </a:rPr>
                <a:t>·</a:t>
              </a:r>
              <a:endParaRPr kumimoji="0" lang="en-US" altLang="zh-CN" sz="10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45788" name="Text Box 28">
              <a:extLst>
                <a:ext uri="{FF2B5EF4-FFF2-40B4-BE49-F238E27FC236}">
                  <a16:creationId xmlns:a16="http://schemas.microsoft.com/office/drawing/2014/main" id="{F2AF3FFB-51C2-4811-807D-F9A2223CC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2153"/>
              <a:ext cx="450" cy="47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哈希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函数</a:t>
              </a:r>
            </a:p>
          </p:txBody>
        </p:sp>
        <p:sp>
          <p:nvSpPr>
            <p:cNvPr id="245789" name="Line 29">
              <a:extLst>
                <a:ext uri="{FF2B5EF4-FFF2-40B4-BE49-F238E27FC236}">
                  <a16:creationId xmlns:a16="http://schemas.microsoft.com/office/drawing/2014/main" id="{023A358C-877B-4700-950C-D670B4851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1914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90" name="Line 30">
              <a:extLst>
                <a:ext uri="{FF2B5EF4-FFF2-40B4-BE49-F238E27FC236}">
                  <a16:creationId xmlns:a16="http://schemas.microsoft.com/office/drawing/2014/main" id="{6DBE58FD-2847-45B1-8BEE-068A7E504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034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91" name="Line 31">
              <a:extLst>
                <a:ext uri="{FF2B5EF4-FFF2-40B4-BE49-F238E27FC236}">
                  <a16:creationId xmlns:a16="http://schemas.microsoft.com/office/drawing/2014/main" id="{048C4426-5F05-424D-80AE-7D978C278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153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92" name="Line 32">
              <a:extLst>
                <a:ext uri="{FF2B5EF4-FFF2-40B4-BE49-F238E27FC236}">
                  <a16:creationId xmlns:a16="http://schemas.microsoft.com/office/drawing/2014/main" id="{FBAE1601-9260-4CCB-BE3E-737F63E36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273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93" name="Line 33">
              <a:extLst>
                <a:ext uri="{FF2B5EF4-FFF2-40B4-BE49-F238E27FC236}">
                  <a16:creationId xmlns:a16="http://schemas.microsoft.com/office/drawing/2014/main" id="{EDCBE02F-09B7-4A39-877E-66B960359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392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94" name="Line 34">
              <a:extLst>
                <a:ext uri="{FF2B5EF4-FFF2-40B4-BE49-F238E27FC236}">
                  <a16:creationId xmlns:a16="http://schemas.microsoft.com/office/drawing/2014/main" id="{4DB58FE1-0AD3-4F06-A253-FC6A7AF87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511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95" name="Line 35">
              <a:extLst>
                <a:ext uri="{FF2B5EF4-FFF2-40B4-BE49-F238E27FC236}">
                  <a16:creationId xmlns:a16="http://schemas.microsoft.com/office/drawing/2014/main" id="{43DE97F2-B99B-42A7-9FCC-5DE38A434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392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96" name="Line 36">
              <a:extLst>
                <a:ext uri="{FF2B5EF4-FFF2-40B4-BE49-F238E27FC236}">
                  <a16:creationId xmlns:a16="http://schemas.microsoft.com/office/drawing/2014/main" id="{DDB204C2-B6F4-4810-99EE-FC41B8145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750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97" name="Line 37">
              <a:extLst>
                <a:ext uri="{FF2B5EF4-FFF2-40B4-BE49-F238E27FC236}">
                  <a16:creationId xmlns:a16="http://schemas.microsoft.com/office/drawing/2014/main" id="{5334D373-FA03-42FE-8D3A-BB1E26367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631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98" name="Line 38">
              <a:extLst>
                <a:ext uri="{FF2B5EF4-FFF2-40B4-BE49-F238E27FC236}">
                  <a16:creationId xmlns:a16="http://schemas.microsoft.com/office/drawing/2014/main" id="{A7E1354F-64AA-4E1C-B0FE-81B247CC0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1198"/>
              <a:ext cx="0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99" name="Line 39">
              <a:extLst>
                <a:ext uri="{FF2B5EF4-FFF2-40B4-BE49-F238E27FC236}">
                  <a16:creationId xmlns:a16="http://schemas.microsoft.com/office/drawing/2014/main" id="{8967CE03-7CE9-46BB-A96A-ABA7D8581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7" y="1437"/>
              <a:ext cx="5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00" name="Line 40">
              <a:extLst>
                <a:ext uri="{FF2B5EF4-FFF2-40B4-BE49-F238E27FC236}">
                  <a16:creationId xmlns:a16="http://schemas.microsoft.com/office/drawing/2014/main" id="{13F93020-B94C-4854-ADD8-70A9C6663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7" y="1437"/>
              <a:ext cx="0" cy="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01" name="Line 41">
              <a:extLst>
                <a:ext uri="{FF2B5EF4-FFF2-40B4-BE49-F238E27FC236}">
                  <a16:creationId xmlns:a16="http://schemas.microsoft.com/office/drawing/2014/main" id="{0CA2FA9D-374F-4F87-B937-2E2006BCE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392"/>
              <a:ext cx="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02" name="Text Box 42">
              <a:extLst>
                <a:ext uri="{FF2B5EF4-FFF2-40B4-BE49-F238E27FC236}">
                  <a16:creationId xmlns:a16="http://schemas.microsoft.com/office/drawing/2014/main" id="{35F3696D-4AEF-42D5-ADA6-3D7C7C082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" y="3347"/>
              <a:ext cx="562" cy="23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哈希表</a:t>
              </a:r>
            </a:p>
          </p:txBody>
        </p:sp>
        <p:sp>
          <p:nvSpPr>
            <p:cNvPr id="245803" name="Line 43">
              <a:extLst>
                <a:ext uri="{FF2B5EF4-FFF2-40B4-BE49-F238E27FC236}">
                  <a16:creationId xmlns:a16="http://schemas.microsoft.com/office/drawing/2014/main" id="{17B493C8-8F30-4017-8BF1-467C6D7C2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1795"/>
              <a:ext cx="0" cy="1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04" name="Line 44">
              <a:extLst>
                <a:ext uri="{FF2B5EF4-FFF2-40B4-BE49-F238E27FC236}">
                  <a16:creationId xmlns:a16="http://schemas.microsoft.com/office/drawing/2014/main" id="{25C2429B-16DB-4C4E-86EB-F55090777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9" y="1795"/>
              <a:ext cx="0" cy="14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05" name="Line 45">
              <a:extLst>
                <a:ext uri="{FF2B5EF4-FFF2-40B4-BE49-F238E27FC236}">
                  <a16:creationId xmlns:a16="http://schemas.microsoft.com/office/drawing/2014/main" id="{D6BD228C-A43D-4CED-8924-FDA65331E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2034"/>
              <a:ext cx="1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06" name="Line 46">
              <a:extLst>
                <a:ext uri="{FF2B5EF4-FFF2-40B4-BE49-F238E27FC236}">
                  <a16:creationId xmlns:a16="http://schemas.microsoft.com/office/drawing/2014/main" id="{2890365D-B859-4E8F-83AE-C6C776A55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2273"/>
              <a:ext cx="1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07" name="Line 47">
              <a:extLst>
                <a:ext uri="{FF2B5EF4-FFF2-40B4-BE49-F238E27FC236}">
                  <a16:creationId xmlns:a16="http://schemas.microsoft.com/office/drawing/2014/main" id="{92E0AA66-3299-47AF-B118-4354D1BCC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2511"/>
              <a:ext cx="1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08" name="Line 48">
              <a:extLst>
                <a:ext uri="{FF2B5EF4-FFF2-40B4-BE49-F238E27FC236}">
                  <a16:creationId xmlns:a16="http://schemas.microsoft.com/office/drawing/2014/main" id="{5EF690EB-2407-4C41-924C-1FB816F9C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2750"/>
              <a:ext cx="1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09" name="Line 49">
              <a:extLst>
                <a:ext uri="{FF2B5EF4-FFF2-40B4-BE49-F238E27FC236}">
                  <a16:creationId xmlns:a16="http://schemas.microsoft.com/office/drawing/2014/main" id="{0B49D426-F4BE-45C3-ABBF-3AF17B28E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2989"/>
              <a:ext cx="1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10" name="Line 50">
              <a:extLst>
                <a:ext uri="{FF2B5EF4-FFF2-40B4-BE49-F238E27FC236}">
                  <a16:creationId xmlns:a16="http://schemas.microsoft.com/office/drawing/2014/main" id="{4FF6B4DD-A8A0-40E0-B657-575299EB46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6" y="2153"/>
              <a:ext cx="449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11" name="Line 51">
              <a:extLst>
                <a:ext uri="{FF2B5EF4-FFF2-40B4-BE49-F238E27FC236}">
                  <a16:creationId xmlns:a16="http://schemas.microsoft.com/office/drawing/2014/main" id="{DF4B5C45-F239-4B67-ACF6-9F11E47AD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9" y="2870"/>
              <a:ext cx="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12" name="Line 52">
              <a:extLst>
                <a:ext uri="{FF2B5EF4-FFF2-40B4-BE49-F238E27FC236}">
                  <a16:creationId xmlns:a16="http://schemas.microsoft.com/office/drawing/2014/main" id="{4A87CDB3-09FA-48B8-A3DB-EC671BA55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9" y="2153"/>
              <a:ext cx="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13" name="Line 53">
              <a:extLst>
                <a:ext uri="{FF2B5EF4-FFF2-40B4-BE49-F238E27FC236}">
                  <a16:creationId xmlns:a16="http://schemas.microsoft.com/office/drawing/2014/main" id="{A3CF4D97-9DA9-4E33-91C8-6FE1AAA75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1" y="2153"/>
              <a:ext cx="0" cy="7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14" name="Line 54">
              <a:extLst>
                <a:ext uri="{FF2B5EF4-FFF2-40B4-BE49-F238E27FC236}">
                  <a16:creationId xmlns:a16="http://schemas.microsoft.com/office/drawing/2014/main" id="{AABA94E7-AE94-4255-A886-5EDB8D1F4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2392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15" name="Text Box 55">
              <a:extLst>
                <a:ext uri="{FF2B5EF4-FFF2-40B4-BE49-F238E27FC236}">
                  <a16:creationId xmlns:a16="http://schemas.microsoft.com/office/drawing/2014/main" id="{E22F10B2-96A4-4E37-9C78-3F0A512BC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3503"/>
              <a:ext cx="2135" cy="43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反置页表及其地址转换</a:t>
              </a: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EE0C2DE9-B34A-4CFA-B5F6-2E1587110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04875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设备管理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</a:p>
        </p:txBody>
      </p:sp>
      <p:grpSp>
        <p:nvGrpSpPr>
          <p:cNvPr id="347168" name="Group 32">
            <a:extLst>
              <a:ext uri="{FF2B5EF4-FFF2-40B4-BE49-F238E27FC236}">
                <a16:creationId xmlns:a16="http://schemas.microsoft.com/office/drawing/2014/main" id="{B07003B9-627F-4C1E-8FA8-2B1E2E06532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990600"/>
            <a:ext cx="1735138" cy="5664200"/>
            <a:chOff x="3792" y="880"/>
            <a:chExt cx="1765" cy="2848"/>
          </a:xfrm>
        </p:grpSpPr>
        <p:sp>
          <p:nvSpPr>
            <p:cNvPr id="347141" name="Text Box 5">
              <a:extLst>
                <a:ext uri="{FF2B5EF4-FFF2-40B4-BE49-F238E27FC236}">
                  <a16:creationId xmlns:a16="http://schemas.microsoft.com/office/drawing/2014/main" id="{90D956C1-A6E2-4644-9C44-BC8152ECC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88"/>
              <a:ext cx="576" cy="16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I</a:t>
              </a:r>
            </a:p>
            <a:p>
              <a:pPr algn="just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/</a:t>
              </a:r>
            </a:p>
            <a:p>
              <a:pPr algn="just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O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控制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方式</a:t>
              </a:r>
            </a:p>
          </p:txBody>
        </p:sp>
        <p:sp>
          <p:nvSpPr>
            <p:cNvPr id="347142" name="Text Box 6">
              <a:extLst>
                <a:ext uri="{FF2B5EF4-FFF2-40B4-BE49-F238E27FC236}">
                  <a16:creationId xmlns:a16="http://schemas.microsoft.com/office/drawing/2014/main" id="{7442B063-BFAA-4531-BE7D-EADB0883D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20"/>
              <a:ext cx="757" cy="6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中断驱动方式</a:t>
              </a:r>
            </a:p>
          </p:txBody>
        </p:sp>
        <p:sp>
          <p:nvSpPr>
            <p:cNvPr id="347143" name="Text Box 7">
              <a:extLst>
                <a:ext uri="{FF2B5EF4-FFF2-40B4-BE49-F238E27FC236}">
                  <a16:creationId xmlns:a16="http://schemas.microsoft.com/office/drawing/2014/main" id="{923506D7-3DCA-44CC-A180-944DE58B4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880"/>
              <a:ext cx="757" cy="6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通道控制方式</a:t>
              </a:r>
            </a:p>
          </p:txBody>
        </p:sp>
        <p:sp>
          <p:nvSpPr>
            <p:cNvPr id="347144" name="Text Box 8">
              <a:extLst>
                <a:ext uri="{FF2B5EF4-FFF2-40B4-BE49-F238E27FC236}">
                  <a16:creationId xmlns:a16="http://schemas.microsoft.com/office/drawing/2014/main" id="{3710EADE-45C6-45ED-AF1C-7CD35ED93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120"/>
              <a:ext cx="757" cy="6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程序询问方式</a:t>
              </a:r>
            </a:p>
          </p:txBody>
        </p:sp>
        <p:sp>
          <p:nvSpPr>
            <p:cNvPr id="347149" name="Text Box 13">
              <a:extLst>
                <a:ext uri="{FF2B5EF4-FFF2-40B4-BE49-F238E27FC236}">
                  <a16:creationId xmlns:a16="http://schemas.microsoft.com/office/drawing/2014/main" id="{19941DB4-81EE-4BF2-B8FF-E8EA17686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757" cy="6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DMA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控制方式</a:t>
              </a:r>
            </a:p>
          </p:txBody>
        </p:sp>
        <p:sp>
          <p:nvSpPr>
            <p:cNvPr id="347164" name="Line 28">
              <a:extLst>
                <a:ext uri="{FF2B5EF4-FFF2-40B4-BE49-F238E27FC236}">
                  <a16:creationId xmlns:a16="http://schemas.microsoft.com/office/drawing/2014/main" id="{207F6E90-ECDB-4E13-A1B5-318015352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152"/>
              <a:ext cx="432" cy="1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5" name="Line 29">
              <a:extLst>
                <a:ext uri="{FF2B5EF4-FFF2-40B4-BE49-F238E27FC236}">
                  <a16:creationId xmlns:a16="http://schemas.microsoft.com/office/drawing/2014/main" id="{4291DBD9-8B9E-4B42-8127-D57E198DB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968"/>
              <a:ext cx="432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6" name="Line 30">
              <a:extLst>
                <a:ext uri="{FF2B5EF4-FFF2-40B4-BE49-F238E27FC236}">
                  <a16:creationId xmlns:a16="http://schemas.microsoft.com/office/drawing/2014/main" id="{5AA2EE9D-8D10-4DED-B997-FBD527D91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52"/>
              <a:ext cx="432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7" name="Line 31">
              <a:extLst>
                <a:ext uri="{FF2B5EF4-FFF2-40B4-BE49-F238E27FC236}">
                  <a16:creationId xmlns:a16="http://schemas.microsoft.com/office/drawing/2014/main" id="{030F4D27-3713-4956-B082-6E21FAF05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52"/>
              <a:ext cx="432" cy="11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7192" name="Group 56">
            <a:extLst>
              <a:ext uri="{FF2B5EF4-FFF2-40B4-BE49-F238E27FC236}">
                <a16:creationId xmlns:a16="http://schemas.microsoft.com/office/drawing/2014/main" id="{B2686026-E6A0-455D-862A-9DCAA3F4F5F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914400"/>
            <a:ext cx="1905000" cy="5715000"/>
            <a:chOff x="2352" y="576"/>
            <a:chExt cx="1200" cy="3600"/>
          </a:xfrm>
        </p:grpSpPr>
        <p:sp>
          <p:nvSpPr>
            <p:cNvPr id="347170" name="Text Box 34">
              <a:extLst>
                <a:ext uri="{FF2B5EF4-FFF2-40B4-BE49-F238E27FC236}">
                  <a16:creationId xmlns:a16="http://schemas.microsoft.com/office/drawing/2014/main" id="{9420A366-644A-4DD5-9CFF-467B5889B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382"/>
              <a:ext cx="392" cy="20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I</a:t>
              </a:r>
            </a:p>
            <a:p>
              <a:pPr algn="just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/</a:t>
              </a:r>
            </a:p>
            <a:p>
              <a:pPr algn="just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O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软件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组  成</a:t>
              </a: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47171" name="Text Box 35">
              <a:extLst>
                <a:ext uri="{FF2B5EF4-FFF2-40B4-BE49-F238E27FC236}">
                  <a16:creationId xmlns:a16="http://schemas.microsoft.com/office/drawing/2014/main" id="{38EF59E4-7D89-4838-A992-9176096E2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" y="2496"/>
              <a:ext cx="515" cy="7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设备驱动程序</a:t>
              </a:r>
            </a:p>
          </p:txBody>
        </p:sp>
        <p:sp>
          <p:nvSpPr>
            <p:cNvPr id="347172" name="Text Box 36">
              <a:extLst>
                <a:ext uri="{FF2B5EF4-FFF2-40B4-BE49-F238E27FC236}">
                  <a16:creationId xmlns:a16="http://schemas.microsoft.com/office/drawing/2014/main" id="{6405B924-6D68-4163-92EA-7F3353237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" y="576"/>
              <a:ext cx="515" cy="80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用户层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I/O 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软件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47173" name="Text Box 37">
              <a:extLst>
                <a:ext uri="{FF2B5EF4-FFF2-40B4-BE49-F238E27FC236}">
                  <a16:creationId xmlns:a16="http://schemas.microsoft.com/office/drawing/2014/main" id="{6381A9DA-C558-4F59-8758-F03995543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" y="3418"/>
              <a:ext cx="515" cy="75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中断处理程序</a:t>
              </a:r>
            </a:p>
          </p:txBody>
        </p:sp>
        <p:sp>
          <p:nvSpPr>
            <p:cNvPr id="347174" name="Text Box 38">
              <a:extLst>
                <a:ext uri="{FF2B5EF4-FFF2-40B4-BE49-F238E27FC236}">
                  <a16:creationId xmlns:a16="http://schemas.microsoft.com/office/drawing/2014/main" id="{D62611FA-1D86-4C30-9303-C62D4332B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" y="1488"/>
              <a:ext cx="515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与设备无关的</a:t>
              </a:r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OS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软件</a:t>
              </a:r>
            </a:p>
          </p:txBody>
        </p:sp>
        <p:sp>
          <p:nvSpPr>
            <p:cNvPr id="347175" name="Line 39">
              <a:extLst>
                <a:ext uri="{FF2B5EF4-FFF2-40B4-BE49-F238E27FC236}">
                  <a16:creationId xmlns:a16="http://schemas.microsoft.com/office/drawing/2014/main" id="{012EB0E1-7622-4C62-B2A3-DD353D726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" y="963"/>
              <a:ext cx="293" cy="149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76" name="Line 40">
              <a:extLst>
                <a:ext uri="{FF2B5EF4-FFF2-40B4-BE49-F238E27FC236}">
                  <a16:creationId xmlns:a16="http://schemas.microsoft.com/office/drawing/2014/main" id="{E786E71A-25CD-4C14-90AD-3DFF3AB537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" y="1981"/>
              <a:ext cx="293" cy="4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77" name="Line 41">
              <a:extLst>
                <a:ext uri="{FF2B5EF4-FFF2-40B4-BE49-F238E27FC236}">
                  <a16:creationId xmlns:a16="http://schemas.microsoft.com/office/drawing/2014/main" id="{7AEB86D8-8EAF-44BD-BD3C-37CB1B236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460"/>
              <a:ext cx="293" cy="3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78" name="Line 42">
              <a:extLst>
                <a:ext uri="{FF2B5EF4-FFF2-40B4-BE49-F238E27FC236}">
                  <a16:creationId xmlns:a16="http://schemas.microsoft.com/office/drawing/2014/main" id="{70E01ABB-4F97-4357-9093-FF7C49A24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460"/>
              <a:ext cx="293" cy="137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7193" name="Group 57">
            <a:extLst>
              <a:ext uri="{FF2B5EF4-FFF2-40B4-BE49-F238E27FC236}">
                <a16:creationId xmlns:a16="http://schemas.microsoft.com/office/drawing/2014/main" id="{1112A2AF-F8B0-4A40-A401-F7592C89471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914400"/>
            <a:ext cx="2286000" cy="5662613"/>
            <a:chOff x="528" y="576"/>
            <a:chExt cx="1440" cy="3567"/>
          </a:xfrm>
        </p:grpSpPr>
        <p:sp>
          <p:nvSpPr>
            <p:cNvPr id="347180" name="Text Box 44">
              <a:extLst>
                <a:ext uri="{FF2B5EF4-FFF2-40B4-BE49-F238E27FC236}">
                  <a16:creationId xmlns:a16="http://schemas.microsoft.com/office/drawing/2014/main" id="{92B30A64-37BD-4EE5-A0A3-C6CFEC77A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440"/>
              <a:ext cx="384" cy="192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设备管理      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功  能</a:t>
              </a:r>
            </a:p>
          </p:txBody>
        </p:sp>
        <p:sp>
          <p:nvSpPr>
            <p:cNvPr id="347181" name="Text Box 45">
              <a:extLst>
                <a:ext uri="{FF2B5EF4-FFF2-40B4-BE49-F238E27FC236}">
                  <a16:creationId xmlns:a16="http://schemas.microsoft.com/office/drawing/2014/main" id="{257C3D34-8C34-47C4-AAB4-5A0499737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248"/>
              <a:ext cx="528" cy="6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设备中断处理</a:t>
              </a:r>
            </a:p>
          </p:txBody>
        </p:sp>
        <p:sp>
          <p:nvSpPr>
            <p:cNvPr id="347182" name="Text Box 46">
              <a:extLst>
                <a:ext uri="{FF2B5EF4-FFF2-40B4-BE49-F238E27FC236}">
                  <a16:creationId xmlns:a16="http://schemas.microsoft.com/office/drawing/2014/main" id="{E35E91CD-5A50-4A9E-90CF-7B1F5F696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92"/>
              <a:ext cx="528" cy="71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设备驱动调度</a:t>
              </a:r>
            </a:p>
          </p:txBody>
        </p:sp>
        <p:sp>
          <p:nvSpPr>
            <p:cNvPr id="347183" name="Text Box 47">
              <a:extLst>
                <a:ext uri="{FF2B5EF4-FFF2-40B4-BE49-F238E27FC236}">
                  <a16:creationId xmlns:a16="http://schemas.microsoft.com/office/drawing/2014/main" id="{682A9DEE-772D-49CE-B5AE-5592D7A05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312"/>
              <a:ext cx="528" cy="8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实现虚拟设备</a:t>
              </a:r>
            </a:p>
          </p:txBody>
        </p:sp>
        <p:sp>
          <p:nvSpPr>
            <p:cNvPr id="347184" name="Text Box 48">
              <a:extLst>
                <a:ext uri="{FF2B5EF4-FFF2-40B4-BE49-F238E27FC236}">
                  <a16:creationId xmlns:a16="http://schemas.microsoft.com/office/drawing/2014/main" id="{F0810568-C1B5-417C-AAA4-737CC760E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576"/>
              <a:ext cx="528" cy="6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设备分配去配</a:t>
              </a:r>
            </a:p>
          </p:txBody>
        </p:sp>
        <p:sp>
          <p:nvSpPr>
            <p:cNvPr id="347185" name="Text Box 49">
              <a:extLst>
                <a:ext uri="{FF2B5EF4-FFF2-40B4-BE49-F238E27FC236}">
                  <a16:creationId xmlns:a16="http://schemas.microsoft.com/office/drawing/2014/main" id="{8FE0A98A-8D3B-47FF-A4DD-DD96A4B8C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528" cy="67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缓冲管 理</a:t>
              </a:r>
            </a:p>
          </p:txBody>
        </p:sp>
        <p:sp>
          <p:nvSpPr>
            <p:cNvPr id="347186" name="Line 50">
              <a:extLst>
                <a:ext uri="{FF2B5EF4-FFF2-40B4-BE49-F238E27FC236}">
                  <a16:creationId xmlns:a16="http://schemas.microsoft.com/office/drawing/2014/main" id="{E3B3C365-8F4B-43D2-A332-8712F5446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64"/>
              <a:ext cx="480" cy="14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87" name="Line 51">
              <a:extLst>
                <a:ext uri="{FF2B5EF4-FFF2-40B4-BE49-F238E27FC236}">
                  <a16:creationId xmlns:a16="http://schemas.microsoft.com/office/drawing/2014/main" id="{02112B6A-6832-4DDE-95AF-8AA8FC4C5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488"/>
              <a:ext cx="528" cy="8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88" name="Line 52">
              <a:extLst>
                <a:ext uri="{FF2B5EF4-FFF2-40B4-BE49-F238E27FC236}">
                  <a16:creationId xmlns:a16="http://schemas.microsoft.com/office/drawing/2014/main" id="{7FB0F45E-E457-4119-8997-D6D9291F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528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89" name="Line 53">
              <a:extLst>
                <a:ext uri="{FF2B5EF4-FFF2-40B4-BE49-F238E27FC236}">
                  <a16:creationId xmlns:a16="http://schemas.microsoft.com/office/drawing/2014/main" id="{CCA78099-AED8-45D4-96E7-E4A99747D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480" cy="76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90" name="Line 54">
              <a:extLst>
                <a:ext uri="{FF2B5EF4-FFF2-40B4-BE49-F238E27FC236}">
                  <a16:creationId xmlns:a16="http://schemas.microsoft.com/office/drawing/2014/main" id="{CADF9D59-E3C1-4E63-966A-9ACEDEA83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480" cy="15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BCB62E77-196B-4EC0-BCA2-B988F083B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二、进程管理</a:t>
            </a: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5CDBCCFC-65C1-46D4-9CBF-D046E4407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772400" cy="4321175"/>
          </a:xfrm>
          <a:solidFill>
            <a:schemeClr val="bg1"/>
          </a:solidFill>
        </p:spPr>
        <p:txBody>
          <a:bodyPr/>
          <a:lstStyle/>
          <a:p>
            <a:pPr marL="609600" indent="-609600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进程同步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(Chap3)</a:t>
            </a:r>
          </a:p>
          <a:p>
            <a:pPr marL="990600" lvl="1" indent="-533400"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进程同步的基本概念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(3.1)</a:t>
            </a:r>
          </a:p>
          <a:p>
            <a:pPr marL="990600" lvl="1" indent="-533400"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实现临界区互斥的基本方法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(3.2)</a:t>
            </a:r>
          </a:p>
          <a:p>
            <a:pPr marL="1371600" lvl="2" indent="-457200">
              <a:buFontTx/>
              <a:buChar char="–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软件实现方法；硬件实现方法。</a:t>
            </a:r>
          </a:p>
          <a:p>
            <a:pPr marL="990600" lvl="1" indent="-533400">
              <a:buFontTx/>
              <a:buAutoNum type="arabicPeriod"/>
            </a:pP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信号量 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(3.3)</a:t>
            </a:r>
          </a:p>
          <a:p>
            <a:pPr marL="990600" lvl="1" indent="-533400">
              <a:buFontTx/>
              <a:buAutoNum type="arabicPeriod"/>
            </a:pP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管程 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(3.4)</a:t>
            </a:r>
          </a:p>
          <a:p>
            <a:pPr marL="990600" lvl="1" indent="-533400">
              <a:buFontTx/>
              <a:buAutoNum type="arabicPeriod"/>
            </a:pP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经典同步问题 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(3.3~3.4)</a:t>
            </a:r>
          </a:p>
          <a:p>
            <a:pPr marL="1371600" lvl="2" indent="-457200">
              <a:buFontTx/>
              <a:buChar char="–"/>
            </a:pP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生产者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消费者问题；读者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写者问题；哲学家进餐问题。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0D30B5C9-33E2-4ED0-A6E8-5C1871622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304800"/>
            <a:ext cx="7772400" cy="1143000"/>
          </a:xfrm>
        </p:spPr>
        <p:txBody>
          <a:bodyPr/>
          <a:lstStyle/>
          <a:p>
            <a:br>
              <a:rPr lang="en-US" altLang="zh-CN" b="1">
                <a:ea typeface="黑体" panose="02010609060101010101" pitchFamily="49" charset="-122"/>
              </a:rPr>
            </a:br>
            <a:r>
              <a:rPr lang="en-US" altLang="zh-CN" b="1">
                <a:ea typeface="黑体" panose="02010609060101010101" pitchFamily="49" charset="-122"/>
              </a:rPr>
              <a:t>           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设备管理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97A3DA5-8801-4522-A48B-8E7BDDB6E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648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CN"/>
              <a:t> </a:t>
            </a:r>
            <a:endParaRPr lang="en-US" altLang="zh-CN" sz="4400"/>
          </a:p>
          <a:p>
            <a:pPr lvl="1">
              <a:buFontTx/>
              <a:buNone/>
            </a:pPr>
            <a:r>
              <a:rPr lang="en-US" altLang="zh-CN" sz="4400"/>
              <a:t> </a:t>
            </a:r>
          </a:p>
        </p:txBody>
      </p:sp>
      <p:grpSp>
        <p:nvGrpSpPr>
          <p:cNvPr id="174096" name="Group 16">
            <a:extLst>
              <a:ext uri="{FF2B5EF4-FFF2-40B4-BE49-F238E27FC236}">
                <a16:creationId xmlns:a16="http://schemas.microsoft.com/office/drawing/2014/main" id="{06BFFEDD-16CD-49A5-9839-AF00D54D0C3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00200"/>
            <a:ext cx="6096000" cy="3581400"/>
            <a:chOff x="1104" y="1104"/>
            <a:chExt cx="3840" cy="2256"/>
          </a:xfrm>
        </p:grpSpPr>
        <p:sp>
          <p:nvSpPr>
            <p:cNvPr id="174085" name="Text Box 5">
              <a:extLst>
                <a:ext uri="{FF2B5EF4-FFF2-40B4-BE49-F238E27FC236}">
                  <a16:creationId xmlns:a16="http://schemas.microsoft.com/office/drawing/2014/main" id="{1C9A976A-5CBE-4E8F-A279-538F0FD29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104"/>
              <a:ext cx="1296" cy="86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具有通道</a:t>
              </a:r>
            </a:p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的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工作</a:t>
              </a:r>
            </a:p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 原   理</a:t>
              </a:r>
            </a:p>
          </p:txBody>
        </p:sp>
        <p:sp>
          <p:nvSpPr>
            <p:cNvPr id="174086" name="Text Box 6">
              <a:extLst>
                <a:ext uri="{FF2B5EF4-FFF2-40B4-BE49-F238E27FC236}">
                  <a16:creationId xmlns:a16="http://schemas.microsoft.com/office/drawing/2014/main" id="{E43E2CC2-F18D-4143-B15F-4E120E59B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662"/>
              <a:ext cx="864" cy="69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指令</a:t>
              </a:r>
            </a:p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程序</a:t>
              </a:r>
            </a:p>
          </p:txBody>
        </p:sp>
        <p:sp>
          <p:nvSpPr>
            <p:cNvPr id="174087" name="Text Box 7">
              <a:extLst>
                <a:ext uri="{FF2B5EF4-FFF2-40B4-BE49-F238E27FC236}">
                  <a16:creationId xmlns:a16="http://schemas.microsoft.com/office/drawing/2014/main" id="{D0663780-E27F-4CDD-B491-B200069F1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662"/>
              <a:ext cx="864" cy="69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CPU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和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CH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的通信</a:t>
              </a:r>
            </a:p>
          </p:txBody>
        </p:sp>
        <p:sp>
          <p:nvSpPr>
            <p:cNvPr id="174088" name="Text Box 8">
              <a:extLst>
                <a:ext uri="{FF2B5EF4-FFF2-40B4-BE49-F238E27FC236}">
                  <a16:creationId xmlns:a16="http://schemas.microsoft.com/office/drawing/2014/main" id="{124BD0B3-4E53-4587-A7D4-7B3CE6333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662"/>
              <a:ext cx="960" cy="6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通道命令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通道程序</a:t>
              </a:r>
            </a:p>
          </p:txBody>
        </p:sp>
        <p:sp>
          <p:nvSpPr>
            <p:cNvPr id="174089" name="Line 9">
              <a:extLst>
                <a:ext uri="{FF2B5EF4-FFF2-40B4-BE49-F238E27FC236}">
                  <a16:creationId xmlns:a16="http://schemas.microsoft.com/office/drawing/2014/main" id="{56A1AEF2-5FA5-43E0-B7B5-CD0632A0C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16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0" name="Line 10">
              <a:extLst>
                <a:ext uri="{FF2B5EF4-FFF2-40B4-BE49-F238E27FC236}">
                  <a16:creationId xmlns:a16="http://schemas.microsoft.com/office/drawing/2014/main" id="{758A6AB9-DD2F-403B-B50C-DF4994861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1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1" name="Line 11">
              <a:extLst>
                <a:ext uri="{FF2B5EF4-FFF2-40B4-BE49-F238E27FC236}">
                  <a16:creationId xmlns:a16="http://schemas.microsoft.com/office/drawing/2014/main" id="{D8401A86-4F3F-4131-B21D-2418468B9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31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2" name="Line 12">
              <a:extLst>
                <a:ext uri="{FF2B5EF4-FFF2-40B4-BE49-F238E27FC236}">
                  <a16:creationId xmlns:a16="http://schemas.microsoft.com/office/drawing/2014/main" id="{015638CD-518B-4759-A3EF-C2F9F70F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31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3" name="Text Box 13">
              <a:extLst>
                <a:ext uri="{FF2B5EF4-FFF2-40B4-BE49-F238E27FC236}">
                  <a16:creationId xmlns:a16="http://schemas.microsoft.com/office/drawing/2014/main" id="{6AB51B15-D632-4D79-A512-3E0955D70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662"/>
              <a:ext cx="576" cy="69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CAW</a:t>
              </a:r>
            </a:p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CSW</a:t>
              </a:r>
            </a:p>
          </p:txBody>
        </p:sp>
        <p:sp>
          <p:nvSpPr>
            <p:cNvPr id="174094" name="Line 14">
              <a:extLst>
                <a:ext uri="{FF2B5EF4-FFF2-40B4-BE49-F238E27FC236}">
                  <a16:creationId xmlns:a16="http://schemas.microsoft.com/office/drawing/2014/main" id="{6D0A78E0-C731-4ADE-86D1-65D17A38D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31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5" name="Line 15">
              <a:extLst>
                <a:ext uri="{FF2B5EF4-FFF2-40B4-BE49-F238E27FC236}">
                  <a16:creationId xmlns:a16="http://schemas.microsoft.com/office/drawing/2014/main" id="{BCE2B265-E21B-4C98-B722-59F18FAF9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970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26">
            <a:extLst>
              <a:ext uri="{FF2B5EF4-FFF2-40B4-BE49-F238E27FC236}">
                <a16:creationId xmlns:a16="http://schemas.microsoft.com/office/drawing/2014/main" id="{54BCFD28-1E43-473C-98C9-FAC1723FE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950" y="4445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设备管理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endParaRPr lang="en-US" altLang="zh-CN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51967" name="Group 1087">
            <a:extLst>
              <a:ext uri="{FF2B5EF4-FFF2-40B4-BE49-F238E27FC236}">
                <a16:creationId xmlns:a16="http://schemas.microsoft.com/office/drawing/2014/main" id="{2248BC92-523C-40D6-854D-B6CC4CD644B1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990600"/>
            <a:ext cx="3352800" cy="5334000"/>
            <a:chOff x="1392" y="883"/>
            <a:chExt cx="3216" cy="3005"/>
          </a:xfrm>
        </p:grpSpPr>
        <p:sp>
          <p:nvSpPr>
            <p:cNvPr id="251951" name="Text Box 1071">
              <a:extLst>
                <a:ext uri="{FF2B5EF4-FFF2-40B4-BE49-F238E27FC236}">
                  <a16:creationId xmlns:a16="http://schemas.microsoft.com/office/drawing/2014/main" id="{5A2986A8-EB81-4174-9DDA-BF4E244C7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883"/>
              <a:ext cx="1524" cy="68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设备</a:t>
              </a:r>
            </a:p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 分 类</a:t>
              </a:r>
            </a:p>
          </p:txBody>
        </p:sp>
        <p:sp>
          <p:nvSpPr>
            <p:cNvPr id="251952" name="Text Box 1072">
              <a:extLst>
                <a:ext uri="{FF2B5EF4-FFF2-40B4-BE49-F238E27FC236}">
                  <a16:creationId xmlns:a16="http://schemas.microsoft.com/office/drawing/2014/main" id="{F9E44521-A5E5-4F0F-A15A-BCB3580FB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2112"/>
              <a:ext cx="1016" cy="54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按共享属 性</a:t>
              </a:r>
            </a:p>
          </p:txBody>
        </p:sp>
        <p:sp>
          <p:nvSpPr>
            <p:cNvPr id="251953" name="Text Box 1073">
              <a:extLst>
                <a:ext uri="{FF2B5EF4-FFF2-40B4-BE49-F238E27FC236}">
                  <a16:creationId xmlns:a16="http://schemas.microsoft.com/office/drawing/2014/main" id="{6637366E-8E92-4ED3-9815-4F6EDAFE1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2112"/>
              <a:ext cx="1016" cy="54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按传输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单 位</a:t>
              </a:r>
            </a:p>
          </p:txBody>
        </p:sp>
        <p:sp>
          <p:nvSpPr>
            <p:cNvPr id="251954" name="Line 1074">
              <a:extLst>
                <a:ext uri="{FF2B5EF4-FFF2-40B4-BE49-F238E27FC236}">
                  <a16:creationId xmlns:a16="http://schemas.microsoft.com/office/drawing/2014/main" id="{7AFEB595-CBED-460B-AFE5-2F6D75716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1839"/>
              <a:ext cx="18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55" name="Line 1075">
              <a:extLst>
                <a:ext uri="{FF2B5EF4-FFF2-40B4-BE49-F238E27FC236}">
                  <a16:creationId xmlns:a16="http://schemas.microsoft.com/office/drawing/2014/main" id="{CE3DAEE3-1246-4301-AC7D-628381328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1839"/>
              <a:ext cx="0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56" name="Line 1076">
              <a:extLst>
                <a:ext uri="{FF2B5EF4-FFF2-40B4-BE49-F238E27FC236}">
                  <a16:creationId xmlns:a16="http://schemas.microsoft.com/office/drawing/2014/main" id="{0A392FAC-C067-4222-830F-835DB6BCC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1839"/>
              <a:ext cx="0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57" name="Line 1077">
              <a:extLst>
                <a:ext uri="{FF2B5EF4-FFF2-40B4-BE49-F238E27FC236}">
                  <a16:creationId xmlns:a16="http://schemas.microsoft.com/office/drawing/2014/main" id="{90CFF831-B2E4-4533-8212-6A6CB7268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5" y="1566"/>
              <a:ext cx="0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58" name="Text Box 1078">
              <a:extLst>
                <a:ext uri="{FF2B5EF4-FFF2-40B4-BE49-F238E27FC236}">
                  <a16:creationId xmlns:a16="http://schemas.microsoft.com/office/drawing/2014/main" id="{FED0B996-2058-4887-94AA-3DAADC39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2932"/>
              <a:ext cx="508" cy="9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块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备</a:t>
              </a:r>
            </a:p>
          </p:txBody>
        </p:sp>
        <p:sp>
          <p:nvSpPr>
            <p:cNvPr id="251959" name="Text Box 1079">
              <a:extLst>
                <a:ext uri="{FF2B5EF4-FFF2-40B4-BE49-F238E27FC236}">
                  <a16:creationId xmlns:a16="http://schemas.microsoft.com/office/drawing/2014/main" id="{0F34A7AC-050A-4DB8-A812-BBDAF7DE5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0" y="2932"/>
              <a:ext cx="508" cy="9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字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符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备</a:t>
              </a:r>
            </a:p>
          </p:txBody>
        </p:sp>
        <p:sp>
          <p:nvSpPr>
            <p:cNvPr id="251960" name="Text Box 1080">
              <a:extLst>
                <a:ext uri="{FF2B5EF4-FFF2-40B4-BE49-F238E27FC236}">
                  <a16:creationId xmlns:a16="http://schemas.microsoft.com/office/drawing/2014/main" id="{C5451077-9C59-45AA-AEE8-C298A99FF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932"/>
              <a:ext cx="508" cy="9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独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占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备</a:t>
              </a:r>
            </a:p>
          </p:txBody>
        </p:sp>
        <p:sp>
          <p:nvSpPr>
            <p:cNvPr id="251961" name="Text Box 1081">
              <a:extLst>
                <a:ext uri="{FF2B5EF4-FFF2-40B4-BE49-F238E27FC236}">
                  <a16:creationId xmlns:a16="http://schemas.microsoft.com/office/drawing/2014/main" id="{E35BF41A-E565-4048-8449-B0CB7E25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" y="2932"/>
              <a:ext cx="508" cy="9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共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享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备</a:t>
              </a:r>
            </a:p>
          </p:txBody>
        </p:sp>
        <p:sp>
          <p:nvSpPr>
            <p:cNvPr id="251962" name="Text Box 1082">
              <a:extLst>
                <a:ext uri="{FF2B5EF4-FFF2-40B4-BE49-F238E27FC236}">
                  <a16:creationId xmlns:a16="http://schemas.microsoft.com/office/drawing/2014/main" id="{26F298D8-03EE-44AA-AC0A-3B3AA60FC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" y="2932"/>
              <a:ext cx="508" cy="9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虚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拟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设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备</a:t>
              </a:r>
            </a:p>
          </p:txBody>
        </p:sp>
        <p:sp>
          <p:nvSpPr>
            <p:cNvPr id="251963" name="Line 1083">
              <a:extLst>
                <a:ext uri="{FF2B5EF4-FFF2-40B4-BE49-F238E27FC236}">
                  <a16:creationId xmlns:a16="http://schemas.microsoft.com/office/drawing/2014/main" id="{43A13FDF-26BC-4878-AEE8-F5B553C9C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1" y="2659"/>
              <a:ext cx="338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64" name="Line 1084">
              <a:extLst>
                <a:ext uri="{FF2B5EF4-FFF2-40B4-BE49-F238E27FC236}">
                  <a16:creationId xmlns:a16="http://schemas.microsoft.com/office/drawing/2014/main" id="{48296CEF-0C6C-4349-B8F7-58AE65CC5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2659"/>
              <a:ext cx="339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65" name="Line 1085">
              <a:extLst>
                <a:ext uri="{FF2B5EF4-FFF2-40B4-BE49-F238E27FC236}">
                  <a16:creationId xmlns:a16="http://schemas.microsoft.com/office/drawing/2014/main" id="{A38C1B64-35C2-401F-9C36-493C2D9A6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2" y="2659"/>
              <a:ext cx="339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66" name="Line 1086">
              <a:extLst>
                <a:ext uri="{FF2B5EF4-FFF2-40B4-BE49-F238E27FC236}">
                  <a16:creationId xmlns:a16="http://schemas.microsoft.com/office/drawing/2014/main" id="{715C033F-E65A-4C57-9094-1523A725F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2659"/>
              <a:ext cx="338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1990" name="Group 1110">
            <a:extLst>
              <a:ext uri="{FF2B5EF4-FFF2-40B4-BE49-F238E27FC236}">
                <a16:creationId xmlns:a16="http://schemas.microsoft.com/office/drawing/2014/main" id="{08F34456-B8D2-455C-8560-6449AD076FB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5181600" cy="5867400"/>
            <a:chOff x="384" y="672"/>
            <a:chExt cx="3120" cy="3504"/>
          </a:xfrm>
        </p:grpSpPr>
        <p:sp>
          <p:nvSpPr>
            <p:cNvPr id="251969" name="Text Box 1089">
              <a:extLst>
                <a:ext uri="{FF2B5EF4-FFF2-40B4-BE49-F238E27FC236}">
                  <a16:creationId xmlns:a16="http://schemas.microsoft.com/office/drawing/2014/main" id="{8EA577B4-4649-448E-BD76-5D0B9721F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" y="672"/>
              <a:ext cx="571" cy="60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fontAlgn="ctr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设备</a:t>
              </a:r>
            </a:p>
            <a:p>
              <a:pPr algn="just" eaLnBrk="0" fontAlgn="ctr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分配</a:t>
              </a:r>
            </a:p>
          </p:txBody>
        </p:sp>
        <p:sp>
          <p:nvSpPr>
            <p:cNvPr id="251970" name="Text Box 1090">
              <a:extLst>
                <a:ext uri="{FF2B5EF4-FFF2-40B4-BE49-F238E27FC236}">
                  <a16:creationId xmlns:a16="http://schemas.microsoft.com/office/drawing/2014/main" id="{07CE0721-1B45-4087-86FD-18BEF01D0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878"/>
              <a:ext cx="489" cy="4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分 配</a:t>
              </a:r>
            </a:p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技 术</a:t>
              </a:r>
            </a:p>
          </p:txBody>
        </p:sp>
        <p:sp>
          <p:nvSpPr>
            <p:cNvPr id="251971" name="Text Box 1091">
              <a:extLst>
                <a:ext uri="{FF2B5EF4-FFF2-40B4-BE49-F238E27FC236}">
                  <a16:creationId xmlns:a16="http://schemas.microsoft.com/office/drawing/2014/main" id="{E3FDDE75-BD2D-43A0-8830-15C51C65E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1878"/>
              <a:ext cx="488" cy="4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分 配</a:t>
              </a:r>
            </a:p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算 法</a:t>
              </a:r>
            </a:p>
          </p:txBody>
        </p:sp>
        <p:sp>
          <p:nvSpPr>
            <p:cNvPr id="251972" name="Line 1092">
              <a:extLst>
                <a:ext uri="{FF2B5EF4-FFF2-40B4-BE49-F238E27FC236}">
                  <a16:creationId xmlns:a16="http://schemas.microsoft.com/office/drawing/2014/main" id="{97EA9703-2D1B-4F00-8EBB-688BEA778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" y="1577"/>
              <a:ext cx="15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73" name="Line 1093">
              <a:extLst>
                <a:ext uri="{FF2B5EF4-FFF2-40B4-BE49-F238E27FC236}">
                  <a16:creationId xmlns:a16="http://schemas.microsoft.com/office/drawing/2014/main" id="{2FE60B5F-8A22-453B-880B-C27FF6ACB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" y="1577"/>
              <a:ext cx="0" cy="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74" name="Line 1094">
              <a:extLst>
                <a:ext uri="{FF2B5EF4-FFF2-40B4-BE49-F238E27FC236}">
                  <a16:creationId xmlns:a16="http://schemas.microsoft.com/office/drawing/2014/main" id="{540C9416-5283-402E-863D-85457AFE0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1577"/>
              <a:ext cx="0" cy="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75" name="Line 1095">
              <a:extLst>
                <a:ext uri="{FF2B5EF4-FFF2-40B4-BE49-F238E27FC236}">
                  <a16:creationId xmlns:a16="http://schemas.microsoft.com/office/drawing/2014/main" id="{F63B8804-88BB-4DDE-A232-E9B74D8B1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2" y="1276"/>
              <a:ext cx="0" cy="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76" name="AutoShape 1096">
              <a:extLst>
                <a:ext uri="{FF2B5EF4-FFF2-40B4-BE49-F238E27FC236}">
                  <a16:creationId xmlns:a16="http://schemas.microsoft.com/office/drawing/2014/main" id="{950D0541-37E1-44C9-9C60-160598056991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804" y="2155"/>
              <a:ext cx="302" cy="653"/>
            </a:xfrm>
            <a:prstGeom prst="leftBrace">
              <a:avLst>
                <a:gd name="adj1" fmla="val 18019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77" name="AutoShape 1097">
              <a:extLst>
                <a:ext uri="{FF2B5EF4-FFF2-40B4-BE49-F238E27FC236}">
                  <a16:creationId xmlns:a16="http://schemas.microsoft.com/office/drawing/2014/main" id="{AEB2691A-4110-40AA-A749-D0F5D01E5BDC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1579" y="2278"/>
              <a:ext cx="302" cy="407"/>
            </a:xfrm>
            <a:prstGeom prst="leftBrace">
              <a:avLst>
                <a:gd name="adj1" fmla="val 11231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78" name="Text Box 1098">
              <a:extLst>
                <a:ext uri="{FF2B5EF4-FFF2-40B4-BE49-F238E27FC236}">
                  <a16:creationId xmlns:a16="http://schemas.microsoft.com/office/drawing/2014/main" id="{9F5B839A-1146-470E-A502-9BEF03ECF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33"/>
              <a:ext cx="326" cy="105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静态分配</a:t>
              </a:r>
            </a:p>
          </p:txBody>
        </p:sp>
        <p:sp>
          <p:nvSpPr>
            <p:cNvPr id="251979" name="Text Box 1099">
              <a:extLst>
                <a:ext uri="{FF2B5EF4-FFF2-40B4-BE49-F238E27FC236}">
                  <a16:creationId xmlns:a16="http://schemas.microsoft.com/office/drawing/2014/main" id="{CFD1CA0D-CD3F-4AFD-9540-7E4D2E903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3"/>
              <a:ext cx="327" cy="106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动态分配</a:t>
              </a:r>
            </a:p>
          </p:txBody>
        </p:sp>
        <p:sp>
          <p:nvSpPr>
            <p:cNvPr id="251980" name="Text Box 1100">
              <a:extLst>
                <a:ext uri="{FF2B5EF4-FFF2-40B4-BE49-F238E27FC236}">
                  <a16:creationId xmlns:a16="http://schemas.microsoft.com/office/drawing/2014/main" id="{56A00FED-4481-4752-A916-89E872FE2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" y="2633"/>
              <a:ext cx="304" cy="107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虚拟分配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sz="16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sz="16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sz="16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51981" name="Text Box 1101">
              <a:extLst>
                <a:ext uri="{FF2B5EF4-FFF2-40B4-BE49-F238E27FC236}">
                  <a16:creationId xmlns:a16="http://schemas.microsoft.com/office/drawing/2014/main" id="{88FB81DA-279E-4AE5-A1BE-5B72A902C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4" y="2633"/>
              <a:ext cx="244" cy="106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先来先服务</a:t>
              </a:r>
            </a:p>
          </p:txBody>
        </p:sp>
        <p:sp>
          <p:nvSpPr>
            <p:cNvPr id="251982" name="Text Box 1102">
              <a:extLst>
                <a:ext uri="{FF2B5EF4-FFF2-40B4-BE49-F238E27FC236}">
                  <a16:creationId xmlns:a16="http://schemas.microsoft.com/office/drawing/2014/main" id="{C5612D03-5A7D-4207-9C6A-910AB81C6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9" y="1878"/>
              <a:ext cx="489" cy="4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数 据</a:t>
              </a:r>
            </a:p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结 构</a:t>
              </a:r>
            </a:p>
          </p:txBody>
        </p:sp>
        <p:sp>
          <p:nvSpPr>
            <p:cNvPr id="251983" name="Line 1103">
              <a:extLst>
                <a:ext uri="{FF2B5EF4-FFF2-40B4-BE49-F238E27FC236}">
                  <a16:creationId xmlns:a16="http://schemas.microsoft.com/office/drawing/2014/main" id="{DA335F40-6F06-4BBF-AC82-CB558465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1577"/>
              <a:ext cx="0" cy="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84" name="AutoShape 1104">
              <a:extLst>
                <a:ext uri="{FF2B5EF4-FFF2-40B4-BE49-F238E27FC236}">
                  <a16:creationId xmlns:a16="http://schemas.microsoft.com/office/drawing/2014/main" id="{DCF90063-278F-423A-9FFA-2A216A98EA6B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2517" y="2022"/>
              <a:ext cx="293" cy="912"/>
            </a:xfrm>
            <a:prstGeom prst="leftBrace">
              <a:avLst>
                <a:gd name="adj1" fmla="val 25939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85" name="Text Box 1105">
              <a:extLst>
                <a:ext uri="{FF2B5EF4-FFF2-40B4-BE49-F238E27FC236}">
                  <a16:creationId xmlns:a16="http://schemas.microsoft.com/office/drawing/2014/main" id="{AC88D40F-B0A4-40EF-8783-4712B6B99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624"/>
              <a:ext cx="791" cy="92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系统设备表</a:t>
              </a:r>
            </a:p>
            <a:p>
              <a:pPr eaLnBrk="0" hangingPunct="0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设备控制表</a:t>
              </a:r>
            </a:p>
            <a:p>
              <a:pPr eaLnBrk="0" hangingPunct="0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控制器控制表</a:t>
              </a:r>
            </a:p>
            <a:p>
              <a:pPr eaLnBrk="0" hangingPunct="0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通道控制表</a:t>
              </a:r>
            </a:p>
          </p:txBody>
        </p:sp>
        <p:sp>
          <p:nvSpPr>
            <p:cNvPr id="251986" name="Text Box 1106">
              <a:extLst>
                <a:ext uri="{FF2B5EF4-FFF2-40B4-BE49-F238E27FC236}">
                  <a16:creationId xmlns:a16="http://schemas.microsoft.com/office/drawing/2014/main" id="{C165E16F-9D8C-4D98-8003-D413E2045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2684"/>
              <a:ext cx="667" cy="53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设备类表</a:t>
              </a:r>
            </a:p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设备表</a:t>
              </a:r>
            </a:p>
            <a:p>
              <a:pPr eaLnBrk="0" hangingPunct="0"/>
              <a:endParaRPr kumimoji="0" lang="zh-CN" altLang="en-US" sz="1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51987" name="Line 1107">
              <a:extLst>
                <a:ext uri="{FF2B5EF4-FFF2-40B4-BE49-F238E27FC236}">
                  <a16:creationId xmlns:a16="http://schemas.microsoft.com/office/drawing/2014/main" id="{1F57582F-19FB-4732-B85B-48AC9EE99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9" y="3504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88" name="Text Box 1108">
              <a:extLst>
                <a:ext uri="{FF2B5EF4-FFF2-40B4-BE49-F238E27FC236}">
                  <a16:creationId xmlns:a16="http://schemas.microsoft.com/office/drawing/2014/main" id="{E786A6CB-52D6-4949-AAD2-65F1BB8F2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936"/>
              <a:ext cx="768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1600" b="1">
                  <a:solidFill>
                    <a:srgbClr val="008000"/>
                  </a:solidFill>
                  <a:latin typeface="仿宋_GB2312" pitchFamily="49" charset="-122"/>
                </a:rPr>
                <a:t>SPOOLing</a:t>
              </a:r>
            </a:p>
            <a:p>
              <a:pPr eaLnBrk="0" hangingPunct="0"/>
              <a:endParaRPr kumimoji="0" lang="en-US" altLang="zh-CN" sz="16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51989" name="Text Box 1109">
              <a:extLst>
                <a:ext uri="{FF2B5EF4-FFF2-40B4-BE49-F238E27FC236}">
                  <a16:creationId xmlns:a16="http://schemas.microsoft.com/office/drawing/2014/main" id="{0749AC01-3A20-4D6B-A511-A68A809AD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2624"/>
              <a:ext cx="244" cy="107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高优先服务</a:t>
              </a:r>
            </a:p>
          </p:txBody>
        </p:sp>
      </p:grpSp>
      <p:sp>
        <p:nvSpPr>
          <p:cNvPr id="251991" name="Rectangle 1111">
            <a:extLst>
              <a:ext uri="{FF2B5EF4-FFF2-40B4-BE49-F238E27FC236}">
                <a16:creationId xmlns:a16="http://schemas.microsoft.com/office/drawing/2014/main" id="{28C283EF-5CCE-45B7-B42C-F4F94BF35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ADBF1B62-A18D-4949-A233-7DE99D117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设备管理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(4)</a:t>
            </a:r>
          </a:p>
        </p:txBody>
      </p:sp>
      <p:grpSp>
        <p:nvGrpSpPr>
          <p:cNvPr id="252968" name="Group 40">
            <a:extLst>
              <a:ext uri="{FF2B5EF4-FFF2-40B4-BE49-F238E27FC236}">
                <a16:creationId xmlns:a16="http://schemas.microsoft.com/office/drawing/2014/main" id="{9303BC51-0ED6-44A1-917A-3A3F52EEF2D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371600"/>
            <a:ext cx="5943600" cy="4895850"/>
            <a:chOff x="1104" y="986"/>
            <a:chExt cx="3744" cy="3084"/>
          </a:xfrm>
        </p:grpSpPr>
        <p:sp>
          <p:nvSpPr>
            <p:cNvPr id="252951" name="Text Box 23">
              <a:extLst>
                <a:ext uri="{FF2B5EF4-FFF2-40B4-BE49-F238E27FC236}">
                  <a16:creationId xmlns:a16="http://schemas.microsoft.com/office/drawing/2014/main" id="{6921CA3D-0833-4D46-A181-89A1C6956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986"/>
              <a:ext cx="1140" cy="55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缓冲技术</a:t>
              </a:r>
            </a:p>
          </p:txBody>
        </p:sp>
        <p:sp>
          <p:nvSpPr>
            <p:cNvPr id="252952" name="Text Box 24">
              <a:extLst>
                <a:ext uri="{FF2B5EF4-FFF2-40B4-BE49-F238E27FC236}">
                  <a16:creationId xmlns:a16="http://schemas.microsoft.com/office/drawing/2014/main" id="{16C1E626-070D-4AE4-9D42-AC1EFBB8D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131"/>
              <a:ext cx="977" cy="41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目 的</a:t>
              </a:r>
            </a:p>
          </p:txBody>
        </p:sp>
        <p:sp>
          <p:nvSpPr>
            <p:cNvPr id="252953" name="Text Box 25">
              <a:extLst>
                <a:ext uri="{FF2B5EF4-FFF2-40B4-BE49-F238E27FC236}">
                  <a16:creationId xmlns:a16="http://schemas.microsoft.com/office/drawing/2014/main" id="{EFBE8C2B-13DA-4EC8-B74E-FC467C84A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" y="2131"/>
              <a:ext cx="976" cy="41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分 类</a:t>
              </a:r>
            </a:p>
          </p:txBody>
        </p:sp>
        <p:sp>
          <p:nvSpPr>
            <p:cNvPr id="252954" name="Line 26">
              <a:extLst>
                <a:ext uri="{FF2B5EF4-FFF2-40B4-BE49-F238E27FC236}">
                  <a16:creationId xmlns:a16="http://schemas.microsoft.com/office/drawing/2014/main" id="{F05B26A4-C1AE-4FBA-8E58-0D2EF27A7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3" y="1824"/>
              <a:ext cx="17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55" name="Line 27">
              <a:extLst>
                <a:ext uri="{FF2B5EF4-FFF2-40B4-BE49-F238E27FC236}">
                  <a16:creationId xmlns:a16="http://schemas.microsoft.com/office/drawing/2014/main" id="{173C087C-4F03-4792-B1E6-2834DAF2F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3" y="1837"/>
              <a:ext cx="0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56" name="Line 28">
              <a:extLst>
                <a:ext uri="{FF2B5EF4-FFF2-40B4-BE49-F238E27FC236}">
                  <a16:creationId xmlns:a16="http://schemas.microsoft.com/office/drawing/2014/main" id="{68AA1614-DE66-4A47-9123-5508E8B9D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1837"/>
              <a:ext cx="0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57" name="Line 29">
              <a:extLst>
                <a:ext uri="{FF2B5EF4-FFF2-40B4-BE49-F238E27FC236}">
                  <a16:creationId xmlns:a16="http://schemas.microsoft.com/office/drawing/2014/main" id="{9A293D11-B981-4724-B333-D76001184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1549"/>
              <a:ext cx="0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58" name="AutoShape 30">
              <a:extLst>
                <a:ext uri="{FF2B5EF4-FFF2-40B4-BE49-F238E27FC236}">
                  <a16:creationId xmlns:a16="http://schemas.microsoft.com/office/drawing/2014/main" id="{8660D8A2-2983-4773-963D-B2A7E32AEE09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2106" y="2043"/>
              <a:ext cx="275" cy="1303"/>
            </a:xfrm>
            <a:prstGeom prst="leftBrace">
              <a:avLst>
                <a:gd name="adj1" fmla="val 39485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59" name="AutoShape 31">
              <a:extLst>
                <a:ext uri="{FF2B5EF4-FFF2-40B4-BE49-F238E27FC236}">
                  <a16:creationId xmlns:a16="http://schemas.microsoft.com/office/drawing/2014/main" id="{3EB487E1-52FA-4134-9C53-1862A0EC237D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3896" y="2044"/>
              <a:ext cx="275" cy="1302"/>
            </a:xfrm>
            <a:prstGeom prst="leftBrace">
              <a:avLst>
                <a:gd name="adj1" fmla="val 39455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60" name="Text Box 32">
              <a:extLst>
                <a:ext uri="{FF2B5EF4-FFF2-40B4-BE49-F238E27FC236}">
                  <a16:creationId xmlns:a16="http://schemas.microsoft.com/office/drawing/2014/main" id="{24DBBB22-3BB1-46EC-AAAE-23F7F7CEC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32"/>
              <a:ext cx="651" cy="118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减少内外交换次数</a:t>
              </a:r>
            </a:p>
          </p:txBody>
        </p:sp>
        <p:sp>
          <p:nvSpPr>
            <p:cNvPr id="252961" name="Text Box 33">
              <a:extLst>
                <a:ext uri="{FF2B5EF4-FFF2-40B4-BE49-F238E27FC236}">
                  <a16:creationId xmlns:a16="http://schemas.microsoft.com/office/drawing/2014/main" id="{091D80F0-001B-41F1-BF9F-CD0E306B9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832"/>
              <a:ext cx="651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匹配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CPU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与设备速度</a:t>
              </a:r>
            </a:p>
          </p:txBody>
        </p:sp>
        <p:sp>
          <p:nvSpPr>
            <p:cNvPr id="252962" name="Text Box 34">
              <a:extLst>
                <a:ext uri="{FF2B5EF4-FFF2-40B4-BE49-F238E27FC236}">
                  <a16:creationId xmlns:a16="http://schemas.microsoft.com/office/drawing/2014/main" id="{C63699ED-6227-4322-8787-4F866A5A9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2832"/>
              <a:ext cx="651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提高</a:t>
              </a:r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CPU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与设备并行性</a:t>
              </a:r>
            </a:p>
          </p:txBody>
        </p:sp>
        <p:sp>
          <p:nvSpPr>
            <p:cNvPr id="252963" name="Text Box 35">
              <a:extLst>
                <a:ext uri="{FF2B5EF4-FFF2-40B4-BE49-F238E27FC236}">
                  <a16:creationId xmlns:a16="http://schemas.microsoft.com/office/drawing/2014/main" id="{0D26E5A8-3ECB-4471-BFD5-2AD01CD65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" y="2832"/>
              <a:ext cx="489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单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缓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冲</a:t>
              </a:r>
            </a:p>
          </p:txBody>
        </p:sp>
        <p:sp>
          <p:nvSpPr>
            <p:cNvPr id="252964" name="Text Box 36">
              <a:extLst>
                <a:ext uri="{FF2B5EF4-FFF2-40B4-BE49-F238E27FC236}">
                  <a16:creationId xmlns:a16="http://schemas.microsoft.com/office/drawing/2014/main" id="{62794FD1-D6C8-4478-B66A-FEFA2FFAA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" y="2832"/>
              <a:ext cx="409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双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缓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冲</a:t>
              </a:r>
            </a:p>
          </p:txBody>
        </p:sp>
        <p:sp>
          <p:nvSpPr>
            <p:cNvPr id="252965" name="Text Box 37">
              <a:extLst>
                <a:ext uri="{FF2B5EF4-FFF2-40B4-BE49-F238E27FC236}">
                  <a16:creationId xmlns:a16="http://schemas.microsoft.com/office/drawing/2014/main" id="{F2267F2A-D54C-4272-9315-2AC568930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" y="2832"/>
              <a:ext cx="489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循环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缓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冲</a:t>
              </a:r>
            </a:p>
          </p:txBody>
        </p:sp>
        <p:sp>
          <p:nvSpPr>
            <p:cNvPr id="252966" name="Text Box 38">
              <a:extLst>
                <a:ext uri="{FF2B5EF4-FFF2-40B4-BE49-F238E27FC236}">
                  <a16:creationId xmlns:a16="http://schemas.microsoft.com/office/drawing/2014/main" id="{3E22BFFF-B403-4900-BE51-200A462D8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" y="2832"/>
              <a:ext cx="488" cy="1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缓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冲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池</a:t>
              </a:r>
            </a:p>
          </p:txBody>
        </p:sp>
      </p:grpSp>
      <p:sp>
        <p:nvSpPr>
          <p:cNvPr id="252969" name="Rectangle 41">
            <a:extLst>
              <a:ext uri="{FF2B5EF4-FFF2-40B4-BE49-F238E27FC236}">
                <a16:creationId xmlns:a16="http://schemas.microsoft.com/office/drawing/2014/main" id="{592FB910-025B-4861-8A90-62030DCCB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3327C2B7-C35D-44B6-9512-FB7D7BB12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设备管理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(5)</a:t>
            </a:r>
          </a:p>
        </p:txBody>
      </p:sp>
      <p:sp>
        <p:nvSpPr>
          <p:cNvPr id="440325" name="Text Box 5">
            <a:extLst>
              <a:ext uri="{FF2B5EF4-FFF2-40B4-BE49-F238E27FC236}">
                <a16:creationId xmlns:a16="http://schemas.microsoft.com/office/drawing/2014/main" id="{CE07D3EE-9F77-415D-A4FA-20DCC5EF1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1477963"/>
            <a:ext cx="219710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磁盘驱动调度</a:t>
            </a:r>
          </a:p>
        </p:txBody>
      </p:sp>
      <p:sp>
        <p:nvSpPr>
          <p:cNvPr id="440326" name="Text Box 6">
            <a:extLst>
              <a:ext uri="{FF2B5EF4-FFF2-40B4-BE49-F238E27FC236}">
                <a16:creationId xmlns:a16="http://schemas.microsoft.com/office/drawing/2014/main" id="{01A4FAB3-D477-4F35-92D7-D41E908F2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2562225"/>
            <a:ext cx="109855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目的</a:t>
            </a:r>
          </a:p>
        </p:txBody>
      </p:sp>
      <p:sp>
        <p:nvSpPr>
          <p:cNvPr id="440327" name="Text Box 7">
            <a:extLst>
              <a:ext uri="{FF2B5EF4-FFF2-40B4-BE49-F238E27FC236}">
                <a16:creationId xmlns:a16="http://schemas.microsoft.com/office/drawing/2014/main" id="{7FCACFB9-3EFB-4BCC-959D-00727D3EC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2562225"/>
            <a:ext cx="109855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算法</a:t>
            </a:r>
          </a:p>
        </p:txBody>
      </p:sp>
      <p:sp>
        <p:nvSpPr>
          <p:cNvPr id="440328" name="Line 8">
            <a:extLst>
              <a:ext uri="{FF2B5EF4-FFF2-40B4-BE49-F238E27FC236}">
                <a16:creationId xmlns:a16="http://schemas.microsoft.com/office/drawing/2014/main" id="{55FBF785-2BD8-400C-8C43-427946E6B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1813" y="321310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29" name="Text Box 9">
            <a:extLst>
              <a:ext uri="{FF2B5EF4-FFF2-40B4-BE49-F238E27FC236}">
                <a16:creationId xmlns:a16="http://schemas.microsoft.com/office/drawing/2014/main" id="{370553F5-E2ED-4DC7-BF2F-B2BC03A08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646488"/>
            <a:ext cx="1317625" cy="19510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缩短若干请求的总服务时间</a:t>
            </a:r>
          </a:p>
        </p:txBody>
      </p:sp>
      <p:sp>
        <p:nvSpPr>
          <p:cNvPr id="440330" name="Text Box 10">
            <a:extLst>
              <a:ext uri="{FF2B5EF4-FFF2-40B4-BE49-F238E27FC236}">
                <a16:creationId xmlns:a16="http://schemas.microsoft.com/office/drawing/2014/main" id="{70B90055-2B25-42D0-BDFA-5104107CD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3646488"/>
            <a:ext cx="658813" cy="2168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短查找优先</a:t>
            </a:r>
          </a:p>
        </p:txBody>
      </p:sp>
      <p:sp>
        <p:nvSpPr>
          <p:cNvPr id="440331" name="Text Box 11">
            <a:extLst>
              <a:ext uri="{FF2B5EF4-FFF2-40B4-BE49-F238E27FC236}">
                <a16:creationId xmlns:a16="http://schemas.microsoft.com/office/drawing/2014/main" id="{8D741783-15A8-42D1-9D50-AA87C3365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3646488"/>
            <a:ext cx="658812" cy="2168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扫描调度</a:t>
            </a:r>
          </a:p>
        </p:txBody>
      </p:sp>
      <p:sp>
        <p:nvSpPr>
          <p:cNvPr id="440332" name="Text Box 12">
            <a:extLst>
              <a:ext uri="{FF2B5EF4-FFF2-40B4-BE49-F238E27FC236}">
                <a16:creationId xmlns:a16="http://schemas.microsoft.com/office/drawing/2014/main" id="{29454CF5-C52C-445F-8109-EF5EC9D8A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538" y="3646488"/>
            <a:ext cx="658812" cy="2384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en-US" altLang="zh-CN" sz="2400" b="1">
                <a:solidFill>
                  <a:srgbClr val="008000"/>
                </a:solidFill>
                <a:latin typeface="仿宋_GB2312" pitchFamily="49" charset="-122"/>
              </a:rPr>
              <a:t>N</a:t>
            </a:r>
          </a:p>
          <a:p>
            <a:pPr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步扫描调度</a:t>
            </a:r>
          </a:p>
        </p:txBody>
      </p:sp>
      <p:sp>
        <p:nvSpPr>
          <p:cNvPr id="440333" name="Text Box 13">
            <a:extLst>
              <a:ext uri="{FF2B5EF4-FFF2-40B4-BE49-F238E27FC236}">
                <a16:creationId xmlns:a16="http://schemas.microsoft.com/office/drawing/2014/main" id="{49B2748E-D09D-4979-B41F-49208C1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646488"/>
            <a:ext cx="658813" cy="2384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电梯调度</a:t>
            </a:r>
          </a:p>
        </p:txBody>
      </p:sp>
      <p:sp>
        <p:nvSpPr>
          <p:cNvPr id="440334" name="Text Box 14">
            <a:extLst>
              <a:ext uri="{FF2B5EF4-FFF2-40B4-BE49-F238E27FC236}">
                <a16:creationId xmlns:a16="http://schemas.microsoft.com/office/drawing/2014/main" id="{B15CF722-730A-497A-8861-959422962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3646488"/>
            <a:ext cx="660400" cy="2168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先来先服务</a:t>
            </a:r>
          </a:p>
        </p:txBody>
      </p:sp>
      <p:sp>
        <p:nvSpPr>
          <p:cNvPr id="440335" name="Text Box 15">
            <a:extLst>
              <a:ext uri="{FF2B5EF4-FFF2-40B4-BE49-F238E27FC236}">
                <a16:creationId xmlns:a16="http://schemas.microsoft.com/office/drawing/2014/main" id="{F6DFBEC2-C444-4696-8C23-1413647E6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3646488"/>
            <a:ext cx="658813" cy="260191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循环扫描调度</a:t>
            </a:r>
          </a:p>
        </p:txBody>
      </p:sp>
      <p:sp>
        <p:nvSpPr>
          <p:cNvPr id="440336" name="Text Box 16">
            <a:extLst>
              <a:ext uri="{FF2B5EF4-FFF2-40B4-BE49-F238E27FC236}">
                <a16:creationId xmlns:a16="http://schemas.microsoft.com/office/drawing/2014/main" id="{5F33A5FC-906E-47A0-9082-553778CF0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788" y="3646488"/>
            <a:ext cx="658812" cy="2384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循环排序</a:t>
            </a:r>
          </a:p>
        </p:txBody>
      </p:sp>
      <p:sp>
        <p:nvSpPr>
          <p:cNvPr id="440337" name="AutoShape 17">
            <a:extLst>
              <a:ext uri="{FF2B5EF4-FFF2-40B4-BE49-F238E27FC236}">
                <a16:creationId xmlns:a16="http://schemas.microsoft.com/office/drawing/2014/main" id="{1ECF43F4-76DF-4DB2-A3E4-51C94897FF32}"/>
              </a:ext>
            </a:extLst>
          </p:cNvPr>
          <p:cNvSpPr>
            <a:spLocks/>
          </p:cNvSpPr>
          <p:nvPr/>
        </p:nvSpPr>
        <p:spPr bwMode="auto">
          <a:xfrm rot="5400000">
            <a:off x="5428457" y="904081"/>
            <a:ext cx="433388" cy="5051425"/>
          </a:xfrm>
          <a:prstGeom prst="leftBrace">
            <a:avLst>
              <a:gd name="adj1" fmla="val 9713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8" name="AutoShape 18">
            <a:extLst>
              <a:ext uri="{FF2B5EF4-FFF2-40B4-BE49-F238E27FC236}">
                <a16:creationId xmlns:a16="http://schemas.microsoft.com/office/drawing/2014/main" id="{294AEAFA-D429-4184-BC0D-0FE99E571B5D}"/>
              </a:ext>
            </a:extLst>
          </p:cNvPr>
          <p:cNvSpPr>
            <a:spLocks/>
          </p:cNvSpPr>
          <p:nvPr/>
        </p:nvSpPr>
        <p:spPr bwMode="auto">
          <a:xfrm rot="5400000">
            <a:off x="3452019" y="697707"/>
            <a:ext cx="433387" cy="3295650"/>
          </a:xfrm>
          <a:prstGeom prst="leftBrace">
            <a:avLst>
              <a:gd name="adj1" fmla="val 6337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 rot="10800000" vert="eaVert"/>
          <a:lstStyle/>
          <a:p>
            <a:endParaRPr lang="en-US" altLang="en-US"/>
          </a:p>
        </p:txBody>
      </p:sp>
      <p:sp>
        <p:nvSpPr>
          <p:cNvPr id="440339" name="Rectangle 19">
            <a:extLst>
              <a:ext uri="{FF2B5EF4-FFF2-40B4-BE49-F238E27FC236}">
                <a16:creationId xmlns:a16="http://schemas.microsoft.com/office/drawing/2014/main" id="{0A574734-621E-4417-AEB5-16950BF84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863C28F3-BEAA-41B5-BCC4-E2A0BA33B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设备管理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(7)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4392680B-7BF5-4838-BBCD-F8144756F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924800" cy="4648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CN" sz="3600"/>
              <a:t>   </a:t>
            </a:r>
            <a:endParaRPr lang="en-US" altLang="zh-CN" sz="4400"/>
          </a:p>
        </p:txBody>
      </p:sp>
      <p:grpSp>
        <p:nvGrpSpPr>
          <p:cNvPr id="177183" name="Group 31">
            <a:extLst>
              <a:ext uri="{FF2B5EF4-FFF2-40B4-BE49-F238E27FC236}">
                <a16:creationId xmlns:a16="http://schemas.microsoft.com/office/drawing/2014/main" id="{9D8A3C91-5A3B-4E97-89ED-FA5AC8EA3DF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08138"/>
            <a:ext cx="6858000" cy="4640262"/>
            <a:chOff x="960" y="1013"/>
            <a:chExt cx="4320" cy="2923"/>
          </a:xfrm>
        </p:grpSpPr>
        <p:sp>
          <p:nvSpPr>
            <p:cNvPr id="177157" name="Text Box 5">
              <a:extLst>
                <a:ext uri="{FF2B5EF4-FFF2-40B4-BE49-F238E27FC236}">
                  <a16:creationId xmlns:a16="http://schemas.microsoft.com/office/drawing/2014/main" id="{9D60D618-5CF4-4C75-94D1-B7BA05775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013"/>
              <a:ext cx="1089" cy="4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虚拟设备</a:t>
              </a:r>
            </a:p>
          </p:txBody>
        </p:sp>
        <p:sp>
          <p:nvSpPr>
            <p:cNvPr id="177158" name="Text Box 6">
              <a:extLst>
                <a:ext uri="{FF2B5EF4-FFF2-40B4-BE49-F238E27FC236}">
                  <a16:creationId xmlns:a16="http://schemas.microsoft.com/office/drawing/2014/main" id="{16B19EBD-22C1-4997-ABC6-A7B023E55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48"/>
              <a:ext cx="960" cy="5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SPOOLING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原   理</a:t>
              </a:r>
            </a:p>
          </p:txBody>
        </p:sp>
        <p:sp>
          <p:nvSpPr>
            <p:cNvPr id="177159" name="Text Box 7">
              <a:extLst>
                <a:ext uri="{FF2B5EF4-FFF2-40B4-BE49-F238E27FC236}">
                  <a16:creationId xmlns:a16="http://schemas.microsoft.com/office/drawing/2014/main" id="{3B647F3A-0AA6-4D96-975A-C5D48F362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1848"/>
              <a:ext cx="990" cy="5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SPOOLING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数据结构</a:t>
              </a:r>
            </a:p>
          </p:txBody>
        </p:sp>
        <p:sp>
          <p:nvSpPr>
            <p:cNvPr id="177160" name="Text Box 8">
              <a:extLst>
                <a:ext uri="{FF2B5EF4-FFF2-40B4-BE49-F238E27FC236}">
                  <a16:creationId xmlns:a16="http://schemas.microsoft.com/office/drawing/2014/main" id="{21DDA4B7-0C34-4857-A2B8-45BB60B06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" y="1848"/>
              <a:ext cx="949" cy="5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SPOOLING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组   成</a:t>
              </a:r>
            </a:p>
          </p:txBody>
        </p:sp>
        <p:sp>
          <p:nvSpPr>
            <p:cNvPr id="177161" name="Text Box 9">
              <a:extLst>
                <a:ext uri="{FF2B5EF4-FFF2-40B4-BE49-F238E27FC236}">
                  <a16:creationId xmlns:a16="http://schemas.microsoft.com/office/drawing/2014/main" id="{286FA4E3-8A81-4A0E-B3C3-A0E0DEAC5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1848"/>
              <a:ext cx="931" cy="5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SPOOLING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应   用</a:t>
              </a:r>
            </a:p>
          </p:txBody>
        </p:sp>
        <p:grpSp>
          <p:nvGrpSpPr>
            <p:cNvPr id="177162" name="Group 10">
              <a:extLst>
                <a:ext uri="{FF2B5EF4-FFF2-40B4-BE49-F238E27FC236}">
                  <a16:creationId xmlns:a16="http://schemas.microsoft.com/office/drawing/2014/main" id="{F4362CB2-DAA9-4BB3-97F5-FBB5A5816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3" y="2683"/>
              <a:ext cx="1073" cy="940"/>
              <a:chOff x="4500" y="5340"/>
              <a:chExt cx="1620" cy="1404"/>
            </a:xfrm>
          </p:grpSpPr>
          <p:sp>
            <p:nvSpPr>
              <p:cNvPr id="177163" name="Text Box 11">
                <a:extLst>
                  <a:ext uri="{FF2B5EF4-FFF2-40B4-BE49-F238E27FC236}">
                    <a16:creationId xmlns:a16="http://schemas.microsoft.com/office/drawing/2014/main" id="{0FBE176A-2B38-4E01-ABA4-DD2FEF592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0" y="5340"/>
                <a:ext cx="540" cy="140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作业表</a:t>
                </a:r>
              </a:p>
            </p:txBody>
          </p:sp>
          <p:sp>
            <p:nvSpPr>
              <p:cNvPr id="177164" name="Text Box 12">
                <a:extLst>
                  <a:ext uri="{FF2B5EF4-FFF2-40B4-BE49-F238E27FC236}">
                    <a16:creationId xmlns:a16="http://schemas.microsoft.com/office/drawing/2014/main" id="{7615E535-52EA-4D9B-8ADF-A21472BB2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5340"/>
                <a:ext cx="540" cy="140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预输入表</a:t>
                </a:r>
              </a:p>
            </p:txBody>
          </p:sp>
          <p:sp>
            <p:nvSpPr>
              <p:cNvPr id="177165" name="Text Box 13">
                <a:extLst>
                  <a:ext uri="{FF2B5EF4-FFF2-40B4-BE49-F238E27FC236}">
                    <a16:creationId xmlns:a16="http://schemas.microsoft.com/office/drawing/2014/main" id="{D9D37FB0-6773-4A77-8F53-41665E457E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0" y="5340"/>
                <a:ext cx="540" cy="140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缓输出表</a:t>
                </a:r>
              </a:p>
            </p:txBody>
          </p:sp>
        </p:grpSp>
        <p:grpSp>
          <p:nvGrpSpPr>
            <p:cNvPr id="177166" name="Group 14">
              <a:extLst>
                <a:ext uri="{FF2B5EF4-FFF2-40B4-BE49-F238E27FC236}">
                  <a16:creationId xmlns:a16="http://schemas.microsoft.com/office/drawing/2014/main" id="{93DB193F-C632-469C-A8D1-21CEA44570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6" y="2683"/>
              <a:ext cx="1073" cy="1044"/>
              <a:chOff x="4500" y="5340"/>
              <a:chExt cx="1620" cy="1404"/>
            </a:xfrm>
          </p:grpSpPr>
          <p:sp>
            <p:nvSpPr>
              <p:cNvPr id="177167" name="Text Box 15">
                <a:extLst>
                  <a:ext uri="{FF2B5EF4-FFF2-40B4-BE49-F238E27FC236}">
                    <a16:creationId xmlns:a16="http://schemas.microsoft.com/office/drawing/2014/main" id="{B87D34C2-1252-4FE0-B7AE-71159C484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0" y="5340"/>
                <a:ext cx="540" cy="140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预输入程序</a:t>
                </a:r>
              </a:p>
            </p:txBody>
          </p:sp>
          <p:sp>
            <p:nvSpPr>
              <p:cNvPr id="177168" name="Text Box 16">
                <a:extLst>
                  <a:ext uri="{FF2B5EF4-FFF2-40B4-BE49-F238E27FC236}">
                    <a16:creationId xmlns:a16="http://schemas.microsoft.com/office/drawing/2014/main" id="{80889C9D-C08E-422D-B906-D7A4A22EF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5340"/>
                <a:ext cx="540" cy="140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缓输出程序</a:t>
                </a:r>
              </a:p>
            </p:txBody>
          </p:sp>
          <p:sp>
            <p:nvSpPr>
              <p:cNvPr id="177169" name="Text Box 17">
                <a:extLst>
                  <a:ext uri="{FF2B5EF4-FFF2-40B4-BE49-F238E27FC236}">
                    <a16:creationId xmlns:a16="http://schemas.microsoft.com/office/drawing/2014/main" id="{70A681C3-FA52-43E3-B8F7-F3AB41E8D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0" y="5340"/>
                <a:ext cx="540" cy="140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井管理程序</a:t>
                </a:r>
              </a:p>
            </p:txBody>
          </p:sp>
        </p:grpSp>
        <p:sp>
          <p:nvSpPr>
            <p:cNvPr id="177170" name="Text Box 18">
              <a:extLst>
                <a:ext uri="{FF2B5EF4-FFF2-40B4-BE49-F238E27FC236}">
                  <a16:creationId xmlns:a16="http://schemas.microsoft.com/office/drawing/2014/main" id="{48511177-DD49-42C9-8F88-2E25E2864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2683"/>
              <a:ext cx="358" cy="12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用于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打印机</a:t>
              </a:r>
            </a:p>
          </p:txBody>
        </p:sp>
        <p:sp>
          <p:nvSpPr>
            <p:cNvPr id="177171" name="Text Box 19">
              <a:extLst>
                <a:ext uri="{FF2B5EF4-FFF2-40B4-BE49-F238E27FC236}">
                  <a16:creationId xmlns:a16="http://schemas.microsoft.com/office/drawing/2014/main" id="{4ED4222F-CF49-4C88-A5D5-39B60D4E6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7" y="2683"/>
              <a:ext cx="358" cy="12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用于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网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络通信</a:t>
              </a:r>
            </a:p>
          </p:txBody>
        </p:sp>
        <p:sp>
          <p:nvSpPr>
            <p:cNvPr id="177172" name="Line 20">
              <a:extLst>
                <a:ext uri="{FF2B5EF4-FFF2-40B4-BE49-F238E27FC236}">
                  <a16:creationId xmlns:a16="http://schemas.microsoft.com/office/drawing/2014/main" id="{567D50CA-C19F-43B4-9BBF-5C7AF38B8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6" y="1639"/>
              <a:ext cx="33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73" name="Line 21">
              <a:extLst>
                <a:ext uri="{FF2B5EF4-FFF2-40B4-BE49-F238E27FC236}">
                  <a16:creationId xmlns:a16="http://schemas.microsoft.com/office/drawing/2014/main" id="{BFCFD232-A359-4C7E-B5A6-325846560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6" y="1639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74" name="Line 22">
              <a:extLst>
                <a:ext uri="{FF2B5EF4-FFF2-40B4-BE49-F238E27FC236}">
                  <a16:creationId xmlns:a16="http://schemas.microsoft.com/office/drawing/2014/main" id="{C0191842-94D0-4B7E-9F5D-3EFA02506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1639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75" name="Line 23">
              <a:extLst>
                <a:ext uri="{FF2B5EF4-FFF2-40B4-BE49-F238E27FC236}">
                  <a16:creationId xmlns:a16="http://schemas.microsoft.com/office/drawing/2014/main" id="{35D8004A-0ADB-4735-B690-65358879E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1639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76" name="Line 24">
              <a:extLst>
                <a:ext uri="{FF2B5EF4-FFF2-40B4-BE49-F238E27FC236}">
                  <a16:creationId xmlns:a16="http://schemas.microsoft.com/office/drawing/2014/main" id="{5033F85C-9132-4DD8-B055-54616943D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1639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77" name="Line 25">
              <a:extLst>
                <a:ext uri="{FF2B5EF4-FFF2-40B4-BE49-F238E27FC236}">
                  <a16:creationId xmlns:a16="http://schemas.microsoft.com/office/drawing/2014/main" id="{032AE4A7-7F3A-4476-9AED-73E3863A8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6" y="1431"/>
              <a:ext cx="0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78" name="Line 26">
              <a:extLst>
                <a:ext uri="{FF2B5EF4-FFF2-40B4-BE49-F238E27FC236}">
                  <a16:creationId xmlns:a16="http://schemas.microsoft.com/office/drawing/2014/main" id="{61451168-D295-4E4E-B57D-31A95FD33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" y="2370"/>
              <a:ext cx="0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79" name="Line 27">
              <a:extLst>
                <a:ext uri="{FF2B5EF4-FFF2-40B4-BE49-F238E27FC236}">
                  <a16:creationId xmlns:a16="http://schemas.microsoft.com/office/drawing/2014/main" id="{F798050A-92F6-4B95-90D5-763742D81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2370"/>
              <a:ext cx="0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80" name="Line 28">
              <a:extLst>
                <a:ext uri="{FF2B5EF4-FFF2-40B4-BE49-F238E27FC236}">
                  <a16:creationId xmlns:a16="http://schemas.microsoft.com/office/drawing/2014/main" id="{65783BD3-46B6-4592-8E55-F7906309C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2370"/>
              <a:ext cx="0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81" name="Text Box 29">
              <a:extLst>
                <a:ext uri="{FF2B5EF4-FFF2-40B4-BE49-F238E27FC236}">
                  <a16:creationId xmlns:a16="http://schemas.microsoft.com/office/drawing/2014/main" id="{3B05927E-DA08-4B24-A194-5841A0AA9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688"/>
              <a:ext cx="960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共享设备模拟独占设备</a:t>
              </a:r>
            </a:p>
          </p:txBody>
        </p:sp>
        <p:sp>
          <p:nvSpPr>
            <p:cNvPr id="177182" name="Line 30">
              <a:extLst>
                <a:ext uri="{FF2B5EF4-FFF2-40B4-BE49-F238E27FC236}">
                  <a16:creationId xmlns:a16="http://schemas.microsoft.com/office/drawing/2014/main" id="{F8223B68-D3E2-4C90-A1E1-69B6E6285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183795E6-8802-4357-8FB0-84EC497E6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388" y="2286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设备管理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(8)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3B281917-768E-4CEF-8EB4-1313A317B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924800" cy="4648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CN" sz="3600"/>
              <a:t>   </a:t>
            </a:r>
            <a:endParaRPr lang="en-US" altLang="zh-CN" sz="4400"/>
          </a:p>
        </p:txBody>
      </p:sp>
      <p:sp>
        <p:nvSpPr>
          <p:cNvPr id="257056" name="Text Box 32">
            <a:extLst>
              <a:ext uri="{FF2B5EF4-FFF2-40B4-BE49-F238E27FC236}">
                <a16:creationId xmlns:a16="http://schemas.microsoft.com/office/drawing/2014/main" id="{40E71098-B96A-494F-B7CE-D8206ED8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1581150"/>
            <a:ext cx="1560513" cy="533400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预输入程序</a:t>
            </a:r>
          </a:p>
        </p:txBody>
      </p:sp>
      <p:sp>
        <p:nvSpPr>
          <p:cNvPr id="257057" name="Oval 33">
            <a:extLst>
              <a:ext uri="{FF2B5EF4-FFF2-40B4-BE49-F238E27FC236}">
                <a16:creationId xmlns:a16="http://schemas.microsoft.com/office/drawing/2014/main" id="{70A3626D-A2D7-4986-B4BA-2B3A60250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1447800"/>
            <a:ext cx="1563687" cy="2667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58" name="Oval 34">
            <a:extLst>
              <a:ext uri="{FF2B5EF4-FFF2-40B4-BE49-F238E27FC236}">
                <a16:creationId xmlns:a16="http://schemas.microsoft.com/office/drawing/2014/main" id="{8529F008-D4B6-4154-9F4D-82CE4221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5721350"/>
            <a:ext cx="1563687" cy="2667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59" name="Line 35">
            <a:extLst>
              <a:ext uri="{FF2B5EF4-FFF2-40B4-BE49-F238E27FC236}">
                <a16:creationId xmlns:a16="http://schemas.microsoft.com/office/drawing/2014/main" id="{C59FA63F-2D5E-43D3-B556-1BE1AD962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713" y="1581150"/>
            <a:ext cx="0" cy="4273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60" name="Line 36">
            <a:extLst>
              <a:ext uri="{FF2B5EF4-FFF2-40B4-BE49-F238E27FC236}">
                <a16:creationId xmlns:a16="http://schemas.microsoft.com/office/drawing/2014/main" id="{EB327ED4-25C7-48A7-B3CB-D38270C06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1581150"/>
            <a:ext cx="0" cy="4273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61" name="Text Box 37">
            <a:extLst>
              <a:ext uri="{FF2B5EF4-FFF2-40B4-BE49-F238E27FC236}">
                <a16:creationId xmlns:a16="http://schemas.microsoft.com/office/drawing/2014/main" id="{442D7561-1038-4EDD-9346-B3CCD589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2382838"/>
            <a:ext cx="1398587" cy="398462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作业</a:t>
            </a:r>
            <a:r>
              <a:rPr kumimoji="0" lang="en-US" altLang="zh-CN" b="1">
                <a:solidFill>
                  <a:srgbClr val="008000"/>
                </a:solidFill>
                <a:latin typeface="仿宋_GB2312" pitchFamily="49" charset="-122"/>
              </a:rPr>
              <a:t>1</a:t>
            </a:r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信息</a:t>
            </a:r>
          </a:p>
        </p:txBody>
      </p:sp>
      <p:sp>
        <p:nvSpPr>
          <p:cNvPr id="257062" name="Line 38">
            <a:extLst>
              <a:ext uri="{FF2B5EF4-FFF2-40B4-BE49-F238E27FC236}">
                <a16:creationId xmlns:a16="http://schemas.microsoft.com/office/drawing/2014/main" id="{C77A829A-7730-4155-BA9A-D5189A88C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3851275"/>
            <a:ext cx="906463" cy="400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63" name="Line 39">
            <a:extLst>
              <a:ext uri="{FF2B5EF4-FFF2-40B4-BE49-F238E27FC236}">
                <a16:creationId xmlns:a16="http://schemas.microsoft.com/office/drawing/2014/main" id="{2783F91A-14E2-44FF-9A61-1D331CE229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6800" y="3182938"/>
            <a:ext cx="906463" cy="534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64" name="Line 40">
            <a:extLst>
              <a:ext uri="{FF2B5EF4-FFF2-40B4-BE49-F238E27FC236}">
                <a16:creationId xmlns:a16="http://schemas.microsoft.com/office/drawing/2014/main" id="{941CAA39-3B94-4A4C-8B91-EC4CF084B8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9350" y="4652963"/>
            <a:ext cx="823913" cy="400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65" name="Line 41">
            <a:extLst>
              <a:ext uri="{FF2B5EF4-FFF2-40B4-BE49-F238E27FC236}">
                <a16:creationId xmlns:a16="http://schemas.microsoft.com/office/drawing/2014/main" id="{DB7F3227-9B96-4912-9530-7C8392A3D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1849438"/>
            <a:ext cx="873125" cy="571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66" name="Text Box 42">
            <a:extLst>
              <a:ext uri="{FF2B5EF4-FFF2-40B4-BE49-F238E27FC236}">
                <a16:creationId xmlns:a16="http://schemas.microsoft.com/office/drawing/2014/main" id="{DF66F559-8E16-41BC-A0E0-3D3E386F4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2782888"/>
            <a:ext cx="1398587" cy="396875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kumimoji="0" lang="en-US" altLang="zh-CN" sz="1800" b="1">
                <a:solidFill>
                  <a:srgbClr val="008000"/>
                </a:solidFill>
              </a:rPr>
              <a:t>…</a:t>
            </a:r>
            <a:endParaRPr kumimoji="0" lang="en-US" altLang="zh-CN" sz="18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257067" name="Text Box 43">
            <a:extLst>
              <a:ext uri="{FF2B5EF4-FFF2-40B4-BE49-F238E27FC236}">
                <a16:creationId xmlns:a16="http://schemas.microsoft.com/office/drawing/2014/main" id="{08810D78-CADC-43F6-A26A-6948F17FE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3182938"/>
            <a:ext cx="1398587" cy="398462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作业</a:t>
            </a:r>
            <a:r>
              <a:rPr kumimoji="0" lang="en-US" altLang="zh-CN" b="1">
                <a:solidFill>
                  <a:srgbClr val="008000"/>
                </a:solidFill>
                <a:latin typeface="仿宋_GB2312" pitchFamily="49" charset="-122"/>
              </a:rPr>
              <a:t>n</a:t>
            </a:r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信息</a:t>
            </a:r>
          </a:p>
        </p:txBody>
      </p:sp>
      <p:sp>
        <p:nvSpPr>
          <p:cNvPr id="257068" name="Text Box 44">
            <a:extLst>
              <a:ext uri="{FF2B5EF4-FFF2-40B4-BE49-F238E27FC236}">
                <a16:creationId xmlns:a16="http://schemas.microsoft.com/office/drawing/2014/main" id="{4D191D91-2DA7-49FD-A5C5-E18C66B1B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1849438"/>
            <a:ext cx="13747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输入井</a:t>
            </a:r>
          </a:p>
        </p:txBody>
      </p:sp>
      <p:sp>
        <p:nvSpPr>
          <p:cNvPr id="257069" name="Text Box 45">
            <a:extLst>
              <a:ext uri="{FF2B5EF4-FFF2-40B4-BE49-F238E27FC236}">
                <a16:creationId xmlns:a16="http://schemas.microsoft.com/office/drawing/2014/main" id="{A730164C-7DE7-4CD8-BEB4-65EA6B43A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3854450"/>
            <a:ext cx="1398587" cy="396875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作业</a:t>
            </a:r>
            <a:r>
              <a:rPr kumimoji="0" lang="en-US" altLang="zh-CN" b="1">
                <a:solidFill>
                  <a:srgbClr val="008000"/>
                </a:solidFill>
                <a:latin typeface="仿宋_GB2312" pitchFamily="49" charset="-122"/>
              </a:rPr>
              <a:t>1</a:t>
            </a:r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结果</a:t>
            </a:r>
          </a:p>
        </p:txBody>
      </p:sp>
      <p:sp>
        <p:nvSpPr>
          <p:cNvPr id="257070" name="Text Box 46">
            <a:extLst>
              <a:ext uri="{FF2B5EF4-FFF2-40B4-BE49-F238E27FC236}">
                <a16:creationId xmlns:a16="http://schemas.microsoft.com/office/drawing/2014/main" id="{4461E2BC-91BA-4A15-8D64-2E0FAC4EC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4254500"/>
            <a:ext cx="1398587" cy="398463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kumimoji="0" lang="en-US" altLang="zh-CN" sz="1800" b="1">
                <a:solidFill>
                  <a:srgbClr val="008000"/>
                </a:solidFill>
              </a:rPr>
              <a:t>…</a:t>
            </a:r>
            <a:endParaRPr kumimoji="0" lang="en-US" altLang="zh-CN" sz="18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257071" name="Text Box 47">
            <a:extLst>
              <a:ext uri="{FF2B5EF4-FFF2-40B4-BE49-F238E27FC236}">
                <a16:creationId xmlns:a16="http://schemas.microsoft.com/office/drawing/2014/main" id="{6EBED925-2C36-4EF2-AB12-867449C16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4652963"/>
            <a:ext cx="1398587" cy="398462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作业</a:t>
            </a:r>
            <a:r>
              <a:rPr kumimoji="0" lang="en-US" altLang="zh-CN" b="1">
                <a:solidFill>
                  <a:srgbClr val="008000"/>
                </a:solidFill>
                <a:latin typeface="仿宋_GB2312" pitchFamily="49" charset="-122"/>
              </a:rPr>
              <a:t>n</a:t>
            </a:r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结果</a:t>
            </a:r>
          </a:p>
        </p:txBody>
      </p:sp>
      <p:sp>
        <p:nvSpPr>
          <p:cNvPr id="257072" name="Text Box 48">
            <a:extLst>
              <a:ext uri="{FF2B5EF4-FFF2-40B4-BE49-F238E27FC236}">
                <a16:creationId xmlns:a16="http://schemas.microsoft.com/office/drawing/2014/main" id="{BFB2AF6D-DA1D-4A43-A999-28D339590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5189538"/>
            <a:ext cx="13747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输出井</a:t>
            </a:r>
          </a:p>
        </p:txBody>
      </p:sp>
      <p:sp>
        <p:nvSpPr>
          <p:cNvPr id="257073" name="Text Box 49">
            <a:extLst>
              <a:ext uri="{FF2B5EF4-FFF2-40B4-BE49-F238E27FC236}">
                <a16:creationId xmlns:a16="http://schemas.microsoft.com/office/drawing/2014/main" id="{7E1505D1-81D2-4A22-A026-8F7A6FF3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4786313"/>
            <a:ext cx="1562100" cy="534987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缓输出程序</a:t>
            </a:r>
          </a:p>
        </p:txBody>
      </p:sp>
      <p:sp>
        <p:nvSpPr>
          <p:cNvPr id="257074" name="Text Box 50">
            <a:extLst>
              <a:ext uri="{FF2B5EF4-FFF2-40B4-BE49-F238E27FC236}">
                <a16:creationId xmlns:a16="http://schemas.microsoft.com/office/drawing/2014/main" id="{BC541E54-8C66-4928-A8AE-5303F9A3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3316288"/>
            <a:ext cx="908050" cy="935037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井管理</a:t>
            </a:r>
          </a:p>
          <a:p>
            <a:pPr algn="ctr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程序</a:t>
            </a:r>
          </a:p>
        </p:txBody>
      </p:sp>
      <p:sp>
        <p:nvSpPr>
          <p:cNvPr id="257075" name="Text Box 51">
            <a:extLst>
              <a:ext uri="{FF2B5EF4-FFF2-40B4-BE49-F238E27FC236}">
                <a16:creationId xmlns:a16="http://schemas.microsoft.com/office/drawing/2014/main" id="{D8086C2B-D8FB-4748-A2E0-B266C5727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3584575"/>
            <a:ext cx="1316037" cy="534988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运行作业</a:t>
            </a:r>
          </a:p>
        </p:txBody>
      </p:sp>
      <p:sp>
        <p:nvSpPr>
          <p:cNvPr id="257076" name="Text Box 52">
            <a:extLst>
              <a:ext uri="{FF2B5EF4-FFF2-40B4-BE49-F238E27FC236}">
                <a16:creationId xmlns:a16="http://schemas.microsoft.com/office/drawing/2014/main" id="{805C6C89-39A8-4434-A422-9FFBE0F6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88" y="1581150"/>
            <a:ext cx="1233487" cy="533400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输入设备</a:t>
            </a:r>
          </a:p>
        </p:txBody>
      </p:sp>
      <p:sp>
        <p:nvSpPr>
          <p:cNvPr id="257077" name="Text Box 53">
            <a:extLst>
              <a:ext uri="{FF2B5EF4-FFF2-40B4-BE49-F238E27FC236}">
                <a16:creationId xmlns:a16="http://schemas.microsoft.com/office/drawing/2014/main" id="{D0BE4269-7CA9-43AA-8732-3B084616E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838" y="4786313"/>
            <a:ext cx="1233487" cy="534987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输出设备</a:t>
            </a:r>
          </a:p>
        </p:txBody>
      </p:sp>
      <p:sp>
        <p:nvSpPr>
          <p:cNvPr id="257078" name="AutoShape 54">
            <a:extLst>
              <a:ext uri="{FF2B5EF4-FFF2-40B4-BE49-F238E27FC236}">
                <a16:creationId xmlns:a16="http://schemas.microsoft.com/office/drawing/2014/main" id="{F6C574AD-EC1B-4E2C-82C6-2F930CF89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4786313"/>
            <a:ext cx="1152525" cy="800100"/>
          </a:xfrm>
          <a:prstGeom prst="flowChartMultidocumen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79" name="AutoShape 55">
            <a:extLst>
              <a:ext uri="{FF2B5EF4-FFF2-40B4-BE49-F238E27FC236}">
                <a16:creationId xmlns:a16="http://schemas.microsoft.com/office/drawing/2014/main" id="{4D92B284-96E7-40CC-A6BA-CDE6EBDC9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1447800"/>
            <a:ext cx="966787" cy="615950"/>
          </a:xfrm>
          <a:prstGeom prst="flowChartManualInpu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80" name="AutoShape 56">
            <a:extLst>
              <a:ext uri="{FF2B5EF4-FFF2-40B4-BE49-F238E27FC236}">
                <a16:creationId xmlns:a16="http://schemas.microsoft.com/office/drawing/2014/main" id="{BB1FF358-DE19-4E1B-90D4-DA4B692C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1581150"/>
            <a:ext cx="963613" cy="617538"/>
          </a:xfrm>
          <a:prstGeom prst="flowChartManualInpu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81" name="AutoShape 57">
            <a:extLst>
              <a:ext uri="{FF2B5EF4-FFF2-40B4-BE49-F238E27FC236}">
                <a16:creationId xmlns:a16="http://schemas.microsoft.com/office/drawing/2014/main" id="{BC82FECE-F068-4DA3-9264-27810AF9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14500"/>
            <a:ext cx="963613" cy="617538"/>
          </a:xfrm>
          <a:prstGeom prst="flowChartManualInpu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82" name="Line 58">
            <a:extLst>
              <a:ext uri="{FF2B5EF4-FFF2-40B4-BE49-F238E27FC236}">
                <a16:creationId xmlns:a16="http://schemas.microsoft.com/office/drawing/2014/main" id="{A8F3998C-CFCD-40A8-AB1E-3C730F96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1849438"/>
            <a:ext cx="4127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83" name="Line 59">
            <a:extLst>
              <a:ext uri="{FF2B5EF4-FFF2-40B4-BE49-F238E27FC236}">
                <a16:creationId xmlns:a16="http://schemas.microsoft.com/office/drawing/2014/main" id="{95747A0C-161B-4D43-8605-8310C3A85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1849438"/>
            <a:ext cx="4111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84" name="Line 60">
            <a:extLst>
              <a:ext uri="{FF2B5EF4-FFF2-40B4-BE49-F238E27FC236}">
                <a16:creationId xmlns:a16="http://schemas.microsoft.com/office/drawing/2014/main" id="{2177C88F-2BC5-4FDF-977C-FA6866BFC6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2913" y="5053013"/>
            <a:ext cx="4127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85" name="Line 61">
            <a:extLst>
              <a:ext uri="{FF2B5EF4-FFF2-40B4-BE49-F238E27FC236}">
                <a16:creationId xmlns:a16="http://schemas.microsoft.com/office/drawing/2014/main" id="{93C6C685-E6AB-49B3-8BD6-C5AB0EC3D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5" y="5053013"/>
            <a:ext cx="4111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86" name="Line 62">
            <a:extLst>
              <a:ext uri="{FF2B5EF4-FFF2-40B4-BE49-F238E27FC236}">
                <a16:creationId xmlns:a16="http://schemas.microsoft.com/office/drawing/2014/main" id="{4FC893F3-DE02-416D-956B-93174BBDDB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0363" y="3851275"/>
            <a:ext cx="10699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87" name="Text Box 63">
            <a:extLst>
              <a:ext uri="{FF2B5EF4-FFF2-40B4-BE49-F238E27FC236}">
                <a16:creationId xmlns:a16="http://schemas.microsoft.com/office/drawing/2014/main" id="{94DDC873-B065-4C8E-A542-E15B7625E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2382838"/>
            <a:ext cx="1892300" cy="534987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36000" rIns="0" bIns="0"/>
          <a:lstStyle/>
          <a:p>
            <a:pPr algn="ctr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作业调度程序</a:t>
            </a:r>
          </a:p>
        </p:txBody>
      </p:sp>
      <p:sp>
        <p:nvSpPr>
          <p:cNvPr id="257088" name="Line 64">
            <a:extLst>
              <a:ext uri="{FF2B5EF4-FFF2-40B4-BE49-F238E27FC236}">
                <a16:creationId xmlns:a16="http://schemas.microsoft.com/office/drawing/2014/main" id="{23E1F514-615E-424A-9548-2569DC690DE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696075" y="2320925"/>
            <a:ext cx="9525" cy="784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89" name="Line 65">
            <a:extLst>
              <a:ext uri="{FF2B5EF4-FFF2-40B4-BE49-F238E27FC236}">
                <a16:creationId xmlns:a16="http://schemas.microsoft.com/office/drawing/2014/main" id="{A17AB50B-4ACD-4E3E-86A1-43672927B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1550" y="2917825"/>
            <a:ext cx="1811338" cy="666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90" name="Text Box 66">
            <a:extLst>
              <a:ext uri="{FF2B5EF4-FFF2-40B4-BE49-F238E27FC236}">
                <a16:creationId xmlns:a16="http://schemas.microsoft.com/office/drawing/2014/main" id="{9203FDB3-4F5D-4CB1-9155-727CA8338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462588"/>
            <a:ext cx="4397375" cy="633412"/>
          </a:xfrm>
          <a:prstGeom prst="rect">
            <a:avLst/>
          </a:prstGeom>
          <a:solidFill>
            <a:srgbClr val="CCFFCC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en-US" altLang="zh-CN" sz="2800" b="1">
                <a:solidFill>
                  <a:srgbClr val="008000"/>
                </a:solidFill>
                <a:latin typeface="仿宋_GB2312" pitchFamily="49" charset="-122"/>
              </a:rPr>
              <a:t>SPOOLing</a:t>
            </a:r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系统组成和结构</a:t>
            </a:r>
          </a:p>
          <a:p>
            <a:pPr algn="just" eaLnBrk="0" hangingPunct="0"/>
            <a:endParaRPr kumimoji="0" lang="zh-CN" altLang="en-US" sz="1000" b="1">
              <a:solidFill>
                <a:srgbClr val="008000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1026">
            <a:extLst>
              <a:ext uri="{FF2B5EF4-FFF2-40B4-BE49-F238E27FC236}">
                <a16:creationId xmlns:a16="http://schemas.microsoft.com/office/drawing/2014/main" id="{A066B4AB-6C5B-4094-9BEF-00BFE4A13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0050" y="260350"/>
            <a:ext cx="7772400" cy="1143000"/>
          </a:xfrm>
        </p:spPr>
        <p:txBody>
          <a:bodyPr/>
          <a:lstStyle/>
          <a:p>
            <a:r>
              <a:rPr lang="en-US" altLang="zh-CN" b="1">
                <a:ea typeface="黑体" panose="02010609060101010101" pitchFamily="49" charset="-122"/>
              </a:rPr>
              <a:t>                 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文件管理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58051" name="Rectangle 1027">
            <a:extLst>
              <a:ext uri="{FF2B5EF4-FFF2-40B4-BE49-F238E27FC236}">
                <a16:creationId xmlns:a16="http://schemas.microsoft.com/office/drawing/2014/main" id="{80A08341-8D5E-46FF-B613-605BB076E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     </a:t>
            </a:r>
          </a:p>
        </p:txBody>
      </p:sp>
      <p:sp>
        <p:nvSpPr>
          <p:cNvPr id="258053" name="Text Box 1029">
            <a:extLst>
              <a:ext uri="{FF2B5EF4-FFF2-40B4-BE49-F238E27FC236}">
                <a16:creationId xmlns:a16="http://schemas.microsoft.com/office/drawing/2014/main" id="{DB258C1F-BE2D-471A-968A-B8D91FD0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82963"/>
            <a:ext cx="750888" cy="1622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文</a:t>
            </a:r>
          </a:p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件</a:t>
            </a:r>
          </a:p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系</a:t>
            </a:r>
          </a:p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统</a:t>
            </a:r>
          </a:p>
        </p:txBody>
      </p:sp>
      <p:sp>
        <p:nvSpPr>
          <p:cNvPr id="258054" name="Text Box 1030">
            <a:extLst>
              <a:ext uri="{FF2B5EF4-FFF2-40B4-BE49-F238E27FC236}">
                <a16:creationId xmlns:a16="http://schemas.microsoft.com/office/drawing/2014/main" id="{C01E6E6C-9887-47C6-A8B7-365B4299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374775"/>
            <a:ext cx="1262062" cy="7080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文件逻辑结构</a:t>
            </a:r>
          </a:p>
        </p:txBody>
      </p:sp>
      <p:sp>
        <p:nvSpPr>
          <p:cNvPr id="258055" name="Text Box 1031">
            <a:extLst>
              <a:ext uri="{FF2B5EF4-FFF2-40B4-BE49-F238E27FC236}">
                <a16:creationId xmlns:a16="http://schemas.microsoft.com/office/drawing/2014/main" id="{26FE47F2-7E26-4567-8B83-884FAD97E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147888"/>
            <a:ext cx="1219200" cy="6953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文件物理结构</a:t>
            </a:r>
          </a:p>
        </p:txBody>
      </p:sp>
      <p:sp>
        <p:nvSpPr>
          <p:cNvPr id="258056" name="Text Box 1032">
            <a:extLst>
              <a:ext uri="{FF2B5EF4-FFF2-40B4-BE49-F238E27FC236}">
                <a16:creationId xmlns:a16="http://schemas.microsoft.com/office/drawing/2014/main" id="{898F6017-6636-4881-AE42-7A42678F0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921000"/>
            <a:ext cx="1338262" cy="6937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文件存取方法</a:t>
            </a:r>
          </a:p>
        </p:txBody>
      </p:sp>
      <p:sp>
        <p:nvSpPr>
          <p:cNvPr id="258057" name="Text Box 1033">
            <a:extLst>
              <a:ext uri="{FF2B5EF4-FFF2-40B4-BE49-F238E27FC236}">
                <a16:creationId xmlns:a16="http://schemas.microsoft.com/office/drawing/2014/main" id="{3477B72F-AED7-4EA4-9985-B7A8CDF31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663950"/>
            <a:ext cx="1250950" cy="5921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文件共享</a:t>
            </a:r>
          </a:p>
        </p:txBody>
      </p:sp>
      <p:sp>
        <p:nvSpPr>
          <p:cNvPr id="258058" name="Text Box 1034">
            <a:extLst>
              <a:ext uri="{FF2B5EF4-FFF2-40B4-BE49-F238E27FC236}">
                <a16:creationId xmlns:a16="http://schemas.microsoft.com/office/drawing/2014/main" id="{DD318A04-3D77-45F9-9791-EB4F9214A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403725"/>
            <a:ext cx="1250950" cy="593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文件保护</a:t>
            </a:r>
          </a:p>
        </p:txBody>
      </p:sp>
      <p:sp>
        <p:nvSpPr>
          <p:cNvPr id="258059" name="Text Box 1035">
            <a:extLst>
              <a:ext uri="{FF2B5EF4-FFF2-40B4-BE49-F238E27FC236}">
                <a16:creationId xmlns:a16="http://schemas.microsoft.com/office/drawing/2014/main" id="{A1302716-4DFA-43B9-9002-13E404F1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886450"/>
            <a:ext cx="1250950" cy="593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文件目录</a:t>
            </a:r>
          </a:p>
        </p:txBody>
      </p:sp>
      <p:sp>
        <p:nvSpPr>
          <p:cNvPr id="258060" name="Text Box 1036">
            <a:extLst>
              <a:ext uri="{FF2B5EF4-FFF2-40B4-BE49-F238E27FC236}">
                <a16:creationId xmlns:a16="http://schemas.microsoft.com/office/drawing/2014/main" id="{2818DC6B-012F-429D-8761-260E1218D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146675"/>
            <a:ext cx="1250950" cy="5921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文件操作</a:t>
            </a:r>
          </a:p>
        </p:txBody>
      </p:sp>
      <p:sp>
        <p:nvSpPr>
          <p:cNvPr id="258061" name="AutoShape 1037">
            <a:extLst>
              <a:ext uri="{FF2B5EF4-FFF2-40B4-BE49-F238E27FC236}">
                <a16:creationId xmlns:a16="http://schemas.microsoft.com/office/drawing/2014/main" id="{681FD44D-0424-45C7-A517-ED4B64FE590C}"/>
              </a:ext>
            </a:extLst>
          </p:cNvPr>
          <p:cNvSpPr>
            <a:spLocks/>
          </p:cNvSpPr>
          <p:nvPr/>
        </p:nvSpPr>
        <p:spPr bwMode="auto">
          <a:xfrm>
            <a:off x="2198688" y="1587500"/>
            <a:ext cx="501650" cy="4745038"/>
          </a:xfrm>
          <a:prstGeom prst="leftBrace">
            <a:avLst>
              <a:gd name="adj1" fmla="val 7882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2" name="Text Box 1038">
            <a:extLst>
              <a:ext uri="{FF2B5EF4-FFF2-40B4-BE49-F238E27FC236}">
                <a16:creationId xmlns:a16="http://schemas.microsoft.com/office/drawing/2014/main" id="{B170328E-739B-4DF7-B000-E91545944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1143000"/>
            <a:ext cx="1752600" cy="444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记录式文件</a:t>
            </a:r>
          </a:p>
        </p:txBody>
      </p:sp>
      <p:sp>
        <p:nvSpPr>
          <p:cNvPr id="258063" name="Text Box 1039">
            <a:extLst>
              <a:ext uri="{FF2B5EF4-FFF2-40B4-BE49-F238E27FC236}">
                <a16:creationId xmlns:a16="http://schemas.microsoft.com/office/drawing/2014/main" id="{506FA447-09AC-4937-8000-17DAFCA23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1587500"/>
            <a:ext cx="1752600" cy="4460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流式文件</a:t>
            </a:r>
          </a:p>
        </p:txBody>
      </p:sp>
      <p:sp>
        <p:nvSpPr>
          <p:cNvPr id="258064" name="AutoShape 1040">
            <a:extLst>
              <a:ext uri="{FF2B5EF4-FFF2-40B4-BE49-F238E27FC236}">
                <a16:creationId xmlns:a16="http://schemas.microsoft.com/office/drawing/2014/main" id="{3278548B-8D20-4800-8B50-E5F0CDE8AB5D}"/>
              </a:ext>
            </a:extLst>
          </p:cNvPr>
          <p:cNvSpPr>
            <a:spLocks/>
          </p:cNvSpPr>
          <p:nvPr/>
        </p:nvSpPr>
        <p:spPr bwMode="auto">
          <a:xfrm>
            <a:off x="3951288" y="2181225"/>
            <a:ext cx="501650" cy="592138"/>
          </a:xfrm>
          <a:prstGeom prst="leftBrace">
            <a:avLst>
              <a:gd name="adj1" fmla="val 98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5" name="AutoShape 1041">
            <a:extLst>
              <a:ext uri="{FF2B5EF4-FFF2-40B4-BE49-F238E27FC236}">
                <a16:creationId xmlns:a16="http://schemas.microsoft.com/office/drawing/2014/main" id="{0676683F-FF11-432D-A98C-5FB29C33BBD5}"/>
              </a:ext>
            </a:extLst>
          </p:cNvPr>
          <p:cNvSpPr>
            <a:spLocks/>
          </p:cNvSpPr>
          <p:nvPr/>
        </p:nvSpPr>
        <p:spPr bwMode="auto">
          <a:xfrm>
            <a:off x="3951288" y="1290638"/>
            <a:ext cx="501650" cy="593725"/>
          </a:xfrm>
          <a:prstGeom prst="leftBrace">
            <a:avLst>
              <a:gd name="adj1" fmla="val 986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6" name="Text Box 1042">
            <a:extLst>
              <a:ext uri="{FF2B5EF4-FFF2-40B4-BE49-F238E27FC236}">
                <a16:creationId xmlns:a16="http://schemas.microsoft.com/office/drawing/2014/main" id="{98E174D5-E5A2-4E95-BF54-08CA4EE7C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2181225"/>
            <a:ext cx="2786062" cy="6619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连续文件、串联文件、直接文件、索引文件</a:t>
            </a:r>
          </a:p>
        </p:txBody>
      </p:sp>
      <p:sp>
        <p:nvSpPr>
          <p:cNvPr id="258067" name="AutoShape 1043">
            <a:extLst>
              <a:ext uri="{FF2B5EF4-FFF2-40B4-BE49-F238E27FC236}">
                <a16:creationId xmlns:a16="http://schemas.microsoft.com/office/drawing/2014/main" id="{70E7EDA5-BE0E-460E-9E58-09C27E91E244}"/>
              </a:ext>
            </a:extLst>
          </p:cNvPr>
          <p:cNvSpPr>
            <a:spLocks/>
          </p:cNvSpPr>
          <p:nvPr/>
        </p:nvSpPr>
        <p:spPr bwMode="auto">
          <a:xfrm>
            <a:off x="3951288" y="2921000"/>
            <a:ext cx="501650" cy="593725"/>
          </a:xfrm>
          <a:prstGeom prst="leftBrace">
            <a:avLst>
              <a:gd name="adj1" fmla="val 986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8" name="Text Box 1044">
            <a:extLst>
              <a:ext uri="{FF2B5EF4-FFF2-40B4-BE49-F238E27FC236}">
                <a16:creationId xmlns:a16="http://schemas.microsoft.com/office/drawing/2014/main" id="{8D1E90D3-AF31-48A9-B857-CBD29D556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2921000"/>
            <a:ext cx="2752725" cy="593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sz="1800" b="1">
                <a:solidFill>
                  <a:srgbClr val="008000"/>
                </a:solidFill>
                <a:latin typeface="仿宋_GB2312" pitchFamily="49" charset="-122"/>
              </a:rPr>
              <a:t>顺序存取、直接存取、索引存取</a:t>
            </a:r>
          </a:p>
          <a:p>
            <a:pPr eaLnBrk="0" hangingPunct="0"/>
            <a:endParaRPr kumimoji="0" lang="zh-CN" altLang="en-US" sz="9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258069" name="AutoShape 1045">
            <a:extLst>
              <a:ext uri="{FF2B5EF4-FFF2-40B4-BE49-F238E27FC236}">
                <a16:creationId xmlns:a16="http://schemas.microsoft.com/office/drawing/2014/main" id="{D526DA58-4AF8-4184-81EA-633D15BC0997}"/>
              </a:ext>
            </a:extLst>
          </p:cNvPr>
          <p:cNvSpPr>
            <a:spLocks/>
          </p:cNvSpPr>
          <p:nvPr/>
        </p:nvSpPr>
        <p:spPr bwMode="auto">
          <a:xfrm>
            <a:off x="3951288" y="3663950"/>
            <a:ext cx="501650" cy="592138"/>
          </a:xfrm>
          <a:prstGeom prst="leftBrace">
            <a:avLst>
              <a:gd name="adj1" fmla="val 98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0" name="Text Box 1046">
            <a:extLst>
              <a:ext uri="{FF2B5EF4-FFF2-40B4-BE49-F238E27FC236}">
                <a16:creationId xmlns:a16="http://schemas.microsoft.com/office/drawing/2014/main" id="{00BED052-A559-455F-AD42-9A942D934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3663950"/>
            <a:ext cx="2786062" cy="64611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静态共享、动态共享、链接共享</a:t>
            </a:r>
          </a:p>
          <a:p>
            <a:pPr eaLnBrk="0" hangingPunct="0"/>
            <a:endParaRPr kumimoji="0" lang="zh-CN" altLang="en-US" sz="9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258071" name="AutoShape 1047">
            <a:extLst>
              <a:ext uri="{FF2B5EF4-FFF2-40B4-BE49-F238E27FC236}">
                <a16:creationId xmlns:a16="http://schemas.microsoft.com/office/drawing/2014/main" id="{6FD8CC0A-F04A-4333-A8FA-2136EAEEA307}"/>
              </a:ext>
            </a:extLst>
          </p:cNvPr>
          <p:cNvSpPr>
            <a:spLocks/>
          </p:cNvSpPr>
          <p:nvPr/>
        </p:nvSpPr>
        <p:spPr bwMode="auto">
          <a:xfrm>
            <a:off x="3951288" y="4403725"/>
            <a:ext cx="501650" cy="593725"/>
          </a:xfrm>
          <a:prstGeom prst="leftBrace">
            <a:avLst>
              <a:gd name="adj1" fmla="val 986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2" name="Text Box 1048">
            <a:extLst>
              <a:ext uri="{FF2B5EF4-FFF2-40B4-BE49-F238E27FC236}">
                <a16:creationId xmlns:a16="http://schemas.microsoft.com/office/drawing/2014/main" id="{07817BD2-4F6D-4372-AB97-E7CA444B7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4403725"/>
            <a:ext cx="2752725" cy="593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访问矩阵、存取控制表、权能表</a:t>
            </a:r>
          </a:p>
          <a:p>
            <a:pPr eaLnBrk="0" hangingPunct="0"/>
            <a:endParaRPr kumimoji="0" lang="zh-CN" altLang="en-US" sz="9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258073" name="AutoShape 1049">
            <a:extLst>
              <a:ext uri="{FF2B5EF4-FFF2-40B4-BE49-F238E27FC236}">
                <a16:creationId xmlns:a16="http://schemas.microsoft.com/office/drawing/2014/main" id="{11D6EB07-08EC-4B54-840A-80633402DA95}"/>
              </a:ext>
            </a:extLst>
          </p:cNvPr>
          <p:cNvSpPr>
            <a:spLocks/>
          </p:cNvSpPr>
          <p:nvPr/>
        </p:nvSpPr>
        <p:spPr bwMode="auto">
          <a:xfrm>
            <a:off x="3951288" y="5146675"/>
            <a:ext cx="501650" cy="592138"/>
          </a:xfrm>
          <a:prstGeom prst="leftBrace">
            <a:avLst>
              <a:gd name="adj1" fmla="val 98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4" name="Text Box 1050">
            <a:extLst>
              <a:ext uri="{FF2B5EF4-FFF2-40B4-BE49-F238E27FC236}">
                <a16:creationId xmlns:a16="http://schemas.microsoft.com/office/drawing/2014/main" id="{A2352BEE-9EF9-42CB-8C7A-72BED9054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5146675"/>
            <a:ext cx="2786062" cy="70961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打开、建立、关闭、撤销、读写、控制、定位</a:t>
            </a:r>
            <a:r>
              <a:rPr kumimoji="0" lang="en-US" altLang="zh-CN" b="1">
                <a:solidFill>
                  <a:srgbClr val="008000"/>
                </a:solidFill>
              </a:rPr>
              <a:t>…</a:t>
            </a:r>
            <a:endParaRPr kumimoji="0" lang="en-US" altLang="zh-CN" b="1">
              <a:solidFill>
                <a:srgbClr val="008000"/>
              </a:solidFill>
              <a:latin typeface="仿宋_GB2312" pitchFamily="49" charset="-122"/>
            </a:endParaRPr>
          </a:p>
          <a:p>
            <a:pPr eaLnBrk="0" hangingPunct="0"/>
            <a:endParaRPr kumimoji="0" lang="en-US" altLang="zh-CN" sz="900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258075" name="AutoShape 1051">
            <a:extLst>
              <a:ext uri="{FF2B5EF4-FFF2-40B4-BE49-F238E27FC236}">
                <a16:creationId xmlns:a16="http://schemas.microsoft.com/office/drawing/2014/main" id="{74BB9F16-1264-4716-A285-B12F644D8EAA}"/>
              </a:ext>
            </a:extLst>
          </p:cNvPr>
          <p:cNvSpPr>
            <a:spLocks/>
          </p:cNvSpPr>
          <p:nvPr/>
        </p:nvSpPr>
        <p:spPr bwMode="auto">
          <a:xfrm>
            <a:off x="3951288" y="5957888"/>
            <a:ext cx="501650" cy="593725"/>
          </a:xfrm>
          <a:prstGeom prst="leftBrace">
            <a:avLst>
              <a:gd name="adj1" fmla="val 986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6" name="Text Box 1052">
            <a:extLst>
              <a:ext uri="{FF2B5EF4-FFF2-40B4-BE49-F238E27FC236}">
                <a16:creationId xmlns:a16="http://schemas.microsoft.com/office/drawing/2014/main" id="{8EECF054-166B-4BB9-A883-F03386259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5964238"/>
            <a:ext cx="1490662" cy="74136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单级目录</a:t>
            </a:r>
          </a:p>
          <a:p>
            <a:pPr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树型目录</a:t>
            </a:r>
          </a:p>
          <a:p>
            <a:pPr eaLnBrk="0" hangingPunct="0"/>
            <a:endParaRPr kumimoji="0" lang="zh-CN" altLang="en-US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258077" name="AutoShape 1053">
            <a:extLst>
              <a:ext uri="{FF2B5EF4-FFF2-40B4-BE49-F238E27FC236}">
                <a16:creationId xmlns:a16="http://schemas.microsoft.com/office/drawing/2014/main" id="{A40BF74F-92BD-4C3C-ACF7-61C7256C8C8B}"/>
              </a:ext>
            </a:extLst>
          </p:cNvPr>
          <p:cNvSpPr>
            <a:spLocks/>
          </p:cNvSpPr>
          <p:nvPr/>
        </p:nvSpPr>
        <p:spPr bwMode="auto">
          <a:xfrm>
            <a:off x="5954713" y="6035675"/>
            <a:ext cx="500062" cy="592138"/>
          </a:xfrm>
          <a:prstGeom prst="leftBrace">
            <a:avLst>
              <a:gd name="adj1" fmla="val 986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8" name="Text Box 1054">
            <a:extLst>
              <a:ext uri="{FF2B5EF4-FFF2-40B4-BE49-F238E27FC236}">
                <a16:creationId xmlns:a16="http://schemas.microsoft.com/office/drawing/2014/main" id="{A5865258-DE36-4504-A147-C0048148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775" y="6035675"/>
            <a:ext cx="2003425" cy="6699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en-US" altLang="zh-CN" b="1">
                <a:solidFill>
                  <a:srgbClr val="008000"/>
                </a:solidFill>
                <a:latin typeface="仿宋_GB2312" pitchFamily="49" charset="-122"/>
              </a:rPr>
              <a:t>FCB</a:t>
            </a:r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、路径、当前目录、</a:t>
            </a:r>
            <a:r>
              <a:rPr kumimoji="0" lang="en-US" altLang="zh-CN" b="1">
                <a:solidFill>
                  <a:srgbClr val="008000"/>
                </a:solidFill>
              </a:rPr>
              <a:t>…</a:t>
            </a:r>
            <a:endParaRPr kumimoji="0" lang="en-US" altLang="zh-CN" b="1">
              <a:solidFill>
                <a:srgbClr val="008000"/>
              </a:solidFill>
              <a:latin typeface="仿宋_GB2312" pitchFamily="49" charset="-122"/>
            </a:endParaRPr>
          </a:p>
          <a:p>
            <a:pPr eaLnBrk="0" hangingPunct="0"/>
            <a:endParaRPr kumimoji="0" lang="en-US" altLang="zh-CN" b="1">
              <a:solidFill>
                <a:srgbClr val="008000"/>
              </a:solidFill>
              <a:latin typeface="仿宋_GB2312" pitchFamily="49" charset="-122"/>
            </a:endParaRPr>
          </a:p>
        </p:txBody>
      </p:sp>
      <p:sp>
        <p:nvSpPr>
          <p:cNvPr id="258079" name="Text Box 1055">
            <a:extLst>
              <a:ext uri="{FF2B5EF4-FFF2-40B4-BE49-F238E27FC236}">
                <a16:creationId xmlns:a16="http://schemas.microsoft.com/office/drawing/2014/main" id="{F036FBB3-9F88-447E-9216-4B9AC7877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143000"/>
            <a:ext cx="1066800" cy="4635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r>
              <a:rPr kumimoji="0" lang="zh-CN" altLang="en-US" b="1">
                <a:solidFill>
                  <a:srgbClr val="008000"/>
                </a:solidFill>
                <a:latin typeface="仿宋_GB2312" pitchFamily="49" charset="-122"/>
              </a:rPr>
              <a:t>记录键</a:t>
            </a:r>
          </a:p>
        </p:txBody>
      </p:sp>
      <p:sp>
        <p:nvSpPr>
          <p:cNvPr id="258080" name="Line 1056">
            <a:extLst>
              <a:ext uri="{FF2B5EF4-FFF2-40B4-BE49-F238E27FC236}">
                <a16:creationId xmlns:a16="http://schemas.microsoft.com/office/drawing/2014/main" id="{84E9F45F-C2EB-44E5-9F76-62C70A37B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374775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35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D20DFF1B-02A4-4B69-9348-3C9C2207A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4724400" cy="858837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文件管理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</a:p>
        </p:txBody>
      </p:sp>
      <p:grpSp>
        <p:nvGrpSpPr>
          <p:cNvPr id="260142" name="Group 46">
            <a:extLst>
              <a:ext uri="{FF2B5EF4-FFF2-40B4-BE49-F238E27FC236}">
                <a16:creationId xmlns:a16="http://schemas.microsoft.com/office/drawing/2014/main" id="{BB4364AF-0908-4AAB-9D7A-95F136E97AF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111250"/>
            <a:ext cx="7162800" cy="5486400"/>
            <a:chOff x="2340" y="5496"/>
            <a:chExt cx="5940" cy="4836"/>
          </a:xfrm>
        </p:grpSpPr>
        <p:grpSp>
          <p:nvGrpSpPr>
            <p:cNvPr id="260143" name="Group 47">
              <a:extLst>
                <a:ext uri="{FF2B5EF4-FFF2-40B4-BE49-F238E27FC236}">
                  <a16:creationId xmlns:a16="http://schemas.microsoft.com/office/drawing/2014/main" id="{A3160935-6F3D-4189-9B95-D5A521FB3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5964"/>
              <a:ext cx="720" cy="2496"/>
              <a:chOff x="2340" y="5808"/>
              <a:chExt cx="720" cy="2496"/>
            </a:xfrm>
          </p:grpSpPr>
          <p:sp>
            <p:nvSpPr>
              <p:cNvPr id="260144" name="Text Box 48">
                <a:extLst>
                  <a:ext uri="{FF2B5EF4-FFF2-40B4-BE49-F238E27FC236}">
                    <a16:creationId xmlns:a16="http://schemas.microsoft.com/office/drawing/2014/main" id="{FB4894CE-BC1B-4BFA-8D70-5FE37EFC2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" y="5808"/>
                <a:ext cx="720" cy="24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 bIns="10800"/>
              <a:lstStyle/>
              <a:p>
                <a:pPr algn="just" eaLnBrk="0" hangingPunct="0"/>
                <a:endPara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1</a:t>
                </a:r>
              </a:p>
              <a:p>
                <a:pPr algn="just" eaLnBrk="0" hangingPunct="0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2</a:t>
                </a:r>
              </a:p>
              <a:p>
                <a:pPr algn="just" eaLnBrk="0" hangingPunct="0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3</a:t>
                </a:r>
              </a:p>
              <a:p>
                <a:pPr algn="just" eaLnBrk="0" hangingPunct="0"/>
                <a:endPara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4</a:t>
                </a:r>
              </a:p>
              <a:p>
                <a:pPr algn="just" eaLnBrk="0" hangingPunct="0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5</a:t>
                </a:r>
              </a:p>
            </p:txBody>
          </p:sp>
          <p:sp>
            <p:nvSpPr>
              <p:cNvPr id="260145" name="Line 49">
                <a:extLst>
                  <a:ext uri="{FF2B5EF4-FFF2-40B4-BE49-F238E27FC236}">
                    <a16:creationId xmlns:a16="http://schemas.microsoft.com/office/drawing/2014/main" id="{D4A603DD-A102-4637-B361-31E0EE2C4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627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46" name="Line 50">
                <a:extLst>
                  <a:ext uri="{FF2B5EF4-FFF2-40B4-BE49-F238E27FC236}">
                    <a16:creationId xmlns:a16="http://schemas.microsoft.com/office/drawing/2014/main" id="{8D9C0443-B9D4-4C48-BA70-D2544D59E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658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47" name="Line 51">
                <a:extLst>
                  <a:ext uri="{FF2B5EF4-FFF2-40B4-BE49-F238E27FC236}">
                    <a16:creationId xmlns:a16="http://schemas.microsoft.com/office/drawing/2014/main" id="{C7ED577A-D6A3-4FAF-8255-84C0DC4A8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6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48" name="Line 52">
                <a:extLst>
                  <a:ext uri="{FF2B5EF4-FFF2-40B4-BE49-F238E27FC236}">
                    <a16:creationId xmlns:a16="http://schemas.microsoft.com/office/drawing/2014/main" id="{085A636C-37F6-48BB-AED2-EA63AB7A4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721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49" name="Line 53">
                <a:extLst>
                  <a:ext uri="{FF2B5EF4-FFF2-40B4-BE49-F238E27FC236}">
                    <a16:creationId xmlns:a16="http://schemas.microsoft.com/office/drawing/2014/main" id="{96B2D83C-5333-4E4C-8BDA-37130D7F3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752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50" name="Line 54">
                <a:extLst>
                  <a:ext uri="{FF2B5EF4-FFF2-40B4-BE49-F238E27FC236}">
                    <a16:creationId xmlns:a16="http://schemas.microsoft.com/office/drawing/2014/main" id="{01F819AE-D6C6-4A6C-88B4-8B7E420B1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596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</p:grpSp>
        <p:grpSp>
          <p:nvGrpSpPr>
            <p:cNvPr id="260151" name="Group 55">
              <a:extLst>
                <a:ext uri="{FF2B5EF4-FFF2-40B4-BE49-F238E27FC236}">
                  <a16:creationId xmlns:a16="http://schemas.microsoft.com/office/drawing/2014/main" id="{F6E15233-DE84-42AD-B6CE-856A02B38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0" y="5808"/>
              <a:ext cx="720" cy="2652"/>
              <a:chOff x="7020" y="5808"/>
              <a:chExt cx="720" cy="2652"/>
            </a:xfrm>
          </p:grpSpPr>
          <p:sp>
            <p:nvSpPr>
              <p:cNvPr id="260152" name="Text Box 56">
                <a:extLst>
                  <a:ext uri="{FF2B5EF4-FFF2-40B4-BE49-F238E27FC236}">
                    <a16:creationId xmlns:a16="http://schemas.microsoft.com/office/drawing/2014/main" id="{06CB1661-A488-4F9B-96FC-E643B4FBF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0" y="5808"/>
                <a:ext cx="720" cy="265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 bIns="10800"/>
              <a:lstStyle/>
              <a:p>
                <a:pPr algn="just" eaLnBrk="0" hangingPunct="0"/>
                <a:endParaRPr kumimoji="0" lang="en-US" altLang="zh-CN" sz="10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endParaRPr kumimoji="0" lang="en-US" altLang="zh-CN" sz="10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endParaRPr kumimoji="0" lang="en-US" altLang="zh-CN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endParaRPr kumimoji="0" lang="en-US" altLang="zh-CN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endParaRPr kumimoji="0" lang="en-US" altLang="zh-CN" sz="16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r>
                  <a:rPr kumimoji="0" lang="en-US" altLang="zh-CN" sz="1600" b="1">
                    <a:solidFill>
                      <a:srgbClr val="008000"/>
                    </a:solidFill>
                    <a:latin typeface="仿宋_GB2312" pitchFamily="49" charset="-122"/>
                  </a:rPr>
                  <a:t>1</a:t>
                </a:r>
              </a:p>
              <a:p>
                <a:pPr algn="just" eaLnBrk="0" hangingPunct="0"/>
                <a:endParaRPr kumimoji="0" lang="en-US" altLang="zh-CN" sz="16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r>
                  <a:rPr kumimoji="0" lang="en-US" altLang="zh-CN" sz="1600" b="1">
                    <a:solidFill>
                      <a:srgbClr val="008000"/>
                    </a:solidFill>
                    <a:latin typeface="仿宋_GB2312" pitchFamily="49" charset="-122"/>
                  </a:rPr>
                  <a:t>2</a:t>
                </a:r>
              </a:p>
              <a:p>
                <a:pPr algn="just" eaLnBrk="0" hangingPunct="0"/>
                <a:r>
                  <a:rPr kumimoji="0" lang="en-US" altLang="zh-CN" sz="1600" b="1">
                    <a:solidFill>
                      <a:srgbClr val="008000"/>
                    </a:solidFill>
                    <a:latin typeface="仿宋_GB2312" pitchFamily="49" charset="-122"/>
                  </a:rPr>
                  <a:t>3</a:t>
                </a:r>
              </a:p>
              <a:p>
                <a:pPr algn="just" eaLnBrk="0" hangingPunct="0"/>
                <a:endParaRPr kumimoji="0" lang="en-US" altLang="zh-CN" sz="16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r>
                  <a:rPr kumimoji="0" lang="en-US" altLang="zh-CN" sz="1600" b="1">
                    <a:solidFill>
                      <a:srgbClr val="008000"/>
                    </a:solidFill>
                    <a:latin typeface="仿宋_GB2312" pitchFamily="49" charset="-122"/>
                  </a:rPr>
                  <a:t>4</a:t>
                </a:r>
              </a:p>
              <a:p>
                <a:pPr algn="just" eaLnBrk="0" hangingPunct="0"/>
                <a:r>
                  <a:rPr kumimoji="0" lang="en-US" altLang="zh-CN" sz="1600" b="1">
                    <a:solidFill>
                      <a:srgbClr val="008000"/>
                    </a:solidFill>
                    <a:latin typeface="仿宋_GB2312" pitchFamily="49" charset="-122"/>
                  </a:rPr>
                  <a:t>5</a:t>
                </a:r>
              </a:p>
            </p:txBody>
          </p:sp>
          <p:sp>
            <p:nvSpPr>
              <p:cNvPr id="260153" name="Line 57">
                <a:extLst>
                  <a:ext uri="{FF2B5EF4-FFF2-40B4-BE49-F238E27FC236}">
                    <a16:creationId xmlns:a16="http://schemas.microsoft.com/office/drawing/2014/main" id="{0A545934-55CE-42D1-9AC7-81581A423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814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54" name="Line 58">
                <a:extLst>
                  <a:ext uri="{FF2B5EF4-FFF2-40B4-BE49-F238E27FC236}">
                    <a16:creationId xmlns:a16="http://schemas.microsoft.com/office/drawing/2014/main" id="{B2983D59-6764-46BE-A482-C0D66D6BA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6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55" name="Line 59">
                <a:extLst>
                  <a:ext uri="{FF2B5EF4-FFF2-40B4-BE49-F238E27FC236}">
                    <a16:creationId xmlns:a16="http://schemas.microsoft.com/office/drawing/2014/main" id="{C3BD114B-B60E-492C-A7DF-625814C60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721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56" name="Line 60">
                <a:extLst>
                  <a:ext uri="{FF2B5EF4-FFF2-40B4-BE49-F238E27FC236}">
                    <a16:creationId xmlns:a16="http://schemas.microsoft.com/office/drawing/2014/main" id="{6EB62E28-9004-44D2-8AA9-BDCA8DA3C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752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57" name="Line 61">
                <a:extLst>
                  <a:ext uri="{FF2B5EF4-FFF2-40B4-BE49-F238E27FC236}">
                    <a16:creationId xmlns:a16="http://schemas.microsoft.com/office/drawing/2014/main" id="{96413E18-8F9E-411C-9EF9-5345C2620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783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</p:grpSp>
        <p:grpSp>
          <p:nvGrpSpPr>
            <p:cNvPr id="260158" name="Group 62">
              <a:extLst>
                <a:ext uri="{FF2B5EF4-FFF2-40B4-BE49-F238E27FC236}">
                  <a16:creationId xmlns:a16="http://schemas.microsoft.com/office/drawing/2014/main" id="{67759A57-3DA7-4D84-89DE-E66DD25EC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0" y="5496"/>
              <a:ext cx="1260" cy="2652"/>
              <a:chOff x="7020" y="5808"/>
              <a:chExt cx="720" cy="2652"/>
            </a:xfrm>
          </p:grpSpPr>
          <p:sp>
            <p:nvSpPr>
              <p:cNvPr id="260159" name="Text Box 63">
                <a:extLst>
                  <a:ext uri="{FF2B5EF4-FFF2-40B4-BE49-F238E27FC236}">
                    <a16:creationId xmlns:a16="http://schemas.microsoft.com/office/drawing/2014/main" id="{3FDE196E-14BA-4908-A5AA-ED20CF8C7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0" y="5808"/>
                <a:ext cx="720" cy="265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 bIns="10800"/>
              <a:lstStyle/>
              <a:p>
                <a:pPr algn="just" eaLnBrk="0" hangingPunct="0"/>
                <a:endParaRPr kumimoji="0" lang="en-US" altLang="zh-CN" sz="10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endParaRPr kumimoji="0" lang="en-US" altLang="zh-CN" sz="10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endParaRPr kumimoji="0" lang="en-US" altLang="zh-CN" sz="1000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endParaRPr kumimoji="0" lang="en-US" altLang="zh-CN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endParaRPr kumimoji="0" lang="en-US" altLang="zh-CN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endParaRPr kumimoji="0" lang="en-US" altLang="zh-CN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algn="just" eaLnBrk="0" hangingPunct="0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5</a:t>
                </a:r>
              </a:p>
              <a:p>
                <a:pPr algn="just" eaLnBrk="0" hangingPunct="0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2</a:t>
                </a:r>
              </a:p>
              <a:p>
                <a:pPr algn="just" eaLnBrk="0" hangingPunct="0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4</a:t>
                </a:r>
              </a:p>
              <a:p>
                <a:pPr algn="just" eaLnBrk="0" hangingPunct="0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1</a:t>
                </a:r>
              </a:p>
              <a:p>
                <a:pPr algn="just" eaLnBrk="0" hangingPunct="0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3</a:t>
                </a:r>
              </a:p>
            </p:txBody>
          </p:sp>
          <p:sp>
            <p:nvSpPr>
              <p:cNvPr id="260160" name="Line 64">
                <a:extLst>
                  <a:ext uri="{FF2B5EF4-FFF2-40B4-BE49-F238E27FC236}">
                    <a16:creationId xmlns:a16="http://schemas.microsoft.com/office/drawing/2014/main" id="{3A04B71A-DACA-4EEC-A2A0-6A1DED373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814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61" name="Line 65">
                <a:extLst>
                  <a:ext uri="{FF2B5EF4-FFF2-40B4-BE49-F238E27FC236}">
                    <a16:creationId xmlns:a16="http://schemas.microsoft.com/office/drawing/2014/main" id="{B7A41B10-0402-4623-9619-4B4CD19A7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6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62" name="Line 66">
                <a:extLst>
                  <a:ext uri="{FF2B5EF4-FFF2-40B4-BE49-F238E27FC236}">
                    <a16:creationId xmlns:a16="http://schemas.microsoft.com/office/drawing/2014/main" id="{2C79E950-D5C5-45F3-A382-6B0057C9E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721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63" name="Line 67">
                <a:extLst>
                  <a:ext uri="{FF2B5EF4-FFF2-40B4-BE49-F238E27FC236}">
                    <a16:creationId xmlns:a16="http://schemas.microsoft.com/office/drawing/2014/main" id="{E2D829C5-E072-48C0-A2FF-C1639AEB3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752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64" name="Line 68">
                <a:extLst>
                  <a:ext uri="{FF2B5EF4-FFF2-40B4-BE49-F238E27FC236}">
                    <a16:creationId xmlns:a16="http://schemas.microsoft.com/office/drawing/2014/main" id="{2C4295E4-5234-4D0E-AF97-C1DB7658F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783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</p:grpSp>
        <p:sp>
          <p:nvSpPr>
            <p:cNvPr id="260165" name="Text Box 69">
              <a:extLst>
                <a:ext uri="{FF2B5EF4-FFF2-40B4-BE49-F238E27FC236}">
                  <a16:creationId xmlns:a16="http://schemas.microsoft.com/office/drawing/2014/main" id="{56B802E9-65AB-4950-9F54-3C8A5AB1B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8616"/>
              <a:ext cx="126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A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虚存</a:t>
              </a:r>
            </a:p>
          </p:txBody>
        </p:sp>
        <p:sp>
          <p:nvSpPr>
            <p:cNvPr id="260166" name="Text Box 70">
              <a:extLst>
                <a:ext uri="{FF2B5EF4-FFF2-40B4-BE49-F238E27FC236}">
                  <a16:creationId xmlns:a16="http://schemas.microsoft.com/office/drawing/2014/main" id="{ED0FCF41-DB54-42F5-BD94-E7F2B2A63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" y="8616"/>
              <a:ext cx="126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进程</a:t>
              </a:r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B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虚存</a:t>
              </a:r>
            </a:p>
          </p:txBody>
        </p:sp>
        <p:sp>
          <p:nvSpPr>
            <p:cNvPr id="260167" name="Text Box 71">
              <a:extLst>
                <a:ext uri="{FF2B5EF4-FFF2-40B4-BE49-F238E27FC236}">
                  <a16:creationId xmlns:a16="http://schemas.microsoft.com/office/drawing/2014/main" id="{49137F9C-5231-4061-84CA-CC3F1171B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" y="8148"/>
              <a:ext cx="108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物理内存</a:t>
              </a:r>
            </a:p>
          </p:txBody>
        </p:sp>
        <p:sp>
          <p:nvSpPr>
            <p:cNvPr id="260168" name="Line 72">
              <a:extLst>
                <a:ext uri="{FF2B5EF4-FFF2-40B4-BE49-F238E27FC236}">
                  <a16:creationId xmlns:a16="http://schemas.microsoft.com/office/drawing/2014/main" id="{167CB594-C7DC-41A0-8DD7-8F0C182F8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8148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grpSp>
          <p:nvGrpSpPr>
            <p:cNvPr id="260169" name="Group 73">
              <a:extLst>
                <a:ext uri="{FF2B5EF4-FFF2-40B4-BE49-F238E27FC236}">
                  <a16:creationId xmlns:a16="http://schemas.microsoft.com/office/drawing/2014/main" id="{20CB61C3-AB54-46D6-A6A1-ED5707589C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0" y="8772"/>
              <a:ext cx="1800" cy="468"/>
              <a:chOff x="4500" y="8616"/>
              <a:chExt cx="1800" cy="468"/>
            </a:xfrm>
          </p:grpSpPr>
          <p:sp>
            <p:nvSpPr>
              <p:cNvPr id="260170" name="Text Box 74">
                <a:extLst>
                  <a:ext uri="{FF2B5EF4-FFF2-40B4-BE49-F238E27FC236}">
                    <a16:creationId xmlns:a16="http://schemas.microsoft.com/office/drawing/2014/main" id="{2F6F9061-E5F4-43C7-8CA8-E30EDD1502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0" y="8616"/>
                <a:ext cx="180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 bIns="10800"/>
              <a:lstStyle/>
              <a:p>
                <a:pPr algn="just" eaLnBrk="0" hangingPunct="0"/>
                <a:r>
                  <a:rPr kumimoji="0" lang="en-US" altLang="zh-CN" b="1">
                    <a:solidFill>
                      <a:srgbClr val="008000"/>
                    </a:solidFill>
                    <a:latin typeface="仿宋_GB2312" pitchFamily="49" charset="-122"/>
                  </a:rPr>
                  <a:t>1  2   3  4  5</a:t>
                </a:r>
              </a:p>
            </p:txBody>
          </p:sp>
          <p:sp>
            <p:nvSpPr>
              <p:cNvPr id="260171" name="Line 75">
                <a:extLst>
                  <a:ext uri="{FF2B5EF4-FFF2-40B4-BE49-F238E27FC236}">
                    <a16:creationId xmlns:a16="http://schemas.microsoft.com/office/drawing/2014/main" id="{290DE735-FF3D-4A35-ACB6-EB24A9200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8616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72" name="Line 76">
                <a:extLst>
                  <a:ext uri="{FF2B5EF4-FFF2-40B4-BE49-F238E27FC236}">
                    <a16:creationId xmlns:a16="http://schemas.microsoft.com/office/drawing/2014/main" id="{59C58E8E-84BC-4942-BAF1-6D3DF9453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8616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73" name="Line 77">
                <a:extLst>
                  <a:ext uri="{FF2B5EF4-FFF2-40B4-BE49-F238E27FC236}">
                    <a16:creationId xmlns:a16="http://schemas.microsoft.com/office/drawing/2014/main" id="{F4565A36-1202-4D42-A148-E655910A0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" y="8616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  <p:sp>
            <p:nvSpPr>
              <p:cNvPr id="260174" name="Line 78">
                <a:extLst>
                  <a:ext uri="{FF2B5EF4-FFF2-40B4-BE49-F238E27FC236}">
                    <a16:creationId xmlns:a16="http://schemas.microsoft.com/office/drawing/2014/main" id="{2CE31302-686A-413B-A61B-B4EE6225D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0" y="8616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en-US"/>
              </a:p>
            </p:txBody>
          </p:sp>
        </p:grpSp>
        <p:sp>
          <p:nvSpPr>
            <p:cNvPr id="260175" name="Text Box 79">
              <a:extLst>
                <a:ext uri="{FF2B5EF4-FFF2-40B4-BE49-F238E27FC236}">
                  <a16:creationId xmlns:a16="http://schemas.microsoft.com/office/drawing/2014/main" id="{DEA1A711-FDF1-47B6-A5D1-AFF9B0933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" y="9396"/>
              <a:ext cx="126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磁盘文件</a:t>
              </a:r>
            </a:p>
          </p:txBody>
        </p:sp>
        <p:sp>
          <p:nvSpPr>
            <p:cNvPr id="260176" name="Text Box 80">
              <a:extLst>
                <a:ext uri="{FF2B5EF4-FFF2-40B4-BE49-F238E27FC236}">
                  <a16:creationId xmlns:a16="http://schemas.microsoft.com/office/drawing/2014/main" id="{C7A7285E-D889-4D69-920A-9A791C7BE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9864"/>
              <a:ext cx="3240" cy="4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/>
              <a:r>
                <a:rPr kumimoji="0"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主存映射文件示意</a:t>
              </a:r>
            </a:p>
          </p:txBody>
        </p:sp>
        <p:sp>
          <p:nvSpPr>
            <p:cNvPr id="260177" name="Line 81">
              <a:extLst>
                <a:ext uri="{FF2B5EF4-FFF2-40B4-BE49-F238E27FC236}">
                  <a16:creationId xmlns:a16="http://schemas.microsoft.com/office/drawing/2014/main" id="{BBE3F1DC-6A67-4FFF-8C69-5083E0A61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846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78" name="Line 82">
              <a:extLst>
                <a:ext uri="{FF2B5EF4-FFF2-40B4-BE49-F238E27FC236}">
                  <a16:creationId xmlns:a16="http://schemas.microsoft.com/office/drawing/2014/main" id="{E3D712E4-D000-45E9-BF06-6C290562F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846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79" name="Line 83">
              <a:extLst>
                <a:ext uri="{FF2B5EF4-FFF2-40B4-BE49-F238E27FC236}">
                  <a16:creationId xmlns:a16="http://schemas.microsoft.com/office/drawing/2014/main" id="{C214B11E-6C84-4EAA-BF53-B323781A1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0" y="7992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80" name="Line 84">
              <a:extLst>
                <a:ext uri="{FF2B5EF4-FFF2-40B4-BE49-F238E27FC236}">
                  <a16:creationId xmlns:a16="http://schemas.microsoft.com/office/drawing/2014/main" id="{7BDC4EAF-1925-446C-8DAD-3F93CF581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" y="799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81" name="Line 85">
              <a:extLst>
                <a:ext uri="{FF2B5EF4-FFF2-40B4-BE49-F238E27FC236}">
                  <a16:creationId xmlns:a16="http://schemas.microsoft.com/office/drawing/2014/main" id="{5A07805F-DD89-4EFE-95D2-EB42D4E04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8616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82" name="Line 86">
              <a:extLst>
                <a:ext uri="{FF2B5EF4-FFF2-40B4-BE49-F238E27FC236}">
                  <a16:creationId xmlns:a16="http://schemas.microsoft.com/office/drawing/2014/main" id="{4736EAFA-3D06-472A-B89F-AC6189522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861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83" name="Line 87">
              <a:extLst>
                <a:ext uri="{FF2B5EF4-FFF2-40B4-BE49-F238E27FC236}">
                  <a16:creationId xmlns:a16="http://schemas.microsoft.com/office/drawing/2014/main" id="{197F2CAB-7F99-4CD4-B70A-D07982E01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0" y="7368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84" name="Line 88">
              <a:extLst>
                <a:ext uri="{FF2B5EF4-FFF2-40B4-BE49-F238E27FC236}">
                  <a16:creationId xmlns:a16="http://schemas.microsoft.com/office/drawing/2014/main" id="{2106BE73-680A-42C7-8E7F-CC01411DA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" y="736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85" name="Line 89">
              <a:extLst>
                <a:ext uri="{FF2B5EF4-FFF2-40B4-BE49-F238E27FC236}">
                  <a16:creationId xmlns:a16="http://schemas.microsoft.com/office/drawing/2014/main" id="{23698CCA-FE71-494B-8AF6-E2E656D19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892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86" name="Line 90">
              <a:extLst>
                <a:ext uri="{FF2B5EF4-FFF2-40B4-BE49-F238E27FC236}">
                  <a16:creationId xmlns:a16="http://schemas.microsoft.com/office/drawing/2014/main" id="{3ABB812F-F436-4178-8AC8-C1B4D77B1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0" y="6744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87" name="Line 91">
              <a:extLst>
                <a:ext uri="{FF2B5EF4-FFF2-40B4-BE49-F238E27FC236}">
                  <a16:creationId xmlns:a16="http://schemas.microsoft.com/office/drawing/2014/main" id="{5F6DBEBF-104F-4E93-A1CD-5596D72B1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" y="674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88" name="Line 92">
              <a:extLst>
                <a:ext uri="{FF2B5EF4-FFF2-40B4-BE49-F238E27FC236}">
                  <a16:creationId xmlns:a16="http://schemas.microsoft.com/office/drawing/2014/main" id="{140B58F8-F312-4446-93DF-333138C9E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846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89" name="Line 93">
              <a:extLst>
                <a:ext uri="{FF2B5EF4-FFF2-40B4-BE49-F238E27FC236}">
                  <a16:creationId xmlns:a16="http://schemas.microsoft.com/office/drawing/2014/main" id="{4DD2E321-9C18-4B8A-823B-07FC32FDF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846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90" name="Line 94">
              <a:extLst>
                <a:ext uri="{FF2B5EF4-FFF2-40B4-BE49-F238E27FC236}">
                  <a16:creationId xmlns:a16="http://schemas.microsoft.com/office/drawing/2014/main" id="{297AD712-6735-4AD0-A1F1-D6089B909D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7056"/>
              <a:ext cx="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91" name="Line 95">
              <a:extLst>
                <a:ext uri="{FF2B5EF4-FFF2-40B4-BE49-F238E27FC236}">
                  <a16:creationId xmlns:a16="http://schemas.microsoft.com/office/drawing/2014/main" id="{46301827-B56B-4EE8-81AF-27D9C3C4E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705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92" name="Line 96">
              <a:extLst>
                <a:ext uri="{FF2B5EF4-FFF2-40B4-BE49-F238E27FC236}">
                  <a16:creationId xmlns:a16="http://schemas.microsoft.com/office/drawing/2014/main" id="{42DACC23-260A-4A51-9E2B-74D20A8B9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0" y="892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93" name="Line 97">
              <a:extLst>
                <a:ext uri="{FF2B5EF4-FFF2-40B4-BE49-F238E27FC236}">
                  <a16:creationId xmlns:a16="http://schemas.microsoft.com/office/drawing/2014/main" id="{7DB4376A-514E-4888-BD1A-0A3634555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0" y="7680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94" name="Line 98">
              <a:extLst>
                <a:ext uri="{FF2B5EF4-FFF2-40B4-BE49-F238E27FC236}">
                  <a16:creationId xmlns:a16="http://schemas.microsoft.com/office/drawing/2014/main" id="{E2543C83-9CA1-4319-A53A-759AAE8EA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768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95" name="Line 99">
              <a:extLst>
                <a:ext uri="{FF2B5EF4-FFF2-40B4-BE49-F238E27FC236}">
                  <a16:creationId xmlns:a16="http://schemas.microsoft.com/office/drawing/2014/main" id="{9BA79969-FDD6-4EFC-BA70-57AEB0CA6D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0" y="6744"/>
              <a:ext cx="144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96" name="Line 100">
              <a:extLst>
                <a:ext uri="{FF2B5EF4-FFF2-40B4-BE49-F238E27FC236}">
                  <a16:creationId xmlns:a16="http://schemas.microsoft.com/office/drawing/2014/main" id="{80C0EE62-A024-4230-9CCF-28DC93E5F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7212"/>
              <a:ext cx="144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97" name="Line 101">
              <a:extLst>
                <a:ext uri="{FF2B5EF4-FFF2-40B4-BE49-F238E27FC236}">
                  <a16:creationId xmlns:a16="http://schemas.microsoft.com/office/drawing/2014/main" id="{87BEBD15-D85B-4DB7-90CE-9415999D5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6276"/>
              <a:ext cx="144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98" name="Line 102">
              <a:extLst>
                <a:ext uri="{FF2B5EF4-FFF2-40B4-BE49-F238E27FC236}">
                  <a16:creationId xmlns:a16="http://schemas.microsoft.com/office/drawing/2014/main" id="{A4DAAAA9-6BED-4668-ADE5-14624591B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6900"/>
              <a:ext cx="144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199" name="Line 103">
              <a:extLst>
                <a:ext uri="{FF2B5EF4-FFF2-40B4-BE49-F238E27FC236}">
                  <a16:creationId xmlns:a16="http://schemas.microsoft.com/office/drawing/2014/main" id="{8EBB5ABF-722E-4BCD-8E63-0E50A9ABE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6588"/>
              <a:ext cx="144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200" name="Line 104">
              <a:extLst>
                <a:ext uri="{FF2B5EF4-FFF2-40B4-BE49-F238E27FC236}">
                  <a16:creationId xmlns:a16="http://schemas.microsoft.com/office/drawing/2014/main" id="{2955CCAE-6F45-45D7-BC81-44B6CC4CD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0" y="6900"/>
              <a:ext cx="126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201" name="Line 105">
              <a:extLst>
                <a:ext uri="{FF2B5EF4-FFF2-40B4-BE49-F238E27FC236}">
                  <a16:creationId xmlns:a16="http://schemas.microsoft.com/office/drawing/2014/main" id="{09161D0C-8F83-42EF-955D-B30DBC72A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0" y="7212"/>
              <a:ext cx="126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202" name="Line 106">
              <a:extLst>
                <a:ext uri="{FF2B5EF4-FFF2-40B4-BE49-F238E27FC236}">
                  <a16:creationId xmlns:a16="http://schemas.microsoft.com/office/drawing/2014/main" id="{ED2B75AE-7979-4C98-B3DE-569DF7A82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" y="7056"/>
              <a:ext cx="126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203" name="Line 107">
              <a:extLst>
                <a:ext uri="{FF2B5EF4-FFF2-40B4-BE49-F238E27FC236}">
                  <a16:creationId xmlns:a16="http://schemas.microsoft.com/office/drawing/2014/main" id="{B517ECD8-3F4C-4BD2-9DE2-930786FBC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0" y="7524"/>
              <a:ext cx="12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  <p:sp>
          <p:nvSpPr>
            <p:cNvPr id="260204" name="Line 108">
              <a:extLst>
                <a:ext uri="{FF2B5EF4-FFF2-40B4-BE49-F238E27FC236}">
                  <a16:creationId xmlns:a16="http://schemas.microsoft.com/office/drawing/2014/main" id="{86644A36-DBE8-4351-AE28-F4F96E575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" y="7680"/>
              <a:ext cx="126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en-US"/>
            </a:p>
          </p:txBody>
        </p:sp>
      </p:grpSp>
      <p:sp>
        <p:nvSpPr>
          <p:cNvPr id="260205" name="Rectangle 109">
            <a:extLst>
              <a:ext uri="{FF2B5EF4-FFF2-40B4-BE49-F238E27FC236}">
                <a16:creationId xmlns:a16="http://schemas.microsoft.com/office/drawing/2014/main" id="{A69F9405-B3EA-43C6-868A-C6D9965F4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40906E29-1472-4D37-B6D6-78A1DA4C3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4724400" cy="1219200"/>
          </a:xfrm>
        </p:spPr>
        <p:txBody>
          <a:bodyPr/>
          <a:lstStyle/>
          <a:p>
            <a:r>
              <a:rPr lang="en-US" altLang="zh-CN" sz="48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文件管理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360515" name="Group 67">
            <a:extLst>
              <a:ext uri="{FF2B5EF4-FFF2-40B4-BE49-F238E27FC236}">
                <a16:creationId xmlns:a16="http://schemas.microsoft.com/office/drawing/2014/main" id="{B01DC9E0-4603-4531-8B0C-75E00D6086D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43000"/>
            <a:ext cx="7086600" cy="5486400"/>
            <a:chOff x="2781" y="7865"/>
            <a:chExt cx="6660" cy="6089"/>
          </a:xfrm>
        </p:grpSpPr>
        <p:grpSp>
          <p:nvGrpSpPr>
            <p:cNvPr id="360516" name="Group 68">
              <a:extLst>
                <a:ext uri="{FF2B5EF4-FFF2-40B4-BE49-F238E27FC236}">
                  <a16:creationId xmlns:a16="http://schemas.microsoft.com/office/drawing/2014/main" id="{07F0A046-AC3A-49E6-B90D-311D78E5B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1" y="9269"/>
              <a:ext cx="6300" cy="4094"/>
              <a:chOff x="2601" y="1942"/>
              <a:chExt cx="6300" cy="3588"/>
            </a:xfrm>
          </p:grpSpPr>
          <p:sp>
            <p:nvSpPr>
              <p:cNvPr id="360517" name="Text Box 69">
                <a:extLst>
                  <a:ext uri="{FF2B5EF4-FFF2-40B4-BE49-F238E27FC236}">
                    <a16:creationId xmlns:a16="http://schemas.microsoft.com/office/drawing/2014/main" id="{7B45A4C1-6C80-4BB4-BFFE-2198145932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" y="3502"/>
                <a:ext cx="144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EXT FS</a:t>
                </a:r>
              </a:p>
            </p:txBody>
          </p:sp>
          <p:sp>
            <p:nvSpPr>
              <p:cNvPr id="360518" name="Text Box 70">
                <a:extLst>
                  <a:ext uri="{FF2B5EF4-FFF2-40B4-BE49-F238E27FC236}">
                    <a16:creationId xmlns:a16="http://schemas.microsoft.com/office/drawing/2014/main" id="{3E7A8909-F483-4355-BA50-FD8DEE376A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" y="1942"/>
                <a:ext cx="216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VFS inode cache</a:t>
                </a:r>
              </a:p>
            </p:txBody>
          </p:sp>
          <p:sp>
            <p:nvSpPr>
              <p:cNvPr id="360519" name="Text Box 71">
                <a:extLst>
                  <a:ext uri="{FF2B5EF4-FFF2-40B4-BE49-F238E27FC236}">
                    <a16:creationId xmlns:a16="http://schemas.microsoft.com/office/drawing/2014/main" id="{7B635CD4-1A4A-4AB4-BED4-C9B1A5CF9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" y="2410"/>
                <a:ext cx="216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VFS directory cache</a:t>
                </a:r>
              </a:p>
            </p:txBody>
          </p:sp>
          <p:sp>
            <p:nvSpPr>
              <p:cNvPr id="360520" name="Line 72">
                <a:extLst>
                  <a:ext uri="{FF2B5EF4-FFF2-40B4-BE49-F238E27FC236}">
                    <a16:creationId xmlns:a16="http://schemas.microsoft.com/office/drawing/2014/main" id="{53C3CE90-CAAE-4A88-AA23-6378EC5A2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1" y="2098"/>
                <a:ext cx="1620" cy="1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21" name="Line 73">
                <a:extLst>
                  <a:ext uri="{FF2B5EF4-FFF2-40B4-BE49-F238E27FC236}">
                    <a16:creationId xmlns:a16="http://schemas.microsoft.com/office/drawing/2014/main" id="{33F3C0CB-DC19-43A1-9D6A-02A6DAEB1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1" y="2254"/>
                <a:ext cx="162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22" name="Line 74">
                <a:extLst>
                  <a:ext uri="{FF2B5EF4-FFF2-40B4-BE49-F238E27FC236}">
                    <a16:creationId xmlns:a16="http://schemas.microsoft.com/office/drawing/2014/main" id="{8FE8C9F0-9F9D-4D58-A53E-A3EB29E24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1" y="3034"/>
                <a:ext cx="63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23" name="Text Box 75">
                <a:extLst>
                  <a:ext uri="{FF2B5EF4-FFF2-40B4-BE49-F238E27FC236}">
                    <a16:creationId xmlns:a16="http://schemas.microsoft.com/office/drawing/2014/main" id="{A1A11BD2-33DD-462D-8C5A-2E46ADEB4F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1" y="3502"/>
                <a:ext cx="144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EXT2 FS</a:t>
                </a:r>
              </a:p>
            </p:txBody>
          </p:sp>
          <p:sp>
            <p:nvSpPr>
              <p:cNvPr id="360524" name="Text Box 76">
                <a:extLst>
                  <a:ext uri="{FF2B5EF4-FFF2-40B4-BE49-F238E27FC236}">
                    <a16:creationId xmlns:a16="http://schemas.microsoft.com/office/drawing/2014/main" id="{B61A074F-276F-4AFE-A061-82592560F9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1" y="3502"/>
                <a:ext cx="144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MSDOS FS</a:t>
                </a:r>
              </a:p>
            </p:txBody>
          </p:sp>
          <p:sp>
            <p:nvSpPr>
              <p:cNvPr id="360525" name="Text Box 77">
                <a:extLst>
                  <a:ext uri="{FF2B5EF4-FFF2-40B4-BE49-F238E27FC236}">
                    <a16:creationId xmlns:a16="http://schemas.microsoft.com/office/drawing/2014/main" id="{5CFE3298-862F-4500-B784-6D33C43EB5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1" y="3502"/>
                <a:ext cx="144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MINIX FS</a:t>
                </a:r>
              </a:p>
            </p:txBody>
          </p:sp>
          <p:sp>
            <p:nvSpPr>
              <p:cNvPr id="360526" name="Text Box 78">
                <a:extLst>
                  <a:ext uri="{FF2B5EF4-FFF2-40B4-BE49-F238E27FC236}">
                    <a16:creationId xmlns:a16="http://schemas.microsoft.com/office/drawing/2014/main" id="{D8E9D465-B7C3-43B1-AB10-9EBB46545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1" y="2098"/>
                <a:ext cx="162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VFS</a:t>
                </a:r>
              </a:p>
            </p:txBody>
          </p:sp>
          <p:sp>
            <p:nvSpPr>
              <p:cNvPr id="360527" name="Line 79">
                <a:extLst>
                  <a:ext uri="{FF2B5EF4-FFF2-40B4-BE49-F238E27FC236}">
                    <a16:creationId xmlns:a16="http://schemas.microsoft.com/office/drawing/2014/main" id="{149C6CCD-852C-4F94-A753-6AA94BE50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2410"/>
                <a:ext cx="3960" cy="10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28" name="Line 80">
                <a:extLst>
                  <a:ext uri="{FF2B5EF4-FFF2-40B4-BE49-F238E27FC236}">
                    <a16:creationId xmlns:a16="http://schemas.microsoft.com/office/drawing/2014/main" id="{80342B8B-0903-4BA9-BAB3-7D0E572BE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1" y="2410"/>
                <a:ext cx="2700" cy="10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29" name="Line 81">
                <a:extLst>
                  <a:ext uri="{FF2B5EF4-FFF2-40B4-BE49-F238E27FC236}">
                    <a16:creationId xmlns:a16="http://schemas.microsoft.com/office/drawing/2014/main" id="{3A3A3036-055B-44F8-9051-83334F11E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1" y="2410"/>
                <a:ext cx="1440" cy="10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30" name="Line 82">
                <a:extLst>
                  <a:ext uri="{FF2B5EF4-FFF2-40B4-BE49-F238E27FC236}">
                    <a16:creationId xmlns:a16="http://schemas.microsoft.com/office/drawing/2014/main" id="{7DAF46E0-ED89-49F8-AEA6-E8190E098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21" y="2410"/>
                <a:ext cx="0" cy="10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31" name="Text Box 83">
                <a:extLst>
                  <a:ext uri="{FF2B5EF4-FFF2-40B4-BE49-F238E27FC236}">
                    <a16:creationId xmlns:a16="http://schemas.microsoft.com/office/drawing/2014/main" id="{4980BDB5-3444-4D53-BEF4-2431CAA41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1" y="5218"/>
                <a:ext cx="306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I/O</a:t>
                </a:r>
                <a:r>
                  <a:rPr kumimoji="0" lang="zh-CN" altLang="en-US" sz="1800" b="1">
                    <a:solidFill>
                      <a:srgbClr val="008000"/>
                    </a:solidFill>
                    <a:latin typeface="仿宋_GB2312" pitchFamily="49" charset="-122"/>
                  </a:rPr>
                  <a:t>设备驱动</a:t>
                </a:r>
              </a:p>
            </p:txBody>
          </p:sp>
          <p:sp>
            <p:nvSpPr>
              <p:cNvPr id="360532" name="Line 84">
                <a:extLst>
                  <a:ext uri="{FF2B5EF4-FFF2-40B4-BE49-F238E27FC236}">
                    <a16:creationId xmlns:a16="http://schemas.microsoft.com/office/drawing/2014/main" id="{3832EA99-162E-4950-A2A4-94D258534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814"/>
                <a:ext cx="1440" cy="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33" name="Line 85">
                <a:extLst>
                  <a:ext uri="{FF2B5EF4-FFF2-40B4-BE49-F238E27FC236}">
                    <a16:creationId xmlns:a16="http://schemas.microsoft.com/office/drawing/2014/main" id="{6D41A16D-3AE0-46BE-B5BF-FF1D45F25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1" y="3814"/>
                <a:ext cx="540" cy="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34" name="Line 86">
                <a:extLst>
                  <a:ext uri="{FF2B5EF4-FFF2-40B4-BE49-F238E27FC236}">
                    <a16:creationId xmlns:a16="http://schemas.microsoft.com/office/drawing/2014/main" id="{4515AE61-9D57-4BF8-AD34-9E72F3D5F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21" y="3814"/>
                <a:ext cx="540" cy="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35" name="Line 87">
                <a:extLst>
                  <a:ext uri="{FF2B5EF4-FFF2-40B4-BE49-F238E27FC236}">
                    <a16:creationId xmlns:a16="http://schemas.microsoft.com/office/drawing/2014/main" id="{A9AE2BA9-BBDB-421E-8007-2333CF3BB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41" y="3814"/>
                <a:ext cx="1440" cy="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36" name="Text Box 88">
                <a:extLst>
                  <a:ext uri="{FF2B5EF4-FFF2-40B4-BE49-F238E27FC236}">
                    <a16:creationId xmlns:a16="http://schemas.microsoft.com/office/drawing/2014/main" id="{184BE418-96BD-4199-BBBD-96306400DD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1" y="4438"/>
                <a:ext cx="3060" cy="312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zh-CN" altLang="en-US" sz="1800" b="1">
                    <a:solidFill>
                      <a:srgbClr val="008000"/>
                    </a:solidFill>
                    <a:latin typeface="仿宋_GB2312" pitchFamily="49" charset="-122"/>
                  </a:rPr>
                  <a:t>缓冲区缓存</a:t>
                </a:r>
              </a:p>
            </p:txBody>
          </p:sp>
          <p:sp>
            <p:nvSpPr>
              <p:cNvPr id="360537" name="Line 89">
                <a:extLst>
                  <a:ext uri="{FF2B5EF4-FFF2-40B4-BE49-F238E27FC236}">
                    <a16:creationId xmlns:a16="http://schemas.microsoft.com/office/drawing/2014/main" id="{5A076AAB-7BAF-40CD-8D33-FF1B8CCAF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1" y="4750"/>
                <a:ext cx="0" cy="4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0538" name="Text Box 90">
              <a:extLst>
                <a:ext uri="{FF2B5EF4-FFF2-40B4-BE49-F238E27FC236}">
                  <a16:creationId xmlns:a16="http://schemas.microsoft.com/office/drawing/2014/main" id="{D0A98222-1B23-4473-B287-AFEC851F9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1" y="13481"/>
              <a:ext cx="4680" cy="47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         </a:t>
              </a:r>
              <a:r>
                <a:rPr kumimoji="0" lang="zh-CN" altLang="en-US" sz="2800" b="1">
                  <a:solidFill>
                    <a:srgbClr val="FF3300"/>
                  </a:solidFill>
                  <a:latin typeface="仿宋_GB2312" pitchFamily="49" charset="-122"/>
                </a:rPr>
                <a:t>虚拟文件系统结构</a:t>
              </a:r>
            </a:p>
          </p:txBody>
        </p:sp>
        <p:sp>
          <p:nvSpPr>
            <p:cNvPr id="360539" name="Text Box 91">
              <a:extLst>
                <a:ext uri="{FF2B5EF4-FFF2-40B4-BE49-F238E27FC236}">
                  <a16:creationId xmlns:a16="http://schemas.microsoft.com/office/drawing/2014/main" id="{67C13BFD-651F-43A1-9AFE-B0EC0E55F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" y="11049"/>
              <a:ext cx="144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EXT FS</a:t>
              </a:r>
            </a:p>
          </p:txBody>
        </p:sp>
        <p:sp>
          <p:nvSpPr>
            <p:cNvPr id="360540" name="Text Box 92">
              <a:extLst>
                <a:ext uri="{FF2B5EF4-FFF2-40B4-BE49-F238E27FC236}">
                  <a16:creationId xmlns:a16="http://schemas.microsoft.com/office/drawing/2014/main" id="{07EF55F7-8E09-4666-ABC1-0C5B6C9A3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1" y="9269"/>
              <a:ext cx="216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VFS inode cache</a:t>
              </a:r>
            </a:p>
          </p:txBody>
        </p:sp>
        <p:sp>
          <p:nvSpPr>
            <p:cNvPr id="360541" name="Text Box 93">
              <a:extLst>
                <a:ext uri="{FF2B5EF4-FFF2-40B4-BE49-F238E27FC236}">
                  <a16:creationId xmlns:a16="http://schemas.microsoft.com/office/drawing/2014/main" id="{A7FBD4EB-7491-4119-B025-471B6C7B3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1" y="9803"/>
              <a:ext cx="216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VFS directory cache</a:t>
              </a:r>
            </a:p>
          </p:txBody>
        </p:sp>
        <p:sp>
          <p:nvSpPr>
            <p:cNvPr id="360542" name="Line 94">
              <a:extLst>
                <a:ext uri="{FF2B5EF4-FFF2-40B4-BE49-F238E27FC236}">
                  <a16:creationId xmlns:a16="http://schemas.microsoft.com/office/drawing/2014/main" id="{5DD16439-33A8-4177-A044-E2C93CC84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1" y="9447"/>
              <a:ext cx="1620" cy="1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43" name="Line 95">
              <a:extLst>
                <a:ext uri="{FF2B5EF4-FFF2-40B4-BE49-F238E27FC236}">
                  <a16:creationId xmlns:a16="http://schemas.microsoft.com/office/drawing/2014/main" id="{3D71D6CE-BB0D-4455-A709-7D4A1C950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1" y="9625"/>
              <a:ext cx="1620" cy="3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44" name="Line 96">
              <a:extLst>
                <a:ext uri="{FF2B5EF4-FFF2-40B4-BE49-F238E27FC236}">
                  <a16:creationId xmlns:a16="http://schemas.microsoft.com/office/drawing/2014/main" id="{4929FB14-273D-438D-8FC2-6FD69E2F6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1" y="10515"/>
              <a:ext cx="6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45" name="Text Box 97">
              <a:extLst>
                <a:ext uri="{FF2B5EF4-FFF2-40B4-BE49-F238E27FC236}">
                  <a16:creationId xmlns:a16="http://schemas.microsoft.com/office/drawing/2014/main" id="{DFA456C2-1639-463A-8F57-17FECF0D9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11049"/>
              <a:ext cx="144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EXT2 FS</a:t>
              </a:r>
            </a:p>
          </p:txBody>
        </p:sp>
        <p:sp>
          <p:nvSpPr>
            <p:cNvPr id="360546" name="Text Box 98">
              <a:extLst>
                <a:ext uri="{FF2B5EF4-FFF2-40B4-BE49-F238E27FC236}">
                  <a16:creationId xmlns:a16="http://schemas.microsoft.com/office/drawing/2014/main" id="{0F7EDFA2-108D-46CB-A6BB-7DDCF4DB3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1" y="11049"/>
              <a:ext cx="144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MSDOS FS</a:t>
              </a:r>
            </a:p>
          </p:txBody>
        </p:sp>
        <p:sp>
          <p:nvSpPr>
            <p:cNvPr id="360547" name="Text Box 99">
              <a:extLst>
                <a:ext uri="{FF2B5EF4-FFF2-40B4-BE49-F238E27FC236}">
                  <a16:creationId xmlns:a16="http://schemas.microsoft.com/office/drawing/2014/main" id="{8DFF5EE5-B13F-4FE0-AE74-9F095348D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1" y="11049"/>
              <a:ext cx="144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MINIX FS</a:t>
              </a:r>
            </a:p>
          </p:txBody>
        </p:sp>
        <p:sp>
          <p:nvSpPr>
            <p:cNvPr id="360548" name="Text Box 100">
              <a:extLst>
                <a:ext uri="{FF2B5EF4-FFF2-40B4-BE49-F238E27FC236}">
                  <a16:creationId xmlns:a16="http://schemas.microsoft.com/office/drawing/2014/main" id="{4178E645-934B-48E6-8B94-6EF1D9983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9447"/>
              <a:ext cx="162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VFS</a:t>
              </a:r>
            </a:p>
          </p:txBody>
        </p:sp>
        <p:sp>
          <p:nvSpPr>
            <p:cNvPr id="360549" name="Line 101">
              <a:extLst>
                <a:ext uri="{FF2B5EF4-FFF2-40B4-BE49-F238E27FC236}">
                  <a16:creationId xmlns:a16="http://schemas.microsoft.com/office/drawing/2014/main" id="{2B41940E-4D8F-4A26-B61C-1B8A32068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9803"/>
              <a:ext cx="3960" cy="12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50" name="Line 102">
              <a:extLst>
                <a:ext uri="{FF2B5EF4-FFF2-40B4-BE49-F238E27FC236}">
                  <a16:creationId xmlns:a16="http://schemas.microsoft.com/office/drawing/2014/main" id="{E582147B-C55F-487C-A4F0-1B5E2091E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9803"/>
              <a:ext cx="2700" cy="12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51" name="Line 103">
              <a:extLst>
                <a:ext uri="{FF2B5EF4-FFF2-40B4-BE49-F238E27FC236}">
                  <a16:creationId xmlns:a16="http://schemas.microsoft.com/office/drawing/2014/main" id="{810B5995-0BA1-4F24-B6EF-B60093738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" y="9803"/>
              <a:ext cx="1440" cy="12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52" name="Line 104">
              <a:extLst>
                <a:ext uri="{FF2B5EF4-FFF2-40B4-BE49-F238E27FC236}">
                  <a16:creationId xmlns:a16="http://schemas.microsoft.com/office/drawing/2014/main" id="{9C778D28-092B-4541-94A2-A65231BFD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1" y="9803"/>
              <a:ext cx="0" cy="12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53" name="Text Box 105">
              <a:extLst>
                <a:ext uri="{FF2B5EF4-FFF2-40B4-BE49-F238E27FC236}">
                  <a16:creationId xmlns:a16="http://schemas.microsoft.com/office/drawing/2014/main" id="{B6A8F433-ED1A-4BB8-94D5-53038C86C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13007"/>
              <a:ext cx="306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设备驱动</a:t>
              </a:r>
            </a:p>
          </p:txBody>
        </p:sp>
        <p:sp>
          <p:nvSpPr>
            <p:cNvPr id="360554" name="Line 106">
              <a:extLst>
                <a:ext uri="{FF2B5EF4-FFF2-40B4-BE49-F238E27FC236}">
                  <a16:creationId xmlns:a16="http://schemas.microsoft.com/office/drawing/2014/main" id="{DE51B34F-BA63-4BFC-A086-1F257F2CF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11405"/>
              <a:ext cx="1440" cy="7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55" name="Line 107">
              <a:extLst>
                <a:ext uri="{FF2B5EF4-FFF2-40B4-BE49-F238E27FC236}">
                  <a16:creationId xmlns:a16="http://schemas.microsoft.com/office/drawing/2014/main" id="{C0916B38-1BBE-4837-BC93-9578B2FA5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11405"/>
              <a:ext cx="540" cy="7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56" name="Line 108">
              <a:extLst>
                <a:ext uri="{FF2B5EF4-FFF2-40B4-BE49-F238E27FC236}">
                  <a16:creationId xmlns:a16="http://schemas.microsoft.com/office/drawing/2014/main" id="{A48E8E22-80F4-4345-B279-D1F4BB6B4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81" y="11405"/>
              <a:ext cx="540" cy="7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57" name="Line 109">
              <a:extLst>
                <a:ext uri="{FF2B5EF4-FFF2-40B4-BE49-F238E27FC236}">
                  <a16:creationId xmlns:a16="http://schemas.microsoft.com/office/drawing/2014/main" id="{EE061FEE-3D82-4BD3-9290-67067D7F1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01" y="11405"/>
              <a:ext cx="1440" cy="7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58" name="Text Box 110">
              <a:extLst>
                <a:ext uri="{FF2B5EF4-FFF2-40B4-BE49-F238E27FC236}">
                  <a16:creationId xmlns:a16="http://schemas.microsoft.com/office/drawing/2014/main" id="{73761B6F-AD13-4573-9503-9B0A4C09B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12117"/>
              <a:ext cx="306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缓冲区缓存</a:t>
              </a:r>
            </a:p>
          </p:txBody>
        </p:sp>
        <p:sp>
          <p:nvSpPr>
            <p:cNvPr id="360559" name="Line 111">
              <a:extLst>
                <a:ext uri="{FF2B5EF4-FFF2-40B4-BE49-F238E27FC236}">
                  <a16:creationId xmlns:a16="http://schemas.microsoft.com/office/drawing/2014/main" id="{B294FDF7-3486-4FC4-AA9D-A56CB9157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1" y="12473"/>
              <a:ext cx="0" cy="5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60" name="Text Box 112">
              <a:extLst>
                <a:ext uri="{FF2B5EF4-FFF2-40B4-BE49-F238E27FC236}">
                  <a16:creationId xmlns:a16="http://schemas.microsoft.com/office/drawing/2014/main" id="{6BECCF7C-1746-4488-B96F-A3A5C923D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8801"/>
              <a:ext cx="162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系统调用接口</a:t>
              </a:r>
            </a:p>
          </p:txBody>
        </p:sp>
        <p:sp>
          <p:nvSpPr>
            <p:cNvPr id="360561" name="Line 113">
              <a:extLst>
                <a:ext uri="{FF2B5EF4-FFF2-40B4-BE49-F238E27FC236}">
                  <a16:creationId xmlns:a16="http://schemas.microsoft.com/office/drawing/2014/main" id="{F62CB1B6-9D75-4C7E-A80F-2D641AD1F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911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62" name="Line 114">
              <a:extLst>
                <a:ext uri="{FF2B5EF4-FFF2-40B4-BE49-F238E27FC236}">
                  <a16:creationId xmlns:a16="http://schemas.microsoft.com/office/drawing/2014/main" id="{7D5AA8A6-0ADF-4EC1-B1CF-E3A0718D8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8645"/>
              <a:ext cx="0" cy="4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63" name="Line 115">
              <a:extLst>
                <a:ext uri="{FF2B5EF4-FFF2-40B4-BE49-F238E27FC236}">
                  <a16:creationId xmlns:a16="http://schemas.microsoft.com/office/drawing/2014/main" id="{B7C92441-3850-4AF2-B2C6-6C3A2955E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1" y="8645"/>
              <a:ext cx="0" cy="4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64" name="Line 116">
              <a:extLst>
                <a:ext uri="{FF2B5EF4-FFF2-40B4-BE49-F238E27FC236}">
                  <a16:creationId xmlns:a16="http://schemas.microsoft.com/office/drawing/2014/main" id="{4364232C-C7D1-4141-B912-8BD22F7F7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13481"/>
              <a:ext cx="6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65" name="Text Box 117">
              <a:extLst>
                <a:ext uri="{FF2B5EF4-FFF2-40B4-BE49-F238E27FC236}">
                  <a16:creationId xmlns:a16="http://schemas.microsoft.com/office/drawing/2014/main" id="{314F53E7-6A52-4C87-923A-654BE1018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7865"/>
              <a:ext cx="162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用户进程</a:t>
              </a:r>
            </a:p>
          </p:txBody>
        </p:sp>
        <p:sp>
          <p:nvSpPr>
            <p:cNvPr id="360566" name="Text Box 118">
              <a:extLst>
                <a:ext uri="{FF2B5EF4-FFF2-40B4-BE49-F238E27FC236}">
                  <a16:creationId xmlns:a16="http://schemas.microsoft.com/office/drawing/2014/main" id="{5E329009-1BDE-4178-A986-4912F0589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8333"/>
              <a:ext cx="1620" cy="35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文件系统调用</a:t>
              </a:r>
            </a:p>
          </p:txBody>
        </p:sp>
        <p:sp>
          <p:nvSpPr>
            <p:cNvPr id="360567" name="Line 119">
              <a:extLst>
                <a:ext uri="{FF2B5EF4-FFF2-40B4-BE49-F238E27FC236}">
                  <a16:creationId xmlns:a16="http://schemas.microsoft.com/office/drawing/2014/main" id="{CC877265-9066-41A8-9E21-67B52BDB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8645"/>
              <a:ext cx="6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68" name="Line 120">
              <a:extLst>
                <a:ext uri="{FF2B5EF4-FFF2-40B4-BE49-F238E27FC236}">
                  <a16:creationId xmlns:a16="http://schemas.microsoft.com/office/drawing/2014/main" id="{60AA581A-074D-42C5-8B8B-0D16908E1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8177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0569" name="Rectangle 121">
            <a:extLst>
              <a:ext uri="{FF2B5EF4-FFF2-40B4-BE49-F238E27FC236}">
                <a16:creationId xmlns:a16="http://schemas.microsoft.com/office/drawing/2014/main" id="{7F248CA8-421B-4FE7-AA82-63022E9EB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checker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691FBE19-72EB-498C-9BA0-892D5AB28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文件管理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(4)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2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虚拟文件系统组成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80E10D8A-7CF0-4F99-8081-460434F3A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5040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超级块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(super block)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对象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代表一个文件系统。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索引节点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(inode)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对象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代表一个文件。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目录项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(dentry)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对象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代表路径中的一个组成部分。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文件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(file)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对象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代表由进程已打开的一个文件。</a:t>
            </a:r>
          </a:p>
        </p:txBody>
      </p:sp>
      <p:sp>
        <p:nvSpPr>
          <p:cNvPr id="501764" name="Rectangle 4">
            <a:extLst>
              <a:ext uri="{FF2B5EF4-FFF2-40B4-BE49-F238E27FC236}">
                <a16:creationId xmlns:a16="http://schemas.microsoft.com/office/drawing/2014/main" id="{2F12F813-7A2B-43A9-9324-DE40711C0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765" name="Object 5">
            <a:extLst>
              <a:ext uri="{FF2B5EF4-FFF2-40B4-BE49-F238E27FC236}">
                <a16:creationId xmlns:a16="http://schemas.microsoft.com/office/drawing/2014/main" id="{51049BC3-D562-4ABD-9C33-BACEA036D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152775"/>
          <a:ext cx="5976937" cy="358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67" r:id="rId3" imgW="5184648" imgH="3273552" progId="SmartDraw.2">
                  <p:embed/>
                </p:oleObj>
              </mc:Choice>
              <mc:Fallback>
                <p:oleObj r:id="rId3" imgW="5184648" imgH="3273552" progId="SmartDraw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52775"/>
                        <a:ext cx="5976937" cy="358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>
            <a:extLst>
              <a:ext uri="{FF2B5EF4-FFF2-40B4-BE49-F238E27FC236}">
                <a16:creationId xmlns:a16="http://schemas.microsoft.com/office/drawing/2014/main" id="{13FED4D4-0CD3-426C-BCE4-FA03CB8E4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1143000"/>
          </a:xfrm>
        </p:spPr>
        <p:txBody>
          <a:bodyPr/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二、进程管理</a:t>
            </a:r>
          </a:p>
        </p:txBody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69EC4809-8DA3-44A5-AEE7-5163FC891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死锁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(Chap 3.5)</a:t>
            </a:r>
          </a:p>
          <a:p>
            <a:pPr marL="1168400" lvl="1" indent="-711200"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死锁的概念 </a:t>
            </a:r>
          </a:p>
          <a:p>
            <a:pPr marL="1168400" lvl="1" indent="-711200"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死锁处理策略</a:t>
            </a:r>
          </a:p>
          <a:p>
            <a:pPr marL="1168400" lvl="1" indent="-711200"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死锁预防 </a:t>
            </a:r>
          </a:p>
          <a:p>
            <a:pPr marL="1168400" lvl="1" indent="-711200">
              <a:buFontTx/>
              <a:buAutoNum type="arabicPeriod"/>
            </a:pP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死锁避免  </a:t>
            </a:r>
          </a:p>
          <a:p>
            <a:pPr marL="1524000" lvl="2" indent="-609600">
              <a:buFontTx/>
              <a:buChar char="–"/>
            </a:pP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系统安全状态：银行家算法。</a:t>
            </a:r>
          </a:p>
          <a:p>
            <a:pPr marL="1168400" lvl="1" indent="-711200">
              <a:buFontTx/>
              <a:buAutoNum type="arabicPeriod"/>
            </a:pP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死锁检测和解除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9139AD71-FE10-450E-8C92-2637E0922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57213"/>
            <a:ext cx="7772400" cy="1143000"/>
          </a:xfrm>
        </p:spPr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UNIX</a:t>
            </a:r>
            <a:r>
              <a:rPr lang="zh-CN" altLang="en-US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类文件系统</a:t>
            </a:r>
          </a:p>
        </p:txBody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id="{2F78D3B0-8226-4484-9ABD-39686F220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511175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UNIX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类文件系统使用四种相关的抽象概念：文件、目录项、索引节点和安装点。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文件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(file)</a:t>
            </a:r>
            <a:r>
              <a:rPr lang="en-US" altLang="zh-CN" sz="2400">
                <a:ea typeface="仿宋_GB2312" pitchFamily="49" charset="-122"/>
              </a:rPr>
              <a:t>—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文件是由文件名标识的有序字节串，典型的配套文件操作有读、写、创建和删除等。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目录项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(dentry)</a:t>
            </a:r>
            <a:r>
              <a:rPr lang="en-US" altLang="zh-CN" sz="2400">
                <a:ea typeface="仿宋_GB2312" pitchFamily="49" charset="-122"/>
              </a:rPr>
              <a:t>—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是文件路径名中的一部分，例如</a:t>
            </a:r>
            <a:r>
              <a:rPr lang="zh-CN" altLang="en-US" sz="2400">
                <a:ea typeface="仿宋_GB2312" pitchFamily="49" charset="-122"/>
              </a:rPr>
              <a:t>“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/home/fei/fei1.c</a:t>
            </a:r>
            <a:r>
              <a:rPr lang="en-US" altLang="zh-CN" sz="2400">
                <a:ea typeface="仿宋_GB2312" pitchFamily="49" charset="-122"/>
              </a:rPr>
              <a:t>”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，其中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home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fei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fei1.c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都是目录项。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索引节点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(inode)</a:t>
            </a:r>
            <a:r>
              <a:rPr lang="en-US" altLang="zh-CN" sz="2400">
                <a:ea typeface="仿宋_GB2312" pitchFamily="49" charset="-122"/>
              </a:rPr>
              <a:t>—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是存放文件控制信息的数据结构，又分磁盘块中的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inode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和主存中活动的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inode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安装点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(mount point)</a:t>
            </a:r>
            <a:r>
              <a:rPr lang="en-US" altLang="zh-CN" sz="2400">
                <a:ea typeface="仿宋_GB2312" pitchFamily="49" charset="-122"/>
              </a:rPr>
              <a:t>—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文件系统被安装在一个特定的安装点上，所有的已安装文件系统都作为根文件系统树中的叶子出现在系统中。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Linux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Ext2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Ext3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UNIX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类文件系统。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Windows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FAT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NTFS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属于非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UNIX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类 </a:t>
            </a:r>
          </a:p>
        </p:txBody>
      </p:sp>
      <p:sp>
        <p:nvSpPr>
          <p:cNvPr id="498692" name="Rectangle 4">
            <a:extLst>
              <a:ext uri="{FF2B5EF4-FFF2-40B4-BE49-F238E27FC236}">
                <a16:creationId xmlns:a16="http://schemas.microsoft.com/office/drawing/2014/main" id="{DC6DACF2-E21D-4370-8E80-83EA08E6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28613"/>
            <a:ext cx="2282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文件管理</a:t>
            </a:r>
            <a:r>
              <a:rPr lang="en-US" altLang="zh-CN" sz="3200">
                <a:solidFill>
                  <a:srgbClr val="FF0000"/>
                </a:solidFill>
              </a:rPr>
              <a:t>(4)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1DB2A761-3241-43B0-87DA-CB10D8736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4724400" cy="1219200"/>
          </a:xfrm>
        </p:spPr>
        <p:txBody>
          <a:bodyPr/>
          <a:lstStyle/>
          <a:p>
            <a:r>
              <a:rPr lang="en-US" altLang="zh-CN" sz="48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文件管理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(5)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441485" name="Group 141">
            <a:extLst>
              <a:ext uri="{FF2B5EF4-FFF2-40B4-BE49-F238E27FC236}">
                <a16:creationId xmlns:a16="http://schemas.microsoft.com/office/drawing/2014/main" id="{BE88D89B-C10D-462A-9D65-F46B62C30672}"/>
              </a:ext>
            </a:extLst>
          </p:cNvPr>
          <p:cNvGrpSpPr>
            <a:grpSpLocks/>
          </p:cNvGrpSpPr>
          <p:nvPr/>
        </p:nvGrpSpPr>
        <p:grpSpPr bwMode="auto">
          <a:xfrm>
            <a:off x="0" y="1012825"/>
            <a:ext cx="9144000" cy="5845175"/>
            <a:chOff x="0" y="638"/>
            <a:chExt cx="5760" cy="3682"/>
          </a:xfrm>
        </p:grpSpPr>
        <p:sp>
          <p:nvSpPr>
            <p:cNvPr id="441403" name="Text Box 59">
              <a:extLst>
                <a:ext uri="{FF2B5EF4-FFF2-40B4-BE49-F238E27FC236}">
                  <a16:creationId xmlns:a16="http://schemas.microsoft.com/office/drawing/2014/main" id="{06A9987E-E699-46FA-A60F-FDC5B5D57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" y="3259"/>
              <a:ext cx="509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400" noProof="1">
                  <a:ea typeface="宋体" panose="02010600030101010101" pitchFamily="2" charset="-122"/>
                </a:rPr>
                <a:t>磁盘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441404" name="Text Box 60">
              <a:extLst>
                <a:ext uri="{FF2B5EF4-FFF2-40B4-BE49-F238E27FC236}">
                  <a16:creationId xmlns:a16="http://schemas.microsoft.com/office/drawing/2014/main" id="{035C6411-6FDD-469C-B8C0-0292768FD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" y="3072"/>
              <a:ext cx="509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400" noProof="1">
                  <a:ea typeface="宋体" panose="02010600030101010101" pitchFamily="2" charset="-122"/>
                </a:rPr>
                <a:t>主存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grpSp>
          <p:nvGrpSpPr>
            <p:cNvPr id="441405" name="Group 61">
              <a:extLst>
                <a:ext uri="{FF2B5EF4-FFF2-40B4-BE49-F238E27FC236}">
                  <a16:creationId xmlns:a16="http://schemas.microsoft.com/office/drawing/2014/main" id="{CBA00DD6-502A-4A62-97EB-37E67942E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" y="638"/>
              <a:ext cx="1051" cy="811"/>
              <a:chOff x="9360" y="1284"/>
              <a:chExt cx="1260" cy="2028"/>
            </a:xfrm>
          </p:grpSpPr>
          <p:sp>
            <p:nvSpPr>
              <p:cNvPr id="441406" name="AutoShape 62">
                <a:extLst>
                  <a:ext uri="{FF2B5EF4-FFF2-40B4-BE49-F238E27FC236}">
                    <a16:creationId xmlns:a16="http://schemas.microsoft.com/office/drawing/2014/main" id="{838262F7-233A-485A-9C6E-3798C34C9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0" y="2376"/>
                <a:ext cx="1260" cy="936"/>
              </a:xfrm>
              <a:prstGeom prst="flowChartDocumen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07" name="AutoShape 63">
                <a:extLst>
                  <a:ext uri="{FF2B5EF4-FFF2-40B4-BE49-F238E27FC236}">
                    <a16:creationId xmlns:a16="http://schemas.microsoft.com/office/drawing/2014/main" id="{C9795216-136A-44FA-936A-06C6CAF7C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0" y="1284"/>
                <a:ext cx="1260" cy="1092"/>
              </a:xfrm>
              <a:prstGeom prst="flowChartDocumen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08" name="Text Box 64">
                <a:extLst>
                  <a:ext uri="{FF2B5EF4-FFF2-40B4-BE49-F238E27FC236}">
                    <a16:creationId xmlns:a16="http://schemas.microsoft.com/office/drawing/2014/main" id="{E33C78D2-98EC-4527-A9B5-97943AE28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60" y="1596"/>
                <a:ext cx="1260" cy="140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endParaRPr lang="en-US" altLang="zh-CN" sz="1400">
                  <a:ea typeface="宋体" panose="02010600030101010101" pitchFamily="2" charset="-122"/>
                </a:endParaRPr>
              </a:p>
              <a:p>
                <a:pPr algn="just"/>
                <a:r>
                  <a:rPr lang="en-US" altLang="zh-CN" sz="1400">
                    <a:ea typeface="宋体" panose="02010600030101010101" pitchFamily="2" charset="-122"/>
                  </a:rPr>
                  <a:t> </a:t>
                </a:r>
              </a:p>
              <a:p>
                <a:pPr algn="just"/>
                <a:r>
                  <a:rPr lang="en-US" altLang="zh-CN" sz="1400">
                    <a:ea typeface="宋体" panose="02010600030101010101" pitchFamily="2" charset="-122"/>
                  </a:rPr>
                  <a:t>file</a:t>
                </a:r>
                <a:r>
                  <a:rPr lang="zh-CN" altLang="en-US" sz="1400">
                    <a:ea typeface="宋体" panose="02010600030101010101" pitchFamily="2" charset="-122"/>
                  </a:rPr>
                  <a:t>的指针</a:t>
                </a:r>
                <a:r>
                  <a:rPr lang="en-US" altLang="zh-CN" sz="1400">
                    <a:ea typeface="宋体" panose="02010600030101010101" pitchFamily="2" charset="-122"/>
                  </a:rPr>
                  <a:t>fp</a:t>
                </a:r>
              </a:p>
              <a:p>
                <a:pPr algn="just"/>
                <a:r>
                  <a:rPr lang="en-US" altLang="zh-CN" sz="1400">
                    <a:ea typeface="宋体" panose="02010600030101010101" pitchFamily="2" charset="-122"/>
                  </a:rPr>
                  <a:t>  …</a:t>
                </a:r>
              </a:p>
            </p:txBody>
          </p:sp>
        </p:grpSp>
        <p:grpSp>
          <p:nvGrpSpPr>
            <p:cNvPr id="441410" name="Group 66">
              <a:extLst>
                <a:ext uri="{FF2B5EF4-FFF2-40B4-BE49-F238E27FC236}">
                  <a16:creationId xmlns:a16="http://schemas.microsoft.com/office/drawing/2014/main" id="{EF7F846A-084F-4CAB-A22E-2CDC85CD0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1574"/>
              <a:ext cx="891" cy="1685"/>
              <a:chOff x="9360" y="1284"/>
              <a:chExt cx="1260" cy="2028"/>
            </a:xfrm>
          </p:grpSpPr>
          <p:sp>
            <p:nvSpPr>
              <p:cNvPr id="441411" name="AutoShape 67">
                <a:extLst>
                  <a:ext uri="{FF2B5EF4-FFF2-40B4-BE49-F238E27FC236}">
                    <a16:creationId xmlns:a16="http://schemas.microsoft.com/office/drawing/2014/main" id="{868C4B6F-4AE8-40B8-B471-4057F7B09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0" y="2376"/>
                <a:ext cx="1260" cy="936"/>
              </a:xfrm>
              <a:prstGeom prst="flowChart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12" name="AutoShape 68">
                <a:extLst>
                  <a:ext uri="{FF2B5EF4-FFF2-40B4-BE49-F238E27FC236}">
                    <a16:creationId xmlns:a16="http://schemas.microsoft.com/office/drawing/2014/main" id="{4A4DAF43-75AF-460A-BD3F-C62412A46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0" y="1284"/>
                <a:ext cx="1260" cy="1092"/>
              </a:xfrm>
              <a:prstGeom prst="flowChart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13" name="Text Box 69">
                <a:extLst>
                  <a:ext uri="{FF2B5EF4-FFF2-40B4-BE49-F238E27FC236}">
                    <a16:creationId xmlns:a16="http://schemas.microsoft.com/office/drawing/2014/main" id="{19E0F5D8-D7A8-4FE9-8BC5-CB3D07068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60" y="1596"/>
                <a:ext cx="1260" cy="140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ea typeface="宋体" panose="02010600030101010101" pitchFamily="2" charset="-122"/>
                  </a:rPr>
                  <a:t>i_number</a:t>
                </a:r>
              </a:p>
              <a:p>
                <a:pPr algn="just"/>
                <a:r>
                  <a:rPr lang="en-US" altLang="zh-CN" sz="1400">
                    <a:ea typeface="宋体" panose="02010600030101010101" pitchFamily="2" charset="-122"/>
                  </a:rPr>
                  <a:t>i_count</a:t>
                </a:r>
              </a:p>
            </p:txBody>
          </p:sp>
        </p:grpSp>
        <p:sp>
          <p:nvSpPr>
            <p:cNvPr id="441414" name="Line 70">
              <a:extLst>
                <a:ext uri="{FF2B5EF4-FFF2-40B4-BE49-F238E27FC236}">
                  <a16:creationId xmlns:a16="http://schemas.microsoft.com/office/drawing/2014/main" id="{8982C10A-B777-42AE-B9E1-394DFA0AE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011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16" name="AutoShape 72">
              <a:extLst>
                <a:ext uri="{FF2B5EF4-FFF2-40B4-BE49-F238E27FC236}">
                  <a16:creationId xmlns:a16="http://schemas.microsoft.com/office/drawing/2014/main" id="{D5D55BC3-D895-4501-A1C4-F16DDE16E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481"/>
              <a:ext cx="891" cy="778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417" name="AutoShape 73">
              <a:extLst>
                <a:ext uri="{FF2B5EF4-FFF2-40B4-BE49-F238E27FC236}">
                  <a16:creationId xmlns:a16="http://schemas.microsoft.com/office/drawing/2014/main" id="{96A154DD-1A2B-4BE9-A6B4-0EFC8E37E0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69" y="1574"/>
              <a:ext cx="891" cy="907"/>
            </a:xfrm>
            <a:prstGeom prst="flowChartDocumen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418" name="Text Box 74">
              <a:extLst>
                <a:ext uri="{FF2B5EF4-FFF2-40B4-BE49-F238E27FC236}">
                  <a16:creationId xmlns:a16="http://schemas.microsoft.com/office/drawing/2014/main" id="{FDBE4FED-EE56-4EB8-9048-497A8F1B2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1855"/>
              <a:ext cx="891" cy="125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>
                  <a:ea typeface="宋体" panose="02010600030101010101" pitchFamily="2" charset="-122"/>
                </a:rPr>
                <a:t>i_number</a:t>
              </a:r>
            </a:p>
            <a:p>
              <a:pPr algn="just"/>
              <a:r>
                <a:rPr lang="en-US" altLang="zh-CN" sz="1400">
                  <a:ea typeface="宋体" panose="02010600030101010101" pitchFamily="2" charset="-122"/>
                </a:rPr>
                <a:t>i_count</a:t>
              </a:r>
            </a:p>
            <a:p>
              <a:pPr algn="just"/>
              <a:r>
                <a:rPr lang="en-US" altLang="zh-CN" sz="1400">
                  <a:ea typeface="宋体" panose="02010600030101010101" pitchFamily="2" charset="-122"/>
                </a:rPr>
                <a:t>…</a:t>
              </a:r>
            </a:p>
            <a:p>
              <a:pPr algn="just"/>
              <a:r>
                <a:rPr lang="en-US" altLang="zh-CN" sz="1400">
                  <a:ea typeface="宋体" panose="02010600030101010101" pitchFamily="2" charset="-122"/>
                </a:rPr>
                <a:t>i_addr[40]</a:t>
              </a:r>
            </a:p>
            <a:p>
              <a:pPr algn="just"/>
              <a:r>
                <a:rPr lang="en-US" altLang="zh-CN" sz="1400">
                  <a:ea typeface="宋体" panose="02010600030101010101" pitchFamily="2" charset="-122"/>
                </a:rPr>
                <a:t>  …</a:t>
              </a:r>
            </a:p>
            <a:p>
              <a:pPr algn="just"/>
              <a:r>
                <a:rPr lang="en-US" altLang="zh-CN" sz="1400">
                  <a:ea typeface="宋体" panose="02010600030101010101" pitchFamily="2" charset="-122"/>
                </a:rPr>
                <a:t>i_number</a:t>
              </a:r>
            </a:p>
            <a:p>
              <a:pPr algn="just"/>
              <a:r>
                <a:rPr lang="en-US" altLang="zh-CN" sz="1400">
                  <a:ea typeface="宋体" panose="02010600030101010101" pitchFamily="2" charset="-122"/>
                </a:rPr>
                <a:t>i_count</a:t>
              </a:r>
            </a:p>
            <a:p>
              <a:pPr algn="just"/>
              <a:r>
                <a:rPr lang="en-US" altLang="zh-CN" sz="1400">
                  <a:ea typeface="宋体" panose="02010600030101010101" pitchFamily="2" charset="-122"/>
                </a:rPr>
                <a:t>…</a:t>
              </a:r>
            </a:p>
            <a:p>
              <a:pPr algn="just"/>
              <a:r>
                <a:rPr lang="en-US" altLang="zh-CN" sz="1400">
                  <a:ea typeface="宋体" panose="02010600030101010101" pitchFamily="2" charset="-122"/>
                </a:rPr>
                <a:t>i_addr[40]</a:t>
              </a:r>
            </a:p>
            <a:p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441419" name="Line 75">
              <a:extLst>
                <a:ext uri="{FF2B5EF4-FFF2-40B4-BE49-F238E27FC236}">
                  <a16:creationId xmlns:a16="http://schemas.microsoft.com/office/drawing/2014/main" id="{45E60D78-CA8D-45B5-9F9C-121C1D158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704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20" name="Line 76">
              <a:extLst>
                <a:ext uri="{FF2B5EF4-FFF2-40B4-BE49-F238E27FC236}">
                  <a16:creationId xmlns:a16="http://schemas.microsoft.com/office/drawing/2014/main" id="{DC70A4BE-4DD9-4CD5-910C-FFA677EBA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136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21" name="Line 77">
              <a:extLst>
                <a:ext uri="{FF2B5EF4-FFF2-40B4-BE49-F238E27FC236}">
                  <a16:creationId xmlns:a16="http://schemas.microsoft.com/office/drawing/2014/main" id="{85B141C0-4E94-45A5-B7B5-8F00763F5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260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22" name="Line 78">
              <a:extLst>
                <a:ext uri="{FF2B5EF4-FFF2-40B4-BE49-F238E27FC236}">
                  <a16:creationId xmlns:a16="http://schemas.microsoft.com/office/drawing/2014/main" id="{CBCA7DA9-05AA-46A8-BD40-DE9A20EAE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385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23" name="Line 79">
              <a:extLst>
                <a:ext uri="{FF2B5EF4-FFF2-40B4-BE49-F238E27FC236}">
                  <a16:creationId xmlns:a16="http://schemas.microsoft.com/office/drawing/2014/main" id="{94DAB038-F8A8-4312-8891-FD8C5A038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510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25" name="Line 81">
              <a:extLst>
                <a:ext uri="{FF2B5EF4-FFF2-40B4-BE49-F238E27FC236}">
                  <a16:creationId xmlns:a16="http://schemas.microsoft.com/office/drawing/2014/main" id="{773B768D-19C3-48D0-B507-6353860B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885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26" name="Line 82">
              <a:extLst>
                <a:ext uri="{FF2B5EF4-FFF2-40B4-BE49-F238E27FC236}">
                  <a16:creationId xmlns:a16="http://schemas.microsoft.com/office/drawing/2014/main" id="{61B3FCCB-1DEB-47CC-9E74-53B2DD90C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011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428" name="Group 84">
              <a:extLst>
                <a:ext uri="{FF2B5EF4-FFF2-40B4-BE49-F238E27FC236}">
                  <a16:creationId xmlns:a16="http://schemas.microsoft.com/office/drawing/2014/main" id="{460C516F-1E90-4A0A-B29C-44BE909332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7" y="1574"/>
              <a:ext cx="891" cy="1435"/>
              <a:chOff x="9360" y="1284"/>
              <a:chExt cx="1260" cy="2028"/>
            </a:xfrm>
          </p:grpSpPr>
          <p:sp>
            <p:nvSpPr>
              <p:cNvPr id="441429" name="AutoShape 85">
                <a:extLst>
                  <a:ext uri="{FF2B5EF4-FFF2-40B4-BE49-F238E27FC236}">
                    <a16:creationId xmlns:a16="http://schemas.microsoft.com/office/drawing/2014/main" id="{E9102241-BC6C-468B-AA2B-7A793E84E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0" y="2376"/>
                <a:ext cx="1260" cy="936"/>
              </a:xfrm>
              <a:prstGeom prst="flowChartDocumen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30" name="AutoShape 86">
                <a:extLst>
                  <a:ext uri="{FF2B5EF4-FFF2-40B4-BE49-F238E27FC236}">
                    <a16:creationId xmlns:a16="http://schemas.microsoft.com/office/drawing/2014/main" id="{6718FA72-0546-4C6D-A0B2-1EC58AAB5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0" y="1284"/>
                <a:ext cx="1260" cy="1092"/>
              </a:xfrm>
              <a:prstGeom prst="flowChartDocumen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31" name="Text Box 87">
                <a:extLst>
                  <a:ext uri="{FF2B5EF4-FFF2-40B4-BE49-F238E27FC236}">
                    <a16:creationId xmlns:a16="http://schemas.microsoft.com/office/drawing/2014/main" id="{AD4A5830-3113-491F-A74A-D1B00B276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60" y="1596"/>
                <a:ext cx="1260" cy="140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endParaRPr lang="en-US" altLang="zh-CN" sz="1400">
                  <a:ea typeface="宋体" panose="02010600030101010101" pitchFamily="2" charset="-122"/>
                </a:endParaRPr>
              </a:p>
              <a:p>
                <a:pPr algn="just"/>
                <a:r>
                  <a:rPr lang="en-US" altLang="zh-CN" sz="1400">
                    <a:ea typeface="宋体" panose="02010600030101010101" pitchFamily="2" charset="-122"/>
                  </a:rPr>
                  <a:t>f_flag</a:t>
                </a:r>
              </a:p>
              <a:p>
                <a:pPr algn="just"/>
                <a:r>
                  <a:rPr lang="en-US" altLang="zh-CN" sz="1400">
                    <a:ea typeface="宋体" panose="02010600030101010101" pitchFamily="2" charset="-122"/>
                  </a:rPr>
                  <a:t>f_count</a:t>
                </a:r>
              </a:p>
              <a:p>
                <a:pPr algn="just"/>
                <a:r>
                  <a:rPr lang="en-US" altLang="zh-CN" sz="1400">
                    <a:ea typeface="宋体" panose="02010600030101010101" pitchFamily="2" charset="-122"/>
                  </a:rPr>
                  <a:t>…</a:t>
                </a:r>
              </a:p>
              <a:p>
                <a:pPr algn="just"/>
                <a:r>
                  <a:rPr lang="en-US" altLang="zh-CN" sz="1400">
                    <a:ea typeface="宋体" panose="02010600030101010101" pitchFamily="2" charset="-122"/>
                  </a:rPr>
                  <a:t>f_inode</a:t>
                </a:r>
              </a:p>
              <a:p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41432" name="Line 88">
              <a:extLst>
                <a:ext uri="{FF2B5EF4-FFF2-40B4-BE49-F238E27FC236}">
                  <a16:creationId xmlns:a16="http://schemas.microsoft.com/office/drawing/2014/main" id="{E7AA7CFD-740F-4668-B4B4-85BCBCD3F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948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33" name="Line 89">
              <a:extLst>
                <a:ext uri="{FF2B5EF4-FFF2-40B4-BE49-F238E27FC236}">
                  <a16:creationId xmlns:a16="http://schemas.microsoft.com/office/drawing/2014/main" id="{48123E6E-1C23-4006-B960-F1A4D9A0F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115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34" name="Line 90">
              <a:extLst>
                <a:ext uri="{FF2B5EF4-FFF2-40B4-BE49-F238E27FC236}">
                  <a16:creationId xmlns:a16="http://schemas.microsoft.com/office/drawing/2014/main" id="{0FEB1F8B-A2A3-4991-A862-A52EF9BFB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251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35" name="Line 91">
              <a:extLst>
                <a:ext uri="{FF2B5EF4-FFF2-40B4-BE49-F238E27FC236}">
                  <a16:creationId xmlns:a16="http://schemas.microsoft.com/office/drawing/2014/main" id="{E3795F46-140B-42F1-8316-5FD9B28AE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387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36" name="Line 92">
              <a:extLst>
                <a:ext uri="{FF2B5EF4-FFF2-40B4-BE49-F238E27FC236}">
                  <a16:creationId xmlns:a16="http://schemas.microsoft.com/office/drawing/2014/main" id="{85A77E1E-E238-45E3-A410-71F69EFFE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523"/>
              <a:ext cx="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37" name="Line 93">
              <a:extLst>
                <a:ext uri="{FF2B5EF4-FFF2-40B4-BE49-F238E27FC236}">
                  <a16:creationId xmlns:a16="http://schemas.microsoft.com/office/drawing/2014/main" id="{C2C27557-C57C-4E18-8E41-FA04CA155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8" y="2385"/>
              <a:ext cx="381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38" name="Line 94">
              <a:extLst>
                <a:ext uri="{FF2B5EF4-FFF2-40B4-BE49-F238E27FC236}">
                  <a16:creationId xmlns:a16="http://schemas.microsoft.com/office/drawing/2014/main" id="{D31DD10B-7B8D-4EF3-A7A6-764276D23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888"/>
              <a:ext cx="10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39" name="Line 95">
              <a:extLst>
                <a:ext uri="{FF2B5EF4-FFF2-40B4-BE49-F238E27FC236}">
                  <a16:creationId xmlns:a16="http://schemas.microsoft.com/office/drawing/2014/main" id="{5BD7ED92-84CA-42CC-8316-25F142AD1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012"/>
              <a:ext cx="10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40" name="Line 96">
              <a:extLst>
                <a:ext uri="{FF2B5EF4-FFF2-40B4-BE49-F238E27FC236}">
                  <a16:creationId xmlns:a16="http://schemas.microsoft.com/office/drawing/2014/main" id="{125964FD-5690-49BD-9061-CBE5395FB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07"/>
              <a:ext cx="10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41" name="Line 97">
              <a:extLst>
                <a:ext uri="{FF2B5EF4-FFF2-40B4-BE49-F238E27FC236}">
                  <a16:creationId xmlns:a16="http://schemas.microsoft.com/office/drawing/2014/main" id="{A0E1D405-223D-4EAB-8D19-13B3965BF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" y="1075"/>
              <a:ext cx="382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42" name="Line 98">
              <a:extLst>
                <a:ext uri="{FF2B5EF4-FFF2-40B4-BE49-F238E27FC236}">
                  <a16:creationId xmlns:a16="http://schemas.microsoft.com/office/drawing/2014/main" id="{23CCEE7C-7298-47BA-8E79-BA9ED92F1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" y="1512"/>
              <a:ext cx="45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43" name="AutoShape 99">
              <a:extLst>
                <a:ext uri="{FF2B5EF4-FFF2-40B4-BE49-F238E27FC236}">
                  <a16:creationId xmlns:a16="http://schemas.microsoft.com/office/drawing/2014/main" id="{F8D68B2B-D8AD-473A-A3B7-2377F26F1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9" y="638"/>
              <a:ext cx="1019" cy="312"/>
            </a:xfrm>
            <a:prstGeom prst="wedgeRectCallout">
              <a:avLst>
                <a:gd name="adj1" fmla="val -78611"/>
                <a:gd name="adj2" fmla="val 8972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ea typeface="宋体" panose="02010600030101010101" pitchFamily="2" charset="-122"/>
                </a:rPr>
                <a:t>用户打开文件表</a:t>
              </a:r>
              <a:r>
                <a:rPr lang="en-US" altLang="zh-CN" sz="1400">
                  <a:ea typeface="宋体" panose="02010600030101010101" pitchFamily="2" charset="-122"/>
                </a:rPr>
                <a:t>files_struct</a:t>
              </a:r>
            </a:p>
          </p:txBody>
        </p:sp>
        <p:sp>
          <p:nvSpPr>
            <p:cNvPr id="441444" name="Text Box 100">
              <a:extLst>
                <a:ext uri="{FF2B5EF4-FFF2-40B4-BE49-F238E27FC236}">
                  <a16:creationId xmlns:a16="http://schemas.microsoft.com/office/drawing/2014/main" id="{BCB5B749-B2F2-4E31-A129-E067F38A4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50"/>
              <a:ext cx="612" cy="3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400" noProof="1">
                  <a:ea typeface="宋体" panose="02010600030101010101" pitchFamily="2" charset="-122"/>
                </a:rPr>
                <a:t>文件描述符</a:t>
              </a:r>
              <a:r>
                <a:rPr lang="en-US" altLang="zh-CN" sz="1400" noProof="1">
                  <a:ea typeface="宋体" panose="02010600030101010101" pitchFamily="2" charset="-122"/>
                </a:rPr>
                <a:t>fd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441445" name="Line 101">
              <a:extLst>
                <a:ext uri="{FF2B5EF4-FFF2-40B4-BE49-F238E27FC236}">
                  <a16:creationId xmlns:a16="http://schemas.microsoft.com/office/drawing/2014/main" id="{F43D2E8B-C44E-4E94-8AA3-DD0E32A13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" y="1075"/>
              <a:ext cx="2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46" name="Text Box 102">
              <a:extLst>
                <a:ext uri="{FF2B5EF4-FFF2-40B4-BE49-F238E27FC236}">
                  <a16:creationId xmlns:a16="http://schemas.microsoft.com/office/drawing/2014/main" id="{81018954-5D1D-41A9-8EC7-D425546F9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" y="1262"/>
              <a:ext cx="578" cy="18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400" noProof="1">
                  <a:ea typeface="宋体" panose="02010600030101010101" pitchFamily="2" charset="-122"/>
                </a:rPr>
                <a:t>用户空间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441447" name="Text Box 103">
              <a:extLst>
                <a:ext uri="{FF2B5EF4-FFF2-40B4-BE49-F238E27FC236}">
                  <a16:creationId xmlns:a16="http://schemas.microsoft.com/office/drawing/2014/main" id="{F953C728-B95C-4D86-A9CB-6C897FA90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" y="1574"/>
              <a:ext cx="578" cy="18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400" noProof="1">
                  <a:ea typeface="宋体" panose="02010600030101010101" pitchFamily="2" charset="-122"/>
                </a:rPr>
                <a:t>内核空间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441448" name="AutoShape 104">
              <a:extLst>
                <a:ext uri="{FF2B5EF4-FFF2-40B4-BE49-F238E27FC236}">
                  <a16:creationId xmlns:a16="http://schemas.microsoft.com/office/drawing/2014/main" id="{138AE767-38A3-4DA5-B833-CF549FF99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071"/>
              <a:ext cx="1018" cy="316"/>
            </a:xfrm>
            <a:prstGeom prst="wedgeRectCallout">
              <a:avLst>
                <a:gd name="adj1" fmla="val -41157"/>
                <a:gd name="adj2" fmla="val 113926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ea typeface="宋体" panose="02010600030101010101" pitchFamily="2" charset="-122"/>
                </a:rPr>
                <a:t>系统打开文件表</a:t>
              </a:r>
              <a:r>
                <a:rPr lang="en-US" altLang="zh-CN" sz="1400">
                  <a:ea typeface="宋体" panose="02010600030101010101" pitchFamily="2" charset="-122"/>
                </a:rPr>
                <a:t>file_struct</a:t>
              </a:r>
            </a:p>
          </p:txBody>
        </p:sp>
        <p:sp>
          <p:nvSpPr>
            <p:cNvPr id="441449" name="Text Box 105">
              <a:extLst>
                <a:ext uri="{FF2B5EF4-FFF2-40B4-BE49-F238E27FC236}">
                  <a16:creationId xmlns:a16="http://schemas.microsoft.com/office/drawing/2014/main" id="{8FF0D7BF-BD66-48A3-BBA2-72C6AB8F8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" y="2073"/>
              <a:ext cx="890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400" noProof="1">
                  <a:ea typeface="宋体" panose="02010600030101010101" pitchFamily="2" charset="-122"/>
                </a:rPr>
                <a:t>一个打开</a:t>
              </a:r>
            </a:p>
            <a:p>
              <a:r>
                <a:rPr lang="zh-CN" altLang="en-US" sz="1400" noProof="1">
                  <a:ea typeface="宋体" panose="02010600030101010101" pitchFamily="2" charset="-122"/>
                </a:rPr>
                <a:t>文件的</a:t>
              </a:r>
              <a:r>
                <a:rPr lang="en-US" altLang="zh-CN" sz="1400" noProof="1">
                  <a:ea typeface="宋体" panose="02010600030101010101" pitchFamily="2" charset="-122"/>
                </a:rPr>
                <a:t>file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441450" name="AutoShape 106">
              <a:extLst>
                <a:ext uri="{FF2B5EF4-FFF2-40B4-BE49-F238E27FC236}">
                  <a16:creationId xmlns:a16="http://schemas.microsoft.com/office/drawing/2014/main" id="{C13A1218-9775-45A6-86F5-48FC49459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" y="1949"/>
              <a:ext cx="255" cy="499"/>
            </a:xfrm>
            <a:prstGeom prst="leftBrace">
              <a:avLst>
                <a:gd name="adj1" fmla="val 163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51" name="Text Box 107">
              <a:extLst>
                <a:ext uri="{FF2B5EF4-FFF2-40B4-BE49-F238E27FC236}">
                  <a16:creationId xmlns:a16="http://schemas.microsoft.com/office/drawing/2014/main" id="{64BA88E6-4590-435E-BCE0-7F30D082F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6" y="2614"/>
              <a:ext cx="718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400" noProof="1">
                  <a:ea typeface="宋体" panose="02010600030101010101" pitchFamily="2" charset="-122"/>
                </a:rPr>
                <a:t>活动</a:t>
              </a:r>
              <a:r>
                <a:rPr lang="en-US" altLang="zh-CN" sz="1400" noProof="1">
                  <a:ea typeface="宋体" panose="02010600030101010101" pitchFamily="2" charset="-122"/>
                </a:rPr>
                <a:t>inode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441452" name="AutoShape 108">
              <a:extLst>
                <a:ext uri="{FF2B5EF4-FFF2-40B4-BE49-F238E27FC236}">
                  <a16:creationId xmlns:a16="http://schemas.microsoft.com/office/drawing/2014/main" id="{F7730FB7-021D-49F4-87DD-77FE90D564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60" y="2510"/>
              <a:ext cx="255" cy="499"/>
            </a:xfrm>
            <a:prstGeom prst="leftBrace">
              <a:avLst>
                <a:gd name="adj1" fmla="val 163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53" name="AutoShape 109">
              <a:extLst>
                <a:ext uri="{FF2B5EF4-FFF2-40B4-BE49-F238E27FC236}">
                  <a16:creationId xmlns:a16="http://schemas.microsoft.com/office/drawing/2014/main" id="{61260F30-A244-429C-AFF0-AD90AB768D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60" y="1824"/>
              <a:ext cx="255" cy="561"/>
            </a:xfrm>
            <a:prstGeom prst="leftBrace">
              <a:avLst>
                <a:gd name="adj1" fmla="val 1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54" name="Text Box 110">
              <a:extLst>
                <a:ext uri="{FF2B5EF4-FFF2-40B4-BE49-F238E27FC236}">
                  <a16:creationId xmlns:a16="http://schemas.microsoft.com/office/drawing/2014/main" id="{D06A17C2-B44D-4792-A547-5A6FE126C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" y="2011"/>
              <a:ext cx="714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400" noProof="1">
                  <a:ea typeface="宋体" panose="02010600030101010101" pitchFamily="2" charset="-122"/>
                </a:rPr>
                <a:t>活动</a:t>
              </a:r>
              <a:r>
                <a:rPr lang="en-US" altLang="zh-CN" sz="1400" noProof="1">
                  <a:ea typeface="宋体" panose="02010600030101010101" pitchFamily="2" charset="-122"/>
                </a:rPr>
                <a:t>inode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441455" name="AutoShape 111">
              <a:extLst>
                <a:ext uri="{FF2B5EF4-FFF2-40B4-BE49-F238E27FC236}">
                  <a16:creationId xmlns:a16="http://schemas.microsoft.com/office/drawing/2014/main" id="{4739E4AA-6EDF-40CC-9DA8-3601B89C8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1071"/>
              <a:ext cx="891" cy="316"/>
            </a:xfrm>
            <a:prstGeom prst="wedgeRectCallout">
              <a:avLst>
                <a:gd name="adj1" fmla="val -39787"/>
                <a:gd name="adj2" fmla="val 113926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ea typeface="宋体" panose="02010600030101010101" pitchFamily="2" charset="-122"/>
                </a:rPr>
                <a:t>主存活动</a:t>
              </a:r>
              <a:r>
                <a:rPr lang="en-US" altLang="zh-CN" sz="1400">
                  <a:ea typeface="宋体" panose="02010600030101010101" pitchFamily="2" charset="-122"/>
                </a:rPr>
                <a:t>inode</a:t>
              </a:r>
              <a:r>
                <a:rPr lang="zh-CN" altLang="en-US" sz="1400">
                  <a:ea typeface="宋体" panose="02010600030101010101" pitchFamily="2" charset="-122"/>
                </a:rPr>
                <a:t>表</a:t>
              </a:r>
            </a:p>
          </p:txBody>
        </p:sp>
        <p:sp>
          <p:nvSpPr>
            <p:cNvPr id="441456" name="Line 112">
              <a:extLst>
                <a:ext uri="{FF2B5EF4-FFF2-40B4-BE49-F238E27FC236}">
                  <a16:creationId xmlns:a16="http://schemas.microsoft.com/office/drawing/2014/main" id="{BD4BEB41-64C5-43F8-961B-8DB29BED8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" y="3259"/>
              <a:ext cx="52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57" name="Line 113">
              <a:extLst>
                <a:ext uri="{FF2B5EF4-FFF2-40B4-BE49-F238E27FC236}">
                  <a16:creationId xmlns:a16="http://schemas.microsoft.com/office/drawing/2014/main" id="{AAA7A564-D597-4B12-81F3-32872D847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6" y="2573"/>
              <a:ext cx="763" cy="8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58" name="Line 114">
              <a:extLst>
                <a:ext uri="{FF2B5EF4-FFF2-40B4-BE49-F238E27FC236}">
                  <a16:creationId xmlns:a16="http://schemas.microsoft.com/office/drawing/2014/main" id="{72FDEEF4-2BAD-4EBF-9306-866141435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0" y="2947"/>
              <a:ext cx="382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59" name="Line 115">
              <a:extLst>
                <a:ext uri="{FF2B5EF4-FFF2-40B4-BE49-F238E27FC236}">
                  <a16:creationId xmlns:a16="http://schemas.microsoft.com/office/drawing/2014/main" id="{3207E34D-FF17-4041-AB91-A39CF9A05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947"/>
              <a:ext cx="3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61" name="Text Box 117">
              <a:extLst>
                <a:ext uri="{FF2B5EF4-FFF2-40B4-BE49-F238E27FC236}">
                  <a16:creationId xmlns:a16="http://schemas.microsoft.com/office/drawing/2014/main" id="{31B75450-AD65-401A-B60E-3EA1F45BD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" y="3446"/>
              <a:ext cx="891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400" noProof="1">
                  <a:ea typeface="宋体" panose="02010600030101010101" pitchFamily="2" charset="-122"/>
                </a:rPr>
                <a:t>磁盘文件卷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grpSp>
          <p:nvGrpSpPr>
            <p:cNvPr id="441462" name="Group 118">
              <a:extLst>
                <a:ext uri="{FF2B5EF4-FFF2-40B4-BE49-F238E27FC236}">
                  <a16:creationId xmlns:a16="http://schemas.microsoft.com/office/drawing/2014/main" id="{830DE5E3-4705-435B-947B-17C82F4E7C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4" y="3446"/>
              <a:ext cx="4836" cy="187"/>
              <a:chOff x="3060" y="9240"/>
              <a:chExt cx="6480" cy="468"/>
            </a:xfrm>
          </p:grpSpPr>
          <p:sp>
            <p:nvSpPr>
              <p:cNvPr id="441463" name="Text Box 119">
                <a:extLst>
                  <a:ext uri="{FF2B5EF4-FFF2-40B4-BE49-F238E27FC236}">
                    <a16:creationId xmlns:a16="http://schemas.microsoft.com/office/drawing/2014/main" id="{626E3A8E-7B62-4860-8668-FD8CCCD4C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 noProof="1">
                    <a:ea typeface="宋体" panose="02010600030101010101" pitchFamily="2" charset="-122"/>
                  </a:rPr>
                  <a:t>0#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441464" name="Text Box 120">
                <a:extLst>
                  <a:ext uri="{FF2B5EF4-FFF2-40B4-BE49-F238E27FC236}">
                    <a16:creationId xmlns:a16="http://schemas.microsoft.com/office/drawing/2014/main" id="{206E28A8-DB0F-4733-BA4B-16BE75BA6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 noProof="1">
                    <a:ea typeface="宋体" panose="02010600030101010101" pitchFamily="2" charset="-122"/>
                  </a:rPr>
                  <a:t>1#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441465" name="Text Box 121">
                <a:extLst>
                  <a:ext uri="{FF2B5EF4-FFF2-40B4-BE49-F238E27FC236}">
                    <a16:creationId xmlns:a16="http://schemas.microsoft.com/office/drawing/2014/main" id="{67A27025-1C18-4129-B98B-21361CAA1F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 noProof="1">
                    <a:ea typeface="宋体" panose="02010600030101010101" pitchFamily="2" charset="-122"/>
                  </a:rPr>
                  <a:t>2#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441466" name="Text Box 122">
                <a:extLst>
                  <a:ext uri="{FF2B5EF4-FFF2-40B4-BE49-F238E27FC236}">
                    <a16:creationId xmlns:a16="http://schemas.microsoft.com/office/drawing/2014/main" id="{19C0525D-8080-45E3-9257-5DB90D7DB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 noProof="1">
                    <a:ea typeface="宋体" panose="02010600030101010101" pitchFamily="2" charset="-122"/>
                  </a:rPr>
                  <a:t>…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441467" name="Text Box 123">
                <a:extLst>
                  <a:ext uri="{FF2B5EF4-FFF2-40B4-BE49-F238E27FC236}">
                    <a16:creationId xmlns:a16="http://schemas.microsoft.com/office/drawing/2014/main" id="{2D8D83BD-AD08-47D6-B62F-13BC7E93B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441468" name="Text Box 124">
                <a:extLst>
                  <a:ext uri="{FF2B5EF4-FFF2-40B4-BE49-F238E27FC236}">
                    <a16:creationId xmlns:a16="http://schemas.microsoft.com/office/drawing/2014/main" id="{29EF69D7-8ED1-404F-B3D2-BA8D412B3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 noProof="1">
                    <a:ea typeface="宋体" panose="02010600030101010101" pitchFamily="2" charset="-122"/>
                  </a:rPr>
                  <a:t>…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441469" name="Text Box 125">
                <a:extLst>
                  <a:ext uri="{FF2B5EF4-FFF2-40B4-BE49-F238E27FC236}">
                    <a16:creationId xmlns:a16="http://schemas.microsoft.com/office/drawing/2014/main" id="{427B70D9-4B7C-488B-BF81-6E0C1407EF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441470" name="Text Box 126">
                <a:extLst>
                  <a:ext uri="{FF2B5EF4-FFF2-40B4-BE49-F238E27FC236}">
                    <a16:creationId xmlns:a16="http://schemas.microsoft.com/office/drawing/2014/main" id="{5F8FD874-5DEA-478F-8942-0267A528CA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441471" name="Text Box 127">
                <a:extLst>
                  <a:ext uri="{FF2B5EF4-FFF2-40B4-BE49-F238E27FC236}">
                    <a16:creationId xmlns:a16="http://schemas.microsoft.com/office/drawing/2014/main" id="{70780404-2545-42F0-A118-B1727E289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0" y="9240"/>
                <a:ext cx="540" cy="46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441472" name="Text Box 128">
                <a:extLst>
                  <a:ext uri="{FF2B5EF4-FFF2-40B4-BE49-F238E27FC236}">
                    <a16:creationId xmlns:a16="http://schemas.microsoft.com/office/drawing/2014/main" id="{E574358F-03F8-4EC3-A848-AE5177CB4E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0" y="9240"/>
                <a:ext cx="5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 noProof="1">
                    <a:ea typeface="宋体" panose="02010600030101010101" pitchFamily="2" charset="-122"/>
                  </a:rPr>
                  <a:t>…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441473" name="Text Box 129">
                <a:extLst>
                  <a:ext uri="{FF2B5EF4-FFF2-40B4-BE49-F238E27FC236}">
                    <a16:creationId xmlns:a16="http://schemas.microsoft.com/office/drawing/2014/main" id="{10A3A721-D593-4B19-8E02-A227D00FFF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0" y="9240"/>
                <a:ext cx="5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441474" name="Text Box 130">
                <a:extLst>
                  <a:ext uri="{FF2B5EF4-FFF2-40B4-BE49-F238E27FC236}">
                    <a16:creationId xmlns:a16="http://schemas.microsoft.com/office/drawing/2014/main" id="{4AB8AD65-49A5-41CB-A4B5-C57003CEA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 noProof="1">
                    <a:ea typeface="宋体" panose="02010600030101010101" pitchFamily="2" charset="-122"/>
                  </a:rPr>
                  <a:t>…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441475" name="Text Box 131">
                <a:extLst>
                  <a:ext uri="{FF2B5EF4-FFF2-40B4-BE49-F238E27FC236}">
                    <a16:creationId xmlns:a16="http://schemas.microsoft.com/office/drawing/2014/main" id="{76C82E74-F09B-4ABB-83C4-93C4AD6258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441476" name="Text Box 132">
                <a:extLst>
                  <a:ext uri="{FF2B5EF4-FFF2-40B4-BE49-F238E27FC236}">
                    <a16:creationId xmlns:a16="http://schemas.microsoft.com/office/drawing/2014/main" id="{342D87D1-F8B9-4127-BD72-5B87363D5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0" y="9240"/>
                <a:ext cx="540" cy="4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 noProof="1">
                    <a:ea typeface="宋体" panose="02010600030101010101" pitchFamily="2" charset="-122"/>
                  </a:rPr>
                  <a:t>…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41477" name="AutoShape 133">
              <a:extLst>
                <a:ext uri="{FF2B5EF4-FFF2-40B4-BE49-F238E27FC236}">
                  <a16:creationId xmlns:a16="http://schemas.microsoft.com/office/drawing/2014/main" id="{F369167C-8246-467F-A0EA-0383D797D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3758"/>
              <a:ext cx="636" cy="187"/>
            </a:xfrm>
            <a:prstGeom prst="wedgeRectCallout">
              <a:avLst>
                <a:gd name="adj1" fmla="val 42556"/>
                <a:gd name="adj2" fmla="val -119657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ea typeface="宋体" panose="02010600030101010101" pitchFamily="2" charset="-122"/>
                </a:rPr>
                <a:t>引导块</a:t>
              </a:r>
            </a:p>
          </p:txBody>
        </p:sp>
        <p:sp>
          <p:nvSpPr>
            <p:cNvPr id="441478" name="AutoShape 134">
              <a:extLst>
                <a:ext uri="{FF2B5EF4-FFF2-40B4-BE49-F238E27FC236}">
                  <a16:creationId xmlns:a16="http://schemas.microsoft.com/office/drawing/2014/main" id="{ACE6DDAB-3468-442E-B114-5F6177695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3758"/>
              <a:ext cx="637" cy="187"/>
            </a:xfrm>
            <a:prstGeom prst="wedgeRectCallout">
              <a:avLst>
                <a:gd name="adj1" fmla="val 7556"/>
                <a:gd name="adj2" fmla="val -110042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ea typeface="宋体" panose="02010600030101010101" pitchFamily="2" charset="-122"/>
                </a:rPr>
                <a:t>超级块</a:t>
              </a:r>
            </a:p>
          </p:txBody>
        </p:sp>
        <p:sp>
          <p:nvSpPr>
            <p:cNvPr id="441479" name="AutoShape 135">
              <a:extLst>
                <a:ext uri="{FF2B5EF4-FFF2-40B4-BE49-F238E27FC236}">
                  <a16:creationId xmlns:a16="http://schemas.microsoft.com/office/drawing/2014/main" id="{BD86710E-C577-4D91-AAD1-CB9B0FF989E3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698" y="2750"/>
              <a:ext cx="144" cy="1909"/>
            </a:xfrm>
            <a:prstGeom prst="leftBrace">
              <a:avLst>
                <a:gd name="adj1" fmla="val 11047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80" name="AutoShape 136">
              <a:extLst>
                <a:ext uri="{FF2B5EF4-FFF2-40B4-BE49-F238E27FC236}">
                  <a16:creationId xmlns:a16="http://schemas.microsoft.com/office/drawing/2014/main" id="{77190140-A184-4A56-9946-5A8683E31AAB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734" y="2750"/>
              <a:ext cx="144" cy="1909"/>
            </a:xfrm>
            <a:prstGeom prst="leftBrace">
              <a:avLst>
                <a:gd name="adj1" fmla="val 11047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81" name="AutoShape 137">
              <a:extLst>
                <a:ext uri="{FF2B5EF4-FFF2-40B4-BE49-F238E27FC236}">
                  <a16:creationId xmlns:a16="http://schemas.microsoft.com/office/drawing/2014/main" id="{92F0F5D9-E8EA-4243-8A99-A6E16E7D7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821"/>
              <a:ext cx="1018" cy="187"/>
            </a:xfrm>
            <a:prstGeom prst="wedgeRectCallout">
              <a:avLst>
                <a:gd name="adj1" fmla="val -14028"/>
                <a:gd name="adj2" fmla="val -110042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ea typeface="宋体" panose="02010600030101010101" pitchFamily="2" charset="-122"/>
                </a:rPr>
                <a:t>磁盘</a:t>
              </a:r>
              <a:r>
                <a:rPr lang="en-US" altLang="zh-CN" sz="1400">
                  <a:ea typeface="宋体" panose="02010600030101010101" pitchFamily="2" charset="-122"/>
                </a:rPr>
                <a:t>inode</a:t>
              </a:r>
              <a:r>
                <a:rPr lang="zh-CN" altLang="en-US" sz="1400">
                  <a:ea typeface="宋体" panose="02010600030101010101" pitchFamily="2" charset="-122"/>
                </a:rPr>
                <a:t>区</a:t>
              </a:r>
            </a:p>
          </p:txBody>
        </p:sp>
        <p:sp>
          <p:nvSpPr>
            <p:cNvPr id="441482" name="AutoShape 138">
              <a:extLst>
                <a:ext uri="{FF2B5EF4-FFF2-40B4-BE49-F238E27FC236}">
                  <a16:creationId xmlns:a16="http://schemas.microsoft.com/office/drawing/2014/main" id="{0A40E626-890F-4300-9929-E0DB6FE71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3821"/>
              <a:ext cx="1145" cy="335"/>
            </a:xfrm>
            <a:prstGeom prst="wedgeRectCallout">
              <a:avLst>
                <a:gd name="adj1" fmla="val -18037"/>
                <a:gd name="adj2" fmla="val -83431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ea typeface="宋体" panose="02010600030101010101" pitchFamily="2" charset="-122"/>
                </a:rPr>
                <a:t>磁盘信息区：</a:t>
              </a:r>
            </a:p>
            <a:p>
              <a:r>
                <a:rPr lang="zh-CN" altLang="en-US" sz="1400">
                  <a:ea typeface="宋体" panose="02010600030101010101" pitchFamily="2" charset="-122"/>
                </a:rPr>
                <a:t>目录块和数据块</a:t>
              </a:r>
            </a:p>
          </p:txBody>
        </p:sp>
        <p:sp>
          <p:nvSpPr>
            <p:cNvPr id="441483" name="AutoShape 139">
              <a:extLst>
                <a:ext uri="{FF2B5EF4-FFF2-40B4-BE49-F238E27FC236}">
                  <a16:creationId xmlns:a16="http://schemas.microsoft.com/office/drawing/2014/main" id="{BAC322E5-7E36-49B9-A750-E5132DFE4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3821"/>
              <a:ext cx="764" cy="187"/>
            </a:xfrm>
            <a:prstGeom prst="wedgeRectCallout">
              <a:avLst>
                <a:gd name="adj1" fmla="val 43796"/>
                <a:gd name="adj2" fmla="val -15491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ea typeface="宋体" panose="02010600030101010101" pitchFamily="2" charset="-122"/>
                </a:rPr>
                <a:t>磁盘文件</a:t>
              </a:r>
            </a:p>
          </p:txBody>
        </p:sp>
        <p:sp>
          <p:nvSpPr>
            <p:cNvPr id="441484" name="Text Box 140">
              <a:extLst>
                <a:ext uri="{FF2B5EF4-FFF2-40B4-BE49-F238E27FC236}">
                  <a16:creationId xmlns:a16="http://schemas.microsoft.com/office/drawing/2014/main" id="{A698E719-8230-434B-9A1D-6E6357977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4070"/>
              <a:ext cx="2164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>
                  <a:ea typeface="宋体" panose="02010600030101010101" pitchFamily="2" charset="-122"/>
                </a:rPr>
                <a:t>      </a:t>
              </a:r>
              <a:r>
                <a:rPr lang="zh-CN" altLang="en-US" sz="1800" noProof="1">
                  <a:ea typeface="宋体" panose="02010600030101010101" pitchFamily="2" charset="-122"/>
                </a:rPr>
                <a:t>文件系统内部结构</a:t>
              </a:r>
              <a:endParaRPr lang="zh-CN" altLang="en-US" sz="1800">
                <a:ea typeface="宋体" panose="02010600030101010101" pitchFamily="2" charset="-122"/>
              </a:endParaRPr>
            </a:p>
          </p:txBody>
        </p:sp>
      </p:grpSp>
      <p:sp>
        <p:nvSpPr>
          <p:cNvPr id="441486" name="Rectangle 142">
            <a:extLst>
              <a:ext uri="{FF2B5EF4-FFF2-40B4-BE49-F238E27FC236}">
                <a16:creationId xmlns:a16="http://schemas.microsoft.com/office/drawing/2014/main" id="{56B60AE5-124E-4F94-A66B-5B8BDC0D2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checker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>
            <a:extLst>
              <a:ext uri="{FF2B5EF4-FFF2-40B4-BE49-F238E27FC236}">
                <a16:creationId xmlns:a16="http://schemas.microsoft.com/office/drawing/2014/main" id="{4C84F0DE-D6DF-4BE8-9A03-E00897293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4724400" cy="1219200"/>
          </a:xfrm>
        </p:spPr>
        <p:txBody>
          <a:bodyPr/>
          <a:lstStyle/>
          <a:p>
            <a:r>
              <a:rPr lang="en-US" altLang="zh-CN" sz="48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文件管理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(6)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533" name="Line 165">
            <a:extLst>
              <a:ext uri="{FF2B5EF4-FFF2-40B4-BE49-F238E27FC236}">
                <a16:creationId xmlns:a16="http://schemas.microsoft.com/office/drawing/2014/main" id="{730C6B13-C474-4A68-9E21-1C1065881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540125"/>
            <a:ext cx="84788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2558" name="Group 190">
            <a:extLst>
              <a:ext uri="{FF2B5EF4-FFF2-40B4-BE49-F238E27FC236}">
                <a16:creationId xmlns:a16="http://schemas.microsoft.com/office/drawing/2014/main" id="{D2ECD063-B4ED-49D3-AA56-165A71C2DA60}"/>
              </a:ext>
            </a:extLst>
          </p:cNvPr>
          <p:cNvGrpSpPr>
            <a:grpSpLocks/>
          </p:cNvGrpSpPr>
          <p:nvPr/>
        </p:nvGrpSpPr>
        <p:grpSpPr bwMode="auto">
          <a:xfrm>
            <a:off x="196850" y="1328738"/>
            <a:ext cx="8478838" cy="5529262"/>
            <a:chOff x="124" y="837"/>
            <a:chExt cx="5341" cy="3483"/>
          </a:xfrm>
        </p:grpSpPr>
        <p:sp>
          <p:nvSpPr>
            <p:cNvPr id="442451" name="Text Box 83">
              <a:extLst>
                <a:ext uri="{FF2B5EF4-FFF2-40B4-BE49-F238E27FC236}">
                  <a16:creationId xmlns:a16="http://schemas.microsoft.com/office/drawing/2014/main" id="{77C75CE0-562C-4FD6-94F9-B15A2EE58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1464"/>
              <a:ext cx="373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fp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42452" name="Text Box 84">
              <a:extLst>
                <a:ext uri="{FF2B5EF4-FFF2-40B4-BE49-F238E27FC236}">
                  <a16:creationId xmlns:a16="http://schemas.microsoft.com/office/drawing/2014/main" id="{C6D69AF0-337A-401F-ACAF-7C22D9925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1464"/>
              <a:ext cx="373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>
                  <a:ea typeface="宋体" panose="02010600030101010101" pitchFamily="2" charset="-122"/>
                </a:rPr>
                <a:t>fp</a:t>
              </a:r>
            </a:p>
          </p:txBody>
        </p:sp>
        <p:sp>
          <p:nvSpPr>
            <p:cNvPr id="442453" name="Text Box 85">
              <a:extLst>
                <a:ext uri="{FF2B5EF4-FFF2-40B4-BE49-F238E27FC236}">
                  <a16:creationId xmlns:a16="http://schemas.microsoft.com/office/drawing/2014/main" id="{8CE4B354-B184-4D8D-B5A1-614D51559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2439"/>
              <a:ext cx="1242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000">
                  <a:ea typeface="宋体" panose="02010600030101010101" pitchFamily="2" charset="-122"/>
                </a:rPr>
                <a:t>活动</a:t>
              </a:r>
              <a:r>
                <a:rPr lang="en-US" altLang="zh-CN" sz="1000">
                  <a:ea typeface="宋体" panose="02010600030101010101" pitchFamily="2" charset="-122"/>
                </a:rPr>
                <a:t>inode</a:t>
              </a:r>
              <a:r>
                <a:rPr lang="zh-CN" altLang="en-US" sz="1000">
                  <a:ea typeface="宋体" panose="02010600030101010101" pitchFamily="2" charset="-122"/>
                </a:rPr>
                <a:t>表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42454" name="Text Box 86">
              <a:extLst>
                <a:ext uri="{FF2B5EF4-FFF2-40B4-BE49-F238E27FC236}">
                  <a16:creationId xmlns:a16="http://schemas.microsoft.com/office/drawing/2014/main" id="{68F99295-A48A-47AC-BB33-4C8FE9A7C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" y="2439"/>
              <a:ext cx="1366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ea typeface="宋体" panose="02010600030101010101" pitchFamily="2" charset="-122"/>
                </a:rPr>
                <a:t>系统打开文件表</a:t>
              </a:r>
            </a:p>
          </p:txBody>
        </p:sp>
        <p:sp>
          <p:nvSpPr>
            <p:cNvPr id="442455" name="Text Box 87">
              <a:extLst>
                <a:ext uri="{FF2B5EF4-FFF2-40B4-BE49-F238E27FC236}">
                  <a16:creationId xmlns:a16="http://schemas.microsoft.com/office/drawing/2014/main" id="{8429971E-6069-4D30-AF80-658800198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2439"/>
              <a:ext cx="1242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ea typeface="宋体" panose="02010600030101010101" pitchFamily="2" charset="-122"/>
                </a:rPr>
                <a:t>活动</a:t>
              </a:r>
              <a:r>
                <a:rPr lang="en-US" altLang="zh-CN" sz="1800">
                  <a:ea typeface="宋体" panose="02010600030101010101" pitchFamily="2" charset="-122"/>
                </a:rPr>
                <a:t>inode</a:t>
              </a:r>
              <a:r>
                <a:rPr lang="zh-CN" altLang="en-US" sz="1800">
                  <a:ea typeface="宋体" panose="02010600030101010101" pitchFamily="2" charset="-122"/>
                </a:rPr>
                <a:t>表</a:t>
              </a:r>
            </a:p>
          </p:txBody>
        </p:sp>
        <p:sp>
          <p:nvSpPr>
            <p:cNvPr id="442456" name="Text Box 88">
              <a:extLst>
                <a:ext uri="{FF2B5EF4-FFF2-40B4-BE49-F238E27FC236}">
                  <a16:creationId xmlns:a16="http://schemas.microsoft.com/office/drawing/2014/main" id="{4D209D59-4BF0-4DCB-BECC-5943F9D32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1394"/>
              <a:ext cx="870" cy="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800">
                  <a:ea typeface="宋体" panose="02010600030101010101" pitchFamily="2" charset="-122"/>
                </a:rPr>
                <a:t>父进程的</a:t>
              </a:r>
            </a:p>
            <a:p>
              <a:r>
                <a:rPr lang="zh-CN" altLang="en-US" sz="1800">
                  <a:ea typeface="宋体" panose="02010600030101010101" pitchFamily="2" charset="-122"/>
                </a:rPr>
                <a:t>打开文件表</a:t>
              </a:r>
            </a:p>
          </p:txBody>
        </p:sp>
        <p:sp>
          <p:nvSpPr>
            <p:cNvPr id="442457" name="Text Box 89">
              <a:extLst>
                <a:ext uri="{FF2B5EF4-FFF2-40B4-BE49-F238E27FC236}">
                  <a16:creationId xmlns:a16="http://schemas.microsoft.com/office/drawing/2014/main" id="{0C98A8B9-76E4-4B9A-A998-E83554CA2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1812"/>
              <a:ext cx="497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42458" name="Line 90">
              <a:extLst>
                <a:ext uri="{FF2B5EF4-FFF2-40B4-BE49-F238E27FC236}">
                  <a16:creationId xmlns:a16="http://schemas.microsoft.com/office/drawing/2014/main" id="{E4362617-E112-46BC-8D91-4FC192062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046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59" name="Line 91">
              <a:extLst>
                <a:ext uri="{FF2B5EF4-FFF2-40B4-BE49-F238E27FC236}">
                  <a16:creationId xmlns:a16="http://schemas.microsoft.com/office/drawing/2014/main" id="{FB02697A-A5EF-4B5D-9F07-475CC2627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1046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60" name="Text Box 92">
              <a:extLst>
                <a:ext uri="{FF2B5EF4-FFF2-40B4-BE49-F238E27FC236}">
                  <a16:creationId xmlns:a16="http://schemas.microsoft.com/office/drawing/2014/main" id="{691E8530-2B02-4E8D-A452-21E05B5CA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1116"/>
              <a:ext cx="497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42461" name="Line 93">
              <a:extLst>
                <a:ext uri="{FF2B5EF4-FFF2-40B4-BE49-F238E27FC236}">
                  <a16:creationId xmlns:a16="http://schemas.microsoft.com/office/drawing/2014/main" id="{1C36E386-E8D5-46A3-B9FB-EF978E45B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255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62" name="Line 94">
              <a:extLst>
                <a:ext uri="{FF2B5EF4-FFF2-40B4-BE49-F238E27FC236}">
                  <a16:creationId xmlns:a16="http://schemas.microsoft.com/office/drawing/2014/main" id="{A5FE2931-04BF-4CB9-A674-25E346AB2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464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63" name="Line 95">
              <a:extLst>
                <a:ext uri="{FF2B5EF4-FFF2-40B4-BE49-F238E27FC236}">
                  <a16:creationId xmlns:a16="http://schemas.microsoft.com/office/drawing/2014/main" id="{7340B909-1EAE-40B7-AF81-06E993109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673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64" name="Line 96">
              <a:extLst>
                <a:ext uri="{FF2B5EF4-FFF2-40B4-BE49-F238E27FC236}">
                  <a16:creationId xmlns:a16="http://schemas.microsoft.com/office/drawing/2014/main" id="{74011AB2-7A93-40E2-B3F2-7EFA2CB0F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812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65" name="Text Box 97">
              <a:extLst>
                <a:ext uri="{FF2B5EF4-FFF2-40B4-BE49-F238E27FC236}">
                  <a16:creationId xmlns:a16="http://schemas.microsoft.com/office/drawing/2014/main" id="{6CE5E977-0556-4069-B629-BA1D33599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837"/>
              <a:ext cx="673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ea typeface="宋体" panose="02010600030101010101" pitchFamily="2" charset="-122"/>
                </a:rPr>
                <a:t>父进程</a:t>
              </a:r>
            </a:p>
          </p:txBody>
        </p:sp>
        <p:sp>
          <p:nvSpPr>
            <p:cNvPr id="442466" name="Text Box 98">
              <a:extLst>
                <a:ext uri="{FF2B5EF4-FFF2-40B4-BE49-F238E27FC236}">
                  <a16:creationId xmlns:a16="http://schemas.microsoft.com/office/drawing/2014/main" id="{9870A4B7-C216-4D05-8395-58A685AB6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" y="1464"/>
              <a:ext cx="287" cy="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600">
                  <a:ea typeface="宋体" panose="02010600030101010101" pitchFamily="2" charset="-122"/>
                </a:rPr>
                <a:t>fd</a:t>
              </a:r>
            </a:p>
          </p:txBody>
        </p:sp>
        <p:sp>
          <p:nvSpPr>
            <p:cNvPr id="442467" name="Text Box 99">
              <a:extLst>
                <a:ext uri="{FF2B5EF4-FFF2-40B4-BE49-F238E27FC236}">
                  <a16:creationId xmlns:a16="http://schemas.microsoft.com/office/drawing/2014/main" id="{E650296D-66A6-4DB0-A504-D02B6CACF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325"/>
              <a:ext cx="869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000">
                  <a:ea typeface="宋体" panose="02010600030101010101" pitchFamily="2" charset="-122"/>
                </a:rPr>
                <a:t>子进程的</a:t>
              </a:r>
              <a:r>
                <a:rPr lang="en-US" altLang="zh-CN" sz="1000">
                  <a:ea typeface="宋体" panose="02010600030101010101" pitchFamily="2" charset="-122"/>
                </a:rPr>
                <a:t>u_ofile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42468" name="Text Box 100">
              <a:extLst>
                <a:ext uri="{FF2B5EF4-FFF2-40B4-BE49-F238E27FC236}">
                  <a16:creationId xmlns:a16="http://schemas.microsoft.com/office/drawing/2014/main" id="{3ECDDDE6-957C-46F3-9641-1E5120FBB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" y="1464"/>
              <a:ext cx="373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fd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42469" name="Text Box 101">
              <a:extLst>
                <a:ext uri="{FF2B5EF4-FFF2-40B4-BE49-F238E27FC236}">
                  <a16:creationId xmlns:a16="http://schemas.microsoft.com/office/drawing/2014/main" id="{5FCE44AB-C31A-4CDE-89A4-5E7811F5D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1812"/>
              <a:ext cx="497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42470" name="Line 102">
              <a:extLst>
                <a:ext uri="{FF2B5EF4-FFF2-40B4-BE49-F238E27FC236}">
                  <a16:creationId xmlns:a16="http://schemas.microsoft.com/office/drawing/2014/main" id="{D51CD6D1-8827-4C91-8455-287C9E15F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046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71" name="Line 103">
              <a:extLst>
                <a:ext uri="{FF2B5EF4-FFF2-40B4-BE49-F238E27FC236}">
                  <a16:creationId xmlns:a16="http://schemas.microsoft.com/office/drawing/2014/main" id="{40F928B5-BFFF-472D-AC0B-A0DF9BC88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1046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72" name="Text Box 104">
              <a:extLst>
                <a:ext uri="{FF2B5EF4-FFF2-40B4-BE49-F238E27FC236}">
                  <a16:creationId xmlns:a16="http://schemas.microsoft.com/office/drawing/2014/main" id="{26DAA0A8-6C92-44EC-9AD4-18C266939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1116"/>
              <a:ext cx="497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42473" name="Line 105">
              <a:extLst>
                <a:ext uri="{FF2B5EF4-FFF2-40B4-BE49-F238E27FC236}">
                  <a16:creationId xmlns:a16="http://schemas.microsoft.com/office/drawing/2014/main" id="{A053758B-6A47-4264-8E97-FA9AB6074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255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74" name="Line 106">
              <a:extLst>
                <a:ext uri="{FF2B5EF4-FFF2-40B4-BE49-F238E27FC236}">
                  <a16:creationId xmlns:a16="http://schemas.microsoft.com/office/drawing/2014/main" id="{6F92948D-07BB-4C55-B529-2965E3ECC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673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75" name="Line 107">
              <a:extLst>
                <a:ext uri="{FF2B5EF4-FFF2-40B4-BE49-F238E27FC236}">
                  <a16:creationId xmlns:a16="http://schemas.microsoft.com/office/drawing/2014/main" id="{F3C39B46-CAED-40F9-9D29-E32AC8CF5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812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76" name="AutoShape 108">
              <a:extLst>
                <a:ext uri="{FF2B5EF4-FFF2-40B4-BE49-F238E27FC236}">
                  <a16:creationId xmlns:a16="http://schemas.microsoft.com/office/drawing/2014/main" id="{31CF1D17-9FB9-4B3B-BB53-3F12E1EF7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046"/>
              <a:ext cx="248" cy="975"/>
            </a:xfrm>
            <a:prstGeom prst="rightBrace">
              <a:avLst>
                <a:gd name="adj1" fmla="val 327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77" name="AutoShape 109">
              <a:extLst>
                <a:ext uri="{FF2B5EF4-FFF2-40B4-BE49-F238E27FC236}">
                  <a16:creationId xmlns:a16="http://schemas.microsoft.com/office/drawing/2014/main" id="{3930B67F-1AB1-4BB1-AFD1-21DA72407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" y="1046"/>
              <a:ext cx="249" cy="975"/>
            </a:xfrm>
            <a:prstGeom prst="leftBrace">
              <a:avLst>
                <a:gd name="adj1" fmla="val 3263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78" name="Text Box 110">
              <a:extLst>
                <a:ext uri="{FF2B5EF4-FFF2-40B4-BE49-F238E27FC236}">
                  <a16:creationId xmlns:a16="http://schemas.microsoft.com/office/drawing/2014/main" id="{340F42A1-F2FA-43A7-85BE-69C4C1AB8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325"/>
              <a:ext cx="869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800">
                  <a:ea typeface="宋体" panose="02010600030101010101" pitchFamily="2" charset="-122"/>
                </a:rPr>
                <a:t>子进程的</a:t>
              </a:r>
            </a:p>
            <a:p>
              <a:r>
                <a:rPr lang="zh-CN" altLang="en-US" sz="1800">
                  <a:ea typeface="宋体" panose="02010600030101010101" pitchFamily="2" charset="-122"/>
                </a:rPr>
                <a:t>打开文件表</a:t>
              </a:r>
            </a:p>
          </p:txBody>
        </p:sp>
        <p:sp>
          <p:nvSpPr>
            <p:cNvPr id="442479" name="Text Box 111">
              <a:extLst>
                <a:ext uri="{FF2B5EF4-FFF2-40B4-BE49-F238E27FC236}">
                  <a16:creationId xmlns:a16="http://schemas.microsoft.com/office/drawing/2014/main" id="{133A1C85-3E5D-4F4B-8A25-5B2446F7F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" y="1464"/>
              <a:ext cx="373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fd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42480" name="Text Box 112">
              <a:extLst>
                <a:ext uri="{FF2B5EF4-FFF2-40B4-BE49-F238E27FC236}">
                  <a16:creationId xmlns:a16="http://schemas.microsoft.com/office/drawing/2014/main" id="{50047349-8039-452C-910E-43DFA1079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1812"/>
              <a:ext cx="497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42481" name="Line 113">
              <a:extLst>
                <a:ext uri="{FF2B5EF4-FFF2-40B4-BE49-F238E27FC236}">
                  <a16:creationId xmlns:a16="http://schemas.microsoft.com/office/drawing/2014/main" id="{97691783-7311-4061-92EA-FE37E285B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046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82" name="Line 114">
              <a:extLst>
                <a:ext uri="{FF2B5EF4-FFF2-40B4-BE49-F238E27FC236}">
                  <a16:creationId xmlns:a16="http://schemas.microsoft.com/office/drawing/2014/main" id="{93CC2206-8A7A-49C2-B67A-901BDDB4D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1046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83" name="Text Box 115">
              <a:extLst>
                <a:ext uri="{FF2B5EF4-FFF2-40B4-BE49-F238E27FC236}">
                  <a16:creationId xmlns:a16="http://schemas.microsoft.com/office/drawing/2014/main" id="{AC2FAC0D-C8E6-482E-9751-7FE6DDEBE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1116"/>
              <a:ext cx="497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42484" name="Line 116">
              <a:extLst>
                <a:ext uri="{FF2B5EF4-FFF2-40B4-BE49-F238E27FC236}">
                  <a16:creationId xmlns:a16="http://schemas.microsoft.com/office/drawing/2014/main" id="{583C552A-87D0-4E90-88AB-85A1145BE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255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85" name="Line 117">
              <a:extLst>
                <a:ext uri="{FF2B5EF4-FFF2-40B4-BE49-F238E27FC236}">
                  <a16:creationId xmlns:a16="http://schemas.microsoft.com/office/drawing/2014/main" id="{F77B68FF-8E85-4D9D-96F4-E532E74F8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464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86" name="Line 118">
              <a:extLst>
                <a:ext uri="{FF2B5EF4-FFF2-40B4-BE49-F238E27FC236}">
                  <a16:creationId xmlns:a16="http://schemas.microsoft.com/office/drawing/2014/main" id="{F657C96C-21DE-4EDC-B5C8-CC57B703A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673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87" name="Line 119">
              <a:extLst>
                <a:ext uri="{FF2B5EF4-FFF2-40B4-BE49-F238E27FC236}">
                  <a16:creationId xmlns:a16="http://schemas.microsoft.com/office/drawing/2014/main" id="{EE7AB2F7-765B-43B6-AAA1-B7CEA0499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812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88" name="Text Box 120">
              <a:extLst>
                <a:ext uri="{FF2B5EF4-FFF2-40B4-BE49-F238E27FC236}">
                  <a16:creationId xmlns:a16="http://schemas.microsoft.com/office/drawing/2014/main" id="{E97E98CD-B2CB-4854-AB71-E14320688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" y="837"/>
              <a:ext cx="658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ea typeface="宋体" panose="02010600030101010101" pitchFamily="2" charset="-122"/>
                </a:rPr>
                <a:t>子进程</a:t>
              </a:r>
            </a:p>
          </p:txBody>
        </p:sp>
        <p:sp>
          <p:nvSpPr>
            <p:cNvPr id="442489" name="AutoShape 121">
              <a:extLst>
                <a:ext uri="{FF2B5EF4-FFF2-40B4-BE49-F238E27FC236}">
                  <a16:creationId xmlns:a16="http://schemas.microsoft.com/office/drawing/2014/main" id="{C2831A7E-6A95-46DD-8165-0D745C55C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046"/>
              <a:ext cx="248" cy="975"/>
            </a:xfrm>
            <a:prstGeom prst="rightBrace">
              <a:avLst>
                <a:gd name="adj1" fmla="val 327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90" name="Text Box 122">
              <a:extLst>
                <a:ext uri="{FF2B5EF4-FFF2-40B4-BE49-F238E27FC236}">
                  <a16:creationId xmlns:a16="http://schemas.microsoft.com/office/drawing/2014/main" id="{B299B8EB-D76D-4F5C-8839-DA86867D1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" y="3136"/>
              <a:ext cx="746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>
                  <a:ea typeface="宋体" panose="02010600030101010101" pitchFamily="2" charset="-122"/>
                </a:rPr>
                <a:t>file</a:t>
              </a:r>
            </a:p>
            <a:p>
              <a:r>
                <a:rPr lang="zh-CN" altLang="en-US" sz="1800">
                  <a:ea typeface="宋体" panose="02010600030101010101" pitchFamily="2" charset="-122"/>
                </a:rPr>
                <a:t>结构</a:t>
              </a:r>
            </a:p>
          </p:txBody>
        </p:sp>
        <p:sp>
          <p:nvSpPr>
            <p:cNvPr id="442491" name="Text Box 123">
              <a:extLst>
                <a:ext uri="{FF2B5EF4-FFF2-40B4-BE49-F238E27FC236}">
                  <a16:creationId xmlns:a16="http://schemas.microsoft.com/office/drawing/2014/main" id="{F31306E8-7C68-4B6B-9447-B98DC9C4F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3585"/>
              <a:ext cx="639" cy="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42492" name="Line 124">
              <a:extLst>
                <a:ext uri="{FF2B5EF4-FFF2-40B4-BE49-F238E27FC236}">
                  <a16:creationId xmlns:a16="http://schemas.microsoft.com/office/drawing/2014/main" id="{B20FE7A6-7094-400E-AB06-75EC9882E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2733"/>
              <a:ext cx="0" cy="10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93" name="Line 125">
              <a:extLst>
                <a:ext uri="{FF2B5EF4-FFF2-40B4-BE49-F238E27FC236}">
                  <a16:creationId xmlns:a16="http://schemas.microsoft.com/office/drawing/2014/main" id="{EC5A0032-3E57-4DDA-9D5B-211331889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2733"/>
              <a:ext cx="0" cy="10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2494" name="Group 126">
              <a:extLst>
                <a:ext uri="{FF2B5EF4-FFF2-40B4-BE49-F238E27FC236}">
                  <a16:creationId xmlns:a16="http://schemas.microsoft.com/office/drawing/2014/main" id="{AC2F7D21-0207-4E04-B8DF-5D032EE12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8" y="2579"/>
              <a:ext cx="1118" cy="232"/>
              <a:chOff x="3240" y="1596"/>
              <a:chExt cx="1260" cy="468"/>
            </a:xfrm>
          </p:grpSpPr>
          <p:sp>
            <p:nvSpPr>
              <p:cNvPr id="442495" name="Line 127">
                <a:extLst>
                  <a:ext uri="{FF2B5EF4-FFF2-40B4-BE49-F238E27FC236}">
                    <a16:creationId xmlns:a16="http://schemas.microsoft.com/office/drawing/2014/main" id="{A5EDB78B-6136-45BD-99B9-3EC102B2A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496" name="Line 128">
                <a:extLst>
                  <a:ext uri="{FF2B5EF4-FFF2-40B4-BE49-F238E27FC236}">
                    <a16:creationId xmlns:a16="http://schemas.microsoft.com/office/drawing/2014/main" id="{A215D714-E7AB-414A-9FD8-4A959B64A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1596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497" name="Line 129">
                <a:extLst>
                  <a:ext uri="{FF2B5EF4-FFF2-40B4-BE49-F238E27FC236}">
                    <a16:creationId xmlns:a16="http://schemas.microsoft.com/office/drawing/2014/main" id="{DE416CD9-6900-46C9-BAC6-0677C2A4D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1596"/>
                <a:ext cx="18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498" name="Line 130">
                <a:extLst>
                  <a:ext uri="{FF2B5EF4-FFF2-40B4-BE49-F238E27FC236}">
                    <a16:creationId xmlns:a16="http://schemas.microsoft.com/office/drawing/2014/main" id="{BAB2A558-020C-4A7A-A59E-37288F209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499" name="Line 131">
                <a:extLst>
                  <a:ext uri="{FF2B5EF4-FFF2-40B4-BE49-F238E27FC236}">
                    <a16:creationId xmlns:a16="http://schemas.microsoft.com/office/drawing/2014/main" id="{6F5FF39B-2DB5-43CD-9119-9CB0E1779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1908"/>
                <a:ext cx="1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2500" name="Group 132">
              <a:extLst>
                <a:ext uri="{FF2B5EF4-FFF2-40B4-BE49-F238E27FC236}">
                  <a16:creationId xmlns:a16="http://schemas.microsoft.com/office/drawing/2014/main" id="{60A535A5-A455-4F6B-B5D5-545053F1C91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118" y="3740"/>
              <a:ext cx="1118" cy="232"/>
              <a:chOff x="3240" y="1596"/>
              <a:chExt cx="1260" cy="468"/>
            </a:xfrm>
          </p:grpSpPr>
          <p:sp>
            <p:nvSpPr>
              <p:cNvPr id="442501" name="Line 133">
                <a:extLst>
                  <a:ext uri="{FF2B5EF4-FFF2-40B4-BE49-F238E27FC236}">
                    <a16:creationId xmlns:a16="http://schemas.microsoft.com/office/drawing/2014/main" id="{A091D722-A846-49DD-9F8F-3A5C47B562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02" name="Line 134">
                <a:extLst>
                  <a:ext uri="{FF2B5EF4-FFF2-40B4-BE49-F238E27FC236}">
                    <a16:creationId xmlns:a16="http://schemas.microsoft.com/office/drawing/2014/main" id="{D743AF44-E4E9-445D-923E-3E3328DFA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1596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03" name="Line 135">
                <a:extLst>
                  <a:ext uri="{FF2B5EF4-FFF2-40B4-BE49-F238E27FC236}">
                    <a16:creationId xmlns:a16="http://schemas.microsoft.com/office/drawing/2014/main" id="{F11CB731-69DA-4567-BF58-CCCD1B195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1596"/>
                <a:ext cx="18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04" name="Line 136">
                <a:extLst>
                  <a:ext uri="{FF2B5EF4-FFF2-40B4-BE49-F238E27FC236}">
                    <a16:creationId xmlns:a16="http://schemas.microsoft.com/office/drawing/2014/main" id="{C572C176-623C-456C-A313-5360607EA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05" name="Line 137">
                <a:extLst>
                  <a:ext uri="{FF2B5EF4-FFF2-40B4-BE49-F238E27FC236}">
                    <a16:creationId xmlns:a16="http://schemas.microsoft.com/office/drawing/2014/main" id="{72E08E90-E0B2-489E-8C09-82B7FC9B1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1908"/>
                <a:ext cx="1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2506" name="Text Box 138">
              <a:extLst>
                <a:ext uri="{FF2B5EF4-FFF2-40B4-BE49-F238E27FC236}">
                  <a16:creationId xmlns:a16="http://schemas.microsoft.com/office/drawing/2014/main" id="{46E1091F-4730-4FFE-9DCD-5A0381B6C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2787"/>
              <a:ext cx="639" cy="2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42507" name="Line 139">
              <a:extLst>
                <a:ext uri="{FF2B5EF4-FFF2-40B4-BE49-F238E27FC236}">
                  <a16:creationId xmlns:a16="http://schemas.microsoft.com/office/drawing/2014/main" id="{9BA7353A-B5EB-4DAF-889F-522338DF9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2927"/>
              <a:ext cx="11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08" name="Line 140">
              <a:extLst>
                <a:ext uri="{FF2B5EF4-FFF2-40B4-BE49-F238E27FC236}">
                  <a16:creationId xmlns:a16="http://schemas.microsoft.com/office/drawing/2014/main" id="{299BBE9E-BE17-4287-83E5-1873A6C34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2996"/>
              <a:ext cx="11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09" name="Line 141">
              <a:extLst>
                <a:ext uri="{FF2B5EF4-FFF2-40B4-BE49-F238E27FC236}">
                  <a16:creationId xmlns:a16="http://schemas.microsoft.com/office/drawing/2014/main" id="{CC1A7A95-E364-4C8D-93D8-A8D1407C0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3484"/>
              <a:ext cx="11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10" name="Line 142">
              <a:extLst>
                <a:ext uri="{FF2B5EF4-FFF2-40B4-BE49-F238E27FC236}">
                  <a16:creationId xmlns:a16="http://schemas.microsoft.com/office/drawing/2014/main" id="{D6E55926-FC6B-4488-B8B1-AC192D80A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3585"/>
              <a:ext cx="11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2511" name="Group 143">
              <a:extLst>
                <a:ext uri="{FF2B5EF4-FFF2-40B4-BE49-F238E27FC236}">
                  <a16:creationId xmlns:a16="http://schemas.microsoft.com/office/drawing/2014/main" id="{66D7684C-EA53-4072-B7FC-48DBB4D50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1" y="2579"/>
              <a:ext cx="994" cy="1323"/>
              <a:chOff x="3240" y="1596"/>
              <a:chExt cx="1260" cy="2808"/>
            </a:xfrm>
          </p:grpSpPr>
          <p:sp>
            <p:nvSpPr>
              <p:cNvPr id="442512" name="Text Box 144">
                <a:extLst>
                  <a:ext uri="{FF2B5EF4-FFF2-40B4-BE49-F238E27FC236}">
                    <a16:creationId xmlns:a16="http://schemas.microsoft.com/office/drawing/2014/main" id="{D44118D1-D5DF-4563-8331-AB8787E42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624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000">
                    <a:ea typeface="宋体" panose="02010600030101010101" pitchFamily="2" charset="-122"/>
                  </a:rPr>
                  <a:t>…</a:t>
                </a:r>
                <a:endParaRPr lang="en-US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442513" name="Line 145">
                <a:extLst>
                  <a:ext uri="{FF2B5EF4-FFF2-40B4-BE49-F238E27FC236}">
                    <a16:creationId xmlns:a16="http://schemas.microsoft.com/office/drawing/2014/main" id="{0273705D-D8AA-4F4A-A630-22B065C5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1908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14" name="Line 146">
                <a:extLst>
                  <a:ext uri="{FF2B5EF4-FFF2-40B4-BE49-F238E27FC236}">
                    <a16:creationId xmlns:a16="http://schemas.microsoft.com/office/drawing/2014/main" id="{735BDED0-5648-4941-81EE-4D5AC2364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1908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515" name="Group 147">
                <a:extLst>
                  <a:ext uri="{FF2B5EF4-FFF2-40B4-BE49-F238E27FC236}">
                    <a16:creationId xmlns:a16="http://schemas.microsoft.com/office/drawing/2014/main" id="{EDF07BE4-864E-4F67-9A50-5945065103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0" y="1596"/>
                <a:ext cx="1260" cy="468"/>
                <a:chOff x="3240" y="1596"/>
                <a:chExt cx="1260" cy="468"/>
              </a:xfrm>
            </p:grpSpPr>
            <p:sp>
              <p:nvSpPr>
                <p:cNvPr id="442516" name="Line 148">
                  <a:extLst>
                    <a:ext uri="{FF2B5EF4-FFF2-40B4-BE49-F238E27FC236}">
                      <a16:creationId xmlns:a16="http://schemas.microsoft.com/office/drawing/2014/main" id="{E4FD3580-7407-4F66-9683-44B21047D5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517" name="Line 149">
                  <a:extLst>
                    <a:ext uri="{FF2B5EF4-FFF2-40B4-BE49-F238E27FC236}">
                      <a16:creationId xmlns:a16="http://schemas.microsoft.com/office/drawing/2014/main" id="{AEE62354-9C85-4859-BBAC-5599AC4613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1596"/>
                  <a:ext cx="18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518" name="Line 150">
                  <a:extLst>
                    <a:ext uri="{FF2B5EF4-FFF2-40B4-BE49-F238E27FC236}">
                      <a16:creationId xmlns:a16="http://schemas.microsoft.com/office/drawing/2014/main" id="{A362092F-66C4-4E51-B433-2EEE415770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1596"/>
                  <a:ext cx="18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519" name="Line 151">
                  <a:extLst>
                    <a:ext uri="{FF2B5EF4-FFF2-40B4-BE49-F238E27FC236}">
                      <a16:creationId xmlns:a16="http://schemas.microsoft.com/office/drawing/2014/main" id="{38F0CAD0-244C-49A6-B8E3-C5901156A6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520" name="Line 152">
                  <a:extLst>
                    <a:ext uri="{FF2B5EF4-FFF2-40B4-BE49-F238E27FC236}">
                      <a16:creationId xmlns:a16="http://schemas.microsoft.com/office/drawing/2014/main" id="{A32D6481-3671-4ED1-BD11-B0F17DA670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0" y="1908"/>
                  <a:ext cx="18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2521" name="Group 153">
                <a:extLst>
                  <a:ext uri="{FF2B5EF4-FFF2-40B4-BE49-F238E27FC236}">
                    <a16:creationId xmlns:a16="http://schemas.microsoft.com/office/drawing/2014/main" id="{F1213FF2-354B-4CFD-B6A0-DBD90E6496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240" y="3936"/>
                <a:ext cx="1260" cy="468"/>
                <a:chOff x="3240" y="1596"/>
                <a:chExt cx="1260" cy="468"/>
              </a:xfrm>
            </p:grpSpPr>
            <p:sp>
              <p:nvSpPr>
                <p:cNvPr id="442522" name="Line 154">
                  <a:extLst>
                    <a:ext uri="{FF2B5EF4-FFF2-40B4-BE49-F238E27FC236}">
                      <a16:creationId xmlns:a16="http://schemas.microsoft.com/office/drawing/2014/main" id="{E45FE3D1-824A-403C-90E6-FFF875E7FB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523" name="Line 155">
                  <a:extLst>
                    <a:ext uri="{FF2B5EF4-FFF2-40B4-BE49-F238E27FC236}">
                      <a16:creationId xmlns:a16="http://schemas.microsoft.com/office/drawing/2014/main" id="{9E1FBBB5-B563-412E-8608-FDE97BFE9B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1596"/>
                  <a:ext cx="18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524" name="Line 156">
                  <a:extLst>
                    <a:ext uri="{FF2B5EF4-FFF2-40B4-BE49-F238E27FC236}">
                      <a16:creationId xmlns:a16="http://schemas.microsoft.com/office/drawing/2014/main" id="{8EDB0460-09A2-4822-BBFB-F74D81EDCD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1596"/>
                  <a:ext cx="18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525" name="Line 157">
                  <a:extLst>
                    <a:ext uri="{FF2B5EF4-FFF2-40B4-BE49-F238E27FC236}">
                      <a16:creationId xmlns:a16="http://schemas.microsoft.com/office/drawing/2014/main" id="{71B15692-40B2-44E6-994B-7FF85CC471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526" name="Line 158">
                  <a:extLst>
                    <a:ext uri="{FF2B5EF4-FFF2-40B4-BE49-F238E27FC236}">
                      <a16:creationId xmlns:a16="http://schemas.microsoft.com/office/drawing/2014/main" id="{F2BCA689-0FDE-447D-B5B0-4A90A081F6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0" y="1908"/>
                  <a:ext cx="18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2527" name="Text Box 159">
                <a:extLst>
                  <a:ext uri="{FF2B5EF4-FFF2-40B4-BE49-F238E27FC236}">
                    <a16:creationId xmlns:a16="http://schemas.microsoft.com/office/drawing/2014/main" id="{52797F06-B2DC-49EC-A970-3E61B918A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064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000">
                    <a:ea typeface="宋体" panose="02010600030101010101" pitchFamily="2" charset="-122"/>
                  </a:rPr>
                  <a:t>…</a:t>
                </a:r>
                <a:endParaRPr lang="en-US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442528" name="Line 160">
                <a:extLst>
                  <a:ext uri="{FF2B5EF4-FFF2-40B4-BE49-F238E27FC236}">
                    <a16:creationId xmlns:a16="http://schemas.microsoft.com/office/drawing/2014/main" id="{73359341-7B7F-4E0C-AB20-83825BFBA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2376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29" name="Line 161">
                <a:extLst>
                  <a:ext uri="{FF2B5EF4-FFF2-40B4-BE49-F238E27FC236}">
                    <a16:creationId xmlns:a16="http://schemas.microsoft.com/office/drawing/2014/main" id="{F856E063-2A08-49F2-84FD-445833809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2688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30" name="Line 162">
                <a:extLst>
                  <a:ext uri="{FF2B5EF4-FFF2-40B4-BE49-F238E27FC236}">
                    <a16:creationId xmlns:a16="http://schemas.microsoft.com/office/drawing/2014/main" id="{599EA592-FE1C-4F83-A7C7-B4EDD7271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3312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31" name="Line 163">
                <a:extLst>
                  <a:ext uri="{FF2B5EF4-FFF2-40B4-BE49-F238E27FC236}">
                    <a16:creationId xmlns:a16="http://schemas.microsoft.com/office/drawing/2014/main" id="{B4084BFC-BA81-4C04-B0A4-4E7158A6F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362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2532" name="Text Box 164">
              <a:extLst>
                <a:ext uri="{FF2B5EF4-FFF2-40B4-BE49-F238E27FC236}">
                  <a16:creationId xmlns:a16="http://schemas.microsoft.com/office/drawing/2014/main" id="{42BB3B4D-EEE0-4977-B0B9-AF9839339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9" y="3066"/>
              <a:ext cx="869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800">
                  <a:ea typeface="宋体" panose="02010600030101010101" pitchFamily="2" charset="-122"/>
                </a:rPr>
                <a:t>活动的</a:t>
              </a:r>
              <a:r>
                <a:rPr lang="en-US" altLang="zh-CN" sz="1800">
                  <a:ea typeface="宋体" panose="02010600030101010101" pitchFamily="2" charset="-122"/>
                </a:rPr>
                <a:t>inode</a:t>
              </a:r>
            </a:p>
          </p:txBody>
        </p:sp>
        <p:sp>
          <p:nvSpPr>
            <p:cNvPr id="442534" name="Text Box 166">
              <a:extLst>
                <a:ext uri="{FF2B5EF4-FFF2-40B4-BE49-F238E27FC236}">
                  <a16:creationId xmlns:a16="http://schemas.microsoft.com/office/drawing/2014/main" id="{2AB12ECC-A6E7-46BE-A861-36759846D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1" y="1952"/>
              <a:ext cx="994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ea typeface="宋体" panose="02010600030101010101" pitchFamily="2" charset="-122"/>
                </a:rPr>
                <a:t>非驻留主存</a:t>
              </a:r>
            </a:p>
          </p:txBody>
        </p:sp>
        <p:sp>
          <p:nvSpPr>
            <p:cNvPr id="442535" name="Text Box 167">
              <a:extLst>
                <a:ext uri="{FF2B5EF4-FFF2-40B4-BE49-F238E27FC236}">
                  <a16:creationId xmlns:a16="http://schemas.microsoft.com/office/drawing/2014/main" id="{AB14EA29-7799-406E-B7F0-F72E49AD3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1" y="2300"/>
              <a:ext cx="870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42536" name="Text Box 168">
              <a:extLst>
                <a:ext uri="{FF2B5EF4-FFF2-40B4-BE49-F238E27FC236}">
                  <a16:creationId xmlns:a16="http://schemas.microsoft.com/office/drawing/2014/main" id="{91479083-1CDC-41B1-951F-9C9FD9E37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1" y="2300"/>
              <a:ext cx="994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ea typeface="宋体" panose="02010600030101010101" pitchFamily="2" charset="-122"/>
                </a:rPr>
                <a:t>驻留主存</a:t>
              </a:r>
            </a:p>
          </p:txBody>
        </p:sp>
        <p:sp>
          <p:nvSpPr>
            <p:cNvPr id="442537" name="AutoShape 169">
              <a:extLst>
                <a:ext uri="{FF2B5EF4-FFF2-40B4-BE49-F238E27FC236}">
                  <a16:creationId xmlns:a16="http://schemas.microsoft.com/office/drawing/2014/main" id="{F8B2FFFD-D1FF-4D6B-B66F-BEDB0DF16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3066"/>
              <a:ext cx="248" cy="348"/>
            </a:xfrm>
            <a:prstGeom prst="rightBrace">
              <a:avLst>
                <a:gd name="adj1" fmla="val 1169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38" name="Text Box 170">
              <a:extLst>
                <a:ext uri="{FF2B5EF4-FFF2-40B4-BE49-F238E27FC236}">
                  <a16:creationId xmlns:a16="http://schemas.microsoft.com/office/drawing/2014/main" id="{517DED8B-77CD-42EE-BB7F-28C8819D9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3136"/>
              <a:ext cx="870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800">
                  <a:ea typeface="宋体" panose="02010600030101010101" pitchFamily="2" charset="-122"/>
                </a:rPr>
                <a:t>i_count=1</a:t>
              </a:r>
            </a:p>
          </p:txBody>
        </p:sp>
        <p:sp>
          <p:nvSpPr>
            <p:cNvPr id="442539" name="AutoShape 171">
              <a:extLst>
                <a:ext uri="{FF2B5EF4-FFF2-40B4-BE49-F238E27FC236}">
                  <a16:creationId xmlns:a16="http://schemas.microsoft.com/office/drawing/2014/main" id="{9A9F081E-EE41-4D35-A185-DE7F76266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69" y="2996"/>
              <a:ext cx="249" cy="488"/>
            </a:xfrm>
            <a:prstGeom prst="rightBrace">
              <a:avLst>
                <a:gd name="adj1" fmla="val 1633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0" name="Text Box 172">
              <a:extLst>
                <a:ext uri="{FF2B5EF4-FFF2-40B4-BE49-F238E27FC236}">
                  <a16:creationId xmlns:a16="http://schemas.microsoft.com/office/drawing/2014/main" id="{356D61DD-C9D6-4472-B796-C1E1B7C8B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2" y="3066"/>
              <a:ext cx="869" cy="4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f_offset</a:t>
              </a:r>
            </a:p>
            <a:p>
              <a:r>
                <a:rPr lang="en-US" altLang="zh-CN" sz="1600">
                  <a:ea typeface="宋体" panose="02010600030101010101" pitchFamily="2" charset="-122"/>
                </a:rPr>
                <a:t>f_count=2</a:t>
              </a:r>
            </a:p>
            <a:p>
              <a:r>
                <a:rPr lang="en-US" altLang="zh-CN" sz="1600">
                  <a:ea typeface="宋体" panose="02010600030101010101" pitchFamily="2" charset="-122"/>
                </a:rPr>
                <a:t>f_inode</a:t>
              </a:r>
            </a:p>
          </p:txBody>
        </p:sp>
        <p:sp>
          <p:nvSpPr>
            <p:cNvPr id="442541" name="Line 173">
              <a:extLst>
                <a:ext uri="{FF2B5EF4-FFF2-40B4-BE49-F238E27FC236}">
                  <a16:creationId xmlns:a16="http://schemas.microsoft.com/office/drawing/2014/main" id="{97FEBF0B-8BF1-41AC-B0A3-5365D25C9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1534"/>
              <a:ext cx="3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2" name="Line 174">
              <a:extLst>
                <a:ext uri="{FF2B5EF4-FFF2-40B4-BE49-F238E27FC236}">
                  <a16:creationId xmlns:a16="http://schemas.microsoft.com/office/drawing/2014/main" id="{77A50CA6-6BC5-4C9A-A6B0-8BD7084BE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1534"/>
              <a:ext cx="0" cy="9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3" name="Line 175">
              <a:extLst>
                <a:ext uri="{FF2B5EF4-FFF2-40B4-BE49-F238E27FC236}">
                  <a16:creationId xmlns:a16="http://schemas.microsoft.com/office/drawing/2014/main" id="{A033BC9A-D7E6-4EF7-86F0-F3DFFF80E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2439"/>
              <a:ext cx="17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4" name="Line 176">
              <a:extLst>
                <a:ext uri="{FF2B5EF4-FFF2-40B4-BE49-F238E27FC236}">
                  <a16:creationId xmlns:a16="http://schemas.microsoft.com/office/drawing/2014/main" id="{8AA3174E-D652-4DEC-8069-147BCDBB1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2439"/>
              <a:ext cx="0" cy="5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5" name="Line 177">
              <a:extLst>
                <a:ext uri="{FF2B5EF4-FFF2-40B4-BE49-F238E27FC236}">
                  <a16:creationId xmlns:a16="http://schemas.microsoft.com/office/drawing/2014/main" id="{7E720687-CF4D-40F2-863A-75A44B9EB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2996"/>
              <a:ext cx="124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6" name="Line 178">
              <a:extLst>
                <a:ext uri="{FF2B5EF4-FFF2-40B4-BE49-F238E27FC236}">
                  <a16:creationId xmlns:a16="http://schemas.microsoft.com/office/drawing/2014/main" id="{8B9924B5-5FD6-4793-948C-6834040F7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1534"/>
              <a:ext cx="4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7" name="Line 179">
              <a:extLst>
                <a:ext uri="{FF2B5EF4-FFF2-40B4-BE49-F238E27FC236}">
                  <a16:creationId xmlns:a16="http://schemas.microsoft.com/office/drawing/2014/main" id="{F0E84CD7-C7F2-41BB-8871-6DABB5194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534"/>
              <a:ext cx="0" cy="7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8" name="Line 180">
              <a:extLst>
                <a:ext uri="{FF2B5EF4-FFF2-40B4-BE49-F238E27FC236}">
                  <a16:creationId xmlns:a16="http://schemas.microsoft.com/office/drawing/2014/main" id="{9A374A1A-ED58-474E-BADB-F09682B7A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" y="2300"/>
              <a:ext cx="14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9" name="Line 181">
              <a:extLst>
                <a:ext uri="{FF2B5EF4-FFF2-40B4-BE49-F238E27FC236}">
                  <a16:creationId xmlns:a16="http://schemas.microsoft.com/office/drawing/2014/main" id="{C9D220D0-7160-4EC0-BCE6-24E22F372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" y="2300"/>
              <a:ext cx="0" cy="7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0" name="Line 182">
              <a:extLst>
                <a:ext uri="{FF2B5EF4-FFF2-40B4-BE49-F238E27FC236}">
                  <a16:creationId xmlns:a16="http://schemas.microsoft.com/office/drawing/2014/main" id="{F16565F2-9A20-4431-ACC4-08588171E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" y="3066"/>
              <a:ext cx="249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1" name="Line 183">
              <a:extLst>
                <a:ext uri="{FF2B5EF4-FFF2-40B4-BE49-F238E27FC236}">
                  <a16:creationId xmlns:a16="http://schemas.microsoft.com/office/drawing/2014/main" id="{7B6E1846-0865-440D-ABB9-B67791781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3414"/>
              <a:ext cx="7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2" name="Line 184">
              <a:extLst>
                <a:ext uri="{FF2B5EF4-FFF2-40B4-BE49-F238E27FC236}">
                  <a16:creationId xmlns:a16="http://schemas.microsoft.com/office/drawing/2014/main" id="{07B5D6FF-2235-4635-97F1-DD281A29C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8" y="3136"/>
              <a:ext cx="373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3" name="Text Box 185">
              <a:extLst>
                <a:ext uri="{FF2B5EF4-FFF2-40B4-BE49-F238E27FC236}">
                  <a16:creationId xmlns:a16="http://schemas.microsoft.com/office/drawing/2014/main" id="{80B2C6A1-7A7C-41AD-8206-644200280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4041"/>
              <a:ext cx="2857" cy="2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                              </a:t>
              </a:r>
              <a:r>
                <a:rPr lang="zh-CN" altLang="en-US">
                  <a:ea typeface="宋体" panose="02010600030101010101" pitchFamily="2" charset="-122"/>
                </a:rPr>
                <a:t>使用同一位移指针的文件共享</a:t>
              </a:r>
            </a:p>
          </p:txBody>
        </p:sp>
        <p:sp>
          <p:nvSpPr>
            <p:cNvPr id="442554" name="Line 186">
              <a:extLst>
                <a:ext uri="{FF2B5EF4-FFF2-40B4-BE49-F238E27FC236}">
                  <a16:creationId xmlns:a16="http://schemas.microsoft.com/office/drawing/2014/main" id="{1E04841E-EC90-4496-AA25-68BB53166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2021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5" name="Line 187">
              <a:extLst>
                <a:ext uri="{FF2B5EF4-FFF2-40B4-BE49-F238E27FC236}">
                  <a16:creationId xmlns:a16="http://schemas.microsoft.com/office/drawing/2014/main" id="{C52C6F1E-A71F-4831-9829-C95C3C910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046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6" name="Line 188">
              <a:extLst>
                <a:ext uri="{FF2B5EF4-FFF2-40B4-BE49-F238E27FC236}">
                  <a16:creationId xmlns:a16="http://schemas.microsoft.com/office/drawing/2014/main" id="{9EC49CC2-DEBB-4B29-A632-B60C24B58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2021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7" name="Line 189">
              <a:extLst>
                <a:ext uri="{FF2B5EF4-FFF2-40B4-BE49-F238E27FC236}">
                  <a16:creationId xmlns:a16="http://schemas.microsoft.com/office/drawing/2014/main" id="{26614010-FF64-41A8-B800-F3CA561A1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046"/>
              <a:ext cx="8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2559" name="Rectangle 191">
            <a:extLst>
              <a:ext uri="{FF2B5EF4-FFF2-40B4-BE49-F238E27FC236}">
                <a16:creationId xmlns:a16="http://schemas.microsoft.com/office/drawing/2014/main" id="{0EF29B23-F5AD-4E2C-BDBA-4551CD2BA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checker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991FDB0D-1C44-4F41-BF61-25D90C90D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4724400" cy="1219200"/>
          </a:xfrm>
        </p:spPr>
        <p:txBody>
          <a:bodyPr/>
          <a:lstStyle/>
          <a:p>
            <a:r>
              <a:rPr lang="en-US" altLang="zh-CN" sz="48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文件管理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(7)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443536" name="Group 144">
            <a:extLst>
              <a:ext uri="{FF2B5EF4-FFF2-40B4-BE49-F238E27FC236}">
                <a16:creationId xmlns:a16="http://schemas.microsoft.com/office/drawing/2014/main" id="{E665F188-07CC-41D5-BED1-7A6A55801B05}"/>
              </a:ext>
            </a:extLst>
          </p:cNvPr>
          <p:cNvGrpSpPr>
            <a:grpSpLocks/>
          </p:cNvGrpSpPr>
          <p:nvPr/>
        </p:nvGrpSpPr>
        <p:grpSpPr bwMode="auto">
          <a:xfrm>
            <a:off x="5972175" y="3336925"/>
            <a:ext cx="3171825" cy="2079625"/>
            <a:chOff x="5580" y="5028"/>
            <a:chExt cx="3060" cy="3276"/>
          </a:xfrm>
        </p:grpSpPr>
        <p:sp>
          <p:nvSpPr>
            <p:cNvPr id="443537" name="Text Box 145">
              <a:extLst>
                <a:ext uri="{FF2B5EF4-FFF2-40B4-BE49-F238E27FC236}">
                  <a16:creationId xmlns:a16="http://schemas.microsoft.com/office/drawing/2014/main" id="{95A5FA0A-044A-4540-8992-5E04D2492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5028"/>
              <a:ext cx="18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000">
                  <a:ea typeface="宋体" panose="02010600030101010101" pitchFamily="2" charset="-122"/>
                </a:rPr>
                <a:t>活动</a:t>
              </a:r>
              <a:r>
                <a:rPr lang="en-US" altLang="zh-CN" sz="1000">
                  <a:ea typeface="宋体" panose="02010600030101010101" pitchFamily="2" charset="-122"/>
                </a:rPr>
                <a:t>inode</a:t>
              </a:r>
              <a:r>
                <a:rPr lang="zh-CN" altLang="en-US" sz="1000">
                  <a:ea typeface="宋体" panose="02010600030101010101" pitchFamily="2" charset="-122"/>
                </a:rPr>
                <a:t>表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43538" name="Text Box 146">
              <a:extLst>
                <a:ext uri="{FF2B5EF4-FFF2-40B4-BE49-F238E27FC236}">
                  <a16:creationId xmlns:a16="http://schemas.microsoft.com/office/drawing/2014/main" id="{1E2DF37C-D6CA-4E9C-B840-D20D31B69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5028"/>
              <a:ext cx="18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>
                  <a:ea typeface="宋体" panose="02010600030101010101" pitchFamily="2" charset="-122"/>
                </a:rPr>
                <a:t>活动</a:t>
              </a:r>
              <a:r>
                <a:rPr lang="en-US" altLang="zh-CN" sz="1600">
                  <a:ea typeface="宋体" panose="02010600030101010101" pitchFamily="2" charset="-122"/>
                </a:rPr>
                <a:t>inode</a:t>
              </a:r>
              <a:r>
                <a:rPr lang="zh-CN" altLang="en-US" sz="1600">
                  <a:ea typeface="宋体" panose="02010600030101010101" pitchFamily="2" charset="-122"/>
                </a:rPr>
                <a:t>表</a:t>
              </a:r>
            </a:p>
          </p:txBody>
        </p:sp>
        <p:grpSp>
          <p:nvGrpSpPr>
            <p:cNvPr id="443539" name="Group 147">
              <a:extLst>
                <a:ext uri="{FF2B5EF4-FFF2-40B4-BE49-F238E27FC236}">
                  <a16:creationId xmlns:a16="http://schemas.microsoft.com/office/drawing/2014/main" id="{03493E97-BD37-4071-A11A-9E694A9AC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0" y="5340"/>
              <a:ext cx="1440" cy="2964"/>
              <a:chOff x="3240" y="1596"/>
              <a:chExt cx="1260" cy="2808"/>
            </a:xfrm>
          </p:grpSpPr>
          <p:sp>
            <p:nvSpPr>
              <p:cNvPr id="443540" name="Text Box 148">
                <a:extLst>
                  <a:ext uri="{FF2B5EF4-FFF2-40B4-BE49-F238E27FC236}">
                    <a16:creationId xmlns:a16="http://schemas.microsoft.com/office/drawing/2014/main" id="{51E31A7A-E87B-4CF2-8F5E-AE4DF3617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624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000">
                    <a:ea typeface="宋体" panose="02010600030101010101" pitchFamily="2" charset="-122"/>
                  </a:rPr>
                  <a:t>…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443541" name="Line 149">
                <a:extLst>
                  <a:ext uri="{FF2B5EF4-FFF2-40B4-BE49-F238E27FC236}">
                    <a16:creationId xmlns:a16="http://schemas.microsoft.com/office/drawing/2014/main" id="{AD4384EC-A8C5-478B-AB52-1F30A2F16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1908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42" name="Line 150">
                <a:extLst>
                  <a:ext uri="{FF2B5EF4-FFF2-40B4-BE49-F238E27FC236}">
                    <a16:creationId xmlns:a16="http://schemas.microsoft.com/office/drawing/2014/main" id="{FDAD3984-2C76-47C2-BD69-0B0C1F9E9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1908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3543" name="Group 151">
                <a:extLst>
                  <a:ext uri="{FF2B5EF4-FFF2-40B4-BE49-F238E27FC236}">
                    <a16:creationId xmlns:a16="http://schemas.microsoft.com/office/drawing/2014/main" id="{E6741BED-F01F-49EC-ABDD-D1AAD07273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0" y="1596"/>
                <a:ext cx="1260" cy="468"/>
                <a:chOff x="3240" y="1596"/>
                <a:chExt cx="1260" cy="468"/>
              </a:xfrm>
            </p:grpSpPr>
            <p:sp>
              <p:nvSpPr>
                <p:cNvPr id="443544" name="Line 152">
                  <a:extLst>
                    <a:ext uri="{FF2B5EF4-FFF2-40B4-BE49-F238E27FC236}">
                      <a16:creationId xmlns:a16="http://schemas.microsoft.com/office/drawing/2014/main" id="{B8724736-D838-4D91-A668-119A821987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45" name="Line 153">
                  <a:extLst>
                    <a:ext uri="{FF2B5EF4-FFF2-40B4-BE49-F238E27FC236}">
                      <a16:creationId xmlns:a16="http://schemas.microsoft.com/office/drawing/2014/main" id="{5DC8E2A3-3B09-4558-B634-97C3C026FE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1596"/>
                  <a:ext cx="18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46" name="Line 154">
                  <a:extLst>
                    <a:ext uri="{FF2B5EF4-FFF2-40B4-BE49-F238E27FC236}">
                      <a16:creationId xmlns:a16="http://schemas.microsoft.com/office/drawing/2014/main" id="{D685F9CF-729F-48EA-9303-4319BEA025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1596"/>
                  <a:ext cx="18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47" name="Line 155">
                  <a:extLst>
                    <a:ext uri="{FF2B5EF4-FFF2-40B4-BE49-F238E27FC236}">
                      <a16:creationId xmlns:a16="http://schemas.microsoft.com/office/drawing/2014/main" id="{9710D042-BA0D-47E7-A1B2-7B04DDFA20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48" name="Line 156">
                  <a:extLst>
                    <a:ext uri="{FF2B5EF4-FFF2-40B4-BE49-F238E27FC236}">
                      <a16:creationId xmlns:a16="http://schemas.microsoft.com/office/drawing/2014/main" id="{D7D910F7-8DB3-4182-86B4-1D15684F20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0" y="1908"/>
                  <a:ext cx="18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549" name="Group 157">
                <a:extLst>
                  <a:ext uri="{FF2B5EF4-FFF2-40B4-BE49-F238E27FC236}">
                    <a16:creationId xmlns:a16="http://schemas.microsoft.com/office/drawing/2014/main" id="{9E5BDA80-4607-414F-9C40-C759BB24F4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240" y="3936"/>
                <a:ext cx="1260" cy="468"/>
                <a:chOff x="3240" y="1596"/>
                <a:chExt cx="1260" cy="468"/>
              </a:xfrm>
            </p:grpSpPr>
            <p:sp>
              <p:nvSpPr>
                <p:cNvPr id="443550" name="Line 158">
                  <a:extLst>
                    <a:ext uri="{FF2B5EF4-FFF2-40B4-BE49-F238E27FC236}">
                      <a16:creationId xmlns:a16="http://schemas.microsoft.com/office/drawing/2014/main" id="{DC270D58-26CC-447C-BFA4-52D499A39E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51" name="Line 159">
                  <a:extLst>
                    <a:ext uri="{FF2B5EF4-FFF2-40B4-BE49-F238E27FC236}">
                      <a16:creationId xmlns:a16="http://schemas.microsoft.com/office/drawing/2014/main" id="{E478F23E-96ED-4A59-B9A9-428DCAA149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1596"/>
                  <a:ext cx="18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52" name="Line 160">
                  <a:extLst>
                    <a:ext uri="{FF2B5EF4-FFF2-40B4-BE49-F238E27FC236}">
                      <a16:creationId xmlns:a16="http://schemas.microsoft.com/office/drawing/2014/main" id="{D56027FA-2795-49C7-AF20-94CA7557AD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1596"/>
                  <a:ext cx="18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53" name="Line 161">
                  <a:extLst>
                    <a:ext uri="{FF2B5EF4-FFF2-40B4-BE49-F238E27FC236}">
                      <a16:creationId xmlns:a16="http://schemas.microsoft.com/office/drawing/2014/main" id="{7F80D8A8-3919-4A57-9228-3E1DD8E83A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54" name="Line 162">
                  <a:extLst>
                    <a:ext uri="{FF2B5EF4-FFF2-40B4-BE49-F238E27FC236}">
                      <a16:creationId xmlns:a16="http://schemas.microsoft.com/office/drawing/2014/main" id="{CF396C58-EFCC-469B-B28E-DA20C79A09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0" y="1908"/>
                  <a:ext cx="18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555" name="Text Box 163">
                <a:extLst>
                  <a:ext uri="{FF2B5EF4-FFF2-40B4-BE49-F238E27FC236}">
                    <a16:creationId xmlns:a16="http://schemas.microsoft.com/office/drawing/2014/main" id="{E60EA2F7-A763-4E7F-B987-90D7B7F35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064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000">
                    <a:ea typeface="宋体" panose="02010600030101010101" pitchFamily="2" charset="-122"/>
                  </a:rPr>
                  <a:t>…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443556" name="Line 164">
                <a:extLst>
                  <a:ext uri="{FF2B5EF4-FFF2-40B4-BE49-F238E27FC236}">
                    <a16:creationId xmlns:a16="http://schemas.microsoft.com/office/drawing/2014/main" id="{6DF5D64E-73A0-48F0-81FC-DF4AFAC6D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2376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57" name="Line 165">
                <a:extLst>
                  <a:ext uri="{FF2B5EF4-FFF2-40B4-BE49-F238E27FC236}">
                    <a16:creationId xmlns:a16="http://schemas.microsoft.com/office/drawing/2014/main" id="{2ED1AAFB-B65A-4388-909D-39C80CE98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2688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58" name="Line 166">
                <a:extLst>
                  <a:ext uri="{FF2B5EF4-FFF2-40B4-BE49-F238E27FC236}">
                    <a16:creationId xmlns:a16="http://schemas.microsoft.com/office/drawing/2014/main" id="{3C36EE91-E069-4AD7-B65A-E2170899E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3312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59" name="Line 167">
                <a:extLst>
                  <a:ext uri="{FF2B5EF4-FFF2-40B4-BE49-F238E27FC236}">
                    <a16:creationId xmlns:a16="http://schemas.microsoft.com/office/drawing/2014/main" id="{4AAD26EB-E63A-4087-88C6-0388A586E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362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3560" name="Text Box 168">
              <a:extLst>
                <a:ext uri="{FF2B5EF4-FFF2-40B4-BE49-F238E27FC236}">
                  <a16:creationId xmlns:a16="http://schemas.microsoft.com/office/drawing/2014/main" id="{EF0D0AD4-799C-46D7-A28D-57E3E40B7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" y="6432"/>
              <a:ext cx="1260" cy="7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newfile</a:t>
              </a:r>
              <a:r>
                <a:rPr lang="zh-CN" altLang="en-US" sz="1600">
                  <a:ea typeface="宋体" panose="02010600030101010101" pitchFamily="2" charset="-122"/>
                </a:rPr>
                <a:t>活动的</a:t>
              </a:r>
              <a:r>
                <a:rPr lang="en-US" altLang="zh-CN" sz="1600">
                  <a:ea typeface="宋体" panose="02010600030101010101" pitchFamily="2" charset="-122"/>
                </a:rPr>
                <a:t>inode</a:t>
              </a:r>
            </a:p>
          </p:txBody>
        </p:sp>
        <p:sp>
          <p:nvSpPr>
            <p:cNvPr id="443561" name="AutoShape 169">
              <a:extLst>
                <a:ext uri="{FF2B5EF4-FFF2-40B4-BE49-F238E27FC236}">
                  <a16:creationId xmlns:a16="http://schemas.microsoft.com/office/drawing/2014/main" id="{36E9CB22-E64D-446F-8649-95C9EF30D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" y="6432"/>
              <a:ext cx="360" cy="780"/>
            </a:xfrm>
            <a:prstGeom prst="rightBrace">
              <a:avLst>
                <a:gd name="adj1" fmla="val 1805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62" name="Text Box 170">
              <a:extLst>
                <a:ext uri="{FF2B5EF4-FFF2-40B4-BE49-F238E27FC236}">
                  <a16:creationId xmlns:a16="http://schemas.microsoft.com/office/drawing/2014/main" id="{2BACC0FA-0F49-413D-80F9-D1AA867B8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" y="6588"/>
              <a:ext cx="126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600">
                  <a:ea typeface="宋体" panose="02010600030101010101" pitchFamily="2" charset="-122"/>
                </a:rPr>
                <a:t>i_count=2</a:t>
              </a:r>
            </a:p>
          </p:txBody>
        </p:sp>
      </p:grpSp>
      <p:grpSp>
        <p:nvGrpSpPr>
          <p:cNvPr id="443635" name="Group 243">
            <a:extLst>
              <a:ext uri="{FF2B5EF4-FFF2-40B4-BE49-F238E27FC236}">
                <a16:creationId xmlns:a16="http://schemas.microsoft.com/office/drawing/2014/main" id="{CCAA364E-BAC9-4C1E-BFD7-C106C5BEE07B}"/>
              </a:ext>
            </a:extLst>
          </p:cNvPr>
          <p:cNvGrpSpPr>
            <a:grpSpLocks/>
          </p:cNvGrpSpPr>
          <p:nvPr/>
        </p:nvGrpSpPr>
        <p:grpSpPr bwMode="auto">
          <a:xfrm>
            <a:off x="0" y="958850"/>
            <a:ext cx="8397875" cy="5891213"/>
            <a:chOff x="0" y="604"/>
            <a:chExt cx="5290" cy="3711"/>
          </a:xfrm>
        </p:grpSpPr>
        <p:sp>
          <p:nvSpPr>
            <p:cNvPr id="443505" name="Text Box 113">
              <a:extLst>
                <a:ext uri="{FF2B5EF4-FFF2-40B4-BE49-F238E27FC236}">
                  <a16:creationId xmlns:a16="http://schemas.microsoft.com/office/drawing/2014/main" id="{E132A375-C07B-43A4-8BDD-6509BF40F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" y="1166"/>
              <a:ext cx="471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600">
                  <a:ea typeface="宋体" panose="02010600030101010101" pitchFamily="2" charset="-122"/>
                </a:rPr>
                <a:t>fda</a:t>
              </a:r>
            </a:p>
          </p:txBody>
        </p:sp>
        <p:sp>
          <p:nvSpPr>
            <p:cNvPr id="443506" name="Text Box 114">
              <a:extLst>
                <a:ext uri="{FF2B5EF4-FFF2-40B4-BE49-F238E27FC236}">
                  <a16:creationId xmlns:a16="http://schemas.microsoft.com/office/drawing/2014/main" id="{0FD78978-C95E-4DE5-9EDE-36FDA14D7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" y="3225"/>
              <a:ext cx="471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fda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3507" name="Text Box 115">
              <a:extLst>
                <a:ext uri="{FF2B5EF4-FFF2-40B4-BE49-F238E27FC236}">
                  <a16:creationId xmlns:a16="http://schemas.microsoft.com/office/drawing/2014/main" id="{8DF8A79A-1654-4FC4-A682-A2DDB462B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" y="1166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600">
                  <a:ea typeface="宋体" panose="02010600030101010101" pitchFamily="2" charset="-122"/>
                </a:rPr>
                <a:t>fpa</a:t>
              </a:r>
            </a:p>
          </p:txBody>
        </p:sp>
        <p:sp>
          <p:nvSpPr>
            <p:cNvPr id="443508" name="Text Box 116">
              <a:extLst>
                <a:ext uri="{FF2B5EF4-FFF2-40B4-BE49-F238E27FC236}">
                  <a16:creationId xmlns:a16="http://schemas.microsoft.com/office/drawing/2014/main" id="{287C90D5-CBF4-4BFA-8666-5A5CCFE49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" y="2539"/>
              <a:ext cx="129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>
                  <a:ea typeface="宋体" panose="02010600030101010101" pitchFamily="2" charset="-122"/>
                </a:rPr>
                <a:t>进程</a:t>
              </a:r>
              <a:r>
                <a:rPr lang="en-US" altLang="zh-CN" sz="1600">
                  <a:ea typeface="宋体" panose="02010600030101010101" pitchFamily="2" charset="-122"/>
                </a:rPr>
                <a:t>A</a:t>
              </a:r>
              <a:r>
                <a:rPr lang="zh-CN" altLang="en-US" sz="1600">
                  <a:ea typeface="宋体" panose="02010600030101010101" pitchFamily="2" charset="-122"/>
                </a:rPr>
                <a:t>的子进程</a:t>
              </a:r>
            </a:p>
          </p:txBody>
        </p:sp>
        <p:sp>
          <p:nvSpPr>
            <p:cNvPr id="443509" name="Text Box 117">
              <a:extLst>
                <a:ext uri="{FF2B5EF4-FFF2-40B4-BE49-F238E27FC236}">
                  <a16:creationId xmlns:a16="http://schemas.microsoft.com/office/drawing/2014/main" id="{BAB19198-7274-40F2-80C8-41A65D99B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041"/>
              <a:ext cx="82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000">
                  <a:ea typeface="宋体" panose="02010600030101010101" pitchFamily="2" charset="-122"/>
                </a:rPr>
                <a:t>子进程的</a:t>
              </a:r>
              <a:r>
                <a:rPr lang="en-US" altLang="zh-CN" sz="1000">
                  <a:ea typeface="宋体" panose="02010600030101010101" pitchFamily="2" charset="-122"/>
                </a:rPr>
                <a:t>u_ofile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3510" name="Text Box 118">
              <a:extLst>
                <a:ext uri="{FF2B5EF4-FFF2-40B4-BE49-F238E27FC236}">
                  <a16:creationId xmlns:a16="http://schemas.microsoft.com/office/drawing/2014/main" id="{AA5F3B87-FE6D-4738-AA7C-258C8DD0E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1166"/>
              <a:ext cx="352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fd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3511" name="Text Box 119">
              <a:extLst>
                <a:ext uri="{FF2B5EF4-FFF2-40B4-BE49-F238E27FC236}">
                  <a16:creationId xmlns:a16="http://schemas.microsoft.com/office/drawing/2014/main" id="{932963FB-4B85-4C8E-945B-478BF348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1478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3512" name="Line 120">
              <a:extLst>
                <a:ext uri="{FF2B5EF4-FFF2-40B4-BE49-F238E27FC236}">
                  <a16:creationId xmlns:a16="http://schemas.microsoft.com/office/drawing/2014/main" id="{0D3AEBBC-45D9-450B-A985-0CBF75DD6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79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13" name="Line 121">
              <a:extLst>
                <a:ext uri="{FF2B5EF4-FFF2-40B4-BE49-F238E27FC236}">
                  <a16:creationId xmlns:a16="http://schemas.microsoft.com/office/drawing/2014/main" id="{AA0224CB-535F-4407-9235-1C69C46D5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79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14" name="Text Box 122">
              <a:extLst>
                <a:ext uri="{FF2B5EF4-FFF2-40B4-BE49-F238E27FC236}">
                  <a16:creationId xmlns:a16="http://schemas.microsoft.com/office/drawing/2014/main" id="{B91108D0-4AA2-4912-9A53-7324C87BF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854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3515" name="Line 123">
              <a:extLst>
                <a:ext uri="{FF2B5EF4-FFF2-40B4-BE49-F238E27FC236}">
                  <a16:creationId xmlns:a16="http://schemas.microsoft.com/office/drawing/2014/main" id="{AE3EB31A-52A0-4A17-A8B8-10F254C4D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978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16" name="Line 124">
              <a:extLst>
                <a:ext uri="{FF2B5EF4-FFF2-40B4-BE49-F238E27FC236}">
                  <a16:creationId xmlns:a16="http://schemas.microsoft.com/office/drawing/2014/main" id="{8A93C05F-5FC6-4A97-9020-A12146C2F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1103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17" name="Line 125">
              <a:extLst>
                <a:ext uri="{FF2B5EF4-FFF2-40B4-BE49-F238E27FC236}">
                  <a16:creationId xmlns:a16="http://schemas.microsoft.com/office/drawing/2014/main" id="{2AE97E8F-F13B-4440-AE14-F545EA166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1353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18" name="Line 126">
              <a:extLst>
                <a:ext uri="{FF2B5EF4-FFF2-40B4-BE49-F238E27FC236}">
                  <a16:creationId xmlns:a16="http://schemas.microsoft.com/office/drawing/2014/main" id="{AF295EE2-B90E-44F0-B658-C0F5AD06B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1478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19" name="AutoShape 127">
              <a:extLst>
                <a:ext uri="{FF2B5EF4-FFF2-40B4-BE49-F238E27FC236}">
                  <a16:creationId xmlns:a16="http://schemas.microsoft.com/office/drawing/2014/main" id="{BBFA4F18-2E87-4B14-AFB2-377ED26E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" y="791"/>
              <a:ext cx="235" cy="874"/>
            </a:xfrm>
            <a:prstGeom prst="rightBrace">
              <a:avLst>
                <a:gd name="adj1" fmla="val 3099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20" name="Text Box 128">
              <a:extLst>
                <a:ext uri="{FF2B5EF4-FFF2-40B4-BE49-F238E27FC236}">
                  <a16:creationId xmlns:a16="http://schemas.microsoft.com/office/drawing/2014/main" id="{BD885D8C-FE82-4B54-AE0E-6BAED050C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041"/>
              <a:ext cx="82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800">
                  <a:ea typeface="宋体" panose="02010600030101010101" pitchFamily="2" charset="-122"/>
                </a:rPr>
                <a:t>进程</a:t>
              </a:r>
              <a:r>
                <a:rPr lang="en-US" altLang="zh-CN" sz="1800">
                  <a:ea typeface="宋体" panose="02010600030101010101" pitchFamily="2" charset="-122"/>
                </a:rPr>
                <a:t>B</a:t>
              </a:r>
              <a:r>
                <a:rPr lang="zh-CN" altLang="en-US" sz="1800">
                  <a:ea typeface="宋体" panose="02010600030101010101" pitchFamily="2" charset="-122"/>
                </a:rPr>
                <a:t>的打开文件表</a:t>
              </a:r>
            </a:p>
          </p:txBody>
        </p:sp>
        <p:sp>
          <p:nvSpPr>
            <p:cNvPr id="443521" name="Text Box 129">
              <a:extLst>
                <a:ext uri="{FF2B5EF4-FFF2-40B4-BE49-F238E27FC236}">
                  <a16:creationId xmlns:a16="http://schemas.microsoft.com/office/drawing/2014/main" id="{95D728C6-2D47-46EB-8942-A4EBEF912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1166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fdb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3522" name="Text Box 130">
              <a:extLst>
                <a:ext uri="{FF2B5EF4-FFF2-40B4-BE49-F238E27FC236}">
                  <a16:creationId xmlns:a16="http://schemas.microsoft.com/office/drawing/2014/main" id="{639D19C2-DCCA-45E7-AC38-2C5022C1F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1478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3523" name="Line 131">
              <a:extLst>
                <a:ext uri="{FF2B5EF4-FFF2-40B4-BE49-F238E27FC236}">
                  <a16:creationId xmlns:a16="http://schemas.microsoft.com/office/drawing/2014/main" id="{CCBA729A-A812-431D-B457-5EBA7150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79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24" name="Line 132">
              <a:extLst>
                <a:ext uri="{FF2B5EF4-FFF2-40B4-BE49-F238E27FC236}">
                  <a16:creationId xmlns:a16="http://schemas.microsoft.com/office/drawing/2014/main" id="{8F8024DA-41AA-41BF-BF14-244588A3C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79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25" name="Text Box 133">
              <a:extLst>
                <a:ext uri="{FF2B5EF4-FFF2-40B4-BE49-F238E27FC236}">
                  <a16:creationId xmlns:a16="http://schemas.microsoft.com/office/drawing/2014/main" id="{93309BB2-BED3-47A5-9605-DC2A6AFF6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854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3526" name="Line 134">
              <a:extLst>
                <a:ext uri="{FF2B5EF4-FFF2-40B4-BE49-F238E27FC236}">
                  <a16:creationId xmlns:a16="http://schemas.microsoft.com/office/drawing/2014/main" id="{6582F9C0-003D-4520-A294-398BFA485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978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27" name="Line 135">
              <a:extLst>
                <a:ext uri="{FF2B5EF4-FFF2-40B4-BE49-F238E27FC236}">
                  <a16:creationId xmlns:a16="http://schemas.microsoft.com/office/drawing/2014/main" id="{D09FCD31-EE45-4240-984A-5A061FCD1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1103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28" name="Line 136">
              <a:extLst>
                <a:ext uri="{FF2B5EF4-FFF2-40B4-BE49-F238E27FC236}">
                  <a16:creationId xmlns:a16="http://schemas.microsoft.com/office/drawing/2014/main" id="{FB8B5FE7-55A7-4842-AEC2-6B3D8D616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1353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29" name="Line 137">
              <a:extLst>
                <a:ext uri="{FF2B5EF4-FFF2-40B4-BE49-F238E27FC236}">
                  <a16:creationId xmlns:a16="http://schemas.microsoft.com/office/drawing/2014/main" id="{E3108F45-13F2-4625-BDB3-CF427DECC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1478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30" name="Text Box 138">
              <a:extLst>
                <a:ext uri="{FF2B5EF4-FFF2-40B4-BE49-F238E27FC236}">
                  <a16:creationId xmlns:a16="http://schemas.microsoft.com/office/drawing/2014/main" id="{AC1724AF-E7ED-4243-9561-22E390621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" y="604"/>
              <a:ext cx="1293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ea typeface="宋体" panose="02010600030101010101" pitchFamily="2" charset="-122"/>
                </a:rPr>
                <a:t>进程</a:t>
              </a:r>
              <a:r>
                <a:rPr lang="en-US" altLang="zh-CN" sz="1800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43531" name="AutoShape 139">
              <a:extLst>
                <a:ext uri="{FF2B5EF4-FFF2-40B4-BE49-F238E27FC236}">
                  <a16:creationId xmlns:a16="http://schemas.microsoft.com/office/drawing/2014/main" id="{9D52BEF6-8B70-498E-B8FD-C3A2C8D77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" y="791"/>
              <a:ext cx="235" cy="874"/>
            </a:xfrm>
            <a:prstGeom prst="rightBrace">
              <a:avLst>
                <a:gd name="adj1" fmla="val 3099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32" name="Line 140">
              <a:extLst>
                <a:ext uri="{FF2B5EF4-FFF2-40B4-BE49-F238E27FC236}">
                  <a16:creationId xmlns:a16="http://schemas.microsoft.com/office/drawing/2014/main" id="{633C8796-C12D-45C5-8152-DD88B18FE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42"/>
              <a:ext cx="3108" cy="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33" name="Text Box 141">
              <a:extLst>
                <a:ext uri="{FF2B5EF4-FFF2-40B4-BE49-F238E27FC236}">
                  <a16:creationId xmlns:a16="http://schemas.microsoft.com/office/drawing/2014/main" id="{0BF843BD-322E-47DC-8B86-2694DD8C2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1602"/>
              <a:ext cx="941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>
                  <a:ea typeface="宋体" panose="02010600030101010101" pitchFamily="2" charset="-122"/>
                </a:rPr>
                <a:t>非驻留主存</a:t>
              </a:r>
            </a:p>
          </p:txBody>
        </p:sp>
        <p:sp>
          <p:nvSpPr>
            <p:cNvPr id="443534" name="Text Box 142">
              <a:extLst>
                <a:ext uri="{FF2B5EF4-FFF2-40B4-BE49-F238E27FC236}">
                  <a16:creationId xmlns:a16="http://schemas.microsoft.com/office/drawing/2014/main" id="{BC04B843-F981-4312-93EC-C82DE3AED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1914"/>
              <a:ext cx="823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ea typeface="宋体" panose="02010600030101010101" pitchFamily="2" charset="-122"/>
              </a:endParaRPr>
            </a:p>
          </p:txBody>
        </p:sp>
        <p:sp>
          <p:nvSpPr>
            <p:cNvPr id="443535" name="Text Box 143">
              <a:extLst>
                <a:ext uri="{FF2B5EF4-FFF2-40B4-BE49-F238E27FC236}">
                  <a16:creationId xmlns:a16="http://schemas.microsoft.com/office/drawing/2014/main" id="{1B5D072D-C91E-4CB2-ABD0-DA9324BDB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1914"/>
              <a:ext cx="941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>
                  <a:ea typeface="宋体" panose="02010600030101010101" pitchFamily="2" charset="-122"/>
                </a:rPr>
                <a:t>驻留主存</a:t>
              </a:r>
            </a:p>
          </p:txBody>
        </p:sp>
        <p:sp>
          <p:nvSpPr>
            <p:cNvPr id="443563" name="Line 171">
              <a:extLst>
                <a:ext uri="{FF2B5EF4-FFF2-40B4-BE49-F238E27FC236}">
                  <a16:creationId xmlns:a16="http://schemas.microsoft.com/office/drawing/2014/main" id="{CCAEED39-FFE1-48C5-B75E-32CB5CD0C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4" y="1228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64" name="Line 172">
              <a:extLst>
                <a:ext uri="{FF2B5EF4-FFF2-40B4-BE49-F238E27FC236}">
                  <a16:creationId xmlns:a16="http://schemas.microsoft.com/office/drawing/2014/main" id="{E7D85064-0CAC-403C-8298-FD21D2B7F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4" y="1228"/>
              <a:ext cx="0" cy="8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65" name="Line 173">
              <a:extLst>
                <a:ext uri="{FF2B5EF4-FFF2-40B4-BE49-F238E27FC236}">
                  <a16:creationId xmlns:a16="http://schemas.microsoft.com/office/drawing/2014/main" id="{83F02164-1201-4E07-8FEB-25624D8B9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1228"/>
              <a:ext cx="0" cy="6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66" name="Line 174">
              <a:extLst>
                <a:ext uri="{FF2B5EF4-FFF2-40B4-BE49-F238E27FC236}">
                  <a16:creationId xmlns:a16="http://schemas.microsoft.com/office/drawing/2014/main" id="{C26A16BE-4694-4C9D-BB85-882C1505D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914"/>
              <a:ext cx="3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67" name="Line 175">
              <a:extLst>
                <a:ext uri="{FF2B5EF4-FFF2-40B4-BE49-F238E27FC236}">
                  <a16:creationId xmlns:a16="http://schemas.microsoft.com/office/drawing/2014/main" id="{9327574F-30EB-4D60-9EA5-0F0372FCC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914"/>
              <a:ext cx="0" cy="6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68" name="Text Box 176">
              <a:extLst>
                <a:ext uri="{FF2B5EF4-FFF2-40B4-BE49-F238E27FC236}">
                  <a16:creationId xmlns:a16="http://schemas.microsoft.com/office/drawing/2014/main" id="{663C3238-ED39-45DD-A3E0-5AA4B7529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" y="4065"/>
              <a:ext cx="270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                                </a:t>
              </a:r>
              <a:r>
                <a:rPr lang="zh-CN" altLang="en-US" sz="1800">
                  <a:ea typeface="宋体" panose="02010600030101010101" pitchFamily="2" charset="-122"/>
                </a:rPr>
                <a:t>使用不同位移指针的文件共享</a:t>
              </a:r>
            </a:p>
          </p:txBody>
        </p:sp>
        <p:sp>
          <p:nvSpPr>
            <p:cNvPr id="443569" name="Line 177">
              <a:extLst>
                <a:ext uri="{FF2B5EF4-FFF2-40B4-BE49-F238E27FC236}">
                  <a16:creationId xmlns:a16="http://schemas.microsoft.com/office/drawing/2014/main" id="{A454E925-3A26-4E78-BB80-3E798D404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1665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70" name="Line 178">
              <a:extLst>
                <a:ext uri="{FF2B5EF4-FFF2-40B4-BE49-F238E27FC236}">
                  <a16:creationId xmlns:a16="http://schemas.microsoft.com/office/drawing/2014/main" id="{44C44CF6-FB1A-4D91-9428-1ABD9723C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791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71" name="Text Box 179">
              <a:extLst>
                <a:ext uri="{FF2B5EF4-FFF2-40B4-BE49-F238E27FC236}">
                  <a16:creationId xmlns:a16="http://schemas.microsoft.com/office/drawing/2014/main" id="{C6536813-E2F4-45C5-B0F0-B315EAA07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" y="1103"/>
              <a:ext cx="823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800">
                  <a:ea typeface="宋体" panose="02010600030101010101" pitchFamily="2" charset="-122"/>
                </a:rPr>
                <a:t>进程</a:t>
              </a: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zh-CN" altLang="en-US" sz="1800">
                  <a:ea typeface="宋体" panose="02010600030101010101" pitchFamily="2" charset="-122"/>
                </a:rPr>
                <a:t>的打开文件表</a:t>
              </a:r>
            </a:p>
          </p:txBody>
        </p:sp>
        <p:sp>
          <p:nvSpPr>
            <p:cNvPr id="443572" name="Text Box 180">
              <a:extLst>
                <a:ext uri="{FF2B5EF4-FFF2-40B4-BE49-F238E27FC236}">
                  <a16:creationId xmlns:a16="http://schemas.microsoft.com/office/drawing/2014/main" id="{7B532E26-517D-401C-94BD-2560922EB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" y="1540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3573" name="Line 181">
              <a:extLst>
                <a:ext uri="{FF2B5EF4-FFF2-40B4-BE49-F238E27FC236}">
                  <a16:creationId xmlns:a16="http://schemas.microsoft.com/office/drawing/2014/main" id="{B113365A-7CD1-494F-8F3C-D2B9094BE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79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74" name="Line 182">
              <a:extLst>
                <a:ext uri="{FF2B5EF4-FFF2-40B4-BE49-F238E27FC236}">
                  <a16:creationId xmlns:a16="http://schemas.microsoft.com/office/drawing/2014/main" id="{D951FBCC-3FB4-498D-BDA9-8D139F5F2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79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75" name="Text Box 183">
              <a:extLst>
                <a:ext uri="{FF2B5EF4-FFF2-40B4-BE49-F238E27FC236}">
                  <a16:creationId xmlns:a16="http://schemas.microsoft.com/office/drawing/2014/main" id="{254DDAC5-7C47-44D8-B1DF-24AEF594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" y="854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3576" name="Line 184">
              <a:extLst>
                <a:ext uri="{FF2B5EF4-FFF2-40B4-BE49-F238E27FC236}">
                  <a16:creationId xmlns:a16="http://schemas.microsoft.com/office/drawing/2014/main" id="{DF7FE320-7FFA-40E1-8617-6B5D98AB1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978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77" name="Line 185">
              <a:extLst>
                <a:ext uri="{FF2B5EF4-FFF2-40B4-BE49-F238E27FC236}">
                  <a16:creationId xmlns:a16="http://schemas.microsoft.com/office/drawing/2014/main" id="{458AC52C-6347-413C-9F88-C62C4AAAC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166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78" name="Line 186">
              <a:extLst>
                <a:ext uri="{FF2B5EF4-FFF2-40B4-BE49-F238E27FC236}">
                  <a16:creationId xmlns:a16="http://schemas.microsoft.com/office/drawing/2014/main" id="{B8908DB9-506E-4247-89BC-F23BEE0F2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353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79" name="Line 187">
              <a:extLst>
                <a:ext uri="{FF2B5EF4-FFF2-40B4-BE49-F238E27FC236}">
                  <a16:creationId xmlns:a16="http://schemas.microsoft.com/office/drawing/2014/main" id="{C6FBE77F-F0BB-40AB-82E6-670E592F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540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80" name="Text Box 188">
              <a:extLst>
                <a:ext uri="{FF2B5EF4-FFF2-40B4-BE49-F238E27FC236}">
                  <a16:creationId xmlns:a16="http://schemas.microsoft.com/office/drawing/2014/main" id="{6AB95639-00C5-47D5-BF8F-6FED3CE21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" y="604"/>
              <a:ext cx="1293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ea typeface="宋体" panose="02010600030101010101" pitchFamily="2" charset="-122"/>
                </a:rPr>
                <a:t>进程</a:t>
              </a:r>
              <a:r>
                <a:rPr lang="en-US" altLang="zh-CN" sz="18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43581" name="AutoShape 189">
              <a:extLst>
                <a:ext uri="{FF2B5EF4-FFF2-40B4-BE49-F238E27FC236}">
                  <a16:creationId xmlns:a16="http://schemas.microsoft.com/office/drawing/2014/main" id="{4C509343-7AEA-4CA0-B6B8-757EBFD83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" y="791"/>
              <a:ext cx="235" cy="874"/>
            </a:xfrm>
            <a:prstGeom prst="leftBrace">
              <a:avLst>
                <a:gd name="adj1" fmla="val 3099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82" name="Line 190">
              <a:extLst>
                <a:ext uri="{FF2B5EF4-FFF2-40B4-BE49-F238E27FC236}">
                  <a16:creationId xmlns:a16="http://schemas.microsoft.com/office/drawing/2014/main" id="{7D4B0E94-7C42-4895-9B5A-7C8A69A74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1228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83" name="Line 191">
              <a:extLst>
                <a:ext uri="{FF2B5EF4-FFF2-40B4-BE49-F238E27FC236}">
                  <a16:creationId xmlns:a16="http://schemas.microsoft.com/office/drawing/2014/main" id="{2EB6A802-A4D5-466D-9F89-6A671F924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665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84" name="Line 192">
              <a:extLst>
                <a:ext uri="{FF2B5EF4-FFF2-40B4-BE49-F238E27FC236}">
                  <a16:creationId xmlns:a16="http://schemas.microsoft.com/office/drawing/2014/main" id="{134F4F78-8817-48BD-B415-2C3FF8995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791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85" name="Text Box 193">
              <a:extLst>
                <a:ext uri="{FF2B5EF4-FFF2-40B4-BE49-F238E27FC236}">
                  <a16:creationId xmlns:a16="http://schemas.microsoft.com/office/drawing/2014/main" id="{DC4C6A0D-85B6-446C-96A2-7E81800B2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" y="1166"/>
              <a:ext cx="471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600">
                  <a:ea typeface="宋体" panose="02010600030101010101" pitchFamily="2" charset="-122"/>
                </a:rPr>
                <a:t>fpb</a:t>
              </a:r>
            </a:p>
          </p:txBody>
        </p:sp>
        <p:sp>
          <p:nvSpPr>
            <p:cNvPr id="443587" name="Text Box 195">
              <a:extLst>
                <a:ext uri="{FF2B5EF4-FFF2-40B4-BE49-F238E27FC236}">
                  <a16:creationId xmlns:a16="http://schemas.microsoft.com/office/drawing/2014/main" id="{B1DA3B46-83F1-4AA2-AD93-6EDA06810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" y="3731"/>
              <a:ext cx="605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3588" name="Text Box 196">
              <a:extLst>
                <a:ext uri="{FF2B5EF4-FFF2-40B4-BE49-F238E27FC236}">
                  <a16:creationId xmlns:a16="http://schemas.microsoft.com/office/drawing/2014/main" id="{429E241C-BB2A-4506-A099-9A0DBAEE1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3287"/>
              <a:ext cx="822" cy="4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400">
                  <a:ea typeface="宋体" panose="02010600030101010101" pitchFamily="2" charset="-122"/>
                </a:rPr>
                <a:t>f_offset</a:t>
              </a:r>
            </a:p>
            <a:p>
              <a:r>
                <a:rPr lang="en-US" altLang="zh-CN" sz="1400">
                  <a:ea typeface="宋体" panose="02010600030101010101" pitchFamily="2" charset="-122"/>
                </a:rPr>
                <a:t>f_count=2</a:t>
              </a:r>
            </a:p>
            <a:p>
              <a:r>
                <a:rPr lang="en-US" altLang="zh-CN" sz="1400">
                  <a:ea typeface="宋体" panose="02010600030101010101" pitchFamily="2" charset="-122"/>
                </a:rPr>
                <a:t>f_flag(r)</a:t>
              </a:r>
            </a:p>
            <a:p>
              <a:r>
                <a:rPr lang="en-US" altLang="zh-CN" sz="1400">
                  <a:ea typeface="宋体" panose="02010600030101010101" pitchFamily="2" charset="-122"/>
                </a:rPr>
                <a:t>f_inode</a:t>
              </a:r>
            </a:p>
          </p:txBody>
        </p:sp>
        <p:sp>
          <p:nvSpPr>
            <p:cNvPr id="443589" name="Text Box 197">
              <a:extLst>
                <a:ext uri="{FF2B5EF4-FFF2-40B4-BE49-F238E27FC236}">
                  <a16:creationId xmlns:a16="http://schemas.microsoft.com/office/drawing/2014/main" id="{5C072F28-C5BA-4138-A66B-58DF58A39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2663"/>
              <a:ext cx="822" cy="4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400">
                  <a:ea typeface="宋体" panose="02010600030101010101" pitchFamily="2" charset="-122"/>
                </a:rPr>
                <a:t>f_offset</a:t>
              </a:r>
            </a:p>
            <a:p>
              <a:r>
                <a:rPr lang="en-US" altLang="zh-CN" sz="1400">
                  <a:ea typeface="宋体" panose="02010600030101010101" pitchFamily="2" charset="-122"/>
                </a:rPr>
                <a:t>f_count=1</a:t>
              </a:r>
            </a:p>
            <a:p>
              <a:r>
                <a:rPr lang="en-US" altLang="zh-CN" sz="1400">
                  <a:ea typeface="宋体" panose="02010600030101010101" pitchFamily="2" charset="-122"/>
                </a:rPr>
                <a:t>f_flag(r/w)</a:t>
              </a:r>
            </a:p>
            <a:p>
              <a:r>
                <a:rPr lang="en-US" altLang="zh-CN" sz="1400">
                  <a:ea typeface="宋体" panose="02010600030101010101" pitchFamily="2" charset="-122"/>
                </a:rPr>
                <a:t>f_inode</a:t>
              </a:r>
            </a:p>
          </p:txBody>
        </p:sp>
        <p:sp>
          <p:nvSpPr>
            <p:cNvPr id="443590" name="Text Box 198">
              <a:extLst>
                <a:ext uri="{FF2B5EF4-FFF2-40B4-BE49-F238E27FC236}">
                  <a16:creationId xmlns:a16="http://schemas.microsoft.com/office/drawing/2014/main" id="{DEC33B34-830D-464D-B931-D2C8F164A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2039"/>
              <a:ext cx="1293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>
                  <a:ea typeface="宋体" panose="02010600030101010101" pitchFamily="2" charset="-122"/>
                </a:rPr>
                <a:t>系统打开文件表</a:t>
              </a:r>
            </a:p>
          </p:txBody>
        </p:sp>
        <p:sp>
          <p:nvSpPr>
            <p:cNvPr id="443592" name="Line 200">
              <a:extLst>
                <a:ext uri="{FF2B5EF4-FFF2-40B4-BE49-F238E27FC236}">
                  <a16:creationId xmlns:a16="http://schemas.microsoft.com/office/drawing/2014/main" id="{6691A0BB-1AA2-4AF9-9040-E3173972D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2386"/>
              <a:ext cx="0" cy="1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93" name="Line 201">
              <a:extLst>
                <a:ext uri="{FF2B5EF4-FFF2-40B4-BE49-F238E27FC236}">
                  <a16:creationId xmlns:a16="http://schemas.microsoft.com/office/drawing/2014/main" id="{BBCEB277-9230-41B3-8920-3273ACC1D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2386"/>
              <a:ext cx="0" cy="1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3594" name="Group 202">
              <a:extLst>
                <a:ext uri="{FF2B5EF4-FFF2-40B4-BE49-F238E27FC236}">
                  <a16:creationId xmlns:a16="http://schemas.microsoft.com/office/drawing/2014/main" id="{AE60CE5C-88A4-48EB-8491-77A1F05D7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1" y="2164"/>
              <a:ext cx="1058" cy="333"/>
              <a:chOff x="3240" y="1596"/>
              <a:chExt cx="1260" cy="468"/>
            </a:xfrm>
          </p:grpSpPr>
          <p:sp>
            <p:nvSpPr>
              <p:cNvPr id="443595" name="Line 203">
                <a:extLst>
                  <a:ext uri="{FF2B5EF4-FFF2-40B4-BE49-F238E27FC236}">
                    <a16:creationId xmlns:a16="http://schemas.microsoft.com/office/drawing/2014/main" id="{3CACE304-E585-422A-AF07-11F93A9E3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96" name="Line 204">
                <a:extLst>
                  <a:ext uri="{FF2B5EF4-FFF2-40B4-BE49-F238E27FC236}">
                    <a16:creationId xmlns:a16="http://schemas.microsoft.com/office/drawing/2014/main" id="{2DBB5AAB-7D9E-471F-9C65-30B5A2A7A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1596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97" name="Line 205">
                <a:extLst>
                  <a:ext uri="{FF2B5EF4-FFF2-40B4-BE49-F238E27FC236}">
                    <a16:creationId xmlns:a16="http://schemas.microsoft.com/office/drawing/2014/main" id="{7B3EB431-EF73-4F32-9FEB-042345AFA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1596"/>
                <a:ext cx="18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98" name="Line 206">
                <a:extLst>
                  <a:ext uri="{FF2B5EF4-FFF2-40B4-BE49-F238E27FC236}">
                    <a16:creationId xmlns:a16="http://schemas.microsoft.com/office/drawing/2014/main" id="{EA5B40DC-18D1-4C89-9272-A451CEF3C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99" name="Line 207">
                <a:extLst>
                  <a:ext uri="{FF2B5EF4-FFF2-40B4-BE49-F238E27FC236}">
                    <a16:creationId xmlns:a16="http://schemas.microsoft.com/office/drawing/2014/main" id="{DAFC21D9-7633-40AE-995A-67466C8D8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1908"/>
                <a:ext cx="1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3600" name="Group 208">
              <a:extLst>
                <a:ext uri="{FF2B5EF4-FFF2-40B4-BE49-F238E27FC236}">
                  <a16:creationId xmlns:a16="http://schemas.microsoft.com/office/drawing/2014/main" id="{D08F829E-6B89-4A52-9BC5-4B98DA26227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351" y="3828"/>
              <a:ext cx="1058" cy="333"/>
              <a:chOff x="3240" y="1596"/>
              <a:chExt cx="1260" cy="468"/>
            </a:xfrm>
          </p:grpSpPr>
          <p:sp>
            <p:nvSpPr>
              <p:cNvPr id="443601" name="Line 209">
                <a:extLst>
                  <a:ext uri="{FF2B5EF4-FFF2-40B4-BE49-F238E27FC236}">
                    <a16:creationId xmlns:a16="http://schemas.microsoft.com/office/drawing/2014/main" id="{810DAA10-C4CF-4F6D-96EB-EDDF42470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602" name="Line 210">
                <a:extLst>
                  <a:ext uri="{FF2B5EF4-FFF2-40B4-BE49-F238E27FC236}">
                    <a16:creationId xmlns:a16="http://schemas.microsoft.com/office/drawing/2014/main" id="{9864213B-CF94-4E28-9DB0-610B427E1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1596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603" name="Line 211">
                <a:extLst>
                  <a:ext uri="{FF2B5EF4-FFF2-40B4-BE49-F238E27FC236}">
                    <a16:creationId xmlns:a16="http://schemas.microsoft.com/office/drawing/2014/main" id="{469747D1-7F8C-4F4F-A32C-1FDF388DA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1596"/>
                <a:ext cx="18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604" name="Line 212">
                <a:extLst>
                  <a:ext uri="{FF2B5EF4-FFF2-40B4-BE49-F238E27FC236}">
                    <a16:creationId xmlns:a16="http://schemas.microsoft.com/office/drawing/2014/main" id="{A10228F0-6D51-46F5-85B9-4D243E0F4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190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605" name="Line 213">
                <a:extLst>
                  <a:ext uri="{FF2B5EF4-FFF2-40B4-BE49-F238E27FC236}">
                    <a16:creationId xmlns:a16="http://schemas.microsoft.com/office/drawing/2014/main" id="{7AC20B36-2D9A-43DE-A65A-B42AA8B76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1908"/>
                <a:ext cx="1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3606" name="Text Box 214">
              <a:extLst>
                <a:ext uri="{FF2B5EF4-FFF2-40B4-BE49-F238E27FC236}">
                  <a16:creationId xmlns:a16="http://schemas.microsoft.com/office/drawing/2014/main" id="{B0F5DB58-7850-4A26-993C-FB17FCF78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526"/>
              <a:ext cx="521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3607" name="Line 215">
              <a:extLst>
                <a:ext uri="{FF2B5EF4-FFF2-40B4-BE49-F238E27FC236}">
                  <a16:creationId xmlns:a16="http://schemas.microsoft.com/office/drawing/2014/main" id="{808F6ACD-4C0A-434B-A03B-971E71BC5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2663"/>
              <a:ext cx="10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09" name="Line 217">
              <a:extLst>
                <a:ext uri="{FF2B5EF4-FFF2-40B4-BE49-F238E27FC236}">
                  <a16:creationId xmlns:a16="http://schemas.microsoft.com/office/drawing/2014/main" id="{4B9241EB-6843-4D5A-AC84-2D4C4DA21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3287"/>
              <a:ext cx="10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10" name="Line 218">
              <a:extLst>
                <a:ext uri="{FF2B5EF4-FFF2-40B4-BE49-F238E27FC236}">
                  <a16:creationId xmlns:a16="http://schemas.microsoft.com/office/drawing/2014/main" id="{077D42DF-F32E-4A00-B372-A5F936D43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3838"/>
              <a:ext cx="10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11" name="Line 219">
              <a:extLst>
                <a:ext uri="{FF2B5EF4-FFF2-40B4-BE49-F238E27FC236}">
                  <a16:creationId xmlns:a16="http://schemas.microsoft.com/office/drawing/2014/main" id="{4139E328-9F6B-4919-822A-CB6956005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" y="3038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12" name="Line 220">
              <a:extLst>
                <a:ext uri="{FF2B5EF4-FFF2-40B4-BE49-F238E27FC236}">
                  <a16:creationId xmlns:a16="http://schemas.microsoft.com/office/drawing/2014/main" id="{49503DF5-DDB6-43A6-B44B-D197FE090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6" y="2726"/>
              <a:ext cx="353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13" name="Line 221">
              <a:extLst>
                <a:ext uri="{FF2B5EF4-FFF2-40B4-BE49-F238E27FC236}">
                  <a16:creationId xmlns:a16="http://schemas.microsoft.com/office/drawing/2014/main" id="{D8762553-D370-4A1B-9228-558CA1A46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3662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14" name="Line 222">
              <a:extLst>
                <a:ext uri="{FF2B5EF4-FFF2-40B4-BE49-F238E27FC236}">
                  <a16:creationId xmlns:a16="http://schemas.microsoft.com/office/drawing/2014/main" id="{88A4AA2B-71C1-4060-A69F-40B5CA9A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6" y="2788"/>
              <a:ext cx="353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15" name="Text Box 223">
              <a:extLst>
                <a:ext uri="{FF2B5EF4-FFF2-40B4-BE49-F238E27FC236}">
                  <a16:creationId xmlns:a16="http://schemas.microsoft.com/office/drawing/2014/main" id="{4EDDB8DE-F92A-4CF0-9138-EE5D5EB02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00"/>
              <a:ext cx="823" cy="4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>
                  <a:ea typeface="宋体" panose="02010600030101010101" pitchFamily="2" charset="-122"/>
                </a:rPr>
                <a:t>进程</a:t>
              </a:r>
              <a:r>
                <a:rPr lang="en-US" altLang="zh-CN" sz="1600">
                  <a:ea typeface="宋体" panose="02010600030101010101" pitchFamily="2" charset="-122"/>
                </a:rPr>
                <a:t>A</a:t>
              </a:r>
              <a:r>
                <a:rPr lang="zh-CN" altLang="en-US" sz="1600">
                  <a:ea typeface="宋体" panose="02010600030101010101" pitchFamily="2" charset="-122"/>
                </a:rPr>
                <a:t>的子进程的打开文件表</a:t>
              </a:r>
            </a:p>
          </p:txBody>
        </p:sp>
        <p:sp>
          <p:nvSpPr>
            <p:cNvPr id="443616" name="Text Box 224">
              <a:extLst>
                <a:ext uri="{FF2B5EF4-FFF2-40B4-BE49-F238E27FC236}">
                  <a16:creationId xmlns:a16="http://schemas.microsoft.com/office/drawing/2014/main" id="{C89C3BC5-205F-4260-8D8A-B09CA78DB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3537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3617" name="Line 225">
              <a:extLst>
                <a:ext uri="{FF2B5EF4-FFF2-40B4-BE49-F238E27FC236}">
                  <a16:creationId xmlns:a16="http://schemas.microsoft.com/office/drawing/2014/main" id="{7CEED3A2-E138-470A-8ABB-5EFF72E70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2851"/>
              <a:ext cx="0" cy="8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18" name="Line 226">
              <a:extLst>
                <a:ext uri="{FF2B5EF4-FFF2-40B4-BE49-F238E27FC236}">
                  <a16:creationId xmlns:a16="http://schemas.microsoft.com/office/drawing/2014/main" id="{8CB98A06-76E6-41BF-8BF6-B1528B1DF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2851"/>
              <a:ext cx="0" cy="8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19" name="Text Box 227">
              <a:extLst>
                <a:ext uri="{FF2B5EF4-FFF2-40B4-BE49-F238E27FC236}">
                  <a16:creationId xmlns:a16="http://schemas.microsoft.com/office/drawing/2014/main" id="{4C34E8C9-0F42-460C-9702-6EC608533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2913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>
                  <a:ea typeface="宋体" panose="02010600030101010101" pitchFamily="2" charset="-122"/>
                </a:rPr>
                <a:t>…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3620" name="Line 228">
              <a:extLst>
                <a:ext uri="{FF2B5EF4-FFF2-40B4-BE49-F238E27FC236}">
                  <a16:creationId xmlns:a16="http://schemas.microsoft.com/office/drawing/2014/main" id="{538E8244-3303-49E1-AEBD-572E82D05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3038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21" name="Line 229">
              <a:extLst>
                <a:ext uri="{FF2B5EF4-FFF2-40B4-BE49-F238E27FC236}">
                  <a16:creationId xmlns:a16="http://schemas.microsoft.com/office/drawing/2014/main" id="{AED191A2-4213-44CA-99D1-1C6722F34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3163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22" name="Line 230">
              <a:extLst>
                <a:ext uri="{FF2B5EF4-FFF2-40B4-BE49-F238E27FC236}">
                  <a16:creationId xmlns:a16="http://schemas.microsoft.com/office/drawing/2014/main" id="{158D4D08-AE6D-434E-A777-5E05C6975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3412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23" name="Line 231">
              <a:extLst>
                <a:ext uri="{FF2B5EF4-FFF2-40B4-BE49-F238E27FC236}">
                  <a16:creationId xmlns:a16="http://schemas.microsoft.com/office/drawing/2014/main" id="{E4BF1B6A-5CF7-4A93-AF89-9637E6C01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3537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24" name="AutoShape 232">
              <a:extLst>
                <a:ext uri="{FF2B5EF4-FFF2-40B4-BE49-F238E27FC236}">
                  <a16:creationId xmlns:a16="http://schemas.microsoft.com/office/drawing/2014/main" id="{795CD4B5-BA0D-46FA-8ABE-65471DC6E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851"/>
              <a:ext cx="235" cy="873"/>
            </a:xfrm>
            <a:prstGeom prst="leftBrace">
              <a:avLst>
                <a:gd name="adj1" fmla="val 3095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25" name="Line 233">
              <a:extLst>
                <a:ext uri="{FF2B5EF4-FFF2-40B4-BE49-F238E27FC236}">
                  <a16:creationId xmlns:a16="http://schemas.microsoft.com/office/drawing/2014/main" id="{232647FB-B3BC-4CAE-BA9B-E7AC5CF69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6" y="3287"/>
              <a:ext cx="7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26" name="Line 234">
              <a:extLst>
                <a:ext uri="{FF2B5EF4-FFF2-40B4-BE49-F238E27FC236}">
                  <a16:creationId xmlns:a16="http://schemas.microsoft.com/office/drawing/2014/main" id="{9782D129-882C-48DA-870B-C48BBF141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3724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27" name="Line 235">
              <a:extLst>
                <a:ext uri="{FF2B5EF4-FFF2-40B4-BE49-F238E27FC236}">
                  <a16:creationId xmlns:a16="http://schemas.microsoft.com/office/drawing/2014/main" id="{A1C030DB-6A47-4A1F-BD21-98DEB034A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2851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28" name="Text Box 236">
              <a:extLst>
                <a:ext uri="{FF2B5EF4-FFF2-40B4-BE49-F238E27FC236}">
                  <a16:creationId xmlns:a16="http://schemas.microsoft.com/office/drawing/2014/main" id="{74E75192-8218-4D9F-82F9-C03B1E105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3225"/>
              <a:ext cx="470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600">
                  <a:ea typeface="宋体" panose="02010600030101010101" pitchFamily="2" charset="-122"/>
                </a:rPr>
                <a:t>fpa</a:t>
              </a:r>
            </a:p>
          </p:txBody>
        </p:sp>
        <p:sp>
          <p:nvSpPr>
            <p:cNvPr id="443629" name="Line 237">
              <a:extLst>
                <a:ext uri="{FF2B5EF4-FFF2-40B4-BE49-F238E27FC236}">
                  <a16:creationId xmlns:a16="http://schemas.microsoft.com/office/drawing/2014/main" id="{C99572D7-48B3-4A44-8719-3D7812C72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039"/>
              <a:ext cx="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30" name="Line 238">
              <a:extLst>
                <a:ext uri="{FF2B5EF4-FFF2-40B4-BE49-F238E27FC236}">
                  <a16:creationId xmlns:a16="http://schemas.microsoft.com/office/drawing/2014/main" id="{074BA8C5-F32A-4FB5-AFC5-DDC03F807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039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31" name="Line 239">
              <a:extLst>
                <a:ext uri="{FF2B5EF4-FFF2-40B4-BE49-F238E27FC236}">
                  <a16:creationId xmlns:a16="http://schemas.microsoft.com/office/drawing/2014/main" id="{9E3B69FC-8289-4142-BCEA-CDDC07C8C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476"/>
              <a:ext cx="235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32" name="Line 240">
              <a:extLst>
                <a:ext uri="{FF2B5EF4-FFF2-40B4-BE49-F238E27FC236}">
                  <a16:creationId xmlns:a16="http://schemas.microsoft.com/office/drawing/2014/main" id="{09CAA9A7-E6DF-4F20-AD5C-3EA544D2E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2601"/>
              <a:ext cx="353" cy="6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34" name="Line 242">
              <a:extLst>
                <a:ext uri="{FF2B5EF4-FFF2-40B4-BE49-F238E27FC236}">
                  <a16:creationId xmlns:a16="http://schemas.microsoft.com/office/drawing/2014/main" id="{8679FE36-53C7-4261-A125-BE2E8199E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42"/>
              <a:ext cx="0" cy="2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3636" name="Rectangle 244">
            <a:extLst>
              <a:ext uri="{FF2B5EF4-FFF2-40B4-BE49-F238E27FC236}">
                <a16:creationId xmlns:a16="http://schemas.microsoft.com/office/drawing/2014/main" id="{BD86AAF8-B8A2-4FB5-B8D0-E1BDF78B4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checker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3F961509-EF0F-4130-B237-4383E30C7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01650"/>
            <a:ext cx="8596313" cy="1403350"/>
          </a:xfrm>
        </p:spPr>
        <p:txBody>
          <a:bodyPr/>
          <a:lstStyle/>
          <a:p>
            <a:r>
              <a:rPr lang="zh-CN" altLang="en-US" sz="54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索引文件</a:t>
            </a:r>
            <a:r>
              <a:rPr lang="en-US" altLang="zh-CN" sz="54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</a:t>
            </a:r>
            <a:r>
              <a:rPr lang="en-US" altLang="zh-CN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br>
              <a:rPr lang="en-US" altLang="zh-CN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UNIX/Linux</a:t>
            </a:r>
            <a:r>
              <a:rPr lang="zh-CN" altLang="en-US" sz="36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多重索引结构</a:t>
            </a:r>
            <a:b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26339" name="Group 3">
            <a:extLst>
              <a:ext uri="{FF2B5EF4-FFF2-40B4-BE49-F238E27FC236}">
                <a16:creationId xmlns:a16="http://schemas.microsoft.com/office/drawing/2014/main" id="{C2D7A4DB-F188-4455-8C2C-3429584D70BA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1524000"/>
            <a:ext cx="6197600" cy="5181600"/>
            <a:chOff x="752" y="960"/>
            <a:chExt cx="3904" cy="3264"/>
          </a:xfrm>
        </p:grpSpPr>
        <p:sp>
          <p:nvSpPr>
            <p:cNvPr id="526340" name="Text Box 4">
              <a:extLst>
                <a:ext uri="{FF2B5EF4-FFF2-40B4-BE49-F238E27FC236}">
                  <a16:creationId xmlns:a16="http://schemas.microsoft.com/office/drawing/2014/main" id="{BB04C9CB-8AE9-4785-866C-F172BF6EF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960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26341" name="Text Box 5">
              <a:extLst>
                <a:ext uri="{FF2B5EF4-FFF2-40B4-BE49-F238E27FC236}">
                  <a16:creationId xmlns:a16="http://schemas.microsoft.com/office/drawing/2014/main" id="{CE4A2B1D-EE13-403B-A3CF-1469F5EFA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084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26342" name="Text Box 6">
              <a:extLst>
                <a:ext uri="{FF2B5EF4-FFF2-40B4-BE49-F238E27FC236}">
                  <a16:creationId xmlns:a16="http://schemas.microsoft.com/office/drawing/2014/main" id="{CF99E937-F045-4E8C-9B4F-1D9F1181D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208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26343" name="Text Box 7">
              <a:extLst>
                <a:ext uri="{FF2B5EF4-FFF2-40B4-BE49-F238E27FC236}">
                  <a16:creationId xmlns:a16="http://schemas.microsoft.com/office/drawing/2014/main" id="{B413DEA9-0415-4A81-8B33-80278E993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332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26344" name="Text Box 8">
              <a:extLst>
                <a:ext uri="{FF2B5EF4-FFF2-40B4-BE49-F238E27FC236}">
                  <a16:creationId xmlns:a16="http://schemas.microsoft.com/office/drawing/2014/main" id="{EE84CA71-E7FA-4795-BCE1-AF949A016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456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26345" name="Text Box 9">
              <a:extLst>
                <a:ext uri="{FF2B5EF4-FFF2-40B4-BE49-F238E27FC236}">
                  <a16:creationId xmlns:a16="http://schemas.microsoft.com/office/drawing/2014/main" id="{B4C73DE5-32BB-49AB-BEED-C83B00B87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580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26346" name="Text Box 10">
              <a:extLst>
                <a:ext uri="{FF2B5EF4-FFF2-40B4-BE49-F238E27FC236}">
                  <a16:creationId xmlns:a16="http://schemas.microsoft.com/office/drawing/2014/main" id="{2F32841F-7DFB-4F1B-82A2-3559AAE10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704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26347" name="Text Box 11">
              <a:extLst>
                <a:ext uri="{FF2B5EF4-FFF2-40B4-BE49-F238E27FC236}">
                  <a16:creationId xmlns:a16="http://schemas.microsoft.com/office/drawing/2014/main" id="{0E709D60-183F-4324-B13F-389F6B745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828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26348" name="Text Box 12">
              <a:extLst>
                <a:ext uri="{FF2B5EF4-FFF2-40B4-BE49-F238E27FC236}">
                  <a16:creationId xmlns:a16="http://schemas.microsoft.com/office/drawing/2014/main" id="{B2F86110-F62E-4CEA-80B3-990CAB5C0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952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26349" name="Text Box 13">
              <a:extLst>
                <a:ext uri="{FF2B5EF4-FFF2-40B4-BE49-F238E27FC236}">
                  <a16:creationId xmlns:a16="http://schemas.microsoft.com/office/drawing/2014/main" id="{54E5CA59-F584-40FE-8E11-F5195292C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2076"/>
              <a:ext cx="398" cy="1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26350" name="Text Box 14">
              <a:extLst>
                <a:ext uri="{FF2B5EF4-FFF2-40B4-BE49-F238E27FC236}">
                  <a16:creationId xmlns:a16="http://schemas.microsoft.com/office/drawing/2014/main" id="{B6B1E9E6-C254-4EE8-8C0C-B1584DD24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2199"/>
              <a:ext cx="398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26351" name="Text Box 15">
              <a:extLst>
                <a:ext uri="{FF2B5EF4-FFF2-40B4-BE49-F238E27FC236}">
                  <a16:creationId xmlns:a16="http://schemas.microsoft.com/office/drawing/2014/main" id="{CC8DC015-C3A3-4C58-B538-C6D69A5E9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2323"/>
              <a:ext cx="398" cy="12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526352" name="Text Box 16">
              <a:extLst>
                <a:ext uri="{FF2B5EF4-FFF2-40B4-BE49-F238E27FC236}">
                  <a16:creationId xmlns:a16="http://schemas.microsoft.com/office/drawing/2014/main" id="{1EFD3CF6-BF75-4A03-BFD3-7B853F4F6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2447"/>
              <a:ext cx="398" cy="124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26353" name="Text Box 17">
              <a:extLst>
                <a:ext uri="{FF2B5EF4-FFF2-40B4-BE49-F238E27FC236}">
                  <a16:creationId xmlns:a16="http://schemas.microsoft.com/office/drawing/2014/main" id="{A29650FB-C01D-43A9-9F01-11D2EB741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960"/>
              <a:ext cx="399" cy="12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54" name="Text Box 18">
              <a:extLst>
                <a:ext uri="{FF2B5EF4-FFF2-40B4-BE49-F238E27FC236}">
                  <a16:creationId xmlns:a16="http://schemas.microsoft.com/office/drawing/2014/main" id="{0D91ED75-AFFA-44DA-9D53-2FC7E7693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1580"/>
              <a:ext cx="399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26355" name="Text Box 19">
              <a:extLst>
                <a:ext uri="{FF2B5EF4-FFF2-40B4-BE49-F238E27FC236}">
                  <a16:creationId xmlns:a16="http://schemas.microsoft.com/office/drawing/2014/main" id="{85D64CBF-352C-4F42-B58E-75814B54D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1704"/>
              <a:ext cx="399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56" name="Text Box 20">
              <a:extLst>
                <a:ext uri="{FF2B5EF4-FFF2-40B4-BE49-F238E27FC236}">
                  <a16:creationId xmlns:a16="http://schemas.microsoft.com/office/drawing/2014/main" id="{5374C21C-B9A5-4CF8-9FF2-E9ECB78C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1828"/>
              <a:ext cx="399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127</a:t>
              </a:r>
            </a:p>
          </p:txBody>
        </p:sp>
        <p:sp>
          <p:nvSpPr>
            <p:cNvPr id="526357" name="Text Box 21">
              <a:extLst>
                <a:ext uri="{FF2B5EF4-FFF2-40B4-BE49-F238E27FC236}">
                  <a16:creationId xmlns:a16="http://schemas.microsoft.com/office/drawing/2014/main" id="{D843EACB-68A5-40CC-85E9-49083B3BF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1291"/>
              <a:ext cx="399" cy="123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58" name="Line 22">
              <a:extLst>
                <a:ext uri="{FF2B5EF4-FFF2-40B4-BE49-F238E27FC236}">
                  <a16:creationId xmlns:a16="http://schemas.microsoft.com/office/drawing/2014/main" id="{5237E79E-E07F-4E00-96CD-088950148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0" y="1001"/>
              <a:ext cx="4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359" name="Line 23">
              <a:extLst>
                <a:ext uri="{FF2B5EF4-FFF2-40B4-BE49-F238E27FC236}">
                  <a16:creationId xmlns:a16="http://schemas.microsoft.com/office/drawing/2014/main" id="{96D331D3-EABE-4CF2-8B4C-70F7FA213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0" y="1332"/>
              <a:ext cx="478" cy="7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360" name="Line 24">
              <a:extLst>
                <a:ext uri="{FF2B5EF4-FFF2-40B4-BE49-F238E27FC236}">
                  <a16:creationId xmlns:a16="http://schemas.microsoft.com/office/drawing/2014/main" id="{B6E3CD32-414F-4969-AD7A-7C0382304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0" y="1621"/>
              <a:ext cx="478" cy="6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361" name="Text Box 25">
              <a:extLst>
                <a:ext uri="{FF2B5EF4-FFF2-40B4-BE49-F238E27FC236}">
                  <a16:creationId xmlns:a16="http://schemas.microsoft.com/office/drawing/2014/main" id="{1F10B6D9-6D36-45B7-A4D9-A3428B138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960"/>
              <a:ext cx="398" cy="12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62" name="Text Box 26">
              <a:extLst>
                <a:ext uri="{FF2B5EF4-FFF2-40B4-BE49-F238E27FC236}">
                  <a16:creationId xmlns:a16="http://schemas.microsoft.com/office/drawing/2014/main" id="{0B30FEEF-C39C-47C9-9576-C714B1973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1291"/>
              <a:ext cx="398" cy="123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63" name="Line 27">
              <a:extLst>
                <a:ext uri="{FF2B5EF4-FFF2-40B4-BE49-F238E27FC236}">
                  <a16:creationId xmlns:a16="http://schemas.microsoft.com/office/drawing/2014/main" id="{C147382F-E4B6-4A62-AAEA-F6324E4F2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7" y="1001"/>
              <a:ext cx="478" cy="6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364" name="Text Box 28">
              <a:extLst>
                <a:ext uri="{FF2B5EF4-FFF2-40B4-BE49-F238E27FC236}">
                  <a16:creationId xmlns:a16="http://schemas.microsoft.com/office/drawing/2014/main" id="{2BB3554E-3709-4982-BA7E-95BFE472E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1125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65" name="Line 29">
              <a:extLst>
                <a:ext uri="{FF2B5EF4-FFF2-40B4-BE49-F238E27FC236}">
                  <a16:creationId xmlns:a16="http://schemas.microsoft.com/office/drawing/2014/main" id="{ED7EB4E5-D73A-4166-A33D-E960D361E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7" y="1332"/>
              <a:ext cx="478" cy="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366" name="Text Box 30">
              <a:extLst>
                <a:ext uri="{FF2B5EF4-FFF2-40B4-BE49-F238E27FC236}">
                  <a16:creationId xmlns:a16="http://schemas.microsoft.com/office/drawing/2014/main" id="{2796F3EC-7DDD-4F24-BEB6-11B96924E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1993"/>
              <a:ext cx="399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26367" name="Text Box 31">
              <a:extLst>
                <a:ext uri="{FF2B5EF4-FFF2-40B4-BE49-F238E27FC236}">
                  <a16:creationId xmlns:a16="http://schemas.microsoft.com/office/drawing/2014/main" id="{8D72876D-C0C2-4897-ACFF-9D038150C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2117"/>
              <a:ext cx="399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68" name="Text Box 32">
              <a:extLst>
                <a:ext uri="{FF2B5EF4-FFF2-40B4-BE49-F238E27FC236}">
                  <a16:creationId xmlns:a16="http://schemas.microsoft.com/office/drawing/2014/main" id="{B901AA44-B14E-44BC-8913-782995516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2241"/>
              <a:ext cx="399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127</a:t>
              </a:r>
            </a:p>
          </p:txBody>
        </p:sp>
        <p:sp>
          <p:nvSpPr>
            <p:cNvPr id="526369" name="Line 33">
              <a:extLst>
                <a:ext uri="{FF2B5EF4-FFF2-40B4-BE49-F238E27FC236}">
                  <a16:creationId xmlns:a16="http://schemas.microsoft.com/office/drawing/2014/main" id="{D7A3EE9A-AD70-44B8-AA43-1576C19425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0" y="2034"/>
              <a:ext cx="478" cy="3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370" name="Line 34">
              <a:extLst>
                <a:ext uri="{FF2B5EF4-FFF2-40B4-BE49-F238E27FC236}">
                  <a16:creationId xmlns:a16="http://schemas.microsoft.com/office/drawing/2014/main" id="{86DAEAE6-08A7-4ED4-8F5F-2468048F9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7" y="2076"/>
              <a:ext cx="478" cy="2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371" name="Text Box 35">
              <a:extLst>
                <a:ext uri="{FF2B5EF4-FFF2-40B4-BE49-F238E27FC236}">
                  <a16:creationId xmlns:a16="http://schemas.microsoft.com/office/drawing/2014/main" id="{5E152B20-E498-4677-87E1-7E7A5CE23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1456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26372" name="Text Box 36">
              <a:extLst>
                <a:ext uri="{FF2B5EF4-FFF2-40B4-BE49-F238E27FC236}">
                  <a16:creationId xmlns:a16="http://schemas.microsoft.com/office/drawing/2014/main" id="{8AFE120F-1692-48FC-AA9F-36F4257DC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1580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73" name="Text Box 37">
              <a:extLst>
                <a:ext uri="{FF2B5EF4-FFF2-40B4-BE49-F238E27FC236}">
                  <a16:creationId xmlns:a16="http://schemas.microsoft.com/office/drawing/2014/main" id="{FAFB3643-C415-422E-9CEB-C017D978C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1704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127</a:t>
              </a:r>
            </a:p>
          </p:txBody>
        </p:sp>
        <p:sp>
          <p:nvSpPr>
            <p:cNvPr id="526374" name="Line 38">
              <a:extLst>
                <a:ext uri="{FF2B5EF4-FFF2-40B4-BE49-F238E27FC236}">
                  <a16:creationId xmlns:a16="http://schemas.microsoft.com/office/drawing/2014/main" id="{269F5F55-1EF6-4C22-A08C-B3E7919FB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7" y="1538"/>
              <a:ext cx="478" cy="5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375" name="Line 39">
              <a:extLst>
                <a:ext uri="{FF2B5EF4-FFF2-40B4-BE49-F238E27FC236}">
                  <a16:creationId xmlns:a16="http://schemas.microsoft.com/office/drawing/2014/main" id="{6C8009AE-E222-4148-AC95-10147DF026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" y="1373"/>
              <a:ext cx="478" cy="4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376" name="Text Box 40">
              <a:extLst>
                <a:ext uri="{FF2B5EF4-FFF2-40B4-BE49-F238E27FC236}">
                  <a16:creationId xmlns:a16="http://schemas.microsoft.com/office/drawing/2014/main" id="{CFA26327-ECBF-480C-A88C-4AA3AD7F6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034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26377" name="Text Box 41">
              <a:extLst>
                <a:ext uri="{FF2B5EF4-FFF2-40B4-BE49-F238E27FC236}">
                  <a16:creationId xmlns:a16="http://schemas.microsoft.com/office/drawing/2014/main" id="{104D80F7-A676-4C67-85F1-304D0175D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158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78" name="Text Box 42">
              <a:extLst>
                <a:ext uri="{FF2B5EF4-FFF2-40B4-BE49-F238E27FC236}">
                  <a16:creationId xmlns:a16="http://schemas.microsoft.com/office/drawing/2014/main" id="{E106A2AA-C09F-4876-A310-A609AA01E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282"/>
              <a:ext cx="398" cy="1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127</a:t>
              </a:r>
            </a:p>
          </p:txBody>
        </p:sp>
        <p:sp>
          <p:nvSpPr>
            <p:cNvPr id="526379" name="Line 43">
              <a:extLst>
                <a:ext uri="{FF2B5EF4-FFF2-40B4-BE49-F238E27FC236}">
                  <a16:creationId xmlns:a16="http://schemas.microsoft.com/office/drawing/2014/main" id="{9A7115EB-01BC-43C1-A648-041BADDA2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" y="1001"/>
              <a:ext cx="478" cy="5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380" name="Line 44">
              <a:extLst>
                <a:ext uri="{FF2B5EF4-FFF2-40B4-BE49-F238E27FC236}">
                  <a16:creationId xmlns:a16="http://schemas.microsoft.com/office/drawing/2014/main" id="{D15FA220-5E41-46A2-8D33-EBFEEB9ED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" y="1993"/>
              <a:ext cx="478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381" name="Text Box 45">
              <a:extLst>
                <a:ext uri="{FF2B5EF4-FFF2-40B4-BE49-F238E27FC236}">
                  <a16:creationId xmlns:a16="http://schemas.microsoft.com/office/drawing/2014/main" id="{BC36EDBD-5857-4D1A-840F-68CF7A761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1869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82" name="Text Box 46">
              <a:extLst>
                <a:ext uri="{FF2B5EF4-FFF2-40B4-BE49-F238E27FC236}">
                  <a16:creationId xmlns:a16="http://schemas.microsoft.com/office/drawing/2014/main" id="{4CBB5695-11D8-4541-B07F-4507A4781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960"/>
              <a:ext cx="399" cy="12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83" name="Text Box 47">
              <a:extLst>
                <a:ext uri="{FF2B5EF4-FFF2-40B4-BE49-F238E27FC236}">
                  <a16:creationId xmlns:a16="http://schemas.microsoft.com/office/drawing/2014/main" id="{C5B4D5E4-9A4E-44A9-94DA-600421A67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291"/>
              <a:ext cx="399" cy="123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84" name="Line 48">
              <a:extLst>
                <a:ext uri="{FF2B5EF4-FFF2-40B4-BE49-F238E27FC236}">
                  <a16:creationId xmlns:a16="http://schemas.microsoft.com/office/drawing/2014/main" id="{45B96D5C-897C-40A5-A4CD-E0E62651C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" y="1704"/>
              <a:ext cx="478" cy="4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385" name="Text Box 49">
              <a:extLst>
                <a:ext uri="{FF2B5EF4-FFF2-40B4-BE49-F238E27FC236}">
                  <a16:creationId xmlns:a16="http://schemas.microsoft.com/office/drawing/2014/main" id="{4D7823B6-D1E3-43D9-B508-A2017B479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125"/>
              <a:ext cx="399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86" name="Text Box 50">
              <a:extLst>
                <a:ext uri="{FF2B5EF4-FFF2-40B4-BE49-F238E27FC236}">
                  <a16:creationId xmlns:a16="http://schemas.microsoft.com/office/drawing/2014/main" id="{04C00C90-674E-4551-9842-1112B3FC7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621"/>
              <a:ext cx="399" cy="12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87" name="Text Box 51">
              <a:extLst>
                <a:ext uri="{FF2B5EF4-FFF2-40B4-BE49-F238E27FC236}">
                  <a16:creationId xmlns:a16="http://schemas.microsoft.com/office/drawing/2014/main" id="{DC06A8F5-E7BA-4216-929C-BA8A5D954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952"/>
              <a:ext cx="399" cy="12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88" name="Text Box 52">
              <a:extLst>
                <a:ext uri="{FF2B5EF4-FFF2-40B4-BE49-F238E27FC236}">
                  <a16:creationId xmlns:a16="http://schemas.microsoft.com/office/drawing/2014/main" id="{8DD0BFA6-3724-4C6D-9AFA-E924782CC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786"/>
              <a:ext cx="399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89" name="Text Box 53">
              <a:extLst>
                <a:ext uri="{FF2B5EF4-FFF2-40B4-BE49-F238E27FC236}">
                  <a16:creationId xmlns:a16="http://schemas.microsoft.com/office/drawing/2014/main" id="{67FE81F9-F4E5-471B-9850-BCE743755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456"/>
              <a:ext cx="399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90" name="Text Box 54">
              <a:extLst>
                <a:ext uri="{FF2B5EF4-FFF2-40B4-BE49-F238E27FC236}">
                  <a16:creationId xmlns:a16="http://schemas.microsoft.com/office/drawing/2014/main" id="{2041F4F2-D366-4DCC-B51A-8ECDBB741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2406"/>
              <a:ext cx="399" cy="12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26391" name="Text Box 55">
              <a:extLst>
                <a:ext uri="{FF2B5EF4-FFF2-40B4-BE49-F238E27FC236}">
                  <a16:creationId xmlns:a16="http://schemas.microsoft.com/office/drawing/2014/main" id="{E89ABF9D-66A9-4098-BC3E-93B78525D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2530"/>
              <a:ext cx="399" cy="12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92" name="Text Box 56">
              <a:extLst>
                <a:ext uri="{FF2B5EF4-FFF2-40B4-BE49-F238E27FC236}">
                  <a16:creationId xmlns:a16="http://schemas.microsoft.com/office/drawing/2014/main" id="{71EC19EA-8DAB-4C8A-A026-4C6EE88A1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2654"/>
              <a:ext cx="399" cy="12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127</a:t>
              </a:r>
            </a:p>
          </p:txBody>
        </p:sp>
        <p:sp>
          <p:nvSpPr>
            <p:cNvPr id="526393" name="Line 57">
              <a:extLst>
                <a:ext uri="{FF2B5EF4-FFF2-40B4-BE49-F238E27FC236}">
                  <a16:creationId xmlns:a16="http://schemas.microsoft.com/office/drawing/2014/main" id="{0D2A3473-6540-4AE7-A493-E5A778FCE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2737"/>
              <a:ext cx="478" cy="3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394" name="Text Box 58">
              <a:extLst>
                <a:ext uri="{FF2B5EF4-FFF2-40B4-BE49-F238E27FC236}">
                  <a16:creationId xmlns:a16="http://schemas.microsoft.com/office/drawing/2014/main" id="{E840A36E-68FE-43E8-A0FE-4966CC540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447"/>
              <a:ext cx="398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26395" name="Text Box 59">
              <a:extLst>
                <a:ext uri="{FF2B5EF4-FFF2-40B4-BE49-F238E27FC236}">
                  <a16:creationId xmlns:a16="http://schemas.microsoft.com/office/drawing/2014/main" id="{00922704-522B-469B-826E-E33B1C946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571"/>
              <a:ext cx="398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96" name="Text Box 60">
              <a:extLst>
                <a:ext uri="{FF2B5EF4-FFF2-40B4-BE49-F238E27FC236}">
                  <a16:creationId xmlns:a16="http://schemas.microsoft.com/office/drawing/2014/main" id="{C73BFA4D-F7F0-4AFA-B312-49BDDF05D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695"/>
              <a:ext cx="398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127</a:t>
              </a:r>
            </a:p>
          </p:txBody>
        </p:sp>
        <p:sp>
          <p:nvSpPr>
            <p:cNvPr id="526397" name="Line 61">
              <a:extLst>
                <a:ext uri="{FF2B5EF4-FFF2-40B4-BE49-F238E27FC236}">
                  <a16:creationId xmlns:a16="http://schemas.microsoft.com/office/drawing/2014/main" id="{5974BFF3-D1D0-4B1A-A76D-0FFE70C99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2447"/>
              <a:ext cx="478" cy="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398" name="Text Box 62">
              <a:extLst>
                <a:ext uri="{FF2B5EF4-FFF2-40B4-BE49-F238E27FC236}">
                  <a16:creationId xmlns:a16="http://schemas.microsoft.com/office/drawing/2014/main" id="{C8BD7106-4300-42A4-A153-D47B3B2BF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3026"/>
              <a:ext cx="398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26399" name="Text Box 63">
              <a:extLst>
                <a:ext uri="{FF2B5EF4-FFF2-40B4-BE49-F238E27FC236}">
                  <a16:creationId xmlns:a16="http://schemas.microsoft.com/office/drawing/2014/main" id="{77A53216-A093-4230-9BE2-CD4B8248E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3150"/>
              <a:ext cx="398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00" name="Text Box 64">
              <a:extLst>
                <a:ext uri="{FF2B5EF4-FFF2-40B4-BE49-F238E27FC236}">
                  <a16:creationId xmlns:a16="http://schemas.microsoft.com/office/drawing/2014/main" id="{C8EF077D-0DED-4F52-A945-CDA0B6EB9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3274"/>
              <a:ext cx="398" cy="12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127</a:t>
              </a:r>
            </a:p>
          </p:txBody>
        </p:sp>
        <p:sp>
          <p:nvSpPr>
            <p:cNvPr id="526401" name="Line 65">
              <a:extLst>
                <a:ext uri="{FF2B5EF4-FFF2-40B4-BE49-F238E27FC236}">
                  <a16:creationId xmlns:a16="http://schemas.microsoft.com/office/drawing/2014/main" id="{F2443EF2-7963-4F5D-8D3E-04314851E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" y="3067"/>
              <a:ext cx="478" cy="2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402" name="Text Box 66">
              <a:extLst>
                <a:ext uri="{FF2B5EF4-FFF2-40B4-BE49-F238E27FC236}">
                  <a16:creationId xmlns:a16="http://schemas.microsoft.com/office/drawing/2014/main" id="{5E4D0CF0-B6A4-4645-9D82-D4EC71E02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861"/>
              <a:ext cx="398" cy="1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03" name="Line 67">
              <a:extLst>
                <a:ext uri="{FF2B5EF4-FFF2-40B4-BE49-F238E27FC236}">
                  <a16:creationId xmlns:a16="http://schemas.microsoft.com/office/drawing/2014/main" id="{8EF00842-9558-4EC5-95EC-7828035E4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" y="2737"/>
              <a:ext cx="4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404" name="Line 68">
              <a:extLst>
                <a:ext uri="{FF2B5EF4-FFF2-40B4-BE49-F238E27FC236}">
                  <a16:creationId xmlns:a16="http://schemas.microsoft.com/office/drawing/2014/main" id="{53D276B1-D84B-4D6A-BD7E-60A384AF9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" y="2199"/>
              <a:ext cx="478" cy="3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405" name="Line 69">
              <a:extLst>
                <a:ext uri="{FF2B5EF4-FFF2-40B4-BE49-F238E27FC236}">
                  <a16:creationId xmlns:a16="http://schemas.microsoft.com/office/drawing/2014/main" id="{BE077799-A739-4554-B75C-CC71D84C5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778"/>
              <a:ext cx="478" cy="2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406" name="Line 70">
              <a:extLst>
                <a:ext uri="{FF2B5EF4-FFF2-40B4-BE49-F238E27FC236}">
                  <a16:creationId xmlns:a16="http://schemas.microsoft.com/office/drawing/2014/main" id="{AD09348E-6159-4B97-9051-16A9E6797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" y="3315"/>
              <a:ext cx="478" cy="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407" name="Line 71">
              <a:extLst>
                <a:ext uri="{FF2B5EF4-FFF2-40B4-BE49-F238E27FC236}">
                  <a16:creationId xmlns:a16="http://schemas.microsoft.com/office/drawing/2014/main" id="{9C77BAED-B986-4C88-9E84-D8AA88557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3728"/>
              <a:ext cx="478" cy="2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526408" name="Group 72">
              <a:extLst>
                <a:ext uri="{FF2B5EF4-FFF2-40B4-BE49-F238E27FC236}">
                  <a16:creationId xmlns:a16="http://schemas.microsoft.com/office/drawing/2014/main" id="{C6CBA51E-608B-4D93-A4C8-D7B4308CF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117"/>
              <a:ext cx="399" cy="2107"/>
              <a:chOff x="3381" y="2117"/>
              <a:chExt cx="399" cy="2107"/>
            </a:xfrm>
          </p:grpSpPr>
          <p:sp>
            <p:nvSpPr>
              <p:cNvPr id="526409" name="Text Box 73">
                <a:extLst>
                  <a:ext uri="{FF2B5EF4-FFF2-40B4-BE49-F238E27FC236}">
                    <a16:creationId xmlns:a16="http://schemas.microsoft.com/office/drawing/2014/main" id="{3517488E-7C85-4653-8C8B-271EB0DAC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117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26410" name="Text Box 74">
                <a:extLst>
                  <a:ext uri="{FF2B5EF4-FFF2-40B4-BE49-F238E27FC236}">
                    <a16:creationId xmlns:a16="http://schemas.microsoft.com/office/drawing/2014/main" id="{A8F336FB-CC88-471E-8429-E1409DE37E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241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900">
                    <a:solidFill>
                      <a:srgbClr val="CC0000"/>
                    </a:solidFill>
                    <a:ea typeface="宋体" panose="02010600030101010101" pitchFamily="2" charset="-122"/>
                  </a:rPr>
                  <a:t>…</a:t>
                </a:r>
                <a:endPara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26411" name="Text Box 75">
                <a:extLst>
                  <a:ext uri="{FF2B5EF4-FFF2-40B4-BE49-F238E27FC236}">
                    <a16:creationId xmlns:a16="http://schemas.microsoft.com/office/drawing/2014/main" id="{A6E60DB0-EBE6-4BBC-A2E1-711942E778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365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127</a:t>
                </a:r>
              </a:p>
            </p:txBody>
          </p:sp>
          <p:sp>
            <p:nvSpPr>
              <p:cNvPr id="526412" name="Text Box 76">
                <a:extLst>
                  <a:ext uri="{FF2B5EF4-FFF2-40B4-BE49-F238E27FC236}">
                    <a16:creationId xmlns:a16="http://schemas.microsoft.com/office/drawing/2014/main" id="{9E2C06C2-F57B-4047-9FA3-DE437F19E9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695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26413" name="Text Box 77">
                <a:extLst>
                  <a:ext uri="{FF2B5EF4-FFF2-40B4-BE49-F238E27FC236}">
                    <a16:creationId xmlns:a16="http://schemas.microsoft.com/office/drawing/2014/main" id="{7FDBDA20-6268-455C-91CA-8F82C2A324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819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900">
                    <a:solidFill>
                      <a:srgbClr val="CC0000"/>
                    </a:solidFill>
                    <a:ea typeface="宋体" panose="02010600030101010101" pitchFamily="2" charset="-122"/>
                  </a:rPr>
                  <a:t>…</a:t>
                </a:r>
                <a:endPara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26414" name="Text Box 78">
                <a:extLst>
                  <a:ext uri="{FF2B5EF4-FFF2-40B4-BE49-F238E27FC236}">
                    <a16:creationId xmlns:a16="http://schemas.microsoft.com/office/drawing/2014/main" id="{1BD4B7CE-DE8C-438B-994E-642F674FC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943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127</a:t>
                </a:r>
              </a:p>
            </p:txBody>
          </p:sp>
          <p:sp>
            <p:nvSpPr>
              <p:cNvPr id="526415" name="Text Box 79">
                <a:extLst>
                  <a:ext uri="{FF2B5EF4-FFF2-40B4-BE49-F238E27FC236}">
                    <a16:creationId xmlns:a16="http://schemas.microsoft.com/office/drawing/2014/main" id="{608D6560-55BD-46B2-9492-0E6259FC8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530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900">
                    <a:solidFill>
                      <a:srgbClr val="CC0000"/>
                    </a:solidFill>
                    <a:ea typeface="宋体" panose="02010600030101010101" pitchFamily="2" charset="-122"/>
                  </a:rPr>
                  <a:t>…</a:t>
                </a:r>
                <a:endPara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26416" name="Text Box 80">
                <a:extLst>
                  <a:ext uri="{FF2B5EF4-FFF2-40B4-BE49-F238E27FC236}">
                    <a16:creationId xmlns:a16="http://schemas.microsoft.com/office/drawing/2014/main" id="{5DA9796F-2A32-48E3-A61F-4A950A1895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3274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26417" name="Text Box 81">
                <a:extLst>
                  <a:ext uri="{FF2B5EF4-FFF2-40B4-BE49-F238E27FC236}">
                    <a16:creationId xmlns:a16="http://schemas.microsoft.com/office/drawing/2014/main" id="{90736E44-330D-4CCB-A677-E8EC751A54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3398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900">
                    <a:solidFill>
                      <a:srgbClr val="CC0000"/>
                    </a:solidFill>
                    <a:ea typeface="宋体" panose="02010600030101010101" pitchFamily="2" charset="-122"/>
                  </a:rPr>
                  <a:t>…</a:t>
                </a:r>
                <a:endPara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26418" name="Text Box 82">
                <a:extLst>
                  <a:ext uri="{FF2B5EF4-FFF2-40B4-BE49-F238E27FC236}">
                    <a16:creationId xmlns:a16="http://schemas.microsoft.com/office/drawing/2014/main" id="{91265576-BFF9-4E05-AA3C-264B2DF4D0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3522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127</a:t>
                </a:r>
              </a:p>
            </p:txBody>
          </p:sp>
          <p:sp>
            <p:nvSpPr>
              <p:cNvPr id="526419" name="Text Box 83">
                <a:extLst>
                  <a:ext uri="{FF2B5EF4-FFF2-40B4-BE49-F238E27FC236}">
                    <a16:creationId xmlns:a16="http://schemas.microsoft.com/office/drawing/2014/main" id="{21234210-76BC-4CDC-B937-8652F884F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3852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26420" name="Text Box 84">
                <a:extLst>
                  <a:ext uri="{FF2B5EF4-FFF2-40B4-BE49-F238E27FC236}">
                    <a16:creationId xmlns:a16="http://schemas.microsoft.com/office/drawing/2014/main" id="{CF572A50-CF38-422E-8C6C-A90202E59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3976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900">
                    <a:solidFill>
                      <a:srgbClr val="CC0000"/>
                    </a:solidFill>
                    <a:ea typeface="宋体" panose="02010600030101010101" pitchFamily="2" charset="-122"/>
                  </a:rPr>
                  <a:t>…</a:t>
                </a:r>
                <a:endPara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26421" name="Text Box 85">
                <a:extLst>
                  <a:ext uri="{FF2B5EF4-FFF2-40B4-BE49-F238E27FC236}">
                    <a16:creationId xmlns:a16="http://schemas.microsoft.com/office/drawing/2014/main" id="{0962A0C6-A81E-4B0A-A5A8-C2018A5FD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4100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90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127</a:t>
                </a:r>
              </a:p>
            </p:txBody>
          </p:sp>
          <p:sp>
            <p:nvSpPr>
              <p:cNvPr id="526422" name="Text Box 86">
                <a:extLst>
                  <a:ext uri="{FF2B5EF4-FFF2-40B4-BE49-F238E27FC236}">
                    <a16:creationId xmlns:a16="http://schemas.microsoft.com/office/drawing/2014/main" id="{DA10889A-43BA-4088-B90D-56FFEA580E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3687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900">
                    <a:solidFill>
                      <a:srgbClr val="CC0000"/>
                    </a:solidFill>
                    <a:ea typeface="宋体" panose="02010600030101010101" pitchFamily="2" charset="-122"/>
                  </a:rPr>
                  <a:t>…</a:t>
                </a:r>
                <a:endPara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26423" name="Text Box 87">
                <a:extLst>
                  <a:ext uri="{FF2B5EF4-FFF2-40B4-BE49-F238E27FC236}">
                    <a16:creationId xmlns:a16="http://schemas.microsoft.com/office/drawing/2014/main" id="{041CD756-F2A7-4BB5-AD3B-3A83F049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3108"/>
                <a:ext cx="399" cy="1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900">
                    <a:solidFill>
                      <a:srgbClr val="CC0000"/>
                    </a:solidFill>
                    <a:ea typeface="宋体" panose="02010600030101010101" pitchFamily="2" charset="-122"/>
                  </a:rPr>
                  <a:t>…</a:t>
                </a:r>
                <a:endParaRPr kumimoji="0" lang="en-US" altLang="zh-CN" sz="90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6424" name="Line 88">
              <a:extLst>
                <a:ext uri="{FF2B5EF4-FFF2-40B4-BE49-F238E27FC236}">
                  <a16:creationId xmlns:a16="http://schemas.microsoft.com/office/drawing/2014/main" id="{32E58341-07F3-4D48-BBA9-7BB1AAAD5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076"/>
              <a:ext cx="478" cy="3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425" name="Line 89">
              <a:extLst>
                <a:ext uri="{FF2B5EF4-FFF2-40B4-BE49-F238E27FC236}">
                  <a16:creationId xmlns:a16="http://schemas.microsoft.com/office/drawing/2014/main" id="{B23B2BE3-2343-4B70-9C83-56630BEA7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1745"/>
              <a:ext cx="478" cy="4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426" name="Text Box 90">
              <a:extLst>
                <a:ext uri="{FF2B5EF4-FFF2-40B4-BE49-F238E27FC236}">
                  <a16:creationId xmlns:a16="http://schemas.microsoft.com/office/drawing/2014/main" id="{B2FC13C7-3ED1-43D8-9E6D-2C019EE77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1704"/>
              <a:ext cx="398" cy="12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27" name="Text Box 91">
              <a:extLst>
                <a:ext uri="{FF2B5EF4-FFF2-40B4-BE49-F238E27FC236}">
                  <a16:creationId xmlns:a16="http://schemas.microsoft.com/office/drawing/2014/main" id="{9009A68B-ACA9-41E0-8AA7-16051683D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034"/>
              <a:ext cx="398" cy="12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28" name="Line 92">
              <a:extLst>
                <a:ext uri="{FF2B5EF4-FFF2-40B4-BE49-F238E27FC236}">
                  <a16:creationId xmlns:a16="http://schemas.microsoft.com/office/drawing/2014/main" id="{D24833A0-C569-407B-815C-37EDB7D8BB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406"/>
              <a:ext cx="478" cy="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429" name="Text Box 93">
              <a:extLst>
                <a:ext uri="{FF2B5EF4-FFF2-40B4-BE49-F238E27FC236}">
                  <a16:creationId xmlns:a16="http://schemas.microsoft.com/office/drawing/2014/main" id="{4E49A418-FA69-4086-B6D9-CC07DC156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1869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30" name="Text Box 94">
              <a:extLst>
                <a:ext uri="{FF2B5EF4-FFF2-40B4-BE49-F238E27FC236}">
                  <a16:creationId xmlns:a16="http://schemas.microsoft.com/office/drawing/2014/main" id="{D29D82EE-7A96-47E9-A9C5-7E305D4AF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365"/>
              <a:ext cx="398" cy="12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31" name="Text Box 95">
              <a:extLst>
                <a:ext uri="{FF2B5EF4-FFF2-40B4-BE49-F238E27FC236}">
                  <a16:creationId xmlns:a16="http://schemas.microsoft.com/office/drawing/2014/main" id="{62B8708C-F6C3-4032-AFAC-8BF2456D4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695"/>
              <a:ext cx="398" cy="12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32" name="Text Box 96">
              <a:extLst>
                <a:ext uri="{FF2B5EF4-FFF2-40B4-BE49-F238E27FC236}">
                  <a16:creationId xmlns:a16="http://schemas.microsoft.com/office/drawing/2014/main" id="{486D1557-169C-45FF-80AE-CF9D4C252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530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33" name="Text Box 97">
              <a:extLst>
                <a:ext uri="{FF2B5EF4-FFF2-40B4-BE49-F238E27FC236}">
                  <a16:creationId xmlns:a16="http://schemas.microsoft.com/office/drawing/2014/main" id="{34B79830-54DC-406E-84D8-4EA6D1536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199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34" name="Line 98">
              <a:extLst>
                <a:ext uri="{FF2B5EF4-FFF2-40B4-BE49-F238E27FC236}">
                  <a16:creationId xmlns:a16="http://schemas.microsoft.com/office/drawing/2014/main" id="{16885247-0D87-4CDC-9C91-8DBCDC18B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3398"/>
              <a:ext cx="478" cy="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435" name="Line 99">
              <a:extLst>
                <a:ext uri="{FF2B5EF4-FFF2-40B4-BE49-F238E27FC236}">
                  <a16:creationId xmlns:a16="http://schemas.microsoft.com/office/drawing/2014/main" id="{625ECE97-5347-4FCD-957C-335CFDA20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3067"/>
              <a:ext cx="478" cy="2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436" name="Text Box 100">
              <a:extLst>
                <a:ext uri="{FF2B5EF4-FFF2-40B4-BE49-F238E27FC236}">
                  <a16:creationId xmlns:a16="http://schemas.microsoft.com/office/drawing/2014/main" id="{66A1B665-EF58-4AAE-AEE5-4CD69DE04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3026"/>
              <a:ext cx="398" cy="12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37" name="Text Box 101">
              <a:extLst>
                <a:ext uri="{FF2B5EF4-FFF2-40B4-BE49-F238E27FC236}">
                  <a16:creationId xmlns:a16="http://schemas.microsoft.com/office/drawing/2014/main" id="{3AFAD2C6-73CC-4A25-ABE2-F2873054A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3356"/>
              <a:ext cx="398" cy="12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38" name="Line 102">
              <a:extLst>
                <a:ext uri="{FF2B5EF4-FFF2-40B4-BE49-F238E27FC236}">
                  <a16:creationId xmlns:a16="http://schemas.microsoft.com/office/drawing/2014/main" id="{312BB8D0-76A2-4A19-8D3E-96945EFD3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4059"/>
              <a:ext cx="478" cy="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439" name="Text Box 103">
              <a:extLst>
                <a:ext uri="{FF2B5EF4-FFF2-40B4-BE49-F238E27FC236}">
                  <a16:creationId xmlns:a16="http://schemas.microsoft.com/office/drawing/2014/main" id="{1EDFE89B-E234-44EC-AE41-F8B8BB03B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3191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40" name="Text Box 104">
              <a:extLst>
                <a:ext uri="{FF2B5EF4-FFF2-40B4-BE49-F238E27FC236}">
                  <a16:creationId xmlns:a16="http://schemas.microsoft.com/office/drawing/2014/main" id="{7D25C7B8-8FC6-4867-A0AD-3CE38B63E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3687"/>
              <a:ext cx="398" cy="12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41" name="Text Box 105">
              <a:extLst>
                <a:ext uri="{FF2B5EF4-FFF2-40B4-BE49-F238E27FC236}">
                  <a16:creationId xmlns:a16="http://schemas.microsoft.com/office/drawing/2014/main" id="{FBDDE6A6-3B83-4E2D-9A06-E1DFBAEFA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4017"/>
              <a:ext cx="398" cy="12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kumimoji="0" lang="en-US" altLang="en-US" sz="1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42" name="Text Box 106">
              <a:extLst>
                <a:ext uri="{FF2B5EF4-FFF2-40B4-BE49-F238E27FC236}">
                  <a16:creationId xmlns:a16="http://schemas.microsoft.com/office/drawing/2014/main" id="{E0054AAD-EE81-4DC1-8ADB-D456860C5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3852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43" name="Text Box 107">
              <a:extLst>
                <a:ext uri="{FF2B5EF4-FFF2-40B4-BE49-F238E27FC236}">
                  <a16:creationId xmlns:a16="http://schemas.microsoft.com/office/drawing/2014/main" id="{53C1E2D0-1646-44A0-847E-E91D2D306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3522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44" name="Text Box 108">
              <a:extLst>
                <a:ext uri="{FF2B5EF4-FFF2-40B4-BE49-F238E27FC236}">
                  <a16:creationId xmlns:a16="http://schemas.microsoft.com/office/drawing/2014/main" id="{541BF386-610C-47D2-82CB-D4CBBB1E0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861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445" name="Line 109">
              <a:extLst>
                <a:ext uri="{FF2B5EF4-FFF2-40B4-BE49-F238E27FC236}">
                  <a16:creationId xmlns:a16="http://schemas.microsoft.com/office/drawing/2014/main" id="{E38C9C42-AE37-4E36-A847-FE60105A3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448"/>
              <a:ext cx="480" cy="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6446" name="Text Box 110">
              <a:extLst>
                <a:ext uri="{FF2B5EF4-FFF2-40B4-BE49-F238E27FC236}">
                  <a16:creationId xmlns:a16="http://schemas.microsoft.com/office/drawing/2014/main" id="{C955165F-6871-436D-BF11-6E9BA09CA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117"/>
              <a:ext cx="398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900">
                  <a:solidFill>
                    <a:srgbClr val="CC0000"/>
                  </a:solidFill>
                  <a:ea typeface="宋体" panose="02010600030101010101" pitchFamily="2" charset="-122"/>
                </a:rPr>
                <a:t>…</a:t>
              </a:r>
              <a:endParaRPr kumimoji="0" lang="en-US" altLang="zh-CN" sz="9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>
            <a:extLst>
              <a:ext uri="{FF2B5EF4-FFF2-40B4-BE49-F238E27FC236}">
                <a16:creationId xmlns:a16="http://schemas.microsoft.com/office/drawing/2014/main" id="{785550E2-F6C0-47AE-81AA-B5232ECFE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492375"/>
            <a:ext cx="7772400" cy="1143000"/>
          </a:xfrm>
        </p:spPr>
        <p:txBody>
          <a:bodyPr/>
          <a:lstStyle/>
          <a:p>
            <a:r>
              <a:rPr lang="zh-CN" altLang="en-US" sz="5400">
                <a:solidFill>
                  <a:srgbClr val="FF3300"/>
                </a:solidFill>
              </a:rPr>
              <a:t>服务用户的观点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>
            <a:extLst>
              <a:ext uri="{FF2B5EF4-FFF2-40B4-BE49-F238E27FC236}">
                <a16:creationId xmlns:a16="http://schemas.microsoft.com/office/drawing/2014/main" id="{A5D81FF9-8745-4D83-BA0B-DAB8B0057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476250"/>
            <a:ext cx="9036050" cy="619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          </a:t>
            </a:r>
            <a:r>
              <a:rPr lang="zh-CN" altLang="en-US" sz="4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 sz="4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endParaRPr lang="en-US" altLang="zh-CN"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>
                <a:latin typeface="仿宋_GB2312" pitchFamily="49" charset="-122"/>
                <a:ea typeface="仿宋_GB2312" pitchFamily="49" charset="-122"/>
              </a:rPr>
              <a:t>用户对计算机系统的需求与期望和现有硬件性能之间存在巨大差距，需要操作系统来填补这个差距 。</a:t>
            </a:r>
          </a:p>
          <a:p>
            <a:r>
              <a:rPr lang="zh-CN" altLang="en-US">
                <a:latin typeface="仿宋_GB2312" pitchFamily="49" charset="-122"/>
                <a:ea typeface="仿宋_GB2312" pitchFamily="49" charset="-122"/>
              </a:rPr>
              <a:t>两种接口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--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程序接口和作业接口。</a:t>
            </a:r>
          </a:p>
          <a:p>
            <a:r>
              <a:rPr lang="zh-CN" altLang="en-US">
                <a:latin typeface="仿宋_GB2312" pitchFamily="49" charset="-122"/>
                <a:ea typeface="仿宋_GB2312" pitchFamily="49" charset="-122"/>
              </a:rPr>
              <a:t>程序接口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--</a:t>
            </a:r>
            <a:r>
              <a:rPr lang="en-US" altLang="zh-CN">
                <a:ea typeface="仿宋_GB2312" pitchFamily="49" charset="-122"/>
              </a:rPr>
              <a:t>“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系统调用</a:t>
            </a:r>
            <a:r>
              <a:rPr lang="zh-CN" altLang="en-US">
                <a:ea typeface="仿宋_GB2312" pitchFamily="49" charset="-122"/>
              </a:rPr>
              <a:t>”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；作业接口</a:t>
            </a:r>
            <a:r>
              <a:rPr lang="en-US" altLang="zh-CN">
                <a:ea typeface="仿宋_GB2312" pitchFamily="49" charset="-122"/>
              </a:rPr>
              <a:t>—“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系统程序</a:t>
            </a:r>
            <a:r>
              <a:rPr lang="zh-CN" altLang="en-US">
                <a:ea typeface="仿宋_GB2312" pitchFamily="49" charset="-122"/>
              </a:rPr>
              <a:t>”</a:t>
            </a:r>
            <a:endParaRPr lang="zh-CN" altLang="en-US"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>
                <a:latin typeface="仿宋_GB2312" pitchFamily="49" charset="-122"/>
                <a:ea typeface="仿宋_GB2312" pitchFamily="49" charset="-122"/>
              </a:rPr>
              <a:t>操作系统提供的公共功能可看作是特殊的公共服务程序，可被任何应用程序调用。</a:t>
            </a:r>
          </a:p>
          <a:p>
            <a:r>
              <a:rPr lang="zh-CN" altLang="en-US">
                <a:latin typeface="仿宋_GB2312" pitchFamily="49" charset="-122"/>
                <a:ea typeface="仿宋_GB2312" pitchFamily="49" charset="-122"/>
              </a:rPr>
              <a:t>共性服务：进程管理、存储管理、设备管理、文件管理等系统服务。</a:t>
            </a:r>
          </a:p>
          <a:p>
            <a:endParaRPr lang="zh-CN" altLang="en-US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51BC4CC1-D9A7-4C4A-84D6-DBA368675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22300"/>
            <a:ext cx="7772400" cy="9017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32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318488" name="Group 24">
            <a:extLst>
              <a:ext uri="{FF2B5EF4-FFF2-40B4-BE49-F238E27FC236}">
                <a16:creationId xmlns:a16="http://schemas.microsoft.com/office/drawing/2014/main" id="{0CF20CA7-2A06-4668-ABEF-6CABFD82416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447800"/>
            <a:ext cx="6248400" cy="4343400"/>
            <a:chOff x="1104" y="816"/>
            <a:chExt cx="3696" cy="2736"/>
          </a:xfrm>
        </p:grpSpPr>
        <p:sp>
          <p:nvSpPr>
            <p:cNvPr id="318469" name="Text Box 5">
              <a:extLst>
                <a:ext uri="{FF2B5EF4-FFF2-40B4-BE49-F238E27FC236}">
                  <a16:creationId xmlns:a16="http://schemas.microsoft.com/office/drawing/2014/main" id="{99257E4F-9B30-430E-BE0D-FE378E46B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816"/>
              <a:ext cx="2064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操作系统提供的服务</a:t>
              </a:r>
            </a:p>
          </p:txBody>
        </p:sp>
        <p:sp>
          <p:nvSpPr>
            <p:cNvPr id="318471" name="Line 7">
              <a:extLst>
                <a:ext uri="{FF2B5EF4-FFF2-40B4-BE49-F238E27FC236}">
                  <a16:creationId xmlns:a16="http://schemas.microsoft.com/office/drawing/2014/main" id="{D69A95E3-C487-42A5-A943-27BA1A0A2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18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473" name="Text Box 9">
              <a:extLst>
                <a:ext uri="{FF2B5EF4-FFF2-40B4-BE49-F238E27FC236}">
                  <a16:creationId xmlns:a16="http://schemas.microsoft.com/office/drawing/2014/main" id="{0ACF9CCB-A251-4120-AD70-F45BD616C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304"/>
              <a:ext cx="444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endParaRPr kumimoji="0" lang="en-US" altLang="zh-CN" sz="9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系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统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调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用</a:t>
              </a:r>
            </a:p>
          </p:txBody>
        </p:sp>
        <p:sp>
          <p:nvSpPr>
            <p:cNvPr id="318475" name="Text Box 11">
              <a:extLst>
                <a:ext uri="{FF2B5EF4-FFF2-40B4-BE49-F238E27FC236}">
                  <a16:creationId xmlns:a16="http://schemas.microsoft.com/office/drawing/2014/main" id="{2C1F8B97-0C0B-4F95-B889-1BCFF7DA2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7" y="2304"/>
              <a:ext cx="443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endParaRPr kumimoji="0" lang="en-US" altLang="zh-CN" sz="9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序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接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口</a:t>
              </a:r>
            </a:p>
          </p:txBody>
        </p:sp>
        <p:sp>
          <p:nvSpPr>
            <p:cNvPr id="318476" name="Text Box 12">
              <a:extLst>
                <a:ext uri="{FF2B5EF4-FFF2-40B4-BE49-F238E27FC236}">
                  <a16:creationId xmlns:a16="http://schemas.microsoft.com/office/drawing/2014/main" id="{3C7D2E47-21F7-485D-847D-DE4F34C20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2304"/>
              <a:ext cx="444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endParaRPr kumimoji="0" lang="en-US" altLang="zh-CN" sz="9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操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作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接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口</a:t>
              </a:r>
            </a:p>
          </p:txBody>
        </p:sp>
        <p:sp>
          <p:nvSpPr>
            <p:cNvPr id="318477" name="Line 13">
              <a:extLst>
                <a:ext uri="{FF2B5EF4-FFF2-40B4-BE49-F238E27FC236}">
                  <a16:creationId xmlns:a16="http://schemas.microsoft.com/office/drawing/2014/main" id="{A3BEB231-82ED-43E4-A399-4EC7360C3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479" name="Line 15">
              <a:extLst>
                <a:ext uri="{FF2B5EF4-FFF2-40B4-BE49-F238E27FC236}">
                  <a16:creationId xmlns:a16="http://schemas.microsoft.com/office/drawing/2014/main" id="{1226DBAA-FA8E-4BFC-939E-C0864411E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8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480" name="Line 16">
              <a:extLst>
                <a:ext uri="{FF2B5EF4-FFF2-40B4-BE49-F238E27FC236}">
                  <a16:creationId xmlns:a16="http://schemas.microsoft.com/office/drawing/2014/main" id="{F0DB352A-9ADA-4263-A007-394280AB7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8" y="18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482" name="Text Box 18">
              <a:extLst>
                <a:ext uri="{FF2B5EF4-FFF2-40B4-BE49-F238E27FC236}">
                  <a16:creationId xmlns:a16="http://schemas.microsoft.com/office/drawing/2014/main" id="{6F7BFA17-19C0-44B2-ABA0-C46DE2419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12"/>
              <a:ext cx="1440" cy="4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服务的 方式</a:t>
              </a:r>
            </a:p>
          </p:txBody>
        </p:sp>
        <p:sp>
          <p:nvSpPr>
            <p:cNvPr id="318483" name="Text Box 19">
              <a:extLst>
                <a:ext uri="{FF2B5EF4-FFF2-40B4-BE49-F238E27FC236}">
                  <a16:creationId xmlns:a16="http://schemas.microsoft.com/office/drawing/2014/main" id="{D27C472B-C4C3-4B5C-BC65-27AC973EF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536"/>
              <a:ext cx="1536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提 供 的 接口</a:t>
              </a: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18485" name="Text Box 21">
              <a:extLst>
                <a:ext uri="{FF2B5EF4-FFF2-40B4-BE49-F238E27FC236}">
                  <a16:creationId xmlns:a16="http://schemas.microsoft.com/office/drawing/2014/main" id="{8EE3A74E-B217-4D82-9071-A74DEB67D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328"/>
              <a:ext cx="444" cy="1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endParaRPr kumimoji="0" lang="en-US" altLang="zh-CN" sz="9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系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统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序</a:t>
              </a:r>
            </a:p>
          </p:txBody>
        </p:sp>
        <p:sp>
          <p:nvSpPr>
            <p:cNvPr id="318486" name="Line 22">
              <a:extLst>
                <a:ext uri="{FF2B5EF4-FFF2-40B4-BE49-F238E27FC236}">
                  <a16:creationId xmlns:a16="http://schemas.microsoft.com/office/drawing/2014/main" id="{A4BADE2C-2F1C-4C8F-8A4C-FE4CA6850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200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487" name="Line 23">
              <a:extLst>
                <a:ext uri="{FF2B5EF4-FFF2-40B4-BE49-F238E27FC236}">
                  <a16:creationId xmlns:a16="http://schemas.microsoft.com/office/drawing/2014/main" id="{81390B2D-81EE-4340-9EDF-4AFEE066E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200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7D315AE-93BB-4803-8E9E-299634FE4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69900"/>
            <a:ext cx="7772400" cy="12065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kumimoji="0" lang="zh-CN" altLang="en-US" sz="3600">
                <a:solidFill>
                  <a:srgbClr val="FF0000"/>
                </a:solidFill>
                <a:ea typeface="仿宋_GB2312" pitchFamily="49" charset="-122"/>
              </a:rPr>
              <a:t>操作系统提供的共性服务</a:t>
            </a:r>
            <a:br>
              <a:rPr kumimoji="0" lang="zh-CN" altLang="en-US" sz="3600">
                <a:solidFill>
                  <a:srgbClr val="FF0000"/>
                </a:solidFill>
                <a:ea typeface="仿宋_GB2312" pitchFamily="49" charset="-122"/>
              </a:rPr>
            </a:br>
            <a:endParaRPr kumimoji="0" lang="zh-CN" altLang="en-US" sz="360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6C083DF-6086-467D-AB85-6870EB6EC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/>
          </a:p>
          <a:p>
            <a:pPr algn="just">
              <a:buFontTx/>
              <a:buNone/>
            </a:pPr>
            <a:endParaRPr lang="en-US" altLang="zh-CN"/>
          </a:p>
        </p:txBody>
      </p:sp>
      <p:grpSp>
        <p:nvGrpSpPr>
          <p:cNvPr id="22533" name="Group 5">
            <a:extLst>
              <a:ext uri="{FF2B5EF4-FFF2-40B4-BE49-F238E27FC236}">
                <a16:creationId xmlns:a16="http://schemas.microsoft.com/office/drawing/2014/main" id="{A48CAB66-988B-428F-868F-F2D358FC130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720850"/>
            <a:ext cx="5867400" cy="4876800"/>
            <a:chOff x="4464" y="4404"/>
            <a:chExt cx="4392" cy="3432"/>
          </a:xfrm>
        </p:grpSpPr>
        <p:sp>
          <p:nvSpPr>
            <p:cNvPr id="22534" name="Text Box 6">
              <a:extLst>
                <a:ext uri="{FF2B5EF4-FFF2-40B4-BE49-F238E27FC236}">
                  <a16:creationId xmlns:a16="http://schemas.microsoft.com/office/drawing/2014/main" id="{9146A612-185D-4BE7-BB66-607F43029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" y="5496"/>
              <a:ext cx="1260" cy="10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操作系统提供的共性服务</a:t>
              </a:r>
            </a:p>
          </p:txBody>
        </p:sp>
        <p:sp>
          <p:nvSpPr>
            <p:cNvPr id="22535" name="Text Box 7">
              <a:extLst>
                <a:ext uri="{FF2B5EF4-FFF2-40B4-BE49-F238E27FC236}">
                  <a16:creationId xmlns:a16="http://schemas.microsoft.com/office/drawing/2014/main" id="{57A3E26B-4212-4DF5-BBF1-452034F56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0" y="7056"/>
              <a:ext cx="756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数据</a:t>
              </a:r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I/O</a:t>
              </a:r>
            </a:p>
          </p:txBody>
        </p:sp>
        <p:sp>
          <p:nvSpPr>
            <p:cNvPr id="22536" name="Text Box 8">
              <a:extLst>
                <a:ext uri="{FF2B5EF4-FFF2-40B4-BE49-F238E27FC236}">
                  <a16:creationId xmlns:a16="http://schemas.microsoft.com/office/drawing/2014/main" id="{5DF8DB33-EB6A-4DF2-BCDC-034085C35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0" y="6432"/>
              <a:ext cx="756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信息存取</a:t>
              </a:r>
            </a:p>
          </p:txBody>
        </p:sp>
        <p:sp>
          <p:nvSpPr>
            <p:cNvPr id="22537" name="Text Box 9">
              <a:extLst>
                <a:ext uri="{FF2B5EF4-FFF2-40B4-BE49-F238E27FC236}">
                  <a16:creationId xmlns:a16="http://schemas.microsoft.com/office/drawing/2014/main" id="{47F07085-5277-4358-B97D-CD7BC1E3D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" y="4404"/>
              <a:ext cx="756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通信服务</a:t>
              </a:r>
            </a:p>
          </p:txBody>
        </p:sp>
        <p:sp>
          <p:nvSpPr>
            <p:cNvPr id="22538" name="Text Box 10">
              <a:extLst>
                <a:ext uri="{FF2B5EF4-FFF2-40B4-BE49-F238E27FC236}">
                  <a16:creationId xmlns:a16="http://schemas.microsoft.com/office/drawing/2014/main" id="{A13AC3DB-BC2E-449C-B043-3FC5FD584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0" y="5028"/>
              <a:ext cx="756" cy="10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错误检测和处理</a:t>
              </a:r>
            </a:p>
          </p:txBody>
        </p:sp>
        <p:sp>
          <p:nvSpPr>
            <p:cNvPr id="22539" name="Text Box 11">
              <a:extLst>
                <a:ext uri="{FF2B5EF4-FFF2-40B4-BE49-F238E27FC236}">
                  <a16:creationId xmlns:a16="http://schemas.microsoft.com/office/drawing/2014/main" id="{3B98D65C-C188-4AA8-9003-0E1D42D2B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4" y="7056"/>
              <a:ext cx="756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执行程序</a:t>
              </a:r>
            </a:p>
          </p:txBody>
        </p:sp>
        <p:sp>
          <p:nvSpPr>
            <p:cNvPr id="22540" name="Text Box 12">
              <a:extLst>
                <a:ext uri="{FF2B5EF4-FFF2-40B4-BE49-F238E27FC236}">
                  <a16:creationId xmlns:a16="http://schemas.microsoft.com/office/drawing/2014/main" id="{DB421C2B-E1ED-4D5A-9134-A36CA414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6276"/>
              <a:ext cx="756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创建程序</a:t>
              </a:r>
            </a:p>
          </p:txBody>
        </p:sp>
        <p:sp>
          <p:nvSpPr>
            <p:cNvPr id="22541" name="Text Box 13">
              <a:extLst>
                <a:ext uri="{FF2B5EF4-FFF2-40B4-BE49-F238E27FC236}">
                  <a16:creationId xmlns:a16="http://schemas.microsoft.com/office/drawing/2014/main" id="{B3E6828A-86EE-4F7A-9BFF-3D41DB3C9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5184"/>
              <a:ext cx="756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资源分配</a:t>
              </a:r>
            </a:p>
          </p:txBody>
        </p:sp>
        <p:sp>
          <p:nvSpPr>
            <p:cNvPr id="22542" name="Text Box 14">
              <a:extLst>
                <a:ext uri="{FF2B5EF4-FFF2-40B4-BE49-F238E27FC236}">
                  <a16:creationId xmlns:a16="http://schemas.microsoft.com/office/drawing/2014/main" id="{5CD27FBF-4F09-4B86-A68F-3FFB71577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" y="4404"/>
              <a:ext cx="756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统计保护</a:t>
              </a:r>
            </a:p>
          </p:txBody>
        </p:sp>
        <p:sp>
          <p:nvSpPr>
            <p:cNvPr id="22543" name="Line 15">
              <a:extLst>
                <a:ext uri="{FF2B5EF4-FFF2-40B4-BE49-F238E27FC236}">
                  <a16:creationId xmlns:a16="http://schemas.microsoft.com/office/drawing/2014/main" id="{235D49F1-11ED-4F8E-AD3D-258966522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" y="6588"/>
              <a:ext cx="3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6">
              <a:extLst>
                <a:ext uri="{FF2B5EF4-FFF2-40B4-BE49-F238E27FC236}">
                  <a16:creationId xmlns:a16="http://schemas.microsoft.com/office/drawing/2014/main" id="{3065C09B-01E1-415F-AEF0-5811B121C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0" y="6588"/>
              <a:ext cx="18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7">
              <a:extLst>
                <a:ext uri="{FF2B5EF4-FFF2-40B4-BE49-F238E27FC236}">
                  <a16:creationId xmlns:a16="http://schemas.microsoft.com/office/drawing/2014/main" id="{F7AEA4BF-9A64-48D0-A5BF-F8EFE446B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0" y="6276"/>
              <a:ext cx="7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8">
              <a:extLst>
                <a:ext uri="{FF2B5EF4-FFF2-40B4-BE49-F238E27FC236}">
                  <a16:creationId xmlns:a16="http://schemas.microsoft.com/office/drawing/2014/main" id="{DB5A03D4-20BF-45FB-8542-8C3E7AD14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80" y="5808"/>
              <a:ext cx="72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9">
              <a:extLst>
                <a:ext uri="{FF2B5EF4-FFF2-40B4-BE49-F238E27FC236}">
                  <a16:creationId xmlns:a16="http://schemas.microsoft.com/office/drawing/2014/main" id="{BB7DF03D-D77E-4109-9503-974F3A3A77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" y="5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20">
              <a:extLst>
                <a:ext uri="{FF2B5EF4-FFF2-40B4-BE49-F238E27FC236}">
                  <a16:creationId xmlns:a16="http://schemas.microsoft.com/office/drawing/2014/main" id="{997EAC12-0DBB-4B34-BE2E-5C1C3A2FF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20" y="518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1">
              <a:extLst>
                <a:ext uri="{FF2B5EF4-FFF2-40B4-BE49-F238E27FC236}">
                  <a16:creationId xmlns:a16="http://schemas.microsoft.com/office/drawing/2014/main" id="{3046EE61-2CB8-4347-8BE0-0E250214F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20" y="5652"/>
              <a:ext cx="90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2">
              <a:extLst>
                <a:ext uri="{FF2B5EF4-FFF2-40B4-BE49-F238E27FC236}">
                  <a16:creationId xmlns:a16="http://schemas.microsoft.com/office/drawing/2014/main" id="{C4F76F4E-BB67-4E71-BF6A-92C723C99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0" y="6120"/>
              <a:ext cx="90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60E2E697-7FE3-4CA5-88A2-74721F5A4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772400" cy="1206500"/>
          </a:xfrm>
        </p:spPr>
        <p:txBody>
          <a:bodyPr/>
          <a:lstStyle/>
          <a:p>
            <a:br>
              <a:rPr lang="en-US" altLang="zh-CN"/>
            </a:b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600">
                <a:solidFill>
                  <a:srgbClr val="FF0000"/>
                </a:solidFill>
                <a:ea typeface="仿宋_GB2312" pitchFamily="49" charset="-122"/>
              </a:rPr>
              <a:t>操作系统提供的用户接口</a:t>
            </a:r>
          </a:p>
        </p:txBody>
      </p:sp>
      <p:sp>
        <p:nvSpPr>
          <p:cNvPr id="521219" name="Text Box 3">
            <a:extLst>
              <a:ext uri="{FF2B5EF4-FFF2-40B4-BE49-F238E27FC236}">
                <a16:creationId xmlns:a16="http://schemas.microsoft.com/office/drawing/2014/main" id="{FC1AB086-DD80-4E31-B4EA-0950B368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168775"/>
            <a:ext cx="2374900" cy="860425"/>
          </a:xfrm>
          <a:prstGeom prst="rect">
            <a:avLst/>
          </a:prstGeom>
          <a:solidFill>
            <a:srgbClr val="FFCC99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0" tIns="0" rIns="0" bIns="0"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系统调用</a:t>
            </a:r>
          </a:p>
          <a:p>
            <a:pPr algn="ctr"/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程序接口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521220" name="Group 4">
            <a:extLst>
              <a:ext uri="{FF2B5EF4-FFF2-40B4-BE49-F238E27FC236}">
                <a16:creationId xmlns:a16="http://schemas.microsoft.com/office/drawing/2014/main" id="{6593560A-8C9F-4E97-9829-790499662DE7}"/>
              </a:ext>
            </a:extLst>
          </p:cNvPr>
          <p:cNvGrpSpPr>
            <a:grpSpLocks/>
          </p:cNvGrpSpPr>
          <p:nvPr/>
        </p:nvGrpSpPr>
        <p:grpSpPr bwMode="auto">
          <a:xfrm>
            <a:off x="5722938" y="2994025"/>
            <a:ext cx="2089150" cy="722313"/>
            <a:chOff x="3560" y="1886"/>
            <a:chExt cx="1316" cy="455"/>
          </a:xfrm>
        </p:grpSpPr>
        <p:sp>
          <p:nvSpPr>
            <p:cNvPr id="521221" name="AutoShape 5">
              <a:extLst>
                <a:ext uri="{FF2B5EF4-FFF2-40B4-BE49-F238E27FC236}">
                  <a16:creationId xmlns:a16="http://schemas.microsoft.com/office/drawing/2014/main" id="{E0BE942D-E539-4632-909E-88C8BDCBC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886"/>
              <a:ext cx="1316" cy="455"/>
            </a:xfrm>
            <a:prstGeom prst="flowChartManualOperation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22" name="Text Box 6">
              <a:extLst>
                <a:ext uri="{FF2B5EF4-FFF2-40B4-BE49-F238E27FC236}">
                  <a16:creationId xmlns:a16="http://schemas.microsoft.com/office/drawing/2014/main" id="{C6319091-9E43-49D3-8321-BBE6CFE5D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" y="1970"/>
              <a:ext cx="910" cy="23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操作命令</a:t>
              </a:r>
            </a:p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521223" name="Group 7">
            <a:extLst>
              <a:ext uri="{FF2B5EF4-FFF2-40B4-BE49-F238E27FC236}">
                <a16:creationId xmlns:a16="http://schemas.microsoft.com/office/drawing/2014/main" id="{CD1DA231-01F2-4209-80F0-0D258FF9D176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1484313"/>
            <a:ext cx="592138" cy="1720850"/>
            <a:chOff x="5121" y="6041"/>
            <a:chExt cx="360" cy="936"/>
          </a:xfrm>
        </p:grpSpPr>
        <p:sp>
          <p:nvSpPr>
            <p:cNvPr id="521224" name="Oval 8">
              <a:extLst>
                <a:ext uri="{FF2B5EF4-FFF2-40B4-BE49-F238E27FC236}">
                  <a16:creationId xmlns:a16="http://schemas.microsoft.com/office/drawing/2014/main" id="{0A8E787B-BA9A-43B9-AEA6-F9C8DC3BA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1" y="6041"/>
              <a:ext cx="360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1225" name="Line 9">
              <a:extLst>
                <a:ext uri="{FF2B5EF4-FFF2-40B4-BE49-F238E27FC236}">
                  <a16:creationId xmlns:a16="http://schemas.microsoft.com/office/drawing/2014/main" id="{C51D1074-2D53-4546-BF87-D14AC45F7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6353"/>
              <a:ext cx="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1226" name="Line 10">
              <a:extLst>
                <a:ext uri="{FF2B5EF4-FFF2-40B4-BE49-F238E27FC236}">
                  <a16:creationId xmlns:a16="http://schemas.microsoft.com/office/drawing/2014/main" id="{9FE05730-B1E1-4E8B-AE83-A378B0915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1" y="6821"/>
              <a:ext cx="180" cy="1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1227" name="Line 11">
              <a:extLst>
                <a:ext uri="{FF2B5EF4-FFF2-40B4-BE49-F238E27FC236}">
                  <a16:creationId xmlns:a16="http://schemas.microsoft.com/office/drawing/2014/main" id="{794683D8-FAA0-4DD2-A728-D2A01AE0A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01" y="6821"/>
              <a:ext cx="180" cy="1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1228" name="Line 12">
              <a:extLst>
                <a:ext uri="{FF2B5EF4-FFF2-40B4-BE49-F238E27FC236}">
                  <a16:creationId xmlns:a16="http://schemas.microsoft.com/office/drawing/2014/main" id="{172CC158-FB64-403A-855E-0392A72BE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1" y="6353"/>
              <a:ext cx="180" cy="1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1229" name="Line 13">
              <a:extLst>
                <a:ext uri="{FF2B5EF4-FFF2-40B4-BE49-F238E27FC236}">
                  <a16:creationId xmlns:a16="http://schemas.microsoft.com/office/drawing/2014/main" id="{49F9D9D7-4818-4748-8708-9B37946EC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6353"/>
              <a:ext cx="180" cy="1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1230" name="Line 14">
              <a:extLst>
                <a:ext uri="{FF2B5EF4-FFF2-40B4-BE49-F238E27FC236}">
                  <a16:creationId xmlns:a16="http://schemas.microsoft.com/office/drawing/2014/main" id="{4702C1FD-583C-42A3-A7DF-83833F386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6509"/>
              <a:ext cx="0" cy="1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1231" name="Line 15">
              <a:extLst>
                <a:ext uri="{FF2B5EF4-FFF2-40B4-BE49-F238E27FC236}">
                  <a16:creationId xmlns:a16="http://schemas.microsoft.com/office/drawing/2014/main" id="{814A1F23-4A79-4787-83E5-FE3D9335B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1" y="6509"/>
              <a:ext cx="0" cy="1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521232" name="Group 16">
            <a:extLst>
              <a:ext uri="{FF2B5EF4-FFF2-40B4-BE49-F238E27FC236}">
                <a16:creationId xmlns:a16="http://schemas.microsoft.com/office/drawing/2014/main" id="{3BF19D16-DE99-4B3D-9D26-2BA54585610D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965450"/>
            <a:ext cx="1476375" cy="963613"/>
            <a:chOff x="9180" y="6900"/>
            <a:chExt cx="900" cy="780"/>
          </a:xfrm>
        </p:grpSpPr>
        <p:sp>
          <p:nvSpPr>
            <p:cNvPr id="521233" name="AutoShape 17">
              <a:extLst>
                <a:ext uri="{FF2B5EF4-FFF2-40B4-BE49-F238E27FC236}">
                  <a16:creationId xmlns:a16="http://schemas.microsoft.com/office/drawing/2014/main" id="{E23D1912-DF3F-4E9F-8838-142CD8AC9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" y="6900"/>
              <a:ext cx="900" cy="780"/>
            </a:xfrm>
            <a:prstGeom prst="flowChartPunchedTap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34" name="Text Box 18">
              <a:extLst>
                <a:ext uri="{FF2B5EF4-FFF2-40B4-BE49-F238E27FC236}">
                  <a16:creationId xmlns:a16="http://schemas.microsoft.com/office/drawing/2014/main" id="{D28664A3-A6DF-47F6-9688-C7F505C7A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0" y="7056"/>
              <a:ext cx="900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应用程序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21235" name="Line 19">
            <a:extLst>
              <a:ext uri="{FF2B5EF4-FFF2-40B4-BE49-F238E27FC236}">
                <a16:creationId xmlns:a16="http://schemas.microsoft.com/office/drawing/2014/main" id="{CB1EA5F0-1757-413F-980E-FB3A525A46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438" y="3789363"/>
            <a:ext cx="0" cy="3603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36" name="Line 20">
            <a:extLst>
              <a:ext uri="{FF2B5EF4-FFF2-40B4-BE49-F238E27FC236}">
                <a16:creationId xmlns:a16="http://schemas.microsoft.com/office/drawing/2014/main" id="{DB1467DA-069C-4C80-92FD-41BA40E5C6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3800" y="2484438"/>
            <a:ext cx="1616075" cy="4810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37" name="Text Box 21">
            <a:extLst>
              <a:ext uri="{FF2B5EF4-FFF2-40B4-BE49-F238E27FC236}">
                <a16:creationId xmlns:a16="http://schemas.microsoft.com/office/drawing/2014/main" id="{9A375A7E-1351-4F8A-B7C4-0C121CB74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4149725"/>
            <a:ext cx="2374900" cy="860425"/>
          </a:xfrm>
          <a:prstGeom prst="rect">
            <a:avLst/>
          </a:prstGeom>
          <a:solidFill>
            <a:srgbClr val="FFCC99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0" tIns="0" rIns="0" bIns="0"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系统程序</a:t>
            </a:r>
          </a:p>
          <a:p>
            <a:pPr algn="ctr"/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作业接口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1238" name="Line 22">
            <a:extLst>
              <a:ext uri="{FF2B5EF4-FFF2-40B4-BE49-F238E27FC236}">
                <a16:creationId xmlns:a16="http://schemas.microsoft.com/office/drawing/2014/main" id="{ED242345-0690-4F36-98A4-9AD12A6BB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5450" y="3687763"/>
            <a:ext cx="0" cy="4810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39" name="Line 23">
            <a:extLst>
              <a:ext uri="{FF2B5EF4-FFF2-40B4-BE49-F238E27FC236}">
                <a16:creationId xmlns:a16="http://schemas.microsoft.com/office/drawing/2014/main" id="{3B4D6209-1691-4BA7-BDAA-99D6BECC8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500" y="2484438"/>
            <a:ext cx="1616075" cy="4810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1240" name="Group 24">
            <a:extLst>
              <a:ext uri="{FF2B5EF4-FFF2-40B4-BE49-F238E27FC236}">
                <a16:creationId xmlns:a16="http://schemas.microsoft.com/office/drawing/2014/main" id="{3B585B1B-6D30-4F3B-99BE-1EEB95298545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5589588"/>
            <a:ext cx="3384550" cy="1079500"/>
            <a:chOff x="1882" y="3536"/>
            <a:chExt cx="2087" cy="620"/>
          </a:xfrm>
        </p:grpSpPr>
        <p:sp>
          <p:nvSpPr>
            <p:cNvPr id="521241" name="Text Box 25">
              <a:extLst>
                <a:ext uri="{FF2B5EF4-FFF2-40B4-BE49-F238E27FC236}">
                  <a16:creationId xmlns:a16="http://schemas.microsoft.com/office/drawing/2014/main" id="{6C5B8BC4-EE96-4E8D-A270-E6ED8D0A2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3536"/>
              <a:ext cx="2056" cy="620"/>
            </a:xfrm>
            <a:prstGeom prst="rect">
              <a:avLst/>
            </a:prstGeom>
            <a:solidFill>
              <a:srgbClr val="FF99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 algn="ctr"/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操作系统</a:t>
              </a:r>
            </a:p>
            <a:p>
              <a:pPr algn="ctr"/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fontAlgn="t"/>
              <a:r>
                <a: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裸    机</a:t>
              </a:r>
            </a:p>
          </p:txBody>
        </p:sp>
        <p:sp>
          <p:nvSpPr>
            <p:cNvPr id="521242" name="Line 26">
              <a:extLst>
                <a:ext uri="{FF2B5EF4-FFF2-40B4-BE49-F238E27FC236}">
                  <a16:creationId xmlns:a16="http://schemas.microsoft.com/office/drawing/2014/main" id="{BAB7B752-6948-429F-9D8E-1C30CA4FD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884"/>
              <a:ext cx="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1243" name="Line 27">
            <a:extLst>
              <a:ext uri="{FF2B5EF4-FFF2-40B4-BE49-F238E27FC236}">
                <a16:creationId xmlns:a16="http://schemas.microsoft.com/office/drawing/2014/main" id="{3CEFB37C-1E0B-42B7-8D9E-D2F946669E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5013325"/>
            <a:ext cx="1179513" cy="608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1244" name="Line 28">
            <a:extLst>
              <a:ext uri="{FF2B5EF4-FFF2-40B4-BE49-F238E27FC236}">
                <a16:creationId xmlns:a16="http://schemas.microsoft.com/office/drawing/2014/main" id="{9BE628FD-57EE-4879-8148-090EE3821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75" y="4992688"/>
            <a:ext cx="1346200" cy="620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>
            <a:extLst>
              <a:ext uri="{FF2B5EF4-FFF2-40B4-BE49-F238E27FC236}">
                <a16:creationId xmlns:a16="http://schemas.microsoft.com/office/drawing/2014/main" id="{27DCED39-DB66-4B95-92CD-1FA918117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r>
              <a:rPr lang="zh-CN" altLang="en-US" b="1">
                <a:ea typeface="华文新魏" panose="02010800040101010101" pitchFamily="2" charset="-122"/>
              </a:rPr>
              <a:t>三、内存管理</a:t>
            </a:r>
          </a:p>
        </p:txBody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92F39E25-CB4B-48BB-A4E9-6AD76C3CF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775575" cy="4392612"/>
          </a:xfrm>
          <a:solidFill>
            <a:schemeClr val="bg1"/>
          </a:solidFill>
        </p:spPr>
        <p:txBody>
          <a:bodyPr/>
          <a:lstStyle/>
          <a:p>
            <a:pPr marL="812800" indent="-812800">
              <a:lnSpc>
                <a:spcPct val="90000"/>
              </a:lnSpc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三、内存管理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(Chap 4.1~4.4)</a:t>
            </a:r>
          </a:p>
          <a:p>
            <a:pPr marL="1168400" lvl="1" indent="-711200">
              <a:lnSpc>
                <a:spcPct val="90000"/>
              </a:lnSpc>
              <a:buFontTx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内存管理基础 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内存管理概念 </a:t>
            </a:r>
          </a:p>
          <a:p>
            <a:pPr marL="1524000" lvl="2" indent="-609600">
              <a:lnSpc>
                <a:spcPct val="90000"/>
              </a:lnSpc>
              <a:buFontTx/>
              <a:buChar char="–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程序装入与链接；逻辑地址与物理地址空间；内存保护。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交换与覆盖 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连续分配管理方式 </a:t>
            </a:r>
          </a:p>
          <a:p>
            <a:pPr marL="1524000" lvl="2" indent="-609600">
              <a:lnSpc>
                <a:spcPct val="90000"/>
              </a:lnSpc>
              <a:buFontTx/>
              <a:buChar char="–"/>
            </a:pP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单一连续分配；分区分配。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非连续分配管理方式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分页管理方式；分段管理方式；段页式管理方式。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BF378C60-111B-44C9-85CF-2DB603BD9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5775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(5)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000">
                <a:solidFill>
                  <a:srgbClr val="FF0000"/>
                </a:solidFill>
                <a:ea typeface="仿宋_GB2312" pitchFamily="49" charset="-122"/>
              </a:rPr>
              <a:t>系统调用定义和作用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EB36E8A9-94CF-42BA-9EBB-8AC93045F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51117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</a:p>
        </p:txBody>
      </p:sp>
      <p:grpSp>
        <p:nvGrpSpPr>
          <p:cNvPr id="499716" name="Group 4">
            <a:extLst>
              <a:ext uri="{FF2B5EF4-FFF2-40B4-BE49-F238E27FC236}">
                <a16:creationId xmlns:a16="http://schemas.microsoft.com/office/drawing/2014/main" id="{14901A4B-674E-433D-A3F7-AE509C9D818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047875"/>
            <a:ext cx="6769100" cy="4333875"/>
            <a:chOff x="793" y="1162"/>
            <a:chExt cx="3720" cy="2070"/>
          </a:xfrm>
        </p:grpSpPr>
        <p:sp>
          <p:nvSpPr>
            <p:cNvPr id="499717" name="Text Box 5">
              <a:extLst>
                <a:ext uri="{FF2B5EF4-FFF2-40B4-BE49-F238E27FC236}">
                  <a16:creationId xmlns:a16="http://schemas.microsoft.com/office/drawing/2014/main" id="{3EA86A24-8E4F-4B20-966A-0F45E661C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024"/>
              <a:ext cx="90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系统调用</a:t>
              </a:r>
            </a:p>
          </p:txBody>
        </p:sp>
        <p:sp>
          <p:nvSpPr>
            <p:cNvPr id="499718" name="AutoShape 6">
              <a:extLst>
                <a:ext uri="{FF2B5EF4-FFF2-40B4-BE49-F238E27FC236}">
                  <a16:creationId xmlns:a16="http://schemas.microsoft.com/office/drawing/2014/main" id="{96C1E7D2-9335-4191-A3D1-885E4824E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" y="1525"/>
              <a:ext cx="317" cy="1361"/>
            </a:xfrm>
            <a:prstGeom prst="leftBrace">
              <a:avLst>
                <a:gd name="adj1" fmla="val 35778"/>
                <a:gd name="adj2" fmla="val 50000"/>
              </a:avLst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719" name="Text Box 7">
              <a:extLst>
                <a:ext uri="{FF2B5EF4-FFF2-40B4-BE49-F238E27FC236}">
                  <a16:creationId xmlns:a16="http://schemas.microsoft.com/office/drawing/2014/main" id="{D6EA7B65-83D1-4B59-9FDF-979812CBB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207"/>
              <a:ext cx="1134" cy="399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什么是系统调用</a:t>
              </a:r>
            </a:p>
          </p:txBody>
        </p:sp>
        <p:sp>
          <p:nvSpPr>
            <p:cNvPr id="499720" name="Text Box 8">
              <a:extLst>
                <a:ext uri="{FF2B5EF4-FFF2-40B4-BE49-F238E27FC236}">
                  <a16:creationId xmlns:a16="http://schemas.microsoft.com/office/drawing/2014/main" id="{9328C924-2DDC-4430-B27D-E80AC3857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933"/>
              <a:ext cx="1134" cy="399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系统调用的作用</a:t>
              </a:r>
            </a:p>
          </p:txBody>
        </p:sp>
        <p:sp>
          <p:nvSpPr>
            <p:cNvPr id="499721" name="Text Box 9">
              <a:extLst>
                <a:ext uri="{FF2B5EF4-FFF2-40B4-BE49-F238E27FC236}">
                  <a16:creationId xmlns:a16="http://schemas.microsoft.com/office/drawing/2014/main" id="{A187753A-B650-4A20-A6AF-6CD883D7E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" y="2659"/>
              <a:ext cx="1135" cy="573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内核的主体是系统调用的集合</a:t>
              </a:r>
            </a:p>
          </p:txBody>
        </p:sp>
        <p:sp>
          <p:nvSpPr>
            <p:cNvPr id="499722" name="AutoShape 10">
              <a:extLst>
                <a:ext uri="{FF2B5EF4-FFF2-40B4-BE49-F238E27FC236}">
                  <a16:creationId xmlns:a16="http://schemas.microsoft.com/office/drawing/2014/main" id="{53FAA9C2-E4DD-40A5-A0F5-5398B471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1480"/>
              <a:ext cx="317" cy="1361"/>
            </a:xfrm>
            <a:prstGeom prst="leftBrace">
              <a:avLst>
                <a:gd name="adj1" fmla="val 35778"/>
                <a:gd name="adj2" fmla="val 50000"/>
              </a:avLst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723" name="Text Box 11">
              <a:extLst>
                <a:ext uri="{FF2B5EF4-FFF2-40B4-BE49-F238E27FC236}">
                  <a16:creationId xmlns:a16="http://schemas.microsoft.com/office/drawing/2014/main" id="{DBC93B89-ACA7-4ABD-B14A-AA63C4E04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162"/>
              <a:ext cx="953" cy="399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保证系统安全性</a:t>
              </a:r>
            </a:p>
          </p:txBody>
        </p:sp>
        <p:sp>
          <p:nvSpPr>
            <p:cNvPr id="499724" name="Text Box 12">
              <a:extLst>
                <a:ext uri="{FF2B5EF4-FFF2-40B4-BE49-F238E27FC236}">
                  <a16:creationId xmlns:a16="http://schemas.microsoft.com/office/drawing/2014/main" id="{FEC81468-9E80-4105-B5FC-47E3F16A8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933"/>
              <a:ext cx="953" cy="399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提供一致性接口</a:t>
              </a:r>
            </a:p>
          </p:txBody>
        </p:sp>
        <p:sp>
          <p:nvSpPr>
            <p:cNvPr id="499725" name="Text Box 13">
              <a:extLst>
                <a:ext uri="{FF2B5EF4-FFF2-40B4-BE49-F238E27FC236}">
                  <a16:creationId xmlns:a16="http://schemas.microsoft.com/office/drawing/2014/main" id="{0B945EFA-CEE8-4962-AF8A-728C9E114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659"/>
              <a:ext cx="953" cy="398"/>
            </a:xfrm>
            <a:prstGeom prst="rect">
              <a:avLst/>
            </a:prstGeom>
            <a:solidFill>
              <a:srgbClr val="66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提高编程效率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6E02F57E-D2D8-4033-B40D-9C0DAF01B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(6)</a:t>
            </a:r>
            <a:b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kumimoji="0" lang="zh-CN" altLang="en-US" sz="3600">
                <a:solidFill>
                  <a:srgbClr val="FF0000"/>
                </a:solidFill>
                <a:ea typeface="仿宋_GB2312" pitchFamily="49" charset="-122"/>
              </a:rPr>
              <a:t>系统调用的分类和实现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EAD71556-0E35-4CDE-B809-9AB1BEFBA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</p:txBody>
      </p:sp>
      <p:grpSp>
        <p:nvGrpSpPr>
          <p:cNvPr id="261140" name="Group 20">
            <a:extLst>
              <a:ext uri="{FF2B5EF4-FFF2-40B4-BE49-F238E27FC236}">
                <a16:creationId xmlns:a16="http://schemas.microsoft.com/office/drawing/2014/main" id="{ED633694-B81C-4E46-AC1C-883EBA24BF2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555750"/>
            <a:ext cx="7315200" cy="5257800"/>
            <a:chOff x="864" y="1075"/>
            <a:chExt cx="4608" cy="3053"/>
          </a:xfrm>
        </p:grpSpPr>
        <p:sp>
          <p:nvSpPr>
            <p:cNvPr id="261125" name="Text Box 5">
              <a:extLst>
                <a:ext uri="{FF2B5EF4-FFF2-40B4-BE49-F238E27FC236}">
                  <a16:creationId xmlns:a16="http://schemas.microsoft.com/office/drawing/2014/main" id="{B5FF42A5-9787-4B40-A83B-86CFFF0CF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" y="2937"/>
              <a:ext cx="2101" cy="119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调用形式不同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被调用代码的位置不同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提供方式不同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调用的实现不同</a:t>
              </a:r>
              <a:endParaRPr kumimoji="0" lang="zh-CN" altLang="en-US" sz="2400" b="1">
                <a:solidFill>
                  <a:srgbClr val="008000"/>
                </a:solidFill>
              </a:endParaRPr>
            </a:p>
          </p:txBody>
        </p:sp>
        <p:sp>
          <p:nvSpPr>
            <p:cNvPr id="261126" name="Text Box 6">
              <a:extLst>
                <a:ext uri="{FF2B5EF4-FFF2-40B4-BE49-F238E27FC236}">
                  <a16:creationId xmlns:a16="http://schemas.microsoft.com/office/drawing/2014/main" id="{2974FE46-2F05-44BB-9FFD-DFF92BC4A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1075"/>
              <a:ext cx="1170" cy="32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3200" b="1">
                  <a:solidFill>
                    <a:srgbClr val="008000"/>
                  </a:solidFill>
                </a:rPr>
                <a:t>系统调用</a:t>
              </a:r>
            </a:p>
          </p:txBody>
        </p:sp>
        <p:sp>
          <p:nvSpPr>
            <p:cNvPr id="261127" name="Text Box 7">
              <a:extLst>
                <a:ext uri="{FF2B5EF4-FFF2-40B4-BE49-F238E27FC236}">
                  <a16:creationId xmlns:a16="http://schemas.microsoft.com/office/drawing/2014/main" id="{53213649-5DB7-4A26-A719-D034B5DE0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" y="1842"/>
              <a:ext cx="669" cy="8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</a:rPr>
                <a:t>系统调用分类</a:t>
              </a:r>
            </a:p>
          </p:txBody>
        </p:sp>
        <p:sp>
          <p:nvSpPr>
            <p:cNvPr id="261128" name="Text Box 8">
              <a:extLst>
                <a:ext uri="{FF2B5EF4-FFF2-40B4-BE49-F238E27FC236}">
                  <a16:creationId xmlns:a16="http://schemas.microsoft.com/office/drawing/2014/main" id="{A55794DB-AE5A-4715-8435-C220F480C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1842"/>
              <a:ext cx="660" cy="99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</a:rPr>
                <a:t>系统调用处理过程</a:t>
              </a:r>
            </a:p>
          </p:txBody>
        </p:sp>
        <p:sp>
          <p:nvSpPr>
            <p:cNvPr id="261129" name="Text Box 9">
              <a:extLst>
                <a:ext uri="{FF2B5EF4-FFF2-40B4-BE49-F238E27FC236}">
                  <a16:creationId xmlns:a16="http://schemas.microsoft.com/office/drawing/2014/main" id="{C479B921-D68C-4D13-9406-C79490FC6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1842"/>
              <a:ext cx="668" cy="8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</a:rPr>
                <a:t>系统调用实现</a:t>
              </a:r>
            </a:p>
          </p:txBody>
        </p:sp>
        <p:sp>
          <p:nvSpPr>
            <p:cNvPr id="261130" name="Text Box 10">
              <a:extLst>
                <a:ext uri="{FF2B5EF4-FFF2-40B4-BE49-F238E27FC236}">
                  <a16:creationId xmlns:a16="http://schemas.microsoft.com/office/drawing/2014/main" id="{707F4E5E-D937-421B-B5CC-09436B6D6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1842"/>
              <a:ext cx="640" cy="94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</a:rPr>
                <a:t>与过程调用的差别</a:t>
              </a:r>
            </a:p>
          </p:txBody>
        </p:sp>
        <p:sp>
          <p:nvSpPr>
            <p:cNvPr id="261131" name="Text Box 11">
              <a:extLst>
                <a:ext uri="{FF2B5EF4-FFF2-40B4-BE49-F238E27FC236}">
                  <a16:creationId xmlns:a16="http://schemas.microsoft.com/office/drawing/2014/main" id="{00B0AB9D-4A4F-4FED-BF5C-7CF7DA5BA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937"/>
              <a:ext cx="2340" cy="109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设计系统调用入口地址表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编写系统调用处理程序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开辟现场保护区</a:t>
              </a:r>
            </a:p>
          </p:txBody>
        </p:sp>
        <p:sp>
          <p:nvSpPr>
            <p:cNvPr id="261132" name="Line 12">
              <a:extLst>
                <a:ext uri="{FF2B5EF4-FFF2-40B4-BE49-F238E27FC236}">
                  <a16:creationId xmlns:a16="http://schemas.microsoft.com/office/drawing/2014/main" id="{FF2C8180-830E-4C80-829E-CA0238E7A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5" y="2718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33" name="Line 13">
              <a:extLst>
                <a:ext uri="{FF2B5EF4-FFF2-40B4-BE49-F238E27FC236}">
                  <a16:creationId xmlns:a16="http://schemas.microsoft.com/office/drawing/2014/main" id="{F5052935-4BE6-4C6C-BDA3-5F62A6711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2718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34" name="Line 14">
              <a:extLst>
                <a:ext uri="{FF2B5EF4-FFF2-40B4-BE49-F238E27FC236}">
                  <a16:creationId xmlns:a16="http://schemas.microsoft.com/office/drawing/2014/main" id="{CEF95343-2651-4214-B717-D2D7CAAF3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623"/>
              <a:ext cx="25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35" name="Line 15">
              <a:extLst>
                <a:ext uri="{FF2B5EF4-FFF2-40B4-BE49-F238E27FC236}">
                  <a16:creationId xmlns:a16="http://schemas.microsoft.com/office/drawing/2014/main" id="{C8F37371-AE9B-49E8-8716-F5F63D58F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623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36" name="Line 16">
              <a:extLst>
                <a:ext uri="{FF2B5EF4-FFF2-40B4-BE49-F238E27FC236}">
                  <a16:creationId xmlns:a16="http://schemas.microsoft.com/office/drawing/2014/main" id="{152FF135-3C91-4502-A2F2-A5F8BF551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5" y="1623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37" name="Line 17">
              <a:extLst>
                <a:ext uri="{FF2B5EF4-FFF2-40B4-BE49-F238E27FC236}">
                  <a16:creationId xmlns:a16="http://schemas.microsoft.com/office/drawing/2014/main" id="{07F0FEBA-26B5-4EC0-90F5-669F5D285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" y="1623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38" name="Line 18">
              <a:extLst>
                <a:ext uri="{FF2B5EF4-FFF2-40B4-BE49-F238E27FC236}">
                  <a16:creationId xmlns:a16="http://schemas.microsoft.com/office/drawing/2014/main" id="{5030CDA9-C52A-40C5-AAC2-31AAFA206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1623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39" name="Line 19">
              <a:extLst>
                <a:ext uri="{FF2B5EF4-FFF2-40B4-BE49-F238E27FC236}">
                  <a16:creationId xmlns:a16="http://schemas.microsoft.com/office/drawing/2014/main" id="{94EE8648-DF0E-4D9F-A17A-7E35DB7FB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9" y="1404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1141" name="Line 21">
            <a:extLst>
              <a:ext uri="{FF2B5EF4-FFF2-40B4-BE49-F238E27FC236}">
                <a16:creationId xmlns:a16="http://schemas.microsoft.com/office/drawing/2014/main" id="{5C9907F2-414F-4CBD-AB53-646C56C4F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1700213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1142" name="Text Box 22">
            <a:extLst>
              <a:ext uri="{FF2B5EF4-FFF2-40B4-BE49-F238E27FC236}">
                <a16:creationId xmlns:a16="http://schemas.microsoft.com/office/drawing/2014/main" id="{839CD3E4-FF8C-4491-89BC-450BAF50F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506538"/>
            <a:ext cx="1366838" cy="531812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8000"/>
                </a:solidFill>
                <a:ea typeface="宋体" panose="02010600030101010101" pitchFamily="2" charset="-122"/>
              </a:rPr>
              <a:t>库函数</a:t>
            </a:r>
          </a:p>
        </p:txBody>
      </p:sp>
    </p:spTree>
  </p:cSld>
  <p:clrMapOvr>
    <a:masterClrMapping/>
  </p:clrMapOvr>
  <p:transition>
    <p:checker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649CE6A7-FEAB-46A2-8DB4-909F2797C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30238"/>
            <a:ext cx="8134350" cy="1143000"/>
          </a:xfrm>
        </p:spPr>
        <p:txBody>
          <a:bodyPr/>
          <a:lstStyle/>
          <a:p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(7)</a:t>
            </a:r>
            <a:b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3200">
                <a:solidFill>
                  <a:srgbClr val="FF3300"/>
                </a:solidFill>
              </a:rPr>
              <a:t>应用程序、库函数、系统调用的调用关系链</a:t>
            </a:r>
            <a:br>
              <a:rPr lang="zh-CN" altLang="en-US" sz="3200">
                <a:solidFill>
                  <a:srgbClr val="FF3300"/>
                </a:solidFill>
              </a:rPr>
            </a:br>
            <a:endParaRPr lang="zh-CN" altLang="en-US" sz="3200">
              <a:solidFill>
                <a:srgbClr val="FF3300"/>
              </a:solidFill>
            </a:endParaRPr>
          </a:p>
        </p:txBody>
      </p:sp>
      <p:grpSp>
        <p:nvGrpSpPr>
          <p:cNvPr id="445480" name="Group 40">
            <a:extLst>
              <a:ext uri="{FF2B5EF4-FFF2-40B4-BE49-F238E27FC236}">
                <a16:creationId xmlns:a16="http://schemas.microsoft.com/office/drawing/2014/main" id="{16837759-32BC-45B1-B21D-D9C19F2263D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847850"/>
            <a:ext cx="8153400" cy="4244975"/>
            <a:chOff x="249" y="1026"/>
            <a:chExt cx="5136" cy="2674"/>
          </a:xfrm>
        </p:grpSpPr>
        <p:sp>
          <p:nvSpPr>
            <p:cNvPr id="445463" name="Text Box 23">
              <a:extLst>
                <a:ext uri="{FF2B5EF4-FFF2-40B4-BE49-F238E27FC236}">
                  <a16:creationId xmlns:a16="http://schemas.microsoft.com/office/drawing/2014/main" id="{AF3D3774-71FE-4E1A-A2D0-E4F78A7D2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1026"/>
              <a:ext cx="1660" cy="30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zh-CN" altLang="en-US">
                  <a:ea typeface="宋体" panose="02010600030101010101" pitchFamily="2" charset="-122"/>
                </a:rPr>
                <a:t>调</a:t>
              </a:r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用</a:t>
              </a:r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fprintf( )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5464" name="Text Box 24">
              <a:extLst>
                <a:ext uri="{FF2B5EF4-FFF2-40B4-BE49-F238E27FC236}">
                  <a16:creationId xmlns:a16="http://schemas.microsoft.com/office/drawing/2014/main" id="{81AD6F04-BC9C-4E5F-8969-FAFB0DF71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129"/>
              <a:ext cx="771" cy="3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ea typeface="宋体" panose="02010600030101010101" pitchFamily="2" charset="-122"/>
                </a:rPr>
                <a:t>应用程序</a:t>
              </a:r>
            </a:p>
          </p:txBody>
        </p:sp>
        <p:sp>
          <p:nvSpPr>
            <p:cNvPr id="445465" name="Text Box 25">
              <a:extLst>
                <a:ext uri="{FF2B5EF4-FFF2-40B4-BE49-F238E27FC236}">
                  <a16:creationId xmlns:a16="http://schemas.microsoft.com/office/drawing/2014/main" id="{C7014F7E-4CB8-4342-B5E8-10921F9C0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260"/>
              <a:ext cx="817" cy="3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>
                  <a:ea typeface="宋体" panose="02010600030101010101" pitchFamily="2" charset="-122"/>
                </a:rPr>
                <a:t>C</a:t>
              </a:r>
              <a:r>
                <a:rPr lang="zh-CN" altLang="en-US">
                  <a:ea typeface="宋体" panose="02010600030101010101" pitchFamily="2" charset="-122"/>
                </a:rPr>
                <a:t>函数库</a:t>
              </a:r>
            </a:p>
          </p:txBody>
        </p:sp>
        <p:sp>
          <p:nvSpPr>
            <p:cNvPr id="445466" name="Text Box 26">
              <a:extLst>
                <a:ext uri="{FF2B5EF4-FFF2-40B4-BE49-F238E27FC236}">
                  <a16:creationId xmlns:a16="http://schemas.microsoft.com/office/drawing/2014/main" id="{16ABCA48-223A-4F6F-9A83-1B0041A92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3186"/>
              <a:ext cx="499" cy="3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ea typeface="宋体" panose="02010600030101010101" pitchFamily="2" charset="-122"/>
                </a:rPr>
                <a:t>内核</a:t>
              </a:r>
            </a:p>
          </p:txBody>
        </p:sp>
        <p:sp>
          <p:nvSpPr>
            <p:cNvPr id="445467" name="Line 27">
              <a:extLst>
                <a:ext uri="{FF2B5EF4-FFF2-40B4-BE49-F238E27FC236}">
                  <a16:creationId xmlns:a16="http://schemas.microsoft.com/office/drawing/2014/main" id="{38708248-3854-49EC-90A9-8A554A2C1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2876"/>
              <a:ext cx="513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68" name="AutoShape 28">
              <a:extLst>
                <a:ext uri="{FF2B5EF4-FFF2-40B4-BE49-F238E27FC236}">
                  <a16:creationId xmlns:a16="http://schemas.microsoft.com/office/drawing/2014/main" id="{E77671CE-BD7D-426A-8F0C-42D31F7EE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1437"/>
              <a:ext cx="1843" cy="1337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69" name="Text Box 29">
              <a:extLst>
                <a:ext uri="{FF2B5EF4-FFF2-40B4-BE49-F238E27FC236}">
                  <a16:creationId xmlns:a16="http://schemas.microsoft.com/office/drawing/2014/main" id="{0F31003A-C760-472D-BCA3-879B0B2A3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980"/>
              <a:ext cx="2225" cy="30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>
                  <a:ea typeface="宋体" panose="02010600030101010101" pitchFamily="2" charset="-122"/>
                </a:rPr>
                <a:t>           </a:t>
              </a:r>
              <a:r>
                <a:rPr lang="zh-CN" altLang="en-US">
                  <a:ea typeface="宋体" panose="02010600030101010101" pitchFamily="2" charset="-122"/>
                </a:rPr>
                <a:t>系统调用处理程序</a:t>
              </a:r>
            </a:p>
          </p:txBody>
        </p:sp>
        <p:sp>
          <p:nvSpPr>
            <p:cNvPr id="445470" name="Text Box 30">
              <a:extLst>
                <a:ext uri="{FF2B5EF4-FFF2-40B4-BE49-F238E27FC236}">
                  <a16:creationId xmlns:a16="http://schemas.microsoft.com/office/drawing/2014/main" id="{9F40BFEC-23C3-4611-A972-1F4F1E4BF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3" y="1849"/>
              <a:ext cx="1660" cy="82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>
                  <a:ea typeface="宋体" panose="02010600030101010101" pitchFamily="2" charset="-122"/>
                </a:rPr>
                <a:t>C</a:t>
              </a:r>
              <a:r>
                <a:rPr lang="zh-CN" altLang="en-US">
                  <a:ea typeface="宋体" panose="02010600030101010101" pitchFamily="2" charset="-122"/>
                </a:rPr>
                <a:t>库中的</a:t>
              </a:r>
              <a:r>
                <a:rPr lang="en-US" altLang="zh-CN">
                  <a:ea typeface="宋体" panose="02010600030101010101" pitchFamily="2" charset="-122"/>
                </a:rPr>
                <a:t>fprintf( )</a:t>
              </a:r>
            </a:p>
            <a:p>
              <a:pPr algn="just"/>
              <a:r>
                <a:rPr lang="zh-CN" altLang="en-US">
                  <a:ea typeface="宋体" panose="02010600030101010101" pitchFamily="2" charset="-122"/>
                </a:rPr>
                <a:t>封装程序</a:t>
              </a:r>
            </a:p>
            <a:p>
              <a:pPr algn="just"/>
              <a:r>
                <a:rPr lang="en-US" altLang="zh-CN">
                  <a:ea typeface="宋体" panose="02010600030101010101" pitchFamily="2" charset="-122"/>
                </a:rPr>
                <a:t>C</a:t>
              </a:r>
              <a:r>
                <a:rPr lang="zh-CN" altLang="en-US">
                  <a:ea typeface="宋体" panose="02010600030101010101" pitchFamily="2" charset="-122"/>
                </a:rPr>
                <a:t>库中的</a:t>
              </a:r>
              <a:r>
                <a:rPr lang="en-US" altLang="zh-CN">
                  <a:ea typeface="宋体" panose="02010600030101010101" pitchFamily="2" charset="-122"/>
                </a:rPr>
                <a:t>write( ) </a:t>
              </a:r>
              <a:r>
                <a:rPr lang="zh-CN" altLang="en-US">
                  <a:ea typeface="宋体" panose="02010600030101010101" pitchFamily="2" charset="-122"/>
                </a:rPr>
                <a:t>封装程序</a:t>
              </a:r>
            </a:p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45471" name="Text Box 31">
              <a:extLst>
                <a:ext uri="{FF2B5EF4-FFF2-40B4-BE49-F238E27FC236}">
                  <a16:creationId xmlns:a16="http://schemas.microsoft.com/office/drawing/2014/main" id="{3992A0A2-FDB2-4CAC-BFB4-EF3BBC09E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466"/>
              <a:ext cx="736" cy="3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ea typeface="宋体" panose="02010600030101010101" pitchFamily="2" charset="-122"/>
                </a:rPr>
                <a:t>用户态</a:t>
              </a:r>
            </a:p>
          </p:txBody>
        </p:sp>
        <p:sp>
          <p:nvSpPr>
            <p:cNvPr id="445472" name="Text Box 32">
              <a:extLst>
                <a:ext uri="{FF2B5EF4-FFF2-40B4-BE49-F238E27FC236}">
                  <a16:creationId xmlns:a16="http://schemas.microsoft.com/office/drawing/2014/main" id="{AB1CBA59-7686-4A49-A8E0-43C84E528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980"/>
              <a:ext cx="691" cy="3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008000"/>
                  </a:solidFill>
                  <a:ea typeface="宋体" panose="02010600030101010101" pitchFamily="2" charset="-122"/>
                </a:rPr>
                <a:t>核心态</a:t>
              </a:r>
            </a:p>
          </p:txBody>
        </p:sp>
        <p:sp>
          <p:nvSpPr>
            <p:cNvPr id="445473" name="AutoShape 33">
              <a:extLst>
                <a:ext uri="{FF2B5EF4-FFF2-40B4-BE49-F238E27FC236}">
                  <a16:creationId xmlns:a16="http://schemas.microsoft.com/office/drawing/2014/main" id="{1F122384-B514-4C55-96B5-80176ACC8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026"/>
              <a:ext cx="342" cy="926"/>
            </a:xfrm>
            <a:prstGeom prst="curvedLeftArrow">
              <a:avLst>
                <a:gd name="adj1" fmla="val 76440"/>
                <a:gd name="adj2" fmla="val 130592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74" name="AutoShape 34">
              <a:extLst>
                <a:ext uri="{FF2B5EF4-FFF2-40B4-BE49-F238E27FC236}">
                  <a16:creationId xmlns:a16="http://schemas.microsoft.com/office/drawing/2014/main" id="{CDCB634B-AF74-45C3-B388-7C5B8028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849"/>
              <a:ext cx="171" cy="617"/>
            </a:xfrm>
            <a:prstGeom prst="curvedLeftArrow">
              <a:avLst>
                <a:gd name="adj1" fmla="val 72164"/>
                <a:gd name="adj2" fmla="val 14432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75" name="AutoShape 35">
              <a:extLst>
                <a:ext uri="{FF2B5EF4-FFF2-40B4-BE49-F238E27FC236}">
                  <a16:creationId xmlns:a16="http://schemas.microsoft.com/office/drawing/2014/main" id="{E0975432-E265-43D5-8AB4-75C76BEE4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466"/>
              <a:ext cx="171" cy="720"/>
            </a:xfrm>
            <a:prstGeom prst="curvedLeftArrow">
              <a:avLst>
                <a:gd name="adj1" fmla="val 84211"/>
                <a:gd name="adj2" fmla="val 16842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77" name="Text Box 37">
              <a:extLst>
                <a:ext uri="{FF2B5EF4-FFF2-40B4-BE49-F238E27FC236}">
                  <a16:creationId xmlns:a16="http://schemas.microsoft.com/office/drawing/2014/main" id="{87DDF0FC-5293-4DE7-A73D-67F1748C7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3391"/>
              <a:ext cx="2212" cy="30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>
                  <a:ea typeface="宋体" panose="02010600030101010101" pitchFamily="2" charset="-122"/>
                </a:rPr>
                <a:t>           sys_write( )</a:t>
              </a:r>
              <a:r>
                <a:rPr lang="zh-CN" altLang="en-US">
                  <a:ea typeface="宋体" panose="02010600030101010101" pitchFamily="2" charset="-122"/>
                </a:rPr>
                <a:t>内核函数</a:t>
              </a:r>
            </a:p>
          </p:txBody>
        </p:sp>
        <p:sp>
          <p:nvSpPr>
            <p:cNvPr id="445478" name="AutoShape 38">
              <a:extLst>
                <a:ext uri="{FF2B5EF4-FFF2-40B4-BE49-F238E27FC236}">
                  <a16:creationId xmlns:a16="http://schemas.microsoft.com/office/drawing/2014/main" id="{33E0FDC4-C5CC-40CC-A54D-282944DCE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3186"/>
              <a:ext cx="369" cy="514"/>
            </a:xfrm>
            <a:prstGeom prst="curvedLeftArrow">
              <a:avLst>
                <a:gd name="adj1" fmla="val 27859"/>
                <a:gd name="adj2" fmla="val 55718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598A5A35-81B2-49BA-8E28-DFD192143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6705600" cy="990600"/>
          </a:xfrm>
        </p:spPr>
        <p:txBody>
          <a:bodyPr/>
          <a:lstStyle/>
          <a:p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(8)</a:t>
            </a:r>
            <a:r>
              <a:rPr lang="en-US" altLang="zh-CN" sz="3600">
                <a:ea typeface="华文新魏" panose="02010800040101010101" pitchFamily="2" charset="-122"/>
              </a:rPr>
              <a:t> </a:t>
            </a:r>
            <a:br>
              <a:rPr lang="en-US" altLang="zh-CN" sz="3600">
                <a:ea typeface="华文新魏" panose="02010800040101010101" pitchFamily="2" charset="-122"/>
              </a:rPr>
            </a:br>
            <a:r>
              <a:rPr lang="zh-CN" altLang="en-US" sz="3600">
                <a:solidFill>
                  <a:srgbClr val="FF3300"/>
                </a:solidFill>
                <a:ea typeface="仿宋_GB2312" pitchFamily="49" charset="-122"/>
              </a:rPr>
              <a:t>系统调用的处理过程</a:t>
            </a:r>
            <a:br>
              <a:rPr lang="zh-CN" altLang="en-US" sz="3600">
                <a:solidFill>
                  <a:srgbClr val="660066"/>
                </a:solidFill>
                <a:ea typeface="仿宋_GB2312" pitchFamily="49" charset="-122"/>
              </a:rPr>
            </a:br>
            <a:endParaRPr lang="zh-CN" altLang="en-US" sz="3600">
              <a:solidFill>
                <a:srgbClr val="660066"/>
              </a:solidFill>
              <a:ea typeface="仿宋_GB2312" pitchFamily="49" charset="-122"/>
            </a:endParaRP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00A58E04-1704-4A74-97F6-E9B57F47C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</a:p>
          <a:p>
            <a:pPr>
              <a:buFontTx/>
              <a:buNone/>
            </a:pPr>
            <a:endParaRPr lang="en-US" altLang="zh-CN"/>
          </a:p>
        </p:txBody>
      </p:sp>
      <p:sp>
        <p:nvSpPr>
          <p:cNvPr id="447492" name="Text Box 4">
            <a:extLst>
              <a:ext uri="{FF2B5EF4-FFF2-40B4-BE49-F238E27FC236}">
                <a16:creationId xmlns:a16="http://schemas.microsoft.com/office/drawing/2014/main" id="{64329CB9-F9FD-4990-B35B-8D7CE59EE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97200"/>
            <a:ext cx="1422400" cy="2643188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226800"/>
          <a:lstStyle/>
          <a:p>
            <a:pPr algn="ctr" eaLnBrk="0" hangingPunct="0"/>
            <a:endParaRPr kumimoji="0" lang="en-US" altLang="zh-CN" sz="9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0" hangingPunct="0"/>
            <a:r>
              <a:rPr kumimoji="0" lang="en-US" altLang="zh-CN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System Call</a:t>
            </a:r>
          </a:p>
        </p:txBody>
      </p:sp>
      <p:sp>
        <p:nvSpPr>
          <p:cNvPr id="447493" name="Text Box 5">
            <a:extLst>
              <a:ext uri="{FF2B5EF4-FFF2-40B4-BE49-F238E27FC236}">
                <a16:creationId xmlns:a16="http://schemas.microsoft.com/office/drawing/2014/main" id="{1CC71826-E837-4E30-9F79-0527E0D73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2493963"/>
            <a:ext cx="8890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用户程序</a:t>
            </a:r>
          </a:p>
        </p:txBody>
      </p:sp>
      <p:grpSp>
        <p:nvGrpSpPr>
          <p:cNvPr id="447529" name="Group 41">
            <a:extLst>
              <a:ext uri="{FF2B5EF4-FFF2-40B4-BE49-F238E27FC236}">
                <a16:creationId xmlns:a16="http://schemas.microsoft.com/office/drawing/2014/main" id="{4676EFE8-6596-4E82-A0EA-DC90AF402D70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700213"/>
            <a:ext cx="1422400" cy="4084637"/>
            <a:chOff x="4080" y="1117"/>
            <a:chExt cx="896" cy="2573"/>
          </a:xfrm>
        </p:grpSpPr>
        <p:sp>
          <p:nvSpPr>
            <p:cNvPr id="447495" name="Text Box 7">
              <a:extLst>
                <a:ext uri="{FF2B5EF4-FFF2-40B4-BE49-F238E27FC236}">
                  <a16:creationId xmlns:a16="http://schemas.microsoft.com/office/drawing/2014/main" id="{B22277B1-FE12-4D3E-88CC-AF77AF7CB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1268"/>
              <a:ext cx="22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7496" name="Text Box 8">
              <a:extLst>
                <a:ext uri="{FF2B5EF4-FFF2-40B4-BE49-F238E27FC236}">
                  <a16:creationId xmlns:a16="http://schemas.microsoft.com/office/drawing/2014/main" id="{54E828EC-6866-42E1-9D1A-5EA1FCF49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268"/>
              <a:ext cx="448" cy="3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SUB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7497" name="Text Box 9">
              <a:extLst>
                <a:ext uri="{FF2B5EF4-FFF2-40B4-BE49-F238E27FC236}">
                  <a16:creationId xmlns:a16="http://schemas.microsoft.com/office/drawing/2014/main" id="{7DE90D4A-76D4-43F7-9F73-2D701E5EB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722"/>
              <a:ext cx="448" cy="3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SUB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7498" name="Text Box 10">
              <a:extLst>
                <a:ext uri="{FF2B5EF4-FFF2-40B4-BE49-F238E27FC236}">
                  <a16:creationId xmlns:a16="http://schemas.microsoft.com/office/drawing/2014/main" id="{5E765FA5-C306-4654-9EC7-423F06829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79"/>
              <a:ext cx="448" cy="3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SUB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7499" name="Text Box 11">
              <a:extLst>
                <a:ext uri="{FF2B5EF4-FFF2-40B4-BE49-F238E27FC236}">
                  <a16:creationId xmlns:a16="http://schemas.microsoft.com/office/drawing/2014/main" id="{C9C623BD-4BCE-4656-8933-EF0961D3E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236"/>
              <a:ext cx="448" cy="3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SUB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7500" name="Text Box 12">
              <a:extLst>
                <a:ext uri="{FF2B5EF4-FFF2-40B4-BE49-F238E27FC236}">
                  <a16:creationId xmlns:a16="http://schemas.microsoft.com/office/drawing/2014/main" id="{A919111E-A803-4AB9-8849-07F0C2BAB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1722"/>
              <a:ext cx="22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7501" name="Text Box 13">
              <a:extLst>
                <a:ext uri="{FF2B5EF4-FFF2-40B4-BE49-F238E27FC236}">
                  <a16:creationId xmlns:a16="http://schemas.microsoft.com/office/drawing/2014/main" id="{23B67180-3E5D-45FB-8DB1-7F594961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479"/>
              <a:ext cx="22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7502" name="Text Box 14">
              <a:extLst>
                <a:ext uri="{FF2B5EF4-FFF2-40B4-BE49-F238E27FC236}">
                  <a16:creationId xmlns:a16="http://schemas.microsoft.com/office/drawing/2014/main" id="{7A389CE2-2C57-466C-83DD-8120E0CCE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3085"/>
              <a:ext cx="22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7503" name="Text Box 15">
              <a:extLst>
                <a:ext uri="{FF2B5EF4-FFF2-40B4-BE49-F238E27FC236}">
                  <a16:creationId xmlns:a16="http://schemas.microsoft.com/office/drawing/2014/main" id="{12E63ABD-AFC3-4BDD-92F5-AAFF61071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25"/>
              <a:ext cx="448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pPr algn="just" eaLnBrk="0" hangingPunct="0"/>
              <a:r>
                <a:rPr kumimoji="0" lang="en-US" altLang="zh-CN" sz="1000">
                  <a:solidFill>
                    <a:srgbClr val="0000FF"/>
                  </a:solidFill>
                  <a:ea typeface="华文新魏" panose="02010800040101010101" pitchFamily="2" charset="-122"/>
                </a:rPr>
                <a:t>…</a:t>
              </a:r>
              <a:endParaRPr kumimoji="0" lang="en-US" altLang="zh-CN" sz="1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7504" name="Text Box 16">
              <a:extLst>
                <a:ext uri="{FF2B5EF4-FFF2-40B4-BE49-F238E27FC236}">
                  <a16:creationId xmlns:a16="http://schemas.microsoft.com/office/drawing/2014/main" id="{56BD4339-23BA-4D51-8C0E-E996963F4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782"/>
              <a:ext cx="448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pPr algn="just" eaLnBrk="0" hangingPunct="0"/>
              <a:r>
                <a:rPr kumimoji="0" lang="en-US" altLang="zh-CN" sz="1000">
                  <a:solidFill>
                    <a:srgbClr val="0000FF"/>
                  </a:solidFill>
                  <a:ea typeface="华文新魏" panose="02010800040101010101" pitchFamily="2" charset="-122"/>
                </a:rPr>
                <a:t>…</a:t>
              </a:r>
              <a:endParaRPr kumimoji="0" lang="en-US" altLang="zh-CN" sz="1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7505" name="Rectangle 17">
              <a:extLst>
                <a:ext uri="{FF2B5EF4-FFF2-40B4-BE49-F238E27FC236}">
                  <a16:creationId xmlns:a16="http://schemas.microsoft.com/office/drawing/2014/main" id="{ED4249A0-0202-4F29-ABEB-AD11BC7D6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17"/>
              <a:ext cx="896" cy="257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7506" name="Text Box 18">
            <a:extLst>
              <a:ext uri="{FF2B5EF4-FFF2-40B4-BE49-F238E27FC236}">
                <a16:creationId xmlns:a16="http://schemas.microsoft.com/office/drawing/2014/main" id="{70ABC87C-2D90-49FF-A511-3B4CCE02A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1293813"/>
            <a:ext cx="19304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系统调用处理子程序</a:t>
            </a:r>
          </a:p>
        </p:txBody>
      </p:sp>
      <p:sp>
        <p:nvSpPr>
          <p:cNvPr id="447507" name="Line 19">
            <a:extLst>
              <a:ext uri="{FF2B5EF4-FFF2-40B4-BE49-F238E27FC236}">
                <a16:creationId xmlns:a16="http://schemas.microsoft.com/office/drawing/2014/main" id="{40E9005E-32B0-4A0E-992B-50BF3D523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55800"/>
            <a:ext cx="0" cy="481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08" name="Text Box 20">
            <a:extLst>
              <a:ext uri="{FF2B5EF4-FFF2-40B4-BE49-F238E27FC236}">
                <a16:creationId xmlns:a16="http://schemas.microsoft.com/office/drawing/2014/main" id="{FEA144EC-54BA-497C-875F-D92A65421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493963"/>
            <a:ext cx="1422400" cy="10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取系统功能号</a:t>
            </a:r>
          </a:p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找入口地址表</a:t>
            </a:r>
          </a:p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相应入口地址</a:t>
            </a:r>
          </a:p>
        </p:txBody>
      </p:sp>
      <p:sp>
        <p:nvSpPr>
          <p:cNvPr id="447509" name="Text Box 21">
            <a:extLst>
              <a:ext uri="{FF2B5EF4-FFF2-40B4-BE49-F238E27FC236}">
                <a16:creationId xmlns:a16="http://schemas.microsoft.com/office/drawing/2014/main" id="{B8CAFFF9-56B7-4FBF-976C-056DCA491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16513"/>
            <a:ext cx="106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结束处理</a:t>
            </a:r>
          </a:p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恢复现场</a:t>
            </a:r>
          </a:p>
        </p:txBody>
      </p:sp>
      <p:sp>
        <p:nvSpPr>
          <p:cNvPr id="447510" name="Line 22">
            <a:extLst>
              <a:ext uri="{FF2B5EF4-FFF2-40B4-BE49-F238E27FC236}">
                <a16:creationId xmlns:a16="http://schemas.microsoft.com/office/drawing/2014/main" id="{279B120B-241F-41F7-BC2B-5926DA2C2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81400"/>
            <a:ext cx="0" cy="1439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1" name="Line 23">
            <a:extLst>
              <a:ext uri="{FF2B5EF4-FFF2-40B4-BE49-F238E27FC236}">
                <a16:creationId xmlns:a16="http://schemas.microsoft.com/office/drawing/2014/main" id="{1BBDC834-7328-4209-9ED3-7535084E8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14688"/>
            <a:ext cx="35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2" name="Text Box 24">
            <a:extLst>
              <a:ext uri="{FF2B5EF4-FFF2-40B4-BE49-F238E27FC236}">
                <a16:creationId xmlns:a16="http://schemas.microsoft.com/office/drawing/2014/main" id="{22CD371E-5804-4ACD-8493-B8B54A491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2252663"/>
            <a:ext cx="889000" cy="4810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sz="1400" baseline="-25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endParaRPr kumimoji="0" lang="en-US" altLang="zh-CN" sz="1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7513" name="Text Box 25">
            <a:extLst>
              <a:ext uri="{FF2B5EF4-FFF2-40B4-BE49-F238E27FC236}">
                <a16:creationId xmlns:a16="http://schemas.microsoft.com/office/drawing/2014/main" id="{E0DFEB93-2943-4F3D-A6E1-9E3E948FB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2728913"/>
            <a:ext cx="889000" cy="4810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sz="1400" baseline="-25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kumimoji="0" lang="en-US" altLang="zh-CN" sz="1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7514" name="Text Box 26">
            <a:extLst>
              <a:ext uri="{FF2B5EF4-FFF2-40B4-BE49-F238E27FC236}">
                <a16:creationId xmlns:a16="http://schemas.microsoft.com/office/drawing/2014/main" id="{F8A0F928-350A-49B5-BEB5-E47A5ECA5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3209925"/>
            <a:ext cx="8890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0" tIns="0" rIns="0" bIns="0"/>
          <a:lstStyle/>
          <a:p>
            <a:pPr algn="ctr" eaLnBrk="0" hangingPunct="0"/>
            <a:endParaRPr kumimoji="0" lang="en-US" altLang="zh-CN" sz="10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0" hangingPunct="0"/>
            <a:r>
              <a:rPr kumimoji="0" lang="en-US" altLang="zh-CN" sz="1000">
                <a:solidFill>
                  <a:srgbClr val="0000FF"/>
                </a:solidFill>
                <a:ea typeface="华文新魏" panose="02010800040101010101" pitchFamily="2" charset="-122"/>
              </a:rPr>
              <a:t>…</a:t>
            </a:r>
            <a:endParaRPr kumimoji="0" lang="en-US" altLang="zh-CN" sz="10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7515" name="Text Box 27">
            <a:extLst>
              <a:ext uri="{FF2B5EF4-FFF2-40B4-BE49-F238E27FC236}">
                <a16:creationId xmlns:a16="http://schemas.microsoft.com/office/drawing/2014/main" id="{0F9D58A1-125A-4CA3-993D-733A03191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3930650"/>
            <a:ext cx="889000" cy="4794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sz="1400" baseline="-25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endParaRPr kumimoji="0" lang="en-US" altLang="zh-CN" sz="1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7516" name="Text Box 28">
            <a:extLst>
              <a:ext uri="{FF2B5EF4-FFF2-40B4-BE49-F238E27FC236}">
                <a16:creationId xmlns:a16="http://schemas.microsoft.com/office/drawing/2014/main" id="{04953C4B-AC9D-43F7-83DD-2E478F138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4410075"/>
            <a:ext cx="8890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hangingPunct="0"/>
            <a:endParaRPr kumimoji="0" lang="en-US" altLang="zh-CN" sz="10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0" hangingPunct="0"/>
            <a:r>
              <a:rPr kumimoji="0" lang="en-US" altLang="zh-CN" sz="1000">
                <a:solidFill>
                  <a:srgbClr val="0000FF"/>
                </a:solidFill>
                <a:ea typeface="华文新魏" panose="02010800040101010101" pitchFamily="2" charset="-122"/>
              </a:rPr>
              <a:t>…</a:t>
            </a:r>
            <a:endParaRPr kumimoji="0" lang="en-US" altLang="zh-CN" sz="10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7517" name="Text Box 29">
            <a:extLst>
              <a:ext uri="{FF2B5EF4-FFF2-40B4-BE49-F238E27FC236}">
                <a16:creationId xmlns:a16="http://schemas.microsoft.com/office/drawing/2014/main" id="{14875B79-A3D7-4B08-B4B2-0DA493296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5130800"/>
            <a:ext cx="889000" cy="4794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sz="1400" baseline="-25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endParaRPr kumimoji="0" lang="en-US" altLang="zh-CN" sz="1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7518" name="Text Box 30">
            <a:extLst>
              <a:ext uri="{FF2B5EF4-FFF2-40B4-BE49-F238E27FC236}">
                <a16:creationId xmlns:a16="http://schemas.microsoft.com/office/drawing/2014/main" id="{B529997F-FA66-4D5F-9D3F-1093B3E1F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1531938"/>
            <a:ext cx="14224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保护</a:t>
            </a:r>
            <a:r>
              <a: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kumimoji="0" lang="zh-CN" altLang="en-US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现场</a:t>
            </a:r>
          </a:p>
        </p:txBody>
      </p:sp>
      <p:sp>
        <p:nvSpPr>
          <p:cNvPr id="447519" name="Rectangle 31">
            <a:extLst>
              <a:ext uri="{FF2B5EF4-FFF2-40B4-BE49-F238E27FC236}">
                <a16:creationId xmlns:a16="http://schemas.microsoft.com/office/drawing/2014/main" id="{D97AF2DC-638A-49EE-915E-9E90A179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1557338"/>
            <a:ext cx="2667000" cy="456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0" name="Line 32">
            <a:extLst>
              <a:ext uri="{FF2B5EF4-FFF2-40B4-BE49-F238E27FC236}">
                <a16:creationId xmlns:a16="http://schemas.microsoft.com/office/drawing/2014/main" id="{F657132F-9A4B-4D27-945B-2C08DF8577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1000" y="5616575"/>
            <a:ext cx="35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1" name="Line 33">
            <a:extLst>
              <a:ext uri="{FF2B5EF4-FFF2-40B4-BE49-F238E27FC236}">
                <a16:creationId xmlns:a16="http://schemas.microsoft.com/office/drawing/2014/main" id="{253B7989-CFD9-40E4-A4A5-596F04296C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32000" y="4416425"/>
            <a:ext cx="889000" cy="1200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2" name="Line 34">
            <a:extLst>
              <a:ext uri="{FF2B5EF4-FFF2-40B4-BE49-F238E27FC236}">
                <a16:creationId xmlns:a16="http://schemas.microsoft.com/office/drawing/2014/main" id="{88887FBD-E2AD-4A8A-80C2-3B00D6DA34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2000" y="2252663"/>
            <a:ext cx="1066800" cy="1681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3" name="Text Box 35">
            <a:extLst>
              <a:ext uri="{FF2B5EF4-FFF2-40B4-BE49-F238E27FC236}">
                <a16:creationId xmlns:a16="http://schemas.microsoft.com/office/drawing/2014/main" id="{6F2C8B6E-EAFD-4D34-9C7E-D9367E044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2493963"/>
            <a:ext cx="8890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陷入指令</a:t>
            </a:r>
          </a:p>
        </p:txBody>
      </p:sp>
      <p:sp>
        <p:nvSpPr>
          <p:cNvPr id="447524" name="Line 36">
            <a:extLst>
              <a:ext uri="{FF2B5EF4-FFF2-40B4-BE49-F238E27FC236}">
                <a16:creationId xmlns:a16="http://schemas.microsoft.com/office/drawing/2014/main" id="{785E8F6E-85C1-4FDE-8B10-633FE702D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4175125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5" name="Line 37">
            <a:extLst>
              <a:ext uri="{FF2B5EF4-FFF2-40B4-BE49-F238E27FC236}">
                <a16:creationId xmlns:a16="http://schemas.microsoft.com/office/drawing/2014/main" id="{2A1B5410-4F1F-4D18-A7E4-E04F1A213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416425"/>
            <a:ext cx="711200" cy="144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6" name="Line 38">
            <a:extLst>
              <a:ext uri="{FF2B5EF4-FFF2-40B4-BE49-F238E27FC236}">
                <a16:creationId xmlns:a16="http://schemas.microsoft.com/office/drawing/2014/main" id="{96477270-8092-468B-94CB-5934C86932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5600" y="5857875"/>
            <a:ext cx="177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7" name="Text Box 39">
            <a:extLst>
              <a:ext uri="{FF2B5EF4-FFF2-40B4-BE49-F238E27FC236}">
                <a16:creationId xmlns:a16="http://schemas.microsoft.com/office/drawing/2014/main" id="{5E34382E-BA43-41BA-9ED5-F69F87800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143000"/>
            <a:ext cx="19050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zh-CN" altLang="en-US" sz="1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系统调用陷入机构</a:t>
            </a:r>
          </a:p>
        </p:txBody>
      </p:sp>
      <p:sp>
        <p:nvSpPr>
          <p:cNvPr id="447528" name="Text Box 40">
            <a:extLst>
              <a:ext uri="{FF2B5EF4-FFF2-40B4-BE49-F238E27FC236}">
                <a16:creationId xmlns:a16="http://schemas.microsoft.com/office/drawing/2014/main" id="{AB107B80-99B7-47B4-B111-7CC0CFF3A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581150"/>
            <a:ext cx="11430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入口地址表</a:t>
            </a:r>
          </a:p>
          <a:p>
            <a:pPr algn="just" eaLnBrk="0" hangingPunct="0"/>
            <a:endParaRPr kumimoji="0" lang="zh-CN" altLang="en-US" sz="1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AA19272-EFA8-4B5C-8F1A-11FA8CA21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709613"/>
            <a:ext cx="7772400" cy="12065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(9)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kumimoji="0"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系统程序</a:t>
            </a:r>
            <a:br>
              <a:rPr kumimoji="0"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kumimoji="0" lang="zh-CN" altLang="en-US" sz="40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39954" name="Group 18">
            <a:extLst>
              <a:ext uri="{FF2B5EF4-FFF2-40B4-BE49-F238E27FC236}">
                <a16:creationId xmlns:a16="http://schemas.microsoft.com/office/drawing/2014/main" id="{A1F7DEDA-FC5F-434E-889E-72888A1D434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973263"/>
            <a:ext cx="6704013" cy="3184525"/>
            <a:chOff x="720" y="1075"/>
            <a:chExt cx="4223" cy="2006"/>
          </a:xfrm>
        </p:grpSpPr>
        <p:sp>
          <p:nvSpPr>
            <p:cNvPr id="39941" name="Text Box 5">
              <a:extLst>
                <a:ext uri="{FF2B5EF4-FFF2-40B4-BE49-F238E27FC236}">
                  <a16:creationId xmlns:a16="http://schemas.microsoft.com/office/drawing/2014/main" id="{C11993F0-983B-4A52-B7E9-E77EE5010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075"/>
              <a:ext cx="1613" cy="3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32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系统程序</a:t>
              </a:r>
            </a:p>
          </p:txBody>
        </p:sp>
        <p:sp>
          <p:nvSpPr>
            <p:cNvPr id="39942" name="Text Box 6">
              <a:extLst>
                <a:ext uri="{FF2B5EF4-FFF2-40B4-BE49-F238E27FC236}">
                  <a16:creationId xmlns:a16="http://schemas.microsoft.com/office/drawing/2014/main" id="{9B2E15ED-27EF-42BC-968A-A32ADF30B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007"/>
              <a:ext cx="921" cy="106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什么是系统程序</a:t>
              </a:r>
            </a:p>
          </p:txBody>
        </p:sp>
        <p:sp>
          <p:nvSpPr>
            <p:cNvPr id="39943" name="Text Box 7">
              <a:extLst>
                <a:ext uri="{FF2B5EF4-FFF2-40B4-BE49-F238E27FC236}">
                  <a16:creationId xmlns:a16="http://schemas.microsoft.com/office/drawing/2014/main" id="{93A3F2D6-D15D-4F28-9416-02EE52C0C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2007"/>
              <a:ext cx="921" cy="106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命令解释程序</a:t>
              </a:r>
            </a:p>
          </p:txBody>
        </p:sp>
        <p:sp>
          <p:nvSpPr>
            <p:cNvPr id="39944" name="Text Box 8">
              <a:extLst>
                <a:ext uri="{FF2B5EF4-FFF2-40B4-BE49-F238E27FC236}">
                  <a16:creationId xmlns:a16="http://schemas.microsoft.com/office/drawing/2014/main" id="{63C316D9-9E97-4796-B53D-87B8857E2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" y="2007"/>
              <a:ext cx="921" cy="106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系统程序分类</a:t>
              </a:r>
            </a:p>
          </p:txBody>
        </p:sp>
        <p:sp>
          <p:nvSpPr>
            <p:cNvPr id="39946" name="Line 10">
              <a:extLst>
                <a:ext uri="{FF2B5EF4-FFF2-40B4-BE49-F238E27FC236}">
                  <a16:creationId xmlns:a16="http://schemas.microsoft.com/office/drawing/2014/main" id="{57D030CD-E95B-4B03-9384-30201869A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9" y="1741"/>
              <a:ext cx="1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1">
              <a:extLst>
                <a:ext uri="{FF2B5EF4-FFF2-40B4-BE49-F238E27FC236}">
                  <a16:creationId xmlns:a16="http://schemas.microsoft.com/office/drawing/2014/main" id="{0E26C145-80C5-414C-8D34-BF3A8B17D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1741"/>
              <a:ext cx="1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12">
              <a:extLst>
                <a:ext uri="{FF2B5EF4-FFF2-40B4-BE49-F238E27FC236}">
                  <a16:creationId xmlns:a16="http://schemas.microsoft.com/office/drawing/2014/main" id="{382BFCD8-5189-457A-A0C4-4DAB374ED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5" y="1741"/>
              <a:ext cx="1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13">
              <a:extLst>
                <a:ext uri="{FF2B5EF4-FFF2-40B4-BE49-F238E27FC236}">
                  <a16:creationId xmlns:a16="http://schemas.microsoft.com/office/drawing/2014/main" id="{093D507A-2028-46E4-984B-F4AE87FE2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1474"/>
              <a:ext cx="1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14">
              <a:extLst>
                <a:ext uri="{FF2B5EF4-FFF2-40B4-BE49-F238E27FC236}">
                  <a16:creationId xmlns:a16="http://schemas.microsoft.com/office/drawing/2014/main" id="{3130EA00-78AF-4429-9D31-9FE6A9DD3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776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2" name="Text Box 16">
              <a:extLst>
                <a:ext uri="{FF2B5EF4-FFF2-40B4-BE49-F238E27FC236}">
                  <a16:creationId xmlns:a16="http://schemas.microsoft.com/office/drawing/2014/main" id="{5FDF5F50-7386-42CD-9871-56AFE148D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016"/>
              <a:ext cx="921" cy="106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系统程序功能</a:t>
              </a:r>
            </a:p>
          </p:txBody>
        </p:sp>
        <p:sp>
          <p:nvSpPr>
            <p:cNvPr id="39953" name="Line 17">
              <a:extLst>
                <a:ext uri="{FF2B5EF4-FFF2-40B4-BE49-F238E27FC236}">
                  <a16:creationId xmlns:a16="http://schemas.microsoft.com/office/drawing/2014/main" id="{26FF044A-F6DA-436E-90EC-24E71ADB5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776"/>
              <a:ext cx="1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56" name="Rectangle 20">
            <a:extLst>
              <a:ext uri="{FF2B5EF4-FFF2-40B4-BE49-F238E27FC236}">
                <a16:creationId xmlns:a16="http://schemas.microsoft.com/office/drawing/2014/main" id="{E8CCCEEA-A65D-4264-8BC2-45AFB4CB6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check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5018AB1-6FCF-4956-9A7F-8FCCAA5CD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46100"/>
            <a:ext cx="7772400" cy="12065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(10)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kumimoji="0" lang="zh-CN" altLang="en-US" sz="4800">
                <a:solidFill>
                  <a:srgbClr val="FF0000"/>
                </a:solidFill>
                <a:ea typeface="仿宋_GB2312" pitchFamily="49" charset="-122"/>
              </a:rPr>
              <a:t>操作接口</a:t>
            </a:r>
            <a:br>
              <a:rPr kumimoji="0" lang="zh-CN" altLang="en-US" sz="4800">
                <a:solidFill>
                  <a:srgbClr val="FF0000"/>
                </a:solidFill>
                <a:ea typeface="仿宋_GB2312" pitchFamily="49" charset="-122"/>
              </a:rPr>
            </a:br>
            <a:endParaRPr kumimoji="0" lang="zh-CN" altLang="en-US" sz="4800">
              <a:solidFill>
                <a:srgbClr val="FF0000"/>
              </a:solidFill>
              <a:ea typeface="仿宋_GB2312" pitchFamily="49" charset="-122"/>
            </a:endParaRPr>
          </a:p>
        </p:txBody>
      </p:sp>
      <p:grpSp>
        <p:nvGrpSpPr>
          <p:cNvPr id="40981" name="Group 21">
            <a:extLst>
              <a:ext uri="{FF2B5EF4-FFF2-40B4-BE49-F238E27FC236}">
                <a16:creationId xmlns:a16="http://schemas.microsoft.com/office/drawing/2014/main" id="{C871ED94-4887-48FA-AA28-3DE6179FF3E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593850"/>
            <a:ext cx="7010400" cy="5219700"/>
            <a:chOff x="864" y="720"/>
            <a:chExt cx="4416" cy="3288"/>
          </a:xfrm>
        </p:grpSpPr>
        <p:sp>
          <p:nvSpPr>
            <p:cNvPr id="40965" name="Text Box 5">
              <a:extLst>
                <a:ext uri="{FF2B5EF4-FFF2-40B4-BE49-F238E27FC236}">
                  <a16:creationId xmlns:a16="http://schemas.microsoft.com/office/drawing/2014/main" id="{8DDD7670-C4F3-46ED-8786-9C4FB3D93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720"/>
              <a:ext cx="1104" cy="41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操作接口</a:t>
              </a:r>
            </a:p>
          </p:txBody>
        </p:sp>
        <p:sp>
          <p:nvSpPr>
            <p:cNvPr id="40966" name="Text Box 6">
              <a:extLst>
                <a:ext uri="{FF2B5EF4-FFF2-40B4-BE49-F238E27FC236}">
                  <a16:creationId xmlns:a16="http://schemas.microsoft.com/office/drawing/2014/main" id="{F0999CA0-FDE0-4742-8F46-28C77895E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1679"/>
              <a:ext cx="948" cy="8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操作</a:t>
              </a:r>
            </a:p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 命令</a:t>
              </a:r>
            </a:p>
          </p:txBody>
        </p:sp>
        <p:sp>
          <p:nvSpPr>
            <p:cNvPr id="40967" name="Text Box 7">
              <a:extLst>
                <a:ext uri="{FF2B5EF4-FFF2-40B4-BE49-F238E27FC236}">
                  <a16:creationId xmlns:a16="http://schemas.microsoft.com/office/drawing/2014/main" id="{6AA94CA1-4065-42F6-B53A-588A0888B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1679"/>
              <a:ext cx="790" cy="8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endParaRPr kumimoji="0" lang="en-US" altLang="zh-CN" sz="28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r>
                <a:rPr kumimoji="0" lang="en-US" altLang="zh-CN" sz="2800" b="1">
                  <a:solidFill>
                    <a:srgbClr val="008000"/>
                  </a:solidFill>
                  <a:latin typeface="仿宋_GB2312" pitchFamily="49" charset="-122"/>
                </a:rPr>
                <a:t> JCL</a:t>
              </a:r>
            </a:p>
          </p:txBody>
        </p:sp>
        <p:sp>
          <p:nvSpPr>
            <p:cNvPr id="40969" name="Line 9">
              <a:extLst>
                <a:ext uri="{FF2B5EF4-FFF2-40B4-BE49-F238E27FC236}">
                  <a16:creationId xmlns:a16="http://schemas.microsoft.com/office/drawing/2014/main" id="{52556574-6674-4521-B945-1067B0633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" y="1405"/>
              <a:ext cx="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Line 10">
              <a:extLst>
                <a:ext uri="{FF2B5EF4-FFF2-40B4-BE49-F238E27FC236}">
                  <a16:creationId xmlns:a16="http://schemas.microsoft.com/office/drawing/2014/main" id="{51C3B966-86B7-4C7B-BC40-1045F4F1F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1405"/>
              <a:ext cx="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>
              <a:extLst>
                <a:ext uri="{FF2B5EF4-FFF2-40B4-BE49-F238E27FC236}">
                  <a16:creationId xmlns:a16="http://schemas.microsoft.com/office/drawing/2014/main" id="{3C4D829D-C605-44EC-80B4-7AAC66AAB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" y="1131"/>
              <a:ext cx="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Text Box 12">
              <a:extLst>
                <a:ext uri="{FF2B5EF4-FFF2-40B4-BE49-F238E27FC236}">
                  <a16:creationId xmlns:a16="http://schemas.microsoft.com/office/drawing/2014/main" id="{BB7D756A-A160-4B33-B7A4-8BF424D44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79"/>
              <a:ext cx="948" cy="95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联机接口供分时用户或操作员使用</a:t>
              </a:r>
            </a:p>
          </p:txBody>
        </p:sp>
        <p:sp>
          <p:nvSpPr>
            <p:cNvPr id="40973" name="Text Box 13">
              <a:extLst>
                <a:ext uri="{FF2B5EF4-FFF2-40B4-BE49-F238E27FC236}">
                  <a16:creationId xmlns:a16="http://schemas.microsoft.com/office/drawing/2014/main" id="{EE243048-09D4-4922-A885-EE12F9E70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679"/>
              <a:ext cx="948" cy="95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脱机接口供批处理用户使用</a:t>
              </a: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40974" name="Line 14">
              <a:extLst>
                <a:ext uri="{FF2B5EF4-FFF2-40B4-BE49-F238E27FC236}">
                  <a16:creationId xmlns:a16="http://schemas.microsoft.com/office/drawing/2014/main" id="{B558E85C-C340-4517-8C36-8D1EBFF8E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27"/>
              <a:ext cx="3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>
              <a:extLst>
                <a:ext uri="{FF2B5EF4-FFF2-40B4-BE49-F238E27FC236}">
                  <a16:creationId xmlns:a16="http://schemas.microsoft.com/office/drawing/2014/main" id="{B455F9F5-3776-451F-A8B6-B33444470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5" y="2227"/>
              <a:ext cx="3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AutoShape 16">
              <a:extLst>
                <a:ext uri="{FF2B5EF4-FFF2-40B4-BE49-F238E27FC236}">
                  <a16:creationId xmlns:a16="http://schemas.microsoft.com/office/drawing/2014/main" id="{504E18A1-5D91-4334-B9CD-277928D680A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23" y="2170"/>
              <a:ext cx="295" cy="958"/>
            </a:xfrm>
            <a:prstGeom prst="leftBrace">
              <a:avLst>
                <a:gd name="adj1" fmla="val 2706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Text Box 17">
              <a:extLst>
                <a:ext uri="{FF2B5EF4-FFF2-40B4-BE49-F238E27FC236}">
                  <a16:creationId xmlns:a16="http://schemas.microsoft.com/office/drawing/2014/main" id="{A790D365-DB97-43C9-A2A6-E669DB572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3" y="2775"/>
              <a:ext cx="473" cy="123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命令行方式</a:t>
              </a:r>
            </a:p>
          </p:txBody>
        </p:sp>
        <p:sp>
          <p:nvSpPr>
            <p:cNvPr id="40978" name="Text Box 18">
              <a:extLst>
                <a:ext uri="{FF2B5EF4-FFF2-40B4-BE49-F238E27FC236}">
                  <a16:creationId xmlns:a16="http://schemas.microsoft.com/office/drawing/2014/main" id="{9ECA1A81-573C-450E-AE6B-20260F49D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2775"/>
              <a:ext cx="474" cy="123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批命令方式</a:t>
              </a:r>
            </a:p>
          </p:txBody>
        </p:sp>
        <p:sp>
          <p:nvSpPr>
            <p:cNvPr id="40979" name="Text Box 19">
              <a:extLst>
                <a:ext uri="{FF2B5EF4-FFF2-40B4-BE49-F238E27FC236}">
                  <a16:creationId xmlns:a16="http://schemas.microsoft.com/office/drawing/2014/main" id="{8E5541A0-1310-4B82-BF0E-8AC2F7EF8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75"/>
              <a:ext cx="473" cy="123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图形化方式</a:t>
              </a:r>
            </a:p>
          </p:txBody>
        </p:sp>
        <p:sp>
          <p:nvSpPr>
            <p:cNvPr id="40980" name="Line 20">
              <a:extLst>
                <a:ext uri="{FF2B5EF4-FFF2-40B4-BE49-F238E27FC236}">
                  <a16:creationId xmlns:a16="http://schemas.microsoft.com/office/drawing/2014/main" id="{A30D9E88-3A07-4E3A-81FA-766950AAD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392"/>
              <a:ext cx="1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4A5B9047-053A-494C-9229-107E0C2F0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49275"/>
            <a:ext cx="8610600" cy="1219200"/>
          </a:xfrm>
        </p:spPr>
        <p:txBody>
          <a:bodyPr/>
          <a:lstStyle/>
          <a:p>
            <a:r>
              <a:rPr lang="zh-CN" altLang="en-US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服务用户的观点</a:t>
            </a:r>
            <a: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(11)</a:t>
            </a:r>
            <a:br>
              <a:rPr lang="en-US" altLang="zh-CN" sz="40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sz="2800" noProof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UNIX/Linux</a:t>
            </a:r>
            <a:r>
              <a:rPr kumimoji="0" lang="zh-CN" altLang="en-US" sz="28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系统程序、库函数、系统调用分层关系</a:t>
            </a:r>
            <a:br>
              <a:rPr kumimoji="0" lang="zh-CN" altLang="en-US" sz="2800"/>
            </a:br>
            <a:endParaRPr kumimoji="0" lang="zh-CN" altLang="en-US" sz="2800"/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82E523E8-4B8D-4D27-99F1-1DC62DA10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</a:p>
          <a:p>
            <a:pPr>
              <a:buFontTx/>
              <a:buNone/>
            </a:pPr>
            <a:endParaRPr lang="en-US" altLang="zh-CN" sz="3600"/>
          </a:p>
          <a:p>
            <a:pPr>
              <a:buFontTx/>
              <a:buNone/>
            </a:pPr>
            <a:endParaRPr lang="en-US" altLang="zh-CN" sz="3600"/>
          </a:p>
        </p:txBody>
      </p:sp>
      <p:grpSp>
        <p:nvGrpSpPr>
          <p:cNvPr id="446468" name="Group 4">
            <a:extLst>
              <a:ext uri="{FF2B5EF4-FFF2-40B4-BE49-F238E27FC236}">
                <a16:creationId xmlns:a16="http://schemas.microsoft.com/office/drawing/2014/main" id="{1D854976-2ADE-47F4-81D9-5595498CD96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628775"/>
            <a:ext cx="7848600" cy="4876800"/>
            <a:chOff x="624" y="912"/>
            <a:chExt cx="4469" cy="3072"/>
          </a:xfrm>
        </p:grpSpPr>
        <p:sp>
          <p:nvSpPr>
            <p:cNvPr id="446469" name="Text Box 5">
              <a:extLst>
                <a:ext uri="{FF2B5EF4-FFF2-40B4-BE49-F238E27FC236}">
                  <a16:creationId xmlns:a16="http://schemas.microsoft.com/office/drawing/2014/main" id="{8DC651E2-32AD-4A1C-955B-9297CB74B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" y="1219"/>
              <a:ext cx="823" cy="30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1000">
                  <a:solidFill>
                    <a:srgbClr val="0000FF"/>
                  </a:solidFill>
                  <a:latin typeface="仿宋_GB2312" pitchFamily="49" charset="-122"/>
                </a:rPr>
                <a:t>       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用户</a:t>
              </a:r>
            </a:p>
          </p:txBody>
        </p:sp>
        <p:sp>
          <p:nvSpPr>
            <p:cNvPr id="446470" name="Text Box 6">
              <a:extLst>
                <a:ext uri="{FF2B5EF4-FFF2-40B4-BE49-F238E27FC236}">
                  <a16:creationId xmlns:a16="http://schemas.microsoft.com/office/drawing/2014/main" id="{D16A8D22-D943-4AA8-8F2F-B3832AE66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91"/>
              <a:ext cx="3120" cy="5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1000">
                  <a:solidFill>
                    <a:srgbClr val="0000FF"/>
                  </a:solidFill>
                  <a:latin typeface="仿宋_GB2312" pitchFamily="49" charset="-122"/>
                </a:rPr>
                <a:t>                              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操作系统</a:t>
              </a:r>
            </a:p>
            <a:p>
              <a:pPr algn="just" eaLnBrk="0" hangingPunct="0"/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进程管理、存储管理、文件管理、设备管理等</a:t>
              </a:r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446471" name="Text Box 7">
              <a:extLst>
                <a:ext uri="{FF2B5EF4-FFF2-40B4-BE49-F238E27FC236}">
                  <a16:creationId xmlns:a16="http://schemas.microsoft.com/office/drawing/2014/main" id="{0A861E10-1ACC-4D3D-91D6-46A5B4474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24"/>
              <a:ext cx="2592" cy="61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1000">
                  <a:solidFill>
                    <a:srgbClr val="0000FF"/>
                  </a:solidFill>
                  <a:latin typeface="仿宋_GB2312" pitchFamily="49" charset="-122"/>
                </a:rPr>
                <a:t>                      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标准库函数</a:t>
              </a:r>
            </a:p>
            <a:p>
              <a:pPr algn="just" eaLnBrk="0" hangingPunct="0"/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打开、关闭、读、写、创建、撤销等</a:t>
              </a:r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446472" name="Text Box 8">
              <a:extLst>
                <a:ext uri="{FF2B5EF4-FFF2-40B4-BE49-F238E27FC236}">
                  <a16:creationId xmlns:a16="http://schemas.microsoft.com/office/drawing/2014/main" id="{8860091E-7DB6-4393-9A7C-014064BF0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553"/>
              <a:ext cx="2016" cy="51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1000">
                  <a:solidFill>
                    <a:srgbClr val="0000FF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标准系统程序</a:t>
              </a:r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实用程序</a:t>
              </a:r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)</a:t>
              </a:r>
            </a:p>
            <a:p>
              <a:pPr algn="just" eaLnBrk="0" hangingPunct="0"/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汇编、编译、编辑、</a:t>
              </a:r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Shell</a:t>
              </a:r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等</a:t>
              </a:r>
              <a:r>
                <a:rPr kumimoji="0" lang="en-US" altLang="zh-CN" sz="1800">
                  <a:solidFill>
                    <a:srgbClr val="0000FF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446473" name="Text Box 9">
              <a:extLst>
                <a:ext uri="{FF2B5EF4-FFF2-40B4-BE49-F238E27FC236}">
                  <a16:creationId xmlns:a16="http://schemas.microsoft.com/office/drawing/2014/main" id="{81348C69-1E2A-4272-81D8-C97529F39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" y="912"/>
              <a:ext cx="706" cy="30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用户接口</a:t>
              </a:r>
            </a:p>
          </p:txBody>
        </p:sp>
        <p:sp>
          <p:nvSpPr>
            <p:cNvPr id="446474" name="Text Box 10">
              <a:extLst>
                <a:ext uri="{FF2B5EF4-FFF2-40B4-BE49-F238E27FC236}">
                  <a16:creationId xmlns:a16="http://schemas.microsoft.com/office/drawing/2014/main" id="{BE9A5720-D9BC-48C5-9A1B-C55B84F57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1320"/>
              <a:ext cx="641" cy="34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库函数</a:t>
              </a:r>
            </a:p>
            <a:p>
              <a:pPr algn="just" eaLnBrk="0" hangingPunct="0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接口</a:t>
              </a:r>
            </a:p>
          </p:txBody>
        </p:sp>
        <p:sp>
          <p:nvSpPr>
            <p:cNvPr id="446475" name="Text Box 11">
              <a:extLst>
                <a:ext uri="{FF2B5EF4-FFF2-40B4-BE49-F238E27FC236}">
                  <a16:creationId xmlns:a16="http://schemas.microsoft.com/office/drawing/2014/main" id="{C0B964CF-3501-4E85-959E-BB22504F8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934"/>
              <a:ext cx="761" cy="37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系统调用</a:t>
              </a:r>
            </a:p>
            <a:p>
              <a:pPr algn="just" eaLnBrk="0" hangingPunct="0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接口</a:t>
              </a:r>
            </a:p>
          </p:txBody>
        </p:sp>
        <p:sp>
          <p:nvSpPr>
            <p:cNvPr id="446476" name="Line 12">
              <a:extLst>
                <a:ext uri="{FF2B5EF4-FFF2-40B4-BE49-F238E27FC236}">
                  <a16:creationId xmlns:a16="http://schemas.microsoft.com/office/drawing/2014/main" id="{CA6BF01F-14ED-4315-8961-BBBF48612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1207"/>
              <a:ext cx="181" cy="3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7" name="Line 13">
              <a:extLst>
                <a:ext uri="{FF2B5EF4-FFF2-40B4-BE49-F238E27FC236}">
                  <a16:creationId xmlns:a16="http://schemas.microsoft.com/office/drawing/2014/main" id="{9B32AE17-AE29-4064-9127-3CD3ED72B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627"/>
              <a:ext cx="221" cy="4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8" name="Line 14">
              <a:extLst>
                <a:ext uri="{FF2B5EF4-FFF2-40B4-BE49-F238E27FC236}">
                  <a16:creationId xmlns:a16="http://schemas.microsoft.com/office/drawing/2014/main" id="{F16D9089-0EF3-401E-9158-1BCF98F32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2251"/>
              <a:ext cx="272" cy="5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9" name="Text Box 15">
              <a:extLst>
                <a:ext uri="{FF2B5EF4-FFF2-40B4-BE49-F238E27FC236}">
                  <a16:creationId xmlns:a16="http://schemas.microsoft.com/office/drawing/2014/main" id="{04F44440-889C-451C-B847-644EA0F96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3435"/>
              <a:ext cx="3369" cy="5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>
                  <a:solidFill>
                    <a:srgbClr val="0000FF"/>
                  </a:solidFill>
                  <a:latin typeface="仿宋_GB2312" pitchFamily="49" charset="-122"/>
                </a:rPr>
                <a:t>                 </a:t>
              </a:r>
              <a:r>
                <a:rPr kumimoji="0" lang="zh-CN" altLang="en-US">
                  <a:solidFill>
                    <a:srgbClr val="0000FF"/>
                  </a:solidFill>
                  <a:latin typeface="仿宋_GB2312" pitchFamily="49" charset="-122"/>
                </a:rPr>
                <a:t>硬件</a:t>
              </a:r>
            </a:p>
            <a:p>
              <a:pPr algn="just" eaLnBrk="0" hangingPunct="0"/>
              <a:r>
                <a:rPr kumimoji="0" lang="zh-CN" altLang="en-US">
                  <a:solidFill>
                    <a:srgbClr val="0000FF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>
                  <a:solidFill>
                    <a:srgbClr val="0000FF"/>
                  </a:solidFill>
                  <a:latin typeface="仿宋_GB2312" pitchFamily="49" charset="-122"/>
                </a:rPr>
                <a:t>(</a:t>
              </a:r>
              <a:r>
                <a:rPr kumimoji="0" lang="zh-CN" altLang="en-US">
                  <a:solidFill>
                    <a:srgbClr val="0000FF"/>
                  </a:solidFill>
                  <a:latin typeface="仿宋_GB2312" pitchFamily="49" charset="-122"/>
                </a:rPr>
                <a:t>处理器、存储器、磁盘、打印机、终端等</a:t>
              </a:r>
              <a:r>
                <a:rPr kumimoji="0" lang="en-US" altLang="zh-CN">
                  <a:solidFill>
                    <a:srgbClr val="0000FF"/>
                  </a:solidFill>
                  <a:latin typeface="仿宋_GB2312" pitchFamily="49" charset="-122"/>
                </a:rPr>
                <a:t>)</a:t>
              </a:r>
            </a:p>
          </p:txBody>
        </p:sp>
        <p:sp>
          <p:nvSpPr>
            <p:cNvPr id="446480" name="Text Box 16">
              <a:extLst>
                <a:ext uri="{FF2B5EF4-FFF2-40B4-BE49-F238E27FC236}">
                  <a16:creationId xmlns:a16="http://schemas.microsoft.com/office/drawing/2014/main" id="{717163F2-63DE-41B9-9EDA-1D89785AD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878"/>
              <a:ext cx="353" cy="61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用</a:t>
              </a:r>
            </a:p>
            <a:p>
              <a:pPr eaLnBrk="0" hangingPunct="0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户</a:t>
              </a:r>
            </a:p>
            <a:p>
              <a:pPr eaLnBrk="0" hangingPunct="0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态</a:t>
              </a:r>
            </a:p>
          </p:txBody>
        </p:sp>
        <p:sp>
          <p:nvSpPr>
            <p:cNvPr id="446481" name="Text Box 17">
              <a:extLst>
                <a:ext uri="{FF2B5EF4-FFF2-40B4-BE49-F238E27FC236}">
                  <a16:creationId xmlns:a16="http://schemas.microsoft.com/office/drawing/2014/main" id="{00F9382E-B2DF-4886-8D52-3FC4618E0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804"/>
              <a:ext cx="288" cy="5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核</a:t>
              </a:r>
            </a:p>
            <a:p>
              <a:pPr eaLnBrk="0" hangingPunct="0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心</a:t>
              </a:r>
            </a:p>
            <a:p>
              <a:pPr eaLnBrk="0" hangingPunct="0"/>
              <a:r>
                <a:rPr kumimoji="0" lang="zh-CN" altLang="en-US" sz="1800">
                  <a:solidFill>
                    <a:srgbClr val="0000FF"/>
                  </a:solidFill>
                  <a:latin typeface="仿宋_GB2312" pitchFamily="49" charset="-122"/>
                </a:rPr>
                <a:t>态</a:t>
              </a:r>
            </a:p>
          </p:txBody>
        </p:sp>
        <p:sp>
          <p:nvSpPr>
            <p:cNvPr id="446482" name="Line 18">
              <a:extLst>
                <a:ext uri="{FF2B5EF4-FFF2-40B4-BE49-F238E27FC236}">
                  <a16:creationId xmlns:a16="http://schemas.microsoft.com/office/drawing/2014/main" id="{82248DA2-9CCD-4CD1-9384-F8AC7C90E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627"/>
              <a:ext cx="4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83" name="Line 19">
              <a:extLst>
                <a:ext uri="{FF2B5EF4-FFF2-40B4-BE49-F238E27FC236}">
                  <a16:creationId xmlns:a16="http://schemas.microsoft.com/office/drawing/2014/main" id="{AAAACDCB-ACCB-4049-894C-A4D6D9B42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751"/>
              <a:ext cx="4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84" name="Line 20">
              <a:extLst>
                <a:ext uri="{FF2B5EF4-FFF2-40B4-BE49-F238E27FC236}">
                  <a16:creationId xmlns:a16="http://schemas.microsoft.com/office/drawing/2014/main" id="{3B8FBA5B-9109-41F4-BD48-229F71AA7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381"/>
              <a:ext cx="4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7EC69A80-D690-4038-B3F7-3DA4FCFDA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44675"/>
            <a:ext cx="7772400" cy="1143000"/>
          </a:xfrm>
        </p:spPr>
        <p:txBody>
          <a:bodyPr/>
          <a:lstStyle/>
          <a:p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进程交互的观点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>
            <a:extLst>
              <a:ext uri="{FF2B5EF4-FFF2-40B4-BE49-F238E27FC236}">
                <a16:creationId xmlns:a16="http://schemas.microsoft.com/office/drawing/2014/main" id="{E0430101-1C90-4E71-B0E2-AD82CB244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仿宋_GB2312" pitchFamily="49" charset="-122"/>
              </a:rPr>
              <a:t>进程交互</a:t>
            </a:r>
            <a:r>
              <a:rPr lang="zh-CN" altLang="en-US" sz="4800">
                <a:solidFill>
                  <a:srgbClr val="FF0000"/>
                </a:solidFill>
                <a:ea typeface="仿宋_GB2312" pitchFamily="49" charset="-122"/>
              </a:rPr>
              <a:t>的观点</a:t>
            </a:r>
            <a:r>
              <a:rPr lang="en-US" altLang="zh-CN" sz="4800">
                <a:solidFill>
                  <a:srgbClr val="FF0000"/>
                </a:solidFill>
                <a:ea typeface="仿宋_GB2312" pitchFamily="49" charset="-122"/>
              </a:rPr>
              <a:t>(1)</a:t>
            </a:r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AC77498C-5F00-4271-870E-207F8FF4C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5732463"/>
          </a:xfrm>
        </p:spPr>
        <p:txBody>
          <a:bodyPr/>
          <a:lstStyle/>
          <a:p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进程是支持程序执行的系统机制，系统以进程方式组织用户使用计算机。</a:t>
            </a:r>
          </a:p>
          <a:p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操作系统可看作由多个独立运行的进程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用户进程和系统进程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及一个对诸进程控制和协调的内核所组成。</a:t>
            </a:r>
          </a:p>
          <a:p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用户进程完成用户作业要求，系统进程实现操作系统提供的服务功能。</a:t>
            </a:r>
          </a:p>
          <a:p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内核控制和协调进程运行，解决并发进程之间的同步、通信和死锁问题。</a:t>
            </a:r>
          </a:p>
          <a:p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这是一种动态观察操作系统的方法，把进程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线程在系统中执行的本质过程、内在联系和状态变化揭示出来。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ABF61847-F0C1-47B6-9FC2-4506B9232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br>
              <a:rPr lang="en-US" altLang="zh-CN"/>
            </a:br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进程交互的观点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br>
              <a:rPr lang="en-US" altLang="zh-CN"/>
            </a:br>
            <a:endParaRPr lang="en-US" altLang="zh-CN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3CA273E4-4196-4D32-BB6C-041BCD2C1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8001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  <a:r>
              <a:rPr lang="en-US" altLang="zh-CN"/>
              <a:t>  </a:t>
            </a:r>
          </a:p>
        </p:txBody>
      </p:sp>
      <p:sp>
        <p:nvSpPr>
          <p:cNvPr id="151557" name="Text Box 5">
            <a:extLst>
              <a:ext uri="{FF2B5EF4-FFF2-40B4-BE49-F238E27FC236}">
                <a16:creationId xmlns:a16="http://schemas.microsoft.com/office/drawing/2014/main" id="{81BF2502-534F-4F2A-9385-E073744C3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143000"/>
            <a:ext cx="2819400" cy="5873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程序执行的特性</a:t>
            </a:r>
          </a:p>
        </p:txBody>
      </p:sp>
      <p:sp>
        <p:nvSpPr>
          <p:cNvPr id="151558" name="Text Box 6">
            <a:extLst>
              <a:ext uri="{FF2B5EF4-FFF2-40B4-BE49-F238E27FC236}">
                <a16:creationId xmlns:a16="http://schemas.microsoft.com/office/drawing/2014/main" id="{CD36A987-32E0-4A3E-AB66-E0B1B0D79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16163"/>
            <a:ext cx="1752600" cy="5857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0" lang="zh-CN" altLang="en-US" sz="2800" b="1">
                <a:solidFill>
                  <a:srgbClr val="008000"/>
                </a:solidFill>
                <a:latin typeface="仿宋_GB2312" pitchFamily="49" charset="-122"/>
              </a:rPr>
              <a:t>顺序执行</a:t>
            </a:r>
          </a:p>
        </p:txBody>
      </p:sp>
      <p:sp>
        <p:nvSpPr>
          <p:cNvPr id="151559" name="AutoShape 7">
            <a:extLst>
              <a:ext uri="{FF2B5EF4-FFF2-40B4-BE49-F238E27FC236}">
                <a16:creationId xmlns:a16="http://schemas.microsoft.com/office/drawing/2014/main" id="{294DBE48-E124-4D19-9E11-366DC67A1716}"/>
              </a:ext>
            </a:extLst>
          </p:cNvPr>
          <p:cNvSpPr>
            <a:spLocks/>
          </p:cNvSpPr>
          <p:nvPr/>
        </p:nvSpPr>
        <p:spPr bwMode="auto">
          <a:xfrm rot="-16200000" flipH="1" flipV="1">
            <a:off x="4291012" y="-555624"/>
            <a:ext cx="485775" cy="5257800"/>
          </a:xfrm>
          <a:prstGeom prst="rightBrace">
            <a:avLst>
              <a:gd name="adj1" fmla="val 9019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0" name="Text Box 8">
            <a:extLst>
              <a:ext uri="{FF2B5EF4-FFF2-40B4-BE49-F238E27FC236}">
                <a16:creationId xmlns:a16="http://schemas.microsoft.com/office/drawing/2014/main" id="{3C2BD6E5-CBF5-471F-A517-F25D3A3B7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316163"/>
            <a:ext cx="1614488" cy="5857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并发执行</a:t>
            </a:r>
          </a:p>
        </p:txBody>
      </p:sp>
      <p:sp>
        <p:nvSpPr>
          <p:cNvPr id="151562" name="AutoShape 10">
            <a:extLst>
              <a:ext uri="{FF2B5EF4-FFF2-40B4-BE49-F238E27FC236}">
                <a16:creationId xmlns:a16="http://schemas.microsoft.com/office/drawing/2014/main" id="{63635A33-8110-43DB-A93F-61508AAC3DE4}"/>
              </a:ext>
            </a:extLst>
          </p:cNvPr>
          <p:cNvSpPr>
            <a:spLocks/>
          </p:cNvSpPr>
          <p:nvPr/>
        </p:nvSpPr>
        <p:spPr bwMode="auto">
          <a:xfrm rot="-16200000" flipH="1" flipV="1">
            <a:off x="1650206" y="1597819"/>
            <a:ext cx="585788" cy="3124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3" name="AutoShape 11">
            <a:extLst>
              <a:ext uri="{FF2B5EF4-FFF2-40B4-BE49-F238E27FC236}">
                <a16:creationId xmlns:a16="http://schemas.microsoft.com/office/drawing/2014/main" id="{7D55B21B-A1F0-4324-B867-1C1F13BB3F18}"/>
              </a:ext>
            </a:extLst>
          </p:cNvPr>
          <p:cNvSpPr>
            <a:spLocks/>
          </p:cNvSpPr>
          <p:nvPr/>
        </p:nvSpPr>
        <p:spPr bwMode="auto">
          <a:xfrm rot="-16200000" flipH="1" flipV="1">
            <a:off x="6385719" y="1888332"/>
            <a:ext cx="587375" cy="2224087"/>
          </a:xfrm>
          <a:prstGeom prst="rightBrace">
            <a:avLst>
              <a:gd name="adj1" fmla="val 3155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4" name="Text Box 12">
            <a:extLst>
              <a:ext uri="{FF2B5EF4-FFF2-40B4-BE49-F238E27FC236}">
                <a16:creationId xmlns:a16="http://schemas.microsoft.com/office/drawing/2014/main" id="{50D703D8-E02F-4CDD-8782-CFDAA114E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81388"/>
            <a:ext cx="1112838" cy="533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顺序性</a:t>
            </a:r>
          </a:p>
        </p:txBody>
      </p:sp>
      <p:sp>
        <p:nvSpPr>
          <p:cNvPr id="151565" name="Text Box 13">
            <a:extLst>
              <a:ext uri="{FF2B5EF4-FFF2-40B4-BE49-F238E27FC236}">
                <a16:creationId xmlns:a16="http://schemas.microsoft.com/office/drawing/2014/main" id="{2A8D2C0D-922F-40EA-AF4B-E04BA4A24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3481388"/>
            <a:ext cx="1111250" cy="533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封闭性</a:t>
            </a:r>
          </a:p>
        </p:txBody>
      </p:sp>
      <p:sp>
        <p:nvSpPr>
          <p:cNvPr id="151566" name="Text Box 14">
            <a:extLst>
              <a:ext uri="{FF2B5EF4-FFF2-40B4-BE49-F238E27FC236}">
                <a16:creationId xmlns:a16="http://schemas.microsoft.com/office/drawing/2014/main" id="{65E66D51-130B-475F-8AE0-BD4E551EE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81388"/>
            <a:ext cx="1112838" cy="533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再现性</a:t>
            </a:r>
          </a:p>
        </p:txBody>
      </p:sp>
      <p:sp>
        <p:nvSpPr>
          <p:cNvPr id="151567" name="Text Box 15">
            <a:extLst>
              <a:ext uri="{FF2B5EF4-FFF2-40B4-BE49-F238E27FC236}">
                <a16:creationId xmlns:a16="http://schemas.microsoft.com/office/drawing/2014/main" id="{D2B40A7B-5D3F-4090-B85F-AFD499281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3294063"/>
            <a:ext cx="1112838" cy="3889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间断性</a:t>
            </a:r>
          </a:p>
        </p:txBody>
      </p:sp>
      <p:sp>
        <p:nvSpPr>
          <p:cNvPr id="151568" name="Text Box 16">
            <a:extLst>
              <a:ext uri="{FF2B5EF4-FFF2-40B4-BE49-F238E27FC236}">
                <a16:creationId xmlns:a16="http://schemas.microsoft.com/office/drawing/2014/main" id="{6F493370-FB4B-4FBB-9F6B-626900204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3294063"/>
            <a:ext cx="1449387" cy="3889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fontAlgn="ctr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无封闭性</a:t>
            </a:r>
          </a:p>
        </p:txBody>
      </p:sp>
      <p:sp>
        <p:nvSpPr>
          <p:cNvPr id="151569" name="Text Box 17">
            <a:extLst>
              <a:ext uri="{FF2B5EF4-FFF2-40B4-BE49-F238E27FC236}">
                <a16:creationId xmlns:a16="http://schemas.microsoft.com/office/drawing/2014/main" id="{9F98C79B-A4A6-432C-8E97-791155B37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113" y="3294063"/>
            <a:ext cx="1563687" cy="3889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无再现性</a:t>
            </a:r>
          </a:p>
        </p:txBody>
      </p:sp>
      <p:sp>
        <p:nvSpPr>
          <p:cNvPr id="151570" name="AutoShape 18">
            <a:extLst>
              <a:ext uri="{FF2B5EF4-FFF2-40B4-BE49-F238E27FC236}">
                <a16:creationId xmlns:a16="http://schemas.microsoft.com/office/drawing/2014/main" id="{7E5E4A3C-2FF9-4D03-8B1A-9099BEDDE9D9}"/>
              </a:ext>
            </a:extLst>
          </p:cNvPr>
          <p:cNvSpPr>
            <a:spLocks/>
          </p:cNvSpPr>
          <p:nvPr/>
        </p:nvSpPr>
        <p:spPr bwMode="auto">
          <a:xfrm rot="5400000" flipV="1">
            <a:off x="6289675" y="2863850"/>
            <a:ext cx="587375" cy="2225675"/>
          </a:xfrm>
          <a:prstGeom prst="rightBrace">
            <a:avLst>
              <a:gd name="adj1" fmla="val 3157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71" name="Text Box 19">
            <a:extLst>
              <a:ext uri="{FF2B5EF4-FFF2-40B4-BE49-F238E27FC236}">
                <a16:creationId xmlns:a16="http://schemas.microsoft.com/office/drawing/2014/main" id="{C4A3A374-E3A3-4DC3-B798-B2A0A49B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4270375"/>
            <a:ext cx="2581275" cy="5873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产 生 与 时 间</a:t>
            </a:r>
          </a:p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有  关  错  误</a:t>
            </a:r>
          </a:p>
        </p:txBody>
      </p:sp>
      <p:sp>
        <p:nvSpPr>
          <p:cNvPr id="151572" name="AutoShape 20">
            <a:extLst>
              <a:ext uri="{FF2B5EF4-FFF2-40B4-BE49-F238E27FC236}">
                <a16:creationId xmlns:a16="http://schemas.microsoft.com/office/drawing/2014/main" id="{E9F33E6F-C4CB-45F6-A55A-650E3BA2C6F1}"/>
              </a:ext>
            </a:extLst>
          </p:cNvPr>
          <p:cNvSpPr>
            <a:spLocks/>
          </p:cNvSpPr>
          <p:nvPr/>
        </p:nvSpPr>
        <p:spPr bwMode="auto">
          <a:xfrm rot="-16200000" flipH="1" flipV="1">
            <a:off x="6565106" y="3277394"/>
            <a:ext cx="357188" cy="3581400"/>
          </a:xfrm>
          <a:prstGeom prst="rightBrace">
            <a:avLst>
              <a:gd name="adj1" fmla="val 8355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73" name="Text Box 21">
            <a:extLst>
              <a:ext uri="{FF2B5EF4-FFF2-40B4-BE49-F238E27FC236}">
                <a16:creationId xmlns:a16="http://schemas.microsoft.com/office/drawing/2014/main" id="{67CF1BE5-9A02-4E28-807C-B6E64BE25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5246688"/>
            <a:ext cx="1724025" cy="392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结果不惟一</a:t>
            </a:r>
          </a:p>
        </p:txBody>
      </p:sp>
      <p:sp>
        <p:nvSpPr>
          <p:cNvPr id="151574" name="Text Box 22">
            <a:extLst>
              <a:ext uri="{FF2B5EF4-FFF2-40B4-BE49-F238E27FC236}">
                <a16:creationId xmlns:a16="http://schemas.microsoft.com/office/drawing/2014/main" id="{8C07058A-BF16-431E-AA5F-468C8CB68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5246688"/>
            <a:ext cx="1709737" cy="392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2400" b="1">
                <a:solidFill>
                  <a:srgbClr val="008000"/>
                </a:solidFill>
                <a:latin typeface="仿宋_GB2312" pitchFamily="49" charset="-122"/>
              </a:rPr>
              <a:t>永远等待</a:t>
            </a:r>
          </a:p>
        </p:txBody>
      </p:sp>
      <p:sp>
        <p:nvSpPr>
          <p:cNvPr id="151578" name="Text Box 26">
            <a:extLst>
              <a:ext uri="{FF2B5EF4-FFF2-40B4-BE49-F238E27FC236}">
                <a16:creationId xmlns:a16="http://schemas.microsoft.com/office/drawing/2014/main" id="{DA43BE70-E8DF-4BA2-87D7-819DD2C7E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4191000"/>
            <a:ext cx="1770062" cy="644525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135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1800" b="1">
                <a:solidFill>
                  <a:srgbClr val="008000"/>
                </a:solidFill>
                <a:latin typeface="仿宋_GB2312" pitchFamily="49" charset="-122"/>
              </a:rPr>
              <a:t>并发性与其他特性的关系</a:t>
            </a:r>
          </a:p>
        </p:txBody>
      </p:sp>
      <p:sp>
        <p:nvSpPr>
          <p:cNvPr id="151579" name="Text Box 27">
            <a:extLst>
              <a:ext uri="{FF2B5EF4-FFF2-40B4-BE49-F238E27FC236}">
                <a16:creationId xmlns:a16="http://schemas.microsoft.com/office/drawing/2014/main" id="{F9BEA658-139F-466C-B483-8537D9FAB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5129213"/>
            <a:ext cx="884237" cy="4921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1800" b="1">
                <a:solidFill>
                  <a:srgbClr val="008000"/>
                </a:solidFill>
                <a:latin typeface="仿宋_GB2312" pitchFamily="49" charset="-122"/>
              </a:rPr>
              <a:t>并发性</a:t>
            </a:r>
          </a:p>
        </p:txBody>
      </p:sp>
      <p:sp>
        <p:nvSpPr>
          <p:cNvPr id="151580" name="Line 28">
            <a:extLst>
              <a:ext uri="{FF2B5EF4-FFF2-40B4-BE49-F238E27FC236}">
                <a16:creationId xmlns:a16="http://schemas.microsoft.com/office/drawing/2014/main" id="{CD72DC3A-9EC4-4801-8438-C82BFDEA8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5449888"/>
            <a:ext cx="4429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82" name="Line 30">
            <a:extLst>
              <a:ext uri="{FF2B5EF4-FFF2-40B4-BE49-F238E27FC236}">
                <a16:creationId xmlns:a16="http://schemas.microsoft.com/office/drawing/2014/main" id="{06036918-C370-4F7C-84F6-3C3154CF2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5449888"/>
            <a:ext cx="333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83" name="Text Box 31">
            <a:extLst>
              <a:ext uri="{FF2B5EF4-FFF2-40B4-BE49-F238E27FC236}">
                <a16:creationId xmlns:a16="http://schemas.microsoft.com/office/drawing/2014/main" id="{0C225750-B874-4222-96B7-BCED7CA7A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563" y="5129213"/>
            <a:ext cx="884237" cy="4921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1800" b="1">
                <a:solidFill>
                  <a:srgbClr val="008000"/>
                </a:solidFill>
                <a:latin typeface="仿宋_GB2312" pitchFamily="49" charset="-122"/>
              </a:rPr>
              <a:t>异步性</a:t>
            </a:r>
          </a:p>
        </p:txBody>
      </p:sp>
      <p:sp>
        <p:nvSpPr>
          <p:cNvPr id="151584" name="Text Box 32">
            <a:extLst>
              <a:ext uri="{FF2B5EF4-FFF2-40B4-BE49-F238E27FC236}">
                <a16:creationId xmlns:a16="http://schemas.microsoft.com/office/drawing/2014/main" id="{5A2D723F-6C91-438F-803D-24CAFBE6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157788"/>
            <a:ext cx="884238" cy="4921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kumimoji="0" lang="zh-CN" altLang="en-US" sz="1800" b="1">
                <a:solidFill>
                  <a:srgbClr val="008000"/>
                </a:solidFill>
                <a:latin typeface="仿宋_GB2312" pitchFamily="49" charset="-122"/>
              </a:rPr>
              <a:t>共享性</a:t>
            </a:r>
          </a:p>
        </p:txBody>
      </p:sp>
      <p:sp>
        <p:nvSpPr>
          <p:cNvPr id="151586" name="AutoShape 34">
            <a:extLst>
              <a:ext uri="{FF2B5EF4-FFF2-40B4-BE49-F238E27FC236}">
                <a16:creationId xmlns:a16="http://schemas.microsoft.com/office/drawing/2014/main" id="{E49608F9-B67B-4169-96C2-3DD43C0EE064}"/>
              </a:ext>
            </a:extLst>
          </p:cNvPr>
          <p:cNvSpPr>
            <a:spLocks/>
          </p:cNvSpPr>
          <p:nvPr/>
        </p:nvSpPr>
        <p:spPr bwMode="auto">
          <a:xfrm rot="-16200000">
            <a:off x="1917700" y="3756025"/>
            <a:ext cx="312738" cy="2433638"/>
          </a:xfrm>
          <a:prstGeom prst="leftBrace">
            <a:avLst>
              <a:gd name="adj1" fmla="val 6484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>
            <a:extLst>
              <a:ext uri="{FF2B5EF4-FFF2-40B4-BE49-F238E27FC236}">
                <a16:creationId xmlns:a16="http://schemas.microsoft.com/office/drawing/2014/main" id="{F9E2D9BC-585B-4C16-AEBC-EF24A1ACF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zh-CN" altLang="en-US" b="1">
                <a:ea typeface="华文新魏" panose="02010800040101010101" pitchFamily="2" charset="-122"/>
              </a:rPr>
              <a:t>三、内存管理</a:t>
            </a:r>
          </a:p>
        </p:txBody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4172AB4D-2A89-49A7-BBD9-4D02EE994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marL="812800" indent="-812800">
              <a:lnSpc>
                <a:spcPct val="9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虚拟内存管理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(Chap 4.5~4.8)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虚拟内存基本概念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请求分页管理方式 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页面置换算法 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最佳置换算法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(OPT)</a:t>
            </a: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；先进先出置换算法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(FIFO)</a:t>
            </a: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；最近最少使用置换算法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(LRU)</a:t>
            </a: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；时钟置换算法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(CLOCK)</a:t>
            </a: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页面分配策略 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抖动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抖动现象；</a:t>
            </a: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工作集。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请求分段管理方式 </a:t>
            </a:r>
          </a:p>
          <a:p>
            <a:pPr marL="1168400" lvl="1" indent="-711200">
              <a:lnSpc>
                <a:spcPct val="90000"/>
              </a:lnSpc>
              <a:buFontTx/>
              <a:buAutoNum type="arabicPeriod"/>
            </a:pP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请求段页式管理方式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A8916AF-13B0-41DA-81F7-2905C95BD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801687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进程交互的观点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</a:p>
        </p:txBody>
      </p:sp>
      <p:grpSp>
        <p:nvGrpSpPr>
          <p:cNvPr id="212006" name="Group 38">
            <a:extLst>
              <a:ext uri="{FF2B5EF4-FFF2-40B4-BE49-F238E27FC236}">
                <a16:creationId xmlns:a16="http://schemas.microsoft.com/office/drawing/2014/main" id="{7520AE4E-091E-42A1-BF78-A3C9CC6DBFBC}"/>
              </a:ext>
            </a:extLst>
          </p:cNvPr>
          <p:cNvGrpSpPr>
            <a:grpSpLocks/>
          </p:cNvGrpSpPr>
          <p:nvPr/>
        </p:nvGrpSpPr>
        <p:grpSpPr bwMode="auto">
          <a:xfrm>
            <a:off x="968375" y="1219200"/>
            <a:ext cx="7669213" cy="5334000"/>
            <a:chOff x="610" y="768"/>
            <a:chExt cx="4831" cy="3360"/>
          </a:xfrm>
        </p:grpSpPr>
        <p:sp>
          <p:nvSpPr>
            <p:cNvPr id="211973" name="Text Box 5">
              <a:extLst>
                <a:ext uri="{FF2B5EF4-FFF2-40B4-BE49-F238E27FC236}">
                  <a16:creationId xmlns:a16="http://schemas.microsoft.com/office/drawing/2014/main" id="{75155D4D-FBB3-49BA-84F7-51C6BE3EE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1622"/>
              <a:ext cx="764" cy="42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临界资源</a:t>
              </a:r>
            </a:p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调度原则</a:t>
              </a:r>
            </a:p>
          </p:txBody>
        </p:sp>
        <p:sp>
          <p:nvSpPr>
            <p:cNvPr id="211974" name="Text Box 6">
              <a:extLst>
                <a:ext uri="{FF2B5EF4-FFF2-40B4-BE49-F238E27FC236}">
                  <a16:creationId xmlns:a16="http://schemas.microsoft.com/office/drawing/2014/main" id="{A51D47B7-0CC4-4697-A2A0-E88A9E85E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" y="768"/>
              <a:ext cx="1804" cy="28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进程的制约关系</a:t>
              </a:r>
            </a:p>
          </p:txBody>
        </p:sp>
        <p:sp>
          <p:nvSpPr>
            <p:cNvPr id="211975" name="Text Box 7">
              <a:extLst>
                <a:ext uri="{FF2B5EF4-FFF2-40B4-BE49-F238E27FC236}">
                  <a16:creationId xmlns:a16="http://schemas.microsoft.com/office/drawing/2014/main" id="{0F153F40-2074-4A42-B673-8E4BA28E9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" y="1344"/>
              <a:ext cx="1075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竞争关系</a:t>
              </a:r>
            </a:p>
          </p:txBody>
        </p:sp>
        <p:sp>
          <p:nvSpPr>
            <p:cNvPr id="211976" name="AutoShape 8">
              <a:extLst>
                <a:ext uri="{FF2B5EF4-FFF2-40B4-BE49-F238E27FC236}">
                  <a16:creationId xmlns:a16="http://schemas.microsoft.com/office/drawing/2014/main" id="{A2D41186-F918-4EEF-B436-26AE433F0E2F}"/>
                </a:ext>
              </a:extLst>
            </p:cNvPr>
            <p:cNvSpPr>
              <a:spLocks/>
            </p:cNvSpPr>
            <p:nvPr/>
          </p:nvSpPr>
          <p:spPr bwMode="auto">
            <a:xfrm rot="-16200000" flipH="1" flipV="1">
              <a:off x="2923" y="-637"/>
              <a:ext cx="384" cy="3577"/>
            </a:xfrm>
            <a:prstGeom prst="rightBrace">
              <a:avLst>
                <a:gd name="adj1" fmla="val 77626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977" name="Text Box 9">
              <a:extLst>
                <a:ext uri="{FF2B5EF4-FFF2-40B4-BE49-F238E27FC236}">
                  <a16:creationId xmlns:a16="http://schemas.microsoft.com/office/drawing/2014/main" id="{21626EBF-5135-453F-839D-16A1E1C34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1344"/>
              <a:ext cx="1075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通信关系</a:t>
              </a:r>
            </a:p>
          </p:txBody>
        </p:sp>
        <p:sp>
          <p:nvSpPr>
            <p:cNvPr id="211978" name="AutoShape 10">
              <a:extLst>
                <a:ext uri="{FF2B5EF4-FFF2-40B4-BE49-F238E27FC236}">
                  <a16:creationId xmlns:a16="http://schemas.microsoft.com/office/drawing/2014/main" id="{0745B141-17FA-4284-9F31-842FB4EA9663}"/>
                </a:ext>
              </a:extLst>
            </p:cNvPr>
            <p:cNvSpPr>
              <a:spLocks/>
            </p:cNvSpPr>
            <p:nvPr/>
          </p:nvSpPr>
          <p:spPr bwMode="auto">
            <a:xfrm rot="-16200000" flipH="1" flipV="1">
              <a:off x="2923" y="-637"/>
              <a:ext cx="384" cy="3577"/>
            </a:xfrm>
            <a:prstGeom prst="rightBrace">
              <a:avLst>
                <a:gd name="adj1" fmla="val 77626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979" name="AutoShape 11">
              <a:extLst>
                <a:ext uri="{FF2B5EF4-FFF2-40B4-BE49-F238E27FC236}">
                  <a16:creationId xmlns:a16="http://schemas.microsoft.com/office/drawing/2014/main" id="{70DD3E5D-75FA-465A-8AE9-957EA6F2DA61}"/>
                </a:ext>
              </a:extLst>
            </p:cNvPr>
            <p:cNvSpPr>
              <a:spLocks/>
            </p:cNvSpPr>
            <p:nvPr/>
          </p:nvSpPr>
          <p:spPr bwMode="auto">
            <a:xfrm rot="-27000000" flipH="1" flipV="1">
              <a:off x="2199" y="1431"/>
              <a:ext cx="288" cy="2034"/>
            </a:xfrm>
            <a:prstGeom prst="rightBrace">
              <a:avLst>
                <a:gd name="adj1" fmla="val 58854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980" name="Text Box 12">
              <a:extLst>
                <a:ext uri="{FF2B5EF4-FFF2-40B4-BE49-F238E27FC236}">
                  <a16:creationId xmlns:a16="http://schemas.microsoft.com/office/drawing/2014/main" id="{BE60F0EA-D681-4984-A367-60275606A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" y="1728"/>
              <a:ext cx="894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临界区</a:t>
              </a:r>
            </a:p>
          </p:txBody>
        </p:sp>
        <p:sp>
          <p:nvSpPr>
            <p:cNvPr id="211981" name="Line 13">
              <a:extLst>
                <a:ext uri="{FF2B5EF4-FFF2-40B4-BE49-F238E27FC236}">
                  <a16:creationId xmlns:a16="http://schemas.microsoft.com/office/drawing/2014/main" id="{6877CD23-041B-4329-9B76-7008C63AE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1536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82" name="Line 14">
              <a:extLst>
                <a:ext uri="{FF2B5EF4-FFF2-40B4-BE49-F238E27FC236}">
                  <a16:creationId xmlns:a16="http://schemas.microsoft.com/office/drawing/2014/main" id="{D2016331-393E-4CC7-AEA4-E12979C89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1920"/>
              <a:ext cx="0" cy="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83" name="Text Box 15">
              <a:extLst>
                <a:ext uri="{FF2B5EF4-FFF2-40B4-BE49-F238E27FC236}">
                  <a16:creationId xmlns:a16="http://schemas.microsoft.com/office/drawing/2014/main" id="{6264C873-C5F5-4F36-91E2-F0ED60704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" y="2113"/>
              <a:ext cx="1111" cy="25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进程互斥</a:t>
              </a:r>
            </a:p>
          </p:txBody>
        </p:sp>
        <p:sp>
          <p:nvSpPr>
            <p:cNvPr id="211984" name="Text Box 16">
              <a:extLst>
                <a:ext uri="{FF2B5EF4-FFF2-40B4-BE49-F238E27FC236}">
                  <a16:creationId xmlns:a16="http://schemas.microsoft.com/office/drawing/2014/main" id="{AC8B0D33-69FB-47F9-8946-C67CF23AA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112"/>
              <a:ext cx="1092" cy="25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进程同步</a:t>
              </a:r>
            </a:p>
          </p:txBody>
        </p:sp>
        <p:sp>
          <p:nvSpPr>
            <p:cNvPr id="211985" name="Line 17">
              <a:extLst>
                <a:ext uri="{FF2B5EF4-FFF2-40B4-BE49-F238E27FC236}">
                  <a16:creationId xmlns:a16="http://schemas.microsoft.com/office/drawing/2014/main" id="{CF4D7EB3-A52E-4046-8392-938A61214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584"/>
              <a:ext cx="0" cy="5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86" name="AutoShape 18">
              <a:extLst>
                <a:ext uri="{FF2B5EF4-FFF2-40B4-BE49-F238E27FC236}">
                  <a16:creationId xmlns:a16="http://schemas.microsoft.com/office/drawing/2014/main" id="{5244A290-F337-4B50-9C41-2FED148F3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1632"/>
              <a:ext cx="359" cy="383"/>
            </a:xfrm>
            <a:prstGeom prst="leftBrace">
              <a:avLst>
                <a:gd name="adj1" fmla="val 8890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987" name="Text Box 19">
              <a:extLst>
                <a:ext uri="{FF2B5EF4-FFF2-40B4-BE49-F238E27FC236}">
                  <a16:creationId xmlns:a16="http://schemas.microsoft.com/office/drawing/2014/main" id="{3D80D5B8-35A3-4096-AF65-9625FDEA7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92"/>
              <a:ext cx="1431" cy="28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进程同步机制</a:t>
              </a:r>
            </a:p>
            <a:p>
              <a:pPr algn="just"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11988" name="Text Box 20">
              <a:extLst>
                <a:ext uri="{FF2B5EF4-FFF2-40B4-BE49-F238E27FC236}">
                  <a16:creationId xmlns:a16="http://schemas.microsoft.com/office/drawing/2014/main" id="{5A5F3B00-70EB-4332-BB17-52C5C2215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" y="2976"/>
              <a:ext cx="1075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硬件设施</a:t>
              </a:r>
            </a:p>
          </p:txBody>
        </p:sp>
        <p:sp>
          <p:nvSpPr>
            <p:cNvPr id="211989" name="Text Box 21">
              <a:extLst>
                <a:ext uri="{FF2B5EF4-FFF2-40B4-BE49-F238E27FC236}">
                  <a16:creationId xmlns:a16="http://schemas.microsoft.com/office/drawing/2014/main" id="{C7B450BB-92EE-45BE-AD77-AF4796175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976"/>
              <a:ext cx="816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软件算法</a:t>
              </a:r>
            </a:p>
          </p:txBody>
        </p:sp>
        <p:sp>
          <p:nvSpPr>
            <p:cNvPr id="211990" name="Text Box 22">
              <a:extLst>
                <a:ext uri="{FF2B5EF4-FFF2-40B4-BE49-F238E27FC236}">
                  <a16:creationId xmlns:a16="http://schemas.microsoft.com/office/drawing/2014/main" id="{C8A1AE96-14F3-4A29-A1BA-E1119E4CE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976"/>
              <a:ext cx="1035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信号量，</a:t>
              </a:r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PV</a:t>
              </a:r>
            </a:p>
          </p:txBody>
        </p:sp>
        <p:sp>
          <p:nvSpPr>
            <p:cNvPr id="211991" name="Text Box 23">
              <a:extLst>
                <a:ext uri="{FF2B5EF4-FFF2-40B4-BE49-F238E27FC236}">
                  <a16:creationId xmlns:a16="http://schemas.microsoft.com/office/drawing/2014/main" id="{E1BA8118-9BF1-44B5-AC90-ED5C51545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976"/>
              <a:ext cx="89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   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管   程</a:t>
              </a:r>
            </a:p>
          </p:txBody>
        </p:sp>
        <p:sp>
          <p:nvSpPr>
            <p:cNvPr id="211992" name="AutoShape 24">
              <a:extLst>
                <a:ext uri="{FF2B5EF4-FFF2-40B4-BE49-F238E27FC236}">
                  <a16:creationId xmlns:a16="http://schemas.microsoft.com/office/drawing/2014/main" id="{7A77C8F4-5CA9-4BEF-929D-218904055648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897" y="2881"/>
              <a:ext cx="96" cy="669"/>
            </a:xfrm>
            <a:prstGeom prst="leftBrace">
              <a:avLst>
                <a:gd name="adj1" fmla="val 58073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993" name="Text Box 25">
              <a:extLst>
                <a:ext uri="{FF2B5EF4-FFF2-40B4-BE49-F238E27FC236}">
                  <a16:creationId xmlns:a16="http://schemas.microsoft.com/office/drawing/2014/main" id="{E8092EC5-6693-49E4-A296-0BD5FDD4A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264"/>
              <a:ext cx="720" cy="86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对 </a:t>
              </a:r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T  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关</a:t>
              </a:r>
            </a:p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换 </a:t>
              </a:r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&amp;  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中</a:t>
              </a:r>
            </a:p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指 </a:t>
              </a:r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S  </a:t>
              </a:r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断</a:t>
              </a:r>
            </a:p>
            <a:p>
              <a:pPr algn="just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令</a:t>
              </a:r>
            </a:p>
          </p:txBody>
        </p:sp>
        <p:sp>
          <p:nvSpPr>
            <p:cNvPr id="211994" name="AutoShape 26">
              <a:extLst>
                <a:ext uri="{FF2B5EF4-FFF2-40B4-BE49-F238E27FC236}">
                  <a16:creationId xmlns:a16="http://schemas.microsoft.com/office/drawing/2014/main" id="{9F378498-5BCD-40C7-AD1D-6AE623ED97CC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1726" y="2882"/>
              <a:ext cx="96" cy="667"/>
            </a:xfrm>
            <a:prstGeom prst="leftBrace">
              <a:avLst>
                <a:gd name="adj1" fmla="val 57899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995" name="Text Box 27">
              <a:extLst>
                <a:ext uri="{FF2B5EF4-FFF2-40B4-BE49-F238E27FC236}">
                  <a16:creationId xmlns:a16="http://schemas.microsoft.com/office/drawing/2014/main" id="{479BE86F-7C7F-47E9-8810-A7DC99D9E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64"/>
              <a:ext cx="885" cy="57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Dekker</a:t>
              </a:r>
            </a:p>
            <a:p>
              <a:pPr algn="just" eaLnBrk="0" hangingPunct="0"/>
              <a:r>
                <a:rPr kumimoji="0" lang="en-US" altLang="zh-CN" sz="18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Petterson</a:t>
              </a:r>
            </a:p>
          </p:txBody>
        </p:sp>
        <p:sp>
          <p:nvSpPr>
            <p:cNvPr id="211996" name="AutoShape 28">
              <a:extLst>
                <a:ext uri="{FF2B5EF4-FFF2-40B4-BE49-F238E27FC236}">
                  <a16:creationId xmlns:a16="http://schemas.microsoft.com/office/drawing/2014/main" id="{68F17807-D0E5-42A2-B771-4E4EEABF4BBB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2752" y="2768"/>
              <a:ext cx="96" cy="895"/>
            </a:xfrm>
            <a:prstGeom prst="leftBrace">
              <a:avLst>
                <a:gd name="adj1" fmla="val 77691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997" name="Text Box 29">
              <a:extLst>
                <a:ext uri="{FF2B5EF4-FFF2-40B4-BE49-F238E27FC236}">
                  <a16:creationId xmlns:a16="http://schemas.microsoft.com/office/drawing/2014/main" id="{176506DD-C896-4943-824C-6DA3C491B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264"/>
              <a:ext cx="954" cy="65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二 整 记 集</a:t>
              </a:r>
            </a:p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进 数 录 合</a:t>
              </a:r>
            </a:p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型 型 型 型</a:t>
              </a:r>
            </a:p>
          </p:txBody>
        </p:sp>
        <p:sp>
          <p:nvSpPr>
            <p:cNvPr id="211998" name="AutoShape 30">
              <a:extLst>
                <a:ext uri="{FF2B5EF4-FFF2-40B4-BE49-F238E27FC236}">
                  <a16:creationId xmlns:a16="http://schemas.microsoft.com/office/drawing/2014/main" id="{8837770B-00C3-4455-8007-855FE48CF125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3920" y="2768"/>
              <a:ext cx="96" cy="896"/>
            </a:xfrm>
            <a:prstGeom prst="leftBrace">
              <a:avLst>
                <a:gd name="adj1" fmla="val 77778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999" name="Text Box 31">
              <a:extLst>
                <a:ext uri="{FF2B5EF4-FFF2-40B4-BE49-F238E27FC236}">
                  <a16:creationId xmlns:a16="http://schemas.microsoft.com/office/drawing/2014/main" id="{5B8D729B-44FC-4E1E-B5D4-70E48D5E8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264"/>
              <a:ext cx="1235" cy="86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定 特 条 结 实</a:t>
              </a:r>
            </a:p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义 性 件 构 现</a:t>
              </a:r>
            </a:p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      变 </a:t>
              </a:r>
            </a:p>
            <a:p>
              <a:pPr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      量</a:t>
              </a:r>
            </a:p>
            <a:p>
              <a:pPr eaLnBrk="0" hangingPunct="0"/>
              <a:endParaRPr kumimoji="0" lang="zh-CN" altLang="en-US" sz="18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12000" name="AutoShape 32">
              <a:extLst>
                <a:ext uri="{FF2B5EF4-FFF2-40B4-BE49-F238E27FC236}">
                  <a16:creationId xmlns:a16="http://schemas.microsoft.com/office/drawing/2014/main" id="{2210918B-B879-413D-9EDB-8E7DADE4D2BA}"/>
                </a:ext>
              </a:extLst>
            </p:cNvPr>
            <p:cNvSpPr>
              <a:spLocks/>
            </p:cNvSpPr>
            <p:nvPr/>
          </p:nvSpPr>
          <p:spPr bwMode="auto">
            <a:xfrm rot="-16200000" flipH="1" flipV="1">
              <a:off x="2251" y="1204"/>
              <a:ext cx="193" cy="3351"/>
            </a:xfrm>
            <a:prstGeom prst="rightBrace">
              <a:avLst>
                <a:gd name="adj1" fmla="val 144689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004" name="Text Box 36">
              <a:extLst>
                <a:ext uri="{FF2B5EF4-FFF2-40B4-BE49-F238E27FC236}">
                  <a16:creationId xmlns:a16="http://schemas.microsoft.com/office/drawing/2014/main" id="{59C47998-3732-48B1-9171-1E2BF147E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344"/>
              <a:ext cx="1075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协作关系</a:t>
              </a: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AFE9CAF0-B09F-472F-8A89-74D66BCBB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1206500"/>
          </a:xfrm>
        </p:spPr>
        <p:txBody>
          <a:bodyPr/>
          <a:lstStyle/>
          <a:p>
            <a:br>
              <a:rPr lang="en-US" altLang="zh-CN"/>
            </a:br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进程交互的观点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(4)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br>
              <a:rPr lang="en-US" altLang="zh-CN" sz="4800"/>
            </a:br>
            <a:endParaRPr lang="en-US" altLang="zh-CN" sz="4800"/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6F6C820B-3A03-4B8E-9DCA-3751B105D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50175" cy="47053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    </a:t>
            </a:r>
            <a:endParaRPr lang="en-US" altLang="zh-CN" sz="3600"/>
          </a:p>
        </p:txBody>
      </p:sp>
      <p:grpSp>
        <p:nvGrpSpPr>
          <p:cNvPr id="170009" name="Group 25">
            <a:extLst>
              <a:ext uri="{FF2B5EF4-FFF2-40B4-BE49-F238E27FC236}">
                <a16:creationId xmlns:a16="http://schemas.microsoft.com/office/drawing/2014/main" id="{09F633E9-1AF5-4D6E-B652-6CC91F438B0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990600"/>
            <a:ext cx="7696200" cy="5246688"/>
            <a:chOff x="432" y="624"/>
            <a:chExt cx="4848" cy="3305"/>
          </a:xfrm>
        </p:grpSpPr>
        <p:sp>
          <p:nvSpPr>
            <p:cNvPr id="170010" name="Text Box 26">
              <a:extLst>
                <a:ext uri="{FF2B5EF4-FFF2-40B4-BE49-F238E27FC236}">
                  <a16:creationId xmlns:a16="http://schemas.microsoft.com/office/drawing/2014/main" id="{331C553E-96CE-40EF-A102-41A977AC5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009"/>
              <a:ext cx="1039" cy="37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分布式</a:t>
              </a:r>
            </a:p>
          </p:txBody>
        </p:sp>
        <p:sp>
          <p:nvSpPr>
            <p:cNvPr id="170011" name="Text Box 27">
              <a:extLst>
                <a:ext uri="{FF2B5EF4-FFF2-40B4-BE49-F238E27FC236}">
                  <a16:creationId xmlns:a16="http://schemas.microsoft.com/office/drawing/2014/main" id="{002EF3B0-7044-4EDD-B712-E7F20BF0E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513"/>
              <a:ext cx="1212" cy="137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发   远   套</a:t>
              </a:r>
            </a:p>
            <a:p>
              <a:pPr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送   程   接</a:t>
              </a:r>
            </a:p>
            <a:p>
              <a:pPr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接   过   字</a:t>
              </a:r>
            </a:p>
            <a:p>
              <a:pPr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收   程   通</a:t>
              </a:r>
            </a:p>
            <a:p>
              <a:pPr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   调   信</a:t>
              </a:r>
            </a:p>
            <a:p>
              <a:pPr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件   用</a:t>
              </a:r>
            </a:p>
          </p:txBody>
        </p:sp>
        <p:sp>
          <p:nvSpPr>
            <p:cNvPr id="170012" name="Text Box 28">
              <a:extLst>
                <a:ext uri="{FF2B5EF4-FFF2-40B4-BE49-F238E27FC236}">
                  <a16:creationId xmlns:a16="http://schemas.microsoft.com/office/drawing/2014/main" id="{B262C6A1-E221-4A50-A79C-65D6198F3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0" y="624"/>
              <a:ext cx="1212" cy="37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0" lang="zh-CN" altLang="en-US" sz="28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进程通信</a:t>
              </a:r>
            </a:p>
          </p:txBody>
        </p:sp>
        <p:sp>
          <p:nvSpPr>
            <p:cNvPr id="170013" name="Text Box 29">
              <a:extLst>
                <a:ext uri="{FF2B5EF4-FFF2-40B4-BE49-F238E27FC236}">
                  <a16:creationId xmlns:a16="http://schemas.microsoft.com/office/drawing/2014/main" id="{17D9F353-EDEB-4837-8A38-403362DAD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80"/>
              <a:ext cx="1212" cy="37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低级通信</a:t>
              </a:r>
            </a:p>
          </p:txBody>
        </p:sp>
        <p:sp>
          <p:nvSpPr>
            <p:cNvPr id="170014" name="Text Box 30">
              <a:extLst>
                <a:ext uri="{FF2B5EF4-FFF2-40B4-BE49-F238E27FC236}">
                  <a16:creationId xmlns:a16="http://schemas.microsoft.com/office/drawing/2014/main" id="{9E76406D-6630-4291-A3F8-D46405B7F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1380"/>
              <a:ext cx="1125" cy="37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高级通信</a:t>
              </a:r>
            </a:p>
          </p:txBody>
        </p:sp>
        <p:sp>
          <p:nvSpPr>
            <p:cNvPr id="170015" name="Line 31">
              <a:extLst>
                <a:ext uri="{FF2B5EF4-FFF2-40B4-BE49-F238E27FC236}">
                  <a16:creationId xmlns:a16="http://schemas.microsoft.com/office/drawing/2014/main" id="{D78130BC-33DE-4610-A3B5-E0EE0561C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1" y="981"/>
              <a:ext cx="1645" cy="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16" name="Line 32">
              <a:extLst>
                <a:ext uri="{FF2B5EF4-FFF2-40B4-BE49-F238E27FC236}">
                  <a16:creationId xmlns:a16="http://schemas.microsoft.com/office/drawing/2014/main" id="{79F4FFF2-DEB3-4117-ADA0-7A8A3F5F4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981"/>
              <a:ext cx="1299" cy="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17" name="Line 33">
              <a:extLst>
                <a:ext uri="{FF2B5EF4-FFF2-40B4-BE49-F238E27FC236}">
                  <a16:creationId xmlns:a16="http://schemas.microsoft.com/office/drawing/2014/main" id="{06C75A45-A661-4E16-924E-7855702A7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1757"/>
              <a:ext cx="248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18" name="Text Box 34">
              <a:extLst>
                <a:ext uri="{FF2B5EF4-FFF2-40B4-BE49-F238E27FC236}">
                  <a16:creationId xmlns:a16="http://schemas.microsoft.com/office/drawing/2014/main" id="{58A0EEE5-471D-4A81-B11B-2593F3B59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135"/>
              <a:ext cx="634" cy="37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 号</a:t>
              </a:r>
            </a:p>
            <a:p>
              <a:pPr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通 信 </a:t>
              </a:r>
              <a:endParaRPr kumimoji="0" lang="zh-CN" altLang="en-US" sz="240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0019" name="Text Box 35">
              <a:extLst>
                <a:ext uri="{FF2B5EF4-FFF2-40B4-BE49-F238E27FC236}">
                  <a16:creationId xmlns:a16="http://schemas.microsoft.com/office/drawing/2014/main" id="{A092E2C5-8AEF-4A33-BC56-8F913FA33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" y="2135"/>
              <a:ext cx="520" cy="88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en-US" altLang="en-US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0020" name="AutoShape 36">
              <a:extLst>
                <a:ext uri="{FF2B5EF4-FFF2-40B4-BE49-F238E27FC236}">
                  <a16:creationId xmlns:a16="http://schemas.microsoft.com/office/drawing/2014/main" id="{05624C28-A9FD-4DF5-9FF6-EA4A091ECDF3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3509" y="931"/>
              <a:ext cx="252" cy="1904"/>
            </a:xfrm>
            <a:prstGeom prst="leftBrace">
              <a:avLst>
                <a:gd name="adj1" fmla="val 62963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1" name="Text Box 37">
              <a:extLst>
                <a:ext uri="{FF2B5EF4-FFF2-40B4-BE49-F238E27FC236}">
                  <a16:creationId xmlns:a16="http://schemas.microsoft.com/office/drawing/2014/main" id="{0396841D-AB3F-435C-8A17-CA951222E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" y="2009"/>
              <a:ext cx="1039" cy="37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集中式</a:t>
              </a:r>
            </a:p>
          </p:txBody>
        </p:sp>
        <p:sp>
          <p:nvSpPr>
            <p:cNvPr id="170022" name="Text Box 38">
              <a:extLst>
                <a:ext uri="{FF2B5EF4-FFF2-40B4-BE49-F238E27FC236}">
                  <a16:creationId xmlns:a16="http://schemas.microsoft.com/office/drawing/2014/main" id="{27DDB45A-F0B4-4AFD-AEA8-A0684BB37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" y="2387"/>
              <a:ext cx="1035" cy="154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消 共 管</a:t>
              </a:r>
            </a:p>
            <a:p>
              <a:pPr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息 享 道</a:t>
              </a:r>
            </a:p>
            <a:p>
              <a:pPr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传 主 </a:t>
              </a:r>
            </a:p>
            <a:p>
              <a:pPr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递 存 </a:t>
              </a:r>
            </a:p>
            <a:p>
              <a:pPr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通 通 通</a:t>
              </a:r>
            </a:p>
            <a:p>
              <a:pPr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 信 信</a:t>
              </a:r>
            </a:p>
          </p:txBody>
        </p:sp>
        <p:sp>
          <p:nvSpPr>
            <p:cNvPr id="170023" name="AutoShape 39">
              <a:extLst>
                <a:ext uri="{FF2B5EF4-FFF2-40B4-BE49-F238E27FC236}">
                  <a16:creationId xmlns:a16="http://schemas.microsoft.com/office/drawing/2014/main" id="{E22355CF-3509-4CD3-8809-855F0C49AC8B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2707" y="1892"/>
              <a:ext cx="125" cy="865"/>
            </a:xfrm>
            <a:prstGeom prst="leftBrace">
              <a:avLst>
                <a:gd name="adj1" fmla="val 57667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4" name="AutoShape 40">
              <a:extLst>
                <a:ext uri="{FF2B5EF4-FFF2-40B4-BE49-F238E27FC236}">
                  <a16:creationId xmlns:a16="http://schemas.microsoft.com/office/drawing/2014/main" id="{A3532E6D-5DDD-4628-8936-18C8DD0844B3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4611" y="1891"/>
              <a:ext cx="125" cy="867"/>
            </a:xfrm>
            <a:prstGeom prst="leftBrace">
              <a:avLst>
                <a:gd name="adj1" fmla="val 57800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5" name="AutoShape 41">
              <a:extLst>
                <a:ext uri="{FF2B5EF4-FFF2-40B4-BE49-F238E27FC236}">
                  <a16:creationId xmlns:a16="http://schemas.microsoft.com/office/drawing/2014/main" id="{06A722DF-BB68-4295-9BB0-643A8876B30B}"/>
                </a:ext>
              </a:extLst>
            </p:cNvPr>
            <p:cNvSpPr>
              <a:spLocks/>
            </p:cNvSpPr>
            <p:nvPr/>
          </p:nvSpPr>
          <p:spPr bwMode="auto">
            <a:xfrm rot="-32400000">
              <a:off x="1996" y="2721"/>
              <a:ext cx="236" cy="925"/>
            </a:xfrm>
            <a:prstGeom prst="leftBrace">
              <a:avLst>
                <a:gd name="adj1" fmla="val 3266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6" name="Text Box 42">
              <a:extLst>
                <a:ext uri="{FF2B5EF4-FFF2-40B4-BE49-F238E27FC236}">
                  <a16:creationId xmlns:a16="http://schemas.microsoft.com/office/drawing/2014/main" id="{84581B38-9C81-42B2-8098-749DD02B8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2764"/>
              <a:ext cx="941" cy="39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直接通信</a:t>
              </a:r>
            </a:p>
          </p:txBody>
        </p:sp>
        <p:sp>
          <p:nvSpPr>
            <p:cNvPr id="170027" name="Text Box 43">
              <a:extLst>
                <a:ext uri="{FF2B5EF4-FFF2-40B4-BE49-F238E27FC236}">
                  <a16:creationId xmlns:a16="http://schemas.microsoft.com/office/drawing/2014/main" id="{9D48E12E-E4C9-4444-9023-B08859415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3268"/>
              <a:ext cx="889" cy="37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2400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信箱通信</a:t>
              </a:r>
            </a:p>
          </p:txBody>
        </p:sp>
        <p:sp>
          <p:nvSpPr>
            <p:cNvPr id="170028" name="Text Box 44">
              <a:extLst>
                <a:ext uri="{FF2B5EF4-FFF2-40B4-BE49-F238E27FC236}">
                  <a16:creationId xmlns:a16="http://schemas.microsoft.com/office/drawing/2014/main" id="{D3CE0B8F-37CA-4F51-9B54-7D35F1981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115"/>
              <a:ext cx="726" cy="37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信号量</a:t>
              </a:r>
            </a:p>
            <a:p>
              <a:pPr eaLnBrk="0" hangingPunct="0"/>
              <a:r>
                <a:rPr kumimoji="0" lang="zh-CN" altLang="en-US">
                  <a:solidFill>
                    <a:srgbClr val="008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通信 </a:t>
              </a:r>
              <a:endParaRPr kumimoji="0" lang="zh-CN" altLang="en-US" sz="240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0029" name="Line 45">
              <a:extLst>
                <a:ext uri="{FF2B5EF4-FFF2-40B4-BE49-F238E27FC236}">
                  <a16:creationId xmlns:a16="http://schemas.microsoft.com/office/drawing/2014/main" id="{06F1E6FD-63F8-4803-8CA6-9BBE7AB2C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752"/>
              <a:ext cx="408" cy="3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909EA6E5-754C-409B-8323-822E1B82E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进程交互的观点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(5)</a:t>
            </a:r>
          </a:p>
        </p:txBody>
      </p:sp>
      <p:grpSp>
        <p:nvGrpSpPr>
          <p:cNvPr id="323662" name="Group 78">
            <a:extLst>
              <a:ext uri="{FF2B5EF4-FFF2-40B4-BE49-F238E27FC236}">
                <a16:creationId xmlns:a16="http://schemas.microsoft.com/office/drawing/2014/main" id="{CB1374DC-73D8-4BC2-BF8F-83B40F8A3B7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311275"/>
            <a:ext cx="8197850" cy="5241925"/>
            <a:chOff x="480" y="826"/>
            <a:chExt cx="5164" cy="3302"/>
          </a:xfrm>
        </p:grpSpPr>
        <p:sp>
          <p:nvSpPr>
            <p:cNvPr id="323623" name="Text Box 39">
              <a:extLst>
                <a:ext uri="{FF2B5EF4-FFF2-40B4-BE49-F238E27FC236}">
                  <a16:creationId xmlns:a16="http://schemas.microsoft.com/office/drawing/2014/main" id="{FB8C530C-6857-4A7A-9F28-F5C975C2E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" y="826"/>
              <a:ext cx="1747" cy="37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 </a:t>
              </a:r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管程的要点</a:t>
              </a:r>
            </a:p>
            <a:p>
              <a:pPr eaLnBrk="0" hangingPunct="0"/>
              <a:endParaRPr kumimoji="0" lang="zh-CN" altLang="en-US" sz="28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23624" name="Text Box 40">
              <a:extLst>
                <a:ext uri="{FF2B5EF4-FFF2-40B4-BE49-F238E27FC236}">
                  <a16:creationId xmlns:a16="http://schemas.microsoft.com/office/drawing/2014/main" id="{C4013EA1-0A60-4FA5-9B84-C0A38571B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51"/>
              <a:ext cx="538" cy="12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的 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定   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义</a:t>
              </a: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23625" name="Text Box 41">
              <a:extLst>
                <a:ext uri="{FF2B5EF4-FFF2-40B4-BE49-F238E27FC236}">
                  <a16:creationId xmlns:a16="http://schemas.microsoft.com/office/drawing/2014/main" id="{8DE179CE-3279-4D0F-8063-B31DC65B8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51"/>
              <a:ext cx="537" cy="12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的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属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性</a:t>
              </a: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23626" name="Text Box 42">
              <a:extLst>
                <a:ext uri="{FF2B5EF4-FFF2-40B4-BE49-F238E27FC236}">
                  <a16:creationId xmlns:a16="http://schemas.microsoft.com/office/drawing/2014/main" id="{E1FD830E-37F7-4BBC-AC51-A6EBB94F4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7" y="1651"/>
              <a:ext cx="538" cy="12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的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结                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构</a:t>
              </a: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23627" name="Text Box 43">
              <a:extLst>
                <a:ext uri="{FF2B5EF4-FFF2-40B4-BE49-F238E27FC236}">
                  <a16:creationId xmlns:a16="http://schemas.microsoft.com/office/drawing/2014/main" id="{4F2C7E91-6859-424A-8D39-53E728813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51"/>
              <a:ext cx="576" cy="12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条件变量和管程的同步操 作</a:t>
              </a: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23628" name="Text Box 44">
              <a:extLst>
                <a:ext uri="{FF2B5EF4-FFF2-40B4-BE49-F238E27FC236}">
                  <a16:creationId xmlns:a16="http://schemas.microsoft.com/office/drawing/2014/main" id="{E2283AFC-E79B-4A51-A6C9-2AA88FE67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" y="1652"/>
              <a:ext cx="537" cy="12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管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程</a:t>
              </a:r>
            </a:p>
            <a:p>
              <a:pPr algn="just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的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实 </a:t>
              </a:r>
            </a:p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现</a:t>
              </a: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23629" name="Text Box 45">
              <a:extLst>
                <a:ext uri="{FF2B5EF4-FFF2-40B4-BE49-F238E27FC236}">
                  <a16:creationId xmlns:a16="http://schemas.microsoft.com/office/drawing/2014/main" id="{34B49B44-8804-43E9-9D62-A54F697FF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" y="3303"/>
              <a:ext cx="538" cy="8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共享性</a:t>
              </a:r>
            </a:p>
          </p:txBody>
        </p:sp>
        <p:sp>
          <p:nvSpPr>
            <p:cNvPr id="323630" name="Text Box 46">
              <a:extLst>
                <a:ext uri="{FF2B5EF4-FFF2-40B4-BE49-F238E27FC236}">
                  <a16:creationId xmlns:a16="http://schemas.microsoft.com/office/drawing/2014/main" id="{E244CA0C-AA6A-4AA5-8B1C-2B9CC91FD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3303"/>
              <a:ext cx="537" cy="8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安全性</a:t>
              </a:r>
            </a:p>
          </p:txBody>
        </p:sp>
        <p:sp>
          <p:nvSpPr>
            <p:cNvPr id="323631" name="Text Box 47">
              <a:extLst>
                <a:ext uri="{FF2B5EF4-FFF2-40B4-BE49-F238E27FC236}">
                  <a16:creationId xmlns:a16="http://schemas.microsoft.com/office/drawing/2014/main" id="{3821D8E8-A830-4BAA-883B-47E5A8001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" y="3303"/>
              <a:ext cx="537" cy="8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互斥性</a:t>
              </a:r>
            </a:p>
          </p:txBody>
        </p:sp>
        <p:sp>
          <p:nvSpPr>
            <p:cNvPr id="323632" name="Line 48">
              <a:extLst>
                <a:ext uri="{FF2B5EF4-FFF2-40B4-BE49-F238E27FC236}">
                  <a16:creationId xmlns:a16="http://schemas.microsoft.com/office/drawing/2014/main" id="{D69E8D98-BDF2-4BEF-8747-38EC8BDD2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078"/>
              <a:ext cx="13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33" name="Line 49">
              <a:extLst>
                <a:ext uri="{FF2B5EF4-FFF2-40B4-BE49-F238E27FC236}">
                  <a16:creationId xmlns:a16="http://schemas.microsoft.com/office/drawing/2014/main" id="{0519BA21-8372-44B8-B897-FE1F45860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2927"/>
              <a:ext cx="1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34" name="Line 50">
              <a:extLst>
                <a:ext uri="{FF2B5EF4-FFF2-40B4-BE49-F238E27FC236}">
                  <a16:creationId xmlns:a16="http://schemas.microsoft.com/office/drawing/2014/main" id="{6CC6D71C-6425-4E3A-B7D7-697547668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078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35" name="Line 51">
              <a:extLst>
                <a:ext uri="{FF2B5EF4-FFF2-40B4-BE49-F238E27FC236}">
                  <a16:creationId xmlns:a16="http://schemas.microsoft.com/office/drawing/2014/main" id="{D313BE56-7E52-4FCD-B049-AED083B65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3078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36" name="Line 52">
              <a:extLst>
                <a:ext uri="{FF2B5EF4-FFF2-40B4-BE49-F238E27FC236}">
                  <a16:creationId xmlns:a16="http://schemas.microsoft.com/office/drawing/2014/main" id="{4FBFB9DD-168C-4698-80AD-02087C69F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3078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37" name="Text Box 53">
              <a:extLst>
                <a:ext uri="{FF2B5EF4-FFF2-40B4-BE49-F238E27FC236}">
                  <a16:creationId xmlns:a16="http://schemas.microsoft.com/office/drawing/2014/main" id="{D9D64D8A-0BE8-4E54-9E35-CD526834E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3227"/>
              <a:ext cx="941" cy="3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WAIT</a:t>
              </a:r>
            </a:p>
          </p:txBody>
        </p:sp>
        <p:sp>
          <p:nvSpPr>
            <p:cNvPr id="323638" name="Text Box 54">
              <a:extLst>
                <a:ext uri="{FF2B5EF4-FFF2-40B4-BE49-F238E27FC236}">
                  <a16:creationId xmlns:a16="http://schemas.microsoft.com/office/drawing/2014/main" id="{00747462-1347-46AC-8B54-F01DEB774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3753"/>
              <a:ext cx="941" cy="3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Signal</a:t>
              </a:r>
            </a:p>
          </p:txBody>
        </p:sp>
        <p:sp>
          <p:nvSpPr>
            <p:cNvPr id="323639" name="Text Box 55">
              <a:extLst>
                <a:ext uri="{FF2B5EF4-FFF2-40B4-BE49-F238E27FC236}">
                  <a16:creationId xmlns:a16="http://schemas.microsoft.com/office/drawing/2014/main" id="{37908615-6B1C-4867-9A40-320AA0844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" y="3227"/>
              <a:ext cx="1344" cy="3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Hoare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法</a:t>
              </a:r>
            </a:p>
          </p:txBody>
        </p:sp>
        <p:sp>
          <p:nvSpPr>
            <p:cNvPr id="323640" name="Text Box 56">
              <a:extLst>
                <a:ext uri="{FF2B5EF4-FFF2-40B4-BE49-F238E27FC236}">
                  <a16:creationId xmlns:a16="http://schemas.microsoft.com/office/drawing/2014/main" id="{145BDBD2-DC20-42BA-950A-AF7EE2B0E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" y="3753"/>
              <a:ext cx="1344" cy="3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Hanson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法</a:t>
              </a:r>
            </a:p>
          </p:txBody>
        </p:sp>
        <p:sp>
          <p:nvSpPr>
            <p:cNvPr id="323641" name="Line 57">
              <a:extLst>
                <a:ext uri="{FF2B5EF4-FFF2-40B4-BE49-F238E27FC236}">
                  <a16:creationId xmlns:a16="http://schemas.microsoft.com/office/drawing/2014/main" id="{5A865B5A-3D7A-4E5A-A38F-027D12877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9" y="3078"/>
              <a:ext cx="1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42" name="Line 58">
              <a:extLst>
                <a:ext uri="{FF2B5EF4-FFF2-40B4-BE49-F238E27FC236}">
                  <a16:creationId xmlns:a16="http://schemas.microsoft.com/office/drawing/2014/main" id="{0E168290-52C9-4685-B744-3DE279D4D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9" y="3978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43" name="Line 59">
              <a:extLst>
                <a:ext uri="{FF2B5EF4-FFF2-40B4-BE49-F238E27FC236}">
                  <a16:creationId xmlns:a16="http://schemas.microsoft.com/office/drawing/2014/main" id="{A448364B-DEDA-46C2-9218-C7C080B69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9" y="3377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44" name="Line 60">
              <a:extLst>
                <a:ext uri="{FF2B5EF4-FFF2-40B4-BE49-F238E27FC236}">
                  <a16:creationId xmlns:a16="http://schemas.microsoft.com/office/drawing/2014/main" id="{1915945F-F13D-4EB0-85DA-50CFB1C07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9" y="3072"/>
              <a:ext cx="46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45" name="Line 61">
              <a:extLst>
                <a:ext uri="{FF2B5EF4-FFF2-40B4-BE49-F238E27FC236}">
                  <a16:creationId xmlns:a16="http://schemas.microsoft.com/office/drawing/2014/main" id="{80066720-707E-43DD-AB1C-3FD4FCA8F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7"/>
              <a:ext cx="1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46" name="Line 62">
              <a:extLst>
                <a:ext uri="{FF2B5EF4-FFF2-40B4-BE49-F238E27FC236}">
                  <a16:creationId xmlns:a16="http://schemas.microsoft.com/office/drawing/2014/main" id="{B748FD7E-EBFB-478F-8570-723E1FC93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3078"/>
              <a:ext cx="1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47" name="Line 63">
              <a:extLst>
                <a:ext uri="{FF2B5EF4-FFF2-40B4-BE49-F238E27FC236}">
                  <a16:creationId xmlns:a16="http://schemas.microsoft.com/office/drawing/2014/main" id="{BFB14850-FADF-4873-B048-2DFB1E003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3377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48" name="Line 64">
              <a:extLst>
                <a:ext uri="{FF2B5EF4-FFF2-40B4-BE49-F238E27FC236}">
                  <a16:creationId xmlns:a16="http://schemas.microsoft.com/office/drawing/2014/main" id="{D2056953-6DFF-44CD-8175-9A7495F55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3978"/>
              <a:ext cx="1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49" name="Line 65">
              <a:extLst>
                <a:ext uri="{FF2B5EF4-FFF2-40B4-BE49-F238E27FC236}">
                  <a16:creationId xmlns:a16="http://schemas.microsoft.com/office/drawing/2014/main" id="{67AE8231-D1B7-4AA0-85F8-2DEAA0CD8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3078"/>
              <a:ext cx="4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0" name="Line 66">
              <a:extLst>
                <a:ext uri="{FF2B5EF4-FFF2-40B4-BE49-F238E27FC236}">
                  <a16:creationId xmlns:a16="http://schemas.microsoft.com/office/drawing/2014/main" id="{AB9C1B8A-8CDE-441B-B7A6-B6CAA5B96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3" y="2927"/>
              <a:ext cx="1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1" name="Line 67">
              <a:extLst>
                <a:ext uri="{FF2B5EF4-FFF2-40B4-BE49-F238E27FC236}">
                  <a16:creationId xmlns:a16="http://schemas.microsoft.com/office/drawing/2014/main" id="{1BFC9DFB-D92C-4B6B-85AD-96D5532EC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" y="1426"/>
              <a:ext cx="3903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2" name="Line 68">
              <a:extLst>
                <a:ext uri="{FF2B5EF4-FFF2-40B4-BE49-F238E27FC236}">
                  <a16:creationId xmlns:a16="http://schemas.microsoft.com/office/drawing/2014/main" id="{20BABDF6-91DE-4A62-8468-0E121139A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9" y="1201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3" name="Line 69">
              <a:extLst>
                <a:ext uri="{FF2B5EF4-FFF2-40B4-BE49-F238E27FC236}">
                  <a16:creationId xmlns:a16="http://schemas.microsoft.com/office/drawing/2014/main" id="{F0561F3C-5789-4BF3-B3A6-79D593839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" y="1426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4" name="Line 70">
              <a:extLst>
                <a:ext uri="{FF2B5EF4-FFF2-40B4-BE49-F238E27FC236}">
                  <a16:creationId xmlns:a16="http://schemas.microsoft.com/office/drawing/2014/main" id="{F825772B-C802-4EC0-B70C-F54B7EE4C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1426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5" name="Line 71">
              <a:extLst>
                <a:ext uri="{FF2B5EF4-FFF2-40B4-BE49-F238E27FC236}">
                  <a16:creationId xmlns:a16="http://schemas.microsoft.com/office/drawing/2014/main" id="{52A89B6D-95EC-4F2F-9D50-917AE1830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" y="1426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6" name="Line 72">
              <a:extLst>
                <a:ext uri="{FF2B5EF4-FFF2-40B4-BE49-F238E27FC236}">
                  <a16:creationId xmlns:a16="http://schemas.microsoft.com/office/drawing/2014/main" id="{F6C9249B-3A41-4725-B9D8-0F48D2164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26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7" name="Line 73">
              <a:extLst>
                <a:ext uri="{FF2B5EF4-FFF2-40B4-BE49-F238E27FC236}">
                  <a16:creationId xmlns:a16="http://schemas.microsoft.com/office/drawing/2014/main" id="{478E2C7A-4709-4709-98A3-EEF7BD6EA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426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9" name="Text Box 75">
              <a:extLst>
                <a:ext uri="{FF2B5EF4-FFF2-40B4-BE49-F238E27FC236}">
                  <a16:creationId xmlns:a16="http://schemas.microsoft.com/office/drawing/2014/main" id="{621FE5A4-45F5-4499-BA80-3C18B2C9D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604"/>
              <a:ext cx="576" cy="13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条件变量和计数 信号量的不同</a:t>
              </a: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323661" name="Line 77">
              <a:extLst>
                <a:ext uri="{FF2B5EF4-FFF2-40B4-BE49-F238E27FC236}">
                  <a16:creationId xmlns:a16="http://schemas.microsoft.com/office/drawing/2014/main" id="{2D8CFB6B-C95A-4235-B864-5481F74B3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440"/>
              <a:ext cx="1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1026">
            <a:extLst>
              <a:ext uri="{FF2B5EF4-FFF2-40B4-BE49-F238E27FC236}">
                <a16:creationId xmlns:a16="http://schemas.microsoft.com/office/drawing/2014/main" id="{DD2B7D52-5728-4689-9B34-93D9299F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7772400" cy="862012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进程交互的观点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(6)</a:t>
            </a:r>
          </a:p>
        </p:txBody>
      </p:sp>
      <p:sp>
        <p:nvSpPr>
          <p:cNvPr id="292867" name="Rectangle 1027">
            <a:extLst>
              <a:ext uri="{FF2B5EF4-FFF2-40B4-BE49-F238E27FC236}">
                <a16:creationId xmlns:a16="http://schemas.microsoft.com/office/drawing/2014/main" id="{E2FA22CD-CCC2-4EC3-9924-E826B484A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8001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  <a:endParaRPr lang="en-US" altLang="zh-CN"/>
          </a:p>
          <a:p>
            <a:pPr algn="just"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en-US" altLang="zh-CN"/>
              <a:t>  </a:t>
            </a:r>
          </a:p>
        </p:txBody>
      </p:sp>
      <p:grpSp>
        <p:nvGrpSpPr>
          <p:cNvPr id="292991" name="Group 1151">
            <a:extLst>
              <a:ext uri="{FF2B5EF4-FFF2-40B4-BE49-F238E27FC236}">
                <a16:creationId xmlns:a16="http://schemas.microsoft.com/office/drawing/2014/main" id="{891E0948-55FF-4A0B-AAF4-12D02632291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914400"/>
            <a:ext cx="6311900" cy="5791200"/>
            <a:chOff x="1056" y="576"/>
            <a:chExt cx="3976" cy="3648"/>
          </a:xfrm>
        </p:grpSpPr>
        <p:sp>
          <p:nvSpPr>
            <p:cNvPr id="292898" name="Rectangle 1058">
              <a:extLst>
                <a:ext uri="{FF2B5EF4-FFF2-40B4-BE49-F238E27FC236}">
                  <a16:creationId xmlns:a16="http://schemas.microsoft.com/office/drawing/2014/main" id="{1B70223D-23BD-42C7-A121-4899A0EF3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1412"/>
              <a:ext cx="2281" cy="22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899" name="Rectangle 1059">
              <a:extLst>
                <a:ext uri="{FF2B5EF4-FFF2-40B4-BE49-F238E27FC236}">
                  <a16:creationId xmlns:a16="http://schemas.microsoft.com/office/drawing/2014/main" id="{44BAA780-48FA-4F0C-A782-233423A07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96"/>
              <a:ext cx="1680" cy="2448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2900" name="Group 1060">
              <a:extLst>
                <a:ext uri="{FF2B5EF4-FFF2-40B4-BE49-F238E27FC236}">
                  <a16:creationId xmlns:a16="http://schemas.microsoft.com/office/drawing/2014/main" id="{838E2A9B-812E-4184-B8AC-C62B48017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7" y="1607"/>
              <a:ext cx="1648" cy="397"/>
              <a:chOff x="2601" y="7501"/>
              <a:chExt cx="2340" cy="837"/>
            </a:xfrm>
          </p:grpSpPr>
          <p:grpSp>
            <p:nvGrpSpPr>
              <p:cNvPr id="292901" name="Group 1061">
                <a:extLst>
                  <a:ext uri="{FF2B5EF4-FFF2-40B4-BE49-F238E27FC236}">
                    <a16:creationId xmlns:a16="http://schemas.microsoft.com/office/drawing/2014/main" id="{139547CE-2F78-4C05-93AB-05BA4D5D9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1" y="7714"/>
                <a:ext cx="1260" cy="312"/>
                <a:chOff x="2421" y="7714"/>
                <a:chExt cx="1440" cy="312"/>
              </a:xfrm>
            </p:grpSpPr>
            <p:sp>
              <p:nvSpPr>
                <p:cNvPr id="292902" name="Line 1062">
                  <a:extLst>
                    <a:ext uri="{FF2B5EF4-FFF2-40B4-BE49-F238E27FC236}">
                      <a16:creationId xmlns:a16="http://schemas.microsoft.com/office/drawing/2014/main" id="{EF24F6D0-C80E-4E62-8F79-FF9DB1F58D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1" y="7714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03" name="Line 1063">
                  <a:extLst>
                    <a:ext uri="{FF2B5EF4-FFF2-40B4-BE49-F238E27FC236}">
                      <a16:creationId xmlns:a16="http://schemas.microsoft.com/office/drawing/2014/main" id="{3A62C291-2C52-46AF-B5E3-9B4A591C75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1" y="8026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04" name="Line 1064">
                  <a:extLst>
                    <a:ext uri="{FF2B5EF4-FFF2-40B4-BE49-F238E27FC236}">
                      <a16:creationId xmlns:a16="http://schemas.microsoft.com/office/drawing/2014/main" id="{EE6D5C94-F999-43AB-BCF4-43BD323660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05" name="Line 1065">
                  <a:extLst>
                    <a:ext uri="{FF2B5EF4-FFF2-40B4-BE49-F238E27FC236}">
                      <a16:creationId xmlns:a16="http://schemas.microsoft.com/office/drawing/2014/main" id="{7A8DD7F4-6C79-4D97-8698-7A34DDB7E3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8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06" name="Line 1066">
                  <a:extLst>
                    <a:ext uri="{FF2B5EF4-FFF2-40B4-BE49-F238E27FC236}">
                      <a16:creationId xmlns:a16="http://schemas.microsoft.com/office/drawing/2014/main" id="{506775CD-E4C0-4EA2-86A9-1DF5A8CFAB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07" name="Line 1067">
                  <a:extLst>
                    <a:ext uri="{FF2B5EF4-FFF2-40B4-BE49-F238E27FC236}">
                      <a16:creationId xmlns:a16="http://schemas.microsoft.com/office/drawing/2014/main" id="{AE0AE7EE-05AE-4217-A0EE-78F550673F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2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08" name="Line 1068">
                  <a:extLst>
                    <a:ext uri="{FF2B5EF4-FFF2-40B4-BE49-F238E27FC236}">
                      <a16:creationId xmlns:a16="http://schemas.microsoft.com/office/drawing/2014/main" id="{858F1305-FD49-4302-AA22-F4946DA2FE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09" name="Line 1069">
                  <a:extLst>
                    <a:ext uri="{FF2B5EF4-FFF2-40B4-BE49-F238E27FC236}">
                      <a16:creationId xmlns:a16="http://schemas.microsoft.com/office/drawing/2014/main" id="{9A0689DC-A541-4289-9166-FAA89DD751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10" name="Line 1070">
                  <a:extLst>
                    <a:ext uri="{FF2B5EF4-FFF2-40B4-BE49-F238E27FC236}">
                      <a16:creationId xmlns:a16="http://schemas.microsoft.com/office/drawing/2014/main" id="{40820556-EB54-4317-A98D-1FEE044259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11" name="Line 1071">
                  <a:extLst>
                    <a:ext uri="{FF2B5EF4-FFF2-40B4-BE49-F238E27FC236}">
                      <a16:creationId xmlns:a16="http://schemas.microsoft.com/office/drawing/2014/main" id="{E829C63F-7407-47BB-8A40-A52A5C5906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2912" name="Text Box 1072">
                <a:extLst>
                  <a:ext uri="{FF2B5EF4-FFF2-40B4-BE49-F238E27FC236}">
                    <a16:creationId xmlns:a16="http://schemas.microsoft.com/office/drawing/2014/main" id="{C65428AF-ACF3-4CFC-9222-9072462DC3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7501"/>
                <a:ext cx="918" cy="1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kumimoji="0" lang="en-US" altLang="zh-CN" sz="1200" b="1">
                    <a:solidFill>
                      <a:srgbClr val="008000"/>
                    </a:solidFill>
                    <a:latin typeface="仿宋_GB2312" pitchFamily="49" charset="-122"/>
                  </a:rPr>
                  <a:t>condition c1</a:t>
                </a:r>
              </a:p>
            </p:txBody>
          </p:sp>
          <p:sp>
            <p:nvSpPr>
              <p:cNvPr id="292913" name="Line 1073">
                <a:extLst>
                  <a:ext uri="{FF2B5EF4-FFF2-40B4-BE49-F238E27FC236}">
                    <a16:creationId xmlns:a16="http://schemas.microsoft.com/office/drawing/2014/main" id="{E5994D7B-CBAB-4550-9AB0-8143BD20E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1" y="833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14" name="Line 1074">
                <a:extLst>
                  <a:ext uri="{FF2B5EF4-FFF2-40B4-BE49-F238E27FC236}">
                    <a16:creationId xmlns:a16="http://schemas.microsoft.com/office/drawing/2014/main" id="{E10BCF47-333F-4B8F-83BC-72038305C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1" y="787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15" name="Line 1075">
                <a:extLst>
                  <a:ext uri="{FF2B5EF4-FFF2-40B4-BE49-F238E27FC236}">
                    <a16:creationId xmlns:a16="http://schemas.microsoft.com/office/drawing/2014/main" id="{FDC6D861-8C3F-4F6B-833E-4252556C5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1" y="787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16" name="Line 1076">
                <a:extLst>
                  <a:ext uri="{FF2B5EF4-FFF2-40B4-BE49-F238E27FC236}">
                    <a16:creationId xmlns:a16="http://schemas.microsoft.com/office/drawing/2014/main" id="{C4245E21-260B-46F4-9BC7-9B42FCC2F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787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17" name="Text Box 1077">
                <a:extLst>
                  <a:ext uri="{FF2B5EF4-FFF2-40B4-BE49-F238E27FC236}">
                    <a16:creationId xmlns:a16="http://schemas.microsoft.com/office/drawing/2014/main" id="{94B420FD-9263-4675-8AF8-A117480BD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8101"/>
                <a:ext cx="918" cy="1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kumimoji="0" lang="en-US" altLang="zh-CN" sz="1800" b="1">
                    <a:solidFill>
                      <a:srgbClr val="008000"/>
                    </a:solidFill>
                    <a:latin typeface="仿宋_GB2312" pitchFamily="49" charset="-122"/>
                  </a:rPr>
                  <a:t>wait(c1)</a:t>
                </a:r>
              </a:p>
            </p:txBody>
          </p:sp>
        </p:grpSp>
        <p:sp>
          <p:nvSpPr>
            <p:cNvPr id="292918" name="Text Box 1078">
              <a:extLst>
                <a:ext uri="{FF2B5EF4-FFF2-40B4-BE49-F238E27FC236}">
                  <a16:creationId xmlns:a16="http://schemas.microsoft.com/office/drawing/2014/main" id="{76A45E23-C54B-498E-8BFD-583BFEC4E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2078"/>
              <a:ext cx="646" cy="37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400" b="1">
                  <a:solidFill>
                    <a:srgbClr val="008000"/>
                  </a:solidFill>
                </a:rPr>
                <a:t>…</a:t>
              </a:r>
              <a:endParaRPr kumimoji="0" lang="en-US" altLang="zh-CN" sz="2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>
                <a:lnSpc>
                  <a:spcPct val="80000"/>
                </a:lnSpc>
              </a:pPr>
              <a:endParaRPr kumimoji="0" lang="en-US" altLang="zh-CN" sz="7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grpSp>
          <p:nvGrpSpPr>
            <p:cNvPr id="292919" name="Group 1079">
              <a:extLst>
                <a:ext uri="{FF2B5EF4-FFF2-40B4-BE49-F238E27FC236}">
                  <a16:creationId xmlns:a16="http://schemas.microsoft.com/office/drawing/2014/main" id="{7A14A93D-AC5B-4ACB-8EE7-710581C5E9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7" y="2522"/>
              <a:ext cx="1648" cy="397"/>
              <a:chOff x="2601" y="7501"/>
              <a:chExt cx="2340" cy="837"/>
            </a:xfrm>
          </p:grpSpPr>
          <p:grpSp>
            <p:nvGrpSpPr>
              <p:cNvPr id="292920" name="Group 1080">
                <a:extLst>
                  <a:ext uri="{FF2B5EF4-FFF2-40B4-BE49-F238E27FC236}">
                    <a16:creationId xmlns:a16="http://schemas.microsoft.com/office/drawing/2014/main" id="{859F7EA1-6A74-4E65-B4A2-BAF29F5CC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1" y="7714"/>
                <a:ext cx="1260" cy="312"/>
                <a:chOff x="2421" y="7714"/>
                <a:chExt cx="1440" cy="312"/>
              </a:xfrm>
            </p:grpSpPr>
            <p:sp>
              <p:nvSpPr>
                <p:cNvPr id="292921" name="Line 1081">
                  <a:extLst>
                    <a:ext uri="{FF2B5EF4-FFF2-40B4-BE49-F238E27FC236}">
                      <a16:creationId xmlns:a16="http://schemas.microsoft.com/office/drawing/2014/main" id="{C2A0B985-AC96-4983-90B9-AAB9EF0CBF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1" y="7714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2" name="Line 1082">
                  <a:extLst>
                    <a:ext uri="{FF2B5EF4-FFF2-40B4-BE49-F238E27FC236}">
                      <a16:creationId xmlns:a16="http://schemas.microsoft.com/office/drawing/2014/main" id="{65092E9E-B8D7-4749-AFDC-68B5378C74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1" y="8026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3" name="Line 1083">
                  <a:extLst>
                    <a:ext uri="{FF2B5EF4-FFF2-40B4-BE49-F238E27FC236}">
                      <a16:creationId xmlns:a16="http://schemas.microsoft.com/office/drawing/2014/main" id="{FE5AA04F-42B9-4978-8750-002D483CA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4" name="Line 1084">
                  <a:extLst>
                    <a:ext uri="{FF2B5EF4-FFF2-40B4-BE49-F238E27FC236}">
                      <a16:creationId xmlns:a16="http://schemas.microsoft.com/office/drawing/2014/main" id="{BA1ABDC4-6157-4C03-A140-3B082CFF40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8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5" name="Line 1085">
                  <a:extLst>
                    <a:ext uri="{FF2B5EF4-FFF2-40B4-BE49-F238E27FC236}">
                      <a16:creationId xmlns:a16="http://schemas.microsoft.com/office/drawing/2014/main" id="{68D052E0-59D8-4602-9585-0CA49BFC0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6" name="Line 1086">
                  <a:extLst>
                    <a:ext uri="{FF2B5EF4-FFF2-40B4-BE49-F238E27FC236}">
                      <a16:creationId xmlns:a16="http://schemas.microsoft.com/office/drawing/2014/main" id="{C907ECC7-228C-4871-8239-BED23FE0E9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2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7" name="Line 1087">
                  <a:extLst>
                    <a:ext uri="{FF2B5EF4-FFF2-40B4-BE49-F238E27FC236}">
                      <a16:creationId xmlns:a16="http://schemas.microsoft.com/office/drawing/2014/main" id="{96331FB2-A27A-46EB-B059-264E49EABD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8" name="Line 1088">
                  <a:extLst>
                    <a:ext uri="{FF2B5EF4-FFF2-40B4-BE49-F238E27FC236}">
                      <a16:creationId xmlns:a16="http://schemas.microsoft.com/office/drawing/2014/main" id="{A4507E5C-E65F-46E0-B2B1-874D7DBA92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29" name="Line 1089">
                  <a:extLst>
                    <a:ext uri="{FF2B5EF4-FFF2-40B4-BE49-F238E27FC236}">
                      <a16:creationId xmlns:a16="http://schemas.microsoft.com/office/drawing/2014/main" id="{FB8C8A7F-1621-4AA9-BC0B-450C187CEE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30" name="Line 1090">
                  <a:extLst>
                    <a:ext uri="{FF2B5EF4-FFF2-40B4-BE49-F238E27FC236}">
                      <a16:creationId xmlns:a16="http://schemas.microsoft.com/office/drawing/2014/main" id="{E0E821EB-C5B8-4BE6-BEFF-260B4F2B5B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2931" name="Text Box 1091">
                <a:extLst>
                  <a:ext uri="{FF2B5EF4-FFF2-40B4-BE49-F238E27FC236}">
                    <a16:creationId xmlns:a16="http://schemas.microsoft.com/office/drawing/2014/main" id="{36B123C9-6E4D-4026-B13E-1F8DCF081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7501"/>
                <a:ext cx="918" cy="1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kumimoji="0" lang="en-US" altLang="zh-CN" sz="1600" b="1">
                    <a:solidFill>
                      <a:srgbClr val="008000"/>
                    </a:solidFill>
                    <a:latin typeface="仿宋_GB2312" pitchFamily="49" charset="-122"/>
                  </a:rPr>
                  <a:t>condition cn</a:t>
                </a:r>
              </a:p>
            </p:txBody>
          </p:sp>
          <p:sp>
            <p:nvSpPr>
              <p:cNvPr id="292932" name="Line 1092">
                <a:extLst>
                  <a:ext uri="{FF2B5EF4-FFF2-40B4-BE49-F238E27FC236}">
                    <a16:creationId xmlns:a16="http://schemas.microsoft.com/office/drawing/2014/main" id="{E7462560-0A41-4ECE-8FB0-84A41B0EF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1" y="833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33" name="Line 1093">
                <a:extLst>
                  <a:ext uri="{FF2B5EF4-FFF2-40B4-BE49-F238E27FC236}">
                    <a16:creationId xmlns:a16="http://schemas.microsoft.com/office/drawing/2014/main" id="{54E9CF49-0E00-4395-A2E2-240F71A56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1" y="787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34" name="Line 1094">
                <a:extLst>
                  <a:ext uri="{FF2B5EF4-FFF2-40B4-BE49-F238E27FC236}">
                    <a16:creationId xmlns:a16="http://schemas.microsoft.com/office/drawing/2014/main" id="{33DE7EEA-DB4D-4551-A9EE-F26C03A3B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1" y="787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35" name="Line 1095">
                <a:extLst>
                  <a:ext uri="{FF2B5EF4-FFF2-40B4-BE49-F238E27FC236}">
                    <a16:creationId xmlns:a16="http://schemas.microsoft.com/office/drawing/2014/main" id="{B85F5A01-6627-44D7-9A72-EA7E98C2E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787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36" name="Text Box 1096">
                <a:extLst>
                  <a:ext uri="{FF2B5EF4-FFF2-40B4-BE49-F238E27FC236}">
                    <a16:creationId xmlns:a16="http://schemas.microsoft.com/office/drawing/2014/main" id="{EE25B366-4358-4EC6-A6DB-961FEB12B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8101"/>
                <a:ext cx="918" cy="1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kumimoji="0" lang="en-US" altLang="zh-CN" sz="1600" b="1">
                    <a:solidFill>
                      <a:srgbClr val="008000"/>
                    </a:solidFill>
                    <a:latin typeface="仿宋_GB2312" pitchFamily="49" charset="-122"/>
                  </a:rPr>
                  <a:t>  wait(cn)</a:t>
                </a:r>
              </a:p>
            </p:txBody>
          </p:sp>
        </p:grpSp>
        <p:grpSp>
          <p:nvGrpSpPr>
            <p:cNvPr id="292937" name="Group 1097">
              <a:extLst>
                <a:ext uri="{FF2B5EF4-FFF2-40B4-BE49-F238E27FC236}">
                  <a16:creationId xmlns:a16="http://schemas.microsoft.com/office/drawing/2014/main" id="{89452042-5C8A-4723-920E-7C249F7A8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7" y="3114"/>
              <a:ext cx="1648" cy="397"/>
              <a:chOff x="2601" y="7501"/>
              <a:chExt cx="2340" cy="837"/>
            </a:xfrm>
          </p:grpSpPr>
          <p:grpSp>
            <p:nvGrpSpPr>
              <p:cNvPr id="292938" name="Group 1098">
                <a:extLst>
                  <a:ext uri="{FF2B5EF4-FFF2-40B4-BE49-F238E27FC236}">
                    <a16:creationId xmlns:a16="http://schemas.microsoft.com/office/drawing/2014/main" id="{062473DE-FD4A-4D43-872D-118A88C472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1" y="7714"/>
                <a:ext cx="1260" cy="312"/>
                <a:chOff x="2421" y="7714"/>
                <a:chExt cx="1440" cy="312"/>
              </a:xfrm>
            </p:grpSpPr>
            <p:sp>
              <p:nvSpPr>
                <p:cNvPr id="292939" name="Line 1099">
                  <a:extLst>
                    <a:ext uri="{FF2B5EF4-FFF2-40B4-BE49-F238E27FC236}">
                      <a16:creationId xmlns:a16="http://schemas.microsoft.com/office/drawing/2014/main" id="{561BE0CB-63D3-4980-A5A3-3CEFC71A3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1" y="7714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0" name="Line 1100">
                  <a:extLst>
                    <a:ext uri="{FF2B5EF4-FFF2-40B4-BE49-F238E27FC236}">
                      <a16:creationId xmlns:a16="http://schemas.microsoft.com/office/drawing/2014/main" id="{3D269502-DF99-4954-B82D-9A6BC8C709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1" y="8026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1" name="Line 1101">
                  <a:extLst>
                    <a:ext uri="{FF2B5EF4-FFF2-40B4-BE49-F238E27FC236}">
                      <a16:creationId xmlns:a16="http://schemas.microsoft.com/office/drawing/2014/main" id="{717D5B00-38DB-4E90-927F-AA292C9AB3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2" name="Line 1102">
                  <a:extLst>
                    <a:ext uri="{FF2B5EF4-FFF2-40B4-BE49-F238E27FC236}">
                      <a16:creationId xmlns:a16="http://schemas.microsoft.com/office/drawing/2014/main" id="{DE9D2FD8-882E-4891-B253-CD1751345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8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3" name="Line 1103">
                  <a:extLst>
                    <a:ext uri="{FF2B5EF4-FFF2-40B4-BE49-F238E27FC236}">
                      <a16:creationId xmlns:a16="http://schemas.microsoft.com/office/drawing/2014/main" id="{95254A0C-EDD0-41C4-8850-91362D49BC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4" name="Line 1104">
                  <a:extLst>
                    <a:ext uri="{FF2B5EF4-FFF2-40B4-BE49-F238E27FC236}">
                      <a16:creationId xmlns:a16="http://schemas.microsoft.com/office/drawing/2014/main" id="{739CA9BB-B6CB-4A4A-AF28-FE6DA8C10E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2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5" name="Line 1105">
                  <a:extLst>
                    <a:ext uri="{FF2B5EF4-FFF2-40B4-BE49-F238E27FC236}">
                      <a16:creationId xmlns:a16="http://schemas.microsoft.com/office/drawing/2014/main" id="{5076671D-39DE-4DA2-8B97-32BAE48339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6" name="Line 1106">
                  <a:extLst>
                    <a:ext uri="{FF2B5EF4-FFF2-40B4-BE49-F238E27FC236}">
                      <a16:creationId xmlns:a16="http://schemas.microsoft.com/office/drawing/2014/main" id="{2D366DC6-B678-4EC0-BE7D-EA2408FA86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7" name="Line 1107">
                  <a:extLst>
                    <a:ext uri="{FF2B5EF4-FFF2-40B4-BE49-F238E27FC236}">
                      <a16:creationId xmlns:a16="http://schemas.microsoft.com/office/drawing/2014/main" id="{185A1E85-867C-4834-A3A1-BEF5738B6A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948" name="Line 1108">
                  <a:extLst>
                    <a:ext uri="{FF2B5EF4-FFF2-40B4-BE49-F238E27FC236}">
                      <a16:creationId xmlns:a16="http://schemas.microsoft.com/office/drawing/2014/main" id="{AF0622C0-15DC-4147-8A6C-D05C1BE1F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1" y="7714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2949" name="Text Box 1109">
                <a:extLst>
                  <a:ext uri="{FF2B5EF4-FFF2-40B4-BE49-F238E27FC236}">
                    <a16:creationId xmlns:a16="http://schemas.microsoft.com/office/drawing/2014/main" id="{FD707283-A7BC-4BC1-9F66-C50A22A83E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7501"/>
                <a:ext cx="918" cy="1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kumimoji="0" lang="en-US" altLang="zh-CN" sz="1200" b="1">
                    <a:solidFill>
                      <a:srgbClr val="008000"/>
                    </a:solidFill>
                    <a:latin typeface="仿宋_GB2312" pitchFamily="49" charset="-122"/>
                  </a:rPr>
                  <a:t>Urgent queue</a:t>
                </a:r>
              </a:p>
            </p:txBody>
          </p:sp>
          <p:sp>
            <p:nvSpPr>
              <p:cNvPr id="292950" name="Line 1110">
                <a:extLst>
                  <a:ext uri="{FF2B5EF4-FFF2-40B4-BE49-F238E27FC236}">
                    <a16:creationId xmlns:a16="http://schemas.microsoft.com/office/drawing/2014/main" id="{69F4FC84-5408-44E6-8D81-B0EA917C6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1" y="833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51" name="Line 1111">
                <a:extLst>
                  <a:ext uri="{FF2B5EF4-FFF2-40B4-BE49-F238E27FC236}">
                    <a16:creationId xmlns:a16="http://schemas.microsoft.com/office/drawing/2014/main" id="{B8F583A7-EEE8-4F77-9C17-79833E6A5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1" y="787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52" name="Line 1112">
                <a:extLst>
                  <a:ext uri="{FF2B5EF4-FFF2-40B4-BE49-F238E27FC236}">
                    <a16:creationId xmlns:a16="http://schemas.microsoft.com/office/drawing/2014/main" id="{1B1C877F-68E4-46FF-A30C-F6EBBB7E8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1" y="787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53" name="Line 1113">
                <a:extLst>
                  <a:ext uri="{FF2B5EF4-FFF2-40B4-BE49-F238E27FC236}">
                    <a16:creationId xmlns:a16="http://schemas.microsoft.com/office/drawing/2014/main" id="{FE2F917E-7253-4BFF-954F-5ED3D2FF3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787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54" name="Text Box 1114">
                <a:extLst>
                  <a:ext uri="{FF2B5EF4-FFF2-40B4-BE49-F238E27FC236}">
                    <a16:creationId xmlns:a16="http://schemas.microsoft.com/office/drawing/2014/main" id="{3781009B-D503-46A7-92F5-83B68511C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8101"/>
                <a:ext cx="918" cy="1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kumimoji="0" lang="en-US" altLang="zh-CN" sz="1200" b="1">
                    <a:solidFill>
                      <a:srgbClr val="008000"/>
                    </a:solidFill>
                    <a:latin typeface="仿宋_GB2312" pitchFamily="49" charset="-122"/>
                  </a:rPr>
                  <a:t>  signal</a:t>
                </a:r>
              </a:p>
            </p:txBody>
          </p:sp>
        </p:grpSp>
        <p:sp>
          <p:nvSpPr>
            <p:cNvPr id="292955" name="Text Box 1115">
              <a:extLst>
                <a:ext uri="{FF2B5EF4-FFF2-40B4-BE49-F238E27FC236}">
                  <a16:creationId xmlns:a16="http://schemas.microsoft.com/office/drawing/2014/main" id="{20B803A7-F5BC-40BC-A925-6EA5AE941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" y="1634"/>
              <a:ext cx="1267" cy="2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局部数据</a:t>
              </a:r>
            </a:p>
          </p:txBody>
        </p:sp>
        <p:sp>
          <p:nvSpPr>
            <p:cNvPr id="292956" name="Text Box 1116">
              <a:extLst>
                <a:ext uri="{FF2B5EF4-FFF2-40B4-BE49-F238E27FC236}">
                  <a16:creationId xmlns:a16="http://schemas.microsoft.com/office/drawing/2014/main" id="{695115DB-293A-4AE5-BF22-AA43A40E6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" y="1930"/>
              <a:ext cx="1267" cy="2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条件变量</a:t>
              </a:r>
            </a:p>
          </p:txBody>
        </p:sp>
        <p:sp>
          <p:nvSpPr>
            <p:cNvPr id="292957" name="Text Box 1117">
              <a:extLst>
                <a:ext uri="{FF2B5EF4-FFF2-40B4-BE49-F238E27FC236}">
                  <a16:creationId xmlns:a16="http://schemas.microsoft.com/office/drawing/2014/main" id="{0186D683-F493-4E75-9A9F-E73787DB3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" y="2300"/>
              <a:ext cx="1267" cy="2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82800" bIns="82800"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过程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1</a:t>
              </a:r>
            </a:p>
          </p:txBody>
        </p:sp>
        <p:sp>
          <p:nvSpPr>
            <p:cNvPr id="292958" name="Text Box 1118">
              <a:extLst>
                <a:ext uri="{FF2B5EF4-FFF2-40B4-BE49-F238E27FC236}">
                  <a16:creationId xmlns:a16="http://schemas.microsoft.com/office/drawing/2014/main" id="{F1FD6D4B-3FFC-43C3-BE8A-56015F30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" y="2892"/>
              <a:ext cx="1267" cy="2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82800" bIns="82800"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过程</a:t>
              </a:r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k</a:t>
              </a:r>
            </a:p>
          </p:txBody>
        </p:sp>
        <p:sp>
          <p:nvSpPr>
            <p:cNvPr id="292959" name="Text Box 1119">
              <a:extLst>
                <a:ext uri="{FF2B5EF4-FFF2-40B4-BE49-F238E27FC236}">
                  <a16:creationId xmlns:a16="http://schemas.microsoft.com/office/drawing/2014/main" id="{A4CE0A1D-E6B0-484B-8576-6694B3A56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3706"/>
              <a:ext cx="646" cy="14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8000"/>
                  </a:solidFill>
                  <a:latin typeface="仿宋_GB2312" pitchFamily="49" charset="-122"/>
                </a:rPr>
                <a:t>出口</a:t>
              </a:r>
            </a:p>
            <a:p>
              <a:pPr algn="ctr" eaLnBrk="0" hangingPunct="0"/>
              <a:endParaRPr kumimoji="0" lang="zh-CN" altLang="en-US" sz="16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92960" name="Text Box 1120">
              <a:extLst>
                <a:ext uri="{FF2B5EF4-FFF2-40B4-BE49-F238E27FC236}">
                  <a16:creationId xmlns:a16="http://schemas.microsoft.com/office/drawing/2014/main" id="{993B7538-C1B9-41D1-98D4-DBD5D1C67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" y="3336"/>
              <a:ext cx="1267" cy="2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初始化代码</a:t>
              </a:r>
            </a:p>
          </p:txBody>
        </p:sp>
        <p:sp>
          <p:nvSpPr>
            <p:cNvPr id="292961" name="Line 1121">
              <a:extLst>
                <a:ext uri="{FF2B5EF4-FFF2-40B4-BE49-F238E27FC236}">
                  <a16:creationId xmlns:a16="http://schemas.microsoft.com/office/drawing/2014/main" id="{E518DD62-8D8F-4A03-8F5F-624FBED3B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8" y="3632"/>
              <a:ext cx="0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962" name="Text Box 1122">
              <a:extLst>
                <a:ext uri="{FF2B5EF4-FFF2-40B4-BE49-F238E27FC236}">
                  <a16:creationId xmlns:a16="http://schemas.microsoft.com/office/drawing/2014/main" id="{503E34DB-1FED-4169-B528-9F67DEAA7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104"/>
              <a:ext cx="646" cy="14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入口</a:t>
              </a:r>
            </a:p>
            <a:p>
              <a:pPr algn="ctr"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92963" name="Text Box 1123">
              <a:extLst>
                <a:ext uri="{FF2B5EF4-FFF2-40B4-BE49-F238E27FC236}">
                  <a16:creationId xmlns:a16="http://schemas.microsoft.com/office/drawing/2014/main" id="{7099969E-5C04-4E1E-88DA-52D5AED73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" y="1486"/>
              <a:ext cx="646" cy="14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800" b="1">
                  <a:solidFill>
                    <a:srgbClr val="008000"/>
                  </a:solidFill>
                  <a:latin typeface="仿宋_GB2312" pitchFamily="49" charset="-122"/>
                </a:rPr>
                <a:t>工作区域</a:t>
              </a:r>
            </a:p>
            <a:p>
              <a:pPr algn="ctr" eaLnBrk="0" hangingPunct="0"/>
              <a:endParaRPr kumimoji="0" lang="zh-CN" altLang="en-US" sz="7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grpSp>
          <p:nvGrpSpPr>
            <p:cNvPr id="292964" name="Group 1124">
              <a:extLst>
                <a:ext uri="{FF2B5EF4-FFF2-40B4-BE49-F238E27FC236}">
                  <a16:creationId xmlns:a16="http://schemas.microsoft.com/office/drawing/2014/main" id="{58585B4C-13A8-4348-A538-001D77FBA8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2" y="720"/>
              <a:ext cx="253" cy="518"/>
              <a:chOff x="5841" y="5842"/>
              <a:chExt cx="360" cy="1404"/>
            </a:xfrm>
          </p:grpSpPr>
          <p:sp>
            <p:nvSpPr>
              <p:cNvPr id="292965" name="Line 1125">
                <a:extLst>
                  <a:ext uri="{FF2B5EF4-FFF2-40B4-BE49-F238E27FC236}">
                    <a16:creationId xmlns:a16="http://schemas.microsoft.com/office/drawing/2014/main" id="{EABE2194-398F-4F9F-B323-E6853C3C4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5842"/>
                <a:ext cx="0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66" name="Line 1126">
                <a:extLst>
                  <a:ext uri="{FF2B5EF4-FFF2-40B4-BE49-F238E27FC236}">
                    <a16:creationId xmlns:a16="http://schemas.microsoft.com/office/drawing/2014/main" id="{FD3260D0-366F-4BDC-B95B-759DE9D72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01" y="5842"/>
                <a:ext cx="0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67" name="Line 1127">
                <a:extLst>
                  <a:ext uri="{FF2B5EF4-FFF2-40B4-BE49-F238E27FC236}">
                    <a16:creationId xmlns:a16="http://schemas.microsoft.com/office/drawing/2014/main" id="{67534C7C-507B-46D1-9F15-E0640D9C6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7246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68" name="Line 1128">
                <a:extLst>
                  <a:ext uri="{FF2B5EF4-FFF2-40B4-BE49-F238E27FC236}">
                    <a16:creationId xmlns:a16="http://schemas.microsoft.com/office/drawing/2014/main" id="{87DE585C-AAC5-4920-B3E2-A66B4DAD0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709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69" name="Line 1129">
                <a:extLst>
                  <a:ext uri="{FF2B5EF4-FFF2-40B4-BE49-F238E27FC236}">
                    <a16:creationId xmlns:a16="http://schemas.microsoft.com/office/drawing/2014/main" id="{A75C763F-55A3-4EC2-9951-13A11DAD8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6934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70" name="Line 1130">
                <a:extLst>
                  <a:ext uri="{FF2B5EF4-FFF2-40B4-BE49-F238E27FC236}">
                    <a16:creationId xmlns:a16="http://schemas.microsoft.com/office/drawing/2014/main" id="{B167A653-77C4-4654-BFB9-C2964DDC3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677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71" name="Line 1131">
                <a:extLst>
                  <a:ext uri="{FF2B5EF4-FFF2-40B4-BE49-F238E27FC236}">
                    <a16:creationId xmlns:a16="http://schemas.microsoft.com/office/drawing/2014/main" id="{1AC9346B-B0DD-476B-853B-7BDA55714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662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72" name="Line 1132">
                <a:extLst>
                  <a:ext uri="{FF2B5EF4-FFF2-40B4-BE49-F238E27FC236}">
                    <a16:creationId xmlns:a16="http://schemas.microsoft.com/office/drawing/2014/main" id="{3D4A2618-8599-4AB7-9A2C-9B0D85945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6466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73" name="Line 1133">
                <a:extLst>
                  <a:ext uri="{FF2B5EF4-FFF2-40B4-BE49-F238E27FC236}">
                    <a16:creationId xmlns:a16="http://schemas.microsoft.com/office/drawing/2014/main" id="{4E7F70A2-4614-426A-AA0A-477C59F3A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631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74" name="Line 1134">
                <a:extLst>
                  <a:ext uri="{FF2B5EF4-FFF2-40B4-BE49-F238E27FC236}">
                    <a16:creationId xmlns:a16="http://schemas.microsoft.com/office/drawing/2014/main" id="{8EDD3964-60F2-476A-9FCB-C09D523D8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6154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75" name="Line 1135">
                <a:extLst>
                  <a:ext uri="{FF2B5EF4-FFF2-40B4-BE49-F238E27FC236}">
                    <a16:creationId xmlns:a16="http://schemas.microsoft.com/office/drawing/2014/main" id="{3C825630-E0D1-4BD3-9B85-D4018E78E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1" y="599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2976" name="Line 1136">
              <a:extLst>
                <a:ext uri="{FF2B5EF4-FFF2-40B4-BE49-F238E27FC236}">
                  <a16:creationId xmlns:a16="http://schemas.microsoft.com/office/drawing/2014/main" id="{0888A4A4-5E8C-4EE0-ADB7-E0BF8814F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8" y="1248"/>
              <a:ext cx="0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977" name="Line 1137">
              <a:extLst>
                <a:ext uri="{FF2B5EF4-FFF2-40B4-BE49-F238E27FC236}">
                  <a16:creationId xmlns:a16="http://schemas.microsoft.com/office/drawing/2014/main" id="{689591B0-C1A9-4AF8-AAF1-9FBF5DD56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8" y="576"/>
              <a:ext cx="0" cy="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978" name="Text Box 1138">
              <a:extLst>
                <a:ext uri="{FF2B5EF4-FFF2-40B4-BE49-F238E27FC236}">
                  <a16:creationId xmlns:a16="http://schemas.microsoft.com/office/drawing/2014/main" id="{2044E1DD-607A-4DE3-AE5F-2845B0E9A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720"/>
              <a:ext cx="633" cy="29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400" b="1">
                  <a:solidFill>
                    <a:srgbClr val="008000"/>
                  </a:solidFill>
                  <a:latin typeface="仿宋_GB2312" pitchFamily="49" charset="-122"/>
                </a:rPr>
                <a:t>等待调用的进程队列</a:t>
              </a:r>
            </a:p>
            <a:p>
              <a:pPr algn="ctr" eaLnBrk="0" hangingPunct="0"/>
              <a:endParaRPr kumimoji="0" lang="zh-CN" altLang="en-US" sz="1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92979" name="Text Box 1139">
              <a:extLst>
                <a:ext uri="{FF2B5EF4-FFF2-40B4-BE49-F238E27FC236}">
                  <a16:creationId xmlns:a16="http://schemas.microsoft.com/office/drawing/2014/main" id="{0003B5C3-D83B-41BC-885A-ADB54B9E3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388"/>
              <a:ext cx="1140" cy="14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等待区域</a:t>
              </a:r>
            </a:p>
            <a:p>
              <a:pPr algn="ctr" eaLnBrk="0" hangingPunct="0"/>
              <a:endParaRPr kumimoji="0" lang="zh-CN" altLang="en-US" sz="7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92980" name="Line 1140">
              <a:extLst>
                <a:ext uri="{FF2B5EF4-FFF2-40B4-BE49-F238E27FC236}">
                  <a16:creationId xmlns:a16="http://schemas.microsoft.com/office/drawing/2014/main" id="{192345A2-C39A-4AD6-B46E-DF00B1589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1296"/>
              <a:ext cx="11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981" name="Line 1141">
              <a:extLst>
                <a:ext uri="{FF2B5EF4-FFF2-40B4-BE49-F238E27FC236}">
                  <a16:creationId xmlns:a16="http://schemas.microsoft.com/office/drawing/2014/main" id="{8681A963-BF46-427F-BB14-067CD8B12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1296"/>
              <a:ext cx="7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982" name="Line 1142">
              <a:extLst>
                <a:ext uri="{FF2B5EF4-FFF2-40B4-BE49-F238E27FC236}">
                  <a16:creationId xmlns:a16="http://schemas.microsoft.com/office/drawing/2014/main" id="{B4CF8CBF-8C55-4E1F-AE18-C3E0C5B63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3744"/>
              <a:ext cx="11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983" name="Line 1143">
              <a:extLst>
                <a:ext uri="{FF2B5EF4-FFF2-40B4-BE49-F238E27FC236}">
                  <a16:creationId xmlns:a16="http://schemas.microsoft.com/office/drawing/2014/main" id="{0DD7B3E1-EBBB-4B02-B118-E52B3F262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3744"/>
              <a:ext cx="7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984" name="Line 1144">
              <a:extLst>
                <a:ext uri="{FF2B5EF4-FFF2-40B4-BE49-F238E27FC236}">
                  <a16:creationId xmlns:a16="http://schemas.microsoft.com/office/drawing/2014/main" id="{FAD35605-2A07-4292-B39A-6F142A9AA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96"/>
              <a:ext cx="9" cy="2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985" name="Line 1145">
              <a:extLst>
                <a:ext uri="{FF2B5EF4-FFF2-40B4-BE49-F238E27FC236}">
                  <a16:creationId xmlns:a16="http://schemas.microsoft.com/office/drawing/2014/main" id="{F22BD54F-3A9E-4926-863D-5878A121B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" y="1296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986" name="Line 1146">
              <a:extLst>
                <a:ext uri="{FF2B5EF4-FFF2-40B4-BE49-F238E27FC236}">
                  <a16:creationId xmlns:a16="http://schemas.microsoft.com/office/drawing/2014/main" id="{9CE27EDA-6367-488D-8B52-9BF136BA1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1296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987" name="Line 1147">
              <a:extLst>
                <a:ext uri="{FF2B5EF4-FFF2-40B4-BE49-F238E27FC236}">
                  <a16:creationId xmlns:a16="http://schemas.microsoft.com/office/drawing/2014/main" id="{C84B45FF-40F8-4A10-A704-6AA86D171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" y="3670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988" name="Line 1148">
              <a:extLst>
                <a:ext uri="{FF2B5EF4-FFF2-40B4-BE49-F238E27FC236}">
                  <a16:creationId xmlns:a16="http://schemas.microsoft.com/office/drawing/2014/main" id="{F7EEFC4B-502C-42E9-8869-817803572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3670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989" name="Text Box 1149">
              <a:extLst>
                <a:ext uri="{FF2B5EF4-FFF2-40B4-BE49-F238E27FC236}">
                  <a16:creationId xmlns:a16="http://schemas.microsoft.com/office/drawing/2014/main" id="{D2919940-D1C9-4AE2-9B56-72A221792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" y="3928"/>
              <a:ext cx="2154" cy="2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2400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sz="2400" b="1">
                  <a:solidFill>
                    <a:srgbClr val="008000"/>
                  </a:solidFill>
                  <a:latin typeface="仿宋_GB2312" pitchFamily="49" charset="-122"/>
                </a:rPr>
                <a:t> 管程的结构示意图</a:t>
              </a: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292990" name="Text Box 1150">
              <a:extLst>
                <a:ext uri="{FF2B5EF4-FFF2-40B4-BE49-F238E27FC236}">
                  <a16:creationId xmlns:a16="http://schemas.microsoft.com/office/drawing/2014/main" id="{898ECFB6-CA9F-4E3D-B707-EADC3F5EE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2670"/>
              <a:ext cx="760" cy="14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kumimoji="0" lang="en-US" altLang="zh-CN" sz="1400" b="1">
                  <a:solidFill>
                    <a:srgbClr val="008000"/>
                  </a:solidFill>
                </a:rPr>
                <a:t>…</a:t>
              </a:r>
              <a:endParaRPr kumimoji="0" lang="en-US" altLang="zh-CN" sz="1400" b="1">
                <a:solidFill>
                  <a:srgbClr val="008000"/>
                </a:solidFill>
                <a:latin typeface="仿宋_GB2312" pitchFamily="49" charset="-122"/>
              </a:endParaRPr>
            </a:p>
            <a:p>
              <a:pPr algn="just" eaLnBrk="0" hangingPunct="0">
                <a:lnSpc>
                  <a:spcPct val="80000"/>
                </a:lnSpc>
              </a:pPr>
              <a:endParaRPr kumimoji="0" lang="en-US" altLang="zh-CN" sz="700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</p:grpSp>
    </p:spTree>
  </p:cSld>
  <p:clrMapOvr>
    <a:masterClrMapping/>
  </p:clrMapOvr>
  <p:transition>
    <p:checker dir="vert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DE829090-EB55-464E-9750-013E95582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7772400" cy="1206500"/>
          </a:xfrm>
        </p:spPr>
        <p:txBody>
          <a:bodyPr/>
          <a:lstStyle/>
          <a:p>
            <a:br>
              <a:rPr lang="en-US" altLang="zh-CN">
                <a:solidFill>
                  <a:schemeClr val="accent2"/>
                </a:solidFill>
              </a:rPr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进程交互的观点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(7)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5D5C451-2E9D-409F-A33B-CB4B3ADE0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8001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  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/>
          </a:p>
        </p:txBody>
      </p:sp>
      <p:grpSp>
        <p:nvGrpSpPr>
          <p:cNvPr id="171042" name="Group 34">
            <a:extLst>
              <a:ext uri="{FF2B5EF4-FFF2-40B4-BE49-F238E27FC236}">
                <a16:creationId xmlns:a16="http://schemas.microsoft.com/office/drawing/2014/main" id="{26A4CA18-6083-4954-AB80-A413D890D37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95400"/>
            <a:ext cx="8153400" cy="4800600"/>
            <a:chOff x="432" y="816"/>
            <a:chExt cx="5136" cy="3024"/>
          </a:xfrm>
        </p:grpSpPr>
        <p:sp>
          <p:nvSpPr>
            <p:cNvPr id="171013" name="Text Box 5">
              <a:extLst>
                <a:ext uri="{FF2B5EF4-FFF2-40B4-BE49-F238E27FC236}">
                  <a16:creationId xmlns:a16="http://schemas.microsoft.com/office/drawing/2014/main" id="{5AA1662B-EEB7-45AF-98A1-197811DA2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" y="2047"/>
              <a:ext cx="1017" cy="117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互 等 不 循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斥 待 剥 环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条 并 夺 等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件 占    待</a:t>
              </a:r>
            </a:p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有</a:t>
              </a:r>
            </a:p>
          </p:txBody>
        </p:sp>
        <p:sp>
          <p:nvSpPr>
            <p:cNvPr id="171014" name="Text Box 6">
              <a:extLst>
                <a:ext uri="{FF2B5EF4-FFF2-40B4-BE49-F238E27FC236}">
                  <a16:creationId xmlns:a16="http://schemas.microsoft.com/office/drawing/2014/main" id="{4AD92DDF-FAE7-4847-A9BB-6C2024618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" y="816"/>
              <a:ext cx="1160" cy="35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死    锁</a:t>
              </a:r>
            </a:p>
          </p:txBody>
        </p:sp>
        <p:sp>
          <p:nvSpPr>
            <p:cNvPr id="171015" name="Text Box 7">
              <a:extLst>
                <a:ext uri="{FF2B5EF4-FFF2-40B4-BE49-F238E27FC236}">
                  <a16:creationId xmlns:a16="http://schemas.microsoft.com/office/drawing/2014/main" id="{A3D9F678-075D-4306-A59D-5869407DA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578"/>
              <a:ext cx="1245" cy="35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死锁产生条件</a:t>
              </a:r>
            </a:p>
          </p:txBody>
        </p:sp>
        <p:sp>
          <p:nvSpPr>
            <p:cNvPr id="171019" name="Text Box 11">
              <a:extLst>
                <a:ext uri="{FF2B5EF4-FFF2-40B4-BE49-F238E27FC236}">
                  <a16:creationId xmlns:a16="http://schemas.microsoft.com/office/drawing/2014/main" id="{E2F5420A-CC06-4736-A0AF-35157A7DA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6" y="1987"/>
              <a:ext cx="792" cy="142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静 按 破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态 序 坏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分 分 其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配 配 他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   条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   件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71020" name="AutoShape 12">
              <a:extLst>
                <a:ext uri="{FF2B5EF4-FFF2-40B4-BE49-F238E27FC236}">
                  <a16:creationId xmlns:a16="http://schemas.microsoft.com/office/drawing/2014/main" id="{A64F96DC-BE6C-42AC-AA94-E4DE4F558805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1938" y="1402"/>
              <a:ext cx="118" cy="937"/>
            </a:xfrm>
            <a:prstGeom prst="leftBrace">
              <a:avLst>
                <a:gd name="adj1" fmla="val 6617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21" name="Text Box 13">
              <a:extLst>
                <a:ext uri="{FF2B5EF4-FFF2-40B4-BE49-F238E27FC236}">
                  <a16:creationId xmlns:a16="http://schemas.microsoft.com/office/drawing/2014/main" id="{C6598443-7A33-4031-A585-709CF2348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" y="1578"/>
              <a:ext cx="899" cy="35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死锁预防</a:t>
              </a:r>
            </a:p>
          </p:txBody>
        </p:sp>
        <p:sp>
          <p:nvSpPr>
            <p:cNvPr id="171022" name="Text Box 14">
              <a:extLst>
                <a:ext uri="{FF2B5EF4-FFF2-40B4-BE49-F238E27FC236}">
                  <a16:creationId xmlns:a16="http://schemas.microsoft.com/office/drawing/2014/main" id="{13457539-E063-48B1-8856-C967CDE38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1578"/>
              <a:ext cx="1093" cy="35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死锁避免</a:t>
              </a:r>
            </a:p>
          </p:txBody>
        </p:sp>
        <p:sp>
          <p:nvSpPr>
            <p:cNvPr id="171023" name="AutoShape 15">
              <a:extLst>
                <a:ext uri="{FF2B5EF4-FFF2-40B4-BE49-F238E27FC236}">
                  <a16:creationId xmlns:a16="http://schemas.microsoft.com/office/drawing/2014/main" id="{23F084CA-E57B-4182-B267-77C6C95DD249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2901" y="1402"/>
              <a:ext cx="118" cy="937"/>
            </a:xfrm>
            <a:prstGeom prst="leftBrace">
              <a:avLst>
                <a:gd name="adj1" fmla="val 6617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24" name="AutoShape 16">
              <a:extLst>
                <a:ext uri="{FF2B5EF4-FFF2-40B4-BE49-F238E27FC236}">
                  <a16:creationId xmlns:a16="http://schemas.microsoft.com/office/drawing/2014/main" id="{F48B5D44-9588-470B-82F5-D52927CFDC9B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3971" y="1402"/>
              <a:ext cx="118" cy="937"/>
            </a:xfrm>
            <a:prstGeom prst="leftBrace">
              <a:avLst>
                <a:gd name="adj1" fmla="val 6617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25" name="Text Box 17">
              <a:extLst>
                <a:ext uri="{FF2B5EF4-FFF2-40B4-BE49-F238E27FC236}">
                  <a16:creationId xmlns:a16="http://schemas.microsoft.com/office/drawing/2014/main" id="{8397EB43-816F-4707-840D-B6533DB15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1968"/>
              <a:ext cx="621" cy="117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安 银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全 行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状 家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态 算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法</a:t>
              </a:r>
            </a:p>
            <a:p>
              <a:pPr eaLnBrk="0" hangingPunct="0"/>
              <a:endParaRPr kumimoji="0" lang="zh-CN" altLang="en-US" b="1">
                <a:solidFill>
                  <a:srgbClr val="008000"/>
                </a:solidFill>
                <a:latin typeface="仿宋_GB2312" pitchFamily="49" charset="-122"/>
              </a:endParaRPr>
            </a:p>
          </p:txBody>
        </p:sp>
        <p:sp>
          <p:nvSpPr>
            <p:cNvPr id="171026" name="Text Box 18">
              <a:extLst>
                <a:ext uri="{FF2B5EF4-FFF2-40B4-BE49-F238E27FC236}">
                  <a16:creationId xmlns:a16="http://schemas.microsoft.com/office/drawing/2014/main" id="{35C7A78E-1E45-498B-8813-577DF26FD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968"/>
              <a:ext cx="853" cy="187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借 借 借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助 助 助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安 传 资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全 递 源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性 闭 分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检 包 配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测 检 图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测 检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   测</a:t>
              </a:r>
            </a:p>
          </p:txBody>
        </p:sp>
        <p:sp>
          <p:nvSpPr>
            <p:cNvPr id="171027" name="AutoShape 19">
              <a:extLst>
                <a:ext uri="{FF2B5EF4-FFF2-40B4-BE49-F238E27FC236}">
                  <a16:creationId xmlns:a16="http://schemas.microsoft.com/office/drawing/2014/main" id="{53AC9B36-0191-4B54-B610-C9C8DA9CD246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4858" y="1402"/>
              <a:ext cx="118" cy="937"/>
            </a:xfrm>
            <a:prstGeom prst="leftBrace">
              <a:avLst>
                <a:gd name="adj1" fmla="val 6617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30" name="Text Box 22">
              <a:extLst>
                <a:ext uri="{FF2B5EF4-FFF2-40B4-BE49-F238E27FC236}">
                  <a16:creationId xmlns:a16="http://schemas.microsoft.com/office/drawing/2014/main" id="{69B1745B-92AC-45AC-9B5F-991731697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" y="1565"/>
              <a:ext cx="1230" cy="35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b="1">
                  <a:solidFill>
                    <a:srgbClr val="008000"/>
                  </a:solidFill>
                  <a:latin typeface="仿宋_GB2312" pitchFamily="49" charset="-122"/>
                </a:rPr>
                <a:t> </a:t>
              </a:r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死锁检测解除</a:t>
              </a:r>
            </a:p>
          </p:txBody>
        </p:sp>
        <p:sp>
          <p:nvSpPr>
            <p:cNvPr id="171031" name="AutoShape 23">
              <a:extLst>
                <a:ext uri="{FF2B5EF4-FFF2-40B4-BE49-F238E27FC236}">
                  <a16:creationId xmlns:a16="http://schemas.microsoft.com/office/drawing/2014/main" id="{7DACA78D-1969-4739-8B31-84E70893F69A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4934" y="1385"/>
              <a:ext cx="118" cy="937"/>
            </a:xfrm>
            <a:prstGeom prst="leftBrace">
              <a:avLst>
                <a:gd name="adj1" fmla="val 6617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33" name="Text Box 25">
              <a:extLst>
                <a:ext uri="{FF2B5EF4-FFF2-40B4-BE49-F238E27FC236}">
                  <a16:creationId xmlns:a16="http://schemas.microsoft.com/office/drawing/2014/main" id="{03A17CB3-65CD-4749-B8D3-86326BC16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65"/>
              <a:ext cx="899" cy="35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死锁原因</a:t>
              </a:r>
            </a:p>
          </p:txBody>
        </p:sp>
        <p:sp>
          <p:nvSpPr>
            <p:cNvPr id="171034" name="Text Box 26">
              <a:extLst>
                <a:ext uri="{FF2B5EF4-FFF2-40B4-BE49-F238E27FC236}">
                  <a16:creationId xmlns:a16="http://schemas.microsoft.com/office/drawing/2014/main" id="{EC605B65-BB08-4F88-B1CA-84D96D900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" y="1968"/>
              <a:ext cx="727" cy="168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资 进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源 程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不 推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足 进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顺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序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不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当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        </a:t>
              </a:r>
            </a:p>
          </p:txBody>
        </p:sp>
        <p:sp>
          <p:nvSpPr>
            <p:cNvPr id="171035" name="AutoShape 27">
              <a:extLst>
                <a:ext uri="{FF2B5EF4-FFF2-40B4-BE49-F238E27FC236}">
                  <a16:creationId xmlns:a16="http://schemas.microsoft.com/office/drawing/2014/main" id="{31DD2127-6B47-4AC2-A5AE-4DFF744AD506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896" y="1385"/>
              <a:ext cx="118" cy="937"/>
            </a:xfrm>
            <a:prstGeom prst="leftBrace">
              <a:avLst>
                <a:gd name="adj1" fmla="val 66172"/>
                <a:gd name="adj2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036" name="Line 28">
              <a:extLst>
                <a:ext uri="{FF2B5EF4-FFF2-40B4-BE49-F238E27FC236}">
                  <a16:creationId xmlns:a16="http://schemas.microsoft.com/office/drawing/2014/main" id="{36984133-478A-4F5C-A513-2CEF6B025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7" y="1162"/>
              <a:ext cx="1123" cy="4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37" name="Line 29">
              <a:extLst>
                <a:ext uri="{FF2B5EF4-FFF2-40B4-BE49-F238E27FC236}">
                  <a16:creationId xmlns:a16="http://schemas.microsoft.com/office/drawing/2014/main" id="{92257E7A-6B5A-43FE-86C7-1F1530B02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" y="1162"/>
              <a:ext cx="1819" cy="34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38" name="Line 30">
              <a:extLst>
                <a:ext uri="{FF2B5EF4-FFF2-40B4-BE49-F238E27FC236}">
                  <a16:creationId xmlns:a16="http://schemas.microsoft.com/office/drawing/2014/main" id="{8E27922E-B0FB-435F-A3FE-827E50C57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4" y="1162"/>
              <a:ext cx="107" cy="4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39" name="Line 31">
              <a:extLst>
                <a:ext uri="{FF2B5EF4-FFF2-40B4-BE49-F238E27FC236}">
                  <a16:creationId xmlns:a16="http://schemas.microsoft.com/office/drawing/2014/main" id="{5D23607C-3E84-4C76-8BCB-DAF9D1214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1162"/>
              <a:ext cx="1177" cy="4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40" name="Line 32">
              <a:extLst>
                <a:ext uri="{FF2B5EF4-FFF2-40B4-BE49-F238E27FC236}">
                  <a16:creationId xmlns:a16="http://schemas.microsoft.com/office/drawing/2014/main" id="{97DF963D-0737-41B6-99F4-9E50030DA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2" y="1162"/>
              <a:ext cx="428" cy="4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0202E32F-7C42-4FB2-AFCB-57DD31CEB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7772400" cy="1143000"/>
          </a:xfrm>
        </p:spPr>
        <p:txBody>
          <a:bodyPr/>
          <a:lstStyle/>
          <a:p>
            <a:r>
              <a:rPr lang="zh-CN" altLang="en-US" sz="5400">
                <a:solidFill>
                  <a:srgbClr val="FF3300"/>
                </a:solidFill>
                <a:ea typeface="仿宋_GB2312" pitchFamily="49" charset="-122"/>
              </a:rPr>
              <a:t>虚拟机的观点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id="{FB8AEE18-A878-46C0-A210-F4D0862C1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847013" cy="982662"/>
          </a:xfrm>
        </p:spPr>
        <p:txBody>
          <a:bodyPr/>
          <a:lstStyle/>
          <a:p>
            <a:r>
              <a:rPr lang="zh-CN" altLang="en-US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虚拟机的观点</a:t>
            </a:r>
            <a:r>
              <a:rPr lang="en-US" altLang="zh-CN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br>
              <a:rPr lang="en-US" altLang="zh-CN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>
              <a:solidFill>
                <a:srgbClr val="FF33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F5A40DE8-81C7-4B63-BEF6-F7A0C64CF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52525"/>
            <a:ext cx="8280400" cy="5732463"/>
          </a:xfrm>
        </p:spPr>
        <p:txBody>
          <a:bodyPr/>
          <a:lstStyle/>
          <a:p>
            <a:r>
              <a:rPr lang="zh-CN" altLang="en-US">
                <a:ea typeface="仿宋_GB2312" pitchFamily="49" charset="-122"/>
              </a:rPr>
              <a:t>虚拟机或扩展机的观点，是对操作系统功能的一种自顶向下的俯视。安装操作系统的计算机扩展了裸机的功能，使计算机系统的使用由复杂变得简单，把基本功能扩展为复杂功能，从低级操作上升为高级操作。</a:t>
            </a:r>
          </a:p>
          <a:p>
            <a:r>
              <a:rPr lang="zh-CN" altLang="en-US">
                <a:ea typeface="仿宋_GB2312" pitchFamily="49" charset="-122"/>
              </a:rPr>
              <a:t>在裸机上配置操作系统之后，用户使用的是扩展机或虚拟机，虚拟机的扩展包括系统资源的功能扩展和数量的扩展。</a:t>
            </a:r>
          </a:p>
          <a:p>
            <a:pPr>
              <a:buFontTx/>
              <a:buNone/>
            </a:pPr>
            <a:endParaRPr lang="zh-CN" altLang="en-US">
              <a:ea typeface="仿宋_GB2312" pitchFamily="49" charset="-122"/>
            </a:endParaRPr>
          </a:p>
          <a:p>
            <a:endParaRPr lang="zh-CN" altLang="en-US"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C38D261-E251-4A96-9EE3-2CDB1CF24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1143000"/>
          </a:xfrm>
        </p:spPr>
        <p:txBody>
          <a:bodyPr/>
          <a:lstStyle/>
          <a:p>
            <a:br>
              <a:rPr lang="en-US" altLang="zh-CN">
                <a:ea typeface="仿宋_GB2312" pitchFamily="49" charset="-122"/>
              </a:rPr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b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49193" name="Group 41">
            <a:extLst>
              <a:ext uri="{FF2B5EF4-FFF2-40B4-BE49-F238E27FC236}">
                <a16:creationId xmlns:a16="http://schemas.microsoft.com/office/drawing/2014/main" id="{44D482A8-9A4D-4727-8FA7-2D5F4A080AF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36738"/>
            <a:ext cx="7772400" cy="4564062"/>
            <a:chOff x="768" y="1008"/>
            <a:chExt cx="4896" cy="2875"/>
          </a:xfrm>
        </p:grpSpPr>
        <p:grpSp>
          <p:nvGrpSpPr>
            <p:cNvPr id="49192" name="Group 40">
              <a:extLst>
                <a:ext uri="{FF2B5EF4-FFF2-40B4-BE49-F238E27FC236}">
                  <a16:creationId xmlns:a16="http://schemas.microsoft.com/office/drawing/2014/main" id="{CD39E149-1E3F-4232-93CA-D950D0882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984" cy="2875"/>
              <a:chOff x="720" y="1013"/>
              <a:chExt cx="3984" cy="2875"/>
            </a:xfrm>
          </p:grpSpPr>
          <p:sp>
            <p:nvSpPr>
              <p:cNvPr id="49157" name="Text Box 5">
                <a:extLst>
                  <a:ext uri="{FF2B5EF4-FFF2-40B4-BE49-F238E27FC236}">
                    <a16:creationId xmlns:a16="http://schemas.microsoft.com/office/drawing/2014/main" id="{059CF0A5-22DA-4C32-9942-C3B1F6A7A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3" y="1013"/>
                <a:ext cx="683" cy="50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kumimoji="0" lang="zh-CN" altLang="en-US" sz="3200" b="1">
                    <a:solidFill>
                      <a:srgbClr val="008000"/>
                    </a:solidFill>
                    <a:latin typeface="仿宋_GB2312" pitchFamily="49" charset="-122"/>
                  </a:rPr>
                  <a:t>内核</a:t>
                </a:r>
              </a:p>
            </p:txBody>
          </p:sp>
          <p:sp>
            <p:nvSpPr>
              <p:cNvPr id="49158" name="Text Box 6">
                <a:extLst>
                  <a:ext uri="{FF2B5EF4-FFF2-40B4-BE49-F238E27FC236}">
                    <a16:creationId xmlns:a16="http://schemas.microsoft.com/office/drawing/2014/main" id="{4A63D31A-0BE6-4D9D-BBC2-5BEFFF666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5" y="2024"/>
                <a:ext cx="562" cy="50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kumimoji="0" lang="zh-CN" altLang="en-US" sz="2400" b="1">
                    <a:solidFill>
                      <a:srgbClr val="008000"/>
                    </a:solidFill>
                    <a:latin typeface="仿宋_GB2312" pitchFamily="49" charset="-122"/>
                  </a:rPr>
                  <a:t>分类</a:t>
                </a:r>
              </a:p>
            </p:txBody>
          </p:sp>
          <p:sp>
            <p:nvSpPr>
              <p:cNvPr id="49159" name="Text Box 7">
                <a:extLst>
                  <a:ext uri="{FF2B5EF4-FFF2-40B4-BE49-F238E27FC236}">
                    <a16:creationId xmlns:a16="http://schemas.microsoft.com/office/drawing/2014/main" id="{20B69726-77B4-4163-BD10-D6D48D359A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024"/>
                <a:ext cx="562" cy="50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kumimoji="0" lang="zh-CN" altLang="en-US" sz="2400" b="1">
                    <a:solidFill>
                      <a:srgbClr val="008000"/>
                    </a:solidFill>
                    <a:latin typeface="仿宋_GB2312" pitchFamily="49" charset="-122"/>
                  </a:rPr>
                  <a:t>功能</a:t>
                </a:r>
              </a:p>
            </p:txBody>
          </p:sp>
          <p:sp>
            <p:nvSpPr>
              <p:cNvPr id="49161" name="Text Box 9">
                <a:extLst>
                  <a:ext uri="{FF2B5EF4-FFF2-40B4-BE49-F238E27FC236}">
                    <a16:creationId xmlns:a16="http://schemas.microsoft.com/office/drawing/2014/main" id="{50B82008-4904-4824-9CBA-DD83DDA47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064"/>
                <a:ext cx="562" cy="50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kumimoji="0" lang="zh-CN" altLang="en-US" sz="2400" b="1">
                    <a:solidFill>
                      <a:srgbClr val="008000"/>
                    </a:solidFill>
                    <a:latin typeface="仿宋_GB2312" pitchFamily="49" charset="-122"/>
                  </a:rPr>
                  <a:t>属性</a:t>
                </a:r>
              </a:p>
            </p:txBody>
          </p:sp>
          <p:sp>
            <p:nvSpPr>
              <p:cNvPr id="49162" name="Text Box 10">
                <a:extLst>
                  <a:ext uri="{FF2B5EF4-FFF2-40B4-BE49-F238E27FC236}">
                    <a16:creationId xmlns:a16="http://schemas.microsoft.com/office/drawing/2014/main" id="{FDB45039-21E6-4D3B-99B3-04A81C5610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2" y="2024"/>
                <a:ext cx="1012" cy="50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内核虚机器</a:t>
                </a:r>
              </a:p>
              <a:p>
                <a:pPr algn="just"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 特    性</a:t>
                </a:r>
              </a:p>
            </p:txBody>
          </p:sp>
          <p:sp>
            <p:nvSpPr>
              <p:cNvPr id="49163" name="Line 11">
                <a:extLst>
                  <a:ext uri="{FF2B5EF4-FFF2-40B4-BE49-F238E27FC236}">
                    <a16:creationId xmlns:a16="http://schemas.microsoft.com/office/drawing/2014/main" id="{8764E8BB-E914-466F-A6F4-C6403B505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2" y="1771"/>
                <a:ext cx="2798" cy="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4" name="Line 12">
                <a:extLst>
                  <a:ext uri="{FF2B5EF4-FFF2-40B4-BE49-F238E27FC236}">
                    <a16:creationId xmlns:a16="http://schemas.microsoft.com/office/drawing/2014/main" id="{B6C1914B-ADB8-4D45-9278-82BFC66C8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2" y="1771"/>
                <a:ext cx="0" cy="2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5" name="Line 13">
                <a:extLst>
                  <a:ext uri="{FF2B5EF4-FFF2-40B4-BE49-F238E27FC236}">
                    <a16:creationId xmlns:a16="http://schemas.microsoft.com/office/drawing/2014/main" id="{83C2417B-8382-493F-B222-53CC4CED4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71"/>
                <a:ext cx="0" cy="2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6" name="Line 14">
                <a:extLst>
                  <a:ext uri="{FF2B5EF4-FFF2-40B4-BE49-F238E27FC236}">
                    <a16:creationId xmlns:a16="http://schemas.microsoft.com/office/drawing/2014/main" id="{A6223314-EAF8-4431-A108-5A1AA0CF8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771"/>
                <a:ext cx="0" cy="2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7" name="Line 15">
                <a:extLst>
                  <a:ext uri="{FF2B5EF4-FFF2-40B4-BE49-F238E27FC236}">
                    <a16:creationId xmlns:a16="http://schemas.microsoft.com/office/drawing/2014/main" id="{8F0E06E5-D4CF-4927-BDC6-256700B84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771"/>
                <a:ext cx="0" cy="2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8" name="Line 16">
                <a:extLst>
                  <a:ext uri="{FF2B5EF4-FFF2-40B4-BE49-F238E27FC236}">
                    <a16:creationId xmlns:a16="http://schemas.microsoft.com/office/drawing/2014/main" id="{75C98303-A7C2-424F-9459-2C730221C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518"/>
                <a:ext cx="0" cy="2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9" name="Text Box 17">
                <a:extLst>
                  <a:ext uri="{FF2B5EF4-FFF2-40B4-BE49-F238E27FC236}">
                    <a16:creationId xmlns:a16="http://schemas.microsoft.com/office/drawing/2014/main" id="{11706498-7A75-4825-B814-1F2C943820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781"/>
                <a:ext cx="337" cy="75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kumimoji="0" lang="zh-CN" altLang="en-US" sz="2400" b="1">
                    <a:solidFill>
                      <a:srgbClr val="008000"/>
                    </a:solidFill>
                    <a:latin typeface="仿宋_GB2312" pitchFamily="49" charset="-122"/>
                  </a:rPr>
                  <a:t>单内核</a:t>
                </a:r>
              </a:p>
            </p:txBody>
          </p:sp>
          <p:sp>
            <p:nvSpPr>
              <p:cNvPr id="49170" name="Text Box 18">
                <a:extLst>
                  <a:ext uri="{FF2B5EF4-FFF2-40B4-BE49-F238E27FC236}">
                    <a16:creationId xmlns:a16="http://schemas.microsoft.com/office/drawing/2014/main" id="{931BB104-DC58-467E-AA0B-BE3633DE1A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0" y="2781"/>
                <a:ext cx="337" cy="75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kumimoji="0" lang="zh-CN" altLang="en-US" sz="2400" b="1">
                    <a:solidFill>
                      <a:srgbClr val="008000"/>
                    </a:solidFill>
                    <a:latin typeface="仿宋_GB2312" pitchFamily="49" charset="-122"/>
                  </a:rPr>
                  <a:t>微内核</a:t>
                </a:r>
              </a:p>
            </p:txBody>
          </p:sp>
          <p:sp>
            <p:nvSpPr>
              <p:cNvPr id="49171" name="Line 19">
                <a:extLst>
                  <a:ext uri="{FF2B5EF4-FFF2-40B4-BE49-F238E27FC236}">
                    <a16:creationId xmlns:a16="http://schemas.microsoft.com/office/drawing/2014/main" id="{0901C16E-2BF8-4572-8B54-56B4E2D82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5" y="2529"/>
                <a:ext cx="225" cy="2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2" name="Line 20">
                <a:extLst>
                  <a:ext uri="{FF2B5EF4-FFF2-40B4-BE49-F238E27FC236}">
                    <a16:creationId xmlns:a16="http://schemas.microsoft.com/office/drawing/2014/main" id="{96254E00-D0B7-48AB-8054-AEC759A7F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0" y="2529"/>
                <a:ext cx="224" cy="2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3" name="Text Box 21">
                <a:extLst>
                  <a:ext uri="{FF2B5EF4-FFF2-40B4-BE49-F238E27FC236}">
                    <a16:creationId xmlns:a16="http://schemas.microsoft.com/office/drawing/2014/main" id="{6BD39D80-674E-4387-BEC0-B218A2FC5D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655"/>
                <a:ext cx="768" cy="113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kumimoji="0" lang="en-US" altLang="zh-CN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中断处理短程调度</a:t>
                </a:r>
              </a:p>
              <a:p>
                <a:pPr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原语管理</a:t>
                </a:r>
              </a:p>
            </p:txBody>
          </p:sp>
          <p:sp>
            <p:nvSpPr>
              <p:cNvPr id="49174" name="Line 22">
                <a:extLst>
                  <a:ext uri="{FF2B5EF4-FFF2-40B4-BE49-F238E27FC236}">
                    <a16:creationId xmlns:a16="http://schemas.microsoft.com/office/drawing/2014/main" id="{83B72679-7D1A-4A03-A356-9E5FB77E0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2529"/>
                <a:ext cx="0" cy="8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75" name="Group 23">
                <a:extLst>
                  <a:ext uri="{FF2B5EF4-FFF2-40B4-BE49-F238E27FC236}">
                    <a16:creationId xmlns:a16="http://schemas.microsoft.com/office/drawing/2014/main" id="{A67F4811-31D0-4632-AE9E-682A5F8E7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908"/>
                <a:ext cx="113" cy="505"/>
                <a:chOff x="3780" y="4872"/>
                <a:chExt cx="180" cy="624"/>
              </a:xfrm>
            </p:grpSpPr>
            <p:sp>
              <p:nvSpPr>
                <p:cNvPr id="49176" name="Line 24">
                  <a:extLst>
                    <a:ext uri="{FF2B5EF4-FFF2-40B4-BE49-F238E27FC236}">
                      <a16:creationId xmlns:a16="http://schemas.microsoft.com/office/drawing/2014/main" id="{5360D573-DBED-4312-8574-A68F1C2657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4872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77" name="Line 25">
                  <a:extLst>
                    <a:ext uri="{FF2B5EF4-FFF2-40B4-BE49-F238E27FC236}">
                      <a16:creationId xmlns:a16="http://schemas.microsoft.com/office/drawing/2014/main" id="{342E1D52-4DFB-4DD7-9E34-3B879991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5184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78" name="Line 26">
                  <a:extLst>
                    <a:ext uri="{FF2B5EF4-FFF2-40B4-BE49-F238E27FC236}">
                      <a16:creationId xmlns:a16="http://schemas.microsoft.com/office/drawing/2014/main" id="{7578CDB7-87CC-414B-8A52-55D9F858BC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5496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179" name="Line 27">
                <a:extLst>
                  <a:ext uri="{FF2B5EF4-FFF2-40B4-BE49-F238E27FC236}">
                    <a16:creationId xmlns:a16="http://schemas.microsoft.com/office/drawing/2014/main" id="{3FF16239-780A-485B-870E-423A9FED8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2529"/>
                <a:ext cx="0" cy="1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0" name="Line 28">
                <a:extLst>
                  <a:ext uri="{FF2B5EF4-FFF2-40B4-BE49-F238E27FC236}">
                    <a16:creationId xmlns:a16="http://schemas.microsoft.com/office/drawing/2014/main" id="{47384425-4FCD-4DE1-85FC-3C966A1D3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908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1" name="Line 29">
                <a:extLst>
                  <a:ext uri="{FF2B5EF4-FFF2-40B4-BE49-F238E27FC236}">
                    <a16:creationId xmlns:a16="http://schemas.microsoft.com/office/drawing/2014/main" id="{ECAFF5D3-A075-4A4E-A9A2-8D477D6CD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160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2" name="Line 30">
                <a:extLst>
                  <a:ext uri="{FF2B5EF4-FFF2-40B4-BE49-F238E27FC236}">
                    <a16:creationId xmlns:a16="http://schemas.microsoft.com/office/drawing/2014/main" id="{696FA428-716D-4185-9360-923403872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413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3" name="Line 31">
                <a:extLst>
                  <a:ext uri="{FF2B5EF4-FFF2-40B4-BE49-F238E27FC236}">
                    <a16:creationId xmlns:a16="http://schemas.microsoft.com/office/drawing/2014/main" id="{C2C3E8EA-4923-4414-A595-F88B9560C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666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4" name="Text Box 32">
                <a:extLst>
                  <a:ext uri="{FF2B5EF4-FFF2-40B4-BE49-F238E27FC236}">
                    <a16:creationId xmlns:a16="http://schemas.microsoft.com/office/drawing/2014/main" id="{AE536FC2-4A21-4040-A407-21CE03E7C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2703"/>
                <a:ext cx="1488" cy="1185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kumimoji="0" lang="en-US" altLang="zh-CN" b="1">
                  <a:solidFill>
                    <a:srgbClr val="008000"/>
                  </a:solidFill>
                  <a:latin typeface="仿宋_GB2312" pitchFamily="49" charset="-122"/>
                </a:endParaRPr>
              </a:p>
              <a:p>
                <a:pPr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内核由中断驱动</a:t>
                </a:r>
              </a:p>
              <a:p>
                <a:pPr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内核执行是连续的</a:t>
                </a:r>
              </a:p>
              <a:p>
                <a:pPr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屏蔽中断下执行</a:t>
                </a:r>
              </a:p>
              <a:p>
                <a:pPr eaLnBrk="0" hangingPunct="0"/>
                <a:r>
                  <a:rPr kumimoji="0" lang="zh-CN" altLang="en-US" b="1">
                    <a:solidFill>
                      <a:srgbClr val="008000"/>
                    </a:solidFill>
                    <a:latin typeface="仿宋_GB2312" pitchFamily="49" charset="-122"/>
                  </a:rPr>
                  <a:t>可使用特权指令</a:t>
                </a:r>
              </a:p>
            </p:txBody>
          </p:sp>
          <p:sp>
            <p:nvSpPr>
              <p:cNvPr id="49185" name="Line 33">
                <a:extLst>
                  <a:ext uri="{FF2B5EF4-FFF2-40B4-BE49-F238E27FC236}">
                    <a16:creationId xmlns:a16="http://schemas.microsoft.com/office/drawing/2014/main" id="{7AC1A8F7-7AF9-41A2-ACAA-2232766D9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2529"/>
                <a:ext cx="0" cy="8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86" name="Group 34">
                <a:extLst>
                  <a:ext uri="{FF2B5EF4-FFF2-40B4-BE49-F238E27FC236}">
                    <a16:creationId xmlns:a16="http://schemas.microsoft.com/office/drawing/2014/main" id="{D88BC574-FD6B-4EB6-9375-7FA2BF11C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04" y="2908"/>
                <a:ext cx="112" cy="505"/>
                <a:chOff x="3780" y="4872"/>
                <a:chExt cx="180" cy="624"/>
              </a:xfrm>
            </p:grpSpPr>
            <p:sp>
              <p:nvSpPr>
                <p:cNvPr id="49187" name="Line 35">
                  <a:extLst>
                    <a:ext uri="{FF2B5EF4-FFF2-40B4-BE49-F238E27FC236}">
                      <a16:creationId xmlns:a16="http://schemas.microsoft.com/office/drawing/2014/main" id="{B16BF075-26C3-4E26-AC66-D2839D7A78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4872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88" name="Line 36">
                  <a:extLst>
                    <a:ext uri="{FF2B5EF4-FFF2-40B4-BE49-F238E27FC236}">
                      <a16:creationId xmlns:a16="http://schemas.microsoft.com/office/drawing/2014/main" id="{3756F9E5-755C-42B3-A113-8A2FD27F6A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5184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89" name="Line 37">
                  <a:extLst>
                    <a:ext uri="{FF2B5EF4-FFF2-40B4-BE49-F238E27FC236}">
                      <a16:creationId xmlns:a16="http://schemas.microsoft.com/office/drawing/2014/main" id="{77465709-A2CE-4B34-A2E8-4891AD7317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5496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9190" name="Text Box 38">
              <a:extLst>
                <a:ext uri="{FF2B5EF4-FFF2-40B4-BE49-F238E27FC236}">
                  <a16:creationId xmlns:a16="http://schemas.microsoft.com/office/drawing/2014/main" id="{CDDBA387-1898-4117-8A86-F62F2E934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2847"/>
              <a:ext cx="1220" cy="89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没有中断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提供虚处理器</a:t>
              </a:r>
            </a:p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仿宋_GB2312" pitchFamily="49" charset="-122"/>
                </a:rPr>
                <a:t>提供强大的新指令</a:t>
              </a:r>
            </a:p>
          </p:txBody>
        </p:sp>
      </p:grpSp>
      <p:grpSp>
        <p:nvGrpSpPr>
          <p:cNvPr id="49209" name="Group 57">
            <a:extLst>
              <a:ext uri="{FF2B5EF4-FFF2-40B4-BE49-F238E27FC236}">
                <a16:creationId xmlns:a16="http://schemas.microsoft.com/office/drawing/2014/main" id="{DD6066DA-DDAE-4FDF-B7ED-07386A8AEA9D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990600"/>
            <a:ext cx="3429000" cy="1905000"/>
            <a:chOff x="3312" y="912"/>
            <a:chExt cx="2160" cy="1056"/>
          </a:xfrm>
        </p:grpSpPr>
        <p:sp>
          <p:nvSpPr>
            <p:cNvPr id="49195" name="Text Box 43">
              <a:extLst>
                <a:ext uri="{FF2B5EF4-FFF2-40B4-BE49-F238E27FC236}">
                  <a16:creationId xmlns:a16="http://schemas.microsoft.com/office/drawing/2014/main" id="{C7C6CC4C-2E84-4E6D-9D8A-6741CF686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912"/>
              <a:ext cx="1118" cy="25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  <a:latin typeface="宋体" panose="02010600030101010101" pitchFamily="2" charset="-122"/>
                </a:rPr>
                <a:t>操作系统构件</a:t>
              </a:r>
              <a:endParaRPr kumimoji="0" lang="zh-CN" altLang="en-US" b="1">
                <a:solidFill>
                  <a:srgbClr val="008000"/>
                </a:solidFill>
              </a:endParaRPr>
            </a:p>
          </p:txBody>
        </p:sp>
        <p:sp>
          <p:nvSpPr>
            <p:cNvPr id="49196" name="Text Box 44">
              <a:extLst>
                <a:ext uri="{FF2B5EF4-FFF2-40B4-BE49-F238E27FC236}">
                  <a16:creationId xmlns:a16="http://schemas.microsoft.com/office/drawing/2014/main" id="{E186DDAB-C30F-465B-9B6D-920363591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569"/>
              <a:ext cx="372" cy="3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</a:rPr>
                <a:t>内核</a:t>
              </a:r>
            </a:p>
          </p:txBody>
        </p:sp>
        <p:sp>
          <p:nvSpPr>
            <p:cNvPr id="49197" name="Text Box 45">
              <a:extLst>
                <a:ext uri="{FF2B5EF4-FFF2-40B4-BE49-F238E27FC236}">
                  <a16:creationId xmlns:a16="http://schemas.microsoft.com/office/drawing/2014/main" id="{604FDB38-245F-40EC-9CF8-B680700F8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" y="1569"/>
              <a:ext cx="372" cy="3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</a:rPr>
                <a:t>进程</a:t>
              </a:r>
            </a:p>
          </p:txBody>
        </p:sp>
        <p:sp>
          <p:nvSpPr>
            <p:cNvPr id="49198" name="Text Box 46">
              <a:extLst>
                <a:ext uri="{FF2B5EF4-FFF2-40B4-BE49-F238E27FC236}">
                  <a16:creationId xmlns:a16="http://schemas.microsoft.com/office/drawing/2014/main" id="{A2A4B951-7CBD-4EB7-B2CE-AE121E9C7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" y="1569"/>
              <a:ext cx="372" cy="3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</a:rPr>
                <a:t>线程</a:t>
              </a:r>
            </a:p>
          </p:txBody>
        </p:sp>
        <p:sp>
          <p:nvSpPr>
            <p:cNvPr id="49199" name="Text Box 47">
              <a:extLst>
                <a:ext uri="{FF2B5EF4-FFF2-40B4-BE49-F238E27FC236}">
                  <a16:creationId xmlns:a16="http://schemas.microsoft.com/office/drawing/2014/main" id="{BEC9AC04-2DC9-471A-B079-9261260E9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" y="1569"/>
              <a:ext cx="372" cy="3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</a:rPr>
                <a:t>线程</a:t>
              </a:r>
            </a:p>
          </p:txBody>
        </p:sp>
        <p:sp>
          <p:nvSpPr>
            <p:cNvPr id="49200" name="Text Box 48">
              <a:extLst>
                <a:ext uri="{FF2B5EF4-FFF2-40B4-BE49-F238E27FC236}">
                  <a16:creationId xmlns:a16="http://schemas.microsoft.com/office/drawing/2014/main" id="{F9F3E89E-7C14-45D7-9D1D-BA7F2B88D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1569"/>
              <a:ext cx="372" cy="3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</a:rPr>
                <a:t>管程</a:t>
              </a:r>
            </a:p>
          </p:txBody>
        </p:sp>
        <p:sp>
          <p:nvSpPr>
            <p:cNvPr id="49201" name="Text Box 49">
              <a:extLst>
                <a:ext uri="{FF2B5EF4-FFF2-40B4-BE49-F238E27FC236}">
                  <a16:creationId xmlns:a16="http://schemas.microsoft.com/office/drawing/2014/main" id="{9449E29F-F442-4E94-9B02-AB2107469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0" y="1569"/>
              <a:ext cx="372" cy="3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b="1">
                  <a:solidFill>
                    <a:srgbClr val="008000"/>
                  </a:solidFill>
                </a:rPr>
                <a:t>类程</a:t>
              </a:r>
            </a:p>
          </p:txBody>
        </p:sp>
        <p:sp>
          <p:nvSpPr>
            <p:cNvPr id="49202" name="Line 50">
              <a:extLst>
                <a:ext uri="{FF2B5EF4-FFF2-40B4-BE49-F238E27FC236}">
                  <a16:creationId xmlns:a16="http://schemas.microsoft.com/office/drawing/2014/main" id="{383F5B1C-223B-43E5-BA7D-CA806B228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5" y="1370"/>
              <a:ext cx="17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Line 51">
              <a:extLst>
                <a:ext uri="{FF2B5EF4-FFF2-40B4-BE49-F238E27FC236}">
                  <a16:creationId xmlns:a16="http://schemas.microsoft.com/office/drawing/2014/main" id="{FA5B3CA7-363B-4C35-8EFC-C3FF6DF3D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5" y="137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Line 52">
              <a:extLst>
                <a:ext uri="{FF2B5EF4-FFF2-40B4-BE49-F238E27FC236}">
                  <a16:creationId xmlns:a16="http://schemas.microsoft.com/office/drawing/2014/main" id="{F4A1F5B2-AAAD-474C-A3C0-6B43BC45C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8" y="137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Line 53">
              <a:extLst>
                <a:ext uri="{FF2B5EF4-FFF2-40B4-BE49-F238E27FC236}">
                  <a16:creationId xmlns:a16="http://schemas.microsoft.com/office/drawing/2014/main" id="{C6380760-2B10-4BD4-91D2-AAA58BDE4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" y="137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Line 54">
              <a:extLst>
                <a:ext uri="{FF2B5EF4-FFF2-40B4-BE49-F238E27FC236}">
                  <a16:creationId xmlns:a16="http://schemas.microsoft.com/office/drawing/2014/main" id="{0A4BD837-1ED8-48E8-AB7D-118CAC1F4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" y="137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7" name="Line 55">
              <a:extLst>
                <a:ext uri="{FF2B5EF4-FFF2-40B4-BE49-F238E27FC236}">
                  <a16:creationId xmlns:a16="http://schemas.microsoft.com/office/drawing/2014/main" id="{3E5478BC-CA15-4A7E-B721-CB9C69312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9" y="137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Line 56">
              <a:extLst>
                <a:ext uri="{FF2B5EF4-FFF2-40B4-BE49-F238E27FC236}">
                  <a16:creationId xmlns:a16="http://schemas.microsoft.com/office/drawing/2014/main" id="{AD59A32D-7876-4D4F-AACC-1296753C4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" y="1170"/>
              <a:ext cx="0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B58F333-0809-4401-BA35-9EAAB7083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br>
              <a:rPr lang="en-US" altLang="zh-CN"/>
            </a:br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虚拟机器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b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4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AD549A2-BED2-4C1D-9CDB-3E8A6D531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8305800" cy="5638800"/>
          </a:xfrm>
        </p:spPr>
        <p:txBody>
          <a:bodyPr/>
          <a:lstStyle/>
          <a:p>
            <a:pPr algn="just">
              <a:buFontTx/>
              <a:buNone/>
            </a:pPr>
            <a:endParaRPr lang="en-US" altLang="zh-CN" b="1">
              <a:solidFill>
                <a:srgbClr val="9933FF"/>
              </a:solidFill>
            </a:endParaRPr>
          </a:p>
          <a:p>
            <a:pPr algn="just">
              <a:buFontTx/>
              <a:buNone/>
            </a:pPr>
            <a:endParaRPr lang="en-US" altLang="zh-CN" sz="4000"/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4BEBB761-79C4-4F0A-91CB-70A9C4A962F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11263"/>
            <a:ext cx="7620000" cy="5189537"/>
            <a:chOff x="1440" y="1908"/>
            <a:chExt cx="8820" cy="7176"/>
          </a:xfrm>
        </p:grpSpPr>
        <p:sp>
          <p:nvSpPr>
            <p:cNvPr id="53253" name="Text Box 5">
              <a:extLst>
                <a:ext uri="{FF2B5EF4-FFF2-40B4-BE49-F238E27FC236}">
                  <a16:creationId xmlns:a16="http://schemas.microsoft.com/office/drawing/2014/main" id="{AB34821B-A749-45FF-AF30-ABDE6D8FE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908"/>
              <a:ext cx="4320" cy="20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进程是并发程序设计的一个工具，采用进程概念使得操作系统结构变得清晰</a:t>
              </a: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</a:endParaRPr>
            </a:p>
          </p:txBody>
        </p:sp>
        <p:sp>
          <p:nvSpPr>
            <p:cNvPr id="53254" name="Text Box 6">
              <a:extLst>
                <a:ext uri="{FF2B5EF4-FFF2-40B4-BE49-F238E27FC236}">
                  <a16:creationId xmlns:a16="http://schemas.microsoft.com/office/drawing/2014/main" id="{0A492467-B083-4C01-9D99-8BCE2E9A2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4716"/>
              <a:ext cx="2700" cy="43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一个进程到另一个进程的控制转移由进程调度机构统一管理，不能杂乱无章，随意进行。</a:t>
              </a: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</a:endParaRPr>
            </a:p>
          </p:txBody>
        </p:sp>
        <p:sp>
          <p:nvSpPr>
            <p:cNvPr id="53255" name="Text Box 7">
              <a:extLst>
                <a:ext uri="{FF2B5EF4-FFF2-40B4-BE49-F238E27FC236}">
                  <a16:creationId xmlns:a16="http://schemas.microsoft.com/office/drawing/2014/main" id="{E7486670-EC18-4DE8-AB50-12D99C100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4716"/>
              <a:ext cx="2700" cy="43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b="1">
                  <a:solidFill>
                    <a:srgbClr val="008000"/>
                  </a:solidFill>
                  <a:latin typeface="宋体" panose="02010600030101010101" pitchFamily="2" charset="-122"/>
                </a:rPr>
                <a:t>进程间的通信和同步由同步机制完成，进程无法有意或无意破坏它进程的数据。每个进程相对独立，相互隔离，系统的安全和可靠性好。</a:t>
              </a: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</a:endParaRPr>
            </a:p>
          </p:txBody>
        </p:sp>
        <p:sp>
          <p:nvSpPr>
            <p:cNvPr id="53256" name="Text Box 8">
              <a:extLst>
                <a:ext uri="{FF2B5EF4-FFF2-40B4-BE49-F238E27FC236}">
                  <a16:creationId xmlns:a16="http://schemas.microsoft.com/office/drawing/2014/main" id="{EC42901C-1C70-4346-845C-19CC8085B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" y="4716"/>
              <a:ext cx="2700" cy="43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进程结构较好刻画了系统的并发性，因而，具有进程结构的操作系统，结构清晰、整齐划一，可维护性好。</a:t>
              </a:r>
            </a:p>
            <a:p>
              <a:pPr eaLnBrk="0" hangingPunct="0"/>
              <a:endParaRPr kumimoji="0" lang="zh-CN" altLang="en-US" sz="2400" b="1">
                <a:solidFill>
                  <a:srgbClr val="008000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</a:endParaRPr>
            </a:p>
          </p:txBody>
        </p:sp>
        <p:sp>
          <p:nvSpPr>
            <p:cNvPr id="53257" name="Line 9">
              <a:extLst>
                <a:ext uri="{FF2B5EF4-FFF2-40B4-BE49-F238E27FC236}">
                  <a16:creationId xmlns:a16="http://schemas.microsoft.com/office/drawing/2014/main" id="{ED5FBBD0-DC0D-4A37-92DC-A3BE38DED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" y="3936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Line 10">
              <a:extLst>
                <a:ext uri="{FF2B5EF4-FFF2-40B4-BE49-F238E27FC236}">
                  <a16:creationId xmlns:a16="http://schemas.microsoft.com/office/drawing/2014/main" id="{BA66E07E-7031-41DF-A11C-DFEB78497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0" y="3936"/>
              <a:ext cx="324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Line 11">
              <a:extLst>
                <a:ext uri="{FF2B5EF4-FFF2-40B4-BE49-F238E27FC236}">
                  <a16:creationId xmlns:a16="http://schemas.microsoft.com/office/drawing/2014/main" id="{CB0FEB59-0C0B-4D36-A9AE-4835E4B6D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" y="3936"/>
              <a:ext cx="306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CF2D00EB-D835-40A4-9B44-122D693DF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虚拟机器</a:t>
            </a:r>
            <a:r>
              <a:rPr lang="en-US" altLang="zh-CN" sz="4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(4)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DE6A9CF4-2F23-4B20-843D-D46CBED37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8305800" cy="5638800"/>
          </a:xfrm>
        </p:spPr>
        <p:txBody>
          <a:bodyPr/>
          <a:lstStyle/>
          <a:p>
            <a:pPr algn="just">
              <a:buFontTx/>
              <a:buNone/>
            </a:pPr>
            <a:endParaRPr lang="en-US" altLang="zh-CN" b="1">
              <a:solidFill>
                <a:srgbClr val="9933FF"/>
              </a:solidFill>
            </a:endParaRPr>
          </a:p>
          <a:p>
            <a:pPr algn="just">
              <a:buFontTx/>
              <a:buNone/>
            </a:pPr>
            <a:endParaRPr lang="en-US" altLang="zh-CN" sz="4000"/>
          </a:p>
        </p:txBody>
      </p:sp>
      <p:grpSp>
        <p:nvGrpSpPr>
          <p:cNvPr id="324621" name="Group 13">
            <a:extLst>
              <a:ext uri="{FF2B5EF4-FFF2-40B4-BE49-F238E27FC236}">
                <a16:creationId xmlns:a16="http://schemas.microsoft.com/office/drawing/2014/main" id="{39E55D05-315E-4705-9C2D-C8C0ADC771E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123950"/>
            <a:ext cx="8077200" cy="5276850"/>
            <a:chOff x="480" y="708"/>
            <a:chExt cx="5088" cy="3324"/>
          </a:xfrm>
        </p:grpSpPr>
        <p:sp>
          <p:nvSpPr>
            <p:cNvPr id="324613" name="Text Box 5">
              <a:extLst>
                <a:ext uri="{FF2B5EF4-FFF2-40B4-BE49-F238E27FC236}">
                  <a16:creationId xmlns:a16="http://schemas.microsoft.com/office/drawing/2014/main" id="{0C88F287-2317-4101-AF7D-3372A0677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708"/>
              <a:ext cx="2351" cy="9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kumimoji="0" lang="zh-CN" altLang="en-US" sz="2800" b="1">
                  <a:solidFill>
                    <a:srgbClr val="008000"/>
                  </a:solidFill>
                  <a:latin typeface="宋体" panose="02010600030101010101" pitchFamily="2" charset="-122"/>
                </a:rPr>
                <a:t>线程是进程的组成部分，进程中引入线程的基本思路</a:t>
              </a:r>
            </a:p>
            <a:p>
              <a:pPr algn="just" eaLnBrk="0" hangingPunct="0"/>
              <a:endParaRPr kumimoji="0" lang="zh-CN" altLang="en-US" sz="3200" b="1">
                <a:solidFill>
                  <a:srgbClr val="008000"/>
                </a:solidFill>
              </a:endParaRPr>
            </a:p>
          </p:txBody>
        </p:sp>
        <p:sp>
          <p:nvSpPr>
            <p:cNvPr id="324614" name="Text Box 6">
              <a:extLst>
                <a:ext uri="{FF2B5EF4-FFF2-40B4-BE49-F238E27FC236}">
                  <a16:creationId xmlns:a16="http://schemas.microsoft.com/office/drawing/2014/main" id="{93E1446D-51D3-4868-929F-71F4F6E19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042"/>
              <a:ext cx="1469" cy="199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把进程的两项功能－－</a:t>
              </a:r>
              <a:r>
                <a:rPr lang="zh-CN" altLang="en-US" sz="2800" b="1">
                  <a:solidFill>
                    <a:srgbClr val="008000"/>
                  </a:solidFill>
                </a:rPr>
                <a:t>“</a:t>
              </a:r>
              <a:r>
                <a:rPr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独立分配资源</a:t>
              </a:r>
              <a:r>
                <a:rPr lang="zh-CN" altLang="en-US" sz="2800" b="1">
                  <a:solidFill>
                    <a:srgbClr val="008000"/>
                  </a:solidFill>
                </a:rPr>
                <a:t>”</a:t>
              </a:r>
              <a:r>
                <a:rPr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与</a:t>
              </a:r>
              <a:r>
                <a:rPr lang="zh-CN" altLang="en-US" sz="2800" b="1">
                  <a:solidFill>
                    <a:srgbClr val="008000"/>
                  </a:solidFill>
                </a:rPr>
                <a:t>“</a:t>
              </a:r>
              <a:r>
                <a:rPr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被调度分派执行</a:t>
              </a:r>
              <a:r>
                <a:rPr lang="zh-CN" altLang="en-US" sz="2800" b="1">
                  <a:solidFill>
                    <a:srgbClr val="008000"/>
                  </a:solidFill>
                </a:rPr>
                <a:t>”</a:t>
              </a:r>
              <a:r>
                <a:rPr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分离开来，</a:t>
              </a:r>
              <a:endParaRPr kumimoji="0" lang="zh-CN" altLang="en-US" sz="2800" b="1">
                <a:solidFill>
                  <a:srgbClr val="008000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endParaRPr kumimoji="0" lang="zh-CN" altLang="en-US" sz="2800" b="1">
                <a:solidFill>
                  <a:srgbClr val="008000"/>
                </a:solidFill>
              </a:endParaRPr>
            </a:p>
          </p:txBody>
        </p:sp>
        <p:sp>
          <p:nvSpPr>
            <p:cNvPr id="324615" name="Text Box 7">
              <a:extLst>
                <a:ext uri="{FF2B5EF4-FFF2-40B4-BE49-F238E27FC236}">
                  <a16:creationId xmlns:a16="http://schemas.microsoft.com/office/drawing/2014/main" id="{2A54429A-E66B-49F1-8AF0-84DF2FCEE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2042"/>
              <a:ext cx="1470" cy="199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lang="zh-CN" altLang="en-US" sz="3200" b="1">
                  <a:solidFill>
                    <a:srgbClr val="008000"/>
                  </a:solidFill>
                  <a:latin typeface="仿宋_GB2312" pitchFamily="49" charset="-122"/>
                </a:rPr>
                <a:t>进程作为系统资源分配和保护的独立单位，不需要频繁地切换；</a:t>
              </a:r>
              <a:endParaRPr kumimoji="0" lang="zh-CN" altLang="en-US" sz="3200" b="1">
                <a:solidFill>
                  <a:srgbClr val="008000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endParaRPr kumimoji="0" lang="zh-CN" altLang="en-US" sz="2400" b="1">
                <a:solidFill>
                  <a:srgbClr val="008000"/>
                </a:solidFill>
              </a:endParaRPr>
            </a:p>
          </p:txBody>
        </p:sp>
        <p:sp>
          <p:nvSpPr>
            <p:cNvPr id="324616" name="Text Box 8">
              <a:extLst>
                <a:ext uri="{FF2B5EF4-FFF2-40B4-BE49-F238E27FC236}">
                  <a16:creationId xmlns:a16="http://schemas.microsoft.com/office/drawing/2014/main" id="{AA856A48-0A47-4A85-9C52-2D32D7B4B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1" y="2042"/>
              <a:ext cx="1757" cy="199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800" b="1">
                  <a:solidFill>
                    <a:srgbClr val="008000"/>
                  </a:solidFill>
                  <a:latin typeface="仿宋_GB2312" pitchFamily="49" charset="-122"/>
                </a:rPr>
                <a:t>线程作为系统调度和分派的基本单位，能轻装运行，会被频繁地调度和切换，在这种指导思想下，产生了线程的概念。</a:t>
              </a:r>
            </a:p>
          </p:txBody>
        </p:sp>
        <p:sp>
          <p:nvSpPr>
            <p:cNvPr id="324617" name="Line 9">
              <a:extLst>
                <a:ext uri="{FF2B5EF4-FFF2-40B4-BE49-F238E27FC236}">
                  <a16:creationId xmlns:a16="http://schemas.microsoft.com/office/drawing/2014/main" id="{78FA116C-5FD6-4BBD-A533-8F84288A9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1687"/>
              <a:ext cx="0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18" name="Line 10">
              <a:extLst>
                <a:ext uri="{FF2B5EF4-FFF2-40B4-BE49-F238E27FC236}">
                  <a16:creationId xmlns:a16="http://schemas.microsoft.com/office/drawing/2014/main" id="{3C9E19C2-129D-4D87-8D80-F52795234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6" y="1687"/>
              <a:ext cx="1763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19" name="Line 11">
              <a:extLst>
                <a:ext uri="{FF2B5EF4-FFF2-40B4-BE49-F238E27FC236}">
                  <a16:creationId xmlns:a16="http://schemas.microsoft.com/office/drawing/2014/main" id="{AA8EFCAA-ADDD-45C0-A8B6-F58AAFDB7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1687"/>
              <a:ext cx="1665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 dir="vert"/>
  </p:transition>
</p:sld>
</file>

<file path=ppt/theme/theme1.xml><?xml version="1.0" encoding="utf-8"?>
<a:theme xmlns:a="http://schemas.openxmlformats.org/drawingml/2006/main" name="11">
  <a:themeElements>
    <a:clrScheme name="">
      <a:dk1>
        <a:srgbClr val="000000"/>
      </a:dk1>
      <a:lt1>
        <a:srgbClr val="FFFFFF"/>
      </a:lt1>
      <a:dk2>
        <a:srgbClr val="0066FF"/>
      </a:dk2>
      <a:lt2>
        <a:srgbClr val="808080"/>
      </a:lt2>
      <a:accent1>
        <a:srgbClr val="99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CAFF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1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D:\feixlcopyfile\newmodel\11.ppt</Template>
  <TotalTime>15162</TotalTime>
  <Words>6099</Words>
  <Application>Microsoft Office PowerPoint</Application>
  <PresentationFormat>全屏显示(4:3)</PresentationFormat>
  <Paragraphs>1899</Paragraphs>
  <Slides>112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112</vt:i4>
      </vt:variant>
    </vt:vector>
  </HeadingPairs>
  <TitlesOfParts>
    <vt:vector size="123" baseType="lpstr">
      <vt:lpstr>Times New Roman</vt:lpstr>
      <vt:lpstr>宋体</vt:lpstr>
      <vt:lpstr>仿宋_GB2312</vt:lpstr>
      <vt:lpstr>华文新魏</vt:lpstr>
      <vt:lpstr>Arial</vt:lpstr>
      <vt:lpstr>Calibri</vt:lpstr>
      <vt:lpstr>Helvetica</vt:lpstr>
      <vt:lpstr>Courier New</vt:lpstr>
      <vt:lpstr>黑体</vt:lpstr>
      <vt:lpstr>11</vt:lpstr>
      <vt:lpstr>SmartDraw.2</vt:lpstr>
      <vt:lpstr>PowerPoint 演示文稿</vt:lpstr>
      <vt:lpstr>计算机专业考研全国统考 《操作系统》考查目标</vt:lpstr>
      <vt:lpstr>一、操作系统概述</vt:lpstr>
      <vt:lpstr>二、进程管理</vt:lpstr>
      <vt:lpstr>二、进程管理</vt:lpstr>
      <vt:lpstr>二、进程管理</vt:lpstr>
      <vt:lpstr>二、进程管理</vt:lpstr>
      <vt:lpstr>三、内存管理</vt:lpstr>
      <vt:lpstr>三、内存管理</vt:lpstr>
      <vt:lpstr>四、文件管理</vt:lpstr>
      <vt:lpstr>四、文件管理</vt:lpstr>
      <vt:lpstr>五、输入输出(I/O)管理</vt:lpstr>
      <vt:lpstr>考研题型分析 (全国统考)</vt:lpstr>
      <vt:lpstr>计算题型分析</vt:lpstr>
      <vt:lpstr>期末考试题型</vt:lpstr>
      <vt:lpstr>PowerPoint 演示文稿</vt:lpstr>
      <vt:lpstr>计算机系统的层次结构 </vt:lpstr>
      <vt:lpstr>操作系统的定义、目标、作用、功能</vt:lpstr>
      <vt:lpstr>操作系统的资源管理技术</vt:lpstr>
      <vt:lpstr>操作系统三个最基础抽象</vt:lpstr>
      <vt:lpstr>虚拟计算机</vt:lpstr>
      <vt:lpstr>研究和观察操作系统的 不同角度、方法和观点</vt:lpstr>
      <vt:lpstr>四种观点(操作系统的作用)</vt:lpstr>
      <vt:lpstr>围绕六个问题研究操作系统</vt:lpstr>
      <vt:lpstr>PowerPoint 演示文稿</vt:lpstr>
      <vt:lpstr>管理资源的观点</vt:lpstr>
      <vt:lpstr>管理资源的观点(1) </vt:lpstr>
      <vt:lpstr>管理资源的观点(2) </vt:lpstr>
      <vt:lpstr>  管理资源的观点(3) </vt:lpstr>
      <vt:lpstr>处理器管理(1)</vt:lpstr>
      <vt:lpstr>处理器管理(2) 中断分类</vt:lpstr>
      <vt:lpstr>处理器管理(3) 中断用法  </vt:lpstr>
      <vt:lpstr>处理器管理(8) </vt:lpstr>
      <vt:lpstr>处理机管理(9) </vt:lpstr>
      <vt:lpstr>具有挂起功能的进程状态及其转换 </vt:lpstr>
      <vt:lpstr>PowerPoint 演示文稿</vt:lpstr>
      <vt:lpstr>处理机管理(11)</vt:lpstr>
      <vt:lpstr>处理器管理(12) </vt:lpstr>
      <vt:lpstr>处理器管理(13)</vt:lpstr>
      <vt:lpstr>处理器管理(14) </vt:lpstr>
      <vt:lpstr>处理器管理(15) </vt:lpstr>
      <vt:lpstr>处理器管理(16) </vt:lpstr>
      <vt:lpstr>处理器管理(17)</vt:lpstr>
      <vt:lpstr>处理器管理(18)</vt:lpstr>
      <vt:lpstr>               存储管理(1) </vt:lpstr>
      <vt:lpstr>存储管理(2) 地址转换与存储保护 程序的编译、链接、装入和执行   </vt:lpstr>
      <vt:lpstr>存储管理(3)</vt:lpstr>
      <vt:lpstr>存储管理(4)</vt:lpstr>
      <vt:lpstr>存储管理(5)</vt:lpstr>
      <vt:lpstr>存储管理(6) </vt:lpstr>
      <vt:lpstr>存储管理(7)</vt:lpstr>
      <vt:lpstr>存储管理(8) 请求分页虚存地址转换过程 </vt:lpstr>
      <vt:lpstr>          存储管理(9)</vt:lpstr>
      <vt:lpstr>存储管理(10)</vt:lpstr>
      <vt:lpstr>存储管理(11)</vt:lpstr>
      <vt:lpstr>               存储管理(12) </vt:lpstr>
      <vt:lpstr>    存储管理(13) </vt:lpstr>
      <vt:lpstr>存储管理(14)</vt:lpstr>
      <vt:lpstr>设备管理(1)</vt:lpstr>
      <vt:lpstr>              设备管理(2) </vt:lpstr>
      <vt:lpstr>设备管理(3)</vt:lpstr>
      <vt:lpstr>设备管理(4)</vt:lpstr>
      <vt:lpstr>设备管理(5)</vt:lpstr>
      <vt:lpstr>设备管理(7)</vt:lpstr>
      <vt:lpstr>设备管理(8)</vt:lpstr>
      <vt:lpstr>                   文件管理(1) </vt:lpstr>
      <vt:lpstr>文件管理(2)</vt:lpstr>
      <vt:lpstr>  文件管理(3) </vt:lpstr>
      <vt:lpstr>文件管理(4) 虚拟文件系统组成</vt:lpstr>
      <vt:lpstr>UNIX类文件系统</vt:lpstr>
      <vt:lpstr>  文件管理(5) </vt:lpstr>
      <vt:lpstr>  文件管理(6) </vt:lpstr>
      <vt:lpstr>  文件管理(7) </vt:lpstr>
      <vt:lpstr>索引文件(4)  UNIX/Linux多重索引结构 </vt:lpstr>
      <vt:lpstr>服务用户的观点</vt:lpstr>
      <vt:lpstr>PowerPoint 演示文稿</vt:lpstr>
      <vt:lpstr>服务用户的观点(2) </vt:lpstr>
      <vt:lpstr>服务用户的观点(3) 操作系统提供的共性服务 </vt:lpstr>
      <vt:lpstr> 服务用户的观点(1) 操作系统提供的用户接口</vt:lpstr>
      <vt:lpstr>服务用户的观点(5) 系统调用定义和作用</vt:lpstr>
      <vt:lpstr>服务用户的观点(6) 系统调用的分类和实现</vt:lpstr>
      <vt:lpstr>服务用户的观点(7) 应用程序、库函数、系统调用的调用关系链 </vt:lpstr>
      <vt:lpstr>服务用户的观点(8)  系统调用的处理过程 </vt:lpstr>
      <vt:lpstr>服务用户的观点(9) 系统程序 </vt:lpstr>
      <vt:lpstr>服务用户的观点(10) 操作接口 </vt:lpstr>
      <vt:lpstr>服务用户的观点(11)  UNIX/Linux系统程序、库函数、系统调用分层关系 </vt:lpstr>
      <vt:lpstr> 进程交互的观点</vt:lpstr>
      <vt:lpstr>进程交互的观点(1)</vt:lpstr>
      <vt:lpstr>  进程交互的观点(2)  </vt:lpstr>
      <vt:lpstr>进程交互的观点(3)</vt:lpstr>
      <vt:lpstr>  进程交互的观点(4)  </vt:lpstr>
      <vt:lpstr>进程交互的观点(5)</vt:lpstr>
      <vt:lpstr>进程交互的观点(6)</vt:lpstr>
      <vt:lpstr> 进程交互的观点(7)</vt:lpstr>
      <vt:lpstr>虚拟机的观点</vt:lpstr>
      <vt:lpstr>虚拟机的观点(1) </vt:lpstr>
      <vt:lpstr> 虚拟机(2) </vt:lpstr>
      <vt:lpstr> 虚拟机器(3) </vt:lpstr>
      <vt:lpstr>虚拟机器(4)</vt:lpstr>
      <vt:lpstr> 虚拟机器(5) </vt:lpstr>
      <vt:lpstr> 虚拟机(6) </vt:lpstr>
      <vt:lpstr>虚拟机(7) 整体式结构操作系统</vt:lpstr>
      <vt:lpstr> 虚拟机(8) 层次式结构的操作系统 </vt:lpstr>
      <vt:lpstr>  虚拟机(9) 虚机器结构的操作系统 运行CMS的VM/370虚机器结构 </vt:lpstr>
      <vt:lpstr> 虚拟机(10) 客户/服务器与微内核结构的操作系统 </vt:lpstr>
      <vt:lpstr> 虚拟机(11) 分层结构内核和微内核结构对比 </vt:lpstr>
      <vt:lpstr>虚拟机(12)  Linux单内核结构操作系统</vt:lpstr>
      <vt:lpstr>虚拟机(13) Windows2003客户/服务器结构 </vt:lpstr>
      <vt:lpstr>操作系统运行模型(1) 非进程内核模型 </vt:lpstr>
      <vt:lpstr>操作系统运行模型(2) OS功能(函数)在用户进程内执行的模型 </vt:lpstr>
      <vt:lpstr>操作系统运行模型(3) 进程上下文切换和模式切换</vt:lpstr>
      <vt:lpstr>操作系统运行模型(4) OS功能(函数)作为独立进程执行的模型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操作系统复习与试题解析</dc:title>
  <dc:creator>feixl</dc:creator>
  <cp:lastModifiedBy>幽弥狂</cp:lastModifiedBy>
  <cp:revision>1622</cp:revision>
  <dcterms:created xsi:type="dcterms:W3CDTF">2002-08-25T23:38:00Z</dcterms:created>
  <dcterms:modified xsi:type="dcterms:W3CDTF">2019-09-17T18:43:10Z</dcterms:modified>
</cp:coreProperties>
</file>