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1"/>
  </p:notesMasterIdLst>
  <p:sldIdLst>
    <p:sldId id="503" r:id="rId2"/>
    <p:sldId id="678" r:id="rId3"/>
    <p:sldId id="679" r:id="rId4"/>
    <p:sldId id="597" r:id="rId5"/>
    <p:sldId id="619" r:id="rId6"/>
    <p:sldId id="621" r:id="rId7"/>
    <p:sldId id="600" r:id="rId8"/>
    <p:sldId id="601" r:id="rId9"/>
    <p:sldId id="651" r:id="rId10"/>
    <p:sldId id="652" r:id="rId11"/>
    <p:sldId id="667" r:id="rId12"/>
    <p:sldId id="636" r:id="rId13"/>
    <p:sldId id="665" r:id="rId14"/>
    <p:sldId id="637" r:id="rId15"/>
    <p:sldId id="671" r:id="rId16"/>
    <p:sldId id="672" r:id="rId17"/>
    <p:sldId id="429" r:id="rId18"/>
    <p:sldId id="391" r:id="rId19"/>
    <p:sldId id="622" r:id="rId20"/>
    <p:sldId id="623" r:id="rId21"/>
    <p:sldId id="432" r:id="rId22"/>
    <p:sldId id="392" r:id="rId23"/>
    <p:sldId id="630" r:id="rId24"/>
    <p:sldId id="438" r:id="rId25"/>
    <p:sldId id="631" r:id="rId26"/>
    <p:sldId id="394" r:id="rId27"/>
    <p:sldId id="443" r:id="rId28"/>
    <p:sldId id="439" r:id="rId29"/>
    <p:sldId id="632" r:id="rId30"/>
    <p:sldId id="375" r:id="rId31"/>
    <p:sldId id="602" r:id="rId32"/>
    <p:sldId id="445" r:id="rId33"/>
    <p:sldId id="446" r:id="rId34"/>
    <p:sldId id="481" r:id="rId35"/>
    <p:sldId id="504" r:id="rId36"/>
    <p:sldId id="447" r:id="rId37"/>
    <p:sldId id="603" r:id="rId38"/>
    <p:sldId id="397" r:id="rId39"/>
    <p:sldId id="604" r:id="rId40"/>
    <p:sldId id="449" r:id="rId41"/>
    <p:sldId id="450" r:id="rId42"/>
    <p:sldId id="451" r:id="rId43"/>
    <p:sldId id="452" r:id="rId44"/>
    <p:sldId id="526" r:id="rId45"/>
    <p:sldId id="399" r:id="rId46"/>
    <p:sldId id="457" r:id="rId47"/>
    <p:sldId id="458" r:id="rId48"/>
    <p:sldId id="605" r:id="rId49"/>
    <p:sldId id="402" r:id="rId50"/>
    <p:sldId id="462" r:id="rId51"/>
    <p:sldId id="463" r:id="rId52"/>
    <p:sldId id="465" r:id="rId53"/>
    <p:sldId id="538" r:id="rId54"/>
    <p:sldId id="659" r:id="rId55"/>
    <p:sldId id="656" r:id="rId56"/>
    <p:sldId id="606" r:id="rId57"/>
    <p:sldId id="607" r:id="rId58"/>
    <p:sldId id="608" r:id="rId59"/>
    <p:sldId id="680" r:id="rId60"/>
    <p:sldId id="638" r:id="rId61"/>
    <p:sldId id="669" r:id="rId62"/>
    <p:sldId id="501" r:id="rId63"/>
    <p:sldId id="274" r:id="rId64"/>
    <p:sldId id="677" r:id="rId65"/>
    <p:sldId id="657" r:id="rId66"/>
    <p:sldId id="466" r:id="rId67"/>
    <p:sldId id="610" r:id="rId68"/>
    <p:sldId id="612" r:id="rId69"/>
    <p:sldId id="291" r:id="rId70"/>
    <p:sldId id="292" r:id="rId71"/>
    <p:sldId id="611" r:id="rId72"/>
    <p:sldId id="639" r:id="rId73"/>
    <p:sldId id="673" r:id="rId74"/>
    <p:sldId id="383" r:id="rId75"/>
    <p:sldId id="431" r:id="rId76"/>
    <p:sldId id="395" r:id="rId77"/>
    <p:sldId id="505" r:id="rId78"/>
    <p:sldId id="485" r:id="rId79"/>
    <p:sldId id="396" r:id="rId80"/>
    <p:sldId id="640" r:id="rId81"/>
    <p:sldId id="674" r:id="rId82"/>
    <p:sldId id="300" r:id="rId83"/>
    <p:sldId id="303" r:id="rId84"/>
    <p:sldId id="506" r:id="rId85"/>
    <p:sldId id="305" r:id="rId86"/>
    <p:sldId id="307" r:id="rId87"/>
    <p:sldId id="517" r:id="rId88"/>
    <p:sldId id="518" r:id="rId89"/>
    <p:sldId id="337" r:id="rId90"/>
    <p:sldId id="309" r:id="rId91"/>
    <p:sldId id="312" r:id="rId92"/>
    <p:sldId id="609" r:id="rId93"/>
    <p:sldId id="385" r:id="rId94"/>
    <p:sldId id="316" r:id="rId95"/>
    <p:sldId id="317" r:id="rId96"/>
    <p:sldId id="575" r:id="rId97"/>
    <p:sldId id="321" r:id="rId98"/>
    <p:sldId id="595" r:id="rId99"/>
    <p:sldId id="567" r:id="rId100"/>
    <p:sldId id="641" r:id="rId101"/>
    <p:sldId id="642" r:id="rId102"/>
    <p:sldId id="643" r:id="rId103"/>
    <p:sldId id="644" r:id="rId104"/>
    <p:sldId id="645" r:id="rId105"/>
    <p:sldId id="646" r:id="rId106"/>
    <p:sldId id="647" r:id="rId107"/>
    <p:sldId id="648" r:id="rId108"/>
    <p:sldId id="649" r:id="rId109"/>
    <p:sldId id="650" r:id="rId1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66FFCC"/>
    <a:srgbClr val="008000"/>
    <a:srgbClr val="000000"/>
    <a:srgbClr val="0000FF"/>
    <a:srgbClr val="99CCFF"/>
    <a:srgbClr val="CC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599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AD984CE-E022-44C2-A62F-BCE913EEBA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62E1B51-5D56-46DB-B33E-D67EA83EFD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0219F96-A66F-48D3-B8D1-AD8439B8924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0B5003C7-DB5E-4124-A9B2-4FCBA9C3A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DB63686D-B68C-4982-B390-16C458D610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A084E734-74C5-4189-90CC-2E5953E62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F5565A-305A-4C1C-8D6E-D0BC6DABD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3E069B6-B1DE-46C3-87DB-10971F5B9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BF970941-7D0E-4E81-9B28-6A54FE0B9666}" type="slidenum">
              <a:rPr lang="en-US" altLang="zh-CN" sz="1200">
                <a:ea typeface="宋体" panose="02010600030101010101" pitchFamily="2" charset="-122"/>
              </a:rPr>
              <a:pPr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9F98C5E-B1EF-4CFF-A923-3456219338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3134A3B-0778-48F5-8E55-4ED62FB609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0C0FDB-0C09-4B01-A089-350E5AF73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F04237F1-EDFC-46D6-B948-DA582E6E3FE7}" type="slidenum">
              <a:rPr lang="en-US" altLang="zh-CN" sz="1200">
                <a:ea typeface="宋体" panose="02010600030101010101" pitchFamily="2" charset="-122"/>
              </a:rPr>
              <a:pPr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3D06564-A2CE-4E77-B4E0-885C006521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A6B82BF-B299-4D3C-805A-AE18051BD6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5C6958-C862-49F7-BA7A-1FD47B586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8C05950-90A9-427A-B930-956CD8F62B36}" type="slidenum">
              <a:rPr lang="en-US" altLang="zh-CN" sz="1200">
                <a:ea typeface="宋体" panose="02010600030101010101" pitchFamily="2" charset="-122"/>
              </a:rPr>
              <a:pPr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80EAFA9-7523-4D00-8CD5-F18C8226FD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3A76128-4299-47E7-AADF-84219C3CE9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FF1ACAE-B811-48CA-B22C-3E8AF0E1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E9DF981-814D-4834-97BB-FCB3DC4C22DE}" type="slidenum">
              <a:rPr lang="en-US" altLang="zh-CN" sz="1200">
                <a:ea typeface="宋体" panose="02010600030101010101" pitchFamily="2" charset="-122"/>
              </a:rPr>
              <a:pPr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81BB2A5-32B6-402D-82A0-FEBF855AEB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DFB2071-5D18-44C2-9EE6-D6A026C0D9A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3E45683-1058-4B27-8CF8-3C9385FF3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04ACF3A-906D-4CF4-9C67-F1A14B2B010E}" type="slidenum">
              <a:rPr lang="en-US" altLang="zh-CN" sz="1200">
                <a:ea typeface="宋体" panose="02010600030101010101" pitchFamily="2" charset="-122"/>
              </a:rPr>
              <a:pPr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95937E-BA4B-4C54-824C-C075BA27DD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E6635F6-66A5-4386-A4C1-25E35E40DD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BE05071-A702-4BCD-BCDC-5DAFF1F10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FAE68B0-AB11-410E-9585-ADD81235C301}" type="slidenum">
              <a:rPr lang="en-US" altLang="zh-CN" sz="1200">
                <a:ea typeface="宋体" panose="02010600030101010101" pitchFamily="2" charset="-122"/>
              </a:rPr>
              <a:pPr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BEEA550-36FA-44B6-A1E9-AF4948BA5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AB401EB-4ABE-4682-A2F9-668FE4CB64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3F206C0-C604-4C08-A051-C677CF335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0EFB2F9E-D632-4BDE-B58A-A8E696E50D88}" type="slidenum">
              <a:rPr lang="en-US" altLang="zh-CN" sz="1200">
                <a:ea typeface="宋体" panose="02010600030101010101" pitchFamily="2" charset="-122"/>
              </a:rPr>
              <a:pPr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AB14A25-027F-4445-BA1C-2D5D117C2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DFBBA3-53A9-42D5-9D1E-07D4284882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146813-B8EE-4B69-8B0C-F0633D06E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B0DDA4-A8ED-4DEE-A692-9C768B080D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CC2171-E1C4-4DFF-8E00-3FCEC9A71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3E57-A019-4FFA-BA50-1F4CCD007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0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9A8A39-A0AD-4535-AE12-09B27638D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24982-ED9D-470D-86AF-CCC5B131A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8B7712-874E-49A7-AAAF-471CA8F3D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069F-2294-49D2-87E3-3E8ABA5E2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BE58E8-515D-4EE1-8C45-B2A466509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4395B-9FB1-4796-9F3E-6C42BD9F3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46CB13-2BED-4002-A4FE-2F1EB2118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AD230-D560-49F8-991A-27505E673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0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ED7DB-EA80-4B6A-B396-0A17B1762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824E8-AF75-4C30-8B97-55B0F9D6A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A7D06-B252-4649-A0BA-2DA96C1C8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FEAAA-6916-4AFA-9EFE-DE3F744F0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2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A86572-12A8-4595-A523-AA5688465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DB91DC-0481-44D9-9414-E6062BFDC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33E182-73BB-4043-B98E-C9AC7EF5B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15C9-987C-4DC7-AF01-50E6C918F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8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2F4FC-3075-4600-8168-599DC6F74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A1705-1EB0-431D-8EFE-20ACC7023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3DC35-1F57-4812-8A6C-308198119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44664-A05F-4BF6-A7D3-036861DE1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9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D1044A-CD53-4E0B-858A-74E90E6A3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79262E-7086-4A37-AC96-7CC32B66A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56E63E-85E4-4D22-A546-255A959279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A5F16-1325-4AEF-9F7A-DC6273948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6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421FA6-9FDC-4414-A18D-C536755A3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B94EF2-F9E9-469A-B05C-D6F3AD2CB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B06D21-6AD3-4C64-8F02-AE7A36DD47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75EE-CA31-46F6-B31F-AEEFC7445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8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D4D16C-C7ED-499B-91C1-2C68E3625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F0FCE7-B9F5-4D86-A697-5CA21B1E8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045C10-4631-4BF2-B501-7B717E2C6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7AF83-C32A-4930-8C2F-539D22750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90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7F348-5A95-4B56-B56C-9F5927687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C1450-76C3-4505-818A-2E67FCB16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D25D-CFE0-422B-87D5-F8D44230A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FEDA-AB7A-4C2A-A1A5-CB20E5FCA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6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EF14A-43A1-482F-A3AB-B7D1DCFEE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0290A-E146-42A5-B019-D5B9665DD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8C298-BBE1-4511-A00A-E0B525916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EA1A8-7921-4DC6-BF8D-7F2961BDF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79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A5A0BC-50B4-4E87-BC15-D7071557A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2919E-9020-458C-97AB-C868170A6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9420785E-DCFC-4001-843F-C4AC591855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2FA295DB-C4BF-4CC5-8851-070C494DBF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81E72215-008B-4D2C-8500-07B766F2BE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76BBA35E-B67B-44DC-9EBB-48EAB5F52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9D1D06-152F-438E-B4ED-30EFF7FFE1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610600" cy="4495800"/>
          </a:xfrm>
        </p:spPr>
        <p:txBody>
          <a:bodyPr/>
          <a:lstStyle/>
          <a:p>
            <a:pPr eaLnBrk="1" hangingPunct="1"/>
            <a:r>
              <a:rPr lang="en-US" altLang="zh-CN" sz="3200"/>
              <a:t>                   </a:t>
            </a:r>
            <a:endParaRPr lang="en-US" altLang="zh-CN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操作系统教程</a:t>
            </a:r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》(</a:t>
            </a:r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版</a:t>
            </a:r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eaLnBrk="1" hangingPunct="1"/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复习大纲</a:t>
            </a:r>
          </a:p>
          <a:p>
            <a:pPr eaLnBrk="1" hangingPunct="1"/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/>
            <a:endParaRPr lang="en-US" altLang="zh-CN" sz="540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876F9A-E780-4C93-952B-54881FACC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2065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研究和观察操作系统的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不同角度、方法和观点</a:t>
            </a: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E6C85A99-D024-47FD-9E52-86822C591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16338"/>
            <a:ext cx="1806575" cy="935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是虚拟机</a:t>
            </a: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26C05F4B-5A21-4B7B-9B1F-2D1133D44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084763"/>
            <a:ext cx="1806575" cy="758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400" b="1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系统实现</a:t>
            </a:r>
          </a:p>
          <a:p>
            <a:pPr algn="just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598" name="Text Box 6">
            <a:extLst>
              <a:ext uri="{FF2B5EF4-FFF2-40B4-BE49-F238E27FC236}">
                <a16:creationId xmlns:a16="http://schemas.microsoft.com/office/drawing/2014/main" id="{0783BD7D-CC1E-4300-82B3-717795423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412875"/>
            <a:ext cx="4587875" cy="5762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b="1">
                <a:solidFill>
                  <a:srgbClr val="0000FF"/>
                </a:solidFill>
                <a:latin typeface="仿宋_GB2312" pitchFamily="49" charset="-122"/>
              </a:rPr>
              <a:t>  </a:t>
            </a:r>
            <a:r>
              <a:rPr kumimoji="0" lang="zh-CN" altLang="en-US" sz="3200">
                <a:solidFill>
                  <a:srgbClr val="008000"/>
                </a:solidFill>
                <a:latin typeface="仿宋_GB2312" pitchFamily="49" charset="-122"/>
              </a:rPr>
              <a:t>研究和观察操作系统</a:t>
            </a:r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BA60334D-8DD2-4865-91EE-2D870BBC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1865313" cy="771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en-US" altLang="zh-CN" sz="2400">
                <a:solidFill>
                  <a:srgbClr val="008000"/>
                </a:solidFill>
                <a:latin typeface="仿宋_GB2312" pitchFamily="49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latin typeface="仿宋_GB2312" pitchFamily="49" charset="-122"/>
              </a:rPr>
              <a:t>用户角度</a:t>
            </a: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5DCD31AD-38B0-4528-8F55-9D46DCDF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2420938"/>
            <a:ext cx="1998662" cy="69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en-US" altLang="zh-CN" sz="2400" b="1">
                <a:solidFill>
                  <a:srgbClr val="0000FF"/>
                </a:solidFill>
                <a:latin typeface="仿宋_GB2312" pitchFamily="49" charset="-122"/>
              </a:rPr>
              <a:t>   </a:t>
            </a:r>
            <a:r>
              <a:rPr kumimoji="0" lang="zh-CN" altLang="en-US" sz="2400">
                <a:solidFill>
                  <a:srgbClr val="FF3300"/>
                </a:solidFill>
                <a:latin typeface="仿宋_GB2312" pitchFamily="49" charset="-122"/>
              </a:rPr>
              <a:t>系统角度</a:t>
            </a: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A47143D5-55CE-4072-B597-0922E08F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716338"/>
            <a:ext cx="1730375" cy="8715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是服务提供者</a:t>
            </a:r>
          </a:p>
        </p:txBody>
      </p:sp>
      <p:sp>
        <p:nvSpPr>
          <p:cNvPr id="494602" name="Text Box 10">
            <a:extLst>
              <a:ext uri="{FF2B5EF4-FFF2-40B4-BE49-F238E27FC236}">
                <a16:creationId xmlns:a16="http://schemas.microsoft.com/office/drawing/2014/main" id="{9094F924-311A-4219-80BA-EACAC8D2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716338"/>
            <a:ext cx="1731962" cy="89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是资源管理者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C0E93103-F5C1-44BB-AED9-A56EAA447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789363"/>
            <a:ext cx="1931987" cy="909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>
                <a:solidFill>
                  <a:srgbClr val="008000"/>
                </a:solidFill>
                <a:latin typeface="仿宋_GB2312" pitchFamily="49" charset="-122"/>
              </a:rPr>
              <a:t>是程序执行的控制者</a:t>
            </a:r>
          </a:p>
        </p:txBody>
      </p:sp>
      <p:sp>
        <p:nvSpPr>
          <p:cNvPr id="494604" name="Line 12">
            <a:extLst>
              <a:ext uri="{FF2B5EF4-FFF2-40B4-BE49-F238E27FC236}">
                <a16:creationId xmlns:a16="http://schemas.microsoft.com/office/drawing/2014/main" id="{7690AEB1-498D-4FDE-831D-D562DCB2D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1989138"/>
            <a:ext cx="22383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5" name="Line 13">
            <a:extLst>
              <a:ext uri="{FF2B5EF4-FFF2-40B4-BE49-F238E27FC236}">
                <a16:creationId xmlns:a16="http://schemas.microsoft.com/office/drawing/2014/main" id="{60620D09-1096-4498-B86E-C61BB480E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1989138"/>
            <a:ext cx="187325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6" name="Line 14">
            <a:extLst>
              <a:ext uri="{FF2B5EF4-FFF2-40B4-BE49-F238E27FC236}">
                <a16:creationId xmlns:a16="http://schemas.microsoft.com/office/drawing/2014/main" id="{A7F0E317-89AC-42D4-BBF1-893BF667BA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213100"/>
            <a:ext cx="3175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7" name="Line 15">
            <a:extLst>
              <a:ext uri="{FF2B5EF4-FFF2-40B4-BE49-F238E27FC236}">
                <a16:creationId xmlns:a16="http://schemas.microsoft.com/office/drawing/2014/main" id="{41113F7C-3620-44AE-B036-EEB28520B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3141663"/>
            <a:ext cx="2016125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8" name="Line 16">
            <a:extLst>
              <a:ext uri="{FF2B5EF4-FFF2-40B4-BE49-F238E27FC236}">
                <a16:creationId xmlns:a16="http://schemas.microsoft.com/office/drawing/2014/main" id="{45461735-D895-4D9D-A1DE-A5876840E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41663"/>
            <a:ext cx="21590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9" name="Line 17">
            <a:extLst>
              <a:ext uri="{FF2B5EF4-FFF2-40B4-BE49-F238E27FC236}">
                <a16:creationId xmlns:a16="http://schemas.microsoft.com/office/drawing/2014/main" id="{17040349-600B-4F50-AB0B-616525890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141663"/>
            <a:ext cx="2233613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10" name="Text Box 18">
            <a:extLst>
              <a:ext uri="{FF2B5EF4-FFF2-40B4-BE49-F238E27FC236}">
                <a16:creationId xmlns:a16="http://schemas.microsoft.com/office/drawing/2014/main" id="{FC8386D1-DE3A-432F-BAD2-CAB0D3AD7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5013325"/>
            <a:ext cx="1689100" cy="839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ctr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服务用户   </a:t>
            </a:r>
          </a:p>
          <a:p>
            <a:pPr algn="just" fontAlgn="ctr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的观点</a:t>
            </a:r>
          </a:p>
        </p:txBody>
      </p:sp>
      <p:sp>
        <p:nvSpPr>
          <p:cNvPr id="494611" name="Text Box 19">
            <a:extLst>
              <a:ext uri="{FF2B5EF4-FFF2-40B4-BE49-F238E27FC236}">
                <a16:creationId xmlns:a16="http://schemas.microsoft.com/office/drawing/2014/main" id="{1D482758-C49B-4395-8A8D-8901CF5F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5013325"/>
            <a:ext cx="1722437" cy="763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400" b="1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管理资源</a:t>
            </a:r>
          </a:p>
          <a:p>
            <a:pPr algn="just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612" name="Text Box 20">
            <a:extLst>
              <a:ext uri="{FF2B5EF4-FFF2-40B4-BE49-F238E27FC236}">
                <a16:creationId xmlns:a16="http://schemas.microsoft.com/office/drawing/2014/main" id="{0BCF71A6-DC60-4DAD-A16A-9F5CFD29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084763"/>
            <a:ext cx="1860550" cy="7921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400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进程交互</a:t>
            </a:r>
          </a:p>
          <a:p>
            <a:pPr algn="just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613" name="Line 21">
            <a:extLst>
              <a:ext uri="{FF2B5EF4-FFF2-40B4-BE49-F238E27FC236}">
                <a16:creationId xmlns:a16="http://schemas.microsoft.com/office/drawing/2014/main" id="{E09A1499-90D5-45EA-90AE-7DB8023FA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4" name="Line 22">
            <a:extLst>
              <a:ext uri="{FF2B5EF4-FFF2-40B4-BE49-F238E27FC236}">
                <a16:creationId xmlns:a16="http://schemas.microsoft.com/office/drawing/2014/main" id="{7AC7DD97-245D-43E5-AAA2-B0ED4F052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465296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5" name="Line 23">
            <a:extLst>
              <a:ext uri="{FF2B5EF4-FFF2-40B4-BE49-F238E27FC236}">
                <a16:creationId xmlns:a16="http://schemas.microsoft.com/office/drawing/2014/main" id="{2D8A8CD4-C74A-471B-B999-B5A694945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6" name="Line 24">
            <a:extLst>
              <a:ext uri="{FF2B5EF4-FFF2-40B4-BE49-F238E27FC236}">
                <a16:creationId xmlns:a16="http://schemas.microsoft.com/office/drawing/2014/main" id="{78989A6B-3618-4137-87FB-9C09BAEA1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5113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7" name="AutoShape 25">
            <a:extLst>
              <a:ext uri="{FF2B5EF4-FFF2-40B4-BE49-F238E27FC236}">
                <a16:creationId xmlns:a16="http://schemas.microsoft.com/office/drawing/2014/main" id="{01C4DE07-C384-42FD-A737-C791D2F5A9D2}"/>
              </a:ext>
            </a:extLst>
          </p:cNvPr>
          <p:cNvSpPr>
            <a:spLocks/>
          </p:cNvSpPr>
          <p:nvPr/>
        </p:nvSpPr>
        <p:spPr bwMode="auto">
          <a:xfrm rot="-5400000">
            <a:off x="3455194" y="3898106"/>
            <a:ext cx="287338" cy="4391025"/>
          </a:xfrm>
          <a:prstGeom prst="leftBrace">
            <a:avLst>
              <a:gd name="adj1" fmla="val 127348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18" name="AutoShape 26">
            <a:extLst>
              <a:ext uri="{FF2B5EF4-FFF2-40B4-BE49-F238E27FC236}">
                <a16:creationId xmlns:a16="http://schemas.microsoft.com/office/drawing/2014/main" id="{E5DB4B2F-7AB9-4A1E-81AD-A7CF69602CB3}"/>
              </a:ext>
            </a:extLst>
          </p:cNvPr>
          <p:cNvSpPr>
            <a:spLocks/>
          </p:cNvSpPr>
          <p:nvPr/>
        </p:nvSpPr>
        <p:spPr bwMode="auto">
          <a:xfrm rot="-5400000">
            <a:off x="7739857" y="5230018"/>
            <a:ext cx="215900" cy="1655763"/>
          </a:xfrm>
          <a:prstGeom prst="leftBrace">
            <a:avLst>
              <a:gd name="adj1" fmla="val 63909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19" name="Text Box 27">
            <a:extLst>
              <a:ext uri="{FF2B5EF4-FFF2-40B4-BE49-F238E27FC236}">
                <a16:creationId xmlns:a16="http://schemas.microsoft.com/office/drawing/2014/main" id="{7A8B75CD-EB90-40CA-8B7F-8719C7BE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237288"/>
            <a:ext cx="216058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_GB2312" pitchFamily="49" charset="-122"/>
              </a:rPr>
              <a:t>静态</a:t>
            </a:r>
            <a:r>
              <a:rPr kumimoji="0" lang="zh-CN" altLang="en-US" sz="2400">
                <a:solidFill>
                  <a:srgbClr val="FF0000"/>
                </a:solidFill>
                <a:latin typeface="仿宋_GB2312" pitchFamily="49" charset="-122"/>
              </a:rPr>
              <a:t>观察方法</a:t>
            </a:r>
          </a:p>
        </p:txBody>
      </p:sp>
      <p:sp>
        <p:nvSpPr>
          <p:cNvPr id="494620" name="Text Box 28">
            <a:extLst>
              <a:ext uri="{FF2B5EF4-FFF2-40B4-BE49-F238E27FC236}">
                <a16:creationId xmlns:a16="http://schemas.microsoft.com/office/drawing/2014/main" id="{38AE1B0E-F321-4C0D-AA5B-64C06A23E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237288"/>
            <a:ext cx="216058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_GB2312" pitchFamily="49" charset="-122"/>
              </a:rPr>
              <a:t>动态</a:t>
            </a:r>
            <a:r>
              <a:rPr kumimoji="0" lang="zh-CN" altLang="en-US" sz="2400">
                <a:solidFill>
                  <a:srgbClr val="FF0000"/>
                </a:solidFill>
                <a:latin typeface="仿宋_GB2312" pitchFamily="49" charset="-122"/>
              </a:rPr>
              <a:t>观察方法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10" grpId="0" animBg="1"/>
      <p:bldP spid="494611" grpId="0" animBg="1"/>
      <p:bldP spid="494612" grpId="0" animBg="1"/>
      <p:bldP spid="494617" grpId="0" animBg="1"/>
      <p:bldP spid="494618" grpId="0" animBg="1"/>
      <p:bldP spid="494619" grpId="0" animBg="1"/>
      <p:bldP spid="49462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CFF988E-4D77-4D60-8A55-B3001858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OS1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0C7F940-9A5C-4AD8-8506-B07CE4C5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OS1-OS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概述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定义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作用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目标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分类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特性 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功能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资源管理技术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在计算机系统中的地位</a:t>
            </a:r>
          </a:p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研究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的不同观点</a:t>
            </a:r>
          </a:p>
          <a:p>
            <a:pPr eaLnBrk="1" hangingPunct="1">
              <a:buFontTx/>
              <a:buNone/>
            </a:pPr>
            <a:endParaRPr lang="zh-CN" altLang="en-US" sz="2800" b="1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en-US" altLang="zh-CN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E047340-B9D2-493C-83B6-C3CB5A553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OS2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47481D4-A3E5-424D-B63D-8F0D45EF9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OS2-OS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原理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特权指令、访管指令和原语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处理器状态、状态转换和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PSW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时钟机制、硬件时钟、软件时钟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中断机制：概念和分类、技术和实现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API1-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程序接口和系统调用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API2-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操作接口和系统程序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构件，内核分类、功能、属性和特性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单内核结构和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C/S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及微内核结构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b="1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en-US" altLang="zh-CN" sz="3600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CDC071D-90A4-4062-9BED-7A961E35D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OS3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1BA5CE2-88C1-4607-B23D-35FF8505E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OS3</a:t>
            </a:r>
            <a:r>
              <a:rPr lang="en-US" altLang="zh-CN" sz="2800">
                <a:solidFill>
                  <a:srgbClr val="FF0000"/>
                </a:solidFill>
                <a:ea typeface="仿宋_GB2312" pitchFamily="49" charset="-122"/>
              </a:rPr>
              <a:t>—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并发性</a:t>
            </a:r>
            <a:endParaRPr lang="zh-CN" altLang="en-US" sz="28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多道程序，作业、进程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线程，及联系和区别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并发性与顺序性，并发进程与时间有关的错误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进程互斥与临界区、临界资源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实现临界区管理的硬件设施及软件解法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进程同步与同步机制，经典同步问题及其求解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同步机制</a:t>
            </a:r>
            <a:r>
              <a:rPr lang="en-US" altLang="zh-CN" sz="2400">
                <a:solidFill>
                  <a:srgbClr val="000000"/>
                </a:solidFill>
                <a:ea typeface="仿宋_GB2312" pitchFamily="49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信号量和</a:t>
            </a:r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PV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操作，信号量的物理含义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同步机制</a:t>
            </a:r>
            <a:r>
              <a:rPr lang="en-US" altLang="zh-CN" sz="2400">
                <a:solidFill>
                  <a:srgbClr val="000000"/>
                </a:solidFill>
                <a:ea typeface="仿宋_GB2312" pitchFamily="49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管程，进程和管程的联系和区别 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进程通信：低级通信和高级通信</a:t>
            </a:r>
          </a:p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死锁概念、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防止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、避免及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检测与解除方法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资源分配图、死锁定理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死锁与饥饿</a:t>
            </a: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C58EAD8-79B4-4B7C-A9CF-5C1465BF1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OS4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82D88E8-CAA7-4FFE-929B-51A7D81D5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OS4-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调度和分派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进程状态及队列管理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选择调度算法的原则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处理器调度层次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高级、中级和低级调度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处理器调度模型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调度算法与应用领域的关系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线程调度和上下文切换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剥夺方式和非剥夺方式调度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线程调度时机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作业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低级调度算法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实时调度和多处理器调度算法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E4611ED-DA1E-4371-8783-6084F2516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OS5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E042A80-FEF6-42A3-A3D3-6C27F0959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OS5-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主存管理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存储器的层次结构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逻辑地址与物理地址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地址转换与存储保护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相联存储器与快表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分区、所用数据结构及分配算法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分页和分段、所用数据结构及分配算法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多级页表、反置页表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虚拟存储器原理及硬</a:t>
            </a:r>
            <a:r>
              <a:rPr lang="en-US" altLang="zh-CN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软件支撑下的实现方法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请求分页、请求分段和请求段页式虚存管理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主存分配、清除和各种替换算法 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程序局部性原理、系统颠簸和工作集模型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96D6951A-40F2-4998-8809-F59640F57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OS6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EC32A36-7520-45CF-994A-232DF68F5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OS6-</a:t>
            </a: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设备管理的功能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控制方式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软件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具有通道的</a:t>
            </a:r>
            <a:r>
              <a:rPr lang="en-US" altLang="zh-CN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工作原理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缓冲技术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驱动调度技术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设备独立性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设备分类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设备分配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虚拟设备的实现原理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0426D79-FA17-4316-9EF5-06D3CE7B4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OS7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B76296F-1B34-4BC2-9AFA-60C8BF820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OS7-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安全与保护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操作系统的安全性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策略、模型和机制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安全需求和安全策略 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访问支持策略与访问控制策略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自主访问控制策略与强制访问控制策略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基于访问控制矩阵和基于格的安全模型 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硬件安全机制 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认证机制、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授权机制、加密机制和审计机制、最小特权机制</a:t>
            </a:r>
          </a:p>
          <a:p>
            <a:pPr eaLnBrk="1" hangingPunct="1">
              <a:buFontTx/>
              <a:buNone/>
            </a:pPr>
            <a:endParaRPr lang="en-US" altLang="zh-CN" sz="3600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80BC9A6-9A8F-41E0-B2B7-042E485F1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OS8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13219F1-0012-42C3-97DC-90EFA2399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OS8-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文件系统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文件系统功能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文件存取方法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FCB</a:t>
            </a: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、文件目录、目录文件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目录结构及文件查找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文件的逻辑结构和物理结构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文件的共享、保护和保密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记录的成组和分解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主存映射文件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虚拟文件系统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文件系统调用及其执行过程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文件空间的管理方法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14BBC88-20A0-4C78-9076-F408C74BD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OS9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endParaRPr lang="en-US" altLang="zh-CN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C4A1F8C-5BDB-4B62-82EE-58CE20DF6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OS9-</a:t>
            </a:r>
            <a:r>
              <a:rPr lang="zh-CN" altLang="en-US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网络和分布式操作系统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计算机网络、功能及其组成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网络体系结构和通信协议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OSI/RM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TCP/IP</a:t>
            </a:r>
            <a:endParaRPr lang="en-US" altLang="zh-CN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网络操作系统的网络管理和控制功能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分布式操作系统的特征和功能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分布式系统中的进程通信机制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消息传递、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RPC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SOCKET)</a:t>
            </a:r>
            <a:endParaRPr lang="en-US" altLang="zh-CN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集中分布式和完全分布式资源管理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投标算法、由近及远算法及回声算法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6481FF6-D81D-4EE3-B32C-BA26C1CA2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知识单元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OS9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和知识点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endParaRPr lang="en-US" altLang="zh-CN" sz="480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C460DDD-3914-4377-BCEB-74D41CFA1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3988" cy="5602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OS9-</a:t>
            </a:r>
            <a:r>
              <a:rPr lang="zh-CN" altLang="en-US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网络和分布式操作系统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逻辑时钟与事件排序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Lamport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同步算法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Ricart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同步算法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令牌环算法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分布系统中死锁的预防和检测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集中式的死锁检测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分布式的死锁检测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分布式文件系统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数据迁移、计算迁移和进程迁移</a:t>
            </a:r>
            <a:endParaRPr lang="zh-CN" altLang="en-US">
              <a:solidFill>
                <a:srgbClr val="120575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64F8F31-C025-4FD8-B056-1309CE22F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四种观点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操作系统的作用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F121A6C-F7FA-4C85-92F0-58C64136B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5183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  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(1)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操作系统作为用户接口和公共服务程序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(2)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操作系统作为程序执行的控制者和协调者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操作系统作为扩展机或虚拟机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(4)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操作系统作为资源管理者和控制者  </a:t>
            </a:r>
          </a:p>
          <a:p>
            <a:pPr eaLnBrk="1" hangingPunct="1"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4C96A2-FE1B-4DC8-8536-E95266F9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143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围绕六个问题研究操作系统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C18F5FF-CCC6-4734-9888-8C232E336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765175"/>
            <a:ext cx="6262688" cy="46085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什么是操作系统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为什么要操作系统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操作系统是做什么的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操作系统是如何做的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操作系统是如何使用的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操作系统是如何构造的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pPr eaLnBrk="1" hangingPunct="1"/>
            <a:endParaRPr lang="en-US" altLang="zh-CN" sz="36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36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D31900-B86D-4579-B34A-9CCA95E54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260350"/>
            <a:ext cx="7772400" cy="6597650"/>
          </a:xfrm>
        </p:spPr>
        <p:txBody>
          <a:bodyPr/>
          <a:lstStyle/>
          <a:p>
            <a:pPr eaLnBrk="1" fontAlgn="ctr" hangingPunct="1"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ea typeface="仿宋_GB2312" pitchFamily="49" charset="-122"/>
              </a:rPr>
              <a:t>          </a:t>
            </a:r>
            <a: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  <a:t>细化</a:t>
            </a: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为十个知识单元</a:t>
            </a:r>
            <a:endParaRPr lang="zh-CN" altLang="en-US" sz="4000">
              <a:solidFill>
                <a:srgbClr val="FF0000"/>
              </a:solidFill>
              <a:ea typeface="仿宋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概念与原理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2)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进程和线程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3)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处理器管理和调度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4)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同步、通信和死锁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5)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存储管理与虚拟存储器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6)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设备管理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7)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文件管理与虚拟文件系统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8)</a:t>
            </a:r>
            <a:r>
              <a:rPr lang="en-US" altLang="zh-CN">
                <a:ea typeface="仿宋_GB2312" pitchFamily="49" charset="-122"/>
              </a:rPr>
              <a:t>  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安全与保护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9)</a:t>
            </a:r>
            <a:r>
              <a:rPr lang="en-US" altLang="zh-CN">
                <a:ea typeface="仿宋_GB2312" pitchFamily="49" charset="-122"/>
              </a:rPr>
              <a:t> 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结构与设计、典型操作系统实例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10)</a:t>
            </a:r>
            <a:r>
              <a:rPr lang="en-US" altLang="zh-CN">
                <a:ea typeface="仿宋_GB2312" pitchFamily="49" charset="-122"/>
              </a:rPr>
              <a:t> 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网络与分布式操作系统</a:t>
            </a:r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2882B3-EC14-4E3C-8C1F-42ED04161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98900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D51513-D39B-484F-A385-7224AB250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5CD0FF5-81AD-4DE4-92C9-DA4A493E1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5111750"/>
          </a:xfrm>
        </p:spPr>
        <p:txBody>
          <a:bodyPr/>
          <a:lstStyle/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资源管理的观点是一种对操作系统功能由底到上的观察的观点。在底层，操作系统对软、硬件资源进行资源抽象 、复用和虚化，实现资源分配、控制资源共享 。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操作系统资源管理模块：处理机管理、存储管理、设备管理、文件管理、网络管理功能等模块。</a:t>
            </a:r>
          </a:p>
          <a:p>
            <a:pPr eaLnBrk="1" hangingPunct="1"/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en-US" altLang="zh-CN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7ED4F53-C6DB-4846-9E66-4B46E4441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CC3483-9613-4BAC-8BE2-8DB7FE165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85225" cy="5256213"/>
          </a:xfrm>
        </p:spPr>
        <p:txBody>
          <a:bodyPr/>
          <a:lstStyle/>
          <a:p>
            <a:pPr eaLnBrk="1" hangingPunct="1"/>
            <a:r>
              <a:rPr lang="zh-CN" altLang="en-US">
                <a:ea typeface="仿宋_GB2312" pitchFamily="49" charset="-122"/>
              </a:rPr>
              <a:t>操作系统对资源进行抽象研究，找出资源的共性和个性，有序地管理各种软硬件资源。</a:t>
            </a:r>
          </a:p>
          <a:p>
            <a:pPr eaLnBrk="1" hangingPunct="1"/>
            <a:r>
              <a:rPr lang="zh-CN" altLang="en-US">
                <a:ea typeface="仿宋_GB2312" pitchFamily="49" charset="-122"/>
              </a:rPr>
              <a:t>记录资源使用情况，确定资源分配策略，实施资源分配和回收，满足用户对资源的需求。</a:t>
            </a:r>
          </a:p>
          <a:p>
            <a:pPr eaLnBrk="1" hangingPunct="1"/>
            <a:r>
              <a:rPr lang="zh-CN" altLang="en-US">
                <a:ea typeface="仿宋_GB2312" pitchFamily="49" charset="-122"/>
              </a:rPr>
              <a:t>提供机制来协调对资源的使用冲突，研究使用资源的统一方法，为用户提供资源使用手段，最大限度地实现资源共享，提高资源利用率。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1E2E940-61E2-43BC-8CB5-05F0C4EAF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9017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AF86CF-119E-48B5-9D63-F320CD50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6934200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/>
              <a:t>  </a:t>
            </a:r>
          </a:p>
        </p:txBody>
      </p:sp>
      <p:grpSp>
        <p:nvGrpSpPr>
          <p:cNvPr id="19460" name="Group 26">
            <a:extLst>
              <a:ext uri="{FF2B5EF4-FFF2-40B4-BE49-F238E27FC236}">
                <a16:creationId xmlns:a16="http://schemas.microsoft.com/office/drawing/2014/main" id="{D8DF3D48-2B01-4FE7-842C-367547C5D1A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5832475" cy="3886200"/>
            <a:chOff x="1056" y="912"/>
            <a:chExt cx="3674" cy="2448"/>
          </a:xfrm>
        </p:grpSpPr>
        <p:sp>
          <p:nvSpPr>
            <p:cNvPr id="19461" name="Text Box 5">
              <a:extLst>
                <a:ext uri="{FF2B5EF4-FFF2-40B4-BE49-F238E27FC236}">
                  <a16:creationId xmlns:a16="http://schemas.microsoft.com/office/drawing/2014/main" id="{19EA275F-9CDD-4B9C-8011-0ECB56F29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78" cy="4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操作系统功能</a:t>
              </a:r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35834D6A-2E4C-4062-AB28-E66BCFA1B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728"/>
              <a:ext cx="3116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5DA536EE-78CF-4351-A623-DB21170E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8">
              <a:extLst>
                <a:ext uri="{FF2B5EF4-FFF2-40B4-BE49-F238E27FC236}">
                  <a16:creationId xmlns:a16="http://schemas.microsoft.com/office/drawing/2014/main" id="{CBE31620-A83A-4E07-9E6E-6AB9E1EC5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器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just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8F98A835-0B26-4EDB-8EF1-C0198DDA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储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19466" name="Text Box 10">
              <a:extLst>
                <a:ext uri="{FF2B5EF4-FFF2-40B4-BE49-F238E27FC236}">
                  <a16:creationId xmlns:a16="http://schemas.microsoft.com/office/drawing/2014/main" id="{7C08B10E-54BC-4CD4-B393-6075FFD70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2136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文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件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19467" name="Text Box 11">
              <a:extLst>
                <a:ext uri="{FF2B5EF4-FFF2-40B4-BE49-F238E27FC236}">
                  <a16:creationId xmlns:a16="http://schemas.microsoft.com/office/drawing/2014/main" id="{C8B72EF4-4233-4013-9C56-46FA16595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136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19468" name="Text Box 13">
              <a:extLst>
                <a:ext uri="{FF2B5EF4-FFF2-40B4-BE49-F238E27FC236}">
                  <a16:creationId xmlns:a16="http://schemas.microsoft.com/office/drawing/2014/main" id="{6999C224-A56D-4025-B6FC-D56EEB270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网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络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19469" name="Line 14">
              <a:extLst>
                <a:ext uri="{FF2B5EF4-FFF2-40B4-BE49-F238E27FC236}">
                  <a16:creationId xmlns:a16="http://schemas.microsoft.com/office/drawing/2014/main" id="{9489CCAF-08C9-44D8-8D10-B45AB7C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5">
              <a:extLst>
                <a:ext uri="{FF2B5EF4-FFF2-40B4-BE49-F238E27FC236}">
                  <a16:creationId xmlns:a16="http://schemas.microsoft.com/office/drawing/2014/main" id="{5E418C2E-1006-4595-9687-E7959D1A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6">
              <a:extLst>
                <a:ext uri="{FF2B5EF4-FFF2-40B4-BE49-F238E27FC236}">
                  <a16:creationId xmlns:a16="http://schemas.microsoft.com/office/drawing/2014/main" id="{DDDE9D44-B0A0-40C2-B09D-90DEABC8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8">
              <a:extLst>
                <a:ext uri="{FF2B5EF4-FFF2-40B4-BE49-F238E27FC236}">
                  <a16:creationId xmlns:a16="http://schemas.microsoft.com/office/drawing/2014/main" id="{ADA62C22-1141-4AC6-82E0-25A11AD5D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9">
              <a:extLst>
                <a:ext uri="{FF2B5EF4-FFF2-40B4-BE49-F238E27FC236}">
                  <a16:creationId xmlns:a16="http://schemas.microsoft.com/office/drawing/2014/main" id="{84A87499-8A05-4188-9FB1-E0625DA6E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320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93D7E9F-9F19-4767-9796-1ADB1734A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</a:p>
        </p:txBody>
      </p:sp>
      <p:grpSp>
        <p:nvGrpSpPr>
          <p:cNvPr id="20483" name="Group 52">
            <a:extLst>
              <a:ext uri="{FF2B5EF4-FFF2-40B4-BE49-F238E27FC236}">
                <a16:creationId xmlns:a16="http://schemas.microsoft.com/office/drawing/2014/main" id="{826C16B9-78D4-4C69-98B0-7163B6FEE80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19200"/>
            <a:ext cx="7672388" cy="5254625"/>
            <a:chOff x="192" y="768"/>
            <a:chExt cx="4833" cy="3310"/>
          </a:xfrm>
        </p:grpSpPr>
        <p:sp>
          <p:nvSpPr>
            <p:cNvPr id="20484" name="Text Box 5">
              <a:extLst>
                <a:ext uri="{FF2B5EF4-FFF2-40B4-BE49-F238E27FC236}">
                  <a16:creationId xmlns:a16="http://schemas.microsoft.com/office/drawing/2014/main" id="{2D56B15A-B8F1-42E6-93EA-5C04A70C8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768"/>
              <a:ext cx="880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中  断</a:t>
              </a:r>
            </a:p>
          </p:txBody>
        </p:sp>
        <p:sp>
          <p:nvSpPr>
            <p:cNvPr id="20485" name="AutoShape 6">
              <a:extLst>
                <a:ext uri="{FF2B5EF4-FFF2-40B4-BE49-F238E27FC236}">
                  <a16:creationId xmlns:a16="http://schemas.microsoft.com/office/drawing/2014/main" id="{7D90F633-1EE7-4291-9D65-12167B048B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86" y="-382"/>
              <a:ext cx="336" cy="3312"/>
            </a:xfrm>
            <a:prstGeom prst="leftBrace">
              <a:avLst>
                <a:gd name="adj1" fmla="val 82143"/>
                <a:gd name="adj2" fmla="val 50000"/>
              </a:avLst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6" name="Text Box 8">
              <a:extLst>
                <a:ext uri="{FF2B5EF4-FFF2-40B4-BE49-F238E27FC236}">
                  <a16:creationId xmlns:a16="http://schemas.microsoft.com/office/drawing/2014/main" id="{8FDF3931-757D-49C1-8290-EF1DB4B0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1442"/>
              <a:ext cx="441" cy="14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</p:txBody>
        </p:sp>
        <p:sp>
          <p:nvSpPr>
            <p:cNvPr id="20487" name="Text Box 7">
              <a:extLst>
                <a:ext uri="{FF2B5EF4-FFF2-40B4-BE49-F238E27FC236}">
                  <a16:creationId xmlns:a16="http://schemas.microsoft.com/office/drawing/2014/main" id="{64570CCE-1BC3-454A-A74E-9861BD919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42"/>
              <a:ext cx="439" cy="10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响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应</a:t>
              </a:r>
            </a:p>
          </p:txBody>
        </p:sp>
        <p:sp>
          <p:nvSpPr>
            <p:cNvPr id="20488" name="Text Box 9">
              <a:extLst>
                <a:ext uri="{FF2B5EF4-FFF2-40B4-BE49-F238E27FC236}">
                  <a16:creationId xmlns:a16="http://schemas.microsoft.com/office/drawing/2014/main" id="{77C6AFBC-1F00-45A6-BD98-F30D0200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1442"/>
              <a:ext cx="44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屏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蔽</a:t>
              </a:r>
            </a:p>
          </p:txBody>
        </p:sp>
        <p:sp>
          <p:nvSpPr>
            <p:cNvPr id="20489" name="Text Box 10">
              <a:extLst>
                <a:ext uri="{FF2B5EF4-FFF2-40B4-BE49-F238E27FC236}">
                  <a16:creationId xmlns:a16="http://schemas.microsoft.com/office/drawing/2014/main" id="{A7C6D892-F25C-4897-B0AE-29B5950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442"/>
              <a:ext cx="43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优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先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级</a:t>
              </a:r>
            </a:p>
          </p:txBody>
        </p:sp>
        <p:sp>
          <p:nvSpPr>
            <p:cNvPr id="20490" name="Text Box 11">
              <a:extLst>
                <a:ext uri="{FF2B5EF4-FFF2-40B4-BE49-F238E27FC236}">
                  <a16:creationId xmlns:a16="http://schemas.microsoft.com/office/drawing/2014/main" id="{8CF01466-0D41-4CA1-B8B7-683978EF2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42"/>
              <a:ext cx="322" cy="10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分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类</a:t>
              </a:r>
            </a:p>
          </p:txBody>
        </p:sp>
        <p:sp>
          <p:nvSpPr>
            <p:cNvPr id="20491" name="Text Box 12">
              <a:extLst>
                <a:ext uri="{FF2B5EF4-FFF2-40B4-BE49-F238E27FC236}">
                  <a16:creationId xmlns:a16="http://schemas.microsoft.com/office/drawing/2014/main" id="{E089F3B3-D8BF-4725-AFA0-E709F9EFB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1442"/>
              <a:ext cx="417" cy="10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定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义</a:t>
              </a:r>
            </a:p>
          </p:txBody>
        </p:sp>
        <p:sp>
          <p:nvSpPr>
            <p:cNvPr id="20492" name="Text Box 13">
              <a:extLst>
                <a:ext uri="{FF2B5EF4-FFF2-40B4-BE49-F238E27FC236}">
                  <a16:creationId xmlns:a16="http://schemas.microsoft.com/office/drawing/2014/main" id="{6F07B2E2-20E4-4E85-AD99-B10F1E6D1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442"/>
              <a:ext cx="440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多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重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0493" name="Text Box 14">
              <a:extLst>
                <a:ext uri="{FF2B5EF4-FFF2-40B4-BE49-F238E27FC236}">
                  <a16:creationId xmlns:a16="http://schemas.microsoft.com/office/drawing/2014/main" id="{862BCC6E-727A-4BB0-9F7E-232D3D9B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2841"/>
              <a:ext cx="713" cy="123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按中断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事件性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质和激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活手段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来分类</a:t>
              </a:r>
            </a:p>
          </p:txBody>
        </p:sp>
        <p:sp>
          <p:nvSpPr>
            <p:cNvPr id="20494" name="Text Box 15">
              <a:extLst>
                <a:ext uri="{FF2B5EF4-FFF2-40B4-BE49-F238E27FC236}">
                  <a16:creationId xmlns:a16="http://schemas.microsoft.com/office/drawing/2014/main" id="{54300B1B-4774-4921-9EBD-8514E8CA0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3002"/>
              <a:ext cx="748" cy="10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按中断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信号来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源来分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类</a:t>
              </a:r>
            </a:p>
          </p:txBody>
        </p:sp>
        <p:sp>
          <p:nvSpPr>
            <p:cNvPr id="20495" name="Line 26">
              <a:extLst>
                <a:ext uri="{FF2B5EF4-FFF2-40B4-BE49-F238E27FC236}">
                  <a16:creationId xmlns:a16="http://schemas.microsoft.com/office/drawing/2014/main" id="{5E5DD9E3-B58B-4E99-9DCC-B2CF086FC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374"/>
              <a:ext cx="823" cy="6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>
              <a:extLst>
                <a:ext uri="{FF2B5EF4-FFF2-40B4-BE49-F238E27FC236}">
                  <a16:creationId xmlns:a16="http://schemas.microsoft.com/office/drawing/2014/main" id="{3CC91400-CEFC-4B63-8E64-EF49AC7F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374"/>
              <a:ext cx="0" cy="4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Text Box 37">
              <a:extLst>
                <a:ext uri="{FF2B5EF4-FFF2-40B4-BE49-F238E27FC236}">
                  <a16:creationId xmlns:a16="http://schemas.microsoft.com/office/drawing/2014/main" id="{BEB9BF5D-35AE-4719-AFBF-89E0C362C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1440"/>
              <a:ext cx="407" cy="10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作用</a:t>
              </a:r>
            </a:p>
          </p:txBody>
        </p:sp>
        <p:sp>
          <p:nvSpPr>
            <p:cNvPr id="20498" name="Text Box 38">
              <a:extLst>
                <a:ext uri="{FF2B5EF4-FFF2-40B4-BE49-F238E27FC236}">
                  <a16:creationId xmlns:a16="http://schemas.microsoft.com/office/drawing/2014/main" id="{94A91385-C543-4323-9482-7DDF1D28A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16"/>
              <a:ext cx="673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请求系统服务</a:t>
              </a:r>
            </a:p>
          </p:txBody>
        </p:sp>
        <p:sp>
          <p:nvSpPr>
            <p:cNvPr id="20499" name="Text Box 39">
              <a:extLst>
                <a:ext uri="{FF2B5EF4-FFF2-40B4-BE49-F238E27FC236}">
                  <a16:creationId xmlns:a16="http://schemas.microsoft.com/office/drawing/2014/main" id="{7C9E1198-69E2-4E47-BB5A-7292F20AE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392"/>
              <a:ext cx="673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实现并行工作</a:t>
              </a:r>
            </a:p>
          </p:txBody>
        </p:sp>
        <p:sp>
          <p:nvSpPr>
            <p:cNvPr id="20500" name="Text Box 40">
              <a:extLst>
                <a:ext uri="{FF2B5EF4-FFF2-40B4-BE49-F238E27FC236}">
                  <a16:creationId xmlns:a16="http://schemas.microsoft.com/office/drawing/2014/main" id="{EBD8C272-7B4F-41D0-B5E5-DB589775F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2496"/>
              <a:ext cx="673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满足实时要求</a:t>
              </a:r>
            </a:p>
          </p:txBody>
        </p:sp>
        <p:sp>
          <p:nvSpPr>
            <p:cNvPr id="20501" name="Text Box 41">
              <a:extLst>
                <a:ext uri="{FF2B5EF4-FFF2-40B4-BE49-F238E27FC236}">
                  <a16:creationId xmlns:a16="http://schemas.microsoft.com/office/drawing/2014/main" id="{A1BEB8BD-D946-48E8-9F0C-A8050430A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920"/>
              <a:ext cx="692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处理突发事件</a:t>
              </a:r>
            </a:p>
          </p:txBody>
        </p:sp>
        <p:sp>
          <p:nvSpPr>
            <p:cNvPr id="20502" name="Line 46">
              <a:extLst>
                <a:ext uri="{FF2B5EF4-FFF2-40B4-BE49-F238E27FC236}">
                  <a16:creationId xmlns:a16="http://schemas.microsoft.com/office/drawing/2014/main" id="{41370807-B3E2-41D6-BD00-EE4CA219A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5" y="1056"/>
              <a:ext cx="635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Line 47">
              <a:extLst>
                <a:ext uri="{FF2B5EF4-FFF2-40B4-BE49-F238E27FC236}">
                  <a16:creationId xmlns:a16="http://schemas.microsoft.com/office/drawing/2014/main" id="{30E61585-0499-4455-9CBD-EB6578223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1632"/>
              <a:ext cx="684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4" name="Line 48">
              <a:extLst>
                <a:ext uri="{FF2B5EF4-FFF2-40B4-BE49-F238E27FC236}">
                  <a16:creationId xmlns:a16="http://schemas.microsoft.com/office/drawing/2014/main" id="{0C0F8D1C-87FB-441E-84A3-917CF8DFC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" y="1920"/>
              <a:ext cx="58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Line 49">
              <a:extLst>
                <a:ext uri="{FF2B5EF4-FFF2-40B4-BE49-F238E27FC236}">
                  <a16:creationId xmlns:a16="http://schemas.microsoft.com/office/drawing/2014/main" id="{E40F9F22-9E4F-4AAF-80E4-1F179FFF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" y="1920"/>
              <a:ext cx="586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D31BD65-1DB6-4ED1-ADB4-04518812E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13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中断分类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456539-EE9D-4350-92D2-150B3B66E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C2C02F1F-1951-4EDC-8F52-491A30BFB1C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484313"/>
            <a:ext cx="4608512" cy="5380037"/>
            <a:chOff x="1213" y="9864"/>
            <a:chExt cx="5400" cy="3432"/>
          </a:xfrm>
        </p:grpSpPr>
        <p:sp>
          <p:nvSpPr>
            <p:cNvPr id="22547" name="Text Box 5">
              <a:extLst>
                <a:ext uri="{FF2B5EF4-FFF2-40B4-BE49-F238E27FC236}">
                  <a16:creationId xmlns:a16="http://schemas.microsoft.com/office/drawing/2014/main" id="{CCC9015D-FC17-4826-BCC4-AAB2B4E58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12828"/>
              <a:ext cx="4320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/>
                <a:t>中断</a:t>
              </a:r>
              <a:r>
                <a:rPr lang="zh-CN" altLang="en-US">
                  <a:solidFill>
                    <a:srgbClr val="000000"/>
                  </a:solidFill>
                </a:rPr>
                <a:t>按事件的性质和激活方式分类</a:t>
              </a:r>
              <a:endParaRPr lang="zh-CN" altLang="en-US"/>
            </a:p>
          </p:txBody>
        </p:sp>
        <p:sp>
          <p:nvSpPr>
            <p:cNvPr id="22548" name="Text Box 6">
              <a:extLst>
                <a:ext uri="{FF2B5EF4-FFF2-40B4-BE49-F238E27FC236}">
                  <a16:creationId xmlns:a16="http://schemas.microsoft.com/office/drawing/2014/main" id="{E20D414B-B13F-4F30-A657-CA1D22F9C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" y="9864"/>
              <a:ext cx="5400" cy="29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22549" name="Text Box 7">
              <a:extLst>
                <a:ext uri="{FF2B5EF4-FFF2-40B4-BE49-F238E27FC236}">
                  <a16:creationId xmlns:a16="http://schemas.microsoft.com/office/drawing/2014/main" id="{355BE70E-B967-45C9-8EE1-1A17B1361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11464"/>
              <a:ext cx="925" cy="2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程序运行</a:t>
              </a:r>
              <a:endParaRPr lang="zh-CN" altLang="en-US" sz="1600"/>
            </a:p>
          </p:txBody>
        </p:sp>
        <p:sp>
          <p:nvSpPr>
            <p:cNvPr id="22550" name="Text Box 8">
              <a:extLst>
                <a:ext uri="{FF2B5EF4-FFF2-40B4-BE49-F238E27FC236}">
                  <a16:creationId xmlns:a16="http://schemas.microsoft.com/office/drawing/2014/main" id="{E37FB4F2-11A7-46D0-96CC-1DCF05C19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2293"/>
              <a:ext cx="1352" cy="2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中断处理程序</a:t>
              </a:r>
              <a:endParaRPr lang="zh-CN" altLang="en-US" sz="1600"/>
            </a:p>
          </p:txBody>
        </p:sp>
        <p:sp>
          <p:nvSpPr>
            <p:cNvPr id="22551" name="Text Box 9">
              <a:extLst>
                <a:ext uri="{FF2B5EF4-FFF2-40B4-BE49-F238E27FC236}">
                  <a16:creationId xmlns:a16="http://schemas.microsoft.com/office/drawing/2014/main" id="{9D9E2F89-1587-48BE-8E2C-3E868E5D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1748"/>
              <a:ext cx="1352" cy="2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中断装置</a:t>
              </a:r>
              <a:endParaRPr lang="zh-CN" altLang="en-US" sz="1600"/>
            </a:p>
          </p:txBody>
        </p:sp>
        <p:sp>
          <p:nvSpPr>
            <p:cNvPr id="22552" name="Text Box 10">
              <a:extLst>
                <a:ext uri="{FF2B5EF4-FFF2-40B4-BE49-F238E27FC236}">
                  <a16:creationId xmlns:a16="http://schemas.microsoft.com/office/drawing/2014/main" id="{18815E5D-9A44-4242-81D7-C1BA34E85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9907"/>
              <a:ext cx="1800" cy="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机器故障中断事件</a:t>
              </a:r>
              <a:endParaRPr lang="zh-CN" altLang="en-US" sz="1600"/>
            </a:p>
          </p:txBody>
        </p:sp>
        <p:sp>
          <p:nvSpPr>
            <p:cNvPr id="22553" name="Text Box 11">
              <a:extLst>
                <a:ext uri="{FF2B5EF4-FFF2-40B4-BE49-F238E27FC236}">
                  <a16:creationId xmlns:a16="http://schemas.microsoft.com/office/drawing/2014/main" id="{88878387-4F59-4E6C-914E-7F67E8B1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10220"/>
              <a:ext cx="184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程序性中断事件</a:t>
              </a:r>
              <a:endParaRPr lang="zh-CN" altLang="en-US" sz="16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25DF1B68-B316-45F2-8100-19E0A23E6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11031"/>
              <a:ext cx="1357" cy="2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外部中断事件</a:t>
              </a:r>
              <a:endParaRPr lang="zh-CN" altLang="en-US" sz="1600"/>
            </a:p>
          </p:txBody>
        </p:sp>
        <p:sp>
          <p:nvSpPr>
            <p:cNvPr id="22555" name="Text Box 13">
              <a:extLst>
                <a:ext uri="{FF2B5EF4-FFF2-40B4-BE49-F238E27FC236}">
                  <a16:creationId xmlns:a16="http://schemas.microsoft.com/office/drawing/2014/main" id="{DB9A6286-3255-4DB0-BFB9-86BC3BAD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10606"/>
              <a:ext cx="1642" cy="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输入输出中断事件</a:t>
              </a:r>
              <a:endParaRPr lang="zh-CN" altLang="en-US" sz="1600"/>
            </a:p>
          </p:txBody>
        </p:sp>
        <p:sp>
          <p:nvSpPr>
            <p:cNvPr id="22556" name="Line 14">
              <a:extLst>
                <a:ext uri="{FF2B5EF4-FFF2-40B4-BE49-F238E27FC236}">
                  <a16:creationId xmlns:a16="http://schemas.microsoft.com/office/drawing/2014/main" id="{F35E4D9F-F1EF-4DCA-A19F-E3D0F0F8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6" y="10332"/>
              <a:ext cx="17" cy="14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7" name="Line 15">
              <a:extLst>
                <a:ext uri="{FF2B5EF4-FFF2-40B4-BE49-F238E27FC236}">
                  <a16:creationId xmlns:a16="http://schemas.microsoft.com/office/drawing/2014/main" id="{4935BD18-1A4D-4AF1-BE1B-B16CF294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0538"/>
              <a:ext cx="0" cy="1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8" name="Line 16">
              <a:extLst>
                <a:ext uri="{FF2B5EF4-FFF2-40B4-BE49-F238E27FC236}">
                  <a16:creationId xmlns:a16="http://schemas.microsoft.com/office/drawing/2014/main" id="{37D7C8CD-EBA4-4C01-B584-E27D03E5D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0956"/>
              <a:ext cx="0" cy="7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9" name="Line 17">
              <a:extLst>
                <a:ext uri="{FF2B5EF4-FFF2-40B4-BE49-F238E27FC236}">
                  <a16:creationId xmlns:a16="http://schemas.microsoft.com/office/drawing/2014/main" id="{03A83126-C005-45CF-A3AB-5B10A713F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11268"/>
              <a:ext cx="0" cy="4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0" name="Line 18">
              <a:extLst>
                <a:ext uri="{FF2B5EF4-FFF2-40B4-BE49-F238E27FC236}">
                  <a16:creationId xmlns:a16="http://schemas.microsoft.com/office/drawing/2014/main" id="{F1E8DF27-6F1E-4DE5-813B-BBEF57D93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12020"/>
              <a:ext cx="0" cy="2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1" name="Text Box 19">
              <a:extLst>
                <a:ext uri="{FF2B5EF4-FFF2-40B4-BE49-F238E27FC236}">
                  <a16:creationId xmlns:a16="http://schemas.microsoft.com/office/drawing/2014/main" id="{A278D51F-D93D-4002-9CA4-47C4A9941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2400"/>
              <a:ext cx="1351" cy="2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中断处理程序</a:t>
              </a:r>
              <a:endParaRPr lang="zh-CN" altLang="en-US" sz="1600"/>
            </a:p>
          </p:txBody>
        </p:sp>
        <p:sp>
          <p:nvSpPr>
            <p:cNvPr id="22562" name="Text Box 20">
              <a:extLst>
                <a:ext uri="{FF2B5EF4-FFF2-40B4-BE49-F238E27FC236}">
                  <a16:creationId xmlns:a16="http://schemas.microsoft.com/office/drawing/2014/main" id="{400A7A4C-C4AF-48C1-8887-A2FB9E0D5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1854"/>
              <a:ext cx="1351" cy="2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中断装置</a:t>
              </a:r>
              <a:endParaRPr lang="zh-CN" altLang="en-US" sz="1600"/>
            </a:p>
          </p:txBody>
        </p:sp>
        <p:sp>
          <p:nvSpPr>
            <p:cNvPr id="22563" name="Text Box 21">
              <a:extLst>
                <a:ext uri="{FF2B5EF4-FFF2-40B4-BE49-F238E27FC236}">
                  <a16:creationId xmlns:a16="http://schemas.microsoft.com/office/drawing/2014/main" id="{95F66016-C290-48D3-A3CD-3A040BB8B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10907"/>
              <a:ext cx="1351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程序运行</a:t>
              </a:r>
              <a:endParaRPr lang="zh-CN" altLang="en-US" sz="1600"/>
            </a:p>
          </p:txBody>
        </p:sp>
        <p:sp>
          <p:nvSpPr>
            <p:cNvPr id="22564" name="Text Box 22">
              <a:extLst>
                <a:ext uri="{FF2B5EF4-FFF2-40B4-BE49-F238E27FC236}">
                  <a16:creationId xmlns:a16="http://schemas.microsoft.com/office/drawing/2014/main" id="{DEE0428B-6DBB-4FF3-85A1-BF89152BB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11219"/>
              <a:ext cx="1351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访管指令</a:t>
              </a:r>
              <a:endParaRPr lang="zh-CN" altLang="en-US" sz="1600"/>
            </a:p>
          </p:txBody>
        </p:sp>
        <p:sp>
          <p:nvSpPr>
            <p:cNvPr id="22565" name="Line 23">
              <a:extLst>
                <a:ext uri="{FF2B5EF4-FFF2-40B4-BE49-F238E27FC236}">
                  <a16:creationId xmlns:a16="http://schemas.microsoft.com/office/drawing/2014/main" id="{8C6D57EE-122D-4D8E-9CFE-B18014FCE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12127"/>
              <a:ext cx="0" cy="2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6" name="Line 24">
              <a:extLst>
                <a:ext uri="{FF2B5EF4-FFF2-40B4-BE49-F238E27FC236}">
                  <a16:creationId xmlns:a16="http://schemas.microsoft.com/office/drawing/2014/main" id="{478D04C5-CCC0-42FA-B332-26BB82C9F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11417"/>
              <a:ext cx="0" cy="4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7" name="Line 25">
              <a:extLst>
                <a:ext uri="{FF2B5EF4-FFF2-40B4-BE49-F238E27FC236}">
                  <a16:creationId xmlns:a16="http://schemas.microsoft.com/office/drawing/2014/main" id="{0FAA6AFB-EF0E-4B93-8F86-18DBDAD61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33" y="11417"/>
              <a:ext cx="360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2533" name="Group 26">
            <a:extLst>
              <a:ext uri="{FF2B5EF4-FFF2-40B4-BE49-F238E27FC236}">
                <a16:creationId xmlns:a16="http://schemas.microsoft.com/office/drawing/2014/main" id="{B8E8D58A-42DA-4D5A-AD7F-FDBC3649E9F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00213"/>
            <a:ext cx="3743325" cy="3889375"/>
            <a:chOff x="6973" y="10488"/>
            <a:chExt cx="4500" cy="2652"/>
          </a:xfrm>
        </p:grpSpPr>
        <p:sp>
          <p:nvSpPr>
            <p:cNvPr id="22534" name="Text Box 27">
              <a:extLst>
                <a:ext uri="{FF2B5EF4-FFF2-40B4-BE49-F238E27FC236}">
                  <a16:creationId xmlns:a16="http://schemas.microsoft.com/office/drawing/2014/main" id="{29063E6E-7BBF-4583-8C9E-AA49FB10B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6" y="12672"/>
              <a:ext cx="4257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仿宋_GB2312" pitchFamily="49" charset="-122"/>
                </a:rPr>
                <a:t> </a:t>
              </a:r>
              <a:r>
                <a:rPr lang="zh-CN" altLang="en-US" sz="1600">
                  <a:latin typeface="仿宋_GB2312" pitchFamily="49" charset="-122"/>
                </a:rPr>
                <a:t>中断按</a:t>
              </a:r>
              <a:r>
                <a:rPr lang="zh-CN" altLang="en-US" sz="1600">
                  <a:solidFill>
                    <a:srgbClr val="000000"/>
                  </a:solidFill>
                  <a:latin typeface="仿宋_GB2312" pitchFamily="49" charset="-122"/>
                </a:rPr>
                <a:t>事件的来源和实现手段</a:t>
              </a:r>
              <a:r>
                <a:rPr lang="zh-CN" altLang="en-US" sz="1600">
                  <a:latin typeface="仿宋_GB2312" pitchFamily="49" charset="-122"/>
                </a:rPr>
                <a:t>分类</a:t>
              </a:r>
            </a:p>
          </p:txBody>
        </p:sp>
        <p:sp>
          <p:nvSpPr>
            <p:cNvPr id="22535" name="Text Box 28">
              <a:extLst>
                <a:ext uri="{FF2B5EF4-FFF2-40B4-BE49-F238E27FC236}">
                  <a16:creationId xmlns:a16="http://schemas.microsoft.com/office/drawing/2014/main" id="{B599A259-7346-485E-81B7-6C390584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3" y="10488"/>
              <a:ext cx="4500" cy="2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 sz="1600">
                <a:latin typeface="仿宋_GB2312" pitchFamily="49" charset="-122"/>
              </a:endParaRPr>
            </a:p>
          </p:txBody>
        </p:sp>
        <p:sp>
          <p:nvSpPr>
            <p:cNvPr id="22536" name="Text Box 29">
              <a:extLst>
                <a:ext uri="{FF2B5EF4-FFF2-40B4-BE49-F238E27FC236}">
                  <a16:creationId xmlns:a16="http://schemas.microsoft.com/office/drawing/2014/main" id="{F6CD57FF-764C-4458-B3CE-ECAC5DECE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" y="10800"/>
              <a:ext cx="928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硬中断</a:t>
              </a:r>
            </a:p>
          </p:txBody>
        </p:sp>
        <p:sp>
          <p:nvSpPr>
            <p:cNvPr id="22537" name="Text Box 30">
              <a:extLst>
                <a:ext uri="{FF2B5EF4-FFF2-40B4-BE49-F238E27FC236}">
                  <a16:creationId xmlns:a16="http://schemas.microsoft.com/office/drawing/2014/main" id="{521F8BBC-8A9B-4F99-BC56-8DA83CD1A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" y="11736"/>
              <a:ext cx="9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软中断</a:t>
              </a:r>
            </a:p>
          </p:txBody>
        </p:sp>
        <p:sp>
          <p:nvSpPr>
            <p:cNvPr id="22538" name="AutoShape 31">
              <a:extLst>
                <a:ext uri="{FF2B5EF4-FFF2-40B4-BE49-F238E27FC236}">
                  <a16:creationId xmlns:a16="http://schemas.microsoft.com/office/drawing/2014/main" id="{3ECA0C07-4178-478F-95D7-D0F1E3CB4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" y="10644"/>
              <a:ext cx="465" cy="624"/>
            </a:xfrm>
            <a:prstGeom prst="leftBrace">
              <a:avLst>
                <a:gd name="adj1" fmla="val 11183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9" name="AutoShape 32">
              <a:extLst>
                <a:ext uri="{FF2B5EF4-FFF2-40B4-BE49-F238E27FC236}">
                  <a16:creationId xmlns:a16="http://schemas.microsoft.com/office/drawing/2014/main" id="{CE332E50-F66B-4A06-89FC-7EA698A9B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" y="11736"/>
              <a:ext cx="291" cy="624"/>
            </a:xfrm>
            <a:prstGeom prst="leftBrace">
              <a:avLst>
                <a:gd name="adj1" fmla="val 17869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Text Box 33">
              <a:extLst>
                <a:ext uri="{FF2B5EF4-FFF2-40B4-BE49-F238E27FC236}">
                  <a16:creationId xmlns:a16="http://schemas.microsoft.com/office/drawing/2014/main" id="{37715530-97F6-453B-984B-2B7B7E3D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0488"/>
              <a:ext cx="24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外中断</a:t>
              </a:r>
              <a:r>
                <a:rPr lang="en-US" altLang="zh-CN" sz="1600">
                  <a:latin typeface="仿宋_GB2312" pitchFamily="49" charset="-122"/>
                </a:rPr>
                <a:t>(</a:t>
              </a:r>
              <a:r>
                <a:rPr lang="zh-CN" altLang="en-US" sz="1600">
                  <a:latin typeface="仿宋_GB2312" pitchFamily="49" charset="-122"/>
                </a:rPr>
                <a:t>中断、异步中断</a:t>
              </a:r>
              <a:r>
                <a:rPr lang="en-US" altLang="zh-CN" sz="1600"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2541" name="Text Box 34">
              <a:extLst>
                <a:ext uri="{FF2B5EF4-FFF2-40B4-BE49-F238E27FC236}">
                  <a16:creationId xmlns:a16="http://schemas.microsoft.com/office/drawing/2014/main" id="{DD599D64-6AD7-4DB2-BD89-8681C62B5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0956"/>
              <a:ext cx="24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内中断</a:t>
              </a:r>
              <a:r>
                <a:rPr lang="en-US" altLang="zh-CN" sz="1600">
                  <a:latin typeface="仿宋_GB2312" pitchFamily="49" charset="-122"/>
                </a:rPr>
                <a:t>(</a:t>
              </a:r>
              <a:r>
                <a:rPr lang="zh-CN" altLang="en-US" sz="1600">
                  <a:latin typeface="仿宋_GB2312" pitchFamily="49" charset="-122"/>
                </a:rPr>
                <a:t>异常、同步中断</a:t>
              </a:r>
              <a:r>
                <a:rPr lang="en-US" altLang="zh-CN" sz="1600"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2542" name="Text Box 35">
              <a:extLst>
                <a:ext uri="{FF2B5EF4-FFF2-40B4-BE49-F238E27FC236}">
                  <a16:creationId xmlns:a16="http://schemas.microsoft.com/office/drawing/2014/main" id="{60DC504F-EE37-4C6A-98F8-A16B3156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1580"/>
              <a:ext cx="99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信号</a:t>
              </a:r>
            </a:p>
          </p:txBody>
        </p:sp>
        <p:sp>
          <p:nvSpPr>
            <p:cNvPr id="22543" name="Text Box 36">
              <a:extLst>
                <a:ext uri="{FF2B5EF4-FFF2-40B4-BE49-F238E27FC236}">
                  <a16:creationId xmlns:a16="http://schemas.microsoft.com/office/drawing/2014/main" id="{2B532853-F436-4DCF-8B81-8ED89652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2204"/>
              <a:ext cx="1153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仿宋_GB2312" pitchFamily="49" charset="-122"/>
                </a:rPr>
                <a:t>软件中断</a:t>
              </a:r>
            </a:p>
          </p:txBody>
        </p:sp>
        <p:sp>
          <p:nvSpPr>
            <p:cNvPr id="22544" name="Text Box 37">
              <a:extLst>
                <a:ext uri="{FF2B5EF4-FFF2-40B4-BE49-F238E27FC236}">
                  <a16:creationId xmlns:a16="http://schemas.microsoft.com/office/drawing/2014/main" id="{3427628C-27B9-4517-B559-1166BE853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8" y="10644"/>
              <a:ext cx="855" cy="17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仿宋_GB2312" pitchFamily="49" charset="-122"/>
                </a:rPr>
                <a:t>按事件来源和实现手段分类</a:t>
              </a:r>
            </a:p>
          </p:txBody>
        </p:sp>
        <p:sp>
          <p:nvSpPr>
            <p:cNvPr id="22545" name="AutoShape 38">
              <a:extLst>
                <a:ext uri="{FF2B5EF4-FFF2-40B4-BE49-F238E27FC236}">
                  <a16:creationId xmlns:a16="http://schemas.microsoft.com/office/drawing/2014/main" id="{E01085DB-9665-4D8D-BA78-A2DDFAC2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1" y="10956"/>
              <a:ext cx="491" cy="1092"/>
            </a:xfrm>
            <a:prstGeom prst="leftBrace">
              <a:avLst>
                <a:gd name="adj1" fmla="val 18534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Line 39">
              <a:extLst>
                <a:ext uri="{FF2B5EF4-FFF2-40B4-BE49-F238E27FC236}">
                  <a16:creationId xmlns:a16="http://schemas.microsoft.com/office/drawing/2014/main" id="{1EFA77B2-D9CD-422D-9DC9-DCC8163C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" y="10488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0D3D07-EC11-4BC1-A7C0-DC9041B93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60350"/>
            <a:ext cx="7772400" cy="144463"/>
          </a:xfrm>
        </p:spPr>
        <p:txBody>
          <a:bodyPr tIns="10800" bIns="10800"/>
          <a:lstStyle/>
          <a:p>
            <a:pPr eaLnBrk="1" hangingPunct="1"/>
            <a:endParaRPr lang="zh-CN" altLang="zh-CN" sz="4000"/>
          </a:p>
        </p:txBody>
      </p:sp>
      <p:sp>
        <p:nvSpPr>
          <p:cNvPr id="522244" name="Text Box 4">
            <a:extLst>
              <a:ext uri="{FF2B5EF4-FFF2-40B4-BE49-F238E27FC236}">
                <a16:creationId xmlns:a16="http://schemas.microsoft.com/office/drawing/2014/main" id="{2632D94A-CD1F-408E-A355-60CFCBFFB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08313"/>
            <a:ext cx="503238" cy="1863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多道程序设计</a:t>
            </a:r>
          </a:p>
        </p:txBody>
      </p:sp>
      <p:sp>
        <p:nvSpPr>
          <p:cNvPr id="522245" name="Text Box 5">
            <a:extLst>
              <a:ext uri="{FF2B5EF4-FFF2-40B4-BE49-F238E27FC236}">
                <a16:creationId xmlns:a16="http://schemas.microsoft.com/office/drawing/2014/main" id="{53D04766-30AC-42C1-8ADD-327CCAFE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87625"/>
            <a:ext cx="1223963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程序的动态概念</a:t>
            </a:r>
          </a:p>
        </p:txBody>
      </p:sp>
      <p:sp>
        <p:nvSpPr>
          <p:cNvPr id="522246" name="Text Box 6">
            <a:extLst>
              <a:ext uri="{FF2B5EF4-FFF2-40B4-BE49-F238E27FC236}">
                <a16:creationId xmlns:a16="http://schemas.microsoft.com/office/drawing/2014/main" id="{B44BDE52-5B7E-480C-9869-77C165FC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3284538"/>
            <a:ext cx="121285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内存管理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15815936-5379-42B5-B607-E74F40BF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8413"/>
            <a:ext cx="2376488" cy="9493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提高性能和利用率</a:t>
            </a:r>
            <a:r>
              <a:rPr lang="en-US" altLang="zh-CN"/>
              <a:t>—</a:t>
            </a:r>
            <a:r>
              <a:rPr lang="zh-CN" altLang="en-US"/>
              <a:t>提高</a:t>
            </a:r>
            <a:r>
              <a:rPr lang="en-US" altLang="zh-CN"/>
              <a:t>CPU</a:t>
            </a:r>
            <a:r>
              <a:rPr lang="zh-CN" altLang="en-US"/>
              <a:t>与</a:t>
            </a:r>
            <a:r>
              <a:rPr lang="en-US" altLang="zh-CN"/>
              <a:t>I/O</a:t>
            </a:r>
            <a:r>
              <a:rPr lang="zh-CN" altLang="en-US"/>
              <a:t>，</a:t>
            </a:r>
            <a:r>
              <a:rPr lang="en-US" altLang="zh-CN"/>
              <a:t>I/O</a:t>
            </a:r>
            <a:r>
              <a:rPr lang="zh-CN" altLang="en-US"/>
              <a:t>之间的并行度</a:t>
            </a:r>
          </a:p>
        </p:txBody>
      </p:sp>
      <p:sp>
        <p:nvSpPr>
          <p:cNvPr id="4103" name="Line 8">
            <a:extLst>
              <a:ext uri="{FF2B5EF4-FFF2-40B4-BE49-F238E27FC236}">
                <a16:creationId xmlns:a16="http://schemas.microsoft.com/office/drawing/2014/main" id="{4B562628-958B-4D8C-984B-4EA18E624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" y="2276475"/>
            <a:ext cx="0" cy="7207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49" name="Text Box 9">
            <a:extLst>
              <a:ext uri="{FF2B5EF4-FFF2-40B4-BE49-F238E27FC236}">
                <a16:creationId xmlns:a16="http://schemas.microsoft.com/office/drawing/2014/main" id="{03AEE20B-D656-472D-9067-49F3D6FF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302000"/>
            <a:ext cx="3201987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固定</a:t>
            </a:r>
            <a:r>
              <a:rPr lang="en-US" altLang="zh-CN"/>
              <a:t>/</a:t>
            </a:r>
            <a:r>
              <a:rPr lang="zh-CN" altLang="en-US"/>
              <a:t>动态分区、分页</a:t>
            </a:r>
            <a:r>
              <a:rPr lang="en-US" altLang="zh-CN"/>
              <a:t>/</a:t>
            </a:r>
            <a:r>
              <a:rPr lang="zh-CN" altLang="en-US"/>
              <a:t>分段</a:t>
            </a:r>
          </a:p>
        </p:txBody>
      </p:sp>
      <p:sp>
        <p:nvSpPr>
          <p:cNvPr id="522250" name="Line 10">
            <a:extLst>
              <a:ext uri="{FF2B5EF4-FFF2-40B4-BE49-F238E27FC236}">
                <a16:creationId xmlns:a16="http://schemas.microsoft.com/office/drawing/2014/main" id="{D892AFE3-FDD6-495E-A6DB-D76C974C4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3471863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1" name="Text Box 11">
            <a:extLst>
              <a:ext uri="{FF2B5EF4-FFF2-40B4-BE49-F238E27FC236}">
                <a16:creationId xmlns:a16="http://schemas.microsoft.com/office/drawing/2014/main" id="{B8ACC0CB-4DE8-4BA4-BA42-703D1778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498725"/>
            <a:ext cx="1284287" cy="644525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处理器管理</a:t>
            </a:r>
            <a:r>
              <a:rPr lang="en-US" altLang="zh-CN"/>
              <a:t>/</a:t>
            </a:r>
            <a:r>
              <a:rPr lang="zh-CN" altLang="en-US"/>
              <a:t>进程抽象</a:t>
            </a:r>
          </a:p>
        </p:txBody>
      </p:sp>
      <p:sp>
        <p:nvSpPr>
          <p:cNvPr id="522252" name="Line 12">
            <a:extLst>
              <a:ext uri="{FF2B5EF4-FFF2-40B4-BE49-F238E27FC236}">
                <a16:creationId xmlns:a16="http://schemas.microsoft.com/office/drawing/2014/main" id="{3FEF0357-FDD1-4ADD-A690-608CCA320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2924175"/>
            <a:ext cx="360362" cy="7921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3" name="Line 13">
            <a:extLst>
              <a:ext uri="{FF2B5EF4-FFF2-40B4-BE49-F238E27FC236}">
                <a16:creationId xmlns:a16="http://schemas.microsoft.com/office/drawing/2014/main" id="{E50979D1-3966-4A73-AC4A-DB6F0F499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250" y="3429000"/>
            <a:ext cx="330200" cy="2873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4" name="Text Box 14">
            <a:extLst>
              <a:ext uri="{FF2B5EF4-FFF2-40B4-BE49-F238E27FC236}">
                <a16:creationId xmlns:a16="http://schemas.microsoft.com/office/drawing/2014/main" id="{EEBAE1DD-5632-4840-9DCC-16B6DA3C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951288"/>
            <a:ext cx="1223963" cy="9493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I/O</a:t>
            </a:r>
            <a:r>
              <a:rPr lang="zh-CN" altLang="en-US"/>
              <a:t>设备管理</a:t>
            </a:r>
            <a:r>
              <a:rPr lang="en-US" altLang="zh-CN"/>
              <a:t>, </a:t>
            </a:r>
            <a:r>
              <a:rPr lang="zh-CN" altLang="en-US"/>
              <a:t>外部资源管理</a:t>
            </a:r>
          </a:p>
        </p:txBody>
      </p:sp>
      <p:sp>
        <p:nvSpPr>
          <p:cNvPr id="522255" name="Line 15">
            <a:extLst>
              <a:ext uri="{FF2B5EF4-FFF2-40B4-BE49-F238E27FC236}">
                <a16:creationId xmlns:a16="http://schemas.microsoft.com/office/drawing/2014/main" id="{58913343-8188-478A-A3CB-090EE281A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716338"/>
            <a:ext cx="360362" cy="7921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6" name="Line 16">
            <a:extLst>
              <a:ext uri="{FF2B5EF4-FFF2-40B4-BE49-F238E27FC236}">
                <a16:creationId xmlns:a16="http://schemas.microsoft.com/office/drawing/2014/main" id="{2C870A1F-AA7E-4DB2-803D-1DBA39106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575" y="4508500"/>
            <a:ext cx="258763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7" name="Line 17">
            <a:extLst>
              <a:ext uri="{FF2B5EF4-FFF2-40B4-BE49-F238E27FC236}">
                <a16:creationId xmlns:a16="http://schemas.microsoft.com/office/drawing/2014/main" id="{1D0C55B6-8754-4909-A693-F250C8DCF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575" y="2852738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58" name="Text Box 18">
            <a:extLst>
              <a:ext uri="{FF2B5EF4-FFF2-40B4-BE49-F238E27FC236}">
                <a16:creationId xmlns:a16="http://schemas.microsoft.com/office/drawing/2014/main" id="{42FEFCDD-9C6F-40C4-9968-17556AA4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281488"/>
            <a:ext cx="1284287" cy="9493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设备抽象</a:t>
            </a:r>
            <a:r>
              <a:rPr lang="en-US" altLang="zh-CN"/>
              <a:t>, I/O</a:t>
            </a:r>
            <a:r>
              <a:rPr lang="zh-CN" altLang="en-US"/>
              <a:t>软件的分层</a:t>
            </a:r>
          </a:p>
        </p:txBody>
      </p:sp>
      <p:sp>
        <p:nvSpPr>
          <p:cNvPr id="522259" name="Text Box 19">
            <a:extLst>
              <a:ext uri="{FF2B5EF4-FFF2-40B4-BE49-F238E27FC236}">
                <a16:creationId xmlns:a16="http://schemas.microsoft.com/office/drawing/2014/main" id="{9D58AB86-113C-46D8-88D3-1EB0A935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284538"/>
            <a:ext cx="10287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虚存抽象</a:t>
            </a:r>
          </a:p>
        </p:txBody>
      </p:sp>
      <p:sp>
        <p:nvSpPr>
          <p:cNvPr id="522260" name="Text Box 20">
            <a:extLst>
              <a:ext uri="{FF2B5EF4-FFF2-40B4-BE49-F238E27FC236}">
                <a16:creationId xmlns:a16="http://schemas.microsoft.com/office/drawing/2014/main" id="{7CFBF688-6CE9-45BD-B17E-BB9344AA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268413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处理器调度</a:t>
            </a:r>
          </a:p>
        </p:txBody>
      </p:sp>
      <p:sp>
        <p:nvSpPr>
          <p:cNvPr id="522261" name="Line 21">
            <a:extLst>
              <a:ext uri="{FF2B5EF4-FFF2-40B4-BE49-F238E27FC236}">
                <a16:creationId xmlns:a16="http://schemas.microsoft.com/office/drawing/2014/main" id="{97A7CBB0-6B6B-4B5F-A67C-26B24EDE3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3500438"/>
            <a:ext cx="2460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63" name="Text Box 23">
            <a:extLst>
              <a:ext uri="{FF2B5EF4-FFF2-40B4-BE49-F238E27FC236}">
                <a16:creationId xmlns:a16="http://schemas.microsoft.com/office/drawing/2014/main" id="{51026E31-A04E-4882-AC82-E158E1DE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2924175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虚拟分页</a:t>
            </a:r>
          </a:p>
        </p:txBody>
      </p:sp>
      <p:sp>
        <p:nvSpPr>
          <p:cNvPr id="522264" name="Text Box 24">
            <a:extLst>
              <a:ext uri="{FF2B5EF4-FFF2-40B4-BE49-F238E27FC236}">
                <a16:creationId xmlns:a16="http://schemas.microsoft.com/office/drawing/2014/main" id="{21F77C60-14F2-4D37-BDBE-7100CD25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3736975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虚拟段页式</a:t>
            </a:r>
          </a:p>
        </p:txBody>
      </p:sp>
      <p:sp>
        <p:nvSpPr>
          <p:cNvPr id="522265" name="AutoShape 25">
            <a:extLst>
              <a:ext uri="{FF2B5EF4-FFF2-40B4-BE49-F238E27FC236}">
                <a16:creationId xmlns:a16="http://schemas.microsoft.com/office/drawing/2014/main" id="{7BE3450A-6360-4951-9BDF-17FAB5638F65}"/>
              </a:ext>
            </a:extLst>
          </p:cNvPr>
          <p:cNvSpPr>
            <a:spLocks/>
          </p:cNvSpPr>
          <p:nvPr/>
        </p:nvSpPr>
        <p:spPr bwMode="auto">
          <a:xfrm>
            <a:off x="7192963" y="2997200"/>
            <a:ext cx="223837" cy="914400"/>
          </a:xfrm>
          <a:prstGeom prst="leftBrace">
            <a:avLst>
              <a:gd name="adj1" fmla="val 3404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22266" name="Text Box 26">
            <a:extLst>
              <a:ext uri="{FF2B5EF4-FFF2-40B4-BE49-F238E27FC236}">
                <a16:creationId xmlns:a16="http://schemas.microsoft.com/office/drawing/2014/main" id="{E3AD8B2B-848A-454B-AFBB-1A8C84558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581525"/>
            <a:ext cx="121285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文件抽象</a:t>
            </a:r>
          </a:p>
        </p:txBody>
      </p:sp>
      <p:sp>
        <p:nvSpPr>
          <p:cNvPr id="522267" name="Line 27">
            <a:extLst>
              <a:ext uri="{FF2B5EF4-FFF2-40B4-BE49-F238E27FC236}">
                <a16:creationId xmlns:a16="http://schemas.microsoft.com/office/drawing/2014/main" id="{C8A8C46E-3861-49E0-8421-F64211EF5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557338"/>
            <a:ext cx="790575" cy="935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68" name="Text Box 28">
            <a:extLst>
              <a:ext uri="{FF2B5EF4-FFF2-40B4-BE49-F238E27FC236}">
                <a16:creationId xmlns:a16="http://schemas.microsoft.com/office/drawing/2014/main" id="{BAC806DF-C454-43D4-85B3-5CF6B1B3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836613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单</a:t>
            </a:r>
            <a:r>
              <a:rPr lang="en-US" altLang="zh-CN"/>
              <a:t>/</a:t>
            </a:r>
            <a:r>
              <a:rPr lang="zh-CN" altLang="en-US"/>
              <a:t>多线程结构进程</a:t>
            </a:r>
          </a:p>
        </p:txBody>
      </p:sp>
      <p:sp>
        <p:nvSpPr>
          <p:cNvPr id="522269" name="Text Box 29">
            <a:extLst>
              <a:ext uri="{FF2B5EF4-FFF2-40B4-BE49-F238E27FC236}">
                <a16:creationId xmlns:a16="http://schemas.microsoft.com/office/drawing/2014/main" id="{362446D8-93B3-48FA-9ACB-56822407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4813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中断技术</a:t>
            </a:r>
          </a:p>
        </p:txBody>
      </p:sp>
      <p:sp>
        <p:nvSpPr>
          <p:cNvPr id="522270" name="Text Box 30">
            <a:extLst>
              <a:ext uri="{FF2B5EF4-FFF2-40B4-BE49-F238E27FC236}">
                <a16:creationId xmlns:a16="http://schemas.microsoft.com/office/drawing/2014/main" id="{5935E4DC-20E6-459F-92B7-914B8038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3335338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虚拟分段</a:t>
            </a:r>
          </a:p>
        </p:txBody>
      </p:sp>
      <p:sp>
        <p:nvSpPr>
          <p:cNvPr id="522271" name="Text Box 31">
            <a:extLst>
              <a:ext uri="{FF2B5EF4-FFF2-40B4-BE49-F238E27FC236}">
                <a16:creationId xmlns:a16="http://schemas.microsoft.com/office/drawing/2014/main" id="{D7C16B3F-ED29-4400-B602-217DA5DB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700213"/>
            <a:ext cx="2663825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同步与互斥</a:t>
            </a:r>
          </a:p>
          <a:p>
            <a:pPr algn="ctr" eaLnBrk="1" hangingPunct="1"/>
            <a:r>
              <a:rPr lang="en-US" altLang="zh-CN"/>
              <a:t>(PV, </a:t>
            </a:r>
            <a:r>
              <a:rPr lang="zh-CN" altLang="en-US"/>
              <a:t>管程</a:t>
            </a:r>
            <a:r>
              <a:rPr lang="en-US" altLang="zh-CN"/>
              <a:t>, </a:t>
            </a:r>
            <a:r>
              <a:rPr lang="zh-CN" altLang="en-US"/>
              <a:t>进程通信</a:t>
            </a:r>
            <a:r>
              <a:rPr lang="en-US" altLang="zh-CN"/>
              <a:t>)</a:t>
            </a:r>
          </a:p>
        </p:txBody>
      </p:sp>
      <p:sp>
        <p:nvSpPr>
          <p:cNvPr id="522272" name="Line 32">
            <a:extLst>
              <a:ext uri="{FF2B5EF4-FFF2-40B4-BE49-F238E27FC236}">
                <a16:creationId xmlns:a16="http://schemas.microsoft.com/office/drawing/2014/main" id="{FCE3C220-4253-4BA8-8C76-5C2F3E03E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508500"/>
            <a:ext cx="288925" cy="936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73" name="Text Box 33">
            <a:extLst>
              <a:ext uri="{FF2B5EF4-FFF2-40B4-BE49-F238E27FC236}">
                <a16:creationId xmlns:a16="http://schemas.microsoft.com/office/drawing/2014/main" id="{38CB07C4-F288-459A-A797-0FFC1D28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395913"/>
            <a:ext cx="17272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磁盘管理</a:t>
            </a:r>
            <a:r>
              <a:rPr lang="en-US" altLang="zh-CN"/>
              <a:t>/</a:t>
            </a:r>
            <a:r>
              <a:rPr lang="zh-CN" altLang="en-US"/>
              <a:t>调度</a:t>
            </a:r>
          </a:p>
        </p:txBody>
      </p:sp>
      <p:sp>
        <p:nvSpPr>
          <p:cNvPr id="522276" name="Line 36">
            <a:extLst>
              <a:ext uri="{FF2B5EF4-FFF2-40B4-BE49-F238E27FC236}">
                <a16:creationId xmlns:a16="http://schemas.microsoft.com/office/drawing/2014/main" id="{3BBDD746-9BB9-4BE8-8F1A-1C775D6F8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3" y="4797425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78" name="Text Box 38">
            <a:extLst>
              <a:ext uri="{FF2B5EF4-FFF2-40B4-BE49-F238E27FC236}">
                <a16:creationId xmlns:a16="http://schemas.microsoft.com/office/drawing/2014/main" id="{A41CF6B6-E375-4561-BA65-A14089603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20938"/>
            <a:ext cx="2663825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死锁问题</a:t>
            </a:r>
            <a:r>
              <a:rPr lang="en-US" altLang="zh-CN"/>
              <a:t>, </a:t>
            </a:r>
            <a:r>
              <a:rPr lang="zh-CN" altLang="en-US"/>
              <a:t>必要条件</a:t>
            </a:r>
            <a:r>
              <a:rPr lang="en-US" altLang="zh-CN"/>
              <a:t>, </a:t>
            </a:r>
            <a:r>
              <a:rPr lang="zh-CN" altLang="en-US"/>
              <a:t>预防</a:t>
            </a:r>
            <a:r>
              <a:rPr lang="en-US" altLang="zh-CN"/>
              <a:t>, </a:t>
            </a:r>
            <a:r>
              <a:rPr lang="zh-CN" altLang="en-US"/>
              <a:t>避免</a:t>
            </a:r>
            <a:r>
              <a:rPr lang="en-US" altLang="zh-CN"/>
              <a:t>, </a:t>
            </a:r>
            <a:r>
              <a:rPr lang="zh-CN" altLang="en-US"/>
              <a:t>检测和解除</a:t>
            </a:r>
          </a:p>
        </p:txBody>
      </p:sp>
      <p:sp>
        <p:nvSpPr>
          <p:cNvPr id="522279" name="AutoShape 39">
            <a:extLst>
              <a:ext uri="{FF2B5EF4-FFF2-40B4-BE49-F238E27FC236}">
                <a16:creationId xmlns:a16="http://schemas.microsoft.com/office/drawing/2014/main" id="{29246782-E31B-47FB-8BAE-B22EA80336C5}"/>
              </a:ext>
            </a:extLst>
          </p:cNvPr>
          <p:cNvSpPr>
            <a:spLocks/>
          </p:cNvSpPr>
          <p:nvPr/>
        </p:nvSpPr>
        <p:spPr bwMode="auto">
          <a:xfrm>
            <a:off x="4067175" y="549275"/>
            <a:ext cx="288925" cy="2232025"/>
          </a:xfrm>
          <a:prstGeom prst="leftBrace">
            <a:avLst>
              <a:gd name="adj1" fmla="val 6437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22281" name="Text Box 41">
            <a:extLst>
              <a:ext uri="{FF2B5EF4-FFF2-40B4-BE49-F238E27FC236}">
                <a16:creationId xmlns:a16="http://schemas.microsoft.com/office/drawing/2014/main" id="{87D5D0A5-E593-4868-B0EA-ED148921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579938"/>
            <a:ext cx="15367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文件逻辑结构</a:t>
            </a:r>
          </a:p>
        </p:txBody>
      </p:sp>
      <p:sp>
        <p:nvSpPr>
          <p:cNvPr id="522282" name="Text Box 42">
            <a:extLst>
              <a:ext uri="{FF2B5EF4-FFF2-40B4-BE49-F238E27FC236}">
                <a16:creationId xmlns:a16="http://schemas.microsoft.com/office/drawing/2014/main" id="{176EFA38-B893-459A-A453-1156B4BFA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5035550"/>
            <a:ext cx="15367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文件物理结构</a:t>
            </a:r>
          </a:p>
        </p:txBody>
      </p:sp>
      <p:sp>
        <p:nvSpPr>
          <p:cNvPr id="522283" name="Text Box 43">
            <a:extLst>
              <a:ext uri="{FF2B5EF4-FFF2-40B4-BE49-F238E27FC236}">
                <a16:creationId xmlns:a16="http://schemas.microsoft.com/office/drawing/2014/main" id="{BBCFB2E4-8B55-4F2A-B8EC-CDD05FB0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5516563"/>
            <a:ext cx="1512887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文件目录</a:t>
            </a:r>
            <a:r>
              <a:rPr lang="en-US" altLang="zh-CN"/>
              <a:t>, </a:t>
            </a:r>
          </a:p>
          <a:p>
            <a:pPr algn="ctr" eaLnBrk="1" hangingPunct="1"/>
            <a:r>
              <a:rPr lang="zh-CN" altLang="en-US"/>
              <a:t>共享与保护</a:t>
            </a:r>
          </a:p>
        </p:txBody>
      </p:sp>
      <p:sp>
        <p:nvSpPr>
          <p:cNvPr id="522284" name="AutoShape 44">
            <a:extLst>
              <a:ext uri="{FF2B5EF4-FFF2-40B4-BE49-F238E27FC236}">
                <a16:creationId xmlns:a16="http://schemas.microsoft.com/office/drawing/2014/main" id="{3167F8CA-71EF-4FA6-9B54-AA3CBDAEEE8D}"/>
              </a:ext>
            </a:extLst>
          </p:cNvPr>
          <p:cNvSpPr>
            <a:spLocks/>
          </p:cNvSpPr>
          <p:nvPr/>
        </p:nvSpPr>
        <p:spPr bwMode="auto">
          <a:xfrm>
            <a:off x="7092950" y="4795838"/>
            <a:ext cx="215900" cy="1585912"/>
          </a:xfrm>
          <a:prstGeom prst="leftBrace">
            <a:avLst>
              <a:gd name="adj1" fmla="val 6121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22285" name="Text Box 45">
            <a:extLst>
              <a:ext uri="{FF2B5EF4-FFF2-40B4-BE49-F238E27FC236}">
                <a16:creationId xmlns:a16="http://schemas.microsoft.com/office/drawing/2014/main" id="{792E89C2-93B1-4DFC-AD80-3B77CD99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6237288"/>
            <a:ext cx="15843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虚拟文件系统</a:t>
            </a:r>
          </a:p>
        </p:txBody>
      </p:sp>
      <p:sp>
        <p:nvSpPr>
          <p:cNvPr id="522286" name="Text Box 46">
            <a:extLst>
              <a:ext uri="{FF2B5EF4-FFF2-40B4-BE49-F238E27FC236}">
                <a16:creationId xmlns:a16="http://schemas.microsoft.com/office/drawing/2014/main" id="{0321F238-F946-4C88-B663-139BE0E3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789363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/>
              <a:t>I/O</a:t>
            </a:r>
            <a:r>
              <a:rPr lang="zh-CN" altLang="en-US"/>
              <a:t>控制方式</a:t>
            </a:r>
            <a:r>
              <a:rPr lang="en-US" altLang="zh-CN"/>
              <a:t>, </a:t>
            </a:r>
            <a:r>
              <a:rPr lang="zh-CN" altLang="en-US"/>
              <a:t>缓冲技术</a:t>
            </a:r>
          </a:p>
        </p:txBody>
      </p:sp>
      <p:sp>
        <p:nvSpPr>
          <p:cNvPr id="522287" name="Line 47">
            <a:extLst>
              <a:ext uri="{FF2B5EF4-FFF2-40B4-BE49-F238E27FC236}">
                <a16:creationId xmlns:a16="http://schemas.microsoft.com/office/drawing/2014/main" id="{DC4FECB8-0697-481B-871D-5E7B5086B2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4005263"/>
            <a:ext cx="288925" cy="5032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88" name="Text Box 48">
            <a:extLst>
              <a:ext uri="{FF2B5EF4-FFF2-40B4-BE49-F238E27FC236}">
                <a16:creationId xmlns:a16="http://schemas.microsoft.com/office/drawing/2014/main" id="{AB579917-9D7F-4C2A-A715-8DA2A589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76925"/>
            <a:ext cx="37433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设备分配</a:t>
            </a:r>
            <a:r>
              <a:rPr lang="en-US" altLang="zh-CN"/>
              <a:t>, </a:t>
            </a:r>
            <a:r>
              <a:rPr lang="zh-CN" altLang="en-US"/>
              <a:t>虚拟设备</a:t>
            </a:r>
            <a:r>
              <a:rPr lang="en-US" altLang="zh-CN"/>
              <a:t>Spooling</a:t>
            </a:r>
          </a:p>
        </p:txBody>
      </p:sp>
      <p:sp>
        <p:nvSpPr>
          <p:cNvPr id="522289" name="Line 49">
            <a:extLst>
              <a:ext uri="{FF2B5EF4-FFF2-40B4-BE49-F238E27FC236}">
                <a16:creationId xmlns:a16="http://schemas.microsoft.com/office/drawing/2014/main" id="{1EEEE33A-DD08-434B-9B8C-451288AF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581525"/>
            <a:ext cx="288925" cy="15843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90" name="Text Box 50">
            <a:extLst>
              <a:ext uri="{FF2B5EF4-FFF2-40B4-BE49-F238E27FC236}">
                <a16:creationId xmlns:a16="http://schemas.microsoft.com/office/drawing/2014/main" id="{EED2684C-53D9-4B1E-84C8-B1997481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949950"/>
            <a:ext cx="121285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/>
              <a:t>文件抽象</a:t>
            </a:r>
          </a:p>
        </p:txBody>
      </p:sp>
      <p:sp>
        <p:nvSpPr>
          <p:cNvPr id="522291" name="Line 51">
            <a:extLst>
              <a:ext uri="{FF2B5EF4-FFF2-40B4-BE49-F238E27FC236}">
                <a16:creationId xmlns:a16="http://schemas.microsoft.com/office/drawing/2014/main" id="{F09EE052-A08C-45E4-9C0E-E58E0AF5A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716338"/>
            <a:ext cx="360362" cy="223361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97" name="Line 57">
            <a:extLst>
              <a:ext uri="{FF2B5EF4-FFF2-40B4-BE49-F238E27FC236}">
                <a16:creationId xmlns:a16="http://schemas.microsoft.com/office/drawing/2014/main" id="{FF9D84B4-702D-44FB-A46B-B90672056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6092825"/>
            <a:ext cx="431800" cy="504825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98" name="Line 58">
            <a:extLst>
              <a:ext uri="{FF2B5EF4-FFF2-40B4-BE49-F238E27FC236}">
                <a16:creationId xmlns:a16="http://schemas.microsoft.com/office/drawing/2014/main" id="{6A92FAF7-2BB4-435F-9308-7C610C8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6597650"/>
            <a:ext cx="3959225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299" name="Line 59">
            <a:extLst>
              <a:ext uri="{FF2B5EF4-FFF2-40B4-BE49-F238E27FC236}">
                <a16:creationId xmlns:a16="http://schemas.microsoft.com/office/drawing/2014/main" id="{1E561AC4-936D-49FC-AE8A-C256FC700A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5589588"/>
            <a:ext cx="431800" cy="1008062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300" name="Line 60">
            <a:extLst>
              <a:ext uri="{FF2B5EF4-FFF2-40B4-BE49-F238E27FC236}">
                <a16:creationId xmlns:a16="http://schemas.microsoft.com/office/drawing/2014/main" id="{B1002F18-807D-4E57-8A67-2EFB1A141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724400"/>
            <a:ext cx="1655763" cy="8651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22301" name="Line 61">
            <a:extLst>
              <a:ext uri="{FF2B5EF4-FFF2-40B4-BE49-F238E27FC236}">
                <a16:creationId xmlns:a16="http://schemas.microsoft.com/office/drawing/2014/main" id="{7F78CEBF-6B26-4D00-A7EA-8432E3440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5589588"/>
            <a:ext cx="266541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2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2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2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2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2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 animBg="1"/>
      <p:bldP spid="522245" grpId="0" animBg="1"/>
      <p:bldP spid="522246" grpId="0" animBg="1"/>
      <p:bldP spid="522249" grpId="0" animBg="1"/>
      <p:bldP spid="522251" grpId="0" animBg="1"/>
      <p:bldP spid="522254" grpId="0" animBg="1"/>
      <p:bldP spid="522258" grpId="0" animBg="1"/>
      <p:bldP spid="522259" grpId="0" animBg="1"/>
      <p:bldP spid="522260" grpId="0" animBg="1"/>
      <p:bldP spid="522263" grpId="0" animBg="1"/>
      <p:bldP spid="522264" grpId="0" animBg="1"/>
      <p:bldP spid="522265" grpId="0" animBg="1"/>
      <p:bldP spid="522266" grpId="0" animBg="1"/>
      <p:bldP spid="522268" grpId="0" animBg="1"/>
      <p:bldP spid="522269" grpId="0" animBg="1"/>
      <p:bldP spid="522270" grpId="0" animBg="1"/>
      <p:bldP spid="522271" grpId="0" animBg="1"/>
      <p:bldP spid="522273" grpId="0" animBg="1"/>
      <p:bldP spid="522278" grpId="0" animBg="1"/>
      <p:bldP spid="522279" grpId="0" animBg="1"/>
      <p:bldP spid="522281" grpId="0" animBg="1"/>
      <p:bldP spid="522282" grpId="0" animBg="1"/>
      <p:bldP spid="522283" grpId="0" animBg="1"/>
      <p:bldP spid="522284" grpId="0" animBg="1"/>
      <p:bldP spid="522285" grpId="0" animBg="1"/>
      <p:bldP spid="522286" grpId="0" animBg="1"/>
      <p:bldP spid="522288" grpId="0" animBg="1"/>
      <p:bldP spid="5222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E9A85A8-561C-469C-BB87-D37575B90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065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中断用法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51034F-5701-4CCC-B6B4-A3D55CED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48F92FCD-38A9-46F4-A0DE-7DB4612891E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7993062" cy="1727200"/>
            <a:chOff x="385" y="1117"/>
            <a:chExt cx="5035" cy="1088"/>
          </a:xfrm>
        </p:grpSpPr>
        <p:sp>
          <p:nvSpPr>
            <p:cNvPr id="23564" name="Text Box 5">
              <a:extLst>
                <a:ext uri="{FF2B5EF4-FFF2-40B4-BE49-F238E27FC236}">
                  <a16:creationId xmlns:a16="http://schemas.microsoft.com/office/drawing/2014/main" id="{8978E94D-47CC-4596-963D-9F4DB1D5F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1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中断”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硬中断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用于外部设备对</a:t>
              </a:r>
              <a:r>
                <a:rPr lang="en-US" altLang="zh-CN" b="1">
                  <a:ea typeface="宋体" panose="02010600030101010101" pitchFamily="2" charset="-122"/>
                </a:rPr>
                <a:t>CPU</a:t>
              </a:r>
              <a:r>
                <a:rPr lang="zh-CN" altLang="en-US" b="1">
                  <a:ea typeface="宋体" panose="02010600030101010101" pitchFamily="2" charset="-122"/>
                </a:rPr>
                <a:t>的中断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中断的是正在运行的任何程序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，转向中断处理程序上半部分执行；</a:t>
              </a:r>
            </a:p>
          </p:txBody>
        </p:sp>
        <p:sp>
          <p:nvSpPr>
            <p:cNvPr id="23565" name="Text Box 6">
              <a:extLst>
                <a:ext uri="{FF2B5EF4-FFF2-40B4-BE49-F238E27FC236}">
                  <a16:creationId xmlns:a16="http://schemas.microsoft.com/office/drawing/2014/main" id="{9DC7CDC6-D673-40A4-AF92-0C0BF13AD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11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异常”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硬中断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因指令执行不正常而中断</a:t>
              </a:r>
              <a:r>
                <a:rPr lang="en-US" altLang="zh-CN" b="1">
                  <a:ea typeface="宋体" panose="02010600030101010101" pitchFamily="2" charset="-122"/>
                </a:rPr>
                <a:t>CPU(</a:t>
              </a:r>
              <a:r>
                <a:rPr lang="zh-CN" altLang="en-US" b="1">
                  <a:ea typeface="宋体" panose="02010600030101010101" pitchFamily="2" charset="-122"/>
                </a:rPr>
                <a:t>中断的是正在执行这条指令的程序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，转向异常处理程序；</a:t>
              </a:r>
              <a:r>
                <a:rPr lang="zh-CN" altLang="en-US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3566" name="Line 10">
              <a:extLst>
                <a:ext uri="{FF2B5EF4-FFF2-40B4-BE49-F238E27FC236}">
                  <a16:creationId xmlns:a16="http://schemas.microsoft.com/office/drawing/2014/main" id="{BAE53175-DE0C-4D3F-8A73-D0311028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933"/>
              <a:ext cx="635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7" name="Line 12">
              <a:extLst>
                <a:ext uri="{FF2B5EF4-FFF2-40B4-BE49-F238E27FC236}">
                  <a16:creationId xmlns:a16="http://schemas.microsoft.com/office/drawing/2014/main" id="{718EA307-FDF3-4972-A466-76FE02C0F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933"/>
              <a:ext cx="680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557" name="Group 15">
            <a:extLst>
              <a:ext uri="{FF2B5EF4-FFF2-40B4-BE49-F238E27FC236}">
                <a16:creationId xmlns:a16="http://schemas.microsoft.com/office/drawing/2014/main" id="{E14EE36F-7835-4EFF-8B43-90446611F20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13100"/>
            <a:ext cx="7920038" cy="3284538"/>
            <a:chOff x="340" y="2024"/>
            <a:chExt cx="4989" cy="2069"/>
          </a:xfrm>
        </p:grpSpPr>
        <p:sp>
          <p:nvSpPr>
            <p:cNvPr id="23558" name="Text Box 7">
              <a:extLst>
                <a:ext uri="{FF2B5EF4-FFF2-40B4-BE49-F238E27FC236}">
                  <a16:creationId xmlns:a16="http://schemas.microsoft.com/office/drawing/2014/main" id="{0E0D6BE6-3613-433F-B13A-B9EBDC89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67"/>
              <a:ext cx="2449" cy="1026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软件中断”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软中断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用于硬中断服务程序对内核的中断，在上半部分中发出软件中断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即标记下半部分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，使得中断下半部分在适当时刻获得处理；</a:t>
              </a:r>
              <a:r>
                <a:rPr lang="zh-CN" altLang="en-US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3559" name="Text Box 8">
              <a:extLst>
                <a:ext uri="{FF2B5EF4-FFF2-40B4-BE49-F238E27FC236}">
                  <a16:creationId xmlns:a16="http://schemas.microsoft.com/office/drawing/2014/main" id="{BC791140-5FDE-495B-949B-4BEFB2A5F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6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信号”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软中断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用于内核或进程对某个进程的中断，通知进程某个特定事件发生或迫使进程执行信号处理程序。</a:t>
              </a:r>
            </a:p>
          </p:txBody>
        </p:sp>
        <p:sp>
          <p:nvSpPr>
            <p:cNvPr id="23560" name="Oval 9">
              <a:extLst>
                <a:ext uri="{FF2B5EF4-FFF2-40B4-BE49-F238E27FC236}">
                  <a16:creationId xmlns:a16="http://schemas.microsoft.com/office/drawing/2014/main" id="{A47B08B6-086F-443A-B466-A8055B9FC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1225" cy="99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1" name="Text Box 4">
              <a:extLst>
                <a:ext uri="{FF2B5EF4-FFF2-40B4-BE49-F238E27FC236}">
                  <a16:creationId xmlns:a16="http://schemas.microsoft.com/office/drawing/2014/main" id="{07BD2D0B-A578-495D-9C0B-4B82845C9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160"/>
              <a:ext cx="635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中断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用法</a:t>
              </a:r>
              <a:r>
                <a:rPr lang="zh-CN" altLang="en-US" sz="2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3562" name="Line 11">
              <a:extLst>
                <a:ext uri="{FF2B5EF4-FFF2-40B4-BE49-F238E27FC236}">
                  <a16:creationId xmlns:a16="http://schemas.microsoft.com/office/drawing/2014/main" id="{43FE5F6F-23A0-48F1-9013-29E59E472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795"/>
              <a:ext cx="635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13">
              <a:extLst>
                <a:ext uri="{FF2B5EF4-FFF2-40B4-BE49-F238E27FC236}">
                  <a16:creationId xmlns:a16="http://schemas.microsoft.com/office/drawing/2014/main" id="{798A165F-AB00-4394-9C03-AAEE3186D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750"/>
              <a:ext cx="635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CDA9B29-B136-46CC-9D1E-24358B6CB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4579" name="Group 20">
            <a:extLst>
              <a:ext uri="{FF2B5EF4-FFF2-40B4-BE49-F238E27FC236}">
                <a16:creationId xmlns:a16="http://schemas.microsoft.com/office/drawing/2014/main" id="{0D5B4796-6DFF-42E5-8A95-FB540834DA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95400"/>
            <a:ext cx="6710363" cy="4953000"/>
            <a:chOff x="720" y="816"/>
            <a:chExt cx="4227" cy="3120"/>
          </a:xfrm>
        </p:grpSpPr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723ADC55-C717-40CD-BA2D-EE7AB9AE5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816"/>
              <a:ext cx="2250" cy="5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多道程序设计技术</a:t>
              </a:r>
            </a:p>
          </p:txBody>
        </p:sp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F808698E-4B23-4F2D-9B70-05DF2389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33"/>
              <a:ext cx="624" cy="18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为什么要引入多道程序设计技 术  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?</a:t>
              </a: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F8447122-85E1-4DB8-922A-C89C7E1DB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1901"/>
              <a:ext cx="1432" cy="54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多道的特征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957DA62F-F5A9-49CD-A9B6-3E63BE52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525"/>
              <a:ext cx="513" cy="141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道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独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运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4585" name="Text Box 9">
              <a:extLst>
                <a:ext uri="{FF2B5EF4-FFF2-40B4-BE49-F238E27FC236}">
                  <a16:creationId xmlns:a16="http://schemas.microsoft.com/office/drawing/2014/main" id="{096402E5-B5AD-46A8-9B67-85418B94C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525"/>
              <a:ext cx="576" cy="138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宏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观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上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并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4586" name="Text Box 10">
              <a:extLst>
                <a:ext uri="{FF2B5EF4-FFF2-40B4-BE49-F238E27FC236}">
                  <a16:creationId xmlns:a16="http://schemas.microsoft.com/office/drawing/2014/main" id="{2DC66349-0D4C-448F-8CC5-8F941FC39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25"/>
              <a:ext cx="581" cy="141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微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观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上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串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4587" name="AutoShape 11">
              <a:extLst>
                <a:ext uri="{FF2B5EF4-FFF2-40B4-BE49-F238E27FC236}">
                  <a16:creationId xmlns:a16="http://schemas.microsoft.com/office/drawing/2014/main" id="{C8373B9D-91E0-454B-BFF4-721BBE9E8F1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39" y="1612"/>
              <a:ext cx="313" cy="1432"/>
            </a:xfrm>
            <a:prstGeom prst="leftBrace">
              <a:avLst>
                <a:gd name="adj1" fmla="val 38126"/>
                <a:gd name="adj2" fmla="val 50000"/>
              </a:avLst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" name="Text Box 12">
              <a:extLst>
                <a:ext uri="{FF2B5EF4-FFF2-40B4-BE49-F238E27FC236}">
                  <a16:creationId xmlns:a16="http://schemas.microsoft.com/office/drawing/2014/main" id="{FB940241-9E8E-426E-A61C-A38CD4A17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76"/>
              <a:ext cx="819" cy="20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引入多道程序设计技术的优点</a:t>
              </a: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33F79564-291D-4773-B88C-F85157725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93"/>
              <a:ext cx="1733" cy="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5B02E6E9-D798-4F8D-8DBF-D2915D84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087"/>
              <a:ext cx="1723" cy="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52E16842-1EBB-4050-B42B-28CF3423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087"/>
              <a:ext cx="205" cy="8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17">
              <a:extLst>
                <a:ext uri="{FF2B5EF4-FFF2-40B4-BE49-F238E27FC236}">
                  <a16:creationId xmlns:a16="http://schemas.microsoft.com/office/drawing/2014/main" id="{04920152-A09F-4BB2-B3D5-87A386F19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88"/>
              <a:ext cx="768" cy="18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+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---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多道程序设计技术的基础</a:t>
              </a:r>
            </a:p>
          </p:txBody>
        </p:sp>
        <p:sp>
          <p:nvSpPr>
            <p:cNvPr id="24593" name="Line 18">
              <a:extLst>
                <a:ext uri="{FF2B5EF4-FFF2-40B4-BE49-F238E27FC236}">
                  <a16:creationId xmlns:a16="http://schemas.microsoft.com/office/drawing/2014/main" id="{649E25EA-1048-4D18-AE38-9A2FFC86B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148"/>
              <a:ext cx="912" cy="8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BE5691E-C557-4D6B-8E99-70EBF8B9F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7045725-6D2F-434B-898A-B6E54F9A7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处理机管理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6627" name="Group 40">
            <a:extLst>
              <a:ext uri="{FF2B5EF4-FFF2-40B4-BE49-F238E27FC236}">
                <a16:creationId xmlns:a16="http://schemas.microsoft.com/office/drawing/2014/main" id="{26FDC0F1-BBCA-4D82-AF9B-4CF69222126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990600"/>
            <a:ext cx="6781800" cy="5889625"/>
            <a:chOff x="912" y="624"/>
            <a:chExt cx="4272" cy="3710"/>
          </a:xfrm>
        </p:grpSpPr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id="{309BC191-DAC9-45D4-8690-6D74C8F2C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21"/>
              <a:ext cx="398" cy="6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70519680-FE68-44AA-9B11-D130DE5BF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3"/>
              <a:ext cx="960" cy="3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进程的定义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4FABB180-E338-48D2-B8AC-D93C14436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256"/>
              <a:ext cx="942" cy="32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进程的属性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FCC9BED5-D522-4F35-96CD-4C02B65C3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791"/>
              <a:ext cx="942" cy="2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进程的状态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05B2376D-B06E-403B-A1A8-291244D1C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72"/>
              <a:ext cx="960" cy="29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进程的组成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310C70C8-DC85-43AD-804D-1FCAF0968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3001"/>
              <a:ext cx="1086" cy="34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进程上下文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5" name="Text Box 11">
              <a:extLst>
                <a:ext uri="{FF2B5EF4-FFF2-40B4-BE49-F238E27FC236}">
                  <a16:creationId xmlns:a16="http://schemas.microsoft.com/office/drawing/2014/main" id="{24FE521E-5861-43F0-8DB6-FFE0CE2CB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110"/>
              <a:ext cx="1344" cy="5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结构性 共享性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动态性 独立性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制约性 并发性</a:t>
              </a:r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A385A659-6576-4B01-BEE7-3F4C4520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624"/>
              <a:ext cx="1328" cy="4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单线程进程定义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多线程进程定义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7" name="Text Box 13">
              <a:extLst>
                <a:ext uri="{FF2B5EF4-FFF2-40B4-BE49-F238E27FC236}">
                  <a16:creationId xmlns:a16="http://schemas.microsoft.com/office/drawing/2014/main" id="{B66FACE9-A4D9-4117-B91E-9D55674C1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1742"/>
              <a:ext cx="1291" cy="63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三态模型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五态模型模型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挂起状态模型</a:t>
              </a:r>
            </a:p>
          </p:txBody>
        </p:sp>
        <p:sp>
          <p:nvSpPr>
            <p:cNvPr id="26638" name="Text Box 14">
              <a:extLst>
                <a:ext uri="{FF2B5EF4-FFF2-40B4-BE49-F238E27FC236}">
                  <a16:creationId xmlns:a16="http://schemas.microsoft.com/office/drawing/2014/main" id="{ADCBF844-39A1-4A1E-827D-8F3C6A31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75"/>
              <a:ext cx="797" cy="6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程序块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控制块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数据块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4A8A605B-E73F-4767-8DD0-C568A331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694"/>
              <a:ext cx="760" cy="6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运行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就绪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阻塞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7FFF02C4-FC78-4474-A076-BAFD6FCD6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F7BC93B0-BDAA-4E22-8D63-6B3558306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81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768AB34C-1DD4-46AB-8AEC-3E560A89A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40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0D80CB35-A0C9-4B40-89CE-8F1B3993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93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5771CC0D-016F-4677-AB57-2F0F0091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18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6A3B4F82-D344-48A2-8F37-B351DA2CB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2423"/>
              <a:ext cx="978" cy="63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标识信息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现场信息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控制信息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F9962D8E-951C-47CD-BD4A-742151C8C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6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C02EE4C2-2061-40D8-A778-6BC2AEF49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3201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24">
              <a:extLst>
                <a:ext uri="{FF2B5EF4-FFF2-40B4-BE49-F238E27FC236}">
                  <a16:creationId xmlns:a16="http://schemas.microsoft.com/office/drawing/2014/main" id="{66C37370-5482-4116-8DA4-301E15A1E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3055"/>
              <a:ext cx="1272" cy="5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用户级上下文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系统级上下文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寄存器上下文</a:t>
              </a:r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93983680-AF57-46DC-972A-9ED45FB82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6" y="867"/>
              <a:ext cx="8" cy="2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>
              <a:extLst>
                <a:ext uri="{FF2B5EF4-FFF2-40B4-BE49-F238E27FC236}">
                  <a16:creationId xmlns:a16="http://schemas.microsoft.com/office/drawing/2014/main" id="{1B562813-E781-4B2F-83DD-2C792928E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86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26FCB802-0D6D-4BAC-B4FF-8D7E00357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40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C1A4C4B1-B91C-4B9C-B248-D3FA1BD5B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3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9">
              <a:extLst>
                <a:ext uri="{FF2B5EF4-FFF2-40B4-BE49-F238E27FC236}">
                  <a16:creationId xmlns:a16="http://schemas.microsoft.com/office/drawing/2014/main" id="{259DE964-E5FC-416D-BCB8-5685D04D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56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0">
              <a:extLst>
                <a:ext uri="{FF2B5EF4-FFF2-40B4-BE49-F238E27FC236}">
                  <a16:creationId xmlns:a16="http://schemas.microsoft.com/office/drawing/2014/main" id="{B32F27CF-98A3-4161-B954-9D545B35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15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09598BA3-3DF4-4FEF-8F25-5858442BE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2023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32">
              <a:extLst>
                <a:ext uri="{FF2B5EF4-FFF2-40B4-BE49-F238E27FC236}">
                  <a16:creationId xmlns:a16="http://schemas.microsoft.com/office/drawing/2014/main" id="{0692256C-0A9D-4172-8E2F-0D845BD4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3528"/>
              <a:ext cx="1038" cy="30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进程的控制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6657" name="Line 33">
              <a:extLst>
                <a:ext uri="{FF2B5EF4-FFF2-40B4-BE49-F238E27FC236}">
                  <a16:creationId xmlns:a16="http://schemas.microsoft.com/office/drawing/2014/main" id="{71C30293-5508-417B-BDC2-AC3690650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67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34">
              <a:extLst>
                <a:ext uri="{FF2B5EF4-FFF2-40B4-BE49-F238E27FC236}">
                  <a16:creationId xmlns:a16="http://schemas.microsoft.com/office/drawing/2014/main" id="{00B6DA40-E83B-4842-A4E7-F328C7EB7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3639"/>
              <a:ext cx="936" cy="69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创建 撤销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阻塞 唤醒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挂起 激活</a:t>
              </a:r>
            </a:p>
          </p:txBody>
        </p:sp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D8EFBD9F-026E-4787-ACB1-81E8565AE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3753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80E391D7-CE90-467E-9AD2-F78B670FE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2324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:a16="http://schemas.microsoft.com/office/drawing/2014/main" id="{6E483907-EA13-4AEB-9CF3-4DB49552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99"/>
              <a:ext cx="336" cy="109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为何引入进程</a:t>
              </a:r>
            </a:p>
            <a:p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  <p:sp>
        <p:nvSpPr>
          <p:cNvPr id="26628" name="Rectangle 39">
            <a:extLst>
              <a:ext uri="{FF2B5EF4-FFF2-40B4-BE49-F238E27FC236}">
                <a16:creationId xmlns:a16="http://schemas.microsoft.com/office/drawing/2014/main" id="{8074B2A9-0144-43BF-BD0C-7D9A45378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516563"/>
            <a:ext cx="7772400" cy="579437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721DCD8-E59F-4E56-9E72-A221C8270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处理机管理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D4967580-F8CB-4ACA-82C4-9EA2D2889B6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12875"/>
            <a:ext cx="8137525" cy="5184775"/>
            <a:chOff x="2473" y="1284"/>
            <a:chExt cx="7020" cy="4524"/>
          </a:xfrm>
        </p:grpSpPr>
        <p:sp>
          <p:nvSpPr>
            <p:cNvPr id="28676" name="Oval 4">
              <a:extLst>
                <a:ext uri="{FF2B5EF4-FFF2-40B4-BE49-F238E27FC236}">
                  <a16:creationId xmlns:a16="http://schemas.microsoft.com/office/drawing/2014/main" id="{E0FD7CA5-7957-4269-ACC5-4077358F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782"/>
              <a:ext cx="2016" cy="642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核心态运行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(2)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77" name="Text Box 5">
              <a:extLst>
                <a:ext uri="{FF2B5EF4-FFF2-40B4-BE49-F238E27FC236}">
                  <a16:creationId xmlns:a16="http://schemas.microsoft.com/office/drawing/2014/main" id="{A19029F3-4460-4320-BF1A-AB0D0984C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998"/>
              <a:ext cx="1492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系统调用或中断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</a:t>
              </a:r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隐含模式切换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28678" name="Oval 6">
              <a:extLst>
                <a:ext uri="{FF2B5EF4-FFF2-40B4-BE49-F238E27FC236}">
                  <a16:creationId xmlns:a16="http://schemas.microsoft.com/office/drawing/2014/main" id="{CA0E97E1-74A8-44BB-9F62-C6AAC162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284"/>
              <a:ext cx="2016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用户态运行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(1)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79" name="Oval 7">
              <a:extLst>
                <a:ext uri="{FF2B5EF4-FFF2-40B4-BE49-F238E27FC236}">
                  <a16:creationId xmlns:a16="http://schemas.microsoft.com/office/drawing/2014/main" id="{4512969A-7D46-4DEB-95B7-4CBA3F5A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4281"/>
              <a:ext cx="2016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等待状态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(4)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80" name="Oval 8">
              <a:extLst>
                <a:ext uri="{FF2B5EF4-FFF2-40B4-BE49-F238E27FC236}">
                  <a16:creationId xmlns:a16="http://schemas.microsoft.com/office/drawing/2014/main" id="{B561C0B7-290B-4EB6-8F64-952343FF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" y="4281"/>
              <a:ext cx="2015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就绪状态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(3)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93DB63DE-DF03-47B2-87CB-D6E2AB718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9" y="1925"/>
              <a:ext cx="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2" name="Line 10">
              <a:extLst>
                <a:ext uri="{FF2B5EF4-FFF2-40B4-BE49-F238E27FC236}">
                  <a16:creationId xmlns:a16="http://schemas.microsoft.com/office/drawing/2014/main" id="{6F69B829-A866-4748-AF76-C37D0F36E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3" y="1925"/>
              <a:ext cx="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3" name="Line 11">
              <a:extLst>
                <a:ext uri="{FF2B5EF4-FFF2-40B4-BE49-F238E27FC236}">
                  <a16:creationId xmlns:a16="http://schemas.microsoft.com/office/drawing/2014/main" id="{F2DC3CDB-2DD9-4F03-A560-04D1FCD24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9" y="3424"/>
              <a:ext cx="81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F62C1F7F-6D9F-4C38-B017-0FFECF663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1" y="3404"/>
              <a:ext cx="1119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id="{24365C32-EE58-48D0-A77C-21779096B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4601"/>
              <a:ext cx="8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0291EBD0-A781-462A-897C-F65AEC140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5" y="4708"/>
              <a:ext cx="8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唤醒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id="{F3890BC6-C2AA-47D5-819E-2E09C3AB6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" y="3710"/>
              <a:ext cx="1119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调度进程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28688" name="Freeform 16">
              <a:extLst>
                <a:ext uri="{FF2B5EF4-FFF2-40B4-BE49-F238E27FC236}">
                  <a16:creationId xmlns:a16="http://schemas.microsoft.com/office/drawing/2014/main" id="{AB8A936A-9845-42BF-8721-964E54F31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" y="2782"/>
              <a:ext cx="895" cy="748"/>
            </a:xfrm>
            <a:custGeom>
              <a:avLst/>
              <a:gdLst>
                <a:gd name="T0" fmla="*/ 0 w 750"/>
                <a:gd name="T1" fmla="*/ 201 h 676"/>
                <a:gd name="T2" fmla="*/ 215 w 750"/>
                <a:gd name="T3" fmla="*/ 29 h 676"/>
                <a:gd name="T4" fmla="*/ 430 w 750"/>
                <a:gd name="T5" fmla="*/ 29 h 676"/>
                <a:gd name="T6" fmla="*/ 644 w 750"/>
                <a:gd name="T7" fmla="*/ 29 h 676"/>
                <a:gd name="T8" fmla="*/ 859 w 750"/>
                <a:gd name="T9" fmla="*/ 201 h 676"/>
                <a:gd name="T10" fmla="*/ 859 w 750"/>
                <a:gd name="T11" fmla="*/ 547 h 676"/>
                <a:gd name="T12" fmla="*/ 644 w 750"/>
                <a:gd name="T13" fmla="*/ 719 h 676"/>
                <a:gd name="T14" fmla="*/ 215 w 750"/>
                <a:gd name="T15" fmla="*/ 719 h 676"/>
                <a:gd name="T16" fmla="*/ 0 w 750"/>
                <a:gd name="T17" fmla="*/ 547 h 6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676">
                  <a:moveTo>
                    <a:pt x="0" y="182"/>
                  </a:moveTo>
                  <a:cubicBezTo>
                    <a:pt x="60" y="117"/>
                    <a:pt x="120" y="52"/>
                    <a:pt x="180" y="26"/>
                  </a:cubicBezTo>
                  <a:cubicBezTo>
                    <a:pt x="240" y="0"/>
                    <a:pt x="300" y="26"/>
                    <a:pt x="360" y="26"/>
                  </a:cubicBezTo>
                  <a:cubicBezTo>
                    <a:pt x="420" y="26"/>
                    <a:pt x="480" y="0"/>
                    <a:pt x="540" y="26"/>
                  </a:cubicBezTo>
                  <a:cubicBezTo>
                    <a:pt x="600" y="52"/>
                    <a:pt x="690" y="104"/>
                    <a:pt x="720" y="182"/>
                  </a:cubicBezTo>
                  <a:cubicBezTo>
                    <a:pt x="750" y="260"/>
                    <a:pt x="750" y="416"/>
                    <a:pt x="720" y="494"/>
                  </a:cubicBezTo>
                  <a:cubicBezTo>
                    <a:pt x="690" y="572"/>
                    <a:pt x="630" y="624"/>
                    <a:pt x="540" y="650"/>
                  </a:cubicBezTo>
                  <a:cubicBezTo>
                    <a:pt x="450" y="676"/>
                    <a:pt x="270" y="676"/>
                    <a:pt x="180" y="650"/>
                  </a:cubicBezTo>
                  <a:cubicBezTo>
                    <a:pt x="90" y="624"/>
                    <a:pt x="30" y="520"/>
                    <a:pt x="0" y="494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A2A75DF8-6C93-4082-829F-DFC3F8208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" y="2997"/>
              <a:ext cx="1689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中断、中断返回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28690" name="Text Box 18">
              <a:extLst>
                <a:ext uri="{FF2B5EF4-FFF2-40B4-BE49-F238E27FC236}">
                  <a16:creationId xmlns:a16="http://schemas.microsoft.com/office/drawing/2014/main" id="{CB36F446-D7C0-4A37-B1F1-66DCF187D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3567"/>
              <a:ext cx="78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等待</a:t>
              </a:r>
            </a:p>
            <a:p>
              <a:pPr eaLnBrk="1" hangingPunct="1"/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91" name="Text Box 19">
              <a:extLst>
                <a:ext uri="{FF2B5EF4-FFF2-40B4-BE49-F238E27FC236}">
                  <a16:creationId xmlns:a16="http://schemas.microsoft.com/office/drawing/2014/main" id="{40466E78-A9C1-4563-A6AA-8894D245D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3" y="2141"/>
              <a:ext cx="11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模式切换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28692" name="Text Box 20">
              <a:extLst>
                <a:ext uri="{FF2B5EF4-FFF2-40B4-BE49-F238E27FC236}">
                  <a16:creationId xmlns:a16="http://schemas.microsoft.com/office/drawing/2014/main" id="{C228EEBF-1616-455A-89E3-B7737FF8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4464"/>
              <a:ext cx="896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允许进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程切换</a:t>
              </a:r>
            </a:p>
            <a:p>
              <a:pPr eaLnBrk="1" hangingPunct="1"/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E94F698E-B8D4-4CA8-AFF6-E8D407E87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5123"/>
              <a:ext cx="4479" cy="685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3200" noProof="1">
                  <a:solidFill>
                    <a:srgbClr val="000000"/>
                  </a:solidFill>
                  <a:latin typeface="仿宋_GB2312" pitchFamily="49" charset="-122"/>
                </a:rPr>
                <a:t>进程上下文切换和模式切换</a:t>
              </a:r>
            </a:p>
            <a:p>
              <a:pPr eaLnBrk="1" hangingPunct="1"/>
              <a:endParaRPr lang="en-US" altLang="zh-CN" sz="3200">
                <a:latin typeface="仿宋_GB2312" pitchFamily="49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B0FA883-2B3E-44BD-AF7C-6D2932BA5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5334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9699" name="Group 56">
            <a:extLst>
              <a:ext uri="{FF2B5EF4-FFF2-40B4-BE49-F238E27FC236}">
                <a16:creationId xmlns:a16="http://schemas.microsoft.com/office/drawing/2014/main" id="{BCD573C9-42AF-406A-B209-0DEF315E563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838200"/>
            <a:ext cx="6343650" cy="5981700"/>
            <a:chOff x="432" y="528"/>
            <a:chExt cx="3996" cy="3768"/>
          </a:xfrm>
        </p:grpSpPr>
        <p:sp>
          <p:nvSpPr>
            <p:cNvPr id="29700" name="Text Box 18">
              <a:extLst>
                <a:ext uri="{FF2B5EF4-FFF2-40B4-BE49-F238E27FC236}">
                  <a16:creationId xmlns:a16="http://schemas.microsoft.com/office/drawing/2014/main" id="{6FA07612-A75D-44DC-A90C-32CD0B1D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672"/>
              <a:ext cx="936" cy="4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线程的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实现</a:t>
              </a:r>
            </a:p>
          </p:txBody>
        </p:sp>
        <p:sp>
          <p:nvSpPr>
            <p:cNvPr id="29701" name="Text Box 19">
              <a:extLst>
                <a:ext uri="{FF2B5EF4-FFF2-40B4-BE49-F238E27FC236}">
                  <a16:creationId xmlns:a16="http://schemas.microsoft.com/office/drawing/2014/main" id="{6B13913D-7AA8-437A-8243-A617A064F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528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用户级线程</a:t>
              </a:r>
            </a:p>
          </p:txBody>
        </p:sp>
        <p:sp>
          <p:nvSpPr>
            <p:cNvPr id="29702" name="Text Box 20">
              <a:extLst>
                <a:ext uri="{FF2B5EF4-FFF2-40B4-BE49-F238E27FC236}">
                  <a16:creationId xmlns:a16="http://schemas.microsoft.com/office/drawing/2014/main" id="{3030155F-C98B-4870-B69B-ACBC5EDE7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816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系统级线程</a:t>
              </a:r>
            </a:p>
          </p:txBody>
        </p:sp>
        <p:sp>
          <p:nvSpPr>
            <p:cNvPr id="29703" name="Text Box 21">
              <a:extLst>
                <a:ext uri="{FF2B5EF4-FFF2-40B4-BE49-F238E27FC236}">
                  <a16:creationId xmlns:a16="http://schemas.microsoft.com/office/drawing/2014/main" id="{118EF5E7-8216-48A4-AF3F-1CD053A27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104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混型式线程</a:t>
              </a:r>
            </a:p>
          </p:txBody>
        </p:sp>
        <p:sp>
          <p:nvSpPr>
            <p:cNvPr id="29704" name="Text Box 22">
              <a:extLst>
                <a:ext uri="{FF2B5EF4-FFF2-40B4-BE49-F238E27FC236}">
                  <a16:creationId xmlns:a16="http://schemas.microsoft.com/office/drawing/2014/main" id="{0A96B3DA-F46F-4AA9-817A-8F0148C55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40"/>
              <a:ext cx="526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线程</a:t>
              </a:r>
            </a:p>
          </p:txBody>
        </p:sp>
        <p:sp>
          <p:nvSpPr>
            <p:cNvPr id="29705" name="Text Box 23">
              <a:extLst>
                <a:ext uri="{FF2B5EF4-FFF2-40B4-BE49-F238E27FC236}">
                  <a16:creationId xmlns:a16="http://schemas.microsoft.com/office/drawing/2014/main" id="{8722B37C-A20B-4F64-BA52-E853AA612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2040"/>
              <a:ext cx="921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并发多线程优点</a:t>
              </a:r>
            </a:p>
          </p:txBody>
        </p:sp>
        <p:sp>
          <p:nvSpPr>
            <p:cNvPr id="29706" name="Text Box 24">
              <a:extLst>
                <a:ext uri="{FF2B5EF4-FFF2-40B4-BE49-F238E27FC236}">
                  <a16:creationId xmlns:a16="http://schemas.microsoft.com/office/drawing/2014/main" id="{ECE3BCD2-47E5-44C6-BCB7-225A75E3A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264"/>
              <a:ext cx="921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并发多线程应用</a:t>
              </a:r>
            </a:p>
          </p:txBody>
        </p:sp>
        <p:sp>
          <p:nvSpPr>
            <p:cNvPr id="29707" name="Text Box 25">
              <a:extLst>
                <a:ext uri="{FF2B5EF4-FFF2-40B4-BE49-F238E27FC236}">
                  <a16:creationId xmlns:a16="http://schemas.microsoft.com/office/drawing/2014/main" id="{1E860AE4-2CED-4C32-8622-60EB131A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464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快速线程切换</a:t>
              </a:r>
            </a:p>
          </p:txBody>
        </p:sp>
        <p:sp>
          <p:nvSpPr>
            <p:cNvPr id="29708" name="Text Box 26">
              <a:extLst>
                <a:ext uri="{FF2B5EF4-FFF2-40B4-BE49-F238E27FC236}">
                  <a16:creationId xmlns:a16="http://schemas.microsoft.com/office/drawing/2014/main" id="{1AAD38EA-37BA-41F2-8BC2-9DBB3F0FF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752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减少管理开销</a:t>
              </a:r>
            </a:p>
          </p:txBody>
        </p:sp>
        <p:sp>
          <p:nvSpPr>
            <p:cNvPr id="29709" name="Text Box 27">
              <a:extLst>
                <a:ext uri="{FF2B5EF4-FFF2-40B4-BE49-F238E27FC236}">
                  <a16:creationId xmlns:a16="http://schemas.microsoft.com/office/drawing/2014/main" id="{A72961D7-D866-48E3-A61D-CDF4A64B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04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通信易于实现</a:t>
              </a:r>
            </a:p>
          </p:txBody>
        </p:sp>
        <p:sp>
          <p:nvSpPr>
            <p:cNvPr id="29710" name="Text Box 28">
              <a:extLst>
                <a:ext uri="{FF2B5EF4-FFF2-40B4-BE49-F238E27FC236}">
                  <a16:creationId xmlns:a16="http://schemas.microsoft.com/office/drawing/2014/main" id="{2C2EF581-953C-4D1C-99DE-55DD5A767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328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并发程度提高</a:t>
              </a:r>
            </a:p>
          </p:txBody>
        </p:sp>
        <p:sp>
          <p:nvSpPr>
            <p:cNvPr id="29711" name="Text Box 29">
              <a:extLst>
                <a:ext uri="{FF2B5EF4-FFF2-40B4-BE49-F238E27FC236}">
                  <a16:creationId xmlns:a16="http://schemas.microsoft.com/office/drawing/2014/main" id="{D7222490-D7F7-40F9-8F56-BCDDA0C1D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616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节省内存空间</a:t>
              </a:r>
            </a:p>
          </p:txBody>
        </p:sp>
        <p:sp>
          <p:nvSpPr>
            <p:cNvPr id="29712" name="Text Box 30">
              <a:extLst>
                <a:ext uri="{FF2B5EF4-FFF2-40B4-BE49-F238E27FC236}">
                  <a16:creationId xmlns:a16="http://schemas.microsoft.com/office/drawing/2014/main" id="{DAC8D5A6-DA55-455B-95C8-69F9AAC47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904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C/S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应用模式</a:t>
              </a:r>
            </a:p>
          </p:txBody>
        </p:sp>
        <p:sp>
          <p:nvSpPr>
            <p:cNvPr id="29713" name="Text Box 31">
              <a:extLst>
                <a:ext uri="{FF2B5EF4-FFF2-40B4-BE49-F238E27FC236}">
                  <a16:creationId xmlns:a16="http://schemas.microsoft.com/office/drawing/2014/main" id="{B6813919-2A8D-4D40-96AA-13808CD45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192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前台后台工作</a:t>
              </a:r>
            </a:p>
          </p:txBody>
        </p:sp>
        <p:sp>
          <p:nvSpPr>
            <p:cNvPr id="29714" name="Text Box 32">
              <a:extLst>
                <a:ext uri="{FF2B5EF4-FFF2-40B4-BE49-F238E27FC236}">
                  <a16:creationId xmlns:a16="http://schemas.microsoft.com/office/drawing/2014/main" id="{F9ABF629-284A-4328-8F73-CF3BB1B8E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48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加快计算速度</a:t>
              </a:r>
            </a:p>
          </p:txBody>
        </p:sp>
        <p:sp>
          <p:nvSpPr>
            <p:cNvPr id="29715" name="Text Box 33">
              <a:extLst>
                <a:ext uri="{FF2B5EF4-FFF2-40B4-BE49-F238E27FC236}">
                  <a16:creationId xmlns:a16="http://schemas.microsoft.com/office/drawing/2014/main" id="{173C50E4-5FD6-49AC-B360-671E647DF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768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设计用户接口</a:t>
              </a:r>
            </a:p>
          </p:txBody>
        </p:sp>
        <p:sp>
          <p:nvSpPr>
            <p:cNvPr id="29716" name="Text Box 34">
              <a:extLst>
                <a:ext uri="{FF2B5EF4-FFF2-40B4-BE49-F238E27FC236}">
                  <a16:creationId xmlns:a16="http://schemas.microsoft.com/office/drawing/2014/main" id="{94668BFD-A6A0-43CD-9AF2-4BE626637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408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异步方式处理</a:t>
              </a:r>
            </a:p>
          </p:txBody>
        </p:sp>
        <p:sp>
          <p:nvSpPr>
            <p:cNvPr id="29717" name="Line 35">
              <a:extLst>
                <a:ext uri="{FF2B5EF4-FFF2-40B4-BE49-F238E27FC236}">
                  <a16:creationId xmlns:a16="http://schemas.microsoft.com/office/drawing/2014/main" id="{5458AA38-05AE-498A-8891-4D341B6A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328"/>
              <a:ext cx="6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36">
              <a:extLst>
                <a:ext uri="{FF2B5EF4-FFF2-40B4-BE49-F238E27FC236}">
                  <a16:creationId xmlns:a16="http://schemas.microsoft.com/office/drawing/2014/main" id="{CC3F1A56-E87E-4333-A0CA-7919D86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888"/>
              <a:ext cx="659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37">
              <a:extLst>
                <a:ext uri="{FF2B5EF4-FFF2-40B4-BE49-F238E27FC236}">
                  <a16:creationId xmlns:a16="http://schemas.microsoft.com/office/drawing/2014/main" id="{CC7A27DA-44B2-4D77-A206-98C7C7B6A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328"/>
              <a:ext cx="659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38">
              <a:extLst>
                <a:ext uri="{FF2B5EF4-FFF2-40B4-BE49-F238E27FC236}">
                  <a16:creationId xmlns:a16="http://schemas.microsoft.com/office/drawing/2014/main" id="{E9352E8B-AA16-4CEF-B5F7-3586A49DB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888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39">
              <a:extLst>
                <a:ext uri="{FF2B5EF4-FFF2-40B4-BE49-F238E27FC236}">
                  <a16:creationId xmlns:a16="http://schemas.microsoft.com/office/drawing/2014/main" id="{96EE26FF-A178-47B1-91BE-E06529931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600"/>
              <a:ext cx="395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40">
              <a:extLst>
                <a:ext uri="{FF2B5EF4-FFF2-40B4-BE49-F238E27FC236}">
                  <a16:creationId xmlns:a16="http://schemas.microsoft.com/office/drawing/2014/main" id="{8DE70ED4-B770-40BB-BECA-5CC964021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888"/>
              <a:ext cx="39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41">
              <a:extLst>
                <a:ext uri="{FF2B5EF4-FFF2-40B4-BE49-F238E27FC236}">
                  <a16:creationId xmlns:a16="http://schemas.microsoft.com/office/drawing/2014/main" id="{CBB66FE5-427A-4881-B55A-D6ACA9B01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536"/>
              <a:ext cx="39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42">
              <a:extLst>
                <a:ext uri="{FF2B5EF4-FFF2-40B4-BE49-F238E27FC236}">
                  <a16:creationId xmlns:a16="http://schemas.microsoft.com/office/drawing/2014/main" id="{4149AEFB-0027-420A-8C11-CCA3A28F7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824"/>
              <a:ext cx="395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43">
              <a:extLst>
                <a:ext uri="{FF2B5EF4-FFF2-40B4-BE49-F238E27FC236}">
                  <a16:creationId xmlns:a16="http://schemas.microsoft.com/office/drawing/2014/main" id="{AD69D854-1A71-4312-84CE-4E113C29C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2112"/>
              <a:ext cx="395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44">
              <a:extLst>
                <a:ext uri="{FF2B5EF4-FFF2-40B4-BE49-F238E27FC236}">
                  <a16:creationId xmlns:a16="http://schemas.microsoft.com/office/drawing/2014/main" id="{1B0CCE11-909F-40AD-9E24-4E03BD936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2256"/>
              <a:ext cx="395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45">
              <a:extLst>
                <a:ext uri="{FF2B5EF4-FFF2-40B4-BE49-F238E27FC236}">
                  <a16:creationId xmlns:a16="http://schemas.microsoft.com/office/drawing/2014/main" id="{1D31E193-CE31-4394-8FF7-7C580A017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2256"/>
              <a:ext cx="395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46">
              <a:extLst>
                <a:ext uri="{FF2B5EF4-FFF2-40B4-BE49-F238E27FC236}">
                  <a16:creationId xmlns:a16="http://schemas.microsoft.com/office/drawing/2014/main" id="{BA09D94F-3823-4A1D-84A9-1698FFBB3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2976"/>
              <a:ext cx="395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47">
              <a:extLst>
                <a:ext uri="{FF2B5EF4-FFF2-40B4-BE49-F238E27FC236}">
                  <a16:creationId xmlns:a16="http://schemas.microsoft.com/office/drawing/2014/main" id="{6CE746D2-42EC-45D5-A830-FA351AFF0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3264"/>
              <a:ext cx="395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48">
              <a:extLst>
                <a:ext uri="{FF2B5EF4-FFF2-40B4-BE49-F238E27FC236}">
                  <a16:creationId xmlns:a16="http://schemas.microsoft.com/office/drawing/2014/main" id="{8A71E6C1-4D54-44D2-99D0-9F7E7886D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49">
              <a:extLst>
                <a:ext uri="{FF2B5EF4-FFF2-40B4-BE49-F238E27FC236}">
                  <a16:creationId xmlns:a16="http://schemas.microsoft.com/office/drawing/2014/main" id="{02D7DB04-D646-47BD-A73B-9E34D2B9D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50">
              <a:extLst>
                <a:ext uri="{FF2B5EF4-FFF2-40B4-BE49-F238E27FC236}">
                  <a16:creationId xmlns:a16="http://schemas.microsoft.com/office/drawing/2014/main" id="{F3189901-029D-4239-8876-71F4042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Text Box 52">
              <a:extLst>
                <a:ext uri="{FF2B5EF4-FFF2-40B4-BE49-F238E27FC236}">
                  <a16:creationId xmlns:a16="http://schemas.microsoft.com/office/drawing/2014/main" id="{EE7817BD-7239-4368-895F-0F7B0659D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68"/>
              <a:ext cx="768" cy="72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为什么要引入线程</a:t>
              </a:r>
            </a:p>
          </p:txBody>
        </p:sp>
        <p:sp>
          <p:nvSpPr>
            <p:cNvPr id="29734" name="Text Box 53">
              <a:extLst>
                <a:ext uri="{FF2B5EF4-FFF2-40B4-BE49-F238E27FC236}">
                  <a16:creationId xmlns:a16="http://schemas.microsoft.com/office/drawing/2014/main" id="{EDC43BD2-91A6-48EE-9FFF-7DBBFA01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816" cy="72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线程的定义、结构、特性</a:t>
              </a:r>
            </a:p>
          </p:txBody>
        </p:sp>
        <p:sp>
          <p:nvSpPr>
            <p:cNvPr id="29735" name="Line 54">
              <a:extLst>
                <a:ext uri="{FF2B5EF4-FFF2-40B4-BE49-F238E27FC236}">
                  <a16:creationId xmlns:a16="http://schemas.microsoft.com/office/drawing/2014/main" id="{ADFC5BA5-8703-4F53-BED2-7B0802C6F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640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6" name="Line 55">
              <a:extLst>
                <a:ext uri="{FF2B5EF4-FFF2-40B4-BE49-F238E27FC236}">
                  <a16:creationId xmlns:a16="http://schemas.microsoft.com/office/drawing/2014/main" id="{BB8B2529-11F6-424B-8912-EEDD23B5E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584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ACF7604-2C76-4B36-9E90-4AC455F81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9B63280E-4408-4891-AC8E-4E8004DC789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2875"/>
            <a:ext cx="6254750" cy="5162550"/>
            <a:chOff x="2113" y="9708"/>
            <a:chExt cx="6480" cy="3900"/>
          </a:xfrm>
        </p:grpSpPr>
        <p:sp>
          <p:nvSpPr>
            <p:cNvPr id="31748" name="Text Box 4">
              <a:extLst>
                <a:ext uri="{FF2B5EF4-FFF2-40B4-BE49-F238E27FC236}">
                  <a16:creationId xmlns:a16="http://schemas.microsoft.com/office/drawing/2014/main" id="{F7657DA2-FA8E-4474-B963-7F6DBD471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9708"/>
              <a:ext cx="6480" cy="3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仿宋_GB2312" pitchFamily="49" charset="-122"/>
              </a:endParaRPr>
            </a:p>
          </p:txBody>
        </p:sp>
        <p:grpSp>
          <p:nvGrpSpPr>
            <p:cNvPr id="31749" name="Group 5">
              <a:extLst>
                <a:ext uri="{FF2B5EF4-FFF2-40B4-BE49-F238E27FC236}">
                  <a16:creationId xmlns:a16="http://schemas.microsoft.com/office/drawing/2014/main" id="{21234443-452D-42B4-BFEE-E3DABAA6E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9708"/>
              <a:ext cx="6480" cy="3900"/>
              <a:chOff x="2113" y="2844"/>
              <a:chExt cx="6480" cy="3900"/>
            </a:xfrm>
          </p:grpSpPr>
          <p:sp>
            <p:nvSpPr>
              <p:cNvPr id="31750" name="Text Box 6">
                <a:extLst>
                  <a:ext uri="{FF2B5EF4-FFF2-40B4-BE49-F238E27FC236}">
                    <a16:creationId xmlns:a16="http://schemas.microsoft.com/office/drawing/2014/main" id="{28A05412-1BFF-4DBE-82BB-351D4948D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" y="2844"/>
                <a:ext cx="6480" cy="327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>
                    <a:latin typeface="仿宋_GB2312" pitchFamily="49" charset="-122"/>
                  </a:rPr>
                  <a:t>进程 </a:t>
                </a:r>
              </a:p>
              <a:p>
                <a:pPr algn="just" eaLnBrk="1" hangingPunct="1"/>
                <a:endParaRPr lang="zh-CN" altLang="en-US">
                  <a:latin typeface="仿宋_GB2312" pitchFamily="49" charset="-122"/>
                </a:endParaRPr>
              </a:p>
              <a:p>
                <a:pPr algn="just" eaLnBrk="1" hangingPunct="1"/>
                <a:endParaRPr lang="zh-CN" altLang="en-US">
                  <a:latin typeface="仿宋_GB2312" pitchFamily="49" charset="-122"/>
                </a:endParaRPr>
              </a:p>
              <a:p>
                <a:pPr eaLnBrk="1" hangingPunct="1"/>
                <a:endParaRPr lang="en-US" altLang="zh-CN">
                  <a:latin typeface="仿宋_GB2312" pitchFamily="49" charset="-122"/>
                </a:endParaRPr>
              </a:p>
            </p:txBody>
          </p:sp>
          <p:sp>
            <p:nvSpPr>
              <p:cNvPr id="31751" name="Text Box 7">
                <a:extLst>
                  <a:ext uri="{FF2B5EF4-FFF2-40B4-BE49-F238E27FC236}">
                    <a16:creationId xmlns:a16="http://schemas.microsoft.com/office/drawing/2014/main" id="{DF59DCA1-9269-443B-9B81-0BC0C98FA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" y="3312"/>
                <a:ext cx="720" cy="624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仿宋_GB2312" pitchFamily="49" charset="-122"/>
                  </a:rPr>
                  <a:t>进程</a:t>
                </a:r>
                <a:r>
                  <a:rPr lang="en-US" altLang="zh-CN" sz="1800">
                    <a:latin typeface="仿宋_GB2312" pitchFamily="49" charset="-122"/>
                  </a:rPr>
                  <a:t>PCB</a:t>
                </a:r>
              </a:p>
            </p:txBody>
          </p:sp>
          <p:sp>
            <p:nvSpPr>
              <p:cNvPr id="31752" name="Text Box 8">
                <a:extLst>
                  <a:ext uri="{FF2B5EF4-FFF2-40B4-BE49-F238E27FC236}">
                    <a16:creationId xmlns:a16="http://schemas.microsoft.com/office/drawing/2014/main" id="{37D107EC-CFC8-4EC9-8DD9-EFBC7D215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3" y="3312"/>
                <a:ext cx="720" cy="624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>
                    <a:latin typeface="仿宋_GB2312" pitchFamily="49" charset="-122"/>
                  </a:rPr>
                  <a:t>资源</a:t>
                </a:r>
              </a:p>
            </p:txBody>
          </p:sp>
          <p:sp>
            <p:nvSpPr>
              <p:cNvPr id="31753" name="Text Box 9">
                <a:extLst>
                  <a:ext uri="{FF2B5EF4-FFF2-40B4-BE49-F238E27FC236}">
                    <a16:creationId xmlns:a16="http://schemas.microsoft.com/office/drawing/2014/main" id="{BC6755D2-7534-4F7E-96AE-B621C75A3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6276"/>
                <a:ext cx="39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000000"/>
                    </a:solidFill>
                    <a:latin typeface="仿宋_GB2312" pitchFamily="49" charset="-122"/>
                  </a:rPr>
                  <a:t> </a:t>
                </a:r>
                <a:r>
                  <a:rPr lang="zh-CN" altLang="en-US" sz="2800">
                    <a:solidFill>
                      <a:srgbClr val="000000"/>
                    </a:solidFill>
                    <a:latin typeface="仿宋_GB2312" pitchFamily="49" charset="-122"/>
                  </a:rPr>
                  <a:t>多线程结构进程</a:t>
                </a:r>
              </a:p>
              <a:p>
                <a:pPr algn="just" eaLnBrk="1" hangingPunct="1"/>
                <a:endParaRPr lang="en-US" altLang="zh-CN" sz="2800">
                  <a:latin typeface="仿宋_GB2312" pitchFamily="49" charset="-122"/>
                </a:endParaRPr>
              </a:p>
            </p:txBody>
          </p:sp>
          <p:sp>
            <p:nvSpPr>
              <p:cNvPr id="31754" name="Line 10">
                <a:extLst>
                  <a:ext uri="{FF2B5EF4-FFF2-40B4-BE49-F238E27FC236}">
                    <a16:creationId xmlns:a16="http://schemas.microsoft.com/office/drawing/2014/main" id="{20283093-10D4-4A63-A739-FC042F8BA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Line 11">
                <a:extLst>
                  <a:ext uri="{FF2B5EF4-FFF2-40B4-BE49-F238E27FC236}">
                    <a16:creationId xmlns:a16="http://schemas.microsoft.com/office/drawing/2014/main" id="{8F08A897-BA10-45FA-9711-855B8AAA1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Line 12">
                <a:extLst>
                  <a:ext uri="{FF2B5EF4-FFF2-40B4-BE49-F238E27FC236}">
                    <a16:creationId xmlns:a16="http://schemas.microsoft.com/office/drawing/2014/main" id="{D16454C0-E344-4423-82DC-88E5FDC29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13">
                <a:extLst>
                  <a:ext uri="{FF2B5EF4-FFF2-40B4-BE49-F238E27FC236}">
                    <a16:creationId xmlns:a16="http://schemas.microsoft.com/office/drawing/2014/main" id="{10FD8906-4FBA-42F0-AA1D-AD34B3463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2844"/>
                <a:ext cx="39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Rectangle 14">
                <a:extLst>
                  <a:ext uri="{FF2B5EF4-FFF2-40B4-BE49-F238E27FC236}">
                    <a16:creationId xmlns:a16="http://schemas.microsoft.com/office/drawing/2014/main" id="{9E28A19B-1EF6-4042-BA08-E2240A7D1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4092"/>
                <a:ext cx="6120" cy="187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59" name="Text Box 15">
                <a:extLst>
                  <a:ext uri="{FF2B5EF4-FFF2-40B4-BE49-F238E27FC236}">
                    <a16:creationId xmlns:a16="http://schemas.microsoft.com/office/drawing/2014/main" id="{25D8D911-006D-4942-83E7-757EB85D7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线 程控制 块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 eaLnBrk="1" hangingPunct="1"/>
                <a:endParaRPr lang="zh-CN" altLang="en-US" sz="1800">
                  <a:solidFill>
                    <a:srgbClr val="000000"/>
                  </a:solidFill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核心栈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60" name="Text Box 16">
                <a:extLst>
                  <a:ext uri="{FF2B5EF4-FFF2-40B4-BE49-F238E27FC236}">
                    <a16:creationId xmlns:a16="http://schemas.microsoft.com/office/drawing/2014/main" id="{A5AAAE24-D0E3-4471-9C26-1541141A4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核心栈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61" name="Text Box 17">
                <a:extLst>
                  <a:ext uri="{FF2B5EF4-FFF2-40B4-BE49-F238E27FC236}">
                    <a16:creationId xmlns:a16="http://schemas.microsoft.com/office/drawing/2014/main" id="{7EA0A4D6-4D8F-4D2F-B570-2054E844C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3312"/>
                <a:ext cx="900" cy="2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en-US" altLang="zh-CN" sz="900"/>
                  <a:t>…</a:t>
                </a:r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9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31762" name="Text Box 18">
                <a:extLst>
                  <a:ext uri="{FF2B5EF4-FFF2-40B4-BE49-F238E27FC236}">
                    <a16:creationId xmlns:a16="http://schemas.microsoft.com/office/drawing/2014/main" id="{986EA19E-C368-4B57-986E-90CF5BA05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3312"/>
                <a:ext cx="900" cy="2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900"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latin typeface="仿宋_GB2312" pitchFamily="49" charset="-122"/>
                  </a:rPr>
                  <a:t>n</a:t>
                </a:r>
              </a:p>
              <a:p>
                <a:pPr algn="just" eaLnBrk="1" hangingPunct="1"/>
                <a:r>
                  <a:rPr lang="zh-CN" altLang="en-US" sz="900">
                    <a:latin typeface="仿宋_GB2312" pitchFamily="49" charset="-122"/>
                  </a:rPr>
                  <a:t>控制块</a:t>
                </a:r>
              </a:p>
              <a:p>
                <a:pPr algn="just" eaLnBrk="1" hangingPunct="1"/>
                <a:endParaRPr lang="zh-CN" altLang="en-US" sz="9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900">
                    <a:latin typeface="仿宋_GB2312" pitchFamily="49" charset="-122"/>
                  </a:rPr>
                  <a:t>用户栈</a:t>
                </a:r>
              </a:p>
              <a:p>
                <a:pPr algn="just" eaLnBrk="1" hangingPunct="1"/>
                <a:r>
                  <a:rPr lang="zh-CN" altLang="en-US" sz="900">
                    <a:latin typeface="仿宋_GB2312" pitchFamily="49" charset="-122"/>
                  </a:rPr>
                  <a:t>核心栈</a:t>
                </a:r>
              </a:p>
              <a:p>
                <a:pPr algn="just" eaLnBrk="1" hangingPunct="1"/>
                <a:r>
                  <a:rPr lang="zh-CN" altLang="en-US" sz="900">
                    <a:latin typeface="仿宋_GB2312" pitchFamily="49" charset="-122"/>
                  </a:rPr>
                  <a:t>存储区</a:t>
                </a:r>
              </a:p>
              <a:p>
                <a:pPr algn="just" eaLnBrk="1" hangingPunct="1"/>
                <a:endParaRPr lang="zh-CN" altLang="en-US" sz="9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31763" name="Text Box 19">
                <a:extLst>
                  <a:ext uri="{FF2B5EF4-FFF2-40B4-BE49-F238E27FC236}">
                    <a16:creationId xmlns:a16="http://schemas.microsoft.com/office/drawing/2014/main" id="{434B8C7A-EA4E-4084-AD35-987033E7A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4248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存储</a:t>
                </a: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空间</a:t>
                </a:r>
              </a:p>
            </p:txBody>
          </p:sp>
          <p:sp>
            <p:nvSpPr>
              <p:cNvPr id="31764" name="Text Box 20">
                <a:extLst>
                  <a:ext uri="{FF2B5EF4-FFF2-40B4-BE49-F238E27FC236}">
                    <a16:creationId xmlns:a16="http://schemas.microsoft.com/office/drawing/2014/main" id="{79DD08DC-2E7D-435B-902C-EE0C4A70A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4716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仿宋_GB2312" pitchFamily="49" charset="-122"/>
                  </a:rPr>
                  <a:t>全局</a:t>
                </a:r>
              </a:p>
              <a:p>
                <a:pPr eaLnBrk="1" hangingPunct="1"/>
                <a:r>
                  <a:rPr lang="zh-CN" altLang="en-US" sz="1800">
                    <a:latin typeface="仿宋_GB2312" pitchFamily="49" charset="-122"/>
                  </a:rPr>
                  <a:t>数据</a:t>
                </a:r>
              </a:p>
            </p:txBody>
          </p:sp>
          <p:sp>
            <p:nvSpPr>
              <p:cNvPr id="31765" name="Text Box 21">
                <a:extLst>
                  <a:ext uri="{FF2B5EF4-FFF2-40B4-BE49-F238E27FC236}">
                    <a16:creationId xmlns:a16="http://schemas.microsoft.com/office/drawing/2014/main" id="{DD091865-9DF1-4C16-8BB4-4B8EB5D5D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5340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程序</a:t>
                </a: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代码</a:t>
                </a:r>
              </a:p>
            </p:txBody>
          </p:sp>
          <p:sp>
            <p:nvSpPr>
              <p:cNvPr id="31766" name="Text Box 22">
                <a:extLst>
                  <a:ext uri="{FF2B5EF4-FFF2-40B4-BE49-F238E27FC236}">
                    <a16:creationId xmlns:a16="http://schemas.microsoft.com/office/drawing/2014/main" id="{C4074D18-3E29-41CA-A248-587BCAC08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67" name="Text Box 23">
                <a:extLst>
                  <a:ext uri="{FF2B5EF4-FFF2-40B4-BE49-F238E27FC236}">
                    <a16:creationId xmlns:a16="http://schemas.microsoft.com/office/drawing/2014/main" id="{78CF2445-9CB4-4F39-AD3A-EB3BFBB23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9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pPr eaLnBrk="1" hangingPunct="1"/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31768" name="Text Box 24">
                <a:extLst>
                  <a:ext uri="{FF2B5EF4-FFF2-40B4-BE49-F238E27FC236}">
                    <a16:creationId xmlns:a16="http://schemas.microsoft.com/office/drawing/2014/main" id="{208944F0-9381-4CBB-B129-38D9CAA0E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en-US" altLang="zh-CN" sz="1800"/>
                  <a:t>…</a:t>
                </a:r>
                <a:endParaRPr lang="en-US" altLang="zh-CN" sz="18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18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18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1800">
                  <a:latin typeface="仿宋_GB2312" pitchFamily="49" charset="-122"/>
                </a:endParaRPr>
              </a:p>
              <a:p>
                <a:pPr algn="just" eaLnBrk="1" hangingPunct="1"/>
                <a:endParaRPr lang="en-US" altLang="zh-CN" sz="18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69" name="Text Box 25">
                <a:extLst>
                  <a:ext uri="{FF2B5EF4-FFF2-40B4-BE49-F238E27FC236}">
                    <a16:creationId xmlns:a16="http://schemas.microsoft.com/office/drawing/2014/main" id="{2E525A40-6340-49D0-BD41-977B952F8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2</a:t>
                </a: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70" name="Text Box 26">
                <a:extLst>
                  <a:ext uri="{FF2B5EF4-FFF2-40B4-BE49-F238E27FC236}">
                    <a16:creationId xmlns:a16="http://schemas.microsoft.com/office/drawing/2014/main" id="{86817B40-AE50-4440-B649-B0F9F0781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9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pPr eaLnBrk="1" hangingPunct="1"/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31771" name="Text Box 27">
                <a:extLst>
                  <a:ext uri="{FF2B5EF4-FFF2-40B4-BE49-F238E27FC236}">
                    <a16:creationId xmlns:a16="http://schemas.microsoft.com/office/drawing/2014/main" id="{76EBA183-C8CC-4F6B-9A6F-A0022A190A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r>
                  <a:rPr lang="zh-CN" altLang="en-US" sz="1800">
                    <a:latin typeface="仿宋_GB2312" pitchFamily="49" charset="-122"/>
                  </a:rPr>
                  <a:t>核心栈</a:t>
                </a: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algn="just" eaLnBrk="1" hangingPunct="1"/>
                <a:endParaRPr lang="zh-CN" altLang="en-US" sz="1800">
                  <a:latin typeface="仿宋_GB2312" pitchFamily="49" charset="-122"/>
                </a:endParaRP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72" name="Text Box 28">
                <a:extLst>
                  <a:ext uri="{FF2B5EF4-FFF2-40B4-BE49-F238E27FC236}">
                    <a16:creationId xmlns:a16="http://schemas.microsoft.com/office/drawing/2014/main" id="{662A5B59-423E-4AB4-99B3-D6A4BA536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i</a:t>
                </a: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73" name="Text Box 29">
                <a:extLst>
                  <a:ext uri="{FF2B5EF4-FFF2-40B4-BE49-F238E27FC236}">
                    <a16:creationId xmlns:a16="http://schemas.microsoft.com/office/drawing/2014/main" id="{2E1DA4AE-A688-4276-8CD0-193957135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n</a:t>
                </a:r>
              </a:p>
              <a:p>
                <a:pPr eaLnBrk="1" hangingPunct="1"/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31774" name="Line 30">
                <a:extLst>
                  <a:ext uri="{FF2B5EF4-FFF2-40B4-BE49-F238E27FC236}">
                    <a16:creationId xmlns:a16="http://schemas.microsoft.com/office/drawing/2014/main" id="{1E4ABD29-42AC-4219-AA70-442A75F6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4092"/>
                <a:ext cx="41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9CC4C49-69DF-4EB5-AA97-222AB026D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(14)</a:t>
            </a:r>
            <a:br>
              <a:rPr lang="en-US" altLang="zh-CN" sz="4800"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2771" name="Group 15">
            <a:extLst>
              <a:ext uri="{FF2B5EF4-FFF2-40B4-BE49-F238E27FC236}">
                <a16:creationId xmlns:a16="http://schemas.microsoft.com/office/drawing/2014/main" id="{F8D1DAFB-D493-4C8C-9800-D9E8649D2DB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295400"/>
            <a:ext cx="7239000" cy="4648200"/>
            <a:chOff x="1488" y="1138"/>
            <a:chExt cx="2928" cy="2462"/>
          </a:xfrm>
        </p:grpSpPr>
        <p:sp>
          <p:nvSpPr>
            <p:cNvPr id="32772" name="Text Box 6">
              <a:extLst>
                <a:ext uri="{FF2B5EF4-FFF2-40B4-BE49-F238E27FC236}">
                  <a16:creationId xmlns:a16="http://schemas.microsoft.com/office/drawing/2014/main" id="{644FD21B-6531-4FFF-A907-D854875C3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38"/>
              <a:ext cx="1152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作     业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任务实体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2773" name="Text Box 7">
              <a:extLst>
                <a:ext uri="{FF2B5EF4-FFF2-40B4-BE49-F238E27FC236}">
                  <a16:creationId xmlns:a16="http://schemas.microsoft.com/office/drawing/2014/main" id="{418AC0DB-850D-4798-A95F-C17A2FCBC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14"/>
              <a:ext cx="1200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     程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执行实体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2774" name="Text Box 8">
              <a:extLst>
                <a:ext uri="{FF2B5EF4-FFF2-40B4-BE49-F238E27FC236}">
                  <a16:creationId xmlns:a16="http://schemas.microsoft.com/office/drawing/2014/main" id="{2F8B460F-C0B6-4F1E-8117-7B8F4A8EA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59"/>
              <a:ext cx="1152" cy="8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进     程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资源分配、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保护实体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2775" name="Text Box 9">
              <a:extLst>
                <a:ext uri="{FF2B5EF4-FFF2-40B4-BE49-F238E27FC236}">
                  <a16:creationId xmlns:a16="http://schemas.microsoft.com/office/drawing/2014/main" id="{B36A4E49-0249-4DFB-AE4E-C037E0BAF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3014"/>
              <a:ext cx="1276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程    序</a:t>
              </a:r>
            </a:p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求解问题指令集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2776" name="Line 10">
              <a:extLst>
                <a:ext uri="{FF2B5EF4-FFF2-40B4-BE49-F238E27FC236}">
                  <a16:creationId xmlns:a16="http://schemas.microsoft.com/office/drawing/2014/main" id="{BC2A5D5B-DDE6-4B0A-B8FA-51420482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724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11">
              <a:extLst>
                <a:ext uri="{FF2B5EF4-FFF2-40B4-BE49-F238E27FC236}">
                  <a16:creationId xmlns:a16="http://schemas.microsoft.com/office/drawing/2014/main" id="{96C83193-0BE3-4362-B8E2-CFBF0D63D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779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Text Box 13">
              <a:extLst>
                <a:ext uri="{FF2B5EF4-FFF2-40B4-BE49-F238E27FC236}">
                  <a16:creationId xmlns:a16="http://schemas.microsoft.com/office/drawing/2014/main" id="{324AA6FA-EA01-426F-9852-D92A44A0F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138"/>
              <a:ext cx="700" cy="15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作 业、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进 程、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 程、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程 序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间 的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关 系</a:t>
              </a:r>
            </a:p>
          </p:txBody>
        </p:sp>
        <p:sp>
          <p:nvSpPr>
            <p:cNvPr id="32779" name="Line 14">
              <a:extLst>
                <a:ext uri="{FF2B5EF4-FFF2-40B4-BE49-F238E27FC236}">
                  <a16:creationId xmlns:a16="http://schemas.microsoft.com/office/drawing/2014/main" id="{F1755BAF-1130-4B67-A9F0-FB379E902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1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D686D4-131B-477B-8075-11DA04CEE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819" name="Rectangle 89">
            <a:extLst>
              <a:ext uri="{FF2B5EF4-FFF2-40B4-BE49-F238E27FC236}">
                <a16:creationId xmlns:a16="http://schemas.microsoft.com/office/drawing/2014/main" id="{6D67E5AB-D63F-4319-A4BC-2923EF295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endParaRPr lang="en-US" altLang="zh-CN" sz="4400">
              <a:latin typeface="宋体" panose="02010600030101010101" pitchFamily="2" charset="-122"/>
            </a:endParaRPr>
          </a:p>
        </p:txBody>
      </p:sp>
      <p:grpSp>
        <p:nvGrpSpPr>
          <p:cNvPr id="34820" name="Group 90">
            <a:extLst>
              <a:ext uri="{FF2B5EF4-FFF2-40B4-BE49-F238E27FC236}">
                <a16:creationId xmlns:a16="http://schemas.microsoft.com/office/drawing/2014/main" id="{128FCAD3-0033-419E-A225-D6B3A15D783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484313"/>
            <a:ext cx="8569325" cy="5040312"/>
            <a:chOff x="1573" y="11580"/>
            <a:chExt cx="8820" cy="3596"/>
          </a:xfrm>
        </p:grpSpPr>
        <p:grpSp>
          <p:nvGrpSpPr>
            <p:cNvPr id="34821" name="Group 91">
              <a:extLst>
                <a:ext uri="{FF2B5EF4-FFF2-40B4-BE49-F238E27FC236}">
                  <a16:creationId xmlns:a16="http://schemas.microsoft.com/office/drawing/2014/main" id="{C3F8CC37-5C13-466E-BBA3-A0607CD39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3" y="11624"/>
              <a:ext cx="2653" cy="2028"/>
              <a:chOff x="5320" y="4872"/>
              <a:chExt cx="2628" cy="2618"/>
            </a:xfrm>
          </p:grpSpPr>
          <p:sp>
            <p:nvSpPr>
              <p:cNvPr id="34840" name="Text Box 92">
                <a:extLst>
                  <a:ext uri="{FF2B5EF4-FFF2-40B4-BE49-F238E27FC236}">
                    <a16:creationId xmlns:a16="http://schemas.microsoft.com/office/drawing/2014/main" id="{51BC6D57-FD83-455E-8E5F-30320BF88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0" y="4872"/>
                <a:ext cx="2625" cy="2618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 lIns="36000" tIns="3600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ea typeface="宋体" panose="02010600030101010101" pitchFamily="2" charset="-122"/>
                  </a:rPr>
                  <a:t>进程调度</a:t>
                </a:r>
              </a:p>
            </p:txBody>
          </p:sp>
          <p:grpSp>
            <p:nvGrpSpPr>
              <p:cNvPr id="34841" name="Group 93">
                <a:extLst>
                  <a:ext uri="{FF2B5EF4-FFF2-40B4-BE49-F238E27FC236}">
                    <a16:creationId xmlns:a16="http://schemas.microsoft.com/office/drawing/2014/main" id="{B290243E-C873-4AC7-8313-9D9A817E74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8" y="5308"/>
                <a:ext cx="2520" cy="1964"/>
                <a:chOff x="2541" y="5502"/>
                <a:chExt cx="7455" cy="3432"/>
              </a:xfrm>
            </p:grpSpPr>
            <p:sp>
              <p:nvSpPr>
                <p:cNvPr id="34842" name="Oval 94">
                  <a:extLst>
                    <a:ext uri="{FF2B5EF4-FFF2-40B4-BE49-F238E27FC236}">
                      <a16:creationId xmlns:a16="http://schemas.microsoft.com/office/drawing/2014/main" id="{ECFB0F48-0CF2-4F11-8D17-84CF1A279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6" y="5502"/>
                  <a:ext cx="2100" cy="936"/>
                </a:xfrm>
                <a:prstGeom prst="ellipse">
                  <a:avLst/>
                </a:prstGeom>
                <a:solidFill>
                  <a:srgbClr val="66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sy="-100000" kx="3284103" algn="bl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43" name="Oval 95">
                  <a:extLst>
                    <a:ext uri="{FF2B5EF4-FFF2-40B4-BE49-F238E27FC236}">
                      <a16:creationId xmlns:a16="http://schemas.microsoft.com/office/drawing/2014/main" id="{FD6F032F-4997-4380-92F7-81836D7301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7686"/>
                  <a:ext cx="2100" cy="936"/>
                </a:xfrm>
                <a:prstGeom prst="ellipse">
                  <a:avLst/>
                </a:prstGeom>
                <a:solidFill>
                  <a:srgbClr val="66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sy="-100000" kx="3284103" algn="bl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44" name="Oval 96">
                  <a:extLst>
                    <a:ext uri="{FF2B5EF4-FFF2-40B4-BE49-F238E27FC236}">
                      <a16:creationId xmlns:a16="http://schemas.microsoft.com/office/drawing/2014/main" id="{299B7F2F-881A-4E3F-9B5E-191D4C981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76" y="7686"/>
                  <a:ext cx="2100" cy="936"/>
                </a:xfrm>
                <a:prstGeom prst="ellipse">
                  <a:avLst/>
                </a:prstGeom>
                <a:solidFill>
                  <a:srgbClr val="66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sy="-100000" kx="3284103" algn="bl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45" name="Line 97">
                  <a:extLst>
                    <a:ext uri="{FF2B5EF4-FFF2-40B4-BE49-F238E27FC236}">
                      <a16:creationId xmlns:a16="http://schemas.microsoft.com/office/drawing/2014/main" id="{C2D495DE-8A45-4DED-9639-E4B27AA07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96" y="6126"/>
                  <a:ext cx="1155" cy="15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6" name="Line 98">
                  <a:extLst>
                    <a:ext uri="{FF2B5EF4-FFF2-40B4-BE49-F238E27FC236}">
                      <a16:creationId xmlns:a16="http://schemas.microsoft.com/office/drawing/2014/main" id="{58C2C390-A55F-4940-825D-90D014210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1" y="6438"/>
                  <a:ext cx="1050" cy="1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7" name="Line 99">
                  <a:extLst>
                    <a:ext uri="{FF2B5EF4-FFF2-40B4-BE49-F238E27FC236}">
                      <a16:creationId xmlns:a16="http://schemas.microsoft.com/office/drawing/2014/main" id="{E5A5F430-B9FB-482C-BF6F-EB4CDB6C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36" y="6282"/>
                  <a:ext cx="1470" cy="1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8" name="Line 100">
                  <a:extLst>
                    <a:ext uri="{FF2B5EF4-FFF2-40B4-BE49-F238E27FC236}">
                      <a16:creationId xmlns:a16="http://schemas.microsoft.com/office/drawing/2014/main" id="{8CE15039-042F-490D-BDE9-EF3CD2EC5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1" y="8154"/>
                  <a:ext cx="28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9" name="Text Box 101">
                  <a:extLst>
                    <a:ext uri="{FF2B5EF4-FFF2-40B4-BE49-F238E27FC236}">
                      <a16:creationId xmlns:a16="http://schemas.microsoft.com/office/drawing/2014/main" id="{AA9667DF-922A-41FD-B1D4-41528EC643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71" y="5661"/>
                  <a:ext cx="1260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运行</a:t>
                  </a: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0" name="Text Box 102">
                  <a:extLst>
                    <a:ext uri="{FF2B5EF4-FFF2-40B4-BE49-F238E27FC236}">
                      <a16:creationId xmlns:a16="http://schemas.microsoft.com/office/drawing/2014/main" id="{D6205814-DC08-4B67-8450-209926517C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6" y="7842"/>
                  <a:ext cx="1260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就绪</a:t>
                  </a: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1" name="Text Box 103">
                  <a:extLst>
                    <a:ext uri="{FF2B5EF4-FFF2-40B4-BE49-F238E27FC236}">
                      <a16:creationId xmlns:a16="http://schemas.microsoft.com/office/drawing/2014/main" id="{83C18512-7173-43CD-A27A-1A8BDDA819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1" y="7842"/>
                  <a:ext cx="1260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等待</a:t>
                  </a: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2" name="Text Box 104">
                  <a:extLst>
                    <a:ext uri="{FF2B5EF4-FFF2-40B4-BE49-F238E27FC236}">
                      <a16:creationId xmlns:a16="http://schemas.microsoft.com/office/drawing/2014/main" id="{48B20CF7-01A6-479E-86F5-627B321CEB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" y="6594"/>
                  <a:ext cx="735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zh-CN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3" name="Text Box 105">
                  <a:extLst>
                    <a:ext uri="{FF2B5EF4-FFF2-40B4-BE49-F238E27FC236}">
                      <a16:creationId xmlns:a16="http://schemas.microsoft.com/office/drawing/2014/main" id="{9DACB3A8-B66A-4742-9C66-767CA63C02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61" y="6906"/>
                  <a:ext cx="735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zh-CN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4" name="Text Box 106">
                  <a:extLst>
                    <a:ext uri="{FF2B5EF4-FFF2-40B4-BE49-F238E27FC236}">
                      <a16:creationId xmlns:a16="http://schemas.microsoft.com/office/drawing/2014/main" id="{BB232325-1213-4021-A6DD-9755E90F73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6" y="6594"/>
                  <a:ext cx="2310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zh-CN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5" name="Text Box 107">
                  <a:extLst>
                    <a:ext uri="{FF2B5EF4-FFF2-40B4-BE49-F238E27FC236}">
                      <a16:creationId xmlns:a16="http://schemas.microsoft.com/office/drawing/2014/main" id="{0F5C58AE-C10D-4F84-AEDB-C7CD211554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61" y="8310"/>
                  <a:ext cx="2310" cy="62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zh-CN" sz="1800"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4822" name="Text Box 108">
              <a:extLst>
                <a:ext uri="{FF2B5EF4-FFF2-40B4-BE49-F238E27FC236}">
                  <a16:creationId xmlns:a16="http://schemas.microsoft.com/office/drawing/2014/main" id="{30F6DC30-4D9A-46BF-8670-B39B2815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11580"/>
              <a:ext cx="428" cy="1872"/>
            </a:xfrm>
            <a:prstGeom prst="rect">
              <a:avLst/>
            </a:prstGeom>
            <a:solidFill>
              <a:srgbClr val="66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入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状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态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823" name="Text Box 109">
              <a:extLst>
                <a:ext uri="{FF2B5EF4-FFF2-40B4-BE49-F238E27FC236}">
                  <a16:creationId xmlns:a16="http://schemas.microsoft.com/office/drawing/2014/main" id="{656AE6B3-A8CE-4A83-905F-BF581BDEA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1624"/>
              <a:ext cx="429" cy="1872"/>
            </a:xfrm>
            <a:prstGeom prst="rect">
              <a:avLst/>
            </a:prstGeom>
            <a:solidFill>
              <a:srgbClr val="66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备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状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态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824" name="Text Box 110">
              <a:extLst>
                <a:ext uri="{FF2B5EF4-FFF2-40B4-BE49-F238E27FC236}">
                  <a16:creationId xmlns:a16="http://schemas.microsoft.com/office/drawing/2014/main" id="{43193514-5E68-46C9-A19C-19647ECFF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3" y="11684"/>
              <a:ext cx="428" cy="1716"/>
            </a:xfrm>
            <a:prstGeom prst="rect">
              <a:avLst/>
            </a:prstGeom>
            <a:solidFill>
              <a:srgbClr val="66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完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成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状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态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825" name="Line 111">
              <a:extLst>
                <a:ext uri="{FF2B5EF4-FFF2-40B4-BE49-F238E27FC236}">
                  <a16:creationId xmlns:a16="http://schemas.microsoft.com/office/drawing/2014/main" id="{B1CD207C-E7FE-44CF-BAC9-C6269C14D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12776"/>
              <a:ext cx="963" cy="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12">
              <a:extLst>
                <a:ext uri="{FF2B5EF4-FFF2-40B4-BE49-F238E27FC236}">
                  <a16:creationId xmlns:a16="http://schemas.microsoft.com/office/drawing/2014/main" id="{46BD14FC-2A94-4A6B-9257-1B1824001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3" y="12776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13">
              <a:extLst>
                <a:ext uri="{FF2B5EF4-FFF2-40B4-BE49-F238E27FC236}">
                  <a16:creationId xmlns:a16="http://schemas.microsoft.com/office/drawing/2014/main" id="{0FBE0E98-5142-4525-9816-56E1D71E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3" y="12767"/>
              <a:ext cx="540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14">
              <a:extLst>
                <a:ext uri="{FF2B5EF4-FFF2-40B4-BE49-F238E27FC236}">
                  <a16:creationId xmlns:a16="http://schemas.microsoft.com/office/drawing/2014/main" id="{FA1F3681-7DED-4418-B4FF-7E2D66C4C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797"/>
              <a:ext cx="4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15">
              <a:extLst>
                <a:ext uri="{FF2B5EF4-FFF2-40B4-BE49-F238E27FC236}">
                  <a16:creationId xmlns:a16="http://schemas.microsoft.com/office/drawing/2014/main" id="{C59EB1AE-97B4-4FE3-B718-CEB1C037F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3" y="12767"/>
              <a:ext cx="55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Text Box 116">
              <a:extLst>
                <a:ext uri="{FF2B5EF4-FFF2-40B4-BE49-F238E27FC236}">
                  <a16:creationId xmlns:a16="http://schemas.microsoft.com/office/drawing/2014/main" id="{F883008B-F219-4DC2-BF49-165933423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12962"/>
              <a:ext cx="720" cy="594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预输入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完成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831" name="Text Box 117">
              <a:extLst>
                <a:ext uri="{FF2B5EF4-FFF2-40B4-BE49-F238E27FC236}">
                  <a16:creationId xmlns:a16="http://schemas.microsoft.com/office/drawing/2014/main" id="{C909314E-3912-4BF5-8FB0-E1FE86EF0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14648"/>
              <a:ext cx="5694" cy="52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rPr>
                <a:t>作</a:t>
              </a:r>
              <a:r>
                <a:rPr lang="zh-CN" altLang="en-US" sz="1800">
                  <a:ea typeface="宋体" panose="02010600030101010101" pitchFamily="2" charset="-122"/>
                </a:rPr>
                <a:t>业调度与进程调度关系及作业和进程状态转换</a:t>
              </a:r>
            </a:p>
          </p:txBody>
        </p:sp>
        <p:sp>
          <p:nvSpPr>
            <p:cNvPr id="34832" name="Text Box 118">
              <a:extLst>
                <a:ext uri="{FF2B5EF4-FFF2-40B4-BE49-F238E27FC236}">
                  <a16:creationId xmlns:a16="http://schemas.microsoft.com/office/drawing/2014/main" id="{7715BA6A-69C1-4C56-8670-D2393745E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3" y="13964"/>
              <a:ext cx="1285" cy="52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作业控制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833" name="Line 119">
              <a:extLst>
                <a:ext uri="{FF2B5EF4-FFF2-40B4-BE49-F238E27FC236}">
                  <a16:creationId xmlns:a16="http://schemas.microsoft.com/office/drawing/2014/main" id="{2B571772-C300-4A3E-A324-C8F7D4910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3" y="13652"/>
              <a:ext cx="0" cy="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120">
              <a:extLst>
                <a:ext uri="{FF2B5EF4-FFF2-40B4-BE49-F238E27FC236}">
                  <a16:creationId xmlns:a16="http://schemas.microsoft.com/office/drawing/2014/main" id="{AE52E9CC-28E7-4E6D-955C-8E16DE2AA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808"/>
              <a:ext cx="1645" cy="68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作业调度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选中并创建进程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34835" name="Text Box 121">
              <a:extLst>
                <a:ext uri="{FF2B5EF4-FFF2-40B4-BE49-F238E27FC236}">
                  <a16:creationId xmlns:a16="http://schemas.microsoft.com/office/drawing/2014/main" id="{D23C9A2B-6634-4009-B216-B41B7B0CB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" y="13808"/>
              <a:ext cx="1645" cy="68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作业调度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作业终止并撤离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34836" name="Line 122">
              <a:extLst>
                <a:ext uri="{FF2B5EF4-FFF2-40B4-BE49-F238E27FC236}">
                  <a16:creationId xmlns:a16="http://schemas.microsoft.com/office/drawing/2014/main" id="{CB824280-0332-41D6-BB6B-7ADEB2AD4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3" y="12872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23">
              <a:extLst>
                <a:ext uri="{FF2B5EF4-FFF2-40B4-BE49-F238E27FC236}">
                  <a16:creationId xmlns:a16="http://schemas.microsoft.com/office/drawing/2014/main" id="{E8F966DA-D3CE-48D2-8A99-0039B4AC5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13" y="12776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AutoShape 124">
              <a:extLst>
                <a:ext uri="{FF2B5EF4-FFF2-40B4-BE49-F238E27FC236}">
                  <a16:creationId xmlns:a16="http://schemas.microsoft.com/office/drawing/2014/main" id="{1C316CAF-9F99-43B3-8DD7-B24D3E17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1736"/>
              <a:ext cx="1260" cy="624"/>
            </a:xfrm>
            <a:prstGeom prst="wedgeRectCallout">
              <a:avLst>
                <a:gd name="adj1" fmla="val 40157"/>
                <a:gd name="adj2" fmla="val 107694"/>
              </a:avLst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SPOOLing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作业预输入</a:t>
              </a:r>
            </a:p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34839" name="AutoShape 125">
              <a:extLst>
                <a:ext uri="{FF2B5EF4-FFF2-40B4-BE49-F238E27FC236}">
                  <a16:creationId xmlns:a16="http://schemas.microsoft.com/office/drawing/2014/main" id="{D224BBAD-3506-4F2E-99B6-2605221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3" y="11580"/>
              <a:ext cx="1260" cy="624"/>
            </a:xfrm>
            <a:prstGeom prst="wedgeRectCallout">
              <a:avLst>
                <a:gd name="adj1" fmla="val -44366"/>
                <a:gd name="adj2" fmla="val 136537"/>
              </a:avLst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SPOOLing</a:t>
              </a:r>
            </a:p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作业缓输出</a:t>
              </a:r>
            </a:p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66BB709-D3F5-49A2-AB02-9212DFD5C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6867" name="Group 34">
            <a:extLst>
              <a:ext uri="{FF2B5EF4-FFF2-40B4-BE49-F238E27FC236}">
                <a16:creationId xmlns:a16="http://schemas.microsoft.com/office/drawing/2014/main" id="{65626EC7-799E-46AB-9491-8DB87698795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7467600" cy="4876800"/>
            <a:chOff x="720" y="864"/>
            <a:chExt cx="4704" cy="3072"/>
          </a:xfrm>
        </p:grpSpPr>
        <p:sp>
          <p:nvSpPr>
            <p:cNvPr id="36868" name="Text Box 14">
              <a:extLst>
                <a:ext uri="{FF2B5EF4-FFF2-40B4-BE49-F238E27FC236}">
                  <a16:creationId xmlns:a16="http://schemas.microsoft.com/office/drawing/2014/main" id="{961832D0-4C47-417B-91EF-EB0E54B9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864"/>
              <a:ext cx="1222" cy="6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处理器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调度类型</a:t>
              </a:r>
            </a:p>
          </p:txBody>
        </p:sp>
        <p:sp>
          <p:nvSpPr>
            <p:cNvPr id="36869" name="Text Box 15">
              <a:extLst>
                <a:ext uri="{FF2B5EF4-FFF2-40B4-BE49-F238E27FC236}">
                  <a16:creationId xmlns:a16="http://schemas.microsoft.com/office/drawing/2014/main" id="{FA9BF89E-AC31-486C-BD99-02F8A7F8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40"/>
              <a:ext cx="1222" cy="6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高级调度</a:t>
              </a:r>
            </a:p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作业调度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6870" name="Line 16">
              <a:extLst>
                <a:ext uri="{FF2B5EF4-FFF2-40B4-BE49-F238E27FC236}">
                  <a16:creationId xmlns:a16="http://schemas.microsoft.com/office/drawing/2014/main" id="{6F7C2B00-4058-4F64-99DE-8BA7BF900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1505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Text Box 17">
              <a:extLst>
                <a:ext uri="{FF2B5EF4-FFF2-40B4-BE49-F238E27FC236}">
                  <a16:creationId xmlns:a16="http://schemas.microsoft.com/office/drawing/2014/main" id="{8D97776C-5B32-43C4-AC14-4ECB46F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1940"/>
              <a:ext cx="1250" cy="5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中级调度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内外对换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6872" name="Text Box 18">
              <a:extLst>
                <a:ext uri="{FF2B5EF4-FFF2-40B4-BE49-F238E27FC236}">
                  <a16:creationId xmlns:a16="http://schemas.microsoft.com/office/drawing/2014/main" id="{DAC2E170-583C-4F06-A34E-8CB0C5906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940"/>
              <a:ext cx="1262" cy="5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低级调度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 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线程调度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36873" name="Text Box 19">
              <a:extLst>
                <a:ext uri="{FF2B5EF4-FFF2-40B4-BE49-F238E27FC236}">
                  <a16:creationId xmlns:a16="http://schemas.microsoft.com/office/drawing/2014/main" id="{71162123-505C-433F-BEF9-9267C395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3" y="2811"/>
              <a:ext cx="1070" cy="3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剥夺式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6874" name="Text Box 20">
              <a:extLst>
                <a:ext uri="{FF2B5EF4-FFF2-40B4-BE49-F238E27FC236}">
                  <a16:creationId xmlns:a16="http://schemas.microsoft.com/office/drawing/2014/main" id="{23786E7F-E887-4593-AD6A-678CA516D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811"/>
              <a:ext cx="1072" cy="3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非剥夺式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6875" name="Text Box 21">
              <a:extLst>
                <a:ext uri="{FF2B5EF4-FFF2-40B4-BE49-F238E27FC236}">
                  <a16:creationId xmlns:a16="http://schemas.microsoft.com/office/drawing/2014/main" id="{4A064022-EA99-4081-AEE0-6C2CC6834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3367"/>
              <a:ext cx="850" cy="5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优先级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 剥夺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48D07E70-17EF-4D27-BA5A-D8D737D28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3355"/>
              <a:ext cx="837" cy="5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时间片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剥夺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6877" name="Line 23">
              <a:extLst>
                <a:ext uri="{FF2B5EF4-FFF2-40B4-BE49-F238E27FC236}">
                  <a16:creationId xmlns:a16="http://schemas.microsoft.com/office/drawing/2014/main" id="{B4999796-2B9A-4ACE-893F-03648383C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723"/>
              <a:ext cx="3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24">
              <a:extLst>
                <a:ext uri="{FF2B5EF4-FFF2-40B4-BE49-F238E27FC236}">
                  <a16:creationId xmlns:a16="http://schemas.microsoft.com/office/drawing/2014/main" id="{557450C7-DA24-4B4C-9BFB-8EA4E77AD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A942BA0A-0719-40C5-82BE-30AD58B8F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26">
              <a:extLst>
                <a:ext uri="{FF2B5EF4-FFF2-40B4-BE49-F238E27FC236}">
                  <a16:creationId xmlns:a16="http://schemas.microsoft.com/office/drawing/2014/main" id="{EAD45314-7743-4467-BA14-FA1C5DA42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0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27">
              <a:extLst>
                <a:ext uri="{FF2B5EF4-FFF2-40B4-BE49-F238E27FC236}">
                  <a16:creationId xmlns:a16="http://schemas.microsoft.com/office/drawing/2014/main" id="{967F9529-0689-4F75-9415-B6CE4622B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484"/>
              <a:ext cx="534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28">
              <a:extLst>
                <a:ext uri="{FF2B5EF4-FFF2-40B4-BE49-F238E27FC236}">
                  <a16:creationId xmlns:a16="http://schemas.microsoft.com/office/drawing/2014/main" id="{EBBEDD90-DD9B-4A32-8014-1AC49F60C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2484"/>
              <a:ext cx="536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29">
              <a:extLst>
                <a:ext uri="{FF2B5EF4-FFF2-40B4-BE49-F238E27FC236}">
                  <a16:creationId xmlns:a16="http://schemas.microsoft.com/office/drawing/2014/main" id="{381A619A-C5CC-4E9A-8C36-5C3CFB804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0" y="3137"/>
              <a:ext cx="35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30">
              <a:extLst>
                <a:ext uri="{FF2B5EF4-FFF2-40B4-BE49-F238E27FC236}">
                  <a16:creationId xmlns:a16="http://schemas.microsoft.com/office/drawing/2014/main" id="{EAC11059-91A4-4D04-87CB-3800AFA0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137"/>
              <a:ext cx="552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Text Box 32">
              <a:extLst>
                <a:ext uri="{FF2B5EF4-FFF2-40B4-BE49-F238E27FC236}">
                  <a16:creationId xmlns:a16="http://schemas.microsoft.com/office/drawing/2014/main" id="{EFEDD5EA-DC1A-4DDB-AC38-7CB283524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67"/>
              <a:ext cx="850" cy="5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短进程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优先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6886" name="Line 33">
              <a:extLst>
                <a:ext uri="{FF2B5EF4-FFF2-40B4-BE49-F238E27FC236}">
                  <a16:creationId xmlns:a16="http://schemas.microsoft.com/office/drawing/2014/main" id="{0E5C738D-A2AD-4DA6-973E-36D3188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120"/>
              <a:ext cx="13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CEA78A3-96A3-4DDF-94BC-E8061CDDA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ea typeface="仿宋_GB2312" pitchFamily="49" charset="-122"/>
              </a:rPr>
              <a:t>(17)</a:t>
            </a:r>
            <a:endParaRPr lang="en-US" altLang="zh-CN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8915" name="Group 19">
            <a:extLst>
              <a:ext uri="{FF2B5EF4-FFF2-40B4-BE49-F238E27FC236}">
                <a16:creationId xmlns:a16="http://schemas.microsoft.com/office/drawing/2014/main" id="{76C35A7E-9F1F-4968-A6E0-567ECE2266E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12813"/>
            <a:ext cx="8280400" cy="5756275"/>
            <a:chOff x="204" y="575"/>
            <a:chExt cx="5216" cy="3626"/>
          </a:xfrm>
        </p:grpSpPr>
        <p:sp>
          <p:nvSpPr>
            <p:cNvPr id="38916" name="Text Box 4">
              <a:extLst>
                <a:ext uri="{FF2B5EF4-FFF2-40B4-BE49-F238E27FC236}">
                  <a16:creationId xmlns:a16="http://schemas.microsoft.com/office/drawing/2014/main" id="{8FFCE0CF-51F6-4AC4-8099-80AD9CAC1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842"/>
              <a:ext cx="692" cy="17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作业</a:t>
              </a:r>
              <a:r>
                <a:rPr kumimoji="0" lang="en-US" altLang="zh-CN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kumimoji="0" lang="en-US" altLang="zh-CN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/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调度算 法</a:t>
              </a:r>
            </a:p>
          </p:txBody>
        </p:sp>
        <p:sp>
          <p:nvSpPr>
            <p:cNvPr id="38917" name="Text Box 5">
              <a:extLst>
                <a:ext uri="{FF2B5EF4-FFF2-40B4-BE49-F238E27FC236}">
                  <a16:creationId xmlns:a16="http://schemas.microsoft.com/office/drawing/2014/main" id="{687633E3-DBC7-4CF9-B6B8-E2297763A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464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</a:t>
              </a:r>
              <a:r>
                <a:rPr kumimoji="0" lang="en-US" altLang="zh-CN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kumimoji="0" lang="zh-CN" altLang="en-US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</a:t>
              </a:r>
            </a:p>
          </p:txBody>
        </p:sp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FAA40222-89F4-48CA-9C0D-C7CC60BD4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616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</a:t>
              </a:r>
              <a:r>
                <a:rPr kumimoji="0" lang="en-US" altLang="zh-CN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</a:t>
              </a:r>
            </a:p>
            <a:p>
              <a:pPr algn="just"/>
              <a:endParaRPr kumimoji="0" lang="en-US" altLang="zh-CN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86876A35-10E9-44D0-A292-0D6B6A2DC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76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实时调度</a:t>
              </a:r>
            </a:p>
            <a:p>
              <a:pPr algn="just"/>
              <a:endParaRPr kumimoji="0" lang="en-US" altLang="zh-CN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BC613859-9E40-41CC-8872-F74904B80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575"/>
              <a:ext cx="1758" cy="18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先来先服务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短作业</a:t>
              </a:r>
              <a:r>
                <a:rPr kumimoji="0" lang="en-US" altLang="zh-CN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kumimoji="0" lang="en-US" altLang="zh-CN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优先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最短剩余时间优先算法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响应比最高优先算法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优先数法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时间片轮转法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多级反馈队列</a:t>
              </a:r>
            </a:p>
            <a:p>
              <a:pPr algn="just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彩票调度</a:t>
              </a: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BF6256EB-5305-4819-868B-1B3F3115F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488"/>
              <a:ext cx="1619" cy="71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单比率调度</a:t>
              </a:r>
            </a:p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限期调度</a:t>
              </a:r>
            </a:p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最少裕度法</a:t>
              </a:r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CC915C70-07BA-4603-8AA7-C07860D28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3294"/>
              <a:ext cx="1667" cy="90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负载共享调度</a:t>
              </a:r>
            </a:p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群调度</a:t>
              </a:r>
            </a:p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处理器专派调度</a:t>
              </a:r>
            </a:p>
            <a:p>
              <a:pPr algn="just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动态调度</a:t>
              </a:r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285A0D03-1C13-4856-8861-825A06885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880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8EB65052-6D04-4663-A83A-85238F506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2880"/>
              <a:ext cx="8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196C3347-A726-42B1-AE40-66862B63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" y="2880"/>
              <a:ext cx="54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9C1DF5B7-03C8-40E2-8962-D3F45D07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728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BDE12484-630F-4DB3-A8B3-D4371B05B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7" y="3838"/>
              <a:ext cx="8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5A09E63A-F2C8-404B-AC3A-BD719B49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750"/>
              <a:ext cx="706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3BD0C93A-A6D9-40B4-AB75-5A14E688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700"/>
              <a:ext cx="691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EFE85C6A-53DD-4133-B057-F08558FAD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1" y="1512"/>
              <a:ext cx="879" cy="1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36C8AA-35B8-4FF3-BBBC-4CE972370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计算题型分析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181D10-9EBC-4B4E-BF08-6B4B323A5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多道程序设计</a:t>
            </a:r>
          </a:p>
          <a:p>
            <a:pPr eaLnBrk="1" hangingPunct="1"/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调度算法 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死锁避免银行家算法 ，死锁检测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连续分配，分区分配：适配算法，伙伴系统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地址转换计算：分页管理方式；分段管理方式。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页面置换算法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抖动现象，工作集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磁盘调度算法</a:t>
            </a:r>
          </a:p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文件系统的计算</a:t>
            </a:r>
          </a:p>
          <a:p>
            <a:pPr eaLnBrk="1" hangingPunct="1"/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PV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操作、管程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9AED95-1314-4959-883A-A1C13251A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5334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0C866C6-0191-4402-A2E0-F35C30A76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53400" cy="5562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4000"/>
          </a:p>
        </p:txBody>
      </p:sp>
      <p:grpSp>
        <p:nvGrpSpPr>
          <p:cNvPr id="39940" name="Group 35">
            <a:extLst>
              <a:ext uri="{FF2B5EF4-FFF2-40B4-BE49-F238E27FC236}">
                <a16:creationId xmlns:a16="http://schemas.microsoft.com/office/drawing/2014/main" id="{81CC5FC0-98BA-4C07-A768-591BDABD195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47800"/>
            <a:ext cx="7010400" cy="4876800"/>
            <a:chOff x="816" y="1056"/>
            <a:chExt cx="4416" cy="3072"/>
          </a:xfrm>
        </p:grpSpPr>
        <p:sp>
          <p:nvSpPr>
            <p:cNvPr id="39941" name="Text Box 5">
              <a:extLst>
                <a:ext uri="{FF2B5EF4-FFF2-40B4-BE49-F238E27FC236}">
                  <a16:creationId xmlns:a16="http://schemas.microsoft.com/office/drawing/2014/main" id="{E10F6433-5865-4098-A15B-D64CA46B8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39"/>
              <a:ext cx="609" cy="9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存储管理功能</a:t>
              </a:r>
            </a:p>
          </p:txBody>
        </p:sp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2CB298B6-5BFC-4134-B15F-1668E7447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056"/>
              <a:ext cx="1374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存储分配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和回收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D3A33499-BF0F-467F-B49C-598FF237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721"/>
              <a:ext cx="1371" cy="43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地址转换</a:t>
              </a:r>
            </a:p>
            <a:p>
              <a:pPr algn="just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5ABF0FDD-AB54-4E35-9FB9-BE0333476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308"/>
              <a:ext cx="1371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存储共享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34DF6CA7-8622-4792-8523-57F88294F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445"/>
              <a:ext cx="1371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存储扩充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46" name="Line 10">
              <a:extLst>
                <a:ext uri="{FF2B5EF4-FFF2-40B4-BE49-F238E27FC236}">
                  <a16:creationId xmlns:a16="http://schemas.microsoft.com/office/drawing/2014/main" id="{D8A4A94D-BE7E-4909-90BB-3DD78A1BB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284"/>
              <a:ext cx="0" cy="2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DDF21BB5-8326-4D17-86C7-E6131FE4F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284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F9D3C690-98DB-44EE-BB23-6695AD04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966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3B9438F4-7873-47F7-865C-0F36E4DC8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535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7FA1ED3D-B2ED-43B6-8431-22243152E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104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5">
              <a:extLst>
                <a:ext uri="{FF2B5EF4-FFF2-40B4-BE49-F238E27FC236}">
                  <a16:creationId xmlns:a16="http://schemas.microsoft.com/office/drawing/2014/main" id="{93031F3F-868F-4551-9A95-333D7348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5" y="219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Text Box 16">
              <a:extLst>
                <a:ext uri="{FF2B5EF4-FFF2-40B4-BE49-F238E27FC236}">
                  <a16:creationId xmlns:a16="http://schemas.microsoft.com/office/drawing/2014/main" id="{6F291F45-CEB0-4E79-A50B-47106D516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966"/>
              <a:ext cx="1065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900" b="1">
                  <a:solidFill>
                    <a:srgbClr val="008000"/>
                  </a:solidFill>
                  <a:latin typeface="仿宋_GB2312" pitchFamily="49" charset="-122"/>
                </a:rPr>
                <a:t>静态重定位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53" name="Text Box 17">
              <a:extLst>
                <a:ext uri="{FF2B5EF4-FFF2-40B4-BE49-F238E27FC236}">
                  <a16:creationId xmlns:a16="http://schemas.microsoft.com/office/drawing/2014/main" id="{DF423667-4F3A-4065-B8B0-695891249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966"/>
              <a:ext cx="1065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静态重定位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54" name="Text Box 18">
              <a:extLst>
                <a:ext uri="{FF2B5EF4-FFF2-40B4-BE49-F238E27FC236}">
                  <a16:creationId xmlns:a16="http://schemas.microsoft.com/office/drawing/2014/main" id="{A4133E68-A5B1-4055-BC28-3683921C2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511"/>
              <a:ext cx="1065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动态重定位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3E39C1D5-D84E-419A-98AA-A45A3B39F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739"/>
              <a:ext cx="0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>
              <a:extLst>
                <a:ext uri="{FF2B5EF4-FFF2-40B4-BE49-F238E27FC236}">
                  <a16:creationId xmlns:a16="http://schemas.microsoft.com/office/drawing/2014/main" id="{A4F71FE1-D184-4A45-9ED2-4767AE3A2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966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1">
              <a:extLst>
                <a:ext uri="{FF2B5EF4-FFF2-40B4-BE49-F238E27FC236}">
                  <a16:creationId xmlns:a16="http://schemas.microsoft.com/office/drawing/2014/main" id="{E5C903AD-976B-4985-89AD-A5F92AE5C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739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2">
              <a:extLst>
                <a:ext uri="{FF2B5EF4-FFF2-40B4-BE49-F238E27FC236}">
                  <a16:creationId xmlns:a16="http://schemas.microsoft.com/office/drawing/2014/main" id="{5717384C-6703-4388-871C-6FA6F8666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19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3">
              <a:extLst>
                <a:ext uri="{FF2B5EF4-FFF2-40B4-BE49-F238E27FC236}">
                  <a16:creationId xmlns:a16="http://schemas.microsoft.com/office/drawing/2014/main" id="{C824317E-B31A-43E5-A82D-3C80A42B5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876"/>
              <a:ext cx="1371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存储保护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60" name="Text Box 24">
              <a:extLst>
                <a:ext uri="{FF2B5EF4-FFF2-40B4-BE49-F238E27FC236}">
                  <a16:creationId xmlns:a16="http://schemas.microsoft.com/office/drawing/2014/main" id="{B6A63A7A-93D7-482A-B4AF-BE148244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2535"/>
              <a:ext cx="1370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界地址保护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61" name="Text Box 25">
              <a:extLst>
                <a:ext uri="{FF2B5EF4-FFF2-40B4-BE49-F238E27FC236}">
                  <a16:creationId xmlns:a16="http://schemas.microsoft.com/office/drawing/2014/main" id="{F19C993D-5651-4053-A060-34128A3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2876"/>
              <a:ext cx="1370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存储键保护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62" name="Text Box 26">
              <a:extLst>
                <a:ext uri="{FF2B5EF4-FFF2-40B4-BE49-F238E27FC236}">
                  <a16:creationId xmlns:a16="http://schemas.microsoft.com/office/drawing/2014/main" id="{ECB85591-5A22-431A-A14F-0C7AC3116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3218"/>
              <a:ext cx="1370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页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段表特征保护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63" name="Line 27">
              <a:extLst>
                <a:ext uri="{FF2B5EF4-FFF2-40B4-BE49-F238E27FC236}">
                  <a16:creationId xmlns:a16="http://schemas.microsoft.com/office/drawing/2014/main" id="{3DE613DB-D6B4-49F8-BD64-EE2A76898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763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8">
              <a:extLst>
                <a:ext uri="{FF2B5EF4-FFF2-40B4-BE49-F238E27FC236}">
                  <a16:creationId xmlns:a16="http://schemas.microsoft.com/office/drawing/2014/main" id="{1B732548-6B05-473F-AE70-75FD6CBF8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763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29">
              <a:extLst>
                <a:ext uri="{FF2B5EF4-FFF2-40B4-BE49-F238E27FC236}">
                  <a16:creationId xmlns:a16="http://schemas.microsoft.com/office/drawing/2014/main" id="{A6514883-75D3-46A4-BE2D-BA8F637C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332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0">
              <a:extLst>
                <a:ext uri="{FF2B5EF4-FFF2-40B4-BE49-F238E27FC236}">
                  <a16:creationId xmlns:a16="http://schemas.microsoft.com/office/drawing/2014/main" id="{40ED5F03-23BE-4D2C-8545-07816B11E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10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1">
              <a:extLst>
                <a:ext uri="{FF2B5EF4-FFF2-40B4-BE49-F238E27FC236}">
                  <a16:creationId xmlns:a16="http://schemas.microsoft.com/office/drawing/2014/main" id="{43E2C953-2C25-4F7E-B2CE-B5CD5F19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104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32">
              <a:extLst>
                <a:ext uri="{FF2B5EF4-FFF2-40B4-BE49-F238E27FC236}">
                  <a16:creationId xmlns:a16="http://schemas.microsoft.com/office/drawing/2014/main" id="{AD885AB8-1A88-465C-BCBF-815BE42FE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3673"/>
              <a:ext cx="1065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覆盖技术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虚存技求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9969" name="Line 33">
              <a:extLst>
                <a:ext uri="{FF2B5EF4-FFF2-40B4-BE49-F238E27FC236}">
                  <a16:creationId xmlns:a16="http://schemas.microsoft.com/office/drawing/2014/main" id="{FD205E78-773C-4C4F-9E24-169587EF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787"/>
              <a:ext cx="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4">
              <a:extLst>
                <a:ext uri="{FF2B5EF4-FFF2-40B4-BE49-F238E27FC236}">
                  <a16:creationId xmlns:a16="http://schemas.microsoft.com/office/drawing/2014/main" id="{32BA9196-127B-42AE-B4DE-7545F7C0C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673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0AEC04C-CC7F-4EEB-81FA-6637A55C1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09600"/>
            <a:ext cx="8496300" cy="11430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地址转换与存储保护</a:t>
            </a:r>
            <a:b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程序的编译、链接、装入和执行</a:t>
            </a:r>
            <a:r>
              <a:rPr lang="zh-CN" altLang="en-US" sz="3200">
                <a:latin typeface="仿宋_GB2312" pitchFamily="49" charset="-122"/>
                <a:ea typeface="仿宋_GB2312" pitchFamily="49" charset="-122"/>
              </a:rPr>
              <a:t>  </a:t>
            </a:r>
            <a:br>
              <a:rPr lang="zh-CN" altLang="en-US" sz="3200">
                <a:latin typeface="仿宋_GB2312" pitchFamily="49" charset="-122"/>
                <a:ea typeface="仿宋_GB2312" pitchFamily="49" charset="-122"/>
              </a:rPr>
            </a:b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D3D0A060-BA0A-45F4-820C-A8CAE18DF2C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27200"/>
            <a:ext cx="7416800" cy="5086350"/>
            <a:chOff x="476" y="952"/>
            <a:chExt cx="4672" cy="3204"/>
          </a:xfrm>
        </p:grpSpPr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A115A510-3EF8-4528-8358-8E6E1D57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链接</a:t>
              </a:r>
            </a:p>
          </p:txBody>
        </p:sp>
        <p:sp>
          <p:nvSpPr>
            <p:cNvPr id="40965" name="Text Box 5">
              <a:extLst>
                <a:ext uri="{FF2B5EF4-FFF2-40B4-BE49-F238E27FC236}">
                  <a16:creationId xmlns:a16="http://schemas.microsoft.com/office/drawing/2014/main" id="{6E7F0399-DDF4-40B4-B77C-5C85CEE29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2823"/>
              <a:ext cx="444" cy="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动态重定位</a:t>
              </a:r>
            </a:p>
          </p:txBody>
        </p:sp>
        <p:sp>
          <p:nvSpPr>
            <p:cNvPr id="40966" name="Text Box 6">
              <a:extLst>
                <a:ext uri="{FF2B5EF4-FFF2-40B4-BE49-F238E27FC236}">
                  <a16:creationId xmlns:a16="http://schemas.microsoft.com/office/drawing/2014/main" id="{B5E86347-3D9E-41D7-8044-A89B88C5D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344"/>
              <a:ext cx="454" cy="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静态重定位</a:t>
              </a:r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836C1051-094B-4A12-8E45-C38BC295C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…</a:t>
              </a:r>
              <a:endParaRPr lang="en-US" altLang="zh-CN">
                <a:solidFill>
                  <a:srgbClr val="0033CC"/>
                </a:solidFill>
                <a:latin typeface="仿宋_GB2312" pitchFamily="49" charset="-122"/>
              </a:endParaRPr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A1B303B3-87B6-457A-A3E0-AD6AF341F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1308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4129BC95-95C2-45A5-9B41-01242A7F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020"/>
              <a:ext cx="668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ED17C751-AB92-4911-906A-2A684A7AE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969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28842806-5D05-4154-896E-325F32FE6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…</a:t>
              </a:r>
              <a:endParaRPr lang="en-US" altLang="zh-CN">
                <a:solidFill>
                  <a:srgbClr val="0033CC"/>
                </a:solidFill>
                <a:latin typeface="仿宋_GB2312" pitchFamily="49" charset="-122"/>
              </a:endParaRPr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2DAEE91A-042A-4B13-8CE0-5074ECC3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1308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D58D91E1-9714-4BA2-AD86-340270D34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020"/>
              <a:ext cx="556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C7D09B16-B63C-4337-B9C9-6DAF76A1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969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71FD7B80-4508-4C36-ABDD-5B646D98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2020"/>
              <a:ext cx="889" cy="8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可重定位目标代码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(</a:t>
              </a:r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装载代码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)(</a:t>
              </a:r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辅存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0976" name="Line 16">
              <a:extLst>
                <a:ext uri="{FF2B5EF4-FFF2-40B4-BE49-F238E27FC236}">
                  <a16:creationId xmlns:a16="http://schemas.microsoft.com/office/drawing/2014/main" id="{1E67D8E0-E304-4137-BAAC-2C61BAAF6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1545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8BDF6560-C065-43DE-8C6C-91327A338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376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>
              <a:extLst>
                <a:ext uri="{FF2B5EF4-FFF2-40B4-BE49-F238E27FC236}">
                  <a16:creationId xmlns:a16="http://schemas.microsoft.com/office/drawing/2014/main" id="{379850D4-F343-44B5-B9B2-407F97C6F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3325"/>
              <a:ext cx="4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53ED49B7-D719-4785-8E81-6B8B5F6B3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76"/>
              <a:ext cx="3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F13C3FDA-4F9A-47DF-8BC8-585C68B6B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编译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8A754AD1-6258-4C8E-B545-C168C34C8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装入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9ED67712-427B-4F83-BAA9-F0667E922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执行</a:t>
              </a:r>
            </a:p>
          </p:txBody>
        </p:sp>
        <p:sp>
          <p:nvSpPr>
            <p:cNvPr id="40983" name="Line 23">
              <a:extLst>
                <a:ext uri="{FF2B5EF4-FFF2-40B4-BE49-F238E27FC236}">
                  <a16:creationId xmlns:a16="http://schemas.microsoft.com/office/drawing/2014/main" id="{D98CF40A-477F-441A-B055-4CDC6B7B8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545"/>
              <a:ext cx="445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74FBAE28-2B39-438B-9749-103E8BBA1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50"/>
              <a:ext cx="334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129F9C91-F34E-4BB6-98B7-654DF09C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681"/>
              <a:ext cx="86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程序名字</a:t>
              </a:r>
            </a:p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DC839BB7-700F-4A66-A172-E35C2F93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3681"/>
              <a:ext cx="756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逻辑地址</a:t>
              </a:r>
            </a:p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9D3BC727-F3B8-4DD1-A9FD-B445CA474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681"/>
              <a:ext cx="791" cy="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物理地址</a:t>
              </a:r>
            </a:p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0988" name="Line 28">
              <a:extLst>
                <a:ext uri="{FF2B5EF4-FFF2-40B4-BE49-F238E27FC236}">
                  <a16:creationId xmlns:a16="http://schemas.microsoft.com/office/drawing/2014/main" id="{91137321-AF35-4A91-B54B-315E79718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9">
              <a:extLst>
                <a:ext uri="{FF2B5EF4-FFF2-40B4-BE49-F238E27FC236}">
                  <a16:creationId xmlns:a16="http://schemas.microsoft.com/office/drawing/2014/main" id="{0AC025C3-F84E-438A-A5A9-DC697259C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0" name="Group 30">
              <a:extLst>
                <a:ext uri="{FF2B5EF4-FFF2-40B4-BE49-F238E27FC236}">
                  <a16:creationId xmlns:a16="http://schemas.microsoft.com/office/drawing/2014/main" id="{A52A2344-EF0A-422F-9717-74C46D7E8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613"/>
              <a:ext cx="1112" cy="712"/>
              <a:chOff x="7153" y="10176"/>
              <a:chExt cx="1620" cy="780"/>
            </a:xfrm>
          </p:grpSpPr>
          <p:sp>
            <p:nvSpPr>
              <p:cNvPr id="40998" name="Text Box 31">
                <a:extLst>
                  <a:ext uri="{FF2B5EF4-FFF2-40B4-BE49-F238E27FC236}">
                    <a16:creationId xmlns:a16="http://schemas.microsoft.com/office/drawing/2014/main" id="{F2F41FA7-2216-4D52-93AF-ABCFF0B2D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可执行二进代码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(</a:t>
                </a:r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主存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40999" name="Line 32">
                <a:extLst>
                  <a:ext uri="{FF2B5EF4-FFF2-40B4-BE49-F238E27FC236}">
                    <a16:creationId xmlns:a16="http://schemas.microsoft.com/office/drawing/2014/main" id="{62BCDD61-B624-4032-9BDD-FD49EEAAF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91" name="Line 33">
              <a:extLst>
                <a:ext uri="{FF2B5EF4-FFF2-40B4-BE49-F238E27FC236}">
                  <a16:creationId xmlns:a16="http://schemas.microsoft.com/office/drawing/2014/main" id="{36255AAE-A48B-4F00-B2ED-9A2B53FF2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842"/>
              <a:ext cx="557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4">
              <a:extLst>
                <a:ext uri="{FF2B5EF4-FFF2-40B4-BE49-F238E27FC236}">
                  <a16:creationId xmlns:a16="http://schemas.microsoft.com/office/drawing/2014/main" id="{B51BE648-F9F7-49D0-8D51-BF9AD38C6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2495"/>
              <a:ext cx="557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Text Box 35">
              <a:extLst>
                <a:ext uri="{FF2B5EF4-FFF2-40B4-BE49-F238E27FC236}">
                  <a16:creationId xmlns:a16="http://schemas.microsoft.com/office/drawing/2014/main" id="{8FFC03BE-4037-4CBF-A30C-795232AE9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206"/>
              <a:ext cx="667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库代码</a:t>
              </a:r>
            </a:p>
          </p:txBody>
        </p:sp>
        <p:sp>
          <p:nvSpPr>
            <p:cNvPr id="40994" name="Line 36">
              <a:extLst>
                <a:ext uri="{FF2B5EF4-FFF2-40B4-BE49-F238E27FC236}">
                  <a16:creationId xmlns:a16="http://schemas.microsoft.com/office/drawing/2014/main" id="{BA91AD67-76AE-46E4-8E18-1380502F9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285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5" name="Group 37">
              <a:extLst>
                <a:ext uri="{FF2B5EF4-FFF2-40B4-BE49-F238E27FC236}">
                  <a16:creationId xmlns:a16="http://schemas.microsoft.com/office/drawing/2014/main" id="{412DA57F-E0BB-48D0-96DE-654781F24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1545"/>
              <a:ext cx="1112" cy="712"/>
              <a:chOff x="7153" y="10176"/>
              <a:chExt cx="1620" cy="780"/>
            </a:xfrm>
          </p:grpSpPr>
          <p:sp>
            <p:nvSpPr>
              <p:cNvPr id="40996" name="Text Box 38">
                <a:extLst>
                  <a:ext uri="{FF2B5EF4-FFF2-40B4-BE49-F238E27FC236}">
                    <a16:creationId xmlns:a16="http://schemas.microsoft.com/office/drawing/2014/main" id="{87258D76-B1AA-4430-8CC2-610CC474E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可执行二进代码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(</a:t>
                </a:r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主存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)</a:t>
                </a:r>
              </a:p>
              <a:p>
                <a:pPr eaLnBrk="1" hangingPunct="1"/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    </a:t>
                </a:r>
              </a:p>
            </p:txBody>
          </p:sp>
          <p:sp>
            <p:nvSpPr>
              <p:cNvPr id="40997" name="Line 39">
                <a:extLst>
                  <a:ext uri="{FF2B5EF4-FFF2-40B4-BE49-F238E27FC236}">
                    <a16:creationId xmlns:a16="http://schemas.microsoft.com/office/drawing/2014/main" id="{00E2ECAB-11AC-4FF9-9380-0F2353020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0A7D058-8634-45DA-867F-A2276A7D4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572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</a:p>
        </p:txBody>
      </p:sp>
      <p:grpSp>
        <p:nvGrpSpPr>
          <p:cNvPr id="41987" name="Group 55">
            <a:extLst>
              <a:ext uri="{FF2B5EF4-FFF2-40B4-BE49-F238E27FC236}">
                <a16:creationId xmlns:a16="http://schemas.microsoft.com/office/drawing/2014/main" id="{8DCEE017-5CE4-4C55-AF8D-25C69CD7F90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47800"/>
            <a:ext cx="6324600" cy="4572000"/>
            <a:chOff x="1200" y="1008"/>
            <a:chExt cx="3678" cy="2880"/>
          </a:xfrm>
        </p:grpSpPr>
        <p:sp>
          <p:nvSpPr>
            <p:cNvPr id="41989" name="Text Box 36">
              <a:extLst>
                <a:ext uri="{FF2B5EF4-FFF2-40B4-BE49-F238E27FC236}">
                  <a16:creationId xmlns:a16="http://schemas.microsoft.com/office/drawing/2014/main" id="{78207704-DDDC-43CD-B9E8-A846BCA13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1008"/>
              <a:ext cx="1133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逻辑空间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1990" name="Text Box 37">
              <a:extLst>
                <a:ext uri="{FF2B5EF4-FFF2-40B4-BE49-F238E27FC236}">
                  <a16:creationId xmlns:a16="http://schemas.microsoft.com/office/drawing/2014/main" id="{CAE332F5-6D31-4A2B-8FE1-89BA65EDA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1759"/>
              <a:ext cx="2267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地址转换机构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(MMU)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1991" name="Text Box 38">
              <a:extLst>
                <a:ext uri="{FF2B5EF4-FFF2-40B4-BE49-F238E27FC236}">
                  <a16:creationId xmlns:a16="http://schemas.microsoft.com/office/drawing/2014/main" id="{E305F8B6-DA4E-40D5-A9EF-BC1C1C15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11"/>
              <a:ext cx="1133" cy="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静态转换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1992" name="Text Box 39">
              <a:extLst>
                <a:ext uri="{FF2B5EF4-FFF2-40B4-BE49-F238E27FC236}">
                  <a16:creationId xmlns:a16="http://schemas.microsoft.com/office/drawing/2014/main" id="{ED4E91B9-6945-479F-8B3D-8C024CF8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511"/>
              <a:ext cx="1133" cy="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动态转换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1993" name="Text Box 40">
              <a:extLst>
                <a:ext uri="{FF2B5EF4-FFF2-40B4-BE49-F238E27FC236}">
                  <a16:creationId xmlns:a16="http://schemas.microsoft.com/office/drawing/2014/main" id="{1054A5AC-4E3A-462B-835F-C272FC862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387"/>
              <a:ext cx="1133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物理空间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1994" name="Text Box 41">
              <a:extLst>
                <a:ext uri="{FF2B5EF4-FFF2-40B4-BE49-F238E27FC236}">
                  <a16:creationId xmlns:a16="http://schemas.microsoft.com/office/drawing/2014/main" id="{5039E59B-1493-4A45-9571-BA1BDEF9E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008"/>
              <a:ext cx="1322" cy="6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相对地址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编写程序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1995" name="Text Box 42">
              <a:extLst>
                <a:ext uri="{FF2B5EF4-FFF2-40B4-BE49-F238E27FC236}">
                  <a16:creationId xmlns:a16="http://schemas.microsoft.com/office/drawing/2014/main" id="{71ED63C9-99F4-42EA-BF06-99FE876D4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3262"/>
              <a:ext cx="1323" cy="6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绝对地址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访问内存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1996" name="Line 43">
              <a:extLst>
                <a:ext uri="{FF2B5EF4-FFF2-40B4-BE49-F238E27FC236}">
                  <a16:creationId xmlns:a16="http://schemas.microsoft.com/office/drawing/2014/main" id="{55925543-07BC-459A-AF47-1712E558F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509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44">
              <a:extLst>
                <a:ext uri="{FF2B5EF4-FFF2-40B4-BE49-F238E27FC236}">
                  <a16:creationId xmlns:a16="http://schemas.microsoft.com/office/drawing/2014/main" id="{5A41206B-45A6-428D-A32B-494CAF73E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2260"/>
              <a:ext cx="755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45">
              <a:extLst>
                <a:ext uri="{FF2B5EF4-FFF2-40B4-BE49-F238E27FC236}">
                  <a16:creationId xmlns:a16="http://schemas.microsoft.com/office/drawing/2014/main" id="{3E6337C3-356D-4AB7-A7B9-A2B455CEE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260"/>
              <a:ext cx="756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47">
              <a:extLst>
                <a:ext uri="{FF2B5EF4-FFF2-40B4-BE49-F238E27FC236}">
                  <a16:creationId xmlns:a16="http://schemas.microsoft.com/office/drawing/2014/main" id="{302220C2-CA7A-4E46-9E8A-28CAD41BC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137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48">
              <a:extLst>
                <a:ext uri="{FF2B5EF4-FFF2-40B4-BE49-F238E27FC236}">
                  <a16:creationId xmlns:a16="http://schemas.microsoft.com/office/drawing/2014/main" id="{3029C60D-FB12-48DF-880D-98BE367BE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011"/>
              <a:ext cx="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9">
              <a:extLst>
                <a:ext uri="{FF2B5EF4-FFF2-40B4-BE49-F238E27FC236}">
                  <a16:creationId xmlns:a16="http://schemas.microsoft.com/office/drawing/2014/main" id="{0070B0D0-724F-48C8-BB69-0552347D8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3011"/>
              <a:ext cx="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51">
              <a:extLst>
                <a:ext uri="{FF2B5EF4-FFF2-40B4-BE49-F238E27FC236}">
                  <a16:creationId xmlns:a16="http://schemas.microsoft.com/office/drawing/2014/main" id="{E815C130-F50F-4544-AC35-CE888D876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3638"/>
              <a:ext cx="5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53">
              <a:extLst>
                <a:ext uri="{FF2B5EF4-FFF2-40B4-BE49-F238E27FC236}">
                  <a16:creationId xmlns:a16="http://schemas.microsoft.com/office/drawing/2014/main" id="{0D0B361E-DD06-4DC4-8CF2-6EF758A23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96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4" name="Line 54">
              <a:extLst>
                <a:ext uri="{FF2B5EF4-FFF2-40B4-BE49-F238E27FC236}">
                  <a16:creationId xmlns:a16="http://schemas.microsoft.com/office/drawing/2014/main" id="{A3D20BD8-7094-4779-BCFE-25E747CDF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16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88" name="Rectangle 56">
            <a:extLst>
              <a:ext uri="{FF2B5EF4-FFF2-40B4-BE49-F238E27FC236}">
                <a16:creationId xmlns:a16="http://schemas.microsoft.com/office/drawing/2014/main" id="{B625D138-FCC8-4815-9DD4-AFF3CC503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2D42C5D-6C0B-4AA2-B643-EB933BCA1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grpSp>
        <p:nvGrpSpPr>
          <p:cNvPr id="43011" name="Group 21">
            <a:extLst>
              <a:ext uri="{FF2B5EF4-FFF2-40B4-BE49-F238E27FC236}">
                <a16:creationId xmlns:a16="http://schemas.microsoft.com/office/drawing/2014/main" id="{743B9931-B240-4A2C-81BC-0A495E347DA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371600"/>
            <a:ext cx="7200900" cy="5181600"/>
            <a:chOff x="1800" y="4404"/>
            <a:chExt cx="5580" cy="4524"/>
          </a:xfrm>
        </p:grpSpPr>
        <p:sp>
          <p:nvSpPr>
            <p:cNvPr id="43013" name="Text Box 22">
              <a:extLst>
                <a:ext uri="{FF2B5EF4-FFF2-40B4-BE49-F238E27FC236}">
                  <a16:creationId xmlns:a16="http://schemas.microsoft.com/office/drawing/2014/main" id="{6A0168A9-6E3E-4719-9079-58CD8591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4404"/>
              <a:ext cx="198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存储管理方案</a:t>
              </a:r>
            </a:p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14" name="Text Box 23">
              <a:extLst>
                <a:ext uri="{FF2B5EF4-FFF2-40B4-BE49-F238E27FC236}">
                  <a16:creationId xmlns:a16="http://schemas.microsoft.com/office/drawing/2014/main" id="{5F1F128E-2871-4218-9E7E-BF4625010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518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单用户连续存储管理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15" name="Text Box 24">
              <a:extLst>
                <a:ext uri="{FF2B5EF4-FFF2-40B4-BE49-F238E27FC236}">
                  <a16:creationId xmlns:a16="http://schemas.microsoft.com/office/drawing/2014/main" id="{5AB45895-B65C-47F5-9B9A-9632FD3A8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请求分页式</a:t>
              </a:r>
            </a:p>
          </p:txBody>
        </p:sp>
        <p:sp>
          <p:nvSpPr>
            <p:cNvPr id="43016" name="Line 25">
              <a:extLst>
                <a:ext uri="{FF2B5EF4-FFF2-40B4-BE49-F238E27FC236}">
                  <a16:creationId xmlns:a16="http://schemas.microsoft.com/office/drawing/2014/main" id="{8E55099A-F5A1-40F4-A029-BFDA13B52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690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Text Box 26">
              <a:extLst>
                <a:ext uri="{FF2B5EF4-FFF2-40B4-BE49-F238E27FC236}">
                  <a16:creationId xmlns:a16="http://schemas.microsoft.com/office/drawing/2014/main" id="{03D11F49-25A3-4705-8CDF-F0AD848D7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596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固定分区存储管理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18" name="Text Box 27">
              <a:extLst>
                <a:ext uri="{FF2B5EF4-FFF2-40B4-BE49-F238E27FC236}">
                  <a16:creationId xmlns:a16="http://schemas.microsoft.com/office/drawing/2014/main" id="{BFBCB6BC-7843-4981-B2A2-39E62D24F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674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可变分区存储管理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19" name="Text Box 28">
              <a:extLst>
                <a:ext uri="{FF2B5EF4-FFF2-40B4-BE49-F238E27FC236}">
                  <a16:creationId xmlns:a16="http://schemas.microsoft.com/office/drawing/2014/main" id="{B67127A0-4421-4C95-80B0-704153CE2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752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分页存储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   理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20" name="Text Box 29">
              <a:extLst>
                <a:ext uri="{FF2B5EF4-FFF2-40B4-BE49-F238E27FC236}">
                  <a16:creationId xmlns:a16="http://schemas.microsoft.com/office/drawing/2014/main" id="{5DD190C5-DA80-44D9-9F93-641B05895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830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分段存储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   理</a:t>
              </a:r>
            </a:p>
            <a:p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21" name="Text Box 30">
              <a:extLst>
                <a:ext uri="{FF2B5EF4-FFF2-40B4-BE49-F238E27FC236}">
                  <a16:creationId xmlns:a16="http://schemas.microsoft.com/office/drawing/2014/main" id="{47E55DAF-2D76-486E-98E7-2A578F59E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6588"/>
              <a:ext cx="1080" cy="124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first fit</a:t>
              </a:r>
            </a:p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next fit</a:t>
              </a:r>
            </a:p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best fit</a:t>
              </a:r>
            </a:p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worst fit</a:t>
              </a:r>
            </a:p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quick fit</a:t>
              </a:r>
            </a:p>
            <a:p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22" name="Line 31">
              <a:extLst>
                <a:ext uri="{FF2B5EF4-FFF2-40B4-BE49-F238E27FC236}">
                  <a16:creationId xmlns:a16="http://schemas.microsoft.com/office/drawing/2014/main" id="{59F8CBA0-416C-4B60-9EF6-D1039D2ED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70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Text Box 32">
              <a:extLst>
                <a:ext uri="{FF2B5EF4-FFF2-40B4-BE49-F238E27FC236}">
                  <a16:creationId xmlns:a16="http://schemas.microsoft.com/office/drawing/2014/main" id="{5D446F15-4AF7-4866-8C8A-47A8F0FE7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518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虚拟存储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管   理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3024" name="Text Box 33">
              <a:extLst>
                <a:ext uri="{FF2B5EF4-FFF2-40B4-BE49-F238E27FC236}">
                  <a16:creationId xmlns:a16="http://schemas.microsoft.com/office/drawing/2014/main" id="{214E5D99-3D80-4684-ABB4-E0365A021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120"/>
              <a:ext cx="540" cy="17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实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43025" name="Text Box 34">
              <a:extLst>
                <a:ext uri="{FF2B5EF4-FFF2-40B4-BE49-F238E27FC236}">
                  <a16:creationId xmlns:a16="http://schemas.microsoft.com/office/drawing/2014/main" id="{1E0D9013-7499-408B-A038-03A97D613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请求分段式</a:t>
              </a:r>
            </a:p>
          </p:txBody>
        </p:sp>
        <p:sp>
          <p:nvSpPr>
            <p:cNvPr id="43026" name="Text Box 35">
              <a:extLst>
                <a:ext uri="{FF2B5EF4-FFF2-40B4-BE49-F238E27FC236}">
                  <a16:creationId xmlns:a16="http://schemas.microsoft.com/office/drawing/2014/main" id="{FBBEEF8D-A1CB-46F6-B439-3A59015B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请求段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页式</a:t>
              </a:r>
            </a:p>
          </p:txBody>
        </p:sp>
        <p:sp>
          <p:nvSpPr>
            <p:cNvPr id="43027" name="Line 36">
              <a:extLst>
                <a:ext uri="{FF2B5EF4-FFF2-40B4-BE49-F238E27FC236}">
                  <a16:creationId xmlns:a16="http://schemas.microsoft.com/office/drawing/2014/main" id="{148EC563-9D59-446B-8566-5CAEB8D7C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0" y="580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37">
              <a:extLst>
                <a:ext uri="{FF2B5EF4-FFF2-40B4-BE49-F238E27FC236}">
                  <a16:creationId xmlns:a16="http://schemas.microsoft.com/office/drawing/2014/main" id="{67D131A3-FE6B-4EF3-8D55-70E49CFC6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80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38">
              <a:extLst>
                <a:ext uri="{FF2B5EF4-FFF2-40B4-BE49-F238E27FC236}">
                  <a16:creationId xmlns:a16="http://schemas.microsoft.com/office/drawing/2014/main" id="{F17929FC-795C-442A-8DC8-EA75DB54F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808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AutoShape 39">
              <a:extLst>
                <a:ext uri="{FF2B5EF4-FFF2-40B4-BE49-F238E27FC236}">
                  <a16:creationId xmlns:a16="http://schemas.microsoft.com/office/drawing/2014/main" id="{2205AC10-AFD2-415C-A9AA-5D571374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5340"/>
              <a:ext cx="180" cy="3432"/>
            </a:xfrm>
            <a:prstGeom prst="leftBrace">
              <a:avLst>
                <a:gd name="adj1" fmla="val 15888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1" name="Line 40">
              <a:extLst>
                <a:ext uri="{FF2B5EF4-FFF2-40B4-BE49-F238E27FC236}">
                  <a16:creationId xmlns:a16="http://schemas.microsoft.com/office/drawing/2014/main" id="{682238BC-483F-4859-A766-158CC5648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716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41">
              <a:extLst>
                <a:ext uri="{FF2B5EF4-FFF2-40B4-BE49-F238E27FC236}">
                  <a16:creationId xmlns:a16="http://schemas.microsoft.com/office/drawing/2014/main" id="{3BAC0D2E-9C93-4210-B1D0-31769655A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47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42">
              <a:extLst>
                <a:ext uri="{FF2B5EF4-FFF2-40B4-BE49-F238E27FC236}">
                  <a16:creationId xmlns:a16="http://schemas.microsoft.com/office/drawing/2014/main" id="{D2E5591E-E681-426E-AA7B-BA8AEEAD1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471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43">
              <a:extLst>
                <a:ext uri="{FF2B5EF4-FFF2-40B4-BE49-F238E27FC236}">
                  <a16:creationId xmlns:a16="http://schemas.microsoft.com/office/drawing/2014/main" id="{04CCD030-A3CC-47D2-B638-6053B0997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71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2" name="Rectangle 44">
            <a:extLst>
              <a:ext uri="{FF2B5EF4-FFF2-40B4-BE49-F238E27FC236}">
                <a16:creationId xmlns:a16="http://schemas.microsoft.com/office/drawing/2014/main" id="{3FC6FC0D-911A-4686-9F00-725B1497A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0">
            <a:extLst>
              <a:ext uri="{FF2B5EF4-FFF2-40B4-BE49-F238E27FC236}">
                <a16:creationId xmlns:a16="http://schemas.microsoft.com/office/drawing/2014/main" id="{503E4392-A8FB-48D3-9BE1-19E1E110B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035" name="Text Box 2077">
            <a:extLst>
              <a:ext uri="{FF2B5EF4-FFF2-40B4-BE49-F238E27FC236}">
                <a16:creationId xmlns:a16="http://schemas.microsoft.com/office/drawing/2014/main" id="{530E40AF-654C-46FB-AAF6-0912D722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81188"/>
            <a:ext cx="936625" cy="38671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endParaRPr kumimoji="0" lang="en-US" altLang="zh-CN" sz="2800" b="1">
              <a:solidFill>
                <a:srgbClr val="008000"/>
              </a:solidFill>
            </a:endParaRPr>
          </a:p>
          <a:p>
            <a:pPr algn="just"/>
            <a:r>
              <a:rPr kumimoji="0" lang="zh-CN" altLang="en-US" sz="2800" b="1">
                <a:solidFill>
                  <a:srgbClr val="008000"/>
                </a:solidFill>
              </a:rPr>
              <a:t>虚拟存储器的原理</a:t>
            </a:r>
          </a:p>
        </p:txBody>
      </p:sp>
      <p:sp>
        <p:nvSpPr>
          <p:cNvPr id="44036" name="Text Box 2078">
            <a:extLst>
              <a:ext uri="{FF2B5EF4-FFF2-40B4-BE49-F238E27FC236}">
                <a16:creationId xmlns:a16="http://schemas.microsoft.com/office/drawing/2014/main" id="{F2E3373D-B197-4EC1-8D23-FF6119B2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954088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</a:rPr>
              <a:t>虚存的应用需求是</a:t>
            </a:r>
          </a:p>
        </p:txBody>
      </p:sp>
      <p:sp>
        <p:nvSpPr>
          <p:cNvPr id="44037" name="Text Box 2079">
            <a:extLst>
              <a:ext uri="{FF2B5EF4-FFF2-40B4-BE49-F238E27FC236}">
                <a16:creationId xmlns:a16="http://schemas.microsoft.com/office/drawing/2014/main" id="{09D399E0-EBD5-4486-9A6F-963493E6D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127250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虚存可行性的基础是</a:t>
            </a:r>
          </a:p>
        </p:txBody>
      </p:sp>
      <p:sp>
        <p:nvSpPr>
          <p:cNvPr id="44038" name="Text Box 2080">
            <a:extLst>
              <a:ext uri="{FF2B5EF4-FFF2-40B4-BE49-F238E27FC236}">
                <a16:creationId xmlns:a16="http://schemas.microsoft.com/office/drawing/2014/main" id="{8A688350-75E8-4C0E-A077-B99CD89C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3244850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虚存实现的主要技术是</a:t>
            </a:r>
          </a:p>
        </p:txBody>
      </p:sp>
      <p:sp>
        <p:nvSpPr>
          <p:cNvPr id="44039" name="Text Box 2081">
            <a:extLst>
              <a:ext uri="{FF2B5EF4-FFF2-40B4-BE49-F238E27FC236}">
                <a16:creationId xmlns:a16="http://schemas.microsoft.com/office/drawing/2014/main" id="{5EF23786-D462-4E9E-92D3-13511EB7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338638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虚存实现支撑硬件是</a:t>
            </a:r>
          </a:p>
        </p:txBody>
      </p:sp>
      <p:sp>
        <p:nvSpPr>
          <p:cNvPr id="44040" name="Text Box 2082">
            <a:extLst>
              <a:ext uri="{FF2B5EF4-FFF2-40B4-BE49-F238E27FC236}">
                <a16:creationId xmlns:a16="http://schemas.microsoft.com/office/drawing/2014/main" id="{9856EC26-915E-4768-881A-D832B38DA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426075"/>
            <a:ext cx="1871662" cy="1127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原理上讲，虚存空间大小等于</a:t>
            </a:r>
          </a:p>
        </p:txBody>
      </p:sp>
      <p:sp>
        <p:nvSpPr>
          <p:cNvPr id="44041" name="Text Box 2083">
            <a:extLst>
              <a:ext uri="{FF2B5EF4-FFF2-40B4-BE49-F238E27FC236}">
                <a16:creationId xmlns:a16="http://schemas.microsoft.com/office/drawing/2014/main" id="{A688AFB7-2EE7-4732-B125-CFD41D82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914400"/>
            <a:ext cx="2339975" cy="804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</a:rPr>
              <a:t>小内存中运行大程序的要求</a:t>
            </a:r>
          </a:p>
        </p:txBody>
      </p:sp>
      <p:sp>
        <p:nvSpPr>
          <p:cNvPr id="44042" name="Text Box 2084">
            <a:extLst>
              <a:ext uri="{FF2B5EF4-FFF2-40B4-BE49-F238E27FC236}">
                <a16:creationId xmlns:a16="http://schemas.microsoft.com/office/drawing/2014/main" id="{38595106-0704-4D82-9AA2-3C58F1C5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2203450"/>
            <a:ext cx="2339975" cy="804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</a:rPr>
              <a:t>程序的局部性原理</a:t>
            </a:r>
          </a:p>
        </p:txBody>
      </p:sp>
      <p:sp>
        <p:nvSpPr>
          <p:cNvPr id="44043" name="Text Box 2085">
            <a:extLst>
              <a:ext uri="{FF2B5EF4-FFF2-40B4-BE49-F238E27FC236}">
                <a16:creationId xmlns:a16="http://schemas.microsoft.com/office/drawing/2014/main" id="{9C9D3D49-12DD-4DDB-82F3-0D710C55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3330575"/>
            <a:ext cx="2263775" cy="936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部分装入和部分对换。主辅存独立编址统</a:t>
            </a:r>
            <a:r>
              <a:rPr kumimoji="0" lang="en-US" altLang="zh-CN" b="1">
                <a:solidFill>
                  <a:srgbClr val="008000"/>
                </a:solidFill>
              </a:rPr>
              <a:t>—</a:t>
            </a:r>
            <a:r>
              <a:rPr kumimoji="0" lang="zh-CN" altLang="en-US" b="1">
                <a:solidFill>
                  <a:srgbClr val="008000"/>
                </a:solidFill>
              </a:rPr>
              <a:t>使用技术</a:t>
            </a:r>
          </a:p>
        </p:txBody>
      </p:sp>
      <p:sp>
        <p:nvSpPr>
          <p:cNvPr id="44044" name="Text Box 2086">
            <a:extLst>
              <a:ext uri="{FF2B5EF4-FFF2-40B4-BE49-F238E27FC236}">
                <a16:creationId xmlns:a16="http://schemas.microsoft.com/office/drawing/2014/main" id="{AFBEEB71-E42C-4A6D-A9BE-AFD112A2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459288"/>
            <a:ext cx="2339975" cy="8048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</a:rPr>
              <a:t>地址动态重定位设施和快速磁盘</a:t>
            </a:r>
          </a:p>
        </p:txBody>
      </p:sp>
      <p:sp>
        <p:nvSpPr>
          <p:cNvPr id="44045" name="Text Box 2087">
            <a:extLst>
              <a:ext uri="{FF2B5EF4-FFF2-40B4-BE49-F238E27FC236}">
                <a16:creationId xmlns:a16="http://schemas.microsoft.com/office/drawing/2014/main" id="{647EC395-813D-4396-8F7E-80B80210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5586413"/>
            <a:ext cx="2339975" cy="8064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</a:rPr>
              <a:t>计算机寻址范围</a:t>
            </a:r>
          </a:p>
        </p:txBody>
      </p:sp>
      <p:sp>
        <p:nvSpPr>
          <p:cNvPr id="44046" name="Line 2088">
            <a:extLst>
              <a:ext uri="{FF2B5EF4-FFF2-40B4-BE49-F238E27FC236}">
                <a16:creationId xmlns:a16="http://schemas.microsoft.com/office/drawing/2014/main" id="{1E6EDD4C-EEA5-49B9-85D2-878E7C8E9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285875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2089">
            <a:extLst>
              <a:ext uri="{FF2B5EF4-FFF2-40B4-BE49-F238E27FC236}">
                <a16:creationId xmlns:a16="http://schemas.microsoft.com/office/drawing/2014/main" id="{35E4946C-0B9D-41D1-B553-6F2AC2163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74925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2090">
            <a:extLst>
              <a:ext uri="{FF2B5EF4-FFF2-40B4-BE49-F238E27FC236}">
                <a16:creationId xmlns:a16="http://schemas.microsoft.com/office/drawing/2014/main" id="{9B439161-AE23-45C5-92EF-73A4511FF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02050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2091">
            <a:extLst>
              <a:ext uri="{FF2B5EF4-FFF2-40B4-BE49-F238E27FC236}">
                <a16:creationId xmlns:a16="http://schemas.microsoft.com/office/drawing/2014/main" id="{1EA32DF1-5E2E-4EE5-843B-A0CDA9C0A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30763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2092">
            <a:extLst>
              <a:ext uri="{FF2B5EF4-FFF2-40B4-BE49-F238E27FC236}">
                <a16:creationId xmlns:a16="http://schemas.microsoft.com/office/drawing/2014/main" id="{3FCF4CB4-69CD-4B19-A413-639130080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957888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AutoShape 2093">
            <a:extLst>
              <a:ext uri="{FF2B5EF4-FFF2-40B4-BE49-F238E27FC236}">
                <a16:creationId xmlns:a16="http://schemas.microsoft.com/office/drawing/2014/main" id="{53FFD086-47DF-4697-AF10-E8E2FBB01498}"/>
              </a:ext>
            </a:extLst>
          </p:cNvPr>
          <p:cNvSpPr>
            <a:spLocks/>
          </p:cNvSpPr>
          <p:nvPr/>
        </p:nvSpPr>
        <p:spPr bwMode="auto">
          <a:xfrm>
            <a:off x="2460625" y="1268413"/>
            <a:ext cx="468313" cy="4994275"/>
          </a:xfrm>
          <a:prstGeom prst="leftBrace">
            <a:avLst>
              <a:gd name="adj1" fmla="val 888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4052" name="Rectangle 2095">
            <a:extLst>
              <a:ext uri="{FF2B5EF4-FFF2-40B4-BE49-F238E27FC236}">
                <a16:creationId xmlns:a16="http://schemas.microsoft.com/office/drawing/2014/main" id="{2A12F8D9-3834-4D24-B78A-0C0ACC2CA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949950"/>
            <a:ext cx="7772400" cy="146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/>
          </a:p>
        </p:txBody>
      </p:sp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653415A-668C-4ABB-9DE4-42661ACD3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247C1C6-CD42-4F9F-847E-55157F11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239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虚拟存储器的概念图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45060" name="Group 21">
            <a:extLst>
              <a:ext uri="{FF2B5EF4-FFF2-40B4-BE49-F238E27FC236}">
                <a16:creationId xmlns:a16="http://schemas.microsoft.com/office/drawing/2014/main" id="{319C4610-612A-4A83-9560-C45DBAD38A0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81200"/>
            <a:ext cx="7467600" cy="3581400"/>
            <a:chOff x="480" y="1248"/>
            <a:chExt cx="4704" cy="2256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E7515E77-C2BE-4FE1-9151-942C59C7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018"/>
              <a:ext cx="665" cy="132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2B854EC4-828C-4927-9A1E-0D0E9E8E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88"/>
              <a:ext cx="1197" cy="18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FEEB5CC4-00B5-4A7A-B271-0DBE646AC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78"/>
              <a:ext cx="1232" cy="34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</a:rPr>
                <a:t>逻辑地址空间</a:t>
              </a:r>
            </a:p>
          </p:txBody>
        </p:sp>
        <p:sp>
          <p:nvSpPr>
            <p:cNvPr id="45064" name="Text Box 8">
              <a:extLst>
                <a:ext uri="{FF2B5EF4-FFF2-40B4-BE49-F238E27FC236}">
                  <a16:creationId xmlns:a16="http://schemas.microsoft.com/office/drawing/2014/main" id="{6AA7D848-472A-4F24-B2B5-27A43810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" y="2546"/>
              <a:ext cx="560" cy="33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</a:rPr>
                <a:t>处理器</a:t>
              </a:r>
            </a:p>
          </p:txBody>
        </p:sp>
        <p:sp>
          <p:nvSpPr>
            <p:cNvPr id="45065" name="Text Box 9">
              <a:extLst>
                <a:ext uri="{FF2B5EF4-FFF2-40B4-BE49-F238E27FC236}">
                  <a16:creationId xmlns:a16="http://schemas.microsoft.com/office/drawing/2014/main" id="{C508DB0F-D869-4D1D-9AB5-D5CF73D82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64"/>
              <a:ext cx="807" cy="25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</a:rPr>
                <a:t>虚拟地址</a:t>
              </a: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842A7AB7-8356-473A-BD72-36DFA72A3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679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D36E903E-FF05-420E-AC94-8BD14A227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679"/>
              <a:ext cx="5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72BDD668-44A7-466E-9003-B75787994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183"/>
              <a:ext cx="469" cy="98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endParaRPr kumimoji="0" lang="en-US" altLang="zh-CN" sz="700" b="1">
                <a:solidFill>
                  <a:srgbClr val="008000"/>
                </a:solidFill>
              </a:endParaRPr>
            </a:p>
            <a:p>
              <a:r>
                <a:rPr kumimoji="0" lang="zh-CN" altLang="en-US" sz="2400" b="1">
                  <a:solidFill>
                    <a:srgbClr val="008000"/>
                  </a:solidFill>
                </a:rPr>
                <a:t>存储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</a:rPr>
                <a:t>管理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</a:rPr>
                <a:t>部件</a:t>
              </a: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16042965-2344-4CE0-8E8B-6F615A8C6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2264"/>
              <a:ext cx="622" cy="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</a:rPr>
                <a:t>物理地址</a:t>
              </a:r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9D2F1CE7-4E0C-4B61-B0F9-46663156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2348"/>
              <a:ext cx="266" cy="49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4C085F1A-5E9B-456F-9D62-B4D76A3B4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2183"/>
              <a:ext cx="399" cy="9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2" name="AutoShape 16">
              <a:extLst>
                <a:ext uri="{FF2B5EF4-FFF2-40B4-BE49-F238E27FC236}">
                  <a16:creationId xmlns:a16="http://schemas.microsoft.com/office/drawing/2014/main" id="{B11F7BF0-5093-45E9-BE90-551D6A4C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2513"/>
              <a:ext cx="266" cy="166"/>
            </a:xfrm>
            <a:prstGeom prst="leftRightArrow">
              <a:avLst>
                <a:gd name="adj1" fmla="val 50000"/>
                <a:gd name="adj2" fmla="val 32048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3" name="Text Box 17">
              <a:extLst>
                <a:ext uri="{FF2B5EF4-FFF2-40B4-BE49-F238E27FC236}">
                  <a16:creationId xmlns:a16="http://schemas.microsoft.com/office/drawing/2014/main" id="{7E42B1A9-2A59-4201-A33B-F78FB726B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" y="1812"/>
              <a:ext cx="392" cy="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</a:rPr>
                <a:t>主存</a:t>
              </a:r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E724764F-69C0-4B9A-B6DE-312C5405F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812"/>
              <a:ext cx="420" cy="2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</a:rPr>
                <a:t>辅存</a:t>
              </a:r>
            </a:p>
          </p:txBody>
        </p:sp>
        <p:sp>
          <p:nvSpPr>
            <p:cNvPr id="45075" name="Text Box 19">
              <a:extLst>
                <a:ext uri="{FF2B5EF4-FFF2-40B4-BE49-F238E27FC236}">
                  <a16:creationId xmlns:a16="http://schemas.microsoft.com/office/drawing/2014/main" id="{FEAF7F09-A478-48D7-8BE3-8B12DE9D2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1248"/>
              <a:ext cx="1176" cy="33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</a:rPr>
                <a:t>物理地址空间</a:t>
              </a:r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01EF1688-B4B3-4D83-90B6-C869DD6DB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59"/>
              <a:ext cx="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91435DAE-DDAB-49C1-A80A-48CFC82D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46083" name="Text Box 1075">
            <a:extLst>
              <a:ext uri="{FF2B5EF4-FFF2-40B4-BE49-F238E27FC236}">
                <a16:creationId xmlns:a16="http://schemas.microsoft.com/office/drawing/2014/main" id="{4835A172-B112-42DA-B21F-2894491C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6325"/>
            <a:ext cx="1046163" cy="3152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kumimoji="0" lang="en-US" altLang="zh-CN" sz="2800" b="1">
              <a:solidFill>
                <a:srgbClr val="008000"/>
              </a:solidFill>
              <a:latin typeface="仿宋_GB2312" pitchFamily="49" charset="-122"/>
            </a:endParaRPr>
          </a:p>
          <a:p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请求分页虚存原理</a:t>
            </a:r>
          </a:p>
        </p:txBody>
      </p:sp>
      <p:sp>
        <p:nvSpPr>
          <p:cNvPr id="46084" name="Text Box 1076">
            <a:extLst>
              <a:ext uri="{FF2B5EF4-FFF2-40B4-BE49-F238E27FC236}">
                <a16:creationId xmlns:a16="http://schemas.microsoft.com/office/drawing/2014/main" id="{758AA93D-D407-486B-8BC8-EB7A8570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1219200"/>
            <a:ext cx="174466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页面</a:t>
            </a:r>
          </a:p>
        </p:txBody>
      </p:sp>
      <p:sp>
        <p:nvSpPr>
          <p:cNvPr id="46085" name="Text Box 1077">
            <a:extLst>
              <a:ext uri="{FF2B5EF4-FFF2-40B4-BE49-F238E27FC236}">
                <a16:creationId xmlns:a16="http://schemas.microsoft.com/office/drawing/2014/main" id="{D6F464B3-8C4D-411C-B974-CAD3F394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120900"/>
            <a:ext cx="1744662" cy="6746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页框</a:t>
            </a:r>
          </a:p>
        </p:txBody>
      </p:sp>
      <p:sp>
        <p:nvSpPr>
          <p:cNvPr id="46086" name="Text Box 1078">
            <a:extLst>
              <a:ext uri="{FF2B5EF4-FFF2-40B4-BE49-F238E27FC236}">
                <a16:creationId xmlns:a16="http://schemas.microsoft.com/office/drawing/2014/main" id="{C4839C59-11B9-4B9D-ACA1-9BA0E58C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21013"/>
            <a:ext cx="174466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页表</a:t>
            </a:r>
          </a:p>
        </p:txBody>
      </p:sp>
      <p:sp>
        <p:nvSpPr>
          <p:cNvPr id="46087" name="Text Box 1079">
            <a:extLst>
              <a:ext uri="{FF2B5EF4-FFF2-40B4-BE49-F238E27FC236}">
                <a16:creationId xmlns:a16="http://schemas.microsoft.com/office/drawing/2014/main" id="{22A2BCA7-4D3A-40A8-AB02-F88EF196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922713"/>
            <a:ext cx="209391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逻辑地址</a:t>
            </a:r>
          </a:p>
        </p:txBody>
      </p:sp>
      <p:sp>
        <p:nvSpPr>
          <p:cNvPr id="46088" name="Text Box 1080">
            <a:extLst>
              <a:ext uri="{FF2B5EF4-FFF2-40B4-BE49-F238E27FC236}">
                <a16:creationId xmlns:a16="http://schemas.microsoft.com/office/drawing/2014/main" id="{3071D431-1343-44EB-9D2A-E07CF458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4824413"/>
            <a:ext cx="2093912" cy="6746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快表</a:t>
            </a:r>
          </a:p>
        </p:txBody>
      </p:sp>
      <p:sp>
        <p:nvSpPr>
          <p:cNvPr id="46089" name="Text Box 1081">
            <a:extLst>
              <a:ext uri="{FF2B5EF4-FFF2-40B4-BE49-F238E27FC236}">
                <a16:creationId xmlns:a16="http://schemas.microsoft.com/office/drawing/2014/main" id="{5ECF06CC-FB3D-4E33-B5CE-17AE11AA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5724525"/>
            <a:ext cx="209391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地址转换</a:t>
            </a:r>
          </a:p>
        </p:txBody>
      </p:sp>
      <p:sp>
        <p:nvSpPr>
          <p:cNvPr id="46090" name="Text Box 1082">
            <a:extLst>
              <a:ext uri="{FF2B5EF4-FFF2-40B4-BE49-F238E27FC236}">
                <a16:creationId xmlns:a16="http://schemas.microsoft.com/office/drawing/2014/main" id="{061B2F22-8949-4E59-A89B-38874E97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3922713"/>
            <a:ext cx="2714625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页内位移</a:t>
            </a:r>
          </a:p>
        </p:txBody>
      </p:sp>
      <p:sp>
        <p:nvSpPr>
          <p:cNvPr id="46091" name="Text Box 1083">
            <a:extLst>
              <a:ext uri="{FF2B5EF4-FFF2-40B4-BE49-F238E27FC236}">
                <a16:creationId xmlns:a16="http://schemas.microsoft.com/office/drawing/2014/main" id="{6F794063-8A31-4820-9FAD-48600456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570163"/>
            <a:ext cx="3140075" cy="1127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特征位、页框号、中断位、其他</a:t>
            </a:r>
          </a:p>
        </p:txBody>
      </p:sp>
      <p:sp>
        <p:nvSpPr>
          <p:cNvPr id="46092" name="Line 1084">
            <a:extLst>
              <a:ext uri="{FF2B5EF4-FFF2-40B4-BE49-F238E27FC236}">
                <a16:creationId xmlns:a16="http://schemas.microsoft.com/office/drawing/2014/main" id="{D2C850CC-38DF-4E90-8765-DF595575B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8125" y="4148138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085">
            <a:extLst>
              <a:ext uri="{FF2B5EF4-FFF2-40B4-BE49-F238E27FC236}">
                <a16:creationId xmlns:a16="http://schemas.microsoft.com/office/drawing/2014/main" id="{2AD1A58D-A868-4200-8BBF-4337AF3FA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8875" y="3246438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AutoShape 1086">
            <a:extLst>
              <a:ext uri="{FF2B5EF4-FFF2-40B4-BE49-F238E27FC236}">
                <a16:creationId xmlns:a16="http://schemas.microsoft.com/office/drawing/2014/main" id="{678BA783-9529-42D7-9A52-02C17BB59068}"/>
              </a:ext>
            </a:extLst>
          </p:cNvPr>
          <p:cNvSpPr>
            <a:spLocks/>
          </p:cNvSpPr>
          <p:nvPr/>
        </p:nvSpPr>
        <p:spPr bwMode="auto">
          <a:xfrm>
            <a:off x="2874963" y="1219200"/>
            <a:ext cx="349250" cy="5181600"/>
          </a:xfrm>
          <a:prstGeom prst="leftBrace">
            <a:avLst>
              <a:gd name="adj1" fmla="val 1236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5" name="Rectangle 1089">
            <a:extLst>
              <a:ext uri="{FF2B5EF4-FFF2-40B4-BE49-F238E27FC236}">
                <a16:creationId xmlns:a16="http://schemas.microsoft.com/office/drawing/2014/main" id="{E390257F-9907-445F-9371-2C8865B0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CB93F6B-B040-44C8-8134-F5E78BBF0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320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请求分页虚存地址转换过程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6E50DD0-FB8B-4BE4-8EFC-E061D6FB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0772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FA4857EC-7EF9-4F59-B7B3-ACE2946D509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382000" cy="5562600"/>
            <a:chOff x="528" y="672"/>
            <a:chExt cx="4788" cy="3312"/>
          </a:xfrm>
        </p:grpSpPr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1682836A-70EB-4193-9005-5FCDFF7B2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72"/>
              <a:ext cx="816" cy="192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逻辑空间地址</a:t>
              </a:r>
            </a:p>
          </p:txBody>
        </p:sp>
        <p:sp>
          <p:nvSpPr>
            <p:cNvPr id="47110" name="Text Box 6">
              <a:extLst>
                <a:ext uri="{FF2B5EF4-FFF2-40B4-BE49-F238E27FC236}">
                  <a16:creationId xmlns:a16="http://schemas.microsoft.com/office/drawing/2014/main" id="{23376AFC-37F1-4505-9DA5-E2C6F6696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71"/>
              <a:ext cx="804" cy="249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用户区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9A13441B-6714-49AA-99C0-6A7ADF4C6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" y="898"/>
              <a:ext cx="354" cy="201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47112" name="Line 8">
              <a:extLst>
                <a:ext uri="{FF2B5EF4-FFF2-40B4-BE49-F238E27FC236}">
                  <a16:creationId xmlns:a16="http://schemas.microsoft.com/office/drawing/2014/main" id="{00EE2863-8033-4D40-BF82-5B09D457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25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9">
              <a:extLst>
                <a:ext uri="{FF2B5EF4-FFF2-40B4-BE49-F238E27FC236}">
                  <a16:creationId xmlns:a16="http://schemas.microsoft.com/office/drawing/2014/main" id="{695E5FE2-5A91-4DAA-B763-819AC3FD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458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6F83A387-68C4-4BA2-BBDF-E61FAB07C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1355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>
              <a:extLst>
                <a:ext uri="{FF2B5EF4-FFF2-40B4-BE49-F238E27FC236}">
                  <a16:creationId xmlns:a16="http://schemas.microsoft.com/office/drawing/2014/main" id="{3AEE66E8-590C-4FB1-86AC-52BA4B24E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1355"/>
              <a:ext cx="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4EF6FF8C-B75B-44AD-9D70-5CE0F8E4C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47"/>
              <a:ext cx="618" cy="15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8C84E76E-1627-46AE-8752-4385C034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152"/>
              <a:ext cx="375" cy="203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快表</a:t>
              </a:r>
            </a:p>
          </p:txBody>
        </p:sp>
        <p:sp>
          <p:nvSpPr>
            <p:cNvPr id="47118" name="Line 14">
              <a:extLst>
                <a:ext uri="{FF2B5EF4-FFF2-40B4-BE49-F238E27FC236}">
                  <a16:creationId xmlns:a16="http://schemas.microsoft.com/office/drawing/2014/main" id="{DBE7546F-6A02-4511-B9D6-CC7969E3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420"/>
              <a:ext cx="7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68373404-BAF9-4BC4-AFFD-49B76444A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480"/>
              <a:ext cx="658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系统区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运行进程页表</a:t>
              </a: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A2DB311E-D905-42AF-9A9C-70A52949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788"/>
              <a:ext cx="375" cy="20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辅存</a:t>
              </a:r>
            </a:p>
          </p:txBody>
        </p:sp>
        <p:sp>
          <p:nvSpPr>
            <p:cNvPr id="47121" name="Line 17">
              <a:extLst>
                <a:ext uri="{FF2B5EF4-FFF2-40B4-BE49-F238E27FC236}">
                  <a16:creationId xmlns:a16="http://schemas.microsoft.com/office/drawing/2014/main" id="{2DC48A0F-8A08-40FC-A120-A1D16D5D7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09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8">
              <a:extLst>
                <a:ext uri="{FF2B5EF4-FFF2-40B4-BE49-F238E27FC236}">
                  <a16:creationId xmlns:a16="http://schemas.microsoft.com/office/drawing/2014/main" id="{8224151D-7F2B-4D29-ADCA-EA411E3BD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5" y="3196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9">
              <a:extLst>
                <a:ext uri="{FF2B5EF4-FFF2-40B4-BE49-F238E27FC236}">
                  <a16:creationId xmlns:a16="http://schemas.microsoft.com/office/drawing/2014/main" id="{0D78EC51-3E75-465A-8ED4-19D244AA7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76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A71D84F1-D3C7-4C38-8CEC-AECE236F1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480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>
              <a:extLst>
                <a:ext uri="{FF2B5EF4-FFF2-40B4-BE49-F238E27FC236}">
                  <a16:creationId xmlns:a16="http://schemas.microsoft.com/office/drawing/2014/main" id="{0FC70A79-2216-4C11-9C35-C95648A76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480"/>
              <a:ext cx="0" cy="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>
              <a:extLst>
                <a:ext uri="{FF2B5EF4-FFF2-40B4-BE49-F238E27FC236}">
                  <a16:creationId xmlns:a16="http://schemas.microsoft.com/office/drawing/2014/main" id="{001EE284-6235-44BF-A5BC-A7D11398D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890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B3354F40-848B-41A4-91C7-4F3B4546D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7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>
              <a:extLst>
                <a:ext uri="{FF2B5EF4-FFF2-40B4-BE49-F238E27FC236}">
                  <a16:creationId xmlns:a16="http://schemas.microsoft.com/office/drawing/2014/main" id="{D38F9A05-2169-4A53-9112-AAAC9F2D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76"/>
              <a:ext cx="470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94701A4B-9F74-48E5-8282-EE6B9B1B3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2890"/>
              <a:ext cx="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B6EAFA2E-D946-447A-8374-4FFC3F06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6" y="2583"/>
              <a:ext cx="0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>
              <a:extLst>
                <a:ext uri="{FF2B5EF4-FFF2-40B4-BE49-F238E27FC236}">
                  <a16:creationId xmlns:a16="http://schemas.microsoft.com/office/drawing/2014/main" id="{BD53114D-A9E9-4CEA-AB63-D578F5B11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2992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BA2D248B-16D3-4C86-AB92-F31D7A832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3196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1ABBA67E-80C5-4B9C-A375-B5C5EF41B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1" y="2583"/>
              <a:ext cx="0" cy="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C4AA6583-9224-4AAC-B054-248342FCD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298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9D2F2E34-FFB9-46FD-BEBA-DF68DC93E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094"/>
              <a:ext cx="189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D393DBA2-3DDE-43EC-85C7-128F21D1E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" y="2583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24056122-24C2-43AA-A88C-6A8CBB5EE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662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EEE090FD-4003-44D6-B5A1-72E3AE869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401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Text Box 35">
              <a:extLst>
                <a:ext uri="{FF2B5EF4-FFF2-40B4-BE49-F238E27FC236}">
                  <a16:creationId xmlns:a16="http://schemas.microsoft.com/office/drawing/2014/main" id="{ED9D98C6-D0A8-446A-8761-304B08C69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740"/>
              <a:ext cx="819" cy="2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缺页中断处理</a:t>
              </a:r>
            </a:p>
          </p:txBody>
        </p:sp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18A5E9AD-9BD4-49FD-AB80-515D990AA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7" y="3401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C0891AA7-BF26-49C7-AB87-F8595D824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2378"/>
              <a:ext cx="36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8">
              <a:extLst>
                <a:ext uri="{FF2B5EF4-FFF2-40B4-BE49-F238E27FC236}">
                  <a16:creationId xmlns:a16="http://schemas.microsoft.com/office/drawing/2014/main" id="{5642A4BE-F82D-4BA9-9548-D1131E61F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2583"/>
              <a:ext cx="41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9">
              <a:extLst>
                <a:ext uri="{FF2B5EF4-FFF2-40B4-BE49-F238E27FC236}">
                  <a16:creationId xmlns:a16="http://schemas.microsoft.com/office/drawing/2014/main" id="{5CB90E54-357A-4E12-8E80-3115FA2D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2480"/>
              <a:ext cx="39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Text Box 40">
              <a:extLst>
                <a:ext uri="{FF2B5EF4-FFF2-40B4-BE49-F238E27FC236}">
                  <a16:creationId xmlns:a16="http://schemas.microsoft.com/office/drawing/2014/main" id="{6A5F8D78-C913-4458-998A-3E6E4138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458"/>
              <a:ext cx="498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①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分解地址</a:t>
              </a:r>
            </a:p>
          </p:txBody>
        </p:sp>
        <p:sp>
          <p:nvSpPr>
            <p:cNvPr id="47145" name="Text Box 41">
              <a:extLst>
                <a:ext uri="{FF2B5EF4-FFF2-40B4-BE49-F238E27FC236}">
                  <a16:creationId xmlns:a16="http://schemas.microsoft.com/office/drawing/2014/main" id="{7A9AC427-9423-42FE-920E-303546829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583"/>
              <a:ext cx="194" cy="70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③⑤</a:t>
              </a:r>
            </a:p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</a:t>
              </a:r>
            </a:p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  <p:sp>
          <p:nvSpPr>
            <p:cNvPr id="47146" name="Line 42">
              <a:extLst>
                <a:ext uri="{FF2B5EF4-FFF2-40B4-BE49-F238E27FC236}">
                  <a16:creationId xmlns:a16="http://schemas.microsoft.com/office/drawing/2014/main" id="{03D3CB21-8E59-44D7-A2F0-41C64CE0C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845"/>
              <a:ext cx="0" cy="1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3">
              <a:extLst>
                <a:ext uri="{FF2B5EF4-FFF2-40B4-BE49-F238E27FC236}">
                  <a16:creationId xmlns:a16="http://schemas.microsoft.com/office/drawing/2014/main" id="{D336E7DB-DAEC-46E8-9CD7-3C2B09409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378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4">
              <a:extLst>
                <a:ext uri="{FF2B5EF4-FFF2-40B4-BE49-F238E27FC236}">
                  <a16:creationId xmlns:a16="http://schemas.microsoft.com/office/drawing/2014/main" id="{AD83366A-5D0B-4A0E-B2B7-DB47F6B94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845"/>
              <a:ext cx="0" cy="2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5">
              <a:extLst>
                <a:ext uri="{FF2B5EF4-FFF2-40B4-BE49-F238E27FC236}">
                  <a16:creationId xmlns:a16="http://schemas.microsoft.com/office/drawing/2014/main" id="{01E969A2-599E-4CD4-94BB-C0CA2326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845"/>
              <a:ext cx="3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Text Box 46">
              <a:extLst>
                <a:ext uri="{FF2B5EF4-FFF2-40B4-BE49-F238E27FC236}">
                  <a16:creationId xmlns:a16="http://schemas.microsoft.com/office/drawing/2014/main" id="{45851597-3D49-45E3-9FA0-96BE6CB33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947"/>
              <a:ext cx="470" cy="3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MMU</a:t>
              </a:r>
            </a:p>
          </p:txBody>
        </p:sp>
        <p:sp>
          <p:nvSpPr>
            <p:cNvPr id="47151" name="Text Box 47">
              <a:extLst>
                <a:ext uri="{FF2B5EF4-FFF2-40B4-BE49-F238E27FC236}">
                  <a16:creationId xmlns:a16="http://schemas.microsoft.com/office/drawing/2014/main" id="{45A59F90-7AAE-49AE-B829-781C1060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458"/>
              <a:ext cx="564" cy="20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②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查快表</a:t>
              </a:r>
            </a:p>
          </p:txBody>
        </p:sp>
        <p:sp>
          <p:nvSpPr>
            <p:cNvPr id="47152" name="Line 48">
              <a:extLst>
                <a:ext uri="{FF2B5EF4-FFF2-40B4-BE49-F238E27FC236}">
                  <a16:creationId xmlns:a16="http://schemas.microsoft.com/office/drawing/2014/main" id="{67894C75-327E-46F4-A50C-B531EDDD4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662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53" name="Group 49">
              <a:extLst>
                <a:ext uri="{FF2B5EF4-FFF2-40B4-BE49-F238E27FC236}">
                  <a16:creationId xmlns:a16="http://schemas.microsoft.com/office/drawing/2014/main" id="{EA25A6C2-8E96-42DB-8E48-2442F14E7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355"/>
              <a:ext cx="375" cy="615"/>
              <a:chOff x="6300" y="2376"/>
              <a:chExt cx="720" cy="936"/>
            </a:xfrm>
          </p:grpSpPr>
          <p:sp>
            <p:nvSpPr>
              <p:cNvPr id="47198" name="Text Box 50">
                <a:extLst>
                  <a:ext uri="{FF2B5EF4-FFF2-40B4-BE49-F238E27FC236}">
                    <a16:creationId xmlns:a16="http://schemas.microsoft.com/office/drawing/2014/main" id="{695E3201-2206-4EAD-8F28-1D28123C2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2376"/>
                <a:ext cx="72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endParaRPr kumimoji="0" lang="zh-CN" altLang="zh-CN" sz="7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7199" name="Line 51">
                <a:extLst>
                  <a:ext uri="{FF2B5EF4-FFF2-40B4-BE49-F238E27FC236}">
                    <a16:creationId xmlns:a16="http://schemas.microsoft.com/office/drawing/2014/main" id="{3F09A617-FAC9-434C-B293-22EB5029F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53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0" name="Line 52">
                <a:extLst>
                  <a:ext uri="{FF2B5EF4-FFF2-40B4-BE49-F238E27FC236}">
                    <a16:creationId xmlns:a16="http://schemas.microsoft.com/office/drawing/2014/main" id="{29A9D0E0-82E5-49D6-AFC4-876678D20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1" name="Line 53">
                <a:extLst>
                  <a:ext uri="{FF2B5EF4-FFF2-40B4-BE49-F238E27FC236}">
                    <a16:creationId xmlns:a16="http://schemas.microsoft.com/office/drawing/2014/main" id="{2C480E9E-55C6-401C-A3C2-686AB1131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84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2" name="Line 54">
                <a:extLst>
                  <a:ext uri="{FF2B5EF4-FFF2-40B4-BE49-F238E27FC236}">
                    <a16:creationId xmlns:a16="http://schemas.microsoft.com/office/drawing/2014/main" id="{EA3AF75F-8927-4591-B22C-2E3D52E3A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3" name="Line 55">
                <a:extLst>
                  <a:ext uri="{FF2B5EF4-FFF2-40B4-BE49-F238E27FC236}">
                    <a16:creationId xmlns:a16="http://schemas.microsoft.com/office/drawing/2014/main" id="{F68DB828-C27F-4A9F-97C1-83C92BBD2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23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54" name="Text Box 56">
              <a:extLst>
                <a:ext uri="{FF2B5EF4-FFF2-40B4-BE49-F238E27FC236}">
                  <a16:creationId xmlns:a16="http://schemas.microsoft.com/office/drawing/2014/main" id="{18962E42-EF34-4111-ADE9-04C5E2F1B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2072"/>
              <a:ext cx="448" cy="20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③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命中</a:t>
              </a:r>
            </a:p>
          </p:txBody>
        </p:sp>
        <p:sp>
          <p:nvSpPr>
            <p:cNvPr id="47155" name="Line 57">
              <a:extLst>
                <a:ext uri="{FF2B5EF4-FFF2-40B4-BE49-F238E27FC236}">
                  <a16:creationId xmlns:a16="http://schemas.microsoft.com/office/drawing/2014/main" id="{1CDB580B-EE83-4088-84C0-1E10A00C9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1970"/>
              <a:ext cx="0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Text Box 58">
              <a:extLst>
                <a:ext uri="{FF2B5EF4-FFF2-40B4-BE49-F238E27FC236}">
                  <a16:creationId xmlns:a16="http://schemas.microsoft.com/office/drawing/2014/main" id="{5223F028-9414-485C-8FA1-3C12F11E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2378"/>
              <a:ext cx="563" cy="20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④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不命中</a:t>
              </a:r>
            </a:p>
          </p:txBody>
        </p:sp>
        <p:sp>
          <p:nvSpPr>
            <p:cNvPr id="47157" name="Line 59">
              <a:extLst>
                <a:ext uri="{FF2B5EF4-FFF2-40B4-BE49-F238E27FC236}">
                  <a16:creationId xmlns:a16="http://schemas.microsoft.com/office/drawing/2014/main" id="{2514E559-467D-4CCC-BD17-FA903B191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2378"/>
              <a:ext cx="0" cy="1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60">
              <a:extLst>
                <a:ext uri="{FF2B5EF4-FFF2-40B4-BE49-F238E27FC236}">
                  <a16:creationId xmlns:a16="http://schemas.microsoft.com/office/drawing/2014/main" id="{4A0E5138-4F4D-4BA5-8A78-A6D3B1CFD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2276"/>
              <a:ext cx="47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61">
              <a:extLst>
                <a:ext uri="{FF2B5EF4-FFF2-40B4-BE49-F238E27FC236}">
                  <a16:creationId xmlns:a16="http://schemas.microsoft.com/office/drawing/2014/main" id="{4B39F3E2-7627-43AF-8218-E6DBF4AF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" y="1867"/>
              <a:ext cx="1034" cy="1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Text Box 62">
              <a:extLst>
                <a:ext uri="{FF2B5EF4-FFF2-40B4-BE49-F238E27FC236}">
                  <a16:creationId xmlns:a16="http://schemas.microsoft.com/office/drawing/2014/main" id="{2883F3D3-062C-439F-A3D4-FCFAA7EE4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2890"/>
              <a:ext cx="680" cy="18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⑤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页表命中</a:t>
              </a:r>
            </a:p>
          </p:txBody>
        </p:sp>
        <p:sp>
          <p:nvSpPr>
            <p:cNvPr id="47161" name="Line 63">
              <a:extLst>
                <a:ext uri="{FF2B5EF4-FFF2-40B4-BE49-F238E27FC236}">
                  <a16:creationId xmlns:a16="http://schemas.microsoft.com/office/drawing/2014/main" id="{DEBDF1D2-C433-4E40-8CF2-DAF3EC990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094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Text Box 64">
              <a:extLst>
                <a:ext uri="{FF2B5EF4-FFF2-40B4-BE49-F238E27FC236}">
                  <a16:creationId xmlns:a16="http://schemas.microsoft.com/office/drawing/2014/main" id="{A7471658-0ADF-4CC7-8688-7F4A04DC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3196"/>
              <a:ext cx="781" cy="20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⑦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发缺页中断</a:t>
              </a:r>
            </a:p>
          </p:txBody>
        </p:sp>
        <p:sp>
          <p:nvSpPr>
            <p:cNvPr id="47163" name="Line 65">
              <a:extLst>
                <a:ext uri="{FF2B5EF4-FFF2-40B4-BE49-F238E27FC236}">
                  <a16:creationId xmlns:a16="http://schemas.microsoft.com/office/drawing/2014/main" id="{6FC0D8AC-5965-42FE-A910-8CE58E20D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01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66">
              <a:extLst>
                <a:ext uri="{FF2B5EF4-FFF2-40B4-BE49-F238E27FC236}">
                  <a16:creationId xmlns:a16="http://schemas.microsoft.com/office/drawing/2014/main" id="{2E48201A-4260-48F4-AD57-A5DB1F435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98"/>
              <a:ext cx="18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Text Box 67">
              <a:extLst>
                <a:ext uri="{FF2B5EF4-FFF2-40B4-BE49-F238E27FC236}">
                  <a16:creationId xmlns:a16="http://schemas.microsoft.com/office/drawing/2014/main" id="{3152C1F1-A168-49EB-8E39-A35257982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579"/>
              <a:ext cx="509" cy="26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⑧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调页</a:t>
              </a:r>
            </a:p>
          </p:txBody>
        </p:sp>
        <p:sp>
          <p:nvSpPr>
            <p:cNvPr id="47166" name="Line 68">
              <a:extLst>
                <a:ext uri="{FF2B5EF4-FFF2-40B4-BE49-F238E27FC236}">
                  <a16:creationId xmlns:a16="http://schemas.microsoft.com/office/drawing/2014/main" id="{5E3E1398-445E-4A77-B457-EBAA1FA31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3842"/>
              <a:ext cx="15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Text Box 69">
              <a:extLst>
                <a:ext uri="{FF2B5EF4-FFF2-40B4-BE49-F238E27FC236}">
                  <a16:creationId xmlns:a16="http://schemas.microsoft.com/office/drawing/2014/main" id="{FBDC56D1-57D1-403E-81A3-F61A691A6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298"/>
              <a:ext cx="470" cy="2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⑨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装入、改表</a:t>
              </a:r>
            </a:p>
          </p:txBody>
        </p:sp>
        <p:sp>
          <p:nvSpPr>
            <p:cNvPr id="47168" name="AutoShape 70">
              <a:extLst>
                <a:ext uri="{FF2B5EF4-FFF2-40B4-BE49-F238E27FC236}">
                  <a16:creationId xmlns:a16="http://schemas.microsoft.com/office/drawing/2014/main" id="{3C3A23E1-9421-45D9-AD83-BACC12B7A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2992"/>
              <a:ext cx="281" cy="409"/>
            </a:xfrm>
            <a:prstGeom prst="can">
              <a:avLst>
                <a:gd name="adj" fmla="val 36388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7169" name="Group 71">
              <a:extLst>
                <a:ext uri="{FF2B5EF4-FFF2-40B4-BE49-F238E27FC236}">
                  <a16:creationId xmlns:a16="http://schemas.microsoft.com/office/drawing/2014/main" id="{6C3FB0AB-818A-4D3F-94E5-5E371A60C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2890"/>
              <a:ext cx="376" cy="613"/>
              <a:chOff x="6300" y="2376"/>
              <a:chExt cx="720" cy="936"/>
            </a:xfrm>
          </p:grpSpPr>
          <p:sp>
            <p:nvSpPr>
              <p:cNvPr id="47192" name="Text Box 72">
                <a:extLst>
                  <a:ext uri="{FF2B5EF4-FFF2-40B4-BE49-F238E27FC236}">
                    <a16:creationId xmlns:a16="http://schemas.microsoft.com/office/drawing/2014/main" id="{CB0D3774-3AE8-4FB3-9269-A7131E4EE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2376"/>
                <a:ext cx="72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endParaRPr kumimoji="0" lang="zh-CN" altLang="zh-CN" sz="7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7193" name="Line 73">
                <a:extLst>
                  <a:ext uri="{FF2B5EF4-FFF2-40B4-BE49-F238E27FC236}">
                    <a16:creationId xmlns:a16="http://schemas.microsoft.com/office/drawing/2014/main" id="{7367B93E-516E-446E-9622-96BBCCE21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53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4" name="Line 74">
                <a:extLst>
                  <a:ext uri="{FF2B5EF4-FFF2-40B4-BE49-F238E27FC236}">
                    <a16:creationId xmlns:a16="http://schemas.microsoft.com/office/drawing/2014/main" id="{A99525D4-ABFF-4043-8662-286E279B3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5" name="Line 75">
                <a:extLst>
                  <a:ext uri="{FF2B5EF4-FFF2-40B4-BE49-F238E27FC236}">
                    <a16:creationId xmlns:a16="http://schemas.microsoft.com/office/drawing/2014/main" id="{362B1136-CE3A-4830-9713-B2F7215CF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84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6" name="Line 76">
                <a:extLst>
                  <a:ext uri="{FF2B5EF4-FFF2-40B4-BE49-F238E27FC236}">
                    <a16:creationId xmlns:a16="http://schemas.microsoft.com/office/drawing/2014/main" id="{C9552E3E-8CEC-40CE-87D6-E8F969911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7" name="Line 77">
                <a:extLst>
                  <a:ext uri="{FF2B5EF4-FFF2-40B4-BE49-F238E27FC236}">
                    <a16:creationId xmlns:a16="http://schemas.microsoft.com/office/drawing/2014/main" id="{99869B00-7232-469E-9CBD-BA25B794F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23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70" name="Text Box 78">
              <a:extLst>
                <a:ext uri="{FF2B5EF4-FFF2-40B4-BE49-F238E27FC236}">
                  <a16:creationId xmlns:a16="http://schemas.microsoft.com/office/drawing/2014/main" id="{4C00FBEF-6B6B-498A-B402-422145A2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1867"/>
              <a:ext cx="562" cy="20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④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查页表</a:t>
              </a:r>
            </a:p>
          </p:txBody>
        </p:sp>
        <p:sp>
          <p:nvSpPr>
            <p:cNvPr id="47171" name="Line 79">
              <a:extLst>
                <a:ext uri="{FF2B5EF4-FFF2-40B4-BE49-F238E27FC236}">
                  <a16:creationId xmlns:a16="http://schemas.microsoft.com/office/drawing/2014/main" id="{B5DEDF97-0138-42C8-A8DA-9A76F90AA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458"/>
              <a:ext cx="0" cy="1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Line 80">
              <a:extLst>
                <a:ext uri="{FF2B5EF4-FFF2-40B4-BE49-F238E27FC236}">
                  <a16:creationId xmlns:a16="http://schemas.microsoft.com/office/drawing/2014/main" id="{52ACFF8A-3B87-4EAA-9974-F49F5BEB6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4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81">
              <a:extLst>
                <a:ext uri="{FF2B5EF4-FFF2-40B4-BE49-F238E27FC236}">
                  <a16:creationId xmlns:a16="http://schemas.microsoft.com/office/drawing/2014/main" id="{7068AF82-4008-46E1-B1AE-8D7BCDB77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867"/>
              <a:ext cx="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82">
              <a:extLst>
                <a:ext uri="{FF2B5EF4-FFF2-40B4-BE49-F238E27FC236}">
                  <a16:creationId xmlns:a16="http://schemas.microsoft.com/office/drawing/2014/main" id="{F222E7EB-1CF5-42E2-A789-7D0249028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072"/>
              <a:ext cx="1035" cy="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运行进程页表基址</a:t>
              </a:r>
            </a:p>
          </p:txBody>
        </p:sp>
        <p:sp>
          <p:nvSpPr>
            <p:cNvPr id="47175" name="Text Box 83">
              <a:extLst>
                <a:ext uri="{FF2B5EF4-FFF2-40B4-BE49-F238E27FC236}">
                  <a16:creationId xmlns:a16="http://schemas.microsoft.com/office/drawing/2014/main" id="{AF18985A-FD94-490A-8FC2-DE09D68E6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1847"/>
              <a:ext cx="679" cy="21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⑥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装入快表</a:t>
              </a:r>
            </a:p>
          </p:txBody>
        </p:sp>
        <p:sp>
          <p:nvSpPr>
            <p:cNvPr id="47176" name="Text Box 84">
              <a:extLst>
                <a:ext uri="{FF2B5EF4-FFF2-40B4-BE49-F238E27FC236}">
                  <a16:creationId xmlns:a16="http://schemas.microsoft.com/office/drawing/2014/main" id="{6E8337D0-112D-4BA6-ADCD-30DEF3F4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" y="1954"/>
              <a:ext cx="470" cy="10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</a:t>
              </a:r>
            </a:p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程映象</a:t>
              </a:r>
            </a:p>
          </p:txBody>
        </p:sp>
        <p:sp>
          <p:nvSpPr>
            <p:cNvPr id="47177" name="Line 85">
              <a:extLst>
                <a:ext uri="{FF2B5EF4-FFF2-40B4-BE49-F238E27FC236}">
                  <a16:creationId xmlns:a16="http://schemas.microsoft.com/office/drawing/2014/main" id="{2A978D26-DE04-4B35-84D1-A1465970C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2378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86">
              <a:extLst>
                <a:ext uri="{FF2B5EF4-FFF2-40B4-BE49-F238E27FC236}">
                  <a16:creationId xmlns:a16="http://schemas.microsoft.com/office/drawing/2014/main" id="{5EDE4F5E-3672-4DCF-AE99-A32167BA4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2583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87">
              <a:extLst>
                <a:ext uri="{FF2B5EF4-FFF2-40B4-BE49-F238E27FC236}">
                  <a16:creationId xmlns:a16="http://schemas.microsoft.com/office/drawing/2014/main" id="{5A7BEB71-A590-49D9-B036-4CADBAFD0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8" y="1662"/>
              <a:ext cx="0" cy="1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Text Box 88">
              <a:extLst>
                <a:ext uri="{FF2B5EF4-FFF2-40B4-BE49-F238E27FC236}">
                  <a16:creationId xmlns:a16="http://schemas.microsoft.com/office/drawing/2014/main" id="{F302BF0B-63D3-4590-A876-58A574527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947"/>
              <a:ext cx="950" cy="20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进程切换时装入</a:t>
              </a:r>
            </a:p>
          </p:txBody>
        </p:sp>
        <p:sp>
          <p:nvSpPr>
            <p:cNvPr id="47181" name="Line 89">
              <a:extLst>
                <a:ext uri="{FF2B5EF4-FFF2-40B4-BE49-F238E27FC236}">
                  <a16:creationId xmlns:a16="http://schemas.microsoft.com/office/drawing/2014/main" id="{9990BAA1-CF2B-4AF3-90D3-B811F4B2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152"/>
              <a:ext cx="0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Text Box 90">
              <a:extLst>
                <a:ext uri="{FF2B5EF4-FFF2-40B4-BE49-F238E27FC236}">
                  <a16:creationId xmlns:a16="http://schemas.microsoft.com/office/drawing/2014/main" id="{91DE2DA0-2C68-456B-ADD0-34613707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173"/>
              <a:ext cx="596" cy="179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47183" name="Text Box 91">
              <a:extLst>
                <a:ext uri="{FF2B5EF4-FFF2-40B4-BE49-F238E27FC236}">
                  <a16:creationId xmlns:a16="http://schemas.microsoft.com/office/drawing/2014/main" id="{69ACBDBC-5DAD-4A0A-8A23-A2A296E6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378"/>
              <a:ext cx="838" cy="2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页框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页内地址</a:t>
              </a:r>
            </a:p>
          </p:txBody>
        </p:sp>
        <p:sp>
          <p:nvSpPr>
            <p:cNvPr id="47184" name="Line 92">
              <a:extLst>
                <a:ext uri="{FF2B5EF4-FFF2-40B4-BE49-F238E27FC236}">
                  <a16:creationId xmlns:a16="http://schemas.microsoft.com/office/drawing/2014/main" id="{01E369F1-760E-405F-BBFD-B3C8672A4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7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Rectangle 93">
              <a:extLst>
                <a:ext uri="{FF2B5EF4-FFF2-40B4-BE49-F238E27FC236}">
                  <a16:creationId xmlns:a16="http://schemas.microsoft.com/office/drawing/2014/main" id="{625635F1-3C7E-419C-9AD1-2143C380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254"/>
              <a:ext cx="187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86" name="Text Box 94">
              <a:extLst>
                <a:ext uri="{FF2B5EF4-FFF2-40B4-BE49-F238E27FC236}">
                  <a16:creationId xmlns:a16="http://schemas.microsoft.com/office/drawing/2014/main" id="{ED72DF6E-6F27-4C3D-91E6-61F8B17D7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1254"/>
              <a:ext cx="838" cy="1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页号 页内地址</a:t>
              </a:r>
            </a:p>
          </p:txBody>
        </p:sp>
        <p:sp>
          <p:nvSpPr>
            <p:cNvPr id="47187" name="Line 95">
              <a:extLst>
                <a:ext uri="{FF2B5EF4-FFF2-40B4-BE49-F238E27FC236}">
                  <a16:creationId xmlns:a16="http://schemas.microsoft.com/office/drawing/2014/main" id="{9E1A67E5-C26E-4950-B114-742E17C4A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125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Rectangle 96">
              <a:extLst>
                <a:ext uri="{FF2B5EF4-FFF2-40B4-BE49-F238E27FC236}">
                  <a16:creationId xmlns:a16="http://schemas.microsoft.com/office/drawing/2014/main" id="{B267A469-89DD-40B4-BD79-714604F1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947"/>
              <a:ext cx="281" cy="7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89" name="Line 97">
              <a:extLst>
                <a:ext uri="{FF2B5EF4-FFF2-40B4-BE49-F238E27FC236}">
                  <a16:creationId xmlns:a16="http://schemas.microsoft.com/office/drawing/2014/main" id="{5E8D3035-3BD1-411F-A473-BCF8A6552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25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98">
              <a:extLst>
                <a:ext uri="{FF2B5EF4-FFF2-40B4-BE49-F238E27FC236}">
                  <a16:creationId xmlns:a16="http://schemas.microsoft.com/office/drawing/2014/main" id="{B6EC8CEE-0034-488F-9F60-EB96444E6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458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99">
              <a:extLst>
                <a:ext uri="{FF2B5EF4-FFF2-40B4-BE49-F238E27FC236}">
                  <a16:creationId xmlns:a16="http://schemas.microsoft.com/office/drawing/2014/main" id="{0046CC0C-B5A8-426F-93D5-40F32146A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3536"/>
              <a:ext cx="18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0042538-2187-460F-865A-E820A131E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 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</a:p>
        </p:txBody>
      </p:sp>
      <p:sp>
        <p:nvSpPr>
          <p:cNvPr id="48131" name="Text Box 6">
            <a:extLst>
              <a:ext uri="{FF2B5EF4-FFF2-40B4-BE49-F238E27FC236}">
                <a16:creationId xmlns:a16="http://schemas.microsoft.com/office/drawing/2014/main" id="{EC0D1FC5-5482-4634-B141-DCB40FA3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74863"/>
            <a:ext cx="1347787" cy="26479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请求分页虚存页面替换算法</a:t>
            </a:r>
          </a:p>
          <a:p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(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全局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)</a:t>
            </a:r>
          </a:p>
        </p:txBody>
      </p:sp>
      <p:sp>
        <p:nvSpPr>
          <p:cNvPr id="48132" name="Text Box 7">
            <a:extLst>
              <a:ext uri="{FF2B5EF4-FFF2-40B4-BE49-F238E27FC236}">
                <a16:creationId xmlns:a16="http://schemas.microsoft.com/office/drawing/2014/main" id="{2E1A1381-910A-4AD8-AECF-F8933DFC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341438"/>
            <a:ext cx="2051050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b="1">
                <a:solidFill>
                  <a:srgbClr val="008000"/>
                </a:solidFill>
              </a:rPr>
              <a:t>OPT/</a:t>
            </a:r>
            <a:r>
              <a:rPr lang="en-US" altLang="zh-CN" b="1"/>
              <a:t>Belady</a:t>
            </a:r>
            <a:r>
              <a:rPr lang="zh-CN" altLang="en-US" b="1"/>
              <a:t>算法</a:t>
            </a:r>
            <a:endParaRPr kumimoji="0" lang="zh-CN" altLang="en-US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48133" name="Text Box 8">
            <a:extLst>
              <a:ext uri="{FF2B5EF4-FFF2-40B4-BE49-F238E27FC236}">
                <a16:creationId xmlns:a16="http://schemas.microsoft.com/office/drawing/2014/main" id="{E22DA9D3-33C2-47D9-9486-B4265A18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2227263"/>
            <a:ext cx="1682750" cy="485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FCFS</a:t>
            </a:r>
          </a:p>
        </p:txBody>
      </p:sp>
      <p:sp>
        <p:nvSpPr>
          <p:cNvPr id="48134" name="Text Box 9">
            <a:extLst>
              <a:ext uri="{FF2B5EF4-FFF2-40B4-BE49-F238E27FC236}">
                <a16:creationId xmlns:a16="http://schemas.microsoft.com/office/drawing/2014/main" id="{B15A231C-A87E-4FD3-81EA-136ADE4BC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3038475"/>
            <a:ext cx="1682750" cy="5889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LRU</a:t>
            </a:r>
          </a:p>
        </p:txBody>
      </p:sp>
      <p:sp>
        <p:nvSpPr>
          <p:cNvPr id="48135" name="Text Box 10">
            <a:extLst>
              <a:ext uri="{FF2B5EF4-FFF2-40B4-BE49-F238E27FC236}">
                <a16:creationId xmlns:a16="http://schemas.microsoft.com/office/drawing/2014/main" id="{17BDEE73-4F7A-4F6F-A2C9-8C1F4827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4846638"/>
            <a:ext cx="2020887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二次机会</a:t>
            </a:r>
          </a:p>
        </p:txBody>
      </p:sp>
      <p:sp>
        <p:nvSpPr>
          <p:cNvPr id="48136" name="Text Box 11">
            <a:extLst>
              <a:ext uri="{FF2B5EF4-FFF2-40B4-BE49-F238E27FC236}">
                <a16:creationId xmlns:a16="http://schemas.microsoft.com/office/drawing/2014/main" id="{1A678538-9D48-4010-88D2-8BD20021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3932238"/>
            <a:ext cx="2020887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时钟算法</a:t>
            </a:r>
          </a:p>
        </p:txBody>
      </p:sp>
      <p:sp>
        <p:nvSpPr>
          <p:cNvPr id="48137" name="Text Box 12">
            <a:extLst>
              <a:ext uri="{FF2B5EF4-FFF2-40B4-BE49-F238E27FC236}">
                <a16:creationId xmlns:a16="http://schemas.microsoft.com/office/drawing/2014/main" id="{428D6E0D-1492-43DE-BD0C-EB54DF873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1911350"/>
            <a:ext cx="3367087" cy="17160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近   访问位法</a:t>
            </a:r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NRU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似   多位计数器法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实   多位计时器法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现</a:t>
            </a:r>
          </a:p>
          <a:p>
            <a:pPr algn="just"/>
            <a:endParaRPr kumimoji="0" lang="en-US" altLang="zh-CN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48138" name="Line 13">
            <a:extLst>
              <a:ext uri="{FF2B5EF4-FFF2-40B4-BE49-F238E27FC236}">
                <a16:creationId xmlns:a16="http://schemas.microsoft.com/office/drawing/2014/main" id="{9B12FCC1-7F15-42E7-BD34-3674E0CB8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400" y="3278188"/>
            <a:ext cx="674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AutoShape 14">
            <a:extLst>
              <a:ext uri="{FF2B5EF4-FFF2-40B4-BE49-F238E27FC236}">
                <a16:creationId xmlns:a16="http://schemas.microsoft.com/office/drawing/2014/main" id="{DBA24EF3-8003-4787-992B-B666F78D3EDE}"/>
              </a:ext>
            </a:extLst>
          </p:cNvPr>
          <p:cNvSpPr>
            <a:spLocks/>
          </p:cNvSpPr>
          <p:nvPr/>
        </p:nvSpPr>
        <p:spPr bwMode="auto">
          <a:xfrm>
            <a:off x="2678113" y="1417638"/>
            <a:ext cx="384175" cy="4724400"/>
          </a:xfrm>
          <a:prstGeom prst="leftBrace">
            <a:avLst>
              <a:gd name="adj1" fmla="val 102479"/>
              <a:gd name="adj2" fmla="val 50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0" name="Text Box 16">
            <a:extLst>
              <a:ext uri="{FF2B5EF4-FFF2-40B4-BE49-F238E27FC236}">
                <a16:creationId xmlns:a16="http://schemas.microsoft.com/office/drawing/2014/main" id="{755110EE-73E8-4DDC-A543-10C575BC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779838"/>
            <a:ext cx="3367087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访问位法、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访问位</a:t>
            </a:r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修改位法</a:t>
            </a:r>
          </a:p>
        </p:txBody>
      </p:sp>
      <p:sp>
        <p:nvSpPr>
          <p:cNvPr id="48141" name="Line 17">
            <a:extLst>
              <a:ext uri="{FF2B5EF4-FFF2-40B4-BE49-F238E27FC236}">
                <a16:creationId xmlns:a16="http://schemas.microsoft.com/office/drawing/2014/main" id="{F9C899FC-69DA-4464-A1F1-AAF97ABD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51038"/>
            <a:ext cx="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2" name="Text Box 18">
            <a:extLst>
              <a:ext uri="{FF2B5EF4-FFF2-40B4-BE49-F238E27FC236}">
                <a16:creationId xmlns:a16="http://schemas.microsoft.com/office/drawing/2014/main" id="{DD5D2B0A-F1E8-4D0F-BBAF-76699BBD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5761038"/>
            <a:ext cx="2022475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l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</a:rPr>
              <a:t>随机法</a:t>
            </a:r>
          </a:p>
        </p:txBody>
      </p:sp>
      <p:sp>
        <p:nvSpPr>
          <p:cNvPr id="48143" name="Line 19">
            <a:extLst>
              <a:ext uri="{FF2B5EF4-FFF2-40B4-BE49-F238E27FC236}">
                <a16:creationId xmlns:a16="http://schemas.microsoft.com/office/drawing/2014/main" id="{7DDDE1FD-71F5-48C2-BA2E-F1FDCA6C8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4237038"/>
            <a:ext cx="3635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4" name="Rectangle 21">
            <a:extLst>
              <a:ext uri="{FF2B5EF4-FFF2-40B4-BE49-F238E27FC236}">
                <a16:creationId xmlns:a16="http://schemas.microsoft.com/office/drawing/2014/main" id="{67C10EE7-1AD7-44DB-8A2E-B981B63E7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V="1">
            <a:off x="684213" y="6453188"/>
            <a:ext cx="7772400" cy="14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/>
          </a:p>
        </p:txBody>
      </p:sp>
      <p:sp>
        <p:nvSpPr>
          <p:cNvPr id="48145" name="Text Box 22">
            <a:extLst>
              <a:ext uri="{FF2B5EF4-FFF2-40B4-BE49-F238E27FC236}">
                <a16:creationId xmlns:a16="http://schemas.microsoft.com/office/drawing/2014/main" id="{62CC271B-74E8-4BAB-8A97-EB50EC3C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144588"/>
            <a:ext cx="169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400" b="1"/>
              <a:t>Belady</a:t>
            </a:r>
            <a:r>
              <a:rPr lang="zh-CN" altLang="en-US" sz="2400" b="1"/>
              <a:t>异常</a:t>
            </a: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B7D7376-4B0A-47A6-9490-448C2176C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08355D12-AF57-43CD-8A21-689AAFD2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81275"/>
            <a:ext cx="1368425" cy="2287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请求分页虚存页面替换算法</a:t>
            </a:r>
          </a:p>
          <a:p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(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局部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)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DE14C8D7-72A2-4E4D-AB69-E0C579D7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341438"/>
            <a:ext cx="1944687" cy="904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局部最佳页面替换算法 </a:t>
            </a:r>
          </a:p>
        </p:txBody>
      </p:sp>
      <p:sp>
        <p:nvSpPr>
          <p:cNvPr id="49157" name="Text Box 8">
            <a:extLst>
              <a:ext uri="{FF2B5EF4-FFF2-40B4-BE49-F238E27FC236}">
                <a16:creationId xmlns:a16="http://schemas.microsoft.com/office/drawing/2014/main" id="{F8B24236-F716-475E-A620-26D9A6A3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5400"/>
            <a:ext cx="1943100" cy="792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工作集置换算法 </a:t>
            </a:r>
          </a:p>
          <a:p>
            <a:pPr algn="just"/>
            <a:endParaRPr kumimoji="0" lang="en-US" altLang="zh-CN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49158" name="Text Box 10">
            <a:extLst>
              <a:ext uri="{FF2B5EF4-FFF2-40B4-BE49-F238E27FC236}">
                <a16:creationId xmlns:a16="http://schemas.microsoft.com/office/drawing/2014/main" id="{CB6163F8-302F-4CEE-A7BE-2504DFB3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3860800"/>
            <a:ext cx="1989137" cy="792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模拟工作集替换算法</a:t>
            </a:r>
          </a:p>
        </p:txBody>
      </p:sp>
      <p:sp>
        <p:nvSpPr>
          <p:cNvPr id="49159" name="AutoShape 13">
            <a:extLst>
              <a:ext uri="{FF2B5EF4-FFF2-40B4-BE49-F238E27FC236}">
                <a16:creationId xmlns:a16="http://schemas.microsoft.com/office/drawing/2014/main" id="{D9BC7BF4-2104-410C-A319-257D7F5076E4}"/>
              </a:ext>
            </a:extLst>
          </p:cNvPr>
          <p:cNvSpPr>
            <a:spLocks/>
          </p:cNvSpPr>
          <p:nvPr/>
        </p:nvSpPr>
        <p:spPr bwMode="auto">
          <a:xfrm>
            <a:off x="3122613" y="1447800"/>
            <a:ext cx="323850" cy="4724400"/>
          </a:xfrm>
          <a:prstGeom prst="leftBrace">
            <a:avLst>
              <a:gd name="adj1" fmla="val 12156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0" name="Text Box 16">
            <a:extLst>
              <a:ext uri="{FF2B5EF4-FFF2-40B4-BE49-F238E27FC236}">
                <a16:creationId xmlns:a16="http://schemas.microsoft.com/office/drawing/2014/main" id="{1C28862E-9F32-4AA0-AEDA-A3F7480BA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300663"/>
            <a:ext cx="1860550" cy="8794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缺页频率替换算法</a:t>
            </a:r>
          </a:p>
        </p:txBody>
      </p:sp>
      <p:sp>
        <p:nvSpPr>
          <p:cNvPr id="49161" name="Rectangle 19">
            <a:extLst>
              <a:ext uri="{FF2B5EF4-FFF2-40B4-BE49-F238E27FC236}">
                <a16:creationId xmlns:a16="http://schemas.microsoft.com/office/drawing/2014/main" id="{40F7885F-3683-42DB-B618-81D9C19A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45125"/>
            <a:ext cx="7772400" cy="650875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9EAE79-9079-4593-BC41-1701FFD87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计算机系统的层次结构</a:t>
            </a:r>
            <a:br>
              <a:rPr kumimoji="0" lang="zh-CN" altLang="en-US" sz="4800" i="1">
                <a:latin typeface="仿宋_GB2312" pitchFamily="49" charset="-122"/>
                <a:ea typeface="仿宋_GB2312" pitchFamily="49" charset="-122"/>
              </a:rPr>
            </a:br>
            <a:endParaRPr kumimoji="0" lang="zh-CN" altLang="en-US" sz="4800" i="1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DFF96CBB-2E5E-499F-A9F6-99A6C9E94C8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557338"/>
            <a:ext cx="6840537" cy="4608512"/>
            <a:chOff x="703" y="981"/>
            <a:chExt cx="4309" cy="2903"/>
          </a:xfrm>
        </p:grpSpPr>
        <p:sp>
          <p:nvSpPr>
            <p:cNvPr id="6148" name="Rectangle 4">
              <a:extLst>
                <a:ext uri="{FF2B5EF4-FFF2-40B4-BE49-F238E27FC236}">
                  <a16:creationId xmlns:a16="http://schemas.microsoft.com/office/drawing/2014/main" id="{CB4F4BAD-1105-4E96-AF04-83FC7B9AD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676"/>
              <a:ext cx="4309" cy="1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886C4C2E-FF6F-4D3E-893E-F08D97A8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财务系统</a:t>
              </a:r>
            </a:p>
          </p:txBody>
        </p:sp>
        <p:sp>
          <p:nvSpPr>
            <p:cNvPr id="6150" name="Text Box 6">
              <a:extLst>
                <a:ext uri="{FF2B5EF4-FFF2-40B4-BE49-F238E27FC236}">
                  <a16:creationId xmlns:a16="http://schemas.microsoft.com/office/drawing/2014/main" id="{82409C4E-CEB8-433F-BE6A-3C5E8E379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航空订票</a:t>
              </a: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460D17B7-BEB6-4933-993F-4CC992A54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上网浏览</a:t>
              </a: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13037336-7D10-496F-B266-7EF758A8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电子商务</a:t>
              </a:r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C9EAAF24-9E06-4FB4-A58F-1EA1046E5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科学计算</a:t>
              </a:r>
            </a:p>
          </p:txBody>
        </p:sp>
        <p:sp>
          <p:nvSpPr>
            <p:cNvPr id="6154" name="Rectangle 10">
              <a:extLst>
                <a:ext uri="{FF2B5EF4-FFF2-40B4-BE49-F238E27FC236}">
                  <a16:creationId xmlns:a16="http://schemas.microsoft.com/office/drawing/2014/main" id="{47035ADB-E6CE-4729-AA72-480AAE43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225"/>
              <a:ext cx="3475" cy="9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62BB362B-53A8-4899-9392-14FFD208D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949"/>
              <a:ext cx="103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应用软件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6156" name="Text Box 12">
              <a:extLst>
                <a:ext uri="{FF2B5EF4-FFF2-40B4-BE49-F238E27FC236}">
                  <a16:creationId xmlns:a16="http://schemas.microsoft.com/office/drawing/2014/main" id="{0D47B6FE-FE93-4B2F-BD71-27C6899C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编译程序</a:t>
              </a:r>
            </a:p>
          </p:txBody>
        </p:sp>
        <p:sp>
          <p:nvSpPr>
            <p:cNvPr id="6157" name="Text Box 13">
              <a:extLst>
                <a:ext uri="{FF2B5EF4-FFF2-40B4-BE49-F238E27FC236}">
                  <a16:creationId xmlns:a16="http://schemas.microsoft.com/office/drawing/2014/main" id="{3C902359-8865-4E32-AE8F-0FDEA21B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汇编程序</a:t>
              </a:r>
            </a:p>
          </p:txBody>
        </p:sp>
        <p:sp>
          <p:nvSpPr>
            <p:cNvPr id="6158" name="Text Box 14">
              <a:extLst>
                <a:ext uri="{FF2B5EF4-FFF2-40B4-BE49-F238E27FC236}">
                  <a16:creationId xmlns:a16="http://schemas.microsoft.com/office/drawing/2014/main" id="{0DFEC4B2-B972-4EAB-93B8-9DADEE722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数据库</a:t>
              </a:r>
            </a:p>
            <a:p>
              <a:pPr eaLnBrk="1" hangingPunct="1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6159" name="Rectangle 15">
              <a:extLst>
                <a:ext uri="{FF2B5EF4-FFF2-40B4-BE49-F238E27FC236}">
                  <a16:creationId xmlns:a16="http://schemas.microsoft.com/office/drawing/2014/main" id="{FB6F219F-8706-4D8D-9685-9AD281D3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778"/>
              <a:ext cx="1529" cy="7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7794B986-D220-41B7-9C42-10E9C6421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501"/>
              <a:ext cx="97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支撑软件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57B7A047-4EB2-4621-8542-68B111506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2851"/>
              <a:ext cx="1251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操作系统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系统软件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  <a:p>
              <a:pPr algn="ctr" eaLnBrk="1" hangingPunct="1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操作系统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系统软件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  <a:p>
              <a:pPr algn="ctr" eaLnBrk="1" hangingPunct="1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  <a:p>
              <a:pPr algn="ctr" eaLnBrk="1" hangingPunct="1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9937FB2E-FE5C-4208-8E8C-3618AA646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3330"/>
              <a:ext cx="973" cy="55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108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计算机硬件</a:t>
              </a:r>
            </a:p>
          </p:txBody>
        </p:sp>
        <p:sp>
          <p:nvSpPr>
            <p:cNvPr id="6163" name="Text Box 19">
              <a:extLst>
                <a:ext uri="{FF2B5EF4-FFF2-40B4-BE49-F238E27FC236}">
                  <a16:creationId xmlns:a16="http://schemas.microsoft.com/office/drawing/2014/main" id="{018BD93E-70B0-4875-84EE-F769F1C3B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081"/>
              <a:ext cx="41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6164" name="Text Box 20">
              <a:extLst>
                <a:ext uri="{FF2B5EF4-FFF2-40B4-BE49-F238E27FC236}">
                  <a16:creationId xmlns:a16="http://schemas.microsoft.com/office/drawing/2014/main" id="{62BAD131-9A3E-4DEA-8EC8-0EB620449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676"/>
              <a:ext cx="41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6165" name="Text Box 21">
              <a:extLst>
                <a:ext uri="{FF2B5EF4-FFF2-40B4-BE49-F238E27FC236}">
                  <a16:creationId xmlns:a16="http://schemas.microsoft.com/office/drawing/2014/main" id="{D2DFE4AD-A9C8-4ED0-AE54-F041906B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225"/>
              <a:ext cx="49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0983F04D-AF25-468F-BF56-19859F861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232F923D-5494-48A3-8F31-CCE952D9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5D042A8F-5E03-4C91-BD1F-C8044987B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EA2BE9FB-7F74-4C7A-91FF-AD6C4CDB0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396"/>
              <a:ext cx="0" cy="3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4C624613-0297-46B7-BD27-5754BEEA2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6171" name="Text Box 27">
              <a:extLst>
                <a:ext uri="{FF2B5EF4-FFF2-40B4-BE49-F238E27FC236}">
                  <a16:creationId xmlns:a16="http://schemas.microsoft.com/office/drawing/2014/main" id="{A6448DB5-A7D7-4BD1-8B51-87EBB0C2C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id="{03C62D6C-FA72-46C7-BFA3-96419170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4</a:t>
              </a:r>
            </a:p>
          </p:txBody>
        </p:sp>
        <p:sp>
          <p:nvSpPr>
            <p:cNvPr id="6173" name="Text Box 29">
              <a:extLst>
                <a:ext uri="{FF2B5EF4-FFF2-40B4-BE49-F238E27FC236}">
                  <a16:creationId xmlns:a16="http://schemas.microsoft.com/office/drawing/2014/main" id="{DB0BD79C-3EFF-476D-9978-5A8AECB3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3</a:t>
              </a:r>
            </a:p>
          </p:txBody>
        </p:sp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id="{70EA32EB-EC92-4B26-A49C-BE8169595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E9570A14-A6D7-4474-BBA0-7B45ADFDA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id="{EA77B286-3587-4C92-A1D3-2FD17AE0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实用程序</a:t>
              </a:r>
            </a:p>
            <a:p>
              <a:pPr eaLnBrk="1" hangingPunct="1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9EB8DF6-793C-453D-9A34-7F3D76A65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3340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</a:p>
        </p:txBody>
      </p:sp>
      <p:grpSp>
        <p:nvGrpSpPr>
          <p:cNvPr id="50179" name="Group 20">
            <a:extLst>
              <a:ext uri="{FF2B5EF4-FFF2-40B4-BE49-F238E27FC236}">
                <a16:creationId xmlns:a16="http://schemas.microsoft.com/office/drawing/2014/main" id="{58FE0D4F-9B18-4F5D-A7FC-E6465B87179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00200"/>
            <a:ext cx="7086600" cy="4498975"/>
            <a:chOff x="1104" y="1008"/>
            <a:chExt cx="4464" cy="2834"/>
          </a:xfrm>
        </p:grpSpPr>
        <p:sp>
          <p:nvSpPr>
            <p:cNvPr id="50180" name="Text Box 5">
              <a:extLst>
                <a:ext uri="{FF2B5EF4-FFF2-40B4-BE49-F238E27FC236}">
                  <a16:creationId xmlns:a16="http://schemas.microsoft.com/office/drawing/2014/main" id="{E018D24A-CAFD-4CDE-92B6-59A90E2A4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28"/>
              <a:ext cx="696" cy="1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请求分段虚存原理</a:t>
              </a:r>
            </a:p>
          </p:txBody>
        </p:sp>
        <p:sp>
          <p:nvSpPr>
            <p:cNvPr id="50181" name="Text Box 8">
              <a:extLst>
                <a:ext uri="{FF2B5EF4-FFF2-40B4-BE49-F238E27FC236}">
                  <a16:creationId xmlns:a16="http://schemas.microsoft.com/office/drawing/2014/main" id="{D682BA7A-6A80-42A3-81A5-3F7D65427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1144"/>
              <a:ext cx="1161" cy="4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 表</a:t>
              </a:r>
            </a:p>
          </p:txBody>
        </p:sp>
        <p:sp>
          <p:nvSpPr>
            <p:cNvPr id="50182" name="Text Box 9">
              <a:extLst>
                <a:ext uri="{FF2B5EF4-FFF2-40B4-BE49-F238E27FC236}">
                  <a16:creationId xmlns:a16="http://schemas.microsoft.com/office/drawing/2014/main" id="{436F30A1-4FE0-4313-8066-1DC9B09E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2586"/>
              <a:ext cx="1218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逻辑地址</a:t>
              </a:r>
            </a:p>
          </p:txBody>
        </p:sp>
        <p:sp>
          <p:nvSpPr>
            <p:cNvPr id="50183" name="Text Box 11">
              <a:extLst>
                <a:ext uri="{FF2B5EF4-FFF2-40B4-BE49-F238E27FC236}">
                  <a16:creationId xmlns:a16="http://schemas.microsoft.com/office/drawing/2014/main" id="{E2AA4FCF-953F-4FE7-9E05-8EAF1F030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3354"/>
              <a:ext cx="1228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地址转换</a:t>
              </a:r>
            </a:p>
          </p:txBody>
        </p:sp>
        <p:sp>
          <p:nvSpPr>
            <p:cNvPr id="50184" name="Text Box 12">
              <a:extLst>
                <a:ext uri="{FF2B5EF4-FFF2-40B4-BE49-F238E27FC236}">
                  <a16:creationId xmlns:a16="http://schemas.microsoft.com/office/drawing/2014/main" id="{44ED4B81-0247-4C4F-AAA6-BCF9855F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586"/>
              <a:ext cx="1626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段号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+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段内位移</a:t>
              </a:r>
            </a:p>
          </p:txBody>
        </p:sp>
        <p:sp>
          <p:nvSpPr>
            <p:cNvPr id="50185" name="Text Box 13">
              <a:extLst>
                <a:ext uri="{FF2B5EF4-FFF2-40B4-BE49-F238E27FC236}">
                  <a16:creationId xmlns:a16="http://schemas.microsoft.com/office/drawing/2014/main" id="{B7433DAB-5829-406E-AA15-D0E0E557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008"/>
              <a:ext cx="2090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特征位、中断位、主存起址、其他</a:t>
              </a:r>
            </a:p>
          </p:txBody>
        </p:sp>
        <p:sp>
          <p:nvSpPr>
            <p:cNvPr id="50186" name="Line 14">
              <a:extLst>
                <a:ext uri="{FF2B5EF4-FFF2-40B4-BE49-F238E27FC236}">
                  <a16:creationId xmlns:a16="http://schemas.microsoft.com/office/drawing/2014/main" id="{94740F71-F98C-4AFD-B804-52E07AE77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80"/>
              <a:ext cx="2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15">
              <a:extLst>
                <a:ext uri="{FF2B5EF4-FFF2-40B4-BE49-F238E27FC236}">
                  <a16:creationId xmlns:a16="http://schemas.microsoft.com/office/drawing/2014/main" id="{2959DB7A-CDD1-48E4-8AF0-ED10E2BAF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" y="1392"/>
              <a:ext cx="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AutoShape 16">
              <a:extLst>
                <a:ext uri="{FF2B5EF4-FFF2-40B4-BE49-F238E27FC236}">
                  <a16:creationId xmlns:a16="http://schemas.microsoft.com/office/drawing/2014/main" id="{73772EB5-3CD1-46A5-AEAD-1F29679A7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286"/>
              <a:ext cx="217" cy="2556"/>
            </a:xfrm>
            <a:prstGeom prst="leftBrace">
              <a:avLst>
                <a:gd name="adj1" fmla="val 98157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9" name="Text Box 18">
              <a:extLst>
                <a:ext uri="{FF2B5EF4-FFF2-40B4-BE49-F238E27FC236}">
                  <a16:creationId xmlns:a16="http://schemas.microsoft.com/office/drawing/2014/main" id="{F9947094-75E9-432C-88B3-105ECEAC4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115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段的二维地址结构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6F15431-0440-48CB-BA58-2AF051FD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203" name="Text Box 5">
            <a:extLst>
              <a:ext uri="{FF2B5EF4-FFF2-40B4-BE49-F238E27FC236}">
                <a16:creationId xmlns:a16="http://schemas.microsoft.com/office/drawing/2014/main" id="{F06FB584-B12E-47E9-BE53-5560B2FD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90750"/>
            <a:ext cx="1104900" cy="2930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请求段页式虚存原理</a:t>
            </a:r>
          </a:p>
        </p:txBody>
      </p:sp>
      <p:sp>
        <p:nvSpPr>
          <p:cNvPr id="51204" name="Text Box 6">
            <a:extLst>
              <a:ext uri="{FF2B5EF4-FFF2-40B4-BE49-F238E27FC236}">
                <a16:creationId xmlns:a16="http://schemas.microsoft.com/office/drawing/2014/main" id="{0C5FDB30-8433-4867-99BE-02C63923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1739900"/>
            <a:ext cx="1843088" cy="69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段表</a:t>
            </a:r>
          </a:p>
        </p:txBody>
      </p:sp>
      <p:sp>
        <p:nvSpPr>
          <p:cNvPr id="51205" name="Text Box 7">
            <a:extLst>
              <a:ext uri="{FF2B5EF4-FFF2-40B4-BE49-F238E27FC236}">
                <a16:creationId xmlns:a16="http://schemas.microsoft.com/office/drawing/2014/main" id="{5F934791-4644-4539-B33E-28A7C7BB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105275"/>
            <a:ext cx="1933575" cy="619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逻辑地址</a:t>
            </a:r>
          </a:p>
        </p:txBody>
      </p:sp>
      <p:sp>
        <p:nvSpPr>
          <p:cNvPr id="51206" name="Text Box 8">
            <a:extLst>
              <a:ext uri="{FF2B5EF4-FFF2-40B4-BE49-F238E27FC236}">
                <a16:creationId xmlns:a16="http://schemas.microsoft.com/office/drawing/2014/main" id="{462E64DA-0E62-46CC-8B63-B052E628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5248275"/>
            <a:ext cx="1949450" cy="771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地址转换</a:t>
            </a:r>
          </a:p>
        </p:txBody>
      </p:sp>
      <p:sp>
        <p:nvSpPr>
          <p:cNvPr id="51207" name="Text Box 9">
            <a:extLst>
              <a:ext uri="{FF2B5EF4-FFF2-40B4-BE49-F238E27FC236}">
                <a16:creationId xmlns:a16="http://schemas.microsoft.com/office/drawing/2014/main" id="{BF6DCAA0-2383-4E1C-AA60-2FDB9182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81475"/>
            <a:ext cx="2971800" cy="1076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段内页号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页内位移</a:t>
            </a:r>
          </a:p>
        </p:txBody>
      </p:sp>
      <p:sp>
        <p:nvSpPr>
          <p:cNvPr id="51208" name="Text Box 10">
            <a:extLst>
              <a:ext uri="{FF2B5EF4-FFF2-40B4-BE49-F238E27FC236}">
                <a16:creationId xmlns:a16="http://schemas.microsoft.com/office/drawing/2014/main" id="{60970A8A-5DCA-41A5-88FE-EDDA354B7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1447800"/>
            <a:ext cx="3317875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中断位、页表起址、其他</a:t>
            </a:r>
          </a:p>
        </p:txBody>
      </p:sp>
      <p:sp>
        <p:nvSpPr>
          <p:cNvPr id="51209" name="Line 11">
            <a:extLst>
              <a:ext uri="{FF2B5EF4-FFF2-40B4-BE49-F238E27FC236}">
                <a16:creationId xmlns:a16="http://schemas.microsoft.com/office/drawing/2014/main" id="{F3383456-78AB-4D96-A262-8495A4FE9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49580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2">
            <a:extLst>
              <a:ext uri="{FF2B5EF4-FFF2-40B4-BE49-F238E27FC236}">
                <a16:creationId xmlns:a16="http://schemas.microsoft.com/office/drawing/2014/main" id="{F26F65CC-474C-4FD0-BB0F-661B3CBC4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1438" y="2133600"/>
            <a:ext cx="369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AutoShape 13">
            <a:extLst>
              <a:ext uri="{FF2B5EF4-FFF2-40B4-BE49-F238E27FC236}">
                <a16:creationId xmlns:a16="http://schemas.microsoft.com/office/drawing/2014/main" id="{17D801AA-3359-4874-B551-D7404F6193EF}"/>
              </a:ext>
            </a:extLst>
          </p:cNvPr>
          <p:cNvSpPr>
            <a:spLocks/>
          </p:cNvSpPr>
          <p:nvPr/>
        </p:nvSpPr>
        <p:spPr bwMode="auto">
          <a:xfrm>
            <a:off x="2938463" y="1965325"/>
            <a:ext cx="344487" cy="4057650"/>
          </a:xfrm>
          <a:prstGeom prst="leftBrace">
            <a:avLst>
              <a:gd name="adj1" fmla="val 981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Text Box 14">
            <a:extLst>
              <a:ext uri="{FF2B5EF4-FFF2-40B4-BE49-F238E27FC236}">
                <a16:creationId xmlns:a16="http://schemas.microsoft.com/office/drawing/2014/main" id="{5B074871-8243-4D48-9FED-DFA8B02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048000"/>
            <a:ext cx="1828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页表</a:t>
            </a:r>
          </a:p>
        </p:txBody>
      </p:sp>
      <p:sp>
        <p:nvSpPr>
          <p:cNvPr id="51213" name="Text Box 15">
            <a:extLst>
              <a:ext uri="{FF2B5EF4-FFF2-40B4-BE49-F238E27FC236}">
                <a16:creationId xmlns:a16="http://schemas.microsoft.com/office/drawing/2014/main" id="{8666755B-BFD5-4662-9FC7-5B55B6A23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3317875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中断位、页框号、 特征位、其他</a:t>
            </a:r>
          </a:p>
        </p:txBody>
      </p:sp>
      <p:sp>
        <p:nvSpPr>
          <p:cNvPr id="51214" name="Line 16">
            <a:extLst>
              <a:ext uri="{FF2B5EF4-FFF2-40B4-BE49-F238E27FC236}">
                <a16:creationId xmlns:a16="http://schemas.microsoft.com/office/drawing/2014/main" id="{5DC8461C-88EF-419F-884C-8E398DB0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5" name="Rectangle 19">
            <a:extLst>
              <a:ext uri="{FF2B5EF4-FFF2-40B4-BE49-F238E27FC236}">
                <a16:creationId xmlns:a16="http://schemas.microsoft.com/office/drawing/2014/main" id="{DE2ACCD2-B64F-40C8-899A-7B7610A9A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>
            <a:extLst>
              <a:ext uri="{FF2B5EF4-FFF2-40B4-BE49-F238E27FC236}">
                <a16:creationId xmlns:a16="http://schemas.microsoft.com/office/drawing/2014/main" id="{76D60915-7E0E-45C4-92E4-E1106F94E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52227" name="Group 2052">
            <a:extLst>
              <a:ext uri="{FF2B5EF4-FFF2-40B4-BE49-F238E27FC236}">
                <a16:creationId xmlns:a16="http://schemas.microsoft.com/office/drawing/2014/main" id="{1568DDD8-1320-48BE-A2EA-DBE3B933A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8229600" cy="5638800"/>
            <a:chOff x="2781" y="1318"/>
            <a:chExt cx="6480" cy="3432"/>
          </a:xfrm>
        </p:grpSpPr>
        <p:grpSp>
          <p:nvGrpSpPr>
            <p:cNvPr id="52229" name="Group 2053">
              <a:extLst>
                <a:ext uri="{FF2B5EF4-FFF2-40B4-BE49-F238E27FC236}">
                  <a16:creationId xmlns:a16="http://schemas.microsoft.com/office/drawing/2014/main" id="{A42892E5-526B-4CE4-8D96-207698054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318"/>
              <a:ext cx="6480" cy="3041"/>
              <a:chOff x="2601" y="10914"/>
              <a:chExt cx="6480" cy="3041"/>
            </a:xfrm>
          </p:grpSpPr>
          <p:sp>
            <p:nvSpPr>
              <p:cNvPr id="52231" name="Text Box 2054">
                <a:extLst>
                  <a:ext uri="{FF2B5EF4-FFF2-40B4-BE49-F238E27FC236}">
                    <a16:creationId xmlns:a16="http://schemas.microsoft.com/office/drawing/2014/main" id="{FCF7B5F5-7714-4F49-8CE4-051817047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2020"/>
                <a:ext cx="845" cy="11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zh-CN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  <p:sp>
            <p:nvSpPr>
              <p:cNvPr id="52232" name="Text Box 2055">
                <a:extLst>
                  <a:ext uri="{FF2B5EF4-FFF2-40B4-BE49-F238E27FC236}">
                    <a16:creationId xmlns:a16="http://schemas.microsoft.com/office/drawing/2014/main" id="{00D63F2C-90F1-4BB5-AEA2-4A9FFC558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" y="12296"/>
                <a:ext cx="1495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1600" b="1">
                    <a:solidFill>
                      <a:srgbClr val="008000"/>
                    </a:solidFill>
                    <a:latin typeface="仿宋_GB2312" pitchFamily="49" charset="-122"/>
                  </a:rPr>
                  <a:t>页框号  页内位移</a:t>
                </a:r>
              </a:p>
            </p:txBody>
          </p:sp>
          <p:sp>
            <p:nvSpPr>
              <p:cNvPr id="52233" name="Text Box 2056">
                <a:extLst>
                  <a:ext uri="{FF2B5EF4-FFF2-40B4-BE49-F238E27FC236}">
                    <a16:creationId xmlns:a16="http://schemas.microsoft.com/office/drawing/2014/main" id="{5A3E3A6B-CACF-42D3-899A-162E26BC38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" y="10914"/>
                <a:ext cx="3988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目录位移     页表页位移    页内位移</a:t>
                </a:r>
              </a:p>
            </p:txBody>
          </p:sp>
          <p:sp>
            <p:nvSpPr>
              <p:cNvPr id="52234" name="Text Box 2057">
                <a:extLst>
                  <a:ext uri="{FF2B5EF4-FFF2-40B4-BE49-F238E27FC236}">
                    <a16:creationId xmlns:a16="http://schemas.microsoft.com/office/drawing/2014/main" id="{5173AF88-5D6A-4846-8AA2-C4C643890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2020"/>
                <a:ext cx="741" cy="125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zh-CN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  <p:sp>
            <p:nvSpPr>
              <p:cNvPr id="52235" name="Line 2058">
                <a:extLst>
                  <a:ext uri="{FF2B5EF4-FFF2-40B4-BE49-F238E27FC236}">
                    <a16:creationId xmlns:a16="http://schemas.microsoft.com/office/drawing/2014/main" id="{C702374F-84CB-42E0-9790-D544F0857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7" y="10914"/>
                <a:ext cx="0" cy="4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36" name="Line 2059">
                <a:extLst>
                  <a:ext uri="{FF2B5EF4-FFF2-40B4-BE49-F238E27FC236}">
                    <a16:creationId xmlns:a16="http://schemas.microsoft.com/office/drawing/2014/main" id="{48D8FBEF-2970-4719-9D3C-DC07BDEAD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0" y="10914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37" name="Line 2060">
                <a:extLst>
                  <a:ext uri="{FF2B5EF4-FFF2-40B4-BE49-F238E27FC236}">
                    <a16:creationId xmlns:a16="http://schemas.microsoft.com/office/drawing/2014/main" id="{C5680C16-6312-4573-82D5-F7A3E3B71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4" y="12296"/>
                <a:ext cx="0" cy="4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38" name="Line 2061">
                <a:extLst>
                  <a:ext uri="{FF2B5EF4-FFF2-40B4-BE49-F238E27FC236}">
                    <a16:creationId xmlns:a16="http://schemas.microsoft.com/office/drawing/2014/main" id="{A3E95591-9F54-4040-AA91-884C4543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12594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39" name="Line 2062">
                <a:extLst>
                  <a:ext uri="{FF2B5EF4-FFF2-40B4-BE49-F238E27FC236}">
                    <a16:creationId xmlns:a16="http://schemas.microsoft.com/office/drawing/2014/main" id="{4A217B11-AD1F-4440-9825-6AB56F883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1329"/>
                <a:ext cx="0" cy="11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40" name="Text Box 2063">
                <a:extLst>
                  <a:ext uri="{FF2B5EF4-FFF2-40B4-BE49-F238E27FC236}">
                    <a16:creationId xmlns:a16="http://schemas.microsoft.com/office/drawing/2014/main" id="{9EBBE175-4826-4E0D-B973-8B73C1CC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2435"/>
                <a:ext cx="665" cy="41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fontAlgn="ctr"/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页框号</a:t>
                </a:r>
              </a:p>
            </p:txBody>
          </p:sp>
          <p:sp>
            <p:nvSpPr>
              <p:cNvPr id="52241" name="Line 2064">
                <a:extLst>
                  <a:ext uri="{FF2B5EF4-FFF2-40B4-BE49-F238E27FC236}">
                    <a16:creationId xmlns:a16="http://schemas.microsoft.com/office/drawing/2014/main" id="{424805E9-F00B-449E-963F-F98CE14BF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0" y="12435"/>
                <a:ext cx="741" cy="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42" name="Text Box 2065">
                <a:extLst>
                  <a:ext uri="{FF2B5EF4-FFF2-40B4-BE49-F238E27FC236}">
                    <a16:creationId xmlns:a16="http://schemas.microsoft.com/office/drawing/2014/main" id="{F20B33D1-CA7B-455F-8F7D-7B4090F71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2435"/>
                <a:ext cx="830" cy="27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1600" b="1">
                    <a:solidFill>
                      <a:srgbClr val="008000"/>
                    </a:solidFill>
                    <a:latin typeface="仿宋_GB2312" pitchFamily="49" charset="-122"/>
                  </a:rPr>
                  <a:t>页表页地址</a:t>
                </a:r>
              </a:p>
            </p:txBody>
          </p:sp>
          <p:sp>
            <p:nvSpPr>
              <p:cNvPr id="52243" name="Text Box 2066">
                <a:extLst>
                  <a:ext uri="{FF2B5EF4-FFF2-40B4-BE49-F238E27FC236}">
                    <a16:creationId xmlns:a16="http://schemas.microsoft.com/office/drawing/2014/main" id="{FEEFEE20-4D31-45B4-AA20-9167F0A25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3402"/>
                <a:ext cx="1025" cy="5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进程一级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    表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(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页目录表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52244" name="Text Box 2067">
                <a:extLst>
                  <a:ext uri="{FF2B5EF4-FFF2-40B4-BE49-F238E27FC236}">
                    <a16:creationId xmlns:a16="http://schemas.microsoft.com/office/drawing/2014/main" id="{AA1E9B94-0EDD-43DF-BDB9-7C283AD70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3402"/>
                <a:ext cx="1197" cy="5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进程二级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    表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(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页表页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52245" name="Text Box 2068">
                <a:extLst>
                  <a:ext uri="{FF2B5EF4-FFF2-40B4-BE49-F238E27FC236}">
                    <a16:creationId xmlns:a16="http://schemas.microsoft.com/office/drawing/2014/main" id="{3AEB0904-4C38-4766-A5F5-304F32D3E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2" y="11996"/>
                <a:ext cx="1197" cy="2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物理地址</a:t>
                </a:r>
              </a:p>
            </p:txBody>
          </p:sp>
          <p:sp>
            <p:nvSpPr>
              <p:cNvPr id="52246" name="Text Box 2069">
                <a:extLst>
                  <a:ext uri="{FF2B5EF4-FFF2-40B4-BE49-F238E27FC236}">
                    <a16:creationId xmlns:a16="http://schemas.microsoft.com/office/drawing/2014/main" id="{0A416C24-B5E3-4AFA-B4C4-1DE5E6A56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2" y="11052"/>
                <a:ext cx="997" cy="2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逻辑地址</a:t>
                </a:r>
              </a:p>
            </p:txBody>
          </p:sp>
          <p:sp>
            <p:nvSpPr>
              <p:cNvPr id="52247" name="Text Box 2070">
                <a:extLst>
                  <a:ext uri="{FF2B5EF4-FFF2-40B4-BE49-F238E27FC236}">
                    <a16:creationId xmlns:a16="http://schemas.microsoft.com/office/drawing/2014/main" id="{7BD2EFED-B357-4ECE-80FE-B3349C9BA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12448"/>
                <a:ext cx="1026" cy="43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页目录表控制寄存器</a:t>
                </a:r>
              </a:p>
            </p:txBody>
          </p:sp>
          <p:sp>
            <p:nvSpPr>
              <p:cNvPr id="52248" name="Line 2071">
                <a:extLst>
                  <a:ext uri="{FF2B5EF4-FFF2-40B4-BE49-F238E27FC236}">
                    <a16:creationId xmlns:a16="http://schemas.microsoft.com/office/drawing/2014/main" id="{5836F58F-0211-4648-8E2E-AC5BD63FB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8" y="12594"/>
                <a:ext cx="34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49" name="AutoShape 2072">
                <a:extLst>
                  <a:ext uri="{FF2B5EF4-FFF2-40B4-BE49-F238E27FC236}">
                    <a16:creationId xmlns:a16="http://schemas.microsoft.com/office/drawing/2014/main" id="{DD943F96-E258-435D-BF4E-9A551548F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2448"/>
                <a:ext cx="343" cy="291"/>
              </a:xfrm>
              <a:prstGeom prst="flowChartOr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50" name="AutoShape 2073">
                <a:extLst>
                  <a:ext uri="{FF2B5EF4-FFF2-40B4-BE49-F238E27FC236}">
                    <a16:creationId xmlns:a16="http://schemas.microsoft.com/office/drawing/2014/main" id="{C3EB0AE5-B1C9-4E83-B929-4263AED4A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12448"/>
                <a:ext cx="342" cy="291"/>
              </a:xfrm>
              <a:prstGeom prst="flowChartOr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51" name="Line 2074">
                <a:extLst>
                  <a:ext uri="{FF2B5EF4-FFF2-40B4-BE49-F238E27FC236}">
                    <a16:creationId xmlns:a16="http://schemas.microsoft.com/office/drawing/2014/main" id="{8DF915B6-8F5C-45DD-B3C7-06E5FBC8E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12711"/>
                <a:ext cx="8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2" name="Line 2075">
                <a:extLst>
                  <a:ext uri="{FF2B5EF4-FFF2-40B4-BE49-F238E27FC236}">
                    <a16:creationId xmlns:a16="http://schemas.microsoft.com/office/drawing/2014/main" id="{C8D506A2-8477-43C7-9CB4-2807B5FA5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12435"/>
                <a:ext cx="8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3" name="Line 2076">
                <a:extLst>
                  <a:ext uri="{FF2B5EF4-FFF2-40B4-BE49-F238E27FC236}">
                    <a16:creationId xmlns:a16="http://schemas.microsoft.com/office/drawing/2014/main" id="{7AEEA44E-A1DC-4971-A174-16AB007EB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0" y="12711"/>
                <a:ext cx="741" cy="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254" name="Line 2077">
                <a:extLst>
                  <a:ext uri="{FF2B5EF4-FFF2-40B4-BE49-F238E27FC236}">
                    <a16:creationId xmlns:a16="http://schemas.microsoft.com/office/drawing/2014/main" id="{9AE8CB4C-A7F1-4CCB-89E5-7AC9A6AB6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9" y="12573"/>
                <a:ext cx="8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Line 2078">
                <a:extLst>
                  <a:ext uri="{FF2B5EF4-FFF2-40B4-BE49-F238E27FC236}">
                    <a16:creationId xmlns:a16="http://schemas.microsoft.com/office/drawing/2014/main" id="{341D4C0E-AEC0-4A06-8780-260C440DD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5" y="12573"/>
                <a:ext cx="8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Line 2079">
                <a:extLst>
                  <a:ext uri="{FF2B5EF4-FFF2-40B4-BE49-F238E27FC236}">
                    <a16:creationId xmlns:a16="http://schemas.microsoft.com/office/drawing/2014/main" id="{F5B2CA6B-2C5A-45F6-B07D-4B9EF7AB7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2" y="11329"/>
                <a:ext cx="0" cy="1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0" name="Text Box 2080">
              <a:extLst>
                <a:ext uri="{FF2B5EF4-FFF2-40B4-BE49-F238E27FC236}">
                  <a16:creationId xmlns:a16="http://schemas.microsoft.com/office/drawing/2014/main" id="{C33E7EDB-6B00-4C9E-B830-6E5CA3ECE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4282"/>
              <a:ext cx="414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 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二级页表地址转换过程</a:t>
              </a:r>
            </a:p>
          </p:txBody>
        </p:sp>
      </p:grpSp>
      <p:sp>
        <p:nvSpPr>
          <p:cNvPr id="52228" name="Rectangle 2081">
            <a:extLst>
              <a:ext uri="{FF2B5EF4-FFF2-40B4-BE49-F238E27FC236}">
                <a16:creationId xmlns:a16="http://schemas.microsoft.com/office/drawing/2014/main" id="{BF7DD1D5-4F9F-4850-9BF2-A6F5B2DBB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C851C38-0AE0-49EE-BBDE-DA425CC86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762000"/>
            <a:ext cx="7391400" cy="7143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(14)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2524BC1-A69E-4AAC-9612-C01C7A97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/>
              <a:t>      </a:t>
            </a:r>
          </a:p>
          <a:p>
            <a:pPr eaLnBrk="1" hangingPunct="1">
              <a:buFontTx/>
              <a:buNone/>
            </a:pPr>
            <a:endParaRPr lang="en-US" altLang="zh-CN" sz="3600"/>
          </a:p>
        </p:txBody>
      </p:sp>
      <p:grpSp>
        <p:nvGrpSpPr>
          <p:cNvPr id="53252" name="Group 56">
            <a:extLst>
              <a:ext uri="{FF2B5EF4-FFF2-40B4-BE49-F238E27FC236}">
                <a16:creationId xmlns:a16="http://schemas.microsoft.com/office/drawing/2014/main" id="{719245B8-4995-4A69-82BA-97F4C988CDAF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295400"/>
            <a:ext cx="7493000" cy="4953000"/>
            <a:chOff x="752" y="816"/>
            <a:chExt cx="4720" cy="3120"/>
          </a:xfrm>
        </p:grpSpPr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63D34F9C-B7D1-4D01-B51B-CD0D15F7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046"/>
              <a:ext cx="1236" cy="2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9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页框号    位移</a:t>
              </a: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9224FFF3-339A-4B3C-B224-C814F49D7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818"/>
              <a:ext cx="1574" cy="13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02223BA9-5EAF-4D28-8B48-B4DCA98B5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1046"/>
              <a:ext cx="1798" cy="2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进程标识 页号     位移</a:t>
              </a:r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083EE530-4CAB-4E86-9070-7FB5C60D0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BF160EA2-EFB8-4C91-8E9D-1B33ABEAF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C5FB35E7-2B2C-4051-9EAC-B5D569AA2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584"/>
              <a:ext cx="1963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进程标识  页号 特征位 链指针</a:t>
              </a:r>
              <a:r>
                <a:rPr kumimoji="0" lang="zh-CN" altLang="en-US" sz="900" b="1">
                  <a:solidFill>
                    <a:srgbClr val="008000"/>
                  </a:solidFill>
                  <a:latin typeface="仿宋_GB2312" pitchFamily="49" charset="-122"/>
                </a:rPr>
                <a:t>    </a:t>
              </a:r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76140016-A354-4CF9-B6B7-34202822E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5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D9DF0702-1C38-457C-9EB7-AABC0F91B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2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5F7AEB2A-B208-4A69-878B-CB7E4CB63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AD15B8C2-5F53-46D9-813A-8F488E04E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DCD22985-90FD-47CA-A33A-0495A4A5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848"/>
              <a:ext cx="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2618BE07-27B7-4D45-A5D2-6FBAB525E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273"/>
              <a:ext cx="338" cy="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索引</a:t>
              </a:r>
            </a:p>
            <a:p>
              <a:pPr algn="just"/>
              <a:endParaRPr kumimoji="0" lang="en-US" altLang="zh-CN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3265" name="Line 17">
              <a:extLst>
                <a:ext uri="{FF2B5EF4-FFF2-40B4-BE49-F238E27FC236}">
                  <a16:creationId xmlns:a16="http://schemas.microsoft.com/office/drawing/2014/main" id="{24EC4F70-A925-41DC-9F7B-E5B64F9E0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993"/>
              <a:ext cx="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A3C0AC2F-5712-4302-80FE-08EED4F37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6" y="1848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E47EB59A-D4AF-4577-996E-7F33B8A46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535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9ADC9902-7674-455E-8E59-02F9A07C7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1" y="1318"/>
              <a:ext cx="0" cy="1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FFB9D3C1-CF32-4E76-8940-504357CBC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275"/>
              <a:ext cx="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70" name="Line 23">
              <a:extLst>
                <a:ext uri="{FF2B5EF4-FFF2-40B4-BE49-F238E27FC236}">
                  <a16:creationId xmlns:a16="http://schemas.microsoft.com/office/drawing/2014/main" id="{D4B337DE-7845-4AF5-86C6-151E47E34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504"/>
              <a:ext cx="2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71" name="Line 24">
              <a:extLst>
                <a:ext uri="{FF2B5EF4-FFF2-40B4-BE49-F238E27FC236}">
                  <a16:creationId xmlns:a16="http://schemas.microsoft.com/office/drawing/2014/main" id="{DA445C2B-5093-4CEB-983F-B6A9FBE27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1275"/>
              <a:ext cx="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72" name="Text Box 25">
              <a:extLst>
                <a:ext uri="{FF2B5EF4-FFF2-40B4-BE49-F238E27FC236}">
                  <a16:creationId xmlns:a16="http://schemas.microsoft.com/office/drawing/2014/main" id="{9A6E5A25-4971-49B9-A182-4ED57FD6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816"/>
              <a:ext cx="561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物理地址</a:t>
              </a:r>
            </a:p>
          </p:txBody>
        </p:sp>
        <p:sp>
          <p:nvSpPr>
            <p:cNvPr id="53273" name="Text Box 26">
              <a:extLst>
                <a:ext uri="{FF2B5EF4-FFF2-40B4-BE49-F238E27FC236}">
                  <a16:creationId xmlns:a16="http://schemas.microsoft.com/office/drawing/2014/main" id="{E279F959-3547-44A2-8759-C91191116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816"/>
              <a:ext cx="562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逻辑地址</a:t>
              </a:r>
            </a:p>
          </p:txBody>
        </p:sp>
        <p:sp>
          <p:nvSpPr>
            <p:cNvPr id="53274" name="Text Box 27">
              <a:extLst>
                <a:ext uri="{FF2B5EF4-FFF2-40B4-BE49-F238E27FC236}">
                  <a16:creationId xmlns:a16="http://schemas.microsoft.com/office/drawing/2014/main" id="{2665B8BC-CA83-4578-886B-1458142FF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1795"/>
              <a:ext cx="337" cy="14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r>
                <a:rPr kumimoji="0" lang="en-US" altLang="zh-CN" sz="1000" b="1">
                  <a:solidFill>
                    <a:srgbClr val="008000"/>
                  </a:solidFill>
                </a:rPr>
                <a:t>·</a:t>
              </a:r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r>
                <a:rPr kumimoji="0" lang="en-US" altLang="zh-CN" sz="1000" b="1">
                  <a:solidFill>
                    <a:srgbClr val="008000"/>
                  </a:solidFill>
                </a:rPr>
                <a:t>·</a:t>
              </a:r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3275" name="Text Box 28">
              <a:extLst>
                <a:ext uri="{FF2B5EF4-FFF2-40B4-BE49-F238E27FC236}">
                  <a16:creationId xmlns:a16="http://schemas.microsoft.com/office/drawing/2014/main" id="{7A95092B-0260-482B-88AD-DEC5B101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153"/>
              <a:ext cx="450" cy="4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哈希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函数</a:t>
              </a:r>
            </a:p>
          </p:txBody>
        </p:sp>
        <p:sp>
          <p:nvSpPr>
            <p:cNvPr id="53276" name="Line 29">
              <a:extLst>
                <a:ext uri="{FF2B5EF4-FFF2-40B4-BE49-F238E27FC236}">
                  <a16:creationId xmlns:a16="http://schemas.microsoft.com/office/drawing/2014/main" id="{E5312107-3B37-4E8B-9571-E607ADFC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914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30">
              <a:extLst>
                <a:ext uri="{FF2B5EF4-FFF2-40B4-BE49-F238E27FC236}">
                  <a16:creationId xmlns:a16="http://schemas.microsoft.com/office/drawing/2014/main" id="{789026AB-4B4B-40DB-9F3B-B90D4C55A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034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1">
              <a:extLst>
                <a:ext uri="{FF2B5EF4-FFF2-40B4-BE49-F238E27FC236}">
                  <a16:creationId xmlns:a16="http://schemas.microsoft.com/office/drawing/2014/main" id="{DADA9D98-A647-4E12-8EDE-F65B6F9F7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153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2">
              <a:extLst>
                <a:ext uri="{FF2B5EF4-FFF2-40B4-BE49-F238E27FC236}">
                  <a16:creationId xmlns:a16="http://schemas.microsoft.com/office/drawing/2014/main" id="{738279A3-24E3-4C90-9DDD-88CE8BF7B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273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3">
              <a:extLst>
                <a:ext uri="{FF2B5EF4-FFF2-40B4-BE49-F238E27FC236}">
                  <a16:creationId xmlns:a16="http://schemas.microsoft.com/office/drawing/2014/main" id="{57B69ABB-D48E-46A2-88B6-0CEFA1E0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4">
              <a:extLst>
                <a:ext uri="{FF2B5EF4-FFF2-40B4-BE49-F238E27FC236}">
                  <a16:creationId xmlns:a16="http://schemas.microsoft.com/office/drawing/2014/main" id="{C2D3475A-D582-45EF-B964-E1C87B9A7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511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5">
              <a:extLst>
                <a:ext uri="{FF2B5EF4-FFF2-40B4-BE49-F238E27FC236}">
                  <a16:creationId xmlns:a16="http://schemas.microsoft.com/office/drawing/2014/main" id="{6B59B22A-EB61-4020-A741-33A265EC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6">
              <a:extLst>
                <a:ext uri="{FF2B5EF4-FFF2-40B4-BE49-F238E27FC236}">
                  <a16:creationId xmlns:a16="http://schemas.microsoft.com/office/drawing/2014/main" id="{39BF6CE9-B05C-4885-9718-B19B0076C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750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7">
              <a:extLst>
                <a:ext uri="{FF2B5EF4-FFF2-40B4-BE49-F238E27FC236}">
                  <a16:creationId xmlns:a16="http://schemas.microsoft.com/office/drawing/2014/main" id="{35D8CA93-04C3-4E38-86CA-6D1378F1E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631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8">
              <a:extLst>
                <a:ext uri="{FF2B5EF4-FFF2-40B4-BE49-F238E27FC236}">
                  <a16:creationId xmlns:a16="http://schemas.microsoft.com/office/drawing/2014/main" id="{9C60E1F9-1912-46DC-8230-168C445C9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198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39">
              <a:extLst>
                <a:ext uri="{FF2B5EF4-FFF2-40B4-BE49-F238E27FC236}">
                  <a16:creationId xmlns:a16="http://schemas.microsoft.com/office/drawing/2014/main" id="{030B420D-DF6E-4C43-8F3A-621D9EDC4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437"/>
              <a:ext cx="5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40">
              <a:extLst>
                <a:ext uri="{FF2B5EF4-FFF2-40B4-BE49-F238E27FC236}">
                  <a16:creationId xmlns:a16="http://schemas.microsoft.com/office/drawing/2014/main" id="{AE7467E6-2C4C-464A-B8BD-14EF545B7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437"/>
              <a:ext cx="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41">
              <a:extLst>
                <a:ext uri="{FF2B5EF4-FFF2-40B4-BE49-F238E27FC236}">
                  <a16:creationId xmlns:a16="http://schemas.microsoft.com/office/drawing/2014/main" id="{43AD084D-28F3-4F05-955C-BCE70C42B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Text Box 42">
              <a:extLst>
                <a:ext uri="{FF2B5EF4-FFF2-40B4-BE49-F238E27FC236}">
                  <a16:creationId xmlns:a16="http://schemas.microsoft.com/office/drawing/2014/main" id="{CC2C6D78-4866-4888-AD7F-63ABEDF15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3347"/>
              <a:ext cx="562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哈希表</a:t>
              </a:r>
            </a:p>
          </p:txBody>
        </p:sp>
        <p:sp>
          <p:nvSpPr>
            <p:cNvPr id="53290" name="Line 43">
              <a:extLst>
                <a:ext uri="{FF2B5EF4-FFF2-40B4-BE49-F238E27FC236}">
                  <a16:creationId xmlns:a16="http://schemas.microsoft.com/office/drawing/2014/main" id="{CF6DC1BC-DCDB-4063-8542-9E1F29073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Line 44">
              <a:extLst>
                <a:ext uri="{FF2B5EF4-FFF2-40B4-BE49-F238E27FC236}">
                  <a16:creationId xmlns:a16="http://schemas.microsoft.com/office/drawing/2014/main" id="{107BD208-0843-42CE-A552-84A267A84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1795"/>
              <a:ext cx="0" cy="14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5">
              <a:extLst>
                <a:ext uri="{FF2B5EF4-FFF2-40B4-BE49-F238E27FC236}">
                  <a16:creationId xmlns:a16="http://schemas.microsoft.com/office/drawing/2014/main" id="{ADBEB326-4BE0-4750-AA0D-B119143EE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034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6">
              <a:extLst>
                <a:ext uri="{FF2B5EF4-FFF2-40B4-BE49-F238E27FC236}">
                  <a16:creationId xmlns:a16="http://schemas.microsoft.com/office/drawing/2014/main" id="{2E01FEDD-375A-4765-86F1-B66CDBA0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273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47">
              <a:extLst>
                <a:ext uri="{FF2B5EF4-FFF2-40B4-BE49-F238E27FC236}">
                  <a16:creationId xmlns:a16="http://schemas.microsoft.com/office/drawing/2014/main" id="{021288F3-C958-4A7A-8C33-5C37693B0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511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Line 48">
              <a:extLst>
                <a:ext uri="{FF2B5EF4-FFF2-40B4-BE49-F238E27FC236}">
                  <a16:creationId xmlns:a16="http://schemas.microsoft.com/office/drawing/2014/main" id="{99682489-C1A7-4715-9FB3-D7DE755D9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750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Line 49">
              <a:extLst>
                <a:ext uri="{FF2B5EF4-FFF2-40B4-BE49-F238E27FC236}">
                  <a16:creationId xmlns:a16="http://schemas.microsoft.com/office/drawing/2014/main" id="{FBE7BDDE-7350-4611-B374-DA2949268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989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50">
              <a:extLst>
                <a:ext uri="{FF2B5EF4-FFF2-40B4-BE49-F238E27FC236}">
                  <a16:creationId xmlns:a16="http://schemas.microsoft.com/office/drawing/2014/main" id="{318AC1C8-8F67-4CE6-A4F3-BA256AD7E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" y="2153"/>
              <a:ext cx="449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Line 51">
              <a:extLst>
                <a:ext uri="{FF2B5EF4-FFF2-40B4-BE49-F238E27FC236}">
                  <a16:creationId xmlns:a16="http://schemas.microsoft.com/office/drawing/2014/main" id="{AC969590-363E-44D5-9C5C-82BE767D3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9" y="2870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52">
              <a:extLst>
                <a:ext uri="{FF2B5EF4-FFF2-40B4-BE49-F238E27FC236}">
                  <a16:creationId xmlns:a16="http://schemas.microsoft.com/office/drawing/2014/main" id="{1B8AFBDB-4188-4C52-828C-48F0A8D0A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2153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53">
              <a:extLst>
                <a:ext uri="{FF2B5EF4-FFF2-40B4-BE49-F238E27FC236}">
                  <a16:creationId xmlns:a16="http://schemas.microsoft.com/office/drawing/2014/main" id="{A3457893-783B-4AE2-A771-E9B659354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2153"/>
              <a:ext cx="0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54">
              <a:extLst>
                <a:ext uri="{FF2B5EF4-FFF2-40B4-BE49-F238E27FC236}">
                  <a16:creationId xmlns:a16="http://schemas.microsoft.com/office/drawing/2014/main" id="{81D2BCCB-6E0E-4D8D-AE7D-65DBB6DE7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2392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Text Box 55">
              <a:extLst>
                <a:ext uri="{FF2B5EF4-FFF2-40B4-BE49-F238E27FC236}">
                  <a16:creationId xmlns:a16="http://schemas.microsoft.com/office/drawing/2014/main" id="{C12DC5EB-2E77-4F49-BA0E-365D79B84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503"/>
              <a:ext cx="2135" cy="4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反置页表及其地址转换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CAADB06-94A0-42B4-9FC9-9E890DF2D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875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</a:p>
        </p:txBody>
      </p:sp>
      <p:grpSp>
        <p:nvGrpSpPr>
          <p:cNvPr id="54275" name="Group 32">
            <a:extLst>
              <a:ext uri="{FF2B5EF4-FFF2-40B4-BE49-F238E27FC236}">
                <a16:creationId xmlns:a16="http://schemas.microsoft.com/office/drawing/2014/main" id="{1A60BC08-99E6-4144-8CBA-20F44CD0F35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90600"/>
            <a:ext cx="1735138" cy="5664200"/>
            <a:chOff x="3792" y="880"/>
            <a:chExt cx="1765" cy="2848"/>
          </a:xfrm>
        </p:grpSpPr>
        <p:sp>
          <p:nvSpPr>
            <p:cNvPr id="54298" name="Text Box 5">
              <a:extLst>
                <a:ext uri="{FF2B5EF4-FFF2-40B4-BE49-F238E27FC236}">
                  <a16:creationId xmlns:a16="http://schemas.microsoft.com/office/drawing/2014/main" id="{6393723D-E532-4CE6-9E8E-EB35653FE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88"/>
              <a:ext cx="576" cy="1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</a:t>
              </a:r>
            </a:p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</a:p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控制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方式</a:t>
              </a:r>
            </a:p>
          </p:txBody>
        </p:sp>
        <p:sp>
          <p:nvSpPr>
            <p:cNvPr id="54299" name="Text Box 6">
              <a:extLst>
                <a:ext uri="{FF2B5EF4-FFF2-40B4-BE49-F238E27FC236}">
                  <a16:creationId xmlns:a16="http://schemas.microsoft.com/office/drawing/2014/main" id="{26946DDD-1E01-4944-9AE2-F7054BFC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2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中断驱动方式</a:t>
              </a:r>
            </a:p>
          </p:txBody>
        </p:sp>
        <p:sp>
          <p:nvSpPr>
            <p:cNvPr id="54300" name="Text Box 7">
              <a:extLst>
                <a:ext uri="{FF2B5EF4-FFF2-40B4-BE49-F238E27FC236}">
                  <a16:creationId xmlns:a16="http://schemas.microsoft.com/office/drawing/2014/main" id="{03265FA5-AC93-40D5-8A72-4BA6616B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88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通道控制方式</a:t>
              </a:r>
            </a:p>
          </p:txBody>
        </p:sp>
        <p:sp>
          <p:nvSpPr>
            <p:cNvPr id="54301" name="Text Box 8">
              <a:extLst>
                <a:ext uri="{FF2B5EF4-FFF2-40B4-BE49-F238E27FC236}">
                  <a16:creationId xmlns:a16="http://schemas.microsoft.com/office/drawing/2014/main" id="{A3BDCD4F-CE18-40E1-B617-8BF7821CB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12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程序询问方式</a:t>
              </a:r>
            </a:p>
          </p:txBody>
        </p:sp>
        <p:sp>
          <p:nvSpPr>
            <p:cNvPr id="54302" name="Text Box 13">
              <a:extLst>
                <a:ext uri="{FF2B5EF4-FFF2-40B4-BE49-F238E27FC236}">
                  <a16:creationId xmlns:a16="http://schemas.microsoft.com/office/drawing/2014/main" id="{C0042F0E-CA08-4AF3-AA0B-E9DCF145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DMA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控制方式</a:t>
              </a:r>
            </a:p>
          </p:txBody>
        </p:sp>
        <p:sp>
          <p:nvSpPr>
            <p:cNvPr id="54303" name="Line 28">
              <a:extLst>
                <a:ext uri="{FF2B5EF4-FFF2-40B4-BE49-F238E27FC236}">
                  <a16:creationId xmlns:a16="http://schemas.microsoft.com/office/drawing/2014/main" id="{DB50A093-AF61-4188-BEA6-2CDE9CC42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152"/>
              <a:ext cx="432" cy="1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Line 29">
              <a:extLst>
                <a:ext uri="{FF2B5EF4-FFF2-40B4-BE49-F238E27FC236}">
                  <a16:creationId xmlns:a16="http://schemas.microsoft.com/office/drawing/2014/main" id="{2C932B0E-D0C5-4843-9956-3307CDB6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432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5" name="Line 30">
              <a:extLst>
                <a:ext uri="{FF2B5EF4-FFF2-40B4-BE49-F238E27FC236}">
                  <a16:creationId xmlns:a16="http://schemas.microsoft.com/office/drawing/2014/main" id="{0A659B10-BC84-43B3-9C74-78DE2E009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432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6" name="Line 31">
              <a:extLst>
                <a:ext uri="{FF2B5EF4-FFF2-40B4-BE49-F238E27FC236}">
                  <a16:creationId xmlns:a16="http://schemas.microsoft.com/office/drawing/2014/main" id="{4705810C-E868-4891-9C00-AC4DE3C7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432" cy="1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276" name="Group 56">
            <a:extLst>
              <a:ext uri="{FF2B5EF4-FFF2-40B4-BE49-F238E27FC236}">
                <a16:creationId xmlns:a16="http://schemas.microsoft.com/office/drawing/2014/main" id="{E24F7A5F-0338-48AE-B694-A6D86F5D171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914400"/>
            <a:ext cx="1905000" cy="5715000"/>
            <a:chOff x="2352" y="576"/>
            <a:chExt cx="1200" cy="3600"/>
          </a:xfrm>
        </p:grpSpPr>
        <p:sp>
          <p:nvSpPr>
            <p:cNvPr id="54289" name="Text Box 34">
              <a:extLst>
                <a:ext uri="{FF2B5EF4-FFF2-40B4-BE49-F238E27FC236}">
                  <a16:creationId xmlns:a16="http://schemas.microsoft.com/office/drawing/2014/main" id="{18612B36-DBF1-4B49-82CF-6E86223F8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82"/>
              <a:ext cx="392" cy="20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</a:t>
              </a:r>
            </a:p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</a:p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组  成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4290" name="Text Box 35">
              <a:extLst>
                <a:ext uri="{FF2B5EF4-FFF2-40B4-BE49-F238E27FC236}">
                  <a16:creationId xmlns:a16="http://schemas.microsoft.com/office/drawing/2014/main" id="{1EE64C4F-DDEA-4334-B0D7-563A973A2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2496"/>
              <a:ext cx="515" cy="7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设备驱动程序</a:t>
              </a:r>
            </a:p>
          </p:txBody>
        </p:sp>
        <p:sp>
          <p:nvSpPr>
            <p:cNvPr id="54291" name="Text Box 36">
              <a:extLst>
                <a:ext uri="{FF2B5EF4-FFF2-40B4-BE49-F238E27FC236}">
                  <a16:creationId xmlns:a16="http://schemas.microsoft.com/office/drawing/2014/main" id="{806289BC-2E22-44C9-92F9-530884540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576"/>
              <a:ext cx="515" cy="80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用户层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I/O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6C15BA9A-4E3C-4A1E-A66F-679B1CE75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3418"/>
              <a:ext cx="515" cy="75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中断处理程序</a:t>
              </a:r>
            </a:p>
          </p:txBody>
        </p:sp>
        <p:sp>
          <p:nvSpPr>
            <p:cNvPr id="54293" name="Text Box 38">
              <a:extLst>
                <a:ext uri="{FF2B5EF4-FFF2-40B4-BE49-F238E27FC236}">
                  <a16:creationId xmlns:a16="http://schemas.microsoft.com/office/drawing/2014/main" id="{B577BE8A-547B-4117-846A-20E2C1D12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1488"/>
              <a:ext cx="515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与设备无关的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OS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</p:txBody>
        </p:sp>
        <p:sp>
          <p:nvSpPr>
            <p:cNvPr id="54294" name="Line 39">
              <a:extLst>
                <a:ext uri="{FF2B5EF4-FFF2-40B4-BE49-F238E27FC236}">
                  <a16:creationId xmlns:a16="http://schemas.microsoft.com/office/drawing/2014/main" id="{E8898EE8-F4FD-4617-B67C-650668F6B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963"/>
              <a:ext cx="293" cy="14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5" name="Line 40">
              <a:extLst>
                <a:ext uri="{FF2B5EF4-FFF2-40B4-BE49-F238E27FC236}">
                  <a16:creationId xmlns:a16="http://schemas.microsoft.com/office/drawing/2014/main" id="{E8CD9380-CB50-4E0F-BCDB-737B6F88C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1981"/>
              <a:ext cx="293" cy="4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6" name="Line 41">
              <a:extLst>
                <a:ext uri="{FF2B5EF4-FFF2-40B4-BE49-F238E27FC236}">
                  <a16:creationId xmlns:a16="http://schemas.microsoft.com/office/drawing/2014/main" id="{E9A64746-1721-4CC5-968A-AD84091C2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460"/>
              <a:ext cx="293" cy="3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7" name="Line 42">
              <a:extLst>
                <a:ext uri="{FF2B5EF4-FFF2-40B4-BE49-F238E27FC236}">
                  <a16:creationId xmlns:a16="http://schemas.microsoft.com/office/drawing/2014/main" id="{AD5E15D9-CE6A-4CC4-B83F-11EE41603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460"/>
              <a:ext cx="293" cy="13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277" name="Group 57">
            <a:extLst>
              <a:ext uri="{FF2B5EF4-FFF2-40B4-BE49-F238E27FC236}">
                <a16:creationId xmlns:a16="http://schemas.microsoft.com/office/drawing/2014/main" id="{47EE863E-4280-415C-9AC4-E5D68EEEFA8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14400"/>
            <a:ext cx="2286000" cy="5662613"/>
            <a:chOff x="528" y="576"/>
            <a:chExt cx="1440" cy="3567"/>
          </a:xfrm>
        </p:grpSpPr>
        <p:sp>
          <p:nvSpPr>
            <p:cNvPr id="54278" name="Text Box 44">
              <a:extLst>
                <a:ext uri="{FF2B5EF4-FFF2-40B4-BE49-F238E27FC236}">
                  <a16:creationId xmlns:a16="http://schemas.microsoft.com/office/drawing/2014/main" id="{44A0ADD0-0AEB-47B6-984E-374A6705A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40"/>
              <a:ext cx="384" cy="19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设备管理      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功  能</a:t>
              </a:r>
            </a:p>
          </p:txBody>
        </p:sp>
        <p:sp>
          <p:nvSpPr>
            <p:cNvPr id="54279" name="Text Box 45">
              <a:extLst>
                <a:ext uri="{FF2B5EF4-FFF2-40B4-BE49-F238E27FC236}">
                  <a16:creationId xmlns:a16="http://schemas.microsoft.com/office/drawing/2014/main" id="{B0B0BF3B-A7FD-47BC-B9A9-F1DFCA6CE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48"/>
              <a:ext cx="528" cy="6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设备中断处理</a:t>
              </a:r>
            </a:p>
          </p:txBody>
        </p:sp>
        <p:sp>
          <p:nvSpPr>
            <p:cNvPr id="54280" name="Text Box 46">
              <a:extLst>
                <a:ext uri="{FF2B5EF4-FFF2-40B4-BE49-F238E27FC236}">
                  <a16:creationId xmlns:a16="http://schemas.microsoft.com/office/drawing/2014/main" id="{28A8944F-E417-48C4-A077-13F46F98D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92"/>
              <a:ext cx="528" cy="71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设备驱动调度</a:t>
              </a:r>
            </a:p>
          </p:txBody>
        </p:sp>
        <p:sp>
          <p:nvSpPr>
            <p:cNvPr id="54281" name="Text Box 47">
              <a:extLst>
                <a:ext uri="{FF2B5EF4-FFF2-40B4-BE49-F238E27FC236}">
                  <a16:creationId xmlns:a16="http://schemas.microsoft.com/office/drawing/2014/main" id="{8CD7EAC6-6083-42D8-9FB0-3950DF085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12"/>
              <a:ext cx="528" cy="8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实现虚拟设备</a:t>
              </a:r>
            </a:p>
          </p:txBody>
        </p:sp>
        <p:sp>
          <p:nvSpPr>
            <p:cNvPr id="54282" name="Text Box 48">
              <a:extLst>
                <a:ext uri="{FF2B5EF4-FFF2-40B4-BE49-F238E27FC236}">
                  <a16:creationId xmlns:a16="http://schemas.microsoft.com/office/drawing/2014/main" id="{99FCAA7F-8059-48DE-8390-1CE444FDB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576"/>
              <a:ext cx="528" cy="6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设备分配去配</a:t>
              </a:r>
            </a:p>
          </p:txBody>
        </p:sp>
        <p:sp>
          <p:nvSpPr>
            <p:cNvPr id="54283" name="Text Box 49">
              <a:extLst>
                <a:ext uri="{FF2B5EF4-FFF2-40B4-BE49-F238E27FC236}">
                  <a16:creationId xmlns:a16="http://schemas.microsoft.com/office/drawing/2014/main" id="{73022149-B7DE-41A2-802E-1DF94C1CA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28" cy="6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缓冲管 理</a:t>
              </a:r>
            </a:p>
          </p:txBody>
        </p:sp>
        <p:sp>
          <p:nvSpPr>
            <p:cNvPr id="54284" name="Line 50">
              <a:extLst>
                <a:ext uri="{FF2B5EF4-FFF2-40B4-BE49-F238E27FC236}">
                  <a16:creationId xmlns:a16="http://schemas.microsoft.com/office/drawing/2014/main" id="{C8348FB0-C943-4D43-A311-99F611AD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64"/>
              <a:ext cx="480" cy="14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85" name="Line 51">
              <a:extLst>
                <a:ext uri="{FF2B5EF4-FFF2-40B4-BE49-F238E27FC236}">
                  <a16:creationId xmlns:a16="http://schemas.microsoft.com/office/drawing/2014/main" id="{2FB99C7D-181A-4E06-AF91-06CCE7FAD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88"/>
              <a:ext cx="528" cy="8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86" name="Line 52">
              <a:extLst>
                <a:ext uri="{FF2B5EF4-FFF2-40B4-BE49-F238E27FC236}">
                  <a16:creationId xmlns:a16="http://schemas.microsoft.com/office/drawing/2014/main" id="{C5D7A8FF-1907-4046-969C-0E3F18B83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52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87" name="Line 53">
              <a:extLst>
                <a:ext uri="{FF2B5EF4-FFF2-40B4-BE49-F238E27FC236}">
                  <a16:creationId xmlns:a16="http://schemas.microsoft.com/office/drawing/2014/main" id="{135AE24D-5C0F-476C-A3C1-F66F92578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480" cy="7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88" name="Line 54">
              <a:extLst>
                <a:ext uri="{FF2B5EF4-FFF2-40B4-BE49-F238E27FC236}">
                  <a16:creationId xmlns:a16="http://schemas.microsoft.com/office/drawing/2014/main" id="{75C67447-3777-43CD-B9DB-06249D4D1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48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C880DAD-5350-4B0F-8818-C957731B7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b="1">
                <a:ea typeface="黑体" panose="02010609060101010101" pitchFamily="49" charset="-122"/>
              </a:rPr>
            </a:br>
            <a:r>
              <a:rPr lang="en-US" altLang="zh-CN" b="1">
                <a:ea typeface="黑体" panose="02010609060101010101" pitchFamily="49" charset="-122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732E001-454C-4615-B22F-0564C58E1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/>
              <a:t> </a:t>
            </a:r>
            <a:endParaRPr lang="en-US" altLang="zh-CN" sz="4400"/>
          </a:p>
          <a:p>
            <a:pPr lvl="1" eaLnBrk="1" hangingPunct="1">
              <a:buFontTx/>
              <a:buNone/>
            </a:pPr>
            <a:r>
              <a:rPr lang="en-US" altLang="zh-CN" sz="4400"/>
              <a:t> </a:t>
            </a:r>
          </a:p>
        </p:txBody>
      </p:sp>
      <p:grpSp>
        <p:nvGrpSpPr>
          <p:cNvPr id="55300" name="Group 16">
            <a:extLst>
              <a:ext uri="{FF2B5EF4-FFF2-40B4-BE49-F238E27FC236}">
                <a16:creationId xmlns:a16="http://schemas.microsoft.com/office/drawing/2014/main" id="{56645107-9631-4FB3-A3DA-BB7DAC52E49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00200"/>
            <a:ext cx="6096000" cy="3581400"/>
            <a:chOff x="1104" y="1104"/>
            <a:chExt cx="3840" cy="2256"/>
          </a:xfrm>
        </p:grpSpPr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385A4A5B-B6D0-435E-BB4B-C37DA7F24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104"/>
              <a:ext cx="1296" cy="86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具有通道</a:t>
              </a:r>
            </a:p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工作</a:t>
              </a:r>
            </a:p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原   理</a:t>
              </a:r>
            </a:p>
          </p:txBody>
        </p:sp>
        <p:sp>
          <p:nvSpPr>
            <p:cNvPr id="55302" name="Text Box 6">
              <a:extLst>
                <a:ext uri="{FF2B5EF4-FFF2-40B4-BE49-F238E27FC236}">
                  <a16:creationId xmlns:a16="http://schemas.microsoft.com/office/drawing/2014/main" id="{E51A76B8-6B0A-4D8C-8A52-DB04E15EA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62"/>
              <a:ext cx="864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指令</a:t>
              </a:r>
            </a:p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程序</a:t>
              </a: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642760AB-A7D5-4E08-8558-029073758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62"/>
              <a:ext cx="864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和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CH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的通信</a:t>
              </a: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45735989-DDA0-4B18-B314-957EAC5D7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662"/>
              <a:ext cx="960" cy="6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通道命令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通道程序</a:t>
              </a: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92150819-0231-4C3A-974A-94EA88485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16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3A68430E-7A4C-47C6-BF89-3F8B86537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3D435E68-B78D-4F9D-9F19-D040EA50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23853C3B-4844-4C37-B9EF-ABE35DEB4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Text Box 13">
              <a:extLst>
                <a:ext uri="{FF2B5EF4-FFF2-40B4-BE49-F238E27FC236}">
                  <a16:creationId xmlns:a16="http://schemas.microsoft.com/office/drawing/2014/main" id="{68CCC350-C416-490D-B6A2-B7642F3F2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62"/>
              <a:ext cx="576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CAW</a:t>
              </a:r>
            </a:p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CSW</a:t>
              </a:r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54C460D0-DC09-43A2-9720-824B4416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7BAD4B15-2005-4A84-9309-6AD6053B3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70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06D0024D-75A4-4FF8-B802-10B5F9EB3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444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56323" name="Group 1087">
            <a:extLst>
              <a:ext uri="{FF2B5EF4-FFF2-40B4-BE49-F238E27FC236}">
                <a16:creationId xmlns:a16="http://schemas.microsoft.com/office/drawing/2014/main" id="{64766DBE-CD83-4DC4-B60E-94352EFE750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990600"/>
            <a:ext cx="3352800" cy="5334000"/>
            <a:chOff x="1392" y="883"/>
            <a:chExt cx="3216" cy="3005"/>
          </a:xfrm>
        </p:grpSpPr>
        <p:sp>
          <p:nvSpPr>
            <p:cNvPr id="56347" name="Text Box 1071">
              <a:extLst>
                <a:ext uri="{FF2B5EF4-FFF2-40B4-BE49-F238E27FC236}">
                  <a16:creationId xmlns:a16="http://schemas.microsoft.com/office/drawing/2014/main" id="{2D1A9CAA-257F-476A-A98B-E88B15856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883"/>
              <a:ext cx="1524" cy="6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设备</a:t>
              </a:r>
            </a:p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分 类</a:t>
              </a:r>
            </a:p>
          </p:txBody>
        </p:sp>
        <p:sp>
          <p:nvSpPr>
            <p:cNvPr id="56348" name="Text Box 1072">
              <a:extLst>
                <a:ext uri="{FF2B5EF4-FFF2-40B4-BE49-F238E27FC236}">
                  <a16:creationId xmlns:a16="http://schemas.microsoft.com/office/drawing/2014/main" id="{47719CD9-9DB2-479C-954D-AC4F1379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112"/>
              <a:ext cx="1016" cy="5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按共享属 性</a:t>
              </a:r>
            </a:p>
          </p:txBody>
        </p:sp>
        <p:sp>
          <p:nvSpPr>
            <p:cNvPr id="56349" name="Text Box 1073">
              <a:extLst>
                <a:ext uri="{FF2B5EF4-FFF2-40B4-BE49-F238E27FC236}">
                  <a16:creationId xmlns:a16="http://schemas.microsoft.com/office/drawing/2014/main" id="{090F4F2C-5518-4EEE-BB2F-E5AAE7045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112"/>
              <a:ext cx="1016" cy="5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按传输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单 位</a:t>
              </a:r>
            </a:p>
          </p:txBody>
        </p:sp>
        <p:sp>
          <p:nvSpPr>
            <p:cNvPr id="56350" name="Line 1074">
              <a:extLst>
                <a:ext uri="{FF2B5EF4-FFF2-40B4-BE49-F238E27FC236}">
                  <a16:creationId xmlns:a16="http://schemas.microsoft.com/office/drawing/2014/main" id="{22881C20-0C06-4FF4-B6F8-7596AF4C6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39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Line 1075">
              <a:extLst>
                <a:ext uri="{FF2B5EF4-FFF2-40B4-BE49-F238E27FC236}">
                  <a16:creationId xmlns:a16="http://schemas.microsoft.com/office/drawing/2014/main" id="{9369D679-2ADB-4376-B6DF-7D4E57B5F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39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1076">
              <a:extLst>
                <a:ext uri="{FF2B5EF4-FFF2-40B4-BE49-F238E27FC236}">
                  <a16:creationId xmlns:a16="http://schemas.microsoft.com/office/drawing/2014/main" id="{43B800BB-F2D1-48C4-80A0-AB5FC511F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1839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1077">
              <a:extLst>
                <a:ext uri="{FF2B5EF4-FFF2-40B4-BE49-F238E27FC236}">
                  <a16:creationId xmlns:a16="http://schemas.microsoft.com/office/drawing/2014/main" id="{4BA860DA-BAC0-441E-942A-197AD82BF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566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Text Box 1078">
              <a:extLst>
                <a:ext uri="{FF2B5EF4-FFF2-40B4-BE49-F238E27FC236}">
                  <a16:creationId xmlns:a16="http://schemas.microsoft.com/office/drawing/2014/main" id="{7E59B7DE-5110-4F02-A18B-623F3D7A9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块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56355" name="Text Box 1079">
              <a:extLst>
                <a:ext uri="{FF2B5EF4-FFF2-40B4-BE49-F238E27FC236}">
                  <a16:creationId xmlns:a16="http://schemas.microsoft.com/office/drawing/2014/main" id="{C56C0A04-9AB7-486A-9036-643E5D4EE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字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符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56356" name="Text Box 1080">
              <a:extLst>
                <a:ext uri="{FF2B5EF4-FFF2-40B4-BE49-F238E27FC236}">
                  <a16:creationId xmlns:a16="http://schemas.microsoft.com/office/drawing/2014/main" id="{7E9F0E2E-53A6-40BD-8ACD-07818E04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独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占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56357" name="Text Box 1081">
              <a:extLst>
                <a:ext uri="{FF2B5EF4-FFF2-40B4-BE49-F238E27FC236}">
                  <a16:creationId xmlns:a16="http://schemas.microsoft.com/office/drawing/2014/main" id="{8C96C85B-A2A8-4D7A-9E0A-461157CA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共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享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56358" name="Text Box 1082">
              <a:extLst>
                <a:ext uri="{FF2B5EF4-FFF2-40B4-BE49-F238E27FC236}">
                  <a16:creationId xmlns:a16="http://schemas.microsoft.com/office/drawing/2014/main" id="{56048D31-0509-4433-8FFA-7E3EA7F52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拟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56359" name="Line 1083">
              <a:extLst>
                <a:ext uri="{FF2B5EF4-FFF2-40B4-BE49-F238E27FC236}">
                  <a16:creationId xmlns:a16="http://schemas.microsoft.com/office/drawing/2014/main" id="{6D7A5EEE-1A17-481D-9DC8-93AF073C6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1" y="2659"/>
              <a:ext cx="338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Line 1084">
              <a:extLst>
                <a:ext uri="{FF2B5EF4-FFF2-40B4-BE49-F238E27FC236}">
                  <a16:creationId xmlns:a16="http://schemas.microsoft.com/office/drawing/2014/main" id="{9626DF52-24FE-42D3-B291-EF3A7C15C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659"/>
              <a:ext cx="339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Line 1085">
              <a:extLst>
                <a:ext uri="{FF2B5EF4-FFF2-40B4-BE49-F238E27FC236}">
                  <a16:creationId xmlns:a16="http://schemas.microsoft.com/office/drawing/2014/main" id="{3FAFEEDC-1FB2-432A-AC52-5F79E2204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2" y="2659"/>
              <a:ext cx="339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Line 1086">
              <a:extLst>
                <a:ext uri="{FF2B5EF4-FFF2-40B4-BE49-F238E27FC236}">
                  <a16:creationId xmlns:a16="http://schemas.microsoft.com/office/drawing/2014/main" id="{36B9BFF5-A8EF-4C76-9214-C72FDCF74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659"/>
              <a:ext cx="338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4" name="Group 1110">
            <a:extLst>
              <a:ext uri="{FF2B5EF4-FFF2-40B4-BE49-F238E27FC236}">
                <a16:creationId xmlns:a16="http://schemas.microsoft.com/office/drawing/2014/main" id="{9B40C049-1374-499A-9AA8-DCF64541245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5181600" cy="5867400"/>
            <a:chOff x="384" y="672"/>
            <a:chExt cx="3120" cy="3504"/>
          </a:xfrm>
        </p:grpSpPr>
        <p:sp>
          <p:nvSpPr>
            <p:cNvPr id="56326" name="Text Box 1089">
              <a:extLst>
                <a:ext uri="{FF2B5EF4-FFF2-40B4-BE49-F238E27FC236}">
                  <a16:creationId xmlns:a16="http://schemas.microsoft.com/office/drawing/2014/main" id="{91D564B6-9502-4D5F-A794-512E85F56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672"/>
              <a:ext cx="571" cy="6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font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设备</a:t>
              </a:r>
            </a:p>
            <a:p>
              <a:pPr algn="just" font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分配</a:t>
              </a:r>
            </a:p>
          </p:txBody>
        </p:sp>
        <p:sp>
          <p:nvSpPr>
            <p:cNvPr id="56327" name="Text Box 1090">
              <a:extLst>
                <a:ext uri="{FF2B5EF4-FFF2-40B4-BE49-F238E27FC236}">
                  <a16:creationId xmlns:a16="http://schemas.microsoft.com/office/drawing/2014/main" id="{7552747A-5638-43AB-9E3A-8F2F1AA7D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878"/>
              <a:ext cx="489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分 配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技 术</a:t>
              </a:r>
            </a:p>
          </p:txBody>
        </p:sp>
        <p:sp>
          <p:nvSpPr>
            <p:cNvPr id="56328" name="Text Box 1091">
              <a:extLst>
                <a:ext uri="{FF2B5EF4-FFF2-40B4-BE49-F238E27FC236}">
                  <a16:creationId xmlns:a16="http://schemas.microsoft.com/office/drawing/2014/main" id="{10ADCAA5-CA54-4617-AD13-69AA4BC4B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878"/>
              <a:ext cx="488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分 配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算 法</a:t>
              </a:r>
            </a:p>
          </p:txBody>
        </p:sp>
        <p:sp>
          <p:nvSpPr>
            <p:cNvPr id="56329" name="Line 1092">
              <a:extLst>
                <a:ext uri="{FF2B5EF4-FFF2-40B4-BE49-F238E27FC236}">
                  <a16:creationId xmlns:a16="http://schemas.microsoft.com/office/drawing/2014/main" id="{FB0FC1D4-2DCA-4004-815D-518A40525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577"/>
              <a:ext cx="15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93">
              <a:extLst>
                <a:ext uri="{FF2B5EF4-FFF2-40B4-BE49-F238E27FC236}">
                  <a16:creationId xmlns:a16="http://schemas.microsoft.com/office/drawing/2014/main" id="{9065759F-4B18-4010-B90D-9980AF24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094">
              <a:extLst>
                <a:ext uri="{FF2B5EF4-FFF2-40B4-BE49-F238E27FC236}">
                  <a16:creationId xmlns:a16="http://schemas.microsoft.com/office/drawing/2014/main" id="{CDB3A4BD-F836-4D6D-A6A9-2915AB368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095">
              <a:extLst>
                <a:ext uri="{FF2B5EF4-FFF2-40B4-BE49-F238E27FC236}">
                  <a16:creationId xmlns:a16="http://schemas.microsoft.com/office/drawing/2014/main" id="{0EFC28D1-4A57-49BB-AFD9-96C5F6F56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2" y="1276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AutoShape 1096">
              <a:extLst>
                <a:ext uri="{FF2B5EF4-FFF2-40B4-BE49-F238E27FC236}">
                  <a16:creationId xmlns:a16="http://schemas.microsoft.com/office/drawing/2014/main" id="{09F38869-1FA5-43D2-9E19-A54B20B507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4" y="2155"/>
              <a:ext cx="302" cy="653"/>
            </a:xfrm>
            <a:prstGeom prst="leftBrace">
              <a:avLst>
                <a:gd name="adj1" fmla="val 1801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4" name="AutoShape 1097">
              <a:extLst>
                <a:ext uri="{FF2B5EF4-FFF2-40B4-BE49-F238E27FC236}">
                  <a16:creationId xmlns:a16="http://schemas.microsoft.com/office/drawing/2014/main" id="{1F6CB7CB-5737-4DC0-9AE4-D6B62C2D1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79" y="2278"/>
              <a:ext cx="302" cy="407"/>
            </a:xfrm>
            <a:prstGeom prst="leftBrace">
              <a:avLst>
                <a:gd name="adj1" fmla="val 11231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5" name="Text Box 1098">
              <a:extLst>
                <a:ext uri="{FF2B5EF4-FFF2-40B4-BE49-F238E27FC236}">
                  <a16:creationId xmlns:a16="http://schemas.microsoft.com/office/drawing/2014/main" id="{70752D7C-3646-4926-9E2A-5A4F139D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33"/>
              <a:ext cx="326" cy="10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静态分配</a:t>
              </a:r>
            </a:p>
          </p:txBody>
        </p:sp>
        <p:sp>
          <p:nvSpPr>
            <p:cNvPr id="56336" name="Text Box 1099">
              <a:extLst>
                <a:ext uri="{FF2B5EF4-FFF2-40B4-BE49-F238E27FC236}">
                  <a16:creationId xmlns:a16="http://schemas.microsoft.com/office/drawing/2014/main" id="{807DA5FF-C0D9-4760-82F9-20C01B07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3"/>
              <a:ext cx="327" cy="10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动态分配</a:t>
              </a:r>
            </a:p>
          </p:txBody>
        </p:sp>
        <p:sp>
          <p:nvSpPr>
            <p:cNvPr id="56337" name="Text Box 1100">
              <a:extLst>
                <a:ext uri="{FF2B5EF4-FFF2-40B4-BE49-F238E27FC236}">
                  <a16:creationId xmlns:a16="http://schemas.microsoft.com/office/drawing/2014/main" id="{4D418DB7-AD0C-42C5-9E76-CCE159C3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2633"/>
              <a:ext cx="304" cy="107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虚拟分配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6338" name="Text Box 1101">
              <a:extLst>
                <a:ext uri="{FF2B5EF4-FFF2-40B4-BE49-F238E27FC236}">
                  <a16:creationId xmlns:a16="http://schemas.microsoft.com/office/drawing/2014/main" id="{2C811866-ADB9-45EC-A074-4FCAE05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" y="2633"/>
              <a:ext cx="244" cy="10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先来先服务</a:t>
              </a:r>
            </a:p>
          </p:txBody>
        </p:sp>
        <p:sp>
          <p:nvSpPr>
            <p:cNvPr id="56339" name="Text Box 1102">
              <a:extLst>
                <a:ext uri="{FF2B5EF4-FFF2-40B4-BE49-F238E27FC236}">
                  <a16:creationId xmlns:a16="http://schemas.microsoft.com/office/drawing/2014/main" id="{CF304080-5EAA-4F4E-B9A6-5624CBE3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" y="1878"/>
              <a:ext cx="489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数 据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结 构</a:t>
              </a:r>
            </a:p>
          </p:txBody>
        </p:sp>
        <p:sp>
          <p:nvSpPr>
            <p:cNvPr id="56340" name="Line 1103">
              <a:extLst>
                <a:ext uri="{FF2B5EF4-FFF2-40B4-BE49-F238E27FC236}">
                  <a16:creationId xmlns:a16="http://schemas.microsoft.com/office/drawing/2014/main" id="{E61CBE11-AD00-48D4-8617-D4A2C0CD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AutoShape 1104">
              <a:extLst>
                <a:ext uri="{FF2B5EF4-FFF2-40B4-BE49-F238E27FC236}">
                  <a16:creationId xmlns:a16="http://schemas.microsoft.com/office/drawing/2014/main" id="{3CE40AD0-74CF-43F8-94CA-1C3A402193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517" y="2022"/>
              <a:ext cx="293" cy="912"/>
            </a:xfrm>
            <a:prstGeom prst="leftBrace">
              <a:avLst>
                <a:gd name="adj1" fmla="val 2593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2" name="Text Box 1105">
              <a:extLst>
                <a:ext uri="{FF2B5EF4-FFF2-40B4-BE49-F238E27FC236}">
                  <a16:creationId xmlns:a16="http://schemas.microsoft.com/office/drawing/2014/main" id="{8F17F275-0976-4EDD-9B05-C595B8BBF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624"/>
              <a:ext cx="791" cy="9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系统设备表</a:t>
              </a:r>
            </a:p>
            <a:p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设备控制表</a:t>
              </a:r>
            </a:p>
            <a:p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控制器控制表</a:t>
              </a:r>
            </a:p>
            <a:p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通道控制表</a:t>
              </a:r>
            </a:p>
          </p:txBody>
        </p:sp>
        <p:sp>
          <p:nvSpPr>
            <p:cNvPr id="56343" name="Text Box 1106">
              <a:extLst>
                <a:ext uri="{FF2B5EF4-FFF2-40B4-BE49-F238E27FC236}">
                  <a16:creationId xmlns:a16="http://schemas.microsoft.com/office/drawing/2014/main" id="{9DEB25A3-6FA9-4D56-91ED-0ACF3743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684"/>
              <a:ext cx="667" cy="5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设备类表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设备表</a:t>
              </a:r>
            </a:p>
            <a:p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6344" name="Line 1107">
              <a:extLst>
                <a:ext uri="{FF2B5EF4-FFF2-40B4-BE49-F238E27FC236}">
                  <a16:creationId xmlns:a16="http://schemas.microsoft.com/office/drawing/2014/main" id="{067260D4-F989-4661-B5D7-E53418288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3504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Text Box 1108">
              <a:extLst>
                <a:ext uri="{FF2B5EF4-FFF2-40B4-BE49-F238E27FC236}">
                  <a16:creationId xmlns:a16="http://schemas.microsoft.com/office/drawing/2014/main" id="{3E94AD31-11CE-4F37-9A8C-D142FF417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936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endParaRPr kumimoji="0" lang="en-US" altLang="zh-CN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6346" name="Text Box 1109">
              <a:extLst>
                <a:ext uri="{FF2B5EF4-FFF2-40B4-BE49-F238E27FC236}">
                  <a16:creationId xmlns:a16="http://schemas.microsoft.com/office/drawing/2014/main" id="{7ADE3E84-940C-4232-8393-C6061B75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624"/>
              <a:ext cx="244" cy="107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高优先服务</a:t>
              </a:r>
            </a:p>
          </p:txBody>
        </p:sp>
      </p:grpSp>
      <p:sp>
        <p:nvSpPr>
          <p:cNvPr id="56325" name="Rectangle 1111">
            <a:extLst>
              <a:ext uri="{FF2B5EF4-FFF2-40B4-BE49-F238E27FC236}">
                <a16:creationId xmlns:a16="http://schemas.microsoft.com/office/drawing/2014/main" id="{94F39BD7-1A08-4F2B-A526-BC0533452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940B2C2-E405-4526-9084-8038F43EF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grpSp>
        <p:nvGrpSpPr>
          <p:cNvPr id="57347" name="Group 40">
            <a:extLst>
              <a:ext uri="{FF2B5EF4-FFF2-40B4-BE49-F238E27FC236}">
                <a16:creationId xmlns:a16="http://schemas.microsoft.com/office/drawing/2014/main" id="{93895723-2989-45A6-8CEE-DBD3EC2168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371600"/>
            <a:ext cx="5943600" cy="4895850"/>
            <a:chOff x="1104" y="986"/>
            <a:chExt cx="3744" cy="3084"/>
          </a:xfrm>
        </p:grpSpPr>
        <p:sp>
          <p:nvSpPr>
            <p:cNvPr id="57349" name="Text Box 23">
              <a:extLst>
                <a:ext uri="{FF2B5EF4-FFF2-40B4-BE49-F238E27FC236}">
                  <a16:creationId xmlns:a16="http://schemas.microsoft.com/office/drawing/2014/main" id="{312A2B59-F9A4-4500-8346-4166FD30C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986"/>
              <a:ext cx="1140" cy="5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缓冲技术</a:t>
              </a:r>
            </a:p>
          </p:txBody>
        </p:sp>
        <p:sp>
          <p:nvSpPr>
            <p:cNvPr id="57350" name="Text Box 24">
              <a:extLst>
                <a:ext uri="{FF2B5EF4-FFF2-40B4-BE49-F238E27FC236}">
                  <a16:creationId xmlns:a16="http://schemas.microsoft.com/office/drawing/2014/main" id="{12339E7A-4E6C-4C91-A921-264F864C0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131"/>
              <a:ext cx="977" cy="41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目 的</a:t>
              </a:r>
            </a:p>
          </p:txBody>
        </p:sp>
        <p:sp>
          <p:nvSpPr>
            <p:cNvPr id="57351" name="Text Box 25">
              <a:extLst>
                <a:ext uri="{FF2B5EF4-FFF2-40B4-BE49-F238E27FC236}">
                  <a16:creationId xmlns:a16="http://schemas.microsoft.com/office/drawing/2014/main" id="{BDAE8574-24C8-47AD-9ED6-8A70C6161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131"/>
              <a:ext cx="976" cy="41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分 类</a:t>
              </a:r>
            </a:p>
          </p:txBody>
        </p:sp>
        <p:sp>
          <p:nvSpPr>
            <p:cNvPr id="57352" name="Line 26">
              <a:extLst>
                <a:ext uri="{FF2B5EF4-FFF2-40B4-BE49-F238E27FC236}">
                  <a16:creationId xmlns:a16="http://schemas.microsoft.com/office/drawing/2014/main" id="{0A0442F7-DDD0-46B0-9712-86B277D2F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824"/>
              <a:ext cx="1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27">
              <a:extLst>
                <a:ext uri="{FF2B5EF4-FFF2-40B4-BE49-F238E27FC236}">
                  <a16:creationId xmlns:a16="http://schemas.microsoft.com/office/drawing/2014/main" id="{4083BC19-B440-482E-9490-3A164C934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837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28">
              <a:extLst>
                <a:ext uri="{FF2B5EF4-FFF2-40B4-BE49-F238E27FC236}">
                  <a16:creationId xmlns:a16="http://schemas.microsoft.com/office/drawing/2014/main" id="{3EB975DC-1F68-4996-BD52-56A20690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1837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29">
              <a:extLst>
                <a:ext uri="{FF2B5EF4-FFF2-40B4-BE49-F238E27FC236}">
                  <a16:creationId xmlns:a16="http://schemas.microsoft.com/office/drawing/2014/main" id="{19AB5939-2658-4438-8738-96BB191B5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549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AutoShape 30">
              <a:extLst>
                <a:ext uri="{FF2B5EF4-FFF2-40B4-BE49-F238E27FC236}">
                  <a16:creationId xmlns:a16="http://schemas.microsoft.com/office/drawing/2014/main" id="{4F457315-C801-4522-9084-9990F7FA7F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06" y="2043"/>
              <a:ext cx="275" cy="1303"/>
            </a:xfrm>
            <a:prstGeom prst="leftBrace">
              <a:avLst>
                <a:gd name="adj1" fmla="val 39485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7" name="AutoShape 31">
              <a:extLst>
                <a:ext uri="{FF2B5EF4-FFF2-40B4-BE49-F238E27FC236}">
                  <a16:creationId xmlns:a16="http://schemas.microsoft.com/office/drawing/2014/main" id="{C31B5EB9-BB73-460C-BF6B-C8A455FDA6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96" y="2044"/>
              <a:ext cx="275" cy="1302"/>
            </a:xfrm>
            <a:prstGeom prst="leftBrace">
              <a:avLst>
                <a:gd name="adj1" fmla="val 39455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8" name="Text Box 32">
              <a:extLst>
                <a:ext uri="{FF2B5EF4-FFF2-40B4-BE49-F238E27FC236}">
                  <a16:creationId xmlns:a16="http://schemas.microsoft.com/office/drawing/2014/main" id="{52A23C70-0A03-4D7E-B97D-BA69A2FCE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32"/>
              <a:ext cx="651" cy="118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减少内外交换次数</a:t>
              </a:r>
            </a:p>
          </p:txBody>
        </p:sp>
        <p:sp>
          <p:nvSpPr>
            <p:cNvPr id="57359" name="Text Box 33">
              <a:extLst>
                <a:ext uri="{FF2B5EF4-FFF2-40B4-BE49-F238E27FC236}">
                  <a16:creationId xmlns:a16="http://schemas.microsoft.com/office/drawing/2014/main" id="{AB01AF93-7C2C-4C56-94E2-76E60AF9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832"/>
              <a:ext cx="65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匹配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与设备速度</a:t>
              </a:r>
            </a:p>
          </p:txBody>
        </p:sp>
        <p:sp>
          <p:nvSpPr>
            <p:cNvPr id="57360" name="Text Box 34">
              <a:extLst>
                <a:ext uri="{FF2B5EF4-FFF2-40B4-BE49-F238E27FC236}">
                  <a16:creationId xmlns:a16="http://schemas.microsoft.com/office/drawing/2014/main" id="{84D56F9E-AFC4-4CE2-9E9D-BC207BA15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832"/>
              <a:ext cx="65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提高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与设备并行性</a:t>
              </a:r>
            </a:p>
          </p:txBody>
        </p:sp>
        <p:sp>
          <p:nvSpPr>
            <p:cNvPr id="57361" name="Text Box 35">
              <a:extLst>
                <a:ext uri="{FF2B5EF4-FFF2-40B4-BE49-F238E27FC236}">
                  <a16:creationId xmlns:a16="http://schemas.microsoft.com/office/drawing/2014/main" id="{D17ABE13-6C43-41FB-B3B4-F993F202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2832"/>
              <a:ext cx="48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单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57362" name="Text Box 36">
              <a:extLst>
                <a:ext uri="{FF2B5EF4-FFF2-40B4-BE49-F238E27FC236}">
                  <a16:creationId xmlns:a16="http://schemas.microsoft.com/office/drawing/2014/main" id="{20D957F5-C810-444F-8577-6E164DC34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832"/>
              <a:ext cx="40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双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57363" name="Text Box 37">
              <a:extLst>
                <a:ext uri="{FF2B5EF4-FFF2-40B4-BE49-F238E27FC236}">
                  <a16:creationId xmlns:a16="http://schemas.microsoft.com/office/drawing/2014/main" id="{D5578D7D-ABA3-43B6-B62E-624BEB39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2832"/>
              <a:ext cx="48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循环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57364" name="Text Box 38">
              <a:extLst>
                <a:ext uri="{FF2B5EF4-FFF2-40B4-BE49-F238E27FC236}">
                  <a16:creationId xmlns:a16="http://schemas.microsoft.com/office/drawing/2014/main" id="{56931AB3-E5FA-4F45-9426-5B542E439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2832"/>
              <a:ext cx="488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池</a:t>
              </a:r>
            </a:p>
          </p:txBody>
        </p:sp>
      </p:grpSp>
      <p:sp>
        <p:nvSpPr>
          <p:cNvPr id="57348" name="Rectangle 41">
            <a:extLst>
              <a:ext uri="{FF2B5EF4-FFF2-40B4-BE49-F238E27FC236}">
                <a16:creationId xmlns:a16="http://schemas.microsoft.com/office/drawing/2014/main" id="{D5E36515-02DE-4EC2-BC3E-E511DD89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DB8CD24-8711-4AD0-8164-7EED3FBFD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</a:p>
        </p:txBody>
      </p:sp>
      <p:sp>
        <p:nvSpPr>
          <p:cNvPr id="58371" name="Text Box 5">
            <a:extLst>
              <a:ext uri="{FF2B5EF4-FFF2-40B4-BE49-F238E27FC236}">
                <a16:creationId xmlns:a16="http://schemas.microsoft.com/office/drawing/2014/main" id="{18DBDB7D-C1CB-444C-B4E2-52888E03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1477963"/>
            <a:ext cx="21971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磁盘驱动调度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201454C4-CF38-4C4A-810B-341D3323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562225"/>
            <a:ext cx="109855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目的</a:t>
            </a:r>
          </a:p>
        </p:txBody>
      </p:sp>
      <p:sp>
        <p:nvSpPr>
          <p:cNvPr id="58373" name="Text Box 7">
            <a:extLst>
              <a:ext uri="{FF2B5EF4-FFF2-40B4-BE49-F238E27FC236}">
                <a16:creationId xmlns:a16="http://schemas.microsoft.com/office/drawing/2014/main" id="{F53CB402-4577-4E69-A6CE-D1CB4EB3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562225"/>
            <a:ext cx="109855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算法</a:t>
            </a:r>
          </a:p>
        </p:txBody>
      </p:sp>
      <p:sp>
        <p:nvSpPr>
          <p:cNvPr id="58374" name="Line 8">
            <a:extLst>
              <a:ext uri="{FF2B5EF4-FFF2-40B4-BE49-F238E27FC236}">
                <a16:creationId xmlns:a16="http://schemas.microsoft.com/office/drawing/2014/main" id="{89F1A8FB-0BCA-4C1F-B87F-3DB70BD0E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813" y="321310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9">
            <a:extLst>
              <a:ext uri="{FF2B5EF4-FFF2-40B4-BE49-F238E27FC236}">
                <a16:creationId xmlns:a16="http://schemas.microsoft.com/office/drawing/2014/main" id="{58BAAA08-668F-4493-B5C6-DBF804E2B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46488"/>
            <a:ext cx="1317625" cy="1951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缩短若干请求的总服务时间</a:t>
            </a:r>
          </a:p>
        </p:txBody>
      </p:sp>
      <p:sp>
        <p:nvSpPr>
          <p:cNvPr id="58376" name="Text Box 10">
            <a:extLst>
              <a:ext uri="{FF2B5EF4-FFF2-40B4-BE49-F238E27FC236}">
                <a16:creationId xmlns:a16="http://schemas.microsoft.com/office/drawing/2014/main" id="{AD1371DB-F751-4607-A4D3-D346220A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3646488"/>
            <a:ext cx="658813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短查找优先</a:t>
            </a:r>
          </a:p>
        </p:txBody>
      </p:sp>
      <p:sp>
        <p:nvSpPr>
          <p:cNvPr id="58377" name="Text Box 11">
            <a:extLst>
              <a:ext uri="{FF2B5EF4-FFF2-40B4-BE49-F238E27FC236}">
                <a16:creationId xmlns:a16="http://schemas.microsoft.com/office/drawing/2014/main" id="{BF886A3C-427E-4926-986E-D157FB499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646488"/>
            <a:ext cx="658812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扫描调度</a:t>
            </a:r>
          </a:p>
        </p:txBody>
      </p:sp>
      <p:sp>
        <p:nvSpPr>
          <p:cNvPr id="58378" name="Text Box 12">
            <a:extLst>
              <a:ext uri="{FF2B5EF4-FFF2-40B4-BE49-F238E27FC236}">
                <a16:creationId xmlns:a16="http://schemas.microsoft.com/office/drawing/2014/main" id="{5F6B6DF7-E28B-4C5A-8370-F35F81D4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3646488"/>
            <a:ext cx="658812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N</a:t>
            </a:r>
          </a:p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步扫描调度</a:t>
            </a:r>
          </a:p>
        </p:txBody>
      </p:sp>
      <p:sp>
        <p:nvSpPr>
          <p:cNvPr id="58379" name="Text Box 13">
            <a:extLst>
              <a:ext uri="{FF2B5EF4-FFF2-40B4-BE49-F238E27FC236}">
                <a16:creationId xmlns:a16="http://schemas.microsoft.com/office/drawing/2014/main" id="{525643BC-CEC0-4E09-B9EB-2EF93887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646488"/>
            <a:ext cx="658813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电梯调度</a:t>
            </a:r>
          </a:p>
        </p:txBody>
      </p:sp>
      <p:sp>
        <p:nvSpPr>
          <p:cNvPr id="58380" name="Text Box 14">
            <a:extLst>
              <a:ext uri="{FF2B5EF4-FFF2-40B4-BE49-F238E27FC236}">
                <a16:creationId xmlns:a16="http://schemas.microsoft.com/office/drawing/2014/main" id="{F5C32040-2A28-4799-9FA9-0A848854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646488"/>
            <a:ext cx="660400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先来先服务</a:t>
            </a:r>
          </a:p>
        </p:txBody>
      </p:sp>
      <p:sp>
        <p:nvSpPr>
          <p:cNvPr id="58381" name="Text Box 15">
            <a:extLst>
              <a:ext uri="{FF2B5EF4-FFF2-40B4-BE49-F238E27FC236}">
                <a16:creationId xmlns:a16="http://schemas.microsoft.com/office/drawing/2014/main" id="{F2C99D1C-8AF7-48FD-B0CB-63637163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646488"/>
            <a:ext cx="658813" cy="26019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循环扫描调度</a:t>
            </a:r>
          </a:p>
        </p:txBody>
      </p:sp>
      <p:sp>
        <p:nvSpPr>
          <p:cNvPr id="58382" name="Text Box 16">
            <a:extLst>
              <a:ext uri="{FF2B5EF4-FFF2-40B4-BE49-F238E27FC236}">
                <a16:creationId xmlns:a16="http://schemas.microsoft.com/office/drawing/2014/main" id="{37D0A88C-7745-47C1-BADD-7C575746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3646488"/>
            <a:ext cx="658812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循环排序</a:t>
            </a:r>
          </a:p>
        </p:txBody>
      </p:sp>
      <p:sp>
        <p:nvSpPr>
          <p:cNvPr id="58383" name="AutoShape 17">
            <a:extLst>
              <a:ext uri="{FF2B5EF4-FFF2-40B4-BE49-F238E27FC236}">
                <a16:creationId xmlns:a16="http://schemas.microsoft.com/office/drawing/2014/main" id="{0BE239B1-6623-4FF9-8CC8-72760B24A5DE}"/>
              </a:ext>
            </a:extLst>
          </p:cNvPr>
          <p:cNvSpPr>
            <a:spLocks/>
          </p:cNvSpPr>
          <p:nvPr/>
        </p:nvSpPr>
        <p:spPr bwMode="auto">
          <a:xfrm rot="5400000">
            <a:off x="5428457" y="904081"/>
            <a:ext cx="433388" cy="5051425"/>
          </a:xfrm>
          <a:prstGeom prst="leftBrace">
            <a:avLst>
              <a:gd name="adj1" fmla="val 9713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4" name="AutoShape 18">
            <a:extLst>
              <a:ext uri="{FF2B5EF4-FFF2-40B4-BE49-F238E27FC236}">
                <a16:creationId xmlns:a16="http://schemas.microsoft.com/office/drawing/2014/main" id="{FD2EDDE7-4331-4225-AF19-2ADFF58566C6}"/>
              </a:ext>
            </a:extLst>
          </p:cNvPr>
          <p:cNvSpPr>
            <a:spLocks/>
          </p:cNvSpPr>
          <p:nvPr/>
        </p:nvSpPr>
        <p:spPr bwMode="auto">
          <a:xfrm rot="5400000">
            <a:off x="3452019" y="697707"/>
            <a:ext cx="433387" cy="3295650"/>
          </a:xfrm>
          <a:prstGeom prst="leftBrace">
            <a:avLst>
              <a:gd name="adj1" fmla="val 63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 rot="10800000" vert="eaVert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5" name="Rectangle 19">
            <a:extLst>
              <a:ext uri="{FF2B5EF4-FFF2-40B4-BE49-F238E27FC236}">
                <a16:creationId xmlns:a16="http://schemas.microsoft.com/office/drawing/2014/main" id="{E16FD90F-4C66-4FFB-8723-824CDC665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5115F5-787A-44A3-B074-03E0AB40E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584DD7-2688-464F-8E07-58017C207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924800" cy="4648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600"/>
              <a:t>   </a:t>
            </a:r>
            <a:endParaRPr lang="en-US" altLang="zh-CN" sz="4400"/>
          </a:p>
        </p:txBody>
      </p:sp>
      <p:grpSp>
        <p:nvGrpSpPr>
          <p:cNvPr id="59396" name="Group 31">
            <a:extLst>
              <a:ext uri="{FF2B5EF4-FFF2-40B4-BE49-F238E27FC236}">
                <a16:creationId xmlns:a16="http://schemas.microsoft.com/office/drawing/2014/main" id="{B5F6C01C-A156-45B3-9598-A10FEA79AEF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08138"/>
            <a:ext cx="6858000" cy="4640262"/>
            <a:chOff x="960" y="1013"/>
            <a:chExt cx="4320" cy="2923"/>
          </a:xfrm>
        </p:grpSpPr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17F93E95-6774-4C81-85F5-6098B428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13"/>
              <a:ext cx="1089" cy="4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虚拟设备</a:t>
              </a:r>
            </a:p>
          </p:txBody>
        </p:sp>
        <p:sp>
          <p:nvSpPr>
            <p:cNvPr id="59398" name="Text Box 6">
              <a:extLst>
                <a:ext uri="{FF2B5EF4-FFF2-40B4-BE49-F238E27FC236}">
                  <a16:creationId xmlns:a16="http://schemas.microsoft.com/office/drawing/2014/main" id="{3322E2F6-DC75-4F83-A1C8-C48F99CC2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48"/>
              <a:ext cx="960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原   理</a:t>
              </a:r>
            </a:p>
          </p:txBody>
        </p:sp>
        <p:sp>
          <p:nvSpPr>
            <p:cNvPr id="59399" name="Text Box 7">
              <a:extLst>
                <a:ext uri="{FF2B5EF4-FFF2-40B4-BE49-F238E27FC236}">
                  <a16:creationId xmlns:a16="http://schemas.microsoft.com/office/drawing/2014/main" id="{4DA852AE-DA25-42CF-A632-0EE334D1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1848"/>
              <a:ext cx="990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数据结构</a:t>
              </a: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AC119713-94A4-4D8F-8A76-3A9C51698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1848"/>
              <a:ext cx="949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组   成</a:t>
              </a:r>
            </a:p>
          </p:txBody>
        </p:sp>
        <p:sp>
          <p:nvSpPr>
            <p:cNvPr id="59401" name="Text Box 9">
              <a:extLst>
                <a:ext uri="{FF2B5EF4-FFF2-40B4-BE49-F238E27FC236}">
                  <a16:creationId xmlns:a16="http://schemas.microsoft.com/office/drawing/2014/main" id="{2DDCEF2B-5E07-4A24-94A6-670BCE23B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848"/>
              <a:ext cx="931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应   用</a:t>
              </a:r>
            </a:p>
          </p:txBody>
        </p:sp>
        <p:grpSp>
          <p:nvGrpSpPr>
            <p:cNvPr id="59402" name="Group 10">
              <a:extLst>
                <a:ext uri="{FF2B5EF4-FFF2-40B4-BE49-F238E27FC236}">
                  <a16:creationId xmlns:a16="http://schemas.microsoft.com/office/drawing/2014/main" id="{89D05A9E-4785-4F6F-A375-08EBC0B6B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3" y="2683"/>
              <a:ext cx="1073" cy="940"/>
              <a:chOff x="4500" y="5340"/>
              <a:chExt cx="1620" cy="1404"/>
            </a:xfrm>
          </p:grpSpPr>
          <p:sp>
            <p:nvSpPr>
              <p:cNvPr id="59420" name="Text Box 11">
                <a:extLst>
                  <a:ext uri="{FF2B5EF4-FFF2-40B4-BE49-F238E27FC236}">
                    <a16:creationId xmlns:a16="http://schemas.microsoft.com/office/drawing/2014/main" id="{CC1842D5-BDAA-4D86-BF74-7BA4B7D07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作业表</a:t>
                </a:r>
              </a:p>
            </p:txBody>
          </p:sp>
          <p:sp>
            <p:nvSpPr>
              <p:cNvPr id="59421" name="Text Box 12">
                <a:extLst>
                  <a:ext uri="{FF2B5EF4-FFF2-40B4-BE49-F238E27FC236}">
                    <a16:creationId xmlns:a16="http://schemas.microsoft.com/office/drawing/2014/main" id="{1F692629-DFD9-4E89-9740-F35440A83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预输入表</a:t>
                </a:r>
              </a:p>
            </p:txBody>
          </p:sp>
          <p:sp>
            <p:nvSpPr>
              <p:cNvPr id="59422" name="Text Box 13">
                <a:extLst>
                  <a:ext uri="{FF2B5EF4-FFF2-40B4-BE49-F238E27FC236}">
                    <a16:creationId xmlns:a16="http://schemas.microsoft.com/office/drawing/2014/main" id="{FEBC9E38-FFAD-478C-82F7-F9088566E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缓输出表</a:t>
                </a:r>
              </a:p>
            </p:txBody>
          </p:sp>
        </p:grpSp>
        <p:grpSp>
          <p:nvGrpSpPr>
            <p:cNvPr id="59403" name="Group 14">
              <a:extLst>
                <a:ext uri="{FF2B5EF4-FFF2-40B4-BE49-F238E27FC236}">
                  <a16:creationId xmlns:a16="http://schemas.microsoft.com/office/drawing/2014/main" id="{3EADE09A-0CEC-4A0F-BF39-C90FD2278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2683"/>
              <a:ext cx="1073" cy="1044"/>
              <a:chOff x="4500" y="5340"/>
              <a:chExt cx="1620" cy="1404"/>
            </a:xfrm>
          </p:grpSpPr>
          <p:sp>
            <p:nvSpPr>
              <p:cNvPr id="59417" name="Text Box 15">
                <a:extLst>
                  <a:ext uri="{FF2B5EF4-FFF2-40B4-BE49-F238E27FC236}">
                    <a16:creationId xmlns:a16="http://schemas.microsoft.com/office/drawing/2014/main" id="{DA80774F-7474-498F-84A2-E42DED49C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预输入程序</a:t>
                </a:r>
              </a:p>
            </p:txBody>
          </p:sp>
          <p:sp>
            <p:nvSpPr>
              <p:cNvPr id="59418" name="Text Box 16">
                <a:extLst>
                  <a:ext uri="{FF2B5EF4-FFF2-40B4-BE49-F238E27FC236}">
                    <a16:creationId xmlns:a16="http://schemas.microsoft.com/office/drawing/2014/main" id="{D8B4E6EF-390B-473B-B5F8-97325EFCF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缓输出程序</a:t>
                </a:r>
              </a:p>
            </p:txBody>
          </p:sp>
          <p:sp>
            <p:nvSpPr>
              <p:cNvPr id="59419" name="Text Box 17">
                <a:extLst>
                  <a:ext uri="{FF2B5EF4-FFF2-40B4-BE49-F238E27FC236}">
                    <a16:creationId xmlns:a16="http://schemas.microsoft.com/office/drawing/2014/main" id="{7F1CFB29-99CD-4994-96F7-B461FCCFC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井管理程序</a:t>
                </a:r>
              </a:p>
            </p:txBody>
          </p:sp>
        </p:grpSp>
        <p:sp>
          <p:nvSpPr>
            <p:cNvPr id="59404" name="Text Box 18">
              <a:extLst>
                <a:ext uri="{FF2B5EF4-FFF2-40B4-BE49-F238E27FC236}">
                  <a16:creationId xmlns:a16="http://schemas.microsoft.com/office/drawing/2014/main" id="{9D26E8F9-E8DB-4837-906A-181814DA1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2683"/>
              <a:ext cx="358" cy="12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用于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打印机</a:t>
              </a:r>
            </a:p>
          </p:txBody>
        </p:sp>
        <p:sp>
          <p:nvSpPr>
            <p:cNvPr id="59405" name="Text Box 19">
              <a:extLst>
                <a:ext uri="{FF2B5EF4-FFF2-40B4-BE49-F238E27FC236}">
                  <a16:creationId xmlns:a16="http://schemas.microsoft.com/office/drawing/2014/main" id="{B77C6D2C-49FB-4367-BA58-61762E7DB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7" y="2683"/>
              <a:ext cx="358" cy="12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用于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网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络通信</a:t>
              </a:r>
            </a:p>
          </p:txBody>
        </p:sp>
        <p:sp>
          <p:nvSpPr>
            <p:cNvPr id="59406" name="Line 20">
              <a:extLst>
                <a:ext uri="{FF2B5EF4-FFF2-40B4-BE49-F238E27FC236}">
                  <a16:creationId xmlns:a16="http://schemas.microsoft.com/office/drawing/2014/main" id="{04AF2DBE-86AC-45C5-9836-479B9D52E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39"/>
              <a:ext cx="33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21">
              <a:extLst>
                <a:ext uri="{FF2B5EF4-FFF2-40B4-BE49-F238E27FC236}">
                  <a16:creationId xmlns:a16="http://schemas.microsoft.com/office/drawing/2014/main" id="{F475ACD5-4D53-47A0-AF93-62BEF6368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22">
              <a:extLst>
                <a:ext uri="{FF2B5EF4-FFF2-40B4-BE49-F238E27FC236}">
                  <a16:creationId xmlns:a16="http://schemas.microsoft.com/office/drawing/2014/main" id="{A563955F-F4E8-4DD3-99B9-EF91BD87C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23">
              <a:extLst>
                <a:ext uri="{FF2B5EF4-FFF2-40B4-BE49-F238E27FC236}">
                  <a16:creationId xmlns:a16="http://schemas.microsoft.com/office/drawing/2014/main" id="{30B5CC53-1874-495E-9576-2E2EA3A68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24">
              <a:extLst>
                <a:ext uri="{FF2B5EF4-FFF2-40B4-BE49-F238E27FC236}">
                  <a16:creationId xmlns:a16="http://schemas.microsoft.com/office/drawing/2014/main" id="{F578157F-4711-4AA0-AB7A-F6E2D15A5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25">
              <a:extLst>
                <a:ext uri="{FF2B5EF4-FFF2-40B4-BE49-F238E27FC236}">
                  <a16:creationId xmlns:a16="http://schemas.microsoft.com/office/drawing/2014/main" id="{BAB48DCA-21F2-44DB-B417-ADBEE5B52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6" y="1431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26">
              <a:extLst>
                <a:ext uri="{FF2B5EF4-FFF2-40B4-BE49-F238E27FC236}">
                  <a16:creationId xmlns:a16="http://schemas.microsoft.com/office/drawing/2014/main" id="{68B82427-AA7D-4977-A2D7-48F6A6A7D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27">
              <a:extLst>
                <a:ext uri="{FF2B5EF4-FFF2-40B4-BE49-F238E27FC236}">
                  <a16:creationId xmlns:a16="http://schemas.microsoft.com/office/drawing/2014/main" id="{8B8702EB-5E49-4DAB-A83D-29F0DF99C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28">
              <a:extLst>
                <a:ext uri="{FF2B5EF4-FFF2-40B4-BE49-F238E27FC236}">
                  <a16:creationId xmlns:a16="http://schemas.microsoft.com/office/drawing/2014/main" id="{B38B97B7-963C-4EEF-851D-36DF6C89C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Text Box 29">
              <a:extLst>
                <a:ext uri="{FF2B5EF4-FFF2-40B4-BE49-F238E27FC236}">
                  <a16:creationId xmlns:a16="http://schemas.microsoft.com/office/drawing/2014/main" id="{78FF0700-308B-4474-89EA-764E6CACB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88"/>
              <a:ext cx="960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共享设备模拟独占设备</a:t>
              </a:r>
            </a:p>
          </p:txBody>
        </p:sp>
        <p:sp>
          <p:nvSpPr>
            <p:cNvPr id="59416" name="Line 30">
              <a:extLst>
                <a:ext uri="{FF2B5EF4-FFF2-40B4-BE49-F238E27FC236}">
                  <a16:creationId xmlns:a16="http://schemas.microsoft.com/office/drawing/2014/main" id="{A68DD9B1-42F2-4C18-B3EF-05DFE989F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BBF995-DAA9-4BAD-ADB9-DCC734AB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FF3300"/>
                </a:solidFill>
                <a:ea typeface="仿宋_GB2312" pitchFamily="49" charset="-122"/>
              </a:rPr>
              <a:t>操作系统的定义、目标、作用、功能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07F602-5FCF-4B2E-BC82-F65A488B7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7172" name="AutoShape 5">
            <a:extLst>
              <a:ext uri="{FF2B5EF4-FFF2-40B4-BE49-F238E27FC236}">
                <a16:creationId xmlns:a16="http://schemas.microsoft.com/office/drawing/2014/main" id="{443BCA92-5EAA-48B6-BA85-4C9455DDA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1484313"/>
            <a:ext cx="864076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7173" name="Group 6">
            <a:extLst>
              <a:ext uri="{FF2B5EF4-FFF2-40B4-BE49-F238E27FC236}">
                <a16:creationId xmlns:a16="http://schemas.microsoft.com/office/drawing/2014/main" id="{92CADFA6-735D-4D55-A9D2-74B86B40A2D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19250"/>
            <a:ext cx="4111625" cy="4495800"/>
            <a:chOff x="2341" y="3234"/>
            <a:chExt cx="3239" cy="3432"/>
          </a:xfrm>
        </p:grpSpPr>
        <p:sp>
          <p:nvSpPr>
            <p:cNvPr id="7174" name="Text Box 7">
              <a:extLst>
                <a:ext uri="{FF2B5EF4-FFF2-40B4-BE49-F238E27FC236}">
                  <a16:creationId xmlns:a16="http://schemas.microsoft.com/office/drawing/2014/main" id="{054B8FA9-6063-4567-89BA-631A1A5A0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4638"/>
              <a:ext cx="1619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3600">
                  <a:solidFill>
                    <a:srgbClr val="FF0000"/>
                  </a:solidFill>
                </a:rPr>
                <a:t>操作系统</a:t>
              </a:r>
            </a:p>
          </p:txBody>
        </p:sp>
        <p:sp>
          <p:nvSpPr>
            <p:cNvPr id="7175" name="Text Box 8">
              <a:extLst>
                <a:ext uri="{FF2B5EF4-FFF2-40B4-BE49-F238E27FC236}">
                  <a16:creationId xmlns:a16="http://schemas.microsoft.com/office/drawing/2014/main" id="{55C1EDEB-B2A7-42A5-8F9C-1D3D3A1A9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170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3600">
                  <a:solidFill>
                    <a:srgbClr val="FF0000"/>
                  </a:solidFill>
                </a:rPr>
                <a:t>目标</a:t>
              </a:r>
            </a:p>
          </p:txBody>
        </p:sp>
        <p:sp>
          <p:nvSpPr>
            <p:cNvPr id="7176" name="Text Box 9">
              <a:extLst>
                <a:ext uri="{FF2B5EF4-FFF2-40B4-BE49-F238E27FC236}">
                  <a16:creationId xmlns:a16="http://schemas.microsoft.com/office/drawing/2014/main" id="{59C054AB-6E0B-4311-A5CF-FF564D6A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262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3600">
                  <a:solidFill>
                    <a:srgbClr val="FF0000"/>
                  </a:solidFill>
                </a:rPr>
                <a:t>作用</a:t>
              </a:r>
            </a:p>
          </p:txBody>
        </p:sp>
        <p:sp>
          <p:nvSpPr>
            <p:cNvPr id="7177" name="AutoShape 10">
              <a:extLst>
                <a:ext uri="{FF2B5EF4-FFF2-40B4-BE49-F238E27FC236}">
                  <a16:creationId xmlns:a16="http://schemas.microsoft.com/office/drawing/2014/main" id="{AA8827F6-9C67-476E-AAF4-E8AFF7124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470"/>
              <a:ext cx="540" cy="3040"/>
            </a:xfrm>
            <a:prstGeom prst="leftBrace">
              <a:avLst>
                <a:gd name="adj1" fmla="val 469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Text Box 11">
              <a:extLst>
                <a:ext uri="{FF2B5EF4-FFF2-40B4-BE49-F238E27FC236}">
                  <a16:creationId xmlns:a16="http://schemas.microsoft.com/office/drawing/2014/main" id="{9F2EFECD-509B-419E-A7BB-C2D660BEF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198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3600">
                  <a:solidFill>
                    <a:srgbClr val="FF0000"/>
                  </a:solidFill>
                </a:rPr>
                <a:t>功能</a:t>
              </a:r>
            </a:p>
          </p:txBody>
        </p:sp>
        <p:sp>
          <p:nvSpPr>
            <p:cNvPr id="7179" name="Text Box 12">
              <a:extLst>
                <a:ext uri="{FF2B5EF4-FFF2-40B4-BE49-F238E27FC236}">
                  <a16:creationId xmlns:a16="http://schemas.microsoft.com/office/drawing/2014/main" id="{B2A5C542-C943-4C35-BFC5-F358DE210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3234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3600">
                  <a:solidFill>
                    <a:srgbClr val="FF0000"/>
                  </a:solidFill>
                </a:rPr>
                <a:t>定义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0B71739-D41A-4A13-9391-EAECA48B4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D05ED12-4AAB-4802-8BAC-77AAF98DC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924800" cy="4648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600"/>
              <a:t>   </a:t>
            </a:r>
            <a:endParaRPr lang="en-US" altLang="zh-CN" sz="4400"/>
          </a:p>
        </p:txBody>
      </p:sp>
      <p:sp>
        <p:nvSpPr>
          <p:cNvPr id="60420" name="Text Box 32">
            <a:extLst>
              <a:ext uri="{FF2B5EF4-FFF2-40B4-BE49-F238E27FC236}">
                <a16:creationId xmlns:a16="http://schemas.microsoft.com/office/drawing/2014/main" id="{28456431-18ED-4AC0-A352-849327FF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1581150"/>
            <a:ext cx="1560513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预输入程序</a:t>
            </a:r>
          </a:p>
        </p:txBody>
      </p:sp>
      <p:sp>
        <p:nvSpPr>
          <p:cNvPr id="60421" name="Oval 33">
            <a:extLst>
              <a:ext uri="{FF2B5EF4-FFF2-40B4-BE49-F238E27FC236}">
                <a16:creationId xmlns:a16="http://schemas.microsoft.com/office/drawing/2014/main" id="{58201023-B173-4C4B-9348-48063F7C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1447800"/>
            <a:ext cx="1563687" cy="2667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Oval 34">
            <a:extLst>
              <a:ext uri="{FF2B5EF4-FFF2-40B4-BE49-F238E27FC236}">
                <a16:creationId xmlns:a16="http://schemas.microsoft.com/office/drawing/2014/main" id="{C71EAFF9-9778-41E2-A94C-E60B7763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721350"/>
            <a:ext cx="1563687" cy="2667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3" name="Line 35">
            <a:extLst>
              <a:ext uri="{FF2B5EF4-FFF2-40B4-BE49-F238E27FC236}">
                <a16:creationId xmlns:a16="http://schemas.microsoft.com/office/drawing/2014/main" id="{A6C7F8AB-895F-497E-9147-401E13C30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1581150"/>
            <a:ext cx="0" cy="427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36">
            <a:extLst>
              <a:ext uri="{FF2B5EF4-FFF2-40B4-BE49-F238E27FC236}">
                <a16:creationId xmlns:a16="http://schemas.microsoft.com/office/drawing/2014/main" id="{FC5B9A22-33C4-49A0-A7C3-1642489C4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581150"/>
            <a:ext cx="0" cy="427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Text Box 37">
            <a:extLst>
              <a:ext uri="{FF2B5EF4-FFF2-40B4-BE49-F238E27FC236}">
                <a16:creationId xmlns:a16="http://schemas.microsoft.com/office/drawing/2014/main" id="{E5A328D1-59F2-4573-9CA0-B0A48A0C2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382838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1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信息</a:t>
            </a:r>
          </a:p>
        </p:txBody>
      </p:sp>
      <p:sp>
        <p:nvSpPr>
          <p:cNvPr id="60426" name="Line 38">
            <a:extLst>
              <a:ext uri="{FF2B5EF4-FFF2-40B4-BE49-F238E27FC236}">
                <a16:creationId xmlns:a16="http://schemas.microsoft.com/office/drawing/2014/main" id="{6230E2B7-600B-4483-B545-188769A98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3851275"/>
            <a:ext cx="906463" cy="400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39">
            <a:extLst>
              <a:ext uri="{FF2B5EF4-FFF2-40B4-BE49-F238E27FC236}">
                <a16:creationId xmlns:a16="http://schemas.microsoft.com/office/drawing/2014/main" id="{D39FEC7A-1ECA-4033-A4E0-C28B7096C5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6800" y="3182938"/>
            <a:ext cx="906463" cy="534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40">
            <a:extLst>
              <a:ext uri="{FF2B5EF4-FFF2-40B4-BE49-F238E27FC236}">
                <a16:creationId xmlns:a16="http://schemas.microsoft.com/office/drawing/2014/main" id="{5D0914A6-C897-4257-B195-E6C9E7C7F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9350" y="4652963"/>
            <a:ext cx="823913" cy="400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41">
            <a:extLst>
              <a:ext uri="{FF2B5EF4-FFF2-40B4-BE49-F238E27FC236}">
                <a16:creationId xmlns:a16="http://schemas.microsoft.com/office/drawing/2014/main" id="{9938C54C-8DE4-4351-ACE3-3D7308A3B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849438"/>
            <a:ext cx="873125" cy="571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Text Box 42">
            <a:extLst>
              <a:ext uri="{FF2B5EF4-FFF2-40B4-BE49-F238E27FC236}">
                <a16:creationId xmlns:a16="http://schemas.microsoft.com/office/drawing/2014/main" id="{AD88A939-41C2-4DFC-BEBA-4F0F44EE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782888"/>
            <a:ext cx="1398587" cy="396875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800" b="1">
                <a:solidFill>
                  <a:srgbClr val="008000"/>
                </a:solidFill>
              </a:rPr>
              <a:t>…</a:t>
            </a:r>
            <a:endParaRPr kumimoji="0" lang="en-US" altLang="zh-CN" sz="18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0431" name="Text Box 43">
            <a:extLst>
              <a:ext uri="{FF2B5EF4-FFF2-40B4-BE49-F238E27FC236}">
                <a16:creationId xmlns:a16="http://schemas.microsoft.com/office/drawing/2014/main" id="{679E34BD-B634-4E30-A47A-FB9427A35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182938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n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信息</a:t>
            </a:r>
          </a:p>
        </p:txBody>
      </p:sp>
      <p:sp>
        <p:nvSpPr>
          <p:cNvPr id="60432" name="Text Box 44">
            <a:extLst>
              <a:ext uri="{FF2B5EF4-FFF2-40B4-BE49-F238E27FC236}">
                <a16:creationId xmlns:a16="http://schemas.microsoft.com/office/drawing/2014/main" id="{1ADE3C37-64F5-433B-B4E0-D78DEF58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1849438"/>
            <a:ext cx="13747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输入井</a:t>
            </a:r>
          </a:p>
        </p:txBody>
      </p:sp>
      <p:sp>
        <p:nvSpPr>
          <p:cNvPr id="60433" name="Text Box 45">
            <a:extLst>
              <a:ext uri="{FF2B5EF4-FFF2-40B4-BE49-F238E27FC236}">
                <a16:creationId xmlns:a16="http://schemas.microsoft.com/office/drawing/2014/main" id="{3DDD3C63-1663-40AA-8ABF-83D9A6DA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854450"/>
            <a:ext cx="1398587" cy="396875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1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结果</a:t>
            </a:r>
          </a:p>
        </p:txBody>
      </p:sp>
      <p:sp>
        <p:nvSpPr>
          <p:cNvPr id="60434" name="Text Box 46">
            <a:extLst>
              <a:ext uri="{FF2B5EF4-FFF2-40B4-BE49-F238E27FC236}">
                <a16:creationId xmlns:a16="http://schemas.microsoft.com/office/drawing/2014/main" id="{EF65014D-E605-4B43-9BC7-FB1E7498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254500"/>
            <a:ext cx="1398587" cy="398463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800" b="1">
                <a:solidFill>
                  <a:srgbClr val="008000"/>
                </a:solidFill>
              </a:rPr>
              <a:t>…</a:t>
            </a:r>
            <a:endParaRPr kumimoji="0" lang="en-US" altLang="zh-CN" sz="18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0435" name="Text Box 47">
            <a:extLst>
              <a:ext uri="{FF2B5EF4-FFF2-40B4-BE49-F238E27FC236}">
                <a16:creationId xmlns:a16="http://schemas.microsoft.com/office/drawing/2014/main" id="{8A17955F-A403-4049-B58F-97610AE1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652963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n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结果</a:t>
            </a:r>
          </a:p>
        </p:txBody>
      </p:sp>
      <p:sp>
        <p:nvSpPr>
          <p:cNvPr id="60436" name="Text Box 48">
            <a:extLst>
              <a:ext uri="{FF2B5EF4-FFF2-40B4-BE49-F238E27FC236}">
                <a16:creationId xmlns:a16="http://schemas.microsoft.com/office/drawing/2014/main" id="{44808751-B544-4748-AB27-11478535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5189538"/>
            <a:ext cx="13747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输出井</a:t>
            </a:r>
          </a:p>
        </p:txBody>
      </p:sp>
      <p:sp>
        <p:nvSpPr>
          <p:cNvPr id="60437" name="Text Box 49">
            <a:extLst>
              <a:ext uri="{FF2B5EF4-FFF2-40B4-BE49-F238E27FC236}">
                <a16:creationId xmlns:a16="http://schemas.microsoft.com/office/drawing/2014/main" id="{CF3CB572-292B-4E42-9468-37558633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4786313"/>
            <a:ext cx="1562100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缓输出程序</a:t>
            </a:r>
          </a:p>
        </p:txBody>
      </p:sp>
      <p:sp>
        <p:nvSpPr>
          <p:cNvPr id="60438" name="Text Box 50">
            <a:extLst>
              <a:ext uri="{FF2B5EF4-FFF2-40B4-BE49-F238E27FC236}">
                <a16:creationId xmlns:a16="http://schemas.microsoft.com/office/drawing/2014/main" id="{209D761E-51F5-46CC-8DD8-3B67F27C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3316288"/>
            <a:ext cx="908050" cy="93503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井管理</a:t>
            </a:r>
          </a:p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程序</a:t>
            </a:r>
          </a:p>
        </p:txBody>
      </p:sp>
      <p:sp>
        <p:nvSpPr>
          <p:cNvPr id="60439" name="Text Box 51">
            <a:extLst>
              <a:ext uri="{FF2B5EF4-FFF2-40B4-BE49-F238E27FC236}">
                <a16:creationId xmlns:a16="http://schemas.microsoft.com/office/drawing/2014/main" id="{5ED4F061-8D1A-4261-8231-E192F2C04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3584575"/>
            <a:ext cx="1316037" cy="534988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运行作业</a:t>
            </a:r>
          </a:p>
        </p:txBody>
      </p:sp>
      <p:sp>
        <p:nvSpPr>
          <p:cNvPr id="60440" name="Text Box 52">
            <a:extLst>
              <a:ext uri="{FF2B5EF4-FFF2-40B4-BE49-F238E27FC236}">
                <a16:creationId xmlns:a16="http://schemas.microsoft.com/office/drawing/2014/main" id="{234703A1-03D4-4C30-ACE8-78DAE3369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1581150"/>
            <a:ext cx="1233487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输入设备</a:t>
            </a:r>
          </a:p>
        </p:txBody>
      </p:sp>
      <p:sp>
        <p:nvSpPr>
          <p:cNvPr id="60441" name="Text Box 53">
            <a:extLst>
              <a:ext uri="{FF2B5EF4-FFF2-40B4-BE49-F238E27FC236}">
                <a16:creationId xmlns:a16="http://schemas.microsoft.com/office/drawing/2014/main" id="{000280DF-E3F9-44DC-A1E1-499BE6EC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4786313"/>
            <a:ext cx="1233487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输出设备</a:t>
            </a:r>
          </a:p>
        </p:txBody>
      </p:sp>
      <p:sp>
        <p:nvSpPr>
          <p:cNvPr id="60442" name="AutoShape 54">
            <a:extLst>
              <a:ext uri="{FF2B5EF4-FFF2-40B4-BE49-F238E27FC236}">
                <a16:creationId xmlns:a16="http://schemas.microsoft.com/office/drawing/2014/main" id="{8DBB6049-29DE-4BEB-B358-9D5BD57F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786313"/>
            <a:ext cx="1152525" cy="800100"/>
          </a:xfrm>
          <a:prstGeom prst="flowChartMultidocumen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3" name="AutoShape 55">
            <a:extLst>
              <a:ext uri="{FF2B5EF4-FFF2-40B4-BE49-F238E27FC236}">
                <a16:creationId xmlns:a16="http://schemas.microsoft.com/office/drawing/2014/main" id="{F0F74C35-7AE2-41EE-9099-4655B7A2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447800"/>
            <a:ext cx="966787" cy="615950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4" name="AutoShape 56">
            <a:extLst>
              <a:ext uri="{FF2B5EF4-FFF2-40B4-BE49-F238E27FC236}">
                <a16:creationId xmlns:a16="http://schemas.microsoft.com/office/drawing/2014/main" id="{BCC19506-3525-4D35-8A71-1A01965D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1581150"/>
            <a:ext cx="963613" cy="617538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5" name="AutoShape 57">
            <a:extLst>
              <a:ext uri="{FF2B5EF4-FFF2-40B4-BE49-F238E27FC236}">
                <a16:creationId xmlns:a16="http://schemas.microsoft.com/office/drawing/2014/main" id="{41760CC3-C3F1-4D88-9F5B-09601227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14500"/>
            <a:ext cx="963613" cy="617538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6" name="Line 58">
            <a:extLst>
              <a:ext uri="{FF2B5EF4-FFF2-40B4-BE49-F238E27FC236}">
                <a16:creationId xmlns:a16="http://schemas.microsoft.com/office/drawing/2014/main" id="{BC31FF79-29CD-4F75-9628-4B271C1B9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1849438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59">
            <a:extLst>
              <a:ext uri="{FF2B5EF4-FFF2-40B4-BE49-F238E27FC236}">
                <a16:creationId xmlns:a16="http://schemas.microsoft.com/office/drawing/2014/main" id="{405615BC-43E6-431A-8AF9-E15BB1C1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1849438"/>
            <a:ext cx="4111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60">
            <a:extLst>
              <a:ext uri="{FF2B5EF4-FFF2-40B4-BE49-F238E27FC236}">
                <a16:creationId xmlns:a16="http://schemas.microsoft.com/office/drawing/2014/main" id="{8B9A14A2-F4CA-4BF1-8E5E-7EAC9146C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3" y="5053013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61">
            <a:extLst>
              <a:ext uri="{FF2B5EF4-FFF2-40B4-BE49-F238E27FC236}">
                <a16:creationId xmlns:a16="http://schemas.microsoft.com/office/drawing/2014/main" id="{B7BA5053-AA50-4823-BB73-6ECC8D070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5" y="5053013"/>
            <a:ext cx="4111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62">
            <a:extLst>
              <a:ext uri="{FF2B5EF4-FFF2-40B4-BE49-F238E27FC236}">
                <a16:creationId xmlns:a16="http://schemas.microsoft.com/office/drawing/2014/main" id="{84F72E5D-1B12-42D2-961C-DCD3596FD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0363" y="3851275"/>
            <a:ext cx="10699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63">
            <a:extLst>
              <a:ext uri="{FF2B5EF4-FFF2-40B4-BE49-F238E27FC236}">
                <a16:creationId xmlns:a16="http://schemas.microsoft.com/office/drawing/2014/main" id="{2AA8825A-4BA6-4E4C-9407-DE7C30A13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2382838"/>
            <a:ext cx="1892300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作业调度程序</a:t>
            </a:r>
          </a:p>
        </p:txBody>
      </p:sp>
      <p:sp>
        <p:nvSpPr>
          <p:cNvPr id="60452" name="Line 64">
            <a:extLst>
              <a:ext uri="{FF2B5EF4-FFF2-40B4-BE49-F238E27FC236}">
                <a16:creationId xmlns:a16="http://schemas.microsoft.com/office/drawing/2014/main" id="{51C93844-D9D6-4ECD-BBF3-70ECCF9764A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96075" y="2320925"/>
            <a:ext cx="9525" cy="784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65">
            <a:extLst>
              <a:ext uri="{FF2B5EF4-FFF2-40B4-BE49-F238E27FC236}">
                <a16:creationId xmlns:a16="http://schemas.microsoft.com/office/drawing/2014/main" id="{0F3F4959-4FC5-43FC-8308-3710B7676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1550" y="2917825"/>
            <a:ext cx="1811338" cy="666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Text Box 66">
            <a:extLst>
              <a:ext uri="{FF2B5EF4-FFF2-40B4-BE49-F238E27FC236}">
                <a16:creationId xmlns:a16="http://schemas.microsoft.com/office/drawing/2014/main" id="{6AFC9E19-DB3E-4433-9245-F4B24620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462588"/>
            <a:ext cx="4040188" cy="633412"/>
          </a:xfrm>
          <a:prstGeom prst="rect">
            <a:avLst/>
          </a:prstGeom>
          <a:solidFill>
            <a:srgbClr val="CCFF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斯普林系统组成和结构</a:t>
            </a:r>
          </a:p>
          <a:p>
            <a:pPr algn="just"/>
            <a:endParaRPr kumimoji="0" lang="en-US" altLang="zh-CN" sz="1000" b="1">
              <a:solidFill>
                <a:srgbClr val="008000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FBC3BD6D-86EE-4B4C-A785-59087DFAD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黑体" panose="02010609060101010101" pitchFamily="49" charset="-122"/>
              </a:rPr>
              <a:t>      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8051" name="Rectangle 1027">
            <a:extLst>
              <a:ext uri="{FF2B5EF4-FFF2-40B4-BE49-F238E27FC236}">
                <a16:creationId xmlns:a16="http://schemas.microsoft.com/office/drawing/2014/main" id="{A00A77A3-79F8-4592-ADA6-3F3E4BF48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     </a:t>
            </a:r>
          </a:p>
        </p:txBody>
      </p:sp>
      <p:sp>
        <p:nvSpPr>
          <p:cNvPr id="61444" name="Text Box 1029">
            <a:extLst>
              <a:ext uri="{FF2B5EF4-FFF2-40B4-BE49-F238E27FC236}">
                <a16:creationId xmlns:a16="http://schemas.microsoft.com/office/drawing/2014/main" id="{FF3DB4D8-2F59-4B6A-A045-2BBD4448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82963"/>
            <a:ext cx="750888" cy="1622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文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件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系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统</a:t>
            </a:r>
          </a:p>
        </p:txBody>
      </p:sp>
      <p:sp>
        <p:nvSpPr>
          <p:cNvPr id="61445" name="Text Box 1030">
            <a:extLst>
              <a:ext uri="{FF2B5EF4-FFF2-40B4-BE49-F238E27FC236}">
                <a16:creationId xmlns:a16="http://schemas.microsoft.com/office/drawing/2014/main" id="{E55DEDF5-16B7-47F9-8AAB-649CC390A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374775"/>
            <a:ext cx="1262062" cy="7080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文件逻辑结构</a:t>
            </a:r>
          </a:p>
        </p:txBody>
      </p:sp>
      <p:sp>
        <p:nvSpPr>
          <p:cNvPr id="61446" name="Text Box 1031">
            <a:extLst>
              <a:ext uri="{FF2B5EF4-FFF2-40B4-BE49-F238E27FC236}">
                <a16:creationId xmlns:a16="http://schemas.microsoft.com/office/drawing/2014/main" id="{A69E8383-68D7-4195-84D1-1686B052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47888"/>
            <a:ext cx="1219200" cy="695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文件物理结构</a:t>
            </a:r>
          </a:p>
        </p:txBody>
      </p:sp>
      <p:sp>
        <p:nvSpPr>
          <p:cNvPr id="61447" name="Text Box 1032">
            <a:extLst>
              <a:ext uri="{FF2B5EF4-FFF2-40B4-BE49-F238E27FC236}">
                <a16:creationId xmlns:a16="http://schemas.microsoft.com/office/drawing/2014/main" id="{2F9B0B79-7573-47C3-B276-C4C8B820F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921000"/>
            <a:ext cx="1338262" cy="6937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文件存取方法</a:t>
            </a:r>
          </a:p>
        </p:txBody>
      </p:sp>
      <p:sp>
        <p:nvSpPr>
          <p:cNvPr id="61448" name="Text Box 1033">
            <a:extLst>
              <a:ext uri="{FF2B5EF4-FFF2-40B4-BE49-F238E27FC236}">
                <a16:creationId xmlns:a16="http://schemas.microsoft.com/office/drawing/2014/main" id="{D6EE9FBB-B409-42FF-A234-DC1CD8570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663950"/>
            <a:ext cx="1250950" cy="5921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文件共享</a:t>
            </a:r>
          </a:p>
        </p:txBody>
      </p:sp>
      <p:sp>
        <p:nvSpPr>
          <p:cNvPr id="61449" name="Text Box 1034">
            <a:extLst>
              <a:ext uri="{FF2B5EF4-FFF2-40B4-BE49-F238E27FC236}">
                <a16:creationId xmlns:a16="http://schemas.microsoft.com/office/drawing/2014/main" id="{C110AD17-9835-423E-9BF9-78868E41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403725"/>
            <a:ext cx="1250950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文件保护</a:t>
            </a:r>
          </a:p>
        </p:txBody>
      </p:sp>
      <p:sp>
        <p:nvSpPr>
          <p:cNvPr id="61450" name="Text Box 1035">
            <a:extLst>
              <a:ext uri="{FF2B5EF4-FFF2-40B4-BE49-F238E27FC236}">
                <a16:creationId xmlns:a16="http://schemas.microsoft.com/office/drawing/2014/main" id="{186BDA64-6C32-41B0-9DD3-CC59B7649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86450"/>
            <a:ext cx="1250950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文件目录</a:t>
            </a:r>
          </a:p>
        </p:txBody>
      </p:sp>
      <p:sp>
        <p:nvSpPr>
          <p:cNvPr id="61451" name="Text Box 1036">
            <a:extLst>
              <a:ext uri="{FF2B5EF4-FFF2-40B4-BE49-F238E27FC236}">
                <a16:creationId xmlns:a16="http://schemas.microsoft.com/office/drawing/2014/main" id="{7C8013A3-F708-41DA-BAA4-163A66BD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146675"/>
            <a:ext cx="1250950" cy="5921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文件操作</a:t>
            </a:r>
          </a:p>
        </p:txBody>
      </p:sp>
      <p:sp>
        <p:nvSpPr>
          <p:cNvPr id="61452" name="AutoShape 1037">
            <a:extLst>
              <a:ext uri="{FF2B5EF4-FFF2-40B4-BE49-F238E27FC236}">
                <a16:creationId xmlns:a16="http://schemas.microsoft.com/office/drawing/2014/main" id="{EC54A9FA-97EC-4C44-81E4-7A5B9B41E586}"/>
              </a:ext>
            </a:extLst>
          </p:cNvPr>
          <p:cNvSpPr>
            <a:spLocks/>
          </p:cNvSpPr>
          <p:nvPr/>
        </p:nvSpPr>
        <p:spPr bwMode="auto">
          <a:xfrm>
            <a:off x="2198688" y="1587500"/>
            <a:ext cx="501650" cy="4745038"/>
          </a:xfrm>
          <a:prstGeom prst="leftBrace">
            <a:avLst>
              <a:gd name="adj1" fmla="val 7882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3" name="Text Box 1038">
            <a:extLst>
              <a:ext uri="{FF2B5EF4-FFF2-40B4-BE49-F238E27FC236}">
                <a16:creationId xmlns:a16="http://schemas.microsoft.com/office/drawing/2014/main" id="{CBB63DA1-BF6F-4A2D-802B-21480FD6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143000"/>
            <a:ext cx="1752600" cy="444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记录式文件</a:t>
            </a:r>
          </a:p>
        </p:txBody>
      </p:sp>
      <p:sp>
        <p:nvSpPr>
          <p:cNvPr id="61454" name="Text Box 1039">
            <a:extLst>
              <a:ext uri="{FF2B5EF4-FFF2-40B4-BE49-F238E27FC236}">
                <a16:creationId xmlns:a16="http://schemas.microsoft.com/office/drawing/2014/main" id="{06D99E0E-2C28-4148-8F3F-17CE6782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587500"/>
            <a:ext cx="1752600" cy="4460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流式文件</a:t>
            </a:r>
          </a:p>
        </p:txBody>
      </p:sp>
      <p:sp>
        <p:nvSpPr>
          <p:cNvPr id="61455" name="AutoShape 1040">
            <a:extLst>
              <a:ext uri="{FF2B5EF4-FFF2-40B4-BE49-F238E27FC236}">
                <a16:creationId xmlns:a16="http://schemas.microsoft.com/office/drawing/2014/main" id="{3A109251-764F-418C-9F0D-607479B6D9BC}"/>
              </a:ext>
            </a:extLst>
          </p:cNvPr>
          <p:cNvSpPr>
            <a:spLocks/>
          </p:cNvSpPr>
          <p:nvPr/>
        </p:nvSpPr>
        <p:spPr bwMode="auto">
          <a:xfrm>
            <a:off x="3951288" y="2181225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6" name="AutoShape 1041">
            <a:extLst>
              <a:ext uri="{FF2B5EF4-FFF2-40B4-BE49-F238E27FC236}">
                <a16:creationId xmlns:a16="http://schemas.microsoft.com/office/drawing/2014/main" id="{845F5548-5024-499C-A312-B7D2276554B7}"/>
              </a:ext>
            </a:extLst>
          </p:cNvPr>
          <p:cNvSpPr>
            <a:spLocks/>
          </p:cNvSpPr>
          <p:nvPr/>
        </p:nvSpPr>
        <p:spPr bwMode="auto">
          <a:xfrm>
            <a:off x="3951288" y="1290638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7" name="Text Box 1042">
            <a:extLst>
              <a:ext uri="{FF2B5EF4-FFF2-40B4-BE49-F238E27FC236}">
                <a16:creationId xmlns:a16="http://schemas.microsoft.com/office/drawing/2014/main" id="{77E7E3B3-D020-4E08-8E54-3B4FEEE31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181225"/>
            <a:ext cx="2786062" cy="6619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连续文件、串联文件、直接文件、索引文件</a:t>
            </a:r>
          </a:p>
        </p:txBody>
      </p:sp>
      <p:sp>
        <p:nvSpPr>
          <p:cNvPr id="61458" name="AutoShape 1043">
            <a:extLst>
              <a:ext uri="{FF2B5EF4-FFF2-40B4-BE49-F238E27FC236}">
                <a16:creationId xmlns:a16="http://schemas.microsoft.com/office/drawing/2014/main" id="{49F3197F-8BB5-4C9F-9613-0E1DF094AE32}"/>
              </a:ext>
            </a:extLst>
          </p:cNvPr>
          <p:cNvSpPr>
            <a:spLocks/>
          </p:cNvSpPr>
          <p:nvPr/>
        </p:nvSpPr>
        <p:spPr bwMode="auto">
          <a:xfrm>
            <a:off x="3951288" y="2921000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9" name="Text Box 1044">
            <a:extLst>
              <a:ext uri="{FF2B5EF4-FFF2-40B4-BE49-F238E27FC236}">
                <a16:creationId xmlns:a16="http://schemas.microsoft.com/office/drawing/2014/main" id="{E2019B6E-0CAD-47F3-B5F0-607EC4D22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921000"/>
            <a:ext cx="2752725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顺序存取、直接存取、索引存取</a:t>
            </a:r>
          </a:p>
          <a:p>
            <a:endParaRPr kumimoji="0" lang="en-US" altLang="zh-CN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60" name="AutoShape 1045">
            <a:extLst>
              <a:ext uri="{FF2B5EF4-FFF2-40B4-BE49-F238E27FC236}">
                <a16:creationId xmlns:a16="http://schemas.microsoft.com/office/drawing/2014/main" id="{3343F3DF-A863-4585-A0A8-9DA9DDE998B0}"/>
              </a:ext>
            </a:extLst>
          </p:cNvPr>
          <p:cNvSpPr>
            <a:spLocks/>
          </p:cNvSpPr>
          <p:nvPr/>
        </p:nvSpPr>
        <p:spPr bwMode="auto">
          <a:xfrm>
            <a:off x="3951288" y="3663950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1" name="Text Box 1046">
            <a:extLst>
              <a:ext uri="{FF2B5EF4-FFF2-40B4-BE49-F238E27FC236}">
                <a16:creationId xmlns:a16="http://schemas.microsoft.com/office/drawing/2014/main" id="{14B679CD-F478-4598-9A49-29D4F00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663950"/>
            <a:ext cx="2786062" cy="6461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静态共享、动态共享、链接共享</a:t>
            </a:r>
          </a:p>
          <a:p>
            <a:endParaRPr kumimoji="0" lang="en-US" altLang="zh-CN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62" name="AutoShape 1047">
            <a:extLst>
              <a:ext uri="{FF2B5EF4-FFF2-40B4-BE49-F238E27FC236}">
                <a16:creationId xmlns:a16="http://schemas.microsoft.com/office/drawing/2014/main" id="{CA266543-F38A-406F-8A02-ED272D7BD6DC}"/>
              </a:ext>
            </a:extLst>
          </p:cNvPr>
          <p:cNvSpPr>
            <a:spLocks/>
          </p:cNvSpPr>
          <p:nvPr/>
        </p:nvSpPr>
        <p:spPr bwMode="auto">
          <a:xfrm>
            <a:off x="3951288" y="4403725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3" name="Text Box 1048">
            <a:extLst>
              <a:ext uri="{FF2B5EF4-FFF2-40B4-BE49-F238E27FC236}">
                <a16:creationId xmlns:a16="http://schemas.microsoft.com/office/drawing/2014/main" id="{49FD004B-32B7-4E0E-A8BE-C55B5269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4403725"/>
            <a:ext cx="2752725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访问矩阵、存取控制表、权能表</a:t>
            </a:r>
          </a:p>
          <a:p>
            <a:endParaRPr kumimoji="0" lang="en-US" altLang="zh-CN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64" name="AutoShape 1049">
            <a:extLst>
              <a:ext uri="{FF2B5EF4-FFF2-40B4-BE49-F238E27FC236}">
                <a16:creationId xmlns:a16="http://schemas.microsoft.com/office/drawing/2014/main" id="{3DC42589-1A41-46FD-AAFA-B8CD29044257}"/>
              </a:ext>
            </a:extLst>
          </p:cNvPr>
          <p:cNvSpPr>
            <a:spLocks/>
          </p:cNvSpPr>
          <p:nvPr/>
        </p:nvSpPr>
        <p:spPr bwMode="auto">
          <a:xfrm>
            <a:off x="3951288" y="5146675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5" name="Text Box 1050">
            <a:extLst>
              <a:ext uri="{FF2B5EF4-FFF2-40B4-BE49-F238E27FC236}">
                <a16:creationId xmlns:a16="http://schemas.microsoft.com/office/drawing/2014/main" id="{6E02201A-57D3-429C-8BCB-B1546F3A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146675"/>
            <a:ext cx="2786062" cy="7096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打开、建立、关闭、撤销、读写、控制、定位</a:t>
            </a:r>
            <a:r>
              <a:rPr kumimoji="0" lang="en-US" altLang="zh-CN" b="1">
                <a:solidFill>
                  <a:srgbClr val="008000"/>
                </a:solidFill>
              </a:rPr>
              <a:t>…</a:t>
            </a:r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  <a:p>
            <a:endParaRPr kumimoji="0" lang="en-US" altLang="zh-CN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66" name="AutoShape 1051">
            <a:extLst>
              <a:ext uri="{FF2B5EF4-FFF2-40B4-BE49-F238E27FC236}">
                <a16:creationId xmlns:a16="http://schemas.microsoft.com/office/drawing/2014/main" id="{3289502A-C591-46CA-89C7-CC71C67083F1}"/>
              </a:ext>
            </a:extLst>
          </p:cNvPr>
          <p:cNvSpPr>
            <a:spLocks/>
          </p:cNvSpPr>
          <p:nvPr/>
        </p:nvSpPr>
        <p:spPr bwMode="auto">
          <a:xfrm>
            <a:off x="3951288" y="5957888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7" name="Text Box 1052">
            <a:extLst>
              <a:ext uri="{FF2B5EF4-FFF2-40B4-BE49-F238E27FC236}">
                <a16:creationId xmlns:a16="http://schemas.microsoft.com/office/drawing/2014/main" id="{132A461B-99B7-4D0A-A7CC-B85CD379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964238"/>
            <a:ext cx="1490662" cy="7413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单级目录</a:t>
            </a:r>
          </a:p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树型目录</a:t>
            </a:r>
          </a:p>
          <a:p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68" name="AutoShape 1053">
            <a:extLst>
              <a:ext uri="{FF2B5EF4-FFF2-40B4-BE49-F238E27FC236}">
                <a16:creationId xmlns:a16="http://schemas.microsoft.com/office/drawing/2014/main" id="{4A915A8E-283E-45A8-A689-189593B17CE0}"/>
              </a:ext>
            </a:extLst>
          </p:cNvPr>
          <p:cNvSpPr>
            <a:spLocks/>
          </p:cNvSpPr>
          <p:nvPr/>
        </p:nvSpPr>
        <p:spPr bwMode="auto">
          <a:xfrm>
            <a:off x="5954713" y="6035675"/>
            <a:ext cx="500062" cy="592138"/>
          </a:xfrm>
          <a:prstGeom prst="leftBrace">
            <a:avLst>
              <a:gd name="adj1" fmla="val 98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9" name="Text Box 1054">
            <a:extLst>
              <a:ext uri="{FF2B5EF4-FFF2-40B4-BE49-F238E27FC236}">
                <a16:creationId xmlns:a16="http://schemas.microsoft.com/office/drawing/2014/main" id="{871B4F2F-7F01-40AF-AE7C-3378A88EC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6035675"/>
            <a:ext cx="2003425" cy="669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FCB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、路径、当前目录、</a:t>
            </a:r>
            <a:r>
              <a:rPr kumimoji="0" lang="en-US" altLang="zh-CN" b="1">
                <a:solidFill>
                  <a:srgbClr val="008000"/>
                </a:solidFill>
              </a:rPr>
              <a:t>…</a:t>
            </a:r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  <a:p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61470" name="Text Box 1055">
            <a:extLst>
              <a:ext uri="{FF2B5EF4-FFF2-40B4-BE49-F238E27FC236}">
                <a16:creationId xmlns:a16="http://schemas.microsoft.com/office/drawing/2014/main" id="{9AC3597F-1AB3-4833-AB4D-6BC3EC87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1066800" cy="4635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记录键</a:t>
            </a:r>
          </a:p>
        </p:txBody>
      </p:sp>
      <p:sp>
        <p:nvSpPr>
          <p:cNvPr id="61471" name="Line 1056">
            <a:extLst>
              <a:ext uri="{FF2B5EF4-FFF2-40B4-BE49-F238E27FC236}">
                <a16:creationId xmlns:a16="http://schemas.microsoft.com/office/drawing/2014/main" id="{3975DCD6-CB43-4270-A96A-6CE706ECC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4775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0A238CE-B981-4040-892D-29C2037DC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4724400" cy="858837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</a:p>
        </p:txBody>
      </p:sp>
      <p:grpSp>
        <p:nvGrpSpPr>
          <p:cNvPr id="62467" name="Group 46">
            <a:extLst>
              <a:ext uri="{FF2B5EF4-FFF2-40B4-BE49-F238E27FC236}">
                <a16:creationId xmlns:a16="http://schemas.microsoft.com/office/drawing/2014/main" id="{F208AEDA-9B40-43D5-881D-98CF2456C09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111250"/>
            <a:ext cx="7162800" cy="5486400"/>
            <a:chOff x="2340" y="5496"/>
            <a:chExt cx="5940" cy="4836"/>
          </a:xfrm>
        </p:grpSpPr>
        <p:grpSp>
          <p:nvGrpSpPr>
            <p:cNvPr id="62469" name="Group 47">
              <a:extLst>
                <a:ext uri="{FF2B5EF4-FFF2-40B4-BE49-F238E27FC236}">
                  <a16:creationId xmlns:a16="http://schemas.microsoft.com/office/drawing/2014/main" id="{E54DE19F-27B0-4818-BE9E-2F50898AD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5964"/>
              <a:ext cx="720" cy="2496"/>
              <a:chOff x="2340" y="5808"/>
              <a:chExt cx="720" cy="2496"/>
            </a:xfrm>
          </p:grpSpPr>
          <p:sp>
            <p:nvSpPr>
              <p:cNvPr id="62524" name="Text Box 48">
                <a:extLst>
                  <a:ext uri="{FF2B5EF4-FFF2-40B4-BE49-F238E27FC236}">
                    <a16:creationId xmlns:a16="http://schemas.microsoft.com/office/drawing/2014/main" id="{B37AE24E-D234-440E-BA34-CD38D2922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5808"/>
                <a:ext cx="720" cy="24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  <a:p>
                <a:pPr algn="just"/>
                <a:endPara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</p:txBody>
          </p:sp>
          <p:sp>
            <p:nvSpPr>
              <p:cNvPr id="62525" name="Line 49">
                <a:extLst>
                  <a:ext uri="{FF2B5EF4-FFF2-40B4-BE49-F238E27FC236}">
                    <a16:creationId xmlns:a16="http://schemas.microsoft.com/office/drawing/2014/main" id="{ADFD6614-37FE-44CF-ACEF-15A2C3E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27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6" name="Line 50">
                <a:extLst>
                  <a:ext uri="{FF2B5EF4-FFF2-40B4-BE49-F238E27FC236}">
                    <a16:creationId xmlns:a16="http://schemas.microsoft.com/office/drawing/2014/main" id="{89D51D28-527A-4D9F-8158-14B93773F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5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7" name="Line 51">
                <a:extLst>
                  <a:ext uri="{FF2B5EF4-FFF2-40B4-BE49-F238E27FC236}">
                    <a16:creationId xmlns:a16="http://schemas.microsoft.com/office/drawing/2014/main" id="{881EEE18-46C9-47C9-868C-5C47D98A3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8" name="Line 52">
                <a:extLst>
                  <a:ext uri="{FF2B5EF4-FFF2-40B4-BE49-F238E27FC236}">
                    <a16:creationId xmlns:a16="http://schemas.microsoft.com/office/drawing/2014/main" id="{4DC8B9B1-6ABB-416E-914C-4142BBE42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9" name="Line 53">
                <a:extLst>
                  <a:ext uri="{FF2B5EF4-FFF2-40B4-BE49-F238E27FC236}">
                    <a16:creationId xmlns:a16="http://schemas.microsoft.com/office/drawing/2014/main" id="{AC1E74FC-38FA-42BC-AE73-B0601640C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30" name="Line 54">
                <a:extLst>
                  <a:ext uri="{FF2B5EF4-FFF2-40B4-BE49-F238E27FC236}">
                    <a16:creationId xmlns:a16="http://schemas.microsoft.com/office/drawing/2014/main" id="{13F911E4-4221-4254-B7B2-058B5579A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59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grpSp>
          <p:nvGrpSpPr>
            <p:cNvPr id="62470" name="Group 55">
              <a:extLst>
                <a:ext uri="{FF2B5EF4-FFF2-40B4-BE49-F238E27FC236}">
                  <a16:creationId xmlns:a16="http://schemas.microsoft.com/office/drawing/2014/main" id="{EA263BD6-B1EB-494C-B4BF-AB318981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" y="5808"/>
              <a:ext cx="720" cy="2652"/>
              <a:chOff x="7020" y="5808"/>
              <a:chExt cx="720" cy="2652"/>
            </a:xfrm>
          </p:grpSpPr>
          <p:sp>
            <p:nvSpPr>
              <p:cNvPr id="62518" name="Text Box 56">
                <a:extLst>
                  <a:ext uri="{FF2B5EF4-FFF2-40B4-BE49-F238E27FC236}">
                    <a16:creationId xmlns:a16="http://schemas.microsoft.com/office/drawing/2014/main" id="{4AE460AA-A841-465B-AF24-9723ADFB7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808"/>
                <a:ext cx="720" cy="26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  <a:p>
                <a:pPr algn="just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</p:txBody>
          </p:sp>
          <p:sp>
            <p:nvSpPr>
              <p:cNvPr id="62519" name="Line 57">
                <a:extLst>
                  <a:ext uri="{FF2B5EF4-FFF2-40B4-BE49-F238E27FC236}">
                    <a16:creationId xmlns:a16="http://schemas.microsoft.com/office/drawing/2014/main" id="{DFCB8C15-9263-477A-8900-222B64FBE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81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0" name="Line 58">
                <a:extLst>
                  <a:ext uri="{FF2B5EF4-FFF2-40B4-BE49-F238E27FC236}">
                    <a16:creationId xmlns:a16="http://schemas.microsoft.com/office/drawing/2014/main" id="{1A15B80D-6A9E-4E31-BDB2-B3A475596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1" name="Line 59">
                <a:extLst>
                  <a:ext uri="{FF2B5EF4-FFF2-40B4-BE49-F238E27FC236}">
                    <a16:creationId xmlns:a16="http://schemas.microsoft.com/office/drawing/2014/main" id="{04A2ACC3-86A6-4CAB-BD10-25E4CBDEF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2" name="Line 60">
                <a:extLst>
                  <a:ext uri="{FF2B5EF4-FFF2-40B4-BE49-F238E27FC236}">
                    <a16:creationId xmlns:a16="http://schemas.microsoft.com/office/drawing/2014/main" id="{F9756B16-2BB7-4414-9D6C-F08BD108A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23" name="Line 61">
                <a:extLst>
                  <a:ext uri="{FF2B5EF4-FFF2-40B4-BE49-F238E27FC236}">
                    <a16:creationId xmlns:a16="http://schemas.microsoft.com/office/drawing/2014/main" id="{F8E34B6B-5309-45B4-B2B3-0C10CA043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8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grpSp>
          <p:nvGrpSpPr>
            <p:cNvPr id="62471" name="Group 62">
              <a:extLst>
                <a:ext uri="{FF2B5EF4-FFF2-40B4-BE49-F238E27FC236}">
                  <a16:creationId xmlns:a16="http://schemas.microsoft.com/office/drawing/2014/main" id="{2FCB2E57-AE73-4F09-9845-EE024537F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5496"/>
              <a:ext cx="1260" cy="2652"/>
              <a:chOff x="7020" y="5808"/>
              <a:chExt cx="720" cy="2652"/>
            </a:xfrm>
          </p:grpSpPr>
          <p:sp>
            <p:nvSpPr>
              <p:cNvPr id="62512" name="Text Box 63">
                <a:extLst>
                  <a:ext uri="{FF2B5EF4-FFF2-40B4-BE49-F238E27FC236}">
                    <a16:creationId xmlns:a16="http://schemas.microsoft.com/office/drawing/2014/main" id="{2CB9DAC0-2095-4222-A94E-FB1B1BB3D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808"/>
                <a:ext cx="720" cy="26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</p:txBody>
          </p:sp>
          <p:sp>
            <p:nvSpPr>
              <p:cNvPr id="62513" name="Line 64">
                <a:extLst>
                  <a:ext uri="{FF2B5EF4-FFF2-40B4-BE49-F238E27FC236}">
                    <a16:creationId xmlns:a16="http://schemas.microsoft.com/office/drawing/2014/main" id="{E7B8D51D-CAD1-4E91-BB80-C04A400F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81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4" name="Line 65">
                <a:extLst>
                  <a:ext uri="{FF2B5EF4-FFF2-40B4-BE49-F238E27FC236}">
                    <a16:creationId xmlns:a16="http://schemas.microsoft.com/office/drawing/2014/main" id="{C5611523-5747-45CA-90ED-BBBF7DDC4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5" name="Line 66">
                <a:extLst>
                  <a:ext uri="{FF2B5EF4-FFF2-40B4-BE49-F238E27FC236}">
                    <a16:creationId xmlns:a16="http://schemas.microsoft.com/office/drawing/2014/main" id="{1F8FC9CC-AAF4-4036-B03A-369432B2A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6" name="Line 67">
                <a:extLst>
                  <a:ext uri="{FF2B5EF4-FFF2-40B4-BE49-F238E27FC236}">
                    <a16:creationId xmlns:a16="http://schemas.microsoft.com/office/drawing/2014/main" id="{B228A5C1-EC38-4404-B5A0-70CD4B764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7" name="Line 68">
                <a:extLst>
                  <a:ext uri="{FF2B5EF4-FFF2-40B4-BE49-F238E27FC236}">
                    <a16:creationId xmlns:a16="http://schemas.microsoft.com/office/drawing/2014/main" id="{278C43C1-03D2-4CD1-84E3-C53EA7007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8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sp>
          <p:nvSpPr>
            <p:cNvPr id="62472" name="Text Box 69">
              <a:extLst>
                <a:ext uri="{FF2B5EF4-FFF2-40B4-BE49-F238E27FC236}">
                  <a16:creationId xmlns:a16="http://schemas.microsoft.com/office/drawing/2014/main" id="{1DD6EBE3-9F6E-457D-9F9B-8EEDBB405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861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A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虚存</a:t>
              </a:r>
            </a:p>
          </p:txBody>
        </p:sp>
        <p:sp>
          <p:nvSpPr>
            <p:cNvPr id="62473" name="Text Box 70">
              <a:extLst>
                <a:ext uri="{FF2B5EF4-FFF2-40B4-BE49-F238E27FC236}">
                  <a16:creationId xmlns:a16="http://schemas.microsoft.com/office/drawing/2014/main" id="{4D5C9F1B-DB7B-4CF0-8F05-F798A5ECA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" y="861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进程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B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虚存</a:t>
              </a:r>
            </a:p>
          </p:txBody>
        </p:sp>
        <p:sp>
          <p:nvSpPr>
            <p:cNvPr id="62474" name="Text Box 71">
              <a:extLst>
                <a:ext uri="{FF2B5EF4-FFF2-40B4-BE49-F238E27FC236}">
                  <a16:creationId xmlns:a16="http://schemas.microsoft.com/office/drawing/2014/main" id="{150E23AF-36C0-4D29-A18D-CC584E6DF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8148"/>
              <a:ext cx="108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物理内存</a:t>
              </a:r>
            </a:p>
          </p:txBody>
        </p:sp>
        <p:sp>
          <p:nvSpPr>
            <p:cNvPr id="62475" name="Line 72">
              <a:extLst>
                <a:ext uri="{FF2B5EF4-FFF2-40B4-BE49-F238E27FC236}">
                  <a16:creationId xmlns:a16="http://schemas.microsoft.com/office/drawing/2014/main" id="{99CD9032-B2F0-4053-9D01-2D3323D42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814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grpSp>
          <p:nvGrpSpPr>
            <p:cNvPr id="62476" name="Group 73">
              <a:extLst>
                <a:ext uri="{FF2B5EF4-FFF2-40B4-BE49-F238E27FC236}">
                  <a16:creationId xmlns:a16="http://schemas.microsoft.com/office/drawing/2014/main" id="{73894723-089C-495E-9409-CF3CCA0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8772"/>
              <a:ext cx="1800" cy="468"/>
              <a:chOff x="4500" y="8616"/>
              <a:chExt cx="1800" cy="468"/>
            </a:xfrm>
          </p:grpSpPr>
          <p:sp>
            <p:nvSpPr>
              <p:cNvPr id="62507" name="Text Box 74">
                <a:extLst>
                  <a:ext uri="{FF2B5EF4-FFF2-40B4-BE49-F238E27FC236}">
                    <a16:creationId xmlns:a16="http://schemas.microsoft.com/office/drawing/2014/main" id="{8644965B-7CD2-454A-A42C-E9383D481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8616"/>
                <a:ext cx="18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1  2   3  4  5</a:t>
                </a:r>
              </a:p>
            </p:txBody>
          </p:sp>
          <p:sp>
            <p:nvSpPr>
              <p:cNvPr id="62508" name="Line 75">
                <a:extLst>
                  <a:ext uri="{FF2B5EF4-FFF2-40B4-BE49-F238E27FC236}">
                    <a16:creationId xmlns:a16="http://schemas.microsoft.com/office/drawing/2014/main" id="{E5EE2A31-5C99-41B3-A105-76A18EE91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09" name="Line 76">
                <a:extLst>
                  <a:ext uri="{FF2B5EF4-FFF2-40B4-BE49-F238E27FC236}">
                    <a16:creationId xmlns:a16="http://schemas.microsoft.com/office/drawing/2014/main" id="{A8473D4E-7C32-4C13-970F-F2FA42C7D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0" name="Line 77">
                <a:extLst>
                  <a:ext uri="{FF2B5EF4-FFF2-40B4-BE49-F238E27FC236}">
                    <a16:creationId xmlns:a16="http://schemas.microsoft.com/office/drawing/2014/main" id="{2E5F4425-ABC6-4B66-8FA1-385B993B0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62511" name="Line 78">
                <a:extLst>
                  <a:ext uri="{FF2B5EF4-FFF2-40B4-BE49-F238E27FC236}">
                    <a16:creationId xmlns:a16="http://schemas.microsoft.com/office/drawing/2014/main" id="{C87145D5-9AED-41E5-A3A6-70BC7CE94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sp>
          <p:nvSpPr>
            <p:cNvPr id="62477" name="Text Box 79">
              <a:extLst>
                <a:ext uri="{FF2B5EF4-FFF2-40B4-BE49-F238E27FC236}">
                  <a16:creationId xmlns:a16="http://schemas.microsoft.com/office/drawing/2014/main" id="{C31099DB-6074-4FA4-AA21-50DD356C8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939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磁盘文件</a:t>
              </a:r>
            </a:p>
          </p:txBody>
        </p:sp>
        <p:sp>
          <p:nvSpPr>
            <p:cNvPr id="62478" name="Text Box 80">
              <a:extLst>
                <a:ext uri="{FF2B5EF4-FFF2-40B4-BE49-F238E27FC236}">
                  <a16:creationId xmlns:a16="http://schemas.microsoft.com/office/drawing/2014/main" id="{5498DB1A-8CB9-4E55-B025-D90E8444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9864"/>
              <a:ext cx="324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主存映射文件示意</a:t>
              </a:r>
            </a:p>
          </p:txBody>
        </p:sp>
        <p:sp>
          <p:nvSpPr>
            <p:cNvPr id="62479" name="Line 81">
              <a:extLst>
                <a:ext uri="{FF2B5EF4-FFF2-40B4-BE49-F238E27FC236}">
                  <a16:creationId xmlns:a16="http://schemas.microsoft.com/office/drawing/2014/main" id="{10491EF0-95D7-4C82-9BF3-2F653E91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0" name="Line 82">
              <a:extLst>
                <a:ext uri="{FF2B5EF4-FFF2-40B4-BE49-F238E27FC236}">
                  <a16:creationId xmlns:a16="http://schemas.microsoft.com/office/drawing/2014/main" id="{5CE1967C-2A54-44DD-8E08-E31802E2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1" name="Line 83">
              <a:extLst>
                <a:ext uri="{FF2B5EF4-FFF2-40B4-BE49-F238E27FC236}">
                  <a16:creationId xmlns:a16="http://schemas.microsoft.com/office/drawing/2014/main" id="{8AEDC6DF-41C0-423E-8450-B9436022A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" y="799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2" name="Line 84">
              <a:extLst>
                <a:ext uri="{FF2B5EF4-FFF2-40B4-BE49-F238E27FC236}">
                  <a16:creationId xmlns:a16="http://schemas.microsoft.com/office/drawing/2014/main" id="{66778811-B9F2-4367-8AED-32E5D6792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99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3" name="Line 85">
              <a:extLst>
                <a:ext uri="{FF2B5EF4-FFF2-40B4-BE49-F238E27FC236}">
                  <a16:creationId xmlns:a16="http://schemas.microsoft.com/office/drawing/2014/main" id="{A929CC6A-08B5-4EFE-9084-681FC055E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8616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4" name="Line 86">
              <a:extLst>
                <a:ext uri="{FF2B5EF4-FFF2-40B4-BE49-F238E27FC236}">
                  <a16:creationId xmlns:a16="http://schemas.microsoft.com/office/drawing/2014/main" id="{5D5A3D37-A3D1-4706-80A5-986771A67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86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5" name="Line 87">
              <a:extLst>
                <a:ext uri="{FF2B5EF4-FFF2-40B4-BE49-F238E27FC236}">
                  <a16:creationId xmlns:a16="http://schemas.microsoft.com/office/drawing/2014/main" id="{1A2A67BA-2FED-44ED-98D6-9923F188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0" y="7368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6" name="Line 88">
              <a:extLst>
                <a:ext uri="{FF2B5EF4-FFF2-40B4-BE49-F238E27FC236}">
                  <a16:creationId xmlns:a16="http://schemas.microsoft.com/office/drawing/2014/main" id="{50382A57-4FF7-4FA3-8BA3-20493CEF1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36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7" name="Line 89">
              <a:extLst>
                <a:ext uri="{FF2B5EF4-FFF2-40B4-BE49-F238E27FC236}">
                  <a16:creationId xmlns:a16="http://schemas.microsoft.com/office/drawing/2014/main" id="{CAF09912-0C00-4158-94F9-074A4AFD5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89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8" name="Line 90">
              <a:extLst>
                <a:ext uri="{FF2B5EF4-FFF2-40B4-BE49-F238E27FC236}">
                  <a16:creationId xmlns:a16="http://schemas.microsoft.com/office/drawing/2014/main" id="{C288C65A-7022-4CBA-8918-222ACB82B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" y="6744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89" name="Line 91">
              <a:extLst>
                <a:ext uri="{FF2B5EF4-FFF2-40B4-BE49-F238E27FC236}">
                  <a16:creationId xmlns:a16="http://schemas.microsoft.com/office/drawing/2014/main" id="{0143318C-B313-4B46-8E3D-2CF898FC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674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0" name="Line 92">
              <a:extLst>
                <a:ext uri="{FF2B5EF4-FFF2-40B4-BE49-F238E27FC236}">
                  <a16:creationId xmlns:a16="http://schemas.microsoft.com/office/drawing/2014/main" id="{6395C38D-0F45-40F1-BF49-7CB8957E5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846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1" name="Line 93">
              <a:extLst>
                <a:ext uri="{FF2B5EF4-FFF2-40B4-BE49-F238E27FC236}">
                  <a16:creationId xmlns:a16="http://schemas.microsoft.com/office/drawing/2014/main" id="{10E184CB-A23B-4CCF-A460-A03335941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846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2" name="Line 94">
              <a:extLst>
                <a:ext uri="{FF2B5EF4-FFF2-40B4-BE49-F238E27FC236}">
                  <a16:creationId xmlns:a16="http://schemas.microsoft.com/office/drawing/2014/main" id="{0357A3C0-11E1-4F10-9A72-9B6AE4D3E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705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3" name="Line 95">
              <a:extLst>
                <a:ext uri="{FF2B5EF4-FFF2-40B4-BE49-F238E27FC236}">
                  <a16:creationId xmlns:a16="http://schemas.microsoft.com/office/drawing/2014/main" id="{EE209933-A543-4BF9-B843-4FDD78F5A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0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4" name="Line 96">
              <a:extLst>
                <a:ext uri="{FF2B5EF4-FFF2-40B4-BE49-F238E27FC236}">
                  <a16:creationId xmlns:a16="http://schemas.microsoft.com/office/drawing/2014/main" id="{34010B46-6304-47DD-B886-FB6E936C1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89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5" name="Line 97">
              <a:extLst>
                <a:ext uri="{FF2B5EF4-FFF2-40B4-BE49-F238E27FC236}">
                  <a16:creationId xmlns:a16="http://schemas.microsoft.com/office/drawing/2014/main" id="{EFEEE1CC-115C-4FA6-BB15-879CAFE0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768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6" name="Line 98">
              <a:extLst>
                <a:ext uri="{FF2B5EF4-FFF2-40B4-BE49-F238E27FC236}">
                  <a16:creationId xmlns:a16="http://schemas.microsoft.com/office/drawing/2014/main" id="{BBC4C167-E9DD-441D-8E40-FB4EFC5B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76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7" name="Line 99">
              <a:extLst>
                <a:ext uri="{FF2B5EF4-FFF2-40B4-BE49-F238E27FC236}">
                  <a16:creationId xmlns:a16="http://schemas.microsoft.com/office/drawing/2014/main" id="{667243DF-D97D-4D23-9E36-978101E7E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6744"/>
              <a:ext cx="14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8" name="Line 100">
              <a:extLst>
                <a:ext uri="{FF2B5EF4-FFF2-40B4-BE49-F238E27FC236}">
                  <a16:creationId xmlns:a16="http://schemas.microsoft.com/office/drawing/2014/main" id="{9381DC10-39B0-460C-83F3-6531A89C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7212"/>
              <a:ext cx="144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499" name="Line 101">
              <a:extLst>
                <a:ext uri="{FF2B5EF4-FFF2-40B4-BE49-F238E27FC236}">
                  <a16:creationId xmlns:a16="http://schemas.microsoft.com/office/drawing/2014/main" id="{E4999F4B-DA07-42BF-B23F-37C4CB88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276"/>
              <a:ext cx="144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0" name="Line 102">
              <a:extLst>
                <a:ext uri="{FF2B5EF4-FFF2-40B4-BE49-F238E27FC236}">
                  <a16:creationId xmlns:a16="http://schemas.microsoft.com/office/drawing/2014/main" id="{01A08E89-95AA-4F0C-875C-13CF8D991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900"/>
              <a:ext cx="14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1" name="Line 103">
              <a:extLst>
                <a:ext uri="{FF2B5EF4-FFF2-40B4-BE49-F238E27FC236}">
                  <a16:creationId xmlns:a16="http://schemas.microsoft.com/office/drawing/2014/main" id="{698EF8CC-EE50-425F-9411-95694FD2F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588"/>
              <a:ext cx="14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2" name="Line 104">
              <a:extLst>
                <a:ext uri="{FF2B5EF4-FFF2-40B4-BE49-F238E27FC236}">
                  <a16:creationId xmlns:a16="http://schemas.microsoft.com/office/drawing/2014/main" id="{F15E8C25-A302-4F39-99BE-304020BBA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6900"/>
              <a:ext cx="126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3" name="Line 105">
              <a:extLst>
                <a:ext uri="{FF2B5EF4-FFF2-40B4-BE49-F238E27FC236}">
                  <a16:creationId xmlns:a16="http://schemas.microsoft.com/office/drawing/2014/main" id="{481BF0B6-FB99-4BF2-9A0E-4415BFB82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7212"/>
              <a:ext cx="126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4" name="Line 106">
              <a:extLst>
                <a:ext uri="{FF2B5EF4-FFF2-40B4-BE49-F238E27FC236}">
                  <a16:creationId xmlns:a16="http://schemas.microsoft.com/office/drawing/2014/main" id="{CE4DCB16-14B9-4C82-B0B2-AB6F06AEA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056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5" name="Line 107">
              <a:extLst>
                <a:ext uri="{FF2B5EF4-FFF2-40B4-BE49-F238E27FC236}">
                  <a16:creationId xmlns:a16="http://schemas.microsoft.com/office/drawing/2014/main" id="{9D2C39D6-F110-43C3-BA40-54E63D8E5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7524"/>
              <a:ext cx="12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62506" name="Line 108">
              <a:extLst>
                <a:ext uri="{FF2B5EF4-FFF2-40B4-BE49-F238E27FC236}">
                  <a16:creationId xmlns:a16="http://schemas.microsoft.com/office/drawing/2014/main" id="{3B60B52C-A859-4256-9AF8-58DF30AF8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680"/>
              <a:ext cx="126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</p:grpSp>
      <p:sp>
        <p:nvSpPr>
          <p:cNvPr id="62468" name="Rectangle 109">
            <a:extLst>
              <a:ext uri="{FF2B5EF4-FFF2-40B4-BE49-F238E27FC236}">
                <a16:creationId xmlns:a16="http://schemas.microsoft.com/office/drawing/2014/main" id="{00AAA823-16C4-4FFD-9417-5B8E42369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B6DE5E0-EAED-407F-BC5C-6F3F7624B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3491" name="Group 67">
            <a:extLst>
              <a:ext uri="{FF2B5EF4-FFF2-40B4-BE49-F238E27FC236}">
                <a16:creationId xmlns:a16="http://schemas.microsoft.com/office/drawing/2014/main" id="{2E7986A7-8DFA-466A-9E0E-BE7E2410A7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7086600" cy="5486400"/>
            <a:chOff x="2781" y="7865"/>
            <a:chExt cx="6660" cy="6089"/>
          </a:xfrm>
        </p:grpSpPr>
        <p:grpSp>
          <p:nvGrpSpPr>
            <p:cNvPr id="63493" name="Group 68">
              <a:extLst>
                <a:ext uri="{FF2B5EF4-FFF2-40B4-BE49-F238E27FC236}">
                  <a16:creationId xmlns:a16="http://schemas.microsoft.com/office/drawing/2014/main" id="{542126D8-D905-415A-B96C-6B86324F0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1" y="9269"/>
              <a:ext cx="6300" cy="4094"/>
              <a:chOff x="2601" y="1942"/>
              <a:chExt cx="6300" cy="3588"/>
            </a:xfrm>
          </p:grpSpPr>
          <p:sp>
            <p:nvSpPr>
              <p:cNvPr id="63525" name="Text Box 69">
                <a:extLst>
                  <a:ext uri="{FF2B5EF4-FFF2-40B4-BE49-F238E27FC236}">
                    <a16:creationId xmlns:a16="http://schemas.microsoft.com/office/drawing/2014/main" id="{7D285CB3-0C33-4766-B9EE-5119AC90D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EXT FS</a:t>
                </a:r>
              </a:p>
            </p:txBody>
          </p:sp>
          <p:sp>
            <p:nvSpPr>
              <p:cNvPr id="63526" name="Text Box 70">
                <a:extLst>
                  <a:ext uri="{FF2B5EF4-FFF2-40B4-BE49-F238E27FC236}">
                    <a16:creationId xmlns:a16="http://schemas.microsoft.com/office/drawing/2014/main" id="{E7FC8145-2591-4C70-8060-8FBCC6DBF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" y="1942"/>
                <a:ext cx="21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 inode cache</a:t>
                </a:r>
              </a:p>
            </p:txBody>
          </p:sp>
          <p:sp>
            <p:nvSpPr>
              <p:cNvPr id="63527" name="Text Box 71">
                <a:extLst>
                  <a:ext uri="{FF2B5EF4-FFF2-40B4-BE49-F238E27FC236}">
                    <a16:creationId xmlns:a16="http://schemas.microsoft.com/office/drawing/2014/main" id="{9D4528D5-9D19-490A-B09A-7DAC81472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" y="2410"/>
                <a:ext cx="21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 directory cache</a:t>
                </a:r>
              </a:p>
            </p:txBody>
          </p:sp>
          <p:sp>
            <p:nvSpPr>
              <p:cNvPr id="63528" name="Line 72">
                <a:extLst>
                  <a:ext uri="{FF2B5EF4-FFF2-40B4-BE49-F238E27FC236}">
                    <a16:creationId xmlns:a16="http://schemas.microsoft.com/office/drawing/2014/main" id="{EE580BAF-27FC-4996-BF6B-8569F790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" y="2098"/>
                <a:ext cx="162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9" name="Line 73">
                <a:extLst>
                  <a:ext uri="{FF2B5EF4-FFF2-40B4-BE49-F238E27FC236}">
                    <a16:creationId xmlns:a16="http://schemas.microsoft.com/office/drawing/2014/main" id="{2537AEAD-28EC-4158-98DB-DA93D2CD0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1" y="2254"/>
                <a:ext cx="162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0" name="Line 74">
                <a:extLst>
                  <a:ext uri="{FF2B5EF4-FFF2-40B4-BE49-F238E27FC236}">
                    <a16:creationId xmlns:a16="http://schemas.microsoft.com/office/drawing/2014/main" id="{8B44E9CD-A96F-4736-A146-6FCAAB482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3034"/>
                <a:ext cx="6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1" name="Text Box 75">
                <a:extLst>
                  <a:ext uri="{FF2B5EF4-FFF2-40B4-BE49-F238E27FC236}">
                    <a16:creationId xmlns:a16="http://schemas.microsoft.com/office/drawing/2014/main" id="{C1C5C18C-3856-4C7F-BD66-BEB87E762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EXT2 FS</a:t>
                </a:r>
              </a:p>
            </p:txBody>
          </p:sp>
          <p:sp>
            <p:nvSpPr>
              <p:cNvPr id="63532" name="Text Box 76">
                <a:extLst>
                  <a:ext uri="{FF2B5EF4-FFF2-40B4-BE49-F238E27FC236}">
                    <a16:creationId xmlns:a16="http://schemas.microsoft.com/office/drawing/2014/main" id="{E6FB1ECF-BBBE-4652-BB22-012D667D4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MSDOS FS</a:t>
                </a:r>
              </a:p>
            </p:txBody>
          </p:sp>
          <p:sp>
            <p:nvSpPr>
              <p:cNvPr id="63533" name="Text Box 77">
                <a:extLst>
                  <a:ext uri="{FF2B5EF4-FFF2-40B4-BE49-F238E27FC236}">
                    <a16:creationId xmlns:a16="http://schemas.microsoft.com/office/drawing/2014/main" id="{EE8E062A-EED6-4FF2-B654-21FB25F54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MINIX FS</a:t>
                </a:r>
              </a:p>
            </p:txBody>
          </p:sp>
          <p:sp>
            <p:nvSpPr>
              <p:cNvPr id="63534" name="Text Box 78">
                <a:extLst>
                  <a:ext uri="{FF2B5EF4-FFF2-40B4-BE49-F238E27FC236}">
                    <a16:creationId xmlns:a16="http://schemas.microsoft.com/office/drawing/2014/main" id="{C4E59BE6-A8EF-4AE4-B851-C302139EF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2098"/>
                <a:ext cx="162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</a:t>
                </a:r>
              </a:p>
            </p:txBody>
          </p:sp>
          <p:sp>
            <p:nvSpPr>
              <p:cNvPr id="63535" name="Line 79">
                <a:extLst>
                  <a:ext uri="{FF2B5EF4-FFF2-40B4-BE49-F238E27FC236}">
                    <a16:creationId xmlns:a16="http://schemas.microsoft.com/office/drawing/2014/main" id="{630A9497-07BA-4D8B-A225-04A8C6BB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2410"/>
                <a:ext cx="396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6" name="Line 80">
                <a:extLst>
                  <a:ext uri="{FF2B5EF4-FFF2-40B4-BE49-F238E27FC236}">
                    <a16:creationId xmlns:a16="http://schemas.microsoft.com/office/drawing/2014/main" id="{A65AB965-51C5-4EEA-8D67-9EE1CCC9E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2410"/>
                <a:ext cx="270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7" name="Line 81">
                <a:extLst>
                  <a:ext uri="{FF2B5EF4-FFF2-40B4-BE49-F238E27FC236}">
                    <a16:creationId xmlns:a16="http://schemas.microsoft.com/office/drawing/2014/main" id="{AA2913E0-4945-4EC1-9320-43984A3A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2410"/>
                <a:ext cx="144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8" name="Line 82">
                <a:extLst>
                  <a:ext uri="{FF2B5EF4-FFF2-40B4-BE49-F238E27FC236}">
                    <a16:creationId xmlns:a16="http://schemas.microsoft.com/office/drawing/2014/main" id="{3B6BBED4-E92C-4EEF-82EB-0AA426CB3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1" y="2410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9" name="Text Box 83">
                <a:extLst>
                  <a:ext uri="{FF2B5EF4-FFF2-40B4-BE49-F238E27FC236}">
                    <a16:creationId xmlns:a16="http://schemas.microsoft.com/office/drawing/2014/main" id="{4052B176-7F0A-4AAE-98F4-53F13596B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5218"/>
                <a:ext cx="30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I/O</a:t>
                </a:r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设备驱动</a:t>
                </a:r>
              </a:p>
            </p:txBody>
          </p:sp>
          <p:sp>
            <p:nvSpPr>
              <p:cNvPr id="63540" name="Line 84">
                <a:extLst>
                  <a:ext uri="{FF2B5EF4-FFF2-40B4-BE49-F238E27FC236}">
                    <a16:creationId xmlns:a16="http://schemas.microsoft.com/office/drawing/2014/main" id="{46111CC5-A382-4107-9063-ACDBB5D5E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814"/>
                <a:ext cx="14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1" name="Line 85">
                <a:extLst>
                  <a:ext uri="{FF2B5EF4-FFF2-40B4-BE49-F238E27FC236}">
                    <a16:creationId xmlns:a16="http://schemas.microsoft.com/office/drawing/2014/main" id="{07839D8B-9173-4830-87C5-498F44FB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3814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2" name="Line 86">
                <a:extLst>
                  <a:ext uri="{FF2B5EF4-FFF2-40B4-BE49-F238E27FC236}">
                    <a16:creationId xmlns:a16="http://schemas.microsoft.com/office/drawing/2014/main" id="{65BBC101-1ACD-4BF6-B911-6C5750E59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21" y="3814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3" name="Line 87">
                <a:extLst>
                  <a:ext uri="{FF2B5EF4-FFF2-40B4-BE49-F238E27FC236}">
                    <a16:creationId xmlns:a16="http://schemas.microsoft.com/office/drawing/2014/main" id="{388D3C77-C120-4DE9-A4A0-9EEB5F674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41" y="3814"/>
                <a:ext cx="14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4" name="Text Box 88">
                <a:extLst>
                  <a:ext uri="{FF2B5EF4-FFF2-40B4-BE49-F238E27FC236}">
                    <a16:creationId xmlns:a16="http://schemas.microsoft.com/office/drawing/2014/main" id="{C8425E6B-1BBB-4D7E-8F30-00E97ABA1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4438"/>
                <a:ext cx="30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缓冲区缓存</a:t>
                </a:r>
              </a:p>
            </p:txBody>
          </p:sp>
          <p:sp>
            <p:nvSpPr>
              <p:cNvPr id="63545" name="Line 89">
                <a:extLst>
                  <a:ext uri="{FF2B5EF4-FFF2-40B4-BE49-F238E27FC236}">
                    <a16:creationId xmlns:a16="http://schemas.microsoft.com/office/drawing/2014/main" id="{BDE11E69-512A-4304-9B11-8A18E5797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1" y="4750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494" name="Text Box 90">
              <a:extLst>
                <a:ext uri="{FF2B5EF4-FFF2-40B4-BE49-F238E27FC236}">
                  <a16:creationId xmlns:a16="http://schemas.microsoft.com/office/drawing/2014/main" id="{78680389-94CF-4659-9337-141DBBB70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13481"/>
              <a:ext cx="4680" cy="47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       </a:t>
              </a:r>
              <a:r>
                <a:rPr kumimoji="0" lang="zh-CN" altLang="en-US" sz="2800" b="1">
                  <a:solidFill>
                    <a:srgbClr val="FF3300"/>
                  </a:solidFill>
                  <a:latin typeface="仿宋_GB2312" pitchFamily="49" charset="-122"/>
                </a:rPr>
                <a:t>虚拟文件系统结构</a:t>
              </a:r>
            </a:p>
            <a:p>
              <a:endParaRPr kumimoji="0" lang="en-US" altLang="zh-CN" sz="2800" b="1">
                <a:solidFill>
                  <a:srgbClr val="FF3300"/>
                </a:solidFill>
                <a:latin typeface="仿宋_GB2312" pitchFamily="49" charset="-122"/>
              </a:endParaRPr>
            </a:p>
          </p:txBody>
        </p:sp>
        <p:sp>
          <p:nvSpPr>
            <p:cNvPr id="63495" name="Text Box 91">
              <a:extLst>
                <a:ext uri="{FF2B5EF4-FFF2-40B4-BE49-F238E27FC236}">
                  <a16:creationId xmlns:a16="http://schemas.microsoft.com/office/drawing/2014/main" id="{9730155A-6782-4EDE-800F-A61DE3DA7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EXT FS</a:t>
              </a:r>
            </a:p>
          </p:txBody>
        </p:sp>
        <p:sp>
          <p:nvSpPr>
            <p:cNvPr id="63496" name="Text Box 92">
              <a:extLst>
                <a:ext uri="{FF2B5EF4-FFF2-40B4-BE49-F238E27FC236}">
                  <a16:creationId xmlns:a16="http://schemas.microsoft.com/office/drawing/2014/main" id="{1DF72A84-0B87-4BB9-BA5C-ADCD14B3B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9269"/>
              <a:ext cx="21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 inode cache</a:t>
              </a:r>
            </a:p>
          </p:txBody>
        </p:sp>
        <p:sp>
          <p:nvSpPr>
            <p:cNvPr id="63497" name="Text Box 93">
              <a:extLst>
                <a:ext uri="{FF2B5EF4-FFF2-40B4-BE49-F238E27FC236}">
                  <a16:creationId xmlns:a16="http://schemas.microsoft.com/office/drawing/2014/main" id="{E003C591-7F21-4A96-849E-58EBAE4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9803"/>
              <a:ext cx="21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 directory cache</a:t>
              </a:r>
            </a:p>
          </p:txBody>
        </p:sp>
        <p:sp>
          <p:nvSpPr>
            <p:cNvPr id="63498" name="Line 94">
              <a:extLst>
                <a:ext uri="{FF2B5EF4-FFF2-40B4-BE49-F238E27FC236}">
                  <a16:creationId xmlns:a16="http://schemas.microsoft.com/office/drawing/2014/main" id="{ECED6A26-3E44-40E1-9482-E7F59C382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9447"/>
              <a:ext cx="1620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95">
              <a:extLst>
                <a:ext uri="{FF2B5EF4-FFF2-40B4-BE49-F238E27FC236}">
                  <a16:creationId xmlns:a16="http://schemas.microsoft.com/office/drawing/2014/main" id="{2A7E5511-FB7D-4B88-84E7-C1ADCD661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" y="9625"/>
              <a:ext cx="1620" cy="3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96">
              <a:extLst>
                <a:ext uri="{FF2B5EF4-FFF2-40B4-BE49-F238E27FC236}">
                  <a16:creationId xmlns:a16="http://schemas.microsoft.com/office/drawing/2014/main" id="{87CF0310-F559-483C-9613-859DEFF9B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" y="10515"/>
              <a:ext cx="6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97">
              <a:extLst>
                <a:ext uri="{FF2B5EF4-FFF2-40B4-BE49-F238E27FC236}">
                  <a16:creationId xmlns:a16="http://schemas.microsoft.com/office/drawing/2014/main" id="{C91CC08B-DAD3-4977-A623-19D7F2F14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EXT2 FS</a:t>
              </a:r>
            </a:p>
          </p:txBody>
        </p:sp>
        <p:sp>
          <p:nvSpPr>
            <p:cNvPr id="63502" name="Text Box 98">
              <a:extLst>
                <a:ext uri="{FF2B5EF4-FFF2-40B4-BE49-F238E27FC236}">
                  <a16:creationId xmlns:a16="http://schemas.microsoft.com/office/drawing/2014/main" id="{525ADE70-C416-4A6B-86EA-4012364C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MSDOS FS</a:t>
              </a:r>
            </a:p>
          </p:txBody>
        </p:sp>
        <p:sp>
          <p:nvSpPr>
            <p:cNvPr id="63503" name="Text Box 99">
              <a:extLst>
                <a:ext uri="{FF2B5EF4-FFF2-40B4-BE49-F238E27FC236}">
                  <a16:creationId xmlns:a16="http://schemas.microsoft.com/office/drawing/2014/main" id="{ED89F60A-36B7-4431-B8DB-6FD90849C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MINIX FS</a:t>
              </a:r>
            </a:p>
          </p:txBody>
        </p:sp>
        <p:sp>
          <p:nvSpPr>
            <p:cNvPr id="63504" name="Text Box 100">
              <a:extLst>
                <a:ext uri="{FF2B5EF4-FFF2-40B4-BE49-F238E27FC236}">
                  <a16:creationId xmlns:a16="http://schemas.microsoft.com/office/drawing/2014/main" id="{4A797071-F729-4DB6-B7E9-4E47DE26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9447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</a:t>
              </a:r>
            </a:p>
          </p:txBody>
        </p:sp>
        <p:sp>
          <p:nvSpPr>
            <p:cNvPr id="63505" name="Line 101">
              <a:extLst>
                <a:ext uri="{FF2B5EF4-FFF2-40B4-BE49-F238E27FC236}">
                  <a16:creationId xmlns:a16="http://schemas.microsoft.com/office/drawing/2014/main" id="{25A50B6E-A429-447D-A6D2-5E4AEFD86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9803"/>
              <a:ext cx="396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102">
              <a:extLst>
                <a:ext uri="{FF2B5EF4-FFF2-40B4-BE49-F238E27FC236}">
                  <a16:creationId xmlns:a16="http://schemas.microsoft.com/office/drawing/2014/main" id="{EB28AE99-3F75-48B8-986E-8972B9FD5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803"/>
              <a:ext cx="270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103">
              <a:extLst>
                <a:ext uri="{FF2B5EF4-FFF2-40B4-BE49-F238E27FC236}">
                  <a16:creationId xmlns:a16="http://schemas.microsoft.com/office/drawing/2014/main" id="{45AF4D1E-BA9F-4DB7-BD93-318C65A47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9803"/>
              <a:ext cx="144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104">
              <a:extLst>
                <a:ext uri="{FF2B5EF4-FFF2-40B4-BE49-F238E27FC236}">
                  <a16:creationId xmlns:a16="http://schemas.microsoft.com/office/drawing/2014/main" id="{DCE97FF9-5ABF-46A6-A9A7-1C64FD517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9803"/>
              <a:ext cx="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Text Box 105">
              <a:extLst>
                <a:ext uri="{FF2B5EF4-FFF2-40B4-BE49-F238E27FC236}">
                  <a16:creationId xmlns:a16="http://schemas.microsoft.com/office/drawing/2014/main" id="{55226751-E4D3-4FAD-ADCF-E5306E1F5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3007"/>
              <a:ext cx="30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</a:t>
              </a:r>
            </a:p>
          </p:txBody>
        </p:sp>
        <p:sp>
          <p:nvSpPr>
            <p:cNvPr id="63510" name="Line 106">
              <a:extLst>
                <a:ext uri="{FF2B5EF4-FFF2-40B4-BE49-F238E27FC236}">
                  <a16:creationId xmlns:a16="http://schemas.microsoft.com/office/drawing/2014/main" id="{DADF56B3-3B60-43E4-8A52-C278CC90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1405"/>
              <a:ext cx="14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7">
              <a:extLst>
                <a:ext uri="{FF2B5EF4-FFF2-40B4-BE49-F238E27FC236}">
                  <a16:creationId xmlns:a16="http://schemas.microsoft.com/office/drawing/2014/main" id="{A96B15C2-8BB9-475B-9E30-32831AF8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1405"/>
              <a:ext cx="5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08">
              <a:extLst>
                <a:ext uri="{FF2B5EF4-FFF2-40B4-BE49-F238E27FC236}">
                  <a16:creationId xmlns:a16="http://schemas.microsoft.com/office/drawing/2014/main" id="{C6E1916A-3359-4E65-97AA-FBAB6B373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1" y="11405"/>
              <a:ext cx="5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09">
              <a:extLst>
                <a:ext uri="{FF2B5EF4-FFF2-40B4-BE49-F238E27FC236}">
                  <a16:creationId xmlns:a16="http://schemas.microsoft.com/office/drawing/2014/main" id="{415B37A1-3A41-44C6-85A8-1BA8DCD0D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1" y="11405"/>
              <a:ext cx="14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Text Box 110">
              <a:extLst>
                <a:ext uri="{FF2B5EF4-FFF2-40B4-BE49-F238E27FC236}">
                  <a16:creationId xmlns:a16="http://schemas.microsoft.com/office/drawing/2014/main" id="{7E94321A-71BA-4C33-8A65-791A331B0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2117"/>
              <a:ext cx="30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缓冲区缓存</a:t>
              </a:r>
            </a:p>
          </p:txBody>
        </p:sp>
        <p:sp>
          <p:nvSpPr>
            <p:cNvPr id="63515" name="Line 111">
              <a:extLst>
                <a:ext uri="{FF2B5EF4-FFF2-40B4-BE49-F238E27FC236}">
                  <a16:creationId xmlns:a16="http://schemas.microsoft.com/office/drawing/2014/main" id="{D0BC612F-B272-4BA4-A659-3694E4B26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" y="12473"/>
              <a:ext cx="0" cy="5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Text Box 112">
              <a:extLst>
                <a:ext uri="{FF2B5EF4-FFF2-40B4-BE49-F238E27FC236}">
                  <a16:creationId xmlns:a16="http://schemas.microsoft.com/office/drawing/2014/main" id="{7DCB5D68-BD5A-4D5F-B35E-15EB2EEF8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8801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系统调用接口</a:t>
              </a:r>
            </a:p>
          </p:txBody>
        </p:sp>
        <p:sp>
          <p:nvSpPr>
            <p:cNvPr id="63517" name="Line 113">
              <a:extLst>
                <a:ext uri="{FF2B5EF4-FFF2-40B4-BE49-F238E27FC236}">
                  <a16:creationId xmlns:a16="http://schemas.microsoft.com/office/drawing/2014/main" id="{E5C8530F-08C1-44C9-ACDE-F2FBD3AE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911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14">
              <a:extLst>
                <a:ext uri="{FF2B5EF4-FFF2-40B4-BE49-F238E27FC236}">
                  <a16:creationId xmlns:a16="http://schemas.microsoft.com/office/drawing/2014/main" id="{B16D1E8A-840E-4F39-85F8-C0009A562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8645"/>
              <a:ext cx="0" cy="4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15">
              <a:extLst>
                <a:ext uri="{FF2B5EF4-FFF2-40B4-BE49-F238E27FC236}">
                  <a16:creationId xmlns:a16="http://schemas.microsoft.com/office/drawing/2014/main" id="{3EBD16CC-9618-4D15-810B-778379E64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1" y="8645"/>
              <a:ext cx="0" cy="4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116">
              <a:extLst>
                <a:ext uri="{FF2B5EF4-FFF2-40B4-BE49-F238E27FC236}">
                  <a16:creationId xmlns:a16="http://schemas.microsoft.com/office/drawing/2014/main" id="{784AFF12-EACE-418B-89DB-DD9DB3F7F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3481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17">
              <a:extLst>
                <a:ext uri="{FF2B5EF4-FFF2-40B4-BE49-F238E27FC236}">
                  <a16:creationId xmlns:a16="http://schemas.microsoft.com/office/drawing/2014/main" id="{CA5366FE-1C6A-4CD0-96D1-BCAEAC0BA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7865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用户进程</a:t>
              </a:r>
            </a:p>
          </p:txBody>
        </p:sp>
        <p:sp>
          <p:nvSpPr>
            <p:cNvPr id="63522" name="Text Box 118">
              <a:extLst>
                <a:ext uri="{FF2B5EF4-FFF2-40B4-BE49-F238E27FC236}">
                  <a16:creationId xmlns:a16="http://schemas.microsoft.com/office/drawing/2014/main" id="{051DD9F9-C9E4-435F-B05B-827E7469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8333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文件系统调用</a:t>
              </a:r>
            </a:p>
          </p:txBody>
        </p:sp>
        <p:sp>
          <p:nvSpPr>
            <p:cNvPr id="63523" name="Line 119">
              <a:extLst>
                <a:ext uri="{FF2B5EF4-FFF2-40B4-BE49-F238E27FC236}">
                  <a16:creationId xmlns:a16="http://schemas.microsoft.com/office/drawing/2014/main" id="{880EE927-5B57-47C8-A062-CA12D7D0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8645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120">
              <a:extLst>
                <a:ext uri="{FF2B5EF4-FFF2-40B4-BE49-F238E27FC236}">
                  <a16:creationId xmlns:a16="http://schemas.microsoft.com/office/drawing/2014/main" id="{4651764F-DF29-4571-9571-ED48AAF61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817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2" name="Rectangle 121">
            <a:extLst>
              <a:ext uri="{FF2B5EF4-FFF2-40B4-BE49-F238E27FC236}">
                <a16:creationId xmlns:a16="http://schemas.microsoft.com/office/drawing/2014/main" id="{8EDB2AB3-AA77-4637-A91E-437E6113A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752DA64-E3DA-46CF-AB8C-E37F01BF2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虚拟文件系统组成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89AAE20-9EDA-4E5D-8751-D42DDC35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超级块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(super block)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代表一个文件系统。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索引节点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(inode)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代表一个文件。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目录项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(dentry)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代表路径中的一个组成部分。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(file)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代表由进程已打开的一个文件。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19969B1-A59D-4B07-B9E3-98416B97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94206810-4E55-4147-B15D-55D4340E7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152775"/>
          <a:ext cx="5976937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r:id="rId3" imgW="5184648" imgH="3273552" progId="SmartDraw.2">
                  <p:embed/>
                </p:oleObj>
              </mc:Choice>
              <mc:Fallback>
                <p:oleObj r:id="rId3" imgW="5184648" imgH="3273552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52775"/>
                        <a:ext cx="5976937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D876138-D8C0-45F1-A7C9-88C54BAB2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7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类文件系统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CEFAF29-D064-4335-B609-D37EB32EB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类文件系统使用四种相关的抽象概念：文件、目录项、索引节点和安装点。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(file)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文件是由文件名标识的有序字节串，典型的配套文件操作有读、写、创建和删除等。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目录项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(dentry)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是文件路径名中的一部分，例如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/home/fei/fei1.c</a:t>
            </a:r>
            <a:r>
              <a:rPr lang="en-US" altLang="zh-CN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，其中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home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fei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fei1.c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都是目录项。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索引节点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(inode)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是存放文件控制信息的数据结构，又分磁盘块中的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inode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和主存中活动的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inode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安装点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(mount point)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文件系统被安装在一个特定的安装点上，所有的已安装文件系统都作为根文件系统树中的叶子出现在系统中。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Ext2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Ext3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类文件系统。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Windows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FAT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NTFS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属于非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 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0CC41AB5-8F58-406F-9702-7509EDE5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613"/>
            <a:ext cx="2282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文件管理</a:t>
            </a:r>
            <a:r>
              <a:rPr lang="en-US" altLang="zh-CN" sz="3200">
                <a:solidFill>
                  <a:srgbClr val="FF0000"/>
                </a:solidFill>
              </a:rPr>
              <a:t>(4)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F4009ED-6311-474F-AADB-64362A5C2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6563" name="Group 141">
            <a:extLst>
              <a:ext uri="{FF2B5EF4-FFF2-40B4-BE49-F238E27FC236}">
                <a16:creationId xmlns:a16="http://schemas.microsoft.com/office/drawing/2014/main" id="{67F40D9B-8065-48C7-B7FE-6D604B495FBB}"/>
              </a:ext>
            </a:extLst>
          </p:cNvPr>
          <p:cNvGrpSpPr>
            <a:grpSpLocks/>
          </p:cNvGrpSpPr>
          <p:nvPr/>
        </p:nvGrpSpPr>
        <p:grpSpPr bwMode="auto">
          <a:xfrm>
            <a:off x="0" y="1012825"/>
            <a:ext cx="9144000" cy="5845175"/>
            <a:chOff x="0" y="638"/>
            <a:chExt cx="5760" cy="3682"/>
          </a:xfrm>
        </p:grpSpPr>
        <p:sp>
          <p:nvSpPr>
            <p:cNvPr id="66565" name="Text Box 59">
              <a:extLst>
                <a:ext uri="{FF2B5EF4-FFF2-40B4-BE49-F238E27FC236}">
                  <a16:creationId xmlns:a16="http://schemas.microsoft.com/office/drawing/2014/main" id="{BF3E77BE-F578-474E-A20C-40CEFEB7E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3259"/>
              <a:ext cx="509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磁盘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66566" name="Text Box 60">
              <a:extLst>
                <a:ext uri="{FF2B5EF4-FFF2-40B4-BE49-F238E27FC236}">
                  <a16:creationId xmlns:a16="http://schemas.microsoft.com/office/drawing/2014/main" id="{49BA4770-C2BE-4F24-917D-AC5F84F67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3072"/>
              <a:ext cx="509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主存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66567" name="Group 61">
              <a:extLst>
                <a:ext uri="{FF2B5EF4-FFF2-40B4-BE49-F238E27FC236}">
                  <a16:creationId xmlns:a16="http://schemas.microsoft.com/office/drawing/2014/main" id="{4EFE7042-54C0-4A95-85AB-51DAE9692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638"/>
              <a:ext cx="1051" cy="811"/>
              <a:chOff x="9360" y="1284"/>
              <a:chExt cx="1260" cy="2028"/>
            </a:xfrm>
          </p:grpSpPr>
          <p:sp>
            <p:nvSpPr>
              <p:cNvPr id="66639" name="AutoShape 62">
                <a:extLst>
                  <a:ext uri="{FF2B5EF4-FFF2-40B4-BE49-F238E27FC236}">
                    <a16:creationId xmlns:a16="http://schemas.microsoft.com/office/drawing/2014/main" id="{F629A53A-20EA-4F20-99C2-67CC059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40" name="AutoShape 63">
                <a:extLst>
                  <a:ext uri="{FF2B5EF4-FFF2-40B4-BE49-F238E27FC236}">
                    <a16:creationId xmlns:a16="http://schemas.microsoft.com/office/drawing/2014/main" id="{A10CE286-8CF5-4041-8C18-88EA8D66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41" name="Text Box 64">
                <a:extLst>
                  <a:ext uri="{FF2B5EF4-FFF2-40B4-BE49-F238E27FC236}">
                    <a16:creationId xmlns:a16="http://schemas.microsoft.com/office/drawing/2014/main" id="{0940AF05-8CE2-45CB-B61C-B950EFD7B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endParaRPr lang="en-US" altLang="zh-CN" sz="1400">
                  <a:ea typeface="宋体" panose="02010600030101010101" pitchFamily="2" charset="-122"/>
                </a:endParaRP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 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file</a:t>
                </a:r>
                <a:r>
                  <a:rPr lang="zh-CN" altLang="en-US" sz="1400">
                    <a:ea typeface="宋体" panose="02010600030101010101" pitchFamily="2" charset="-122"/>
                  </a:rPr>
                  <a:t>的指针</a:t>
                </a:r>
                <a:r>
                  <a:rPr lang="en-US" altLang="zh-CN" sz="1400">
                    <a:ea typeface="宋体" panose="02010600030101010101" pitchFamily="2" charset="-122"/>
                  </a:rPr>
                  <a:t>fp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  …</a:t>
                </a:r>
              </a:p>
            </p:txBody>
          </p:sp>
        </p:grpSp>
        <p:grpSp>
          <p:nvGrpSpPr>
            <p:cNvPr id="66568" name="Group 66">
              <a:extLst>
                <a:ext uri="{FF2B5EF4-FFF2-40B4-BE49-F238E27FC236}">
                  <a16:creationId xmlns:a16="http://schemas.microsoft.com/office/drawing/2014/main" id="{E2A0279E-1A0C-4AC1-8CF9-71CA1244D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1574"/>
              <a:ext cx="891" cy="1685"/>
              <a:chOff x="9360" y="1284"/>
              <a:chExt cx="1260" cy="2028"/>
            </a:xfrm>
          </p:grpSpPr>
          <p:sp>
            <p:nvSpPr>
              <p:cNvPr id="66636" name="AutoShape 67">
                <a:extLst>
                  <a:ext uri="{FF2B5EF4-FFF2-40B4-BE49-F238E27FC236}">
                    <a16:creationId xmlns:a16="http://schemas.microsoft.com/office/drawing/2014/main" id="{AA8725CE-4970-4A0C-9D8A-9ACC8D9F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37" name="AutoShape 68">
                <a:extLst>
                  <a:ext uri="{FF2B5EF4-FFF2-40B4-BE49-F238E27FC236}">
                    <a16:creationId xmlns:a16="http://schemas.microsoft.com/office/drawing/2014/main" id="{9E778399-73A8-4F7A-AEDC-DE80AA208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38" name="Text Box 69">
                <a:extLst>
                  <a:ext uri="{FF2B5EF4-FFF2-40B4-BE49-F238E27FC236}">
                    <a16:creationId xmlns:a16="http://schemas.microsoft.com/office/drawing/2014/main" id="{6FF59CED-BF51-45AF-A29C-1E9004032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i_number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i_count</a:t>
                </a:r>
              </a:p>
            </p:txBody>
          </p:sp>
        </p:grpSp>
        <p:sp>
          <p:nvSpPr>
            <p:cNvPr id="66569" name="Line 70">
              <a:extLst>
                <a:ext uri="{FF2B5EF4-FFF2-40B4-BE49-F238E27FC236}">
                  <a16:creationId xmlns:a16="http://schemas.microsoft.com/office/drawing/2014/main" id="{35F8156A-42ED-4AE6-A3F9-C1F357875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01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AutoShape 72">
              <a:extLst>
                <a:ext uri="{FF2B5EF4-FFF2-40B4-BE49-F238E27FC236}">
                  <a16:creationId xmlns:a16="http://schemas.microsoft.com/office/drawing/2014/main" id="{28D0E5F6-A62E-43AF-BBEF-18E1838C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481"/>
              <a:ext cx="891" cy="77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1" name="AutoShape 73">
              <a:extLst>
                <a:ext uri="{FF2B5EF4-FFF2-40B4-BE49-F238E27FC236}">
                  <a16:creationId xmlns:a16="http://schemas.microsoft.com/office/drawing/2014/main" id="{9314E19C-90F0-4A04-BE53-D750F95D0B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69" y="1574"/>
              <a:ext cx="891" cy="907"/>
            </a:xfrm>
            <a:prstGeom prst="flowChartDocumen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2" name="Text Box 74">
              <a:extLst>
                <a:ext uri="{FF2B5EF4-FFF2-40B4-BE49-F238E27FC236}">
                  <a16:creationId xmlns:a16="http://schemas.microsoft.com/office/drawing/2014/main" id="{3DD7E223-8DE9-4F2B-AF10-3EEE9321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1855"/>
              <a:ext cx="891" cy="125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i_number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i_count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…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i_addr[40]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  …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i_number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i_count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…</a:t>
              </a:r>
            </a:p>
            <a:p>
              <a:pPr algn="just" eaLnBrk="1" hangingPunct="1"/>
              <a:r>
                <a:rPr lang="en-US" altLang="zh-CN" sz="1400">
                  <a:ea typeface="宋体" panose="02010600030101010101" pitchFamily="2" charset="-122"/>
                </a:rPr>
                <a:t>i_addr[40]</a:t>
              </a:r>
            </a:p>
            <a:p>
              <a:pPr eaLnBrk="1" hangingPunct="1"/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66573" name="Line 75">
              <a:extLst>
                <a:ext uri="{FF2B5EF4-FFF2-40B4-BE49-F238E27FC236}">
                  <a16:creationId xmlns:a16="http://schemas.microsoft.com/office/drawing/2014/main" id="{FAA9B880-1794-4473-96F2-96037CD17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04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76">
              <a:extLst>
                <a:ext uri="{FF2B5EF4-FFF2-40B4-BE49-F238E27FC236}">
                  <a16:creationId xmlns:a16="http://schemas.microsoft.com/office/drawing/2014/main" id="{72FE84A3-2A64-4E9F-BB91-08B59B25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136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77">
              <a:extLst>
                <a:ext uri="{FF2B5EF4-FFF2-40B4-BE49-F238E27FC236}">
                  <a16:creationId xmlns:a16="http://schemas.microsoft.com/office/drawing/2014/main" id="{AA9C5FF6-45A5-42B7-AB6E-599DFE020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260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78">
              <a:extLst>
                <a:ext uri="{FF2B5EF4-FFF2-40B4-BE49-F238E27FC236}">
                  <a16:creationId xmlns:a16="http://schemas.microsoft.com/office/drawing/2014/main" id="{42BD6585-AEF5-40C6-8D58-25E57BAE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38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79">
              <a:extLst>
                <a:ext uri="{FF2B5EF4-FFF2-40B4-BE49-F238E27FC236}">
                  <a16:creationId xmlns:a16="http://schemas.microsoft.com/office/drawing/2014/main" id="{77B8B801-31BC-4CA7-810B-4CE0D9251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10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81">
              <a:extLst>
                <a:ext uri="{FF2B5EF4-FFF2-40B4-BE49-F238E27FC236}">
                  <a16:creationId xmlns:a16="http://schemas.microsoft.com/office/drawing/2014/main" id="{046EBE8E-1D00-4B11-851C-B4AA4C5EC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88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82">
              <a:extLst>
                <a:ext uri="{FF2B5EF4-FFF2-40B4-BE49-F238E27FC236}">
                  <a16:creationId xmlns:a16="http://schemas.microsoft.com/office/drawing/2014/main" id="{84154B95-C808-4784-8645-AA261D63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01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580" name="Group 84">
              <a:extLst>
                <a:ext uri="{FF2B5EF4-FFF2-40B4-BE49-F238E27FC236}">
                  <a16:creationId xmlns:a16="http://schemas.microsoft.com/office/drawing/2014/main" id="{EB16684E-D9C4-4DC8-B638-36A7F8321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1574"/>
              <a:ext cx="891" cy="1435"/>
              <a:chOff x="9360" y="1284"/>
              <a:chExt cx="1260" cy="2028"/>
            </a:xfrm>
          </p:grpSpPr>
          <p:sp>
            <p:nvSpPr>
              <p:cNvPr id="66633" name="AutoShape 85">
                <a:extLst>
                  <a:ext uri="{FF2B5EF4-FFF2-40B4-BE49-F238E27FC236}">
                    <a16:creationId xmlns:a16="http://schemas.microsoft.com/office/drawing/2014/main" id="{26E47CA7-4299-4BA4-98A1-CF3E66B6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34" name="AutoShape 86">
                <a:extLst>
                  <a:ext uri="{FF2B5EF4-FFF2-40B4-BE49-F238E27FC236}">
                    <a16:creationId xmlns:a16="http://schemas.microsoft.com/office/drawing/2014/main" id="{24CE4313-2F8F-46EC-8958-3FC2DFFE3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35" name="Text Box 87">
                <a:extLst>
                  <a:ext uri="{FF2B5EF4-FFF2-40B4-BE49-F238E27FC236}">
                    <a16:creationId xmlns:a16="http://schemas.microsoft.com/office/drawing/2014/main" id="{92D29866-8312-4F1E-97EA-E3A8D2336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endParaRPr lang="en-US" altLang="zh-CN" sz="1400">
                  <a:ea typeface="宋体" panose="02010600030101010101" pitchFamily="2" charset="-122"/>
                </a:endParaRP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f_flag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f_count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…</a:t>
                </a:r>
              </a:p>
              <a:p>
                <a:pPr algn="just" eaLnBrk="1" hangingPunct="1"/>
                <a:r>
                  <a:rPr lang="en-US" altLang="zh-CN" sz="1400">
                    <a:ea typeface="宋体" panose="02010600030101010101" pitchFamily="2" charset="-122"/>
                  </a:rPr>
                  <a:t>f_inode</a:t>
                </a:r>
              </a:p>
              <a:p>
                <a:pPr eaLnBrk="1" hangingPunct="1"/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581" name="Line 88">
              <a:extLst>
                <a:ext uri="{FF2B5EF4-FFF2-40B4-BE49-F238E27FC236}">
                  <a16:creationId xmlns:a16="http://schemas.microsoft.com/office/drawing/2014/main" id="{DC892A67-DD5E-445F-9ADB-35F16A31C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948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89">
              <a:extLst>
                <a:ext uri="{FF2B5EF4-FFF2-40B4-BE49-F238E27FC236}">
                  <a16:creationId xmlns:a16="http://schemas.microsoft.com/office/drawing/2014/main" id="{5CACB701-6B26-4033-809A-BA61A689D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11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90">
              <a:extLst>
                <a:ext uri="{FF2B5EF4-FFF2-40B4-BE49-F238E27FC236}">
                  <a16:creationId xmlns:a16="http://schemas.microsoft.com/office/drawing/2014/main" id="{4145F44D-6FC6-4587-9066-B6B025931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25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91">
              <a:extLst>
                <a:ext uri="{FF2B5EF4-FFF2-40B4-BE49-F238E27FC236}">
                  <a16:creationId xmlns:a16="http://schemas.microsoft.com/office/drawing/2014/main" id="{55717E14-F113-41FB-87AA-DA4F85C9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387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92">
              <a:extLst>
                <a:ext uri="{FF2B5EF4-FFF2-40B4-BE49-F238E27FC236}">
                  <a16:creationId xmlns:a16="http://schemas.microsoft.com/office/drawing/2014/main" id="{59A6B96E-2F1E-44DD-B826-68D30604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523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93">
              <a:extLst>
                <a:ext uri="{FF2B5EF4-FFF2-40B4-BE49-F238E27FC236}">
                  <a16:creationId xmlns:a16="http://schemas.microsoft.com/office/drawing/2014/main" id="{81DA7D9D-95B4-4075-A926-18F298C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2385"/>
              <a:ext cx="38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94">
              <a:extLst>
                <a:ext uri="{FF2B5EF4-FFF2-40B4-BE49-F238E27FC236}">
                  <a16:creationId xmlns:a16="http://schemas.microsoft.com/office/drawing/2014/main" id="{FC785AEB-0411-42F4-A3DE-2E4F04136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888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95">
              <a:extLst>
                <a:ext uri="{FF2B5EF4-FFF2-40B4-BE49-F238E27FC236}">
                  <a16:creationId xmlns:a16="http://schemas.microsoft.com/office/drawing/2014/main" id="{D7D22C81-B645-482B-963F-B2164923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012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96">
              <a:extLst>
                <a:ext uri="{FF2B5EF4-FFF2-40B4-BE49-F238E27FC236}">
                  <a16:creationId xmlns:a16="http://schemas.microsoft.com/office/drawing/2014/main" id="{0244C42F-9CA4-4291-AABD-8900CA708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07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Line 97">
              <a:extLst>
                <a:ext uri="{FF2B5EF4-FFF2-40B4-BE49-F238E27FC236}">
                  <a16:creationId xmlns:a16="http://schemas.microsoft.com/office/drawing/2014/main" id="{1E36115F-0DA2-47C1-98E0-F4A81D3F1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" y="1075"/>
              <a:ext cx="382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98">
              <a:extLst>
                <a:ext uri="{FF2B5EF4-FFF2-40B4-BE49-F238E27FC236}">
                  <a16:creationId xmlns:a16="http://schemas.microsoft.com/office/drawing/2014/main" id="{0227CF23-1BFF-4077-8A55-64FA01A7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1512"/>
              <a:ext cx="45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AutoShape 99">
              <a:extLst>
                <a:ext uri="{FF2B5EF4-FFF2-40B4-BE49-F238E27FC236}">
                  <a16:creationId xmlns:a16="http://schemas.microsoft.com/office/drawing/2014/main" id="{368F2926-1736-480E-9FA8-455E99F4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638"/>
              <a:ext cx="1019" cy="312"/>
            </a:xfrm>
            <a:prstGeom prst="wedgeRectCallout">
              <a:avLst>
                <a:gd name="adj1" fmla="val -78611"/>
                <a:gd name="adj2" fmla="val 8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用户打开文件表</a:t>
              </a:r>
              <a:r>
                <a:rPr lang="en-US" altLang="zh-CN" sz="1400">
                  <a:ea typeface="宋体" panose="02010600030101010101" pitchFamily="2" charset="-122"/>
                </a:rPr>
                <a:t>files_struct</a:t>
              </a:r>
            </a:p>
          </p:txBody>
        </p:sp>
        <p:sp>
          <p:nvSpPr>
            <p:cNvPr id="66593" name="Text Box 100">
              <a:extLst>
                <a:ext uri="{FF2B5EF4-FFF2-40B4-BE49-F238E27FC236}">
                  <a16:creationId xmlns:a16="http://schemas.microsoft.com/office/drawing/2014/main" id="{2D86A3B6-7D59-40B2-B8C8-00A05B260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50"/>
              <a:ext cx="612" cy="3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文件描述符</a:t>
              </a:r>
              <a:r>
                <a:rPr lang="en-US" altLang="zh-CN" sz="1400" noProof="1">
                  <a:ea typeface="宋体" panose="02010600030101010101" pitchFamily="2" charset="-122"/>
                </a:rPr>
                <a:t>fd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66594" name="Line 101">
              <a:extLst>
                <a:ext uri="{FF2B5EF4-FFF2-40B4-BE49-F238E27FC236}">
                  <a16:creationId xmlns:a16="http://schemas.microsoft.com/office/drawing/2014/main" id="{61AC2DC7-F364-463C-ADA6-ED52349F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1075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Text Box 102">
              <a:extLst>
                <a:ext uri="{FF2B5EF4-FFF2-40B4-BE49-F238E27FC236}">
                  <a16:creationId xmlns:a16="http://schemas.microsoft.com/office/drawing/2014/main" id="{5B991CAD-AEB5-4D36-9170-44E1B640C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262"/>
              <a:ext cx="578" cy="1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用户空间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66596" name="Text Box 103">
              <a:extLst>
                <a:ext uri="{FF2B5EF4-FFF2-40B4-BE49-F238E27FC236}">
                  <a16:creationId xmlns:a16="http://schemas.microsoft.com/office/drawing/2014/main" id="{8831410F-DA34-402E-9809-E2AB9DFF6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574"/>
              <a:ext cx="578" cy="1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内核空间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66597" name="AutoShape 104">
              <a:extLst>
                <a:ext uri="{FF2B5EF4-FFF2-40B4-BE49-F238E27FC236}">
                  <a16:creationId xmlns:a16="http://schemas.microsoft.com/office/drawing/2014/main" id="{193EFF4F-E986-46B0-974A-67BFAF75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071"/>
              <a:ext cx="1018" cy="316"/>
            </a:xfrm>
            <a:prstGeom prst="wedgeRectCallout">
              <a:avLst>
                <a:gd name="adj1" fmla="val -41157"/>
                <a:gd name="adj2" fmla="val 11392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系统打开文件表</a:t>
              </a:r>
              <a:r>
                <a:rPr lang="en-US" altLang="zh-CN" sz="1400">
                  <a:ea typeface="宋体" panose="02010600030101010101" pitchFamily="2" charset="-122"/>
                </a:rPr>
                <a:t>file_struct</a:t>
              </a:r>
            </a:p>
          </p:txBody>
        </p:sp>
        <p:sp>
          <p:nvSpPr>
            <p:cNvPr id="66598" name="Text Box 105">
              <a:extLst>
                <a:ext uri="{FF2B5EF4-FFF2-40B4-BE49-F238E27FC236}">
                  <a16:creationId xmlns:a16="http://schemas.microsoft.com/office/drawing/2014/main" id="{5997BE52-7410-4A74-A5CF-BA531E9D0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073"/>
              <a:ext cx="890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一个打开</a:t>
              </a:r>
            </a:p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文件的</a:t>
              </a:r>
              <a:r>
                <a:rPr lang="en-US" altLang="zh-CN" sz="1400" noProof="1">
                  <a:ea typeface="宋体" panose="02010600030101010101" pitchFamily="2" charset="-122"/>
                </a:rPr>
                <a:t>file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66599" name="AutoShape 106">
              <a:extLst>
                <a:ext uri="{FF2B5EF4-FFF2-40B4-BE49-F238E27FC236}">
                  <a16:creationId xmlns:a16="http://schemas.microsoft.com/office/drawing/2014/main" id="{D045894E-132B-4595-BF02-4FB523F50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1949"/>
              <a:ext cx="255" cy="499"/>
            </a:xfrm>
            <a:prstGeom prst="leftBrace">
              <a:avLst>
                <a:gd name="adj1" fmla="val 163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0" name="Text Box 107">
              <a:extLst>
                <a:ext uri="{FF2B5EF4-FFF2-40B4-BE49-F238E27FC236}">
                  <a16:creationId xmlns:a16="http://schemas.microsoft.com/office/drawing/2014/main" id="{88845ACF-B8EB-43CD-98B1-F8C2FD22B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614"/>
              <a:ext cx="71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活动</a:t>
              </a:r>
              <a:r>
                <a:rPr lang="en-US" altLang="zh-CN" sz="1400" noProof="1">
                  <a:ea typeface="宋体" panose="02010600030101010101" pitchFamily="2" charset="-122"/>
                </a:rPr>
                <a:t>inode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66601" name="AutoShape 108">
              <a:extLst>
                <a:ext uri="{FF2B5EF4-FFF2-40B4-BE49-F238E27FC236}">
                  <a16:creationId xmlns:a16="http://schemas.microsoft.com/office/drawing/2014/main" id="{062493F1-692F-4396-867E-D2DDEC78E3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0" y="2510"/>
              <a:ext cx="255" cy="499"/>
            </a:xfrm>
            <a:prstGeom prst="leftBrace">
              <a:avLst>
                <a:gd name="adj1" fmla="val 163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2" name="AutoShape 109">
              <a:extLst>
                <a:ext uri="{FF2B5EF4-FFF2-40B4-BE49-F238E27FC236}">
                  <a16:creationId xmlns:a16="http://schemas.microsoft.com/office/drawing/2014/main" id="{5058A3B2-1805-4FA4-8B58-DEA8476203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0" y="1824"/>
              <a:ext cx="255" cy="561"/>
            </a:xfrm>
            <a:prstGeom prst="leftBrace">
              <a:avLst>
                <a:gd name="adj1" fmla="val 1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03" name="Text Box 110">
              <a:extLst>
                <a:ext uri="{FF2B5EF4-FFF2-40B4-BE49-F238E27FC236}">
                  <a16:creationId xmlns:a16="http://schemas.microsoft.com/office/drawing/2014/main" id="{203DFB33-880F-499D-BB3F-4F5B1DEA6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2011"/>
              <a:ext cx="71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活动</a:t>
              </a:r>
              <a:r>
                <a:rPr lang="en-US" altLang="zh-CN" sz="1400" noProof="1">
                  <a:ea typeface="宋体" panose="02010600030101010101" pitchFamily="2" charset="-122"/>
                </a:rPr>
                <a:t>inode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66604" name="AutoShape 111">
              <a:extLst>
                <a:ext uri="{FF2B5EF4-FFF2-40B4-BE49-F238E27FC236}">
                  <a16:creationId xmlns:a16="http://schemas.microsoft.com/office/drawing/2014/main" id="{6E472BE6-2A5F-4B18-8D61-31500205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071"/>
              <a:ext cx="891" cy="316"/>
            </a:xfrm>
            <a:prstGeom prst="wedgeRectCallout">
              <a:avLst>
                <a:gd name="adj1" fmla="val -39787"/>
                <a:gd name="adj2" fmla="val 11392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主存活动</a:t>
              </a:r>
              <a:r>
                <a:rPr lang="en-US" altLang="zh-CN" sz="1400">
                  <a:ea typeface="宋体" panose="02010600030101010101" pitchFamily="2" charset="-122"/>
                </a:rPr>
                <a:t>inode</a:t>
              </a:r>
              <a:r>
                <a:rPr lang="zh-CN" altLang="en-US" sz="1400">
                  <a:ea typeface="宋体" panose="02010600030101010101" pitchFamily="2" charset="-122"/>
                </a:rPr>
                <a:t>表</a:t>
              </a:r>
            </a:p>
          </p:txBody>
        </p:sp>
        <p:sp>
          <p:nvSpPr>
            <p:cNvPr id="66605" name="Line 112">
              <a:extLst>
                <a:ext uri="{FF2B5EF4-FFF2-40B4-BE49-F238E27FC236}">
                  <a16:creationId xmlns:a16="http://schemas.microsoft.com/office/drawing/2014/main" id="{A8032DB3-67EF-460E-B7FF-6B0925AD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" y="3259"/>
              <a:ext cx="5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6" name="Line 113">
              <a:extLst>
                <a:ext uri="{FF2B5EF4-FFF2-40B4-BE49-F238E27FC236}">
                  <a16:creationId xmlns:a16="http://schemas.microsoft.com/office/drawing/2014/main" id="{32BD63DB-4EDC-4640-916E-2A92FF0BB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573"/>
              <a:ext cx="763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Line 114">
              <a:extLst>
                <a:ext uri="{FF2B5EF4-FFF2-40B4-BE49-F238E27FC236}">
                  <a16:creationId xmlns:a16="http://schemas.microsoft.com/office/drawing/2014/main" id="{96AD0449-6674-415C-BA94-078136B13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0" y="2947"/>
              <a:ext cx="382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8" name="Line 115">
              <a:extLst>
                <a:ext uri="{FF2B5EF4-FFF2-40B4-BE49-F238E27FC236}">
                  <a16:creationId xmlns:a16="http://schemas.microsoft.com/office/drawing/2014/main" id="{A04D39A9-80A4-446C-B809-877D84C18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947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9" name="Text Box 117">
              <a:extLst>
                <a:ext uri="{FF2B5EF4-FFF2-40B4-BE49-F238E27FC236}">
                  <a16:creationId xmlns:a16="http://schemas.microsoft.com/office/drawing/2014/main" id="{8176381D-8AB5-499E-8B3D-889D0BB34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" y="3446"/>
              <a:ext cx="89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 noProof="1">
                  <a:ea typeface="宋体" panose="02010600030101010101" pitchFamily="2" charset="-122"/>
                </a:rPr>
                <a:t>磁盘文件卷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66610" name="Group 118">
              <a:extLst>
                <a:ext uri="{FF2B5EF4-FFF2-40B4-BE49-F238E27FC236}">
                  <a16:creationId xmlns:a16="http://schemas.microsoft.com/office/drawing/2014/main" id="{F21CF96F-9D35-496E-ADD5-7492FF265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3446"/>
              <a:ext cx="4836" cy="187"/>
              <a:chOff x="3060" y="9240"/>
              <a:chExt cx="6480" cy="468"/>
            </a:xfrm>
          </p:grpSpPr>
          <p:sp>
            <p:nvSpPr>
              <p:cNvPr id="66619" name="Text Box 119">
                <a:extLst>
                  <a:ext uri="{FF2B5EF4-FFF2-40B4-BE49-F238E27FC236}">
                    <a16:creationId xmlns:a16="http://schemas.microsoft.com/office/drawing/2014/main" id="{A2C01E91-4476-41A1-B2A9-ED10ECE90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0#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0" name="Text Box 120">
                <a:extLst>
                  <a:ext uri="{FF2B5EF4-FFF2-40B4-BE49-F238E27FC236}">
                    <a16:creationId xmlns:a16="http://schemas.microsoft.com/office/drawing/2014/main" id="{1A6464DB-4DCE-49EB-9357-DF8A9A7F6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1#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1" name="Text Box 121">
                <a:extLst>
                  <a:ext uri="{FF2B5EF4-FFF2-40B4-BE49-F238E27FC236}">
                    <a16:creationId xmlns:a16="http://schemas.microsoft.com/office/drawing/2014/main" id="{9BB26A61-AEEA-49E3-82B0-F21CAB9B8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2#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2" name="Text Box 122">
                <a:extLst>
                  <a:ext uri="{FF2B5EF4-FFF2-40B4-BE49-F238E27FC236}">
                    <a16:creationId xmlns:a16="http://schemas.microsoft.com/office/drawing/2014/main" id="{33659231-E673-4A91-8F80-7F7975B30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3" name="Text Box 123">
                <a:extLst>
                  <a:ext uri="{FF2B5EF4-FFF2-40B4-BE49-F238E27FC236}">
                    <a16:creationId xmlns:a16="http://schemas.microsoft.com/office/drawing/2014/main" id="{A55B814C-B20A-4C4F-9521-2DCD9F72A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4" name="Text Box 124">
                <a:extLst>
                  <a:ext uri="{FF2B5EF4-FFF2-40B4-BE49-F238E27FC236}">
                    <a16:creationId xmlns:a16="http://schemas.microsoft.com/office/drawing/2014/main" id="{1061B486-984B-4EED-A104-1485B1700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5" name="Text Box 125">
                <a:extLst>
                  <a:ext uri="{FF2B5EF4-FFF2-40B4-BE49-F238E27FC236}">
                    <a16:creationId xmlns:a16="http://schemas.microsoft.com/office/drawing/2014/main" id="{1B34CF7C-8095-4E57-A7B2-1EF0C95BF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6" name="Text Box 126">
                <a:extLst>
                  <a:ext uri="{FF2B5EF4-FFF2-40B4-BE49-F238E27FC236}">
                    <a16:creationId xmlns:a16="http://schemas.microsoft.com/office/drawing/2014/main" id="{D25465F9-9341-4D21-B4F0-CA6FBCE60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7" name="Text Box 127">
                <a:extLst>
                  <a:ext uri="{FF2B5EF4-FFF2-40B4-BE49-F238E27FC236}">
                    <a16:creationId xmlns:a16="http://schemas.microsoft.com/office/drawing/2014/main" id="{B8562B5C-8BC0-461F-8208-083D61D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0" y="9240"/>
                <a:ext cx="540" cy="46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8" name="Text Box 128">
                <a:extLst>
                  <a:ext uri="{FF2B5EF4-FFF2-40B4-BE49-F238E27FC236}">
                    <a16:creationId xmlns:a16="http://schemas.microsoft.com/office/drawing/2014/main" id="{C2AF7802-82F3-4F80-A460-56E06F598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0" y="9240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29" name="Text Box 129">
                <a:extLst>
                  <a:ext uri="{FF2B5EF4-FFF2-40B4-BE49-F238E27FC236}">
                    <a16:creationId xmlns:a16="http://schemas.microsoft.com/office/drawing/2014/main" id="{25E6D12C-EFEB-4136-BED0-A86F3802E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0" y="9240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30" name="Text Box 130">
                <a:extLst>
                  <a:ext uri="{FF2B5EF4-FFF2-40B4-BE49-F238E27FC236}">
                    <a16:creationId xmlns:a16="http://schemas.microsoft.com/office/drawing/2014/main" id="{7A116EEF-A758-4506-AF6F-9601CEE62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31" name="Text Box 131">
                <a:extLst>
                  <a:ext uri="{FF2B5EF4-FFF2-40B4-BE49-F238E27FC236}">
                    <a16:creationId xmlns:a16="http://schemas.microsoft.com/office/drawing/2014/main" id="{C98ADC5E-B9CE-4097-A72F-D4541FAE6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66632" name="Text Box 132">
                <a:extLst>
                  <a:ext uri="{FF2B5EF4-FFF2-40B4-BE49-F238E27FC236}">
                    <a16:creationId xmlns:a16="http://schemas.microsoft.com/office/drawing/2014/main" id="{32B9BAF4-FB28-4F81-AE25-6043F3514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11" name="AutoShape 133">
              <a:extLst>
                <a:ext uri="{FF2B5EF4-FFF2-40B4-BE49-F238E27FC236}">
                  <a16:creationId xmlns:a16="http://schemas.microsoft.com/office/drawing/2014/main" id="{986802C8-6E61-4273-BD0C-5ADD1D13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3758"/>
              <a:ext cx="636" cy="187"/>
            </a:xfrm>
            <a:prstGeom prst="wedgeRectCallout">
              <a:avLst>
                <a:gd name="adj1" fmla="val 42556"/>
                <a:gd name="adj2" fmla="val -119657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引导块</a:t>
              </a:r>
            </a:p>
          </p:txBody>
        </p:sp>
        <p:sp>
          <p:nvSpPr>
            <p:cNvPr id="66612" name="AutoShape 134">
              <a:extLst>
                <a:ext uri="{FF2B5EF4-FFF2-40B4-BE49-F238E27FC236}">
                  <a16:creationId xmlns:a16="http://schemas.microsoft.com/office/drawing/2014/main" id="{838C12A5-DFB7-415F-878A-B639F854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758"/>
              <a:ext cx="637" cy="187"/>
            </a:xfrm>
            <a:prstGeom prst="wedgeRectCallout">
              <a:avLst>
                <a:gd name="adj1" fmla="val 7556"/>
                <a:gd name="adj2" fmla="val -110042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超级块</a:t>
              </a:r>
            </a:p>
          </p:txBody>
        </p:sp>
        <p:sp>
          <p:nvSpPr>
            <p:cNvPr id="66613" name="AutoShape 135">
              <a:extLst>
                <a:ext uri="{FF2B5EF4-FFF2-40B4-BE49-F238E27FC236}">
                  <a16:creationId xmlns:a16="http://schemas.microsoft.com/office/drawing/2014/main" id="{5E489ED1-4D16-4D5B-8A0B-772D138F8155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698" y="2750"/>
              <a:ext cx="144" cy="1909"/>
            </a:xfrm>
            <a:prstGeom prst="leftBrace">
              <a:avLst>
                <a:gd name="adj1" fmla="val 11047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4" name="AutoShape 136">
              <a:extLst>
                <a:ext uri="{FF2B5EF4-FFF2-40B4-BE49-F238E27FC236}">
                  <a16:creationId xmlns:a16="http://schemas.microsoft.com/office/drawing/2014/main" id="{D28E80E9-4F79-424D-8E16-402FBF49D8E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734" y="2750"/>
              <a:ext cx="144" cy="1909"/>
            </a:xfrm>
            <a:prstGeom prst="leftBrace">
              <a:avLst>
                <a:gd name="adj1" fmla="val 11047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15" name="AutoShape 137">
              <a:extLst>
                <a:ext uri="{FF2B5EF4-FFF2-40B4-BE49-F238E27FC236}">
                  <a16:creationId xmlns:a16="http://schemas.microsoft.com/office/drawing/2014/main" id="{2B1834FD-63E7-4EA1-90FC-15CC5DBC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821"/>
              <a:ext cx="1018" cy="187"/>
            </a:xfrm>
            <a:prstGeom prst="wedgeRectCallout">
              <a:avLst>
                <a:gd name="adj1" fmla="val -14028"/>
                <a:gd name="adj2" fmla="val -110042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磁盘</a:t>
              </a:r>
              <a:r>
                <a:rPr lang="en-US" altLang="zh-CN" sz="1400">
                  <a:ea typeface="宋体" panose="02010600030101010101" pitchFamily="2" charset="-122"/>
                </a:rPr>
                <a:t>inode</a:t>
              </a:r>
              <a:r>
                <a:rPr lang="zh-CN" altLang="en-US" sz="1400">
                  <a:ea typeface="宋体" panose="02010600030101010101" pitchFamily="2" charset="-122"/>
                </a:rPr>
                <a:t>区</a:t>
              </a:r>
            </a:p>
          </p:txBody>
        </p:sp>
        <p:sp>
          <p:nvSpPr>
            <p:cNvPr id="66616" name="AutoShape 138">
              <a:extLst>
                <a:ext uri="{FF2B5EF4-FFF2-40B4-BE49-F238E27FC236}">
                  <a16:creationId xmlns:a16="http://schemas.microsoft.com/office/drawing/2014/main" id="{C7BF1C30-3F7D-44A5-BD5F-626AE583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821"/>
              <a:ext cx="1145" cy="335"/>
            </a:xfrm>
            <a:prstGeom prst="wedgeRectCallout">
              <a:avLst>
                <a:gd name="adj1" fmla="val -18037"/>
                <a:gd name="adj2" fmla="val -83431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磁盘信息区：</a:t>
              </a:r>
            </a:p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目录块和数据块</a:t>
              </a:r>
            </a:p>
          </p:txBody>
        </p:sp>
        <p:sp>
          <p:nvSpPr>
            <p:cNvPr id="66617" name="AutoShape 139">
              <a:extLst>
                <a:ext uri="{FF2B5EF4-FFF2-40B4-BE49-F238E27FC236}">
                  <a16:creationId xmlns:a16="http://schemas.microsoft.com/office/drawing/2014/main" id="{A46E181A-405E-4768-B6BE-02704CAA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821"/>
              <a:ext cx="764" cy="187"/>
            </a:xfrm>
            <a:prstGeom prst="wedgeRectCallout">
              <a:avLst>
                <a:gd name="adj1" fmla="val 43796"/>
                <a:gd name="adj2" fmla="val -15491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400">
                  <a:ea typeface="宋体" panose="02010600030101010101" pitchFamily="2" charset="-122"/>
                </a:rPr>
                <a:t>磁盘文件</a:t>
              </a:r>
            </a:p>
          </p:txBody>
        </p:sp>
        <p:sp>
          <p:nvSpPr>
            <p:cNvPr id="66618" name="Text Box 140">
              <a:extLst>
                <a:ext uri="{FF2B5EF4-FFF2-40B4-BE49-F238E27FC236}">
                  <a16:creationId xmlns:a16="http://schemas.microsoft.com/office/drawing/2014/main" id="{6649320D-7291-4D33-A558-AA36D34FA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4070"/>
              <a:ext cx="216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anose="02010600030101010101" pitchFamily="2" charset="-122"/>
                </a:rPr>
                <a:t>      </a:t>
              </a:r>
              <a:r>
                <a:rPr lang="zh-CN" altLang="en-US" sz="1800" noProof="1">
                  <a:ea typeface="宋体" panose="02010600030101010101" pitchFamily="2" charset="-122"/>
                </a:rPr>
                <a:t>文件系统内部结构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66564" name="Rectangle 142">
            <a:extLst>
              <a:ext uri="{FF2B5EF4-FFF2-40B4-BE49-F238E27FC236}">
                <a16:creationId xmlns:a16="http://schemas.microsoft.com/office/drawing/2014/main" id="{EDABC53E-A3ED-42B4-8D6E-AF8AB3211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2C6DD1F-36D0-44EB-B628-66E85208A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587" name="Line 165">
            <a:extLst>
              <a:ext uri="{FF2B5EF4-FFF2-40B4-BE49-F238E27FC236}">
                <a16:creationId xmlns:a16="http://schemas.microsoft.com/office/drawing/2014/main" id="{1D511832-FABE-4464-BC07-47FEAFDC7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40125"/>
            <a:ext cx="84788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588" name="Group 190">
            <a:extLst>
              <a:ext uri="{FF2B5EF4-FFF2-40B4-BE49-F238E27FC236}">
                <a16:creationId xmlns:a16="http://schemas.microsoft.com/office/drawing/2014/main" id="{64064003-BF57-42A0-BF63-943C86450150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1328738"/>
            <a:ext cx="8478838" cy="5529262"/>
            <a:chOff x="124" y="837"/>
            <a:chExt cx="5341" cy="3483"/>
          </a:xfrm>
        </p:grpSpPr>
        <p:sp>
          <p:nvSpPr>
            <p:cNvPr id="67590" name="Text Box 83">
              <a:extLst>
                <a:ext uri="{FF2B5EF4-FFF2-40B4-BE49-F238E27FC236}">
                  <a16:creationId xmlns:a16="http://schemas.microsoft.com/office/drawing/2014/main" id="{2C231E28-5BA0-4634-A516-AB78B25AF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fp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591" name="Text Box 84">
              <a:extLst>
                <a:ext uri="{FF2B5EF4-FFF2-40B4-BE49-F238E27FC236}">
                  <a16:creationId xmlns:a16="http://schemas.microsoft.com/office/drawing/2014/main" id="{F67184C5-BD0D-446C-B032-11E83914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fp</a:t>
              </a:r>
            </a:p>
          </p:txBody>
        </p:sp>
        <p:sp>
          <p:nvSpPr>
            <p:cNvPr id="67592" name="Text Box 85">
              <a:extLst>
                <a:ext uri="{FF2B5EF4-FFF2-40B4-BE49-F238E27FC236}">
                  <a16:creationId xmlns:a16="http://schemas.microsoft.com/office/drawing/2014/main" id="{4CB5A41A-351B-4F5C-9986-B7F1B5994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439"/>
              <a:ext cx="1242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ea typeface="宋体" panose="02010600030101010101" pitchFamily="2" charset="-122"/>
                </a:rPr>
                <a:t>活动</a:t>
              </a:r>
              <a:r>
                <a:rPr lang="en-US" altLang="zh-CN" sz="1000">
                  <a:ea typeface="宋体" panose="02010600030101010101" pitchFamily="2" charset="-122"/>
                </a:rPr>
                <a:t>inode</a:t>
              </a:r>
              <a:r>
                <a:rPr lang="zh-CN" altLang="en-US" sz="1000">
                  <a:ea typeface="宋体" panose="02010600030101010101" pitchFamily="2" charset="-122"/>
                </a:rPr>
                <a:t>表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7593" name="Text Box 86">
              <a:extLst>
                <a:ext uri="{FF2B5EF4-FFF2-40B4-BE49-F238E27FC236}">
                  <a16:creationId xmlns:a16="http://schemas.microsoft.com/office/drawing/2014/main" id="{A5C6F8EB-935F-4B25-A067-4EE15A2D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" y="2439"/>
              <a:ext cx="1366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ea typeface="宋体" panose="02010600030101010101" pitchFamily="2" charset="-122"/>
                </a:rPr>
                <a:t>系统打开文件表</a:t>
              </a:r>
            </a:p>
          </p:txBody>
        </p:sp>
        <p:sp>
          <p:nvSpPr>
            <p:cNvPr id="67594" name="Text Box 87">
              <a:extLst>
                <a:ext uri="{FF2B5EF4-FFF2-40B4-BE49-F238E27FC236}">
                  <a16:creationId xmlns:a16="http://schemas.microsoft.com/office/drawing/2014/main" id="{23A91087-DB9A-407D-BEAC-5E509004B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439"/>
              <a:ext cx="1242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ea typeface="宋体" panose="02010600030101010101" pitchFamily="2" charset="-122"/>
                </a:rPr>
                <a:t>活动</a:t>
              </a:r>
              <a:r>
                <a:rPr lang="en-US" altLang="zh-CN" sz="1800">
                  <a:ea typeface="宋体" panose="02010600030101010101" pitchFamily="2" charset="-122"/>
                </a:rPr>
                <a:t>inode</a:t>
              </a:r>
              <a:r>
                <a:rPr lang="zh-CN" altLang="en-US" sz="1800">
                  <a:ea typeface="宋体" panose="02010600030101010101" pitchFamily="2" charset="-122"/>
                </a:rPr>
                <a:t>表</a:t>
              </a:r>
            </a:p>
          </p:txBody>
        </p:sp>
        <p:sp>
          <p:nvSpPr>
            <p:cNvPr id="67595" name="Text Box 88">
              <a:extLst>
                <a:ext uri="{FF2B5EF4-FFF2-40B4-BE49-F238E27FC236}">
                  <a16:creationId xmlns:a16="http://schemas.microsoft.com/office/drawing/2014/main" id="{B1A8477B-963F-4AF6-AF28-4DA75A47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1394"/>
              <a:ext cx="870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父进程的</a:t>
              </a:r>
            </a:p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打开文件表</a:t>
              </a:r>
            </a:p>
          </p:txBody>
        </p:sp>
        <p:sp>
          <p:nvSpPr>
            <p:cNvPr id="67596" name="Text Box 89">
              <a:extLst>
                <a:ext uri="{FF2B5EF4-FFF2-40B4-BE49-F238E27FC236}">
                  <a16:creationId xmlns:a16="http://schemas.microsoft.com/office/drawing/2014/main" id="{98DDD929-FB95-44C4-A8BC-F00535CA6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597" name="Line 90">
              <a:extLst>
                <a:ext uri="{FF2B5EF4-FFF2-40B4-BE49-F238E27FC236}">
                  <a16:creationId xmlns:a16="http://schemas.microsoft.com/office/drawing/2014/main" id="{C8D4C8E7-9BA7-4C48-B856-1110AC6AF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91">
              <a:extLst>
                <a:ext uri="{FF2B5EF4-FFF2-40B4-BE49-F238E27FC236}">
                  <a16:creationId xmlns:a16="http://schemas.microsoft.com/office/drawing/2014/main" id="{E8DDD7E3-0EB7-44FA-BFF2-FC6E6991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Text Box 92">
              <a:extLst>
                <a:ext uri="{FF2B5EF4-FFF2-40B4-BE49-F238E27FC236}">
                  <a16:creationId xmlns:a16="http://schemas.microsoft.com/office/drawing/2014/main" id="{E4F1DBB4-719B-46D3-9B62-4192C11C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00" name="Line 93">
              <a:extLst>
                <a:ext uri="{FF2B5EF4-FFF2-40B4-BE49-F238E27FC236}">
                  <a16:creationId xmlns:a16="http://schemas.microsoft.com/office/drawing/2014/main" id="{01EDE9F1-1484-414D-9402-A19633E69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94">
              <a:extLst>
                <a:ext uri="{FF2B5EF4-FFF2-40B4-BE49-F238E27FC236}">
                  <a16:creationId xmlns:a16="http://schemas.microsoft.com/office/drawing/2014/main" id="{DA083BBD-41CC-4D4A-A35D-AFDA877F4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464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95">
              <a:extLst>
                <a:ext uri="{FF2B5EF4-FFF2-40B4-BE49-F238E27FC236}">
                  <a16:creationId xmlns:a16="http://schemas.microsoft.com/office/drawing/2014/main" id="{F647EFE7-953C-486F-BEF1-7E01D0027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96">
              <a:extLst>
                <a:ext uri="{FF2B5EF4-FFF2-40B4-BE49-F238E27FC236}">
                  <a16:creationId xmlns:a16="http://schemas.microsoft.com/office/drawing/2014/main" id="{B1A56A4A-608A-4657-9F65-EE3A02A64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Text Box 97">
              <a:extLst>
                <a:ext uri="{FF2B5EF4-FFF2-40B4-BE49-F238E27FC236}">
                  <a16:creationId xmlns:a16="http://schemas.microsoft.com/office/drawing/2014/main" id="{A41C0D6A-D82E-4AE9-958E-A18D2723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837"/>
              <a:ext cx="6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父进程</a:t>
              </a:r>
            </a:p>
          </p:txBody>
        </p:sp>
        <p:sp>
          <p:nvSpPr>
            <p:cNvPr id="67605" name="Text Box 98">
              <a:extLst>
                <a:ext uri="{FF2B5EF4-FFF2-40B4-BE49-F238E27FC236}">
                  <a16:creationId xmlns:a16="http://schemas.microsoft.com/office/drawing/2014/main" id="{9ECD1853-2059-4B98-AF7B-4FD4F6CD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" y="1464"/>
              <a:ext cx="287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fd</a:t>
              </a:r>
            </a:p>
          </p:txBody>
        </p:sp>
        <p:sp>
          <p:nvSpPr>
            <p:cNvPr id="67606" name="Text Box 99">
              <a:extLst>
                <a:ext uri="{FF2B5EF4-FFF2-40B4-BE49-F238E27FC236}">
                  <a16:creationId xmlns:a16="http://schemas.microsoft.com/office/drawing/2014/main" id="{00710CE7-DA2A-4C5F-A104-0D8D4742D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325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000">
                  <a:ea typeface="宋体" panose="02010600030101010101" pitchFamily="2" charset="-122"/>
                </a:rPr>
                <a:t>子进程的</a:t>
              </a:r>
              <a:r>
                <a:rPr lang="en-US" altLang="zh-CN" sz="1000">
                  <a:ea typeface="宋体" panose="02010600030101010101" pitchFamily="2" charset="-122"/>
                </a:rPr>
                <a:t>u_ofile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07" name="Text Box 100">
              <a:extLst>
                <a:ext uri="{FF2B5EF4-FFF2-40B4-BE49-F238E27FC236}">
                  <a16:creationId xmlns:a16="http://schemas.microsoft.com/office/drawing/2014/main" id="{96B5F729-06F3-408E-B827-D027AC7AA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08" name="Text Box 101">
              <a:extLst>
                <a:ext uri="{FF2B5EF4-FFF2-40B4-BE49-F238E27FC236}">
                  <a16:creationId xmlns:a16="http://schemas.microsoft.com/office/drawing/2014/main" id="{356FB827-089D-4EF4-A085-5F9C5FDC0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09" name="Line 102">
              <a:extLst>
                <a:ext uri="{FF2B5EF4-FFF2-40B4-BE49-F238E27FC236}">
                  <a16:creationId xmlns:a16="http://schemas.microsoft.com/office/drawing/2014/main" id="{1D9A5CD2-2CDE-4F6E-B423-BFDF45A3C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Line 103">
              <a:extLst>
                <a:ext uri="{FF2B5EF4-FFF2-40B4-BE49-F238E27FC236}">
                  <a16:creationId xmlns:a16="http://schemas.microsoft.com/office/drawing/2014/main" id="{6E015E9E-75B8-4AFF-B6B5-70577F2E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Text Box 104">
              <a:extLst>
                <a:ext uri="{FF2B5EF4-FFF2-40B4-BE49-F238E27FC236}">
                  <a16:creationId xmlns:a16="http://schemas.microsoft.com/office/drawing/2014/main" id="{0EACF2D8-1E5D-4EFA-99E6-AAA78C777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12" name="Line 105">
              <a:extLst>
                <a:ext uri="{FF2B5EF4-FFF2-40B4-BE49-F238E27FC236}">
                  <a16:creationId xmlns:a16="http://schemas.microsoft.com/office/drawing/2014/main" id="{990388A8-89EA-443D-8B62-DAE73B6E0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Line 106">
              <a:extLst>
                <a:ext uri="{FF2B5EF4-FFF2-40B4-BE49-F238E27FC236}">
                  <a16:creationId xmlns:a16="http://schemas.microsoft.com/office/drawing/2014/main" id="{74C47459-9C9F-430E-AF42-8C066E4D4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4" name="Line 107">
              <a:extLst>
                <a:ext uri="{FF2B5EF4-FFF2-40B4-BE49-F238E27FC236}">
                  <a16:creationId xmlns:a16="http://schemas.microsoft.com/office/drawing/2014/main" id="{BF92E129-BC6B-4A05-9ADB-8AC9A3C25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5" name="AutoShape 108">
              <a:extLst>
                <a:ext uri="{FF2B5EF4-FFF2-40B4-BE49-F238E27FC236}">
                  <a16:creationId xmlns:a16="http://schemas.microsoft.com/office/drawing/2014/main" id="{CFA6B967-F27B-4CAB-A248-C55F07D5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046"/>
              <a:ext cx="248" cy="975"/>
            </a:xfrm>
            <a:prstGeom prst="rightBrace">
              <a:avLst>
                <a:gd name="adj1" fmla="val 327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16" name="AutoShape 109">
              <a:extLst>
                <a:ext uri="{FF2B5EF4-FFF2-40B4-BE49-F238E27FC236}">
                  <a16:creationId xmlns:a16="http://schemas.microsoft.com/office/drawing/2014/main" id="{22D9A9B5-E826-44D8-B403-5A3BB57F6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" y="1046"/>
              <a:ext cx="249" cy="975"/>
            </a:xfrm>
            <a:prstGeom prst="leftBrace">
              <a:avLst>
                <a:gd name="adj1" fmla="val 3263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17" name="Text Box 110">
              <a:extLst>
                <a:ext uri="{FF2B5EF4-FFF2-40B4-BE49-F238E27FC236}">
                  <a16:creationId xmlns:a16="http://schemas.microsoft.com/office/drawing/2014/main" id="{5912BF7D-5ECE-4048-B47C-E19F9516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325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子进程的</a:t>
              </a:r>
            </a:p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打开文件表</a:t>
              </a:r>
            </a:p>
          </p:txBody>
        </p:sp>
        <p:sp>
          <p:nvSpPr>
            <p:cNvPr id="67618" name="Text Box 111">
              <a:extLst>
                <a:ext uri="{FF2B5EF4-FFF2-40B4-BE49-F238E27FC236}">
                  <a16:creationId xmlns:a16="http://schemas.microsoft.com/office/drawing/2014/main" id="{F0700C40-86D1-438F-9EBB-13B3C865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19" name="Text Box 112">
              <a:extLst>
                <a:ext uri="{FF2B5EF4-FFF2-40B4-BE49-F238E27FC236}">
                  <a16:creationId xmlns:a16="http://schemas.microsoft.com/office/drawing/2014/main" id="{9C7DE07B-20F4-4623-B3A0-1AC8B16B0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20" name="Line 113">
              <a:extLst>
                <a:ext uri="{FF2B5EF4-FFF2-40B4-BE49-F238E27FC236}">
                  <a16:creationId xmlns:a16="http://schemas.microsoft.com/office/drawing/2014/main" id="{F8DD0EED-EE7F-4D63-A596-90ECA0CF6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1" name="Line 114">
              <a:extLst>
                <a:ext uri="{FF2B5EF4-FFF2-40B4-BE49-F238E27FC236}">
                  <a16:creationId xmlns:a16="http://schemas.microsoft.com/office/drawing/2014/main" id="{2CD295ED-BC81-49BF-A52A-1404E614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Text Box 115">
              <a:extLst>
                <a:ext uri="{FF2B5EF4-FFF2-40B4-BE49-F238E27FC236}">
                  <a16:creationId xmlns:a16="http://schemas.microsoft.com/office/drawing/2014/main" id="{9B971045-3560-4DD5-B387-53C08BC0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23" name="Line 116">
              <a:extLst>
                <a:ext uri="{FF2B5EF4-FFF2-40B4-BE49-F238E27FC236}">
                  <a16:creationId xmlns:a16="http://schemas.microsoft.com/office/drawing/2014/main" id="{7A290D1A-9D1B-4C8A-B5C3-DD1ED9E61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117">
              <a:extLst>
                <a:ext uri="{FF2B5EF4-FFF2-40B4-BE49-F238E27FC236}">
                  <a16:creationId xmlns:a16="http://schemas.microsoft.com/office/drawing/2014/main" id="{FC50CD1E-4586-4266-84EA-65B03DF8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464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Line 118">
              <a:extLst>
                <a:ext uri="{FF2B5EF4-FFF2-40B4-BE49-F238E27FC236}">
                  <a16:creationId xmlns:a16="http://schemas.microsoft.com/office/drawing/2014/main" id="{719BC164-5853-4C4A-BB23-0AF28BC5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Line 119">
              <a:extLst>
                <a:ext uri="{FF2B5EF4-FFF2-40B4-BE49-F238E27FC236}">
                  <a16:creationId xmlns:a16="http://schemas.microsoft.com/office/drawing/2014/main" id="{44225C19-B79A-4AD3-89FB-2728F5259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7" name="Text Box 120">
              <a:extLst>
                <a:ext uri="{FF2B5EF4-FFF2-40B4-BE49-F238E27FC236}">
                  <a16:creationId xmlns:a16="http://schemas.microsoft.com/office/drawing/2014/main" id="{80840B3A-2817-47B6-BC85-6A32A050D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837"/>
              <a:ext cx="658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子进程</a:t>
              </a:r>
            </a:p>
          </p:txBody>
        </p:sp>
        <p:sp>
          <p:nvSpPr>
            <p:cNvPr id="67628" name="AutoShape 121">
              <a:extLst>
                <a:ext uri="{FF2B5EF4-FFF2-40B4-BE49-F238E27FC236}">
                  <a16:creationId xmlns:a16="http://schemas.microsoft.com/office/drawing/2014/main" id="{9314859C-F3D6-4C04-BACD-BAA39E16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046"/>
              <a:ext cx="248" cy="975"/>
            </a:xfrm>
            <a:prstGeom prst="rightBrace">
              <a:avLst>
                <a:gd name="adj1" fmla="val 327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29" name="Text Box 122">
              <a:extLst>
                <a:ext uri="{FF2B5EF4-FFF2-40B4-BE49-F238E27FC236}">
                  <a16:creationId xmlns:a16="http://schemas.microsoft.com/office/drawing/2014/main" id="{A8E148AE-E789-4009-8B3D-BE24D8A6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3136"/>
              <a:ext cx="746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结构</a:t>
              </a:r>
            </a:p>
          </p:txBody>
        </p:sp>
        <p:sp>
          <p:nvSpPr>
            <p:cNvPr id="67630" name="Text Box 123">
              <a:extLst>
                <a:ext uri="{FF2B5EF4-FFF2-40B4-BE49-F238E27FC236}">
                  <a16:creationId xmlns:a16="http://schemas.microsoft.com/office/drawing/2014/main" id="{CC6C27EB-CD52-4943-B5FD-9E8022741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3585"/>
              <a:ext cx="639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31" name="Line 124">
              <a:extLst>
                <a:ext uri="{FF2B5EF4-FFF2-40B4-BE49-F238E27FC236}">
                  <a16:creationId xmlns:a16="http://schemas.microsoft.com/office/drawing/2014/main" id="{7175F3E5-B29B-4316-9283-5000D5241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733"/>
              <a:ext cx="0" cy="1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2" name="Line 125">
              <a:extLst>
                <a:ext uri="{FF2B5EF4-FFF2-40B4-BE49-F238E27FC236}">
                  <a16:creationId xmlns:a16="http://schemas.microsoft.com/office/drawing/2014/main" id="{7436B620-D994-4DF7-9440-8AC8EC6E8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2733"/>
              <a:ext cx="0" cy="1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33" name="Group 126">
              <a:extLst>
                <a:ext uri="{FF2B5EF4-FFF2-40B4-BE49-F238E27FC236}">
                  <a16:creationId xmlns:a16="http://schemas.microsoft.com/office/drawing/2014/main" id="{15C63321-4087-486E-9BF5-41BABCAE8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2579"/>
              <a:ext cx="1118" cy="232"/>
              <a:chOff x="3240" y="1596"/>
              <a:chExt cx="1260" cy="468"/>
            </a:xfrm>
          </p:grpSpPr>
          <p:sp>
            <p:nvSpPr>
              <p:cNvPr id="67691" name="Line 127">
                <a:extLst>
                  <a:ext uri="{FF2B5EF4-FFF2-40B4-BE49-F238E27FC236}">
                    <a16:creationId xmlns:a16="http://schemas.microsoft.com/office/drawing/2014/main" id="{255CC767-69E2-432E-9193-B65BDC270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2" name="Line 128">
                <a:extLst>
                  <a:ext uri="{FF2B5EF4-FFF2-40B4-BE49-F238E27FC236}">
                    <a16:creationId xmlns:a16="http://schemas.microsoft.com/office/drawing/2014/main" id="{8C3A5C70-3B99-4359-A246-189ABCB21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3" name="Line 129">
                <a:extLst>
                  <a:ext uri="{FF2B5EF4-FFF2-40B4-BE49-F238E27FC236}">
                    <a16:creationId xmlns:a16="http://schemas.microsoft.com/office/drawing/2014/main" id="{96A84CDD-A07F-41CE-83DF-8DA5A5529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4" name="Line 130">
                <a:extLst>
                  <a:ext uri="{FF2B5EF4-FFF2-40B4-BE49-F238E27FC236}">
                    <a16:creationId xmlns:a16="http://schemas.microsoft.com/office/drawing/2014/main" id="{0B11F870-5DE4-47E6-A83D-218D76FAA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5" name="Line 131">
                <a:extLst>
                  <a:ext uri="{FF2B5EF4-FFF2-40B4-BE49-F238E27FC236}">
                    <a16:creationId xmlns:a16="http://schemas.microsoft.com/office/drawing/2014/main" id="{8EEB9A1E-85F5-4359-9566-1378C0E4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34" name="Group 132">
              <a:extLst>
                <a:ext uri="{FF2B5EF4-FFF2-40B4-BE49-F238E27FC236}">
                  <a16:creationId xmlns:a16="http://schemas.microsoft.com/office/drawing/2014/main" id="{9411D2E1-C6FE-47F1-9934-B53502952C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118" y="3740"/>
              <a:ext cx="1118" cy="232"/>
              <a:chOff x="3240" y="1596"/>
              <a:chExt cx="1260" cy="468"/>
            </a:xfrm>
          </p:grpSpPr>
          <p:sp>
            <p:nvSpPr>
              <p:cNvPr id="67686" name="Line 133">
                <a:extLst>
                  <a:ext uri="{FF2B5EF4-FFF2-40B4-BE49-F238E27FC236}">
                    <a16:creationId xmlns:a16="http://schemas.microsoft.com/office/drawing/2014/main" id="{A39D0682-F8F2-4854-8601-A20C42FC3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7" name="Line 134">
                <a:extLst>
                  <a:ext uri="{FF2B5EF4-FFF2-40B4-BE49-F238E27FC236}">
                    <a16:creationId xmlns:a16="http://schemas.microsoft.com/office/drawing/2014/main" id="{D1D2D708-D861-4065-A9D2-410D5A33C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8" name="Line 135">
                <a:extLst>
                  <a:ext uri="{FF2B5EF4-FFF2-40B4-BE49-F238E27FC236}">
                    <a16:creationId xmlns:a16="http://schemas.microsoft.com/office/drawing/2014/main" id="{97C4F44F-7C43-4452-A435-E5462326F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9" name="Line 136">
                <a:extLst>
                  <a:ext uri="{FF2B5EF4-FFF2-40B4-BE49-F238E27FC236}">
                    <a16:creationId xmlns:a16="http://schemas.microsoft.com/office/drawing/2014/main" id="{FA642FEF-1602-40A7-9480-74D5C4B4A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0" name="Line 137">
                <a:extLst>
                  <a:ext uri="{FF2B5EF4-FFF2-40B4-BE49-F238E27FC236}">
                    <a16:creationId xmlns:a16="http://schemas.microsoft.com/office/drawing/2014/main" id="{9090494F-F936-4A02-9558-835C5AC17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35" name="Text Box 138">
              <a:extLst>
                <a:ext uri="{FF2B5EF4-FFF2-40B4-BE49-F238E27FC236}">
                  <a16:creationId xmlns:a16="http://schemas.microsoft.com/office/drawing/2014/main" id="{1A809F1F-06BC-40D3-9943-EE76EA5F1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787"/>
              <a:ext cx="63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36" name="Line 139">
              <a:extLst>
                <a:ext uri="{FF2B5EF4-FFF2-40B4-BE49-F238E27FC236}">
                  <a16:creationId xmlns:a16="http://schemas.microsoft.com/office/drawing/2014/main" id="{06B6364D-9BBC-4314-8111-0EDDD6EBF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927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7" name="Line 140">
              <a:extLst>
                <a:ext uri="{FF2B5EF4-FFF2-40B4-BE49-F238E27FC236}">
                  <a16:creationId xmlns:a16="http://schemas.microsoft.com/office/drawing/2014/main" id="{11A4A45D-BAB9-4A57-A03B-06783FF0F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996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8" name="Line 141">
              <a:extLst>
                <a:ext uri="{FF2B5EF4-FFF2-40B4-BE49-F238E27FC236}">
                  <a16:creationId xmlns:a16="http://schemas.microsoft.com/office/drawing/2014/main" id="{6CDFA437-D2F9-455E-9A39-D7DBF82A5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484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9" name="Line 142">
              <a:extLst>
                <a:ext uri="{FF2B5EF4-FFF2-40B4-BE49-F238E27FC236}">
                  <a16:creationId xmlns:a16="http://schemas.microsoft.com/office/drawing/2014/main" id="{E723E541-AA18-4865-B473-A898303EF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585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40" name="Group 143">
              <a:extLst>
                <a:ext uri="{FF2B5EF4-FFF2-40B4-BE49-F238E27FC236}">
                  <a16:creationId xmlns:a16="http://schemas.microsoft.com/office/drawing/2014/main" id="{A6A20520-77D9-4B95-AC75-EA33CDD85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579"/>
              <a:ext cx="994" cy="1323"/>
              <a:chOff x="3240" y="1596"/>
              <a:chExt cx="1260" cy="2808"/>
            </a:xfrm>
          </p:grpSpPr>
          <p:sp>
            <p:nvSpPr>
              <p:cNvPr id="67666" name="Text Box 144">
                <a:extLst>
                  <a:ext uri="{FF2B5EF4-FFF2-40B4-BE49-F238E27FC236}">
                    <a16:creationId xmlns:a16="http://schemas.microsoft.com/office/drawing/2014/main" id="{33128F50-AE3A-4F7D-A23F-EB96003CA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62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67667" name="Line 145">
                <a:extLst>
                  <a:ext uri="{FF2B5EF4-FFF2-40B4-BE49-F238E27FC236}">
                    <a16:creationId xmlns:a16="http://schemas.microsoft.com/office/drawing/2014/main" id="{2DE35224-3EA2-4FD3-939E-BB946588B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8" name="Line 146">
                <a:extLst>
                  <a:ext uri="{FF2B5EF4-FFF2-40B4-BE49-F238E27FC236}">
                    <a16:creationId xmlns:a16="http://schemas.microsoft.com/office/drawing/2014/main" id="{4294E06A-1CBF-4618-A168-36ACD20B4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7669" name="Group 147">
                <a:extLst>
                  <a:ext uri="{FF2B5EF4-FFF2-40B4-BE49-F238E27FC236}">
                    <a16:creationId xmlns:a16="http://schemas.microsoft.com/office/drawing/2014/main" id="{10B3E549-21ED-4D99-9AC7-A66869EA4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1596"/>
                <a:ext cx="1260" cy="468"/>
                <a:chOff x="3240" y="1596"/>
                <a:chExt cx="1260" cy="468"/>
              </a:xfrm>
            </p:grpSpPr>
            <p:sp>
              <p:nvSpPr>
                <p:cNvPr id="67681" name="Line 148">
                  <a:extLst>
                    <a:ext uri="{FF2B5EF4-FFF2-40B4-BE49-F238E27FC236}">
                      <a16:creationId xmlns:a16="http://schemas.microsoft.com/office/drawing/2014/main" id="{BC27EDBB-634F-43C8-9058-E34CA6179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2" name="Line 149">
                  <a:extLst>
                    <a:ext uri="{FF2B5EF4-FFF2-40B4-BE49-F238E27FC236}">
                      <a16:creationId xmlns:a16="http://schemas.microsoft.com/office/drawing/2014/main" id="{D2F55795-86D1-46EE-A016-00CB1D917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3" name="Line 150">
                  <a:extLst>
                    <a:ext uri="{FF2B5EF4-FFF2-40B4-BE49-F238E27FC236}">
                      <a16:creationId xmlns:a16="http://schemas.microsoft.com/office/drawing/2014/main" id="{808C474C-806B-4EE1-804E-3D71DD98B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4" name="Line 151">
                  <a:extLst>
                    <a:ext uri="{FF2B5EF4-FFF2-40B4-BE49-F238E27FC236}">
                      <a16:creationId xmlns:a16="http://schemas.microsoft.com/office/drawing/2014/main" id="{0CF97363-2120-422B-ACE6-B2E8D248E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5" name="Line 152">
                  <a:extLst>
                    <a:ext uri="{FF2B5EF4-FFF2-40B4-BE49-F238E27FC236}">
                      <a16:creationId xmlns:a16="http://schemas.microsoft.com/office/drawing/2014/main" id="{85D3B70F-B46D-40C3-B839-CE207FBD1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70" name="Group 153">
                <a:extLst>
                  <a:ext uri="{FF2B5EF4-FFF2-40B4-BE49-F238E27FC236}">
                    <a16:creationId xmlns:a16="http://schemas.microsoft.com/office/drawing/2014/main" id="{402FD6A8-D47D-42D4-982C-FD43DE466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0" y="3936"/>
                <a:ext cx="1260" cy="468"/>
                <a:chOff x="3240" y="1596"/>
                <a:chExt cx="1260" cy="468"/>
              </a:xfrm>
            </p:grpSpPr>
            <p:sp>
              <p:nvSpPr>
                <p:cNvPr id="67676" name="Line 154">
                  <a:extLst>
                    <a:ext uri="{FF2B5EF4-FFF2-40B4-BE49-F238E27FC236}">
                      <a16:creationId xmlns:a16="http://schemas.microsoft.com/office/drawing/2014/main" id="{AEF11F64-0404-47A4-8596-D43227C6C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77" name="Line 155">
                  <a:extLst>
                    <a:ext uri="{FF2B5EF4-FFF2-40B4-BE49-F238E27FC236}">
                      <a16:creationId xmlns:a16="http://schemas.microsoft.com/office/drawing/2014/main" id="{E30F0C4A-4D1E-4DA1-842D-9921E0FB6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78" name="Line 156">
                  <a:extLst>
                    <a:ext uri="{FF2B5EF4-FFF2-40B4-BE49-F238E27FC236}">
                      <a16:creationId xmlns:a16="http://schemas.microsoft.com/office/drawing/2014/main" id="{5F54FF14-79C9-47B6-81B7-0B4D683B3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79" name="Line 157">
                  <a:extLst>
                    <a:ext uri="{FF2B5EF4-FFF2-40B4-BE49-F238E27FC236}">
                      <a16:creationId xmlns:a16="http://schemas.microsoft.com/office/drawing/2014/main" id="{60582C8D-A49E-48FC-98C0-6BD779AF1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0" name="Line 158">
                  <a:extLst>
                    <a:ext uri="{FF2B5EF4-FFF2-40B4-BE49-F238E27FC236}">
                      <a16:creationId xmlns:a16="http://schemas.microsoft.com/office/drawing/2014/main" id="{75311D52-3B22-47AF-95B6-57C560FAB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71" name="Text Box 159">
                <a:extLst>
                  <a:ext uri="{FF2B5EF4-FFF2-40B4-BE49-F238E27FC236}">
                    <a16:creationId xmlns:a16="http://schemas.microsoft.com/office/drawing/2014/main" id="{58D592F6-3BBC-4D07-B8F1-D28E77D8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67672" name="Line 160">
                <a:extLst>
                  <a:ext uri="{FF2B5EF4-FFF2-40B4-BE49-F238E27FC236}">
                    <a16:creationId xmlns:a16="http://schemas.microsoft.com/office/drawing/2014/main" id="{60575AB8-20F6-4425-9D4F-799A2A34C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37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73" name="Line 161">
                <a:extLst>
                  <a:ext uri="{FF2B5EF4-FFF2-40B4-BE49-F238E27FC236}">
                    <a16:creationId xmlns:a16="http://schemas.microsoft.com/office/drawing/2014/main" id="{3BCDB071-3A4C-45ED-9C0B-11956774F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68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74" name="Line 162">
                <a:extLst>
                  <a:ext uri="{FF2B5EF4-FFF2-40B4-BE49-F238E27FC236}">
                    <a16:creationId xmlns:a16="http://schemas.microsoft.com/office/drawing/2014/main" id="{5F81D692-9D0A-4FEF-B484-81CC28A7B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31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75" name="Line 163">
                <a:extLst>
                  <a:ext uri="{FF2B5EF4-FFF2-40B4-BE49-F238E27FC236}">
                    <a16:creationId xmlns:a16="http://schemas.microsoft.com/office/drawing/2014/main" id="{E0EDDD9E-7A4C-4399-910D-4E04A81ED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62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41" name="Text Box 164">
              <a:extLst>
                <a:ext uri="{FF2B5EF4-FFF2-40B4-BE49-F238E27FC236}">
                  <a16:creationId xmlns:a16="http://schemas.microsoft.com/office/drawing/2014/main" id="{8862E30F-92DE-4C71-83B1-F44CA4EC0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3066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活动的</a:t>
              </a:r>
              <a:r>
                <a:rPr lang="en-US" altLang="zh-CN" sz="1800">
                  <a:ea typeface="宋体" panose="02010600030101010101" pitchFamily="2" charset="-122"/>
                </a:rPr>
                <a:t>inode</a:t>
              </a:r>
            </a:p>
          </p:txBody>
        </p:sp>
        <p:sp>
          <p:nvSpPr>
            <p:cNvPr id="67642" name="Text Box 166">
              <a:extLst>
                <a:ext uri="{FF2B5EF4-FFF2-40B4-BE49-F238E27FC236}">
                  <a16:creationId xmlns:a16="http://schemas.microsoft.com/office/drawing/2014/main" id="{CEBE3C09-7D13-4A76-8F8B-E67E5402D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1952"/>
              <a:ext cx="994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ea typeface="宋体" panose="02010600030101010101" pitchFamily="2" charset="-122"/>
                </a:rPr>
                <a:t>非驻留主存</a:t>
              </a:r>
            </a:p>
          </p:txBody>
        </p:sp>
        <p:sp>
          <p:nvSpPr>
            <p:cNvPr id="67643" name="Text Box 167">
              <a:extLst>
                <a:ext uri="{FF2B5EF4-FFF2-40B4-BE49-F238E27FC236}">
                  <a16:creationId xmlns:a16="http://schemas.microsoft.com/office/drawing/2014/main" id="{11797946-D92C-404C-8493-B1CBEE5FF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2300"/>
              <a:ext cx="870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7644" name="Text Box 168">
              <a:extLst>
                <a:ext uri="{FF2B5EF4-FFF2-40B4-BE49-F238E27FC236}">
                  <a16:creationId xmlns:a16="http://schemas.microsoft.com/office/drawing/2014/main" id="{67C41E3D-B686-4113-9E19-F0BE4EEB7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2300"/>
              <a:ext cx="994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驻留主存</a:t>
              </a:r>
            </a:p>
          </p:txBody>
        </p:sp>
        <p:sp>
          <p:nvSpPr>
            <p:cNvPr id="67645" name="AutoShape 169">
              <a:extLst>
                <a:ext uri="{FF2B5EF4-FFF2-40B4-BE49-F238E27FC236}">
                  <a16:creationId xmlns:a16="http://schemas.microsoft.com/office/drawing/2014/main" id="{6ED71138-26B3-4DAC-AE3E-2C9FCC4D8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066"/>
              <a:ext cx="248" cy="348"/>
            </a:xfrm>
            <a:prstGeom prst="rightBrace">
              <a:avLst>
                <a:gd name="adj1" fmla="val 116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46" name="Text Box 170">
              <a:extLst>
                <a:ext uri="{FF2B5EF4-FFF2-40B4-BE49-F238E27FC236}">
                  <a16:creationId xmlns:a16="http://schemas.microsoft.com/office/drawing/2014/main" id="{3436546A-E97F-4D34-A8C7-3F0C12439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36"/>
              <a:ext cx="870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ea typeface="宋体" panose="02010600030101010101" pitchFamily="2" charset="-122"/>
                </a:rPr>
                <a:t>i_count=1</a:t>
              </a:r>
            </a:p>
          </p:txBody>
        </p:sp>
        <p:sp>
          <p:nvSpPr>
            <p:cNvPr id="67647" name="AutoShape 171">
              <a:extLst>
                <a:ext uri="{FF2B5EF4-FFF2-40B4-BE49-F238E27FC236}">
                  <a16:creationId xmlns:a16="http://schemas.microsoft.com/office/drawing/2014/main" id="{9B543270-26C3-4800-A721-F424165E0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9" y="2996"/>
              <a:ext cx="249" cy="488"/>
            </a:xfrm>
            <a:prstGeom prst="rightBrace">
              <a:avLst>
                <a:gd name="adj1" fmla="val 163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48" name="Text Box 172">
              <a:extLst>
                <a:ext uri="{FF2B5EF4-FFF2-40B4-BE49-F238E27FC236}">
                  <a16:creationId xmlns:a16="http://schemas.microsoft.com/office/drawing/2014/main" id="{E0CA7DCA-15B4-47B2-A321-FC1A53F19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3066"/>
              <a:ext cx="869" cy="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f_offset</a:t>
              </a:r>
            </a:p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f_count=2</a:t>
              </a:r>
            </a:p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67649" name="Line 173">
              <a:extLst>
                <a:ext uri="{FF2B5EF4-FFF2-40B4-BE49-F238E27FC236}">
                  <a16:creationId xmlns:a16="http://schemas.microsoft.com/office/drawing/2014/main" id="{FBB97326-474F-448D-A8A2-7632295B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534"/>
              <a:ext cx="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0" name="Line 174">
              <a:extLst>
                <a:ext uri="{FF2B5EF4-FFF2-40B4-BE49-F238E27FC236}">
                  <a16:creationId xmlns:a16="http://schemas.microsoft.com/office/drawing/2014/main" id="{AFC8FD48-7A27-44BC-ADB9-E0BC03AB5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534"/>
              <a:ext cx="0" cy="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1" name="Line 175">
              <a:extLst>
                <a:ext uri="{FF2B5EF4-FFF2-40B4-BE49-F238E27FC236}">
                  <a16:creationId xmlns:a16="http://schemas.microsoft.com/office/drawing/2014/main" id="{EB5601FA-8087-434D-B6DE-6494B3B63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17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2" name="Line 176">
              <a:extLst>
                <a:ext uri="{FF2B5EF4-FFF2-40B4-BE49-F238E27FC236}">
                  <a16:creationId xmlns:a16="http://schemas.microsoft.com/office/drawing/2014/main" id="{335768CB-1709-4AE1-A6B4-831A75C1B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0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3" name="Line 177">
              <a:extLst>
                <a:ext uri="{FF2B5EF4-FFF2-40B4-BE49-F238E27FC236}">
                  <a16:creationId xmlns:a16="http://schemas.microsoft.com/office/drawing/2014/main" id="{C4D73AD5-621F-4795-B8FA-8167A318C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996"/>
              <a:ext cx="124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178">
              <a:extLst>
                <a:ext uri="{FF2B5EF4-FFF2-40B4-BE49-F238E27FC236}">
                  <a16:creationId xmlns:a16="http://schemas.microsoft.com/office/drawing/2014/main" id="{0F3F187A-3BAE-42B0-BE11-68254228D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1534"/>
              <a:ext cx="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5" name="Line 179">
              <a:extLst>
                <a:ext uri="{FF2B5EF4-FFF2-40B4-BE49-F238E27FC236}">
                  <a16:creationId xmlns:a16="http://schemas.microsoft.com/office/drawing/2014/main" id="{546F77F5-DB06-4F02-9EC7-F9360BCB2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34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6" name="Line 180">
              <a:extLst>
                <a:ext uri="{FF2B5EF4-FFF2-40B4-BE49-F238E27FC236}">
                  <a16:creationId xmlns:a16="http://schemas.microsoft.com/office/drawing/2014/main" id="{86CA94CC-D342-4306-B1F2-C7E0622A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300"/>
              <a:ext cx="14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7" name="Line 181">
              <a:extLst>
                <a:ext uri="{FF2B5EF4-FFF2-40B4-BE49-F238E27FC236}">
                  <a16:creationId xmlns:a16="http://schemas.microsoft.com/office/drawing/2014/main" id="{81337099-E508-411B-8B79-22C01D930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300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8" name="Line 182">
              <a:extLst>
                <a:ext uri="{FF2B5EF4-FFF2-40B4-BE49-F238E27FC236}">
                  <a16:creationId xmlns:a16="http://schemas.microsoft.com/office/drawing/2014/main" id="{80B4083D-7323-4929-A623-DEE200F2D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3066"/>
              <a:ext cx="249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183">
              <a:extLst>
                <a:ext uri="{FF2B5EF4-FFF2-40B4-BE49-F238E27FC236}">
                  <a16:creationId xmlns:a16="http://schemas.microsoft.com/office/drawing/2014/main" id="{4614D3D7-EE59-4396-BD16-108D60694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3414"/>
              <a:ext cx="7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0" name="Line 184">
              <a:extLst>
                <a:ext uri="{FF2B5EF4-FFF2-40B4-BE49-F238E27FC236}">
                  <a16:creationId xmlns:a16="http://schemas.microsoft.com/office/drawing/2014/main" id="{FF30AEA3-98BF-4244-910E-67E26BAD5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3136"/>
              <a:ext cx="37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1" name="Text Box 185">
              <a:extLst>
                <a:ext uri="{FF2B5EF4-FFF2-40B4-BE49-F238E27FC236}">
                  <a16:creationId xmlns:a16="http://schemas.microsoft.com/office/drawing/2014/main" id="{94EA8777-4084-42C5-8937-8A38EC859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4041"/>
              <a:ext cx="2857" cy="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                              </a:t>
              </a:r>
              <a:r>
                <a:rPr lang="zh-CN" altLang="en-US">
                  <a:ea typeface="宋体" panose="02010600030101010101" pitchFamily="2" charset="-122"/>
                </a:rPr>
                <a:t>使用同一位移指针的文件共享</a:t>
              </a:r>
            </a:p>
          </p:txBody>
        </p:sp>
        <p:sp>
          <p:nvSpPr>
            <p:cNvPr id="67662" name="Line 186">
              <a:extLst>
                <a:ext uri="{FF2B5EF4-FFF2-40B4-BE49-F238E27FC236}">
                  <a16:creationId xmlns:a16="http://schemas.microsoft.com/office/drawing/2014/main" id="{29642B6E-C9AC-4819-A0E6-11FA03744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2021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3" name="Line 187">
              <a:extLst>
                <a:ext uri="{FF2B5EF4-FFF2-40B4-BE49-F238E27FC236}">
                  <a16:creationId xmlns:a16="http://schemas.microsoft.com/office/drawing/2014/main" id="{45A3E9BB-BAB0-4186-B7DB-AC8F76CB9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046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4" name="Line 188">
              <a:extLst>
                <a:ext uri="{FF2B5EF4-FFF2-40B4-BE49-F238E27FC236}">
                  <a16:creationId xmlns:a16="http://schemas.microsoft.com/office/drawing/2014/main" id="{A88FAFDD-9990-4A4B-A087-4A30BECF4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2021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5" name="Line 189">
              <a:extLst>
                <a:ext uri="{FF2B5EF4-FFF2-40B4-BE49-F238E27FC236}">
                  <a16:creationId xmlns:a16="http://schemas.microsoft.com/office/drawing/2014/main" id="{A5041B41-B9A3-4557-81A1-70C3C8BE8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89" name="Rectangle 191">
            <a:extLst>
              <a:ext uri="{FF2B5EF4-FFF2-40B4-BE49-F238E27FC236}">
                <a16:creationId xmlns:a16="http://schemas.microsoft.com/office/drawing/2014/main" id="{E8776BE0-8FAB-498B-AE6C-CD43CCC45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4FF9C26-C4E1-48D9-A301-756EBD71E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8611" name="Group 144">
            <a:extLst>
              <a:ext uri="{FF2B5EF4-FFF2-40B4-BE49-F238E27FC236}">
                <a16:creationId xmlns:a16="http://schemas.microsoft.com/office/drawing/2014/main" id="{022EBAD6-AF1E-4B02-8453-453C062A3E0A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3336925"/>
            <a:ext cx="3171825" cy="2079625"/>
            <a:chOff x="5580" y="5028"/>
            <a:chExt cx="3060" cy="3276"/>
          </a:xfrm>
        </p:grpSpPr>
        <p:sp>
          <p:nvSpPr>
            <p:cNvPr id="68713" name="Text Box 145">
              <a:extLst>
                <a:ext uri="{FF2B5EF4-FFF2-40B4-BE49-F238E27FC236}">
                  <a16:creationId xmlns:a16="http://schemas.microsoft.com/office/drawing/2014/main" id="{EE31DF21-EF50-476B-83B1-6C0FB3FA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5028"/>
              <a:ext cx="18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ea typeface="宋体" panose="02010600030101010101" pitchFamily="2" charset="-122"/>
                </a:rPr>
                <a:t>活动</a:t>
              </a:r>
              <a:r>
                <a:rPr lang="en-US" altLang="zh-CN" sz="1000">
                  <a:ea typeface="宋体" panose="02010600030101010101" pitchFamily="2" charset="-122"/>
                </a:rPr>
                <a:t>inode</a:t>
              </a:r>
              <a:r>
                <a:rPr lang="zh-CN" altLang="en-US" sz="1000">
                  <a:ea typeface="宋体" panose="02010600030101010101" pitchFamily="2" charset="-122"/>
                </a:rPr>
                <a:t>表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8714" name="Text Box 146">
              <a:extLst>
                <a:ext uri="{FF2B5EF4-FFF2-40B4-BE49-F238E27FC236}">
                  <a16:creationId xmlns:a16="http://schemas.microsoft.com/office/drawing/2014/main" id="{0C5CD173-72FE-4B24-B3C2-BF42DB05A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5028"/>
              <a:ext cx="18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ea typeface="宋体" panose="02010600030101010101" pitchFamily="2" charset="-122"/>
                </a:rPr>
                <a:t>活动</a:t>
              </a:r>
              <a:r>
                <a:rPr lang="en-US" altLang="zh-CN" sz="1600">
                  <a:ea typeface="宋体" panose="02010600030101010101" pitchFamily="2" charset="-122"/>
                </a:rPr>
                <a:t>inode</a:t>
              </a:r>
              <a:r>
                <a:rPr lang="zh-CN" altLang="en-US" sz="1600">
                  <a:ea typeface="宋体" panose="02010600030101010101" pitchFamily="2" charset="-122"/>
                </a:rPr>
                <a:t>表</a:t>
              </a:r>
            </a:p>
          </p:txBody>
        </p:sp>
        <p:grpSp>
          <p:nvGrpSpPr>
            <p:cNvPr id="68715" name="Group 147">
              <a:extLst>
                <a:ext uri="{FF2B5EF4-FFF2-40B4-BE49-F238E27FC236}">
                  <a16:creationId xmlns:a16="http://schemas.microsoft.com/office/drawing/2014/main" id="{B216DF4D-AF1E-44C0-B279-B5BEDC51C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0" y="5340"/>
              <a:ext cx="1440" cy="2964"/>
              <a:chOff x="3240" y="1596"/>
              <a:chExt cx="1260" cy="2808"/>
            </a:xfrm>
          </p:grpSpPr>
          <p:sp>
            <p:nvSpPr>
              <p:cNvPr id="68719" name="Text Box 148">
                <a:extLst>
                  <a:ext uri="{FF2B5EF4-FFF2-40B4-BE49-F238E27FC236}">
                    <a16:creationId xmlns:a16="http://schemas.microsoft.com/office/drawing/2014/main" id="{D56A15A8-966F-428E-B456-D4267D4FE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62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8720" name="Line 149">
                <a:extLst>
                  <a:ext uri="{FF2B5EF4-FFF2-40B4-BE49-F238E27FC236}">
                    <a16:creationId xmlns:a16="http://schemas.microsoft.com/office/drawing/2014/main" id="{15812EFA-0EDE-4E88-9185-6B12A7692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1" name="Line 150">
                <a:extLst>
                  <a:ext uri="{FF2B5EF4-FFF2-40B4-BE49-F238E27FC236}">
                    <a16:creationId xmlns:a16="http://schemas.microsoft.com/office/drawing/2014/main" id="{98FEA7B7-4A3D-4F39-AEA5-54F375BAD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8722" name="Group 151">
                <a:extLst>
                  <a:ext uri="{FF2B5EF4-FFF2-40B4-BE49-F238E27FC236}">
                    <a16:creationId xmlns:a16="http://schemas.microsoft.com/office/drawing/2014/main" id="{626E37C6-2D8E-4820-B136-AD91DBDD6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1596"/>
                <a:ext cx="1260" cy="468"/>
                <a:chOff x="3240" y="1596"/>
                <a:chExt cx="1260" cy="468"/>
              </a:xfrm>
            </p:grpSpPr>
            <p:sp>
              <p:nvSpPr>
                <p:cNvPr id="68734" name="Line 152">
                  <a:extLst>
                    <a:ext uri="{FF2B5EF4-FFF2-40B4-BE49-F238E27FC236}">
                      <a16:creationId xmlns:a16="http://schemas.microsoft.com/office/drawing/2014/main" id="{EF4582C8-9BA6-4600-A142-ECD3E9FC9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5" name="Line 153">
                  <a:extLst>
                    <a:ext uri="{FF2B5EF4-FFF2-40B4-BE49-F238E27FC236}">
                      <a16:creationId xmlns:a16="http://schemas.microsoft.com/office/drawing/2014/main" id="{C2EE270A-CB8F-4548-BBAB-6B41026A7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6" name="Line 154">
                  <a:extLst>
                    <a:ext uri="{FF2B5EF4-FFF2-40B4-BE49-F238E27FC236}">
                      <a16:creationId xmlns:a16="http://schemas.microsoft.com/office/drawing/2014/main" id="{29A5E502-57EB-4D63-BB77-D13455ED7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7" name="Line 155">
                  <a:extLst>
                    <a:ext uri="{FF2B5EF4-FFF2-40B4-BE49-F238E27FC236}">
                      <a16:creationId xmlns:a16="http://schemas.microsoft.com/office/drawing/2014/main" id="{C70A0C7C-F4DA-4697-8839-087B65FE9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8" name="Line 156">
                  <a:extLst>
                    <a:ext uri="{FF2B5EF4-FFF2-40B4-BE49-F238E27FC236}">
                      <a16:creationId xmlns:a16="http://schemas.microsoft.com/office/drawing/2014/main" id="{8F0D5764-7E28-4C40-AB94-CFB877DF2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723" name="Group 157">
                <a:extLst>
                  <a:ext uri="{FF2B5EF4-FFF2-40B4-BE49-F238E27FC236}">
                    <a16:creationId xmlns:a16="http://schemas.microsoft.com/office/drawing/2014/main" id="{8B9D1587-0E48-4F35-B432-545C0687A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0" y="3936"/>
                <a:ext cx="1260" cy="468"/>
                <a:chOff x="3240" y="1596"/>
                <a:chExt cx="1260" cy="468"/>
              </a:xfrm>
            </p:grpSpPr>
            <p:sp>
              <p:nvSpPr>
                <p:cNvPr id="68729" name="Line 158">
                  <a:extLst>
                    <a:ext uri="{FF2B5EF4-FFF2-40B4-BE49-F238E27FC236}">
                      <a16:creationId xmlns:a16="http://schemas.microsoft.com/office/drawing/2014/main" id="{A786F13E-60C1-4879-BC7A-81C158246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0" name="Line 159">
                  <a:extLst>
                    <a:ext uri="{FF2B5EF4-FFF2-40B4-BE49-F238E27FC236}">
                      <a16:creationId xmlns:a16="http://schemas.microsoft.com/office/drawing/2014/main" id="{CB14626E-FCD6-4435-8415-E333291B51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1" name="Line 160">
                  <a:extLst>
                    <a:ext uri="{FF2B5EF4-FFF2-40B4-BE49-F238E27FC236}">
                      <a16:creationId xmlns:a16="http://schemas.microsoft.com/office/drawing/2014/main" id="{6E785D42-9446-40CD-828B-AE53632E4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2" name="Line 161">
                  <a:extLst>
                    <a:ext uri="{FF2B5EF4-FFF2-40B4-BE49-F238E27FC236}">
                      <a16:creationId xmlns:a16="http://schemas.microsoft.com/office/drawing/2014/main" id="{BE45CAC4-F2C5-498B-9C9B-2585E7120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33" name="Line 162">
                  <a:extLst>
                    <a:ext uri="{FF2B5EF4-FFF2-40B4-BE49-F238E27FC236}">
                      <a16:creationId xmlns:a16="http://schemas.microsoft.com/office/drawing/2014/main" id="{2416F62F-437D-4B3E-8539-C8584DA4F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8724" name="Text Box 163">
                <a:extLst>
                  <a:ext uri="{FF2B5EF4-FFF2-40B4-BE49-F238E27FC236}">
                    <a16:creationId xmlns:a16="http://schemas.microsoft.com/office/drawing/2014/main" id="{BEB201E8-BC23-437D-9B88-7C348DDCD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8725" name="Line 164">
                <a:extLst>
                  <a:ext uri="{FF2B5EF4-FFF2-40B4-BE49-F238E27FC236}">
                    <a16:creationId xmlns:a16="http://schemas.microsoft.com/office/drawing/2014/main" id="{93D8960E-F6E2-455F-AA53-57996C901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37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6" name="Line 165">
                <a:extLst>
                  <a:ext uri="{FF2B5EF4-FFF2-40B4-BE49-F238E27FC236}">
                    <a16:creationId xmlns:a16="http://schemas.microsoft.com/office/drawing/2014/main" id="{6130D91F-AF22-46A8-81D3-3349030A2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68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7" name="Line 166">
                <a:extLst>
                  <a:ext uri="{FF2B5EF4-FFF2-40B4-BE49-F238E27FC236}">
                    <a16:creationId xmlns:a16="http://schemas.microsoft.com/office/drawing/2014/main" id="{3E5E1E91-9EFE-476B-B080-C5EBB2B29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31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8" name="Line 167">
                <a:extLst>
                  <a:ext uri="{FF2B5EF4-FFF2-40B4-BE49-F238E27FC236}">
                    <a16:creationId xmlns:a16="http://schemas.microsoft.com/office/drawing/2014/main" id="{A94898EB-5714-4341-BEC8-7C103E081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62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716" name="Text Box 168">
              <a:extLst>
                <a:ext uri="{FF2B5EF4-FFF2-40B4-BE49-F238E27FC236}">
                  <a16:creationId xmlns:a16="http://schemas.microsoft.com/office/drawing/2014/main" id="{69D9E092-741E-422B-BD66-D077583B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" y="6432"/>
              <a:ext cx="126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newfile</a:t>
              </a:r>
              <a:r>
                <a:rPr lang="zh-CN" altLang="en-US" sz="1600">
                  <a:ea typeface="宋体" panose="02010600030101010101" pitchFamily="2" charset="-122"/>
                </a:rPr>
                <a:t>活动的</a:t>
              </a:r>
              <a:r>
                <a:rPr lang="en-US" altLang="zh-CN" sz="1600">
                  <a:ea typeface="宋体" panose="02010600030101010101" pitchFamily="2" charset="-122"/>
                </a:rPr>
                <a:t>inode</a:t>
              </a:r>
            </a:p>
          </p:txBody>
        </p:sp>
        <p:sp>
          <p:nvSpPr>
            <p:cNvPr id="68717" name="AutoShape 169">
              <a:extLst>
                <a:ext uri="{FF2B5EF4-FFF2-40B4-BE49-F238E27FC236}">
                  <a16:creationId xmlns:a16="http://schemas.microsoft.com/office/drawing/2014/main" id="{F55E243C-F87E-4313-B519-FD56C5353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" y="6432"/>
              <a:ext cx="360" cy="780"/>
            </a:xfrm>
            <a:prstGeom prst="righ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718" name="Text Box 170">
              <a:extLst>
                <a:ext uri="{FF2B5EF4-FFF2-40B4-BE49-F238E27FC236}">
                  <a16:creationId xmlns:a16="http://schemas.microsoft.com/office/drawing/2014/main" id="{D21C2280-4C30-4B10-8280-DA1F47E84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6588"/>
              <a:ext cx="12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i_count=2</a:t>
              </a:r>
            </a:p>
          </p:txBody>
        </p:sp>
      </p:grpSp>
      <p:grpSp>
        <p:nvGrpSpPr>
          <p:cNvPr id="68612" name="Group 243">
            <a:extLst>
              <a:ext uri="{FF2B5EF4-FFF2-40B4-BE49-F238E27FC236}">
                <a16:creationId xmlns:a16="http://schemas.microsoft.com/office/drawing/2014/main" id="{0F82C93F-00BF-4D3D-BD07-399E61659171}"/>
              </a:ext>
            </a:extLst>
          </p:cNvPr>
          <p:cNvGrpSpPr>
            <a:grpSpLocks/>
          </p:cNvGrpSpPr>
          <p:nvPr/>
        </p:nvGrpSpPr>
        <p:grpSpPr bwMode="auto">
          <a:xfrm>
            <a:off x="0" y="958850"/>
            <a:ext cx="8397875" cy="5891213"/>
            <a:chOff x="0" y="604"/>
            <a:chExt cx="5290" cy="3711"/>
          </a:xfrm>
        </p:grpSpPr>
        <p:sp>
          <p:nvSpPr>
            <p:cNvPr id="68614" name="Text Box 113">
              <a:extLst>
                <a:ext uri="{FF2B5EF4-FFF2-40B4-BE49-F238E27FC236}">
                  <a16:creationId xmlns:a16="http://schemas.microsoft.com/office/drawing/2014/main" id="{0098F041-55C7-4641-88D5-83D8D076B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166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fda</a:t>
              </a:r>
            </a:p>
          </p:txBody>
        </p:sp>
        <p:sp>
          <p:nvSpPr>
            <p:cNvPr id="68615" name="Text Box 114">
              <a:extLst>
                <a:ext uri="{FF2B5EF4-FFF2-40B4-BE49-F238E27FC236}">
                  <a16:creationId xmlns:a16="http://schemas.microsoft.com/office/drawing/2014/main" id="{DE32DAA8-6D59-43C0-BE7D-4B55F1B1F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3225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fda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16" name="Text Box 115">
              <a:extLst>
                <a:ext uri="{FF2B5EF4-FFF2-40B4-BE49-F238E27FC236}">
                  <a16:creationId xmlns:a16="http://schemas.microsoft.com/office/drawing/2014/main" id="{1216414D-F2DD-4F4D-BBB2-2DA8F899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166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fpa</a:t>
              </a:r>
            </a:p>
          </p:txBody>
        </p:sp>
        <p:sp>
          <p:nvSpPr>
            <p:cNvPr id="68617" name="Text Box 116">
              <a:extLst>
                <a:ext uri="{FF2B5EF4-FFF2-40B4-BE49-F238E27FC236}">
                  <a16:creationId xmlns:a16="http://schemas.microsoft.com/office/drawing/2014/main" id="{21BB0C6B-D2B5-4F53-B947-47A209604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2539"/>
              <a:ext cx="129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ea typeface="宋体" panose="02010600030101010101" pitchFamily="2" charset="-122"/>
                </a:rPr>
                <a:t>进程</a:t>
              </a:r>
              <a:r>
                <a:rPr lang="en-US" altLang="zh-CN" sz="1600">
                  <a:ea typeface="宋体" panose="02010600030101010101" pitchFamily="2" charset="-122"/>
                </a:rPr>
                <a:t>A</a:t>
              </a:r>
              <a:r>
                <a:rPr lang="zh-CN" altLang="en-US" sz="1600">
                  <a:ea typeface="宋体" panose="02010600030101010101" pitchFamily="2" charset="-122"/>
                </a:rPr>
                <a:t>的子进程</a:t>
              </a:r>
            </a:p>
          </p:txBody>
        </p:sp>
        <p:sp>
          <p:nvSpPr>
            <p:cNvPr id="68618" name="Text Box 117">
              <a:extLst>
                <a:ext uri="{FF2B5EF4-FFF2-40B4-BE49-F238E27FC236}">
                  <a16:creationId xmlns:a16="http://schemas.microsoft.com/office/drawing/2014/main" id="{DC8D8075-2751-4E88-BB45-0B9AB3D2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041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000">
                  <a:ea typeface="宋体" panose="02010600030101010101" pitchFamily="2" charset="-122"/>
                </a:rPr>
                <a:t>子进程的</a:t>
              </a:r>
              <a:r>
                <a:rPr lang="en-US" altLang="zh-CN" sz="1000">
                  <a:ea typeface="宋体" panose="02010600030101010101" pitchFamily="2" charset="-122"/>
                </a:rPr>
                <a:t>u_ofile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19" name="Text Box 118">
              <a:extLst>
                <a:ext uri="{FF2B5EF4-FFF2-40B4-BE49-F238E27FC236}">
                  <a16:creationId xmlns:a16="http://schemas.microsoft.com/office/drawing/2014/main" id="{5E6F415A-1677-4BA4-8F2F-BC482E8A5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166"/>
              <a:ext cx="352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20" name="Text Box 119">
              <a:extLst>
                <a:ext uri="{FF2B5EF4-FFF2-40B4-BE49-F238E27FC236}">
                  <a16:creationId xmlns:a16="http://schemas.microsoft.com/office/drawing/2014/main" id="{8CFE4213-3B23-40E3-ACB3-51FEA8CD1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478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21" name="Line 120">
              <a:extLst>
                <a:ext uri="{FF2B5EF4-FFF2-40B4-BE49-F238E27FC236}">
                  <a16:creationId xmlns:a16="http://schemas.microsoft.com/office/drawing/2014/main" id="{8BE87F10-9FA5-4B5C-92EC-CD487A81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121">
              <a:extLst>
                <a:ext uri="{FF2B5EF4-FFF2-40B4-BE49-F238E27FC236}">
                  <a16:creationId xmlns:a16="http://schemas.microsoft.com/office/drawing/2014/main" id="{370FB859-0DBB-49BC-86F6-078D0AB95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Text Box 122">
              <a:extLst>
                <a:ext uri="{FF2B5EF4-FFF2-40B4-BE49-F238E27FC236}">
                  <a16:creationId xmlns:a16="http://schemas.microsoft.com/office/drawing/2014/main" id="{35E865F2-9053-4ACD-B72C-1CBC3DD05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24" name="Line 123">
              <a:extLst>
                <a:ext uri="{FF2B5EF4-FFF2-40B4-BE49-F238E27FC236}">
                  <a16:creationId xmlns:a16="http://schemas.microsoft.com/office/drawing/2014/main" id="{D8C5E64E-D5EA-41EF-AEB0-77C4F12E1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124">
              <a:extLst>
                <a:ext uri="{FF2B5EF4-FFF2-40B4-BE49-F238E27FC236}">
                  <a16:creationId xmlns:a16="http://schemas.microsoft.com/office/drawing/2014/main" id="{C1EDEBC8-D254-4C9A-9BED-227A05537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10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25">
              <a:extLst>
                <a:ext uri="{FF2B5EF4-FFF2-40B4-BE49-F238E27FC236}">
                  <a16:creationId xmlns:a16="http://schemas.microsoft.com/office/drawing/2014/main" id="{F23F7645-CA81-4A05-89D2-9E165A904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26">
              <a:extLst>
                <a:ext uri="{FF2B5EF4-FFF2-40B4-BE49-F238E27FC236}">
                  <a16:creationId xmlns:a16="http://schemas.microsoft.com/office/drawing/2014/main" id="{A585A443-8D17-4C57-A03C-6BE2D8DE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4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AutoShape 127">
              <a:extLst>
                <a:ext uri="{FF2B5EF4-FFF2-40B4-BE49-F238E27FC236}">
                  <a16:creationId xmlns:a16="http://schemas.microsoft.com/office/drawing/2014/main" id="{7913BDA7-A467-47D1-A57D-A79C2EFF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" y="791"/>
              <a:ext cx="235" cy="874"/>
            </a:xfrm>
            <a:prstGeom prst="righ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9" name="Text Box 128">
              <a:extLst>
                <a:ext uri="{FF2B5EF4-FFF2-40B4-BE49-F238E27FC236}">
                  <a16:creationId xmlns:a16="http://schemas.microsoft.com/office/drawing/2014/main" id="{AA86E7F7-8936-455C-AA04-411438C67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041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B</a:t>
              </a:r>
              <a:r>
                <a:rPr lang="zh-CN" altLang="en-US" sz="1800">
                  <a:ea typeface="宋体" panose="02010600030101010101" pitchFamily="2" charset="-122"/>
                </a:rPr>
                <a:t>的打开文件表</a:t>
              </a:r>
            </a:p>
          </p:txBody>
        </p:sp>
        <p:sp>
          <p:nvSpPr>
            <p:cNvPr id="68630" name="Text Box 129">
              <a:extLst>
                <a:ext uri="{FF2B5EF4-FFF2-40B4-BE49-F238E27FC236}">
                  <a16:creationId xmlns:a16="http://schemas.microsoft.com/office/drawing/2014/main" id="{339808FC-1DE4-4B61-A802-37CF6EFC6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166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fdb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31" name="Text Box 130">
              <a:extLst>
                <a:ext uri="{FF2B5EF4-FFF2-40B4-BE49-F238E27FC236}">
                  <a16:creationId xmlns:a16="http://schemas.microsoft.com/office/drawing/2014/main" id="{E0A27EF6-E05B-4F4E-9EF8-0AB1C5E3D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478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32" name="Line 131">
              <a:extLst>
                <a:ext uri="{FF2B5EF4-FFF2-40B4-BE49-F238E27FC236}">
                  <a16:creationId xmlns:a16="http://schemas.microsoft.com/office/drawing/2014/main" id="{0A9ED845-90FE-4145-8B6B-760C50E96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132">
              <a:extLst>
                <a:ext uri="{FF2B5EF4-FFF2-40B4-BE49-F238E27FC236}">
                  <a16:creationId xmlns:a16="http://schemas.microsoft.com/office/drawing/2014/main" id="{F2B78635-C1F1-4261-98FA-8E026E5FC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Text Box 133">
              <a:extLst>
                <a:ext uri="{FF2B5EF4-FFF2-40B4-BE49-F238E27FC236}">
                  <a16:creationId xmlns:a16="http://schemas.microsoft.com/office/drawing/2014/main" id="{BCCA2ECB-0E18-4F05-B48F-6C0A6C92C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35" name="Line 134">
              <a:extLst>
                <a:ext uri="{FF2B5EF4-FFF2-40B4-BE49-F238E27FC236}">
                  <a16:creationId xmlns:a16="http://schemas.microsoft.com/office/drawing/2014/main" id="{7F71E9EB-1C43-48B7-9635-D3677AE1F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135">
              <a:extLst>
                <a:ext uri="{FF2B5EF4-FFF2-40B4-BE49-F238E27FC236}">
                  <a16:creationId xmlns:a16="http://schemas.microsoft.com/office/drawing/2014/main" id="{8CED4C1C-841F-4F9F-A879-A11C9B68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10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136">
              <a:extLst>
                <a:ext uri="{FF2B5EF4-FFF2-40B4-BE49-F238E27FC236}">
                  <a16:creationId xmlns:a16="http://schemas.microsoft.com/office/drawing/2014/main" id="{912A92A7-E419-4B19-921B-F953D16E6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Line 137">
              <a:extLst>
                <a:ext uri="{FF2B5EF4-FFF2-40B4-BE49-F238E27FC236}">
                  <a16:creationId xmlns:a16="http://schemas.microsoft.com/office/drawing/2014/main" id="{955467F5-9D4D-4A76-8037-30B7C6902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4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Text Box 138">
              <a:extLst>
                <a:ext uri="{FF2B5EF4-FFF2-40B4-BE49-F238E27FC236}">
                  <a16:creationId xmlns:a16="http://schemas.microsoft.com/office/drawing/2014/main" id="{7B887E53-920C-4258-87F3-18BA39D78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604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8640" name="AutoShape 139">
              <a:extLst>
                <a:ext uri="{FF2B5EF4-FFF2-40B4-BE49-F238E27FC236}">
                  <a16:creationId xmlns:a16="http://schemas.microsoft.com/office/drawing/2014/main" id="{330ADA2C-C6EE-495D-A1A0-20C61A91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" y="791"/>
              <a:ext cx="235" cy="874"/>
            </a:xfrm>
            <a:prstGeom prst="righ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1" name="Line 140">
              <a:extLst>
                <a:ext uri="{FF2B5EF4-FFF2-40B4-BE49-F238E27FC236}">
                  <a16:creationId xmlns:a16="http://schemas.microsoft.com/office/drawing/2014/main" id="{3FBD0F50-198B-4BA5-ACB4-190E2C43B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42"/>
              <a:ext cx="3108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Text Box 141">
              <a:extLst>
                <a:ext uri="{FF2B5EF4-FFF2-40B4-BE49-F238E27FC236}">
                  <a16:creationId xmlns:a16="http://schemas.microsoft.com/office/drawing/2014/main" id="{75F07397-1FE2-426E-95F1-998AA3846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602"/>
              <a:ext cx="941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ea typeface="宋体" panose="02010600030101010101" pitchFamily="2" charset="-122"/>
                </a:rPr>
                <a:t>非驻留主存</a:t>
              </a:r>
            </a:p>
          </p:txBody>
        </p:sp>
        <p:sp>
          <p:nvSpPr>
            <p:cNvPr id="68643" name="Text Box 142">
              <a:extLst>
                <a:ext uri="{FF2B5EF4-FFF2-40B4-BE49-F238E27FC236}">
                  <a16:creationId xmlns:a16="http://schemas.microsoft.com/office/drawing/2014/main" id="{F909151B-4B98-409D-9178-53B6AF7A8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14"/>
              <a:ext cx="82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8644" name="Text Box 143">
              <a:extLst>
                <a:ext uri="{FF2B5EF4-FFF2-40B4-BE49-F238E27FC236}">
                  <a16:creationId xmlns:a16="http://schemas.microsoft.com/office/drawing/2014/main" id="{6DA00924-99A7-4201-9FC8-92C38FEA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14"/>
              <a:ext cx="941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ea typeface="宋体" panose="02010600030101010101" pitchFamily="2" charset="-122"/>
                </a:rPr>
                <a:t>驻留主存</a:t>
              </a:r>
            </a:p>
          </p:txBody>
        </p:sp>
        <p:sp>
          <p:nvSpPr>
            <p:cNvPr id="68645" name="Line 171">
              <a:extLst>
                <a:ext uri="{FF2B5EF4-FFF2-40B4-BE49-F238E27FC236}">
                  <a16:creationId xmlns:a16="http://schemas.microsoft.com/office/drawing/2014/main" id="{AF2411E7-63C7-4CB4-BE9D-0B22241F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28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6" name="Line 172">
              <a:extLst>
                <a:ext uri="{FF2B5EF4-FFF2-40B4-BE49-F238E27FC236}">
                  <a16:creationId xmlns:a16="http://schemas.microsoft.com/office/drawing/2014/main" id="{D32DFB67-7DB3-4E31-982E-21BDAE60E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28"/>
              <a:ext cx="0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173">
              <a:extLst>
                <a:ext uri="{FF2B5EF4-FFF2-40B4-BE49-F238E27FC236}">
                  <a16:creationId xmlns:a16="http://schemas.microsoft.com/office/drawing/2014/main" id="{8D2B35C1-EE55-4D47-ADE4-D1F860942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122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Line 174">
              <a:extLst>
                <a:ext uri="{FF2B5EF4-FFF2-40B4-BE49-F238E27FC236}">
                  <a16:creationId xmlns:a16="http://schemas.microsoft.com/office/drawing/2014/main" id="{68A2EEAF-72B6-47DC-8B9F-5D9538C3E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14"/>
              <a:ext cx="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Line 175">
              <a:extLst>
                <a:ext uri="{FF2B5EF4-FFF2-40B4-BE49-F238E27FC236}">
                  <a16:creationId xmlns:a16="http://schemas.microsoft.com/office/drawing/2014/main" id="{8E28E7D3-AD81-4631-A64A-31A0F00F4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14"/>
              <a:ext cx="0" cy="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Text Box 176">
              <a:extLst>
                <a:ext uri="{FF2B5EF4-FFF2-40B4-BE49-F238E27FC236}">
                  <a16:creationId xmlns:a16="http://schemas.microsoft.com/office/drawing/2014/main" id="{AABB343D-3E90-430E-A40C-740B8F33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4065"/>
              <a:ext cx="270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                                </a:t>
              </a:r>
              <a:r>
                <a:rPr lang="zh-CN" altLang="en-US" sz="1800">
                  <a:ea typeface="宋体" panose="02010600030101010101" pitchFamily="2" charset="-122"/>
                </a:rPr>
                <a:t>使用不同位移指针的文件共享</a:t>
              </a:r>
            </a:p>
          </p:txBody>
        </p:sp>
        <p:sp>
          <p:nvSpPr>
            <p:cNvPr id="68651" name="Line 177">
              <a:extLst>
                <a:ext uri="{FF2B5EF4-FFF2-40B4-BE49-F238E27FC236}">
                  <a16:creationId xmlns:a16="http://schemas.microsoft.com/office/drawing/2014/main" id="{58749BB6-61D7-4AFF-BDCC-06DF5CD31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665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Line 178">
              <a:extLst>
                <a:ext uri="{FF2B5EF4-FFF2-40B4-BE49-F238E27FC236}">
                  <a16:creationId xmlns:a16="http://schemas.microsoft.com/office/drawing/2014/main" id="{CCD4542F-ABB3-46EC-9CF7-A84C848EF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Text Box 179">
              <a:extLst>
                <a:ext uri="{FF2B5EF4-FFF2-40B4-BE49-F238E27FC236}">
                  <a16:creationId xmlns:a16="http://schemas.microsoft.com/office/drawing/2014/main" id="{EE716E5D-81D3-4B3A-92D0-893CB3AE8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1103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zh-CN" altLang="en-US" sz="1800">
                  <a:ea typeface="宋体" panose="02010600030101010101" pitchFamily="2" charset="-122"/>
                </a:rPr>
                <a:t>的打开文件表</a:t>
              </a:r>
            </a:p>
          </p:txBody>
        </p:sp>
        <p:sp>
          <p:nvSpPr>
            <p:cNvPr id="68654" name="Text Box 180">
              <a:extLst>
                <a:ext uri="{FF2B5EF4-FFF2-40B4-BE49-F238E27FC236}">
                  <a16:creationId xmlns:a16="http://schemas.microsoft.com/office/drawing/2014/main" id="{37A01F3E-447B-418B-9637-BF863A93C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540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55" name="Line 181">
              <a:extLst>
                <a:ext uri="{FF2B5EF4-FFF2-40B4-BE49-F238E27FC236}">
                  <a16:creationId xmlns:a16="http://schemas.microsoft.com/office/drawing/2014/main" id="{67F84556-7E64-43D5-91AB-0D482AB93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6" name="Line 182">
              <a:extLst>
                <a:ext uri="{FF2B5EF4-FFF2-40B4-BE49-F238E27FC236}">
                  <a16:creationId xmlns:a16="http://schemas.microsoft.com/office/drawing/2014/main" id="{B74305A0-BF01-4B8E-8B2F-A7C748D31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7" name="Text Box 183">
              <a:extLst>
                <a:ext uri="{FF2B5EF4-FFF2-40B4-BE49-F238E27FC236}">
                  <a16:creationId xmlns:a16="http://schemas.microsoft.com/office/drawing/2014/main" id="{1EC1C38F-89A5-4316-A5F1-FB374046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58" name="Line 184">
              <a:extLst>
                <a:ext uri="{FF2B5EF4-FFF2-40B4-BE49-F238E27FC236}">
                  <a16:creationId xmlns:a16="http://schemas.microsoft.com/office/drawing/2014/main" id="{A672DAD5-0A91-40CF-84D4-DA8EAA77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Line 185">
              <a:extLst>
                <a:ext uri="{FF2B5EF4-FFF2-40B4-BE49-F238E27FC236}">
                  <a16:creationId xmlns:a16="http://schemas.microsoft.com/office/drawing/2014/main" id="{B8CD91AE-A749-42DA-BB27-52FA0E4F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166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Line 186">
              <a:extLst>
                <a:ext uri="{FF2B5EF4-FFF2-40B4-BE49-F238E27FC236}">
                  <a16:creationId xmlns:a16="http://schemas.microsoft.com/office/drawing/2014/main" id="{5E82B82D-527C-4FF9-8DCC-97B8D26F0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1" name="Line 187">
              <a:extLst>
                <a:ext uri="{FF2B5EF4-FFF2-40B4-BE49-F238E27FC236}">
                  <a16:creationId xmlns:a16="http://schemas.microsoft.com/office/drawing/2014/main" id="{D065EA61-472B-4453-8251-3B8951C7A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40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2" name="Text Box 188">
              <a:extLst>
                <a:ext uri="{FF2B5EF4-FFF2-40B4-BE49-F238E27FC236}">
                  <a16:creationId xmlns:a16="http://schemas.microsoft.com/office/drawing/2014/main" id="{30C6C424-2AC8-4419-9405-24A410F29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604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8663" name="AutoShape 189">
              <a:extLst>
                <a:ext uri="{FF2B5EF4-FFF2-40B4-BE49-F238E27FC236}">
                  <a16:creationId xmlns:a16="http://schemas.microsoft.com/office/drawing/2014/main" id="{BCA44CF0-DE09-4C7B-9F77-24E607959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" y="791"/>
              <a:ext cx="235" cy="874"/>
            </a:xfrm>
            <a:prstGeom prst="lef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64" name="Line 190">
              <a:extLst>
                <a:ext uri="{FF2B5EF4-FFF2-40B4-BE49-F238E27FC236}">
                  <a16:creationId xmlns:a16="http://schemas.microsoft.com/office/drawing/2014/main" id="{7C54D494-50AD-44F7-B768-F871AEB84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1228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5" name="Line 191">
              <a:extLst>
                <a:ext uri="{FF2B5EF4-FFF2-40B4-BE49-F238E27FC236}">
                  <a16:creationId xmlns:a16="http://schemas.microsoft.com/office/drawing/2014/main" id="{4E7AF28C-82C3-43B2-8FA0-C62FE256F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665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6" name="Line 192">
              <a:extLst>
                <a:ext uri="{FF2B5EF4-FFF2-40B4-BE49-F238E27FC236}">
                  <a16:creationId xmlns:a16="http://schemas.microsoft.com/office/drawing/2014/main" id="{6404AD4A-5A42-4C04-9318-664AE9875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79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7" name="Text Box 193">
              <a:extLst>
                <a:ext uri="{FF2B5EF4-FFF2-40B4-BE49-F238E27FC236}">
                  <a16:creationId xmlns:a16="http://schemas.microsoft.com/office/drawing/2014/main" id="{ED01F3E8-7602-4FE7-A2F1-27CBFAAD0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1166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fpb</a:t>
              </a:r>
            </a:p>
          </p:txBody>
        </p:sp>
        <p:sp>
          <p:nvSpPr>
            <p:cNvPr id="68668" name="Text Box 195">
              <a:extLst>
                <a:ext uri="{FF2B5EF4-FFF2-40B4-BE49-F238E27FC236}">
                  <a16:creationId xmlns:a16="http://schemas.microsoft.com/office/drawing/2014/main" id="{D3211A7F-D59D-4562-A474-F4B580EF7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3731"/>
              <a:ext cx="605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69" name="Text Box 196">
              <a:extLst>
                <a:ext uri="{FF2B5EF4-FFF2-40B4-BE49-F238E27FC236}">
                  <a16:creationId xmlns:a16="http://schemas.microsoft.com/office/drawing/2014/main" id="{1245DD22-92F3-4242-B01E-68FE04A65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287"/>
              <a:ext cx="822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f_offset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f_count=2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f_flag(r)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68670" name="Text Box 197">
              <a:extLst>
                <a:ext uri="{FF2B5EF4-FFF2-40B4-BE49-F238E27FC236}">
                  <a16:creationId xmlns:a16="http://schemas.microsoft.com/office/drawing/2014/main" id="{1321B730-5814-435D-A284-55D1E4328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2663"/>
              <a:ext cx="822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f_offset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f_count=1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f_flag(r/w)</a:t>
              </a:r>
            </a:p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68671" name="Text Box 198">
              <a:extLst>
                <a:ext uri="{FF2B5EF4-FFF2-40B4-BE49-F238E27FC236}">
                  <a16:creationId xmlns:a16="http://schemas.microsoft.com/office/drawing/2014/main" id="{DAE5CE2B-6F48-4E7E-B7F8-92A1FA4D4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039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ea typeface="宋体" panose="02010600030101010101" pitchFamily="2" charset="-122"/>
                </a:rPr>
                <a:t>系统打开文件表</a:t>
              </a:r>
            </a:p>
          </p:txBody>
        </p:sp>
        <p:sp>
          <p:nvSpPr>
            <p:cNvPr id="68672" name="Line 200">
              <a:extLst>
                <a:ext uri="{FF2B5EF4-FFF2-40B4-BE49-F238E27FC236}">
                  <a16:creationId xmlns:a16="http://schemas.microsoft.com/office/drawing/2014/main" id="{72C5428D-94E4-4887-A16E-1DF8D7811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2386"/>
              <a:ext cx="0" cy="1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Line 201">
              <a:extLst>
                <a:ext uri="{FF2B5EF4-FFF2-40B4-BE49-F238E27FC236}">
                  <a16:creationId xmlns:a16="http://schemas.microsoft.com/office/drawing/2014/main" id="{9E2B9ECF-5E6D-4F37-93E6-3C1F2660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2386"/>
              <a:ext cx="0" cy="1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74" name="Group 202">
              <a:extLst>
                <a:ext uri="{FF2B5EF4-FFF2-40B4-BE49-F238E27FC236}">
                  <a16:creationId xmlns:a16="http://schemas.microsoft.com/office/drawing/2014/main" id="{6EDF97B6-4335-4195-A487-11B093FDE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2164"/>
              <a:ext cx="1058" cy="333"/>
              <a:chOff x="3240" y="1596"/>
              <a:chExt cx="1260" cy="468"/>
            </a:xfrm>
          </p:grpSpPr>
          <p:sp>
            <p:nvSpPr>
              <p:cNvPr id="68708" name="Line 203">
                <a:extLst>
                  <a:ext uri="{FF2B5EF4-FFF2-40B4-BE49-F238E27FC236}">
                    <a16:creationId xmlns:a16="http://schemas.microsoft.com/office/drawing/2014/main" id="{5A0F3A15-9BAD-4DE4-95EE-F58603EFB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09" name="Line 204">
                <a:extLst>
                  <a:ext uri="{FF2B5EF4-FFF2-40B4-BE49-F238E27FC236}">
                    <a16:creationId xmlns:a16="http://schemas.microsoft.com/office/drawing/2014/main" id="{DFE7A19D-D8F5-46D4-8A87-9A44D76CF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0" name="Line 205">
                <a:extLst>
                  <a:ext uri="{FF2B5EF4-FFF2-40B4-BE49-F238E27FC236}">
                    <a16:creationId xmlns:a16="http://schemas.microsoft.com/office/drawing/2014/main" id="{2777A4FC-1BD5-4FFA-84C1-8BA9D8A85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1" name="Line 206">
                <a:extLst>
                  <a:ext uri="{FF2B5EF4-FFF2-40B4-BE49-F238E27FC236}">
                    <a16:creationId xmlns:a16="http://schemas.microsoft.com/office/drawing/2014/main" id="{BF9F54F0-4C39-4028-BE90-6D2E451B4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2" name="Line 207">
                <a:extLst>
                  <a:ext uri="{FF2B5EF4-FFF2-40B4-BE49-F238E27FC236}">
                    <a16:creationId xmlns:a16="http://schemas.microsoft.com/office/drawing/2014/main" id="{0894A7F9-D461-41DD-B805-345718A50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675" name="Group 208">
              <a:extLst>
                <a:ext uri="{FF2B5EF4-FFF2-40B4-BE49-F238E27FC236}">
                  <a16:creationId xmlns:a16="http://schemas.microsoft.com/office/drawing/2014/main" id="{E379A2AE-FD30-4B34-9ECF-CDFB5C13DF9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51" y="3828"/>
              <a:ext cx="1058" cy="333"/>
              <a:chOff x="3240" y="1596"/>
              <a:chExt cx="1260" cy="468"/>
            </a:xfrm>
          </p:grpSpPr>
          <p:sp>
            <p:nvSpPr>
              <p:cNvPr id="68703" name="Line 209">
                <a:extLst>
                  <a:ext uri="{FF2B5EF4-FFF2-40B4-BE49-F238E27FC236}">
                    <a16:creationId xmlns:a16="http://schemas.microsoft.com/office/drawing/2014/main" id="{EE6039A4-3DC8-4865-8A11-BC71DFD53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04" name="Line 210">
                <a:extLst>
                  <a:ext uri="{FF2B5EF4-FFF2-40B4-BE49-F238E27FC236}">
                    <a16:creationId xmlns:a16="http://schemas.microsoft.com/office/drawing/2014/main" id="{5D40E87C-6640-49A4-BE65-D16FB33A6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05" name="Line 211">
                <a:extLst>
                  <a:ext uri="{FF2B5EF4-FFF2-40B4-BE49-F238E27FC236}">
                    <a16:creationId xmlns:a16="http://schemas.microsoft.com/office/drawing/2014/main" id="{0485689D-9FFA-492A-A2BA-77B8E84B3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06" name="Line 212">
                <a:extLst>
                  <a:ext uri="{FF2B5EF4-FFF2-40B4-BE49-F238E27FC236}">
                    <a16:creationId xmlns:a16="http://schemas.microsoft.com/office/drawing/2014/main" id="{8259BF3C-F965-4785-8E99-8124F3776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07" name="Line 213">
                <a:extLst>
                  <a:ext uri="{FF2B5EF4-FFF2-40B4-BE49-F238E27FC236}">
                    <a16:creationId xmlns:a16="http://schemas.microsoft.com/office/drawing/2014/main" id="{F4719D9A-27AA-4B39-B804-28A4F88E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76" name="Text Box 214">
              <a:extLst>
                <a:ext uri="{FF2B5EF4-FFF2-40B4-BE49-F238E27FC236}">
                  <a16:creationId xmlns:a16="http://schemas.microsoft.com/office/drawing/2014/main" id="{45928D0E-1F27-4182-8E8D-490EE3750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526"/>
              <a:ext cx="521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77" name="Line 215">
              <a:extLst>
                <a:ext uri="{FF2B5EF4-FFF2-40B4-BE49-F238E27FC236}">
                  <a16:creationId xmlns:a16="http://schemas.microsoft.com/office/drawing/2014/main" id="{A22E4331-3822-4344-A17C-7A6C8EDE6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2663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Line 217">
              <a:extLst>
                <a:ext uri="{FF2B5EF4-FFF2-40B4-BE49-F238E27FC236}">
                  <a16:creationId xmlns:a16="http://schemas.microsoft.com/office/drawing/2014/main" id="{8BCDC1E7-2FCC-463D-984A-4764C6EE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287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Line 218">
              <a:extLst>
                <a:ext uri="{FF2B5EF4-FFF2-40B4-BE49-F238E27FC236}">
                  <a16:creationId xmlns:a16="http://schemas.microsoft.com/office/drawing/2014/main" id="{EF6033AD-52AC-44B1-830B-DE68A0DA4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838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0" name="Line 219">
              <a:extLst>
                <a:ext uri="{FF2B5EF4-FFF2-40B4-BE49-F238E27FC236}">
                  <a16:creationId xmlns:a16="http://schemas.microsoft.com/office/drawing/2014/main" id="{BA290749-8350-4D79-B5F7-9686B7E2B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3038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1" name="Line 220">
              <a:extLst>
                <a:ext uri="{FF2B5EF4-FFF2-40B4-BE49-F238E27FC236}">
                  <a16:creationId xmlns:a16="http://schemas.microsoft.com/office/drawing/2014/main" id="{9EF39C4B-FEAF-4DF9-84BB-C7C778A50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2726"/>
              <a:ext cx="353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2" name="Line 221">
              <a:extLst>
                <a:ext uri="{FF2B5EF4-FFF2-40B4-BE49-F238E27FC236}">
                  <a16:creationId xmlns:a16="http://schemas.microsoft.com/office/drawing/2014/main" id="{745A561E-B18C-493E-98D0-BE7D88BCA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3662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3" name="Line 222">
              <a:extLst>
                <a:ext uri="{FF2B5EF4-FFF2-40B4-BE49-F238E27FC236}">
                  <a16:creationId xmlns:a16="http://schemas.microsoft.com/office/drawing/2014/main" id="{3DAE1491-66D5-4020-99C5-E6EC136D6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2788"/>
              <a:ext cx="353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4" name="Text Box 223">
              <a:extLst>
                <a:ext uri="{FF2B5EF4-FFF2-40B4-BE49-F238E27FC236}">
                  <a16:creationId xmlns:a16="http://schemas.microsoft.com/office/drawing/2014/main" id="{EC7CD779-6245-47AF-980F-7407325B5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00"/>
              <a:ext cx="823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ea typeface="宋体" panose="02010600030101010101" pitchFamily="2" charset="-122"/>
                </a:rPr>
                <a:t>进程</a:t>
              </a:r>
              <a:r>
                <a:rPr lang="en-US" altLang="zh-CN" sz="1600">
                  <a:ea typeface="宋体" panose="02010600030101010101" pitchFamily="2" charset="-122"/>
                </a:rPr>
                <a:t>A</a:t>
              </a:r>
              <a:r>
                <a:rPr lang="zh-CN" altLang="en-US" sz="1600">
                  <a:ea typeface="宋体" panose="02010600030101010101" pitchFamily="2" charset="-122"/>
                </a:rPr>
                <a:t>的子进程的打开文件表</a:t>
              </a:r>
            </a:p>
          </p:txBody>
        </p:sp>
        <p:sp>
          <p:nvSpPr>
            <p:cNvPr id="68685" name="Text Box 224">
              <a:extLst>
                <a:ext uri="{FF2B5EF4-FFF2-40B4-BE49-F238E27FC236}">
                  <a16:creationId xmlns:a16="http://schemas.microsoft.com/office/drawing/2014/main" id="{FEBE4E5E-D896-4C3E-9750-45BF820BD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3537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86" name="Line 225">
              <a:extLst>
                <a:ext uri="{FF2B5EF4-FFF2-40B4-BE49-F238E27FC236}">
                  <a16:creationId xmlns:a16="http://schemas.microsoft.com/office/drawing/2014/main" id="{1CCB3F00-60D1-49F2-8D27-EA5ABE1E1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851"/>
              <a:ext cx="0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7" name="Line 226">
              <a:extLst>
                <a:ext uri="{FF2B5EF4-FFF2-40B4-BE49-F238E27FC236}">
                  <a16:creationId xmlns:a16="http://schemas.microsoft.com/office/drawing/2014/main" id="{A5135BEF-9DB0-4697-9323-15026B38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2851"/>
              <a:ext cx="0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8" name="Text Box 227">
              <a:extLst>
                <a:ext uri="{FF2B5EF4-FFF2-40B4-BE49-F238E27FC236}">
                  <a16:creationId xmlns:a16="http://schemas.microsoft.com/office/drawing/2014/main" id="{76736B72-2DAD-47FB-BB09-3B156706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913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8689" name="Line 228">
              <a:extLst>
                <a:ext uri="{FF2B5EF4-FFF2-40B4-BE49-F238E27FC236}">
                  <a16:creationId xmlns:a16="http://schemas.microsoft.com/office/drawing/2014/main" id="{10371FE5-35FD-4925-8730-79C88D91C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03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0" name="Line 229">
              <a:extLst>
                <a:ext uri="{FF2B5EF4-FFF2-40B4-BE49-F238E27FC236}">
                  <a16:creationId xmlns:a16="http://schemas.microsoft.com/office/drawing/2014/main" id="{C9646C11-4303-47F8-93BC-EE0CF8ED1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16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1" name="Line 230">
              <a:extLst>
                <a:ext uri="{FF2B5EF4-FFF2-40B4-BE49-F238E27FC236}">
                  <a16:creationId xmlns:a16="http://schemas.microsoft.com/office/drawing/2014/main" id="{F513DB83-ADB9-45F5-8025-A06642AB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412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2" name="Line 231">
              <a:extLst>
                <a:ext uri="{FF2B5EF4-FFF2-40B4-BE49-F238E27FC236}">
                  <a16:creationId xmlns:a16="http://schemas.microsoft.com/office/drawing/2014/main" id="{212450D8-2274-4361-9808-9A9AB466D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537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3" name="AutoShape 232">
              <a:extLst>
                <a:ext uri="{FF2B5EF4-FFF2-40B4-BE49-F238E27FC236}">
                  <a16:creationId xmlns:a16="http://schemas.microsoft.com/office/drawing/2014/main" id="{5BDAB95B-DA9A-4077-8C53-1A3D59EB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851"/>
              <a:ext cx="235" cy="873"/>
            </a:xfrm>
            <a:prstGeom prst="leftBrace">
              <a:avLst>
                <a:gd name="adj1" fmla="val 309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94" name="Line 233">
              <a:extLst>
                <a:ext uri="{FF2B5EF4-FFF2-40B4-BE49-F238E27FC236}">
                  <a16:creationId xmlns:a16="http://schemas.microsoft.com/office/drawing/2014/main" id="{14253FEB-7A33-4541-A707-D2022A264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3287"/>
              <a:ext cx="7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5" name="Line 234">
              <a:extLst>
                <a:ext uri="{FF2B5EF4-FFF2-40B4-BE49-F238E27FC236}">
                  <a16:creationId xmlns:a16="http://schemas.microsoft.com/office/drawing/2014/main" id="{8632CB4A-A18A-48C4-8349-DEF434F46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724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6" name="Line 235">
              <a:extLst>
                <a:ext uri="{FF2B5EF4-FFF2-40B4-BE49-F238E27FC236}">
                  <a16:creationId xmlns:a16="http://schemas.microsoft.com/office/drawing/2014/main" id="{E0E26FB7-3C4E-43AA-8F29-27CF1B5C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85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7" name="Text Box 236">
              <a:extLst>
                <a:ext uri="{FF2B5EF4-FFF2-40B4-BE49-F238E27FC236}">
                  <a16:creationId xmlns:a16="http://schemas.microsoft.com/office/drawing/2014/main" id="{88E28F04-D65B-4711-B928-577EE638E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3225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ea typeface="宋体" panose="02010600030101010101" pitchFamily="2" charset="-122"/>
                </a:rPr>
                <a:t>fpa</a:t>
              </a:r>
            </a:p>
          </p:txBody>
        </p:sp>
        <p:sp>
          <p:nvSpPr>
            <p:cNvPr id="68698" name="Line 237">
              <a:extLst>
                <a:ext uri="{FF2B5EF4-FFF2-40B4-BE49-F238E27FC236}">
                  <a16:creationId xmlns:a16="http://schemas.microsoft.com/office/drawing/2014/main" id="{94B22D9D-EAA3-4F3C-BE5A-1EBD6141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039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9" name="Line 238">
              <a:extLst>
                <a:ext uri="{FF2B5EF4-FFF2-40B4-BE49-F238E27FC236}">
                  <a16:creationId xmlns:a16="http://schemas.microsoft.com/office/drawing/2014/main" id="{4BFDA8B1-7732-4F45-9B2A-DA703A1D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039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0" name="Line 239">
              <a:extLst>
                <a:ext uri="{FF2B5EF4-FFF2-40B4-BE49-F238E27FC236}">
                  <a16:creationId xmlns:a16="http://schemas.microsoft.com/office/drawing/2014/main" id="{424BE635-D946-4605-AB87-DE249017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476"/>
              <a:ext cx="235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1" name="Line 240">
              <a:extLst>
                <a:ext uri="{FF2B5EF4-FFF2-40B4-BE49-F238E27FC236}">
                  <a16:creationId xmlns:a16="http://schemas.microsoft.com/office/drawing/2014/main" id="{B4DA4EE3-7BBF-4CD1-849C-D2EC02822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601"/>
              <a:ext cx="353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2" name="Line 242">
              <a:extLst>
                <a:ext uri="{FF2B5EF4-FFF2-40B4-BE49-F238E27FC236}">
                  <a16:creationId xmlns:a16="http://schemas.microsoft.com/office/drawing/2014/main" id="{8132295A-B6AE-41B8-B29B-2BFE82818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42"/>
              <a:ext cx="0" cy="2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13" name="Rectangle 244">
            <a:extLst>
              <a:ext uri="{FF2B5EF4-FFF2-40B4-BE49-F238E27FC236}">
                <a16:creationId xmlns:a16="http://schemas.microsoft.com/office/drawing/2014/main" id="{2DB5F7DF-BC13-409A-80DD-C62F463F8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B5C7ACC-3DA5-4642-89E6-101560641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1650"/>
            <a:ext cx="8596313" cy="1403350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索引文件</a:t>
            </a:r>
            <a:r>
              <a:rPr lang="en-US" altLang="zh-CN" sz="54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en-US" altLang="zh-CN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en-US" altLang="zh-CN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UNIX/Linux</a:t>
            </a:r>
            <a:r>
              <a:rPr lang="zh-CN" altLang="en-US" sz="36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多重索引结构</a:t>
            </a:r>
            <a:b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AF133A33-D3E9-4693-9914-C0687EE05675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524000"/>
            <a:ext cx="6197600" cy="5181600"/>
            <a:chOff x="752" y="960"/>
            <a:chExt cx="3904" cy="3264"/>
          </a:xfrm>
        </p:grpSpPr>
        <p:sp>
          <p:nvSpPr>
            <p:cNvPr id="69636" name="Text Box 4">
              <a:extLst>
                <a:ext uri="{FF2B5EF4-FFF2-40B4-BE49-F238E27FC236}">
                  <a16:creationId xmlns:a16="http://schemas.microsoft.com/office/drawing/2014/main" id="{3A9CB1BE-06CA-4FEF-BAB3-7CD897374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96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37" name="Text Box 5">
              <a:extLst>
                <a:ext uri="{FF2B5EF4-FFF2-40B4-BE49-F238E27FC236}">
                  <a16:creationId xmlns:a16="http://schemas.microsoft.com/office/drawing/2014/main" id="{69BD16A5-287A-4468-901B-52123355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08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638" name="Text Box 6">
              <a:extLst>
                <a:ext uri="{FF2B5EF4-FFF2-40B4-BE49-F238E27FC236}">
                  <a16:creationId xmlns:a16="http://schemas.microsoft.com/office/drawing/2014/main" id="{48C28F90-21E4-4CC4-A802-3BDEDCD9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20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639" name="Text Box 7">
              <a:extLst>
                <a:ext uri="{FF2B5EF4-FFF2-40B4-BE49-F238E27FC236}">
                  <a16:creationId xmlns:a16="http://schemas.microsoft.com/office/drawing/2014/main" id="{4811BFCA-5CC0-4C98-A483-0679DF47B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33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BD550742-AB60-47D2-B7DC-6318007D4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456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9641" name="Text Box 9">
              <a:extLst>
                <a:ext uri="{FF2B5EF4-FFF2-40B4-BE49-F238E27FC236}">
                  <a16:creationId xmlns:a16="http://schemas.microsoft.com/office/drawing/2014/main" id="{8668850D-1377-4770-A0C7-2BF00D61C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58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B788B966-8021-4DF9-9367-AE59660A4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70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9643" name="Text Box 11">
              <a:extLst>
                <a:ext uri="{FF2B5EF4-FFF2-40B4-BE49-F238E27FC236}">
                  <a16:creationId xmlns:a16="http://schemas.microsoft.com/office/drawing/2014/main" id="{0796D2F8-4914-4AB3-BDF7-D8CD9B233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82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9644" name="Text Box 12">
              <a:extLst>
                <a:ext uri="{FF2B5EF4-FFF2-40B4-BE49-F238E27FC236}">
                  <a16:creationId xmlns:a16="http://schemas.microsoft.com/office/drawing/2014/main" id="{ABF30510-0F2C-4DCE-91E4-E01F964F4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95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9645" name="Text Box 13">
              <a:extLst>
                <a:ext uri="{FF2B5EF4-FFF2-40B4-BE49-F238E27FC236}">
                  <a16:creationId xmlns:a16="http://schemas.microsoft.com/office/drawing/2014/main" id="{84575606-7779-4534-82CC-D3FCA1284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076"/>
              <a:ext cx="398" cy="1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9646" name="Text Box 14">
              <a:extLst>
                <a:ext uri="{FF2B5EF4-FFF2-40B4-BE49-F238E27FC236}">
                  <a16:creationId xmlns:a16="http://schemas.microsoft.com/office/drawing/2014/main" id="{43F068C5-C260-4052-8CC5-BFF1AE066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199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9647" name="Text Box 15">
              <a:extLst>
                <a:ext uri="{FF2B5EF4-FFF2-40B4-BE49-F238E27FC236}">
                  <a16:creationId xmlns:a16="http://schemas.microsoft.com/office/drawing/2014/main" id="{C7A70305-EF2E-4B11-8D54-7B9F4BB1C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323"/>
              <a:ext cx="398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9648" name="Text Box 16">
              <a:extLst>
                <a:ext uri="{FF2B5EF4-FFF2-40B4-BE49-F238E27FC236}">
                  <a16:creationId xmlns:a16="http://schemas.microsoft.com/office/drawing/2014/main" id="{8A1E8E58-94E9-4DEE-AE2F-31625439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447"/>
              <a:ext cx="398" cy="124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9649" name="Text Box 17">
              <a:extLst>
                <a:ext uri="{FF2B5EF4-FFF2-40B4-BE49-F238E27FC236}">
                  <a16:creationId xmlns:a16="http://schemas.microsoft.com/office/drawing/2014/main" id="{C4202168-7B00-4F6E-A731-F8E123FE0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960"/>
              <a:ext cx="399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FC4E6CC8-A084-4DE9-987E-4C67FF8E9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580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51" name="Text Box 19">
              <a:extLst>
                <a:ext uri="{FF2B5EF4-FFF2-40B4-BE49-F238E27FC236}">
                  <a16:creationId xmlns:a16="http://schemas.microsoft.com/office/drawing/2014/main" id="{51D23097-59E2-4114-A771-0DD7D29A3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704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52" name="Text Box 20">
              <a:extLst>
                <a:ext uri="{FF2B5EF4-FFF2-40B4-BE49-F238E27FC236}">
                  <a16:creationId xmlns:a16="http://schemas.microsoft.com/office/drawing/2014/main" id="{7B23FBBC-C222-4D27-B5BE-CC485B8B3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828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53" name="Text Box 21">
              <a:extLst>
                <a:ext uri="{FF2B5EF4-FFF2-40B4-BE49-F238E27FC236}">
                  <a16:creationId xmlns:a16="http://schemas.microsoft.com/office/drawing/2014/main" id="{50DBB043-AE6F-4312-A2BC-2571BB2EB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291"/>
              <a:ext cx="399" cy="1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54" name="Line 22">
              <a:extLst>
                <a:ext uri="{FF2B5EF4-FFF2-40B4-BE49-F238E27FC236}">
                  <a16:creationId xmlns:a16="http://schemas.microsoft.com/office/drawing/2014/main" id="{9E862B46-57BE-4B19-B98B-8EB77DA88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" y="1001"/>
              <a:ext cx="4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5" name="Line 23">
              <a:extLst>
                <a:ext uri="{FF2B5EF4-FFF2-40B4-BE49-F238E27FC236}">
                  <a16:creationId xmlns:a16="http://schemas.microsoft.com/office/drawing/2014/main" id="{7B3AE279-6503-4F3B-9481-59DB32B32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1332"/>
              <a:ext cx="478" cy="7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6" name="Line 24">
              <a:extLst>
                <a:ext uri="{FF2B5EF4-FFF2-40B4-BE49-F238E27FC236}">
                  <a16:creationId xmlns:a16="http://schemas.microsoft.com/office/drawing/2014/main" id="{62A63AA2-B0AE-424E-92DA-C6721D005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1621"/>
              <a:ext cx="478" cy="6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7" name="Text Box 25">
              <a:extLst>
                <a:ext uri="{FF2B5EF4-FFF2-40B4-BE49-F238E27FC236}">
                  <a16:creationId xmlns:a16="http://schemas.microsoft.com/office/drawing/2014/main" id="{1E08582C-A248-44AA-A6DE-0297827BD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960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58" name="Text Box 26">
              <a:extLst>
                <a:ext uri="{FF2B5EF4-FFF2-40B4-BE49-F238E27FC236}">
                  <a16:creationId xmlns:a16="http://schemas.microsoft.com/office/drawing/2014/main" id="{82B06348-D849-481F-A418-A9AEF119B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291"/>
              <a:ext cx="398" cy="1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59" name="Line 27">
              <a:extLst>
                <a:ext uri="{FF2B5EF4-FFF2-40B4-BE49-F238E27FC236}">
                  <a16:creationId xmlns:a16="http://schemas.microsoft.com/office/drawing/2014/main" id="{682BC017-A637-40E0-98A0-AD08506C6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001"/>
              <a:ext cx="478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0" name="Text Box 28">
              <a:extLst>
                <a:ext uri="{FF2B5EF4-FFF2-40B4-BE49-F238E27FC236}">
                  <a16:creationId xmlns:a16="http://schemas.microsoft.com/office/drawing/2014/main" id="{B5AA8DF1-B6CE-413C-9B46-8FBC37BA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125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61" name="Line 29">
              <a:extLst>
                <a:ext uri="{FF2B5EF4-FFF2-40B4-BE49-F238E27FC236}">
                  <a16:creationId xmlns:a16="http://schemas.microsoft.com/office/drawing/2014/main" id="{741DA63F-97D2-4BC2-8E04-F1EFBDA52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332"/>
              <a:ext cx="478" cy="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2" name="Text Box 30">
              <a:extLst>
                <a:ext uri="{FF2B5EF4-FFF2-40B4-BE49-F238E27FC236}">
                  <a16:creationId xmlns:a16="http://schemas.microsoft.com/office/drawing/2014/main" id="{964C96F7-1647-44D9-B538-45DC5416F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993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63" name="Text Box 31">
              <a:extLst>
                <a:ext uri="{FF2B5EF4-FFF2-40B4-BE49-F238E27FC236}">
                  <a16:creationId xmlns:a16="http://schemas.microsoft.com/office/drawing/2014/main" id="{21E13687-754F-4EB3-A475-E4C60731D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117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64" name="Text Box 32">
              <a:extLst>
                <a:ext uri="{FF2B5EF4-FFF2-40B4-BE49-F238E27FC236}">
                  <a16:creationId xmlns:a16="http://schemas.microsoft.com/office/drawing/2014/main" id="{C964BAF7-6CC9-4289-9DE5-848B2BAB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241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65" name="Line 33">
              <a:extLst>
                <a:ext uri="{FF2B5EF4-FFF2-40B4-BE49-F238E27FC236}">
                  <a16:creationId xmlns:a16="http://schemas.microsoft.com/office/drawing/2014/main" id="{403A0D7B-902B-4AC1-9E83-3981785F6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2034"/>
              <a:ext cx="478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6" name="Line 34">
              <a:extLst>
                <a:ext uri="{FF2B5EF4-FFF2-40B4-BE49-F238E27FC236}">
                  <a16:creationId xmlns:a16="http://schemas.microsoft.com/office/drawing/2014/main" id="{28E98DEF-9E1E-4522-AFDA-35E8BA902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2076"/>
              <a:ext cx="478" cy="2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7" name="Text Box 35">
              <a:extLst>
                <a:ext uri="{FF2B5EF4-FFF2-40B4-BE49-F238E27FC236}">
                  <a16:creationId xmlns:a16="http://schemas.microsoft.com/office/drawing/2014/main" id="{4E111668-8D0D-496A-866F-496353313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456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68" name="Text Box 36">
              <a:extLst>
                <a:ext uri="{FF2B5EF4-FFF2-40B4-BE49-F238E27FC236}">
                  <a16:creationId xmlns:a16="http://schemas.microsoft.com/office/drawing/2014/main" id="{E86B1B84-19BF-40E1-B0B7-1FFD9A849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58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69" name="Text Box 37">
              <a:extLst>
                <a:ext uri="{FF2B5EF4-FFF2-40B4-BE49-F238E27FC236}">
                  <a16:creationId xmlns:a16="http://schemas.microsoft.com/office/drawing/2014/main" id="{28A54899-5F14-4582-BD17-4013B7D12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70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70" name="Line 38">
              <a:extLst>
                <a:ext uri="{FF2B5EF4-FFF2-40B4-BE49-F238E27FC236}">
                  <a16:creationId xmlns:a16="http://schemas.microsoft.com/office/drawing/2014/main" id="{0143871D-8E80-4DB2-9C76-CB791402C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538"/>
              <a:ext cx="478" cy="5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1" name="Line 39">
              <a:extLst>
                <a:ext uri="{FF2B5EF4-FFF2-40B4-BE49-F238E27FC236}">
                  <a16:creationId xmlns:a16="http://schemas.microsoft.com/office/drawing/2014/main" id="{8867DC3A-172D-42AF-89E3-190CFBC7C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373"/>
              <a:ext cx="478" cy="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2" name="Text Box 40">
              <a:extLst>
                <a:ext uri="{FF2B5EF4-FFF2-40B4-BE49-F238E27FC236}">
                  <a16:creationId xmlns:a16="http://schemas.microsoft.com/office/drawing/2014/main" id="{9C387025-9FB6-4BC6-9D27-1CED89122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03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73" name="Text Box 41">
              <a:extLst>
                <a:ext uri="{FF2B5EF4-FFF2-40B4-BE49-F238E27FC236}">
                  <a16:creationId xmlns:a16="http://schemas.microsoft.com/office/drawing/2014/main" id="{A8CD3E01-33E5-4C7A-BB24-3C00849FB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15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74" name="Text Box 42">
              <a:extLst>
                <a:ext uri="{FF2B5EF4-FFF2-40B4-BE49-F238E27FC236}">
                  <a16:creationId xmlns:a16="http://schemas.microsoft.com/office/drawing/2014/main" id="{BCA8B5DD-2F31-440B-A49A-FDC1C349D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28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75" name="Line 43">
              <a:extLst>
                <a:ext uri="{FF2B5EF4-FFF2-40B4-BE49-F238E27FC236}">
                  <a16:creationId xmlns:a16="http://schemas.microsoft.com/office/drawing/2014/main" id="{FA9AA872-5056-4E42-8BAA-F05A88C8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001"/>
              <a:ext cx="478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6" name="Line 44">
              <a:extLst>
                <a:ext uri="{FF2B5EF4-FFF2-40B4-BE49-F238E27FC236}">
                  <a16:creationId xmlns:a16="http://schemas.microsoft.com/office/drawing/2014/main" id="{4C3813AE-08F6-4CD1-86FC-53E74E924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993"/>
              <a:ext cx="478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FAE5F2D0-9C5F-4868-B7B6-2AD9A5A9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86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78" name="Text Box 46">
              <a:extLst>
                <a:ext uri="{FF2B5EF4-FFF2-40B4-BE49-F238E27FC236}">
                  <a16:creationId xmlns:a16="http://schemas.microsoft.com/office/drawing/2014/main" id="{726CC70A-1569-4E93-B279-F53EE1F66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960"/>
              <a:ext cx="399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534B7538-1290-4EC5-8DB0-B6BE29D62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291"/>
              <a:ext cx="399" cy="1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0" name="Line 48">
              <a:extLst>
                <a:ext uri="{FF2B5EF4-FFF2-40B4-BE49-F238E27FC236}">
                  <a16:creationId xmlns:a16="http://schemas.microsoft.com/office/drawing/2014/main" id="{59357918-7BFF-4421-8957-7E35215EB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704"/>
              <a:ext cx="478" cy="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81" name="Text Box 49">
              <a:extLst>
                <a:ext uri="{FF2B5EF4-FFF2-40B4-BE49-F238E27FC236}">
                  <a16:creationId xmlns:a16="http://schemas.microsoft.com/office/drawing/2014/main" id="{E37D6DF5-A4D3-4FA6-A407-98C434A56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125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2" name="Text Box 50">
              <a:extLst>
                <a:ext uri="{FF2B5EF4-FFF2-40B4-BE49-F238E27FC236}">
                  <a16:creationId xmlns:a16="http://schemas.microsoft.com/office/drawing/2014/main" id="{B2E30E50-0B38-4CE1-97F1-7C4DF65F3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621"/>
              <a:ext cx="399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3" name="Text Box 51">
              <a:extLst>
                <a:ext uri="{FF2B5EF4-FFF2-40B4-BE49-F238E27FC236}">
                  <a16:creationId xmlns:a16="http://schemas.microsoft.com/office/drawing/2014/main" id="{035CF42D-2004-40A8-8209-F133BD6AE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952"/>
              <a:ext cx="399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4" name="Text Box 52">
              <a:extLst>
                <a:ext uri="{FF2B5EF4-FFF2-40B4-BE49-F238E27FC236}">
                  <a16:creationId xmlns:a16="http://schemas.microsoft.com/office/drawing/2014/main" id="{2BADF206-0BA0-463A-A173-86B2E0AB4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786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5" name="Text Box 53">
              <a:extLst>
                <a:ext uri="{FF2B5EF4-FFF2-40B4-BE49-F238E27FC236}">
                  <a16:creationId xmlns:a16="http://schemas.microsoft.com/office/drawing/2014/main" id="{314FA74B-5BBA-4A72-B1FC-2E55DADF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456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6" name="Text Box 54">
              <a:extLst>
                <a:ext uri="{FF2B5EF4-FFF2-40B4-BE49-F238E27FC236}">
                  <a16:creationId xmlns:a16="http://schemas.microsoft.com/office/drawing/2014/main" id="{F0412694-F046-4F3F-B1C5-25A39BB55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406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87" name="Text Box 55">
              <a:extLst>
                <a:ext uri="{FF2B5EF4-FFF2-40B4-BE49-F238E27FC236}">
                  <a16:creationId xmlns:a16="http://schemas.microsoft.com/office/drawing/2014/main" id="{D2E6F134-BDD6-4AA3-A9C0-87FCFC770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530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88" name="Text Box 56">
              <a:extLst>
                <a:ext uri="{FF2B5EF4-FFF2-40B4-BE49-F238E27FC236}">
                  <a16:creationId xmlns:a16="http://schemas.microsoft.com/office/drawing/2014/main" id="{0FCFE993-3C52-4094-927F-4E8E1974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654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89" name="Line 57">
              <a:extLst>
                <a:ext uri="{FF2B5EF4-FFF2-40B4-BE49-F238E27FC236}">
                  <a16:creationId xmlns:a16="http://schemas.microsoft.com/office/drawing/2014/main" id="{B72990EE-7867-4D79-8E77-A94AB1EDD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737"/>
              <a:ext cx="478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90" name="Text Box 58">
              <a:extLst>
                <a:ext uri="{FF2B5EF4-FFF2-40B4-BE49-F238E27FC236}">
                  <a16:creationId xmlns:a16="http://schemas.microsoft.com/office/drawing/2014/main" id="{BA979C05-A873-4619-A746-385EA8444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447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91" name="Text Box 59">
              <a:extLst>
                <a:ext uri="{FF2B5EF4-FFF2-40B4-BE49-F238E27FC236}">
                  <a16:creationId xmlns:a16="http://schemas.microsoft.com/office/drawing/2014/main" id="{2A68C57D-3A6A-498C-9DC6-6187D2C3D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571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92" name="Text Box 60">
              <a:extLst>
                <a:ext uri="{FF2B5EF4-FFF2-40B4-BE49-F238E27FC236}">
                  <a16:creationId xmlns:a16="http://schemas.microsoft.com/office/drawing/2014/main" id="{BCF2D495-2039-4C32-905E-3DFB88CF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695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93" name="Line 61">
              <a:extLst>
                <a:ext uri="{FF2B5EF4-FFF2-40B4-BE49-F238E27FC236}">
                  <a16:creationId xmlns:a16="http://schemas.microsoft.com/office/drawing/2014/main" id="{98F062D9-804D-4C87-A7BC-B250AF00F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447"/>
              <a:ext cx="478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94" name="Text Box 62">
              <a:extLst>
                <a:ext uri="{FF2B5EF4-FFF2-40B4-BE49-F238E27FC236}">
                  <a16:creationId xmlns:a16="http://schemas.microsoft.com/office/drawing/2014/main" id="{D85F8D3F-6CCC-47C6-B74B-67B1036BE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026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95" name="Text Box 63">
              <a:extLst>
                <a:ext uri="{FF2B5EF4-FFF2-40B4-BE49-F238E27FC236}">
                  <a16:creationId xmlns:a16="http://schemas.microsoft.com/office/drawing/2014/main" id="{DF94A1DD-1FFC-4C64-BFD6-AD1EB048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150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96" name="Text Box 64">
              <a:extLst>
                <a:ext uri="{FF2B5EF4-FFF2-40B4-BE49-F238E27FC236}">
                  <a16:creationId xmlns:a16="http://schemas.microsoft.com/office/drawing/2014/main" id="{4C60D15A-78A0-4176-8AC0-0FE760E3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74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69697" name="Line 65">
              <a:extLst>
                <a:ext uri="{FF2B5EF4-FFF2-40B4-BE49-F238E27FC236}">
                  <a16:creationId xmlns:a16="http://schemas.microsoft.com/office/drawing/2014/main" id="{B36FC82D-28AD-420A-8F5B-92C22A301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3067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98" name="Text Box 66">
              <a:extLst>
                <a:ext uri="{FF2B5EF4-FFF2-40B4-BE49-F238E27FC236}">
                  <a16:creationId xmlns:a16="http://schemas.microsoft.com/office/drawing/2014/main" id="{EFC3269E-EE3C-43C8-AAF2-F38A7B377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861"/>
              <a:ext cx="398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699" name="Line 67">
              <a:extLst>
                <a:ext uri="{FF2B5EF4-FFF2-40B4-BE49-F238E27FC236}">
                  <a16:creationId xmlns:a16="http://schemas.microsoft.com/office/drawing/2014/main" id="{5A1DA526-0E3F-4FD4-BA0C-19405E8D1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2737"/>
              <a:ext cx="4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0" name="Line 68">
              <a:extLst>
                <a:ext uri="{FF2B5EF4-FFF2-40B4-BE49-F238E27FC236}">
                  <a16:creationId xmlns:a16="http://schemas.microsoft.com/office/drawing/2014/main" id="{70DFCC20-D87A-40CF-81DF-B58BC388B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2199"/>
              <a:ext cx="478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1" name="Line 69">
              <a:extLst>
                <a:ext uri="{FF2B5EF4-FFF2-40B4-BE49-F238E27FC236}">
                  <a16:creationId xmlns:a16="http://schemas.microsoft.com/office/drawing/2014/main" id="{52A3785C-D41F-41AD-BCC2-DF7423533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778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2" name="Line 70">
              <a:extLst>
                <a:ext uri="{FF2B5EF4-FFF2-40B4-BE49-F238E27FC236}">
                  <a16:creationId xmlns:a16="http://schemas.microsoft.com/office/drawing/2014/main" id="{F810BA79-9A33-4B1F-AF49-FE82B1E18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3315"/>
              <a:ext cx="478" cy="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3" name="Line 71">
              <a:extLst>
                <a:ext uri="{FF2B5EF4-FFF2-40B4-BE49-F238E27FC236}">
                  <a16:creationId xmlns:a16="http://schemas.microsoft.com/office/drawing/2014/main" id="{6CF20D21-4A3F-4C61-B679-4AC27A2C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728"/>
              <a:ext cx="478" cy="2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9704" name="Group 72">
              <a:extLst>
                <a:ext uri="{FF2B5EF4-FFF2-40B4-BE49-F238E27FC236}">
                  <a16:creationId xmlns:a16="http://schemas.microsoft.com/office/drawing/2014/main" id="{6E5311C5-67F8-49BF-86CA-A6C181564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117"/>
              <a:ext cx="399" cy="2107"/>
              <a:chOff x="3381" y="2117"/>
              <a:chExt cx="399" cy="2107"/>
            </a:xfrm>
          </p:grpSpPr>
          <p:sp>
            <p:nvSpPr>
              <p:cNvPr id="69728" name="Text Box 73">
                <a:extLst>
                  <a:ext uri="{FF2B5EF4-FFF2-40B4-BE49-F238E27FC236}">
                    <a16:creationId xmlns:a16="http://schemas.microsoft.com/office/drawing/2014/main" id="{96DB49A1-11A0-458A-A953-268260EE2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117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9729" name="Text Box 74">
                <a:extLst>
                  <a:ext uri="{FF2B5EF4-FFF2-40B4-BE49-F238E27FC236}">
                    <a16:creationId xmlns:a16="http://schemas.microsoft.com/office/drawing/2014/main" id="{7846AAAD-CAD0-4F89-AE90-4C30CB7B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241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30" name="Text Box 75">
                <a:extLst>
                  <a:ext uri="{FF2B5EF4-FFF2-40B4-BE49-F238E27FC236}">
                    <a16:creationId xmlns:a16="http://schemas.microsoft.com/office/drawing/2014/main" id="{1E3006B5-83DF-45C9-83A5-E0473AE7C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365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69731" name="Text Box 76">
                <a:extLst>
                  <a:ext uri="{FF2B5EF4-FFF2-40B4-BE49-F238E27FC236}">
                    <a16:creationId xmlns:a16="http://schemas.microsoft.com/office/drawing/2014/main" id="{871F7D1D-B89B-4657-A1CD-AE70D1720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695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9732" name="Text Box 77">
                <a:extLst>
                  <a:ext uri="{FF2B5EF4-FFF2-40B4-BE49-F238E27FC236}">
                    <a16:creationId xmlns:a16="http://schemas.microsoft.com/office/drawing/2014/main" id="{E2DAA649-7E96-4B09-851A-ED14F49E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819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33" name="Text Box 78">
                <a:extLst>
                  <a:ext uri="{FF2B5EF4-FFF2-40B4-BE49-F238E27FC236}">
                    <a16:creationId xmlns:a16="http://schemas.microsoft.com/office/drawing/2014/main" id="{A5435446-78EE-43E9-86E7-1DF36DF51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943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69734" name="Text Box 79">
                <a:extLst>
                  <a:ext uri="{FF2B5EF4-FFF2-40B4-BE49-F238E27FC236}">
                    <a16:creationId xmlns:a16="http://schemas.microsoft.com/office/drawing/2014/main" id="{1561C5FD-2047-4A7A-A400-26CBB13E1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530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35" name="Text Box 80">
                <a:extLst>
                  <a:ext uri="{FF2B5EF4-FFF2-40B4-BE49-F238E27FC236}">
                    <a16:creationId xmlns:a16="http://schemas.microsoft.com/office/drawing/2014/main" id="{5EBA486E-0DA6-4B17-B8D8-E629258A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274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9736" name="Text Box 81">
                <a:extLst>
                  <a:ext uri="{FF2B5EF4-FFF2-40B4-BE49-F238E27FC236}">
                    <a16:creationId xmlns:a16="http://schemas.microsoft.com/office/drawing/2014/main" id="{D9A33FAD-40D7-4F81-877B-176D38B77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398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37" name="Text Box 82">
                <a:extLst>
                  <a:ext uri="{FF2B5EF4-FFF2-40B4-BE49-F238E27FC236}">
                    <a16:creationId xmlns:a16="http://schemas.microsoft.com/office/drawing/2014/main" id="{E55151A1-F99A-4331-BDC3-7A63633A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522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69738" name="Text Box 83">
                <a:extLst>
                  <a:ext uri="{FF2B5EF4-FFF2-40B4-BE49-F238E27FC236}">
                    <a16:creationId xmlns:a16="http://schemas.microsoft.com/office/drawing/2014/main" id="{C3943974-A7BD-4F6C-A665-D8DDD883A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852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9739" name="Text Box 84">
                <a:extLst>
                  <a:ext uri="{FF2B5EF4-FFF2-40B4-BE49-F238E27FC236}">
                    <a16:creationId xmlns:a16="http://schemas.microsoft.com/office/drawing/2014/main" id="{1BE9D7BA-6968-4B8E-966C-1F4C7E7A6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976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40" name="Text Box 85">
                <a:extLst>
                  <a:ext uri="{FF2B5EF4-FFF2-40B4-BE49-F238E27FC236}">
                    <a16:creationId xmlns:a16="http://schemas.microsoft.com/office/drawing/2014/main" id="{3D70E1EF-B6FB-48EB-BA78-A5E835B22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4100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69741" name="Text Box 86">
                <a:extLst>
                  <a:ext uri="{FF2B5EF4-FFF2-40B4-BE49-F238E27FC236}">
                    <a16:creationId xmlns:a16="http://schemas.microsoft.com/office/drawing/2014/main" id="{A12ACD24-4C19-4433-854E-3CB6205BF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687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742" name="Text Box 87">
                <a:extLst>
                  <a:ext uri="{FF2B5EF4-FFF2-40B4-BE49-F238E27FC236}">
                    <a16:creationId xmlns:a16="http://schemas.microsoft.com/office/drawing/2014/main" id="{C5AB6518-DE28-4C60-BCA4-7EDCED0BF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108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705" name="Line 88">
              <a:extLst>
                <a:ext uri="{FF2B5EF4-FFF2-40B4-BE49-F238E27FC236}">
                  <a16:creationId xmlns:a16="http://schemas.microsoft.com/office/drawing/2014/main" id="{BBE7AD34-9309-4D6F-94FC-FB49FBDA3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076"/>
              <a:ext cx="478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6" name="Line 89">
              <a:extLst>
                <a:ext uri="{FF2B5EF4-FFF2-40B4-BE49-F238E27FC236}">
                  <a16:creationId xmlns:a16="http://schemas.microsoft.com/office/drawing/2014/main" id="{B81AE8C7-284C-4D56-92AA-0F5D8ECEB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1745"/>
              <a:ext cx="478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07" name="Text Box 90">
              <a:extLst>
                <a:ext uri="{FF2B5EF4-FFF2-40B4-BE49-F238E27FC236}">
                  <a16:creationId xmlns:a16="http://schemas.microsoft.com/office/drawing/2014/main" id="{B3409279-A420-4A00-BF57-3F38A9403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704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08" name="Text Box 91">
              <a:extLst>
                <a:ext uri="{FF2B5EF4-FFF2-40B4-BE49-F238E27FC236}">
                  <a16:creationId xmlns:a16="http://schemas.microsoft.com/office/drawing/2014/main" id="{BC42701F-A57E-4238-A1F4-FFC48400F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034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09" name="Line 92">
              <a:extLst>
                <a:ext uri="{FF2B5EF4-FFF2-40B4-BE49-F238E27FC236}">
                  <a16:creationId xmlns:a16="http://schemas.microsoft.com/office/drawing/2014/main" id="{404D2F0B-A881-4F3C-BB6A-C5FDA145D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406"/>
              <a:ext cx="478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10" name="Text Box 93">
              <a:extLst>
                <a:ext uri="{FF2B5EF4-FFF2-40B4-BE49-F238E27FC236}">
                  <a16:creationId xmlns:a16="http://schemas.microsoft.com/office/drawing/2014/main" id="{CEA47C8F-FA24-49A7-B24D-07F7073C2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86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1" name="Text Box 94">
              <a:extLst>
                <a:ext uri="{FF2B5EF4-FFF2-40B4-BE49-F238E27FC236}">
                  <a16:creationId xmlns:a16="http://schemas.microsoft.com/office/drawing/2014/main" id="{7C3A9E10-6845-48AF-838E-F0BE1DE3A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365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2" name="Text Box 95">
              <a:extLst>
                <a:ext uri="{FF2B5EF4-FFF2-40B4-BE49-F238E27FC236}">
                  <a16:creationId xmlns:a16="http://schemas.microsoft.com/office/drawing/2014/main" id="{7C1DC9A5-B452-4765-A097-80880C18E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695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3" name="Text Box 96">
              <a:extLst>
                <a:ext uri="{FF2B5EF4-FFF2-40B4-BE49-F238E27FC236}">
                  <a16:creationId xmlns:a16="http://schemas.microsoft.com/office/drawing/2014/main" id="{132184B4-F962-46B2-960B-77529B563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530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4" name="Text Box 97">
              <a:extLst>
                <a:ext uri="{FF2B5EF4-FFF2-40B4-BE49-F238E27FC236}">
                  <a16:creationId xmlns:a16="http://schemas.microsoft.com/office/drawing/2014/main" id="{3D85442B-7258-4CAD-BFA8-27D3E0379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19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5" name="Line 98">
              <a:extLst>
                <a:ext uri="{FF2B5EF4-FFF2-40B4-BE49-F238E27FC236}">
                  <a16:creationId xmlns:a16="http://schemas.microsoft.com/office/drawing/2014/main" id="{DC94EBFC-EFA8-4995-BBE1-99EC4B0D9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398"/>
              <a:ext cx="478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16" name="Line 99">
              <a:extLst>
                <a:ext uri="{FF2B5EF4-FFF2-40B4-BE49-F238E27FC236}">
                  <a16:creationId xmlns:a16="http://schemas.microsoft.com/office/drawing/2014/main" id="{20D3EAC5-21E0-4E5E-9465-6E31C97F7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067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17" name="Text Box 100">
              <a:extLst>
                <a:ext uri="{FF2B5EF4-FFF2-40B4-BE49-F238E27FC236}">
                  <a16:creationId xmlns:a16="http://schemas.microsoft.com/office/drawing/2014/main" id="{5E581EBC-907D-4DB4-968F-56819DED3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026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8" name="Text Box 101">
              <a:extLst>
                <a:ext uri="{FF2B5EF4-FFF2-40B4-BE49-F238E27FC236}">
                  <a16:creationId xmlns:a16="http://schemas.microsoft.com/office/drawing/2014/main" id="{6FFECBC0-51D2-4B3A-8D04-D58D55A46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356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19" name="Line 102">
              <a:extLst>
                <a:ext uri="{FF2B5EF4-FFF2-40B4-BE49-F238E27FC236}">
                  <a16:creationId xmlns:a16="http://schemas.microsoft.com/office/drawing/2014/main" id="{E6F4176B-0DAA-4747-8F88-15F7FC9ED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4059"/>
              <a:ext cx="478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20" name="Text Box 103">
              <a:extLst>
                <a:ext uri="{FF2B5EF4-FFF2-40B4-BE49-F238E27FC236}">
                  <a16:creationId xmlns:a16="http://schemas.microsoft.com/office/drawing/2014/main" id="{EFD7C55B-8FC8-4115-8D0F-ED331A80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191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1" name="Text Box 104">
              <a:extLst>
                <a:ext uri="{FF2B5EF4-FFF2-40B4-BE49-F238E27FC236}">
                  <a16:creationId xmlns:a16="http://schemas.microsoft.com/office/drawing/2014/main" id="{5434440A-BB7D-4CBE-9535-A99343BF8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687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2" name="Text Box 105">
              <a:extLst>
                <a:ext uri="{FF2B5EF4-FFF2-40B4-BE49-F238E27FC236}">
                  <a16:creationId xmlns:a16="http://schemas.microsoft.com/office/drawing/2014/main" id="{49D8F3BA-3340-4C00-97D9-B30EC1E0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4017"/>
              <a:ext cx="398" cy="1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3" name="Text Box 106">
              <a:extLst>
                <a:ext uri="{FF2B5EF4-FFF2-40B4-BE49-F238E27FC236}">
                  <a16:creationId xmlns:a16="http://schemas.microsoft.com/office/drawing/2014/main" id="{09E135E2-2E9D-49D2-B670-32DE20E3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852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4" name="Text Box 107">
              <a:extLst>
                <a:ext uri="{FF2B5EF4-FFF2-40B4-BE49-F238E27FC236}">
                  <a16:creationId xmlns:a16="http://schemas.microsoft.com/office/drawing/2014/main" id="{2D692410-8F70-4A2A-8D5B-ED8C5F233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522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5" name="Text Box 108">
              <a:extLst>
                <a:ext uri="{FF2B5EF4-FFF2-40B4-BE49-F238E27FC236}">
                  <a16:creationId xmlns:a16="http://schemas.microsoft.com/office/drawing/2014/main" id="{875D4647-4E9F-4E95-BF53-F540961C5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61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726" name="Line 109">
              <a:extLst>
                <a:ext uri="{FF2B5EF4-FFF2-40B4-BE49-F238E27FC236}">
                  <a16:creationId xmlns:a16="http://schemas.microsoft.com/office/drawing/2014/main" id="{D30DD31D-F5E5-4DAB-AA18-EAB6A9310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48"/>
              <a:ext cx="480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727" name="Text Box 110">
              <a:extLst>
                <a:ext uri="{FF2B5EF4-FFF2-40B4-BE49-F238E27FC236}">
                  <a16:creationId xmlns:a16="http://schemas.microsoft.com/office/drawing/2014/main" id="{DD837944-B0E5-46AF-8941-2AE6E2D5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117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06CE445-3A61-489E-A512-3CF720080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78812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操作系统的资源管理技术</a:t>
            </a:r>
          </a:p>
        </p:txBody>
      </p:sp>
      <p:grpSp>
        <p:nvGrpSpPr>
          <p:cNvPr id="8195" name="Group 4">
            <a:extLst>
              <a:ext uri="{FF2B5EF4-FFF2-40B4-BE49-F238E27FC236}">
                <a16:creationId xmlns:a16="http://schemas.microsoft.com/office/drawing/2014/main" id="{4B0134DA-1B78-4A9D-8DAF-DC174094776C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1484313"/>
            <a:ext cx="2863850" cy="4213225"/>
            <a:chOff x="2563" y="1364"/>
            <a:chExt cx="1463" cy="1850"/>
          </a:xfrm>
        </p:grpSpPr>
        <p:sp>
          <p:nvSpPr>
            <p:cNvPr id="8206" name="AutoShape 5">
              <a:extLst>
                <a:ext uri="{FF2B5EF4-FFF2-40B4-BE49-F238E27FC236}">
                  <a16:creationId xmlns:a16="http://schemas.microsoft.com/office/drawing/2014/main" id="{4A493AED-EAC5-4901-98D7-44176188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1571"/>
              <a:ext cx="272" cy="1496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zh-CN" altLang="zh-CN" sz="4000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207" name="Rectangle 6">
              <a:extLst>
                <a:ext uri="{FF2B5EF4-FFF2-40B4-BE49-F238E27FC236}">
                  <a16:creationId xmlns:a16="http://schemas.microsoft.com/office/drawing/2014/main" id="{AC523C7C-B940-43A4-A4C8-7E9D92D4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364"/>
              <a:ext cx="126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资源复用 </a:t>
              </a:r>
            </a:p>
          </p:txBody>
        </p:sp>
        <p:sp>
          <p:nvSpPr>
            <p:cNvPr id="8208" name="Rectangle 7">
              <a:extLst>
                <a:ext uri="{FF2B5EF4-FFF2-40B4-BE49-F238E27FC236}">
                  <a16:creationId xmlns:a16="http://schemas.microsoft.com/office/drawing/2014/main" id="{782EA069-C930-4868-A2F8-3C6936092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136"/>
              <a:ext cx="126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资源虚化 </a:t>
              </a:r>
            </a:p>
          </p:txBody>
        </p:sp>
        <p:sp>
          <p:nvSpPr>
            <p:cNvPr id="8209" name="Rectangle 8">
              <a:extLst>
                <a:ext uri="{FF2B5EF4-FFF2-40B4-BE49-F238E27FC236}">
                  <a16:creationId xmlns:a16="http://schemas.microsoft.com/office/drawing/2014/main" id="{8B1417E9-AFC1-44C4-9095-66FB54E21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906"/>
              <a:ext cx="126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资源抽象 </a:t>
              </a:r>
            </a:p>
          </p:txBody>
        </p:sp>
      </p:grpSp>
      <p:sp>
        <p:nvSpPr>
          <p:cNvPr id="8196" name="Text Box 9">
            <a:extLst>
              <a:ext uri="{FF2B5EF4-FFF2-40B4-BE49-F238E27FC236}">
                <a16:creationId xmlns:a16="http://schemas.microsoft.com/office/drawing/2014/main" id="{7B302A40-511C-46B8-83FA-4CC3E21D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3117850"/>
            <a:ext cx="29321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>
              <a:solidFill>
                <a:schemeClr val="tx2"/>
              </a:solidFill>
              <a:latin typeface="仿宋_GB2312" pitchFamily="49" charset="-122"/>
            </a:endParaRPr>
          </a:p>
        </p:txBody>
      </p:sp>
      <p:sp>
        <p:nvSpPr>
          <p:cNvPr id="8197" name="Text Box 10">
            <a:extLst>
              <a:ext uri="{FF2B5EF4-FFF2-40B4-BE49-F238E27FC236}">
                <a16:creationId xmlns:a16="http://schemas.microsoft.com/office/drawing/2014/main" id="{C49C14AA-0D71-4878-B4A2-26414ADD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420938"/>
            <a:ext cx="12239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008000"/>
                </a:solidFill>
                <a:latin typeface="仿宋_GB2312" pitchFamily="49" charset="-122"/>
              </a:rPr>
              <a:t>资源管理技术</a:t>
            </a:r>
          </a:p>
        </p:txBody>
      </p:sp>
      <p:sp>
        <p:nvSpPr>
          <p:cNvPr id="8198" name="Rectangle 11">
            <a:extLst>
              <a:ext uri="{FF2B5EF4-FFF2-40B4-BE49-F238E27FC236}">
                <a16:creationId xmlns:a16="http://schemas.microsoft.com/office/drawing/2014/main" id="{3D39E3FE-4317-4DAE-9F60-75E69FD5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125538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空分复用共享 </a:t>
            </a:r>
          </a:p>
        </p:txBody>
      </p:sp>
      <p:sp>
        <p:nvSpPr>
          <p:cNvPr id="8199" name="Rectangle 12">
            <a:extLst>
              <a:ext uri="{FF2B5EF4-FFF2-40B4-BE49-F238E27FC236}">
                <a16:creationId xmlns:a16="http://schemas.microsoft.com/office/drawing/2014/main" id="{D2374016-6EE8-490C-A394-1FCA60FF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773238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时分复用共享 </a:t>
            </a:r>
          </a:p>
        </p:txBody>
      </p:sp>
      <p:sp>
        <p:nvSpPr>
          <p:cNvPr id="8200" name="AutoShape 13">
            <a:extLst>
              <a:ext uri="{FF2B5EF4-FFF2-40B4-BE49-F238E27FC236}">
                <a16:creationId xmlns:a16="http://schemas.microsoft.com/office/drawing/2014/main" id="{BF206104-4393-4F69-BCBB-EA7A8715F75C}"/>
              </a:ext>
            </a:extLst>
          </p:cNvPr>
          <p:cNvSpPr>
            <a:spLocks/>
          </p:cNvSpPr>
          <p:nvPr/>
        </p:nvSpPr>
        <p:spPr bwMode="auto">
          <a:xfrm>
            <a:off x="4284663" y="134143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 Box 14">
            <a:extLst>
              <a:ext uri="{FF2B5EF4-FFF2-40B4-BE49-F238E27FC236}">
                <a16:creationId xmlns:a16="http://schemas.microsoft.com/office/drawing/2014/main" id="{0B418D24-E436-48EF-B4CE-629763EC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813050"/>
            <a:ext cx="309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对资源进行转化、模拟或整合，把物理上的一个资源变成逻辑上的多个对应物 。</a:t>
            </a:r>
          </a:p>
        </p:txBody>
      </p:sp>
      <p:sp>
        <p:nvSpPr>
          <p:cNvPr id="8202" name="AutoShape 15">
            <a:extLst>
              <a:ext uri="{FF2B5EF4-FFF2-40B4-BE49-F238E27FC236}">
                <a16:creationId xmlns:a16="http://schemas.microsoft.com/office/drawing/2014/main" id="{74CA2B80-6933-4A62-AF57-31746F886695}"/>
              </a:ext>
            </a:extLst>
          </p:cNvPr>
          <p:cNvSpPr>
            <a:spLocks/>
          </p:cNvSpPr>
          <p:nvPr/>
        </p:nvSpPr>
        <p:spPr bwMode="auto">
          <a:xfrm>
            <a:off x="4284663" y="3141663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" name="Text Box 16">
            <a:extLst>
              <a:ext uri="{FF2B5EF4-FFF2-40B4-BE49-F238E27FC236}">
                <a16:creationId xmlns:a16="http://schemas.microsoft.com/office/drawing/2014/main" id="{A5451B45-8E98-4D13-87EE-5F23F474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508500"/>
            <a:ext cx="26654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创建软件来屏蔽硬件资源物理特性和接口细节，简化对其的操作、控制和使用。 </a:t>
            </a:r>
          </a:p>
        </p:txBody>
      </p:sp>
      <p:sp>
        <p:nvSpPr>
          <p:cNvPr id="8204" name="AutoShape 17">
            <a:extLst>
              <a:ext uri="{FF2B5EF4-FFF2-40B4-BE49-F238E27FC236}">
                <a16:creationId xmlns:a16="http://schemas.microsoft.com/office/drawing/2014/main" id="{0FC57A65-07BE-4E32-BD2B-82BDAB679BA6}"/>
              </a:ext>
            </a:extLst>
          </p:cNvPr>
          <p:cNvSpPr>
            <a:spLocks/>
          </p:cNvSpPr>
          <p:nvPr/>
        </p:nvSpPr>
        <p:spPr bwMode="auto">
          <a:xfrm>
            <a:off x="4211638" y="4797425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5" name="Text Box 18">
            <a:extLst>
              <a:ext uri="{FF2B5EF4-FFF2-40B4-BE49-F238E27FC236}">
                <a16:creationId xmlns:a16="http://schemas.microsoft.com/office/drawing/2014/main" id="{0AD70F41-639D-4C14-A4E7-0708B5E9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7526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分时系统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1B4FCDF-4216-4724-8BE8-3D4654BD3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492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3300"/>
                </a:solidFill>
              </a:rPr>
              <a:t>服务用户的观点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A5E8477-99E5-4EC4-8B03-FAF8F5869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476250"/>
            <a:ext cx="9036050" cy="6192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       </a:t>
            </a:r>
            <a:r>
              <a:rPr lang="zh-CN" altLang="en-US" sz="4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用户对计算机系统的需求与期望和现有硬件性能之间存在巨大差距，需要操作系统来填补这个差距 。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两种接口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程序接口和作业接口。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程序接口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en-US" altLang="zh-CN">
                <a:ea typeface="仿宋_GB2312" pitchFamily="49" charset="-122"/>
              </a:rPr>
              <a:t>“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系统调用</a:t>
            </a:r>
            <a:r>
              <a:rPr lang="zh-CN" altLang="en-US">
                <a:ea typeface="仿宋_GB2312" pitchFamily="49" charset="-122"/>
              </a:rPr>
              <a:t>”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；作业接口</a:t>
            </a:r>
            <a:r>
              <a:rPr lang="en-US" altLang="zh-CN">
                <a:ea typeface="仿宋_GB2312" pitchFamily="49" charset="-122"/>
              </a:rPr>
              <a:t>—“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系统程序</a:t>
            </a:r>
            <a:r>
              <a:rPr lang="zh-CN" altLang="en-US">
                <a:ea typeface="仿宋_GB2312" pitchFamily="49" charset="-122"/>
              </a:rPr>
              <a:t>”</a:t>
            </a:r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操作系统提供的公共功能可看作是特殊的公共服务程序，可被任何应用程序调用。</a:t>
            </a:r>
          </a:p>
          <a:p>
            <a:pPr eaLnBrk="1" hangingPunct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共性服务：进程管理、存储管理、设备管理、文件管理等系统服务。</a:t>
            </a:r>
          </a:p>
          <a:p>
            <a:pPr eaLnBrk="1" hangingPunct="1"/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20C920F-EB6F-4FAD-BF40-BCEB8AB8C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22300"/>
            <a:ext cx="7772400" cy="9017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32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2707" name="Group 24">
            <a:extLst>
              <a:ext uri="{FF2B5EF4-FFF2-40B4-BE49-F238E27FC236}">
                <a16:creationId xmlns:a16="http://schemas.microsoft.com/office/drawing/2014/main" id="{A92FD058-7D79-4BE3-B40B-EE81CF1886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6248400" cy="4343400"/>
            <a:chOff x="1104" y="816"/>
            <a:chExt cx="3696" cy="2736"/>
          </a:xfrm>
        </p:grpSpPr>
        <p:sp>
          <p:nvSpPr>
            <p:cNvPr id="72708" name="Text Box 5">
              <a:extLst>
                <a:ext uri="{FF2B5EF4-FFF2-40B4-BE49-F238E27FC236}">
                  <a16:creationId xmlns:a16="http://schemas.microsoft.com/office/drawing/2014/main" id="{41C0DED3-8419-40C9-BBDE-BBBC9CAAB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816"/>
              <a:ext cx="2064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操作系统提供的服务</a:t>
              </a:r>
            </a:p>
          </p:txBody>
        </p:sp>
        <p:sp>
          <p:nvSpPr>
            <p:cNvPr id="72709" name="Line 7">
              <a:extLst>
                <a:ext uri="{FF2B5EF4-FFF2-40B4-BE49-F238E27FC236}">
                  <a16:creationId xmlns:a16="http://schemas.microsoft.com/office/drawing/2014/main" id="{686DC92D-F294-4C0C-A669-D25FD77A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0" name="Text Box 9">
              <a:extLst>
                <a:ext uri="{FF2B5EF4-FFF2-40B4-BE49-F238E27FC236}">
                  <a16:creationId xmlns:a16="http://schemas.microsoft.com/office/drawing/2014/main" id="{A7A813A1-E4A3-4EAD-9A0E-DEE867DD8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304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统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调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用</a:t>
              </a:r>
            </a:p>
          </p:txBody>
        </p:sp>
        <p:sp>
          <p:nvSpPr>
            <p:cNvPr id="72711" name="Text Box 11">
              <a:extLst>
                <a:ext uri="{FF2B5EF4-FFF2-40B4-BE49-F238E27FC236}">
                  <a16:creationId xmlns:a16="http://schemas.microsoft.com/office/drawing/2014/main" id="{07248D5D-37D6-427E-8206-465F756C9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" y="2304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接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口</a:t>
              </a:r>
            </a:p>
          </p:txBody>
        </p:sp>
        <p:sp>
          <p:nvSpPr>
            <p:cNvPr id="72712" name="Text Box 12">
              <a:extLst>
                <a:ext uri="{FF2B5EF4-FFF2-40B4-BE49-F238E27FC236}">
                  <a16:creationId xmlns:a16="http://schemas.microsoft.com/office/drawing/2014/main" id="{6ADC643C-0AFC-4F8A-873C-D7EF1BAED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2304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操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接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口</a:t>
              </a:r>
            </a:p>
          </p:txBody>
        </p:sp>
        <p:sp>
          <p:nvSpPr>
            <p:cNvPr id="72713" name="Line 13">
              <a:extLst>
                <a:ext uri="{FF2B5EF4-FFF2-40B4-BE49-F238E27FC236}">
                  <a16:creationId xmlns:a16="http://schemas.microsoft.com/office/drawing/2014/main" id="{33583E42-E2F2-46AA-B550-898308607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Line 15">
              <a:extLst>
                <a:ext uri="{FF2B5EF4-FFF2-40B4-BE49-F238E27FC236}">
                  <a16:creationId xmlns:a16="http://schemas.microsoft.com/office/drawing/2014/main" id="{E07EC666-4B3C-4922-9E35-AEE28D9F3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Line 16">
              <a:extLst>
                <a:ext uri="{FF2B5EF4-FFF2-40B4-BE49-F238E27FC236}">
                  <a16:creationId xmlns:a16="http://schemas.microsoft.com/office/drawing/2014/main" id="{724AEE05-2AB6-439B-9BBA-497926F51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Text Box 18">
              <a:extLst>
                <a:ext uri="{FF2B5EF4-FFF2-40B4-BE49-F238E27FC236}">
                  <a16:creationId xmlns:a16="http://schemas.microsoft.com/office/drawing/2014/main" id="{925901DC-3547-4F40-879D-AF5A83F24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12"/>
              <a:ext cx="1440" cy="4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服务的 方式</a:t>
              </a:r>
            </a:p>
          </p:txBody>
        </p:sp>
        <p:sp>
          <p:nvSpPr>
            <p:cNvPr id="72717" name="Text Box 19">
              <a:extLst>
                <a:ext uri="{FF2B5EF4-FFF2-40B4-BE49-F238E27FC236}">
                  <a16:creationId xmlns:a16="http://schemas.microsoft.com/office/drawing/2014/main" id="{882F1E2C-434A-4DA8-94DE-A0DA6A828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536"/>
              <a:ext cx="153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提 供 的 接口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72718" name="Text Box 21">
              <a:extLst>
                <a:ext uri="{FF2B5EF4-FFF2-40B4-BE49-F238E27FC236}">
                  <a16:creationId xmlns:a16="http://schemas.microsoft.com/office/drawing/2014/main" id="{98ABBDB7-BEF7-4C78-A7FA-6E47AD041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328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统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</p:txBody>
        </p:sp>
        <p:sp>
          <p:nvSpPr>
            <p:cNvPr id="72719" name="Line 22">
              <a:extLst>
                <a:ext uri="{FF2B5EF4-FFF2-40B4-BE49-F238E27FC236}">
                  <a16:creationId xmlns:a16="http://schemas.microsoft.com/office/drawing/2014/main" id="{D6810C85-C238-474A-9737-FDFAFB6D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0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23">
              <a:extLst>
                <a:ext uri="{FF2B5EF4-FFF2-40B4-BE49-F238E27FC236}">
                  <a16:creationId xmlns:a16="http://schemas.microsoft.com/office/drawing/2014/main" id="{11B14B8B-04AA-423B-8D0C-7E0C29CA8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0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27B530A-D95B-454D-8BB9-1B219F066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69900"/>
            <a:ext cx="7772400" cy="1206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  <a:t>操作系统提供的共性服务</a:t>
            </a:r>
            <a:b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</a:br>
            <a:endParaRPr kumimoji="0" lang="zh-CN" altLang="en-US" sz="360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CE06F80-5624-428A-9572-A8E34782A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/>
          </a:p>
          <a:p>
            <a:pPr algn="just" eaLnBrk="1" hangingPunct="1">
              <a:buFontTx/>
              <a:buNone/>
            </a:pPr>
            <a:endParaRPr lang="en-US" altLang="zh-CN"/>
          </a:p>
        </p:txBody>
      </p:sp>
      <p:grpSp>
        <p:nvGrpSpPr>
          <p:cNvPr id="73732" name="Group 5">
            <a:extLst>
              <a:ext uri="{FF2B5EF4-FFF2-40B4-BE49-F238E27FC236}">
                <a16:creationId xmlns:a16="http://schemas.microsoft.com/office/drawing/2014/main" id="{28CEA9E7-C2A4-4540-88B8-114EED948C4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20850"/>
            <a:ext cx="5867400" cy="4876800"/>
            <a:chOff x="4464" y="4404"/>
            <a:chExt cx="4392" cy="3432"/>
          </a:xfrm>
        </p:grpSpPr>
        <p:sp>
          <p:nvSpPr>
            <p:cNvPr id="73733" name="Text Box 6">
              <a:extLst>
                <a:ext uri="{FF2B5EF4-FFF2-40B4-BE49-F238E27FC236}">
                  <a16:creationId xmlns:a16="http://schemas.microsoft.com/office/drawing/2014/main" id="{CEF61AF9-F24A-4FDA-8F38-6FEEE5200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5496"/>
              <a:ext cx="1260" cy="10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操作系统提供的共性服务</a:t>
              </a:r>
            </a:p>
          </p:txBody>
        </p:sp>
        <p:sp>
          <p:nvSpPr>
            <p:cNvPr id="73734" name="Text Box 7">
              <a:extLst>
                <a:ext uri="{FF2B5EF4-FFF2-40B4-BE49-F238E27FC236}">
                  <a16:creationId xmlns:a16="http://schemas.microsoft.com/office/drawing/2014/main" id="{7DB47264-D2F3-471A-BE70-1AF61B647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" y="705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数据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</a:p>
          </p:txBody>
        </p:sp>
        <p:sp>
          <p:nvSpPr>
            <p:cNvPr id="73735" name="Text Box 8">
              <a:extLst>
                <a:ext uri="{FF2B5EF4-FFF2-40B4-BE49-F238E27FC236}">
                  <a16:creationId xmlns:a16="http://schemas.microsoft.com/office/drawing/2014/main" id="{CF3C8EC3-9D12-4E1C-BD1B-F69FBCDCB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6432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信息存取</a:t>
              </a:r>
            </a:p>
          </p:txBody>
        </p:sp>
        <p:sp>
          <p:nvSpPr>
            <p:cNvPr id="73736" name="Text Box 9">
              <a:extLst>
                <a:ext uri="{FF2B5EF4-FFF2-40B4-BE49-F238E27FC236}">
                  <a16:creationId xmlns:a16="http://schemas.microsoft.com/office/drawing/2014/main" id="{07F2EC2B-7D0E-42AD-818F-D254B10FE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" y="440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通信服务</a:t>
              </a:r>
            </a:p>
          </p:txBody>
        </p:sp>
        <p:sp>
          <p:nvSpPr>
            <p:cNvPr id="73737" name="Text Box 10">
              <a:extLst>
                <a:ext uri="{FF2B5EF4-FFF2-40B4-BE49-F238E27FC236}">
                  <a16:creationId xmlns:a16="http://schemas.microsoft.com/office/drawing/2014/main" id="{5503E9F4-E93A-4EEF-9239-CF65DE746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5028"/>
              <a:ext cx="756" cy="10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错误检测和处理</a:t>
              </a:r>
            </a:p>
          </p:txBody>
        </p:sp>
        <p:sp>
          <p:nvSpPr>
            <p:cNvPr id="73738" name="Text Box 11">
              <a:extLst>
                <a:ext uri="{FF2B5EF4-FFF2-40B4-BE49-F238E27FC236}">
                  <a16:creationId xmlns:a16="http://schemas.microsoft.com/office/drawing/2014/main" id="{4BB17694-71B8-4877-B368-30BE017E3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4" y="705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执行程序</a:t>
              </a:r>
            </a:p>
          </p:txBody>
        </p:sp>
        <p:sp>
          <p:nvSpPr>
            <p:cNvPr id="73739" name="Text Box 12">
              <a:extLst>
                <a:ext uri="{FF2B5EF4-FFF2-40B4-BE49-F238E27FC236}">
                  <a16:creationId xmlns:a16="http://schemas.microsoft.com/office/drawing/2014/main" id="{CC2D8CA4-4CAC-4149-8CC9-F131E8E88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627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创建程序</a:t>
              </a:r>
            </a:p>
          </p:txBody>
        </p:sp>
        <p:sp>
          <p:nvSpPr>
            <p:cNvPr id="73740" name="Text Box 13">
              <a:extLst>
                <a:ext uri="{FF2B5EF4-FFF2-40B4-BE49-F238E27FC236}">
                  <a16:creationId xmlns:a16="http://schemas.microsoft.com/office/drawing/2014/main" id="{18F38015-D6C6-4F09-93D5-E75E799CF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18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资源分配</a:t>
              </a:r>
            </a:p>
          </p:txBody>
        </p:sp>
        <p:sp>
          <p:nvSpPr>
            <p:cNvPr id="73741" name="Text Box 14">
              <a:extLst>
                <a:ext uri="{FF2B5EF4-FFF2-40B4-BE49-F238E27FC236}">
                  <a16:creationId xmlns:a16="http://schemas.microsoft.com/office/drawing/2014/main" id="{2B178B24-B59C-4DA0-B3FE-9D30B58DA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440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统计保护</a:t>
              </a:r>
            </a:p>
          </p:txBody>
        </p:sp>
        <p:sp>
          <p:nvSpPr>
            <p:cNvPr id="73742" name="Line 15">
              <a:extLst>
                <a:ext uri="{FF2B5EF4-FFF2-40B4-BE49-F238E27FC236}">
                  <a16:creationId xmlns:a16="http://schemas.microsoft.com/office/drawing/2014/main" id="{7843AD07-2C40-49C7-93FD-534646CF0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658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16">
              <a:extLst>
                <a:ext uri="{FF2B5EF4-FFF2-40B4-BE49-F238E27FC236}">
                  <a16:creationId xmlns:a16="http://schemas.microsoft.com/office/drawing/2014/main" id="{29E373B3-794E-4FF9-94AE-E8E3CA0C2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6588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17">
              <a:extLst>
                <a:ext uri="{FF2B5EF4-FFF2-40B4-BE49-F238E27FC236}">
                  <a16:creationId xmlns:a16="http://schemas.microsoft.com/office/drawing/2014/main" id="{FB78C707-6DEF-4FA4-9A7B-B8509C66B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" y="627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8">
              <a:extLst>
                <a:ext uri="{FF2B5EF4-FFF2-40B4-BE49-F238E27FC236}">
                  <a16:creationId xmlns:a16="http://schemas.microsoft.com/office/drawing/2014/main" id="{E9C87F7B-E971-4C81-992D-52BFC3D8B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0" y="5808"/>
              <a:ext cx="72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9">
              <a:extLst>
                <a:ext uri="{FF2B5EF4-FFF2-40B4-BE49-F238E27FC236}">
                  <a16:creationId xmlns:a16="http://schemas.microsoft.com/office/drawing/2014/main" id="{CB9C1E8E-9A64-4506-AE7A-8C691E6A7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" y="5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Line 20">
              <a:extLst>
                <a:ext uri="{FF2B5EF4-FFF2-40B4-BE49-F238E27FC236}">
                  <a16:creationId xmlns:a16="http://schemas.microsoft.com/office/drawing/2014/main" id="{33FB8A28-F697-46E8-88F4-5CEB5C3D0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0" y="51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Line 21">
              <a:extLst>
                <a:ext uri="{FF2B5EF4-FFF2-40B4-BE49-F238E27FC236}">
                  <a16:creationId xmlns:a16="http://schemas.microsoft.com/office/drawing/2014/main" id="{58F6FA80-31EF-48CF-A8E8-5970426CA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20" y="5652"/>
              <a:ext cx="90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Line 22">
              <a:extLst>
                <a:ext uri="{FF2B5EF4-FFF2-40B4-BE49-F238E27FC236}">
                  <a16:creationId xmlns:a16="http://schemas.microsoft.com/office/drawing/2014/main" id="{455EF72A-0BFB-489E-9D60-5897863F9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0" y="6120"/>
              <a:ext cx="9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B75653E-D093-4749-9E4F-E84C1B552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ea typeface="仿宋_GB2312" pitchFamily="49" charset="-122"/>
              </a:rPr>
              <a:t>操作系统提供的用户接口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6FAA4C72-3C81-4375-99D2-AA67BDA6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68775"/>
            <a:ext cx="2374900" cy="860425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系统调用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程序接口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DE5A5C74-AFE3-41F3-987E-CBB9996EA41C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2994025"/>
            <a:ext cx="2089150" cy="722313"/>
            <a:chOff x="3560" y="1886"/>
            <a:chExt cx="1316" cy="455"/>
          </a:xfrm>
        </p:grpSpPr>
        <p:sp>
          <p:nvSpPr>
            <p:cNvPr id="74779" name="AutoShape 5">
              <a:extLst>
                <a:ext uri="{FF2B5EF4-FFF2-40B4-BE49-F238E27FC236}">
                  <a16:creationId xmlns:a16="http://schemas.microsoft.com/office/drawing/2014/main" id="{819C13BD-AE48-4FB8-BAD0-0E2146C6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886"/>
              <a:ext cx="1316" cy="455"/>
            </a:xfrm>
            <a:prstGeom prst="flowChartManualOperation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80" name="Text Box 6">
              <a:extLst>
                <a:ext uri="{FF2B5EF4-FFF2-40B4-BE49-F238E27FC236}">
                  <a16:creationId xmlns:a16="http://schemas.microsoft.com/office/drawing/2014/main" id="{1C0C05FC-790A-4D05-AC72-65D4BB29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1970"/>
              <a:ext cx="910" cy="23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操作命令</a:t>
              </a:r>
            </a:p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74757" name="Group 7">
            <a:extLst>
              <a:ext uri="{FF2B5EF4-FFF2-40B4-BE49-F238E27FC236}">
                <a16:creationId xmlns:a16="http://schemas.microsoft.com/office/drawing/2014/main" id="{2DBA7D9E-D535-4C0D-B784-68ED26439E5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484313"/>
            <a:ext cx="592138" cy="1720850"/>
            <a:chOff x="5121" y="6041"/>
            <a:chExt cx="360" cy="936"/>
          </a:xfrm>
        </p:grpSpPr>
        <p:sp>
          <p:nvSpPr>
            <p:cNvPr id="74771" name="Oval 8">
              <a:extLst>
                <a:ext uri="{FF2B5EF4-FFF2-40B4-BE49-F238E27FC236}">
                  <a16:creationId xmlns:a16="http://schemas.microsoft.com/office/drawing/2014/main" id="{206F895C-8049-4BF7-BBC4-48394054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6041"/>
              <a:ext cx="360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2" name="Line 9">
              <a:extLst>
                <a:ext uri="{FF2B5EF4-FFF2-40B4-BE49-F238E27FC236}">
                  <a16:creationId xmlns:a16="http://schemas.microsoft.com/office/drawing/2014/main" id="{C2D27969-CAAA-4361-97E3-82B41BB90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6353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3" name="Line 10">
              <a:extLst>
                <a:ext uri="{FF2B5EF4-FFF2-40B4-BE49-F238E27FC236}">
                  <a16:creationId xmlns:a16="http://schemas.microsoft.com/office/drawing/2014/main" id="{1905186B-A88F-438B-A3C8-6E8C5EEFF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6821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4" name="Line 11">
              <a:extLst>
                <a:ext uri="{FF2B5EF4-FFF2-40B4-BE49-F238E27FC236}">
                  <a16:creationId xmlns:a16="http://schemas.microsoft.com/office/drawing/2014/main" id="{1FEE7A66-B655-43C6-8735-1651968CC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1" y="6821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5" name="Line 12">
              <a:extLst>
                <a:ext uri="{FF2B5EF4-FFF2-40B4-BE49-F238E27FC236}">
                  <a16:creationId xmlns:a16="http://schemas.microsoft.com/office/drawing/2014/main" id="{5294856A-DDB2-43DE-87CA-490834EAC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" y="6353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6" name="Line 13">
              <a:extLst>
                <a:ext uri="{FF2B5EF4-FFF2-40B4-BE49-F238E27FC236}">
                  <a16:creationId xmlns:a16="http://schemas.microsoft.com/office/drawing/2014/main" id="{04C0C596-1185-40CA-9EE2-F909F11C3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6353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7" name="Line 14">
              <a:extLst>
                <a:ext uri="{FF2B5EF4-FFF2-40B4-BE49-F238E27FC236}">
                  <a16:creationId xmlns:a16="http://schemas.microsoft.com/office/drawing/2014/main" id="{0D080897-EFEC-4439-848B-BE1201F9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6509"/>
              <a:ext cx="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78" name="Line 15">
              <a:extLst>
                <a:ext uri="{FF2B5EF4-FFF2-40B4-BE49-F238E27FC236}">
                  <a16:creationId xmlns:a16="http://schemas.microsoft.com/office/drawing/2014/main" id="{B0F07406-AE46-4501-A908-940EC773A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6509"/>
              <a:ext cx="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4758" name="Group 16">
            <a:extLst>
              <a:ext uri="{FF2B5EF4-FFF2-40B4-BE49-F238E27FC236}">
                <a16:creationId xmlns:a16="http://schemas.microsoft.com/office/drawing/2014/main" id="{1617B69A-CAF2-429C-8138-5EAC0B50234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65450"/>
            <a:ext cx="1476375" cy="963613"/>
            <a:chOff x="9180" y="6900"/>
            <a:chExt cx="900" cy="780"/>
          </a:xfrm>
        </p:grpSpPr>
        <p:sp>
          <p:nvSpPr>
            <p:cNvPr id="74769" name="AutoShape 17">
              <a:extLst>
                <a:ext uri="{FF2B5EF4-FFF2-40B4-BE49-F238E27FC236}">
                  <a16:creationId xmlns:a16="http://schemas.microsoft.com/office/drawing/2014/main" id="{29D58B4E-6796-4885-9DE5-534565C7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" y="6900"/>
              <a:ext cx="900" cy="780"/>
            </a:xfrm>
            <a:prstGeom prst="flowChartPunchedTap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0" name="Text Box 18">
              <a:extLst>
                <a:ext uri="{FF2B5EF4-FFF2-40B4-BE49-F238E27FC236}">
                  <a16:creationId xmlns:a16="http://schemas.microsoft.com/office/drawing/2014/main" id="{E25A8ADF-CAEF-4EA1-BC31-0FA793339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0" y="7056"/>
              <a:ext cx="900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应用程序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74759" name="Line 19">
            <a:extLst>
              <a:ext uri="{FF2B5EF4-FFF2-40B4-BE49-F238E27FC236}">
                <a16:creationId xmlns:a16="http://schemas.microsoft.com/office/drawing/2014/main" id="{7E244B65-5246-44FD-A2A3-E0FD3E12A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3789363"/>
            <a:ext cx="0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20">
            <a:extLst>
              <a:ext uri="{FF2B5EF4-FFF2-40B4-BE49-F238E27FC236}">
                <a16:creationId xmlns:a16="http://schemas.microsoft.com/office/drawing/2014/main" id="{A52465E3-5151-4878-8878-9F46E36E6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3800" y="2484438"/>
            <a:ext cx="1616075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Text Box 21">
            <a:extLst>
              <a:ext uri="{FF2B5EF4-FFF2-40B4-BE49-F238E27FC236}">
                <a16:creationId xmlns:a16="http://schemas.microsoft.com/office/drawing/2014/main" id="{407660E1-7055-4E96-8D51-9F15B0F63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149725"/>
            <a:ext cx="2374900" cy="860425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系统程序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作业接口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62" name="Line 22">
            <a:extLst>
              <a:ext uri="{FF2B5EF4-FFF2-40B4-BE49-F238E27FC236}">
                <a16:creationId xmlns:a16="http://schemas.microsoft.com/office/drawing/2014/main" id="{35AEF7DB-D2FE-4B19-8DCB-157305BF1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5450" y="3687763"/>
            <a:ext cx="0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23">
            <a:extLst>
              <a:ext uri="{FF2B5EF4-FFF2-40B4-BE49-F238E27FC236}">
                <a16:creationId xmlns:a16="http://schemas.microsoft.com/office/drawing/2014/main" id="{5F538B06-29A7-438D-AE16-AA35CD349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2484438"/>
            <a:ext cx="1616075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4" name="Group 24">
            <a:extLst>
              <a:ext uri="{FF2B5EF4-FFF2-40B4-BE49-F238E27FC236}">
                <a16:creationId xmlns:a16="http://schemas.microsoft.com/office/drawing/2014/main" id="{1D59ED62-BEF5-411B-AD2A-431CB8F474F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589588"/>
            <a:ext cx="3384550" cy="1079500"/>
            <a:chOff x="1882" y="3536"/>
            <a:chExt cx="2087" cy="620"/>
          </a:xfrm>
        </p:grpSpPr>
        <p:sp>
          <p:nvSpPr>
            <p:cNvPr id="74767" name="Text Box 25">
              <a:extLst>
                <a:ext uri="{FF2B5EF4-FFF2-40B4-BE49-F238E27FC236}">
                  <a16:creationId xmlns:a16="http://schemas.microsoft.com/office/drawing/2014/main" id="{06DCFD8E-D134-420B-8A85-63EEBE9D7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3536"/>
              <a:ext cx="2056" cy="620"/>
            </a:xfrm>
            <a:prstGeom prst="rect">
              <a:avLst/>
            </a:prstGeom>
            <a:solidFill>
              <a:srgbClr val="FF99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</a:t>
              </a:r>
            </a:p>
            <a:p>
              <a:pPr algn="ctr" eaLnBrk="1" hangingPunct="1"/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fontAlgn="t" hangingPunct="1"/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裸    机</a:t>
              </a:r>
            </a:p>
          </p:txBody>
        </p:sp>
        <p:sp>
          <p:nvSpPr>
            <p:cNvPr id="74768" name="Line 26">
              <a:extLst>
                <a:ext uri="{FF2B5EF4-FFF2-40B4-BE49-F238E27FC236}">
                  <a16:creationId xmlns:a16="http://schemas.microsoft.com/office/drawing/2014/main" id="{D1C438C6-DF3E-4A59-B391-A08512C98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884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65" name="Line 27">
            <a:extLst>
              <a:ext uri="{FF2B5EF4-FFF2-40B4-BE49-F238E27FC236}">
                <a16:creationId xmlns:a16="http://schemas.microsoft.com/office/drawing/2014/main" id="{A11987EB-65DA-4AAC-A052-ADB3CFF39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5013325"/>
            <a:ext cx="1179513" cy="608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6" name="Line 28">
            <a:extLst>
              <a:ext uri="{FF2B5EF4-FFF2-40B4-BE49-F238E27FC236}">
                <a16:creationId xmlns:a16="http://schemas.microsoft.com/office/drawing/2014/main" id="{D52B6C60-2CF1-40EC-B823-ABA73E9B0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4992688"/>
            <a:ext cx="1346200" cy="620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C022157-0B97-4072-A0DE-8A8242278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  <a:t>系统调用定义和作用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F7AD224-84D9-4F31-B565-E853B1643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AF4AC5D3-DDB7-4A8D-9C1F-17B305229D2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047875"/>
            <a:ext cx="6769100" cy="4333875"/>
            <a:chOff x="793" y="1162"/>
            <a:chExt cx="3720" cy="2070"/>
          </a:xfrm>
        </p:grpSpPr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205500BB-26F4-41E7-90D5-13C6F2A95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024"/>
              <a:ext cx="9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系统调用</a:t>
              </a:r>
            </a:p>
          </p:txBody>
        </p:sp>
        <p:sp>
          <p:nvSpPr>
            <p:cNvPr id="75782" name="AutoShape 6">
              <a:extLst>
                <a:ext uri="{FF2B5EF4-FFF2-40B4-BE49-F238E27FC236}">
                  <a16:creationId xmlns:a16="http://schemas.microsoft.com/office/drawing/2014/main" id="{58A5261C-9506-4323-9165-F34F5EE0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525"/>
              <a:ext cx="317" cy="1361"/>
            </a:xfrm>
            <a:prstGeom prst="leftBrace">
              <a:avLst>
                <a:gd name="adj1" fmla="val 35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DA75C4D-CFC6-4746-BF50-CAA1D3E28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07"/>
              <a:ext cx="1134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什么是系统调用</a:t>
              </a:r>
            </a:p>
          </p:txBody>
        </p:sp>
        <p:sp>
          <p:nvSpPr>
            <p:cNvPr id="75784" name="Text Box 8">
              <a:extLst>
                <a:ext uri="{FF2B5EF4-FFF2-40B4-BE49-F238E27FC236}">
                  <a16:creationId xmlns:a16="http://schemas.microsoft.com/office/drawing/2014/main" id="{06D47BF1-6686-4023-9353-3A1A21BC9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933"/>
              <a:ext cx="1134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系统调用的作用</a:t>
              </a:r>
            </a:p>
          </p:txBody>
        </p:sp>
        <p:sp>
          <p:nvSpPr>
            <p:cNvPr id="75785" name="Text Box 9">
              <a:extLst>
                <a:ext uri="{FF2B5EF4-FFF2-40B4-BE49-F238E27FC236}">
                  <a16:creationId xmlns:a16="http://schemas.microsoft.com/office/drawing/2014/main" id="{7DC46CAC-CCA6-4049-AC9C-C0397BCB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659"/>
              <a:ext cx="1135" cy="573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内核的主体是系统调用的集合</a:t>
              </a:r>
            </a:p>
          </p:txBody>
        </p:sp>
        <p:sp>
          <p:nvSpPr>
            <p:cNvPr id="75786" name="AutoShape 10">
              <a:extLst>
                <a:ext uri="{FF2B5EF4-FFF2-40B4-BE49-F238E27FC236}">
                  <a16:creationId xmlns:a16="http://schemas.microsoft.com/office/drawing/2014/main" id="{80008A4B-9E8E-4CCA-A79C-ABCB428A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1480"/>
              <a:ext cx="317" cy="1361"/>
            </a:xfrm>
            <a:prstGeom prst="leftBrace">
              <a:avLst>
                <a:gd name="adj1" fmla="val 35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7" name="Text Box 11">
              <a:extLst>
                <a:ext uri="{FF2B5EF4-FFF2-40B4-BE49-F238E27FC236}">
                  <a16:creationId xmlns:a16="http://schemas.microsoft.com/office/drawing/2014/main" id="{B098357F-EEA7-4B49-8F80-9A355FA77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162"/>
              <a:ext cx="953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保证系统安全性</a:t>
              </a:r>
            </a:p>
          </p:txBody>
        </p:sp>
        <p:sp>
          <p:nvSpPr>
            <p:cNvPr id="75788" name="Text Box 12">
              <a:extLst>
                <a:ext uri="{FF2B5EF4-FFF2-40B4-BE49-F238E27FC236}">
                  <a16:creationId xmlns:a16="http://schemas.microsoft.com/office/drawing/2014/main" id="{19B5D727-8965-4A14-BC8A-7210AD62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33"/>
              <a:ext cx="953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提供一致性接口</a:t>
              </a:r>
            </a:p>
          </p:txBody>
        </p:sp>
        <p:sp>
          <p:nvSpPr>
            <p:cNvPr id="75789" name="Text Box 13">
              <a:extLst>
                <a:ext uri="{FF2B5EF4-FFF2-40B4-BE49-F238E27FC236}">
                  <a16:creationId xmlns:a16="http://schemas.microsoft.com/office/drawing/2014/main" id="{F3D31252-35E1-4012-9768-4A35A24E2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659"/>
              <a:ext cx="953" cy="398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提高编程效率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1C5A824-5FED-4F87-9F5E-28426F6B0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  <a:t>系统调用的分类和实现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FC0FCFB-F175-43E4-A52A-65350D6FB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</p:txBody>
      </p:sp>
      <p:grpSp>
        <p:nvGrpSpPr>
          <p:cNvPr id="76804" name="Group 20">
            <a:extLst>
              <a:ext uri="{FF2B5EF4-FFF2-40B4-BE49-F238E27FC236}">
                <a16:creationId xmlns:a16="http://schemas.microsoft.com/office/drawing/2014/main" id="{D6E1B093-42BF-4098-8F1C-1127D32D4C7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55750"/>
            <a:ext cx="7315200" cy="5257800"/>
            <a:chOff x="864" y="1075"/>
            <a:chExt cx="4608" cy="3053"/>
          </a:xfrm>
        </p:grpSpPr>
        <p:sp>
          <p:nvSpPr>
            <p:cNvPr id="76807" name="Text Box 5">
              <a:extLst>
                <a:ext uri="{FF2B5EF4-FFF2-40B4-BE49-F238E27FC236}">
                  <a16:creationId xmlns:a16="http://schemas.microsoft.com/office/drawing/2014/main" id="{CC8925F4-A9A1-409E-AC98-1FD8B49E7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37"/>
              <a:ext cx="2101" cy="11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调用形式不同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被调用代码的位置不同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提供方式不同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调用的实现不同</a:t>
              </a:r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76808" name="Text Box 6">
              <a:extLst>
                <a:ext uri="{FF2B5EF4-FFF2-40B4-BE49-F238E27FC236}">
                  <a16:creationId xmlns:a16="http://schemas.microsoft.com/office/drawing/2014/main" id="{CE53A8D4-5AC5-4609-B4B6-5748BA51C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075"/>
              <a:ext cx="1170" cy="3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3200" b="1">
                  <a:solidFill>
                    <a:srgbClr val="008000"/>
                  </a:solidFill>
                </a:rPr>
                <a:t>系统调用</a:t>
              </a:r>
            </a:p>
          </p:txBody>
        </p:sp>
        <p:sp>
          <p:nvSpPr>
            <p:cNvPr id="76809" name="Text Box 7">
              <a:extLst>
                <a:ext uri="{FF2B5EF4-FFF2-40B4-BE49-F238E27FC236}">
                  <a16:creationId xmlns:a16="http://schemas.microsoft.com/office/drawing/2014/main" id="{1CCA2AA1-D902-4F2E-A412-0FBE92DEE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1842"/>
              <a:ext cx="669" cy="8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</a:rPr>
                <a:t>系统调用分类</a:t>
              </a:r>
            </a:p>
          </p:txBody>
        </p:sp>
        <p:sp>
          <p:nvSpPr>
            <p:cNvPr id="76810" name="Text Box 8">
              <a:extLst>
                <a:ext uri="{FF2B5EF4-FFF2-40B4-BE49-F238E27FC236}">
                  <a16:creationId xmlns:a16="http://schemas.microsoft.com/office/drawing/2014/main" id="{37EB05BF-F64D-4677-945F-4EAE5421C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1842"/>
              <a:ext cx="660" cy="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</a:rPr>
                <a:t>系统调用处理过程</a:t>
              </a:r>
            </a:p>
          </p:txBody>
        </p:sp>
        <p:sp>
          <p:nvSpPr>
            <p:cNvPr id="76811" name="Text Box 9">
              <a:extLst>
                <a:ext uri="{FF2B5EF4-FFF2-40B4-BE49-F238E27FC236}">
                  <a16:creationId xmlns:a16="http://schemas.microsoft.com/office/drawing/2014/main" id="{067F7205-8928-4BF6-82AF-0559F0792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1842"/>
              <a:ext cx="668" cy="8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</a:rPr>
                <a:t>系统调用实现</a:t>
              </a:r>
            </a:p>
          </p:txBody>
        </p:sp>
        <p:sp>
          <p:nvSpPr>
            <p:cNvPr id="76812" name="Text Box 10">
              <a:extLst>
                <a:ext uri="{FF2B5EF4-FFF2-40B4-BE49-F238E27FC236}">
                  <a16:creationId xmlns:a16="http://schemas.microsoft.com/office/drawing/2014/main" id="{1D172EEB-BC4D-4080-A1E7-25EFCD3AC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842"/>
              <a:ext cx="640" cy="9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</a:rPr>
                <a:t>与过程调用的差别</a:t>
              </a:r>
            </a:p>
          </p:txBody>
        </p:sp>
        <p:sp>
          <p:nvSpPr>
            <p:cNvPr id="76813" name="Text Box 11">
              <a:extLst>
                <a:ext uri="{FF2B5EF4-FFF2-40B4-BE49-F238E27FC236}">
                  <a16:creationId xmlns:a16="http://schemas.microsoft.com/office/drawing/2014/main" id="{E50996F1-101C-40D1-9F45-823F4B298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37"/>
              <a:ext cx="2340" cy="10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设计系统调用入口地址表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编写系统调用处理程序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开辟现场保护区</a:t>
              </a:r>
            </a:p>
          </p:txBody>
        </p:sp>
        <p:sp>
          <p:nvSpPr>
            <p:cNvPr id="76814" name="Line 12">
              <a:extLst>
                <a:ext uri="{FF2B5EF4-FFF2-40B4-BE49-F238E27FC236}">
                  <a16:creationId xmlns:a16="http://schemas.microsoft.com/office/drawing/2014/main" id="{4245DD2E-039A-4F3B-BE6E-D1006702C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2718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Line 13">
              <a:extLst>
                <a:ext uri="{FF2B5EF4-FFF2-40B4-BE49-F238E27FC236}">
                  <a16:creationId xmlns:a16="http://schemas.microsoft.com/office/drawing/2014/main" id="{150E1866-FEB0-483C-A6CE-B5FD81ABB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18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6" name="Line 14">
              <a:extLst>
                <a:ext uri="{FF2B5EF4-FFF2-40B4-BE49-F238E27FC236}">
                  <a16:creationId xmlns:a16="http://schemas.microsoft.com/office/drawing/2014/main" id="{65D1E0E3-973D-4711-A91C-D5229BA8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623"/>
              <a:ext cx="2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Line 15">
              <a:extLst>
                <a:ext uri="{FF2B5EF4-FFF2-40B4-BE49-F238E27FC236}">
                  <a16:creationId xmlns:a16="http://schemas.microsoft.com/office/drawing/2014/main" id="{810A1610-EFA1-4B23-94E2-B2557B189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Line 16">
              <a:extLst>
                <a:ext uri="{FF2B5EF4-FFF2-40B4-BE49-F238E27FC236}">
                  <a16:creationId xmlns:a16="http://schemas.microsoft.com/office/drawing/2014/main" id="{78B5BDA5-781C-4D54-9943-93B4C9AE6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Line 17">
              <a:extLst>
                <a:ext uri="{FF2B5EF4-FFF2-40B4-BE49-F238E27FC236}">
                  <a16:creationId xmlns:a16="http://schemas.microsoft.com/office/drawing/2014/main" id="{4D7477DF-8F0D-418E-9636-FE26D7807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18">
              <a:extLst>
                <a:ext uri="{FF2B5EF4-FFF2-40B4-BE49-F238E27FC236}">
                  <a16:creationId xmlns:a16="http://schemas.microsoft.com/office/drawing/2014/main" id="{EA2FFCEF-EDCB-4E76-9A1B-7B5994029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19">
              <a:extLst>
                <a:ext uri="{FF2B5EF4-FFF2-40B4-BE49-F238E27FC236}">
                  <a16:creationId xmlns:a16="http://schemas.microsoft.com/office/drawing/2014/main" id="{76ECFD5A-3E7D-47DB-8995-A0E390581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404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5" name="Line 21">
            <a:extLst>
              <a:ext uri="{FF2B5EF4-FFF2-40B4-BE49-F238E27FC236}">
                <a16:creationId xmlns:a16="http://schemas.microsoft.com/office/drawing/2014/main" id="{D2BAEA0C-A064-4F84-8418-B63FCC946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700213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6" name="Text Box 22">
            <a:extLst>
              <a:ext uri="{FF2B5EF4-FFF2-40B4-BE49-F238E27FC236}">
                <a16:creationId xmlns:a16="http://schemas.microsoft.com/office/drawing/2014/main" id="{BDB68A44-DB04-48A4-BEA7-E8A42D47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506538"/>
            <a:ext cx="1366838" cy="53181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8000"/>
                </a:solidFill>
                <a:ea typeface="宋体" panose="02010600030101010101" pitchFamily="2" charset="-122"/>
              </a:rPr>
              <a:t>库函数</a:t>
            </a:r>
          </a:p>
        </p:txBody>
      </p:sp>
    </p:spTree>
  </p:cSld>
  <p:clrMapOvr>
    <a:masterClrMapping/>
  </p:clrMapOvr>
  <p:transition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A390CFE-A31E-4FA9-BE7C-02CAA1E74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30238"/>
            <a:ext cx="813435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</a:rPr>
              <a:t>应用程序、库函数、系统调用的调用关系链</a:t>
            </a:r>
            <a:br>
              <a:rPr lang="zh-CN" altLang="en-US" sz="3200">
                <a:solidFill>
                  <a:srgbClr val="FF3300"/>
                </a:solidFill>
              </a:rPr>
            </a:br>
            <a:endParaRPr lang="zh-CN" altLang="en-US" sz="3200">
              <a:solidFill>
                <a:srgbClr val="FF3300"/>
              </a:solidFill>
            </a:endParaRPr>
          </a:p>
        </p:txBody>
      </p:sp>
      <p:grpSp>
        <p:nvGrpSpPr>
          <p:cNvPr id="77827" name="Group 40">
            <a:extLst>
              <a:ext uri="{FF2B5EF4-FFF2-40B4-BE49-F238E27FC236}">
                <a16:creationId xmlns:a16="http://schemas.microsoft.com/office/drawing/2014/main" id="{06A8BF00-EE40-4950-A9EF-139759DCBC9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7850"/>
            <a:ext cx="8153400" cy="4244975"/>
            <a:chOff x="249" y="1026"/>
            <a:chExt cx="5136" cy="2674"/>
          </a:xfrm>
        </p:grpSpPr>
        <p:sp>
          <p:nvSpPr>
            <p:cNvPr id="77828" name="Text Box 23">
              <a:extLst>
                <a:ext uri="{FF2B5EF4-FFF2-40B4-BE49-F238E27FC236}">
                  <a16:creationId xmlns:a16="http://schemas.microsoft.com/office/drawing/2014/main" id="{E7B3CD3B-CF33-4CBE-88D4-894CD28ED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026"/>
              <a:ext cx="1660" cy="3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调</a:t>
              </a:r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用</a:t>
              </a:r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fprintf( )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7829" name="Text Box 24">
              <a:extLst>
                <a:ext uri="{FF2B5EF4-FFF2-40B4-BE49-F238E27FC236}">
                  <a16:creationId xmlns:a16="http://schemas.microsoft.com/office/drawing/2014/main" id="{0BE0265F-1D58-45DA-A544-F6AC35EB3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129"/>
              <a:ext cx="771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77830" name="Text Box 25">
              <a:extLst>
                <a:ext uri="{FF2B5EF4-FFF2-40B4-BE49-F238E27FC236}">
                  <a16:creationId xmlns:a16="http://schemas.microsoft.com/office/drawing/2014/main" id="{6E68FD46-9BDB-41EB-A41E-F51162D42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260"/>
              <a:ext cx="817" cy="3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函数库</a:t>
              </a:r>
            </a:p>
          </p:txBody>
        </p:sp>
        <p:sp>
          <p:nvSpPr>
            <p:cNvPr id="77831" name="Text Box 26">
              <a:extLst>
                <a:ext uri="{FF2B5EF4-FFF2-40B4-BE49-F238E27FC236}">
                  <a16:creationId xmlns:a16="http://schemas.microsoft.com/office/drawing/2014/main" id="{99BA88F0-0B2A-45E1-B4B4-1026AAA4F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86"/>
              <a:ext cx="499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内核</a:t>
              </a:r>
            </a:p>
          </p:txBody>
        </p:sp>
        <p:sp>
          <p:nvSpPr>
            <p:cNvPr id="77832" name="Line 27">
              <a:extLst>
                <a:ext uri="{FF2B5EF4-FFF2-40B4-BE49-F238E27FC236}">
                  <a16:creationId xmlns:a16="http://schemas.microsoft.com/office/drawing/2014/main" id="{20C11303-09F6-405F-9F1F-C73E0302B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876"/>
              <a:ext cx="51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AutoShape 28">
              <a:extLst>
                <a:ext uri="{FF2B5EF4-FFF2-40B4-BE49-F238E27FC236}">
                  <a16:creationId xmlns:a16="http://schemas.microsoft.com/office/drawing/2014/main" id="{FCA12B9F-87E3-481C-923C-3558FDF4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437"/>
              <a:ext cx="1843" cy="1337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4" name="Text Box 29">
              <a:extLst>
                <a:ext uri="{FF2B5EF4-FFF2-40B4-BE49-F238E27FC236}">
                  <a16:creationId xmlns:a16="http://schemas.microsoft.com/office/drawing/2014/main" id="{004BC557-E734-445F-B9ED-AF8615D92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980"/>
              <a:ext cx="2225" cy="30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           </a:t>
              </a:r>
              <a:r>
                <a:rPr lang="zh-CN" altLang="en-US">
                  <a:ea typeface="宋体" panose="02010600030101010101" pitchFamily="2" charset="-122"/>
                </a:rPr>
                <a:t>系统调用处理程序</a:t>
              </a:r>
            </a:p>
          </p:txBody>
        </p:sp>
        <p:sp>
          <p:nvSpPr>
            <p:cNvPr id="77835" name="Text Box 30">
              <a:extLst>
                <a:ext uri="{FF2B5EF4-FFF2-40B4-BE49-F238E27FC236}">
                  <a16:creationId xmlns:a16="http://schemas.microsoft.com/office/drawing/2014/main" id="{72C839FB-513C-410C-9E84-7B55B058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1849"/>
              <a:ext cx="1660" cy="82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库中的</a:t>
              </a:r>
              <a:r>
                <a:rPr lang="en-US" altLang="zh-CN">
                  <a:ea typeface="宋体" panose="02010600030101010101" pitchFamily="2" charset="-122"/>
                </a:rPr>
                <a:t>fprintf( )</a:t>
              </a:r>
            </a:p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封装程序</a:t>
              </a:r>
            </a:p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库中的</a:t>
              </a:r>
              <a:r>
                <a:rPr lang="en-US" altLang="zh-CN">
                  <a:ea typeface="宋体" panose="02010600030101010101" pitchFamily="2" charset="-122"/>
                </a:rPr>
                <a:t>write( ) </a:t>
              </a:r>
              <a:r>
                <a:rPr lang="zh-CN" altLang="en-US">
                  <a:ea typeface="宋体" panose="02010600030101010101" pitchFamily="2" charset="-122"/>
                </a:rPr>
                <a:t>封装程序</a:t>
              </a:r>
            </a:p>
            <a:p>
              <a:pPr eaLnBrk="1" hangingPunct="1"/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7836" name="Text Box 31">
              <a:extLst>
                <a:ext uri="{FF2B5EF4-FFF2-40B4-BE49-F238E27FC236}">
                  <a16:creationId xmlns:a16="http://schemas.microsoft.com/office/drawing/2014/main" id="{69A49967-61AB-4AEB-897E-15D4CF819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466"/>
              <a:ext cx="736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宋体" panose="02010600030101010101" pitchFamily="2" charset="-122"/>
                </a:rPr>
                <a:t>用户态</a:t>
              </a:r>
            </a:p>
          </p:txBody>
        </p:sp>
        <p:sp>
          <p:nvSpPr>
            <p:cNvPr id="77837" name="Text Box 32">
              <a:extLst>
                <a:ext uri="{FF2B5EF4-FFF2-40B4-BE49-F238E27FC236}">
                  <a16:creationId xmlns:a16="http://schemas.microsoft.com/office/drawing/2014/main" id="{10DFA565-2598-4808-9F5F-0B7052D22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980"/>
              <a:ext cx="691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8000"/>
                  </a:solidFill>
                  <a:ea typeface="宋体" panose="02010600030101010101" pitchFamily="2" charset="-122"/>
                </a:rPr>
                <a:t>核心态</a:t>
              </a:r>
            </a:p>
          </p:txBody>
        </p:sp>
        <p:sp>
          <p:nvSpPr>
            <p:cNvPr id="77838" name="AutoShape 33">
              <a:extLst>
                <a:ext uri="{FF2B5EF4-FFF2-40B4-BE49-F238E27FC236}">
                  <a16:creationId xmlns:a16="http://schemas.microsoft.com/office/drawing/2014/main" id="{1E089352-2888-44E4-A34E-41B856C5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026"/>
              <a:ext cx="342" cy="926"/>
            </a:xfrm>
            <a:prstGeom prst="curvedLeftArrow">
              <a:avLst>
                <a:gd name="adj1" fmla="val 76440"/>
                <a:gd name="adj2" fmla="val 13059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9" name="AutoShape 34">
              <a:extLst>
                <a:ext uri="{FF2B5EF4-FFF2-40B4-BE49-F238E27FC236}">
                  <a16:creationId xmlns:a16="http://schemas.microsoft.com/office/drawing/2014/main" id="{8CC6E59C-0AC4-4AA1-92F0-0826459F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849"/>
              <a:ext cx="171" cy="617"/>
            </a:xfrm>
            <a:prstGeom prst="curvedLeftArrow">
              <a:avLst>
                <a:gd name="adj1" fmla="val 72164"/>
                <a:gd name="adj2" fmla="val 14432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0" name="AutoShape 35">
              <a:extLst>
                <a:ext uri="{FF2B5EF4-FFF2-40B4-BE49-F238E27FC236}">
                  <a16:creationId xmlns:a16="http://schemas.microsoft.com/office/drawing/2014/main" id="{B590D7A2-C4B8-4BA4-AED1-8D2E8827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466"/>
              <a:ext cx="171" cy="720"/>
            </a:xfrm>
            <a:prstGeom prst="curvedLeftArrow">
              <a:avLst>
                <a:gd name="adj1" fmla="val 84211"/>
                <a:gd name="adj2" fmla="val 16842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1" name="Text Box 37">
              <a:extLst>
                <a:ext uri="{FF2B5EF4-FFF2-40B4-BE49-F238E27FC236}">
                  <a16:creationId xmlns:a16="http://schemas.microsoft.com/office/drawing/2014/main" id="{19D2EA0C-3C61-4CDB-8073-ABE0EC3C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391"/>
              <a:ext cx="2212" cy="3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宋体" panose="02010600030101010101" pitchFamily="2" charset="-122"/>
                </a:rPr>
                <a:t>           sys_write( )</a:t>
              </a:r>
              <a:r>
                <a:rPr lang="zh-CN" altLang="en-US">
                  <a:ea typeface="宋体" panose="02010600030101010101" pitchFamily="2" charset="-122"/>
                </a:rPr>
                <a:t>内核函数</a:t>
              </a:r>
            </a:p>
          </p:txBody>
        </p:sp>
        <p:sp>
          <p:nvSpPr>
            <p:cNvPr id="77842" name="AutoShape 38">
              <a:extLst>
                <a:ext uri="{FF2B5EF4-FFF2-40B4-BE49-F238E27FC236}">
                  <a16:creationId xmlns:a16="http://schemas.microsoft.com/office/drawing/2014/main" id="{4463AED7-8EDB-4BB1-9E7D-437DC01E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186"/>
              <a:ext cx="369" cy="514"/>
            </a:xfrm>
            <a:prstGeom prst="curvedLeftArrow">
              <a:avLst>
                <a:gd name="adj1" fmla="val 27859"/>
                <a:gd name="adj2" fmla="val 55718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382159E-01A9-4BF1-85B6-4EECB5321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705600" cy="9906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r>
              <a:rPr lang="en-US" altLang="zh-CN" sz="3600">
                <a:ea typeface="华文新魏" panose="02010800040101010101" pitchFamily="2" charset="-122"/>
              </a:rPr>
              <a:t> </a:t>
            </a:r>
            <a:br>
              <a:rPr lang="en-US" altLang="zh-CN" sz="3600"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FF3300"/>
                </a:solidFill>
                <a:ea typeface="仿宋_GB2312" pitchFamily="49" charset="-122"/>
              </a:rPr>
              <a:t>系统调用的处理过程</a:t>
            </a:r>
            <a:br>
              <a:rPr lang="zh-CN" altLang="en-US" sz="3600">
                <a:solidFill>
                  <a:srgbClr val="660066"/>
                </a:solidFill>
                <a:ea typeface="仿宋_GB2312" pitchFamily="49" charset="-122"/>
              </a:rPr>
            </a:br>
            <a:endParaRPr lang="zh-CN" altLang="en-US" sz="3600">
              <a:solidFill>
                <a:srgbClr val="660066"/>
              </a:solidFill>
              <a:ea typeface="仿宋_GB2312" pitchFamily="49" charset="-122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1C5E249-5361-4DDE-A99D-91570ADC2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5CEF53BC-226B-40C8-AF69-D8B5BD1F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1422400" cy="264318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2680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endParaRPr kumimoji="0" lang="en-US" altLang="zh-CN" sz="9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System Call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DB911847-0CE8-47FD-BA0A-F4A6522C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用户程序</a:t>
            </a:r>
          </a:p>
        </p:txBody>
      </p:sp>
      <p:grpSp>
        <p:nvGrpSpPr>
          <p:cNvPr id="78854" name="Group 41">
            <a:extLst>
              <a:ext uri="{FF2B5EF4-FFF2-40B4-BE49-F238E27FC236}">
                <a16:creationId xmlns:a16="http://schemas.microsoft.com/office/drawing/2014/main" id="{B4CAB9FF-8635-4634-8256-1559B099D85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00213"/>
            <a:ext cx="1422400" cy="4084637"/>
            <a:chOff x="4080" y="1117"/>
            <a:chExt cx="896" cy="2573"/>
          </a:xfrm>
        </p:grpSpPr>
        <p:sp>
          <p:nvSpPr>
            <p:cNvPr id="78878" name="Text Box 7">
              <a:extLst>
                <a:ext uri="{FF2B5EF4-FFF2-40B4-BE49-F238E27FC236}">
                  <a16:creationId xmlns:a16="http://schemas.microsoft.com/office/drawing/2014/main" id="{15111D13-26B5-41F3-BC73-83AA92ADA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268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79" name="Text Box 8">
              <a:extLst>
                <a:ext uri="{FF2B5EF4-FFF2-40B4-BE49-F238E27FC236}">
                  <a16:creationId xmlns:a16="http://schemas.microsoft.com/office/drawing/2014/main" id="{B5FCB09C-C86F-420D-A347-DE937129A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268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0" name="Text Box 9">
              <a:extLst>
                <a:ext uri="{FF2B5EF4-FFF2-40B4-BE49-F238E27FC236}">
                  <a16:creationId xmlns:a16="http://schemas.microsoft.com/office/drawing/2014/main" id="{FE6A9517-8004-49AF-B9F0-FEBF541A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722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1" name="Text Box 10">
              <a:extLst>
                <a:ext uri="{FF2B5EF4-FFF2-40B4-BE49-F238E27FC236}">
                  <a16:creationId xmlns:a16="http://schemas.microsoft.com/office/drawing/2014/main" id="{D0DB9308-BC40-4588-8D8E-C0444C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79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2" name="Text Box 11">
              <a:extLst>
                <a:ext uri="{FF2B5EF4-FFF2-40B4-BE49-F238E27FC236}">
                  <a16:creationId xmlns:a16="http://schemas.microsoft.com/office/drawing/2014/main" id="{25F263EE-CF4D-4185-9F64-1BB69813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36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3" name="Text Box 12">
              <a:extLst>
                <a:ext uri="{FF2B5EF4-FFF2-40B4-BE49-F238E27FC236}">
                  <a16:creationId xmlns:a16="http://schemas.microsoft.com/office/drawing/2014/main" id="{D7D7C212-5399-423D-A3C0-38138A53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722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4" name="Text Box 13">
              <a:extLst>
                <a:ext uri="{FF2B5EF4-FFF2-40B4-BE49-F238E27FC236}">
                  <a16:creationId xmlns:a16="http://schemas.microsoft.com/office/drawing/2014/main" id="{046285B7-5A41-49C7-8C30-239A7790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479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5" name="Text Box 14">
              <a:extLst>
                <a:ext uri="{FF2B5EF4-FFF2-40B4-BE49-F238E27FC236}">
                  <a16:creationId xmlns:a16="http://schemas.microsoft.com/office/drawing/2014/main" id="{C993A770-54E6-4FBF-A366-6C7C57F52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3085"/>
              <a:ext cx="22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6" name="Text Box 15">
              <a:extLst>
                <a:ext uri="{FF2B5EF4-FFF2-40B4-BE49-F238E27FC236}">
                  <a16:creationId xmlns:a16="http://schemas.microsoft.com/office/drawing/2014/main" id="{A15E9FBB-A043-409E-AF6F-743B51920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25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7" name="Text Box 16">
              <a:extLst>
                <a:ext uri="{FF2B5EF4-FFF2-40B4-BE49-F238E27FC236}">
                  <a16:creationId xmlns:a16="http://schemas.microsoft.com/office/drawing/2014/main" id="{04C7FF90-9CC3-4986-9BAF-D4A203195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782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8888" name="Rectangle 17">
              <a:extLst>
                <a:ext uri="{FF2B5EF4-FFF2-40B4-BE49-F238E27FC236}">
                  <a16:creationId xmlns:a16="http://schemas.microsoft.com/office/drawing/2014/main" id="{054D04FF-2C31-4963-B22F-D31DDB6A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17"/>
              <a:ext cx="896" cy="25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855" name="Text Box 18">
            <a:extLst>
              <a:ext uri="{FF2B5EF4-FFF2-40B4-BE49-F238E27FC236}">
                <a16:creationId xmlns:a16="http://schemas.microsoft.com/office/drawing/2014/main" id="{5341F2D2-D48D-4276-B2B0-C0704740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1293813"/>
            <a:ext cx="19304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系统调用处理子程序</a:t>
            </a:r>
          </a:p>
        </p:txBody>
      </p:sp>
      <p:sp>
        <p:nvSpPr>
          <p:cNvPr id="78856" name="Line 19">
            <a:extLst>
              <a:ext uri="{FF2B5EF4-FFF2-40B4-BE49-F238E27FC236}">
                <a16:creationId xmlns:a16="http://schemas.microsoft.com/office/drawing/2014/main" id="{158C8FEB-F693-402E-8497-E35BC38A6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55800"/>
            <a:ext cx="0" cy="481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Text Box 20">
            <a:extLst>
              <a:ext uri="{FF2B5EF4-FFF2-40B4-BE49-F238E27FC236}">
                <a16:creationId xmlns:a16="http://schemas.microsoft.com/office/drawing/2014/main" id="{CAA4F85C-F374-42CB-9ED5-E39618DE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493963"/>
            <a:ext cx="1422400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取系统功能号</a:t>
            </a:r>
          </a:p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找入口地址表</a:t>
            </a:r>
          </a:p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相应入口地址</a:t>
            </a:r>
          </a:p>
        </p:txBody>
      </p:sp>
      <p:sp>
        <p:nvSpPr>
          <p:cNvPr id="78858" name="Text Box 21">
            <a:extLst>
              <a:ext uri="{FF2B5EF4-FFF2-40B4-BE49-F238E27FC236}">
                <a16:creationId xmlns:a16="http://schemas.microsoft.com/office/drawing/2014/main" id="{B4461B42-E5D9-4DDB-822B-8A015A049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16513"/>
            <a:ext cx="106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结束处理</a:t>
            </a:r>
          </a:p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恢复现场</a:t>
            </a:r>
          </a:p>
        </p:txBody>
      </p:sp>
      <p:sp>
        <p:nvSpPr>
          <p:cNvPr id="78859" name="Line 22">
            <a:extLst>
              <a:ext uri="{FF2B5EF4-FFF2-40B4-BE49-F238E27FC236}">
                <a16:creationId xmlns:a16="http://schemas.microsoft.com/office/drawing/2014/main" id="{EBADC968-5C55-4BF6-91A4-CA11604D0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81400"/>
            <a:ext cx="0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0" name="Line 23">
            <a:extLst>
              <a:ext uri="{FF2B5EF4-FFF2-40B4-BE49-F238E27FC236}">
                <a16:creationId xmlns:a16="http://schemas.microsoft.com/office/drawing/2014/main" id="{A752E6FA-5602-476A-B22F-07C018D94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14688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1" name="Text Box 24">
            <a:extLst>
              <a:ext uri="{FF2B5EF4-FFF2-40B4-BE49-F238E27FC236}">
                <a16:creationId xmlns:a16="http://schemas.microsoft.com/office/drawing/2014/main" id="{ADA2CECD-4B13-4AC1-BB25-AC827CC4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25266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2" name="Text Box 25">
            <a:extLst>
              <a:ext uri="{FF2B5EF4-FFF2-40B4-BE49-F238E27FC236}">
                <a16:creationId xmlns:a16="http://schemas.microsoft.com/office/drawing/2014/main" id="{CD25B16E-FB63-4271-82D2-315AB98AD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72891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3" name="Text Box 26">
            <a:extLst>
              <a:ext uri="{FF2B5EF4-FFF2-40B4-BE49-F238E27FC236}">
                <a16:creationId xmlns:a16="http://schemas.microsoft.com/office/drawing/2014/main" id="{34413C88-FB48-46F0-9D7B-FF8465B42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20992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4" name="Text Box 27">
            <a:extLst>
              <a:ext uri="{FF2B5EF4-FFF2-40B4-BE49-F238E27FC236}">
                <a16:creationId xmlns:a16="http://schemas.microsoft.com/office/drawing/2014/main" id="{91F250E8-15AA-49E8-AE94-F0580247F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93065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5" name="Text Box 28">
            <a:extLst>
              <a:ext uri="{FF2B5EF4-FFF2-40B4-BE49-F238E27FC236}">
                <a16:creationId xmlns:a16="http://schemas.microsoft.com/office/drawing/2014/main" id="{5CB0C379-3038-44FC-A22B-2CE3A723F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441007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6" name="Text Box 29">
            <a:extLst>
              <a:ext uri="{FF2B5EF4-FFF2-40B4-BE49-F238E27FC236}">
                <a16:creationId xmlns:a16="http://schemas.microsoft.com/office/drawing/2014/main" id="{5F09B545-7565-4964-9FF7-7441CE3A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513080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8867" name="Text Box 30">
            <a:extLst>
              <a:ext uri="{FF2B5EF4-FFF2-40B4-BE49-F238E27FC236}">
                <a16:creationId xmlns:a16="http://schemas.microsoft.com/office/drawing/2014/main" id="{9283953D-DC39-42A1-B58A-63A20D7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1531938"/>
            <a:ext cx="1422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</a:t>
            </a:r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现场</a:t>
            </a:r>
          </a:p>
        </p:txBody>
      </p:sp>
      <p:sp>
        <p:nvSpPr>
          <p:cNvPr id="78868" name="Rectangle 31">
            <a:extLst>
              <a:ext uri="{FF2B5EF4-FFF2-40B4-BE49-F238E27FC236}">
                <a16:creationId xmlns:a16="http://schemas.microsoft.com/office/drawing/2014/main" id="{4BC01993-78EC-470B-9C84-7DA571D4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557338"/>
            <a:ext cx="2667000" cy="456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9" name="Line 32">
            <a:extLst>
              <a:ext uri="{FF2B5EF4-FFF2-40B4-BE49-F238E27FC236}">
                <a16:creationId xmlns:a16="http://schemas.microsoft.com/office/drawing/2014/main" id="{80B1AA6D-82FB-4389-AAC3-331290931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000" y="5616575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Line 33">
            <a:extLst>
              <a:ext uri="{FF2B5EF4-FFF2-40B4-BE49-F238E27FC236}">
                <a16:creationId xmlns:a16="http://schemas.microsoft.com/office/drawing/2014/main" id="{789E1075-ED5F-4CD0-9C4E-E895A032DF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2000" y="4416425"/>
            <a:ext cx="889000" cy="1200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1" name="Line 34">
            <a:extLst>
              <a:ext uri="{FF2B5EF4-FFF2-40B4-BE49-F238E27FC236}">
                <a16:creationId xmlns:a16="http://schemas.microsoft.com/office/drawing/2014/main" id="{306F0B7F-B2B6-489A-98B8-2B595833D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2252663"/>
            <a:ext cx="1066800" cy="168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35">
            <a:extLst>
              <a:ext uri="{FF2B5EF4-FFF2-40B4-BE49-F238E27FC236}">
                <a16:creationId xmlns:a16="http://schemas.microsoft.com/office/drawing/2014/main" id="{EF1E4731-5CDE-421C-A30D-8B3C21F02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陷入指令</a:t>
            </a:r>
          </a:p>
        </p:txBody>
      </p:sp>
      <p:sp>
        <p:nvSpPr>
          <p:cNvPr id="78873" name="Line 36">
            <a:extLst>
              <a:ext uri="{FF2B5EF4-FFF2-40B4-BE49-F238E27FC236}">
                <a16:creationId xmlns:a16="http://schemas.microsoft.com/office/drawing/2014/main" id="{116A1C58-6D81-4FD0-B46C-D9286D81B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175125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4" name="Line 37">
            <a:extLst>
              <a:ext uri="{FF2B5EF4-FFF2-40B4-BE49-F238E27FC236}">
                <a16:creationId xmlns:a16="http://schemas.microsoft.com/office/drawing/2014/main" id="{3D537755-FE34-4F39-AF68-601B03A2F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416425"/>
            <a:ext cx="711200" cy="144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5" name="Line 38">
            <a:extLst>
              <a:ext uri="{FF2B5EF4-FFF2-40B4-BE49-F238E27FC236}">
                <a16:creationId xmlns:a16="http://schemas.microsoft.com/office/drawing/2014/main" id="{9761A69F-0717-437C-B5B0-65A68B177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5600" y="5857875"/>
            <a:ext cx="177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6" name="Text Box 39">
            <a:extLst>
              <a:ext uri="{FF2B5EF4-FFF2-40B4-BE49-F238E27FC236}">
                <a16:creationId xmlns:a16="http://schemas.microsoft.com/office/drawing/2014/main" id="{145311A9-C4C5-4059-9137-C91D6E84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143000"/>
            <a:ext cx="19050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系统调用陷入机构</a:t>
            </a:r>
          </a:p>
        </p:txBody>
      </p:sp>
      <p:sp>
        <p:nvSpPr>
          <p:cNvPr id="78877" name="Text Box 40">
            <a:extLst>
              <a:ext uri="{FF2B5EF4-FFF2-40B4-BE49-F238E27FC236}">
                <a16:creationId xmlns:a16="http://schemas.microsoft.com/office/drawing/2014/main" id="{E3B7B4FE-2CBF-45C4-B9D3-70810AD6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81150"/>
            <a:ext cx="1143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入口地址表</a:t>
            </a:r>
          </a:p>
          <a:p>
            <a:pPr algn="just"/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D7C3FAC-860F-4389-A705-5EEAE505C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09613"/>
            <a:ext cx="7772400" cy="1206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系统程序</a:t>
            </a:r>
            <a:br>
              <a:rPr kumimoji="0"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kumimoji="0" lang="zh-CN" altLang="en-US" sz="40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9875" name="Group 18">
            <a:extLst>
              <a:ext uri="{FF2B5EF4-FFF2-40B4-BE49-F238E27FC236}">
                <a16:creationId xmlns:a16="http://schemas.microsoft.com/office/drawing/2014/main" id="{2271CE07-C8B6-4FC0-9953-611B1BA2507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73263"/>
            <a:ext cx="6704013" cy="3184525"/>
            <a:chOff x="720" y="1075"/>
            <a:chExt cx="4223" cy="2006"/>
          </a:xfrm>
        </p:grpSpPr>
        <p:sp>
          <p:nvSpPr>
            <p:cNvPr id="79877" name="Text Box 5">
              <a:extLst>
                <a:ext uri="{FF2B5EF4-FFF2-40B4-BE49-F238E27FC236}">
                  <a16:creationId xmlns:a16="http://schemas.microsoft.com/office/drawing/2014/main" id="{3DCCC220-0626-4380-A017-D78E07752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75"/>
              <a:ext cx="1613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32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</a:t>
              </a:r>
            </a:p>
          </p:txBody>
        </p:sp>
        <p:sp>
          <p:nvSpPr>
            <p:cNvPr id="79878" name="Text Box 6">
              <a:extLst>
                <a:ext uri="{FF2B5EF4-FFF2-40B4-BE49-F238E27FC236}">
                  <a16:creationId xmlns:a16="http://schemas.microsoft.com/office/drawing/2014/main" id="{650D2604-5B61-4641-B464-910A6676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什么是系统程序</a:t>
              </a:r>
            </a:p>
          </p:txBody>
        </p:sp>
        <p:sp>
          <p:nvSpPr>
            <p:cNvPr id="79879" name="Text Box 7">
              <a:extLst>
                <a:ext uri="{FF2B5EF4-FFF2-40B4-BE49-F238E27FC236}">
                  <a16:creationId xmlns:a16="http://schemas.microsoft.com/office/drawing/2014/main" id="{0389DFF6-D7CA-427E-915B-F90363A4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命令解释程序</a:t>
              </a:r>
            </a:p>
          </p:txBody>
        </p:sp>
        <p:sp>
          <p:nvSpPr>
            <p:cNvPr id="79880" name="Text Box 8">
              <a:extLst>
                <a:ext uri="{FF2B5EF4-FFF2-40B4-BE49-F238E27FC236}">
                  <a16:creationId xmlns:a16="http://schemas.microsoft.com/office/drawing/2014/main" id="{CF9C2A60-9E5E-4C3B-BF52-C45F87CE3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系统程序分类</a:t>
              </a:r>
            </a:p>
          </p:txBody>
        </p:sp>
        <p:sp>
          <p:nvSpPr>
            <p:cNvPr id="79881" name="Line 10">
              <a:extLst>
                <a:ext uri="{FF2B5EF4-FFF2-40B4-BE49-F238E27FC236}">
                  <a16:creationId xmlns:a16="http://schemas.microsoft.com/office/drawing/2014/main" id="{4405ED8B-C302-44E3-8DC1-D92461D71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3C109B95-09F9-427A-B0F7-E71F97BCE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Line 12">
              <a:extLst>
                <a:ext uri="{FF2B5EF4-FFF2-40B4-BE49-F238E27FC236}">
                  <a16:creationId xmlns:a16="http://schemas.microsoft.com/office/drawing/2014/main" id="{E886521F-6206-462F-810E-6CB58A471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6A9710BF-18C2-44FE-8A7C-84ECEBFA9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1474"/>
              <a:ext cx="1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Line 14">
              <a:extLst>
                <a:ext uri="{FF2B5EF4-FFF2-40B4-BE49-F238E27FC236}">
                  <a16:creationId xmlns:a16="http://schemas.microsoft.com/office/drawing/2014/main" id="{5A0C0B1B-3AAE-43E8-8399-C009DC43A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86" name="Text Box 16">
              <a:extLst>
                <a:ext uri="{FF2B5EF4-FFF2-40B4-BE49-F238E27FC236}">
                  <a16:creationId xmlns:a16="http://schemas.microsoft.com/office/drawing/2014/main" id="{E4272340-9D2B-4E3F-9962-1A6686A6B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16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系统程序功能</a:t>
              </a:r>
            </a:p>
          </p:txBody>
        </p:sp>
        <p:sp>
          <p:nvSpPr>
            <p:cNvPr id="79887" name="Line 17">
              <a:extLst>
                <a:ext uri="{FF2B5EF4-FFF2-40B4-BE49-F238E27FC236}">
                  <a16:creationId xmlns:a16="http://schemas.microsoft.com/office/drawing/2014/main" id="{6C24E47F-97F3-44F2-9F93-A95CA783F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76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6" name="Rectangle 20">
            <a:extLst>
              <a:ext uri="{FF2B5EF4-FFF2-40B4-BE49-F238E27FC236}">
                <a16:creationId xmlns:a16="http://schemas.microsoft.com/office/drawing/2014/main" id="{8CD39FF5-FEB0-4DB2-ADC7-63F373976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01D63B-81B9-46AC-A903-E4F4E8B7E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  <a:ea typeface="仿宋_GB2312" pitchFamily="49" charset="-122"/>
              </a:rPr>
              <a:t>操作系统三个最基础抽象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6A66DD-769E-4D94-9AF0-63404190D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C1EE0350-4A8C-40C1-A978-9A31D6A4912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628775"/>
            <a:ext cx="6337300" cy="3744913"/>
            <a:chOff x="657" y="1026"/>
            <a:chExt cx="3992" cy="2359"/>
          </a:xfrm>
        </p:grpSpPr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D73B5505-C601-4AEF-8178-8C99E5C35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96"/>
              <a:ext cx="1043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文件抽象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     </a:t>
              </a:r>
            </a:p>
          </p:txBody>
        </p:sp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89484EDC-3E26-4A4A-AF16-EBE1DCF7E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751"/>
              <a:ext cx="1039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虚存抽象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     </a:t>
              </a:r>
            </a:p>
          </p:txBody>
        </p:sp>
        <p:sp>
          <p:nvSpPr>
            <p:cNvPr id="9223" name="Text Box 7">
              <a:extLst>
                <a:ext uri="{FF2B5EF4-FFF2-40B4-BE49-F238E27FC236}">
                  <a16:creationId xmlns:a16="http://schemas.microsoft.com/office/drawing/2014/main" id="{16FF4F24-E3EC-4E42-A334-21F17C45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1026"/>
              <a:ext cx="1028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进程抽象</a:t>
              </a:r>
            </a:p>
          </p:txBody>
        </p:sp>
        <p:sp>
          <p:nvSpPr>
            <p:cNvPr id="9224" name="Text Box 8">
              <a:extLst>
                <a:ext uri="{FF2B5EF4-FFF2-40B4-BE49-F238E27FC236}">
                  <a16:creationId xmlns:a16="http://schemas.microsoft.com/office/drawing/2014/main" id="{3423FD97-59FF-49FF-BEFA-E072FA532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01"/>
              <a:ext cx="1331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处理器</a:t>
              </a:r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A1F6F2EB-6879-42DE-889A-89D11656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2901"/>
              <a:ext cx="1330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主存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</a:t>
              </a:r>
            </a:p>
          </p:txBody>
        </p:sp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81CEFC1F-7274-4393-BD24-E9B457F67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2901"/>
              <a:ext cx="1331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设备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</a:t>
              </a:r>
            </a:p>
          </p:txBody>
        </p:sp>
        <p:sp>
          <p:nvSpPr>
            <p:cNvPr id="9227" name="AutoShape 11">
              <a:extLst>
                <a:ext uri="{FF2B5EF4-FFF2-40B4-BE49-F238E27FC236}">
                  <a16:creationId xmlns:a16="http://schemas.microsoft.com/office/drawing/2014/main" id="{683C7510-F289-458A-A26E-C5234DFC25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23" y="2104"/>
              <a:ext cx="322" cy="1331"/>
            </a:xfrm>
            <a:prstGeom prst="leftBrace">
              <a:avLst>
                <a:gd name="adj1" fmla="val 3444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AutoShape 12">
              <a:extLst>
                <a:ext uri="{FF2B5EF4-FFF2-40B4-BE49-F238E27FC236}">
                  <a16:creationId xmlns:a16="http://schemas.microsoft.com/office/drawing/2014/main" id="{3DD3223F-8E50-45F8-BD50-1E889D1A02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92" y="965"/>
              <a:ext cx="454" cy="2661"/>
            </a:xfrm>
            <a:prstGeom prst="leftBrace">
              <a:avLst>
                <a:gd name="adj1" fmla="val 4884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9" name="AutoShape 13">
              <a:extLst>
                <a:ext uri="{FF2B5EF4-FFF2-40B4-BE49-F238E27FC236}">
                  <a16:creationId xmlns:a16="http://schemas.microsoft.com/office/drawing/2014/main" id="{DF2547B8-EEF9-44F9-BFEF-3E1E03F2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0" y="-244"/>
              <a:ext cx="806" cy="3992"/>
            </a:xfrm>
            <a:prstGeom prst="leftBrace">
              <a:avLst>
                <a:gd name="adj1" fmla="val 4127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57D37CB5-D28B-4A81-8A16-C2C2C901E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478"/>
              <a:ext cx="15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DA2227D6-3C8F-401E-8D0B-A8851516D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155"/>
              <a:ext cx="0" cy="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21EA8087-3563-40B5-A89B-B754C1EF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155"/>
              <a:ext cx="0" cy="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133D2B2-8003-4DF6-962D-7EFA4DDC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46100"/>
            <a:ext cx="7772400" cy="1206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800">
                <a:solidFill>
                  <a:srgbClr val="FF0000"/>
                </a:solidFill>
                <a:ea typeface="仿宋_GB2312" pitchFamily="49" charset="-122"/>
              </a:rPr>
              <a:t>操作接口</a:t>
            </a:r>
            <a:br>
              <a:rPr kumimoji="0" lang="zh-CN" altLang="en-US" sz="4800">
                <a:solidFill>
                  <a:srgbClr val="FF0000"/>
                </a:solidFill>
                <a:ea typeface="仿宋_GB2312" pitchFamily="49" charset="-122"/>
              </a:rPr>
            </a:br>
            <a:endParaRPr kumimoji="0" lang="zh-CN" altLang="en-US" sz="4800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80899" name="Group 21">
            <a:extLst>
              <a:ext uri="{FF2B5EF4-FFF2-40B4-BE49-F238E27FC236}">
                <a16:creationId xmlns:a16="http://schemas.microsoft.com/office/drawing/2014/main" id="{9D49CE32-B879-42AE-9BFD-787E46F346E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93850"/>
            <a:ext cx="7010400" cy="5219700"/>
            <a:chOff x="864" y="720"/>
            <a:chExt cx="4416" cy="3288"/>
          </a:xfrm>
        </p:grpSpPr>
        <p:sp>
          <p:nvSpPr>
            <p:cNvPr id="80900" name="Text Box 5">
              <a:extLst>
                <a:ext uri="{FF2B5EF4-FFF2-40B4-BE49-F238E27FC236}">
                  <a16:creationId xmlns:a16="http://schemas.microsoft.com/office/drawing/2014/main" id="{56848231-3CE7-4D29-9E4F-139E2B7C1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20"/>
              <a:ext cx="1104" cy="41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操作接口</a:t>
              </a:r>
            </a:p>
          </p:txBody>
        </p:sp>
        <p:sp>
          <p:nvSpPr>
            <p:cNvPr id="80901" name="Text Box 6">
              <a:extLst>
                <a:ext uri="{FF2B5EF4-FFF2-40B4-BE49-F238E27FC236}">
                  <a16:creationId xmlns:a16="http://schemas.microsoft.com/office/drawing/2014/main" id="{E6E8D4B1-5FFA-43D3-ABA3-99E83A7DE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1679"/>
              <a:ext cx="948" cy="8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命令</a:t>
              </a:r>
            </a:p>
          </p:txBody>
        </p:sp>
        <p:sp>
          <p:nvSpPr>
            <p:cNvPr id="80902" name="Text Box 7">
              <a:extLst>
                <a:ext uri="{FF2B5EF4-FFF2-40B4-BE49-F238E27FC236}">
                  <a16:creationId xmlns:a16="http://schemas.microsoft.com/office/drawing/2014/main" id="{879160C6-4FBD-4E57-81F6-43262E69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679"/>
              <a:ext cx="790" cy="8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JCL</a:t>
              </a:r>
            </a:p>
          </p:txBody>
        </p:sp>
        <p:sp>
          <p:nvSpPr>
            <p:cNvPr id="80903" name="Line 9">
              <a:extLst>
                <a:ext uri="{FF2B5EF4-FFF2-40B4-BE49-F238E27FC236}">
                  <a16:creationId xmlns:a16="http://schemas.microsoft.com/office/drawing/2014/main" id="{3E5034F7-72B9-4513-817F-3C5954BED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1405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Line 10">
              <a:extLst>
                <a:ext uri="{FF2B5EF4-FFF2-40B4-BE49-F238E27FC236}">
                  <a16:creationId xmlns:a16="http://schemas.microsoft.com/office/drawing/2014/main" id="{8EA74EA0-EBC0-4E9C-927A-13AF4CAA0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405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Line 11">
              <a:extLst>
                <a:ext uri="{FF2B5EF4-FFF2-40B4-BE49-F238E27FC236}">
                  <a16:creationId xmlns:a16="http://schemas.microsoft.com/office/drawing/2014/main" id="{93A6F892-5A54-49CF-8900-498EDB9FA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1131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Text Box 12">
              <a:extLst>
                <a:ext uri="{FF2B5EF4-FFF2-40B4-BE49-F238E27FC236}">
                  <a16:creationId xmlns:a16="http://schemas.microsoft.com/office/drawing/2014/main" id="{ED38D40E-B00A-446A-9684-4E3F4F43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9"/>
              <a:ext cx="948" cy="95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联机接口供分时用户或操作员使用</a:t>
              </a:r>
            </a:p>
          </p:txBody>
        </p:sp>
        <p:sp>
          <p:nvSpPr>
            <p:cNvPr id="80907" name="Text Box 13">
              <a:extLst>
                <a:ext uri="{FF2B5EF4-FFF2-40B4-BE49-F238E27FC236}">
                  <a16:creationId xmlns:a16="http://schemas.microsoft.com/office/drawing/2014/main" id="{75F82DB3-B3E0-40AA-8B8F-9A0992988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679"/>
              <a:ext cx="948" cy="95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脱机接口供批处理用户使用</a:t>
              </a:r>
            </a:p>
            <a:p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0908" name="Line 14">
              <a:extLst>
                <a:ext uri="{FF2B5EF4-FFF2-40B4-BE49-F238E27FC236}">
                  <a16:creationId xmlns:a16="http://schemas.microsoft.com/office/drawing/2014/main" id="{1A25A29C-63F0-4FB0-970A-D74ECF182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27"/>
              <a:ext cx="3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Line 15">
              <a:extLst>
                <a:ext uri="{FF2B5EF4-FFF2-40B4-BE49-F238E27FC236}">
                  <a16:creationId xmlns:a16="http://schemas.microsoft.com/office/drawing/2014/main" id="{A4F428D3-2EAD-4EEC-BB05-455F1BA57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2227"/>
              <a:ext cx="3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AutoShape 16">
              <a:extLst>
                <a:ext uri="{FF2B5EF4-FFF2-40B4-BE49-F238E27FC236}">
                  <a16:creationId xmlns:a16="http://schemas.microsoft.com/office/drawing/2014/main" id="{039889BE-227D-4C45-ABEC-09166B5C16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23" y="2170"/>
              <a:ext cx="295" cy="958"/>
            </a:xfrm>
            <a:prstGeom prst="leftBrace">
              <a:avLst>
                <a:gd name="adj1" fmla="val 2706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1" name="Text Box 17">
              <a:extLst>
                <a:ext uri="{FF2B5EF4-FFF2-40B4-BE49-F238E27FC236}">
                  <a16:creationId xmlns:a16="http://schemas.microsoft.com/office/drawing/2014/main" id="{33C1BD0C-2ECF-49B7-B735-B8446950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" y="2775"/>
              <a:ext cx="473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命令行方式</a:t>
              </a:r>
            </a:p>
          </p:txBody>
        </p:sp>
        <p:sp>
          <p:nvSpPr>
            <p:cNvPr id="80912" name="Text Box 18">
              <a:extLst>
                <a:ext uri="{FF2B5EF4-FFF2-40B4-BE49-F238E27FC236}">
                  <a16:creationId xmlns:a16="http://schemas.microsoft.com/office/drawing/2014/main" id="{CCF4FFF0-3A07-4888-BF1D-3F85131A8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775"/>
              <a:ext cx="474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批命令方式</a:t>
              </a:r>
            </a:p>
          </p:txBody>
        </p:sp>
        <p:sp>
          <p:nvSpPr>
            <p:cNvPr id="80913" name="Text Box 19">
              <a:extLst>
                <a:ext uri="{FF2B5EF4-FFF2-40B4-BE49-F238E27FC236}">
                  <a16:creationId xmlns:a16="http://schemas.microsoft.com/office/drawing/2014/main" id="{F971D888-4D98-4D40-966E-E1C6B4F4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75"/>
              <a:ext cx="473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图形化方式</a:t>
              </a:r>
            </a:p>
          </p:txBody>
        </p:sp>
        <p:sp>
          <p:nvSpPr>
            <p:cNvPr id="80914" name="Line 20">
              <a:extLst>
                <a:ext uri="{FF2B5EF4-FFF2-40B4-BE49-F238E27FC236}">
                  <a16:creationId xmlns:a16="http://schemas.microsoft.com/office/drawing/2014/main" id="{C0CF830A-0FA8-4A88-9DC6-72B30D75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92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5DF5004-436E-484B-A0A5-13DDEA9D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49275"/>
            <a:ext cx="8610600" cy="1219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800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UNIX/Linux</a:t>
            </a:r>
            <a:r>
              <a:rPr kumimoji="0" lang="zh-CN" altLang="en-US" sz="28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系统程序、库函数、系统调用分层关系</a:t>
            </a:r>
            <a:br>
              <a:rPr kumimoji="0" lang="zh-CN" altLang="en-US" sz="2800"/>
            </a:br>
            <a:endParaRPr kumimoji="0" lang="zh-CN" altLang="en-US" sz="280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9959BF1-82D2-4D9E-BAD2-3CA147620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  <a:p>
            <a:pPr eaLnBrk="1" hangingPunct="1">
              <a:buFontTx/>
              <a:buNone/>
            </a:pPr>
            <a:endParaRPr lang="en-US" altLang="zh-CN" sz="3600"/>
          </a:p>
          <a:p>
            <a:pPr eaLnBrk="1" hangingPunct="1">
              <a:buFontTx/>
              <a:buNone/>
            </a:pPr>
            <a:endParaRPr lang="en-US" altLang="zh-CN" sz="3600"/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8792F6D0-6BBA-45A5-9ADA-CD36F6CD831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28775"/>
            <a:ext cx="7848600" cy="4876800"/>
            <a:chOff x="624" y="912"/>
            <a:chExt cx="4469" cy="3072"/>
          </a:xfrm>
        </p:grpSpPr>
        <p:sp>
          <p:nvSpPr>
            <p:cNvPr id="81925" name="Text Box 5">
              <a:extLst>
                <a:ext uri="{FF2B5EF4-FFF2-40B4-BE49-F238E27FC236}">
                  <a16:creationId xmlns:a16="http://schemas.microsoft.com/office/drawing/2014/main" id="{C52BCF3B-D52C-4E82-94E1-9CDECE43F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219"/>
              <a:ext cx="823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用户</a:t>
              </a:r>
            </a:p>
          </p:txBody>
        </p:sp>
        <p:sp>
          <p:nvSpPr>
            <p:cNvPr id="81926" name="Text Box 6">
              <a:extLst>
                <a:ext uri="{FF2B5EF4-FFF2-40B4-BE49-F238E27FC236}">
                  <a16:creationId xmlns:a16="http://schemas.microsoft.com/office/drawing/2014/main" id="{BBF47735-7DD8-4588-B24C-99F3D6495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91"/>
              <a:ext cx="3120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 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操作系统</a:t>
              </a:r>
            </a:p>
            <a:p>
              <a:pPr algn="just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进程管理、存储管理、文件管理、设备管理等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81927" name="Text Box 7">
              <a:extLst>
                <a:ext uri="{FF2B5EF4-FFF2-40B4-BE49-F238E27FC236}">
                  <a16:creationId xmlns:a16="http://schemas.microsoft.com/office/drawing/2014/main" id="{5A99BF9E-42BF-4C80-8BF6-EBBEB2BF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24"/>
              <a:ext cx="2592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标准库函数</a:t>
              </a:r>
            </a:p>
            <a:p>
              <a:pPr algn="just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打开、关闭、读、写、创建、撤销等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81928" name="Text Box 8">
              <a:extLst>
                <a:ext uri="{FF2B5EF4-FFF2-40B4-BE49-F238E27FC236}">
                  <a16:creationId xmlns:a16="http://schemas.microsoft.com/office/drawing/2014/main" id="{54A5F2AE-DC19-4324-9AF2-1A31E4C0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53"/>
              <a:ext cx="2016" cy="51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标准系统程序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实用程序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  <a:p>
              <a:pPr algn="just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汇编、编译、编辑、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Shell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81929" name="Text Box 9">
              <a:extLst>
                <a:ext uri="{FF2B5EF4-FFF2-40B4-BE49-F238E27FC236}">
                  <a16:creationId xmlns:a16="http://schemas.microsoft.com/office/drawing/2014/main" id="{F05E64AD-D75A-48C3-984C-C26C1497A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912"/>
              <a:ext cx="706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用户接口</a:t>
              </a:r>
            </a:p>
          </p:txBody>
        </p:sp>
        <p:sp>
          <p:nvSpPr>
            <p:cNvPr id="81930" name="Text Box 10">
              <a:extLst>
                <a:ext uri="{FF2B5EF4-FFF2-40B4-BE49-F238E27FC236}">
                  <a16:creationId xmlns:a16="http://schemas.microsoft.com/office/drawing/2014/main" id="{4D366A27-EAD5-4B58-A191-3C55F9FFF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320"/>
              <a:ext cx="641" cy="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库函数</a:t>
              </a:r>
            </a:p>
            <a:p>
              <a:pPr algn="just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接口</a:t>
              </a:r>
            </a:p>
          </p:txBody>
        </p:sp>
        <p:sp>
          <p:nvSpPr>
            <p:cNvPr id="81931" name="Text Box 11">
              <a:extLst>
                <a:ext uri="{FF2B5EF4-FFF2-40B4-BE49-F238E27FC236}">
                  <a16:creationId xmlns:a16="http://schemas.microsoft.com/office/drawing/2014/main" id="{25A6D3F6-1560-413E-A275-D59FB06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934"/>
              <a:ext cx="761" cy="37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系统调用</a:t>
              </a:r>
            </a:p>
            <a:p>
              <a:pPr algn="just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接口</a:t>
              </a:r>
            </a:p>
          </p:txBody>
        </p:sp>
        <p:sp>
          <p:nvSpPr>
            <p:cNvPr id="81932" name="Line 12">
              <a:extLst>
                <a:ext uri="{FF2B5EF4-FFF2-40B4-BE49-F238E27FC236}">
                  <a16:creationId xmlns:a16="http://schemas.microsoft.com/office/drawing/2014/main" id="{AE19AE57-E510-4E10-988D-BD1F8CFEE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207"/>
              <a:ext cx="18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13">
              <a:extLst>
                <a:ext uri="{FF2B5EF4-FFF2-40B4-BE49-F238E27FC236}">
                  <a16:creationId xmlns:a16="http://schemas.microsoft.com/office/drawing/2014/main" id="{18FD56F6-CE5A-45D0-A1AC-941FFF076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27"/>
              <a:ext cx="221" cy="4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14">
              <a:extLst>
                <a:ext uri="{FF2B5EF4-FFF2-40B4-BE49-F238E27FC236}">
                  <a16:creationId xmlns:a16="http://schemas.microsoft.com/office/drawing/2014/main" id="{D1652920-86D6-4C44-B8A0-1EE8219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251"/>
              <a:ext cx="272" cy="5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Text Box 15">
              <a:extLst>
                <a:ext uri="{FF2B5EF4-FFF2-40B4-BE49-F238E27FC236}">
                  <a16:creationId xmlns:a16="http://schemas.microsoft.com/office/drawing/2014/main" id="{EB9BB34A-7456-4E06-89A1-E3FE08810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35"/>
              <a:ext cx="3369" cy="5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                 </a:t>
              </a:r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硬件</a:t>
              </a:r>
            </a:p>
            <a:p>
              <a:pPr algn="just"/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处理器、存储器、磁盘、打印机、终端等</a:t>
              </a:r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81936" name="Text Box 16">
              <a:extLst>
                <a:ext uri="{FF2B5EF4-FFF2-40B4-BE49-F238E27FC236}">
                  <a16:creationId xmlns:a16="http://schemas.microsoft.com/office/drawing/2014/main" id="{7EF6B723-22E8-42AF-9CD8-608E8BCAA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8"/>
              <a:ext cx="353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</a:t>
              </a:r>
            </a:p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户</a:t>
              </a:r>
            </a:p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态</a:t>
              </a:r>
            </a:p>
          </p:txBody>
        </p:sp>
        <p:sp>
          <p:nvSpPr>
            <p:cNvPr id="81937" name="Text Box 17">
              <a:extLst>
                <a:ext uri="{FF2B5EF4-FFF2-40B4-BE49-F238E27FC236}">
                  <a16:creationId xmlns:a16="http://schemas.microsoft.com/office/drawing/2014/main" id="{7BAAFDC1-D6BE-4EBB-BF6A-D657D94E9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04"/>
              <a:ext cx="288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核</a:t>
              </a:r>
            </a:p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心</a:t>
              </a:r>
            </a:p>
            <a:p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态</a:t>
              </a:r>
            </a:p>
          </p:txBody>
        </p:sp>
        <p:sp>
          <p:nvSpPr>
            <p:cNvPr id="81938" name="Line 18">
              <a:extLst>
                <a:ext uri="{FF2B5EF4-FFF2-40B4-BE49-F238E27FC236}">
                  <a16:creationId xmlns:a16="http://schemas.microsoft.com/office/drawing/2014/main" id="{A187A212-FF33-462C-8F98-6527B2312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27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9">
              <a:extLst>
                <a:ext uri="{FF2B5EF4-FFF2-40B4-BE49-F238E27FC236}">
                  <a16:creationId xmlns:a16="http://schemas.microsoft.com/office/drawing/2014/main" id="{424B5A29-AB0E-48DF-AE64-90EF2A6A3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5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20">
              <a:extLst>
                <a:ext uri="{FF2B5EF4-FFF2-40B4-BE49-F238E27FC236}">
                  <a16:creationId xmlns:a16="http://schemas.microsoft.com/office/drawing/2014/main" id="{41613DF8-C04A-4078-B02E-78E464F4C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8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0DDD4FB-2064-45F6-B5AE-9E6A57B6C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44675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8FFDC49-6090-4C4C-AFA5-9F6D6FE5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进程交互</a:t>
            </a:r>
            <a: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  <a:t>的观点</a:t>
            </a:r>
            <a:r>
              <a:rPr lang="en-US" altLang="zh-CN" sz="4800">
                <a:solidFill>
                  <a:srgbClr val="FF0000"/>
                </a:solidFill>
                <a:ea typeface="仿宋_GB2312" pitchFamily="49" charset="-122"/>
              </a:rPr>
              <a:t>(1)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AB5C542-0E88-47E5-B2CC-0AAB8C093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73246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进程是支持程序执行的系统机制，系统以进程方式组织用户使用计算机。</a:t>
            </a:r>
          </a:p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操作系统可看作由多个独立运行的进程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用户进程和系统进程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及一个对诸进程控制和协调的内核所组成。</a:t>
            </a:r>
          </a:p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用户进程完成用户作业要求，系统进程实现操作系统提供的服务功能。</a:t>
            </a:r>
          </a:p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内核控制和协调进程运行，解决并发进程之间的同步、通信和死锁问题。</a:t>
            </a:r>
          </a:p>
          <a:p>
            <a:pPr eaLnBrk="1" hangingPunct="1"/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这是一种动态观察操作系统的方法，把进程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线程在系统中执行的本质过程、内在联系和状态变化揭示出来。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D5BA6D-F332-4574-B68B-E6E78C864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en-US" altLang="zh-CN"/>
            </a:b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8B458C9-E178-4367-91F8-0B526667F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8001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  <a:r>
              <a:rPr lang="en-US" altLang="zh-CN"/>
              <a:t>  </a:t>
            </a:r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D47381CE-459C-40C4-AAA7-AF7D7DCD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143000"/>
            <a:ext cx="2819400" cy="587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程序执行的特性</a:t>
            </a:r>
          </a:p>
        </p:txBody>
      </p:sp>
      <p:sp>
        <p:nvSpPr>
          <p:cNvPr id="84997" name="Text Box 6">
            <a:extLst>
              <a:ext uri="{FF2B5EF4-FFF2-40B4-BE49-F238E27FC236}">
                <a16:creationId xmlns:a16="http://schemas.microsoft.com/office/drawing/2014/main" id="{79F23474-39B6-44ED-8033-EB9583D3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16163"/>
            <a:ext cx="1752600" cy="585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顺序执行</a:t>
            </a:r>
          </a:p>
        </p:txBody>
      </p:sp>
      <p:sp>
        <p:nvSpPr>
          <p:cNvPr id="84998" name="AutoShape 7">
            <a:extLst>
              <a:ext uri="{FF2B5EF4-FFF2-40B4-BE49-F238E27FC236}">
                <a16:creationId xmlns:a16="http://schemas.microsoft.com/office/drawing/2014/main" id="{F6A123FA-8271-4A7B-9A7A-CA1DD6968A9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291012" y="-555624"/>
            <a:ext cx="485775" cy="5257800"/>
          </a:xfrm>
          <a:prstGeom prst="rightBrace">
            <a:avLst>
              <a:gd name="adj1" fmla="val 901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9" name="Text Box 8">
            <a:extLst>
              <a:ext uri="{FF2B5EF4-FFF2-40B4-BE49-F238E27FC236}">
                <a16:creationId xmlns:a16="http://schemas.microsoft.com/office/drawing/2014/main" id="{25CBBB07-7F72-42D3-8693-E4E87474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16163"/>
            <a:ext cx="1614488" cy="585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并发执行</a:t>
            </a:r>
          </a:p>
        </p:txBody>
      </p:sp>
      <p:sp>
        <p:nvSpPr>
          <p:cNvPr id="85000" name="AutoShape 10">
            <a:extLst>
              <a:ext uri="{FF2B5EF4-FFF2-40B4-BE49-F238E27FC236}">
                <a16:creationId xmlns:a16="http://schemas.microsoft.com/office/drawing/2014/main" id="{5E51FF17-77A1-408E-A0B3-A1D432BF623A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650206" y="1597819"/>
            <a:ext cx="585788" cy="3124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1" name="AutoShape 11">
            <a:extLst>
              <a:ext uri="{FF2B5EF4-FFF2-40B4-BE49-F238E27FC236}">
                <a16:creationId xmlns:a16="http://schemas.microsoft.com/office/drawing/2014/main" id="{221CF85A-81A2-466A-88A2-237D192866EA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6385719" y="1888332"/>
            <a:ext cx="587375" cy="2224087"/>
          </a:xfrm>
          <a:prstGeom prst="rightBrace">
            <a:avLst>
              <a:gd name="adj1" fmla="val 3155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2" name="Text Box 12">
            <a:extLst>
              <a:ext uri="{FF2B5EF4-FFF2-40B4-BE49-F238E27FC236}">
                <a16:creationId xmlns:a16="http://schemas.microsoft.com/office/drawing/2014/main" id="{F02AFBAF-5BBF-4F4A-A664-459064659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81388"/>
            <a:ext cx="1112838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顺序性</a:t>
            </a:r>
          </a:p>
        </p:txBody>
      </p:sp>
      <p:sp>
        <p:nvSpPr>
          <p:cNvPr id="85003" name="Text Box 13">
            <a:extLst>
              <a:ext uri="{FF2B5EF4-FFF2-40B4-BE49-F238E27FC236}">
                <a16:creationId xmlns:a16="http://schemas.microsoft.com/office/drawing/2014/main" id="{E79EF170-99EB-4032-BB9C-F612A3927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3481388"/>
            <a:ext cx="1111250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封闭性</a:t>
            </a:r>
          </a:p>
        </p:txBody>
      </p:sp>
      <p:sp>
        <p:nvSpPr>
          <p:cNvPr id="85004" name="Text Box 14">
            <a:extLst>
              <a:ext uri="{FF2B5EF4-FFF2-40B4-BE49-F238E27FC236}">
                <a16:creationId xmlns:a16="http://schemas.microsoft.com/office/drawing/2014/main" id="{D938962A-40FA-46B6-B262-5A1502A9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81388"/>
            <a:ext cx="1112838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再现性</a:t>
            </a:r>
          </a:p>
        </p:txBody>
      </p:sp>
      <p:sp>
        <p:nvSpPr>
          <p:cNvPr id="85005" name="Text Box 15">
            <a:extLst>
              <a:ext uri="{FF2B5EF4-FFF2-40B4-BE49-F238E27FC236}">
                <a16:creationId xmlns:a16="http://schemas.microsoft.com/office/drawing/2014/main" id="{A512C163-3895-499B-9AB3-CED7594D8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3294063"/>
            <a:ext cx="1112838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间断性</a:t>
            </a:r>
          </a:p>
        </p:txBody>
      </p:sp>
      <p:sp>
        <p:nvSpPr>
          <p:cNvPr id="85006" name="Text Box 16">
            <a:extLst>
              <a:ext uri="{FF2B5EF4-FFF2-40B4-BE49-F238E27FC236}">
                <a16:creationId xmlns:a16="http://schemas.microsoft.com/office/drawing/2014/main" id="{1EFF775C-516B-46FA-B165-7329B71A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3294063"/>
            <a:ext cx="1449387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ctr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无封闭性</a:t>
            </a:r>
          </a:p>
        </p:txBody>
      </p:sp>
      <p:sp>
        <p:nvSpPr>
          <p:cNvPr id="85007" name="Text Box 17">
            <a:extLst>
              <a:ext uri="{FF2B5EF4-FFF2-40B4-BE49-F238E27FC236}">
                <a16:creationId xmlns:a16="http://schemas.microsoft.com/office/drawing/2014/main" id="{8A07B47D-2EFE-4D84-82EE-F3D209C9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3294063"/>
            <a:ext cx="1563687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无再现性</a:t>
            </a:r>
          </a:p>
        </p:txBody>
      </p:sp>
      <p:sp>
        <p:nvSpPr>
          <p:cNvPr id="85008" name="AutoShape 18">
            <a:extLst>
              <a:ext uri="{FF2B5EF4-FFF2-40B4-BE49-F238E27FC236}">
                <a16:creationId xmlns:a16="http://schemas.microsoft.com/office/drawing/2014/main" id="{E8D2C36E-1FB7-4790-9C96-2049CDC67A30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289675" y="2863850"/>
            <a:ext cx="587375" cy="2225675"/>
          </a:xfrm>
          <a:prstGeom prst="rightBrace">
            <a:avLst>
              <a:gd name="adj1" fmla="val 315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9" name="Text Box 19">
            <a:extLst>
              <a:ext uri="{FF2B5EF4-FFF2-40B4-BE49-F238E27FC236}">
                <a16:creationId xmlns:a16="http://schemas.microsoft.com/office/drawing/2014/main" id="{7B402C11-E7FF-440B-AAE2-B6049055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270375"/>
            <a:ext cx="2581275" cy="587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产 生 与 时 间</a:t>
            </a:r>
          </a:p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有  关  错  误</a:t>
            </a:r>
          </a:p>
        </p:txBody>
      </p:sp>
      <p:sp>
        <p:nvSpPr>
          <p:cNvPr id="85010" name="AutoShape 20">
            <a:extLst>
              <a:ext uri="{FF2B5EF4-FFF2-40B4-BE49-F238E27FC236}">
                <a16:creationId xmlns:a16="http://schemas.microsoft.com/office/drawing/2014/main" id="{B0D83EE6-EC99-46AC-A44B-ACADC34D4317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6565106" y="3277394"/>
            <a:ext cx="357188" cy="3581400"/>
          </a:xfrm>
          <a:prstGeom prst="rightBrace">
            <a:avLst>
              <a:gd name="adj1" fmla="val 8355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1" name="Text Box 21">
            <a:extLst>
              <a:ext uri="{FF2B5EF4-FFF2-40B4-BE49-F238E27FC236}">
                <a16:creationId xmlns:a16="http://schemas.microsoft.com/office/drawing/2014/main" id="{490F3817-321D-48EF-875F-11D33030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246688"/>
            <a:ext cx="1724025" cy="392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结果不惟一</a:t>
            </a:r>
          </a:p>
        </p:txBody>
      </p:sp>
      <p:sp>
        <p:nvSpPr>
          <p:cNvPr id="85012" name="Text Box 22">
            <a:extLst>
              <a:ext uri="{FF2B5EF4-FFF2-40B4-BE49-F238E27FC236}">
                <a16:creationId xmlns:a16="http://schemas.microsoft.com/office/drawing/2014/main" id="{54A1CB05-6806-44E8-91BE-1245E15B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246688"/>
            <a:ext cx="1709737" cy="392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永远等待</a:t>
            </a:r>
          </a:p>
        </p:txBody>
      </p:sp>
      <p:sp>
        <p:nvSpPr>
          <p:cNvPr id="85013" name="Text Box 26">
            <a:extLst>
              <a:ext uri="{FF2B5EF4-FFF2-40B4-BE49-F238E27FC236}">
                <a16:creationId xmlns:a16="http://schemas.microsoft.com/office/drawing/2014/main" id="{04FDADFA-AE9A-43FE-B7FD-9F4515FB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4191000"/>
            <a:ext cx="1770062" cy="6445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并发性与其他特性的关系</a:t>
            </a:r>
          </a:p>
        </p:txBody>
      </p:sp>
      <p:sp>
        <p:nvSpPr>
          <p:cNvPr id="85014" name="Text Box 27">
            <a:extLst>
              <a:ext uri="{FF2B5EF4-FFF2-40B4-BE49-F238E27FC236}">
                <a16:creationId xmlns:a16="http://schemas.microsoft.com/office/drawing/2014/main" id="{DA5BB1F1-952D-4D6F-A898-70082B1F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129213"/>
            <a:ext cx="884237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并发性</a:t>
            </a:r>
          </a:p>
        </p:txBody>
      </p:sp>
      <p:sp>
        <p:nvSpPr>
          <p:cNvPr id="85015" name="Line 28">
            <a:extLst>
              <a:ext uri="{FF2B5EF4-FFF2-40B4-BE49-F238E27FC236}">
                <a16:creationId xmlns:a16="http://schemas.microsoft.com/office/drawing/2014/main" id="{8A46A713-34AF-45D5-86A2-DD5ED413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5449888"/>
            <a:ext cx="442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6" name="Line 30">
            <a:extLst>
              <a:ext uri="{FF2B5EF4-FFF2-40B4-BE49-F238E27FC236}">
                <a16:creationId xmlns:a16="http://schemas.microsoft.com/office/drawing/2014/main" id="{02D6A44A-FF0B-413B-ACA4-82399B70A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5449888"/>
            <a:ext cx="333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Text Box 31">
            <a:extLst>
              <a:ext uri="{FF2B5EF4-FFF2-40B4-BE49-F238E27FC236}">
                <a16:creationId xmlns:a16="http://schemas.microsoft.com/office/drawing/2014/main" id="{56277333-584A-4819-A7A8-CD65BD9F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5129213"/>
            <a:ext cx="884237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异步性</a:t>
            </a:r>
          </a:p>
        </p:txBody>
      </p:sp>
      <p:sp>
        <p:nvSpPr>
          <p:cNvPr id="85018" name="Text Box 32">
            <a:extLst>
              <a:ext uri="{FF2B5EF4-FFF2-40B4-BE49-F238E27FC236}">
                <a16:creationId xmlns:a16="http://schemas.microsoft.com/office/drawing/2014/main" id="{76F4A6EB-6B84-4670-9678-EB4D251B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84238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共享性</a:t>
            </a:r>
          </a:p>
        </p:txBody>
      </p:sp>
      <p:sp>
        <p:nvSpPr>
          <p:cNvPr id="85019" name="AutoShape 34">
            <a:extLst>
              <a:ext uri="{FF2B5EF4-FFF2-40B4-BE49-F238E27FC236}">
                <a16:creationId xmlns:a16="http://schemas.microsoft.com/office/drawing/2014/main" id="{8426D191-C671-45C9-935A-66991588CBAD}"/>
              </a:ext>
            </a:extLst>
          </p:cNvPr>
          <p:cNvSpPr>
            <a:spLocks/>
          </p:cNvSpPr>
          <p:nvPr/>
        </p:nvSpPr>
        <p:spPr bwMode="auto">
          <a:xfrm rot="5400000">
            <a:off x="1917700" y="3756025"/>
            <a:ext cx="312738" cy="2433638"/>
          </a:xfrm>
          <a:prstGeom prst="leftBrace">
            <a:avLst>
              <a:gd name="adj1" fmla="val 648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3BC8F7C-5CC8-4E7E-B3CC-9C3FBA67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159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 sz="4800">
                <a:solidFill>
                  <a:schemeClr val="accent2"/>
                </a:solidFill>
              </a:rPr>
            </a:br>
            <a:br>
              <a:rPr lang="en-US" altLang="zh-CN" sz="4800">
                <a:solidFill>
                  <a:schemeClr val="accent2"/>
                </a:solidFill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86019" name="Group 38">
            <a:extLst>
              <a:ext uri="{FF2B5EF4-FFF2-40B4-BE49-F238E27FC236}">
                <a16:creationId xmlns:a16="http://schemas.microsoft.com/office/drawing/2014/main" id="{A0AE714A-88BB-4B3A-8B99-658F7CFA5355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1219200"/>
            <a:ext cx="7669213" cy="5334000"/>
            <a:chOff x="610" y="768"/>
            <a:chExt cx="4831" cy="3360"/>
          </a:xfrm>
        </p:grpSpPr>
        <p:sp>
          <p:nvSpPr>
            <p:cNvPr id="86020" name="Text Box 5">
              <a:extLst>
                <a:ext uri="{FF2B5EF4-FFF2-40B4-BE49-F238E27FC236}">
                  <a16:creationId xmlns:a16="http://schemas.microsoft.com/office/drawing/2014/main" id="{56155C4A-5FD8-4CA4-81D2-188D0E94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1622"/>
              <a:ext cx="764" cy="42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临界资源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调度原则</a:t>
              </a:r>
            </a:p>
          </p:txBody>
        </p:sp>
        <p:sp>
          <p:nvSpPr>
            <p:cNvPr id="86021" name="Text Box 6">
              <a:extLst>
                <a:ext uri="{FF2B5EF4-FFF2-40B4-BE49-F238E27FC236}">
                  <a16:creationId xmlns:a16="http://schemas.microsoft.com/office/drawing/2014/main" id="{3C1FC270-3D71-4F13-AB87-2A972D57A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" y="768"/>
              <a:ext cx="1804" cy="28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进程的制约关系</a:t>
              </a:r>
            </a:p>
          </p:txBody>
        </p:sp>
        <p:sp>
          <p:nvSpPr>
            <p:cNvPr id="86022" name="Text Box 7">
              <a:extLst>
                <a:ext uri="{FF2B5EF4-FFF2-40B4-BE49-F238E27FC236}">
                  <a16:creationId xmlns:a16="http://schemas.microsoft.com/office/drawing/2014/main" id="{636E6E0E-B141-40AA-84CC-65DEEB5FA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竞争关系</a:t>
              </a:r>
            </a:p>
          </p:txBody>
        </p:sp>
        <p:sp>
          <p:nvSpPr>
            <p:cNvPr id="86023" name="AutoShape 8">
              <a:extLst>
                <a:ext uri="{FF2B5EF4-FFF2-40B4-BE49-F238E27FC236}">
                  <a16:creationId xmlns:a16="http://schemas.microsoft.com/office/drawing/2014/main" id="{78D3E54F-4321-4135-84FD-DD81E71451AC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923" y="-637"/>
              <a:ext cx="384" cy="3577"/>
            </a:xfrm>
            <a:prstGeom prst="rightBrace">
              <a:avLst>
                <a:gd name="adj1" fmla="val 77626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4" name="Text Box 9">
              <a:extLst>
                <a:ext uri="{FF2B5EF4-FFF2-40B4-BE49-F238E27FC236}">
                  <a16:creationId xmlns:a16="http://schemas.microsoft.com/office/drawing/2014/main" id="{B74BFD3E-9D50-4277-91C3-A41DE8C86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通信关系</a:t>
              </a:r>
            </a:p>
          </p:txBody>
        </p:sp>
        <p:sp>
          <p:nvSpPr>
            <p:cNvPr id="86025" name="AutoShape 10">
              <a:extLst>
                <a:ext uri="{FF2B5EF4-FFF2-40B4-BE49-F238E27FC236}">
                  <a16:creationId xmlns:a16="http://schemas.microsoft.com/office/drawing/2014/main" id="{B9E9A7F1-9DCB-4E0E-876C-D27825BB1EB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923" y="-637"/>
              <a:ext cx="384" cy="3577"/>
            </a:xfrm>
            <a:prstGeom prst="rightBrace">
              <a:avLst>
                <a:gd name="adj1" fmla="val 77626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6" name="AutoShape 11">
              <a:extLst>
                <a:ext uri="{FF2B5EF4-FFF2-40B4-BE49-F238E27FC236}">
                  <a16:creationId xmlns:a16="http://schemas.microsoft.com/office/drawing/2014/main" id="{C6D7A613-C6D9-4B2D-BE45-54D2AD01501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2199" y="1431"/>
              <a:ext cx="288" cy="2034"/>
            </a:xfrm>
            <a:prstGeom prst="rightBrace">
              <a:avLst>
                <a:gd name="adj1" fmla="val 58854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7" name="Text Box 12">
              <a:extLst>
                <a:ext uri="{FF2B5EF4-FFF2-40B4-BE49-F238E27FC236}">
                  <a16:creationId xmlns:a16="http://schemas.microsoft.com/office/drawing/2014/main" id="{6598F610-523B-499C-8CF4-81B08D280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1728"/>
              <a:ext cx="894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临界区</a:t>
              </a:r>
            </a:p>
          </p:txBody>
        </p:sp>
        <p:sp>
          <p:nvSpPr>
            <p:cNvPr id="86028" name="Line 13">
              <a:extLst>
                <a:ext uri="{FF2B5EF4-FFF2-40B4-BE49-F238E27FC236}">
                  <a16:creationId xmlns:a16="http://schemas.microsoft.com/office/drawing/2014/main" id="{DCA4DFCC-574F-44EF-9FBA-F014702E7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53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id="{B6C5FB21-79A9-4B14-BAD9-9C499353A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920"/>
              <a:ext cx="0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Text Box 15">
              <a:extLst>
                <a:ext uri="{FF2B5EF4-FFF2-40B4-BE49-F238E27FC236}">
                  <a16:creationId xmlns:a16="http://schemas.microsoft.com/office/drawing/2014/main" id="{390A1862-B8F6-4505-BDD3-1ADD780E0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113"/>
              <a:ext cx="1111" cy="2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进程互斥</a:t>
              </a:r>
            </a:p>
          </p:txBody>
        </p:sp>
        <p:sp>
          <p:nvSpPr>
            <p:cNvPr id="86031" name="Text Box 16">
              <a:extLst>
                <a:ext uri="{FF2B5EF4-FFF2-40B4-BE49-F238E27FC236}">
                  <a16:creationId xmlns:a16="http://schemas.microsoft.com/office/drawing/2014/main" id="{0BB8533C-7E41-402C-A781-9A943F427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12"/>
              <a:ext cx="1092" cy="2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进程同步</a:t>
              </a:r>
            </a:p>
          </p:txBody>
        </p:sp>
        <p:sp>
          <p:nvSpPr>
            <p:cNvPr id="86032" name="Line 17">
              <a:extLst>
                <a:ext uri="{FF2B5EF4-FFF2-40B4-BE49-F238E27FC236}">
                  <a16:creationId xmlns:a16="http://schemas.microsoft.com/office/drawing/2014/main" id="{EF2D6D44-8131-4B5D-96C6-B7CE3B50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84"/>
              <a:ext cx="0" cy="5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AutoShape 18">
              <a:extLst>
                <a:ext uri="{FF2B5EF4-FFF2-40B4-BE49-F238E27FC236}">
                  <a16:creationId xmlns:a16="http://schemas.microsoft.com/office/drawing/2014/main" id="{E794DE25-5F35-47AE-9645-D104DE3D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632"/>
              <a:ext cx="359" cy="383"/>
            </a:xfrm>
            <a:prstGeom prst="leftBrace">
              <a:avLst>
                <a:gd name="adj1" fmla="val 8890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4" name="Text Box 19">
              <a:extLst>
                <a:ext uri="{FF2B5EF4-FFF2-40B4-BE49-F238E27FC236}">
                  <a16:creationId xmlns:a16="http://schemas.microsoft.com/office/drawing/2014/main" id="{811E6BBD-53B5-4918-A6A5-968B93A9B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1431" cy="28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进程同步机制</a:t>
              </a:r>
            </a:p>
            <a:p>
              <a:pPr algn="just"/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6035" name="Text Box 20">
              <a:extLst>
                <a:ext uri="{FF2B5EF4-FFF2-40B4-BE49-F238E27FC236}">
                  <a16:creationId xmlns:a16="http://schemas.microsoft.com/office/drawing/2014/main" id="{DAFB68B6-AEFA-41A5-9472-22ECCB2B4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976"/>
              <a:ext cx="1075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硬件设施</a:t>
              </a:r>
            </a:p>
          </p:txBody>
        </p:sp>
        <p:sp>
          <p:nvSpPr>
            <p:cNvPr id="86036" name="Text Box 21">
              <a:extLst>
                <a:ext uri="{FF2B5EF4-FFF2-40B4-BE49-F238E27FC236}">
                  <a16:creationId xmlns:a16="http://schemas.microsoft.com/office/drawing/2014/main" id="{5E5AF189-1516-46C1-969F-D6B53F952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76"/>
              <a:ext cx="816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软件算法</a:t>
              </a:r>
            </a:p>
          </p:txBody>
        </p:sp>
        <p:sp>
          <p:nvSpPr>
            <p:cNvPr id="86037" name="Text Box 22">
              <a:extLst>
                <a:ext uri="{FF2B5EF4-FFF2-40B4-BE49-F238E27FC236}">
                  <a16:creationId xmlns:a16="http://schemas.microsoft.com/office/drawing/2014/main" id="{723F8120-B97B-4604-AEFD-104BA8ABC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6"/>
              <a:ext cx="1035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信号量，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PV</a:t>
              </a:r>
            </a:p>
          </p:txBody>
        </p:sp>
        <p:sp>
          <p:nvSpPr>
            <p:cNvPr id="86038" name="Text Box 23">
              <a:extLst>
                <a:ext uri="{FF2B5EF4-FFF2-40B4-BE49-F238E27FC236}">
                  <a16:creationId xmlns:a16="http://schemas.microsoft.com/office/drawing/2014/main" id="{20574A5D-6CBC-433C-8496-B3E56D5C9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76"/>
              <a:ext cx="89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管   程</a:t>
              </a:r>
            </a:p>
          </p:txBody>
        </p:sp>
        <p:sp>
          <p:nvSpPr>
            <p:cNvPr id="86039" name="AutoShape 24">
              <a:extLst>
                <a:ext uri="{FF2B5EF4-FFF2-40B4-BE49-F238E27FC236}">
                  <a16:creationId xmlns:a16="http://schemas.microsoft.com/office/drawing/2014/main" id="{CC9F3EAA-02C7-4D06-A920-1DEC4CC37A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7" y="2881"/>
              <a:ext cx="96" cy="669"/>
            </a:xfrm>
            <a:prstGeom prst="leftBrace">
              <a:avLst>
                <a:gd name="adj1" fmla="val 58073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0" name="Text Box 25">
              <a:extLst>
                <a:ext uri="{FF2B5EF4-FFF2-40B4-BE49-F238E27FC236}">
                  <a16:creationId xmlns:a16="http://schemas.microsoft.com/office/drawing/2014/main" id="{98FC89B7-60FB-4C87-80E3-DA773841C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720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对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T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关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换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&amp;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指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S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令</a:t>
              </a:r>
            </a:p>
          </p:txBody>
        </p:sp>
        <p:sp>
          <p:nvSpPr>
            <p:cNvPr id="86041" name="AutoShape 26">
              <a:extLst>
                <a:ext uri="{FF2B5EF4-FFF2-40B4-BE49-F238E27FC236}">
                  <a16:creationId xmlns:a16="http://schemas.microsoft.com/office/drawing/2014/main" id="{94EC058E-244E-440C-A6EF-F22741B1C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726" y="2882"/>
              <a:ext cx="96" cy="667"/>
            </a:xfrm>
            <a:prstGeom prst="leftBrace">
              <a:avLst>
                <a:gd name="adj1" fmla="val 5789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2" name="Text Box 27">
              <a:extLst>
                <a:ext uri="{FF2B5EF4-FFF2-40B4-BE49-F238E27FC236}">
                  <a16:creationId xmlns:a16="http://schemas.microsoft.com/office/drawing/2014/main" id="{766413EF-AC51-42CA-B117-CB2A2B24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64"/>
              <a:ext cx="885" cy="5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Dekker</a:t>
              </a:r>
            </a:p>
            <a:p>
              <a:pPr algn="just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Petterson</a:t>
              </a:r>
            </a:p>
          </p:txBody>
        </p:sp>
        <p:sp>
          <p:nvSpPr>
            <p:cNvPr id="86043" name="AutoShape 28">
              <a:extLst>
                <a:ext uri="{FF2B5EF4-FFF2-40B4-BE49-F238E27FC236}">
                  <a16:creationId xmlns:a16="http://schemas.microsoft.com/office/drawing/2014/main" id="{C473EDE9-ED3E-47D9-8DBD-1F3D7BD54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52" y="2768"/>
              <a:ext cx="96" cy="895"/>
            </a:xfrm>
            <a:prstGeom prst="leftBrace">
              <a:avLst>
                <a:gd name="adj1" fmla="val 77691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4" name="Text Box 29">
              <a:extLst>
                <a:ext uri="{FF2B5EF4-FFF2-40B4-BE49-F238E27FC236}">
                  <a16:creationId xmlns:a16="http://schemas.microsoft.com/office/drawing/2014/main" id="{ABC60DD5-E16E-4DC2-90C8-A3501A2CE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64"/>
              <a:ext cx="954" cy="6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二 整 记 集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进 数 录 合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型 型 型 型</a:t>
              </a:r>
            </a:p>
          </p:txBody>
        </p:sp>
        <p:sp>
          <p:nvSpPr>
            <p:cNvPr id="86045" name="AutoShape 30">
              <a:extLst>
                <a:ext uri="{FF2B5EF4-FFF2-40B4-BE49-F238E27FC236}">
                  <a16:creationId xmlns:a16="http://schemas.microsoft.com/office/drawing/2014/main" id="{34C30FB5-79B8-471B-9084-FDFCF150A4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20" y="2768"/>
              <a:ext cx="96" cy="896"/>
            </a:xfrm>
            <a:prstGeom prst="leftBrace">
              <a:avLst>
                <a:gd name="adj1" fmla="val 77778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6" name="Text Box 31">
              <a:extLst>
                <a:ext uri="{FF2B5EF4-FFF2-40B4-BE49-F238E27FC236}">
                  <a16:creationId xmlns:a16="http://schemas.microsoft.com/office/drawing/2014/main" id="{F5AF7054-DB38-4E34-A6E3-7483836A7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64"/>
              <a:ext cx="1235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定 特 条 结 实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义 性 件 构 现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      变 </a:t>
              </a:r>
            </a:p>
            <a:p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      量</a:t>
              </a:r>
            </a:p>
            <a:p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6047" name="AutoShape 32">
              <a:extLst>
                <a:ext uri="{FF2B5EF4-FFF2-40B4-BE49-F238E27FC236}">
                  <a16:creationId xmlns:a16="http://schemas.microsoft.com/office/drawing/2014/main" id="{40903638-2A05-420F-A59A-BBC328B34BE4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251" y="1204"/>
              <a:ext cx="193" cy="3351"/>
            </a:xfrm>
            <a:prstGeom prst="rightBrace">
              <a:avLst>
                <a:gd name="adj1" fmla="val 14468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8" name="Text Box 36">
              <a:extLst>
                <a:ext uri="{FF2B5EF4-FFF2-40B4-BE49-F238E27FC236}">
                  <a16:creationId xmlns:a16="http://schemas.microsoft.com/office/drawing/2014/main" id="{9BA821BF-F62E-408B-88DF-CAE0921E5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协作关系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52F8E3E-931B-4CCF-AE3C-835C91A2E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en-US" altLang="zh-CN" sz="4800"/>
            </a:br>
            <a:endParaRPr lang="en-US" altLang="zh-CN" sz="48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D6B5A4B-D916-4983-809E-2B0DC0F84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8001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</a:t>
            </a:r>
            <a:endParaRPr lang="en-US" altLang="zh-CN" sz="3600"/>
          </a:p>
        </p:txBody>
      </p:sp>
      <p:grpSp>
        <p:nvGrpSpPr>
          <p:cNvPr id="87044" name="Group 25">
            <a:extLst>
              <a:ext uri="{FF2B5EF4-FFF2-40B4-BE49-F238E27FC236}">
                <a16:creationId xmlns:a16="http://schemas.microsoft.com/office/drawing/2014/main" id="{ECB7A284-CDD2-4481-9BEC-157A5FB695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0600"/>
            <a:ext cx="7696200" cy="5246688"/>
            <a:chOff x="432" y="624"/>
            <a:chExt cx="4848" cy="3305"/>
          </a:xfrm>
        </p:grpSpPr>
        <p:sp>
          <p:nvSpPr>
            <p:cNvPr id="87045" name="Text Box 26">
              <a:extLst>
                <a:ext uri="{FF2B5EF4-FFF2-40B4-BE49-F238E27FC236}">
                  <a16:creationId xmlns:a16="http://schemas.microsoft.com/office/drawing/2014/main" id="{F132A4FB-6924-4321-B48D-72F30C2E5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009"/>
              <a:ext cx="103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分布式</a:t>
              </a:r>
            </a:p>
          </p:txBody>
        </p:sp>
        <p:sp>
          <p:nvSpPr>
            <p:cNvPr id="87046" name="Text Box 27">
              <a:extLst>
                <a:ext uri="{FF2B5EF4-FFF2-40B4-BE49-F238E27FC236}">
                  <a16:creationId xmlns:a16="http://schemas.microsoft.com/office/drawing/2014/main" id="{F14F2557-7BBD-4536-B3C7-C55B35B8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513"/>
              <a:ext cx="1212" cy="137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发   远   套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送   程   接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接   过   字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收   程   通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  调   信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件   用</a:t>
              </a:r>
            </a:p>
          </p:txBody>
        </p:sp>
        <p:sp>
          <p:nvSpPr>
            <p:cNvPr id="87047" name="Text Box 28">
              <a:extLst>
                <a:ext uri="{FF2B5EF4-FFF2-40B4-BE49-F238E27FC236}">
                  <a16:creationId xmlns:a16="http://schemas.microsoft.com/office/drawing/2014/main" id="{5CB563AA-8F6E-4E95-A2AB-407A3AEB1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624"/>
              <a:ext cx="1212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进程通信</a:t>
              </a:r>
            </a:p>
          </p:txBody>
        </p:sp>
        <p:sp>
          <p:nvSpPr>
            <p:cNvPr id="87048" name="Text Box 29">
              <a:extLst>
                <a:ext uri="{FF2B5EF4-FFF2-40B4-BE49-F238E27FC236}">
                  <a16:creationId xmlns:a16="http://schemas.microsoft.com/office/drawing/2014/main" id="{8E46D808-3FB5-4EE2-BC9D-9A6C646A0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80"/>
              <a:ext cx="1212" cy="3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低级通信</a:t>
              </a:r>
            </a:p>
          </p:txBody>
        </p:sp>
        <p:sp>
          <p:nvSpPr>
            <p:cNvPr id="87049" name="Text Box 30">
              <a:extLst>
                <a:ext uri="{FF2B5EF4-FFF2-40B4-BE49-F238E27FC236}">
                  <a16:creationId xmlns:a16="http://schemas.microsoft.com/office/drawing/2014/main" id="{FF308D72-E348-48EA-83BC-06B202126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380"/>
              <a:ext cx="1125" cy="3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高级通信</a:t>
              </a:r>
            </a:p>
          </p:txBody>
        </p:sp>
        <p:sp>
          <p:nvSpPr>
            <p:cNvPr id="87050" name="Line 31">
              <a:extLst>
                <a:ext uri="{FF2B5EF4-FFF2-40B4-BE49-F238E27FC236}">
                  <a16:creationId xmlns:a16="http://schemas.microsoft.com/office/drawing/2014/main" id="{D36116DD-88A7-4BED-8AB9-16A6E1778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" y="981"/>
              <a:ext cx="1645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1" name="Line 32">
              <a:extLst>
                <a:ext uri="{FF2B5EF4-FFF2-40B4-BE49-F238E27FC236}">
                  <a16:creationId xmlns:a16="http://schemas.microsoft.com/office/drawing/2014/main" id="{7D944D6C-9493-4C40-BDEF-D2A6B5558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981"/>
              <a:ext cx="1299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2" name="Line 33">
              <a:extLst>
                <a:ext uri="{FF2B5EF4-FFF2-40B4-BE49-F238E27FC236}">
                  <a16:creationId xmlns:a16="http://schemas.microsoft.com/office/drawing/2014/main" id="{99B99A39-89C4-408C-BB0B-5C56537A2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757"/>
              <a:ext cx="248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Text Box 34">
              <a:extLst>
                <a:ext uri="{FF2B5EF4-FFF2-40B4-BE49-F238E27FC236}">
                  <a16:creationId xmlns:a16="http://schemas.microsoft.com/office/drawing/2014/main" id="{AB6FDB6C-76B3-4F2B-A5F3-C0FA7AC2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135"/>
              <a:ext cx="634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号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通 信 </a:t>
              </a:r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7054" name="Text Box 35">
              <a:extLst>
                <a:ext uri="{FF2B5EF4-FFF2-40B4-BE49-F238E27FC236}">
                  <a16:creationId xmlns:a16="http://schemas.microsoft.com/office/drawing/2014/main" id="{404E8F26-FE93-4B4C-A45F-0ABBA4EE5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135"/>
              <a:ext cx="520" cy="88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endParaRPr kumimoji="0" lang="zh-CN" altLang="zh-CN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7055" name="AutoShape 36">
              <a:extLst>
                <a:ext uri="{FF2B5EF4-FFF2-40B4-BE49-F238E27FC236}">
                  <a16:creationId xmlns:a16="http://schemas.microsoft.com/office/drawing/2014/main" id="{AC6D32EE-FC7B-4A42-9AA0-DE53B14B998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09" y="931"/>
              <a:ext cx="252" cy="1904"/>
            </a:xfrm>
            <a:prstGeom prst="leftBrace">
              <a:avLst>
                <a:gd name="adj1" fmla="val 62963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056" name="Text Box 37">
              <a:extLst>
                <a:ext uri="{FF2B5EF4-FFF2-40B4-BE49-F238E27FC236}">
                  <a16:creationId xmlns:a16="http://schemas.microsoft.com/office/drawing/2014/main" id="{6E9BCE32-2D80-4A04-A7E6-559D102D1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009"/>
              <a:ext cx="103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集中式</a:t>
              </a:r>
            </a:p>
          </p:txBody>
        </p:sp>
        <p:sp>
          <p:nvSpPr>
            <p:cNvPr id="87057" name="Text Box 38">
              <a:extLst>
                <a:ext uri="{FF2B5EF4-FFF2-40B4-BE49-F238E27FC236}">
                  <a16:creationId xmlns:a16="http://schemas.microsoft.com/office/drawing/2014/main" id="{7D10A803-457C-47F9-B6B6-9FE403006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387"/>
              <a:ext cx="1035" cy="15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消 共 管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息 享 道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传 主 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递 存 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通 通 通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信 信</a:t>
              </a:r>
            </a:p>
          </p:txBody>
        </p:sp>
        <p:sp>
          <p:nvSpPr>
            <p:cNvPr id="87058" name="AutoShape 39">
              <a:extLst>
                <a:ext uri="{FF2B5EF4-FFF2-40B4-BE49-F238E27FC236}">
                  <a16:creationId xmlns:a16="http://schemas.microsoft.com/office/drawing/2014/main" id="{9EEDA64A-5D7F-4386-A85B-E371EACE12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07" y="1892"/>
              <a:ext cx="125" cy="865"/>
            </a:xfrm>
            <a:prstGeom prst="leftBrace">
              <a:avLst>
                <a:gd name="adj1" fmla="val 57667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059" name="AutoShape 40">
              <a:extLst>
                <a:ext uri="{FF2B5EF4-FFF2-40B4-BE49-F238E27FC236}">
                  <a16:creationId xmlns:a16="http://schemas.microsoft.com/office/drawing/2014/main" id="{1DA47D02-73A9-495B-858B-E069E06A56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11" y="1891"/>
              <a:ext cx="125" cy="867"/>
            </a:xfrm>
            <a:prstGeom prst="leftBrace">
              <a:avLst>
                <a:gd name="adj1" fmla="val 57800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060" name="AutoShape 41">
              <a:extLst>
                <a:ext uri="{FF2B5EF4-FFF2-40B4-BE49-F238E27FC236}">
                  <a16:creationId xmlns:a16="http://schemas.microsoft.com/office/drawing/2014/main" id="{0DB640AB-5AB4-48AD-839C-2C91671227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96" y="2721"/>
              <a:ext cx="236" cy="925"/>
            </a:xfrm>
            <a:prstGeom prst="leftBrace">
              <a:avLst>
                <a:gd name="adj1" fmla="val 3266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061" name="Text Box 42">
              <a:extLst>
                <a:ext uri="{FF2B5EF4-FFF2-40B4-BE49-F238E27FC236}">
                  <a16:creationId xmlns:a16="http://schemas.microsoft.com/office/drawing/2014/main" id="{6289FC95-5CF9-40AB-9E3A-26E061FF2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764"/>
              <a:ext cx="941" cy="39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直接通信</a:t>
              </a:r>
            </a:p>
          </p:txBody>
        </p:sp>
        <p:sp>
          <p:nvSpPr>
            <p:cNvPr id="87062" name="Text Box 43">
              <a:extLst>
                <a:ext uri="{FF2B5EF4-FFF2-40B4-BE49-F238E27FC236}">
                  <a16:creationId xmlns:a16="http://schemas.microsoft.com/office/drawing/2014/main" id="{128CBC48-2B63-4B74-B721-C6BB9E8E2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3268"/>
              <a:ext cx="88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信箱通信</a:t>
              </a:r>
            </a:p>
          </p:txBody>
        </p:sp>
        <p:sp>
          <p:nvSpPr>
            <p:cNvPr id="87063" name="Text Box 44">
              <a:extLst>
                <a:ext uri="{FF2B5EF4-FFF2-40B4-BE49-F238E27FC236}">
                  <a16:creationId xmlns:a16="http://schemas.microsoft.com/office/drawing/2014/main" id="{0CA2A211-59FC-4C48-90F5-59DE90B16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115"/>
              <a:ext cx="726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信号量</a:t>
              </a:r>
            </a:p>
            <a:p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通信 </a:t>
              </a:r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7064" name="Line 45">
              <a:extLst>
                <a:ext uri="{FF2B5EF4-FFF2-40B4-BE49-F238E27FC236}">
                  <a16:creationId xmlns:a16="http://schemas.microsoft.com/office/drawing/2014/main" id="{BA887DE7-0CC7-4334-A3D9-046A99C4E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752"/>
              <a:ext cx="408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6A017B2-C70D-4E1E-8073-4117A8ABC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</a:p>
        </p:txBody>
      </p:sp>
      <p:grpSp>
        <p:nvGrpSpPr>
          <p:cNvPr id="88067" name="Group 78">
            <a:extLst>
              <a:ext uri="{FF2B5EF4-FFF2-40B4-BE49-F238E27FC236}">
                <a16:creationId xmlns:a16="http://schemas.microsoft.com/office/drawing/2014/main" id="{309E9DED-639A-4DF6-8A0F-F959ABDC1B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11275"/>
            <a:ext cx="8197850" cy="5241925"/>
            <a:chOff x="480" y="826"/>
            <a:chExt cx="5164" cy="3302"/>
          </a:xfrm>
        </p:grpSpPr>
        <p:sp>
          <p:nvSpPr>
            <p:cNvPr id="88068" name="Text Box 39">
              <a:extLst>
                <a:ext uri="{FF2B5EF4-FFF2-40B4-BE49-F238E27FC236}">
                  <a16:creationId xmlns:a16="http://schemas.microsoft.com/office/drawing/2014/main" id="{42635EA8-7DB4-4DFC-92E3-8D3E3DA6C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826"/>
              <a:ext cx="1747" cy="37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管程的要点</a:t>
              </a:r>
            </a:p>
            <a:p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69" name="Text Box 40">
              <a:extLst>
                <a:ext uri="{FF2B5EF4-FFF2-40B4-BE49-F238E27FC236}">
                  <a16:creationId xmlns:a16="http://schemas.microsoft.com/office/drawing/2014/main" id="{E66D0525-A73A-427D-8CB3-F33A78578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51"/>
              <a:ext cx="538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 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定   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义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70" name="Text Box 41">
              <a:extLst>
                <a:ext uri="{FF2B5EF4-FFF2-40B4-BE49-F238E27FC236}">
                  <a16:creationId xmlns:a16="http://schemas.microsoft.com/office/drawing/2014/main" id="{227E6411-A202-445D-967E-419799E4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51"/>
              <a:ext cx="537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属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性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71" name="Text Box 42">
              <a:extLst>
                <a:ext uri="{FF2B5EF4-FFF2-40B4-BE49-F238E27FC236}">
                  <a16:creationId xmlns:a16="http://schemas.microsoft.com/office/drawing/2014/main" id="{256376AA-B0D1-4D97-AC49-38C48CF34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651"/>
              <a:ext cx="538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结                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构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72" name="Text Box 43">
              <a:extLst>
                <a:ext uri="{FF2B5EF4-FFF2-40B4-BE49-F238E27FC236}">
                  <a16:creationId xmlns:a16="http://schemas.microsoft.com/office/drawing/2014/main" id="{E420E59A-5452-4BBD-B21B-B2E984520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51"/>
              <a:ext cx="576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条件变量和管程的同步操 作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73" name="Text Box 44">
              <a:extLst>
                <a:ext uri="{FF2B5EF4-FFF2-40B4-BE49-F238E27FC236}">
                  <a16:creationId xmlns:a16="http://schemas.microsoft.com/office/drawing/2014/main" id="{F920A6A9-0BF2-405F-AA49-8CE69015B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652"/>
              <a:ext cx="537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实 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现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074" name="Text Box 45">
              <a:extLst>
                <a:ext uri="{FF2B5EF4-FFF2-40B4-BE49-F238E27FC236}">
                  <a16:creationId xmlns:a16="http://schemas.microsoft.com/office/drawing/2014/main" id="{05D7BA00-6189-444B-8B80-020EDB973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3303"/>
              <a:ext cx="538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共享性</a:t>
              </a:r>
            </a:p>
          </p:txBody>
        </p:sp>
        <p:sp>
          <p:nvSpPr>
            <p:cNvPr id="88075" name="Text Box 46">
              <a:extLst>
                <a:ext uri="{FF2B5EF4-FFF2-40B4-BE49-F238E27FC236}">
                  <a16:creationId xmlns:a16="http://schemas.microsoft.com/office/drawing/2014/main" id="{FB9472F8-0F97-443E-9011-AB453FE43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303"/>
              <a:ext cx="537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安全性</a:t>
              </a:r>
            </a:p>
          </p:txBody>
        </p:sp>
        <p:sp>
          <p:nvSpPr>
            <p:cNvPr id="88076" name="Text Box 47">
              <a:extLst>
                <a:ext uri="{FF2B5EF4-FFF2-40B4-BE49-F238E27FC236}">
                  <a16:creationId xmlns:a16="http://schemas.microsoft.com/office/drawing/2014/main" id="{4FD4904D-A97F-4203-BFC6-064C5A6DB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3303"/>
              <a:ext cx="537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互斥性</a:t>
              </a:r>
            </a:p>
          </p:txBody>
        </p:sp>
        <p:sp>
          <p:nvSpPr>
            <p:cNvPr id="88077" name="Line 48">
              <a:extLst>
                <a:ext uri="{FF2B5EF4-FFF2-40B4-BE49-F238E27FC236}">
                  <a16:creationId xmlns:a16="http://schemas.microsoft.com/office/drawing/2014/main" id="{89D0E275-9AD6-4798-86C3-7C15F4EAF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7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Line 49">
              <a:extLst>
                <a:ext uri="{FF2B5EF4-FFF2-40B4-BE49-F238E27FC236}">
                  <a16:creationId xmlns:a16="http://schemas.microsoft.com/office/drawing/2014/main" id="{E19506B6-83B7-4136-836B-0DEDFB15A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Line 50">
              <a:extLst>
                <a:ext uri="{FF2B5EF4-FFF2-40B4-BE49-F238E27FC236}">
                  <a16:creationId xmlns:a16="http://schemas.microsoft.com/office/drawing/2014/main" id="{BD22A8DF-C043-4484-86C0-8090ABCC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Line 51">
              <a:extLst>
                <a:ext uri="{FF2B5EF4-FFF2-40B4-BE49-F238E27FC236}">
                  <a16:creationId xmlns:a16="http://schemas.microsoft.com/office/drawing/2014/main" id="{C72C03DE-ABC2-4C7D-9F79-4041869E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Line 52">
              <a:extLst>
                <a:ext uri="{FF2B5EF4-FFF2-40B4-BE49-F238E27FC236}">
                  <a16:creationId xmlns:a16="http://schemas.microsoft.com/office/drawing/2014/main" id="{E11F3A61-A457-4A1D-9285-57702083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Text Box 53">
              <a:extLst>
                <a:ext uri="{FF2B5EF4-FFF2-40B4-BE49-F238E27FC236}">
                  <a16:creationId xmlns:a16="http://schemas.microsoft.com/office/drawing/2014/main" id="{AFEDFEE6-A8F6-472C-B493-EC264C655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227"/>
              <a:ext cx="941" cy="3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WAIT</a:t>
              </a:r>
            </a:p>
          </p:txBody>
        </p:sp>
        <p:sp>
          <p:nvSpPr>
            <p:cNvPr id="88083" name="Text Box 54">
              <a:extLst>
                <a:ext uri="{FF2B5EF4-FFF2-40B4-BE49-F238E27FC236}">
                  <a16:creationId xmlns:a16="http://schemas.microsoft.com/office/drawing/2014/main" id="{6BEB6704-5082-47F0-9095-56F9C760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753"/>
              <a:ext cx="941" cy="3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Signal</a:t>
              </a:r>
            </a:p>
          </p:txBody>
        </p:sp>
        <p:sp>
          <p:nvSpPr>
            <p:cNvPr id="88084" name="Text Box 55">
              <a:extLst>
                <a:ext uri="{FF2B5EF4-FFF2-40B4-BE49-F238E27FC236}">
                  <a16:creationId xmlns:a16="http://schemas.microsoft.com/office/drawing/2014/main" id="{0474BB3C-032F-4215-83BB-BC3376513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227"/>
              <a:ext cx="1344" cy="3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Hoare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法</a:t>
              </a:r>
            </a:p>
          </p:txBody>
        </p:sp>
        <p:sp>
          <p:nvSpPr>
            <p:cNvPr id="88085" name="Text Box 56">
              <a:extLst>
                <a:ext uri="{FF2B5EF4-FFF2-40B4-BE49-F238E27FC236}">
                  <a16:creationId xmlns:a16="http://schemas.microsoft.com/office/drawing/2014/main" id="{122CDBD6-AC17-4BA9-8397-F36032587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753"/>
              <a:ext cx="1344" cy="3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Hanson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法</a:t>
              </a:r>
            </a:p>
          </p:txBody>
        </p:sp>
        <p:sp>
          <p:nvSpPr>
            <p:cNvPr id="88086" name="Line 57">
              <a:extLst>
                <a:ext uri="{FF2B5EF4-FFF2-40B4-BE49-F238E27FC236}">
                  <a16:creationId xmlns:a16="http://schemas.microsoft.com/office/drawing/2014/main" id="{BC657F5D-6036-46AB-9E25-86C211D17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07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Line 58">
              <a:extLst>
                <a:ext uri="{FF2B5EF4-FFF2-40B4-BE49-F238E27FC236}">
                  <a16:creationId xmlns:a16="http://schemas.microsoft.com/office/drawing/2014/main" id="{1C1CC1AE-59CA-4EBF-B282-F4A1109C1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978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59">
              <a:extLst>
                <a:ext uri="{FF2B5EF4-FFF2-40B4-BE49-F238E27FC236}">
                  <a16:creationId xmlns:a16="http://schemas.microsoft.com/office/drawing/2014/main" id="{35505AA2-205C-4EB2-B198-FC046042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377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60">
              <a:extLst>
                <a:ext uri="{FF2B5EF4-FFF2-40B4-BE49-F238E27FC236}">
                  <a16:creationId xmlns:a16="http://schemas.microsoft.com/office/drawing/2014/main" id="{2EC27247-55F6-449D-B7B6-49590C276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9" y="3072"/>
              <a:ext cx="46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Line 61">
              <a:extLst>
                <a:ext uri="{FF2B5EF4-FFF2-40B4-BE49-F238E27FC236}">
                  <a16:creationId xmlns:a16="http://schemas.microsoft.com/office/drawing/2014/main" id="{36381CA3-C1E7-48CF-A721-6DACE9415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62">
              <a:extLst>
                <a:ext uri="{FF2B5EF4-FFF2-40B4-BE49-F238E27FC236}">
                  <a16:creationId xmlns:a16="http://schemas.microsoft.com/office/drawing/2014/main" id="{166AAE9B-B834-4A6B-9861-D9D8A336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07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63">
              <a:extLst>
                <a:ext uri="{FF2B5EF4-FFF2-40B4-BE49-F238E27FC236}">
                  <a16:creationId xmlns:a16="http://schemas.microsoft.com/office/drawing/2014/main" id="{071AB072-11B2-49F0-8B60-2BBBC6E0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377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64">
              <a:extLst>
                <a:ext uri="{FF2B5EF4-FFF2-40B4-BE49-F238E27FC236}">
                  <a16:creationId xmlns:a16="http://schemas.microsoft.com/office/drawing/2014/main" id="{2707AF95-A822-417B-A116-C99E42DBF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978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65">
              <a:extLst>
                <a:ext uri="{FF2B5EF4-FFF2-40B4-BE49-F238E27FC236}">
                  <a16:creationId xmlns:a16="http://schemas.microsoft.com/office/drawing/2014/main" id="{BF703CAC-1639-4433-A42D-3A491D435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078"/>
              <a:ext cx="4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66">
              <a:extLst>
                <a:ext uri="{FF2B5EF4-FFF2-40B4-BE49-F238E27FC236}">
                  <a16:creationId xmlns:a16="http://schemas.microsoft.com/office/drawing/2014/main" id="{F3ECAE6F-D6A6-4192-B3FE-793CBC8D7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67">
              <a:extLst>
                <a:ext uri="{FF2B5EF4-FFF2-40B4-BE49-F238E27FC236}">
                  <a16:creationId xmlns:a16="http://schemas.microsoft.com/office/drawing/2014/main" id="{9867D62B-C85D-4213-A65F-7E4E25B98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26"/>
              <a:ext cx="390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68">
              <a:extLst>
                <a:ext uri="{FF2B5EF4-FFF2-40B4-BE49-F238E27FC236}">
                  <a16:creationId xmlns:a16="http://schemas.microsoft.com/office/drawing/2014/main" id="{A7BF0144-D7F7-4430-A513-2F35CC73E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1201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69">
              <a:extLst>
                <a:ext uri="{FF2B5EF4-FFF2-40B4-BE49-F238E27FC236}">
                  <a16:creationId xmlns:a16="http://schemas.microsoft.com/office/drawing/2014/main" id="{899C052B-B1CA-48D9-AE60-AE645CF51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70">
              <a:extLst>
                <a:ext uri="{FF2B5EF4-FFF2-40B4-BE49-F238E27FC236}">
                  <a16:creationId xmlns:a16="http://schemas.microsoft.com/office/drawing/2014/main" id="{FA82BB79-368A-45E1-87F1-CF9E93D7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71">
              <a:extLst>
                <a:ext uri="{FF2B5EF4-FFF2-40B4-BE49-F238E27FC236}">
                  <a16:creationId xmlns:a16="http://schemas.microsoft.com/office/drawing/2014/main" id="{63DC3DD0-5BD7-4BB2-ADB5-CE64904DA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72">
              <a:extLst>
                <a:ext uri="{FF2B5EF4-FFF2-40B4-BE49-F238E27FC236}">
                  <a16:creationId xmlns:a16="http://schemas.microsoft.com/office/drawing/2014/main" id="{FC610B3A-510B-4F55-9E6A-EC9CB05FE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Line 73">
              <a:extLst>
                <a:ext uri="{FF2B5EF4-FFF2-40B4-BE49-F238E27FC236}">
                  <a16:creationId xmlns:a16="http://schemas.microsoft.com/office/drawing/2014/main" id="{A60F6656-58DF-4BD0-BFF0-EC20CA7EA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3" name="Text Box 75">
              <a:extLst>
                <a:ext uri="{FF2B5EF4-FFF2-40B4-BE49-F238E27FC236}">
                  <a16:creationId xmlns:a16="http://schemas.microsoft.com/office/drawing/2014/main" id="{16A94D64-2FC1-4189-9860-4872677F9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04"/>
              <a:ext cx="576" cy="13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条件变量和计数 信号量的不同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8104" name="Line 77">
              <a:extLst>
                <a:ext uri="{FF2B5EF4-FFF2-40B4-BE49-F238E27FC236}">
                  <a16:creationId xmlns:a16="http://schemas.microsoft.com/office/drawing/2014/main" id="{50612AF2-8FDE-4C4D-AD4F-517B049F2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0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4340B562-1A03-437F-BCD9-E1F89455A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7B437EAD-413F-4EFC-83A5-FD9F12AEB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8001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  <a:endParaRPr lang="en-US" altLang="zh-CN"/>
          </a:p>
          <a:p>
            <a:pPr algn="just"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89092" name="Group 1151">
            <a:extLst>
              <a:ext uri="{FF2B5EF4-FFF2-40B4-BE49-F238E27FC236}">
                <a16:creationId xmlns:a16="http://schemas.microsoft.com/office/drawing/2014/main" id="{91A75899-1580-4B74-BB5D-E7C232A695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14400"/>
            <a:ext cx="6311900" cy="5791200"/>
            <a:chOff x="1056" y="576"/>
            <a:chExt cx="3976" cy="3648"/>
          </a:xfrm>
        </p:grpSpPr>
        <p:sp>
          <p:nvSpPr>
            <p:cNvPr id="89093" name="Rectangle 1058">
              <a:extLst>
                <a:ext uri="{FF2B5EF4-FFF2-40B4-BE49-F238E27FC236}">
                  <a16:creationId xmlns:a16="http://schemas.microsoft.com/office/drawing/2014/main" id="{B2F3D036-9F86-4D2D-BDF0-AE6DCFFCF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412"/>
              <a:ext cx="2281" cy="2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4" name="Rectangle 1059">
              <a:extLst>
                <a:ext uri="{FF2B5EF4-FFF2-40B4-BE49-F238E27FC236}">
                  <a16:creationId xmlns:a16="http://schemas.microsoft.com/office/drawing/2014/main" id="{99133741-41B3-408B-B6CF-298B72D9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1680" cy="2448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9095" name="Group 1060">
              <a:extLst>
                <a:ext uri="{FF2B5EF4-FFF2-40B4-BE49-F238E27FC236}">
                  <a16:creationId xmlns:a16="http://schemas.microsoft.com/office/drawing/2014/main" id="{D3DAA3B5-26FA-41DD-9F03-6D41DA499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1607"/>
              <a:ext cx="1648" cy="397"/>
              <a:chOff x="2601" y="7501"/>
              <a:chExt cx="2340" cy="837"/>
            </a:xfrm>
          </p:grpSpPr>
          <p:grpSp>
            <p:nvGrpSpPr>
              <p:cNvPr id="89169" name="Group 1061">
                <a:extLst>
                  <a:ext uri="{FF2B5EF4-FFF2-40B4-BE49-F238E27FC236}">
                    <a16:creationId xmlns:a16="http://schemas.microsoft.com/office/drawing/2014/main" id="{F197E742-C8CD-4EB5-92C5-7A62F457A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89176" name="Line 1062">
                  <a:extLst>
                    <a:ext uri="{FF2B5EF4-FFF2-40B4-BE49-F238E27FC236}">
                      <a16:creationId xmlns:a16="http://schemas.microsoft.com/office/drawing/2014/main" id="{F4BA9719-2B71-48E7-88E7-4C234B1C0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77" name="Line 1063">
                  <a:extLst>
                    <a:ext uri="{FF2B5EF4-FFF2-40B4-BE49-F238E27FC236}">
                      <a16:creationId xmlns:a16="http://schemas.microsoft.com/office/drawing/2014/main" id="{DD9F7E41-01EB-4CB0-ABBF-C2BE75FC3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78" name="Line 1064">
                  <a:extLst>
                    <a:ext uri="{FF2B5EF4-FFF2-40B4-BE49-F238E27FC236}">
                      <a16:creationId xmlns:a16="http://schemas.microsoft.com/office/drawing/2014/main" id="{33065874-40D9-4BCA-96BF-D3C353449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79" name="Line 1065">
                  <a:extLst>
                    <a:ext uri="{FF2B5EF4-FFF2-40B4-BE49-F238E27FC236}">
                      <a16:creationId xmlns:a16="http://schemas.microsoft.com/office/drawing/2014/main" id="{657F6982-B894-440B-B8F4-FA6C6AD04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0" name="Line 1066">
                  <a:extLst>
                    <a:ext uri="{FF2B5EF4-FFF2-40B4-BE49-F238E27FC236}">
                      <a16:creationId xmlns:a16="http://schemas.microsoft.com/office/drawing/2014/main" id="{DD1C60F8-2968-4A8A-9B54-B47E8EC14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1" name="Line 1067">
                  <a:extLst>
                    <a:ext uri="{FF2B5EF4-FFF2-40B4-BE49-F238E27FC236}">
                      <a16:creationId xmlns:a16="http://schemas.microsoft.com/office/drawing/2014/main" id="{DE7066BF-A14C-4125-A8E1-C2011CBB57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2" name="Line 1068">
                  <a:extLst>
                    <a:ext uri="{FF2B5EF4-FFF2-40B4-BE49-F238E27FC236}">
                      <a16:creationId xmlns:a16="http://schemas.microsoft.com/office/drawing/2014/main" id="{708B45FD-8881-43A3-8940-DBC623F0F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3" name="Line 1069">
                  <a:extLst>
                    <a:ext uri="{FF2B5EF4-FFF2-40B4-BE49-F238E27FC236}">
                      <a16:creationId xmlns:a16="http://schemas.microsoft.com/office/drawing/2014/main" id="{1B79165D-B40C-471D-BE2F-62AE17A8C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4" name="Line 1070">
                  <a:extLst>
                    <a:ext uri="{FF2B5EF4-FFF2-40B4-BE49-F238E27FC236}">
                      <a16:creationId xmlns:a16="http://schemas.microsoft.com/office/drawing/2014/main" id="{F63BD503-36B3-4A84-AB44-E789F58BD8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5" name="Line 1071">
                  <a:extLst>
                    <a:ext uri="{FF2B5EF4-FFF2-40B4-BE49-F238E27FC236}">
                      <a16:creationId xmlns:a16="http://schemas.microsoft.com/office/drawing/2014/main" id="{6AED3E85-DE74-4783-9A36-9E03B81F60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70" name="Text Box 1072">
                <a:extLst>
                  <a:ext uri="{FF2B5EF4-FFF2-40B4-BE49-F238E27FC236}">
                    <a16:creationId xmlns:a16="http://schemas.microsoft.com/office/drawing/2014/main" id="{CD222C9B-1BBC-4276-B759-5CC11EE53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condition c1</a:t>
                </a:r>
              </a:p>
            </p:txBody>
          </p:sp>
          <p:sp>
            <p:nvSpPr>
              <p:cNvPr id="89171" name="Line 1073">
                <a:extLst>
                  <a:ext uri="{FF2B5EF4-FFF2-40B4-BE49-F238E27FC236}">
                    <a16:creationId xmlns:a16="http://schemas.microsoft.com/office/drawing/2014/main" id="{D7FCCF80-0DE3-442A-974C-819C2D5E5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2" name="Line 1074">
                <a:extLst>
                  <a:ext uri="{FF2B5EF4-FFF2-40B4-BE49-F238E27FC236}">
                    <a16:creationId xmlns:a16="http://schemas.microsoft.com/office/drawing/2014/main" id="{05F0174A-E5BD-4D79-B4D2-5D842C77F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3" name="Line 1075">
                <a:extLst>
                  <a:ext uri="{FF2B5EF4-FFF2-40B4-BE49-F238E27FC236}">
                    <a16:creationId xmlns:a16="http://schemas.microsoft.com/office/drawing/2014/main" id="{BDFB5ACF-3D1B-4C80-BDAB-CA7B7E65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4" name="Line 1076">
                <a:extLst>
                  <a:ext uri="{FF2B5EF4-FFF2-40B4-BE49-F238E27FC236}">
                    <a16:creationId xmlns:a16="http://schemas.microsoft.com/office/drawing/2014/main" id="{547E2D1F-B6ED-4E0E-B6E0-379960C32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5" name="Text Box 1077">
                <a:extLst>
                  <a:ext uri="{FF2B5EF4-FFF2-40B4-BE49-F238E27FC236}">
                    <a16:creationId xmlns:a16="http://schemas.microsoft.com/office/drawing/2014/main" id="{5B0524A4-2845-448F-934D-B651E73DE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wait(c1)</a:t>
                </a:r>
              </a:p>
            </p:txBody>
          </p:sp>
        </p:grpSp>
        <p:sp>
          <p:nvSpPr>
            <p:cNvPr id="89096" name="Text Box 1078">
              <a:extLst>
                <a:ext uri="{FF2B5EF4-FFF2-40B4-BE49-F238E27FC236}">
                  <a16:creationId xmlns:a16="http://schemas.microsoft.com/office/drawing/2014/main" id="{74515DA6-1968-46D6-BE5C-6E5F45FD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2078"/>
              <a:ext cx="646" cy="37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sz="2400" b="1">
                  <a:solidFill>
                    <a:srgbClr val="008000"/>
                  </a:solidFill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>
                <a:lnSpc>
                  <a:spcPct val="80000"/>
                </a:lnSpc>
              </a:pPr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grpSp>
          <p:nvGrpSpPr>
            <p:cNvPr id="89097" name="Group 1079">
              <a:extLst>
                <a:ext uri="{FF2B5EF4-FFF2-40B4-BE49-F238E27FC236}">
                  <a16:creationId xmlns:a16="http://schemas.microsoft.com/office/drawing/2014/main" id="{1CDB15E5-07B6-4BBC-B072-EC7ED6343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2522"/>
              <a:ext cx="1648" cy="397"/>
              <a:chOff x="2601" y="7501"/>
              <a:chExt cx="2340" cy="837"/>
            </a:xfrm>
          </p:grpSpPr>
          <p:grpSp>
            <p:nvGrpSpPr>
              <p:cNvPr id="89152" name="Group 1080">
                <a:extLst>
                  <a:ext uri="{FF2B5EF4-FFF2-40B4-BE49-F238E27FC236}">
                    <a16:creationId xmlns:a16="http://schemas.microsoft.com/office/drawing/2014/main" id="{A3A6AD20-8243-4AB4-88C5-237498560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89159" name="Line 1081">
                  <a:extLst>
                    <a:ext uri="{FF2B5EF4-FFF2-40B4-BE49-F238E27FC236}">
                      <a16:creationId xmlns:a16="http://schemas.microsoft.com/office/drawing/2014/main" id="{79C6C5FF-D791-4751-A186-DA0F5CE83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0" name="Line 1082">
                  <a:extLst>
                    <a:ext uri="{FF2B5EF4-FFF2-40B4-BE49-F238E27FC236}">
                      <a16:creationId xmlns:a16="http://schemas.microsoft.com/office/drawing/2014/main" id="{0DEA5C79-11A3-4599-B528-187E1605D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1" name="Line 1083">
                  <a:extLst>
                    <a:ext uri="{FF2B5EF4-FFF2-40B4-BE49-F238E27FC236}">
                      <a16:creationId xmlns:a16="http://schemas.microsoft.com/office/drawing/2014/main" id="{1D947ADD-088C-49D9-BA24-5C644DE53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2" name="Line 1084">
                  <a:extLst>
                    <a:ext uri="{FF2B5EF4-FFF2-40B4-BE49-F238E27FC236}">
                      <a16:creationId xmlns:a16="http://schemas.microsoft.com/office/drawing/2014/main" id="{FFEA16E1-F4B3-4111-B044-3EA0BD66E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3" name="Line 1085">
                  <a:extLst>
                    <a:ext uri="{FF2B5EF4-FFF2-40B4-BE49-F238E27FC236}">
                      <a16:creationId xmlns:a16="http://schemas.microsoft.com/office/drawing/2014/main" id="{CBF2D533-7032-45F7-95E8-BBFB424ED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4" name="Line 1086">
                  <a:extLst>
                    <a:ext uri="{FF2B5EF4-FFF2-40B4-BE49-F238E27FC236}">
                      <a16:creationId xmlns:a16="http://schemas.microsoft.com/office/drawing/2014/main" id="{33198C5D-8327-406D-82AA-61350361D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5" name="Line 1087">
                  <a:extLst>
                    <a:ext uri="{FF2B5EF4-FFF2-40B4-BE49-F238E27FC236}">
                      <a16:creationId xmlns:a16="http://schemas.microsoft.com/office/drawing/2014/main" id="{4DF529E6-ADDB-46CD-A322-BA7C9E6F6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6" name="Line 1088">
                  <a:extLst>
                    <a:ext uri="{FF2B5EF4-FFF2-40B4-BE49-F238E27FC236}">
                      <a16:creationId xmlns:a16="http://schemas.microsoft.com/office/drawing/2014/main" id="{DD80034F-BB97-46E9-88E2-0F1E74BAE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7" name="Line 1089">
                  <a:extLst>
                    <a:ext uri="{FF2B5EF4-FFF2-40B4-BE49-F238E27FC236}">
                      <a16:creationId xmlns:a16="http://schemas.microsoft.com/office/drawing/2014/main" id="{F5D1E552-3017-4CF1-986A-53DB6537A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8" name="Line 1090">
                  <a:extLst>
                    <a:ext uri="{FF2B5EF4-FFF2-40B4-BE49-F238E27FC236}">
                      <a16:creationId xmlns:a16="http://schemas.microsoft.com/office/drawing/2014/main" id="{8B149A0E-0658-4400-8CB4-EBB4E3540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53" name="Text Box 1091">
                <a:extLst>
                  <a:ext uri="{FF2B5EF4-FFF2-40B4-BE49-F238E27FC236}">
                    <a16:creationId xmlns:a16="http://schemas.microsoft.com/office/drawing/2014/main" id="{8BFEDA53-A389-41F6-A03F-818E2B761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condition cn</a:t>
                </a:r>
              </a:p>
            </p:txBody>
          </p:sp>
          <p:sp>
            <p:nvSpPr>
              <p:cNvPr id="89154" name="Line 1092">
                <a:extLst>
                  <a:ext uri="{FF2B5EF4-FFF2-40B4-BE49-F238E27FC236}">
                    <a16:creationId xmlns:a16="http://schemas.microsoft.com/office/drawing/2014/main" id="{D56B0349-25AB-4560-9614-EBEAF9FE9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55" name="Line 1093">
                <a:extLst>
                  <a:ext uri="{FF2B5EF4-FFF2-40B4-BE49-F238E27FC236}">
                    <a16:creationId xmlns:a16="http://schemas.microsoft.com/office/drawing/2014/main" id="{B98A060E-3B09-4A81-B775-7B180E75A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56" name="Line 1094">
                <a:extLst>
                  <a:ext uri="{FF2B5EF4-FFF2-40B4-BE49-F238E27FC236}">
                    <a16:creationId xmlns:a16="http://schemas.microsoft.com/office/drawing/2014/main" id="{DB8E20EF-6FE2-41BA-BE58-6F248E773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57" name="Line 1095">
                <a:extLst>
                  <a:ext uri="{FF2B5EF4-FFF2-40B4-BE49-F238E27FC236}">
                    <a16:creationId xmlns:a16="http://schemas.microsoft.com/office/drawing/2014/main" id="{2C21964B-2DC3-4B4D-89F9-FB683DBCE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58" name="Text Box 1096">
                <a:extLst>
                  <a:ext uri="{FF2B5EF4-FFF2-40B4-BE49-F238E27FC236}">
                    <a16:creationId xmlns:a16="http://schemas.microsoft.com/office/drawing/2014/main" id="{768A5335-4F3B-48EB-9FC5-8774FB400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  wait(cn)</a:t>
                </a:r>
              </a:p>
            </p:txBody>
          </p:sp>
        </p:grpSp>
        <p:grpSp>
          <p:nvGrpSpPr>
            <p:cNvPr id="89098" name="Group 1097">
              <a:extLst>
                <a:ext uri="{FF2B5EF4-FFF2-40B4-BE49-F238E27FC236}">
                  <a16:creationId xmlns:a16="http://schemas.microsoft.com/office/drawing/2014/main" id="{57C8DD83-D537-4E1E-A8E1-E89CB1134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3114"/>
              <a:ext cx="1648" cy="397"/>
              <a:chOff x="2601" y="7501"/>
              <a:chExt cx="2340" cy="837"/>
            </a:xfrm>
          </p:grpSpPr>
          <p:grpSp>
            <p:nvGrpSpPr>
              <p:cNvPr id="89135" name="Group 1098">
                <a:extLst>
                  <a:ext uri="{FF2B5EF4-FFF2-40B4-BE49-F238E27FC236}">
                    <a16:creationId xmlns:a16="http://schemas.microsoft.com/office/drawing/2014/main" id="{85F36575-47B2-4AEC-AE5D-0164635BE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89142" name="Line 1099">
                  <a:extLst>
                    <a:ext uri="{FF2B5EF4-FFF2-40B4-BE49-F238E27FC236}">
                      <a16:creationId xmlns:a16="http://schemas.microsoft.com/office/drawing/2014/main" id="{A6633D28-0BD0-4EF9-A961-30001A8F5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3" name="Line 1100">
                  <a:extLst>
                    <a:ext uri="{FF2B5EF4-FFF2-40B4-BE49-F238E27FC236}">
                      <a16:creationId xmlns:a16="http://schemas.microsoft.com/office/drawing/2014/main" id="{980748A3-D917-4002-985B-5349B1012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4" name="Line 1101">
                  <a:extLst>
                    <a:ext uri="{FF2B5EF4-FFF2-40B4-BE49-F238E27FC236}">
                      <a16:creationId xmlns:a16="http://schemas.microsoft.com/office/drawing/2014/main" id="{442391E2-081C-4C78-9B37-8F5E35045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5" name="Line 1102">
                  <a:extLst>
                    <a:ext uri="{FF2B5EF4-FFF2-40B4-BE49-F238E27FC236}">
                      <a16:creationId xmlns:a16="http://schemas.microsoft.com/office/drawing/2014/main" id="{95EDDC9D-6842-4AE4-9A7A-18715A6F9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6" name="Line 1103">
                  <a:extLst>
                    <a:ext uri="{FF2B5EF4-FFF2-40B4-BE49-F238E27FC236}">
                      <a16:creationId xmlns:a16="http://schemas.microsoft.com/office/drawing/2014/main" id="{149C1BAD-E23D-4474-A6E0-EEA7C38C5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7" name="Line 1104">
                  <a:extLst>
                    <a:ext uri="{FF2B5EF4-FFF2-40B4-BE49-F238E27FC236}">
                      <a16:creationId xmlns:a16="http://schemas.microsoft.com/office/drawing/2014/main" id="{1C1ADCF6-E7AC-4E7C-BB05-C82131041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8" name="Line 1105">
                  <a:extLst>
                    <a:ext uri="{FF2B5EF4-FFF2-40B4-BE49-F238E27FC236}">
                      <a16:creationId xmlns:a16="http://schemas.microsoft.com/office/drawing/2014/main" id="{C2650ABB-4521-4EDB-B479-BE56AD8F3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9" name="Line 1106">
                  <a:extLst>
                    <a:ext uri="{FF2B5EF4-FFF2-40B4-BE49-F238E27FC236}">
                      <a16:creationId xmlns:a16="http://schemas.microsoft.com/office/drawing/2014/main" id="{C2E23130-99CD-4B1B-998D-9E9AF6D54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0" name="Line 1107">
                  <a:extLst>
                    <a:ext uri="{FF2B5EF4-FFF2-40B4-BE49-F238E27FC236}">
                      <a16:creationId xmlns:a16="http://schemas.microsoft.com/office/drawing/2014/main" id="{D818EA2D-D512-40C5-9AC1-C446D5489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1" name="Line 1108">
                  <a:extLst>
                    <a:ext uri="{FF2B5EF4-FFF2-40B4-BE49-F238E27FC236}">
                      <a16:creationId xmlns:a16="http://schemas.microsoft.com/office/drawing/2014/main" id="{EA75DF8B-6DE0-4BEF-85F7-0145B698C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36" name="Text Box 1109">
                <a:extLst>
                  <a:ext uri="{FF2B5EF4-FFF2-40B4-BE49-F238E27FC236}">
                    <a16:creationId xmlns:a16="http://schemas.microsoft.com/office/drawing/2014/main" id="{CCCF819F-E0C7-4090-9E98-7C92B8EB3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Urgent queue</a:t>
                </a:r>
              </a:p>
            </p:txBody>
          </p:sp>
          <p:sp>
            <p:nvSpPr>
              <p:cNvPr id="89137" name="Line 1110">
                <a:extLst>
                  <a:ext uri="{FF2B5EF4-FFF2-40B4-BE49-F238E27FC236}">
                    <a16:creationId xmlns:a16="http://schemas.microsoft.com/office/drawing/2014/main" id="{9D547D47-BF07-4B55-ADBE-4C9DD6F6D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8" name="Line 1111">
                <a:extLst>
                  <a:ext uri="{FF2B5EF4-FFF2-40B4-BE49-F238E27FC236}">
                    <a16:creationId xmlns:a16="http://schemas.microsoft.com/office/drawing/2014/main" id="{AC2D5AF0-9A18-41CA-B5A1-9F7163740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9" name="Line 1112">
                <a:extLst>
                  <a:ext uri="{FF2B5EF4-FFF2-40B4-BE49-F238E27FC236}">
                    <a16:creationId xmlns:a16="http://schemas.microsoft.com/office/drawing/2014/main" id="{178361EC-B8C6-4ED1-BD9C-9645BA260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0" name="Line 1113">
                <a:extLst>
                  <a:ext uri="{FF2B5EF4-FFF2-40B4-BE49-F238E27FC236}">
                    <a16:creationId xmlns:a16="http://schemas.microsoft.com/office/drawing/2014/main" id="{EF18D950-E92B-4B95-A969-CD2D2EA37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1" name="Text Box 1114">
                <a:extLst>
                  <a:ext uri="{FF2B5EF4-FFF2-40B4-BE49-F238E27FC236}">
                    <a16:creationId xmlns:a16="http://schemas.microsoft.com/office/drawing/2014/main" id="{072D3CA2-4D37-4ADA-84AA-90A0E86FF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  signal</a:t>
                </a:r>
              </a:p>
            </p:txBody>
          </p:sp>
        </p:grpSp>
        <p:sp>
          <p:nvSpPr>
            <p:cNvPr id="89099" name="Text Box 1115">
              <a:extLst>
                <a:ext uri="{FF2B5EF4-FFF2-40B4-BE49-F238E27FC236}">
                  <a16:creationId xmlns:a16="http://schemas.microsoft.com/office/drawing/2014/main" id="{71E7B963-AD8D-4A03-96EB-EAEA69D0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1634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局部数据</a:t>
              </a:r>
            </a:p>
          </p:txBody>
        </p:sp>
        <p:sp>
          <p:nvSpPr>
            <p:cNvPr id="89100" name="Text Box 1116">
              <a:extLst>
                <a:ext uri="{FF2B5EF4-FFF2-40B4-BE49-F238E27FC236}">
                  <a16:creationId xmlns:a16="http://schemas.microsoft.com/office/drawing/2014/main" id="{6E9BF86E-CAD3-43F6-86CD-C0575B3A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1930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</a:t>
              </a:r>
            </a:p>
          </p:txBody>
        </p:sp>
        <p:sp>
          <p:nvSpPr>
            <p:cNvPr id="89101" name="Text Box 1117">
              <a:extLst>
                <a:ext uri="{FF2B5EF4-FFF2-40B4-BE49-F238E27FC236}">
                  <a16:creationId xmlns:a16="http://schemas.microsoft.com/office/drawing/2014/main" id="{4FDA6AB5-16F2-42AB-A838-16C1381C1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2300"/>
              <a:ext cx="1267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82800" bIns="82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过程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89102" name="Text Box 1118">
              <a:extLst>
                <a:ext uri="{FF2B5EF4-FFF2-40B4-BE49-F238E27FC236}">
                  <a16:creationId xmlns:a16="http://schemas.microsoft.com/office/drawing/2014/main" id="{3C5649DB-D78B-41DC-9F59-CC83A760D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2892"/>
              <a:ext cx="1267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82800" bIns="828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过程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k</a:t>
              </a:r>
            </a:p>
          </p:txBody>
        </p:sp>
        <p:sp>
          <p:nvSpPr>
            <p:cNvPr id="89103" name="Text Box 1119">
              <a:extLst>
                <a:ext uri="{FF2B5EF4-FFF2-40B4-BE49-F238E27FC236}">
                  <a16:creationId xmlns:a16="http://schemas.microsoft.com/office/drawing/2014/main" id="{4BD39573-A931-425B-9571-F732FBEA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3706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出口</a:t>
              </a:r>
            </a:p>
            <a:p>
              <a:pPr algn="ctr"/>
              <a:endParaRPr kumimoji="0" lang="en-US" altLang="zh-CN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9104" name="Text Box 1120">
              <a:extLst>
                <a:ext uri="{FF2B5EF4-FFF2-40B4-BE49-F238E27FC236}">
                  <a16:creationId xmlns:a16="http://schemas.microsoft.com/office/drawing/2014/main" id="{5DB18984-A549-43C9-AB16-AFBC8A03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3336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初始化代码</a:t>
              </a:r>
            </a:p>
          </p:txBody>
        </p:sp>
        <p:sp>
          <p:nvSpPr>
            <p:cNvPr id="89105" name="Line 1121">
              <a:extLst>
                <a:ext uri="{FF2B5EF4-FFF2-40B4-BE49-F238E27FC236}">
                  <a16:creationId xmlns:a16="http://schemas.microsoft.com/office/drawing/2014/main" id="{76D99F11-1350-4931-91A6-5A28C718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3632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Text Box 1122">
              <a:extLst>
                <a:ext uri="{FF2B5EF4-FFF2-40B4-BE49-F238E27FC236}">
                  <a16:creationId xmlns:a16="http://schemas.microsoft.com/office/drawing/2014/main" id="{E37CC62A-3A9E-42AD-BD30-0A2F77B6A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104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入口</a:t>
              </a:r>
            </a:p>
            <a:p>
              <a:pPr algn="ctr"/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9107" name="Text Box 1123">
              <a:extLst>
                <a:ext uri="{FF2B5EF4-FFF2-40B4-BE49-F238E27FC236}">
                  <a16:creationId xmlns:a16="http://schemas.microsoft.com/office/drawing/2014/main" id="{40C517D0-C566-4F23-A84A-9225F1A60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1486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工作区域</a:t>
              </a:r>
            </a:p>
            <a:p>
              <a:pPr algn="ctr"/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grpSp>
          <p:nvGrpSpPr>
            <p:cNvPr id="89108" name="Group 1124">
              <a:extLst>
                <a:ext uri="{FF2B5EF4-FFF2-40B4-BE49-F238E27FC236}">
                  <a16:creationId xmlns:a16="http://schemas.microsoft.com/office/drawing/2014/main" id="{02C0E226-E678-4F9B-AFF9-2194A5892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720"/>
              <a:ext cx="253" cy="518"/>
              <a:chOff x="5841" y="5842"/>
              <a:chExt cx="360" cy="1404"/>
            </a:xfrm>
          </p:grpSpPr>
          <p:sp>
            <p:nvSpPr>
              <p:cNvPr id="89124" name="Line 1125">
                <a:extLst>
                  <a:ext uri="{FF2B5EF4-FFF2-40B4-BE49-F238E27FC236}">
                    <a16:creationId xmlns:a16="http://schemas.microsoft.com/office/drawing/2014/main" id="{D893F39B-E1AA-460A-8343-469DE004C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5842"/>
                <a:ext cx="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5" name="Line 1126">
                <a:extLst>
                  <a:ext uri="{FF2B5EF4-FFF2-40B4-BE49-F238E27FC236}">
                    <a16:creationId xmlns:a16="http://schemas.microsoft.com/office/drawing/2014/main" id="{C7DB7269-5921-40D8-BD02-817C4DCCD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5842"/>
                <a:ext cx="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6" name="Line 1127">
                <a:extLst>
                  <a:ext uri="{FF2B5EF4-FFF2-40B4-BE49-F238E27FC236}">
                    <a16:creationId xmlns:a16="http://schemas.microsoft.com/office/drawing/2014/main" id="{B27B32AD-9015-4F4C-BF2E-D9FEED15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724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7" name="Line 1128">
                <a:extLst>
                  <a:ext uri="{FF2B5EF4-FFF2-40B4-BE49-F238E27FC236}">
                    <a16:creationId xmlns:a16="http://schemas.microsoft.com/office/drawing/2014/main" id="{26DF6BEF-7BBD-46D1-8D1F-1F2776805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709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8" name="Line 1129">
                <a:extLst>
                  <a:ext uri="{FF2B5EF4-FFF2-40B4-BE49-F238E27FC236}">
                    <a16:creationId xmlns:a16="http://schemas.microsoft.com/office/drawing/2014/main" id="{4A08F505-3C17-4B4B-B4C3-B039A0502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93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9" name="Line 1130">
                <a:extLst>
                  <a:ext uri="{FF2B5EF4-FFF2-40B4-BE49-F238E27FC236}">
                    <a16:creationId xmlns:a16="http://schemas.microsoft.com/office/drawing/2014/main" id="{B463B421-12A6-4563-89EE-4D84D86D6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77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0" name="Line 1131">
                <a:extLst>
                  <a:ext uri="{FF2B5EF4-FFF2-40B4-BE49-F238E27FC236}">
                    <a16:creationId xmlns:a16="http://schemas.microsoft.com/office/drawing/2014/main" id="{D3FACA48-4896-4530-B53C-65CACFA07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62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1" name="Line 1132">
                <a:extLst>
                  <a:ext uri="{FF2B5EF4-FFF2-40B4-BE49-F238E27FC236}">
                    <a16:creationId xmlns:a16="http://schemas.microsoft.com/office/drawing/2014/main" id="{0D8A106D-4529-4B19-83E4-6C627558D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46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2" name="Line 1133">
                <a:extLst>
                  <a:ext uri="{FF2B5EF4-FFF2-40B4-BE49-F238E27FC236}">
                    <a16:creationId xmlns:a16="http://schemas.microsoft.com/office/drawing/2014/main" id="{4560CDE8-6CBD-4209-8C6F-C2B1F4EA7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3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3" name="Line 1134">
                <a:extLst>
                  <a:ext uri="{FF2B5EF4-FFF2-40B4-BE49-F238E27FC236}">
                    <a16:creationId xmlns:a16="http://schemas.microsoft.com/office/drawing/2014/main" id="{BF9A4F72-D34D-47C1-9CF4-2BF36D9D3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15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4" name="Line 1135">
                <a:extLst>
                  <a:ext uri="{FF2B5EF4-FFF2-40B4-BE49-F238E27FC236}">
                    <a16:creationId xmlns:a16="http://schemas.microsoft.com/office/drawing/2014/main" id="{6280250F-811E-4904-B04F-4325D33D2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59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09" name="Line 1136">
              <a:extLst>
                <a:ext uri="{FF2B5EF4-FFF2-40B4-BE49-F238E27FC236}">
                  <a16:creationId xmlns:a16="http://schemas.microsoft.com/office/drawing/2014/main" id="{F368F4D6-D5D8-4774-8FDF-A471FADE7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1248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1137">
              <a:extLst>
                <a:ext uri="{FF2B5EF4-FFF2-40B4-BE49-F238E27FC236}">
                  <a16:creationId xmlns:a16="http://schemas.microsoft.com/office/drawing/2014/main" id="{9237C47C-31EC-4B55-8004-31DB6BCFC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576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1138">
              <a:extLst>
                <a:ext uri="{FF2B5EF4-FFF2-40B4-BE49-F238E27FC236}">
                  <a16:creationId xmlns:a16="http://schemas.microsoft.com/office/drawing/2014/main" id="{D5B6AAF1-5025-4EDB-BF63-97A7A1625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20"/>
              <a:ext cx="633" cy="29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400" b="1">
                  <a:solidFill>
                    <a:srgbClr val="008000"/>
                  </a:solidFill>
                  <a:latin typeface="仿宋_GB2312" pitchFamily="49" charset="-122"/>
                </a:rPr>
                <a:t>等待调用的进程队列</a:t>
              </a:r>
            </a:p>
            <a:p>
              <a:pPr algn="ctr"/>
              <a:endParaRPr kumimoji="0" lang="en-US" altLang="zh-CN" sz="1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9112" name="Text Box 1139">
              <a:extLst>
                <a:ext uri="{FF2B5EF4-FFF2-40B4-BE49-F238E27FC236}">
                  <a16:creationId xmlns:a16="http://schemas.microsoft.com/office/drawing/2014/main" id="{7A45F118-A709-4F64-AE5D-347B23E2D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88"/>
              <a:ext cx="1140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等待区域</a:t>
              </a:r>
            </a:p>
            <a:p>
              <a:pPr algn="ctr"/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9113" name="Line 1140">
              <a:extLst>
                <a:ext uri="{FF2B5EF4-FFF2-40B4-BE49-F238E27FC236}">
                  <a16:creationId xmlns:a16="http://schemas.microsoft.com/office/drawing/2014/main" id="{25DFC075-5486-40EC-9456-2BA5EFACD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296"/>
              <a:ext cx="1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1141">
              <a:extLst>
                <a:ext uri="{FF2B5EF4-FFF2-40B4-BE49-F238E27FC236}">
                  <a16:creationId xmlns:a16="http://schemas.microsoft.com/office/drawing/2014/main" id="{3420064E-0F10-4645-9822-E655F9F1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96"/>
              <a:ext cx="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1142">
              <a:extLst>
                <a:ext uri="{FF2B5EF4-FFF2-40B4-BE49-F238E27FC236}">
                  <a16:creationId xmlns:a16="http://schemas.microsoft.com/office/drawing/2014/main" id="{959F6A69-FE92-4048-860E-FB30C5D3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3744"/>
              <a:ext cx="1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1143">
              <a:extLst>
                <a:ext uri="{FF2B5EF4-FFF2-40B4-BE49-F238E27FC236}">
                  <a16:creationId xmlns:a16="http://schemas.microsoft.com/office/drawing/2014/main" id="{0F3B6BC0-FD62-4294-8D7A-BFCBD7666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3744"/>
              <a:ext cx="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1144">
              <a:extLst>
                <a:ext uri="{FF2B5EF4-FFF2-40B4-BE49-F238E27FC236}">
                  <a16:creationId xmlns:a16="http://schemas.microsoft.com/office/drawing/2014/main" id="{AB1C9D70-6674-4D4B-8EFF-3BF0E0258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9" cy="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1145">
              <a:extLst>
                <a:ext uri="{FF2B5EF4-FFF2-40B4-BE49-F238E27FC236}">
                  <a16:creationId xmlns:a16="http://schemas.microsoft.com/office/drawing/2014/main" id="{D8AB029B-0C09-4C3F-9107-C555743AA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296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1146">
              <a:extLst>
                <a:ext uri="{FF2B5EF4-FFF2-40B4-BE49-F238E27FC236}">
                  <a16:creationId xmlns:a16="http://schemas.microsoft.com/office/drawing/2014/main" id="{A265848C-E483-4ED1-949F-E7DE9E79B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96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1147">
              <a:extLst>
                <a:ext uri="{FF2B5EF4-FFF2-40B4-BE49-F238E27FC236}">
                  <a16:creationId xmlns:a16="http://schemas.microsoft.com/office/drawing/2014/main" id="{7E5AB396-AC24-450F-8DB1-DC2213636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670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1148">
              <a:extLst>
                <a:ext uri="{FF2B5EF4-FFF2-40B4-BE49-F238E27FC236}">
                  <a16:creationId xmlns:a16="http://schemas.microsoft.com/office/drawing/2014/main" id="{3BE3A700-DD25-47A4-B1C3-69B43BA7C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3670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Text Box 1149">
              <a:extLst>
                <a:ext uri="{FF2B5EF4-FFF2-40B4-BE49-F238E27FC236}">
                  <a16:creationId xmlns:a16="http://schemas.microsoft.com/office/drawing/2014/main" id="{FCA0D907-DB16-48F8-BEB4-065E350F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3928"/>
              <a:ext cx="2154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管程的结构示意图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89123" name="Text Box 1150">
              <a:extLst>
                <a:ext uri="{FF2B5EF4-FFF2-40B4-BE49-F238E27FC236}">
                  <a16:creationId xmlns:a16="http://schemas.microsoft.com/office/drawing/2014/main" id="{695D5328-BCE0-4469-BC44-286CF6451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670"/>
              <a:ext cx="760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1400" b="1">
                  <a:solidFill>
                    <a:srgbClr val="008000"/>
                  </a:solidFill>
                </a:rPr>
                <a:t>…</a:t>
              </a:r>
              <a:endParaRPr kumimoji="0" lang="en-US" altLang="zh-CN" sz="1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>
                <a:lnSpc>
                  <a:spcPct val="80000"/>
                </a:lnSpc>
              </a:pPr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>
    <p:checker dir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3E98091-858F-41C3-8786-C0DB2845C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>
                <a:solidFill>
                  <a:schemeClr val="accent2"/>
                </a:solidFill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B9D3C0-53F8-4547-9B62-31B0D40A0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8001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/>
          </a:p>
        </p:txBody>
      </p:sp>
      <p:grpSp>
        <p:nvGrpSpPr>
          <p:cNvPr id="90116" name="Group 34">
            <a:extLst>
              <a:ext uri="{FF2B5EF4-FFF2-40B4-BE49-F238E27FC236}">
                <a16:creationId xmlns:a16="http://schemas.microsoft.com/office/drawing/2014/main" id="{EE16AC79-6E40-469B-A7F7-738DC59AEA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95400"/>
            <a:ext cx="8153400" cy="4800600"/>
            <a:chOff x="432" y="816"/>
            <a:chExt cx="5136" cy="3024"/>
          </a:xfrm>
        </p:grpSpPr>
        <p:sp>
          <p:nvSpPr>
            <p:cNvPr id="90117" name="Text Box 5">
              <a:extLst>
                <a:ext uri="{FF2B5EF4-FFF2-40B4-BE49-F238E27FC236}">
                  <a16:creationId xmlns:a16="http://schemas.microsoft.com/office/drawing/2014/main" id="{495AA8C2-9409-473A-BFE2-3102FCA9C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2047"/>
              <a:ext cx="1017" cy="117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互 等 不 循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斥 待 剥 环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 并 夺 等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件 占    待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有</a:t>
              </a:r>
            </a:p>
          </p:txBody>
        </p:sp>
        <p:sp>
          <p:nvSpPr>
            <p:cNvPr id="90118" name="Text Box 6">
              <a:extLst>
                <a:ext uri="{FF2B5EF4-FFF2-40B4-BE49-F238E27FC236}">
                  <a16:creationId xmlns:a16="http://schemas.microsoft.com/office/drawing/2014/main" id="{2068FCA8-A15F-479B-9A8E-CE931719B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816"/>
              <a:ext cx="1160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死    锁</a:t>
              </a:r>
            </a:p>
          </p:txBody>
        </p:sp>
        <p:sp>
          <p:nvSpPr>
            <p:cNvPr id="90119" name="Text Box 7">
              <a:extLst>
                <a:ext uri="{FF2B5EF4-FFF2-40B4-BE49-F238E27FC236}">
                  <a16:creationId xmlns:a16="http://schemas.microsoft.com/office/drawing/2014/main" id="{BB262E1A-49AE-4829-90E6-57EB72D4A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578"/>
              <a:ext cx="1245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死锁产生条件</a:t>
              </a:r>
            </a:p>
          </p:txBody>
        </p:sp>
        <p:sp>
          <p:nvSpPr>
            <p:cNvPr id="90120" name="Text Box 11">
              <a:extLst>
                <a:ext uri="{FF2B5EF4-FFF2-40B4-BE49-F238E27FC236}">
                  <a16:creationId xmlns:a16="http://schemas.microsoft.com/office/drawing/2014/main" id="{27608189-AB1A-4C22-93D7-314341374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6" y="1987"/>
              <a:ext cx="792" cy="142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 按 破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态 序 坏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 分 其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配 配 他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条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件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90121" name="AutoShape 12">
              <a:extLst>
                <a:ext uri="{FF2B5EF4-FFF2-40B4-BE49-F238E27FC236}">
                  <a16:creationId xmlns:a16="http://schemas.microsoft.com/office/drawing/2014/main" id="{6C40DA65-7A9F-4F31-A3ED-829027080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38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2" name="Text Box 13">
              <a:extLst>
                <a:ext uri="{FF2B5EF4-FFF2-40B4-BE49-F238E27FC236}">
                  <a16:creationId xmlns:a16="http://schemas.microsoft.com/office/drawing/2014/main" id="{8BD16726-6270-42D9-91AF-806AC90AF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1578"/>
              <a:ext cx="899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死锁预防</a:t>
              </a:r>
            </a:p>
          </p:txBody>
        </p:sp>
        <p:sp>
          <p:nvSpPr>
            <p:cNvPr id="90123" name="Text Box 14">
              <a:extLst>
                <a:ext uri="{FF2B5EF4-FFF2-40B4-BE49-F238E27FC236}">
                  <a16:creationId xmlns:a16="http://schemas.microsoft.com/office/drawing/2014/main" id="{569B1127-F28B-4D7B-A461-6ECE449D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1578"/>
              <a:ext cx="1093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死锁避免</a:t>
              </a:r>
            </a:p>
          </p:txBody>
        </p:sp>
        <p:sp>
          <p:nvSpPr>
            <p:cNvPr id="90124" name="AutoShape 15">
              <a:extLst>
                <a:ext uri="{FF2B5EF4-FFF2-40B4-BE49-F238E27FC236}">
                  <a16:creationId xmlns:a16="http://schemas.microsoft.com/office/drawing/2014/main" id="{DA8AE7B4-31FB-40BC-8F50-A99EFA82AB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01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5" name="AutoShape 16">
              <a:extLst>
                <a:ext uri="{FF2B5EF4-FFF2-40B4-BE49-F238E27FC236}">
                  <a16:creationId xmlns:a16="http://schemas.microsoft.com/office/drawing/2014/main" id="{E4F420AB-AC19-4A51-B72E-BC7C069C1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71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6" name="Text Box 17">
              <a:extLst>
                <a:ext uri="{FF2B5EF4-FFF2-40B4-BE49-F238E27FC236}">
                  <a16:creationId xmlns:a16="http://schemas.microsoft.com/office/drawing/2014/main" id="{75769E3E-6AE1-4E19-98E8-D35DBA4C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968"/>
              <a:ext cx="621" cy="117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安 银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全 行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状 家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态 算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法</a:t>
              </a:r>
            </a:p>
            <a:p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90127" name="Text Box 18">
              <a:extLst>
                <a:ext uri="{FF2B5EF4-FFF2-40B4-BE49-F238E27FC236}">
                  <a16:creationId xmlns:a16="http://schemas.microsoft.com/office/drawing/2014/main" id="{E1562199-FE5F-457E-A48C-D1C818869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968"/>
              <a:ext cx="853" cy="187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借 借 借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助 助 助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安 传 资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全 递 源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性 闭 分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检 包 配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测 检 图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测 检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测</a:t>
              </a:r>
            </a:p>
          </p:txBody>
        </p:sp>
        <p:sp>
          <p:nvSpPr>
            <p:cNvPr id="90128" name="AutoShape 19">
              <a:extLst>
                <a:ext uri="{FF2B5EF4-FFF2-40B4-BE49-F238E27FC236}">
                  <a16:creationId xmlns:a16="http://schemas.microsoft.com/office/drawing/2014/main" id="{AE2CEFCA-E77A-4384-A6E9-D079AC9CD08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58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9" name="Text Box 22">
              <a:extLst>
                <a:ext uri="{FF2B5EF4-FFF2-40B4-BE49-F238E27FC236}">
                  <a16:creationId xmlns:a16="http://schemas.microsoft.com/office/drawing/2014/main" id="{FF9B7571-7924-4DDA-BD81-5BD802A6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565"/>
              <a:ext cx="1230" cy="3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死锁检测解除</a:t>
              </a:r>
            </a:p>
          </p:txBody>
        </p:sp>
        <p:sp>
          <p:nvSpPr>
            <p:cNvPr id="90130" name="AutoShape 23">
              <a:extLst>
                <a:ext uri="{FF2B5EF4-FFF2-40B4-BE49-F238E27FC236}">
                  <a16:creationId xmlns:a16="http://schemas.microsoft.com/office/drawing/2014/main" id="{55F5BC30-B864-40CD-8D84-4FAB1EDF21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34" y="1385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31" name="Text Box 25">
              <a:extLst>
                <a:ext uri="{FF2B5EF4-FFF2-40B4-BE49-F238E27FC236}">
                  <a16:creationId xmlns:a16="http://schemas.microsoft.com/office/drawing/2014/main" id="{9C5D2F92-3CD3-4097-B316-6C19F00C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65"/>
              <a:ext cx="899" cy="3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死锁原因</a:t>
              </a:r>
            </a:p>
          </p:txBody>
        </p:sp>
        <p:sp>
          <p:nvSpPr>
            <p:cNvPr id="90132" name="Text Box 26">
              <a:extLst>
                <a:ext uri="{FF2B5EF4-FFF2-40B4-BE49-F238E27FC236}">
                  <a16:creationId xmlns:a16="http://schemas.microsoft.com/office/drawing/2014/main" id="{6183B188-FAC2-4EAB-97F9-573C35387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1968"/>
              <a:ext cx="727" cy="16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资 进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源 程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不 推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足 进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顺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序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不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当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  </a:t>
              </a:r>
            </a:p>
          </p:txBody>
        </p:sp>
        <p:sp>
          <p:nvSpPr>
            <p:cNvPr id="90133" name="AutoShape 27">
              <a:extLst>
                <a:ext uri="{FF2B5EF4-FFF2-40B4-BE49-F238E27FC236}">
                  <a16:creationId xmlns:a16="http://schemas.microsoft.com/office/drawing/2014/main" id="{F4CC8EB2-EC1C-4C38-97F2-106B64B2EC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6" y="1385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34" name="Line 28">
              <a:extLst>
                <a:ext uri="{FF2B5EF4-FFF2-40B4-BE49-F238E27FC236}">
                  <a16:creationId xmlns:a16="http://schemas.microsoft.com/office/drawing/2014/main" id="{A7D66B5B-A2A4-4377-A075-090D93051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7" y="1162"/>
              <a:ext cx="1123" cy="4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5" name="Line 29">
              <a:extLst>
                <a:ext uri="{FF2B5EF4-FFF2-40B4-BE49-F238E27FC236}">
                  <a16:creationId xmlns:a16="http://schemas.microsoft.com/office/drawing/2014/main" id="{0B12033C-7BBF-4057-B11C-C001A585B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162"/>
              <a:ext cx="1819" cy="3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6" name="Line 30">
              <a:extLst>
                <a:ext uri="{FF2B5EF4-FFF2-40B4-BE49-F238E27FC236}">
                  <a16:creationId xmlns:a16="http://schemas.microsoft.com/office/drawing/2014/main" id="{AE3028D1-7635-4CE7-9419-9F0663AB4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4" y="1162"/>
              <a:ext cx="107" cy="4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7" name="Line 31">
              <a:extLst>
                <a:ext uri="{FF2B5EF4-FFF2-40B4-BE49-F238E27FC236}">
                  <a16:creationId xmlns:a16="http://schemas.microsoft.com/office/drawing/2014/main" id="{89525BF0-E8F7-4916-A3F1-FC750949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162"/>
              <a:ext cx="1177" cy="4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8" name="Line 32">
              <a:extLst>
                <a:ext uri="{FF2B5EF4-FFF2-40B4-BE49-F238E27FC236}">
                  <a16:creationId xmlns:a16="http://schemas.microsoft.com/office/drawing/2014/main" id="{8F6E5694-ADC3-43E8-A1E3-69B8671F6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1162"/>
              <a:ext cx="428" cy="4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84F272-57DE-4E5B-8110-6DA6A595C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虚拟计算机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9D6F4C2-C742-4480-A983-1658DE7A4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166E5FF-1FAF-4F0C-9F23-370114326942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908050"/>
            <a:ext cx="6467475" cy="5616575"/>
            <a:chOff x="521" y="572"/>
            <a:chExt cx="4074" cy="3538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617D1E09-22DC-4D1C-93AE-5B74F1124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94"/>
              <a:ext cx="6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Oval 6">
              <a:extLst>
                <a:ext uri="{FF2B5EF4-FFF2-40B4-BE49-F238E27FC236}">
                  <a16:creationId xmlns:a16="http://schemas.microsoft.com/office/drawing/2014/main" id="{BE6DC02D-F9DB-4C1F-B090-800BE7596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1288"/>
              <a:ext cx="1323" cy="132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17172737-DB57-4863-AD3B-DA0CB7F0E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1480"/>
              <a:ext cx="817" cy="96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</a:t>
              </a:r>
            </a:p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资源管理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复用、虚化、抽象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4DD0B41A-597D-493B-807F-998DB381A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1549"/>
              <a:ext cx="215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9">
              <a:extLst>
                <a:ext uri="{FF2B5EF4-FFF2-40B4-BE49-F238E27FC236}">
                  <a16:creationId xmlns:a16="http://schemas.microsoft.com/office/drawing/2014/main" id="{BA72A050-EAF8-44BA-9420-640E21EB4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7" y="1549"/>
              <a:ext cx="215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id="{273999AD-7DE3-4F5B-B605-1E03011DC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906"/>
              <a:ext cx="1394" cy="1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 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      I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    辅  </a:t>
              </a:r>
            </a:p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理 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      /    </a:t>
              </a:r>
            </a:p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器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    O  </a:t>
              </a:r>
            </a:p>
            <a:p>
              <a:pPr eaLnBrk="1" hangingPunct="1"/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  设    存   存     </a:t>
              </a:r>
            </a:p>
            <a:p>
              <a:pPr lvl="1"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备   备        </a:t>
              </a:r>
            </a:p>
            <a:p>
              <a:pPr eaLnBrk="1" hangingPunct="1"/>
              <a:r>
                <a:rPr lang="zh-CN" altLang="en-US" sz="14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</a:t>
              </a:r>
            </a:p>
            <a:p>
              <a:pPr eaLnBrk="1" hangingPunct="1"/>
              <a:r>
                <a:rPr lang="zh-CN" altLang="en-US" sz="14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物理计算机</a:t>
              </a:r>
            </a:p>
          </p:txBody>
        </p:sp>
        <p:sp>
          <p:nvSpPr>
            <p:cNvPr id="10251" name="Line 11">
              <a:extLst>
                <a:ext uri="{FF2B5EF4-FFF2-40B4-BE49-F238E27FC236}">
                  <a16:creationId xmlns:a16="http://schemas.microsoft.com/office/drawing/2014/main" id="{326D8DE8-5535-4B95-835D-44B19F671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" y="3875"/>
              <a:ext cx="1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2">
              <a:extLst>
                <a:ext uri="{FF2B5EF4-FFF2-40B4-BE49-F238E27FC236}">
                  <a16:creationId xmlns:a16="http://schemas.microsoft.com/office/drawing/2014/main" id="{B230417A-A2E1-4CBD-928F-947D13523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3" y="2464"/>
              <a:ext cx="429" cy="4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CC126E96-97E3-4EFD-BB03-C86B39192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5" y="2582"/>
              <a:ext cx="214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4">
              <a:extLst>
                <a:ext uri="{FF2B5EF4-FFF2-40B4-BE49-F238E27FC236}">
                  <a16:creationId xmlns:a16="http://schemas.microsoft.com/office/drawing/2014/main" id="{D0263630-07E8-4D39-8834-3248DDAD2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2582"/>
              <a:ext cx="107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>
              <a:extLst>
                <a:ext uri="{FF2B5EF4-FFF2-40B4-BE49-F238E27FC236}">
                  <a16:creationId xmlns:a16="http://schemas.microsoft.com/office/drawing/2014/main" id="{5E5DBCF1-F0B9-46E4-9D5C-C02CD24E5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582"/>
              <a:ext cx="59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6">
              <a:extLst>
                <a:ext uri="{FF2B5EF4-FFF2-40B4-BE49-F238E27FC236}">
                  <a16:creationId xmlns:a16="http://schemas.microsoft.com/office/drawing/2014/main" id="{D7670AFA-8E06-48B9-A7F6-9BC80AF53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" y="2582"/>
              <a:ext cx="107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7" name="Group 17">
              <a:extLst>
                <a:ext uri="{FF2B5EF4-FFF2-40B4-BE49-F238E27FC236}">
                  <a16:creationId xmlns:a16="http://schemas.microsoft.com/office/drawing/2014/main" id="{545DD876-37FA-4213-8DD5-FF6CD95F5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187"/>
              <a:ext cx="992" cy="1085"/>
              <a:chOff x="3420" y="2844"/>
              <a:chExt cx="1620" cy="1560"/>
            </a:xfrm>
          </p:grpSpPr>
          <p:sp>
            <p:nvSpPr>
              <p:cNvPr id="10277" name="Text Box 18">
                <a:extLst>
                  <a:ext uri="{FF2B5EF4-FFF2-40B4-BE49-F238E27FC236}">
                    <a16:creationId xmlns:a16="http://schemas.microsoft.com/office/drawing/2014/main" id="{03AA6A2F-4846-4475-A672-C4B64C440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44"/>
                <a:ext cx="1620" cy="15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虚  虚   虚   虚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处  主   辅   设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理  存   存   备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器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虚拟机</a:t>
                </a:r>
                <a:r>
                  <a:rPr lang="en-US" altLang="zh-CN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</a:p>
            </p:txBody>
          </p:sp>
          <p:sp>
            <p:nvSpPr>
              <p:cNvPr id="10278" name="Line 19">
                <a:extLst>
                  <a:ext uri="{FF2B5EF4-FFF2-40B4-BE49-F238E27FC236}">
                    <a16:creationId xmlns:a16="http://schemas.microsoft.com/office/drawing/2014/main" id="{56F54B5D-5C0B-4578-98E4-32A7DCCE9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936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Line 20">
                <a:extLst>
                  <a:ext uri="{FF2B5EF4-FFF2-40B4-BE49-F238E27FC236}">
                    <a16:creationId xmlns:a16="http://schemas.microsoft.com/office/drawing/2014/main" id="{7DAC8B50-5524-4FF9-AEB4-6A1F0E95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Line 21">
                <a:extLst>
                  <a:ext uri="{FF2B5EF4-FFF2-40B4-BE49-F238E27FC236}">
                    <a16:creationId xmlns:a16="http://schemas.microsoft.com/office/drawing/2014/main" id="{E5460D8D-C651-4181-A68C-DFE680BC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Line 22">
                <a:extLst>
                  <a:ext uri="{FF2B5EF4-FFF2-40B4-BE49-F238E27FC236}">
                    <a16:creationId xmlns:a16="http://schemas.microsoft.com/office/drawing/2014/main" id="{8E6A7176-6E11-42AB-8420-D310241DF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8" name="Oval 23">
              <a:extLst>
                <a:ext uri="{FF2B5EF4-FFF2-40B4-BE49-F238E27FC236}">
                  <a16:creationId xmlns:a16="http://schemas.microsoft.com/office/drawing/2014/main" id="{E837F789-E341-46A2-AB99-35948E26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572"/>
              <a:ext cx="751" cy="48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Text Box 24">
              <a:extLst>
                <a:ext uri="{FF2B5EF4-FFF2-40B4-BE49-F238E27FC236}">
                  <a16:creationId xmlns:a16="http://schemas.microsoft.com/office/drawing/2014/main" id="{738191D2-C743-4672-93AD-CD537EE55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695"/>
              <a:ext cx="536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16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Pn</a:t>
              </a:r>
            </a:p>
          </p:txBody>
        </p:sp>
        <p:sp>
          <p:nvSpPr>
            <p:cNvPr id="10260" name="Text Box 25">
              <a:extLst>
                <a:ext uri="{FF2B5EF4-FFF2-40B4-BE49-F238E27FC236}">
                  <a16:creationId xmlns:a16="http://schemas.microsoft.com/office/drawing/2014/main" id="{A7B5A3DB-CA82-4CB4-A714-FBACFFD1C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3169"/>
              <a:ext cx="966" cy="60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600" noProof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时分复用共享</a:t>
              </a:r>
            </a:p>
            <a:p>
              <a:pPr algn="just" eaLnBrk="1" hangingPunct="1"/>
              <a:endParaRPr lang="zh-CN" altLang="en-US" sz="16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r>
                <a:rPr lang="zh-CN" altLang="en-US" sz="1600" noProof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空分复用共享</a:t>
              </a:r>
              <a:endParaRPr lang="zh-CN" altLang="en-US" sz="16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61" name="Line 26">
              <a:extLst>
                <a:ext uri="{FF2B5EF4-FFF2-40B4-BE49-F238E27FC236}">
                  <a16:creationId xmlns:a16="http://schemas.microsoft.com/office/drawing/2014/main" id="{46428618-B055-43B2-9791-15274F5E7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612"/>
              <a:ext cx="5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Text Box 27">
              <a:extLst>
                <a:ext uri="{FF2B5EF4-FFF2-40B4-BE49-F238E27FC236}">
                  <a16:creationId xmlns:a16="http://schemas.microsoft.com/office/drawing/2014/main" id="{012167A0-BA43-4E47-9FED-0B3A6540F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827"/>
              <a:ext cx="429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800" b="1">
                  <a:solidFill>
                    <a:srgbClr val="FF3399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63" name="Line 28">
              <a:extLst>
                <a:ext uri="{FF2B5EF4-FFF2-40B4-BE49-F238E27FC236}">
                  <a16:creationId xmlns:a16="http://schemas.microsoft.com/office/drawing/2014/main" id="{993400C8-1DF8-4704-9861-C5082F905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912"/>
              <a:ext cx="0" cy="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9">
              <a:extLst>
                <a:ext uri="{FF2B5EF4-FFF2-40B4-BE49-F238E27FC236}">
                  <a16:creationId xmlns:a16="http://schemas.microsoft.com/office/drawing/2014/main" id="{74908236-5FDB-4D80-A318-A128C4333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30">
              <a:extLst>
                <a:ext uri="{FF2B5EF4-FFF2-40B4-BE49-F238E27FC236}">
                  <a16:creationId xmlns:a16="http://schemas.microsoft.com/office/drawing/2014/main" id="{FF265BD7-89A3-40DE-A60C-075F826B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31">
              <a:extLst>
                <a:ext uri="{FF2B5EF4-FFF2-40B4-BE49-F238E27FC236}">
                  <a16:creationId xmlns:a16="http://schemas.microsoft.com/office/drawing/2014/main" id="{178D1917-B58D-4D1D-8231-8EFA247FA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7" name="Group 32">
              <a:extLst>
                <a:ext uri="{FF2B5EF4-FFF2-40B4-BE49-F238E27FC236}">
                  <a16:creationId xmlns:a16="http://schemas.microsoft.com/office/drawing/2014/main" id="{60307B2E-04F3-40B7-9B11-14E0A4A61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218"/>
              <a:ext cx="1072" cy="1011"/>
              <a:chOff x="3420" y="2844"/>
              <a:chExt cx="1620" cy="1560"/>
            </a:xfrm>
          </p:grpSpPr>
          <p:sp>
            <p:nvSpPr>
              <p:cNvPr id="10272" name="Text Box 33">
                <a:extLst>
                  <a:ext uri="{FF2B5EF4-FFF2-40B4-BE49-F238E27FC236}">
                    <a16:creationId xmlns:a16="http://schemas.microsoft.com/office/drawing/2014/main" id="{A0796BA6-EDE6-4EE6-BD34-C5361EDBE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44"/>
                <a:ext cx="1620" cy="15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虚    虚    虚     虚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处    主    辅     设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理    存    存     备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器</a:t>
                </a:r>
                <a:r>
                  <a:rPr lang="zh-CN" altLang="en-US" sz="14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</a:t>
                </a:r>
              </a:p>
              <a:p>
                <a:pPr eaLnBrk="1" hangingPunct="1"/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虚拟机</a:t>
                </a:r>
                <a:r>
                  <a:rPr lang="en-US" altLang="zh-CN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10273" name="Line 34">
                <a:extLst>
                  <a:ext uri="{FF2B5EF4-FFF2-40B4-BE49-F238E27FC236}">
                    <a16:creationId xmlns:a16="http://schemas.microsoft.com/office/drawing/2014/main" id="{31923403-357A-435F-BE62-A6C810CA7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936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35">
                <a:extLst>
                  <a:ext uri="{FF2B5EF4-FFF2-40B4-BE49-F238E27FC236}">
                    <a16:creationId xmlns:a16="http://schemas.microsoft.com/office/drawing/2014/main" id="{D911A0E5-B84A-420A-9B7E-9827BC1C2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36">
                <a:extLst>
                  <a:ext uri="{FF2B5EF4-FFF2-40B4-BE49-F238E27FC236}">
                    <a16:creationId xmlns:a16="http://schemas.microsoft.com/office/drawing/2014/main" id="{829554AE-A70A-4643-AB9F-F73EB9306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37">
                <a:extLst>
                  <a:ext uri="{FF2B5EF4-FFF2-40B4-BE49-F238E27FC236}">
                    <a16:creationId xmlns:a16="http://schemas.microsoft.com/office/drawing/2014/main" id="{59FA7FEF-07D3-4AFF-AA44-D3E2805E3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8" name="Oval 38">
              <a:extLst>
                <a:ext uri="{FF2B5EF4-FFF2-40B4-BE49-F238E27FC236}">
                  <a16:creationId xmlns:a16="http://schemas.microsoft.com/office/drawing/2014/main" id="{1B8402DA-CE5A-40CE-95EC-78D0A1C7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604"/>
              <a:ext cx="812" cy="449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Text Box 39">
              <a:extLst>
                <a:ext uri="{FF2B5EF4-FFF2-40B4-BE49-F238E27FC236}">
                  <a16:creationId xmlns:a16="http://schemas.microsoft.com/office/drawing/2014/main" id="{B815DDCE-7198-4B90-B75F-A640C2ED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695"/>
              <a:ext cx="606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P1</a:t>
              </a:r>
            </a:p>
          </p:txBody>
        </p:sp>
        <p:sp>
          <p:nvSpPr>
            <p:cNvPr id="10270" name="Line 40">
              <a:extLst>
                <a:ext uri="{FF2B5EF4-FFF2-40B4-BE49-F238E27FC236}">
                  <a16:creationId xmlns:a16="http://schemas.microsoft.com/office/drawing/2014/main" id="{EBA5E52C-D286-4E97-95C2-B017579F8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105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41">
              <a:extLst>
                <a:ext uri="{FF2B5EF4-FFF2-40B4-BE49-F238E27FC236}">
                  <a16:creationId xmlns:a16="http://schemas.microsoft.com/office/drawing/2014/main" id="{314F3C24-5D30-42CA-B1FA-4F7AAAD53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05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FC37E41-813C-43DB-87EF-5A09DB65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3300"/>
                </a:solidFill>
                <a:ea typeface="仿宋_GB2312" pitchFamily="49" charset="-122"/>
              </a:rPr>
              <a:t>虚拟机的观点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A0657DF-82F5-4E78-AF8E-A6BD3CBAE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847013" cy="9826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虚拟机的观点</a:t>
            </a:r>
            <a:r>
              <a:rPr lang="en-US" altLang="zh-CN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DB0A378-BB16-43E4-858F-836074B40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52525"/>
            <a:ext cx="8280400" cy="5732463"/>
          </a:xfrm>
        </p:spPr>
        <p:txBody>
          <a:bodyPr/>
          <a:lstStyle/>
          <a:p>
            <a:pPr eaLnBrk="1" hangingPunct="1"/>
            <a:r>
              <a:rPr lang="zh-CN" altLang="en-US">
                <a:ea typeface="仿宋_GB2312" pitchFamily="49" charset="-122"/>
              </a:rPr>
              <a:t>虚拟机或扩展机的观点，是对操作系统功能的一种自顶向下的俯视。安装操作系统的计算机扩展了裸机的功能，使计算机系统的使用由复杂变得简单，把基本功能扩展为复杂功能，从低级操作上升为高级操作。</a:t>
            </a:r>
          </a:p>
          <a:p>
            <a:pPr eaLnBrk="1" hangingPunct="1"/>
            <a:r>
              <a:rPr lang="zh-CN" altLang="en-US">
                <a:ea typeface="仿宋_GB2312" pitchFamily="49" charset="-122"/>
              </a:rPr>
              <a:t>在裸机上配置操作系统之后，用户使用的是扩展机或虚拟机，虚拟机的扩展包括系统资源的功能扩展和数量的扩展。</a:t>
            </a:r>
          </a:p>
          <a:p>
            <a:pPr eaLnBrk="1" hangingPunct="1">
              <a:buFontTx/>
              <a:buNone/>
            </a:pPr>
            <a:endParaRPr lang="zh-CN" altLang="en-US">
              <a:ea typeface="仿宋_GB2312" pitchFamily="49" charset="-122"/>
            </a:endParaRPr>
          </a:p>
          <a:p>
            <a:pPr eaLnBrk="1" hangingPunct="1"/>
            <a:endParaRPr lang="en-US" altLang="zh-CN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77EF21C-5895-4DAF-93FB-A0B174075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93187" name="Group 41">
            <a:extLst>
              <a:ext uri="{FF2B5EF4-FFF2-40B4-BE49-F238E27FC236}">
                <a16:creationId xmlns:a16="http://schemas.microsoft.com/office/drawing/2014/main" id="{F8B4A320-D9A3-4623-8C8C-90F3A81385B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36738"/>
            <a:ext cx="7772400" cy="4564062"/>
            <a:chOff x="768" y="1008"/>
            <a:chExt cx="4896" cy="2875"/>
          </a:xfrm>
        </p:grpSpPr>
        <p:grpSp>
          <p:nvGrpSpPr>
            <p:cNvPr id="93203" name="Group 40">
              <a:extLst>
                <a:ext uri="{FF2B5EF4-FFF2-40B4-BE49-F238E27FC236}">
                  <a16:creationId xmlns:a16="http://schemas.microsoft.com/office/drawing/2014/main" id="{677EF30D-3D32-4B34-9F2D-C6B8FE94A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984" cy="2875"/>
              <a:chOff x="720" y="1013"/>
              <a:chExt cx="3984" cy="2875"/>
            </a:xfrm>
          </p:grpSpPr>
          <p:sp>
            <p:nvSpPr>
              <p:cNvPr id="93205" name="Text Box 5">
                <a:extLst>
                  <a:ext uri="{FF2B5EF4-FFF2-40B4-BE49-F238E27FC236}">
                    <a16:creationId xmlns:a16="http://schemas.microsoft.com/office/drawing/2014/main" id="{7BEB2886-F5DA-4051-9BA2-C4ADE6782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" y="1013"/>
                <a:ext cx="683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3200" b="1">
                    <a:solidFill>
                      <a:srgbClr val="008000"/>
                    </a:solidFill>
                    <a:latin typeface="仿宋_GB2312" pitchFamily="49" charset="-122"/>
                  </a:rPr>
                  <a:t>内核</a:t>
                </a:r>
              </a:p>
            </p:txBody>
          </p:sp>
          <p:sp>
            <p:nvSpPr>
              <p:cNvPr id="93206" name="Text Box 6">
                <a:extLst>
                  <a:ext uri="{FF2B5EF4-FFF2-40B4-BE49-F238E27FC236}">
                    <a16:creationId xmlns:a16="http://schemas.microsoft.com/office/drawing/2014/main" id="{0BDCF517-151E-4995-AA51-7BE25B692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" y="202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分类</a:t>
                </a:r>
              </a:p>
            </p:txBody>
          </p:sp>
          <p:sp>
            <p:nvSpPr>
              <p:cNvPr id="93207" name="Text Box 7">
                <a:extLst>
                  <a:ext uri="{FF2B5EF4-FFF2-40B4-BE49-F238E27FC236}">
                    <a16:creationId xmlns:a16="http://schemas.microsoft.com/office/drawing/2014/main" id="{0C5485D7-27F1-4CAD-8DE1-5F1194818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02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功能</a:t>
                </a:r>
              </a:p>
            </p:txBody>
          </p:sp>
          <p:sp>
            <p:nvSpPr>
              <p:cNvPr id="93208" name="Text Box 9">
                <a:extLst>
                  <a:ext uri="{FF2B5EF4-FFF2-40B4-BE49-F238E27FC236}">
                    <a16:creationId xmlns:a16="http://schemas.microsoft.com/office/drawing/2014/main" id="{5E647B83-BCC2-468E-9D5F-5AE07F1DC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属性</a:t>
                </a:r>
              </a:p>
            </p:txBody>
          </p:sp>
          <p:sp>
            <p:nvSpPr>
              <p:cNvPr id="93209" name="Text Box 10">
                <a:extLst>
                  <a:ext uri="{FF2B5EF4-FFF2-40B4-BE49-F238E27FC236}">
                    <a16:creationId xmlns:a16="http://schemas.microsoft.com/office/drawing/2014/main" id="{F224D9F4-F9E7-4317-920B-31AB756D4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2" y="2024"/>
                <a:ext cx="101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内核虚机器</a:t>
                </a:r>
              </a:p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特    性</a:t>
                </a:r>
              </a:p>
            </p:txBody>
          </p:sp>
          <p:sp>
            <p:nvSpPr>
              <p:cNvPr id="93210" name="Line 11">
                <a:extLst>
                  <a:ext uri="{FF2B5EF4-FFF2-40B4-BE49-F238E27FC236}">
                    <a16:creationId xmlns:a16="http://schemas.microsoft.com/office/drawing/2014/main" id="{D2089C8F-236C-4FA6-B80B-3088142C4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1771"/>
                <a:ext cx="279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Line 12">
                <a:extLst>
                  <a:ext uri="{FF2B5EF4-FFF2-40B4-BE49-F238E27FC236}">
                    <a16:creationId xmlns:a16="http://schemas.microsoft.com/office/drawing/2014/main" id="{34EEB83A-4B44-4016-AA39-811BA9591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2" name="Line 13">
                <a:extLst>
                  <a:ext uri="{FF2B5EF4-FFF2-40B4-BE49-F238E27FC236}">
                    <a16:creationId xmlns:a16="http://schemas.microsoft.com/office/drawing/2014/main" id="{8CD44F3F-1339-4E7B-9F30-4EB411824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3" name="Line 14">
                <a:extLst>
                  <a:ext uri="{FF2B5EF4-FFF2-40B4-BE49-F238E27FC236}">
                    <a16:creationId xmlns:a16="http://schemas.microsoft.com/office/drawing/2014/main" id="{1F493B4F-E07E-42EA-B20A-6F40CAF66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4" name="Line 15">
                <a:extLst>
                  <a:ext uri="{FF2B5EF4-FFF2-40B4-BE49-F238E27FC236}">
                    <a16:creationId xmlns:a16="http://schemas.microsoft.com/office/drawing/2014/main" id="{0AA1E640-5928-4D79-A376-0690DC29B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5" name="Line 16">
                <a:extLst>
                  <a:ext uri="{FF2B5EF4-FFF2-40B4-BE49-F238E27FC236}">
                    <a16:creationId xmlns:a16="http://schemas.microsoft.com/office/drawing/2014/main" id="{7A0A392B-0617-4BD1-9BC2-B4CABB913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18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6" name="Text Box 17">
                <a:extLst>
                  <a:ext uri="{FF2B5EF4-FFF2-40B4-BE49-F238E27FC236}">
                    <a16:creationId xmlns:a16="http://schemas.microsoft.com/office/drawing/2014/main" id="{9F2E8C47-CECD-4EEB-A8E0-2F65A5B97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781"/>
                <a:ext cx="337" cy="75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单内核</a:t>
                </a:r>
              </a:p>
            </p:txBody>
          </p:sp>
          <p:sp>
            <p:nvSpPr>
              <p:cNvPr id="93217" name="Text Box 18">
                <a:extLst>
                  <a:ext uri="{FF2B5EF4-FFF2-40B4-BE49-F238E27FC236}">
                    <a16:creationId xmlns:a16="http://schemas.microsoft.com/office/drawing/2014/main" id="{40617E72-134B-4600-B936-2B665614D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" y="2781"/>
                <a:ext cx="337" cy="75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微内核</a:t>
                </a:r>
              </a:p>
            </p:txBody>
          </p:sp>
          <p:sp>
            <p:nvSpPr>
              <p:cNvPr id="93218" name="Line 19">
                <a:extLst>
                  <a:ext uri="{FF2B5EF4-FFF2-40B4-BE49-F238E27FC236}">
                    <a16:creationId xmlns:a16="http://schemas.microsoft.com/office/drawing/2014/main" id="{6E604309-1A75-4629-BA38-7B5822619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2529"/>
                <a:ext cx="225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9" name="Line 20">
                <a:extLst>
                  <a:ext uri="{FF2B5EF4-FFF2-40B4-BE49-F238E27FC236}">
                    <a16:creationId xmlns:a16="http://schemas.microsoft.com/office/drawing/2014/main" id="{479F421D-03CC-487F-AC87-4B09199E8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2529"/>
                <a:ext cx="224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0" name="Text Box 21">
                <a:extLst>
                  <a:ext uri="{FF2B5EF4-FFF2-40B4-BE49-F238E27FC236}">
                    <a16:creationId xmlns:a16="http://schemas.microsoft.com/office/drawing/2014/main" id="{974CE6B8-A80C-4C2F-A017-4647875CB9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655"/>
                <a:ext cx="768" cy="1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中断处理短程调度</a:t>
                </a: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原语管理</a:t>
                </a:r>
              </a:p>
            </p:txBody>
          </p:sp>
          <p:sp>
            <p:nvSpPr>
              <p:cNvPr id="93221" name="Line 22">
                <a:extLst>
                  <a:ext uri="{FF2B5EF4-FFF2-40B4-BE49-F238E27FC236}">
                    <a16:creationId xmlns:a16="http://schemas.microsoft.com/office/drawing/2014/main" id="{E05ACD5F-5966-4F2C-8275-ECD31274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529"/>
                <a:ext cx="0" cy="8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2" name="Group 23">
                <a:extLst>
                  <a:ext uri="{FF2B5EF4-FFF2-40B4-BE49-F238E27FC236}">
                    <a16:creationId xmlns:a16="http://schemas.microsoft.com/office/drawing/2014/main" id="{B6FF1B1A-5722-435A-BA49-95E077CC8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908"/>
                <a:ext cx="113" cy="505"/>
                <a:chOff x="3780" y="4872"/>
                <a:chExt cx="180" cy="624"/>
              </a:xfrm>
            </p:grpSpPr>
            <p:sp>
              <p:nvSpPr>
                <p:cNvPr id="93234" name="Line 24">
                  <a:extLst>
                    <a:ext uri="{FF2B5EF4-FFF2-40B4-BE49-F238E27FC236}">
                      <a16:creationId xmlns:a16="http://schemas.microsoft.com/office/drawing/2014/main" id="{6354CCE1-A1CE-44CD-8D72-95AA582FB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487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5" name="Line 25">
                  <a:extLst>
                    <a:ext uri="{FF2B5EF4-FFF2-40B4-BE49-F238E27FC236}">
                      <a16:creationId xmlns:a16="http://schemas.microsoft.com/office/drawing/2014/main" id="{C7326AF6-4218-4694-A765-3A96C6C9B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18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6" name="Line 26">
                  <a:extLst>
                    <a:ext uri="{FF2B5EF4-FFF2-40B4-BE49-F238E27FC236}">
                      <a16:creationId xmlns:a16="http://schemas.microsoft.com/office/drawing/2014/main" id="{02AE08F5-AC9E-49EA-996C-6D952562F0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496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23" name="Line 27">
                <a:extLst>
                  <a:ext uri="{FF2B5EF4-FFF2-40B4-BE49-F238E27FC236}">
                    <a16:creationId xmlns:a16="http://schemas.microsoft.com/office/drawing/2014/main" id="{BE16771D-1C27-428A-8B32-B90538E7F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529"/>
                <a:ext cx="0" cy="1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4" name="Line 28">
                <a:extLst>
                  <a:ext uri="{FF2B5EF4-FFF2-40B4-BE49-F238E27FC236}">
                    <a16:creationId xmlns:a16="http://schemas.microsoft.com/office/drawing/2014/main" id="{75BAC2E4-CD45-4EF1-9AC5-C849C45AE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08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5" name="Line 29">
                <a:extLst>
                  <a:ext uri="{FF2B5EF4-FFF2-40B4-BE49-F238E27FC236}">
                    <a16:creationId xmlns:a16="http://schemas.microsoft.com/office/drawing/2014/main" id="{1628B39E-0BD8-42E6-BB1F-16362409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16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6" name="Line 30">
                <a:extLst>
                  <a:ext uri="{FF2B5EF4-FFF2-40B4-BE49-F238E27FC236}">
                    <a16:creationId xmlns:a16="http://schemas.microsoft.com/office/drawing/2014/main" id="{D19D76B8-DEA2-4B88-8BCD-315A3E59C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413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7" name="Line 31">
                <a:extLst>
                  <a:ext uri="{FF2B5EF4-FFF2-40B4-BE49-F238E27FC236}">
                    <a16:creationId xmlns:a16="http://schemas.microsoft.com/office/drawing/2014/main" id="{85E29DA3-75A6-4382-9F00-11D4E4BDF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66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8" name="Text Box 32">
                <a:extLst>
                  <a:ext uri="{FF2B5EF4-FFF2-40B4-BE49-F238E27FC236}">
                    <a16:creationId xmlns:a16="http://schemas.microsoft.com/office/drawing/2014/main" id="{FA2283C6-AE47-4ECB-94EC-959855259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703"/>
                <a:ext cx="1488" cy="118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内核由中断驱动</a:t>
                </a: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内核执行是连续的</a:t>
                </a: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屏蔽中断下执行</a:t>
                </a:r>
              </a:p>
              <a:p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可使用特权指令</a:t>
                </a:r>
              </a:p>
            </p:txBody>
          </p:sp>
          <p:sp>
            <p:nvSpPr>
              <p:cNvPr id="93229" name="Line 33">
                <a:extLst>
                  <a:ext uri="{FF2B5EF4-FFF2-40B4-BE49-F238E27FC236}">
                    <a16:creationId xmlns:a16="http://schemas.microsoft.com/office/drawing/2014/main" id="{AE298A0F-F182-450B-A66B-5691E5809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529"/>
                <a:ext cx="0" cy="8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30" name="Group 34">
                <a:extLst>
                  <a:ext uri="{FF2B5EF4-FFF2-40B4-BE49-F238E27FC236}">
                    <a16:creationId xmlns:a16="http://schemas.microsoft.com/office/drawing/2014/main" id="{8B44EB63-6DF3-4FFF-9D5D-F0F9F9CA5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4" y="2908"/>
                <a:ext cx="112" cy="505"/>
                <a:chOff x="3780" y="4872"/>
                <a:chExt cx="180" cy="624"/>
              </a:xfrm>
            </p:grpSpPr>
            <p:sp>
              <p:nvSpPr>
                <p:cNvPr id="93231" name="Line 35">
                  <a:extLst>
                    <a:ext uri="{FF2B5EF4-FFF2-40B4-BE49-F238E27FC236}">
                      <a16:creationId xmlns:a16="http://schemas.microsoft.com/office/drawing/2014/main" id="{55949C69-F24B-4B81-B54D-384D6BA24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487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2" name="Line 36">
                  <a:extLst>
                    <a:ext uri="{FF2B5EF4-FFF2-40B4-BE49-F238E27FC236}">
                      <a16:creationId xmlns:a16="http://schemas.microsoft.com/office/drawing/2014/main" id="{612CA44D-FC5E-4975-963A-315D95BEE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18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3" name="Line 37">
                  <a:extLst>
                    <a:ext uri="{FF2B5EF4-FFF2-40B4-BE49-F238E27FC236}">
                      <a16:creationId xmlns:a16="http://schemas.microsoft.com/office/drawing/2014/main" id="{4FBBA45D-B17F-448B-960D-679B71553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496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204" name="Text Box 38">
              <a:extLst>
                <a:ext uri="{FF2B5EF4-FFF2-40B4-BE49-F238E27FC236}">
                  <a16:creationId xmlns:a16="http://schemas.microsoft.com/office/drawing/2014/main" id="{E1223D20-9D87-418F-9FF8-627D335D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847"/>
              <a:ext cx="1220" cy="89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没有中断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提供虚处理器</a:t>
              </a:r>
            </a:p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提供强大的新指令</a:t>
              </a:r>
            </a:p>
          </p:txBody>
        </p:sp>
      </p:grpSp>
      <p:grpSp>
        <p:nvGrpSpPr>
          <p:cNvPr id="93188" name="Group 57">
            <a:extLst>
              <a:ext uri="{FF2B5EF4-FFF2-40B4-BE49-F238E27FC236}">
                <a16:creationId xmlns:a16="http://schemas.microsoft.com/office/drawing/2014/main" id="{AE1AE9B9-8437-417A-906B-3C3A13BF59A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990600"/>
            <a:ext cx="3429000" cy="1905000"/>
            <a:chOff x="3312" y="912"/>
            <a:chExt cx="2160" cy="1056"/>
          </a:xfrm>
        </p:grpSpPr>
        <p:sp>
          <p:nvSpPr>
            <p:cNvPr id="93189" name="Text Box 43">
              <a:extLst>
                <a:ext uri="{FF2B5EF4-FFF2-40B4-BE49-F238E27FC236}">
                  <a16:creationId xmlns:a16="http://schemas.microsoft.com/office/drawing/2014/main" id="{3D08A61C-CC3D-4DE2-AAD9-652F5BF8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912"/>
              <a:ext cx="1118" cy="25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宋体" panose="02010600030101010101" pitchFamily="2" charset="-122"/>
                </a:rPr>
                <a:t>操作系统构件</a:t>
              </a:r>
              <a:endParaRPr kumimoji="0" lang="zh-CN" altLang="en-US" b="1">
                <a:solidFill>
                  <a:srgbClr val="008000"/>
                </a:solidFill>
              </a:endParaRPr>
            </a:p>
          </p:txBody>
        </p:sp>
        <p:sp>
          <p:nvSpPr>
            <p:cNvPr id="93190" name="Text Box 44">
              <a:extLst>
                <a:ext uri="{FF2B5EF4-FFF2-40B4-BE49-F238E27FC236}">
                  <a16:creationId xmlns:a16="http://schemas.microsoft.com/office/drawing/2014/main" id="{E6E863FB-AB97-40F5-89DE-C951D37F2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内核</a:t>
              </a:r>
            </a:p>
          </p:txBody>
        </p:sp>
        <p:sp>
          <p:nvSpPr>
            <p:cNvPr id="93191" name="Text Box 45">
              <a:extLst>
                <a:ext uri="{FF2B5EF4-FFF2-40B4-BE49-F238E27FC236}">
                  <a16:creationId xmlns:a16="http://schemas.microsoft.com/office/drawing/2014/main" id="{3FAE1631-258C-4B34-81EC-B40927511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进程</a:t>
              </a:r>
            </a:p>
          </p:txBody>
        </p:sp>
        <p:sp>
          <p:nvSpPr>
            <p:cNvPr id="93192" name="Text Box 46">
              <a:extLst>
                <a:ext uri="{FF2B5EF4-FFF2-40B4-BE49-F238E27FC236}">
                  <a16:creationId xmlns:a16="http://schemas.microsoft.com/office/drawing/2014/main" id="{B2B7280D-0209-41E7-850F-5C8A8C3BD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线程</a:t>
              </a:r>
            </a:p>
          </p:txBody>
        </p:sp>
        <p:sp>
          <p:nvSpPr>
            <p:cNvPr id="93193" name="Text Box 47">
              <a:extLst>
                <a:ext uri="{FF2B5EF4-FFF2-40B4-BE49-F238E27FC236}">
                  <a16:creationId xmlns:a16="http://schemas.microsoft.com/office/drawing/2014/main" id="{B2D20D8C-A88D-48DD-9812-1C123EC4B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线程</a:t>
              </a:r>
            </a:p>
          </p:txBody>
        </p:sp>
        <p:sp>
          <p:nvSpPr>
            <p:cNvPr id="93194" name="Text Box 48">
              <a:extLst>
                <a:ext uri="{FF2B5EF4-FFF2-40B4-BE49-F238E27FC236}">
                  <a16:creationId xmlns:a16="http://schemas.microsoft.com/office/drawing/2014/main" id="{2ADC44BA-E1C8-4F08-BED6-71B2DE0E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管程</a:t>
              </a:r>
            </a:p>
          </p:txBody>
        </p:sp>
        <p:sp>
          <p:nvSpPr>
            <p:cNvPr id="93195" name="Text Box 49">
              <a:extLst>
                <a:ext uri="{FF2B5EF4-FFF2-40B4-BE49-F238E27FC236}">
                  <a16:creationId xmlns:a16="http://schemas.microsoft.com/office/drawing/2014/main" id="{7FF53C2E-4C99-405C-A680-C5974B02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</a:rPr>
                <a:t>类程</a:t>
              </a:r>
            </a:p>
          </p:txBody>
        </p:sp>
        <p:sp>
          <p:nvSpPr>
            <p:cNvPr id="93196" name="Line 50">
              <a:extLst>
                <a:ext uri="{FF2B5EF4-FFF2-40B4-BE49-F238E27FC236}">
                  <a16:creationId xmlns:a16="http://schemas.microsoft.com/office/drawing/2014/main" id="{7D65D4AB-B46C-4068-AF47-3953646B2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1370"/>
              <a:ext cx="17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Line 51">
              <a:extLst>
                <a:ext uri="{FF2B5EF4-FFF2-40B4-BE49-F238E27FC236}">
                  <a16:creationId xmlns:a16="http://schemas.microsoft.com/office/drawing/2014/main" id="{74EBACE4-8D55-43CA-A1CA-4FB21B398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52">
              <a:extLst>
                <a:ext uri="{FF2B5EF4-FFF2-40B4-BE49-F238E27FC236}">
                  <a16:creationId xmlns:a16="http://schemas.microsoft.com/office/drawing/2014/main" id="{5EAE7278-AF4D-428A-9164-0AA6687CD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53">
              <a:extLst>
                <a:ext uri="{FF2B5EF4-FFF2-40B4-BE49-F238E27FC236}">
                  <a16:creationId xmlns:a16="http://schemas.microsoft.com/office/drawing/2014/main" id="{BC2E1A3B-54BE-42B6-995C-AFC11B6F6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54">
              <a:extLst>
                <a:ext uri="{FF2B5EF4-FFF2-40B4-BE49-F238E27FC236}">
                  <a16:creationId xmlns:a16="http://schemas.microsoft.com/office/drawing/2014/main" id="{F684E1DE-3811-445E-99DD-5D1F0A8EF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Line 55">
              <a:extLst>
                <a:ext uri="{FF2B5EF4-FFF2-40B4-BE49-F238E27FC236}">
                  <a16:creationId xmlns:a16="http://schemas.microsoft.com/office/drawing/2014/main" id="{4682D3E5-4561-4C84-9873-BE6C81515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56">
              <a:extLst>
                <a:ext uri="{FF2B5EF4-FFF2-40B4-BE49-F238E27FC236}">
                  <a16:creationId xmlns:a16="http://schemas.microsoft.com/office/drawing/2014/main" id="{4D987997-4308-417C-8EB1-AE7469BF1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170"/>
              <a:ext cx="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E5A9027-5391-4BBC-850B-197E60BB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62A2DEB-D895-4B3A-80A7-F0E8D370B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b="1">
              <a:solidFill>
                <a:srgbClr val="9933FF"/>
              </a:solidFill>
            </a:endParaRPr>
          </a:p>
          <a:p>
            <a:pPr algn="just" eaLnBrk="1" hangingPunct="1">
              <a:buFontTx/>
              <a:buNone/>
            </a:pPr>
            <a:endParaRPr lang="en-US" altLang="zh-CN" sz="4000"/>
          </a:p>
        </p:txBody>
      </p:sp>
      <p:grpSp>
        <p:nvGrpSpPr>
          <p:cNvPr id="94212" name="Group 4">
            <a:extLst>
              <a:ext uri="{FF2B5EF4-FFF2-40B4-BE49-F238E27FC236}">
                <a16:creationId xmlns:a16="http://schemas.microsoft.com/office/drawing/2014/main" id="{CCE1154B-7A31-4F47-9505-CE92E5B4FD0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11263"/>
            <a:ext cx="7620000" cy="5189537"/>
            <a:chOff x="1440" y="1908"/>
            <a:chExt cx="8820" cy="7176"/>
          </a:xfrm>
        </p:grpSpPr>
        <p:sp>
          <p:nvSpPr>
            <p:cNvPr id="94213" name="Text Box 5">
              <a:extLst>
                <a:ext uri="{FF2B5EF4-FFF2-40B4-BE49-F238E27FC236}">
                  <a16:creationId xmlns:a16="http://schemas.microsoft.com/office/drawing/2014/main" id="{587C0ABE-F9EF-4B85-8379-85BF151BA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908"/>
              <a:ext cx="4320" cy="20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进程是并发程序设计的一个工具，采用进程概念使得操作系统结构变得清晰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</a:endParaRPr>
            </a:p>
          </p:txBody>
        </p:sp>
        <p:sp>
          <p:nvSpPr>
            <p:cNvPr id="94214" name="Text Box 6">
              <a:extLst>
                <a:ext uri="{FF2B5EF4-FFF2-40B4-BE49-F238E27FC236}">
                  <a16:creationId xmlns:a16="http://schemas.microsoft.com/office/drawing/2014/main" id="{9681ECF0-76A0-491C-9DF0-11025DEC6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一个进程到另一个进程的控制转移由进程调度机构统一管理，不能杂乱无章，随意进行。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</a:endParaRPr>
            </a:p>
          </p:txBody>
        </p:sp>
        <p:sp>
          <p:nvSpPr>
            <p:cNvPr id="94215" name="Text Box 7">
              <a:extLst>
                <a:ext uri="{FF2B5EF4-FFF2-40B4-BE49-F238E27FC236}">
                  <a16:creationId xmlns:a16="http://schemas.microsoft.com/office/drawing/2014/main" id="{995547B1-74F6-4DD1-824A-57655C20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进程间的通信和同步由同步机制完成，进程无法有意或无意破坏它进程的数据。每个进程相对独立，相互隔离，系统的安全和可靠性好。</a:t>
              </a: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</a:endParaRPr>
            </a:p>
          </p:txBody>
        </p:sp>
        <p:sp>
          <p:nvSpPr>
            <p:cNvPr id="94216" name="Text Box 8">
              <a:extLst>
                <a:ext uri="{FF2B5EF4-FFF2-40B4-BE49-F238E27FC236}">
                  <a16:creationId xmlns:a16="http://schemas.microsoft.com/office/drawing/2014/main" id="{958BF26F-D47E-42E5-B8F3-7A9F2D7A0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进程结构较好刻画了系统的并发性，因而，具有进程结构的操作系统，结构清晰、整齐划一，可维护性好。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</a:endParaRPr>
            </a:p>
          </p:txBody>
        </p:sp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DB832B46-E6E0-4EE4-AAEB-7A8E2A6F9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393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3B62845A-C403-4895-96F7-7CAE8A3A5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0" y="3936"/>
              <a:ext cx="32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236F0E2D-620F-499F-BB13-6594E4323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3936"/>
              <a:ext cx="30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26DE31B-2DCE-48B8-A638-5D0FF0141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30BC255-F77D-4F74-923F-58EE8230B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b="1">
              <a:solidFill>
                <a:srgbClr val="9933FF"/>
              </a:solidFill>
            </a:endParaRPr>
          </a:p>
          <a:p>
            <a:pPr algn="just" eaLnBrk="1" hangingPunct="1">
              <a:buFontTx/>
              <a:buNone/>
            </a:pPr>
            <a:endParaRPr lang="en-US" altLang="zh-CN" sz="4000"/>
          </a:p>
        </p:txBody>
      </p:sp>
      <p:grpSp>
        <p:nvGrpSpPr>
          <p:cNvPr id="95236" name="Group 13">
            <a:extLst>
              <a:ext uri="{FF2B5EF4-FFF2-40B4-BE49-F238E27FC236}">
                <a16:creationId xmlns:a16="http://schemas.microsoft.com/office/drawing/2014/main" id="{A5F8903B-480D-49DF-B975-14A40A8864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23950"/>
            <a:ext cx="8077200" cy="5276850"/>
            <a:chOff x="480" y="708"/>
            <a:chExt cx="5088" cy="3324"/>
          </a:xfrm>
        </p:grpSpPr>
        <p:sp>
          <p:nvSpPr>
            <p:cNvPr id="95237" name="Text Box 5">
              <a:extLst>
                <a:ext uri="{FF2B5EF4-FFF2-40B4-BE49-F238E27FC236}">
                  <a16:creationId xmlns:a16="http://schemas.microsoft.com/office/drawing/2014/main" id="{749E4A82-25F1-4F50-B72F-B84EE7CA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708"/>
              <a:ext cx="2351" cy="9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</a:rPr>
                <a:t>线程是进程的组成部分，进程中引入线程的基本思路</a:t>
              </a:r>
            </a:p>
            <a:p>
              <a:pPr algn="just"/>
              <a:endParaRPr kumimoji="0" lang="en-US" altLang="zh-CN" sz="3200" b="1">
                <a:solidFill>
                  <a:srgbClr val="008000"/>
                </a:solidFill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7E6013C6-4F83-4EED-812D-C81A596FA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42"/>
              <a:ext cx="1469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把进程的两项功能－－</a:t>
              </a:r>
              <a:r>
                <a:rPr lang="zh-CN" altLang="en-US" sz="2800" b="1">
                  <a:solidFill>
                    <a:srgbClr val="008000"/>
                  </a:solidFill>
                </a:rPr>
                <a:t>“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独立分配资源</a:t>
              </a:r>
              <a:r>
                <a:rPr lang="zh-CN" altLang="en-US" sz="2800" b="1">
                  <a:solidFill>
                    <a:srgbClr val="008000"/>
                  </a:solidFill>
                </a:rPr>
                <a:t>”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与</a:t>
              </a:r>
              <a:r>
                <a:rPr lang="zh-CN" altLang="en-US" sz="2800" b="1">
                  <a:solidFill>
                    <a:srgbClr val="008000"/>
                  </a:solidFill>
                </a:rPr>
                <a:t>“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被调度分派执行</a:t>
              </a:r>
              <a:r>
                <a:rPr lang="zh-CN" altLang="en-US" sz="2800" b="1">
                  <a:solidFill>
                    <a:srgbClr val="008000"/>
                  </a:solidFill>
                </a:rPr>
                <a:t>”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分离开来，</a:t>
              </a:r>
              <a:endParaRPr kumimoji="0" lang="zh-CN" altLang="en-US" sz="28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/>
              <a:endParaRPr kumimoji="0" lang="en-US" altLang="zh-CN" sz="2800" b="1">
                <a:solidFill>
                  <a:srgbClr val="008000"/>
                </a:solidFill>
              </a:endParaRPr>
            </a:p>
          </p:txBody>
        </p:sp>
        <p:sp>
          <p:nvSpPr>
            <p:cNvPr id="95239" name="Text Box 7">
              <a:extLst>
                <a:ext uri="{FF2B5EF4-FFF2-40B4-BE49-F238E27FC236}">
                  <a16:creationId xmlns:a16="http://schemas.microsoft.com/office/drawing/2014/main" id="{29F9019B-2BC5-4143-A558-E681228E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042"/>
              <a:ext cx="1470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进程作为系统资源分配和保护的独立单位，不需要频繁地切换；</a:t>
              </a:r>
              <a:endParaRPr kumimoji="0" lang="zh-CN" altLang="en-US" sz="32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/>
              <a:endParaRPr kumimoji="0" lang="en-US" altLang="zh-CN" sz="2400" b="1">
                <a:solidFill>
                  <a:srgbClr val="008000"/>
                </a:solidFill>
              </a:endParaRPr>
            </a:p>
          </p:txBody>
        </p:sp>
        <p:sp>
          <p:nvSpPr>
            <p:cNvPr id="95240" name="Text Box 8">
              <a:extLst>
                <a:ext uri="{FF2B5EF4-FFF2-40B4-BE49-F238E27FC236}">
                  <a16:creationId xmlns:a16="http://schemas.microsoft.com/office/drawing/2014/main" id="{0061EE67-5FCA-4999-BD4F-705111D58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2042"/>
              <a:ext cx="1757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线程作为系统调度和分派的基本单位，能轻装运行，会被频繁地调度和切换，在这种指导思想下，产生了线程的概念。</a:t>
              </a:r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F56312BA-293F-491F-9241-CBD3FAC9E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87"/>
              <a:ext cx="0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2BFA1A59-8D00-4C89-ACAA-C99B14438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687"/>
              <a:ext cx="1763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8B4228A0-4786-42B0-880E-0EDC7C1F3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87"/>
              <a:ext cx="166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6F8E6B-16AD-4A2D-8C8D-20A47CB17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8DFF942-8EBA-48CB-A65B-D216A598E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96260" name="Group 4">
            <a:extLst>
              <a:ext uri="{FF2B5EF4-FFF2-40B4-BE49-F238E27FC236}">
                <a16:creationId xmlns:a16="http://schemas.microsoft.com/office/drawing/2014/main" id="{5E3CC818-7CDD-4673-B985-D34C648241B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173163"/>
            <a:ext cx="7086600" cy="5456237"/>
            <a:chOff x="1800" y="3468"/>
            <a:chExt cx="8100" cy="8112"/>
          </a:xfrm>
        </p:grpSpPr>
        <p:sp>
          <p:nvSpPr>
            <p:cNvPr id="96261" name="Text Box 5">
              <a:extLst>
                <a:ext uri="{FF2B5EF4-FFF2-40B4-BE49-F238E27FC236}">
                  <a16:creationId xmlns:a16="http://schemas.microsoft.com/office/drawing/2014/main" id="{DA565A26-BBDD-4243-9630-6A74987C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管程定义的是公用数据结构，而进程定义的是私有数据结构；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96262" name="Text Box 6">
              <a:extLst>
                <a:ext uri="{FF2B5EF4-FFF2-40B4-BE49-F238E27FC236}">
                  <a16:creationId xmlns:a16="http://schemas.microsoft.com/office/drawing/2014/main" id="{B48B381B-9409-474C-85F8-EE51B714B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管程把共享变量上的同步操作集中起来，而临界区却分散在每个进程中；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96263" name="Text Box 7">
              <a:extLst>
                <a:ext uri="{FF2B5EF4-FFF2-40B4-BE49-F238E27FC236}">
                  <a16:creationId xmlns:a16="http://schemas.microsoft.com/office/drawing/2014/main" id="{46395BF5-6E45-4735-940D-4BDA5196A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管程是为管理共享资源而建立的，进程主要是为实现系统的并发性而引入的；</a:t>
              </a: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/>
              <a:endParaRPr kumimoji="0" lang="en-US" altLang="zh-CN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96264" name="Text Box 8">
              <a:extLst>
                <a:ext uri="{FF2B5EF4-FFF2-40B4-BE49-F238E27FC236}">
                  <a16:creationId xmlns:a16="http://schemas.microsoft.com/office/drawing/2014/main" id="{195EB3C9-FD23-4E60-8DEF-0A94782A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7368"/>
              <a:ext cx="1980" cy="42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管程是被进程所调用的，管程和调用它的进程不能并行工作，而进程之间能并行工作，并发性是其国成效固有特性；</a:t>
              </a:r>
            </a:p>
          </p:txBody>
        </p:sp>
        <p:sp>
          <p:nvSpPr>
            <p:cNvPr id="96265" name="Text Box 9">
              <a:extLst>
                <a:ext uri="{FF2B5EF4-FFF2-40B4-BE49-F238E27FC236}">
                  <a16:creationId xmlns:a16="http://schemas.microsoft.com/office/drawing/2014/main" id="{0F0DF57C-C8C7-4BDD-BE29-55633B99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7368"/>
              <a:ext cx="1980" cy="42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管程是语言或操作系统的成分，不必创建或撤销，而进程有生命周期，由创建而产生至撤销的消亡。</a:t>
              </a:r>
            </a:p>
          </p:txBody>
        </p:sp>
        <p:grpSp>
          <p:nvGrpSpPr>
            <p:cNvPr id="96266" name="Group 10">
              <a:extLst>
                <a:ext uri="{FF2B5EF4-FFF2-40B4-BE49-F238E27FC236}">
                  <a16:creationId xmlns:a16="http://schemas.microsoft.com/office/drawing/2014/main" id="{BF657B68-1CD4-4265-8110-9C853D3A0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7368"/>
              <a:ext cx="2880" cy="2964"/>
              <a:chOff x="4680" y="8772"/>
              <a:chExt cx="2880" cy="2964"/>
            </a:xfrm>
          </p:grpSpPr>
          <p:sp>
            <p:nvSpPr>
              <p:cNvPr id="96272" name="Oval 11">
                <a:extLst>
                  <a:ext uri="{FF2B5EF4-FFF2-40B4-BE49-F238E27FC236}">
                    <a16:creationId xmlns:a16="http://schemas.microsoft.com/office/drawing/2014/main" id="{45C514C9-C68A-4C39-83D7-7229177C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8772"/>
                <a:ext cx="2880" cy="2964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273" name="Text Box 12">
                <a:extLst>
                  <a:ext uri="{FF2B5EF4-FFF2-40B4-BE49-F238E27FC236}">
                    <a16:creationId xmlns:a16="http://schemas.microsoft.com/office/drawing/2014/main" id="{F34417E0-BC9C-426D-AA33-C08B0C0D4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9396"/>
                <a:ext cx="1980" cy="187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r>
                  <a:rPr kumimoji="0" lang="zh-CN" altLang="en-US" sz="2800" b="1">
                    <a:solidFill>
                      <a:srgbClr val="008000"/>
                    </a:solidFill>
                    <a:latin typeface="仿宋_GB2312" pitchFamily="49" charset="-122"/>
                  </a:rPr>
                  <a:t>进程和管程的比较</a:t>
                </a:r>
              </a:p>
              <a:p>
                <a:pPr algn="just"/>
                <a:endPara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</p:grpSp>
        <p:sp>
          <p:nvSpPr>
            <p:cNvPr id="96267" name="Line 13">
              <a:extLst>
                <a:ext uri="{FF2B5EF4-FFF2-40B4-BE49-F238E27FC236}">
                  <a16:creationId xmlns:a16="http://schemas.microsoft.com/office/drawing/2014/main" id="{3B1EBDBA-9612-48B3-9591-E6FBB9256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0" y="6432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8" name="Line 14">
              <a:extLst>
                <a:ext uri="{FF2B5EF4-FFF2-40B4-BE49-F238E27FC236}">
                  <a16:creationId xmlns:a16="http://schemas.microsoft.com/office/drawing/2014/main" id="{F8101759-2700-40A5-A2AE-1C942894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89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9" name="Line 15">
              <a:extLst>
                <a:ext uri="{FF2B5EF4-FFF2-40B4-BE49-F238E27FC236}">
                  <a16:creationId xmlns:a16="http://schemas.microsoft.com/office/drawing/2014/main" id="{5E8F9529-5308-4987-A178-8C929B43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89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0" name="Line 16">
              <a:extLst>
                <a:ext uri="{FF2B5EF4-FFF2-40B4-BE49-F238E27FC236}">
                  <a16:creationId xmlns:a16="http://schemas.microsoft.com/office/drawing/2014/main" id="{BD2E985E-63B3-44AD-ACBD-171C24A02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0" y="6432"/>
              <a:ext cx="144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1" name="Line 17">
              <a:extLst>
                <a:ext uri="{FF2B5EF4-FFF2-40B4-BE49-F238E27FC236}">
                  <a16:creationId xmlns:a16="http://schemas.microsoft.com/office/drawing/2014/main" id="{D62D329E-BFC8-4EBB-BF87-D4FFE6341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" y="6432"/>
              <a:ext cx="180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7C0A054-C5B0-44B7-90F2-7747CAA40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2897C1E-DBE0-4860-98E0-C86DAC2A4587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1752600"/>
            <a:ext cx="6819900" cy="3352800"/>
            <a:chOff x="2340" y="1752"/>
            <a:chExt cx="4140" cy="2964"/>
          </a:xfrm>
        </p:grpSpPr>
        <p:sp>
          <p:nvSpPr>
            <p:cNvPr id="97285" name="Text Box 5">
              <a:extLst>
                <a:ext uri="{FF2B5EF4-FFF2-40B4-BE49-F238E27FC236}">
                  <a16:creationId xmlns:a16="http://schemas.microsoft.com/office/drawing/2014/main" id="{DAA1727D-C6FD-479D-BBBC-3C4E72AEB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52"/>
              <a:ext cx="162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操作系统结构</a:t>
              </a: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D5071F3F-0A49-4697-BDCA-C976062BC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整体式结构</a:t>
              </a:r>
            </a:p>
          </p:txBody>
        </p:sp>
        <p:sp>
          <p:nvSpPr>
            <p:cNvPr id="97287" name="Text Box 7">
              <a:extLst>
                <a:ext uri="{FF2B5EF4-FFF2-40B4-BE49-F238E27FC236}">
                  <a16:creationId xmlns:a16="http://schemas.microsoft.com/office/drawing/2014/main" id="{6AB98865-E5B8-4ED7-819A-36144B657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层次</a:t>
              </a:r>
            </a:p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式结构</a:t>
              </a:r>
            </a:p>
          </p:txBody>
        </p:sp>
        <p:sp>
          <p:nvSpPr>
            <p:cNvPr id="97288" name="Text Box 8">
              <a:extLst>
                <a:ext uri="{FF2B5EF4-FFF2-40B4-BE49-F238E27FC236}">
                  <a16:creationId xmlns:a16="http://schemas.microsoft.com/office/drawing/2014/main" id="{AC871064-ED8A-4A96-B604-9B975F5BE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虚机器结构</a:t>
              </a: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C4B4D295-1D7D-4433-9885-4340A6AFF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3000"/>
              <a:ext cx="900" cy="17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客户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服务器与微内核结构</a:t>
              </a:r>
            </a:p>
          </p:txBody>
        </p:sp>
        <p:sp>
          <p:nvSpPr>
            <p:cNvPr id="97290" name="Line 10">
              <a:extLst>
                <a:ext uri="{FF2B5EF4-FFF2-40B4-BE49-F238E27FC236}">
                  <a16:creationId xmlns:a16="http://schemas.microsoft.com/office/drawing/2014/main" id="{958DDE42-1FE0-4D65-9547-0E6F505B1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76"/>
              <a:ext cx="14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6CFF30F5-F751-4E1C-BB4F-38235458E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2376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22FC6090-420E-4CBA-80CF-0020BF034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76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79153C4B-6E84-4C12-A262-230CB9A8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76"/>
              <a:ext cx="18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84" name="Rectangle 14">
            <a:extLst>
              <a:ext uri="{FF2B5EF4-FFF2-40B4-BE49-F238E27FC236}">
                <a16:creationId xmlns:a16="http://schemas.microsoft.com/office/drawing/2014/main" id="{C35C72F2-4D97-4EE1-99E0-E8F64B4FA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 dir="vert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21EB1E8-FF8F-42E6-A512-68A8422C5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整体式结构操作系统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47E5717-C224-4603-8850-CD5671A1A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4958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b="1"/>
          </a:p>
          <a:p>
            <a:pPr eaLnBrk="1" hangingPunct="1"/>
            <a:endParaRPr lang="en-US" altLang="zh-CN"/>
          </a:p>
        </p:txBody>
      </p:sp>
      <p:grpSp>
        <p:nvGrpSpPr>
          <p:cNvPr id="98308" name="Group 42">
            <a:extLst>
              <a:ext uri="{FF2B5EF4-FFF2-40B4-BE49-F238E27FC236}">
                <a16:creationId xmlns:a16="http://schemas.microsoft.com/office/drawing/2014/main" id="{6918D203-10E2-43C2-BF46-FA3FEE4C9E6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84313"/>
            <a:ext cx="5410200" cy="5257800"/>
            <a:chOff x="2520" y="2376"/>
            <a:chExt cx="5040" cy="6396"/>
          </a:xfrm>
        </p:grpSpPr>
        <p:sp>
          <p:nvSpPr>
            <p:cNvPr id="98309" name="Text Box 43">
              <a:extLst>
                <a:ext uri="{FF2B5EF4-FFF2-40B4-BE49-F238E27FC236}">
                  <a16:creationId xmlns:a16="http://schemas.microsoft.com/office/drawing/2014/main" id="{E446AE45-4811-4374-AD75-C64A96986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3468"/>
              <a:ext cx="270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系统服务</a:t>
              </a:r>
            </a:p>
          </p:txBody>
        </p:sp>
        <p:sp>
          <p:nvSpPr>
            <p:cNvPr id="98310" name="Text Box 44">
              <a:extLst>
                <a:ext uri="{FF2B5EF4-FFF2-40B4-BE49-F238E27FC236}">
                  <a16:creationId xmlns:a16="http://schemas.microsoft.com/office/drawing/2014/main" id="{DFD2F5D5-124E-4BB8-B5D9-1B5B5D5AB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5496"/>
              <a:ext cx="108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11" name="Text Box 45">
              <a:extLst>
                <a:ext uri="{FF2B5EF4-FFF2-40B4-BE49-F238E27FC236}">
                  <a16:creationId xmlns:a16="http://schemas.microsoft.com/office/drawing/2014/main" id="{7903FF86-F1BE-4745-BD91-4DF50A2F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5496"/>
              <a:ext cx="126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12" name="Text Box 46">
              <a:extLst>
                <a:ext uri="{FF2B5EF4-FFF2-40B4-BE49-F238E27FC236}">
                  <a16:creationId xmlns:a16="http://schemas.microsoft.com/office/drawing/2014/main" id="{FA726962-BA62-4191-9383-C1237E64A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7212"/>
              <a:ext cx="90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13" name="Line 47">
              <a:extLst>
                <a:ext uri="{FF2B5EF4-FFF2-40B4-BE49-F238E27FC236}">
                  <a16:creationId xmlns:a16="http://schemas.microsoft.com/office/drawing/2014/main" id="{1CD72592-288A-4844-8B26-EF9381244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4511"/>
              <a:ext cx="17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Text Box 48">
              <a:extLst>
                <a:ext uri="{FF2B5EF4-FFF2-40B4-BE49-F238E27FC236}">
                  <a16:creationId xmlns:a16="http://schemas.microsoft.com/office/drawing/2014/main" id="{85060B0F-7300-480D-8B5D-ABBB74024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" y="4248"/>
              <a:ext cx="1427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15" name="Text Box 49">
              <a:extLst>
                <a:ext uri="{FF2B5EF4-FFF2-40B4-BE49-F238E27FC236}">
                  <a16:creationId xmlns:a16="http://schemas.microsoft.com/office/drawing/2014/main" id="{D0EDADA4-BC60-4A75-A02D-466E1F58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37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98316" name="Text Box 50">
              <a:extLst>
                <a:ext uri="{FF2B5EF4-FFF2-40B4-BE49-F238E27FC236}">
                  <a16:creationId xmlns:a16="http://schemas.microsoft.com/office/drawing/2014/main" id="{3C62B8F6-25C0-4F53-991D-9713815C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376"/>
              <a:ext cx="1260" cy="46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98317" name="Text Box 51">
              <a:extLst>
                <a:ext uri="{FF2B5EF4-FFF2-40B4-BE49-F238E27FC236}">
                  <a16:creationId xmlns:a16="http://schemas.microsoft.com/office/drawing/2014/main" id="{D516C748-E34A-4D7B-9F05-8166DD39E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237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98318" name="Line 52">
              <a:extLst>
                <a:ext uri="{FF2B5EF4-FFF2-40B4-BE49-F238E27FC236}">
                  <a16:creationId xmlns:a16="http://schemas.microsoft.com/office/drawing/2014/main" id="{4770DD02-3E25-47E8-B268-B22F71B7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156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Text Box 53">
              <a:extLst>
                <a:ext uri="{FF2B5EF4-FFF2-40B4-BE49-F238E27FC236}">
                  <a16:creationId xmlns:a16="http://schemas.microsoft.com/office/drawing/2014/main" id="{4ACBA233-7C2F-4B28-BF74-B2E26DE0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248"/>
              <a:ext cx="1607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20" name="Text Box 54">
              <a:extLst>
                <a:ext uri="{FF2B5EF4-FFF2-40B4-BE49-F238E27FC236}">
                  <a16:creationId xmlns:a16="http://schemas.microsoft.com/office/drawing/2014/main" id="{D59296DA-81EF-4C52-975E-03AC9B3F2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7212"/>
              <a:ext cx="90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zh-CN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321" name="Text Box 55">
              <a:extLst>
                <a:ext uri="{FF2B5EF4-FFF2-40B4-BE49-F238E27FC236}">
                  <a16:creationId xmlns:a16="http://schemas.microsoft.com/office/drawing/2014/main" id="{F0555A00-C14D-48D9-9CA5-7E3C6F6C2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304"/>
              <a:ext cx="270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裸           机</a:t>
              </a:r>
            </a:p>
          </p:txBody>
        </p:sp>
        <p:sp>
          <p:nvSpPr>
            <p:cNvPr id="98322" name="Line 56">
              <a:extLst>
                <a:ext uri="{FF2B5EF4-FFF2-40B4-BE49-F238E27FC236}">
                  <a16:creationId xmlns:a16="http://schemas.microsoft.com/office/drawing/2014/main" id="{9FC32C68-496A-4594-AF7D-2B0EDB765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6276"/>
              <a:ext cx="5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3" name="Line 57">
              <a:extLst>
                <a:ext uri="{FF2B5EF4-FFF2-40B4-BE49-F238E27FC236}">
                  <a16:creationId xmlns:a16="http://schemas.microsoft.com/office/drawing/2014/main" id="{60D7C511-D271-4685-A41A-2EAEFDA92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0" y="6276"/>
              <a:ext cx="5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4" name="Line 58">
              <a:extLst>
                <a:ext uri="{FF2B5EF4-FFF2-40B4-BE49-F238E27FC236}">
                  <a16:creationId xmlns:a16="http://schemas.microsoft.com/office/drawing/2014/main" id="{F94598C6-FDB0-49D1-AF01-6FFEE58A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96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5" name="Line 59">
              <a:extLst>
                <a:ext uri="{FF2B5EF4-FFF2-40B4-BE49-F238E27FC236}">
                  <a16:creationId xmlns:a16="http://schemas.microsoft.com/office/drawing/2014/main" id="{EBFAADA7-D8B6-4FB6-8085-912B07480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6" name="Line 60">
              <a:extLst>
                <a:ext uri="{FF2B5EF4-FFF2-40B4-BE49-F238E27FC236}">
                  <a16:creationId xmlns:a16="http://schemas.microsoft.com/office/drawing/2014/main" id="{C2997B23-90E5-4A3D-B071-DBAD20CEE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7" name="Line 61">
              <a:extLst>
                <a:ext uri="{FF2B5EF4-FFF2-40B4-BE49-F238E27FC236}">
                  <a16:creationId xmlns:a16="http://schemas.microsoft.com/office/drawing/2014/main" id="{0973961D-08BE-44C5-8ED7-071A1169F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471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8" name="Line 62">
              <a:extLst>
                <a:ext uri="{FF2B5EF4-FFF2-40B4-BE49-F238E27FC236}">
                  <a16:creationId xmlns:a16="http://schemas.microsoft.com/office/drawing/2014/main" id="{3C99E1BB-CD33-41BB-B453-D835A9017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565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9" name="Line 63">
              <a:extLst>
                <a:ext uri="{FF2B5EF4-FFF2-40B4-BE49-F238E27FC236}">
                  <a16:creationId xmlns:a16="http://schemas.microsoft.com/office/drawing/2014/main" id="{B0B0209C-AA88-44F6-8EDA-4F90C934C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0" name="Line 64">
              <a:extLst>
                <a:ext uri="{FF2B5EF4-FFF2-40B4-BE49-F238E27FC236}">
                  <a16:creationId xmlns:a16="http://schemas.microsoft.com/office/drawing/2014/main" id="{38317A2F-84CA-4541-9909-C9E9A2038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1" name="Line 65">
              <a:extLst>
                <a:ext uri="{FF2B5EF4-FFF2-40B4-BE49-F238E27FC236}">
                  <a16:creationId xmlns:a16="http://schemas.microsoft.com/office/drawing/2014/main" id="{C9462C36-B46C-42CE-BB6A-CF476EDB3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4872"/>
              <a:ext cx="19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2" name="Line 66">
              <a:extLst>
                <a:ext uri="{FF2B5EF4-FFF2-40B4-BE49-F238E27FC236}">
                  <a16:creationId xmlns:a16="http://schemas.microsoft.com/office/drawing/2014/main" id="{8814DAD3-A461-4D21-9F5B-A2A31656E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4716"/>
              <a:ext cx="21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3" name="Line 67">
              <a:extLst>
                <a:ext uri="{FF2B5EF4-FFF2-40B4-BE49-F238E27FC236}">
                  <a16:creationId xmlns:a16="http://schemas.microsoft.com/office/drawing/2014/main" id="{2E5E2F57-DAE2-493C-A08F-FE7139F77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84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4" name="Line 68">
              <a:extLst>
                <a:ext uri="{FF2B5EF4-FFF2-40B4-BE49-F238E27FC236}">
                  <a16:creationId xmlns:a16="http://schemas.microsoft.com/office/drawing/2014/main" id="{C67B6F2C-1C6E-47EE-A8A5-CF006E32C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284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5" name="Line 69">
              <a:extLst>
                <a:ext uri="{FF2B5EF4-FFF2-40B4-BE49-F238E27FC236}">
                  <a16:creationId xmlns:a16="http://schemas.microsoft.com/office/drawing/2014/main" id="{CAE050B4-CA79-4285-9102-BDEFC55A2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8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6" name="Line 70">
              <a:extLst>
                <a:ext uri="{FF2B5EF4-FFF2-40B4-BE49-F238E27FC236}">
                  <a16:creationId xmlns:a16="http://schemas.microsoft.com/office/drawing/2014/main" id="{782ABB7D-EEF9-47CD-8944-9C5E506EE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78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7" name="Line 71">
              <a:extLst>
                <a:ext uri="{FF2B5EF4-FFF2-40B4-BE49-F238E27FC236}">
                  <a16:creationId xmlns:a16="http://schemas.microsoft.com/office/drawing/2014/main" id="{ED81286F-D97E-43D3-9C87-6EF83E280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276"/>
              <a:ext cx="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8" name="Line 72">
              <a:extLst>
                <a:ext uri="{FF2B5EF4-FFF2-40B4-BE49-F238E27FC236}">
                  <a16:creationId xmlns:a16="http://schemas.microsoft.com/office/drawing/2014/main" id="{B8A7F315-BD7E-4BA5-A624-329F2AFD0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992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9" name="Line 73">
              <a:extLst>
                <a:ext uri="{FF2B5EF4-FFF2-40B4-BE49-F238E27FC236}">
                  <a16:creationId xmlns:a16="http://schemas.microsoft.com/office/drawing/2014/main" id="{28D8CD13-9410-4EF3-8E2C-77F84CDF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6276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0" name="Line 74">
              <a:extLst>
                <a:ext uri="{FF2B5EF4-FFF2-40B4-BE49-F238E27FC236}">
                  <a16:creationId xmlns:a16="http://schemas.microsoft.com/office/drawing/2014/main" id="{69172839-98A0-4A9D-9080-00869B773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836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1" name="Line 75">
              <a:extLst>
                <a:ext uri="{FF2B5EF4-FFF2-40B4-BE49-F238E27FC236}">
                  <a16:creationId xmlns:a16="http://schemas.microsoft.com/office/drawing/2014/main" id="{CF4B7A1B-C6D6-42D2-90DA-72B9DCFF5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2" name="Line 76">
              <a:extLst>
                <a:ext uri="{FF2B5EF4-FFF2-40B4-BE49-F238E27FC236}">
                  <a16:creationId xmlns:a16="http://schemas.microsoft.com/office/drawing/2014/main" id="{37687FA5-978B-49E6-8827-21686FCBB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3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3" name="Line 77">
              <a:extLst>
                <a:ext uri="{FF2B5EF4-FFF2-40B4-BE49-F238E27FC236}">
                  <a16:creationId xmlns:a16="http://schemas.microsoft.com/office/drawing/2014/main" id="{8DB955BE-530D-4AB1-9C30-7053340B1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5028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Line 78">
              <a:extLst>
                <a:ext uri="{FF2B5EF4-FFF2-40B4-BE49-F238E27FC236}">
                  <a16:creationId xmlns:a16="http://schemas.microsoft.com/office/drawing/2014/main" id="{F5F14731-C164-482A-A20C-88538DCA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524"/>
              <a:ext cx="72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Line 79">
              <a:extLst>
                <a:ext uri="{FF2B5EF4-FFF2-40B4-BE49-F238E27FC236}">
                  <a16:creationId xmlns:a16="http://schemas.microsoft.com/office/drawing/2014/main" id="{87111652-9B63-4D20-862E-5F5848867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5028"/>
              <a:ext cx="0" cy="2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Line 80">
              <a:extLst>
                <a:ext uri="{FF2B5EF4-FFF2-40B4-BE49-F238E27FC236}">
                  <a16:creationId xmlns:a16="http://schemas.microsoft.com/office/drawing/2014/main" id="{204C81AC-9CE2-41F1-BA9E-2DAE16414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0" y="783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Line 81">
              <a:extLst>
                <a:ext uri="{FF2B5EF4-FFF2-40B4-BE49-F238E27FC236}">
                  <a16:creationId xmlns:a16="http://schemas.microsoft.com/office/drawing/2014/main" id="{BDA62398-5415-4DF7-96AB-1D031DA98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936"/>
              <a:ext cx="0" cy="4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F42E8C-C35E-4602-AAD7-C371690A6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层次式结构的操作系统</a:t>
            </a:r>
            <a:b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99331" name="Group 31">
            <a:extLst>
              <a:ext uri="{FF2B5EF4-FFF2-40B4-BE49-F238E27FC236}">
                <a16:creationId xmlns:a16="http://schemas.microsoft.com/office/drawing/2014/main" id="{34DD7002-A5DB-4ACD-9853-8D22ED04B51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74788"/>
            <a:ext cx="5181600" cy="5410200"/>
            <a:chOff x="1584" y="720"/>
            <a:chExt cx="2352" cy="3024"/>
          </a:xfrm>
        </p:grpSpPr>
        <p:grpSp>
          <p:nvGrpSpPr>
            <p:cNvPr id="99332" name="Group 22">
              <a:extLst>
                <a:ext uri="{FF2B5EF4-FFF2-40B4-BE49-F238E27FC236}">
                  <a16:creationId xmlns:a16="http://schemas.microsoft.com/office/drawing/2014/main" id="{07D88064-A88C-4122-BBAC-BF440C9A3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720"/>
              <a:ext cx="2352" cy="3024"/>
              <a:chOff x="3960" y="4872"/>
              <a:chExt cx="3060" cy="4836"/>
            </a:xfrm>
          </p:grpSpPr>
          <p:sp>
            <p:nvSpPr>
              <p:cNvPr id="99338" name="Text Box 23">
                <a:extLst>
                  <a:ext uri="{FF2B5EF4-FFF2-40B4-BE49-F238E27FC236}">
                    <a16:creationId xmlns:a16="http://schemas.microsoft.com/office/drawing/2014/main" id="{6C83BCBC-A441-408E-AB91-22C6C841D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4872"/>
                <a:ext cx="3060" cy="48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       </a:t>
                </a:r>
                <a:r>
                  <a:rPr kumimoji="0" lang="en-US" altLang="zh-CN" sz="2400" b="1">
                    <a:solidFill>
                      <a:srgbClr val="008000"/>
                    </a:solidFill>
                    <a:latin typeface="仿宋_GB2312" pitchFamily="49" charset="-122"/>
                  </a:rPr>
                  <a:t>THE</a:t>
                </a:r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操作系统层次结构</a:t>
                </a:r>
              </a:p>
              <a:p>
                <a:pPr algn="just"/>
                <a:endPara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系统操作员（进程）</a:t>
                </a: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用户进程</a:t>
                </a: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I/O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管理</a:t>
                </a: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进程与操作员间通信</a:t>
                </a: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内存和磁鼓管理</a:t>
                </a:r>
              </a:p>
              <a:p>
                <a:pPr algn="just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0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中断处理、定时器管理 </a:t>
                </a:r>
              </a:p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           、处理器调度，提供多</a:t>
                </a:r>
              </a:p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            道程序环境。</a:t>
                </a:r>
              </a:p>
            </p:txBody>
          </p:sp>
          <p:sp>
            <p:nvSpPr>
              <p:cNvPr id="99339" name="Line 24">
                <a:extLst>
                  <a:ext uri="{FF2B5EF4-FFF2-40B4-BE49-F238E27FC236}">
                    <a16:creationId xmlns:a16="http://schemas.microsoft.com/office/drawing/2014/main" id="{44ABC39B-F65B-4792-BD82-631192091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496"/>
                <a:ext cx="0" cy="4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40" name="Line 25">
                <a:extLst>
                  <a:ext uri="{FF2B5EF4-FFF2-40B4-BE49-F238E27FC236}">
                    <a16:creationId xmlns:a16="http://schemas.microsoft.com/office/drawing/2014/main" id="{2BF9607D-26A8-42EB-8F2A-6D9F6D755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496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33" name="Line 26">
              <a:extLst>
                <a:ext uri="{FF2B5EF4-FFF2-40B4-BE49-F238E27FC236}">
                  <a16:creationId xmlns:a16="http://schemas.microsoft.com/office/drawing/2014/main" id="{6E76E21C-52C6-4927-99D2-4F2115370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34" name="Line 27">
              <a:extLst>
                <a:ext uri="{FF2B5EF4-FFF2-40B4-BE49-F238E27FC236}">
                  <a16:creationId xmlns:a16="http://schemas.microsoft.com/office/drawing/2014/main" id="{6EBB40FA-3A50-4A5E-883E-FABDDFE56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824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35" name="Line 28">
              <a:extLst>
                <a:ext uri="{FF2B5EF4-FFF2-40B4-BE49-F238E27FC236}">
                  <a16:creationId xmlns:a16="http://schemas.microsoft.com/office/drawing/2014/main" id="{F2996B67-106A-4D21-BF93-457376650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08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36" name="Line 29">
              <a:extLst>
                <a:ext uri="{FF2B5EF4-FFF2-40B4-BE49-F238E27FC236}">
                  <a16:creationId xmlns:a16="http://schemas.microsoft.com/office/drawing/2014/main" id="{C194724B-4CCD-4913-801C-CC68596CC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37" name="Line 30">
              <a:extLst>
                <a:ext uri="{FF2B5EF4-FFF2-40B4-BE49-F238E27FC236}">
                  <a16:creationId xmlns:a16="http://schemas.microsoft.com/office/drawing/2014/main" id="{71511A51-2FB3-4BF5-B52D-99C115567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F2881C4-86DB-4E9C-9707-B3BA0266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09575"/>
            <a:ext cx="7924800" cy="12192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虚机器结构的操作系统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运行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CMS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VM/370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虚机器结构</a:t>
            </a:r>
            <a:br>
              <a:rPr lang="zh-CN" altLang="en-US" sz="3600"/>
            </a:br>
            <a:endParaRPr lang="zh-CN" altLang="en-US" sz="3600"/>
          </a:p>
        </p:txBody>
      </p:sp>
      <p:grpSp>
        <p:nvGrpSpPr>
          <p:cNvPr id="100355" name="Group 29">
            <a:extLst>
              <a:ext uri="{FF2B5EF4-FFF2-40B4-BE49-F238E27FC236}">
                <a16:creationId xmlns:a16="http://schemas.microsoft.com/office/drawing/2014/main" id="{05C7BD77-3212-4464-8A16-F625D001287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49500"/>
            <a:ext cx="8382000" cy="4419600"/>
            <a:chOff x="624" y="864"/>
            <a:chExt cx="4800" cy="2784"/>
          </a:xfrm>
        </p:grpSpPr>
        <p:sp>
          <p:nvSpPr>
            <p:cNvPr id="100356" name="Text Box 9">
              <a:extLst>
                <a:ext uri="{FF2B5EF4-FFF2-40B4-BE49-F238E27FC236}">
                  <a16:creationId xmlns:a16="http://schemas.microsoft.com/office/drawing/2014/main" id="{4DC6FCF3-3688-4AE7-80DB-772850206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1750"/>
              <a:ext cx="2718" cy="189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CMS            CMS                 CMS</a:t>
              </a:r>
            </a:p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</a:t>
              </a:r>
            </a:p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              VM370</a:t>
              </a:r>
            </a:p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</a:t>
              </a:r>
            </a:p>
            <a:p>
              <a:pPr algn="just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              370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裸机</a:t>
              </a:r>
            </a:p>
          </p:txBody>
        </p:sp>
        <p:sp>
          <p:nvSpPr>
            <p:cNvPr id="100357" name="Line 10">
              <a:extLst>
                <a:ext uri="{FF2B5EF4-FFF2-40B4-BE49-F238E27FC236}">
                  <a16:creationId xmlns:a16="http://schemas.microsoft.com/office/drawing/2014/main" id="{E053E09B-614D-4574-B73D-B4071FA9F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256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8" name="Line 11">
              <a:extLst>
                <a:ext uri="{FF2B5EF4-FFF2-40B4-BE49-F238E27FC236}">
                  <a16:creationId xmlns:a16="http://schemas.microsoft.com/office/drawing/2014/main" id="{62869770-D2FC-43DF-96CC-0B486E09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636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Line 12">
              <a:extLst>
                <a:ext uri="{FF2B5EF4-FFF2-40B4-BE49-F238E27FC236}">
                  <a16:creationId xmlns:a16="http://schemas.microsoft.com/office/drawing/2014/main" id="{DEA150D1-2854-4EC2-8693-8ECFC21CB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750"/>
              <a:ext cx="0" cy="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Line 13">
              <a:extLst>
                <a:ext uri="{FF2B5EF4-FFF2-40B4-BE49-F238E27FC236}">
                  <a16:creationId xmlns:a16="http://schemas.microsoft.com/office/drawing/2014/main" id="{6FE04B05-501A-4792-9446-347094E52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1750"/>
              <a:ext cx="0" cy="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14">
              <a:extLst>
                <a:ext uri="{FF2B5EF4-FFF2-40B4-BE49-F238E27FC236}">
                  <a16:creationId xmlns:a16="http://schemas.microsoft.com/office/drawing/2014/main" id="{099503A7-700A-4626-9A47-95A216336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142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Text Box 15">
              <a:extLst>
                <a:ext uri="{FF2B5EF4-FFF2-40B4-BE49-F238E27FC236}">
                  <a16:creationId xmlns:a16="http://schemas.microsoft.com/office/drawing/2014/main" id="{A8BB0DB9-28D0-42CF-8994-0E8671DC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709" cy="886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I/O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指令</a:t>
              </a:r>
            </a:p>
            <a:p>
              <a:pPr algn="just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陷  入</a:t>
              </a:r>
            </a:p>
          </p:txBody>
        </p:sp>
        <p:sp>
          <p:nvSpPr>
            <p:cNvPr id="100363" name="Line 16">
              <a:extLst>
                <a:ext uri="{FF2B5EF4-FFF2-40B4-BE49-F238E27FC236}">
                  <a16:creationId xmlns:a16="http://schemas.microsoft.com/office/drawing/2014/main" id="{A758651F-C545-461A-900E-F6160F35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383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Line 17">
              <a:extLst>
                <a:ext uri="{FF2B5EF4-FFF2-40B4-BE49-F238E27FC236}">
                  <a16:creationId xmlns:a16="http://schemas.microsoft.com/office/drawing/2014/main" id="{05692423-CF1F-4591-9233-1600B680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89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Line 18">
              <a:extLst>
                <a:ext uri="{FF2B5EF4-FFF2-40B4-BE49-F238E27FC236}">
                  <a16:creationId xmlns:a16="http://schemas.microsoft.com/office/drawing/2014/main" id="{09920E7F-B137-4B27-8383-DA01CD40F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2383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Text Box 19">
              <a:extLst>
                <a:ext uri="{FF2B5EF4-FFF2-40B4-BE49-F238E27FC236}">
                  <a16:creationId xmlns:a16="http://schemas.microsoft.com/office/drawing/2014/main" id="{E3DED7A1-25BB-4019-A21D-2153DBE99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1920"/>
              <a:ext cx="945" cy="67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系统调用</a:t>
              </a:r>
            </a:p>
            <a:p>
              <a:pPr algn="just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陷   入</a:t>
              </a:r>
            </a:p>
          </p:txBody>
        </p:sp>
        <p:sp>
          <p:nvSpPr>
            <p:cNvPr id="100367" name="Line 20">
              <a:extLst>
                <a:ext uri="{FF2B5EF4-FFF2-40B4-BE49-F238E27FC236}">
                  <a16:creationId xmlns:a16="http://schemas.microsoft.com/office/drawing/2014/main" id="{70E5AA2E-CE43-4DC7-BCE3-370B9E0F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064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Line 22">
              <a:extLst>
                <a:ext uri="{FF2B5EF4-FFF2-40B4-BE49-F238E27FC236}">
                  <a16:creationId xmlns:a16="http://schemas.microsoft.com/office/drawing/2014/main" id="{B3688730-010B-4D4D-849A-AFFE4BB84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Text Box 23">
              <a:extLst>
                <a:ext uri="{FF2B5EF4-FFF2-40B4-BE49-F238E27FC236}">
                  <a16:creationId xmlns:a16="http://schemas.microsoft.com/office/drawing/2014/main" id="{5F398DED-B8E2-4E9B-96D1-82FFF298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864"/>
              <a:ext cx="1182" cy="3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IBM370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虚机器</a:t>
              </a:r>
            </a:p>
          </p:txBody>
        </p:sp>
        <p:sp>
          <p:nvSpPr>
            <p:cNvPr id="100370" name="Line 24">
              <a:extLst>
                <a:ext uri="{FF2B5EF4-FFF2-40B4-BE49-F238E27FC236}">
                  <a16:creationId xmlns:a16="http://schemas.microsoft.com/office/drawing/2014/main" id="{9DA5589C-D3BF-4B7E-91E9-0466B86CD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117"/>
              <a:ext cx="0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Line 25">
              <a:extLst>
                <a:ext uri="{FF2B5EF4-FFF2-40B4-BE49-F238E27FC236}">
                  <a16:creationId xmlns:a16="http://schemas.microsoft.com/office/drawing/2014/main" id="{DE710041-1877-4B26-925A-30AEE2D39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4" y="1117"/>
              <a:ext cx="945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26">
              <a:extLst>
                <a:ext uri="{FF2B5EF4-FFF2-40B4-BE49-F238E27FC236}">
                  <a16:creationId xmlns:a16="http://schemas.microsoft.com/office/drawing/2014/main" id="{EC1DA854-CE8B-41AB-9E62-82F2DD35B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117"/>
              <a:ext cx="945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Line 28">
              <a:extLst>
                <a:ext uri="{FF2B5EF4-FFF2-40B4-BE49-F238E27FC236}">
                  <a16:creationId xmlns:a16="http://schemas.microsoft.com/office/drawing/2014/main" id="{5BC91C3F-D8FA-4F42-B0CB-EACD20F0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6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93C581-2A6B-45C3-A0D1-8020CF962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41400"/>
            <a:ext cx="7772400" cy="317976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从两个角度、两种方法、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四种观点、围绕六个问题、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细化为十个知识单元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研究和观察操作系统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93FC10A-0D57-40A1-A980-9A019E56D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客户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服务器与微内核结构的操作系统</a:t>
            </a:r>
            <a:b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BAD5484-7F1B-4EFB-9164-76DD7F7C1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4958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b="1"/>
          </a:p>
          <a:p>
            <a:pPr eaLnBrk="1" hangingPunct="1"/>
            <a:endParaRPr lang="en-US" altLang="zh-CN"/>
          </a:p>
        </p:txBody>
      </p:sp>
      <p:grpSp>
        <p:nvGrpSpPr>
          <p:cNvPr id="101380" name="Group 20">
            <a:extLst>
              <a:ext uri="{FF2B5EF4-FFF2-40B4-BE49-F238E27FC236}">
                <a16:creationId xmlns:a16="http://schemas.microsoft.com/office/drawing/2014/main" id="{0F21FFDA-266E-4FFD-B126-1AFE0DFB79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24113"/>
            <a:ext cx="7696200" cy="2757487"/>
            <a:chOff x="384" y="1527"/>
            <a:chExt cx="4848" cy="1737"/>
          </a:xfrm>
        </p:grpSpPr>
        <p:grpSp>
          <p:nvGrpSpPr>
            <p:cNvPr id="101381" name="Group 4">
              <a:extLst>
                <a:ext uri="{FF2B5EF4-FFF2-40B4-BE49-F238E27FC236}">
                  <a16:creationId xmlns:a16="http://schemas.microsoft.com/office/drawing/2014/main" id="{4426382D-FAB5-4936-A804-956BC3976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27"/>
              <a:ext cx="4848" cy="1737"/>
              <a:chOff x="2340" y="2064"/>
              <a:chExt cx="8280" cy="2184"/>
            </a:xfrm>
          </p:grpSpPr>
          <p:sp>
            <p:nvSpPr>
              <p:cNvPr id="101383" name="Text Box 5">
                <a:extLst>
                  <a:ext uri="{FF2B5EF4-FFF2-40B4-BE49-F238E27FC236}">
                    <a16:creationId xmlns:a16="http://schemas.microsoft.com/office/drawing/2014/main" id="{0BFB74B0-E4A1-4B5C-8EC3-6D188C048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 fontAlgn="ctr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客户进程</a:t>
                </a:r>
              </a:p>
            </p:txBody>
          </p:sp>
          <p:sp>
            <p:nvSpPr>
              <p:cNvPr id="101384" name="Text Box 6">
                <a:extLst>
                  <a:ext uri="{FF2B5EF4-FFF2-40B4-BE49-F238E27FC236}">
                    <a16:creationId xmlns:a16="http://schemas.microsoft.com/office/drawing/2014/main" id="{236F91D4-A8AD-4178-B18E-9BC462287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en-US" altLang="zh-CN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……</a:t>
                </a:r>
              </a:p>
            </p:txBody>
          </p:sp>
          <p:sp>
            <p:nvSpPr>
              <p:cNvPr id="101385" name="Text Box 7">
                <a:extLst>
                  <a:ext uri="{FF2B5EF4-FFF2-40B4-BE49-F238E27FC236}">
                    <a16:creationId xmlns:a16="http://schemas.microsoft.com/office/drawing/2014/main" id="{B54F223D-F7A4-4CEA-BBDB-2631EFB56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3000"/>
                <a:ext cx="8280" cy="12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endPara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endParaRPr>
              </a:p>
              <a:p>
                <a:pPr algn="just"/>
                <a:endPara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1386" name="Text Box 8">
                <a:extLst>
                  <a:ext uri="{FF2B5EF4-FFF2-40B4-BE49-F238E27FC236}">
                    <a16:creationId xmlns:a16="http://schemas.microsoft.com/office/drawing/2014/main" id="{55545566-B8F4-4373-BD4B-075F275E6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客户进程</a:t>
                </a:r>
              </a:p>
            </p:txBody>
          </p:sp>
          <p:sp>
            <p:nvSpPr>
              <p:cNvPr id="101387" name="Text Box 9">
                <a:extLst>
                  <a:ext uri="{FF2B5EF4-FFF2-40B4-BE49-F238E27FC236}">
                    <a16:creationId xmlns:a16="http://schemas.microsoft.com/office/drawing/2014/main" id="{78957428-2A62-45B4-918C-635871838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服务器</a:t>
                </a:r>
              </a:p>
            </p:txBody>
          </p:sp>
          <p:sp>
            <p:nvSpPr>
              <p:cNvPr id="101388" name="Text Box 10">
                <a:extLst>
                  <a:ext uri="{FF2B5EF4-FFF2-40B4-BE49-F238E27FC236}">
                    <a16:creationId xmlns:a16="http://schemas.microsoft.com/office/drawing/2014/main" id="{E42CD4E2-CACE-43C8-8E49-710343655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服务器</a:t>
                </a:r>
              </a:p>
            </p:txBody>
          </p:sp>
          <p:sp>
            <p:nvSpPr>
              <p:cNvPr id="101389" name="Line 11">
                <a:extLst>
                  <a:ext uri="{FF2B5EF4-FFF2-40B4-BE49-F238E27FC236}">
                    <a16:creationId xmlns:a16="http://schemas.microsoft.com/office/drawing/2014/main" id="{1A568177-B2FF-49E6-8ABA-E1FED4F74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0" name="Line 12">
                <a:extLst>
                  <a:ext uri="{FF2B5EF4-FFF2-40B4-BE49-F238E27FC236}">
                    <a16:creationId xmlns:a16="http://schemas.microsoft.com/office/drawing/2014/main" id="{7409286A-1A32-4352-BB5A-08B07510B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156"/>
                <a:ext cx="4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1" name="Line 13">
                <a:extLst>
                  <a:ext uri="{FF2B5EF4-FFF2-40B4-BE49-F238E27FC236}">
                    <a16:creationId xmlns:a16="http://schemas.microsoft.com/office/drawing/2014/main" id="{E64C889A-3EAD-4A0F-A4A0-8C3F9510A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28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2" name="Line 14">
                <a:extLst>
                  <a:ext uri="{FF2B5EF4-FFF2-40B4-BE49-F238E27FC236}">
                    <a16:creationId xmlns:a16="http://schemas.microsoft.com/office/drawing/2014/main" id="{B58AF50C-4771-4513-91BE-83997E055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0" y="284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3" name="Line 15">
                <a:extLst>
                  <a:ext uri="{FF2B5EF4-FFF2-40B4-BE49-F238E27FC236}">
                    <a16:creationId xmlns:a16="http://schemas.microsoft.com/office/drawing/2014/main" id="{8611DC78-9A08-4F5B-8309-A10BE3408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624"/>
                <a:ext cx="5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4" name="Line 16">
                <a:extLst>
                  <a:ext uri="{FF2B5EF4-FFF2-40B4-BE49-F238E27FC236}">
                    <a16:creationId xmlns:a16="http://schemas.microsoft.com/office/drawing/2014/main" id="{13AE4AFA-BD73-4157-B03B-45D970532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0" y="284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5" name="Text Box 17">
                <a:extLst>
                  <a:ext uri="{FF2B5EF4-FFF2-40B4-BE49-F238E27FC236}">
                    <a16:creationId xmlns:a16="http://schemas.microsoft.com/office/drawing/2014/main" id="{E6E3E4F4-4121-4410-87C6-FD481E2A6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56"/>
                <a:ext cx="720" cy="46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1600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请求</a:t>
                </a:r>
              </a:p>
            </p:txBody>
          </p:sp>
          <p:sp>
            <p:nvSpPr>
              <p:cNvPr id="101396" name="Text Box 18">
                <a:extLst>
                  <a:ext uri="{FF2B5EF4-FFF2-40B4-BE49-F238E27FC236}">
                    <a16:creationId xmlns:a16="http://schemas.microsoft.com/office/drawing/2014/main" id="{99DCB287-3FCD-4DF1-BF62-BE8B13B29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0" y="3624"/>
                <a:ext cx="720" cy="46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just"/>
                <a:r>
                  <a:rPr kumimoji="0" lang="zh-CN" altLang="en-US" sz="1600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回答</a:t>
                </a:r>
              </a:p>
            </p:txBody>
          </p:sp>
        </p:grpSp>
        <p:sp>
          <p:nvSpPr>
            <p:cNvPr id="101382" name="Rectangle 19">
              <a:extLst>
                <a:ext uri="{FF2B5EF4-FFF2-40B4-BE49-F238E27FC236}">
                  <a16:creationId xmlns:a16="http://schemas.microsoft.com/office/drawing/2014/main" id="{851DAF7C-C9B2-4347-A62A-C023F8EF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816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0" lang="zh-CN" altLang="en-US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微内核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09946CC-40C7-49F5-A514-D3A30ECFB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</a:rPr>
              <a:t>分层结构内核和微内核结构对比</a:t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102403" name="Group 22">
            <a:extLst>
              <a:ext uri="{FF2B5EF4-FFF2-40B4-BE49-F238E27FC236}">
                <a16:creationId xmlns:a16="http://schemas.microsoft.com/office/drawing/2014/main" id="{D837E8FE-47C4-426B-8E80-EBC43A204EF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16113"/>
            <a:ext cx="6858000" cy="4038600"/>
            <a:chOff x="864" y="864"/>
            <a:chExt cx="4032" cy="2544"/>
          </a:xfrm>
        </p:grpSpPr>
        <p:sp>
          <p:nvSpPr>
            <p:cNvPr id="102404" name="Text Box 5">
              <a:extLst>
                <a:ext uri="{FF2B5EF4-FFF2-40B4-BE49-F238E27FC236}">
                  <a16:creationId xmlns:a16="http://schemas.microsoft.com/office/drawing/2014/main" id="{A101A21C-50BC-47E2-93C4-7E13BF12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65"/>
              <a:ext cx="1602" cy="34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1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） 分层结构内核</a:t>
              </a:r>
            </a:p>
          </p:txBody>
        </p:sp>
        <p:sp>
          <p:nvSpPr>
            <p:cNvPr id="102405" name="Text Box 6">
              <a:extLst>
                <a:ext uri="{FF2B5EF4-FFF2-40B4-BE49-F238E27FC236}">
                  <a16:creationId xmlns:a16="http://schemas.microsoft.com/office/drawing/2014/main" id="{98F3F678-C3B3-4731-8009-A35D895DF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3065"/>
              <a:ext cx="1602" cy="34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2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） 微内核</a:t>
              </a:r>
            </a:p>
          </p:txBody>
        </p:sp>
        <p:sp>
          <p:nvSpPr>
            <p:cNvPr id="102406" name="Text Box 7">
              <a:extLst>
                <a:ext uri="{FF2B5EF4-FFF2-40B4-BE49-F238E27FC236}">
                  <a16:creationId xmlns:a16="http://schemas.microsoft.com/office/drawing/2014/main" id="{B8F26B2A-BC2A-4323-AE3F-3440AC0AE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379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进程管理</a:t>
              </a:r>
            </a:p>
          </p:txBody>
        </p:sp>
        <p:sp>
          <p:nvSpPr>
            <p:cNvPr id="102407" name="Text Box 8">
              <a:extLst>
                <a:ext uri="{FF2B5EF4-FFF2-40B4-BE49-F238E27FC236}">
                  <a16:creationId xmlns:a16="http://schemas.microsoft.com/office/drawing/2014/main" id="{90A80608-0B46-402C-B611-5DD968463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22"/>
              <a:ext cx="1602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硬件</a:t>
              </a:r>
            </a:p>
          </p:txBody>
        </p:sp>
        <p:sp>
          <p:nvSpPr>
            <p:cNvPr id="102408" name="Text Box 9">
              <a:extLst>
                <a:ext uri="{FF2B5EF4-FFF2-40B4-BE49-F238E27FC236}">
                  <a16:creationId xmlns:a16="http://schemas.microsoft.com/office/drawing/2014/main" id="{EAFEEF73-9A24-427C-9F63-03363247B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036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存储管理</a:t>
              </a:r>
            </a:p>
          </p:txBody>
        </p:sp>
        <p:sp>
          <p:nvSpPr>
            <p:cNvPr id="102409" name="Text Box 10">
              <a:extLst>
                <a:ext uri="{FF2B5EF4-FFF2-40B4-BE49-F238E27FC236}">
                  <a16:creationId xmlns:a16="http://schemas.microsoft.com/office/drawing/2014/main" id="{5F972B47-F63C-482D-B8EA-61C2E6D4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693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设备管理</a:t>
              </a:r>
            </a:p>
          </p:txBody>
        </p:sp>
        <p:sp>
          <p:nvSpPr>
            <p:cNvPr id="102410" name="Text Box 11">
              <a:extLst>
                <a:ext uri="{FF2B5EF4-FFF2-40B4-BE49-F238E27FC236}">
                  <a16:creationId xmlns:a16="http://schemas.microsoft.com/office/drawing/2014/main" id="{1FCB96D5-D10C-42EF-8918-C1F37AFB1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350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文件管理</a:t>
              </a:r>
            </a:p>
          </p:txBody>
        </p:sp>
        <p:sp>
          <p:nvSpPr>
            <p:cNvPr id="102411" name="Text Box 12">
              <a:extLst>
                <a:ext uri="{FF2B5EF4-FFF2-40B4-BE49-F238E27FC236}">
                  <a16:creationId xmlns:a16="http://schemas.microsoft.com/office/drawing/2014/main" id="{2B31FB23-CBAC-40EB-BC04-8714714E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006"/>
              <a:ext cx="1160" cy="3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作业管理</a:t>
              </a:r>
            </a:p>
          </p:txBody>
        </p:sp>
        <p:sp>
          <p:nvSpPr>
            <p:cNvPr id="102412" name="Text Box 13">
              <a:extLst>
                <a:ext uri="{FF2B5EF4-FFF2-40B4-BE49-F238E27FC236}">
                  <a16:creationId xmlns:a16="http://schemas.microsoft.com/office/drawing/2014/main" id="{528C8A69-0443-44A4-BB93-717E9F82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44"/>
              <a:ext cx="1632" cy="137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内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核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模</a:t>
              </a:r>
            </a:p>
            <a:p>
              <a:pPr algn="just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式</a:t>
              </a:r>
            </a:p>
          </p:txBody>
        </p:sp>
        <p:sp>
          <p:nvSpPr>
            <p:cNvPr id="102413" name="Text Box 14">
              <a:extLst>
                <a:ext uri="{FF2B5EF4-FFF2-40B4-BE49-F238E27FC236}">
                  <a16:creationId xmlns:a16="http://schemas.microsoft.com/office/drawing/2014/main" id="{C5947643-DEDD-4234-A2B7-B6D0B6ED7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379"/>
              <a:ext cx="1215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微内核</a:t>
              </a:r>
            </a:p>
          </p:txBody>
        </p:sp>
        <p:sp>
          <p:nvSpPr>
            <p:cNvPr id="102414" name="Text Box 15">
              <a:extLst>
                <a:ext uri="{FF2B5EF4-FFF2-40B4-BE49-F238E27FC236}">
                  <a16:creationId xmlns:a16="http://schemas.microsoft.com/office/drawing/2014/main" id="{AC6AD50C-8138-4F9E-8F4A-CDA17FD3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722"/>
              <a:ext cx="1602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硬件</a:t>
              </a:r>
            </a:p>
          </p:txBody>
        </p:sp>
        <p:sp>
          <p:nvSpPr>
            <p:cNvPr id="102415" name="Text Box 16">
              <a:extLst>
                <a:ext uri="{FF2B5EF4-FFF2-40B4-BE49-F238E27FC236}">
                  <a16:creationId xmlns:a16="http://schemas.microsoft.com/office/drawing/2014/main" id="{0BEE3440-83E6-430F-9D4F-3CA069A6E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客户进程</a:t>
              </a:r>
            </a:p>
          </p:txBody>
        </p:sp>
        <p:sp>
          <p:nvSpPr>
            <p:cNvPr id="102416" name="Text Box 17">
              <a:extLst>
                <a:ext uri="{FF2B5EF4-FFF2-40B4-BE49-F238E27FC236}">
                  <a16:creationId xmlns:a16="http://schemas.microsoft.com/office/drawing/2014/main" id="{713CB954-A07A-43EF-8202-855B6E5BC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1006"/>
              <a:ext cx="165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安全服务</a:t>
              </a:r>
            </a:p>
          </p:txBody>
        </p:sp>
        <p:sp>
          <p:nvSpPr>
            <p:cNvPr id="102417" name="Text Box 18">
              <a:extLst>
                <a:ext uri="{FF2B5EF4-FFF2-40B4-BE49-F238E27FC236}">
                  <a16:creationId xmlns:a16="http://schemas.microsoft.com/office/drawing/2014/main" id="{D4812A83-D6CF-4DCA-9B37-7CB39A65F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虚存管理器</a:t>
              </a:r>
            </a:p>
          </p:txBody>
        </p:sp>
        <p:sp>
          <p:nvSpPr>
            <p:cNvPr id="102418" name="Text Box 19">
              <a:extLst>
                <a:ext uri="{FF2B5EF4-FFF2-40B4-BE49-F238E27FC236}">
                  <a16:creationId xmlns:a16="http://schemas.microsoft.com/office/drawing/2014/main" id="{6F6331AF-0445-4E68-977F-C64771457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文件服务器</a:t>
              </a:r>
            </a:p>
          </p:txBody>
        </p:sp>
        <p:sp>
          <p:nvSpPr>
            <p:cNvPr id="102419" name="Text Box 20">
              <a:extLst>
                <a:ext uri="{FF2B5EF4-FFF2-40B4-BE49-F238E27FC236}">
                  <a16:creationId xmlns:a16="http://schemas.microsoft.com/office/drawing/2014/main" id="{DB8BE9BD-1CFD-4FDD-A01D-E455633AA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006"/>
              <a:ext cx="165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设备驱动服务</a:t>
              </a:r>
            </a:p>
          </p:txBody>
        </p:sp>
        <p:sp>
          <p:nvSpPr>
            <p:cNvPr id="102420" name="Text Box 21">
              <a:extLst>
                <a:ext uri="{FF2B5EF4-FFF2-40B4-BE49-F238E27FC236}">
                  <a16:creationId xmlns:a16="http://schemas.microsoft.com/office/drawing/2014/main" id="{60AE7BEB-FC43-407D-BC5E-4EED90252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864"/>
              <a:ext cx="1602" cy="15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户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模</a:t>
              </a:r>
            </a:p>
            <a:p>
              <a:pPr algn="just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式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03095A0-A943-49C5-81FC-C20640191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 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单内核结构操作系统</a:t>
            </a:r>
          </a:p>
        </p:txBody>
      </p:sp>
      <p:grpSp>
        <p:nvGrpSpPr>
          <p:cNvPr id="103427" name="Group 52">
            <a:extLst>
              <a:ext uri="{FF2B5EF4-FFF2-40B4-BE49-F238E27FC236}">
                <a16:creationId xmlns:a16="http://schemas.microsoft.com/office/drawing/2014/main" id="{E5878025-8229-4CB9-B11A-70F70DEFD2B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7272338" cy="4824412"/>
            <a:chOff x="476" y="981"/>
            <a:chExt cx="4581" cy="3039"/>
          </a:xfrm>
        </p:grpSpPr>
        <p:sp>
          <p:nvSpPr>
            <p:cNvPr id="103429" name="Text Box 26">
              <a:extLst>
                <a:ext uri="{FF2B5EF4-FFF2-40B4-BE49-F238E27FC236}">
                  <a16:creationId xmlns:a16="http://schemas.microsoft.com/office/drawing/2014/main" id="{AE052C84-C619-4977-9832-0DC03B4A8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1076"/>
              <a:ext cx="549" cy="65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103430" name="Text Box 27">
              <a:extLst>
                <a:ext uri="{FF2B5EF4-FFF2-40B4-BE49-F238E27FC236}">
                  <a16:creationId xmlns:a16="http://schemas.microsoft.com/office/drawing/2014/main" id="{D5B79B51-C548-4E18-8550-AB795F796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0"/>
              <a:ext cx="2016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系统库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标准函数库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3431" name="Text Box 28">
              <a:extLst>
                <a:ext uri="{FF2B5EF4-FFF2-40B4-BE49-F238E27FC236}">
                  <a16:creationId xmlns:a16="http://schemas.microsoft.com/office/drawing/2014/main" id="{537E975C-6C27-4CDB-956C-18E2FEE27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981"/>
              <a:ext cx="1074" cy="2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103432" name="Text Box 29">
              <a:extLst>
                <a:ext uri="{FF2B5EF4-FFF2-40B4-BE49-F238E27FC236}">
                  <a16:creationId xmlns:a16="http://schemas.microsoft.com/office/drawing/2014/main" id="{84E706D7-58DE-4724-AA61-38FC80E51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59"/>
              <a:ext cx="2932" cy="16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3433" name="Text Box 30">
              <a:extLst>
                <a:ext uri="{FF2B5EF4-FFF2-40B4-BE49-F238E27FC236}">
                  <a16:creationId xmlns:a16="http://schemas.microsoft.com/office/drawing/2014/main" id="{BBF03089-7E26-44DC-B6D7-518381C60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969"/>
              <a:ext cx="2566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系统调用接口</a:t>
              </a:r>
            </a:p>
          </p:txBody>
        </p:sp>
        <p:sp>
          <p:nvSpPr>
            <p:cNvPr id="103434" name="Text Box 31">
              <a:extLst>
                <a:ext uri="{FF2B5EF4-FFF2-40B4-BE49-F238E27FC236}">
                  <a16:creationId xmlns:a16="http://schemas.microsoft.com/office/drawing/2014/main" id="{4CD89DE4-2F70-4D31-9421-3DE6ED8B3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407"/>
              <a:ext cx="917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103435" name="Text Box 32">
              <a:extLst>
                <a:ext uri="{FF2B5EF4-FFF2-40B4-BE49-F238E27FC236}">
                  <a16:creationId xmlns:a16="http://schemas.microsoft.com/office/drawing/2014/main" id="{6F0BB267-B379-4F63-B04C-8F6ED08E4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2407"/>
              <a:ext cx="1475" cy="97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进程管理、存储管理、文件管理、设备管理、网络管理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3436" name="Text Box 33">
              <a:extLst>
                <a:ext uri="{FF2B5EF4-FFF2-40B4-BE49-F238E27FC236}">
                  <a16:creationId xmlns:a16="http://schemas.microsoft.com/office/drawing/2014/main" id="{B3D184D8-F91E-4A4E-95A7-B204B310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846"/>
              <a:ext cx="917" cy="53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</a:p>
            <a:p>
              <a:pPr eaLnBrk="1" hangingPunct="1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驱动</a:t>
              </a:r>
            </a:p>
          </p:txBody>
        </p:sp>
        <p:sp>
          <p:nvSpPr>
            <p:cNvPr id="103437" name="Text Box 34">
              <a:extLst>
                <a:ext uri="{FF2B5EF4-FFF2-40B4-BE49-F238E27FC236}">
                  <a16:creationId xmlns:a16="http://schemas.microsoft.com/office/drawing/2014/main" id="{A6C0F5B3-1D13-4F31-8CBC-BEDA2D5B2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" y="3645"/>
              <a:ext cx="1832" cy="3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计算机硬件</a:t>
              </a:r>
            </a:p>
          </p:txBody>
        </p:sp>
        <p:sp>
          <p:nvSpPr>
            <p:cNvPr id="103438" name="Line 35">
              <a:extLst>
                <a:ext uri="{FF2B5EF4-FFF2-40B4-BE49-F238E27FC236}">
                  <a16:creationId xmlns:a16="http://schemas.microsoft.com/office/drawing/2014/main" id="{C7E7EFBA-0695-4AA9-AE55-F831E8EB5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749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9" name="Line 36">
              <a:extLst>
                <a:ext uri="{FF2B5EF4-FFF2-40B4-BE49-F238E27FC236}">
                  <a16:creationId xmlns:a16="http://schemas.microsoft.com/office/drawing/2014/main" id="{09A26AB8-157D-4EEE-BDA2-3F31FA5C2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81"/>
              <a:ext cx="2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0" name="Line 37">
              <a:extLst>
                <a:ext uri="{FF2B5EF4-FFF2-40B4-BE49-F238E27FC236}">
                  <a16:creationId xmlns:a16="http://schemas.microsoft.com/office/drawing/2014/main" id="{7E1CEA05-E562-4FD1-B815-FEE1CB24B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30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1" name="Line 38">
              <a:extLst>
                <a:ext uri="{FF2B5EF4-FFF2-40B4-BE49-F238E27FC236}">
                  <a16:creationId xmlns:a16="http://schemas.microsoft.com/office/drawing/2014/main" id="{47364BF7-7B37-4AC4-90DE-AEB4C2B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4" y="1359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39">
              <a:extLst>
                <a:ext uri="{FF2B5EF4-FFF2-40B4-BE49-F238E27FC236}">
                  <a16:creationId xmlns:a16="http://schemas.microsoft.com/office/drawing/2014/main" id="{53CC5E19-D843-4AB2-846E-7325B5E6C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4" y="1738"/>
              <a:ext cx="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40">
              <a:extLst>
                <a:ext uri="{FF2B5EF4-FFF2-40B4-BE49-F238E27FC236}">
                  <a16:creationId xmlns:a16="http://schemas.microsoft.com/office/drawing/2014/main" id="{1F4E17F5-D0AB-4185-B029-628B1842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981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41">
              <a:extLst>
                <a:ext uri="{FF2B5EF4-FFF2-40B4-BE49-F238E27FC236}">
                  <a16:creationId xmlns:a16="http://schemas.microsoft.com/office/drawing/2014/main" id="{74B6BA7B-B514-4DC4-B154-9E26623C1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1749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AutoShape 42">
              <a:extLst>
                <a:ext uri="{FF2B5EF4-FFF2-40B4-BE49-F238E27FC236}">
                  <a16:creationId xmlns:a16="http://schemas.microsoft.com/office/drawing/2014/main" id="{DBE9CA6E-4B66-4565-8269-80FAB0F3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981"/>
              <a:ext cx="367" cy="768"/>
            </a:xfrm>
            <a:prstGeom prst="rightBrace">
              <a:avLst>
                <a:gd name="adj1" fmla="val 1743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6" name="Text Box 43">
              <a:extLst>
                <a:ext uri="{FF2B5EF4-FFF2-40B4-BE49-F238E27FC236}">
                  <a16:creationId xmlns:a16="http://schemas.microsoft.com/office/drawing/2014/main" id="{B41ECE08-233E-45D9-9B2E-C1A6EA20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2188"/>
              <a:ext cx="550" cy="65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03447" name="AutoShape 44">
              <a:extLst>
                <a:ext uri="{FF2B5EF4-FFF2-40B4-BE49-F238E27FC236}">
                  <a16:creationId xmlns:a16="http://schemas.microsoft.com/office/drawing/2014/main" id="{8CDFA398-4D22-4B08-A812-084BCB8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859"/>
              <a:ext cx="367" cy="1487"/>
            </a:xfrm>
            <a:prstGeom prst="rightBrace">
              <a:avLst>
                <a:gd name="adj1" fmla="val 3376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8" name="AutoShape 45">
              <a:extLst>
                <a:ext uri="{FF2B5EF4-FFF2-40B4-BE49-F238E27FC236}">
                  <a16:creationId xmlns:a16="http://schemas.microsoft.com/office/drawing/2014/main" id="{06E0FEE4-866F-463F-8980-3CEB69E68D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6" y="1859"/>
              <a:ext cx="366" cy="1426"/>
            </a:xfrm>
            <a:prstGeom prst="rightBrace">
              <a:avLst>
                <a:gd name="adj1" fmla="val 324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9" name="Text Box 46">
              <a:extLst>
                <a:ext uri="{FF2B5EF4-FFF2-40B4-BE49-F238E27FC236}">
                  <a16:creationId xmlns:a16="http://schemas.microsoft.com/office/drawing/2014/main" id="{BB752AF2-4731-4606-B14E-240FA40AB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296"/>
              <a:ext cx="544" cy="86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单内核</a:t>
              </a:r>
            </a:p>
          </p:txBody>
        </p:sp>
        <p:sp>
          <p:nvSpPr>
            <p:cNvPr id="103450" name="Line 47">
              <a:extLst>
                <a:ext uri="{FF2B5EF4-FFF2-40B4-BE49-F238E27FC236}">
                  <a16:creationId xmlns:a16="http://schemas.microsoft.com/office/drawing/2014/main" id="{A915BB3A-A2EF-4965-BB98-17D43043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35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Line 49">
              <a:extLst>
                <a:ext uri="{FF2B5EF4-FFF2-40B4-BE49-F238E27FC236}">
                  <a16:creationId xmlns:a16="http://schemas.microsoft.com/office/drawing/2014/main" id="{5AB22F95-D951-4006-AC9C-5BBCC249B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59"/>
              <a:ext cx="2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2" name="Line 50">
              <a:extLst>
                <a:ext uri="{FF2B5EF4-FFF2-40B4-BE49-F238E27FC236}">
                  <a16:creationId xmlns:a16="http://schemas.microsoft.com/office/drawing/2014/main" id="{3A66F04F-1E60-44D5-96FC-FA8761A7D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81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Line 51">
              <a:extLst>
                <a:ext uri="{FF2B5EF4-FFF2-40B4-BE49-F238E27FC236}">
                  <a16:creationId xmlns:a16="http://schemas.microsoft.com/office/drawing/2014/main" id="{FF8D7558-1D35-4B78-A1C8-7ECCA920D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475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28" name="Rectangle 53">
            <a:extLst>
              <a:ext uri="{FF2B5EF4-FFF2-40B4-BE49-F238E27FC236}">
                <a16:creationId xmlns:a16="http://schemas.microsoft.com/office/drawing/2014/main" id="{8FF3639E-A847-416B-8B9E-72972A8D6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hecker dir="vert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A6640B5-8241-4C48-9AE8-B31C257E8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Windows2003</a:t>
            </a:r>
            <a:r>
              <a:rPr lang="zh-CN" altLang="en-US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客户</a:t>
            </a:r>
            <a:r>
              <a:rPr lang="en-US" altLang="zh-CN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服务器结构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40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EFCD03D-5A26-4133-B734-E74B7A9FD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  <a:p>
            <a:pPr eaLnBrk="1" hangingPunct="1"/>
            <a:endParaRPr lang="en-US" altLang="zh-CN"/>
          </a:p>
        </p:txBody>
      </p:sp>
      <p:grpSp>
        <p:nvGrpSpPr>
          <p:cNvPr id="104452" name="Group 4">
            <a:extLst>
              <a:ext uri="{FF2B5EF4-FFF2-40B4-BE49-F238E27FC236}">
                <a16:creationId xmlns:a16="http://schemas.microsoft.com/office/drawing/2014/main" id="{0CB61655-DCDF-40E4-9609-F30EE0EDD6A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47825"/>
            <a:ext cx="7010400" cy="4876800"/>
            <a:chOff x="1656" y="1488"/>
            <a:chExt cx="2520" cy="1872"/>
          </a:xfrm>
        </p:grpSpPr>
        <p:sp>
          <p:nvSpPr>
            <p:cNvPr id="104453" name="Text Box 5">
              <a:extLst>
                <a:ext uri="{FF2B5EF4-FFF2-40B4-BE49-F238E27FC236}">
                  <a16:creationId xmlns:a16="http://schemas.microsoft.com/office/drawing/2014/main" id="{4DE9C855-770A-4A54-92CD-5416D9D5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88"/>
              <a:ext cx="432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 统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 程</a:t>
              </a:r>
            </a:p>
          </p:txBody>
        </p:sp>
        <p:sp>
          <p:nvSpPr>
            <p:cNvPr id="104454" name="Text Box 6">
              <a:extLst>
                <a:ext uri="{FF2B5EF4-FFF2-40B4-BE49-F238E27FC236}">
                  <a16:creationId xmlns:a16="http://schemas.microsoft.com/office/drawing/2014/main" id="{3B83066B-1AE6-4FDB-B1DA-15F894D6F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488"/>
              <a:ext cx="432" cy="3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服 务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 程</a:t>
              </a:r>
            </a:p>
          </p:txBody>
        </p:sp>
        <p:sp>
          <p:nvSpPr>
            <p:cNvPr id="104455" name="Text Box 7">
              <a:extLst>
                <a:ext uri="{FF2B5EF4-FFF2-40B4-BE49-F238E27FC236}">
                  <a16:creationId xmlns:a16="http://schemas.microsoft.com/office/drawing/2014/main" id="{8DF014CC-E0EA-45E7-A7A9-354B93742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432" cy="3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应 用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 序</a:t>
              </a:r>
            </a:p>
          </p:txBody>
        </p:sp>
        <p:sp>
          <p:nvSpPr>
            <p:cNvPr id="104456" name="Text Box 8">
              <a:extLst>
                <a:ext uri="{FF2B5EF4-FFF2-40B4-BE49-F238E27FC236}">
                  <a16:creationId xmlns:a16="http://schemas.microsoft.com/office/drawing/2014/main" id="{75036C79-63A7-4EF6-9A21-C1FAD7B9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488"/>
              <a:ext cx="504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环境子系统</a:t>
              </a:r>
            </a:p>
          </p:txBody>
        </p:sp>
        <p:sp>
          <p:nvSpPr>
            <p:cNvPr id="104457" name="Text Box 9">
              <a:extLst>
                <a:ext uri="{FF2B5EF4-FFF2-40B4-BE49-F238E27FC236}">
                  <a16:creationId xmlns:a16="http://schemas.microsoft.com/office/drawing/2014/main" id="{A27D94D2-C0E6-4CB1-BB01-3B8704D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16"/>
              <a:ext cx="124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子系统动态链接库</a:t>
              </a: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7F3B1D1E-A365-4929-AE6C-F9AAF2EA0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9" name="Line 11">
              <a:extLst>
                <a:ext uri="{FF2B5EF4-FFF2-40B4-BE49-F238E27FC236}">
                  <a16:creationId xmlns:a16="http://schemas.microsoft.com/office/drawing/2014/main" id="{AADB5089-8C60-4299-9527-6D7DEBF75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7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Line 12">
              <a:extLst>
                <a:ext uri="{FF2B5EF4-FFF2-40B4-BE49-F238E27FC236}">
                  <a16:creationId xmlns:a16="http://schemas.microsoft.com/office/drawing/2014/main" id="{2E42C7D0-F3C1-46E5-974A-6077767D2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7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Line 13">
              <a:extLst>
                <a:ext uri="{FF2B5EF4-FFF2-40B4-BE49-F238E27FC236}">
                  <a16:creationId xmlns:a16="http://schemas.microsoft.com/office/drawing/2014/main" id="{CB0057A6-2275-4F40-8AC2-9B18C1720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400"/>
              <a:ext cx="25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Line 14">
              <a:extLst>
                <a:ext uri="{FF2B5EF4-FFF2-40B4-BE49-F238E27FC236}">
                  <a16:creationId xmlns:a16="http://schemas.microsoft.com/office/drawing/2014/main" id="{2098ED7B-D05C-411C-B0A0-289BCDFCD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Line 15">
              <a:extLst>
                <a:ext uri="{FF2B5EF4-FFF2-40B4-BE49-F238E27FC236}">
                  <a16:creationId xmlns:a16="http://schemas.microsoft.com/office/drawing/2014/main" id="{C1D97C07-54A7-47CD-BF69-60CB4A3F5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Text Box 16">
              <a:extLst>
                <a:ext uri="{FF2B5EF4-FFF2-40B4-BE49-F238E27FC236}">
                  <a16:creationId xmlns:a16="http://schemas.microsoft.com/office/drawing/2014/main" id="{C29429C7-89D9-4C82-AA56-54BC6E75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160"/>
              <a:ext cx="504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用户态</a:t>
              </a:r>
            </a:p>
          </p:txBody>
        </p:sp>
        <p:sp>
          <p:nvSpPr>
            <p:cNvPr id="104465" name="Text Box 17">
              <a:extLst>
                <a:ext uri="{FF2B5EF4-FFF2-40B4-BE49-F238E27FC236}">
                  <a16:creationId xmlns:a16="http://schemas.microsoft.com/office/drawing/2014/main" id="{564A7869-14EC-4701-9AA8-C738C86A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48"/>
              <a:ext cx="48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核心态</a:t>
              </a:r>
            </a:p>
          </p:txBody>
        </p:sp>
        <p:sp>
          <p:nvSpPr>
            <p:cNvPr id="104466" name="Text Box 18">
              <a:extLst>
                <a:ext uri="{FF2B5EF4-FFF2-40B4-BE49-F238E27FC236}">
                  <a16:creationId xmlns:a16="http://schemas.microsoft.com/office/drawing/2014/main" id="{6C1D9531-8F26-4F71-865A-5F98E0520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1248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   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执行体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核心   设备驱动程序</a:t>
              </a:r>
            </a:p>
            <a:p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    硬件抽象层</a:t>
              </a: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DF131F1D-8CB8-4507-B274-D80421F74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Line 20">
              <a:extLst>
                <a:ext uri="{FF2B5EF4-FFF2-40B4-BE49-F238E27FC236}">
                  <a16:creationId xmlns:a16="http://schemas.microsoft.com/office/drawing/2014/main" id="{E3159368-DC74-490C-8AF2-249541CD9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72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9" name="Line 21">
              <a:extLst>
                <a:ext uri="{FF2B5EF4-FFF2-40B4-BE49-F238E27FC236}">
                  <a16:creationId xmlns:a16="http://schemas.microsoft.com/office/drawing/2014/main" id="{0B701662-C310-4E7B-B981-DA1B449C7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5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Text Box 22">
              <a:extLst>
                <a:ext uri="{FF2B5EF4-FFF2-40B4-BE49-F238E27FC236}">
                  <a16:creationId xmlns:a16="http://schemas.microsoft.com/office/drawing/2014/main" id="{E4D9B6C9-1720-4A54-9760-D15369BE7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760"/>
              <a:ext cx="432" cy="3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图 形</a:t>
              </a:r>
            </a:p>
            <a:p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引 擎</a:t>
              </a:r>
            </a:p>
          </p:txBody>
        </p:sp>
        <p:sp>
          <p:nvSpPr>
            <p:cNvPr id="104471" name="Line 23">
              <a:extLst>
                <a:ext uri="{FF2B5EF4-FFF2-40B4-BE49-F238E27FC236}">
                  <a16:creationId xmlns:a16="http://schemas.microsoft.com/office/drawing/2014/main" id="{2A460F04-CE4C-4A63-BD6D-3AF930977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F567C2E-3CC2-4BF8-88E3-BAEAD8F9F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仿宋_GB2312" pitchFamily="49" charset="-122"/>
              </a:rPr>
              <a:t>非进程内核模型</a:t>
            </a:r>
            <a:b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</a:br>
            <a:endParaRPr lang="zh-CN" altLang="en-US" sz="400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0C52C82-E412-4F5C-AC99-846B76012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4495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105476" name="Group 10">
            <a:extLst>
              <a:ext uri="{FF2B5EF4-FFF2-40B4-BE49-F238E27FC236}">
                <a16:creationId xmlns:a16="http://schemas.microsoft.com/office/drawing/2014/main" id="{68D5F4F8-1E06-4E39-90BD-A6644DDE99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96000" cy="3048000"/>
            <a:chOff x="3837" y="9168"/>
            <a:chExt cx="4140" cy="1248"/>
          </a:xfrm>
        </p:grpSpPr>
        <p:sp>
          <p:nvSpPr>
            <p:cNvPr id="105477" name="Text Box 11">
              <a:extLst>
                <a:ext uri="{FF2B5EF4-FFF2-40B4-BE49-F238E27FC236}">
                  <a16:creationId xmlns:a16="http://schemas.microsoft.com/office/drawing/2014/main" id="{D91BD360-52DB-416A-A07D-F15A10BC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9792"/>
              <a:ext cx="41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操作系统内核</a:t>
              </a:r>
            </a:p>
          </p:txBody>
        </p:sp>
        <p:sp>
          <p:nvSpPr>
            <p:cNvPr id="105478" name="Text Box 12">
              <a:extLst>
                <a:ext uri="{FF2B5EF4-FFF2-40B4-BE49-F238E27FC236}">
                  <a16:creationId xmlns:a16="http://schemas.microsoft.com/office/drawing/2014/main" id="{700A553F-97EA-4607-AA26-822D482E7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479" name="Text Box 13">
              <a:extLst>
                <a:ext uri="{FF2B5EF4-FFF2-40B4-BE49-F238E27FC236}">
                  <a16:creationId xmlns:a16="http://schemas.microsoft.com/office/drawing/2014/main" id="{DF427158-76A1-4188-9120-F91B69B3A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480" name="Text Box 14">
              <a:extLst>
                <a:ext uri="{FF2B5EF4-FFF2-40B4-BE49-F238E27FC236}">
                  <a16:creationId xmlns:a16="http://schemas.microsoft.com/office/drawing/2014/main" id="{894A0CD7-C6BD-4CAC-96C2-E4A5622C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9168"/>
              <a:ext cx="540" cy="6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80000" bIns="180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481" name="Text Box 15">
              <a:extLst>
                <a:ext uri="{FF2B5EF4-FFF2-40B4-BE49-F238E27FC236}">
                  <a16:creationId xmlns:a16="http://schemas.microsoft.com/office/drawing/2014/main" id="{D5790393-86FE-4798-8D15-59900BDD8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3989A4A-2FBB-4875-9E30-194F179E9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功能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函数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在用户进程内执行的模型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F09CF40-FDE9-4F14-9EA5-156BA7014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106500" name="Group 24">
            <a:extLst>
              <a:ext uri="{FF2B5EF4-FFF2-40B4-BE49-F238E27FC236}">
                <a16:creationId xmlns:a16="http://schemas.microsoft.com/office/drawing/2014/main" id="{E3072F23-0591-4868-B280-C529486EF9D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81200"/>
            <a:ext cx="5791200" cy="3962400"/>
            <a:chOff x="1104" y="1248"/>
            <a:chExt cx="3648" cy="2496"/>
          </a:xfrm>
        </p:grpSpPr>
        <p:sp>
          <p:nvSpPr>
            <p:cNvPr id="106501" name="Text Box 16">
              <a:extLst>
                <a:ext uri="{FF2B5EF4-FFF2-40B4-BE49-F238E27FC236}">
                  <a16:creationId xmlns:a16="http://schemas.microsoft.com/office/drawing/2014/main" id="{23F56F01-95D4-4F61-A7F9-86464EDE6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46"/>
              <a:ext cx="3648" cy="4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进程切换函数</a:t>
              </a:r>
            </a:p>
          </p:txBody>
        </p:sp>
        <p:sp>
          <p:nvSpPr>
            <p:cNvPr id="106502" name="Text Box 17">
              <a:extLst>
                <a:ext uri="{FF2B5EF4-FFF2-40B4-BE49-F238E27FC236}">
                  <a16:creationId xmlns:a16="http://schemas.microsoft.com/office/drawing/2014/main" id="{63E646B8-6BC1-40F6-ADA2-E672970B8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106503" name="Text Box 18">
              <a:extLst>
                <a:ext uri="{FF2B5EF4-FFF2-40B4-BE49-F238E27FC236}">
                  <a16:creationId xmlns:a16="http://schemas.microsoft.com/office/drawing/2014/main" id="{F33441A6-4CAE-4564-B3AE-555CD3EF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106504" name="Text Box 19">
              <a:extLst>
                <a:ext uri="{FF2B5EF4-FFF2-40B4-BE49-F238E27FC236}">
                  <a16:creationId xmlns:a16="http://schemas.microsoft.com/office/drawing/2014/main" id="{8BFCB09D-C0A8-4EB9-B4A2-AD6B9F9B0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106505" name="Text Box 20">
              <a:extLst>
                <a:ext uri="{FF2B5EF4-FFF2-40B4-BE49-F238E27FC236}">
                  <a16:creationId xmlns:a16="http://schemas.microsoft.com/office/drawing/2014/main" id="{E8BA13B3-04D2-4AF1-AE27-9B8973866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506" name="Text Box 21">
              <a:extLst>
                <a:ext uri="{FF2B5EF4-FFF2-40B4-BE49-F238E27FC236}">
                  <a16:creationId xmlns:a16="http://schemas.microsoft.com/office/drawing/2014/main" id="{105B57AB-4608-414C-B10C-317AB8D96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507" name="Text Box 22">
              <a:extLst>
                <a:ext uri="{FF2B5EF4-FFF2-40B4-BE49-F238E27FC236}">
                  <a16:creationId xmlns:a16="http://schemas.microsoft.com/office/drawing/2014/main" id="{ABAC9451-51AD-40CC-861B-4CADC0B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48"/>
              <a:ext cx="476" cy="199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508" name="Text Box 23">
              <a:extLst>
                <a:ext uri="{FF2B5EF4-FFF2-40B4-BE49-F238E27FC236}">
                  <a16:creationId xmlns:a16="http://schemas.microsoft.com/office/drawing/2014/main" id="{735637EC-AECC-4FAA-8C5A-B822265FE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DA39DA0-EDDB-442D-B677-62F7576B4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33400"/>
            <a:ext cx="8137525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000">
                <a:solidFill>
                  <a:srgbClr val="FF0000"/>
                </a:solidFill>
                <a:ea typeface="仿宋_GB2312" pitchFamily="49" charset="-122"/>
              </a:rPr>
              <a:t>进程上下文切换和模式切换</a:t>
            </a:r>
          </a:p>
        </p:txBody>
      </p:sp>
      <p:pic>
        <p:nvPicPr>
          <p:cNvPr id="107523" name="Picture 3" descr="process">
            <a:extLst>
              <a:ext uri="{FF2B5EF4-FFF2-40B4-BE49-F238E27FC236}">
                <a16:creationId xmlns:a16="http://schemas.microsoft.com/office/drawing/2014/main" id="{BA6AC429-FC05-48B1-92C9-0BA4F35D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47825"/>
            <a:ext cx="8458200" cy="5057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22E2CD6-3E60-464A-8B97-8F5044FC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功能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函数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作为独立进程执行的模型</a:t>
            </a:r>
            <a:b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49410D7-1F3C-49E1-BE42-5B74A693E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108548" name="Group 14">
            <a:extLst>
              <a:ext uri="{FF2B5EF4-FFF2-40B4-BE49-F238E27FC236}">
                <a16:creationId xmlns:a16="http://schemas.microsoft.com/office/drawing/2014/main" id="{03A19FE9-7E2C-4DAE-B0B1-6E0946851F0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57400"/>
            <a:ext cx="6248400" cy="3810000"/>
            <a:chOff x="1008" y="1920"/>
            <a:chExt cx="3617" cy="1296"/>
          </a:xfrm>
        </p:grpSpPr>
        <p:sp>
          <p:nvSpPr>
            <p:cNvPr id="108549" name="Text Box 15">
              <a:extLst>
                <a:ext uri="{FF2B5EF4-FFF2-40B4-BE49-F238E27FC236}">
                  <a16:creationId xmlns:a16="http://schemas.microsoft.com/office/drawing/2014/main" id="{F4E3FC20-9303-4D3B-B40E-AAE390E1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3617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0" bIns="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进程切换函数</a:t>
              </a:r>
            </a:p>
          </p:txBody>
        </p:sp>
        <p:sp>
          <p:nvSpPr>
            <p:cNvPr id="108550" name="Text Box 16">
              <a:extLst>
                <a:ext uri="{FF2B5EF4-FFF2-40B4-BE49-F238E27FC236}">
                  <a16:creationId xmlns:a16="http://schemas.microsoft.com/office/drawing/2014/main" id="{011682D1-7E8C-4B2F-BA74-2AFBBE461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1" name="Text Box 17">
              <a:extLst>
                <a:ext uri="{FF2B5EF4-FFF2-40B4-BE49-F238E27FC236}">
                  <a16:creationId xmlns:a16="http://schemas.microsoft.com/office/drawing/2014/main" id="{C0765895-7E10-45ED-A8AD-2109169E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920"/>
              <a:ext cx="302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2" name="Text Box 18">
              <a:extLst>
                <a:ext uri="{FF2B5EF4-FFF2-40B4-BE49-F238E27FC236}">
                  <a16:creationId xmlns:a16="http://schemas.microsoft.com/office/drawing/2014/main" id="{3FC433D8-E4E1-448E-8552-64E82329F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1920"/>
              <a:ext cx="301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3" name="Text Box 19">
              <a:extLst>
                <a:ext uri="{FF2B5EF4-FFF2-40B4-BE49-F238E27FC236}">
                  <a16:creationId xmlns:a16="http://schemas.microsoft.com/office/drawing/2014/main" id="{02D7D72C-AC20-4859-9764-1363F532E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4" name="Text Box 20">
              <a:extLst>
                <a:ext uri="{FF2B5EF4-FFF2-40B4-BE49-F238E27FC236}">
                  <a16:creationId xmlns:a16="http://schemas.microsoft.com/office/drawing/2014/main" id="{6BD25AE8-0958-4C86-BFB6-38B60A143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5" name="Text Box 21">
              <a:extLst>
                <a:ext uri="{FF2B5EF4-FFF2-40B4-BE49-F238E27FC236}">
                  <a16:creationId xmlns:a16="http://schemas.microsoft.com/office/drawing/2014/main" id="{FE0B5C32-2547-4750-8B7C-0CCEFE834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6" name="Text Box 22">
              <a:extLst>
                <a:ext uri="{FF2B5EF4-FFF2-40B4-BE49-F238E27FC236}">
                  <a16:creationId xmlns:a16="http://schemas.microsoft.com/office/drawing/2014/main" id="{40253AB5-85A4-4E4E-9FD2-F6AC7EEB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20"/>
              <a:ext cx="301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557" name="Text Box 23">
              <a:extLst>
                <a:ext uri="{FF2B5EF4-FFF2-40B4-BE49-F238E27FC236}">
                  <a16:creationId xmlns:a16="http://schemas.microsoft.com/office/drawing/2014/main" id="{55F672F4-FBB8-418F-8CFE-120A3123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920"/>
              <a:ext cx="302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>
            <a:extLst>
              <a:ext uri="{FF2B5EF4-FFF2-40B4-BE49-F238E27FC236}">
                <a16:creationId xmlns:a16="http://schemas.microsoft.com/office/drawing/2014/main" id="{DFECD610-10DB-46EA-94CA-D26CE729B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81200"/>
            <a:ext cx="8915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  <a:t>操作系统核心知识单元</a:t>
            </a:r>
            <a:b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  <a:t>及知识点</a:t>
            </a:r>
          </a:p>
        </p:txBody>
      </p:sp>
    </p:spTree>
  </p:cSld>
  <p:clrMapOvr>
    <a:masterClrMapping/>
  </p:clrMapOvr>
  <p:transition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BA8906D-347D-4E21-8DE7-C4AEC019F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  <a:t>操作系统核心知识单元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2AC27B-F1D1-4998-8104-230CBA65C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OS1-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操作系统概述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OS2-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操作系统原理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OS3-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并发性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OS4-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调度和分派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OS5-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内存管理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OS6-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设备管理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OS7-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安全与保护</a:t>
            </a:r>
          </a:p>
          <a:p>
            <a:pPr eaLnBrk="1" hangingPunct="1"/>
            <a:r>
              <a:rPr lang="en-US" altLang="zh-CN">
                <a:latin typeface="仿宋_GB2312" pitchFamily="49" charset="-122"/>
                <a:ea typeface="仿宋_GB2312" pitchFamily="49" charset="-122"/>
              </a:rPr>
              <a:t>OS8-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文件管理</a:t>
            </a:r>
          </a:p>
          <a:p>
            <a:pPr eaLnBrk="1" hangingPunct="1"/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1">
  <a:themeElements>
    <a:clrScheme name="">
      <a:dk1>
        <a:srgbClr val="000000"/>
      </a:dk1>
      <a:lt1>
        <a:srgbClr val="FFFFFF"/>
      </a:lt1>
      <a:dk2>
        <a:srgbClr val="0066FF"/>
      </a:dk2>
      <a:lt2>
        <a:srgbClr val="808080"/>
      </a:lt2>
      <a:accent1>
        <a:srgbClr val="99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FF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1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D:\feixlcopyfile\newmodel\11.ppt</Template>
  <TotalTime>13496</TotalTime>
  <Words>5965</Words>
  <Application>Microsoft Office PowerPoint</Application>
  <PresentationFormat>全屏显示(4:3)</PresentationFormat>
  <Paragraphs>1870</Paragraphs>
  <Slides>109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7" baseType="lpstr">
      <vt:lpstr>Times New Roman</vt:lpstr>
      <vt:lpstr>仿宋_GB2312</vt:lpstr>
      <vt:lpstr>Arial</vt:lpstr>
      <vt:lpstr>宋体</vt:lpstr>
      <vt:lpstr>华文新魏</vt:lpstr>
      <vt:lpstr>黑体</vt:lpstr>
      <vt:lpstr>11</vt:lpstr>
      <vt:lpstr>SmartDraw.2</vt:lpstr>
      <vt:lpstr>PowerPoint 演示文稿</vt:lpstr>
      <vt:lpstr>PowerPoint 演示文稿</vt:lpstr>
      <vt:lpstr>计算题型分析</vt:lpstr>
      <vt:lpstr>计算机系统的层次结构 </vt:lpstr>
      <vt:lpstr>操作系统的定义、目标、作用、功能</vt:lpstr>
      <vt:lpstr>操作系统的资源管理技术</vt:lpstr>
      <vt:lpstr>操作系统三个最基础抽象</vt:lpstr>
      <vt:lpstr>虚拟计算机</vt:lpstr>
      <vt:lpstr> 从两个角度、两种方法、 四种观点、围绕六个问题、 细化为十个知识单元 研究和观察操作系统</vt:lpstr>
      <vt:lpstr>研究和观察操作系统的 不同角度、方法和观点</vt:lpstr>
      <vt:lpstr>四种观点(操作系统的作用)</vt:lpstr>
      <vt:lpstr>围绕六个问题研究操作系统</vt:lpstr>
      <vt:lpstr>PowerPoint 演示文稿</vt:lpstr>
      <vt:lpstr>管理资源的观点</vt:lpstr>
      <vt:lpstr>管理资源的观点(1) </vt:lpstr>
      <vt:lpstr>管理资源的观点(2) </vt:lpstr>
      <vt:lpstr>  管理资源的观点(3) </vt:lpstr>
      <vt:lpstr>处理器管理(1)</vt:lpstr>
      <vt:lpstr>处理器管理(2) 中断分类</vt:lpstr>
      <vt:lpstr>处理器管理(3) 中断用法  </vt:lpstr>
      <vt:lpstr>处理器管理(8) </vt:lpstr>
      <vt:lpstr>处理机管理(9) </vt:lpstr>
      <vt:lpstr>处理机管理(11)</vt:lpstr>
      <vt:lpstr>处理器管理(12) </vt:lpstr>
      <vt:lpstr>处理器管理(13)</vt:lpstr>
      <vt:lpstr>处理器管理(14) </vt:lpstr>
      <vt:lpstr>处理器管理(15) </vt:lpstr>
      <vt:lpstr>处理器管理(16) </vt:lpstr>
      <vt:lpstr>处理器管理(17)</vt:lpstr>
      <vt:lpstr>               存储管理(1) </vt:lpstr>
      <vt:lpstr>存储管理(2) 地址转换与存储保护 程序的编译、链接、装入和执行   </vt:lpstr>
      <vt:lpstr>存储管理(3)</vt:lpstr>
      <vt:lpstr>存储管理(4)</vt:lpstr>
      <vt:lpstr>存储管理(5)</vt:lpstr>
      <vt:lpstr>存储管理(6) </vt:lpstr>
      <vt:lpstr>存储管理(7)</vt:lpstr>
      <vt:lpstr>存储管理(8) 请求分页虚存地址转换过程 </vt:lpstr>
      <vt:lpstr>          存储管理(9)</vt:lpstr>
      <vt:lpstr>存储管理(10)</vt:lpstr>
      <vt:lpstr>存储管理(11)</vt:lpstr>
      <vt:lpstr>               存储管理(12) </vt:lpstr>
      <vt:lpstr>    存储管理(13) </vt:lpstr>
      <vt:lpstr>存储管理(14)</vt:lpstr>
      <vt:lpstr>设备管理(1)</vt:lpstr>
      <vt:lpstr>              设备管理(2) </vt:lpstr>
      <vt:lpstr>设备管理(3)</vt:lpstr>
      <vt:lpstr>设备管理(4)</vt:lpstr>
      <vt:lpstr>设备管理(5)</vt:lpstr>
      <vt:lpstr>设备管理(7)</vt:lpstr>
      <vt:lpstr>设备管理(8)</vt:lpstr>
      <vt:lpstr>                   文件管理(1) </vt:lpstr>
      <vt:lpstr>文件管理(2)</vt:lpstr>
      <vt:lpstr>  文件管理(3) </vt:lpstr>
      <vt:lpstr>文件管理(4) 虚拟文件系统组成</vt:lpstr>
      <vt:lpstr>UNIX类文件系统</vt:lpstr>
      <vt:lpstr>  文件管理(5) </vt:lpstr>
      <vt:lpstr>  文件管理(6) </vt:lpstr>
      <vt:lpstr>  文件管理(7) </vt:lpstr>
      <vt:lpstr>索引文件(4)  UNIX/Linux多重索引结构 </vt:lpstr>
      <vt:lpstr>服务用户的观点</vt:lpstr>
      <vt:lpstr>PowerPoint 演示文稿</vt:lpstr>
      <vt:lpstr>服务用户的观点(2) </vt:lpstr>
      <vt:lpstr>服务用户的观点(3) 操作系统提供的共性服务 </vt:lpstr>
      <vt:lpstr> 服务用户的观点(1) 操作系统提供的用户接口</vt:lpstr>
      <vt:lpstr>服务用户的观点(5) 系统调用定义和作用</vt:lpstr>
      <vt:lpstr>服务用户的观点(6) 系统调用的分类和实现</vt:lpstr>
      <vt:lpstr>服务用户的观点(7) 应用程序、库函数、系统调用的调用关系链 </vt:lpstr>
      <vt:lpstr>服务用户的观点(8)  系统调用的处理过程 </vt:lpstr>
      <vt:lpstr>服务用户的观点(9) 系统程序 </vt:lpstr>
      <vt:lpstr>服务用户的观点(10) 操作接口 </vt:lpstr>
      <vt:lpstr>服务用户的观点(11)  UNIX/Linux系统程序、库函数、系统调用分层关系 </vt:lpstr>
      <vt:lpstr> 进程交互的观点</vt:lpstr>
      <vt:lpstr>进程交互的观点(1)</vt:lpstr>
      <vt:lpstr>  进程交互的观点(2)  </vt:lpstr>
      <vt:lpstr>  进程交互的观点(3) </vt:lpstr>
      <vt:lpstr>  进程交互的观点(4)  </vt:lpstr>
      <vt:lpstr>进程交互的观点(5)</vt:lpstr>
      <vt:lpstr>  进程交互的观点(6) </vt:lpstr>
      <vt:lpstr> 进程交互的观点(7)</vt:lpstr>
      <vt:lpstr>虚拟机的观点</vt:lpstr>
      <vt:lpstr>虚拟机的观点(1) </vt:lpstr>
      <vt:lpstr> 虚拟机(2) </vt:lpstr>
      <vt:lpstr> 虚拟机器(3) </vt:lpstr>
      <vt:lpstr>虚拟机器(4)</vt:lpstr>
      <vt:lpstr> 虚拟机器(5) </vt:lpstr>
      <vt:lpstr> 虚拟机(6) </vt:lpstr>
      <vt:lpstr>虚拟机(7) 整体式结构操作系统</vt:lpstr>
      <vt:lpstr> 虚拟机(8) 层次式结构的操作系统 </vt:lpstr>
      <vt:lpstr>  虚拟机(9) 虚机器结构的操作系统 运行CMS的VM/370虚机器结构 </vt:lpstr>
      <vt:lpstr> 虚拟机(10) 客户/服务器与微内核结构的操作系统 </vt:lpstr>
      <vt:lpstr> 虚拟机(11) 分层结构内核和微内核结构对比 </vt:lpstr>
      <vt:lpstr>虚拟机(12)  Linux单内核结构操作系统</vt:lpstr>
      <vt:lpstr>虚拟机(13) Windows2003客户/服务器结构 </vt:lpstr>
      <vt:lpstr>操作系统运行模型(1) 非进程内核模型 </vt:lpstr>
      <vt:lpstr>操作系统运行模型(2) OS功能(函数)在用户进程内执行的模型 </vt:lpstr>
      <vt:lpstr>操作系统运行模型(3) 进程上下文切换和模式切换</vt:lpstr>
      <vt:lpstr>操作系统运行模型(4) OS功能(函数)作为独立进程执行的模型 </vt:lpstr>
      <vt:lpstr>操作系统核心知识单元 及知识点</vt:lpstr>
      <vt:lpstr>操作系统核心知识单元</vt:lpstr>
      <vt:lpstr>核心知识单元OS1和知识点</vt:lpstr>
      <vt:lpstr>核心知识单元OS2和知识点</vt:lpstr>
      <vt:lpstr>核心知识单元OS3和知识点</vt:lpstr>
      <vt:lpstr>核心知识单元OS4和知识点</vt:lpstr>
      <vt:lpstr>核心知识单元OS5和知识点</vt:lpstr>
      <vt:lpstr>核心知识单元OS6和知识点</vt:lpstr>
      <vt:lpstr>核心知识单元OS7和知识点</vt:lpstr>
      <vt:lpstr>核心知识单元OS8和知识点</vt:lpstr>
      <vt:lpstr>OS知识单元OS9和知识点(1)</vt:lpstr>
      <vt:lpstr>OS知识单元OS9和知识点(2)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操作系统复习与试题解析</dc:title>
  <dc:creator>feixl</dc:creator>
  <cp:lastModifiedBy>幽弥狂</cp:lastModifiedBy>
  <cp:revision>1560</cp:revision>
  <dcterms:created xsi:type="dcterms:W3CDTF">2002-08-25T23:38:00Z</dcterms:created>
  <dcterms:modified xsi:type="dcterms:W3CDTF">2019-09-17T18:43:21Z</dcterms:modified>
</cp:coreProperties>
</file>