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46"/>
  </p:notesMasterIdLst>
  <p:sldIdLst>
    <p:sldId id="308" r:id="rId2"/>
    <p:sldId id="323" r:id="rId3"/>
    <p:sldId id="344" r:id="rId4"/>
    <p:sldId id="345" r:id="rId5"/>
    <p:sldId id="346" r:id="rId6"/>
    <p:sldId id="347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51" r:id="rId23"/>
    <p:sldId id="352" r:id="rId24"/>
    <p:sldId id="353" r:id="rId25"/>
    <p:sldId id="354" r:id="rId26"/>
    <p:sldId id="339" r:id="rId27"/>
    <p:sldId id="340" r:id="rId28"/>
    <p:sldId id="341" r:id="rId29"/>
    <p:sldId id="350" r:id="rId30"/>
    <p:sldId id="355" r:id="rId31"/>
    <p:sldId id="356" r:id="rId32"/>
    <p:sldId id="357" r:id="rId33"/>
    <p:sldId id="358" r:id="rId34"/>
    <p:sldId id="314" r:id="rId35"/>
    <p:sldId id="321" r:id="rId36"/>
    <p:sldId id="322" r:id="rId37"/>
    <p:sldId id="315" r:id="rId38"/>
    <p:sldId id="316" r:id="rId39"/>
    <p:sldId id="317" r:id="rId40"/>
    <p:sldId id="309" r:id="rId41"/>
    <p:sldId id="310" r:id="rId42"/>
    <p:sldId id="312" r:id="rId43"/>
    <p:sldId id="313" r:id="rId44"/>
    <p:sldId id="311" r:id="rId45"/>
  </p:sldIdLst>
  <p:sldSz cx="9144000" cy="6858000" type="screen4x3"/>
  <p:notesSz cx="6797675" cy="987425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FBC3E"/>
    <a:srgbClr val="CCFFCC"/>
    <a:srgbClr val="FFFFCC"/>
    <a:srgbClr val="3366FF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81611" autoAdjust="0"/>
  </p:normalViewPr>
  <p:slideViewPr>
    <p:cSldViewPr>
      <p:cViewPr varScale="1">
        <p:scale>
          <a:sx n="70" d="100"/>
          <a:sy n="70" d="100"/>
        </p:scale>
        <p:origin x="187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646" y="-10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>
            <a:extLst>
              <a:ext uri="{FF2B5EF4-FFF2-40B4-BE49-F238E27FC236}">
                <a16:creationId xmlns:a16="http://schemas.microsoft.com/office/drawing/2014/main" id="{AB417D91-D5A9-4041-81F9-9013E648664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7D42ADDB-EA9B-4B8D-B488-F0F4F5BF0C5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4E53A9C6-5C1E-48C5-844E-5F10A10D29D8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9925" name="Rectangle 5">
            <a:extLst>
              <a:ext uri="{FF2B5EF4-FFF2-40B4-BE49-F238E27FC236}">
                <a16:creationId xmlns:a16="http://schemas.microsoft.com/office/drawing/2014/main" id="{77F7D86F-701D-4D31-9BFA-2597BDF83F1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9926" name="Rectangle 6">
            <a:extLst>
              <a:ext uri="{FF2B5EF4-FFF2-40B4-BE49-F238E27FC236}">
                <a16:creationId xmlns:a16="http://schemas.microsoft.com/office/drawing/2014/main" id="{CC6AC2E6-5528-4623-BD03-977C63064C6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7" name="Rectangle 7">
            <a:extLst>
              <a:ext uri="{FF2B5EF4-FFF2-40B4-BE49-F238E27FC236}">
                <a16:creationId xmlns:a16="http://schemas.microsoft.com/office/drawing/2014/main" id="{C83FB47A-22FF-411C-87F8-4E4E12C666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6F22B66-FE1B-4D1E-AE36-38B0FB0F7D0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id="{7A3F37CD-6073-42A0-87FE-0C8954AF49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>
            <a:extLst>
              <a:ext uri="{FF2B5EF4-FFF2-40B4-BE49-F238E27FC236}">
                <a16:creationId xmlns:a16="http://schemas.microsoft.com/office/drawing/2014/main" id="{1098CA56-3E1C-4870-9ABD-AAD2E3BB9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这种方法是错误的，实际生活中售票和行车可同时进行，这种方法则不允许</a:t>
            </a:r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id="{EE9A9442-014A-4020-A10A-D936C72B75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6D800E7-5B9E-4DB4-BD78-2C79D3CAF686}" type="slidenum">
              <a:rPr lang="en-US" altLang="zh-CN">
                <a:latin typeface="Arial" panose="020B0604020202020204" pitchFamily="34" charset="0"/>
              </a:rPr>
              <a:pPr eaLnBrk="1" hangingPunct="1"/>
              <a:t>12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0AC7281C-5305-4539-877C-B0EF56DB85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0AE38E8C-0C92-4A48-BBDC-FCE3C72D7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要明确几个问题：一次只能允许一个方向的汽车通过</a:t>
            </a:r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55E768C5-0563-4F15-B5D3-56397DB85E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E3FF5AF-D9E1-4568-B245-38E0D51DE04A}" type="slidenum">
              <a:rPr lang="en-US" altLang="zh-CN">
                <a:latin typeface="Arial" panose="020B0604020202020204" pitchFamily="34" charset="0"/>
              </a:rPr>
              <a:pPr eaLnBrk="1" hangingPunct="1"/>
              <a:t>16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6CDEE7B7-4BAA-4415-891F-DE9E8920D9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228B0E96-5522-437F-BC8D-2B486583E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PV</a:t>
            </a:r>
            <a:r>
              <a:rPr lang="zh-CN" altLang="en-US">
                <a:latin typeface="Arial" panose="020B0604020202020204" pitchFamily="34" charset="0"/>
              </a:rPr>
              <a:t>操作的不可分割性确保执行时的原子性及信号量值的完整性。</a:t>
            </a:r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3F9DC950-CD6F-43B3-BF0F-35B9D57935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E6291D4-8255-4452-8E63-66BE4C28A718}" type="slidenum">
              <a:rPr lang="en-US" altLang="zh-CN">
                <a:latin typeface="Arial" panose="020B0604020202020204" pitchFamily="34" charset="0"/>
              </a:rPr>
              <a:pPr eaLnBrk="1" hangingPunct="1"/>
              <a:t>20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DAAAF6F8-2A55-4ED5-B383-F04F97187D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31196DE9-1841-435F-8DF6-EDFA3A6A1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4F66A173-85DD-47E7-874A-4040E5DFE3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C3F4C89-C5B1-4D55-AC5D-69F93102AC24}" type="slidenum">
              <a:rPr lang="en-US" altLang="zh-CN">
                <a:latin typeface="Arial" panose="020B0604020202020204" pitchFamily="34" charset="0"/>
              </a:rPr>
              <a:pPr eaLnBrk="1" hangingPunct="1"/>
              <a:t>21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F34A4453-26C9-4C46-9544-31E4FEE456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>
            <a:extLst>
              <a:ext uri="{FF2B5EF4-FFF2-40B4-BE49-F238E27FC236}">
                <a16:creationId xmlns:a16="http://schemas.microsoft.com/office/drawing/2014/main" id="{18B56C7A-32BB-4070-A6D7-47DF25556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信号量</a:t>
            </a:r>
            <a:r>
              <a:rPr lang="en-US" altLang="zh-CN">
                <a:latin typeface="Arial" panose="020B0604020202020204" pitchFamily="34" charset="0"/>
              </a:rPr>
              <a:t>S</a:t>
            </a:r>
            <a:r>
              <a:rPr lang="zh-CN" altLang="en-US">
                <a:latin typeface="Arial" panose="020B0604020202020204" pitchFamily="34" charset="0"/>
              </a:rPr>
              <a:t>用于互斥的进入临界区“桌子”，</a:t>
            </a:r>
            <a:r>
              <a:rPr lang="en-US" altLang="zh-CN">
                <a:latin typeface="Arial" panose="020B0604020202020204" pitchFamily="34" charset="0"/>
              </a:rPr>
              <a:t>S1</a:t>
            </a:r>
            <a:r>
              <a:rPr lang="zh-CN" altLang="en-US">
                <a:latin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</a:rPr>
              <a:t>S2</a:t>
            </a:r>
            <a:r>
              <a:rPr lang="zh-CN" altLang="en-US">
                <a:latin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</a:rPr>
              <a:t>S3</a:t>
            </a:r>
            <a:r>
              <a:rPr lang="zh-CN" altLang="en-US">
                <a:latin typeface="Arial" panose="020B0604020202020204" pitchFamily="34" charset="0"/>
              </a:rPr>
              <a:t>用于实现供应者和吸烟者之间进程的同步</a:t>
            </a:r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FD05DFFB-EF3F-469F-98DB-22BCF9A36B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D7E66C-2F29-4362-BDB7-7EE63810F781}" type="slidenum">
              <a:rPr lang="en-US" altLang="zh-CN">
                <a:latin typeface="Arial" panose="020B0604020202020204" pitchFamily="34" charset="0"/>
              </a:rPr>
              <a:pPr eaLnBrk="1" hangingPunct="1"/>
              <a:t>27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>
            <a:extLst>
              <a:ext uri="{FF2B5EF4-FFF2-40B4-BE49-F238E27FC236}">
                <a16:creationId xmlns:a16="http://schemas.microsoft.com/office/drawing/2014/main" id="{601E7FFD-D6D2-434E-B802-1503F1459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>
              <a:latin typeface="Arial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8AA40E3-8D74-4549-964A-29CB63BC1413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43558FE-4209-4FDE-8AC7-4EBAE92FA171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pic>
        <p:nvPicPr>
          <p:cNvPr id="7" name="Picture 10" descr="tower">
            <a:extLst>
              <a:ext uri="{FF2B5EF4-FFF2-40B4-BE49-F238E27FC236}">
                <a16:creationId xmlns:a16="http://schemas.microsoft.com/office/drawing/2014/main" id="{B10F253F-80F2-4881-8A81-F9A2F9A00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NJU2">
            <a:extLst>
              <a:ext uri="{FF2B5EF4-FFF2-40B4-BE49-F238E27FC236}">
                <a16:creationId xmlns:a16="http://schemas.microsoft.com/office/drawing/2014/main" id="{1D843EC5-64DA-45AF-B2D1-74C1CFDE8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5F5AFD55-F540-4C17-808C-15115E6EA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>
            <a:extLst>
              <a:ext uri="{FF2B5EF4-FFF2-40B4-BE49-F238E27FC236}">
                <a16:creationId xmlns:a16="http://schemas.microsoft.com/office/drawing/2014/main" id="{10ED1219-A7C9-41DF-9AEC-C38CDF4AA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2CD08B0-6CCE-40AE-B5A2-CF4F800C41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AECF8-291F-4B9F-B7DC-32DCA5DD7460}" type="datetime1">
              <a:rPr lang="zh-CN" altLang="en-US"/>
              <a:pPr>
                <a:defRPr/>
              </a:pPr>
              <a:t>2019/9/18</a:t>
            </a:fld>
            <a:endParaRPr lang="en-US" altLang="zh-CN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90C55C44-1865-41C4-B2AD-727FE7F9F7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0BBF2012-2B37-45C8-8E3D-A13D9B1C15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E222FF-3813-4BB1-8BC9-C4920159DB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9382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C4EBC0E-7181-44D5-B163-82A2B1E4E1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4F9C9-3DE2-407E-A195-E537106A9752}" type="datetime1">
              <a:rPr lang="zh-CN" altLang="en-US"/>
              <a:pPr>
                <a:defRPr/>
              </a:pPr>
              <a:t>2019/9/18</a:t>
            </a:fld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46ABA812-0B12-4057-BFB0-1812659546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FA87E2C-F4DB-4167-8417-A1BBB533A0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757036-C42D-4761-9F8A-D9DC49029A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18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6066662-11BB-4406-9A30-FFE75F1E21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3B855-56ED-49B7-A83A-BAA3C3058BC8}" type="datetime1">
              <a:rPr lang="zh-CN" altLang="en-US"/>
              <a:pPr>
                <a:defRPr/>
              </a:pPr>
              <a:t>2019/9/18</a:t>
            </a:fld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1A639F4-A675-41D4-AC97-BD07D830B2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E32815C-3B43-49B1-A0EF-67F5DB9797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F6FA9D-3E71-4281-AD37-21F95CEB40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557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9692F84-00C6-4254-AED9-34F3D0BD31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77093-A571-4197-AF97-B1FB5349F3BC}" type="datetime1">
              <a:rPr lang="zh-CN" altLang="en-US"/>
              <a:pPr>
                <a:defRPr/>
              </a:pPr>
              <a:t>2019/9/18</a:t>
            </a:fld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20D36A7-7786-4F42-A7A6-B3C16BDBFD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9BAD9CE-05C0-4588-84F9-901013A1C8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EF480D-225A-4291-811A-F03D635E34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589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7395E66-1203-4349-BF03-65181B9726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FF7A7-04D2-4A66-ABE5-8715404647AD}" type="datetime1">
              <a:rPr lang="zh-CN" altLang="en-US"/>
              <a:pPr>
                <a:defRPr/>
              </a:pPr>
              <a:t>2019/9/18</a:t>
            </a:fld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88CBB97A-DF1D-49BF-8EDC-DE1383747A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1EAFFA7-3482-4303-9772-FA848D8BED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D5875B-AADB-4C03-ADD0-2A36B5C654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42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7E886AF-665C-4A47-BD15-02623F39CB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14DF6-48AD-49D3-B2A2-5A25E7BD7B88}" type="datetime1">
              <a:rPr lang="zh-CN" altLang="en-US"/>
              <a:pPr>
                <a:defRPr/>
              </a:pPr>
              <a:t>2019/9/18</a:t>
            </a:fld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CCE7C9B-E76D-402B-A5F9-5FCF41D8C7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059C00F-B8CD-48A3-B66F-F2D20CAF0D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4D6AD7-DAC2-4273-85C0-B0A7D829B7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512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C06306C-AB02-48F8-A191-3D726648E8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5975A-85A5-447F-8A9E-3F8E8360CBF3}" type="datetime1">
              <a:rPr lang="zh-CN" altLang="en-US"/>
              <a:pPr>
                <a:defRPr/>
              </a:pPr>
              <a:t>2019/9/18</a:t>
            </a:fld>
            <a:endParaRPr lang="en-US" altLang="zh-CN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59E90A81-298F-411B-A9AF-8470D61F0E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26924841-8D10-48B5-884A-BA1496921E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727332-D25E-44C6-8849-DB9673D0ED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478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8F2031C2-C996-45DD-8A90-57A1520466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ACE909-4A9A-4FE1-8F55-A3101140F14B}" type="datetime1">
              <a:rPr lang="zh-CN" altLang="en-US"/>
              <a:pPr>
                <a:defRPr/>
              </a:pPr>
              <a:t>2019/9/18</a:t>
            </a:fld>
            <a:endParaRPr lang="en-US" altLang="zh-CN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723DA287-9636-4CDB-9DFD-25FC0A520D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EDB07DC-C630-4770-BFBB-6F1B62D550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5BBC11-3AD4-4FE9-AF85-322315AAC0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985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55029E15-B9F0-4BA7-9FE5-FEF44B78C0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DE41B-F0DF-464C-BFB4-08ABFC12B253}" type="datetime1">
              <a:rPr lang="zh-CN" altLang="en-US"/>
              <a:pPr>
                <a:defRPr/>
              </a:pPr>
              <a:t>2019/9/18</a:t>
            </a:fld>
            <a:endParaRPr lang="en-US" altLang="zh-CN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DB0F9CF1-E2D0-4773-99C2-1B2DA3B5C3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6DAD44E-9D1C-44BE-8012-99C19F8BF8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EAAF83-FC6A-4D2D-B088-EF006FD47C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297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559CC76-B223-45B3-B815-C45946977B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05D87-47E0-444A-94E1-24298F0F9742}" type="datetime1">
              <a:rPr lang="zh-CN" altLang="en-US"/>
              <a:pPr>
                <a:defRPr/>
              </a:pPr>
              <a:t>2019/9/18</a:t>
            </a:fld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24518D51-988A-47C8-8FD5-D354F9D64E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25BC8FCC-9EBF-4CE1-8AF1-89FCF3FA7D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74E23F-DF84-4FC3-9BAC-EC47F10097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46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64E21F1-C27C-417B-B96C-62501CF812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550CB-6959-4CA2-9207-F361FA67966E}" type="datetime1">
              <a:rPr lang="zh-CN" altLang="en-US"/>
              <a:pPr>
                <a:defRPr/>
              </a:pPr>
              <a:t>2019/9/18</a:t>
            </a:fld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651F79ED-CABF-4E7C-A5DB-9F1D3D738E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8AAD4754-0ACA-47D8-BD8D-61E6992AB0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DABE2F-F7D1-43A7-8286-17D0B49168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220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A37AD398-E8FB-4093-9FD8-C7E8BDE3B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159F5DE8-7BEB-45DA-BA20-7ED4C5F04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F8E06FC-67A8-4A4C-BC54-A9364EFE40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F5CE059-CCFD-4403-BACF-33DA69D28B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0" name="Picture 6" descr="tower">
            <a:extLst>
              <a:ext uri="{FF2B5EF4-FFF2-40B4-BE49-F238E27FC236}">
                <a16:creationId xmlns:a16="http://schemas.microsoft.com/office/drawing/2014/main" id="{15CFFE58-6204-4FCE-93B8-C6D7748EC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3" name="Rectangle 7">
            <a:extLst>
              <a:ext uri="{FF2B5EF4-FFF2-40B4-BE49-F238E27FC236}">
                <a16:creationId xmlns:a16="http://schemas.microsoft.com/office/drawing/2014/main" id="{511DAE58-BDF3-481A-B4B1-6E48878CFD7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0">
                <a:latin typeface="+mn-lt"/>
              </a:defRPr>
            </a:lvl1pPr>
          </a:lstStyle>
          <a:p>
            <a:pPr>
              <a:defRPr/>
            </a:pPr>
            <a:fld id="{C37C281C-DFF8-4126-8802-455A9285069D}" type="datetime1">
              <a:rPr lang="zh-CN" altLang="en-US"/>
              <a:pPr>
                <a:defRPr/>
              </a:pPr>
              <a:t>2019/9/18</a:t>
            </a:fld>
            <a:endParaRPr lang="en-US" altLang="zh-CN"/>
          </a:p>
        </p:txBody>
      </p:sp>
      <p:sp>
        <p:nvSpPr>
          <p:cNvPr id="188424" name="Rectangle 8">
            <a:extLst>
              <a:ext uri="{FF2B5EF4-FFF2-40B4-BE49-F238E27FC236}">
                <a16:creationId xmlns:a16="http://schemas.microsoft.com/office/drawing/2014/main" id="{BA78730E-2BCE-4F54-9BD6-8237ACF1A08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188425" name="Rectangle 9">
            <a:extLst>
              <a:ext uri="{FF2B5EF4-FFF2-40B4-BE49-F238E27FC236}">
                <a16:creationId xmlns:a16="http://schemas.microsoft.com/office/drawing/2014/main" id="{AB48152F-191E-4AE6-A1A4-5F8D8F3F1AC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Arial" panose="020B0604020202020204" pitchFamily="34" charset="0"/>
              </a:defRPr>
            </a:lvl1pPr>
          </a:lstStyle>
          <a:p>
            <a:fld id="{043E0C52-147F-4B56-87C0-0ABCD4CE7A67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EC5B86C-3953-4B20-97E6-8CDCA9B8A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校徽">
            <a:extLst>
              <a:ext uri="{FF2B5EF4-FFF2-40B4-BE49-F238E27FC236}">
                <a16:creationId xmlns:a16="http://schemas.microsoft.com/office/drawing/2014/main" id="{DD9C0D92-4AEE-45EE-9762-BFE1C348E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dzhangnju@163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>
            <a:extLst>
              <a:ext uri="{FF2B5EF4-FFF2-40B4-BE49-F238E27FC236}">
                <a16:creationId xmlns:a16="http://schemas.microsoft.com/office/drawing/2014/main" id="{827CB9D8-35EA-463D-BEA0-166CAEF3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075" name="内容占位符 2">
            <a:extLst>
              <a:ext uri="{FF2B5EF4-FFF2-40B4-BE49-F238E27FC236}">
                <a16:creationId xmlns:a16="http://schemas.microsoft.com/office/drawing/2014/main" id="{75281E00-C9B3-4655-B515-69F96A24D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sz="3600" b="1"/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70C0"/>
                </a:solidFill>
              </a:rPr>
              <a:t>操作系统习题课</a:t>
            </a:r>
            <a:endParaRPr lang="en-US" altLang="zh-CN" sz="4000" b="1">
              <a:solidFill>
                <a:srgbClr val="0070C0"/>
              </a:solidFill>
            </a:endParaRPr>
          </a:p>
          <a:p>
            <a:pPr algn="ctr">
              <a:buFont typeface="Wingdings" panose="05000000000000000000" pitchFamily="2" charset="2"/>
              <a:buNone/>
            </a:pPr>
            <a:endParaRPr lang="en-US" altLang="zh-CN" sz="3600" b="1"/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/>
              <a:t>                                            </a:t>
            </a:r>
            <a:endParaRPr lang="en-US" altLang="zh-CN"/>
          </a:p>
          <a:p>
            <a:pPr algn="r">
              <a:buFont typeface="Wingdings" panose="05000000000000000000" pitchFamily="2" charset="2"/>
              <a:buNone/>
            </a:pPr>
            <a:r>
              <a:rPr lang="zh-CN" altLang="en-US"/>
              <a:t>张栋栋  </a:t>
            </a:r>
            <a:r>
              <a:rPr lang="en-US" altLang="zh-CN">
                <a:hlinkClick r:id="rId2"/>
              </a:rPr>
              <a:t>ddzhangnju@163.com</a:t>
            </a:r>
            <a:endParaRPr lang="en-US" altLang="zh-CN"/>
          </a:p>
          <a:p>
            <a:pPr algn="r">
              <a:buFont typeface="Wingdings" panose="05000000000000000000" pitchFamily="2" charset="2"/>
              <a:buNone/>
            </a:pPr>
            <a:r>
              <a:rPr lang="en-US" altLang="zh-CN"/>
              <a:t>2012/6/14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3275E66B-03B1-4564-A0BA-7FA52E64B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>
                <a:solidFill>
                  <a:srgbClr val="0070C0"/>
                </a:solidFill>
              </a:rPr>
              <a:t>第三章 同步、通信与死锁</a:t>
            </a:r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CBF3B884-7FAC-4586-988C-208317441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8 </a:t>
            </a:r>
            <a:r>
              <a:rPr lang="zh-CN" altLang="en-US"/>
              <a:t>设在公共汽车上，司机和售票员的活动分别如下：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	</a:t>
            </a:r>
            <a:r>
              <a:rPr lang="zh-CN" altLang="en-US"/>
              <a:t>司机的活动：启动车辆；正常行车；到站停车。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	</a:t>
            </a:r>
            <a:r>
              <a:rPr lang="zh-CN" altLang="en-US"/>
              <a:t>售票员的活动：关车门；售票；开车门。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	</a:t>
            </a:r>
            <a:r>
              <a:rPr lang="zh-CN" altLang="en-US"/>
              <a:t>在不断的到站、停车、行驶的过程中，这两个活动之间有什么同步关系</a:t>
            </a:r>
            <a:r>
              <a:rPr lang="en-US" altLang="zh-CN"/>
              <a:t>?</a:t>
            </a:r>
            <a:r>
              <a:rPr lang="zh-CN" altLang="en-US"/>
              <a:t>用信号量和</a:t>
            </a:r>
            <a:r>
              <a:rPr lang="en-US" altLang="zh-CN"/>
              <a:t>P</a:t>
            </a:r>
            <a:r>
              <a:rPr lang="zh-CN" altLang="en-US"/>
              <a:t>、</a:t>
            </a:r>
            <a:r>
              <a:rPr lang="en-US" altLang="zh-CN"/>
              <a:t>V</a:t>
            </a:r>
            <a:r>
              <a:rPr lang="zh-CN" altLang="en-US"/>
              <a:t>操作实现其同步。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解：同步关系：</a:t>
            </a:r>
            <a:r>
              <a:rPr lang="en-US" altLang="zh-CN"/>
              <a:t>1</a:t>
            </a:r>
            <a:r>
              <a:rPr lang="zh-CN" altLang="en-US"/>
              <a:t>售票员关车门后司机才能启动车辆；</a:t>
            </a:r>
            <a:r>
              <a:rPr lang="en-US" altLang="zh-CN"/>
              <a:t>2</a:t>
            </a:r>
            <a:r>
              <a:rPr lang="zh-CN" altLang="en-US"/>
              <a:t>司机到站停车后售票员才能开车门。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FDA4D99F-02DB-48E3-8591-62A07269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>
                <a:solidFill>
                  <a:srgbClr val="0070C0"/>
                </a:solidFill>
              </a:rPr>
              <a:t>第三章 同步、通信与死锁</a:t>
            </a:r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C4D9B937-CEF1-4E38-B8D8-76CDB9738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semaphore close_door  = 0, stop_car = 0;</a:t>
            </a:r>
            <a:endParaRPr lang="zh-CN" altLang="zh-CN"/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cobegin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process driver() {                           process conductor</a:t>
            </a:r>
            <a:endParaRPr lang="zh-CN" altLang="zh-CN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	While (true) {                               while(true) {</a:t>
            </a:r>
            <a:endParaRPr lang="zh-CN" altLang="zh-CN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		P(close_door);                  	</a:t>
            </a:r>
            <a:r>
              <a:rPr lang="zh-CN" altLang="en-US" sz="2000"/>
              <a:t>关车门</a:t>
            </a:r>
            <a:r>
              <a:rPr lang="en-US" altLang="zh-CN" sz="2000"/>
              <a:t>;</a:t>
            </a:r>
            <a:endParaRPr lang="zh-CN" altLang="zh-CN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		</a:t>
            </a:r>
            <a:r>
              <a:rPr lang="zh-CN" altLang="en-US" sz="2000"/>
              <a:t>启动车辆</a:t>
            </a:r>
            <a:r>
              <a:rPr lang="en-US" altLang="zh-CN" sz="2000"/>
              <a:t>;			V(close_door);</a:t>
            </a:r>
            <a:endParaRPr lang="zh-CN" altLang="zh-CN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		</a:t>
            </a:r>
            <a:r>
              <a:rPr lang="zh-CN" altLang="en-US" sz="2000"/>
              <a:t>正常行车</a:t>
            </a:r>
            <a:r>
              <a:rPr lang="en-US" altLang="zh-CN" sz="2000"/>
              <a:t>;			</a:t>
            </a:r>
            <a:r>
              <a:rPr lang="zh-CN" altLang="en-US" sz="2000"/>
              <a:t>售票</a:t>
            </a:r>
            <a:r>
              <a:rPr lang="en-US" altLang="zh-CN" sz="200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              </a:t>
            </a:r>
            <a:r>
              <a:rPr lang="zh-CN" altLang="en-US" sz="2000"/>
              <a:t>到站停车</a:t>
            </a:r>
            <a:r>
              <a:rPr lang="en-US" altLang="zh-CN" sz="2000"/>
              <a:t>;			P(stop_car);</a:t>
            </a:r>
            <a:endParaRPr lang="zh-CN" altLang="zh-CN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		V(stop_car);			</a:t>
            </a:r>
            <a:r>
              <a:rPr lang="zh-CN" altLang="en-US" sz="2000"/>
              <a:t>开车门</a:t>
            </a:r>
            <a:r>
              <a:rPr lang="en-US" altLang="zh-CN" sz="2000"/>
              <a:t>;</a:t>
            </a:r>
            <a:endParaRPr lang="zh-CN" altLang="zh-CN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	}				     }</a:t>
            </a:r>
            <a:endParaRPr lang="zh-CN" altLang="zh-CN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}					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coend</a:t>
            </a:r>
            <a:endParaRPr lang="zh-CN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3FEE6DB4-1E04-47EA-84F0-7493A9A08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>
                <a:solidFill>
                  <a:srgbClr val="0070C0"/>
                </a:solidFill>
              </a:rPr>
              <a:t>第三章 同步、通信与死锁</a:t>
            </a:r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6CA21DFD-3DA1-44E7-9AEC-851F932EC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semaphore close_door  = 1, stop_car = 0;</a:t>
            </a:r>
            <a:endParaRPr lang="zh-CN" altLang="zh-CN"/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cobegin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process driver() {                           process conductor</a:t>
            </a:r>
            <a:endParaRPr lang="zh-CN" altLang="zh-CN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	While (true) {                               while(true) {</a:t>
            </a:r>
            <a:endParaRPr lang="zh-CN" altLang="zh-CN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		P(close_door);                  	P(stop_car);</a:t>
            </a:r>
            <a:endParaRPr lang="zh-CN" altLang="zh-CN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		</a:t>
            </a:r>
            <a:r>
              <a:rPr lang="zh-CN" altLang="en-US" sz="2000"/>
              <a:t>启动车辆</a:t>
            </a:r>
            <a:r>
              <a:rPr lang="en-US" altLang="zh-CN" sz="2000"/>
              <a:t>;			</a:t>
            </a:r>
            <a:r>
              <a:rPr lang="zh-CN" altLang="en-US" sz="2000"/>
              <a:t>开车门</a:t>
            </a:r>
            <a:r>
              <a:rPr lang="en-US" altLang="zh-CN" sz="2000"/>
              <a:t>;</a:t>
            </a:r>
            <a:endParaRPr lang="zh-CN" altLang="zh-CN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		</a:t>
            </a:r>
            <a:r>
              <a:rPr lang="zh-CN" altLang="en-US" sz="2000"/>
              <a:t>正常行车</a:t>
            </a:r>
            <a:r>
              <a:rPr lang="en-US" altLang="zh-CN" sz="2000"/>
              <a:t>;			</a:t>
            </a:r>
            <a:r>
              <a:rPr lang="zh-CN" altLang="en-US" sz="2000"/>
              <a:t>售票</a:t>
            </a:r>
            <a:r>
              <a:rPr lang="en-US" altLang="zh-CN" sz="200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              </a:t>
            </a:r>
            <a:r>
              <a:rPr lang="zh-CN" altLang="en-US" sz="2000"/>
              <a:t>到站停车</a:t>
            </a:r>
            <a:r>
              <a:rPr lang="en-US" altLang="zh-CN" sz="2000"/>
              <a:t>;			</a:t>
            </a:r>
            <a:r>
              <a:rPr lang="zh-CN" altLang="en-US" sz="2000"/>
              <a:t>关车门</a:t>
            </a:r>
            <a:r>
              <a:rPr lang="en-US" altLang="zh-CN" sz="2000"/>
              <a:t>; </a:t>
            </a:r>
            <a:endParaRPr lang="zh-CN" altLang="zh-CN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		V(stop_car);			V(close_door);</a:t>
            </a:r>
            <a:endParaRPr lang="zh-CN" altLang="zh-CN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	}				     }</a:t>
            </a:r>
            <a:endParaRPr lang="zh-CN" altLang="zh-CN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}					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coend</a:t>
            </a:r>
            <a:endParaRPr lang="zh-CN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63A502F4-4E23-4750-84E7-92ADAD9D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>
                <a:solidFill>
                  <a:srgbClr val="0070C0"/>
                </a:solidFill>
              </a:rPr>
              <a:t>第三章 同步、通信与死锁</a:t>
            </a:r>
          </a:p>
        </p:txBody>
      </p:sp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ECA7A4E4-7B5D-4BEB-9CC0-9B260EE30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26. Jurassic</a:t>
            </a:r>
            <a:r>
              <a:rPr lang="zh-CN" altLang="en-US" sz="2400"/>
              <a:t>公园有一个恐龙博物馆和一个花园，有</a:t>
            </a:r>
            <a:r>
              <a:rPr lang="en-US" altLang="zh-CN" sz="2400"/>
              <a:t>m</a:t>
            </a:r>
            <a:r>
              <a:rPr lang="zh-CN" altLang="en-US" sz="2400"/>
              <a:t>名旅客和</a:t>
            </a:r>
            <a:r>
              <a:rPr lang="en-US" altLang="zh-CN" sz="2400"/>
              <a:t>n</a:t>
            </a:r>
            <a:r>
              <a:rPr lang="zh-CN" altLang="en-US" sz="2400"/>
              <a:t>辆车，每辆车仅能允许承载一名旅客。旅客在博物馆参观了一阵，然后排队乘坐旅行车。当一辆车可用时，它载入一名旅客，再绕花园行驶任意长的时间。若</a:t>
            </a:r>
            <a:r>
              <a:rPr lang="en-US" altLang="zh-CN" sz="2400"/>
              <a:t>n</a:t>
            </a:r>
            <a:r>
              <a:rPr lang="zh-CN" altLang="en-US" sz="2400"/>
              <a:t>辆车均已被旅客乘坐游玩，则想坐车的旅客还需要等待；如果一辆车已经空闲，但没有要游玩的旅客了，那么车辆要等待。试用信号量和</a:t>
            </a:r>
            <a:r>
              <a:rPr lang="en-US" altLang="zh-CN" sz="2400"/>
              <a:t>PV</a:t>
            </a:r>
            <a:r>
              <a:rPr lang="zh-CN" altLang="en-US" sz="2400"/>
              <a:t>操作同步</a:t>
            </a:r>
            <a:r>
              <a:rPr lang="en-US" altLang="zh-CN" sz="2400"/>
              <a:t>m</a:t>
            </a:r>
            <a:r>
              <a:rPr lang="zh-CN" altLang="en-US" sz="2400"/>
              <a:t>名旅客和</a:t>
            </a:r>
            <a:r>
              <a:rPr lang="en-US" altLang="zh-CN" sz="2400"/>
              <a:t>n</a:t>
            </a:r>
            <a:r>
              <a:rPr lang="zh-CN" altLang="en-US" sz="2400"/>
              <a:t>辆车。</a:t>
            </a:r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解：这是一个汇合机制，有两类进程：顾客进程和车辆进程，需要进行汇合、即顾客要坐进车辆后才能游玩，开始时让车辆进程进入等待状态。</a:t>
            </a:r>
            <a:endParaRPr lang="en-US" altLang="zh-CN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CBB8CB68-CA3C-49C0-8CF4-C44CA702B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>
                <a:solidFill>
                  <a:srgbClr val="0070C0"/>
                </a:solidFill>
              </a:rPr>
              <a:t>第三章 同步、通信与死锁</a:t>
            </a:r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AAF6756C-8045-476E-B72A-CD682723C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　</a:t>
            </a:r>
            <a:r>
              <a:rPr lang="en-US" altLang="zh-CN" sz="1600"/>
              <a:t>var scl,sck,sc</a:t>
            </a:r>
            <a:r>
              <a:rPr lang="en-US" altLang="en-US" sz="1600"/>
              <a:t>，</a:t>
            </a:r>
            <a:r>
              <a:rPr lang="en-US" altLang="zh-CN" sz="1600"/>
              <a:t>kx,xc</a:t>
            </a:r>
            <a:r>
              <a:rPr lang="en-US" altLang="en-US" sz="1600"/>
              <a:t>，</a:t>
            </a:r>
            <a:r>
              <a:rPr lang="en-US" altLang="zh-CN" sz="1600"/>
              <a:t>mutex:semaphore;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　　　　</a:t>
            </a:r>
            <a:r>
              <a:rPr lang="en-US" altLang="zh-CN" sz="1600"/>
              <a:t>sck:=kx:=sc:=xc:=0;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　　　　</a:t>
            </a:r>
            <a:r>
              <a:rPr lang="en-US" altLang="zh-CN" sz="1600"/>
              <a:t>scl:=n</a:t>
            </a:r>
            <a:r>
              <a:rPr lang="en-US" altLang="en-US" sz="1600"/>
              <a:t>；</a:t>
            </a:r>
            <a:r>
              <a:rPr lang="en-US" altLang="zh-CN" sz="1600"/>
              <a:t>mutex:=1;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　　　　</a:t>
            </a:r>
            <a:r>
              <a:rPr lang="en-US" altLang="zh-CN" sz="1600"/>
              <a:t>sharearea</a:t>
            </a:r>
            <a:r>
              <a:rPr lang="en-US" altLang="en-US" sz="1600"/>
              <a:t>：</a:t>
            </a:r>
            <a:r>
              <a:rPr lang="zh-CN" altLang="en-US" sz="1600"/>
              <a:t>一个登记车辆被服务乘客信息的共享区</a:t>
            </a:r>
            <a:r>
              <a:rPr lang="en-US" altLang="zh-CN" sz="160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/>
              <a:t>cobegin</a:t>
            </a:r>
          </a:p>
          <a:p>
            <a:r>
              <a:rPr lang="zh-CN" altLang="en-US" sz="1600"/>
              <a:t>　　  </a:t>
            </a:r>
            <a:r>
              <a:rPr lang="en-US" altLang="zh-CN" sz="1600"/>
              <a:t>process </a:t>
            </a:r>
            <a:r>
              <a:rPr lang="zh-CN" altLang="en-US" sz="1600"/>
              <a:t>顾客</a:t>
            </a:r>
            <a:r>
              <a:rPr lang="en-US" altLang="zh-CN" sz="1600"/>
              <a:t>i(i=1,2</a:t>
            </a:r>
            <a:r>
              <a:rPr lang="zh-CN" altLang="en-US" sz="1600"/>
              <a:t>，</a:t>
            </a:r>
            <a:r>
              <a:rPr lang="en-US" altLang="zh-CN" sz="1600"/>
              <a:t>…</a:t>
            </a:r>
            <a:r>
              <a:rPr lang="zh-CN" altLang="en-US" sz="1600"/>
              <a:t>）</a:t>
            </a:r>
          </a:p>
          <a:p>
            <a:r>
              <a:rPr lang="zh-CN" altLang="en-US" sz="1600"/>
              <a:t>　　　　</a:t>
            </a:r>
            <a:r>
              <a:rPr lang="en-US" altLang="zh-CN" sz="1600"/>
              <a:t>begin</a:t>
            </a:r>
            <a:endParaRPr lang="zh-CN" altLang="en-US" sz="1600"/>
          </a:p>
          <a:p>
            <a:r>
              <a:rPr lang="zh-CN" altLang="en-US" sz="1600"/>
              <a:t>　　　　</a:t>
            </a:r>
            <a:r>
              <a:rPr lang="en-US" altLang="zh-CN" sz="1600"/>
              <a:t>P(scl);/*</a:t>
            </a:r>
            <a:r>
              <a:rPr lang="zh-CN" altLang="en-US" sz="1600"/>
              <a:t>车辆最大数量信号量</a:t>
            </a:r>
          </a:p>
          <a:p>
            <a:r>
              <a:rPr lang="zh-CN" altLang="en-US" sz="1600"/>
              <a:t>　　　　</a:t>
            </a:r>
            <a:r>
              <a:rPr lang="en-US" altLang="zh-CN" sz="1600"/>
              <a:t>P(mutex);/*</a:t>
            </a:r>
            <a:r>
              <a:rPr lang="zh-CN" altLang="en-US" sz="1600"/>
              <a:t>封锁共享区，互斥操作</a:t>
            </a:r>
          </a:p>
          <a:p>
            <a:r>
              <a:rPr lang="zh-CN" altLang="en-US" sz="1600"/>
              <a:t>　　　　在共享区</a:t>
            </a:r>
            <a:r>
              <a:rPr lang="en-US" altLang="zh-CN" sz="1600"/>
              <a:t>sharearea</a:t>
            </a:r>
            <a:r>
              <a:rPr lang="zh-CN" altLang="en-US" sz="1600"/>
              <a:t>登记被服务的顾客的信息：起始和到达地点，行驶时间</a:t>
            </a:r>
            <a:r>
              <a:rPr lang="en-US" altLang="zh-CN" sz="1600"/>
              <a:t>;</a:t>
            </a:r>
            <a:endParaRPr lang="zh-CN" altLang="en-US" sz="1600"/>
          </a:p>
          <a:p>
            <a:r>
              <a:rPr lang="zh-CN" altLang="en-US" sz="1600"/>
              <a:t>　　　　</a:t>
            </a:r>
            <a:r>
              <a:rPr lang="en-US" altLang="zh-CN" sz="1600"/>
              <a:t>V(sck);/*</a:t>
            </a:r>
            <a:r>
              <a:rPr lang="zh-CN" altLang="en-US" sz="1600"/>
              <a:t>释放一辆车</a:t>
            </a:r>
            <a:r>
              <a:rPr lang="en-US" altLang="zh-CN" sz="1600"/>
              <a:t>,</a:t>
            </a:r>
            <a:r>
              <a:rPr lang="zh-CN" altLang="en-US" sz="1600"/>
              <a:t>即顾客找到一辆空车</a:t>
            </a:r>
          </a:p>
          <a:p>
            <a:r>
              <a:rPr lang="zh-CN" altLang="en-US" sz="1600"/>
              <a:t>　　　　</a:t>
            </a:r>
            <a:r>
              <a:rPr lang="en-US" altLang="zh-CN" sz="1600"/>
              <a:t>P(kx);/*</a:t>
            </a:r>
            <a:r>
              <a:rPr lang="zh-CN" altLang="en-US" sz="1600"/>
              <a:t>顾客等待乘车</a:t>
            </a:r>
            <a:endParaRPr lang="en-US" altLang="zh-CN" sz="1600"/>
          </a:p>
          <a:p>
            <a:r>
              <a:rPr lang="en-US" altLang="zh-CN" sz="1600"/>
              <a:t>               </a:t>
            </a:r>
            <a:r>
              <a:rPr lang="zh-CN" altLang="en-US" sz="1600"/>
              <a:t>乘客上车；</a:t>
            </a:r>
            <a:endParaRPr lang="en-US" altLang="zh-CN" sz="1600"/>
          </a:p>
          <a:p>
            <a:r>
              <a:rPr lang="en-US" altLang="zh-CN" sz="1600"/>
              <a:t>               V(sc);/*</a:t>
            </a:r>
            <a:r>
              <a:rPr lang="zh-CN" altLang="en-US" sz="1600"/>
              <a:t>顾客进程汇合到车辆进程，顾客已上车</a:t>
            </a:r>
            <a:endParaRPr lang="en-US" altLang="zh-CN" sz="1600"/>
          </a:p>
          <a:p>
            <a:r>
              <a:rPr lang="en-US" altLang="zh-CN" sz="1600"/>
              <a:t>               P(xc);/*</a:t>
            </a:r>
            <a:r>
              <a:rPr lang="zh-CN" altLang="en-US" sz="1600"/>
              <a:t>待顾客游玩结束后，顾客等待下车</a:t>
            </a:r>
          </a:p>
          <a:p>
            <a:r>
              <a:rPr lang="zh-CN" altLang="en-US" sz="1600"/>
              <a:t>　　　　</a:t>
            </a:r>
            <a:r>
              <a:rPr lang="en-US" altLang="zh-CN" sz="1600"/>
              <a:t>V(scl);/*</a:t>
            </a:r>
            <a:r>
              <a:rPr lang="zh-CN" altLang="en-US" sz="1600"/>
              <a:t>空车辆数加</a:t>
            </a:r>
            <a:r>
              <a:rPr lang="en-US" altLang="zh-CN" sz="1600"/>
              <a:t>1</a:t>
            </a:r>
            <a:endParaRPr lang="zh-CN" altLang="en-US" sz="1600"/>
          </a:p>
          <a:p>
            <a:r>
              <a:rPr lang="zh-CN" altLang="en-US" sz="1600"/>
              <a:t>　　　　</a:t>
            </a:r>
            <a:r>
              <a:rPr lang="en-US" altLang="zh-CN" sz="1600"/>
              <a:t>end</a:t>
            </a:r>
            <a:endParaRPr lang="zh-CN" altLang="en-US" sz="1600"/>
          </a:p>
          <a:p>
            <a:pPr>
              <a:buFont typeface="Wingdings" panose="05000000000000000000" pitchFamily="2" charset="2"/>
              <a:buNone/>
            </a:pPr>
            <a:endParaRPr lang="zh-CN" altLang="en-US" sz="1600"/>
          </a:p>
          <a:p>
            <a:pPr>
              <a:buFont typeface="Wingdings" panose="05000000000000000000" pitchFamily="2" charset="2"/>
              <a:buNone/>
            </a:pPr>
            <a:endParaRPr lang="en-US" altLang="zh-CN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A3B92ECE-18F2-4CA2-A7BF-1B8F339B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>
                <a:solidFill>
                  <a:srgbClr val="0070C0"/>
                </a:solidFill>
              </a:rPr>
              <a:t>第三章 同步、通信与死锁</a:t>
            </a:r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1AE882EE-5791-49FC-9D83-72AF9C018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/>
              <a:t>　  　</a:t>
            </a:r>
            <a:r>
              <a:rPr lang="en-US" altLang="zh-CN" sz="1800"/>
              <a:t>process</a:t>
            </a:r>
            <a:r>
              <a:rPr lang="zh-CN" altLang="en-US" sz="1800"/>
              <a:t>车辆</a:t>
            </a:r>
            <a:r>
              <a:rPr lang="en-US" altLang="zh-CN" sz="1800"/>
              <a:t>j(j=1,2,3…)</a:t>
            </a:r>
            <a:endParaRPr lang="zh-CN" altLang="en-US" sz="1800"/>
          </a:p>
          <a:p>
            <a:r>
              <a:rPr lang="zh-CN" altLang="en-US" sz="1800"/>
              <a:t>　　　　</a:t>
            </a:r>
            <a:r>
              <a:rPr lang="en-US" altLang="zh-CN" sz="1800"/>
              <a:t>begin</a:t>
            </a:r>
            <a:endParaRPr lang="zh-CN" altLang="en-US" sz="1800"/>
          </a:p>
          <a:p>
            <a:r>
              <a:rPr lang="zh-CN" altLang="en-US" sz="1800"/>
              <a:t>　　　　</a:t>
            </a:r>
            <a:r>
              <a:rPr lang="en-US" altLang="zh-CN" sz="1800"/>
              <a:t>L:P(sck);/*</a:t>
            </a:r>
            <a:r>
              <a:rPr lang="zh-CN" altLang="en-US" sz="1800"/>
              <a:t>车辆等待有顾客来使用</a:t>
            </a:r>
          </a:p>
          <a:p>
            <a:r>
              <a:rPr lang="zh-CN" altLang="en-US" sz="1800"/>
              <a:t>　　　　在共享区</a:t>
            </a:r>
            <a:r>
              <a:rPr lang="en-US" altLang="zh-CN" sz="1800"/>
              <a:t>sharearea</a:t>
            </a:r>
            <a:r>
              <a:rPr lang="zh-CN" altLang="en-US" sz="1800"/>
              <a:t>登记一辆车被使用，并与顾客进程汇合</a:t>
            </a:r>
            <a:r>
              <a:rPr lang="en-US" altLang="zh-CN" sz="1800"/>
              <a:t>;</a:t>
            </a:r>
            <a:endParaRPr lang="zh-CN" altLang="en-US" sz="1800"/>
          </a:p>
          <a:p>
            <a:r>
              <a:rPr lang="zh-CN" altLang="en-US" sz="1800"/>
              <a:t>　　　　</a:t>
            </a:r>
            <a:r>
              <a:rPr lang="en-US" altLang="zh-CN" sz="1800"/>
              <a:t>V(mutex);/*</a:t>
            </a:r>
            <a:r>
              <a:rPr lang="zh-CN" altLang="en-US" sz="1800"/>
              <a:t>这时可开放共享区，让另一顾客雇车</a:t>
            </a:r>
          </a:p>
          <a:p>
            <a:r>
              <a:rPr lang="zh-CN" altLang="en-US" sz="1800"/>
              <a:t>　　　　</a:t>
            </a:r>
            <a:r>
              <a:rPr lang="en-US" altLang="zh-CN" sz="1800"/>
              <a:t>V(kx);/*</a:t>
            </a:r>
            <a:r>
              <a:rPr lang="zh-CN" altLang="en-US" sz="1800"/>
              <a:t>允许顾客用此车辆</a:t>
            </a:r>
            <a:r>
              <a:rPr lang="en-US" altLang="zh-CN" sz="1800"/>
              <a:t>;</a:t>
            </a:r>
          </a:p>
          <a:p>
            <a:r>
              <a:rPr lang="en-US" altLang="zh-CN" sz="1800"/>
              <a:t>               P(sc);/*</a:t>
            </a:r>
            <a:r>
              <a:rPr lang="zh-CN" altLang="en-US" sz="1800"/>
              <a:t>等待顾客上车</a:t>
            </a:r>
          </a:p>
          <a:p>
            <a:r>
              <a:rPr lang="zh-CN" altLang="en-US" sz="1800"/>
              <a:t>　　　　车辆载着顾客开行到目的地</a:t>
            </a:r>
            <a:r>
              <a:rPr lang="en-US" altLang="zh-CN" sz="1800"/>
              <a:t>;</a:t>
            </a:r>
            <a:endParaRPr lang="zh-CN" altLang="en-US" sz="1800"/>
          </a:p>
          <a:p>
            <a:r>
              <a:rPr lang="zh-CN" altLang="en-US" sz="1800"/>
              <a:t>　　　　</a:t>
            </a:r>
            <a:r>
              <a:rPr lang="en-US" altLang="zh-CN" sz="1800"/>
              <a:t>V(xc);/*</a:t>
            </a:r>
            <a:r>
              <a:rPr lang="zh-CN" altLang="en-US" sz="1800"/>
              <a:t>允许顾客下车</a:t>
            </a:r>
          </a:p>
          <a:p>
            <a:r>
              <a:rPr lang="zh-CN" altLang="en-US" sz="1800"/>
              <a:t>　　　　</a:t>
            </a:r>
            <a:r>
              <a:rPr lang="en-US" altLang="zh-CN" sz="1800"/>
              <a:t>goto L;</a:t>
            </a:r>
            <a:endParaRPr lang="zh-CN" altLang="en-US" sz="1800"/>
          </a:p>
          <a:p>
            <a:r>
              <a:rPr lang="zh-CN" altLang="en-US" sz="1800"/>
              <a:t>　　　　</a:t>
            </a:r>
            <a:r>
              <a:rPr lang="en-US" altLang="zh-CN" sz="1800"/>
              <a:t>end</a:t>
            </a:r>
            <a:endParaRPr lang="zh-CN" altLang="en-US" sz="1800"/>
          </a:p>
          <a:p>
            <a:r>
              <a:rPr lang="zh-CN" altLang="en-US" sz="1800"/>
              <a:t>　　</a:t>
            </a:r>
            <a:r>
              <a:rPr lang="en-US" altLang="zh-CN" sz="1800"/>
              <a:t>coend</a:t>
            </a:r>
            <a:endParaRPr lang="zh-CN" altLang="en-US" sz="1800"/>
          </a:p>
          <a:p>
            <a:pPr>
              <a:buFont typeface="Wingdings" panose="05000000000000000000" pitchFamily="2" charset="2"/>
              <a:buNone/>
            </a:pPr>
            <a:endParaRPr lang="en-US" altLang="zh-CN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48E44292-3729-4523-80AB-09977C402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>
                <a:solidFill>
                  <a:srgbClr val="0070C0"/>
                </a:solidFill>
              </a:rPr>
              <a:t>第三章 同步、通信与死锁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BD04EAB2-FE2D-4A78-A1F1-3D3D5C1D3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36 </a:t>
            </a:r>
            <a:r>
              <a:rPr lang="zh-CN" altLang="en-US"/>
              <a:t>独木桥问题</a:t>
            </a:r>
            <a:r>
              <a:rPr lang="en-US" altLang="zh-CN"/>
              <a:t>1</a:t>
            </a:r>
            <a:r>
              <a:rPr lang="zh-CN" altLang="en-US"/>
              <a:t>：东西向汽车驶过独木桥，为了保证交通安全，只要桥上无车，则允许一方的汽车过桥，待其全部过完后，才允许另一方的汽车过桥。试用信号量和</a:t>
            </a:r>
            <a:r>
              <a:rPr lang="en-US" altLang="zh-CN"/>
              <a:t>PV</a:t>
            </a:r>
            <a:r>
              <a:rPr lang="zh-CN" altLang="en-US"/>
              <a:t>操作写出汽车过独木桥问题的同步算法。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C4A6503B-5EAC-4366-A7C8-DAC0F229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>
                <a:solidFill>
                  <a:srgbClr val="0070C0"/>
                </a:solidFill>
              </a:rPr>
              <a:t>第三章 同步、通信与死锁</a:t>
            </a: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E956CF06-8DFC-4E8D-BEB8-16D2C817E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285875"/>
            <a:ext cx="4032250" cy="439261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1600"/>
              <a:t>解</a:t>
            </a:r>
            <a:r>
              <a:rPr lang="en-US" altLang="zh-CN" sz="1600"/>
              <a:t>:semaphore </a:t>
            </a:r>
            <a:r>
              <a:rPr lang="en-US" altLang="zh-CN" sz="1600">
                <a:solidFill>
                  <a:srgbClr val="FF0000"/>
                </a:solidFill>
              </a:rPr>
              <a:t>wait</a:t>
            </a:r>
            <a:r>
              <a:rPr lang="en-US" altLang="zh-CN" sz="1600"/>
              <a:t>,mutex1,mutex2;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/>
              <a:t>	mutex1=mutex2=1</a:t>
            </a:r>
            <a:r>
              <a:rPr lang="en-US" altLang="zh-CN" sz="1600">
                <a:solidFill>
                  <a:srgbClr val="FF0000"/>
                </a:solidFill>
              </a:rPr>
              <a:t>;wait=1</a:t>
            </a:r>
            <a:r>
              <a:rPr lang="en-US" altLang="zh-CN" sz="160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/>
              <a:t>	int count1,count2;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/>
              <a:t>	count1=count2=0;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/>
              <a:t>	cobegin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/>
              <a:t>		process p</a:t>
            </a:r>
            <a:r>
              <a:rPr lang="zh-CN" altLang="en-US" sz="1600"/>
              <a:t>东</a:t>
            </a:r>
            <a:r>
              <a:rPr lang="en-US" altLang="zh-CN" sz="1600"/>
              <a:t>(){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/>
              <a:t>			P(mutex1);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/>
              <a:t>			count1++;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/>
              <a:t>			if(count1==1)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/>
              <a:t>				P(</a:t>
            </a:r>
            <a:r>
              <a:rPr lang="en-US" altLang="zh-CN" sz="1600">
                <a:solidFill>
                  <a:srgbClr val="FF0000"/>
                </a:solidFill>
              </a:rPr>
              <a:t>wait</a:t>
            </a:r>
            <a:r>
              <a:rPr lang="en-US" altLang="zh-CN" sz="160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/>
              <a:t>			V(mutex1);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/>
              <a:t>			{</a:t>
            </a:r>
            <a:r>
              <a:rPr lang="zh-CN" altLang="en-US" sz="1600"/>
              <a:t>过独木桥</a:t>
            </a:r>
            <a:r>
              <a:rPr lang="en-US" altLang="zh-CN" sz="1600"/>
              <a:t>};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/>
              <a:t>			P(mutex1);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/>
              <a:t>			count1  --;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/>
              <a:t>			if(Count1==0)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/>
              <a:t>				V(</a:t>
            </a:r>
            <a:r>
              <a:rPr lang="en-US" altLang="zh-CN" sz="1600">
                <a:solidFill>
                  <a:srgbClr val="FF0000"/>
                </a:solidFill>
              </a:rPr>
              <a:t>wait</a:t>
            </a:r>
            <a:r>
              <a:rPr lang="en-US" altLang="zh-CN" sz="160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/>
              <a:t>			V(mutex1):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/>
              <a:t>		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/>
              <a:t>coend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1600"/>
          </a:p>
        </p:txBody>
      </p:sp>
      <p:sp>
        <p:nvSpPr>
          <p:cNvPr id="19460" name="TextBox 4">
            <a:extLst>
              <a:ext uri="{FF2B5EF4-FFF2-40B4-BE49-F238E27FC236}">
                <a16:creationId xmlns:a16="http://schemas.microsoft.com/office/drawing/2014/main" id="{9914C612-C64B-4266-A49A-2312F905E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313" y="1571625"/>
            <a:ext cx="3643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en-US" sz="140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C57B794-8344-4E5A-B335-980DB2E67E2C}"/>
              </a:ext>
            </a:extLst>
          </p:cNvPr>
          <p:cNvSpPr txBox="1">
            <a:spLocks/>
          </p:cNvSpPr>
          <p:nvPr/>
        </p:nvSpPr>
        <p:spPr bwMode="auto">
          <a:xfrm>
            <a:off x="4643438" y="2786063"/>
            <a:ext cx="40322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600" kern="0" dirty="0">
                <a:latin typeface="+mn-lt"/>
                <a:ea typeface="+mn-ea"/>
              </a:rPr>
              <a:t>		process p</a:t>
            </a:r>
            <a:r>
              <a:rPr lang="zh-CN" altLang="en-US" sz="1600" kern="0" dirty="0">
                <a:latin typeface="+mn-lt"/>
                <a:ea typeface="+mn-ea"/>
              </a:rPr>
              <a:t>西</a:t>
            </a:r>
            <a:r>
              <a:rPr lang="en-US" altLang="zh-CN" sz="1600" kern="0" dirty="0">
                <a:latin typeface="+mn-lt"/>
                <a:ea typeface="+mn-ea"/>
              </a:rPr>
              <a:t>(){</a:t>
            </a: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600" kern="0" dirty="0">
                <a:latin typeface="+mn-lt"/>
                <a:ea typeface="+mn-ea"/>
              </a:rPr>
              <a:t>			P(mutex2);</a:t>
            </a: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600" kern="0" dirty="0">
                <a:latin typeface="+mn-lt"/>
                <a:ea typeface="+mn-ea"/>
              </a:rPr>
              <a:t>			count2++;</a:t>
            </a: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600" kern="0" dirty="0">
                <a:latin typeface="+mn-lt"/>
                <a:ea typeface="+mn-ea"/>
              </a:rPr>
              <a:t>			if(count1==2)</a:t>
            </a: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600" kern="0" dirty="0">
                <a:latin typeface="+mn-lt"/>
                <a:ea typeface="+mn-ea"/>
              </a:rPr>
              <a:t>				P(</a:t>
            </a:r>
            <a:r>
              <a:rPr lang="en-US" altLang="zh-CN" sz="1600" kern="0" dirty="0">
                <a:solidFill>
                  <a:srgbClr val="FF0000"/>
                </a:solidFill>
                <a:latin typeface="+mn-lt"/>
                <a:ea typeface="+mn-ea"/>
              </a:rPr>
              <a:t>wait</a:t>
            </a:r>
            <a:r>
              <a:rPr lang="en-US" altLang="zh-CN" sz="1600" kern="0" dirty="0">
                <a:latin typeface="+mn-lt"/>
                <a:ea typeface="+mn-ea"/>
              </a:rPr>
              <a:t>);</a:t>
            </a: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600" kern="0" dirty="0">
                <a:latin typeface="+mn-lt"/>
                <a:ea typeface="+mn-ea"/>
              </a:rPr>
              <a:t>			V(mutex2);</a:t>
            </a: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600" kern="0" dirty="0">
                <a:latin typeface="+mn-lt"/>
                <a:ea typeface="+mn-ea"/>
              </a:rPr>
              <a:t>			{</a:t>
            </a:r>
            <a:r>
              <a:rPr lang="zh-CN" altLang="en-US" sz="1600" kern="0" dirty="0">
                <a:latin typeface="+mn-lt"/>
                <a:ea typeface="+mn-ea"/>
              </a:rPr>
              <a:t>过独木桥</a:t>
            </a:r>
            <a:r>
              <a:rPr lang="en-US" altLang="zh-CN" sz="1600" kern="0" dirty="0">
                <a:latin typeface="+mn-lt"/>
                <a:ea typeface="+mn-ea"/>
              </a:rPr>
              <a:t>};</a:t>
            </a: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600" kern="0" dirty="0">
                <a:latin typeface="+mn-lt"/>
                <a:ea typeface="+mn-ea"/>
              </a:rPr>
              <a:t>			P(mutex2);</a:t>
            </a: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600" kern="0" dirty="0">
                <a:latin typeface="+mn-lt"/>
                <a:ea typeface="+mn-ea"/>
              </a:rPr>
              <a:t>			count2 --;</a:t>
            </a: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600" kern="0" dirty="0">
                <a:latin typeface="+mn-lt"/>
                <a:ea typeface="+mn-ea"/>
              </a:rPr>
              <a:t>			if(Count2==0)</a:t>
            </a: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600" kern="0" dirty="0">
                <a:latin typeface="+mn-lt"/>
                <a:ea typeface="+mn-ea"/>
              </a:rPr>
              <a:t>				V(</a:t>
            </a:r>
            <a:r>
              <a:rPr lang="en-US" altLang="zh-CN" sz="1600" kern="0" dirty="0">
                <a:solidFill>
                  <a:srgbClr val="FF0000"/>
                </a:solidFill>
                <a:latin typeface="+mn-lt"/>
                <a:ea typeface="+mn-ea"/>
              </a:rPr>
              <a:t>wait</a:t>
            </a:r>
            <a:r>
              <a:rPr lang="en-US" altLang="zh-CN" sz="1600" kern="0" dirty="0">
                <a:latin typeface="+mn-lt"/>
                <a:ea typeface="+mn-ea"/>
              </a:rPr>
              <a:t>);</a:t>
            </a: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600" kern="0" dirty="0">
                <a:latin typeface="+mn-lt"/>
                <a:ea typeface="+mn-ea"/>
              </a:rPr>
              <a:t>			V(mutex2):</a:t>
            </a: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600" kern="0" dirty="0">
                <a:latin typeface="+mn-lt"/>
                <a:ea typeface="+mn-ea"/>
              </a:rPr>
              <a:t>		}</a:t>
            </a: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endParaRPr lang="en-US" altLang="zh-CN" sz="1600" kern="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A1418C81-8349-4514-A45D-FE06D2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>
                <a:solidFill>
                  <a:srgbClr val="0070C0"/>
                </a:solidFill>
              </a:rPr>
              <a:t>第三章 同步、通信与死锁</a:t>
            </a: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C1F9E851-82CF-4125-8D49-7A82FDE00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37.</a:t>
            </a:r>
            <a:r>
              <a:rPr lang="zh-CN" altLang="en-US"/>
              <a:t>独木桥问题</a:t>
            </a:r>
            <a:r>
              <a:rPr lang="en-US" altLang="zh-CN"/>
              <a:t>2</a:t>
            </a:r>
            <a:r>
              <a:rPr lang="zh-CN" altLang="en-US"/>
              <a:t>：在独木桥问题</a:t>
            </a:r>
            <a:r>
              <a:rPr lang="en-US" altLang="zh-CN"/>
              <a:t>1</a:t>
            </a:r>
            <a:r>
              <a:rPr lang="zh-CN" altLang="en-US"/>
              <a:t>中，限制桥面上</a:t>
            </a:r>
            <a:r>
              <a:rPr lang="zh-CN" altLang="en-US">
                <a:solidFill>
                  <a:srgbClr val="FF0000"/>
                </a:solidFill>
              </a:rPr>
              <a:t>最多可以有</a:t>
            </a:r>
            <a:r>
              <a:rPr lang="en-US" altLang="zh-CN">
                <a:solidFill>
                  <a:srgbClr val="FF0000"/>
                </a:solidFill>
              </a:rPr>
              <a:t>K</a:t>
            </a:r>
            <a:r>
              <a:rPr lang="zh-CN" altLang="en-US">
                <a:solidFill>
                  <a:srgbClr val="FF0000"/>
                </a:solidFill>
              </a:rPr>
              <a:t>辆车通过</a:t>
            </a:r>
            <a:r>
              <a:rPr lang="zh-CN" altLang="en-US"/>
              <a:t>，试用信号量和</a:t>
            </a:r>
            <a:r>
              <a:rPr lang="en-US" altLang="zh-CN"/>
              <a:t>P</a:t>
            </a:r>
            <a:r>
              <a:rPr lang="zh-CN" altLang="en-US"/>
              <a:t>，</a:t>
            </a:r>
            <a:r>
              <a:rPr lang="en-US" altLang="zh-CN"/>
              <a:t>V</a:t>
            </a:r>
            <a:r>
              <a:rPr lang="zh-CN" altLang="en-US"/>
              <a:t>操作来写出独木桥问题的同步算法。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32CAAB5C-6AF4-4954-88B4-23B73D80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>
                <a:solidFill>
                  <a:srgbClr val="0070C0"/>
                </a:solidFill>
              </a:rPr>
              <a:t>第三章 同步、通信与死锁</a:t>
            </a:r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8378C256-A06A-4B1A-896F-9DD10E5AE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357313"/>
            <a:ext cx="5246688" cy="439261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1400"/>
              <a:t>解</a:t>
            </a:r>
            <a:r>
              <a:rPr lang="en-US" altLang="zh-CN" sz="1400"/>
              <a:t>1:semaphore wait,mutex1,mutex2</a:t>
            </a:r>
            <a:r>
              <a:rPr lang="zh-CN" altLang="en-US" sz="1400"/>
              <a:t>，</a:t>
            </a:r>
            <a:r>
              <a:rPr lang="en-US" altLang="zh-CN" sz="1400"/>
              <a:t>bridge(</a:t>
            </a:r>
            <a:r>
              <a:rPr lang="zh-CN" altLang="en-US" sz="1400">
                <a:solidFill>
                  <a:srgbClr val="FF0000"/>
                </a:solidFill>
              </a:rPr>
              <a:t>增加一个信号量</a:t>
            </a:r>
            <a:r>
              <a:rPr lang="en-US" altLang="zh-CN" sz="140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400"/>
              <a:t>	mutex1=mutex2=1;</a:t>
            </a:r>
            <a:r>
              <a:rPr lang="en-US" altLang="zh-CN" sz="1400">
                <a:solidFill>
                  <a:srgbClr val="FF0000"/>
                </a:solidFill>
              </a:rPr>
              <a:t>wait=1</a:t>
            </a:r>
            <a:r>
              <a:rPr lang="en-US" altLang="zh-CN" sz="1400"/>
              <a:t>;</a:t>
            </a:r>
            <a:r>
              <a:rPr lang="en-US" altLang="zh-CN" sz="1400">
                <a:solidFill>
                  <a:srgbClr val="FF0000"/>
                </a:solidFill>
              </a:rPr>
              <a:t>bridge=k</a:t>
            </a:r>
            <a:r>
              <a:rPr lang="en-US" altLang="zh-CN" sz="1400"/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400"/>
              <a:t>	int count1,count2;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400"/>
              <a:t>	count1=count2=0;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400"/>
              <a:t>	cobegin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400"/>
              <a:t>		process p</a:t>
            </a:r>
            <a:r>
              <a:rPr lang="zh-CN" altLang="en-US" sz="1400"/>
              <a:t>东</a:t>
            </a:r>
            <a:r>
              <a:rPr lang="en-US" altLang="zh-CN" sz="1400"/>
              <a:t>(){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400"/>
              <a:t>			P(mutex1);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400"/>
              <a:t>			count1++;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400"/>
              <a:t>			if(count1==1)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400"/>
              <a:t>				P(wait);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400"/>
              <a:t>			V(mutex1);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400"/>
              <a:t>			</a:t>
            </a:r>
            <a:r>
              <a:rPr lang="en-US" altLang="zh-CN" sz="1400">
                <a:solidFill>
                  <a:srgbClr val="FF0000"/>
                </a:solidFill>
              </a:rPr>
              <a:t>P(bridge);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400"/>
              <a:t>			{</a:t>
            </a:r>
            <a:r>
              <a:rPr lang="zh-CN" altLang="en-US" sz="1400"/>
              <a:t>过独木桥</a:t>
            </a:r>
            <a:r>
              <a:rPr lang="en-US" altLang="zh-CN" sz="1400"/>
              <a:t>};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400"/>
              <a:t>			</a:t>
            </a:r>
            <a:r>
              <a:rPr lang="en-US" altLang="zh-CN" sz="1400">
                <a:solidFill>
                  <a:srgbClr val="FF0000"/>
                </a:solidFill>
              </a:rPr>
              <a:t>V(bridge):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400"/>
              <a:t>			P(mutex1);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400"/>
              <a:t>			Count1  -- --;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400"/>
              <a:t>			if(Count1==0)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400"/>
              <a:t>				V(wait);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400"/>
              <a:t>			V(mutex1):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400"/>
              <a:t>		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400"/>
              <a:t>coend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140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F7AB4E0-3B65-4EEB-8BB5-8D405B4AFC3A}"/>
              </a:ext>
            </a:extLst>
          </p:cNvPr>
          <p:cNvSpPr txBox="1">
            <a:spLocks/>
          </p:cNvSpPr>
          <p:nvPr/>
        </p:nvSpPr>
        <p:spPr bwMode="auto">
          <a:xfrm>
            <a:off x="4071938" y="2465388"/>
            <a:ext cx="40322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z="1600" dirty="0"/>
              <a:t>process p</a:t>
            </a:r>
            <a:r>
              <a:rPr lang="zh-CN" altLang="en-US" sz="1600" dirty="0"/>
              <a:t>西</a:t>
            </a:r>
            <a:r>
              <a:rPr lang="en-US" altLang="zh-CN" sz="1600" dirty="0"/>
              <a:t>(){</a:t>
            </a:r>
          </a:p>
          <a:p>
            <a:pPr>
              <a:defRPr/>
            </a:pPr>
            <a:r>
              <a:rPr lang="en-US" altLang="zh-CN" sz="1600" dirty="0"/>
              <a:t>		P(mutex2);</a:t>
            </a:r>
          </a:p>
          <a:p>
            <a:pPr>
              <a:defRPr/>
            </a:pPr>
            <a:r>
              <a:rPr lang="en-US" altLang="zh-CN" sz="1600" dirty="0"/>
              <a:t>		count2++;</a:t>
            </a:r>
          </a:p>
          <a:p>
            <a:pPr>
              <a:defRPr/>
            </a:pPr>
            <a:r>
              <a:rPr lang="en-US" altLang="zh-CN" sz="1600" dirty="0"/>
              <a:t>		if(count2==1)</a:t>
            </a:r>
          </a:p>
          <a:p>
            <a:pPr>
              <a:defRPr/>
            </a:pPr>
            <a:r>
              <a:rPr lang="en-US" altLang="zh-CN" sz="1600" dirty="0"/>
              <a:t>			P(wait);</a:t>
            </a:r>
          </a:p>
          <a:p>
            <a:pPr>
              <a:defRPr/>
            </a:pPr>
            <a:r>
              <a:rPr lang="en-US" altLang="zh-CN" sz="1600" dirty="0"/>
              <a:t>		V(mutex2);</a:t>
            </a:r>
          </a:p>
          <a:p>
            <a:pPr>
              <a:defRPr/>
            </a:pPr>
            <a:r>
              <a:rPr lang="en-US" altLang="zh-CN" sz="1600" dirty="0"/>
              <a:t>	               </a:t>
            </a:r>
            <a:r>
              <a:rPr lang="en-US" altLang="zh-CN" sz="1600" dirty="0">
                <a:solidFill>
                  <a:srgbClr val="FF0000"/>
                </a:solidFill>
              </a:rPr>
              <a:t>P(bridge);</a:t>
            </a:r>
          </a:p>
          <a:p>
            <a:pPr>
              <a:defRPr/>
            </a:pPr>
            <a:r>
              <a:rPr lang="en-US" altLang="zh-CN" sz="1600" dirty="0"/>
              <a:t>		{</a:t>
            </a:r>
            <a:r>
              <a:rPr lang="zh-CN" altLang="en-US" sz="1600" dirty="0"/>
              <a:t>过独木桥</a:t>
            </a:r>
            <a:r>
              <a:rPr lang="en-US" altLang="zh-CN" sz="1600" dirty="0"/>
              <a:t>};</a:t>
            </a:r>
          </a:p>
          <a:p>
            <a:pPr>
              <a:defRPr/>
            </a:pPr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FF0000"/>
                </a:solidFill>
              </a:rPr>
              <a:t>V(bridge);</a:t>
            </a:r>
          </a:p>
          <a:p>
            <a:pPr>
              <a:defRPr/>
            </a:pPr>
            <a:r>
              <a:rPr lang="en-US" altLang="zh-CN" sz="1600" dirty="0"/>
              <a:t>		P(mutex2);</a:t>
            </a:r>
          </a:p>
          <a:p>
            <a:pPr>
              <a:defRPr/>
            </a:pPr>
            <a:r>
              <a:rPr lang="en-US" altLang="zh-CN" sz="1600" dirty="0"/>
              <a:t>		  Count2 -- --;</a:t>
            </a:r>
          </a:p>
          <a:p>
            <a:pPr>
              <a:defRPr/>
            </a:pPr>
            <a:r>
              <a:rPr lang="en-US" altLang="zh-CN" sz="1600" dirty="0"/>
              <a:t>		      if(Count2==0)</a:t>
            </a:r>
          </a:p>
          <a:p>
            <a:pPr>
              <a:defRPr/>
            </a:pPr>
            <a:r>
              <a:rPr lang="en-US" altLang="zh-CN" sz="1600" dirty="0"/>
              <a:t>			V(wait);</a:t>
            </a:r>
          </a:p>
          <a:p>
            <a:pPr>
              <a:defRPr/>
            </a:pPr>
            <a:r>
              <a:rPr lang="en-US" altLang="zh-CN" sz="1600" dirty="0"/>
              <a:t>		V(mutex2):</a:t>
            </a:r>
          </a:p>
          <a:p>
            <a:pPr>
              <a:defRPr/>
            </a:pPr>
            <a:r>
              <a:rPr lang="en-US" altLang="zh-CN" sz="1600" dirty="0"/>
              <a:t>}</a:t>
            </a: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endParaRPr lang="en-US" altLang="zh-CN" sz="1600" kern="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70045230-4543-4954-9D02-05D43A1E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>
                <a:solidFill>
                  <a:srgbClr val="0070C0"/>
                </a:solidFill>
              </a:rPr>
              <a:t>CH1~CH5</a:t>
            </a:r>
            <a:r>
              <a:rPr lang="zh-CN" altLang="en-US">
                <a:solidFill>
                  <a:srgbClr val="0070C0"/>
                </a:solidFill>
              </a:rPr>
              <a:t>作业统计</a:t>
            </a:r>
          </a:p>
        </p:txBody>
      </p:sp>
      <p:sp>
        <p:nvSpPr>
          <p:cNvPr id="4099" name="内容占位符 2">
            <a:extLst>
              <a:ext uri="{FF2B5EF4-FFF2-40B4-BE49-F238E27FC236}">
                <a16:creationId xmlns:a16="http://schemas.microsoft.com/office/drawing/2014/main" id="{2E10E8E6-03F4-49D2-A2F1-928EED04A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484313"/>
            <a:ext cx="8142287" cy="49450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101220104:		Ch4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101220105:		Ch2~Ch5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101220107:		Ch1~Ch5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101220108:		Ch1~Ch5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101220128:		Ch5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101220170:		Ch3~Ch5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091220051: 		Ch1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请在最后一次提交作业时一并交上来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系楼</a:t>
            </a:r>
            <a:r>
              <a:rPr lang="en-US" altLang="zh-CN"/>
              <a:t>812,ch6...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7A87CF6B-15DC-4909-9B26-145B08D5C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>
                <a:solidFill>
                  <a:srgbClr val="0070C0"/>
                </a:solidFill>
              </a:rPr>
              <a:t>第三章 同步、通信与死锁</a:t>
            </a: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5BDF93B1-2ACF-4DB0-A4E6-2B97BF580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77</a:t>
            </a:r>
            <a:r>
              <a:rPr lang="zh-CN" altLang="en-US"/>
              <a:t>、试利用</a:t>
            </a:r>
            <a:r>
              <a:rPr lang="en-US" altLang="zh-CN"/>
              <a:t>test&amp;set</a:t>
            </a:r>
            <a:r>
              <a:rPr lang="zh-CN" altLang="en-US"/>
              <a:t>指令实现单处理器上的信号量机制。</a:t>
            </a:r>
            <a:endParaRPr lang="en-US" altLang="zh-CN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/>
              <a:t>TS</a:t>
            </a:r>
            <a:r>
              <a:rPr lang="zh-CN" altLang="en-US"/>
              <a:t>指令是不可分割指令：</a:t>
            </a:r>
            <a:endParaRPr lang="en-US" altLang="zh-CN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/>
              <a:t>bool TS(bool &amp;x) {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/>
              <a:t>	if(x) {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/>
              <a:t>		x = false;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/>
              <a:t>		return true;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/>
              <a:t>	}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/>
              <a:t>	else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/>
              <a:t>		return false;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/>
              <a:t>}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550F90E-6C8B-42E0-A954-933BAEB01717}"/>
              </a:ext>
            </a:extLst>
          </p:cNvPr>
          <p:cNvSpPr txBox="1">
            <a:spLocks/>
          </p:cNvSpPr>
          <p:nvPr/>
        </p:nvSpPr>
        <p:spPr bwMode="auto">
          <a:xfrm>
            <a:off x="5111750" y="2465388"/>
            <a:ext cx="40322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dirty="0">
                <a:latin typeface="+mn-lt"/>
                <a:ea typeface="+mn-ea"/>
              </a:rPr>
              <a:t>TS</a:t>
            </a:r>
            <a:r>
              <a:rPr lang="zh-CN" altLang="en-US" sz="2400" dirty="0">
                <a:latin typeface="+mn-lt"/>
                <a:ea typeface="+mn-ea"/>
              </a:rPr>
              <a:t>指令实现进程互斥</a:t>
            </a:r>
            <a:r>
              <a:rPr lang="en-US" altLang="zh-CN" sz="2400" dirty="0">
                <a:latin typeface="+mn-lt"/>
                <a:ea typeface="+mn-ea"/>
              </a:rPr>
              <a:t>:</a:t>
            </a: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dirty="0" err="1">
                <a:latin typeface="+mn-lt"/>
                <a:ea typeface="+mn-ea"/>
              </a:rPr>
              <a:t>bool</a:t>
            </a:r>
            <a:r>
              <a:rPr lang="en-US" altLang="zh-CN" sz="2400" dirty="0">
                <a:latin typeface="+mn-lt"/>
                <a:ea typeface="+mn-ea"/>
              </a:rPr>
              <a:t> s = true;</a:t>
            </a: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dirty="0" err="1">
                <a:latin typeface="+mn-lt"/>
                <a:ea typeface="+mn-ea"/>
              </a:rPr>
              <a:t>cobegin</a:t>
            </a:r>
            <a:endParaRPr lang="en-US" altLang="zh-CN" sz="2400" dirty="0">
              <a:latin typeface="+mn-lt"/>
              <a:ea typeface="+mn-ea"/>
            </a:endParaRP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dirty="0">
                <a:latin typeface="+mn-lt"/>
                <a:ea typeface="+mn-ea"/>
              </a:rPr>
              <a:t>process Pi() {</a:t>
            </a: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dirty="0">
                <a:latin typeface="+mn-lt"/>
                <a:ea typeface="+mn-ea"/>
              </a:rPr>
              <a:t>	while( !TS(s) ) ;	//</a:t>
            </a:r>
            <a:r>
              <a:rPr lang="zh-CN" altLang="en-US" sz="2400" dirty="0">
                <a:latin typeface="+mn-lt"/>
                <a:ea typeface="+mn-ea"/>
              </a:rPr>
              <a:t>上锁</a:t>
            </a:r>
            <a:endParaRPr lang="en-US" altLang="zh-CN" sz="2400" dirty="0">
              <a:latin typeface="+mn-lt"/>
              <a:ea typeface="+mn-ea"/>
            </a:endParaRP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dirty="0">
                <a:latin typeface="+mn-lt"/>
                <a:ea typeface="+mn-ea"/>
              </a:rPr>
              <a:t>	{</a:t>
            </a:r>
            <a:r>
              <a:rPr lang="zh-CN" altLang="en-US" sz="2400" dirty="0">
                <a:latin typeface="+mn-lt"/>
                <a:ea typeface="+mn-ea"/>
              </a:rPr>
              <a:t>临界区</a:t>
            </a:r>
            <a:r>
              <a:rPr lang="en-US" altLang="zh-CN" sz="2400" dirty="0">
                <a:latin typeface="+mn-lt"/>
                <a:ea typeface="+mn-ea"/>
              </a:rPr>
              <a:t>};		//</a:t>
            </a:r>
            <a:r>
              <a:rPr lang="zh-CN" altLang="en-US" sz="2400" dirty="0">
                <a:latin typeface="+mn-lt"/>
                <a:ea typeface="+mn-ea"/>
              </a:rPr>
              <a:t>访问</a:t>
            </a:r>
            <a:endParaRPr lang="en-US" altLang="zh-CN" sz="2400" dirty="0">
              <a:latin typeface="+mn-lt"/>
              <a:ea typeface="+mn-ea"/>
            </a:endParaRP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dirty="0">
                <a:latin typeface="+mn-lt"/>
                <a:ea typeface="+mn-ea"/>
              </a:rPr>
              <a:t>	s = true;		//</a:t>
            </a:r>
            <a:r>
              <a:rPr lang="zh-CN" altLang="en-US" sz="2400" dirty="0">
                <a:latin typeface="+mn-lt"/>
                <a:ea typeface="+mn-ea"/>
              </a:rPr>
              <a:t>开锁</a:t>
            </a:r>
            <a:endParaRPr lang="en-US" altLang="zh-CN" sz="2400" dirty="0">
              <a:latin typeface="+mn-lt"/>
              <a:ea typeface="+mn-ea"/>
            </a:endParaRP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dirty="0">
                <a:latin typeface="+mn-lt"/>
                <a:ea typeface="+mn-ea"/>
              </a:rPr>
              <a:t>}</a:t>
            </a: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dirty="0" err="1">
                <a:latin typeface="+mn-lt"/>
                <a:ea typeface="+mn-ea"/>
              </a:rPr>
              <a:t>coend</a:t>
            </a:r>
            <a:endParaRPr lang="en-US" altLang="zh-CN" sz="24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4EC5F168-5507-4825-A353-8A7594C5C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>
                <a:solidFill>
                  <a:srgbClr val="0070C0"/>
                </a:solidFill>
              </a:rPr>
              <a:t>第三章 同步、通信与死锁</a:t>
            </a:r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E2F7D4D8-87C4-4894-8D3F-CC5B0F4F7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typedef struct {</a:t>
            </a:r>
            <a:endParaRPr lang="zh-CN" altLang="zh-CN" sz="2000"/>
          </a:p>
          <a:p>
            <a:r>
              <a:rPr lang="en-US" altLang="zh-CN" sz="2000"/>
              <a:t>	int flag = true;       //</a:t>
            </a:r>
            <a:r>
              <a:rPr lang="zh-CN" altLang="en-US" sz="2000"/>
              <a:t>用于</a:t>
            </a:r>
            <a:r>
              <a:rPr lang="en-US" altLang="zh-CN" sz="2000"/>
              <a:t>TS</a:t>
            </a:r>
            <a:r>
              <a:rPr lang="zh-CN" altLang="en-US" sz="2000"/>
              <a:t>指令的标志</a:t>
            </a:r>
          </a:p>
          <a:p>
            <a:r>
              <a:rPr lang="en-US" altLang="en-US" sz="2000"/>
              <a:t>  	</a:t>
            </a:r>
            <a:r>
              <a:rPr lang="en-US" altLang="zh-CN" sz="2000"/>
              <a:t>int value;             //</a:t>
            </a:r>
            <a:r>
              <a:rPr lang="zh-CN" altLang="en-US" sz="2000"/>
              <a:t>信号量值</a:t>
            </a:r>
          </a:p>
          <a:p>
            <a:r>
              <a:rPr lang="en-US" altLang="zh-CN" sz="2000"/>
              <a:t>	struct pcb *list;      //</a:t>
            </a:r>
            <a:r>
              <a:rPr lang="zh-CN" altLang="en-US" sz="2000"/>
              <a:t>信号量队列指针</a:t>
            </a:r>
          </a:p>
          <a:p>
            <a:r>
              <a:rPr lang="en-US" altLang="zh-CN" sz="2000"/>
              <a:t>}semaphore;</a:t>
            </a:r>
          </a:p>
          <a:p>
            <a:endParaRPr lang="zh-CN" altLang="zh-CN" sz="2000"/>
          </a:p>
          <a:p>
            <a:r>
              <a:rPr lang="en-US" altLang="zh-CN" sz="2000"/>
              <a:t>void P(semaphore &amp;s) {</a:t>
            </a:r>
            <a:endParaRPr lang="zh-CN" altLang="zh-CN" sz="2000"/>
          </a:p>
          <a:p>
            <a:r>
              <a:rPr lang="en-US" altLang="zh-CN" sz="2000"/>
              <a:t>     while(!TS(s.flag));</a:t>
            </a:r>
            <a:endParaRPr lang="zh-CN" altLang="zh-CN" sz="2000"/>
          </a:p>
          <a:p>
            <a:r>
              <a:rPr lang="en-US" altLang="zh-CN" sz="2000"/>
              <a:t>     s.value--; </a:t>
            </a:r>
            <a:endParaRPr lang="zh-CN" altLang="zh-CN" sz="2000"/>
          </a:p>
          <a:p>
            <a:r>
              <a:rPr lang="en-US" altLang="zh-CN" sz="2000"/>
              <a:t>     if(s.value&lt;0) {</a:t>
            </a:r>
            <a:endParaRPr lang="zh-CN" altLang="zh-CN" sz="2000"/>
          </a:p>
          <a:p>
            <a:r>
              <a:rPr lang="en-US" altLang="zh-CN" sz="2000"/>
              <a:t>          W(s.list); s.flag = true;</a:t>
            </a:r>
            <a:endParaRPr lang="zh-CN" altLang="zh-CN" sz="2000"/>
          </a:p>
          <a:p>
            <a:r>
              <a:rPr lang="en-US" altLang="zh-CN" sz="2000"/>
              <a:t>     }</a:t>
            </a:r>
            <a:endParaRPr lang="zh-CN" altLang="zh-CN" sz="2000"/>
          </a:p>
          <a:p>
            <a:r>
              <a:rPr lang="en-US" altLang="zh-CN" sz="2000"/>
              <a:t>     s.flag = true;</a:t>
            </a:r>
            <a:endParaRPr lang="zh-CN" altLang="zh-CN" sz="2000"/>
          </a:p>
          <a:p>
            <a:r>
              <a:rPr lang="en-US" altLang="zh-CN" sz="2000"/>
              <a:t>}</a:t>
            </a:r>
            <a:endParaRPr lang="zh-CN" altLang="zh-CN" sz="2000"/>
          </a:p>
          <a:p>
            <a:pPr>
              <a:buFont typeface="Wingdings" panose="05000000000000000000" pitchFamily="2" charset="2"/>
              <a:buNone/>
            </a:pPr>
            <a:endParaRPr lang="en-US" altLang="zh-CN" sz="200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A4ECF66-AD52-42B5-B659-DFB8A3B2435E}"/>
              </a:ext>
            </a:extLst>
          </p:cNvPr>
          <p:cNvSpPr txBox="1">
            <a:spLocks/>
          </p:cNvSpPr>
          <p:nvPr/>
        </p:nvSpPr>
        <p:spPr bwMode="auto">
          <a:xfrm>
            <a:off x="5111750" y="3714750"/>
            <a:ext cx="4032250" cy="421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r>
              <a:rPr lang="en-US" sz="2000" dirty="0" err="1">
                <a:latin typeface="+mn-lt"/>
                <a:ea typeface="+mn-ea"/>
              </a:rPr>
              <a:t>void V(semaphore &amp;s) {</a:t>
            </a:r>
            <a:endParaRPr lang="zh-CN" altLang="en-US" sz="2000" dirty="0" err="1">
              <a:latin typeface="+mn-lt"/>
              <a:ea typeface="+mn-ea"/>
            </a:endParaRPr>
          </a:p>
          <a:p>
            <a:pPr algn="l">
              <a:defRPr/>
            </a:pPr>
            <a:r>
              <a:rPr lang="en-US" sz="2000" dirty="0" err="1">
                <a:latin typeface="+mn-lt"/>
                <a:ea typeface="+mn-ea"/>
              </a:rPr>
              <a:t>    while(!TS( s.flag)) ;</a:t>
            </a:r>
            <a:endParaRPr lang="zh-CN" altLang="en-US" sz="2000" dirty="0" err="1">
              <a:latin typeface="+mn-lt"/>
              <a:ea typeface="+mn-ea"/>
            </a:endParaRPr>
          </a:p>
          <a:p>
            <a:pPr algn="l">
              <a:defRPr/>
            </a:pPr>
            <a:r>
              <a:rPr lang="en-US" sz="2000" dirty="0" err="1">
                <a:latin typeface="+mn-lt"/>
                <a:ea typeface="+mn-ea"/>
              </a:rPr>
              <a:t>    s.value++;</a:t>
            </a:r>
            <a:endParaRPr lang="zh-CN" altLang="en-US" sz="2000" dirty="0" err="1">
              <a:latin typeface="+mn-lt"/>
              <a:ea typeface="+mn-ea"/>
            </a:endParaRPr>
          </a:p>
          <a:p>
            <a:pPr algn="l">
              <a:defRPr/>
            </a:pPr>
            <a:r>
              <a:rPr lang="en-US" sz="2000" dirty="0" err="1">
                <a:latin typeface="+mn-lt"/>
                <a:ea typeface="+mn-ea"/>
              </a:rPr>
              <a:t>    if(s.value&lt;=0) R(s.list);</a:t>
            </a:r>
            <a:endParaRPr lang="zh-CN" altLang="en-US" sz="2000" dirty="0" err="1">
              <a:latin typeface="+mn-lt"/>
              <a:ea typeface="+mn-ea"/>
            </a:endParaRPr>
          </a:p>
          <a:p>
            <a:pPr algn="l">
              <a:defRPr/>
            </a:pPr>
            <a:r>
              <a:rPr lang="en-US" sz="2000" dirty="0" err="1">
                <a:latin typeface="+mn-lt"/>
                <a:ea typeface="+mn-ea"/>
              </a:rPr>
              <a:t>    s.flag=true;</a:t>
            </a:r>
            <a:endParaRPr lang="zh-CN" altLang="en-US" sz="2000" dirty="0" err="1">
              <a:latin typeface="+mn-lt"/>
              <a:ea typeface="+mn-ea"/>
            </a:endParaRPr>
          </a:p>
          <a:p>
            <a:pPr algn="l">
              <a:defRPr/>
            </a:pPr>
            <a:r>
              <a:rPr lang="en-US" sz="2000" dirty="0" err="1">
                <a:latin typeface="+mn-lt"/>
                <a:ea typeface="+mn-ea"/>
              </a:rPr>
              <a:t> }</a:t>
            </a:r>
            <a:endParaRPr lang="en-US" altLang="zh-CN" sz="2000" dirty="0" err="1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8348E3C4-51AA-4954-A71F-A1CCE06F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>
                <a:solidFill>
                  <a:srgbClr val="0070C0"/>
                </a:solidFill>
              </a:rPr>
              <a:t>第三章 同步、通信与死锁</a:t>
            </a:r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86329929-7132-4BA4-A736-FF4046903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11  (1)</a:t>
            </a:r>
            <a:r>
              <a:rPr lang="zh-CN" altLang="en-US" sz="2000" dirty="0"/>
              <a:t>两个并发进程 并发执行，其中，</a:t>
            </a: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、</a:t>
            </a:r>
            <a:r>
              <a:rPr lang="en-US" altLang="zh-CN" sz="2000" dirty="0"/>
              <a:t>C</a:t>
            </a:r>
            <a:r>
              <a:rPr lang="zh-CN" altLang="en-US" sz="2000" dirty="0"/>
              <a:t>、</a:t>
            </a:r>
            <a:r>
              <a:rPr lang="en-US" altLang="zh-CN" sz="2000" dirty="0"/>
              <a:t>D</a:t>
            </a:r>
            <a:r>
              <a:rPr lang="zh-CN" altLang="en-US" sz="2000" dirty="0"/>
              <a:t>、</a:t>
            </a:r>
            <a:r>
              <a:rPr lang="en-US" altLang="zh-CN" sz="2000" dirty="0"/>
              <a:t>E</a:t>
            </a:r>
            <a:r>
              <a:rPr lang="zh-CN" altLang="en-US" sz="2000" dirty="0"/>
              <a:t>是原语，试给出可能的并发路径。</a:t>
            </a:r>
            <a:endParaRPr lang="en-US" altLang="zh-CN" sz="2000" dirty="0"/>
          </a:p>
          <a:p>
            <a:pPr marL="457200" indent="-45720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     process P(){</a:t>
            </a:r>
          </a:p>
          <a:p>
            <a:pPr marL="457200" indent="-45720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		A:</a:t>
            </a:r>
          </a:p>
          <a:p>
            <a:pPr marL="457200" indent="-45720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		B:</a:t>
            </a:r>
          </a:p>
          <a:p>
            <a:pPr marL="457200" indent="-45720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		C:</a:t>
            </a:r>
          </a:p>
          <a:p>
            <a:pPr marL="457200" indent="-45720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	} </a:t>
            </a:r>
          </a:p>
          <a:p>
            <a:pPr marL="457200" indent="-45720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	process Q(){</a:t>
            </a:r>
          </a:p>
          <a:p>
            <a:pPr marL="457200" indent="-45720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		D:</a:t>
            </a:r>
          </a:p>
          <a:p>
            <a:pPr marL="457200" indent="-45720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		E:	</a:t>
            </a:r>
          </a:p>
          <a:p>
            <a:pPr marL="457200" indent="-45720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	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F6887F90-4989-4658-A280-6C2228EB6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>
                <a:solidFill>
                  <a:srgbClr val="0070C0"/>
                </a:solidFill>
              </a:rPr>
              <a:t>第三章 同步、通信与死锁</a:t>
            </a:r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873510AF-F661-477E-ADFD-016D54F96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None/>
              <a:defRPr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）共有</a:t>
            </a:r>
            <a:r>
              <a:rPr lang="en-US" altLang="zh-CN" sz="2000" dirty="0"/>
              <a:t>10</a:t>
            </a:r>
            <a:r>
              <a:rPr lang="zh-CN" altLang="en-US" sz="2000" dirty="0"/>
              <a:t>种交叉的可能：</a:t>
            </a:r>
            <a:endParaRPr lang="en-US" altLang="zh-CN" sz="2000" dirty="0"/>
          </a:p>
          <a:p>
            <a:pPr marL="457200" indent="-45720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	A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、</a:t>
            </a:r>
            <a:r>
              <a:rPr lang="en-US" altLang="zh-CN" sz="2000" dirty="0"/>
              <a:t>C</a:t>
            </a:r>
            <a:r>
              <a:rPr lang="zh-CN" altLang="en-US" sz="2000" dirty="0"/>
              <a:t>、</a:t>
            </a:r>
            <a:r>
              <a:rPr lang="en-US" altLang="zh-CN" sz="2000" dirty="0"/>
              <a:t>D</a:t>
            </a:r>
            <a:r>
              <a:rPr lang="zh-CN" altLang="en-US" sz="2000" dirty="0"/>
              <a:t>、</a:t>
            </a:r>
            <a:r>
              <a:rPr lang="en-US" altLang="zh-CN" sz="2000" dirty="0"/>
              <a:t>E;</a:t>
            </a:r>
          </a:p>
          <a:p>
            <a:pPr marL="457200" indent="-45720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	A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、</a:t>
            </a:r>
            <a:r>
              <a:rPr lang="en-US" altLang="zh-CN" sz="2000" dirty="0"/>
              <a:t>D</a:t>
            </a:r>
            <a:r>
              <a:rPr lang="zh-CN" altLang="en-US" sz="2000" dirty="0"/>
              <a:t>、</a:t>
            </a:r>
            <a:r>
              <a:rPr lang="en-US" altLang="zh-CN" sz="2000" dirty="0"/>
              <a:t>C</a:t>
            </a:r>
            <a:r>
              <a:rPr lang="zh-CN" altLang="en-US" sz="2000" dirty="0"/>
              <a:t>、</a:t>
            </a:r>
            <a:r>
              <a:rPr lang="en-US" altLang="zh-CN" sz="2000" dirty="0"/>
              <a:t>E;</a:t>
            </a:r>
          </a:p>
          <a:p>
            <a:pPr marL="457200" indent="-45720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	A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、</a:t>
            </a:r>
            <a:r>
              <a:rPr lang="en-US" altLang="zh-CN" sz="2000" dirty="0"/>
              <a:t>D</a:t>
            </a:r>
            <a:r>
              <a:rPr lang="zh-CN" altLang="en-US" sz="2000" dirty="0"/>
              <a:t>、</a:t>
            </a:r>
            <a:r>
              <a:rPr lang="en-US" altLang="zh-CN" sz="2000" dirty="0"/>
              <a:t>E</a:t>
            </a:r>
            <a:r>
              <a:rPr lang="zh-CN" altLang="en-US" sz="2000" dirty="0"/>
              <a:t>、</a:t>
            </a:r>
            <a:r>
              <a:rPr lang="en-US" altLang="zh-CN" sz="2000" dirty="0"/>
              <a:t>C;</a:t>
            </a:r>
          </a:p>
          <a:p>
            <a:pPr marL="457200" indent="-45720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	A</a:t>
            </a:r>
            <a:r>
              <a:rPr lang="zh-CN" altLang="en-US" sz="2000" dirty="0"/>
              <a:t>、</a:t>
            </a:r>
            <a:r>
              <a:rPr lang="en-US" altLang="zh-CN" sz="2000" dirty="0"/>
              <a:t>D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、</a:t>
            </a:r>
            <a:r>
              <a:rPr lang="en-US" altLang="zh-CN" sz="2000" dirty="0"/>
              <a:t>C</a:t>
            </a:r>
            <a:r>
              <a:rPr lang="zh-CN" altLang="en-US" sz="2000" dirty="0"/>
              <a:t>、</a:t>
            </a:r>
            <a:r>
              <a:rPr lang="en-US" altLang="zh-CN" sz="2000" dirty="0"/>
              <a:t>E;</a:t>
            </a:r>
          </a:p>
          <a:p>
            <a:pPr marL="457200" indent="-45720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	A</a:t>
            </a:r>
            <a:r>
              <a:rPr lang="zh-CN" altLang="en-US" sz="2000" dirty="0"/>
              <a:t>、</a:t>
            </a:r>
            <a:r>
              <a:rPr lang="en-US" altLang="zh-CN" sz="2000" dirty="0"/>
              <a:t>D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、</a:t>
            </a:r>
            <a:r>
              <a:rPr lang="en-US" altLang="zh-CN" sz="2000" dirty="0"/>
              <a:t>E</a:t>
            </a:r>
            <a:r>
              <a:rPr lang="zh-CN" altLang="en-US" sz="2000" dirty="0"/>
              <a:t>、</a:t>
            </a:r>
            <a:r>
              <a:rPr lang="en-US" altLang="zh-CN" sz="2000" dirty="0"/>
              <a:t>C;</a:t>
            </a:r>
          </a:p>
          <a:p>
            <a:pPr marL="457200" indent="-45720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	A</a:t>
            </a:r>
            <a:r>
              <a:rPr lang="zh-CN" altLang="en-US" sz="2000" dirty="0"/>
              <a:t>、</a:t>
            </a:r>
            <a:r>
              <a:rPr lang="en-US" altLang="zh-CN" sz="2000" dirty="0"/>
              <a:t>D</a:t>
            </a:r>
            <a:r>
              <a:rPr lang="zh-CN" altLang="en-US" sz="2000" dirty="0"/>
              <a:t>、</a:t>
            </a:r>
            <a:r>
              <a:rPr lang="en-US" altLang="zh-CN" sz="2000" dirty="0"/>
              <a:t>E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、</a:t>
            </a:r>
            <a:r>
              <a:rPr lang="en-US" altLang="zh-CN" sz="2000" dirty="0"/>
              <a:t>C;</a:t>
            </a:r>
          </a:p>
          <a:p>
            <a:pPr marL="457200" indent="-45720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	D</a:t>
            </a:r>
            <a:r>
              <a:rPr lang="zh-CN" altLang="en-US" sz="2000" dirty="0"/>
              <a:t>、</a:t>
            </a: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、</a:t>
            </a:r>
            <a:r>
              <a:rPr lang="en-US" altLang="zh-CN" sz="2000" dirty="0"/>
              <a:t>C</a:t>
            </a:r>
            <a:r>
              <a:rPr lang="zh-CN" altLang="en-US" sz="2000" dirty="0"/>
              <a:t>、</a:t>
            </a:r>
            <a:r>
              <a:rPr lang="en-US" altLang="zh-CN" sz="2000" dirty="0"/>
              <a:t>E;</a:t>
            </a:r>
          </a:p>
          <a:p>
            <a:pPr marL="457200" indent="-45720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	D</a:t>
            </a:r>
            <a:r>
              <a:rPr lang="zh-CN" altLang="en-US" sz="2000" dirty="0"/>
              <a:t>、</a:t>
            </a: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、</a:t>
            </a:r>
            <a:r>
              <a:rPr lang="en-US" altLang="zh-CN" sz="2000" dirty="0"/>
              <a:t>E</a:t>
            </a:r>
            <a:r>
              <a:rPr lang="zh-CN" altLang="en-US" sz="2000" dirty="0"/>
              <a:t>、</a:t>
            </a:r>
            <a:r>
              <a:rPr lang="en-US" altLang="zh-CN" sz="2000" dirty="0"/>
              <a:t>C;</a:t>
            </a:r>
          </a:p>
          <a:p>
            <a:pPr marL="457200" indent="-45720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	D</a:t>
            </a:r>
            <a:r>
              <a:rPr lang="zh-CN" altLang="en-US" sz="2000" dirty="0"/>
              <a:t>、</a:t>
            </a: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E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、</a:t>
            </a:r>
            <a:r>
              <a:rPr lang="en-US" altLang="zh-CN" sz="2000" dirty="0"/>
              <a:t>C;</a:t>
            </a:r>
          </a:p>
          <a:p>
            <a:pPr marL="457200" indent="-45720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	D</a:t>
            </a:r>
            <a:r>
              <a:rPr lang="zh-CN" altLang="en-US" sz="2000" dirty="0"/>
              <a:t>、</a:t>
            </a:r>
            <a:r>
              <a:rPr lang="en-US" altLang="zh-CN" sz="2000" dirty="0"/>
              <a:t>E </a:t>
            </a:r>
            <a:r>
              <a:rPr lang="zh-CN" altLang="en-US" sz="2000" dirty="0"/>
              <a:t>、</a:t>
            </a: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、</a:t>
            </a:r>
            <a:r>
              <a:rPr lang="en-US" altLang="zh-CN" sz="2000" dirty="0"/>
              <a:t>C;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94FBE388-FC9E-4EA5-A9FC-0595E3785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>
                <a:solidFill>
                  <a:srgbClr val="0070C0"/>
                </a:solidFill>
              </a:rPr>
              <a:t>第三章 同步、通信与死锁</a:t>
            </a:r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E7144B25-4145-4A61-9A29-F95A0C9A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None/>
              <a:defRPr/>
            </a:pPr>
            <a:r>
              <a:rPr lang="en-US" altLang="zh-CN" sz="1800" dirty="0"/>
              <a:t>(2)</a:t>
            </a:r>
            <a:r>
              <a:rPr lang="zh-CN" altLang="en-US" sz="1800" dirty="0"/>
              <a:t>两个并发进程</a:t>
            </a:r>
            <a:r>
              <a:rPr lang="en-US" altLang="zh-CN" sz="1800" dirty="0"/>
              <a:t>P1</a:t>
            </a:r>
            <a:r>
              <a:rPr lang="zh-CN" altLang="en-US" sz="1800" dirty="0"/>
              <a:t>和</a:t>
            </a:r>
            <a:r>
              <a:rPr lang="en-US" altLang="zh-CN" sz="1800" dirty="0"/>
              <a:t>P2</a:t>
            </a:r>
            <a:r>
              <a:rPr lang="zh-CN" altLang="en-US" sz="1800" dirty="0"/>
              <a:t>并发执行，它们的程序分别如下：</a:t>
            </a:r>
            <a:endParaRPr lang="en-US" altLang="zh-CN" sz="1800" dirty="0"/>
          </a:p>
          <a:p>
            <a:pPr marL="457200" indent="-457200">
              <a:buFont typeface="Wingdings" panose="05000000000000000000" pitchFamily="2" charset="2"/>
              <a:buNone/>
              <a:defRPr/>
            </a:pPr>
            <a:r>
              <a:rPr lang="en-US" altLang="zh-CN" sz="1800" dirty="0"/>
              <a:t>	P1</a:t>
            </a:r>
            <a:r>
              <a:rPr lang="zh-CN" altLang="en-US" sz="1800" dirty="0"/>
              <a:t>（）</a:t>
            </a:r>
            <a:r>
              <a:rPr lang="en-US" altLang="zh-CN" sz="1800" dirty="0"/>
              <a:t>{</a:t>
            </a:r>
          </a:p>
          <a:p>
            <a:pPr marL="457200" indent="-457200">
              <a:buFont typeface="Wingdings" panose="05000000000000000000" pitchFamily="2" charset="2"/>
              <a:buNone/>
              <a:defRPr/>
            </a:pPr>
            <a:r>
              <a:rPr lang="en-US" altLang="zh-CN" sz="1800" dirty="0"/>
              <a:t>		while(true){</a:t>
            </a:r>
          </a:p>
          <a:p>
            <a:pPr marL="457200" indent="-457200">
              <a:buFont typeface="Wingdings" panose="05000000000000000000" pitchFamily="2" charset="2"/>
              <a:buNone/>
              <a:defRPr/>
            </a:pPr>
            <a:r>
              <a:rPr lang="en-US" altLang="zh-CN" sz="1800" dirty="0"/>
              <a:t>			k=k*2;</a:t>
            </a:r>
          </a:p>
          <a:p>
            <a:pPr marL="457200" indent="-457200">
              <a:buFont typeface="Wingdings" panose="05000000000000000000" pitchFamily="2" charset="2"/>
              <a:buNone/>
              <a:defRPr/>
            </a:pPr>
            <a:r>
              <a:rPr lang="en-US" altLang="zh-CN" sz="1800" dirty="0"/>
              <a:t>			k=k+1;</a:t>
            </a:r>
          </a:p>
          <a:p>
            <a:pPr marL="457200" indent="-457200">
              <a:buFont typeface="Wingdings" panose="05000000000000000000" pitchFamily="2" charset="2"/>
              <a:buNone/>
              <a:defRPr/>
            </a:pPr>
            <a:r>
              <a:rPr lang="en-US" altLang="zh-CN" sz="1800" dirty="0"/>
              <a:t>		}</a:t>
            </a:r>
          </a:p>
          <a:p>
            <a:pPr marL="457200" indent="-457200">
              <a:buFont typeface="Wingdings" panose="05000000000000000000" pitchFamily="2" charset="2"/>
              <a:buNone/>
              <a:defRPr/>
            </a:pPr>
            <a:r>
              <a:rPr lang="en-US" altLang="zh-CN" sz="1800" dirty="0"/>
              <a:t>	}</a:t>
            </a:r>
          </a:p>
          <a:p>
            <a:pPr marL="457200" indent="-457200">
              <a:buFont typeface="Wingdings" panose="05000000000000000000" pitchFamily="2" charset="2"/>
              <a:buNone/>
              <a:defRPr/>
            </a:pPr>
            <a:r>
              <a:rPr lang="en-US" altLang="zh-CN" sz="1800" dirty="0"/>
              <a:t>	P2(){</a:t>
            </a:r>
          </a:p>
          <a:p>
            <a:pPr marL="457200" indent="-457200">
              <a:buFont typeface="Wingdings" panose="05000000000000000000" pitchFamily="2" charset="2"/>
              <a:buNone/>
              <a:defRPr/>
            </a:pPr>
            <a:r>
              <a:rPr lang="en-US" altLang="zh-CN" sz="1800" dirty="0"/>
              <a:t>		while(true){</a:t>
            </a:r>
          </a:p>
          <a:p>
            <a:pPr marL="457200" indent="-457200">
              <a:buFont typeface="Wingdings" panose="05000000000000000000" pitchFamily="2" charset="2"/>
              <a:buNone/>
              <a:defRPr/>
            </a:pPr>
            <a:r>
              <a:rPr lang="en-US" altLang="zh-CN" sz="1800" dirty="0"/>
              <a:t>			print k;</a:t>
            </a:r>
          </a:p>
          <a:p>
            <a:pPr marL="457200" indent="-457200">
              <a:buFont typeface="Wingdings" panose="05000000000000000000" pitchFamily="2" charset="2"/>
              <a:buNone/>
              <a:defRPr/>
            </a:pPr>
            <a:r>
              <a:rPr lang="en-US" altLang="zh-CN" sz="1800" dirty="0"/>
              <a:t>			k = 0;</a:t>
            </a:r>
          </a:p>
          <a:p>
            <a:pPr marL="457200" indent="-457200">
              <a:buFont typeface="Wingdings" panose="05000000000000000000" pitchFamily="2" charset="2"/>
              <a:buNone/>
              <a:defRPr/>
            </a:pPr>
            <a:r>
              <a:rPr lang="en-US" altLang="zh-CN" sz="1800" dirty="0"/>
              <a:t>		}</a:t>
            </a:r>
          </a:p>
          <a:p>
            <a:pPr marL="457200" indent="-457200">
              <a:buFont typeface="Wingdings" panose="05000000000000000000" pitchFamily="2" charset="2"/>
              <a:buNone/>
              <a:defRPr/>
            </a:pPr>
            <a:r>
              <a:rPr lang="en-US" altLang="zh-CN" sz="1800" dirty="0"/>
              <a:t>}</a:t>
            </a:r>
          </a:p>
          <a:p>
            <a:pPr marL="457200" indent="-457200">
              <a:buFont typeface="Wingdings" panose="05000000000000000000" pitchFamily="2" charset="2"/>
              <a:buNone/>
              <a:defRPr/>
            </a:pPr>
            <a:r>
              <a:rPr lang="zh-CN" altLang="en-US" sz="1800" dirty="0"/>
              <a:t>若</a:t>
            </a:r>
            <a:r>
              <a:rPr lang="en-US" altLang="zh-CN" sz="1800" dirty="0"/>
              <a:t>K</a:t>
            </a:r>
            <a:r>
              <a:rPr lang="zh-CN" altLang="en-US" sz="1800" dirty="0"/>
              <a:t>的初值为</a:t>
            </a:r>
            <a:r>
              <a:rPr lang="en-US" altLang="zh-CN" sz="1800" dirty="0"/>
              <a:t>5</a:t>
            </a:r>
            <a:r>
              <a:rPr lang="zh-CN" altLang="en-US" sz="1800" dirty="0"/>
              <a:t>，让</a:t>
            </a:r>
            <a:r>
              <a:rPr lang="en-US" altLang="zh-CN" sz="1800" dirty="0"/>
              <a:t>P1</a:t>
            </a:r>
            <a:r>
              <a:rPr lang="zh-CN" altLang="en-US" sz="1800" dirty="0"/>
              <a:t>先执行两个循环，然后，</a:t>
            </a:r>
            <a:r>
              <a:rPr lang="en-US" altLang="zh-CN" sz="1800" dirty="0"/>
              <a:t>P1</a:t>
            </a:r>
            <a:r>
              <a:rPr lang="zh-CN" altLang="en-US" sz="1800" dirty="0"/>
              <a:t>和</a:t>
            </a:r>
            <a:r>
              <a:rPr lang="en-US" altLang="zh-CN" sz="1800" dirty="0"/>
              <a:t>P2</a:t>
            </a:r>
            <a:r>
              <a:rPr lang="zh-CN" altLang="en-US" sz="1800" dirty="0"/>
              <a:t>并发执行了一个循环，写出可能 的打印值，指出与时间相关的错误 。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sz="1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C7841263-3097-46F4-9319-4B8D1D02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>
                <a:solidFill>
                  <a:srgbClr val="0070C0"/>
                </a:solidFill>
              </a:rPr>
              <a:t>第三章 同步、通信与死锁</a:t>
            </a:r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4BCAE24E-FDD2-4380-AC20-103CE7A18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(2)</a:t>
            </a:r>
            <a:r>
              <a:rPr lang="zh-CN" altLang="en-US" dirty="0"/>
              <a:t>先把语句编号，以便于描述：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	k=k*2      </a:t>
            </a:r>
            <a:r>
              <a:rPr lang="zh-CN" altLang="en-US" dirty="0"/>
              <a:t>①                                   </a:t>
            </a:r>
            <a:r>
              <a:rPr lang="en-US" altLang="zh-CN" dirty="0"/>
              <a:t>print k;   </a:t>
            </a:r>
            <a:r>
              <a:rPr lang="zh-CN" altLang="en-US" dirty="0"/>
              <a:t>③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	k=k+1 	 </a:t>
            </a:r>
            <a:r>
              <a:rPr lang="zh-CN" altLang="en-US" dirty="0"/>
              <a:t>② </a:t>
            </a:r>
            <a:r>
              <a:rPr lang="en-US" altLang="zh-CN" dirty="0"/>
              <a:t>			k=0; 	</a:t>
            </a:r>
            <a:r>
              <a:rPr lang="zh-CN" altLang="en-US" dirty="0"/>
              <a:t>④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1)</a:t>
            </a:r>
            <a:r>
              <a:rPr lang="zh-CN" altLang="en-US" dirty="0"/>
              <a:t>初值为</a:t>
            </a:r>
            <a:r>
              <a:rPr lang="en-US" altLang="zh-CN" dirty="0"/>
              <a:t>5</a:t>
            </a:r>
            <a:r>
              <a:rPr lang="zh-CN" altLang="en-US" dirty="0"/>
              <a:t>，所以执行两个循环后，</a:t>
            </a:r>
            <a:r>
              <a:rPr lang="en-US" altLang="zh-CN" dirty="0"/>
              <a:t>K=23.</a:t>
            </a:r>
          </a:p>
          <a:p>
            <a:pPr marL="457200" indent="-45720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2</a:t>
            </a:r>
            <a:r>
              <a:rPr lang="zh-CN" altLang="en-US" dirty="0"/>
              <a:t>）语句 并发执行有以下情况：</a:t>
            </a:r>
            <a:endParaRPr lang="en-US" altLang="zh-CN" dirty="0"/>
          </a:p>
          <a:p>
            <a:pPr marL="857250" lvl="1" indent="-457200">
              <a:buFont typeface="Wingdings" panose="05000000000000000000" pitchFamily="2" charset="2"/>
              <a:buNone/>
              <a:defRPr/>
            </a:pPr>
            <a:r>
              <a:rPr lang="zh-CN" altLang="en-US" sz="2000" dirty="0"/>
              <a:t>① ② ③ ④         这时打印的值 为</a:t>
            </a:r>
            <a:r>
              <a:rPr lang="en-US" altLang="zh-CN" sz="2000" dirty="0"/>
              <a:t>K =47</a:t>
            </a:r>
          </a:p>
          <a:p>
            <a:pPr marL="857250" lvl="1" indent="-457200">
              <a:buFont typeface="Wingdings" panose="05000000000000000000" pitchFamily="2" charset="2"/>
              <a:buNone/>
              <a:defRPr/>
            </a:pPr>
            <a:r>
              <a:rPr lang="zh-CN" altLang="en-US" sz="2000" dirty="0"/>
              <a:t>① ③ ② ④</a:t>
            </a:r>
            <a:r>
              <a:rPr lang="en-US" altLang="zh-CN" sz="2000" dirty="0"/>
              <a:t>	</a:t>
            </a:r>
            <a:r>
              <a:rPr lang="zh-CN" altLang="en-US" sz="2000" dirty="0"/>
              <a:t>这时打印的值 为</a:t>
            </a:r>
            <a:r>
              <a:rPr lang="en-US" altLang="zh-CN" sz="2000" dirty="0"/>
              <a:t>K =46</a:t>
            </a:r>
          </a:p>
          <a:p>
            <a:pPr marL="857250" lvl="1" indent="-457200">
              <a:buFont typeface="Wingdings" panose="05000000000000000000" pitchFamily="2" charset="2"/>
              <a:buNone/>
              <a:defRPr/>
            </a:pPr>
            <a:r>
              <a:rPr lang="zh-CN" altLang="en-US" sz="2000" dirty="0"/>
              <a:t>① ③ ④ ②</a:t>
            </a:r>
            <a:r>
              <a:rPr lang="en-US" altLang="zh-CN" sz="2000" dirty="0"/>
              <a:t>	</a:t>
            </a:r>
            <a:r>
              <a:rPr lang="zh-CN" altLang="en-US" sz="2000" dirty="0"/>
              <a:t>这时打印的值 为</a:t>
            </a:r>
            <a:r>
              <a:rPr lang="en-US" altLang="zh-CN" sz="2000" dirty="0"/>
              <a:t>K =46</a:t>
            </a:r>
          </a:p>
          <a:p>
            <a:pPr marL="857250" lvl="1" indent="-457200">
              <a:buFont typeface="Wingdings" panose="05000000000000000000" pitchFamily="2" charset="2"/>
              <a:buNone/>
              <a:defRPr/>
            </a:pPr>
            <a:r>
              <a:rPr lang="zh-CN" altLang="en-US" sz="2000" dirty="0"/>
              <a:t>③ ① ② ④</a:t>
            </a:r>
            <a:r>
              <a:rPr lang="en-US" altLang="zh-CN" sz="2000" dirty="0"/>
              <a:t>	</a:t>
            </a:r>
            <a:r>
              <a:rPr lang="zh-CN" altLang="en-US" sz="2000" dirty="0"/>
              <a:t>这时打印的值 为</a:t>
            </a:r>
            <a:r>
              <a:rPr lang="en-US" altLang="zh-CN" sz="2000" dirty="0"/>
              <a:t>K =23</a:t>
            </a:r>
          </a:p>
          <a:p>
            <a:pPr marL="857250" lvl="1" indent="-457200">
              <a:buFont typeface="Wingdings" panose="05000000000000000000" pitchFamily="2" charset="2"/>
              <a:buNone/>
              <a:defRPr/>
            </a:pPr>
            <a:r>
              <a:rPr lang="zh-CN" altLang="en-US" sz="2000" dirty="0"/>
              <a:t>③ ① ④ ②</a:t>
            </a:r>
            <a:r>
              <a:rPr lang="en-US" altLang="zh-CN" sz="2000" dirty="0"/>
              <a:t>	</a:t>
            </a:r>
            <a:r>
              <a:rPr lang="zh-CN" altLang="en-US" sz="2000" dirty="0"/>
              <a:t>这时打印的值 为</a:t>
            </a:r>
            <a:r>
              <a:rPr lang="en-US" altLang="zh-CN" sz="2000" dirty="0"/>
              <a:t>K =23</a:t>
            </a:r>
          </a:p>
          <a:p>
            <a:pPr marL="857250" lvl="1" indent="-457200">
              <a:buFont typeface="Wingdings" panose="05000000000000000000" pitchFamily="2" charset="2"/>
              <a:buNone/>
              <a:defRPr/>
            </a:pPr>
            <a:r>
              <a:rPr lang="zh-CN" altLang="en-US" sz="2000" dirty="0"/>
              <a:t>③ ④ ① ②</a:t>
            </a:r>
            <a:r>
              <a:rPr lang="en-US" altLang="zh-CN" sz="2000" dirty="0"/>
              <a:t>	</a:t>
            </a:r>
            <a:r>
              <a:rPr lang="zh-CN" altLang="en-US" sz="2000" dirty="0"/>
              <a:t>这时打印的值 为</a:t>
            </a:r>
            <a:r>
              <a:rPr lang="en-US" altLang="zh-CN" sz="2000" dirty="0"/>
              <a:t>K =23</a:t>
            </a:r>
          </a:p>
          <a:p>
            <a:pPr marL="857250" lvl="1" indent="-457200">
              <a:buFont typeface="Wingdings" panose="05000000000000000000" pitchFamily="2" charset="2"/>
              <a:buNone/>
              <a:defRPr/>
            </a:pPr>
            <a:r>
              <a:rPr lang="zh-CN" altLang="en-US" sz="2000" dirty="0"/>
              <a:t>由于 </a:t>
            </a:r>
            <a:r>
              <a:rPr lang="en-US" altLang="zh-CN" sz="2000" dirty="0"/>
              <a:t>P1</a:t>
            </a:r>
            <a:r>
              <a:rPr lang="zh-CN" altLang="en-US" sz="2000" dirty="0"/>
              <a:t>，</a:t>
            </a:r>
            <a:r>
              <a:rPr lang="en-US" altLang="zh-CN" sz="2000" dirty="0"/>
              <a:t>P2</a:t>
            </a:r>
            <a:r>
              <a:rPr lang="zh-CN" altLang="en-US" sz="2000" dirty="0"/>
              <a:t>并发执行，共享 了变量</a:t>
            </a:r>
            <a:r>
              <a:rPr lang="en-US" altLang="zh-CN" sz="2000" dirty="0"/>
              <a:t>K</a:t>
            </a:r>
            <a:r>
              <a:rPr lang="zh-CN" altLang="en-US" sz="2000" dirty="0"/>
              <a:t>，故产生了结果 不一致。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sz="3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AAC59F31-DF5F-449B-A892-42CDCFBE4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>
                <a:solidFill>
                  <a:srgbClr val="0070C0"/>
                </a:solidFill>
              </a:rPr>
              <a:t>第三章 同步、通信与死锁</a:t>
            </a:r>
          </a:p>
        </p:txBody>
      </p:sp>
      <p:sp>
        <p:nvSpPr>
          <p:cNvPr id="28675" name="内容占位符 2">
            <a:extLst>
              <a:ext uri="{FF2B5EF4-FFF2-40B4-BE49-F238E27FC236}">
                <a16:creationId xmlns:a16="http://schemas.microsoft.com/office/drawing/2014/main" id="{3248C9C9-5A8A-4CF8-9553-69BFA5E4F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600"/>
              <a:t>18.</a:t>
            </a:r>
            <a:r>
              <a:rPr lang="zh-CN" altLang="en-US" sz="2400"/>
              <a:t>一个经典同步问题：吸烟者问题（</a:t>
            </a:r>
            <a:r>
              <a:rPr lang="en-US" altLang="zh-CN" sz="2400"/>
              <a:t>patil,1971)</a:t>
            </a:r>
            <a:r>
              <a:rPr lang="zh-CN" altLang="en-US" sz="2400"/>
              <a:t>。三个吸烟者在一个房间内，还有一个香烟供应者。为了制造并抽掉香烟，每个吸烟者需要三样东西：烟草、纸和火柴。供应者有丰富的货物提供。三个吸烟者中，第一个有自己的烟草，第二个有自己的纸，第三个有自己的火柴。供应者将两样东西放在桌子上，允许一个吸烟者进行对健康不利的吸烟。当吸烟者完成吸烟后唤醒供应者，供应者再放两样东西（随机地）在桌面上， 然后唤醒另一个吸烟者。试采用：</a:t>
            </a:r>
            <a:endParaRPr lang="en-US" altLang="zh-CN" sz="2400"/>
          </a:p>
          <a:p>
            <a:pPr marL="857250" lvl="1" indent="-457200">
              <a:buFont typeface="Wingdings" panose="05000000000000000000" pitchFamily="2" charset="2"/>
              <a:buNone/>
            </a:pPr>
            <a:r>
              <a:rPr lang="zh-CN" altLang="en-US"/>
              <a:t>信号量和</a:t>
            </a:r>
            <a:r>
              <a:rPr lang="en-US" altLang="zh-CN"/>
              <a:t>P</a:t>
            </a:r>
            <a:r>
              <a:rPr lang="zh-CN" altLang="en-US"/>
              <a:t>、</a:t>
            </a:r>
            <a:r>
              <a:rPr lang="en-US" altLang="zh-CN"/>
              <a:t>V</a:t>
            </a:r>
            <a:r>
              <a:rPr lang="zh-CN" altLang="en-US"/>
              <a:t>操作</a:t>
            </a:r>
            <a:r>
              <a:rPr lang="en-US" altLang="zh-CN"/>
              <a:t> </a:t>
            </a:r>
            <a:r>
              <a:rPr lang="zh-CN" altLang="en-US"/>
              <a:t>编写他们同步工作的程序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28369269-F601-4957-8DF9-4E1B50EE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>
                <a:solidFill>
                  <a:srgbClr val="0070C0"/>
                </a:solidFill>
              </a:rPr>
              <a:t>第三章 同步、通信与死锁</a:t>
            </a:r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F39F5DB7-9C1C-40FF-BC0D-015B3DA40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1600"/>
              <a:t>解</a:t>
            </a:r>
            <a:r>
              <a:rPr lang="en-US" altLang="zh-CN" sz="1600">
                <a:sym typeface="Wingdings" panose="05000000000000000000" pitchFamily="2" charset="2"/>
              </a:rPr>
              <a:t>:(1)</a:t>
            </a:r>
            <a:r>
              <a:rPr lang="zh-CN" altLang="en-US" sz="1600">
                <a:sym typeface="Wingdings" panose="05000000000000000000" pitchFamily="2" charset="2"/>
              </a:rPr>
              <a:t>用信号量和</a:t>
            </a:r>
            <a:r>
              <a:rPr lang="en-US" altLang="zh-CN" sz="1600">
                <a:sym typeface="Wingdings" panose="05000000000000000000" pitchFamily="2" charset="2"/>
              </a:rPr>
              <a:t>P</a:t>
            </a:r>
            <a:r>
              <a:rPr lang="zh-CN" altLang="en-US" sz="1600">
                <a:sym typeface="Wingdings" panose="05000000000000000000" pitchFamily="2" charset="2"/>
              </a:rPr>
              <a:t>、</a:t>
            </a:r>
            <a:r>
              <a:rPr lang="en-US" altLang="zh-CN" sz="1600">
                <a:sym typeface="Wingdings" panose="05000000000000000000" pitchFamily="2" charset="2"/>
              </a:rPr>
              <a:t>V</a:t>
            </a:r>
            <a:r>
              <a:rPr lang="zh-CN" altLang="en-US" sz="1600">
                <a:sym typeface="Wingdings" panose="05000000000000000000" pitchFamily="2" charset="2"/>
              </a:rPr>
              <a:t>操作</a:t>
            </a:r>
            <a:endParaRPr lang="en-US" altLang="zh-CN" sz="160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>
                <a:sym typeface="Wingdings" panose="05000000000000000000" pitchFamily="2" charset="2"/>
              </a:rPr>
              <a:t>	semaphore S,S1,S2,S3;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/>
              <a:t>	S=1;S1=S2=S3=0;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/>
              <a:t>	bool flag1,flag2,flag3;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/>
              <a:t>	flag1=flag2=flag3=false; // flag1,flag2,flag3</a:t>
            </a:r>
            <a:r>
              <a:rPr lang="zh-CN" altLang="en-US" sz="1600"/>
              <a:t>分别表示烟草、纸、火柴</a:t>
            </a:r>
            <a:r>
              <a:rPr lang="en-US" altLang="zh-CN" sz="1600"/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/>
              <a:t>cobegin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/>
              <a:t>     process </a:t>
            </a:r>
            <a:r>
              <a:rPr lang="zh-CN" altLang="en-US" sz="1600"/>
              <a:t>供应者（）</a:t>
            </a:r>
            <a:r>
              <a:rPr lang="en-US" altLang="zh-CN" sz="160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/>
              <a:t>                while(true){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/>
              <a:t>		    	P(S);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/>
              <a:t>			{</a:t>
            </a:r>
            <a:r>
              <a:rPr lang="zh-CN" altLang="en-US" sz="1600"/>
              <a:t>取两种香烟原料放桌上，将相应的</a:t>
            </a:r>
            <a:r>
              <a:rPr lang="en-US" altLang="zh-CN" sz="1600"/>
              <a:t>flagi</a:t>
            </a:r>
            <a:r>
              <a:rPr lang="zh-CN" altLang="en-US" sz="1600"/>
              <a:t>置为</a:t>
            </a:r>
            <a:r>
              <a:rPr lang="en-US" altLang="zh-CN" sz="1600"/>
              <a:t>true}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/>
              <a:t>			if(flag2&amp;&amp;flag3)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/>
              <a:t>				V(S1);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/>
              <a:t>			else if(flag1&amp;&amp;flag3)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/>
              <a:t>				V(S2);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/>
              <a:t>			else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/>
              <a:t>				V(S3);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/>
              <a:t>		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/>
              <a:t>	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1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081FDAE1-D274-4EEA-BC66-0DC8170C9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>
                <a:solidFill>
                  <a:srgbClr val="0070C0"/>
                </a:solidFill>
              </a:rPr>
              <a:t>第三章 同步、通信与死锁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9B9F085-FEE9-401E-899A-F9EF006F72B5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403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70000" lnSpcReduction="20000"/>
          </a:bodyPr>
          <a:lstStyle/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500" kern="0" dirty="0">
                <a:latin typeface="+mn-lt"/>
                <a:ea typeface="+mn-ea"/>
              </a:rPr>
              <a:t>process </a:t>
            </a:r>
            <a:r>
              <a:rPr lang="zh-CN" altLang="en-US" sz="2500" kern="0" dirty="0">
                <a:latin typeface="+mn-lt"/>
                <a:ea typeface="+mn-ea"/>
              </a:rPr>
              <a:t>吸烟者</a:t>
            </a:r>
            <a:r>
              <a:rPr lang="en-US" altLang="zh-CN" sz="2500" kern="0" dirty="0">
                <a:latin typeface="+mn-lt"/>
                <a:ea typeface="+mn-ea"/>
              </a:rPr>
              <a:t>1</a:t>
            </a:r>
            <a:r>
              <a:rPr lang="zh-CN" altLang="en-US" sz="2500" kern="0" dirty="0">
                <a:latin typeface="+mn-lt"/>
                <a:ea typeface="+mn-ea"/>
              </a:rPr>
              <a:t>（）</a:t>
            </a:r>
            <a:r>
              <a:rPr lang="en-US" altLang="zh-CN" sz="2500" kern="0" dirty="0">
                <a:latin typeface="+mn-lt"/>
                <a:ea typeface="+mn-ea"/>
              </a:rPr>
              <a:t>{</a:t>
            </a: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500" kern="0" dirty="0">
                <a:latin typeface="+mn-lt"/>
                <a:ea typeface="+mn-ea"/>
              </a:rPr>
              <a:t>		while(true){</a:t>
            </a: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500" kern="0" dirty="0">
                <a:latin typeface="+mn-lt"/>
                <a:ea typeface="+mn-ea"/>
              </a:rPr>
              <a:t>		    	P(S1);</a:t>
            </a: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500" kern="0" dirty="0">
                <a:latin typeface="+mn-lt"/>
                <a:ea typeface="+mn-ea"/>
              </a:rPr>
              <a:t>			{</a:t>
            </a:r>
            <a:r>
              <a:rPr lang="zh-CN" altLang="en-US" sz="2500" kern="0" dirty="0">
                <a:latin typeface="+mn-lt"/>
                <a:ea typeface="+mn-ea"/>
              </a:rPr>
              <a:t>取原料，做香烟</a:t>
            </a:r>
            <a:r>
              <a:rPr lang="en-US" altLang="zh-CN" sz="2500" kern="0" dirty="0">
                <a:latin typeface="+mn-lt"/>
                <a:ea typeface="+mn-ea"/>
              </a:rPr>
              <a:t>};</a:t>
            </a: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500" kern="0" dirty="0">
                <a:latin typeface="+mn-lt"/>
                <a:ea typeface="+mn-ea"/>
              </a:rPr>
              <a:t>			 </a:t>
            </a:r>
            <a:r>
              <a:rPr lang="en-US" altLang="zh-CN" sz="2500" kern="0" dirty="0"/>
              <a:t>{</a:t>
            </a:r>
            <a:r>
              <a:rPr lang="zh-CN" altLang="en-US" sz="2500" kern="0" dirty="0"/>
              <a:t>吸香烟</a:t>
            </a:r>
            <a:r>
              <a:rPr lang="en-US" altLang="zh-CN" sz="2500" kern="0" dirty="0"/>
              <a:t>};</a:t>
            </a:r>
            <a:endParaRPr lang="en-US" altLang="zh-CN" sz="2500" kern="0" dirty="0">
              <a:latin typeface="+mn-lt"/>
              <a:ea typeface="+mn-ea"/>
            </a:endParaRP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500" kern="0" dirty="0">
                <a:latin typeface="+mn-lt"/>
                <a:ea typeface="+mn-ea"/>
              </a:rPr>
              <a:t>			</a:t>
            </a:r>
            <a:r>
              <a:rPr lang="en-US" altLang="zh-CN" sz="2500" kern="0" dirty="0"/>
              <a:t> V(S); </a:t>
            </a:r>
            <a:endParaRPr lang="en-US" altLang="zh-CN" sz="2500" kern="0" dirty="0">
              <a:latin typeface="+mn-lt"/>
              <a:ea typeface="+mn-ea"/>
            </a:endParaRP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500" kern="0" dirty="0">
                <a:latin typeface="+mn-lt"/>
                <a:ea typeface="+mn-ea"/>
              </a:rPr>
              <a:t>		}	</a:t>
            </a: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500" kern="0" dirty="0">
                <a:latin typeface="+mn-lt"/>
                <a:ea typeface="+mn-ea"/>
              </a:rPr>
              <a:t>}</a:t>
            </a: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500" kern="0" dirty="0">
                <a:latin typeface="+mn-lt"/>
                <a:ea typeface="+mn-ea"/>
              </a:rPr>
              <a:t>process </a:t>
            </a:r>
            <a:r>
              <a:rPr lang="zh-CN" altLang="en-US" sz="2500" kern="0" dirty="0">
                <a:latin typeface="+mn-lt"/>
                <a:ea typeface="+mn-ea"/>
              </a:rPr>
              <a:t>吸烟者</a:t>
            </a:r>
            <a:r>
              <a:rPr lang="en-US" altLang="zh-CN" sz="2500" kern="0" dirty="0">
                <a:latin typeface="+mn-lt"/>
                <a:ea typeface="+mn-ea"/>
              </a:rPr>
              <a:t>2</a:t>
            </a:r>
            <a:r>
              <a:rPr lang="zh-CN" altLang="en-US" sz="2500" kern="0" dirty="0">
                <a:latin typeface="+mn-lt"/>
                <a:ea typeface="+mn-ea"/>
              </a:rPr>
              <a:t>（）</a:t>
            </a:r>
            <a:r>
              <a:rPr lang="en-US" altLang="zh-CN" sz="2500" kern="0" dirty="0">
                <a:latin typeface="+mn-lt"/>
                <a:ea typeface="+mn-ea"/>
              </a:rPr>
              <a:t>{</a:t>
            </a: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500" kern="0" dirty="0">
                <a:latin typeface="+mn-lt"/>
                <a:ea typeface="+mn-ea"/>
              </a:rPr>
              <a:t>		while(true){</a:t>
            </a: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500" kern="0" dirty="0">
                <a:latin typeface="+mn-lt"/>
                <a:ea typeface="+mn-ea"/>
              </a:rPr>
              <a:t>		    	P(S2);</a:t>
            </a: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500" kern="0" dirty="0">
                <a:latin typeface="+mn-lt"/>
                <a:ea typeface="+mn-ea"/>
              </a:rPr>
              <a:t>			{</a:t>
            </a:r>
            <a:r>
              <a:rPr lang="zh-CN" altLang="en-US" sz="2500" kern="0" dirty="0">
                <a:latin typeface="+mn-lt"/>
                <a:ea typeface="+mn-ea"/>
              </a:rPr>
              <a:t>取原料，做香烟</a:t>
            </a:r>
            <a:r>
              <a:rPr lang="en-US" altLang="zh-CN" sz="2500" kern="0" dirty="0">
                <a:latin typeface="+mn-lt"/>
                <a:ea typeface="+mn-ea"/>
              </a:rPr>
              <a:t>};</a:t>
            </a: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500" kern="0" dirty="0">
                <a:latin typeface="+mn-lt"/>
                <a:ea typeface="+mn-ea"/>
              </a:rPr>
              <a:t>			 </a:t>
            </a:r>
            <a:r>
              <a:rPr lang="en-US" altLang="zh-CN" sz="2500" kern="0" dirty="0"/>
              <a:t>{</a:t>
            </a:r>
            <a:r>
              <a:rPr lang="zh-CN" altLang="en-US" sz="2500" kern="0" dirty="0"/>
              <a:t>吸香烟</a:t>
            </a:r>
            <a:r>
              <a:rPr lang="en-US" altLang="zh-CN" sz="2500" kern="0" dirty="0"/>
              <a:t>};</a:t>
            </a:r>
            <a:endParaRPr lang="en-US" altLang="zh-CN" sz="2500" kern="0" dirty="0">
              <a:latin typeface="+mn-lt"/>
              <a:ea typeface="+mn-ea"/>
            </a:endParaRP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500" kern="0" dirty="0">
                <a:latin typeface="+mn-lt"/>
                <a:ea typeface="+mn-ea"/>
              </a:rPr>
              <a:t>			</a:t>
            </a:r>
            <a:r>
              <a:rPr lang="en-US" altLang="zh-CN" sz="2500" kern="0" dirty="0"/>
              <a:t> V(S); </a:t>
            </a:r>
            <a:endParaRPr lang="en-US" altLang="zh-CN" sz="2500" kern="0" dirty="0">
              <a:latin typeface="+mn-lt"/>
              <a:ea typeface="+mn-ea"/>
            </a:endParaRP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500" kern="0" dirty="0">
                <a:latin typeface="+mn-lt"/>
                <a:ea typeface="+mn-ea"/>
              </a:rPr>
              <a:t>		}	</a:t>
            </a: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500" kern="0" dirty="0">
                <a:latin typeface="+mn-lt"/>
                <a:ea typeface="+mn-ea"/>
              </a:rPr>
              <a:t>}</a:t>
            </a: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endParaRPr lang="en-US" altLang="zh-CN" sz="2500" kern="0" dirty="0">
              <a:latin typeface="+mn-lt"/>
              <a:ea typeface="+mn-ea"/>
            </a:endParaRP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endParaRPr lang="en-US" altLang="zh-CN" sz="2500" kern="0" dirty="0">
              <a:latin typeface="+mn-lt"/>
              <a:ea typeface="+mn-ea"/>
            </a:endParaRP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endParaRPr lang="en-US" altLang="zh-CN" sz="2000" kern="0" dirty="0">
              <a:latin typeface="+mn-lt"/>
              <a:ea typeface="+mn-ea"/>
            </a:endParaRP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endParaRPr lang="en-US" altLang="zh-CN" sz="2000" kern="0" dirty="0">
              <a:latin typeface="+mn-lt"/>
              <a:ea typeface="+mn-ea"/>
            </a:endParaRP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endParaRPr lang="en-US" altLang="zh-CN" sz="2000" kern="0" dirty="0">
              <a:latin typeface="+mn-lt"/>
              <a:ea typeface="+mn-ea"/>
            </a:endParaRPr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920C51AC-BDA4-4760-BF83-DBD7C2E37D96}"/>
              </a:ext>
            </a:extLst>
          </p:cNvPr>
          <p:cNvSpPr txBox="1">
            <a:spLocks/>
          </p:cNvSpPr>
          <p:nvPr/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 kern="0" dirty="0">
                <a:latin typeface="+mn-lt"/>
                <a:ea typeface="+mn-ea"/>
              </a:rPr>
              <a:t>process </a:t>
            </a:r>
            <a:r>
              <a:rPr lang="zh-CN" altLang="en-US" sz="2000" kern="0" dirty="0">
                <a:latin typeface="+mn-lt"/>
                <a:ea typeface="+mn-ea"/>
              </a:rPr>
              <a:t>吸烟者</a:t>
            </a:r>
            <a:r>
              <a:rPr lang="en-US" altLang="zh-CN" sz="2000" kern="0" dirty="0">
                <a:latin typeface="+mn-lt"/>
                <a:ea typeface="+mn-ea"/>
              </a:rPr>
              <a:t>3</a:t>
            </a:r>
            <a:r>
              <a:rPr lang="zh-CN" altLang="en-US" sz="2000" kern="0" dirty="0">
                <a:latin typeface="+mn-lt"/>
                <a:ea typeface="+mn-ea"/>
              </a:rPr>
              <a:t>（）</a:t>
            </a:r>
            <a:r>
              <a:rPr lang="en-US" altLang="zh-CN" sz="2000" kern="0" dirty="0">
                <a:latin typeface="+mn-lt"/>
                <a:ea typeface="+mn-ea"/>
              </a:rPr>
              <a:t>{</a:t>
            </a: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 kern="0" dirty="0">
                <a:latin typeface="+mn-lt"/>
                <a:ea typeface="+mn-ea"/>
              </a:rPr>
              <a:t>		while(true){</a:t>
            </a: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 kern="0" dirty="0">
                <a:latin typeface="+mn-lt"/>
                <a:ea typeface="+mn-ea"/>
              </a:rPr>
              <a:t>		    	P(S3);</a:t>
            </a: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 kern="0" dirty="0">
                <a:latin typeface="+mn-lt"/>
                <a:ea typeface="+mn-ea"/>
              </a:rPr>
              <a:t>			{</a:t>
            </a:r>
            <a:r>
              <a:rPr lang="zh-CN" altLang="en-US" sz="2000" kern="0" dirty="0">
                <a:latin typeface="+mn-lt"/>
                <a:ea typeface="+mn-ea"/>
              </a:rPr>
              <a:t>取原料，做香烟</a:t>
            </a:r>
            <a:r>
              <a:rPr lang="en-US" altLang="zh-CN" sz="2000" kern="0" dirty="0">
                <a:latin typeface="+mn-lt"/>
                <a:ea typeface="+mn-ea"/>
              </a:rPr>
              <a:t>};</a:t>
            </a: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 kern="0" dirty="0">
                <a:latin typeface="+mn-lt"/>
                <a:ea typeface="+mn-ea"/>
              </a:rPr>
              <a:t>			 </a:t>
            </a:r>
            <a:r>
              <a:rPr lang="en-US" altLang="zh-CN" sz="2000" kern="0" dirty="0"/>
              <a:t>{</a:t>
            </a:r>
            <a:r>
              <a:rPr lang="zh-CN" altLang="en-US" sz="2000" kern="0" dirty="0"/>
              <a:t>吸香烟</a:t>
            </a:r>
            <a:r>
              <a:rPr lang="en-US" altLang="zh-CN" sz="2000" kern="0" dirty="0"/>
              <a:t>};</a:t>
            </a:r>
            <a:endParaRPr lang="en-US" altLang="zh-CN" sz="2000" kern="0" dirty="0">
              <a:latin typeface="+mn-lt"/>
              <a:ea typeface="+mn-ea"/>
            </a:endParaRP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 kern="0" dirty="0">
                <a:latin typeface="+mn-lt"/>
                <a:ea typeface="+mn-ea"/>
              </a:rPr>
              <a:t>			</a:t>
            </a:r>
            <a:r>
              <a:rPr lang="en-US" altLang="zh-CN" sz="2000" kern="0" dirty="0"/>
              <a:t> V(S); </a:t>
            </a:r>
            <a:endParaRPr lang="en-US" altLang="zh-CN" sz="2000" kern="0" dirty="0">
              <a:latin typeface="+mn-lt"/>
              <a:ea typeface="+mn-ea"/>
            </a:endParaRP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 kern="0" dirty="0">
                <a:latin typeface="+mn-lt"/>
                <a:ea typeface="+mn-ea"/>
              </a:rPr>
              <a:t>		}	</a:t>
            </a: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 kern="0" dirty="0">
                <a:latin typeface="+mn-lt"/>
                <a:ea typeface="+mn-ea"/>
              </a:rPr>
              <a:t>}</a:t>
            </a: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 kern="0" dirty="0" err="1">
                <a:latin typeface="+mn-lt"/>
                <a:ea typeface="+mn-ea"/>
              </a:rPr>
              <a:t>coend</a:t>
            </a:r>
            <a:endParaRPr lang="zh-CN" altLang="en-US" sz="2000" kern="0" dirty="0">
              <a:latin typeface="+mn-lt"/>
              <a:ea typeface="+mn-ea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F5A82DE-C79A-4973-966D-C4100ECC8E44}"/>
              </a:ext>
            </a:extLst>
          </p:cNvPr>
          <p:cNvCxnSpPr/>
          <p:nvPr/>
        </p:nvCxnSpPr>
        <p:spPr>
          <a:xfrm rot="5400000">
            <a:off x="1964532" y="4179094"/>
            <a:ext cx="53594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30A26FC9-4ECD-4F92-A8AB-21E36A8E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>
                <a:solidFill>
                  <a:srgbClr val="0070C0"/>
                </a:solidFill>
              </a:rPr>
              <a:t>第三章 同步、通信与死锁</a:t>
            </a:r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8DF201ED-4AE8-4525-B956-2E3A8D0F0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25</a:t>
            </a:r>
            <a:r>
              <a:rPr lang="zh-CN" altLang="en-US" sz="2000"/>
              <a:t>一条公路两次横跨运河，两个运河桥相距</a:t>
            </a:r>
            <a:r>
              <a:rPr lang="en-US" altLang="zh-CN" sz="2000"/>
              <a:t>100m</a:t>
            </a:r>
            <a:r>
              <a:rPr lang="zh-CN" altLang="en-US" sz="2000"/>
              <a:t>，均带有闸门，供船只通过运河桥，运河和公路的交通均是单向的。运河上的运输由驳船担负，在一艘驳船接近吊桥</a:t>
            </a:r>
            <a:r>
              <a:rPr lang="en-US" altLang="zh-CN" sz="2000"/>
              <a:t>A</a:t>
            </a:r>
            <a:r>
              <a:rPr lang="zh-CN" altLang="en-US" sz="2000"/>
              <a:t>时就拉汽笛警告，若桥上无车辆，吊桥就吊起，直到驳船尾</a:t>
            </a:r>
            <a:r>
              <a:rPr lang="en-US" altLang="zh-CN" sz="2000"/>
              <a:t>P</a:t>
            </a:r>
            <a:r>
              <a:rPr lang="zh-CN" altLang="en-US" sz="2000"/>
              <a:t>通过此桥为止。对吊桥</a:t>
            </a:r>
            <a:r>
              <a:rPr lang="en-US" altLang="zh-CN" sz="2000"/>
              <a:t>B</a:t>
            </a:r>
            <a:r>
              <a:rPr lang="zh-CN" altLang="en-US" sz="2000"/>
              <a:t>也按照同样的次序进行处理。典型的驳船长度为</a:t>
            </a:r>
            <a:r>
              <a:rPr lang="en-US" altLang="zh-CN" sz="2000"/>
              <a:t>200m</a:t>
            </a:r>
            <a:r>
              <a:rPr lang="zh-CN" altLang="en-US" sz="2000"/>
              <a:t>，当它在河上就行时是否会产生死锁？若会，请说明理由，提出一种防止死锁的方法，并用信号量来实现驳船的同步</a:t>
            </a:r>
            <a:r>
              <a:rPr lang="zh-CN" altLang="en-US"/>
              <a:t>。</a:t>
            </a:r>
            <a:r>
              <a:rPr lang="en-US" altLang="zh-CN"/>
              <a:t>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  <p:pic>
        <p:nvPicPr>
          <p:cNvPr id="31748" name="图片 5">
            <a:extLst>
              <a:ext uri="{FF2B5EF4-FFF2-40B4-BE49-F238E27FC236}">
                <a16:creationId xmlns:a16="http://schemas.microsoft.com/office/drawing/2014/main" id="{6D03A21D-3587-4C05-810C-244D99E3D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3786188"/>
            <a:ext cx="6643688" cy="276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BE523D3A-50B0-4359-9D03-84C51D68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>
                <a:solidFill>
                  <a:srgbClr val="0070C0"/>
                </a:solidFill>
              </a:rPr>
              <a:t>第一章 操作系统概论</a:t>
            </a:r>
          </a:p>
        </p:txBody>
      </p:sp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8736AF35-2972-4080-A345-0B1B11E02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OS</a:t>
            </a:r>
            <a:r>
              <a:rPr lang="zh-CN" altLang="en-US"/>
              <a:t>定义或者描述</a:t>
            </a:r>
            <a:endParaRPr lang="en-US" altLang="zh-CN"/>
          </a:p>
          <a:p>
            <a:pPr lvl="1"/>
            <a:r>
              <a:rPr lang="zh-CN" altLang="en-US"/>
              <a:t>作用</a:t>
            </a:r>
            <a:endParaRPr lang="en-US" altLang="zh-CN"/>
          </a:p>
          <a:p>
            <a:pPr lvl="1"/>
            <a:r>
              <a:rPr lang="zh-CN" altLang="en-US"/>
              <a:t>特性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zh-CN" altLang="en-US"/>
              <a:t>多道程序设计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zh-CN" altLang="en-US"/>
              <a:t>实时操作系统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zh-CN" altLang="en-US"/>
              <a:t>微内核结构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39B43669-34EF-435C-9F5C-82A22C8CB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>
                <a:solidFill>
                  <a:srgbClr val="0070C0"/>
                </a:solidFill>
              </a:rPr>
              <a:t>第三章 同步、通信与死锁</a:t>
            </a:r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021A4B38-97A0-41B2-96AB-F5B187F18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/>
              <a:t>解</a:t>
            </a:r>
            <a:r>
              <a:rPr lang="zh-CN" altLang="en-US">
                <a:sym typeface="Wingdings" panose="05000000000000000000" pitchFamily="2" charset="2"/>
              </a:rPr>
              <a:t> </a:t>
            </a:r>
            <a:r>
              <a:rPr lang="en-US" altLang="zh-CN">
                <a:sym typeface="Wingdings" panose="05000000000000000000" pitchFamily="2" charset="2"/>
              </a:rPr>
              <a:t>(1)</a:t>
            </a:r>
            <a:r>
              <a:rPr lang="zh-CN" altLang="en-US">
                <a:sym typeface="Wingdings" panose="05000000000000000000" pitchFamily="2" charset="2"/>
              </a:rPr>
              <a:t>驳船长</a:t>
            </a:r>
            <a:r>
              <a:rPr lang="en-US" altLang="zh-CN">
                <a:sym typeface="Wingdings" panose="05000000000000000000" pitchFamily="2" charset="2"/>
              </a:rPr>
              <a:t>200m</a:t>
            </a:r>
            <a:r>
              <a:rPr lang="zh-CN" altLang="en-US">
                <a:sym typeface="Wingdings" panose="05000000000000000000" pitchFamily="2" charset="2"/>
              </a:rPr>
              <a:t>，当驳船通过了</a:t>
            </a:r>
            <a:r>
              <a:rPr lang="en-US" altLang="zh-CN">
                <a:sym typeface="Wingdings" panose="05000000000000000000" pitchFamily="2" charset="2"/>
              </a:rPr>
              <a:t>A</a:t>
            </a:r>
            <a:r>
              <a:rPr lang="zh-CN" altLang="en-US">
                <a:sym typeface="Wingdings" panose="05000000000000000000" pitchFamily="2" charset="2"/>
              </a:rPr>
              <a:t>桥，其船头到达</a:t>
            </a:r>
            <a:r>
              <a:rPr lang="en-US" altLang="zh-CN">
                <a:sym typeface="Wingdings" panose="05000000000000000000" pitchFamily="2" charset="2"/>
              </a:rPr>
              <a:t>B</a:t>
            </a:r>
            <a:r>
              <a:rPr lang="zh-CN" altLang="en-US">
                <a:sym typeface="Wingdings" panose="05000000000000000000" pitchFamily="2" charset="2"/>
              </a:rPr>
              <a:t>桥，请求</a:t>
            </a:r>
            <a:r>
              <a:rPr lang="en-US" altLang="zh-CN">
                <a:sym typeface="Wingdings" panose="05000000000000000000" pitchFamily="2" charset="2"/>
              </a:rPr>
              <a:t>B</a:t>
            </a:r>
            <a:r>
              <a:rPr lang="zh-CN" altLang="en-US">
                <a:sym typeface="Wingdings" panose="05000000000000000000" pitchFamily="2" charset="2"/>
              </a:rPr>
              <a:t>桥吊起，而此时它的尾部仍占据</a:t>
            </a:r>
            <a:r>
              <a:rPr lang="en-US" altLang="zh-CN">
                <a:sym typeface="Wingdings" panose="05000000000000000000" pitchFamily="2" charset="2"/>
              </a:rPr>
              <a:t>A</a:t>
            </a:r>
            <a:r>
              <a:rPr lang="zh-CN" altLang="en-US">
                <a:sym typeface="Wingdings" panose="05000000000000000000" pitchFamily="2" charset="2"/>
              </a:rPr>
              <a:t>桥。若这个时候</a:t>
            </a:r>
            <a:r>
              <a:rPr lang="en-US" altLang="zh-CN">
                <a:sym typeface="Wingdings" panose="05000000000000000000" pitchFamily="2" charset="2"/>
              </a:rPr>
              <a:t>B</a:t>
            </a:r>
            <a:r>
              <a:rPr lang="zh-CN" altLang="en-US">
                <a:sym typeface="Wingdings" panose="05000000000000000000" pitchFamily="2" charset="2"/>
              </a:rPr>
              <a:t>桥上及</a:t>
            </a:r>
            <a:r>
              <a:rPr lang="en-US" altLang="zh-CN">
                <a:sym typeface="Wingdings" panose="05000000000000000000" pitchFamily="2" charset="2"/>
              </a:rPr>
              <a:t>B</a:t>
            </a:r>
            <a:r>
              <a:rPr lang="zh-CN" altLang="en-US">
                <a:sym typeface="Wingdings" panose="05000000000000000000" pitchFamily="2" charset="2"/>
              </a:rPr>
              <a:t>桥到</a:t>
            </a:r>
            <a:r>
              <a:rPr lang="en-US" altLang="zh-CN">
                <a:sym typeface="Wingdings" panose="05000000000000000000" pitchFamily="2" charset="2"/>
              </a:rPr>
              <a:t>A</a:t>
            </a:r>
            <a:r>
              <a:rPr lang="zh-CN" altLang="en-US">
                <a:sym typeface="Wingdings" panose="05000000000000000000" pitchFamily="2" charset="2"/>
              </a:rPr>
              <a:t>桥之间的公路上都被汽车占据，而汽车又要求通过</a:t>
            </a:r>
            <a:r>
              <a:rPr lang="en-US" altLang="zh-CN">
                <a:sym typeface="Wingdings" panose="05000000000000000000" pitchFamily="2" charset="2"/>
              </a:rPr>
              <a:t>A</a:t>
            </a:r>
            <a:r>
              <a:rPr lang="zh-CN" altLang="en-US">
                <a:sym typeface="Wingdings" panose="05000000000000000000" pitchFamily="2" charset="2"/>
              </a:rPr>
              <a:t>桥。这样驳船和汽车都无法前进，形成死锁的局面。</a:t>
            </a:r>
            <a:endParaRPr lang="en-US" altLang="zh-CN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ym typeface="Wingdings" panose="05000000000000000000" pitchFamily="2" charset="2"/>
              </a:rPr>
              <a:t>（</a:t>
            </a:r>
            <a:r>
              <a:rPr lang="en-US" altLang="zh-CN">
                <a:sym typeface="Wingdings" panose="05000000000000000000" pitchFamily="2" charset="2"/>
              </a:rPr>
              <a:t>2</a:t>
            </a:r>
            <a:r>
              <a:rPr lang="zh-CN" altLang="en-US">
                <a:sym typeface="Wingdings" panose="05000000000000000000" pitchFamily="2" charset="2"/>
              </a:rPr>
              <a:t>）可以规定资源按序申请和分配，从而破坏了死锁的循环等待条件，防止死锁的发生。规定如下</a:t>
            </a:r>
            <a:r>
              <a:rPr lang="en-US" altLang="zh-CN">
                <a:sym typeface="Wingdings" panose="05000000000000000000" pitchFamily="2" charset="2"/>
              </a:rPr>
              <a:t>:B</a:t>
            </a:r>
            <a:r>
              <a:rPr lang="zh-CN" altLang="en-US">
                <a:sym typeface="Wingdings" panose="05000000000000000000" pitchFamily="2" charset="2"/>
              </a:rPr>
              <a:t>桥的序号小于</a:t>
            </a:r>
            <a:r>
              <a:rPr lang="en-US" altLang="zh-CN">
                <a:sym typeface="Wingdings" panose="05000000000000000000" pitchFamily="2" charset="2"/>
              </a:rPr>
              <a:t>A</a:t>
            </a:r>
            <a:r>
              <a:rPr lang="zh-CN" altLang="en-US">
                <a:sym typeface="Wingdings" panose="05000000000000000000" pitchFamily="2" charset="2"/>
              </a:rPr>
              <a:t>桥的序号，驳船和汽车都必须先申请序号小的资源</a:t>
            </a:r>
            <a:r>
              <a:rPr lang="en-US" altLang="zh-CN">
                <a:sym typeface="Wingdings" panose="05000000000000000000" pitchFamily="2" charset="2"/>
              </a:rPr>
              <a:t>B</a:t>
            </a:r>
            <a:r>
              <a:rPr lang="zh-CN" altLang="en-US">
                <a:sym typeface="Wingdings" panose="05000000000000000000" pitchFamily="2" charset="2"/>
              </a:rPr>
              <a:t>桥，申请得到满足后，再申请序号大的资源</a:t>
            </a:r>
            <a:r>
              <a:rPr lang="en-US" altLang="zh-CN">
                <a:sym typeface="Wingdings" panose="05000000000000000000" pitchFamily="2" charset="2"/>
              </a:rPr>
              <a:t>A</a:t>
            </a:r>
            <a:r>
              <a:rPr lang="zh-CN" altLang="en-US">
                <a:sym typeface="Wingdings" panose="05000000000000000000" pitchFamily="2" charset="2"/>
              </a:rPr>
              <a:t>桥。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B6F74225-CF25-40DC-A53A-EF69BC7E2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>
                <a:solidFill>
                  <a:srgbClr val="0070C0"/>
                </a:solidFill>
              </a:rPr>
              <a:t>第三章 同步、通信与死锁</a:t>
            </a:r>
          </a:p>
        </p:txBody>
      </p:sp>
      <p:pic>
        <p:nvPicPr>
          <p:cNvPr id="33795" name="内容占位符 3">
            <a:extLst>
              <a:ext uri="{FF2B5EF4-FFF2-40B4-BE49-F238E27FC236}">
                <a16:creationId xmlns:a16="http://schemas.microsoft.com/office/drawing/2014/main" id="{802609D4-D3E4-4C04-A17B-2C4146B5C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28813" y="1143000"/>
            <a:ext cx="5500687" cy="5437188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DA23FACE-1EBA-4593-99E1-C9ED17E49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>
                <a:solidFill>
                  <a:srgbClr val="0070C0"/>
                </a:solidFill>
              </a:rPr>
              <a:t>第三章 同步、通信与死锁</a:t>
            </a:r>
          </a:p>
        </p:txBody>
      </p:sp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85CF96D6-EDEB-47FE-A26C-FE3B8AE0C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/>
              <a:t>解：设置两个互斥信号量</a:t>
            </a:r>
            <a:r>
              <a:rPr lang="en-US" altLang="zh-CN"/>
              <a:t>mutexa,mutexb,</a:t>
            </a:r>
            <a:r>
              <a:rPr lang="zh-CN" altLang="en-US"/>
              <a:t>用来实现驳船和汽车对</a:t>
            </a:r>
            <a:r>
              <a:rPr lang="en-US" altLang="zh-CN"/>
              <a:t>A</a:t>
            </a:r>
            <a:r>
              <a:rPr lang="zh-CN" altLang="en-US"/>
              <a:t>桥和</a:t>
            </a:r>
            <a:r>
              <a:rPr lang="en-US" altLang="zh-CN"/>
              <a:t>B</a:t>
            </a:r>
            <a:r>
              <a:rPr lang="zh-CN" altLang="en-US"/>
              <a:t>桥的互斥使用；设置两个共享变量</a:t>
            </a:r>
            <a:r>
              <a:rPr lang="en-US" altLang="zh-CN"/>
              <a:t>counta</a:t>
            </a:r>
            <a:r>
              <a:rPr lang="zh-CN" altLang="en-US"/>
              <a:t>和</a:t>
            </a:r>
            <a:r>
              <a:rPr lang="en-US" altLang="zh-CN"/>
              <a:t>countb</a:t>
            </a:r>
            <a:r>
              <a:rPr lang="zh-CN" altLang="en-US"/>
              <a:t>，分别用来记录</a:t>
            </a:r>
            <a:r>
              <a:rPr lang="en-US" altLang="zh-CN"/>
              <a:t>A</a:t>
            </a:r>
            <a:r>
              <a:rPr lang="zh-CN" altLang="en-US"/>
              <a:t>桥和</a:t>
            </a:r>
            <a:r>
              <a:rPr lang="en-US" altLang="zh-CN"/>
              <a:t>B</a:t>
            </a:r>
            <a:r>
              <a:rPr lang="zh-CN" altLang="en-US"/>
              <a:t>桥上的汽车数并设置互斥信号量</a:t>
            </a:r>
            <a:r>
              <a:rPr lang="en-US" altLang="zh-CN"/>
              <a:t>mutex1</a:t>
            </a:r>
            <a:r>
              <a:rPr lang="zh-CN" altLang="en-US"/>
              <a:t>和</a:t>
            </a:r>
            <a:r>
              <a:rPr lang="en-US" altLang="zh-CN"/>
              <a:t>mutex2</a:t>
            </a:r>
            <a:r>
              <a:rPr lang="zh-CN" altLang="en-US"/>
              <a:t>，用来实现汽车对共享变量</a:t>
            </a:r>
            <a:r>
              <a:rPr lang="en-US" altLang="zh-CN"/>
              <a:t>counta</a:t>
            </a:r>
            <a:r>
              <a:rPr lang="zh-CN" altLang="en-US"/>
              <a:t>和</a:t>
            </a:r>
            <a:r>
              <a:rPr lang="en-US" altLang="zh-CN"/>
              <a:t>countb</a:t>
            </a:r>
            <a:r>
              <a:rPr lang="zh-CN" altLang="en-US"/>
              <a:t>的互斥访问。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semaphore mutexa, mutexb, mutex1,mutex2;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mutexa = mutexb = mutex1 = mutex2 = 1;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int counta, countb;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counta = countb = 0;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53B679AE-904A-4B8C-8A3E-F7F8ED97E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0070C0"/>
                </a:solidFill>
              </a:rPr>
              <a:t>第三章 同步、通信与死锁</a:t>
            </a:r>
          </a:p>
        </p:txBody>
      </p:sp>
      <p:sp>
        <p:nvSpPr>
          <p:cNvPr id="35843" name="内容占位符 2">
            <a:extLst>
              <a:ext uri="{FF2B5EF4-FFF2-40B4-BE49-F238E27FC236}">
                <a16:creationId xmlns:a16="http://schemas.microsoft.com/office/drawing/2014/main" id="{A65FAA6A-E40C-4CFB-B6F1-2A0BE6D6E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357313"/>
            <a:ext cx="3143250" cy="521493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cobegin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process bargei()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	P(mutexb);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	</a:t>
            </a:r>
            <a:r>
              <a:rPr lang="zh-CN" altLang="en-US" sz="2000"/>
              <a:t>吊起</a:t>
            </a:r>
            <a:r>
              <a:rPr lang="en-US" altLang="zh-CN" sz="2000"/>
              <a:t>B</a:t>
            </a:r>
            <a:r>
              <a:rPr lang="zh-CN" altLang="en-US" sz="2000"/>
              <a:t>桥</a:t>
            </a:r>
            <a:r>
              <a:rPr lang="en-US" altLang="zh-CN" sz="200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	P(mutexa);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	</a:t>
            </a:r>
            <a:r>
              <a:rPr lang="zh-CN" altLang="en-US" sz="2000"/>
              <a:t>吊起</a:t>
            </a:r>
            <a:r>
              <a:rPr lang="en-US" altLang="zh-CN" sz="2000"/>
              <a:t>A</a:t>
            </a:r>
            <a:r>
              <a:rPr lang="zh-CN" altLang="en-US" sz="2000"/>
              <a:t>桥</a:t>
            </a:r>
            <a:r>
              <a:rPr lang="en-US" altLang="zh-CN" sz="200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	</a:t>
            </a:r>
            <a:r>
              <a:rPr lang="zh-CN" altLang="en-US" sz="2000"/>
              <a:t>驳船通过</a:t>
            </a:r>
            <a:r>
              <a:rPr lang="en-US" altLang="zh-CN" sz="2000"/>
              <a:t>A</a:t>
            </a:r>
            <a:r>
              <a:rPr lang="zh-CN" altLang="en-US" sz="2000"/>
              <a:t>桥；</a:t>
            </a:r>
            <a:endParaRPr lang="en-US" altLang="zh-CN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	</a:t>
            </a:r>
            <a:r>
              <a:rPr lang="zh-CN" altLang="en-US" sz="2000"/>
              <a:t>放下</a:t>
            </a:r>
            <a:r>
              <a:rPr lang="en-US" altLang="zh-CN" sz="2000"/>
              <a:t>A</a:t>
            </a:r>
            <a:r>
              <a:rPr lang="zh-CN" altLang="en-US" sz="2000"/>
              <a:t>桥；</a:t>
            </a:r>
            <a:endParaRPr lang="en-US" altLang="zh-CN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	V(mutexa);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	</a:t>
            </a:r>
            <a:r>
              <a:rPr lang="zh-CN" altLang="en-US" sz="2000"/>
              <a:t>驳船通过</a:t>
            </a:r>
            <a:r>
              <a:rPr lang="en-US" altLang="zh-CN" sz="2000"/>
              <a:t>B</a:t>
            </a:r>
            <a:r>
              <a:rPr lang="zh-CN" altLang="en-US" sz="2000"/>
              <a:t>桥；</a:t>
            </a:r>
            <a:endParaRPr lang="en-US" altLang="zh-CN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	</a:t>
            </a:r>
            <a:r>
              <a:rPr lang="zh-CN" altLang="en-US" sz="2000"/>
              <a:t>放下</a:t>
            </a:r>
            <a:r>
              <a:rPr lang="en-US" altLang="zh-CN" sz="2000"/>
              <a:t>B</a:t>
            </a:r>
            <a:r>
              <a:rPr lang="zh-CN" altLang="en-US" sz="2000"/>
              <a:t>桥；</a:t>
            </a:r>
            <a:endParaRPr lang="en-US" altLang="zh-CN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	V(mutexb);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coend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5D80AB6-5862-49C7-B975-E2A34312A6DE}"/>
              </a:ext>
            </a:extLst>
          </p:cNvPr>
          <p:cNvSpPr txBox="1">
            <a:spLocks/>
          </p:cNvSpPr>
          <p:nvPr/>
        </p:nvSpPr>
        <p:spPr bwMode="auto">
          <a:xfrm>
            <a:off x="3714750" y="1285875"/>
            <a:ext cx="3071813" cy="521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endParaRPr lang="en-US" altLang="zh-CN" sz="2800" kern="0" dirty="0">
              <a:latin typeface="+mn-lt"/>
              <a:ea typeface="+mn-ea"/>
            </a:endParaRP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 kern="0" dirty="0">
                <a:latin typeface="+mn-lt"/>
                <a:ea typeface="+mn-ea"/>
              </a:rPr>
              <a:t>p</a:t>
            </a:r>
            <a:r>
              <a:rPr lang="en-US" altLang="zh-CN" sz="2000" kern="0" dirty="0" err="1">
                <a:latin typeface="+mn-lt"/>
                <a:ea typeface="+mn-ea"/>
              </a:rPr>
              <a:t>rocess</a:t>
            </a:r>
            <a:r>
              <a:rPr lang="en-US" altLang="zh-CN" sz="2000" kern="0" dirty="0">
                <a:latin typeface="+mn-lt"/>
                <a:ea typeface="+mn-ea"/>
              </a:rPr>
              <a:t> </a:t>
            </a:r>
            <a:r>
              <a:rPr lang="en-US" altLang="zh-CN" sz="2000" kern="0" dirty="0" err="1">
                <a:latin typeface="+mn-lt"/>
                <a:ea typeface="+mn-ea"/>
              </a:rPr>
              <a:t>carj</a:t>
            </a:r>
            <a:r>
              <a:rPr lang="en-US" altLang="zh-CN" sz="2000" kern="0" dirty="0">
                <a:latin typeface="+mn-lt"/>
                <a:ea typeface="+mn-ea"/>
              </a:rPr>
              <a:t>() {</a:t>
            </a: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 kern="0" dirty="0">
                <a:latin typeface="+mn-lt"/>
                <a:ea typeface="+mn-ea"/>
              </a:rPr>
              <a:t>	P(mutex2);</a:t>
            </a: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 kern="0" dirty="0">
                <a:latin typeface="+mn-lt"/>
                <a:ea typeface="+mn-ea"/>
              </a:rPr>
              <a:t>	</a:t>
            </a:r>
            <a:r>
              <a:rPr lang="en-US" altLang="zh-CN" sz="2000" kern="0" dirty="0" err="1">
                <a:latin typeface="+mn-lt"/>
                <a:ea typeface="+mn-ea"/>
              </a:rPr>
              <a:t>countb</a:t>
            </a:r>
            <a:r>
              <a:rPr lang="en-US" altLang="zh-CN" sz="2000" kern="0" dirty="0">
                <a:latin typeface="+mn-lt"/>
                <a:ea typeface="+mn-ea"/>
              </a:rPr>
              <a:t>++;</a:t>
            </a: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 kern="0" dirty="0">
                <a:latin typeface="+mn-lt"/>
                <a:ea typeface="+mn-ea"/>
              </a:rPr>
              <a:t>	if(</a:t>
            </a:r>
            <a:r>
              <a:rPr lang="en-US" altLang="zh-CN" sz="2000" kern="0" dirty="0" err="1">
                <a:latin typeface="+mn-lt"/>
                <a:ea typeface="+mn-ea"/>
              </a:rPr>
              <a:t>countb</a:t>
            </a:r>
            <a:r>
              <a:rPr lang="en-US" altLang="zh-CN" sz="2000" kern="0" dirty="0">
                <a:latin typeface="+mn-lt"/>
                <a:ea typeface="+mn-ea"/>
              </a:rPr>
              <a:t> == 1)</a:t>
            </a: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 kern="0" dirty="0">
                <a:latin typeface="+mn-lt"/>
                <a:ea typeface="+mn-ea"/>
              </a:rPr>
              <a:t>		P(</a:t>
            </a:r>
            <a:r>
              <a:rPr lang="en-US" altLang="zh-CN" sz="2000" kern="0" dirty="0" err="1">
                <a:latin typeface="+mn-lt"/>
                <a:ea typeface="+mn-ea"/>
              </a:rPr>
              <a:t>mutexb</a:t>
            </a:r>
            <a:r>
              <a:rPr lang="en-US" altLang="zh-CN" sz="2000" kern="0" dirty="0">
                <a:latin typeface="+mn-lt"/>
                <a:ea typeface="+mn-ea"/>
              </a:rPr>
              <a:t>);</a:t>
            </a: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 kern="0" dirty="0">
                <a:latin typeface="+mn-lt"/>
                <a:ea typeface="+mn-ea"/>
              </a:rPr>
              <a:t>	V(mutex2);</a:t>
            </a: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 kern="0" dirty="0">
                <a:latin typeface="+mn-lt"/>
                <a:ea typeface="+mn-ea"/>
              </a:rPr>
              <a:t>	</a:t>
            </a:r>
            <a:r>
              <a:rPr lang="zh-CN" altLang="en-US" sz="2000" kern="0" dirty="0">
                <a:latin typeface="+mn-lt"/>
                <a:ea typeface="+mn-ea"/>
              </a:rPr>
              <a:t>汽车通过</a:t>
            </a:r>
            <a:r>
              <a:rPr lang="en-US" altLang="zh-CN" sz="2000" kern="0" dirty="0">
                <a:latin typeface="+mn-lt"/>
                <a:ea typeface="+mn-ea"/>
              </a:rPr>
              <a:t>B</a:t>
            </a:r>
            <a:r>
              <a:rPr lang="zh-CN" altLang="en-US" sz="2000" kern="0" dirty="0">
                <a:latin typeface="+mn-lt"/>
                <a:ea typeface="+mn-ea"/>
              </a:rPr>
              <a:t>桥；</a:t>
            </a:r>
            <a:endParaRPr lang="en-US" altLang="zh-CN" sz="2000" kern="0" dirty="0">
              <a:latin typeface="+mn-lt"/>
              <a:ea typeface="+mn-ea"/>
            </a:endParaRP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 kern="0" dirty="0">
                <a:latin typeface="+mn-lt"/>
                <a:ea typeface="+mn-ea"/>
              </a:rPr>
              <a:t>	P(mutex2);</a:t>
            </a: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 kern="0" dirty="0">
                <a:latin typeface="+mn-lt"/>
                <a:ea typeface="+mn-ea"/>
              </a:rPr>
              <a:t>	</a:t>
            </a:r>
            <a:r>
              <a:rPr lang="en-US" altLang="zh-CN" sz="2000" kern="0" dirty="0" err="1">
                <a:latin typeface="+mn-lt"/>
                <a:ea typeface="+mn-ea"/>
              </a:rPr>
              <a:t>countb</a:t>
            </a:r>
            <a:r>
              <a:rPr lang="en-US" altLang="zh-CN" sz="2000" kern="0" dirty="0">
                <a:latin typeface="+mn-lt"/>
                <a:ea typeface="+mn-ea"/>
              </a:rPr>
              <a:t>--;</a:t>
            </a: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 kern="0" dirty="0">
                <a:latin typeface="+mn-lt"/>
                <a:ea typeface="+mn-ea"/>
              </a:rPr>
              <a:t>	if(</a:t>
            </a:r>
            <a:r>
              <a:rPr lang="en-US" altLang="zh-CN" sz="2000" kern="0" dirty="0" err="1">
                <a:latin typeface="+mn-lt"/>
                <a:ea typeface="+mn-ea"/>
              </a:rPr>
              <a:t>countb</a:t>
            </a:r>
            <a:r>
              <a:rPr lang="en-US" altLang="zh-CN" sz="2000" kern="0" dirty="0">
                <a:latin typeface="+mn-lt"/>
                <a:ea typeface="+mn-ea"/>
              </a:rPr>
              <a:t> == 0)</a:t>
            </a: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 kern="0" dirty="0">
                <a:latin typeface="+mn-lt"/>
                <a:ea typeface="+mn-ea"/>
              </a:rPr>
              <a:t>		V(</a:t>
            </a:r>
            <a:r>
              <a:rPr lang="en-US" altLang="zh-CN" sz="2000" kern="0" dirty="0" err="1">
                <a:latin typeface="+mn-lt"/>
                <a:ea typeface="+mn-ea"/>
              </a:rPr>
              <a:t>mutexb</a:t>
            </a:r>
            <a:r>
              <a:rPr lang="en-US" altLang="zh-CN" sz="2000" kern="0" dirty="0">
                <a:latin typeface="+mn-lt"/>
                <a:ea typeface="+mn-ea"/>
              </a:rPr>
              <a:t>);</a:t>
            </a: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 kern="0" dirty="0">
                <a:latin typeface="+mn-lt"/>
                <a:ea typeface="+mn-ea"/>
              </a:rPr>
              <a:t>	V(mutex2);</a:t>
            </a: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600" kern="0" dirty="0">
                <a:latin typeface="+mn-lt"/>
                <a:ea typeface="+mn-ea"/>
              </a:rPr>
              <a:t>	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C80C6AE-5432-4045-8EC9-EC68B91C6A75}"/>
              </a:ext>
            </a:extLst>
          </p:cNvPr>
          <p:cNvSpPr txBox="1">
            <a:spLocks/>
          </p:cNvSpPr>
          <p:nvPr/>
        </p:nvSpPr>
        <p:spPr bwMode="auto">
          <a:xfrm>
            <a:off x="6072188" y="2000250"/>
            <a:ext cx="3071812" cy="521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altLang="zh-CN" sz="2000" kern="0" dirty="0">
                <a:latin typeface="+mn-lt"/>
                <a:ea typeface="+mn-ea"/>
              </a:rPr>
              <a:t>	</a:t>
            </a:r>
            <a:r>
              <a:rPr lang="zh-CN" altLang="en-US" sz="2000" kern="0" dirty="0">
                <a:latin typeface="+mn-lt"/>
                <a:ea typeface="+mn-ea"/>
              </a:rPr>
              <a:t>汽车通过</a:t>
            </a:r>
            <a:r>
              <a:rPr lang="en-US" altLang="zh-CN" sz="2000" kern="0" dirty="0">
                <a:latin typeface="+mn-lt"/>
                <a:ea typeface="+mn-ea"/>
              </a:rPr>
              <a:t>AB</a:t>
            </a:r>
            <a:r>
              <a:rPr lang="zh-CN" altLang="en-US" sz="2000" kern="0" dirty="0">
                <a:latin typeface="+mn-lt"/>
                <a:ea typeface="+mn-ea"/>
              </a:rPr>
              <a:t>段公路；</a:t>
            </a:r>
            <a:endParaRPr lang="en-US" altLang="zh-CN" sz="2000" kern="0" dirty="0">
              <a:latin typeface="+mn-lt"/>
              <a:ea typeface="+mn-ea"/>
            </a:endParaRP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altLang="zh-CN" sz="2000" kern="0" dirty="0">
                <a:latin typeface="+mn-lt"/>
                <a:ea typeface="+mn-ea"/>
              </a:rPr>
              <a:t>	P(mutex1);</a:t>
            </a: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altLang="zh-CN" sz="2000" kern="0" dirty="0">
                <a:latin typeface="+mn-lt"/>
                <a:ea typeface="+mn-ea"/>
              </a:rPr>
              <a:t>	</a:t>
            </a:r>
            <a:r>
              <a:rPr lang="en-US" altLang="zh-CN" sz="2000" kern="0" dirty="0" err="1">
                <a:latin typeface="+mn-lt"/>
                <a:ea typeface="+mn-ea"/>
              </a:rPr>
              <a:t>counta</a:t>
            </a:r>
            <a:r>
              <a:rPr lang="en-US" altLang="zh-CN" sz="2000" kern="0" dirty="0">
                <a:latin typeface="+mn-lt"/>
                <a:ea typeface="+mn-ea"/>
              </a:rPr>
              <a:t>++;</a:t>
            </a: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altLang="zh-CN" sz="2000" kern="0" dirty="0">
                <a:latin typeface="+mn-lt"/>
                <a:ea typeface="+mn-ea"/>
              </a:rPr>
              <a:t>	if(</a:t>
            </a:r>
            <a:r>
              <a:rPr lang="en-US" altLang="zh-CN" sz="2000" kern="0" dirty="0" err="1">
                <a:latin typeface="+mn-lt"/>
                <a:ea typeface="+mn-ea"/>
              </a:rPr>
              <a:t>counta</a:t>
            </a:r>
            <a:r>
              <a:rPr lang="en-US" altLang="zh-CN" sz="2000" kern="0" dirty="0">
                <a:latin typeface="+mn-lt"/>
                <a:ea typeface="+mn-ea"/>
              </a:rPr>
              <a:t> == 1)</a:t>
            </a: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altLang="zh-CN" sz="2000" kern="0" dirty="0">
                <a:latin typeface="+mn-lt"/>
                <a:ea typeface="+mn-ea"/>
              </a:rPr>
              <a:t>		P(</a:t>
            </a:r>
            <a:r>
              <a:rPr lang="en-US" altLang="zh-CN" sz="2000" kern="0" dirty="0" err="1">
                <a:latin typeface="+mn-lt"/>
                <a:ea typeface="+mn-ea"/>
              </a:rPr>
              <a:t>mutexa</a:t>
            </a:r>
            <a:r>
              <a:rPr lang="en-US" altLang="zh-CN" sz="2000" kern="0" dirty="0">
                <a:latin typeface="+mn-lt"/>
                <a:ea typeface="+mn-ea"/>
              </a:rPr>
              <a:t>);</a:t>
            </a: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altLang="zh-CN" sz="2000" kern="0" dirty="0">
                <a:latin typeface="+mn-lt"/>
                <a:ea typeface="+mn-ea"/>
              </a:rPr>
              <a:t>	V(mutex1);</a:t>
            </a: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altLang="zh-CN" sz="2000" kern="0" dirty="0">
                <a:latin typeface="+mn-lt"/>
                <a:ea typeface="+mn-ea"/>
              </a:rPr>
              <a:t>	</a:t>
            </a:r>
            <a:r>
              <a:rPr lang="zh-CN" altLang="en-US" sz="2000" kern="0" dirty="0">
                <a:latin typeface="+mn-lt"/>
                <a:ea typeface="+mn-ea"/>
              </a:rPr>
              <a:t>汽车通过</a:t>
            </a:r>
            <a:r>
              <a:rPr lang="en-US" altLang="zh-CN" sz="2000" kern="0" dirty="0">
                <a:latin typeface="+mn-lt"/>
                <a:ea typeface="+mn-ea"/>
              </a:rPr>
              <a:t>A</a:t>
            </a:r>
            <a:r>
              <a:rPr lang="zh-CN" altLang="en-US" sz="2000" kern="0" dirty="0">
                <a:latin typeface="+mn-lt"/>
                <a:ea typeface="+mn-ea"/>
              </a:rPr>
              <a:t>桥；</a:t>
            </a:r>
            <a:endParaRPr lang="en-US" altLang="zh-CN" sz="2000" kern="0" dirty="0">
              <a:latin typeface="+mn-lt"/>
              <a:ea typeface="+mn-ea"/>
            </a:endParaRP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altLang="zh-CN" sz="2000" kern="0" dirty="0">
                <a:latin typeface="+mn-lt"/>
                <a:ea typeface="+mn-ea"/>
              </a:rPr>
              <a:t>	P(mutex1);</a:t>
            </a: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altLang="zh-CN" sz="2000" kern="0" dirty="0">
                <a:latin typeface="+mn-lt"/>
                <a:ea typeface="+mn-ea"/>
              </a:rPr>
              <a:t>	</a:t>
            </a:r>
            <a:r>
              <a:rPr lang="en-US" altLang="zh-CN" sz="2000" kern="0" dirty="0" err="1">
                <a:latin typeface="+mn-lt"/>
                <a:ea typeface="+mn-ea"/>
              </a:rPr>
              <a:t>counta</a:t>
            </a:r>
            <a:r>
              <a:rPr lang="en-US" altLang="zh-CN" sz="2000" kern="0" dirty="0">
                <a:latin typeface="+mn-lt"/>
                <a:ea typeface="+mn-ea"/>
              </a:rPr>
              <a:t>--;</a:t>
            </a: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altLang="zh-CN" sz="2000" kern="0" dirty="0">
                <a:latin typeface="+mn-lt"/>
                <a:ea typeface="+mn-ea"/>
              </a:rPr>
              <a:t>	if(</a:t>
            </a:r>
            <a:r>
              <a:rPr lang="en-US" altLang="zh-CN" sz="2000" kern="0" dirty="0" err="1">
                <a:latin typeface="+mn-lt"/>
                <a:ea typeface="+mn-ea"/>
              </a:rPr>
              <a:t>counta</a:t>
            </a:r>
            <a:r>
              <a:rPr lang="en-US" altLang="zh-CN" sz="2000" kern="0" dirty="0">
                <a:latin typeface="+mn-lt"/>
                <a:ea typeface="+mn-ea"/>
              </a:rPr>
              <a:t> == 0)</a:t>
            </a: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altLang="zh-CN" sz="2000" kern="0" dirty="0">
                <a:latin typeface="+mn-lt"/>
                <a:ea typeface="+mn-ea"/>
              </a:rPr>
              <a:t>		V(</a:t>
            </a:r>
            <a:r>
              <a:rPr lang="en-US" altLang="zh-CN" sz="2000" kern="0" dirty="0" err="1">
                <a:latin typeface="+mn-lt"/>
                <a:ea typeface="+mn-ea"/>
              </a:rPr>
              <a:t>mutexa</a:t>
            </a:r>
            <a:r>
              <a:rPr lang="en-US" altLang="zh-CN" sz="2000" kern="0" dirty="0">
                <a:latin typeface="+mn-lt"/>
                <a:ea typeface="+mn-ea"/>
              </a:rPr>
              <a:t>);</a:t>
            </a: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altLang="zh-CN" sz="2000" kern="0" dirty="0">
                <a:latin typeface="+mn-lt"/>
                <a:ea typeface="+mn-ea"/>
              </a:rPr>
              <a:t>	V(mutex1);</a:t>
            </a: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altLang="zh-CN" sz="2000" kern="0" dirty="0">
                <a:latin typeface="+mn-lt"/>
                <a:ea typeface="+mn-ea"/>
              </a:rPr>
              <a:t>}</a:t>
            </a:r>
          </a:p>
          <a:p>
            <a:pPr marL="447675" indent="-447675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endParaRPr lang="en-US" altLang="zh-CN" sz="2000" kern="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88B529EA-A815-403E-970F-067B0326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>
                <a:solidFill>
                  <a:srgbClr val="0070C0"/>
                </a:solidFill>
              </a:rPr>
              <a:t>第四章 存储管理</a:t>
            </a:r>
          </a:p>
        </p:txBody>
      </p:sp>
      <p:sp>
        <p:nvSpPr>
          <p:cNvPr id="36867" name="内容占位符 2">
            <a:extLst>
              <a:ext uri="{FF2B5EF4-FFF2-40B4-BE49-F238E27FC236}">
                <a16:creationId xmlns:a16="http://schemas.microsoft.com/office/drawing/2014/main" id="{D349A11D-509B-4D79-B677-5196D1B0E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9</a:t>
            </a:r>
            <a:r>
              <a:rPr lang="zh-CN" altLang="en-US" sz="2400"/>
              <a:t>、某计算机有</a:t>
            </a:r>
            <a:r>
              <a:rPr lang="en-US" altLang="zh-CN" sz="2400"/>
              <a:t>cache</a:t>
            </a:r>
            <a:r>
              <a:rPr lang="zh-CN" altLang="en-US" sz="2400"/>
              <a:t>、主存、辅存来实现虚拟存储器。如果数据在</a:t>
            </a:r>
            <a:r>
              <a:rPr lang="en-US" altLang="zh-CN" sz="2400"/>
              <a:t>cache</a:t>
            </a:r>
            <a:r>
              <a:rPr lang="zh-CN" altLang="en-US" sz="2400"/>
              <a:t>中，访问它需要</a:t>
            </a:r>
            <a:r>
              <a:rPr lang="en-US" altLang="zh-CN" sz="2400"/>
              <a:t>20ns</a:t>
            </a:r>
            <a:r>
              <a:rPr lang="zh-CN" altLang="en-US" sz="2400"/>
              <a:t>；如果在主存但不在</a:t>
            </a:r>
            <a:r>
              <a:rPr lang="en-US" altLang="zh-CN" sz="2400"/>
              <a:t>cache</a:t>
            </a:r>
            <a:r>
              <a:rPr lang="zh-CN" altLang="en-US" sz="2400"/>
              <a:t>，需要</a:t>
            </a:r>
            <a:r>
              <a:rPr lang="en-US" altLang="zh-CN" sz="2400"/>
              <a:t>60ns</a:t>
            </a:r>
            <a:r>
              <a:rPr lang="zh-CN" altLang="en-US" sz="2400"/>
              <a:t>将其装入缓存，然后才能访问；如果不在主存而在辅存，需要</a:t>
            </a:r>
            <a:r>
              <a:rPr lang="en-US" altLang="zh-CN" sz="2400"/>
              <a:t>12µs</a:t>
            </a:r>
            <a:r>
              <a:rPr lang="zh-CN" altLang="en-US" sz="2400"/>
              <a:t>将其读入主存，然后，用</a:t>
            </a:r>
            <a:r>
              <a:rPr lang="en-US" altLang="zh-CN" sz="2400"/>
              <a:t>60ns</a:t>
            </a:r>
            <a:r>
              <a:rPr lang="zh-CN" altLang="en-US" sz="2400"/>
              <a:t>再读入</a:t>
            </a:r>
            <a:r>
              <a:rPr lang="en-US" altLang="zh-CN" sz="2400"/>
              <a:t>cache</a:t>
            </a:r>
            <a:r>
              <a:rPr lang="zh-CN" altLang="en-US" sz="2400"/>
              <a:t>，然后才能访问。假设</a:t>
            </a:r>
            <a:r>
              <a:rPr lang="en-US" altLang="zh-CN" sz="2400"/>
              <a:t>cache</a:t>
            </a:r>
            <a:r>
              <a:rPr lang="zh-CN" altLang="en-US" sz="2400"/>
              <a:t>命中率为</a:t>
            </a:r>
            <a:r>
              <a:rPr lang="en-US" altLang="zh-CN" sz="2400"/>
              <a:t>0.9</a:t>
            </a:r>
            <a:r>
              <a:rPr lang="zh-CN" altLang="en-US" sz="2400"/>
              <a:t>，主存命中率为</a:t>
            </a:r>
            <a:r>
              <a:rPr lang="en-US" altLang="zh-CN" sz="2400"/>
              <a:t>0.6</a:t>
            </a:r>
            <a:r>
              <a:rPr lang="zh-CN" altLang="en-US" sz="2400"/>
              <a:t>，则数据平均访问时间是多少</a:t>
            </a:r>
            <a:r>
              <a:rPr lang="en-US" altLang="zh-CN" sz="2400"/>
              <a:t>(ns)</a:t>
            </a:r>
            <a:r>
              <a:rPr lang="zh-CN" altLang="en-US" sz="2400"/>
              <a:t>？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解：若数据在</a:t>
            </a:r>
            <a:r>
              <a:rPr lang="en-US" altLang="zh-CN">
                <a:solidFill>
                  <a:srgbClr val="FF0000"/>
                </a:solidFill>
              </a:rPr>
              <a:t>cache</a:t>
            </a:r>
            <a:r>
              <a:rPr lang="zh-CN" altLang="en-US"/>
              <a:t>中：</a:t>
            </a:r>
            <a:r>
              <a:rPr lang="en-US" altLang="zh-CN"/>
              <a:t>t1=0.9*20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若数据在</a:t>
            </a:r>
            <a:r>
              <a:rPr lang="zh-CN" altLang="en-US">
                <a:solidFill>
                  <a:srgbClr val="FF0000"/>
                </a:solidFill>
              </a:rPr>
              <a:t>主存</a:t>
            </a:r>
            <a:r>
              <a:rPr lang="zh-CN" altLang="en-US"/>
              <a:t>中：</a:t>
            </a:r>
            <a:r>
              <a:rPr lang="en-US" altLang="zh-CN"/>
              <a:t>t2=0.1*0.6*(60+2)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若数据在</a:t>
            </a:r>
            <a:r>
              <a:rPr lang="zh-CN" altLang="en-US">
                <a:solidFill>
                  <a:srgbClr val="FF0000"/>
                </a:solidFill>
              </a:rPr>
              <a:t>辅存</a:t>
            </a:r>
            <a:r>
              <a:rPr lang="zh-CN" altLang="en-US"/>
              <a:t>中：</a:t>
            </a:r>
            <a:r>
              <a:rPr lang="en-US" altLang="zh-CN"/>
              <a:t>t3=0.1*0.4*(12000+60+20)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T = t1 + t2 + t3 = 506ns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3359A7B8-4F53-40CD-8D84-FAB4CC08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>
                <a:solidFill>
                  <a:srgbClr val="0070C0"/>
                </a:solidFill>
              </a:rPr>
              <a:t>第四章 存储管理</a:t>
            </a:r>
          </a:p>
        </p:txBody>
      </p:sp>
      <p:sp>
        <p:nvSpPr>
          <p:cNvPr id="37891" name="内容占位符 2">
            <a:extLst>
              <a:ext uri="{FF2B5EF4-FFF2-40B4-BE49-F238E27FC236}">
                <a16:creationId xmlns:a16="http://schemas.microsoft.com/office/drawing/2014/main" id="{DB126FF8-56D6-445D-B3C8-CF33AB47C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23</a:t>
            </a:r>
            <a:r>
              <a:rPr lang="zh-CN" altLang="zh-CN"/>
              <a:t>、考虑下面的程序：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for(int i=0;i&lt;20</a:t>
            </a:r>
            <a:r>
              <a:rPr lang="zh-CN" altLang="zh-CN"/>
              <a:t>；</a:t>
            </a:r>
            <a:r>
              <a:rPr lang="en-US" altLang="zh-CN"/>
              <a:t>i++)</a:t>
            </a:r>
            <a:endParaRPr lang="zh-CN" altLang="zh-CN"/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           for(int j=0;j&lt;10;j++)</a:t>
            </a:r>
            <a:endParaRPr lang="zh-CN" altLang="zh-CN"/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              a[i]=a[i]</a:t>
            </a:r>
            <a:r>
              <a:rPr lang="zh-CN" altLang="zh-CN"/>
              <a:t>×</a:t>
            </a:r>
            <a:r>
              <a:rPr lang="en-US" altLang="zh-CN"/>
              <a:t>j;</a:t>
            </a:r>
            <a:endParaRPr lang="zh-CN" altLang="zh-CN"/>
          </a:p>
          <a:p>
            <a:pPr>
              <a:buFont typeface="Wingdings" panose="05000000000000000000" pitchFamily="2" charset="2"/>
              <a:buNone/>
            </a:pPr>
            <a:r>
              <a:rPr lang="zh-CN" altLang="zh-CN"/>
              <a:t>试举例说明该程序的空间局部性和时间局部性。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时间局部性</a:t>
            </a:r>
            <a:r>
              <a:rPr lang="zh-CN" altLang="en-US"/>
              <a:t>：如果程序中的某条指令一旦执行，则不久之后该指令可能再次被执行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空间局部性</a:t>
            </a:r>
            <a:r>
              <a:rPr lang="zh-CN" altLang="en-US"/>
              <a:t>：一旦程序访问了某个存储单元，则不久之后附近的存储单元也将被访问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id="{F9F59025-7E4A-4A5C-B748-4AD953903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>
                <a:solidFill>
                  <a:srgbClr val="0070C0"/>
                </a:solidFill>
              </a:rPr>
              <a:t>第四章 存储管理</a:t>
            </a:r>
          </a:p>
        </p:txBody>
      </p:sp>
      <p:sp>
        <p:nvSpPr>
          <p:cNvPr id="38915" name="内容占位符 2">
            <a:extLst>
              <a:ext uri="{FF2B5EF4-FFF2-40B4-BE49-F238E27FC236}">
                <a16:creationId xmlns:a16="http://schemas.microsoft.com/office/drawing/2014/main" id="{220817D2-56A0-40A0-A0A7-B3765DE3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/>
              <a:t>解</a:t>
            </a:r>
            <a:r>
              <a:rPr lang="zh-CN" altLang="zh-CN" b="1"/>
              <a:t>：</a:t>
            </a:r>
            <a:r>
              <a:rPr lang="zh-CN" altLang="zh-CN"/>
              <a:t>当数组元素</a:t>
            </a:r>
            <a:r>
              <a:rPr lang="en-US" altLang="zh-CN"/>
              <a:t>a[0]</a:t>
            </a:r>
            <a:r>
              <a:rPr lang="zh-CN" altLang="zh-CN"/>
              <a:t>，</a:t>
            </a:r>
            <a:r>
              <a:rPr lang="en-US" altLang="zh-CN"/>
              <a:t>a[1]</a:t>
            </a:r>
            <a:r>
              <a:rPr lang="zh-CN" altLang="zh-CN"/>
              <a:t>，…，</a:t>
            </a:r>
            <a:r>
              <a:rPr lang="en-US" altLang="zh-CN"/>
              <a:t>a[19]</a:t>
            </a:r>
            <a:r>
              <a:rPr lang="zh-CN" altLang="zh-CN"/>
              <a:t>存放在一个页面中时，其空间局部性和时间局部性较好，也就是说，在很短时间内执行循环乘法程序，而且数组元素分布在紧邻连续的存储单元中。当数组元素存放在不同页面中时，其时间局部性虽相同，但空间局部性较差，因为处理的数组元素分布在不连续的存储单元中。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21C15C9A-2F90-467B-956F-BAB4114C3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>
                <a:solidFill>
                  <a:srgbClr val="0070C0"/>
                </a:solidFill>
              </a:rPr>
              <a:t>第四章 存储管理</a:t>
            </a:r>
          </a:p>
        </p:txBody>
      </p:sp>
      <p:sp>
        <p:nvSpPr>
          <p:cNvPr id="39939" name="内容占位符 2">
            <a:extLst>
              <a:ext uri="{FF2B5EF4-FFF2-40B4-BE49-F238E27FC236}">
                <a16:creationId xmlns:a16="http://schemas.microsoft.com/office/drawing/2014/main" id="{8ADE19CD-1D43-4696-B1C8-FADA1E917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25</a:t>
            </a:r>
            <a:r>
              <a:rPr lang="zh-CN" altLang="en-US"/>
              <a:t>、一个有快表的请页式虚存系统，设主存访问周期为</a:t>
            </a:r>
            <a:r>
              <a:rPr lang="en-US" altLang="zh-CN"/>
              <a:t>1</a:t>
            </a:r>
            <a:r>
              <a:rPr lang="zh-CN" altLang="en-US"/>
              <a:t>微秒，内外存传送一个页面的平均时间为</a:t>
            </a:r>
            <a:r>
              <a:rPr lang="en-US" altLang="zh-CN"/>
              <a:t>5</a:t>
            </a:r>
            <a:r>
              <a:rPr lang="zh-CN" altLang="en-US"/>
              <a:t>毫秒。如果快表命中率为</a:t>
            </a:r>
            <a:r>
              <a:rPr lang="en-US" altLang="zh-CN"/>
              <a:t>75%</a:t>
            </a:r>
            <a:r>
              <a:rPr lang="zh-CN" altLang="en-US"/>
              <a:t>，缺页中断率为</a:t>
            </a:r>
            <a:r>
              <a:rPr lang="en-US" altLang="zh-CN"/>
              <a:t>10%</a:t>
            </a:r>
            <a:r>
              <a:rPr lang="zh-CN" altLang="en-US"/>
              <a:t>。忽略快表访问时间，试求主存的有效存取时间。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解：内存命中率</a:t>
            </a:r>
            <a:r>
              <a:rPr lang="en-US" altLang="zh-CN"/>
              <a:t>1-0.75-0.1 = 0.15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T = 1 * 75% 		</a:t>
            </a:r>
            <a:r>
              <a:rPr lang="zh-CN" altLang="en-US">
                <a:solidFill>
                  <a:srgbClr val="FF0000"/>
                </a:solidFill>
              </a:rPr>
              <a:t>快表命中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+ 2</a:t>
            </a:r>
            <a:r>
              <a:rPr lang="zh-CN" altLang="zh-CN"/>
              <a:t>×</a:t>
            </a:r>
            <a:r>
              <a:rPr lang="en-US" altLang="zh-CN"/>
              <a:t>15%			</a:t>
            </a:r>
            <a:r>
              <a:rPr lang="zh-CN" altLang="en-US">
                <a:solidFill>
                  <a:srgbClr val="FF0000"/>
                </a:solidFill>
              </a:rPr>
              <a:t>页表命中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+ (5000+2)</a:t>
            </a:r>
            <a:r>
              <a:rPr lang="zh-CN" altLang="zh-CN"/>
              <a:t>×</a:t>
            </a:r>
            <a:r>
              <a:rPr lang="en-US" altLang="zh-CN"/>
              <a:t>10%	</a:t>
            </a:r>
            <a:r>
              <a:rPr lang="zh-CN" altLang="en-US">
                <a:solidFill>
                  <a:srgbClr val="FF0000"/>
                </a:solidFill>
              </a:rPr>
              <a:t>缺页中断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= 501.25us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id="{C5CFC3A9-8953-4AE7-8201-C9DACE35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>
                <a:solidFill>
                  <a:srgbClr val="0070C0"/>
                </a:solidFill>
              </a:rPr>
              <a:t>第四章 存储管理</a:t>
            </a:r>
          </a:p>
        </p:txBody>
      </p:sp>
      <p:sp>
        <p:nvSpPr>
          <p:cNvPr id="40963" name="内容占位符 2">
            <a:extLst>
              <a:ext uri="{FF2B5EF4-FFF2-40B4-BE49-F238E27FC236}">
                <a16:creationId xmlns:a16="http://schemas.microsoft.com/office/drawing/2014/main" id="{430709AF-CC4A-49A8-BD24-9265484DF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32</a:t>
            </a:r>
            <a:r>
              <a:rPr lang="zh-CN" altLang="en-US"/>
              <a:t>、假设计算机有</a:t>
            </a:r>
            <a:r>
              <a:rPr lang="en-US" altLang="zh-CN"/>
              <a:t>2M</a:t>
            </a:r>
            <a:r>
              <a:rPr lang="zh-CN" altLang="en-US"/>
              <a:t>主存，其中，操作系统占用</a:t>
            </a:r>
            <a:r>
              <a:rPr lang="en-US" altLang="zh-CN"/>
              <a:t>512K</a:t>
            </a:r>
            <a:r>
              <a:rPr lang="zh-CN" altLang="en-US"/>
              <a:t>，每个用户程序也使用</a:t>
            </a:r>
            <a:r>
              <a:rPr lang="en-US" altLang="zh-CN"/>
              <a:t>512K</a:t>
            </a:r>
            <a:r>
              <a:rPr lang="zh-CN" altLang="en-US"/>
              <a:t>主存。如果所有程序都有</a:t>
            </a:r>
            <a:r>
              <a:rPr lang="en-US" altLang="zh-CN"/>
              <a:t>70%</a:t>
            </a:r>
            <a:r>
              <a:rPr lang="zh-CN" altLang="en-US"/>
              <a:t>的</a:t>
            </a:r>
            <a:r>
              <a:rPr lang="en-US" altLang="zh-CN"/>
              <a:t>I/O</a:t>
            </a:r>
            <a:r>
              <a:rPr lang="zh-CN" altLang="en-US"/>
              <a:t>等待时间，那么，再增加</a:t>
            </a:r>
            <a:r>
              <a:rPr lang="en-US" altLang="zh-CN"/>
              <a:t>1M</a:t>
            </a:r>
            <a:r>
              <a:rPr lang="zh-CN" altLang="en-US"/>
              <a:t>主存，吞吐率增加多少</a:t>
            </a:r>
            <a:r>
              <a:rPr lang="en-US" altLang="zh-CN"/>
              <a:t>?</a:t>
            </a:r>
            <a:endParaRPr lang="zh-CN" altLang="zh-CN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解：</a:t>
            </a:r>
            <a:r>
              <a:rPr lang="en-US" altLang="zh-CN"/>
              <a:t> (1)2M</a:t>
            </a:r>
            <a:r>
              <a:rPr lang="zh-CN" altLang="en-US"/>
              <a:t>内存：</a:t>
            </a:r>
            <a:r>
              <a:rPr lang="zh-CN" altLang="zh-CN"/>
              <a:t>可以放</a:t>
            </a:r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zh-CN">
                <a:solidFill>
                  <a:srgbClr val="FF0000"/>
                </a:solidFill>
              </a:rPr>
              <a:t>个进程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	CPU</a:t>
            </a:r>
            <a:r>
              <a:rPr lang="zh-CN" altLang="zh-CN"/>
              <a:t>的利用率为：</a:t>
            </a:r>
            <a:r>
              <a:rPr lang="en-US" altLang="zh-CN"/>
              <a:t>1-(70%)</a:t>
            </a:r>
            <a:r>
              <a:rPr lang="en-US" altLang="zh-CN" baseline="30000"/>
              <a:t>3</a:t>
            </a:r>
            <a:r>
              <a:rPr lang="en-US" altLang="zh-CN"/>
              <a:t> =65.7%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(2)</a:t>
            </a:r>
            <a:r>
              <a:rPr lang="zh-CN" altLang="zh-CN"/>
              <a:t>增加</a:t>
            </a:r>
            <a:r>
              <a:rPr lang="en-US" altLang="zh-CN"/>
              <a:t>1M</a:t>
            </a:r>
            <a:r>
              <a:rPr lang="zh-CN" altLang="zh-CN"/>
              <a:t>主存</a:t>
            </a:r>
            <a:r>
              <a:rPr lang="zh-CN" altLang="en-US"/>
              <a:t>后：</a:t>
            </a:r>
            <a:r>
              <a:rPr lang="zh-CN" altLang="zh-CN"/>
              <a:t>可</a:t>
            </a:r>
            <a:r>
              <a:rPr lang="zh-CN" altLang="en-US"/>
              <a:t>以放</a:t>
            </a:r>
            <a:r>
              <a:rPr lang="en-US" altLang="zh-CN">
                <a:solidFill>
                  <a:srgbClr val="FF0000"/>
                </a:solidFill>
              </a:rPr>
              <a:t>5</a:t>
            </a:r>
            <a:r>
              <a:rPr lang="zh-CN" altLang="en-US">
                <a:solidFill>
                  <a:srgbClr val="FF0000"/>
                </a:solidFill>
              </a:rPr>
              <a:t>个</a:t>
            </a:r>
            <a:r>
              <a:rPr lang="zh-CN" altLang="zh-CN">
                <a:solidFill>
                  <a:srgbClr val="FF0000"/>
                </a:solidFill>
              </a:rPr>
              <a:t>进程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	CPU</a:t>
            </a:r>
            <a:r>
              <a:rPr lang="zh-CN" altLang="zh-CN"/>
              <a:t>的利用率为：</a:t>
            </a:r>
            <a:r>
              <a:rPr lang="en-US" altLang="zh-CN"/>
              <a:t>1-(70%)</a:t>
            </a:r>
            <a:r>
              <a:rPr lang="en-US" altLang="zh-CN" baseline="30000"/>
              <a:t>5</a:t>
            </a:r>
            <a:r>
              <a:rPr lang="en-US" altLang="zh-CN"/>
              <a:t> =83.2%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/>
              <a:t>吞吐率</a:t>
            </a:r>
            <a:r>
              <a:rPr lang="zh-CN" altLang="zh-CN">
                <a:solidFill>
                  <a:srgbClr val="FF0000"/>
                </a:solidFill>
              </a:rPr>
              <a:t>增加了</a:t>
            </a:r>
            <a:r>
              <a:rPr lang="zh-CN" altLang="zh-CN"/>
              <a:t>：</a:t>
            </a:r>
            <a:r>
              <a:rPr lang="en-US" altLang="zh-CN">
                <a:solidFill>
                  <a:srgbClr val="FF0000"/>
                </a:solidFill>
              </a:rPr>
              <a:t>(83.2%- 65.7%)</a:t>
            </a:r>
            <a:r>
              <a:rPr lang="zh-CN" altLang="zh-CN">
                <a:solidFill>
                  <a:srgbClr val="FF0000"/>
                </a:solidFill>
              </a:rPr>
              <a:t>÷</a:t>
            </a:r>
            <a:r>
              <a:rPr lang="en-US" altLang="zh-CN">
                <a:solidFill>
                  <a:srgbClr val="FF0000"/>
                </a:solidFill>
              </a:rPr>
              <a:t>65.7%=27%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C1247366-908B-4E5E-80B5-2E3793E6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>
                <a:solidFill>
                  <a:srgbClr val="0070C0"/>
                </a:solidFill>
              </a:rPr>
              <a:t>第四章 存储管理</a:t>
            </a:r>
          </a:p>
        </p:txBody>
      </p:sp>
      <p:sp>
        <p:nvSpPr>
          <p:cNvPr id="41987" name="内容占位符 2">
            <a:extLst>
              <a:ext uri="{FF2B5EF4-FFF2-40B4-BE49-F238E27FC236}">
                <a16:creationId xmlns:a16="http://schemas.microsoft.com/office/drawing/2014/main" id="{5E361C60-D93C-44E7-B55C-CD2205773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/>
              <a:t>45</a:t>
            </a:r>
            <a:r>
              <a:rPr lang="zh-CN" altLang="en-US" sz="1800"/>
              <a:t>、有两台计算机</a:t>
            </a:r>
            <a:r>
              <a:rPr lang="en-US" altLang="zh-CN" sz="1800"/>
              <a:t>P1</a:t>
            </a:r>
            <a:r>
              <a:rPr lang="zh-CN" altLang="en-US" sz="1800"/>
              <a:t>和</a:t>
            </a:r>
            <a:r>
              <a:rPr lang="en-US" altLang="zh-CN" sz="1800"/>
              <a:t>P2</a:t>
            </a:r>
            <a:r>
              <a:rPr lang="zh-CN" altLang="en-US" sz="1800"/>
              <a:t>，它们各有一个硬件高速缓冲存储器</a:t>
            </a:r>
            <a:r>
              <a:rPr lang="en-US" altLang="zh-CN" sz="1800"/>
              <a:t>C1</a:t>
            </a:r>
            <a:r>
              <a:rPr lang="zh-CN" altLang="en-US" sz="1800"/>
              <a:t>和</a:t>
            </a:r>
            <a:r>
              <a:rPr lang="en-US" altLang="zh-CN" sz="1800"/>
              <a:t>C2</a:t>
            </a:r>
            <a:r>
              <a:rPr lang="zh-CN" altLang="en-US" sz="1800"/>
              <a:t>，且各有一个主存储器</a:t>
            </a:r>
            <a:r>
              <a:rPr lang="en-US" altLang="zh-CN" sz="1800"/>
              <a:t>M1</a:t>
            </a:r>
            <a:r>
              <a:rPr lang="zh-CN" altLang="en-US" sz="1800"/>
              <a:t>和</a:t>
            </a:r>
            <a:r>
              <a:rPr lang="en-US" altLang="zh-CN" sz="1800"/>
              <a:t>M2</a:t>
            </a:r>
            <a:r>
              <a:rPr lang="zh-CN" altLang="en-US" sz="1800"/>
              <a:t>。其性能为：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/>
              <a:t>                  C1           C2           M1          M2</a:t>
            </a:r>
            <a:endParaRPr lang="zh-CN" altLang="zh-CN" sz="18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/>
              <a:t>存储容量</a:t>
            </a:r>
            <a:r>
              <a:rPr lang="en-US" altLang="en-US" sz="1800"/>
              <a:t>    </a:t>
            </a:r>
            <a:r>
              <a:rPr lang="en-US" altLang="zh-CN" sz="1800"/>
              <a:t>4KB          4KB          2MB        2MB</a:t>
            </a:r>
            <a:endParaRPr lang="zh-CN" altLang="zh-CN" sz="18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/>
              <a:t>存取周期</a:t>
            </a:r>
            <a:r>
              <a:rPr lang="en-US" altLang="en-US" sz="1800"/>
              <a:t>    </a:t>
            </a:r>
            <a:r>
              <a:rPr lang="en-US" altLang="zh-CN" sz="1800"/>
              <a:t>60ns          80ns          1</a:t>
            </a:r>
            <a:r>
              <a:rPr lang="zh-CN" altLang="zh-CN" sz="1800"/>
              <a:t>μ</a:t>
            </a:r>
            <a:r>
              <a:rPr lang="en-US" altLang="zh-CN" sz="1800"/>
              <a:t>s        0.9</a:t>
            </a:r>
            <a:r>
              <a:rPr lang="zh-CN" altLang="zh-CN" sz="1800"/>
              <a:t>μ</a:t>
            </a:r>
            <a:r>
              <a:rPr lang="en-US" altLang="zh-CN" sz="1800"/>
              <a:t>s</a:t>
            </a:r>
            <a:endParaRPr lang="zh-CN" altLang="zh-CN" sz="18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若两台机器指令系统相同，它们的指令执行时间与存储器的平均存取周期成正比。如果在执行某个程序时，所需指令或数据在高速缓冲存储器中存取到的概率</a:t>
            </a:r>
            <a:r>
              <a:rPr lang="en-US" altLang="zh-CN" sz="1800"/>
              <a:t>P</a:t>
            </a:r>
            <a:r>
              <a:rPr lang="zh-CN" altLang="en-US" sz="1800"/>
              <a:t>是</a:t>
            </a:r>
            <a:r>
              <a:rPr lang="en-US" altLang="zh-CN" sz="1800"/>
              <a:t>0.7</a:t>
            </a:r>
            <a:r>
              <a:rPr lang="zh-CN" altLang="en-US" sz="1800"/>
              <a:t>，试问：这两台计算机哪个速度快？当</a:t>
            </a:r>
            <a:r>
              <a:rPr lang="en-US" altLang="zh-CN" sz="1800"/>
              <a:t>P=0.9</a:t>
            </a:r>
            <a:r>
              <a:rPr lang="zh-CN" altLang="en-US" sz="1800"/>
              <a:t>时，处理器哪个速度快？</a:t>
            </a:r>
            <a:endParaRPr lang="en-US" altLang="zh-CN" sz="18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解：存储器平均存取周期：</a:t>
            </a:r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00"/>
                </a:solidFill>
              </a:rPr>
              <a:t>P * T1 + (1 – P) * (T1 + T2)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=  T1 + (1 – P) * T2</a:t>
            </a:r>
            <a:endParaRPr lang="zh-CN" altLang="zh-CN" sz="2400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0C616CA8-6B9B-45F9-A6E9-C4FD7E26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>
                <a:solidFill>
                  <a:srgbClr val="0070C0"/>
                </a:solidFill>
              </a:rPr>
              <a:t>第二章 处理器管理</a:t>
            </a:r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DE00D086-6E90-4F36-B500-E574DDD74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中央处理器</a:t>
            </a:r>
            <a:endParaRPr lang="en-US" altLang="zh-CN"/>
          </a:p>
          <a:p>
            <a:pPr lvl="1"/>
            <a:r>
              <a:rPr lang="en-US" altLang="zh-CN"/>
              <a:t>SISD</a:t>
            </a:r>
            <a:r>
              <a:rPr lang="zh-CN" altLang="en-US"/>
              <a:t>、</a:t>
            </a:r>
            <a:r>
              <a:rPr lang="en-US" altLang="zh-CN"/>
              <a:t>SIMD</a:t>
            </a:r>
            <a:r>
              <a:rPr lang="zh-CN" altLang="en-US"/>
              <a:t>、</a:t>
            </a:r>
            <a:r>
              <a:rPr lang="en-US" altLang="zh-CN"/>
              <a:t>MISD</a:t>
            </a:r>
            <a:r>
              <a:rPr lang="zh-CN" altLang="en-US"/>
              <a:t>、</a:t>
            </a:r>
            <a:r>
              <a:rPr lang="en-US" altLang="zh-CN"/>
              <a:t>MIMD</a:t>
            </a:r>
          </a:p>
          <a:p>
            <a:pPr lvl="1"/>
            <a:r>
              <a:rPr lang="zh-CN" altLang="en-US"/>
              <a:t>程序状态字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zh-CN" altLang="en-US"/>
              <a:t>中断技术</a:t>
            </a:r>
            <a:endParaRPr lang="en-US" altLang="zh-CN"/>
          </a:p>
          <a:p>
            <a:pPr lvl="1"/>
            <a:r>
              <a:rPr lang="zh-CN" altLang="en-US"/>
              <a:t>中断的概念与过程</a:t>
            </a:r>
            <a:endParaRPr lang="en-US" altLang="zh-CN"/>
          </a:p>
          <a:p>
            <a:pPr lvl="1"/>
            <a:r>
              <a:rPr lang="zh-CN" altLang="en-US"/>
              <a:t>访管指令</a:t>
            </a:r>
            <a:endParaRPr lang="en-US" altLang="zh-CN"/>
          </a:p>
          <a:p>
            <a:pPr lvl="1"/>
            <a:r>
              <a:rPr lang="zh-CN" altLang="en-US"/>
              <a:t>中断与异常</a:t>
            </a:r>
            <a:endParaRPr lang="en-US" altLang="zh-CN"/>
          </a:p>
          <a:p>
            <a:pPr lvl="1"/>
            <a:r>
              <a:rPr lang="zh-CN" altLang="en-US"/>
              <a:t>底半处理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FF78C9B8-E249-4359-83C1-3D50E2AE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0070C0"/>
                </a:solidFill>
              </a:rPr>
              <a:t>第五章 设备管理</a:t>
            </a:r>
          </a:p>
        </p:txBody>
      </p:sp>
      <p:sp>
        <p:nvSpPr>
          <p:cNvPr id="43011" name="内容占位符 2">
            <a:extLst>
              <a:ext uri="{FF2B5EF4-FFF2-40B4-BE49-F238E27FC236}">
                <a16:creationId xmlns:a16="http://schemas.microsoft.com/office/drawing/2014/main" id="{B4224C9B-3098-41AD-AEDC-7423C2A3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1</a:t>
            </a:r>
            <a:r>
              <a:rPr lang="zh-CN" altLang="en-US" sz="2400"/>
              <a:t>、旋转型设备上信息的优化分布能减少为若干个</a:t>
            </a:r>
            <a:r>
              <a:rPr lang="en-US" altLang="zh-CN" sz="2400"/>
              <a:t>I/O</a:t>
            </a:r>
            <a:r>
              <a:rPr lang="zh-CN" altLang="en-US" sz="2400"/>
              <a:t>服务的总时间。设磁鼓上分为</a:t>
            </a:r>
            <a:r>
              <a:rPr lang="en-US" altLang="zh-CN" sz="2400"/>
              <a:t>20</a:t>
            </a:r>
            <a:r>
              <a:rPr lang="zh-CN" altLang="en-US" sz="2400"/>
              <a:t>个区，每区存放一个记录，磁鼓旋转一周需</a:t>
            </a:r>
            <a:r>
              <a:rPr lang="en-US" altLang="zh-CN" sz="2400"/>
              <a:t>20</a:t>
            </a:r>
            <a:r>
              <a:rPr lang="zh-CN" altLang="en-US" sz="2400"/>
              <a:t>毫秒，读出每个记录平均需用</a:t>
            </a:r>
            <a:r>
              <a:rPr lang="en-US" altLang="zh-CN" sz="2400"/>
              <a:t>1</a:t>
            </a:r>
            <a:r>
              <a:rPr lang="zh-CN" altLang="en-US" sz="2400"/>
              <a:t>毫秒，读出后经</a:t>
            </a:r>
            <a:r>
              <a:rPr lang="en-US" altLang="zh-CN" sz="2400"/>
              <a:t>2</a:t>
            </a:r>
            <a:r>
              <a:rPr lang="zh-CN" altLang="en-US" sz="2400"/>
              <a:t>毫秒处理，再继续处理下一个记录。在不知当前磁鼓位置的情况下：</a:t>
            </a:r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）顺序存放记录</a:t>
            </a:r>
            <a:r>
              <a:rPr lang="en-US" altLang="zh-CN" sz="2400"/>
              <a:t>1</a:t>
            </a:r>
            <a:r>
              <a:rPr lang="zh-CN" altLang="en-US" sz="2400"/>
              <a:t>、</a:t>
            </a:r>
            <a:r>
              <a:rPr lang="zh-CN" altLang="zh-CN" sz="2400"/>
              <a:t>……</a:t>
            </a:r>
            <a:r>
              <a:rPr lang="zh-CN" altLang="en-US" sz="2400"/>
              <a:t>，记录</a:t>
            </a:r>
            <a:r>
              <a:rPr lang="en-US" altLang="zh-CN" sz="2400"/>
              <a:t>20</a:t>
            </a:r>
            <a:r>
              <a:rPr lang="zh-CN" altLang="en-US" sz="2400"/>
              <a:t>时，试计算读出并处理</a:t>
            </a:r>
            <a:r>
              <a:rPr lang="en-US" altLang="zh-CN" sz="2400"/>
              <a:t>20</a:t>
            </a:r>
            <a:r>
              <a:rPr lang="zh-CN" altLang="en-US" sz="2400"/>
              <a:t>个记录的总时间；</a:t>
            </a:r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）给出优化分布</a:t>
            </a:r>
            <a:r>
              <a:rPr lang="en-US" altLang="zh-CN" sz="2400"/>
              <a:t>20</a:t>
            </a:r>
            <a:r>
              <a:rPr lang="zh-CN" altLang="en-US" sz="2400"/>
              <a:t>个记录的一种方案，使得所花的总处理时间减少，且计算出这个方案所花的总时间。</a:t>
            </a:r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>
                <a:sym typeface="Wingdings" panose="05000000000000000000" pitchFamily="2" charset="2"/>
              </a:rPr>
              <a:t>解</a:t>
            </a:r>
            <a:r>
              <a:rPr lang="en-US" altLang="zh-CN" sz="2400">
                <a:sym typeface="Wingdings" panose="05000000000000000000" pitchFamily="2" charset="2"/>
              </a:rPr>
              <a:t>:(1)412ms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sym typeface="Wingdings" panose="05000000000000000000" pitchFamily="2" charset="2"/>
              </a:rPr>
              <a:t>(2) </a:t>
            </a:r>
            <a:r>
              <a:rPr lang="en-US" altLang="zh-CN" sz="2400">
                <a:solidFill>
                  <a:srgbClr val="FF0000"/>
                </a:solidFill>
              </a:rPr>
              <a:t>10+3+3</a:t>
            </a:r>
            <a:r>
              <a:rPr lang="zh-CN" altLang="zh-CN" sz="2400">
                <a:solidFill>
                  <a:srgbClr val="FF0000"/>
                </a:solidFill>
              </a:rPr>
              <a:t>×</a:t>
            </a:r>
            <a:r>
              <a:rPr lang="en-US" altLang="zh-CN" sz="2400">
                <a:solidFill>
                  <a:srgbClr val="FF0000"/>
                </a:solidFill>
              </a:rPr>
              <a:t>19=13+247=260ms   ?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     = 70ms</a:t>
            </a:r>
            <a:endParaRPr lang="zh-CN" altLang="zh-CN" sz="2400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8F5BE842-7196-4A80-834A-DB077DFA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0070C0"/>
                </a:solidFill>
              </a:rPr>
              <a:t>第五章 设备管理</a:t>
            </a:r>
          </a:p>
        </p:txBody>
      </p:sp>
      <p:sp>
        <p:nvSpPr>
          <p:cNvPr id="44035" name="内容占位符 2">
            <a:extLst>
              <a:ext uri="{FF2B5EF4-FFF2-40B4-BE49-F238E27FC236}">
                <a16:creationId xmlns:a16="http://schemas.microsoft.com/office/drawing/2014/main" id="{F735811B-6327-4FDD-96DD-2308C35F8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6   </a:t>
            </a:r>
            <a:r>
              <a:rPr lang="zh-CN" altLang="en-US"/>
              <a:t>现有含</a:t>
            </a:r>
            <a:r>
              <a:rPr lang="en-US" altLang="zh-CN"/>
              <a:t>40</a:t>
            </a:r>
            <a:r>
              <a:rPr lang="zh-CN" altLang="en-US"/>
              <a:t>个磁道的盘面，编号为</a:t>
            </a:r>
            <a:r>
              <a:rPr lang="en-US" altLang="zh-CN"/>
              <a:t>0~39</a:t>
            </a:r>
            <a:r>
              <a:rPr lang="zh-CN" altLang="en-US"/>
              <a:t>，当磁头位于第</a:t>
            </a:r>
            <a:r>
              <a:rPr lang="en-US" altLang="zh-CN"/>
              <a:t>11</a:t>
            </a:r>
            <a:r>
              <a:rPr lang="zh-CN" altLang="en-US"/>
              <a:t>磁道时，顺序到来如下磁道请求：（磁道号）</a:t>
            </a:r>
            <a:r>
              <a:rPr lang="en-US" altLang="zh-CN"/>
              <a:t>1,36,16,34,9,12</a:t>
            </a:r>
            <a:r>
              <a:rPr lang="zh-CN" altLang="en-US"/>
              <a:t>，试用：（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FCFS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SSTF</a:t>
            </a: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SCAN</a:t>
            </a:r>
            <a:r>
              <a:rPr lang="zh-CN" altLang="en-US"/>
              <a:t>等</a:t>
            </a:r>
            <a:r>
              <a:rPr lang="en-US" altLang="zh-CN"/>
              <a:t>3</a:t>
            </a:r>
            <a:r>
              <a:rPr lang="zh-CN" altLang="en-US"/>
              <a:t>种磁盘驱动调度算法，计算其各自要来回穿越多少磁道？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ym typeface="Wingdings" panose="05000000000000000000" pitchFamily="2" charset="2"/>
              </a:rPr>
              <a:t>解：（</a:t>
            </a:r>
            <a:r>
              <a:rPr lang="en-US" altLang="zh-CN">
                <a:sym typeface="Wingdings" panose="05000000000000000000" pitchFamily="2" charset="2"/>
              </a:rPr>
              <a:t>3</a:t>
            </a:r>
            <a:r>
              <a:rPr lang="zh-CN" altLang="en-US">
                <a:sym typeface="Wingdings" panose="05000000000000000000" pitchFamily="2" charset="2"/>
              </a:rPr>
              <a:t>）</a:t>
            </a:r>
            <a:r>
              <a:rPr lang="en-US" altLang="zh-CN">
                <a:sym typeface="Wingdings" panose="05000000000000000000" pitchFamily="2" charset="2"/>
              </a:rPr>
              <a:t>Scan</a:t>
            </a:r>
            <a:r>
              <a:rPr lang="zh-CN" altLang="en-US">
                <a:sym typeface="Wingdings" panose="05000000000000000000" pitchFamily="2" charset="2"/>
              </a:rPr>
              <a:t>算法：</a:t>
            </a:r>
            <a:endParaRPr lang="en-US" altLang="zh-CN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ym typeface="Wingdings" panose="05000000000000000000" pitchFamily="2" charset="2"/>
              </a:rPr>
              <a:t>向最大值方向移动：</a:t>
            </a:r>
            <a:endParaRPr lang="en-US" altLang="zh-CN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ym typeface="Wingdings" panose="05000000000000000000" pitchFamily="2" charset="2"/>
              </a:rPr>
              <a:t>11-&gt;12-&gt;16-&gt;34-&gt;</a:t>
            </a:r>
            <a:r>
              <a:rPr lang="en-US" altLang="zh-CN">
                <a:solidFill>
                  <a:srgbClr val="FF0000"/>
                </a:solidFill>
                <a:sym typeface="Wingdings" panose="05000000000000000000" pitchFamily="2" charset="2"/>
              </a:rPr>
              <a:t>36-&gt;39-&gt;9</a:t>
            </a:r>
            <a:r>
              <a:rPr lang="en-US" altLang="zh-CN">
                <a:sym typeface="Wingdings" panose="05000000000000000000" pitchFamily="2" charset="2"/>
              </a:rPr>
              <a:t>-&gt;1 :66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ym typeface="Wingdings" panose="05000000000000000000" pitchFamily="2" charset="2"/>
              </a:rPr>
              <a:t>向最小值方向移动：</a:t>
            </a:r>
            <a:endParaRPr lang="en-US" altLang="zh-CN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ym typeface="Wingdings" panose="05000000000000000000" pitchFamily="2" charset="2"/>
              </a:rPr>
              <a:t>11-&gt;9-&gt;</a:t>
            </a:r>
            <a:r>
              <a:rPr lang="en-US" altLang="zh-CN">
                <a:solidFill>
                  <a:srgbClr val="FF0000"/>
                </a:solidFill>
                <a:sym typeface="Wingdings" panose="05000000000000000000" pitchFamily="2" charset="2"/>
              </a:rPr>
              <a:t>1-&gt;0-&gt;12-</a:t>
            </a:r>
            <a:r>
              <a:rPr lang="en-US" altLang="zh-CN">
                <a:sym typeface="Wingdings" panose="05000000000000000000" pitchFamily="2" charset="2"/>
              </a:rPr>
              <a:t>&gt;16-&gt;34-&gt;36 :47</a:t>
            </a:r>
            <a:endParaRPr lang="en-US" alt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id="{4340771C-8CAB-4660-B23B-21EE9565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0070C0"/>
                </a:solidFill>
              </a:rPr>
              <a:t>第五章 设备管理</a:t>
            </a:r>
          </a:p>
        </p:txBody>
      </p:sp>
      <p:sp>
        <p:nvSpPr>
          <p:cNvPr id="45059" name="内容占位符 2">
            <a:extLst>
              <a:ext uri="{FF2B5EF4-FFF2-40B4-BE49-F238E27FC236}">
                <a16:creationId xmlns:a16="http://schemas.microsoft.com/office/drawing/2014/main" id="{2CABDDA3-B067-484F-ABFC-0C9843535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12</a:t>
            </a:r>
            <a:r>
              <a:rPr lang="zh-CN" altLang="en-US"/>
              <a:t>、某磁盘共有</a:t>
            </a:r>
            <a:r>
              <a:rPr lang="en-US" altLang="zh-CN"/>
              <a:t>200</a:t>
            </a:r>
            <a:r>
              <a:rPr lang="zh-CN" altLang="en-US"/>
              <a:t>个柱面，每个柱面有</a:t>
            </a:r>
            <a:r>
              <a:rPr lang="en-US" altLang="zh-CN"/>
              <a:t>20</a:t>
            </a:r>
            <a:r>
              <a:rPr lang="zh-CN" altLang="en-US"/>
              <a:t>个磁道，每个磁道有</a:t>
            </a:r>
            <a:r>
              <a:rPr lang="en-US" altLang="zh-CN"/>
              <a:t>8</a:t>
            </a:r>
            <a:r>
              <a:rPr lang="zh-CN" altLang="en-US"/>
              <a:t>个扇区，每个扇区为</a:t>
            </a:r>
            <a:r>
              <a:rPr lang="en-US" altLang="zh-CN"/>
              <a:t>1024B</a:t>
            </a:r>
            <a:r>
              <a:rPr lang="zh-CN" altLang="en-US"/>
              <a:t>。如果驱动程序接到访求是读出</a:t>
            </a:r>
            <a:r>
              <a:rPr lang="en-US" altLang="zh-CN"/>
              <a:t>606</a:t>
            </a:r>
            <a:r>
              <a:rPr lang="zh-CN" altLang="en-US"/>
              <a:t>块，计算该信息块的物理位置。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解：每个柱面的物理块数为</a:t>
            </a:r>
            <a:r>
              <a:rPr lang="en-US" altLang="zh-CN"/>
              <a:t>20</a:t>
            </a:r>
            <a:r>
              <a:rPr lang="zh-CN" altLang="zh-CN"/>
              <a:t>×</a:t>
            </a:r>
            <a:r>
              <a:rPr lang="en-US" altLang="zh-CN"/>
              <a:t>8=160</a:t>
            </a:r>
            <a:r>
              <a:rPr lang="zh-CN" altLang="en-US"/>
              <a:t>块，柱面、磁道、扇区均从</a:t>
            </a:r>
            <a:r>
              <a:rPr lang="en-US" altLang="zh-CN"/>
              <a:t>0</a:t>
            </a:r>
            <a:r>
              <a:rPr lang="zh-CN" altLang="en-US"/>
              <a:t>开始编号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606/160 = 3 ...126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126/8 = 15 ... 6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柱面</a:t>
            </a:r>
            <a:r>
              <a:rPr lang="en-US" altLang="zh-CN"/>
              <a:t>3</a:t>
            </a:r>
            <a:r>
              <a:rPr lang="zh-CN" altLang="en-US"/>
              <a:t>，磁道</a:t>
            </a:r>
            <a:r>
              <a:rPr lang="en-US" altLang="zh-CN"/>
              <a:t>15</a:t>
            </a:r>
            <a:r>
              <a:rPr lang="zh-CN" altLang="en-US"/>
              <a:t>，扇区</a:t>
            </a:r>
            <a:r>
              <a:rPr lang="en-US" altLang="zh-CN"/>
              <a:t>5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618D0CAF-E439-45D6-9F8E-555A40BF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0070C0"/>
                </a:solidFill>
              </a:rPr>
              <a:t>第五章 设备管理</a:t>
            </a:r>
          </a:p>
        </p:txBody>
      </p:sp>
      <p:sp>
        <p:nvSpPr>
          <p:cNvPr id="46083" name="内容占位符 2">
            <a:extLst>
              <a:ext uri="{FF2B5EF4-FFF2-40B4-BE49-F238E27FC236}">
                <a16:creationId xmlns:a16="http://schemas.microsoft.com/office/drawing/2014/main" id="{B5B7B76A-7B85-4AE0-8D93-E41C3EB7C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21</a:t>
            </a:r>
            <a:r>
              <a:rPr lang="zh-CN" altLang="en-US"/>
              <a:t>某操作系统采用双缓冲技术传送磁盘数据。设从磁盘将数据传送到缓冲区所用的时间为</a:t>
            </a:r>
            <a:r>
              <a:rPr lang="en-US" altLang="zh-CN"/>
              <a:t>T1</a:t>
            </a:r>
            <a:r>
              <a:rPr lang="zh-CN" altLang="en-US"/>
              <a:t>，将缓冲区中数据传送到用户区所用的时间为</a:t>
            </a:r>
            <a:r>
              <a:rPr lang="en-US" altLang="zh-CN"/>
              <a:t>T2</a:t>
            </a:r>
            <a:r>
              <a:rPr lang="zh-CN" altLang="en-US"/>
              <a:t>（假设</a:t>
            </a:r>
            <a:r>
              <a:rPr lang="en-US" altLang="zh-CN"/>
              <a:t>T2&lt;&lt;T1</a:t>
            </a:r>
            <a:r>
              <a:rPr lang="zh-CN" altLang="en-US"/>
              <a:t>）</a:t>
            </a:r>
            <a:r>
              <a:rPr lang="en-US" altLang="zh-CN"/>
              <a:t>,CPU</a:t>
            </a:r>
            <a:r>
              <a:rPr lang="zh-CN" altLang="en-US"/>
              <a:t>处理数据所用的时间为</a:t>
            </a:r>
            <a:r>
              <a:rPr lang="en-US" altLang="zh-CN"/>
              <a:t>T3</a:t>
            </a:r>
            <a:r>
              <a:rPr lang="zh-CN" altLang="en-US"/>
              <a:t>，试计算处理此数据，系统所用的总时间。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解：见</a:t>
            </a:r>
            <a:r>
              <a:rPr lang="en-US" altLang="zh-CN"/>
              <a:t>5.4.2 </a:t>
            </a:r>
            <a:r>
              <a:rPr lang="zh-CN" altLang="en-US"/>
              <a:t>“双缓冲”（</a:t>
            </a:r>
            <a:r>
              <a:rPr lang="en-US" altLang="zh-CN"/>
              <a:t>Page323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13EE2B80-0A72-4AC1-805A-6FC12C1FE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7107" name="内容占位符 2">
            <a:extLst>
              <a:ext uri="{FF2B5EF4-FFF2-40B4-BE49-F238E27FC236}">
                <a16:creationId xmlns:a16="http://schemas.microsoft.com/office/drawing/2014/main" id="{998A16CA-E5D2-4B88-B3AE-386C3BE95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25" y="2928938"/>
            <a:ext cx="4675188" cy="10160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sz="4400"/>
              <a:t>谢谢！</a:t>
            </a:r>
            <a:endParaRPr lang="en-US" altLang="zh-CN" sz="4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FC9D482B-9A42-4E8F-8855-D837D122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>
                <a:solidFill>
                  <a:srgbClr val="0070C0"/>
                </a:solidFill>
              </a:rPr>
              <a:t>第二章 处理器管理</a:t>
            </a:r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549FB501-03C8-4964-B9AD-6162B0DD8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进程及其实现</a:t>
            </a:r>
            <a:endParaRPr lang="en-US" altLang="zh-CN"/>
          </a:p>
          <a:p>
            <a:pPr lvl="1"/>
            <a:r>
              <a:rPr lang="zh-CN" altLang="en-US"/>
              <a:t>进程的概念、状态及其转换</a:t>
            </a:r>
            <a:endParaRPr lang="en-US" altLang="zh-CN"/>
          </a:p>
          <a:p>
            <a:pPr lvl="1"/>
            <a:r>
              <a:rPr lang="zh-CN" altLang="en-US"/>
              <a:t>进程控制块</a:t>
            </a:r>
            <a:endParaRPr lang="en-US" altLang="zh-CN"/>
          </a:p>
          <a:p>
            <a:pPr lvl="1"/>
            <a:r>
              <a:rPr lang="zh-CN" altLang="en-US"/>
              <a:t>原语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zh-CN" altLang="en-US"/>
              <a:t>线程及其实现</a:t>
            </a:r>
            <a:endParaRPr lang="en-US" altLang="zh-CN"/>
          </a:p>
          <a:p>
            <a:pPr lvl="1"/>
            <a:r>
              <a:rPr lang="zh-CN" altLang="en-US"/>
              <a:t>进程的概念、特性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1E509AB1-0F2B-401D-A27A-D0C68C88C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>
                <a:solidFill>
                  <a:srgbClr val="0070C0"/>
                </a:solidFill>
              </a:rPr>
              <a:t>第二章 处理器管理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8B0C474D-D410-41CF-87C8-955CD4148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处理器调度</a:t>
            </a:r>
            <a:endParaRPr lang="en-US" altLang="zh-CN"/>
          </a:p>
          <a:p>
            <a:pPr lvl="1"/>
            <a:r>
              <a:rPr lang="zh-CN" altLang="en-US"/>
              <a:t>高、中、低三级</a:t>
            </a:r>
            <a:endParaRPr lang="en-US" altLang="zh-CN"/>
          </a:p>
          <a:p>
            <a:pPr lvl="1"/>
            <a:r>
              <a:rPr lang="zh-CN" altLang="en-US"/>
              <a:t>响应时间、吞吐率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zh-CN" altLang="en-US"/>
              <a:t>批处理作业的管理与调度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zh-CN" altLang="en-US"/>
              <a:t>低级调度</a:t>
            </a:r>
            <a:endParaRPr lang="en-US" altLang="zh-CN"/>
          </a:p>
          <a:p>
            <a:pPr lvl="1"/>
            <a:r>
              <a:rPr lang="zh-CN" altLang="en-US"/>
              <a:t>先来先服务、时间片轮转、优先数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AE824E72-F033-4B1A-8D7B-9915F67A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>
                <a:solidFill>
                  <a:srgbClr val="0070C0"/>
                </a:solidFill>
              </a:rPr>
              <a:t>第三章 同步、通信与死锁</a:t>
            </a:r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3798F750-5B79-4F19-B7D0-6676E866F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3</a:t>
            </a:r>
            <a:r>
              <a:rPr lang="zh-CN" altLang="zh-CN" sz="2400"/>
              <a:t>、有两个优先级相同的进程</a:t>
            </a:r>
            <a:r>
              <a:rPr lang="en-US" altLang="zh-CN" sz="2400"/>
              <a:t>P1</a:t>
            </a:r>
            <a:r>
              <a:rPr lang="zh-CN" altLang="zh-CN" sz="2400"/>
              <a:t>和</a:t>
            </a:r>
            <a:r>
              <a:rPr lang="en-US" altLang="zh-CN" sz="2400"/>
              <a:t>P2</a:t>
            </a:r>
            <a:r>
              <a:rPr lang="zh-CN" altLang="zh-CN" sz="2400"/>
              <a:t>，各自执行的操作如下，信号量</a:t>
            </a:r>
            <a:r>
              <a:rPr lang="en-US" altLang="zh-CN" sz="2400"/>
              <a:t>S1</a:t>
            </a:r>
            <a:r>
              <a:rPr lang="zh-CN" altLang="zh-CN" sz="2400"/>
              <a:t>和</a:t>
            </a:r>
            <a:r>
              <a:rPr lang="en-US" altLang="zh-CN" sz="2400"/>
              <a:t>S2</a:t>
            </a:r>
            <a:r>
              <a:rPr lang="zh-CN" altLang="zh-CN" sz="2400"/>
              <a:t>初值均为</a:t>
            </a:r>
            <a:r>
              <a:rPr lang="en-US" altLang="zh-CN" sz="2400"/>
              <a:t>0</a:t>
            </a:r>
            <a:r>
              <a:rPr lang="zh-CN" altLang="zh-CN" sz="2400"/>
              <a:t>。试问</a:t>
            </a:r>
            <a:r>
              <a:rPr lang="en-US" altLang="zh-CN" sz="2400"/>
              <a:t>P1</a:t>
            </a:r>
            <a:r>
              <a:rPr lang="zh-CN" altLang="zh-CN" sz="2400"/>
              <a:t>、</a:t>
            </a:r>
            <a:r>
              <a:rPr lang="en-US" altLang="zh-CN" sz="2400"/>
              <a:t>P2</a:t>
            </a:r>
            <a:r>
              <a:rPr lang="zh-CN" altLang="zh-CN" sz="2400"/>
              <a:t>并发执行后，</a:t>
            </a:r>
            <a:r>
              <a:rPr lang="en-US" altLang="zh-CN" sz="2400"/>
              <a:t>x</a:t>
            </a:r>
            <a:r>
              <a:rPr lang="zh-CN" altLang="zh-CN" sz="2400"/>
              <a:t>、</a:t>
            </a:r>
            <a:r>
              <a:rPr lang="en-US" altLang="zh-CN" sz="2400"/>
              <a:t>y</a:t>
            </a:r>
            <a:r>
              <a:rPr lang="zh-CN" altLang="zh-CN" sz="2400"/>
              <a:t>、</a:t>
            </a:r>
            <a:r>
              <a:rPr lang="en-US" altLang="zh-CN" sz="2400"/>
              <a:t>z</a:t>
            </a:r>
            <a:r>
              <a:rPr lang="zh-CN" altLang="zh-CN" sz="2400"/>
              <a:t>的值各为多少？</a:t>
            </a:r>
            <a:endParaRPr lang="en-US" altLang="zh-CN" sz="2400"/>
          </a:p>
          <a:p>
            <a:endParaRPr lang="zh-CN" altLang="zh-CN" sz="240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/>
              <a:t>	P1( ) {                    P2( ) {   </a:t>
            </a:r>
            <a:endParaRPr lang="zh-CN" altLang="zh-CN" sz="200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/>
              <a:t>	y=1;                          x=1;        </a:t>
            </a:r>
            <a:endParaRPr lang="zh-CN" altLang="zh-CN" sz="200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/>
              <a:t>	y=y+3;                      x=x+5;       </a:t>
            </a:r>
            <a:endParaRPr lang="zh-CN" altLang="zh-CN" sz="200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/>
              <a:t>	V(S1);                       P(S1);        </a:t>
            </a:r>
            <a:endParaRPr lang="zh-CN" altLang="zh-CN" sz="200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/>
              <a:t>	z=y+1;                      x=x+y;         </a:t>
            </a:r>
            <a:endParaRPr lang="zh-CN" altLang="zh-CN" sz="200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/>
              <a:t>	P(S2);                       V(S2);       </a:t>
            </a:r>
            <a:endParaRPr lang="zh-CN" altLang="zh-CN" sz="200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/>
              <a:t>	y=z+y;                      z=z+x;     </a:t>
            </a:r>
            <a:endParaRPr lang="zh-CN" altLang="zh-CN" sz="200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/>
              <a:t>	}</a:t>
            </a:r>
            <a:r>
              <a:rPr lang="zh-CN" altLang="zh-CN" sz="2000"/>
              <a:t></a:t>
            </a:r>
            <a:r>
              <a:rPr lang="en-US" altLang="zh-CN" sz="2000"/>
              <a:t>                         }</a:t>
            </a:r>
            <a:endParaRPr lang="zh-CN" altLang="zh-CN" sz="2000"/>
          </a:p>
          <a:p>
            <a:endParaRPr lang="zh-CN" altLang="en-US" sz="2400"/>
          </a:p>
          <a:p>
            <a:pPr>
              <a:buFont typeface="Wingdings" panose="05000000000000000000" pitchFamily="2" charset="2"/>
              <a:buNone/>
            </a:pPr>
            <a:endParaRPr lang="en-US" altLang="zh-CN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4D6A0037-F1C3-4EFB-A20B-19A207E6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>
                <a:solidFill>
                  <a:srgbClr val="0070C0"/>
                </a:solidFill>
              </a:rPr>
              <a:t>第三章 同步、通信与死锁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703D8789-E1AB-4190-9E1C-DA4B80A62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/>
              <a:t>解</a:t>
            </a:r>
            <a:r>
              <a:rPr lang="zh-CN" altLang="zh-CN"/>
              <a:t>：</a:t>
            </a:r>
            <a:r>
              <a:rPr lang="zh-CN" altLang="en-US"/>
              <a:t>先</a:t>
            </a:r>
            <a:r>
              <a:rPr lang="zh-CN" altLang="zh-CN"/>
              <a:t>对进程语句进行编号。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     y=1;        </a:t>
            </a:r>
            <a:r>
              <a:rPr lang="zh-CN" altLang="zh-CN"/>
              <a:t>①</a:t>
            </a:r>
            <a:r>
              <a:rPr lang="en-US" altLang="zh-CN"/>
              <a:t>             x=1;         </a:t>
            </a:r>
            <a:r>
              <a:rPr lang="zh-CN" altLang="zh-CN"/>
              <a:t>⑤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     y=y+3;    </a:t>
            </a:r>
            <a:r>
              <a:rPr lang="zh-CN" altLang="zh-CN"/>
              <a:t>②</a:t>
            </a:r>
            <a:r>
              <a:rPr lang="en-US" altLang="zh-CN"/>
              <a:t>             x=x+5;     </a:t>
            </a:r>
            <a:r>
              <a:rPr lang="zh-CN" altLang="zh-CN"/>
              <a:t>⑥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     V(S1);                       P(S1);</a:t>
            </a:r>
            <a:endParaRPr lang="zh-CN" altLang="zh-CN"/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     z=y+1;    </a:t>
            </a:r>
            <a:r>
              <a:rPr lang="zh-CN" altLang="zh-CN"/>
              <a:t>③</a:t>
            </a:r>
            <a:r>
              <a:rPr lang="en-US" altLang="zh-CN"/>
              <a:t>              x=x+y;      </a:t>
            </a:r>
            <a:r>
              <a:rPr lang="zh-CN" altLang="zh-CN"/>
              <a:t>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     P(S2);                        V(S2);</a:t>
            </a:r>
            <a:endParaRPr lang="zh-CN" altLang="zh-CN"/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     y=z+y;    </a:t>
            </a:r>
            <a:r>
              <a:rPr lang="zh-CN" altLang="zh-CN"/>
              <a:t>④</a:t>
            </a:r>
            <a:r>
              <a:rPr lang="en-US" altLang="zh-CN"/>
              <a:t>              z=z+x;       </a:t>
            </a:r>
            <a:r>
              <a:rPr lang="zh-CN" altLang="zh-CN"/>
              <a:t>⑧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33A610DC-B263-4448-8ED3-6270D7BD0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>
                <a:solidFill>
                  <a:srgbClr val="0070C0"/>
                </a:solidFill>
              </a:rPr>
              <a:t>第三章 同步、通信与死锁</a:t>
            </a:r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BBF5940C-AE9A-47A1-91D6-C10AD04E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zh-CN" altLang="zh-CN"/>
              <a:t>①、②、⑤和⑥是不相交语句，可以任何次序交错执行，结果唯一。</a:t>
            </a:r>
            <a:r>
              <a:rPr lang="zh-CN" altLang="en-US"/>
              <a:t> 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/>
              <a:t>结果</a:t>
            </a:r>
            <a:r>
              <a:rPr lang="en-US" altLang="zh-CN"/>
              <a:t>1</a:t>
            </a:r>
            <a:r>
              <a:rPr lang="zh-CN" altLang="en-US"/>
              <a:t>： </a:t>
            </a:r>
            <a:r>
              <a:rPr lang="zh-CN" altLang="zh-CN"/>
              <a:t>③ ⑦</a:t>
            </a:r>
            <a:r>
              <a:rPr lang="zh-CN" altLang="en-US"/>
              <a:t>（</a:t>
            </a:r>
            <a:r>
              <a:rPr lang="zh-CN" altLang="zh-CN"/>
              <a:t> ⑦ ③ </a:t>
            </a:r>
            <a:r>
              <a:rPr lang="zh-CN" altLang="en-US"/>
              <a:t>）</a:t>
            </a:r>
            <a:r>
              <a:rPr lang="zh-CN" altLang="zh-CN"/>
              <a:t> ④</a:t>
            </a:r>
            <a:r>
              <a:rPr lang="en-US" altLang="zh-CN"/>
              <a:t> </a:t>
            </a:r>
            <a:r>
              <a:rPr lang="zh-CN" altLang="zh-CN"/>
              <a:t>⑧</a:t>
            </a:r>
            <a:r>
              <a:rPr lang="en-US" altLang="zh-CN"/>
              <a:t>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/>
              <a:t> 			 </a:t>
            </a:r>
            <a:r>
              <a:rPr lang="zh-CN" altLang="en-US"/>
              <a:t>得</a:t>
            </a:r>
            <a:r>
              <a:rPr lang="en-US" altLang="zh-CN"/>
              <a:t>x=10</a:t>
            </a:r>
            <a:r>
              <a:rPr lang="zh-CN" altLang="zh-CN"/>
              <a:t>，</a:t>
            </a:r>
            <a:r>
              <a:rPr lang="en-US" altLang="zh-CN"/>
              <a:t>y=9</a:t>
            </a:r>
            <a:r>
              <a:rPr lang="zh-CN" altLang="zh-CN"/>
              <a:t>，</a:t>
            </a:r>
            <a:r>
              <a:rPr lang="en-US" altLang="zh-CN"/>
              <a:t>z=15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/>
              <a:t>结果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zh-CN" altLang="zh-CN"/>
              <a:t> ③ ⑦</a:t>
            </a:r>
            <a:r>
              <a:rPr lang="zh-CN" altLang="en-US"/>
              <a:t>（</a:t>
            </a:r>
            <a:r>
              <a:rPr lang="zh-CN" altLang="zh-CN"/>
              <a:t> ⑦ ③ </a:t>
            </a:r>
            <a:r>
              <a:rPr lang="zh-CN" altLang="en-US"/>
              <a:t>）</a:t>
            </a:r>
            <a:r>
              <a:rPr lang="zh-CN" altLang="zh-CN"/>
              <a:t> ⑧</a:t>
            </a:r>
            <a:r>
              <a:rPr lang="en-US" altLang="zh-CN"/>
              <a:t> </a:t>
            </a:r>
            <a:r>
              <a:rPr lang="zh-CN" altLang="zh-CN"/>
              <a:t>④</a:t>
            </a:r>
            <a:endParaRPr lang="en-US" altLang="zh-CN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/>
              <a:t>			 </a:t>
            </a:r>
            <a:r>
              <a:rPr lang="zh-CN" altLang="en-US"/>
              <a:t>得</a:t>
            </a:r>
            <a:r>
              <a:rPr lang="en-US" altLang="zh-CN"/>
              <a:t>x=10</a:t>
            </a:r>
            <a:r>
              <a:rPr lang="zh-CN" altLang="zh-CN"/>
              <a:t>，</a:t>
            </a:r>
            <a:r>
              <a:rPr lang="en-US" altLang="zh-CN"/>
              <a:t>y=19</a:t>
            </a:r>
            <a:r>
              <a:rPr lang="zh-CN" altLang="zh-CN"/>
              <a:t>，</a:t>
            </a:r>
            <a:r>
              <a:rPr lang="en-US" altLang="zh-CN"/>
              <a:t>z=15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/>
              <a:t>结果</a:t>
            </a:r>
            <a:r>
              <a:rPr lang="en-US" altLang="zh-CN"/>
              <a:t>3</a:t>
            </a:r>
            <a:r>
              <a:rPr lang="zh-CN" altLang="en-US"/>
              <a:t>：</a:t>
            </a:r>
            <a:r>
              <a:rPr lang="zh-CN" altLang="zh-CN"/>
              <a:t> ⑦ ⑧</a:t>
            </a:r>
            <a:r>
              <a:rPr lang="en-US" altLang="zh-CN"/>
              <a:t> </a:t>
            </a:r>
            <a:r>
              <a:rPr lang="zh-CN" altLang="zh-CN"/>
              <a:t>③ ④</a:t>
            </a:r>
            <a:endParaRPr lang="en-US" altLang="zh-CN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/>
              <a:t>			 </a:t>
            </a:r>
            <a:r>
              <a:rPr lang="zh-CN" altLang="en-US"/>
              <a:t>得</a:t>
            </a:r>
            <a:r>
              <a:rPr lang="en-US" altLang="zh-CN"/>
              <a:t>x=10</a:t>
            </a:r>
            <a:r>
              <a:rPr lang="zh-CN" altLang="zh-CN"/>
              <a:t>，</a:t>
            </a:r>
            <a:r>
              <a:rPr lang="en-US" altLang="zh-CN"/>
              <a:t>y=9</a:t>
            </a:r>
            <a:r>
              <a:rPr lang="zh-CN" altLang="zh-CN"/>
              <a:t>，</a:t>
            </a:r>
            <a:r>
              <a:rPr lang="en-US" altLang="zh-CN"/>
              <a:t>z=5</a:t>
            </a:r>
            <a:endParaRPr lang="zh-CN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22764</TotalTime>
  <Words>2602</Words>
  <Application>Microsoft Office PowerPoint</Application>
  <PresentationFormat>全屏显示(4:3)</PresentationFormat>
  <Paragraphs>492</Paragraphs>
  <Slides>44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9" baseType="lpstr">
      <vt:lpstr>Times New Roman</vt:lpstr>
      <vt:lpstr>宋体</vt:lpstr>
      <vt:lpstr>Arial</vt:lpstr>
      <vt:lpstr>Wingdings</vt:lpstr>
      <vt:lpstr>Axis</vt:lpstr>
      <vt:lpstr>PowerPoint 演示文稿</vt:lpstr>
      <vt:lpstr>CH1~CH5作业统计</vt:lpstr>
      <vt:lpstr>第一章 操作系统概论</vt:lpstr>
      <vt:lpstr>第二章 处理器管理</vt:lpstr>
      <vt:lpstr>第二章 处理器管理</vt:lpstr>
      <vt:lpstr>第二章 处理器管理</vt:lpstr>
      <vt:lpstr>第三章 同步、通信与死锁</vt:lpstr>
      <vt:lpstr>第三章 同步、通信与死锁</vt:lpstr>
      <vt:lpstr>第三章 同步、通信与死锁</vt:lpstr>
      <vt:lpstr>第三章 同步、通信与死锁</vt:lpstr>
      <vt:lpstr>第三章 同步、通信与死锁</vt:lpstr>
      <vt:lpstr>第三章 同步、通信与死锁</vt:lpstr>
      <vt:lpstr>第三章 同步、通信与死锁</vt:lpstr>
      <vt:lpstr>第三章 同步、通信与死锁</vt:lpstr>
      <vt:lpstr>第三章 同步、通信与死锁</vt:lpstr>
      <vt:lpstr>第三章 同步、通信与死锁</vt:lpstr>
      <vt:lpstr>第三章 同步、通信与死锁</vt:lpstr>
      <vt:lpstr>第三章 同步、通信与死锁</vt:lpstr>
      <vt:lpstr>第三章 同步、通信与死锁</vt:lpstr>
      <vt:lpstr>第三章 同步、通信与死锁</vt:lpstr>
      <vt:lpstr>第三章 同步、通信与死锁</vt:lpstr>
      <vt:lpstr>第三章 同步、通信与死锁</vt:lpstr>
      <vt:lpstr>第三章 同步、通信与死锁</vt:lpstr>
      <vt:lpstr>第三章 同步、通信与死锁</vt:lpstr>
      <vt:lpstr>第三章 同步、通信与死锁</vt:lpstr>
      <vt:lpstr>第三章 同步、通信与死锁</vt:lpstr>
      <vt:lpstr>第三章 同步、通信与死锁</vt:lpstr>
      <vt:lpstr>第三章 同步、通信与死锁</vt:lpstr>
      <vt:lpstr>第三章 同步、通信与死锁</vt:lpstr>
      <vt:lpstr>第三章 同步、通信与死锁</vt:lpstr>
      <vt:lpstr>第三章 同步、通信与死锁</vt:lpstr>
      <vt:lpstr>第三章 同步、通信与死锁</vt:lpstr>
      <vt:lpstr>第三章 同步、通信与死锁</vt:lpstr>
      <vt:lpstr>第四章 存储管理</vt:lpstr>
      <vt:lpstr>第四章 存储管理</vt:lpstr>
      <vt:lpstr>第四章 存储管理</vt:lpstr>
      <vt:lpstr>第四章 存储管理</vt:lpstr>
      <vt:lpstr>第四章 存储管理</vt:lpstr>
      <vt:lpstr>第四章 存储管理</vt:lpstr>
      <vt:lpstr>第五章 设备管理</vt:lpstr>
      <vt:lpstr>第五章 设备管理</vt:lpstr>
      <vt:lpstr>第五章 设备管理</vt:lpstr>
      <vt:lpstr>第五章 设备管理</vt:lpstr>
      <vt:lpstr>PowerPoint 演示文稿</vt:lpstr>
    </vt:vector>
  </TitlesOfParts>
  <Company>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毕业设计</dc:title>
  <dc:creator>WangQi</dc:creator>
  <cp:lastModifiedBy>幽弥狂</cp:lastModifiedBy>
  <cp:revision>1027</cp:revision>
  <dcterms:created xsi:type="dcterms:W3CDTF">2005-03-03T04:54:54Z</dcterms:created>
  <dcterms:modified xsi:type="dcterms:W3CDTF">2019-09-17T18:42:57Z</dcterms:modified>
</cp:coreProperties>
</file>