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4"/>
  </p:notesMasterIdLst>
  <p:sldIdLst>
    <p:sldId id="503" r:id="rId2"/>
    <p:sldId id="597" r:id="rId3"/>
    <p:sldId id="684" r:id="rId4"/>
    <p:sldId id="681" r:id="rId5"/>
    <p:sldId id="687" r:id="rId6"/>
    <p:sldId id="677" r:id="rId7"/>
    <p:sldId id="716" r:id="rId8"/>
    <p:sldId id="683" r:id="rId9"/>
    <p:sldId id="680" r:id="rId10"/>
    <p:sldId id="600" r:id="rId11"/>
    <p:sldId id="601" r:id="rId12"/>
    <p:sldId id="651" r:id="rId13"/>
    <p:sldId id="652" r:id="rId14"/>
    <p:sldId id="619" r:id="rId15"/>
    <p:sldId id="686" r:id="rId16"/>
    <p:sldId id="685" r:id="rId17"/>
    <p:sldId id="713" r:id="rId18"/>
    <p:sldId id="688" r:id="rId19"/>
    <p:sldId id="636" r:id="rId20"/>
    <p:sldId id="689" r:id="rId21"/>
    <p:sldId id="665" r:id="rId22"/>
    <p:sldId id="637" r:id="rId23"/>
    <p:sldId id="671" r:id="rId24"/>
    <p:sldId id="672" r:id="rId25"/>
    <p:sldId id="429" r:id="rId26"/>
    <p:sldId id="391" r:id="rId27"/>
    <p:sldId id="622" r:id="rId28"/>
    <p:sldId id="623" r:id="rId29"/>
    <p:sldId id="625" r:id="rId30"/>
    <p:sldId id="690" r:id="rId31"/>
    <p:sldId id="624" r:id="rId32"/>
    <p:sldId id="432" r:id="rId33"/>
    <p:sldId id="691" r:id="rId34"/>
    <p:sldId id="692" r:id="rId35"/>
    <p:sldId id="392" r:id="rId36"/>
    <p:sldId id="629" r:id="rId37"/>
    <p:sldId id="630" r:id="rId38"/>
    <p:sldId id="438" r:id="rId39"/>
    <p:sldId id="631" r:id="rId40"/>
    <p:sldId id="394" r:id="rId41"/>
    <p:sldId id="443" r:id="rId42"/>
    <p:sldId id="439" r:id="rId43"/>
    <p:sldId id="632" r:id="rId44"/>
    <p:sldId id="694" r:id="rId45"/>
    <p:sldId id="695" r:id="rId46"/>
    <p:sldId id="696" r:id="rId47"/>
    <p:sldId id="675" r:id="rId48"/>
    <p:sldId id="375" r:id="rId49"/>
    <p:sldId id="602" r:id="rId50"/>
    <p:sldId id="711" r:id="rId51"/>
    <p:sldId id="445" r:id="rId52"/>
    <p:sldId id="446" r:id="rId53"/>
    <p:sldId id="481" r:id="rId54"/>
    <p:sldId id="504" r:id="rId55"/>
    <p:sldId id="447" r:id="rId56"/>
    <p:sldId id="603" r:id="rId57"/>
    <p:sldId id="697" r:id="rId58"/>
    <p:sldId id="604" r:id="rId59"/>
    <p:sldId id="449" r:id="rId60"/>
    <p:sldId id="450" r:id="rId61"/>
    <p:sldId id="451" r:id="rId62"/>
    <p:sldId id="452" r:id="rId63"/>
    <p:sldId id="633" r:id="rId64"/>
    <p:sldId id="709" r:id="rId65"/>
    <p:sldId id="710" r:id="rId66"/>
    <p:sldId id="526" r:id="rId67"/>
    <p:sldId id="457" r:id="rId68"/>
    <p:sldId id="458" r:id="rId69"/>
    <p:sldId id="605" r:id="rId70"/>
    <p:sldId id="529" r:id="rId71"/>
    <p:sldId id="402" r:id="rId72"/>
    <p:sldId id="462" r:id="rId73"/>
    <p:sldId id="463" r:id="rId74"/>
    <p:sldId id="465" r:id="rId75"/>
    <p:sldId id="538" r:id="rId76"/>
    <p:sldId id="659" r:id="rId77"/>
    <p:sldId id="656" r:id="rId78"/>
    <p:sldId id="606" r:id="rId79"/>
    <p:sldId id="607" r:id="rId80"/>
    <p:sldId id="608" r:id="rId81"/>
    <p:sldId id="717" r:id="rId82"/>
    <p:sldId id="718" r:id="rId83"/>
    <p:sldId id="719" r:id="rId84"/>
    <p:sldId id="519" r:id="rId85"/>
    <p:sldId id="638" r:id="rId86"/>
    <p:sldId id="669" r:id="rId87"/>
    <p:sldId id="501" r:id="rId88"/>
    <p:sldId id="274" r:id="rId89"/>
    <p:sldId id="379" r:id="rId90"/>
    <p:sldId id="657" r:id="rId91"/>
    <p:sldId id="466" r:id="rId92"/>
    <p:sldId id="693" r:id="rId93"/>
    <p:sldId id="714" r:id="rId94"/>
    <p:sldId id="610" r:id="rId95"/>
    <p:sldId id="612" r:id="rId96"/>
    <p:sldId id="291" r:id="rId97"/>
    <p:sldId id="292" r:id="rId98"/>
    <p:sldId id="611" r:id="rId99"/>
    <p:sldId id="639" r:id="rId100"/>
    <p:sldId id="673" r:id="rId101"/>
    <p:sldId id="383" r:id="rId102"/>
    <p:sldId id="431" r:id="rId103"/>
    <p:sldId id="682" r:id="rId104"/>
    <p:sldId id="505" r:id="rId105"/>
    <p:sldId id="485" r:id="rId106"/>
    <p:sldId id="396" r:id="rId107"/>
    <p:sldId id="712" r:id="rId108"/>
    <p:sldId id="640" r:id="rId109"/>
    <p:sldId id="674" r:id="rId110"/>
    <p:sldId id="300" r:id="rId111"/>
    <p:sldId id="303" r:id="rId112"/>
    <p:sldId id="506" r:id="rId113"/>
    <p:sldId id="305" r:id="rId114"/>
    <p:sldId id="307" r:id="rId115"/>
    <p:sldId id="517" r:id="rId116"/>
    <p:sldId id="518" r:id="rId117"/>
    <p:sldId id="337" r:id="rId118"/>
    <p:sldId id="309" r:id="rId119"/>
    <p:sldId id="312" r:id="rId120"/>
    <p:sldId id="609" r:id="rId121"/>
    <p:sldId id="715" r:id="rId122"/>
    <p:sldId id="317" r:id="rId123"/>
    <p:sldId id="575" r:id="rId124"/>
    <p:sldId id="321" r:id="rId125"/>
    <p:sldId id="424" r:id="rId126"/>
    <p:sldId id="614" r:id="rId127"/>
    <p:sldId id="490" r:id="rId128"/>
    <p:sldId id="615" r:id="rId129"/>
    <p:sldId id="616" r:id="rId130"/>
    <p:sldId id="617" r:id="rId131"/>
    <p:sldId id="618" r:id="rId132"/>
    <p:sldId id="425" r:id="rId133"/>
    <p:sldId id="489" r:id="rId134"/>
    <p:sldId id="698" r:id="rId135"/>
    <p:sldId id="699" r:id="rId136"/>
    <p:sldId id="700" r:id="rId137"/>
    <p:sldId id="701" r:id="rId138"/>
    <p:sldId id="702" r:id="rId139"/>
    <p:sldId id="703" r:id="rId140"/>
    <p:sldId id="704" r:id="rId141"/>
    <p:sldId id="705" r:id="rId142"/>
    <p:sldId id="706" r:id="rId143"/>
    <p:sldId id="595" r:id="rId144"/>
    <p:sldId id="567" r:id="rId145"/>
    <p:sldId id="641" r:id="rId146"/>
    <p:sldId id="642" r:id="rId147"/>
    <p:sldId id="643" r:id="rId148"/>
    <p:sldId id="644" r:id="rId149"/>
    <p:sldId id="645" r:id="rId150"/>
    <p:sldId id="646" r:id="rId151"/>
    <p:sldId id="647" r:id="rId152"/>
    <p:sldId id="648" r:id="rId153"/>
  </p:sldIdLst>
  <p:sldSz cx="9144000" cy="6858000" type="screen4x3"/>
  <p:notesSz cx="6858000" cy="9144000"/>
  <p:defaultTextStyle>
    <a:defPPr>
      <a:defRPr lang="zh-CN"/>
    </a:defPPr>
    <a:lvl1pPr algn="l" rtl="0" fontAlgn="base">
      <a:spcBef>
        <a:spcPct val="0"/>
      </a:spcBef>
      <a:spcAft>
        <a:spcPct val="0"/>
      </a:spcAft>
      <a:defRPr kumimoji="1" sz="2000" kern="1200">
        <a:solidFill>
          <a:schemeClr val="tx1"/>
        </a:solidFill>
        <a:latin typeface="Times New Roman" pitchFamily="18" charset="0"/>
        <a:ea typeface="仿宋_GB2312" pitchFamily="49" charset="-122"/>
        <a:cs typeface="+mn-cs"/>
      </a:defRPr>
    </a:lvl1pPr>
    <a:lvl2pPr marL="457200" algn="l" rtl="0" fontAlgn="base">
      <a:spcBef>
        <a:spcPct val="0"/>
      </a:spcBef>
      <a:spcAft>
        <a:spcPct val="0"/>
      </a:spcAft>
      <a:defRPr kumimoji="1" sz="2000" kern="1200">
        <a:solidFill>
          <a:schemeClr val="tx1"/>
        </a:solidFill>
        <a:latin typeface="Times New Roman" pitchFamily="18" charset="0"/>
        <a:ea typeface="仿宋_GB2312" pitchFamily="49" charset="-122"/>
        <a:cs typeface="+mn-cs"/>
      </a:defRPr>
    </a:lvl2pPr>
    <a:lvl3pPr marL="914400" algn="l" rtl="0" fontAlgn="base">
      <a:spcBef>
        <a:spcPct val="0"/>
      </a:spcBef>
      <a:spcAft>
        <a:spcPct val="0"/>
      </a:spcAft>
      <a:defRPr kumimoji="1" sz="2000" kern="1200">
        <a:solidFill>
          <a:schemeClr val="tx1"/>
        </a:solidFill>
        <a:latin typeface="Times New Roman" pitchFamily="18" charset="0"/>
        <a:ea typeface="仿宋_GB2312" pitchFamily="49" charset="-122"/>
        <a:cs typeface="+mn-cs"/>
      </a:defRPr>
    </a:lvl3pPr>
    <a:lvl4pPr marL="1371600" algn="l" rtl="0" fontAlgn="base">
      <a:spcBef>
        <a:spcPct val="0"/>
      </a:spcBef>
      <a:spcAft>
        <a:spcPct val="0"/>
      </a:spcAft>
      <a:defRPr kumimoji="1" sz="2000" kern="1200">
        <a:solidFill>
          <a:schemeClr val="tx1"/>
        </a:solidFill>
        <a:latin typeface="Times New Roman" pitchFamily="18" charset="0"/>
        <a:ea typeface="仿宋_GB2312" pitchFamily="49" charset="-122"/>
        <a:cs typeface="+mn-cs"/>
      </a:defRPr>
    </a:lvl4pPr>
    <a:lvl5pPr marL="1828800" algn="l" rtl="0" fontAlgn="base">
      <a:spcBef>
        <a:spcPct val="0"/>
      </a:spcBef>
      <a:spcAft>
        <a:spcPct val="0"/>
      </a:spcAft>
      <a:defRPr kumimoji="1" sz="2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kumimoji="1" sz="2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kumimoji="1" sz="2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kumimoji="1" sz="2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kumimoji="1" sz="2000" kern="1200">
        <a:solidFill>
          <a:schemeClr val="tx1"/>
        </a:solidFill>
        <a:latin typeface="Times New Roman"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0000"/>
    <a:srgbClr val="B050A2"/>
    <a:srgbClr val="9966FF"/>
    <a:srgbClr val="33CC33"/>
    <a:srgbClr val="265C9E"/>
    <a:srgbClr val="BEBA06"/>
    <a:srgbClr val="CC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599" autoAdjust="0"/>
  </p:normalViewPr>
  <p:slideViewPr>
    <p:cSldViewPr>
      <p:cViewPr varScale="1">
        <p:scale>
          <a:sx n="96" d="100"/>
          <a:sy n="96" d="100"/>
        </p:scale>
        <p:origin x="-3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931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31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31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931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1A7E297-1F41-443F-BEA8-0043FEEFEA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pPr eaLnBrk="1" hangingPunct="1"/>
            <a:endParaRPr lang="zh-CN" altLang="en-US" smtClean="0"/>
          </a:p>
        </p:txBody>
      </p:sp>
      <p:sp>
        <p:nvSpPr>
          <p:cNvPr id="156676" name="灯片编号占位符 3"/>
          <p:cNvSpPr>
            <a:spLocks noGrp="1"/>
          </p:cNvSpPr>
          <p:nvPr>
            <p:ph type="sldNum" sz="quarter" idx="5"/>
          </p:nvPr>
        </p:nvSpPr>
        <p:spPr>
          <a:noFill/>
        </p:spPr>
        <p:txBody>
          <a:bodyPr/>
          <a:lstStyle/>
          <a:p>
            <a:fld id="{8309E815-C7B7-494A-88E7-FFA9DA3DE653}" type="slidenum">
              <a:rPr lang="en-US" altLang="zh-CN" smtClean="0"/>
              <a:pPr/>
              <a:t>4</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81FFF8F-65AC-46CF-834B-AE43AE39DA46}" type="slidenum">
              <a:rPr lang="en-US" altLang="zh-CN" smtClean="0"/>
              <a:pPr/>
              <a:t>8</a:t>
            </a:fld>
            <a:endParaRPr lang="en-US" altLang="zh-CN" smtClean="0"/>
          </a:p>
        </p:txBody>
      </p:sp>
      <p:sp>
        <p:nvSpPr>
          <p:cNvPr id="5017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defRPr/>
            </a:pPr>
            <a:fld id="{005BD213-8554-4B98-B757-032A89F923F2}" type="slidenum">
              <a:rPr kumimoji="0" lang="en-US" altLang="zh-CN" sz="1200">
                <a:latin typeface="+mn-lt"/>
                <a:ea typeface="+mn-ea"/>
              </a:rPr>
              <a:pPr algn="r">
                <a:defRPr/>
              </a:pPr>
              <a:t>8</a:t>
            </a:fld>
            <a:endParaRPr kumimoji="0" lang="en-US" altLang="zh-CN" sz="1200">
              <a:latin typeface="+mn-lt"/>
              <a:ea typeface="+mn-ea"/>
            </a:endParaRPr>
          </a:p>
        </p:txBody>
      </p:sp>
      <p:sp>
        <p:nvSpPr>
          <p:cNvPr id="158724" name="Rectangle 2"/>
          <p:cNvSpPr>
            <a:spLocks noGrp="1" noChangeArrowheads="1"/>
          </p:cNvSpPr>
          <p:nvPr>
            <p:ph type="body" idx="1"/>
          </p:nvPr>
        </p:nvSpPr>
        <p:spPr>
          <a:noFill/>
          <a:ln/>
        </p:spPr>
        <p:txBody>
          <a:bodyPr lIns="90487" tIns="44450" rIns="90487" bIns="44450"/>
          <a:lstStyle/>
          <a:p>
            <a:pPr eaLnBrk="1" hangingPunct="1">
              <a:spcBef>
                <a:spcPct val="0"/>
              </a:spcBef>
            </a:pPr>
            <a:endParaRPr lang="zh-CN" altLang="zh-CN" smtClean="0"/>
          </a:p>
        </p:txBody>
      </p:sp>
      <p:sp>
        <p:nvSpPr>
          <p:cNvPr id="158725" name="Rectangle 3"/>
          <p:cNvSpPr>
            <a:spLocks noGrp="1" noRot="1" noChangeAspect="1" noChangeArrowheads="1" noTextEdit="1"/>
          </p:cNvSpPr>
          <p:nvPr>
            <p:ph type="sldImg"/>
          </p:nvPr>
        </p:nvSpPr>
        <p:spPr>
          <a:xfrm>
            <a:off x="1150938" y="692150"/>
            <a:ext cx="4556125" cy="3416300"/>
          </a:xfrm>
          <a:ln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6FDB4D0-2B18-4AA7-8EB2-4547410CB344}" type="slidenum">
              <a:rPr lang="en-US" altLang="zh-CN" smtClean="0"/>
              <a:pPr/>
              <a:t>26</a:t>
            </a:fld>
            <a:endParaRPr lang="en-US" altLang="zh-CN" smtClean="0"/>
          </a:p>
        </p:txBody>
      </p:sp>
      <p:sp>
        <p:nvSpPr>
          <p:cNvPr id="159747" name="Rectangle 2"/>
          <p:cNvSpPr>
            <a:spLocks noGrp="1" noRot="1" noChangeAspect="1" noChangeArrowheads="1" noTextEdit="1"/>
          </p:cNvSpPr>
          <p:nvPr>
            <p:ph type="sldImg"/>
          </p:nvPr>
        </p:nvSpPr>
        <p:spPr>
          <a:solidFill>
            <a:srgbClr val="FFFFFF"/>
          </a:solidFill>
          <a:ln/>
        </p:spPr>
      </p:sp>
      <p:sp>
        <p:nvSpPr>
          <p:cNvPr id="1597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CD24171D-5B5B-4FE3-8F8B-3C17608C112E}" type="slidenum">
              <a:rPr lang="en-US" altLang="zh-CN" smtClean="0"/>
              <a:pPr/>
              <a:t>32</a:t>
            </a:fld>
            <a:endParaRPr lang="en-US" altLang="zh-CN" smtClean="0"/>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4CE98A9-4797-4721-89AA-4132FDF53789}" type="slidenum">
              <a:rPr lang="en-US" altLang="zh-CN" smtClean="0"/>
              <a:pPr/>
              <a:t>35</a:t>
            </a:fld>
            <a:endParaRPr lang="en-US" altLang="zh-CN" smtClean="0"/>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CDB44F7-9168-414E-99A7-60C6DD1EE1D0}" type="slidenum">
              <a:rPr lang="en-US" altLang="zh-CN" smtClean="0"/>
              <a:pPr/>
              <a:t>38</a:t>
            </a:fld>
            <a:endParaRPr lang="en-US" altLang="zh-CN" smtClean="0"/>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D5EA3EFE-01EB-4FE0-B9F7-02DCE914BFD6}" type="slidenum">
              <a:rPr lang="en-US" altLang="zh-CN" smtClean="0"/>
              <a:pPr/>
              <a:t>40</a:t>
            </a:fld>
            <a:endParaRPr lang="en-US" altLang="zh-CN" smtClean="0"/>
          </a:p>
        </p:txBody>
      </p:sp>
      <p:sp>
        <p:nvSpPr>
          <p:cNvPr id="163843" name="Rectangle 2"/>
          <p:cNvSpPr>
            <a:spLocks noGrp="1" noRot="1" noChangeAspect="1" noChangeArrowheads="1" noTextEdit="1"/>
          </p:cNvSpPr>
          <p:nvPr>
            <p:ph type="sldImg"/>
          </p:nvPr>
        </p:nvSpPr>
        <p:spPr>
          <a:solidFill>
            <a:srgbClr val="FFFFFF"/>
          </a:solidFill>
          <a:ln/>
        </p:spPr>
      </p:sp>
      <p:sp>
        <p:nvSpPr>
          <p:cNvPr id="1638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32378327-0FE4-49F8-B3AF-E06D2AC82B02}" type="slidenum">
              <a:rPr lang="en-US" altLang="zh-CN" smtClean="0"/>
              <a:pPr/>
              <a:t>41</a:t>
            </a:fld>
            <a:endParaRPr lang="en-US" altLang="zh-CN" smtClean="0"/>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CF8A098C-5DF0-4174-8B19-F6F837C2A065}" type="slidenum">
              <a:rPr lang="en-US" altLang="zh-CN" smtClean="0"/>
              <a:pPr/>
              <a:t>42</a:t>
            </a:fld>
            <a:endParaRPr lang="en-US" altLang="zh-CN" smtClean="0"/>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CH1-10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D073B1-7F22-4A71-925B-1F8E8A8789B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1DEB41-52F3-427D-9C8F-21E80849C60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8E2DF8-2458-43C2-A4B0-4D58FD7FC12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B23006-6F08-43CE-A13C-CEA7FE7FAFC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CF125F4-39AD-4100-91C2-CABFCC02610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5A6624-717F-46BA-AA82-F629EAB49F6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B6CF3AC-DA2E-4A78-9A2E-310FFE628DB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0D8919F-9B30-4DE7-AF81-F756774861A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ADE2DAE-08CA-4BB9-B582-05A494F0EA6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9DBB69-433E-41E9-A9B6-43547A363B8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85FFC4-F502-401D-92D6-E1B4270F554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15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ltLang="zh-CN"/>
          </a:p>
        </p:txBody>
      </p:sp>
      <p:sp>
        <p:nvSpPr>
          <p:cNvPr id="3215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ltLang="zh-CN"/>
          </a:p>
        </p:txBody>
      </p:sp>
      <p:sp>
        <p:nvSpPr>
          <p:cNvPr id="32154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9A774501-4A1F-4144-9629-57FCD96A914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304800" y="762000"/>
            <a:ext cx="8610600" cy="4495800"/>
          </a:xfrm>
        </p:spPr>
        <p:txBody>
          <a:bodyPr/>
          <a:lstStyle/>
          <a:p>
            <a:pPr eaLnBrk="1" hangingPunct="1"/>
            <a:r>
              <a:rPr lang="en-US" altLang="zh-CN" smtClean="0"/>
              <a:t>                   </a:t>
            </a:r>
            <a:endParaRPr lang="en-US" altLang="zh-CN" sz="3600" smtClean="0">
              <a:solidFill>
                <a:srgbClr val="FF0000"/>
              </a:solidFill>
              <a:latin typeface="仿宋_GB2312" pitchFamily="49" charset="-122"/>
              <a:ea typeface="仿宋_GB2312" pitchFamily="49" charset="-122"/>
            </a:endParaRPr>
          </a:p>
          <a:p>
            <a:pPr eaLnBrk="1" hangingPunct="1"/>
            <a:r>
              <a:rPr lang="en-US" altLang="zh-CN" sz="5400" smtClean="0">
                <a:solidFill>
                  <a:srgbClr val="FF0000"/>
                </a:solidFill>
                <a:latin typeface="仿宋_GB2312" pitchFamily="49" charset="-122"/>
                <a:ea typeface="仿宋_GB2312" pitchFamily="49" charset="-122"/>
              </a:rPr>
              <a:t>《</a:t>
            </a:r>
            <a:r>
              <a:rPr lang="zh-CN" altLang="en-US" sz="5400" smtClean="0">
                <a:solidFill>
                  <a:srgbClr val="FF0000"/>
                </a:solidFill>
                <a:latin typeface="仿宋_GB2312" pitchFamily="49" charset="-122"/>
                <a:ea typeface="仿宋_GB2312" pitchFamily="49" charset="-122"/>
              </a:rPr>
              <a:t>操作系统教程</a:t>
            </a:r>
            <a:r>
              <a:rPr lang="en-US" altLang="zh-CN" sz="5400" smtClean="0">
                <a:solidFill>
                  <a:srgbClr val="FF0000"/>
                </a:solidFill>
                <a:latin typeface="仿宋_GB2312" pitchFamily="49" charset="-122"/>
                <a:ea typeface="仿宋_GB2312" pitchFamily="49" charset="-122"/>
              </a:rPr>
              <a:t>》(</a:t>
            </a:r>
            <a:r>
              <a:rPr lang="zh-CN" altLang="en-US" sz="5400" smtClean="0">
                <a:solidFill>
                  <a:srgbClr val="FF0000"/>
                </a:solidFill>
                <a:latin typeface="仿宋_GB2312" pitchFamily="49" charset="-122"/>
                <a:ea typeface="仿宋_GB2312" pitchFamily="49" charset="-122"/>
              </a:rPr>
              <a:t>第</a:t>
            </a:r>
            <a:r>
              <a:rPr lang="en-US" altLang="zh-CN" sz="5400" smtClean="0">
                <a:solidFill>
                  <a:srgbClr val="FF0000"/>
                </a:solidFill>
                <a:latin typeface="仿宋_GB2312" pitchFamily="49" charset="-122"/>
                <a:ea typeface="仿宋_GB2312" pitchFamily="49" charset="-122"/>
              </a:rPr>
              <a:t>5</a:t>
            </a:r>
            <a:r>
              <a:rPr lang="zh-CN" altLang="en-US" sz="5400" smtClean="0">
                <a:solidFill>
                  <a:srgbClr val="FF0000"/>
                </a:solidFill>
                <a:latin typeface="仿宋_GB2312" pitchFamily="49" charset="-122"/>
                <a:ea typeface="仿宋_GB2312" pitchFamily="49" charset="-122"/>
              </a:rPr>
              <a:t>版</a:t>
            </a:r>
            <a:r>
              <a:rPr lang="en-US" altLang="zh-CN" sz="5400" smtClean="0">
                <a:solidFill>
                  <a:srgbClr val="FF0000"/>
                </a:solidFill>
                <a:latin typeface="仿宋_GB2312" pitchFamily="49" charset="-122"/>
                <a:ea typeface="仿宋_GB2312" pitchFamily="49" charset="-122"/>
              </a:rPr>
              <a:t>)</a:t>
            </a:r>
          </a:p>
          <a:p>
            <a:pPr eaLnBrk="1" hangingPunct="1"/>
            <a:r>
              <a:rPr lang="zh-CN" altLang="en-US" sz="5400" smtClean="0">
                <a:solidFill>
                  <a:srgbClr val="FF0000"/>
                </a:solidFill>
                <a:latin typeface="仿宋_GB2312" pitchFamily="49" charset="-122"/>
                <a:ea typeface="仿宋_GB2312" pitchFamily="49" charset="-122"/>
              </a:rPr>
              <a:t>复习大纲</a:t>
            </a:r>
          </a:p>
          <a:p>
            <a:pPr eaLnBrk="1" hangingPunct="1"/>
            <a:r>
              <a:rPr lang="zh-CN" altLang="en-US" sz="5400" smtClean="0">
                <a:solidFill>
                  <a:srgbClr val="FF0000"/>
                </a:solidFill>
                <a:latin typeface="仿宋_GB2312" pitchFamily="49" charset="-122"/>
                <a:ea typeface="仿宋_GB2312" pitchFamily="49" charset="-122"/>
              </a:rPr>
              <a:t> </a:t>
            </a:r>
          </a:p>
          <a:p>
            <a:pPr eaLnBrk="1" hangingPunct="1"/>
            <a:endParaRPr lang="en-US" altLang="zh-CN" sz="5400" smtClean="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33375"/>
            <a:ext cx="7772400" cy="1143000"/>
          </a:xfrm>
        </p:spPr>
        <p:txBody>
          <a:bodyPr/>
          <a:lstStyle/>
          <a:p>
            <a:pPr eaLnBrk="1" hangingPunct="1"/>
            <a:r>
              <a:rPr lang="zh-CN" altLang="en-US" smtClean="0">
                <a:solidFill>
                  <a:srgbClr val="FF3300"/>
                </a:solidFill>
                <a:ea typeface="仿宋_GB2312" pitchFamily="49" charset="-122"/>
              </a:rPr>
              <a:t>三个基础抽象的包含关系</a:t>
            </a:r>
          </a:p>
        </p:txBody>
      </p:sp>
      <p:sp>
        <p:nvSpPr>
          <p:cNvPr id="12291"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12292" name="Group 4"/>
          <p:cNvGrpSpPr>
            <a:grpSpLocks/>
          </p:cNvGrpSpPr>
          <p:nvPr/>
        </p:nvGrpSpPr>
        <p:grpSpPr bwMode="auto">
          <a:xfrm>
            <a:off x="1042988" y="1628775"/>
            <a:ext cx="6337300" cy="3744913"/>
            <a:chOff x="657" y="1026"/>
            <a:chExt cx="3992" cy="2359"/>
          </a:xfrm>
        </p:grpSpPr>
        <p:sp>
          <p:nvSpPr>
            <p:cNvPr id="12293" name="Text Box 5"/>
            <p:cNvSpPr txBox="1">
              <a:spLocks noChangeArrowheads="1"/>
            </p:cNvSpPr>
            <p:nvPr/>
          </p:nvSpPr>
          <p:spPr bwMode="auto">
            <a:xfrm>
              <a:off x="3425" y="2296"/>
              <a:ext cx="1043" cy="318"/>
            </a:xfrm>
            <a:prstGeom prst="rect">
              <a:avLst/>
            </a:prstGeom>
            <a:solidFill>
              <a:srgbClr val="FFCCCC"/>
            </a:solidFill>
            <a:ln w="9525">
              <a:noFill/>
              <a:miter lim="800000"/>
              <a:headEnd/>
              <a:tailEnd/>
            </a:ln>
          </p:spPr>
          <p:txBody>
            <a:bodyPr/>
            <a:lstStyle/>
            <a:p>
              <a:pPr algn="just"/>
              <a:r>
                <a:rPr lang="zh-CN" altLang="en-US" sz="2800">
                  <a:solidFill>
                    <a:schemeClr val="tx2"/>
                  </a:solidFill>
                  <a:latin typeface="仿宋_GB2312" pitchFamily="49" charset="-122"/>
                </a:rPr>
                <a:t>文件抽象</a:t>
              </a:r>
              <a:r>
                <a:rPr lang="zh-CN" altLang="en-US" sz="2800">
                  <a:solidFill>
                    <a:srgbClr val="FF3399"/>
                  </a:solidFill>
                  <a:latin typeface="仿宋_GB2312" pitchFamily="49" charset="-122"/>
                </a:rPr>
                <a:t>       </a:t>
              </a:r>
            </a:p>
          </p:txBody>
        </p:sp>
        <p:sp>
          <p:nvSpPr>
            <p:cNvPr id="12294" name="Text Box 6"/>
            <p:cNvSpPr txBox="1">
              <a:spLocks noChangeArrowheads="1"/>
            </p:cNvSpPr>
            <p:nvPr/>
          </p:nvSpPr>
          <p:spPr bwMode="auto">
            <a:xfrm>
              <a:off x="2748" y="1751"/>
              <a:ext cx="1039" cy="318"/>
            </a:xfrm>
            <a:prstGeom prst="rect">
              <a:avLst/>
            </a:prstGeom>
            <a:solidFill>
              <a:srgbClr val="FFCCCC"/>
            </a:solidFill>
            <a:ln w="9525">
              <a:noFill/>
              <a:miter lim="800000"/>
              <a:headEnd/>
              <a:tailEnd/>
            </a:ln>
          </p:spPr>
          <p:txBody>
            <a:bodyPr/>
            <a:lstStyle/>
            <a:p>
              <a:pPr algn="just"/>
              <a:r>
                <a:rPr lang="zh-CN" altLang="en-US" sz="2800">
                  <a:solidFill>
                    <a:schemeClr val="tx2"/>
                  </a:solidFill>
                  <a:latin typeface="仿宋_GB2312" pitchFamily="49" charset="-122"/>
                </a:rPr>
                <a:t>虚存抽象</a:t>
              </a:r>
              <a:r>
                <a:rPr lang="zh-CN" altLang="en-US" sz="2800">
                  <a:solidFill>
                    <a:srgbClr val="FF3399"/>
                  </a:solidFill>
                  <a:latin typeface="仿宋_GB2312" pitchFamily="49" charset="-122"/>
                </a:rPr>
                <a:t>       </a:t>
              </a:r>
            </a:p>
          </p:txBody>
        </p:sp>
        <p:sp>
          <p:nvSpPr>
            <p:cNvPr id="12295" name="Text Box 7"/>
            <p:cNvSpPr txBox="1">
              <a:spLocks noChangeArrowheads="1"/>
            </p:cNvSpPr>
            <p:nvPr/>
          </p:nvSpPr>
          <p:spPr bwMode="auto">
            <a:xfrm>
              <a:off x="2170" y="1026"/>
              <a:ext cx="1028" cy="318"/>
            </a:xfrm>
            <a:prstGeom prst="rect">
              <a:avLst/>
            </a:prstGeom>
            <a:solidFill>
              <a:srgbClr val="FFCCCC"/>
            </a:solidFill>
            <a:ln w="9525">
              <a:noFill/>
              <a:miter lim="800000"/>
              <a:headEnd/>
              <a:tailEnd/>
            </a:ln>
          </p:spPr>
          <p:txBody>
            <a:bodyPr/>
            <a:lstStyle/>
            <a:p>
              <a:pPr algn="just"/>
              <a:r>
                <a:rPr lang="zh-CN" altLang="en-US" sz="2800">
                  <a:solidFill>
                    <a:schemeClr val="tx2"/>
                  </a:solidFill>
                  <a:latin typeface="仿宋_GB2312" pitchFamily="49" charset="-122"/>
                </a:rPr>
                <a:t>进程抽象</a:t>
              </a:r>
            </a:p>
          </p:txBody>
        </p:sp>
        <p:sp>
          <p:nvSpPr>
            <p:cNvPr id="12296" name="Text Box 8"/>
            <p:cNvSpPr txBox="1">
              <a:spLocks noChangeArrowheads="1"/>
            </p:cNvSpPr>
            <p:nvPr/>
          </p:nvSpPr>
          <p:spPr bwMode="auto">
            <a:xfrm>
              <a:off x="657" y="2901"/>
              <a:ext cx="1331"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仿宋_GB2312" pitchFamily="49" charset="-122"/>
                </a:rPr>
                <a:t>   </a:t>
              </a:r>
              <a:r>
                <a:rPr lang="zh-CN" altLang="en-US" sz="2800">
                  <a:solidFill>
                    <a:schemeClr val="tx2"/>
                  </a:solidFill>
                  <a:latin typeface="仿宋_GB2312" pitchFamily="49" charset="-122"/>
                </a:rPr>
                <a:t>处理器</a:t>
              </a:r>
            </a:p>
          </p:txBody>
        </p:sp>
        <p:sp>
          <p:nvSpPr>
            <p:cNvPr id="12297" name="Text Box 9"/>
            <p:cNvSpPr txBox="1">
              <a:spLocks noChangeArrowheads="1"/>
            </p:cNvSpPr>
            <p:nvPr/>
          </p:nvSpPr>
          <p:spPr bwMode="auto">
            <a:xfrm>
              <a:off x="1988" y="2901"/>
              <a:ext cx="1330"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仿宋_GB2312" pitchFamily="49" charset="-122"/>
                </a:rPr>
                <a:t>   </a:t>
              </a:r>
              <a:r>
                <a:rPr lang="zh-CN" altLang="en-US" sz="2800">
                  <a:solidFill>
                    <a:schemeClr val="tx2"/>
                  </a:solidFill>
                  <a:latin typeface="仿宋_GB2312" pitchFamily="49" charset="-122"/>
                </a:rPr>
                <a:t>内存</a:t>
              </a:r>
              <a:r>
                <a:rPr lang="zh-CN" altLang="en-US" sz="2800">
                  <a:solidFill>
                    <a:srgbClr val="FF3399"/>
                  </a:solidFill>
                  <a:latin typeface="仿宋_GB2312" pitchFamily="49" charset="-122"/>
                </a:rPr>
                <a:t> </a:t>
              </a:r>
            </a:p>
          </p:txBody>
        </p:sp>
        <p:sp>
          <p:nvSpPr>
            <p:cNvPr id="12298" name="Text Box 10"/>
            <p:cNvSpPr txBox="1">
              <a:spLocks noChangeArrowheads="1"/>
            </p:cNvSpPr>
            <p:nvPr/>
          </p:nvSpPr>
          <p:spPr bwMode="auto">
            <a:xfrm>
              <a:off x="3318" y="2901"/>
              <a:ext cx="1331"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仿宋_GB2312" pitchFamily="49" charset="-122"/>
                </a:rPr>
                <a:t>    </a:t>
              </a:r>
              <a:r>
                <a:rPr lang="zh-CN" altLang="en-US" sz="2800">
                  <a:solidFill>
                    <a:schemeClr val="tx2"/>
                  </a:solidFill>
                  <a:latin typeface="仿宋_GB2312" pitchFamily="49" charset="-122"/>
                </a:rPr>
                <a:t>设备</a:t>
              </a:r>
              <a:r>
                <a:rPr lang="zh-CN" altLang="en-US" sz="2800">
                  <a:solidFill>
                    <a:srgbClr val="FF3399"/>
                  </a:solidFill>
                  <a:latin typeface="仿宋_GB2312" pitchFamily="49" charset="-122"/>
                </a:rPr>
                <a:t>  </a:t>
              </a:r>
            </a:p>
          </p:txBody>
        </p:sp>
        <p:sp>
          <p:nvSpPr>
            <p:cNvPr id="12299" name="AutoShape 11"/>
            <p:cNvSpPr>
              <a:spLocks/>
            </p:cNvSpPr>
            <p:nvPr/>
          </p:nvSpPr>
          <p:spPr bwMode="auto">
            <a:xfrm rot="5400000">
              <a:off x="3823" y="2104"/>
              <a:ext cx="322" cy="1331"/>
            </a:xfrm>
            <a:prstGeom prst="leftBrace">
              <a:avLst>
                <a:gd name="adj1" fmla="val 34446"/>
                <a:gd name="adj2" fmla="val 50000"/>
              </a:avLst>
            </a:prstGeom>
            <a:noFill/>
            <a:ln w="19050">
              <a:solidFill>
                <a:srgbClr val="000000"/>
              </a:solidFill>
              <a:round/>
              <a:headEnd/>
              <a:tailEnd/>
            </a:ln>
          </p:spPr>
          <p:txBody>
            <a:bodyPr/>
            <a:lstStyle/>
            <a:p>
              <a:endParaRPr lang="zh-CN" altLang="en-US"/>
            </a:p>
          </p:txBody>
        </p:sp>
        <p:sp>
          <p:nvSpPr>
            <p:cNvPr id="12300" name="AutoShape 12"/>
            <p:cNvSpPr>
              <a:spLocks/>
            </p:cNvSpPr>
            <p:nvPr/>
          </p:nvSpPr>
          <p:spPr bwMode="auto">
            <a:xfrm rot="5400000">
              <a:off x="3092" y="965"/>
              <a:ext cx="454" cy="2661"/>
            </a:xfrm>
            <a:prstGeom prst="leftBrace">
              <a:avLst>
                <a:gd name="adj1" fmla="val 48844"/>
                <a:gd name="adj2" fmla="val 50000"/>
              </a:avLst>
            </a:prstGeom>
            <a:noFill/>
            <a:ln w="19050">
              <a:solidFill>
                <a:srgbClr val="000000"/>
              </a:solidFill>
              <a:round/>
              <a:headEnd/>
              <a:tailEnd/>
            </a:ln>
          </p:spPr>
          <p:txBody>
            <a:bodyPr/>
            <a:lstStyle/>
            <a:p>
              <a:endParaRPr lang="zh-CN" altLang="en-US"/>
            </a:p>
          </p:txBody>
        </p:sp>
        <p:sp>
          <p:nvSpPr>
            <p:cNvPr id="12301" name="AutoShape 13"/>
            <p:cNvSpPr>
              <a:spLocks/>
            </p:cNvSpPr>
            <p:nvPr/>
          </p:nvSpPr>
          <p:spPr bwMode="auto">
            <a:xfrm rot="5400000">
              <a:off x="2250" y="-244"/>
              <a:ext cx="806" cy="3992"/>
            </a:xfrm>
            <a:prstGeom prst="leftBrace">
              <a:avLst>
                <a:gd name="adj1" fmla="val 41274"/>
                <a:gd name="adj2" fmla="val 50000"/>
              </a:avLst>
            </a:prstGeom>
            <a:noFill/>
            <a:ln w="19050">
              <a:solidFill>
                <a:srgbClr val="000000"/>
              </a:solidFill>
              <a:round/>
              <a:headEnd/>
              <a:tailEnd/>
            </a:ln>
          </p:spPr>
          <p:txBody>
            <a:bodyPr/>
            <a:lstStyle/>
            <a:p>
              <a:endParaRPr lang="zh-CN" altLang="en-US"/>
            </a:p>
          </p:txBody>
        </p:sp>
        <p:sp>
          <p:nvSpPr>
            <p:cNvPr id="12302" name="Line 14"/>
            <p:cNvSpPr>
              <a:spLocks noChangeShapeType="1"/>
            </p:cNvSpPr>
            <p:nvPr/>
          </p:nvSpPr>
          <p:spPr bwMode="auto">
            <a:xfrm flipH="1">
              <a:off x="1973" y="2478"/>
              <a:ext cx="15" cy="408"/>
            </a:xfrm>
            <a:prstGeom prst="line">
              <a:avLst/>
            </a:prstGeom>
            <a:noFill/>
            <a:ln w="19050">
              <a:solidFill>
                <a:srgbClr val="000000"/>
              </a:solidFill>
              <a:prstDash val="dash"/>
              <a:round/>
              <a:headEnd/>
              <a:tailEnd/>
            </a:ln>
          </p:spPr>
          <p:txBody>
            <a:bodyPr/>
            <a:lstStyle/>
            <a:p>
              <a:endParaRPr lang="zh-CN" altLang="en-US"/>
            </a:p>
          </p:txBody>
        </p:sp>
        <p:sp>
          <p:nvSpPr>
            <p:cNvPr id="12303" name="Line 15"/>
            <p:cNvSpPr>
              <a:spLocks noChangeShapeType="1"/>
            </p:cNvSpPr>
            <p:nvPr/>
          </p:nvSpPr>
          <p:spPr bwMode="auto">
            <a:xfrm>
              <a:off x="657" y="2155"/>
              <a:ext cx="0" cy="731"/>
            </a:xfrm>
            <a:prstGeom prst="line">
              <a:avLst/>
            </a:prstGeom>
            <a:noFill/>
            <a:ln w="19050">
              <a:solidFill>
                <a:srgbClr val="000000"/>
              </a:solidFill>
              <a:prstDash val="dash"/>
              <a:round/>
              <a:headEnd/>
              <a:tailEnd/>
            </a:ln>
          </p:spPr>
          <p:txBody>
            <a:bodyPr/>
            <a:lstStyle/>
            <a:p>
              <a:endParaRPr lang="zh-CN" altLang="en-US"/>
            </a:p>
          </p:txBody>
        </p:sp>
        <p:sp>
          <p:nvSpPr>
            <p:cNvPr id="12304" name="Line 16"/>
            <p:cNvSpPr>
              <a:spLocks noChangeShapeType="1"/>
            </p:cNvSpPr>
            <p:nvPr/>
          </p:nvSpPr>
          <p:spPr bwMode="auto">
            <a:xfrm>
              <a:off x="4649" y="2155"/>
              <a:ext cx="0" cy="731"/>
            </a:xfrm>
            <a:prstGeom prst="line">
              <a:avLst/>
            </a:prstGeom>
            <a:noFill/>
            <a:ln w="19050">
              <a:solidFill>
                <a:srgbClr val="000000"/>
              </a:solidFill>
              <a:prstDash val="dash"/>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44450"/>
            <a:ext cx="7772400" cy="1143000"/>
          </a:xfrm>
        </p:spPr>
        <p:txBody>
          <a:bodyPr/>
          <a:lstStyle/>
          <a:p>
            <a:pPr eaLnBrk="1" hangingPunct="1"/>
            <a:r>
              <a:rPr lang="zh-CN" altLang="en-US" smtClean="0">
                <a:solidFill>
                  <a:srgbClr val="FF0000"/>
                </a:solidFill>
                <a:ea typeface="仿宋_GB2312" pitchFamily="49" charset="-122"/>
              </a:rPr>
              <a:t>进程交互</a:t>
            </a:r>
            <a:r>
              <a:rPr lang="zh-CN" altLang="en-US" sz="4800" smtClean="0">
                <a:solidFill>
                  <a:srgbClr val="FF0000"/>
                </a:solidFill>
                <a:ea typeface="仿宋_GB2312" pitchFamily="49" charset="-122"/>
              </a:rPr>
              <a:t>观点</a:t>
            </a:r>
            <a:r>
              <a:rPr lang="en-US" altLang="zh-CN" sz="4800" smtClean="0">
                <a:solidFill>
                  <a:srgbClr val="FF0000"/>
                </a:solidFill>
                <a:ea typeface="仿宋_GB2312" pitchFamily="49" charset="-122"/>
              </a:rPr>
              <a:t>(1)</a:t>
            </a:r>
          </a:p>
        </p:txBody>
      </p:sp>
      <p:sp>
        <p:nvSpPr>
          <p:cNvPr id="100355" name="Rectangle 3"/>
          <p:cNvSpPr>
            <a:spLocks noGrp="1" noChangeArrowheads="1"/>
          </p:cNvSpPr>
          <p:nvPr>
            <p:ph type="body" idx="1"/>
          </p:nvPr>
        </p:nvSpPr>
        <p:spPr>
          <a:xfrm>
            <a:off x="685800" y="981075"/>
            <a:ext cx="7772400" cy="5732463"/>
          </a:xfrm>
        </p:spPr>
        <p:txBody>
          <a:bodyPr/>
          <a:lstStyle/>
          <a:p>
            <a:pPr eaLnBrk="1" hangingPunct="1"/>
            <a:r>
              <a:rPr lang="zh-CN" altLang="en-US" sz="2800" smtClean="0">
                <a:latin typeface="仿宋_GB2312" pitchFamily="49" charset="-122"/>
                <a:ea typeface="仿宋_GB2312" pitchFamily="49" charset="-122"/>
              </a:rPr>
              <a:t>进程是支持程序执行的系统机制，系统以进程方式组织用户使用计算机。</a:t>
            </a:r>
          </a:p>
          <a:p>
            <a:pPr eaLnBrk="1" hangingPunct="1"/>
            <a:r>
              <a:rPr lang="zh-CN" altLang="en-US" sz="2800" smtClean="0">
                <a:latin typeface="仿宋_GB2312" pitchFamily="49" charset="-122"/>
                <a:ea typeface="仿宋_GB2312" pitchFamily="49" charset="-122"/>
              </a:rPr>
              <a:t>操作系统可看作由多个独立运行的进程</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用户进程和系统进程</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及一个对诸进程控制和协调的内核所组成。</a:t>
            </a:r>
          </a:p>
          <a:p>
            <a:pPr eaLnBrk="1" hangingPunct="1"/>
            <a:r>
              <a:rPr lang="zh-CN" altLang="en-US" sz="2800" smtClean="0">
                <a:latin typeface="仿宋_GB2312" pitchFamily="49" charset="-122"/>
                <a:ea typeface="仿宋_GB2312" pitchFamily="49" charset="-122"/>
              </a:rPr>
              <a:t>用户进程完成用户作业要求，系统进程实现操作系统提供的服务功能。</a:t>
            </a:r>
          </a:p>
          <a:p>
            <a:pPr eaLnBrk="1" hangingPunct="1"/>
            <a:r>
              <a:rPr lang="zh-CN" altLang="en-US" sz="2800" smtClean="0">
                <a:latin typeface="仿宋_GB2312" pitchFamily="49" charset="-122"/>
                <a:ea typeface="仿宋_GB2312" pitchFamily="49" charset="-122"/>
              </a:rPr>
              <a:t>内核控制和协调进程运行，解决并发进程之间的同步、通信和死锁问题。</a:t>
            </a:r>
          </a:p>
          <a:p>
            <a:pPr eaLnBrk="1" hangingPunct="1"/>
            <a:r>
              <a:rPr lang="zh-CN" altLang="en-US" sz="2800" smtClean="0">
                <a:latin typeface="仿宋_GB2312" pitchFamily="49" charset="-122"/>
                <a:ea typeface="仿宋_GB2312" pitchFamily="49" charset="-122"/>
              </a:rPr>
              <a:t>这是一种动态观察操作系统的方法，把进程</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线程在系统中执行的本质过程、内在联系和状态变化揭示出来。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进程交互观点</a:t>
            </a:r>
            <a:r>
              <a:rPr lang="en-US" altLang="zh-CN" sz="4800" smtClean="0">
                <a:solidFill>
                  <a:srgbClr val="FF0000"/>
                </a:solidFill>
                <a:latin typeface="仿宋_GB2312" pitchFamily="49" charset="-122"/>
                <a:ea typeface="仿宋_GB2312" pitchFamily="49" charset="-122"/>
              </a:rPr>
              <a:t>(2)</a:t>
            </a:r>
            <a:br>
              <a:rPr lang="en-US" altLang="zh-CN" sz="4800" smtClean="0">
                <a:solidFill>
                  <a:srgbClr val="FF0000"/>
                </a:solidFill>
                <a:latin typeface="仿宋_GB2312" pitchFamily="49" charset="-122"/>
                <a:ea typeface="仿宋_GB2312" pitchFamily="49" charset="-122"/>
              </a:rPr>
            </a:br>
            <a:r>
              <a:rPr lang="en-US" altLang="zh-CN" smtClean="0"/>
              <a:t/>
            </a:r>
            <a:br>
              <a:rPr lang="en-US" altLang="zh-CN" smtClean="0"/>
            </a:br>
            <a:endParaRPr lang="en-US" altLang="zh-CN" smtClean="0"/>
          </a:p>
        </p:txBody>
      </p:sp>
      <p:sp>
        <p:nvSpPr>
          <p:cNvPr id="101379" name="Rectangle 3"/>
          <p:cNvSpPr>
            <a:spLocks noGrp="1" noChangeArrowheads="1"/>
          </p:cNvSpPr>
          <p:nvPr>
            <p:ph type="body" idx="1"/>
          </p:nvPr>
        </p:nvSpPr>
        <p:spPr>
          <a:xfrm>
            <a:off x="1143000" y="1219200"/>
            <a:ext cx="8001000" cy="5638800"/>
          </a:xfrm>
        </p:spPr>
        <p:txBody>
          <a:bodyPr/>
          <a:lstStyle/>
          <a:p>
            <a:pPr eaLnBrk="1" hangingPunct="1">
              <a:buFontTx/>
              <a:buNone/>
            </a:pPr>
            <a:r>
              <a:rPr lang="en-US" altLang="zh-CN" smtClean="0">
                <a:solidFill>
                  <a:schemeClr val="accent2"/>
                </a:solidFill>
              </a:rPr>
              <a:t>  </a:t>
            </a:r>
            <a:r>
              <a:rPr lang="en-US" altLang="zh-CN" smtClean="0"/>
              <a:t>  </a:t>
            </a:r>
          </a:p>
        </p:txBody>
      </p:sp>
      <p:sp>
        <p:nvSpPr>
          <p:cNvPr id="101380" name="Text Box 5"/>
          <p:cNvSpPr txBox="1">
            <a:spLocks noChangeArrowheads="1"/>
          </p:cNvSpPr>
          <p:nvPr/>
        </p:nvSpPr>
        <p:spPr bwMode="auto">
          <a:xfrm>
            <a:off x="3048000" y="1143000"/>
            <a:ext cx="2819400" cy="587375"/>
          </a:xfrm>
          <a:prstGeom prst="rect">
            <a:avLst/>
          </a:prstGeom>
          <a:solidFill>
            <a:srgbClr val="CCFFCC"/>
          </a:solidFill>
          <a:ln w="9525">
            <a:noFill/>
            <a:miter lim="800000"/>
            <a:headEnd/>
            <a:tailEnd/>
          </a:ln>
        </p:spPr>
        <p:txBody>
          <a:bodyPr/>
          <a:lstStyle/>
          <a:p>
            <a:pPr algn="just" eaLnBrk="0" hangingPunct="0"/>
            <a:r>
              <a:rPr kumimoji="0" lang="zh-CN" altLang="en-US" sz="2800" b="1">
                <a:solidFill>
                  <a:srgbClr val="008000"/>
                </a:solidFill>
                <a:latin typeface="仿宋_GB2312" pitchFamily="49" charset="-122"/>
              </a:rPr>
              <a:t>程序执行的特性</a:t>
            </a:r>
          </a:p>
        </p:txBody>
      </p:sp>
      <p:sp>
        <p:nvSpPr>
          <p:cNvPr id="101381" name="Text Box 6"/>
          <p:cNvSpPr txBox="1">
            <a:spLocks noChangeArrowheads="1"/>
          </p:cNvSpPr>
          <p:nvPr/>
        </p:nvSpPr>
        <p:spPr bwMode="auto">
          <a:xfrm>
            <a:off x="1295400" y="2316163"/>
            <a:ext cx="1752600" cy="585787"/>
          </a:xfrm>
          <a:prstGeom prst="rect">
            <a:avLst/>
          </a:prstGeom>
          <a:solidFill>
            <a:srgbClr val="CCFFCC"/>
          </a:solidFill>
          <a:ln w="9525">
            <a:noFill/>
            <a:miter lim="800000"/>
            <a:headEnd/>
            <a:tailEnd/>
          </a:ln>
        </p:spPr>
        <p:txBody>
          <a:bodyPr/>
          <a:lstStyle/>
          <a:p>
            <a:pPr algn="ctr" eaLnBrk="0" hangingPunct="0"/>
            <a:r>
              <a:rPr kumimoji="0" lang="zh-CN" altLang="en-US" sz="2800" b="1">
                <a:solidFill>
                  <a:srgbClr val="008000"/>
                </a:solidFill>
                <a:latin typeface="仿宋_GB2312" pitchFamily="49" charset="-122"/>
              </a:rPr>
              <a:t>顺序执行</a:t>
            </a:r>
          </a:p>
        </p:txBody>
      </p:sp>
      <p:sp>
        <p:nvSpPr>
          <p:cNvPr id="101382" name="AutoShape 7"/>
          <p:cNvSpPr>
            <a:spLocks/>
          </p:cNvSpPr>
          <p:nvPr/>
        </p:nvSpPr>
        <p:spPr bwMode="auto">
          <a:xfrm rot="5400000" flipH="1" flipV="1">
            <a:off x="4291012" y="-555624"/>
            <a:ext cx="485775" cy="5257800"/>
          </a:xfrm>
          <a:prstGeom prst="rightBrace">
            <a:avLst>
              <a:gd name="adj1" fmla="val 90196"/>
              <a:gd name="adj2" fmla="val 50000"/>
            </a:avLst>
          </a:prstGeom>
          <a:noFill/>
          <a:ln w="9525">
            <a:solidFill>
              <a:srgbClr val="000000"/>
            </a:solidFill>
            <a:round/>
            <a:headEnd/>
            <a:tailEnd/>
          </a:ln>
        </p:spPr>
        <p:txBody>
          <a:bodyPr/>
          <a:lstStyle/>
          <a:p>
            <a:endParaRPr lang="zh-CN" altLang="en-US"/>
          </a:p>
        </p:txBody>
      </p:sp>
      <p:sp>
        <p:nvSpPr>
          <p:cNvPr id="101383" name="Text Box 8"/>
          <p:cNvSpPr txBox="1">
            <a:spLocks noChangeArrowheads="1"/>
          </p:cNvSpPr>
          <p:nvPr/>
        </p:nvSpPr>
        <p:spPr bwMode="auto">
          <a:xfrm>
            <a:off x="6096000" y="2316163"/>
            <a:ext cx="1614488" cy="585787"/>
          </a:xfrm>
          <a:prstGeom prst="rect">
            <a:avLst/>
          </a:prstGeom>
          <a:solidFill>
            <a:srgbClr val="CCFFCC"/>
          </a:solidFill>
          <a:ln w="9525">
            <a:noFill/>
            <a:miter lim="800000"/>
            <a:headEnd/>
            <a:tailEnd/>
          </a:ln>
        </p:spPr>
        <p:txBody>
          <a:bodyPr/>
          <a:lstStyle/>
          <a:p>
            <a:pPr algn="ctr" eaLnBrk="0" hangingPunct="0"/>
            <a:r>
              <a:rPr kumimoji="0" lang="zh-CN" altLang="en-US" sz="2400" b="1">
                <a:solidFill>
                  <a:srgbClr val="008000"/>
                </a:solidFill>
                <a:latin typeface="仿宋_GB2312" pitchFamily="49" charset="-122"/>
              </a:rPr>
              <a:t>并发执行</a:t>
            </a:r>
          </a:p>
        </p:txBody>
      </p:sp>
      <p:sp>
        <p:nvSpPr>
          <p:cNvPr id="101384" name="AutoShape 10"/>
          <p:cNvSpPr>
            <a:spLocks/>
          </p:cNvSpPr>
          <p:nvPr/>
        </p:nvSpPr>
        <p:spPr bwMode="auto">
          <a:xfrm rot="5400000" flipH="1" flipV="1">
            <a:off x="1650206" y="1597819"/>
            <a:ext cx="585788" cy="3124200"/>
          </a:xfrm>
          <a:prstGeom prst="rightBrace">
            <a:avLst>
              <a:gd name="adj1" fmla="val 44444"/>
              <a:gd name="adj2" fmla="val 50000"/>
            </a:avLst>
          </a:prstGeom>
          <a:noFill/>
          <a:ln w="9525">
            <a:solidFill>
              <a:srgbClr val="000000"/>
            </a:solidFill>
            <a:round/>
            <a:headEnd/>
            <a:tailEnd/>
          </a:ln>
        </p:spPr>
        <p:txBody>
          <a:bodyPr/>
          <a:lstStyle/>
          <a:p>
            <a:endParaRPr lang="zh-CN" altLang="en-US"/>
          </a:p>
        </p:txBody>
      </p:sp>
      <p:sp>
        <p:nvSpPr>
          <p:cNvPr id="101385" name="AutoShape 11"/>
          <p:cNvSpPr>
            <a:spLocks/>
          </p:cNvSpPr>
          <p:nvPr/>
        </p:nvSpPr>
        <p:spPr bwMode="auto">
          <a:xfrm rot="5400000" flipH="1" flipV="1">
            <a:off x="6385719" y="1888332"/>
            <a:ext cx="587375" cy="2224087"/>
          </a:xfrm>
          <a:prstGeom prst="rightBrace">
            <a:avLst>
              <a:gd name="adj1" fmla="val 31554"/>
              <a:gd name="adj2" fmla="val 50000"/>
            </a:avLst>
          </a:prstGeom>
          <a:noFill/>
          <a:ln w="9525">
            <a:solidFill>
              <a:srgbClr val="000000"/>
            </a:solidFill>
            <a:round/>
            <a:headEnd/>
            <a:tailEnd/>
          </a:ln>
        </p:spPr>
        <p:txBody>
          <a:bodyPr/>
          <a:lstStyle/>
          <a:p>
            <a:endParaRPr lang="zh-CN" altLang="en-US"/>
          </a:p>
        </p:txBody>
      </p:sp>
      <p:sp>
        <p:nvSpPr>
          <p:cNvPr id="101386" name="Text Box 12"/>
          <p:cNvSpPr txBox="1">
            <a:spLocks noChangeArrowheads="1"/>
          </p:cNvSpPr>
          <p:nvPr/>
        </p:nvSpPr>
        <p:spPr bwMode="auto">
          <a:xfrm>
            <a:off x="228600" y="3481388"/>
            <a:ext cx="1112838" cy="533400"/>
          </a:xfrm>
          <a:prstGeom prst="rect">
            <a:avLst/>
          </a:prstGeom>
          <a:solidFill>
            <a:srgbClr val="CCFFCC"/>
          </a:solidFill>
          <a:ln w="9525">
            <a:noFill/>
            <a:miter lim="800000"/>
            <a:headEnd/>
            <a:tailEnd/>
          </a:ln>
        </p:spPr>
        <p:txBody>
          <a:bodyPr/>
          <a:lstStyle/>
          <a:p>
            <a:pPr algn="ctr" eaLnBrk="0" hangingPunct="0"/>
            <a:r>
              <a:rPr kumimoji="0" lang="zh-CN" altLang="en-US" sz="2400" b="1">
                <a:solidFill>
                  <a:srgbClr val="008000"/>
                </a:solidFill>
                <a:latin typeface="仿宋_GB2312" pitchFamily="49" charset="-122"/>
              </a:rPr>
              <a:t>顺序性</a:t>
            </a:r>
          </a:p>
        </p:txBody>
      </p:sp>
      <p:sp>
        <p:nvSpPr>
          <p:cNvPr id="101387" name="Text Box 13"/>
          <p:cNvSpPr txBox="1">
            <a:spLocks noChangeArrowheads="1"/>
          </p:cNvSpPr>
          <p:nvPr/>
        </p:nvSpPr>
        <p:spPr bwMode="auto">
          <a:xfrm>
            <a:off x="1341438" y="3481388"/>
            <a:ext cx="1111250" cy="533400"/>
          </a:xfrm>
          <a:prstGeom prst="rect">
            <a:avLst/>
          </a:prstGeom>
          <a:solidFill>
            <a:srgbClr val="CCFFCC"/>
          </a:solidFill>
          <a:ln w="9525">
            <a:noFill/>
            <a:miter lim="800000"/>
            <a:headEnd/>
            <a:tailEnd/>
          </a:ln>
        </p:spPr>
        <p:txBody>
          <a:bodyPr/>
          <a:lstStyle/>
          <a:p>
            <a:pPr algn="ctr" eaLnBrk="0" hangingPunct="0"/>
            <a:r>
              <a:rPr kumimoji="0" lang="zh-CN" altLang="en-US" sz="2400" b="1">
                <a:solidFill>
                  <a:srgbClr val="008000"/>
                </a:solidFill>
                <a:latin typeface="仿宋_GB2312" pitchFamily="49" charset="-122"/>
              </a:rPr>
              <a:t>封闭性</a:t>
            </a:r>
          </a:p>
        </p:txBody>
      </p:sp>
      <p:sp>
        <p:nvSpPr>
          <p:cNvPr id="101388" name="Text Box 14"/>
          <p:cNvSpPr txBox="1">
            <a:spLocks noChangeArrowheads="1"/>
          </p:cNvSpPr>
          <p:nvPr/>
        </p:nvSpPr>
        <p:spPr bwMode="auto">
          <a:xfrm>
            <a:off x="2514600" y="3481388"/>
            <a:ext cx="1112838" cy="533400"/>
          </a:xfrm>
          <a:prstGeom prst="rect">
            <a:avLst/>
          </a:prstGeom>
          <a:solidFill>
            <a:srgbClr val="CCFFCC"/>
          </a:solidFill>
          <a:ln w="9525">
            <a:noFill/>
            <a:miter lim="800000"/>
            <a:headEnd/>
            <a:tailEnd/>
          </a:ln>
        </p:spPr>
        <p:txBody>
          <a:bodyPr/>
          <a:lstStyle/>
          <a:p>
            <a:pPr algn="ctr" eaLnBrk="0" hangingPunct="0"/>
            <a:r>
              <a:rPr kumimoji="0" lang="zh-CN" altLang="en-US" sz="2400" b="1">
                <a:solidFill>
                  <a:srgbClr val="008000"/>
                </a:solidFill>
                <a:latin typeface="仿宋_GB2312" pitchFamily="49" charset="-122"/>
              </a:rPr>
              <a:t>再现性</a:t>
            </a:r>
          </a:p>
        </p:txBody>
      </p:sp>
      <p:sp>
        <p:nvSpPr>
          <p:cNvPr id="101389" name="Text Box 15"/>
          <p:cNvSpPr txBox="1">
            <a:spLocks noChangeArrowheads="1"/>
          </p:cNvSpPr>
          <p:nvPr/>
        </p:nvSpPr>
        <p:spPr bwMode="auto">
          <a:xfrm>
            <a:off x="4676775" y="3294063"/>
            <a:ext cx="1112838" cy="388937"/>
          </a:xfrm>
          <a:prstGeom prst="rect">
            <a:avLst/>
          </a:prstGeom>
          <a:solidFill>
            <a:srgbClr val="CCFFCC"/>
          </a:solidFill>
          <a:ln w="9525">
            <a:noFill/>
            <a:miter lim="800000"/>
            <a:headEnd/>
            <a:tailEnd/>
          </a:ln>
        </p:spPr>
        <p:txBody>
          <a:bodyPr/>
          <a:lstStyle/>
          <a:p>
            <a:pPr algn="ctr" eaLnBrk="0" hangingPunct="0"/>
            <a:r>
              <a:rPr kumimoji="0" lang="zh-CN" altLang="en-US" sz="2400" b="1">
                <a:solidFill>
                  <a:srgbClr val="008000"/>
                </a:solidFill>
                <a:latin typeface="仿宋_GB2312" pitchFamily="49" charset="-122"/>
              </a:rPr>
              <a:t>间断性</a:t>
            </a:r>
          </a:p>
        </p:txBody>
      </p:sp>
      <p:sp>
        <p:nvSpPr>
          <p:cNvPr id="101390" name="Text Box 16"/>
          <p:cNvSpPr txBox="1">
            <a:spLocks noChangeArrowheads="1"/>
          </p:cNvSpPr>
          <p:nvPr/>
        </p:nvSpPr>
        <p:spPr bwMode="auto">
          <a:xfrm>
            <a:off x="5789613" y="3294063"/>
            <a:ext cx="1449387" cy="388937"/>
          </a:xfrm>
          <a:prstGeom prst="rect">
            <a:avLst/>
          </a:prstGeom>
          <a:solidFill>
            <a:srgbClr val="CCFFCC"/>
          </a:solidFill>
          <a:ln w="9525">
            <a:noFill/>
            <a:miter lim="800000"/>
            <a:headEnd/>
            <a:tailEnd/>
          </a:ln>
        </p:spPr>
        <p:txBody>
          <a:bodyPr/>
          <a:lstStyle/>
          <a:p>
            <a:pPr algn="just" eaLnBrk="0" fontAlgn="ctr" hangingPunct="0"/>
            <a:r>
              <a:rPr kumimoji="0" lang="zh-CN" altLang="en-US" sz="2400" b="1">
                <a:solidFill>
                  <a:srgbClr val="008000"/>
                </a:solidFill>
                <a:latin typeface="仿宋_GB2312" pitchFamily="49" charset="-122"/>
              </a:rPr>
              <a:t>无封闭性</a:t>
            </a:r>
          </a:p>
        </p:txBody>
      </p:sp>
      <p:sp>
        <p:nvSpPr>
          <p:cNvPr id="101391" name="Text Box 17"/>
          <p:cNvSpPr txBox="1">
            <a:spLocks noChangeArrowheads="1"/>
          </p:cNvSpPr>
          <p:nvPr/>
        </p:nvSpPr>
        <p:spPr bwMode="auto">
          <a:xfrm>
            <a:off x="7123113" y="3294063"/>
            <a:ext cx="1563687" cy="388937"/>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无再现性</a:t>
            </a:r>
          </a:p>
        </p:txBody>
      </p:sp>
      <p:sp>
        <p:nvSpPr>
          <p:cNvPr id="101392" name="AutoShape 18"/>
          <p:cNvSpPr>
            <a:spLocks/>
          </p:cNvSpPr>
          <p:nvPr/>
        </p:nvSpPr>
        <p:spPr bwMode="auto">
          <a:xfrm rot="5400000" flipV="1">
            <a:off x="6289675" y="2863850"/>
            <a:ext cx="587375" cy="2225675"/>
          </a:xfrm>
          <a:prstGeom prst="rightBrace">
            <a:avLst>
              <a:gd name="adj1" fmla="val 31577"/>
              <a:gd name="adj2" fmla="val 50000"/>
            </a:avLst>
          </a:prstGeom>
          <a:noFill/>
          <a:ln w="9525">
            <a:solidFill>
              <a:srgbClr val="000000"/>
            </a:solidFill>
            <a:round/>
            <a:headEnd/>
            <a:tailEnd/>
          </a:ln>
        </p:spPr>
        <p:txBody>
          <a:bodyPr/>
          <a:lstStyle/>
          <a:p>
            <a:endParaRPr lang="zh-CN" altLang="en-US"/>
          </a:p>
        </p:txBody>
      </p:sp>
      <p:sp>
        <p:nvSpPr>
          <p:cNvPr id="101393" name="Text Box 19"/>
          <p:cNvSpPr txBox="1">
            <a:spLocks noChangeArrowheads="1"/>
          </p:cNvSpPr>
          <p:nvPr/>
        </p:nvSpPr>
        <p:spPr bwMode="auto">
          <a:xfrm>
            <a:off x="5343525" y="4270375"/>
            <a:ext cx="2581275" cy="587375"/>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产 生 与 时 间</a:t>
            </a:r>
          </a:p>
          <a:p>
            <a:pPr algn="just" eaLnBrk="0" hangingPunct="0"/>
            <a:r>
              <a:rPr kumimoji="0" lang="zh-CN" altLang="en-US" sz="2400" b="1">
                <a:solidFill>
                  <a:srgbClr val="008000"/>
                </a:solidFill>
                <a:latin typeface="仿宋_GB2312" pitchFamily="49" charset="-122"/>
              </a:rPr>
              <a:t>有  关  错  误</a:t>
            </a:r>
          </a:p>
        </p:txBody>
      </p:sp>
      <p:sp>
        <p:nvSpPr>
          <p:cNvPr id="101394" name="AutoShape 20"/>
          <p:cNvSpPr>
            <a:spLocks/>
          </p:cNvSpPr>
          <p:nvPr/>
        </p:nvSpPr>
        <p:spPr bwMode="auto">
          <a:xfrm rot="5400000" flipH="1" flipV="1">
            <a:off x="6565106" y="3277394"/>
            <a:ext cx="357188" cy="3581400"/>
          </a:xfrm>
          <a:prstGeom prst="rightBrace">
            <a:avLst>
              <a:gd name="adj1" fmla="val 83555"/>
              <a:gd name="adj2" fmla="val 50000"/>
            </a:avLst>
          </a:prstGeom>
          <a:noFill/>
          <a:ln w="9525">
            <a:solidFill>
              <a:srgbClr val="000000"/>
            </a:solidFill>
            <a:round/>
            <a:headEnd/>
            <a:tailEnd/>
          </a:ln>
        </p:spPr>
        <p:txBody>
          <a:bodyPr/>
          <a:lstStyle/>
          <a:p>
            <a:endParaRPr lang="zh-CN" altLang="en-US"/>
          </a:p>
        </p:txBody>
      </p:sp>
      <p:sp>
        <p:nvSpPr>
          <p:cNvPr id="101395" name="Text Box 21"/>
          <p:cNvSpPr txBox="1">
            <a:spLocks noChangeArrowheads="1"/>
          </p:cNvSpPr>
          <p:nvPr/>
        </p:nvSpPr>
        <p:spPr bwMode="auto">
          <a:xfrm>
            <a:off x="4905375" y="5246688"/>
            <a:ext cx="1724025" cy="392112"/>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结果不惟一</a:t>
            </a:r>
          </a:p>
        </p:txBody>
      </p:sp>
      <p:sp>
        <p:nvSpPr>
          <p:cNvPr id="101396" name="Text Box 22"/>
          <p:cNvSpPr txBox="1">
            <a:spLocks noChangeArrowheads="1"/>
          </p:cNvSpPr>
          <p:nvPr/>
        </p:nvSpPr>
        <p:spPr bwMode="auto">
          <a:xfrm>
            <a:off x="6824663" y="5246688"/>
            <a:ext cx="1709737" cy="392112"/>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永远等待</a:t>
            </a:r>
          </a:p>
        </p:txBody>
      </p:sp>
      <p:sp>
        <p:nvSpPr>
          <p:cNvPr id="151578" name="Text Box 26"/>
          <p:cNvSpPr txBox="1">
            <a:spLocks noChangeArrowheads="1"/>
          </p:cNvSpPr>
          <p:nvPr/>
        </p:nvSpPr>
        <p:spPr bwMode="auto">
          <a:xfrm>
            <a:off x="1189038" y="4191000"/>
            <a:ext cx="1770062" cy="644525"/>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1800" b="1">
                <a:solidFill>
                  <a:srgbClr val="008000"/>
                </a:solidFill>
                <a:latin typeface="仿宋_GB2312" pitchFamily="49" charset="-122"/>
              </a:rPr>
              <a:t>并发性与其他特性的关系</a:t>
            </a:r>
          </a:p>
        </p:txBody>
      </p:sp>
      <p:sp>
        <p:nvSpPr>
          <p:cNvPr id="151579" name="Text Box 27"/>
          <p:cNvSpPr txBox="1">
            <a:spLocks noChangeArrowheads="1"/>
          </p:cNvSpPr>
          <p:nvPr/>
        </p:nvSpPr>
        <p:spPr bwMode="auto">
          <a:xfrm>
            <a:off x="1522413" y="5129213"/>
            <a:ext cx="884237" cy="4921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1800" b="1">
                <a:solidFill>
                  <a:srgbClr val="008000"/>
                </a:solidFill>
                <a:latin typeface="仿宋_GB2312" pitchFamily="49" charset="-122"/>
              </a:rPr>
              <a:t>并发性</a:t>
            </a:r>
          </a:p>
        </p:txBody>
      </p:sp>
      <p:sp>
        <p:nvSpPr>
          <p:cNvPr id="151580" name="Line 28"/>
          <p:cNvSpPr>
            <a:spLocks noChangeShapeType="1"/>
          </p:cNvSpPr>
          <p:nvPr/>
        </p:nvSpPr>
        <p:spPr bwMode="auto">
          <a:xfrm>
            <a:off x="2406650" y="5449888"/>
            <a:ext cx="442913" cy="0"/>
          </a:xfrm>
          <a:prstGeom prst="line">
            <a:avLst/>
          </a:prstGeom>
          <a:noFill/>
          <a:ln w="9525">
            <a:solidFill>
              <a:srgbClr val="000000"/>
            </a:solidFill>
            <a:round/>
            <a:headEnd type="triangle" w="med" len="med"/>
            <a:tailEnd type="triangle" w="med" len="med"/>
          </a:ln>
          <a:effectLst>
            <a:outerShdw dist="107763" dir="13500000" algn="ctr" rotWithShape="0">
              <a:srgbClr val="808080"/>
            </a:outerShdw>
          </a:effectLst>
        </p:spPr>
        <p:txBody>
          <a:bodyPr/>
          <a:lstStyle/>
          <a:p>
            <a:pPr>
              <a:defRPr/>
            </a:pPr>
            <a:endParaRPr lang="zh-CN" altLang="en-US"/>
          </a:p>
        </p:txBody>
      </p:sp>
      <p:sp>
        <p:nvSpPr>
          <p:cNvPr id="151582" name="Line 30"/>
          <p:cNvSpPr>
            <a:spLocks noChangeShapeType="1"/>
          </p:cNvSpPr>
          <p:nvPr/>
        </p:nvSpPr>
        <p:spPr bwMode="auto">
          <a:xfrm>
            <a:off x="1189038" y="5449888"/>
            <a:ext cx="333375" cy="0"/>
          </a:xfrm>
          <a:prstGeom prst="line">
            <a:avLst/>
          </a:prstGeom>
          <a:noFill/>
          <a:ln w="9525">
            <a:solidFill>
              <a:srgbClr val="000000"/>
            </a:solidFill>
            <a:round/>
            <a:headEnd type="triangle" w="med" len="med"/>
            <a:tailEnd type="triangle" w="med" len="med"/>
          </a:ln>
          <a:effectLst>
            <a:outerShdw dist="107763" dir="13500000" algn="ctr" rotWithShape="0">
              <a:srgbClr val="808080"/>
            </a:outerShdw>
          </a:effectLst>
        </p:spPr>
        <p:txBody>
          <a:bodyPr/>
          <a:lstStyle/>
          <a:p>
            <a:pPr>
              <a:defRPr/>
            </a:pPr>
            <a:endParaRPr lang="zh-CN" altLang="en-US"/>
          </a:p>
        </p:txBody>
      </p:sp>
      <p:sp>
        <p:nvSpPr>
          <p:cNvPr id="151583" name="Text Box 31"/>
          <p:cNvSpPr txBox="1">
            <a:spLocks noChangeArrowheads="1"/>
          </p:cNvSpPr>
          <p:nvPr/>
        </p:nvSpPr>
        <p:spPr bwMode="auto">
          <a:xfrm>
            <a:off x="2849563" y="5129213"/>
            <a:ext cx="884237" cy="4921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1800" b="1">
                <a:solidFill>
                  <a:srgbClr val="008000"/>
                </a:solidFill>
                <a:latin typeface="仿宋_GB2312" pitchFamily="49" charset="-122"/>
              </a:rPr>
              <a:t>异步性</a:t>
            </a:r>
          </a:p>
        </p:txBody>
      </p:sp>
      <p:sp>
        <p:nvSpPr>
          <p:cNvPr id="151584" name="Text Box 32"/>
          <p:cNvSpPr txBox="1">
            <a:spLocks noChangeArrowheads="1"/>
          </p:cNvSpPr>
          <p:nvPr/>
        </p:nvSpPr>
        <p:spPr bwMode="auto">
          <a:xfrm>
            <a:off x="250825" y="5157788"/>
            <a:ext cx="884238" cy="4921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1800" b="1">
                <a:solidFill>
                  <a:srgbClr val="008000"/>
                </a:solidFill>
                <a:latin typeface="仿宋_GB2312" pitchFamily="49" charset="-122"/>
              </a:rPr>
              <a:t>共享性</a:t>
            </a:r>
          </a:p>
        </p:txBody>
      </p:sp>
      <p:sp>
        <p:nvSpPr>
          <p:cNvPr id="151586" name="AutoShape 34"/>
          <p:cNvSpPr>
            <a:spLocks/>
          </p:cNvSpPr>
          <p:nvPr/>
        </p:nvSpPr>
        <p:spPr bwMode="auto">
          <a:xfrm rot="-16200000">
            <a:off x="1917700" y="3756025"/>
            <a:ext cx="312738" cy="2433638"/>
          </a:xfrm>
          <a:prstGeom prst="leftBrace">
            <a:avLst>
              <a:gd name="adj1" fmla="val 64848"/>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Tree>
  </p:cSld>
  <p:clrMapOvr>
    <a:masterClrMapping/>
  </p:clrMapOvr>
  <p:transition>
    <p:checke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215900"/>
            <a:ext cx="7772400" cy="1206500"/>
          </a:xfrm>
        </p:spPr>
        <p:txBody>
          <a:bodyPr/>
          <a:lstStyle/>
          <a:p>
            <a:pPr eaLnBrk="1" hangingPunct="1"/>
            <a:r>
              <a:rPr lang="en-US" altLang="zh-CN" sz="4800" smtClean="0">
                <a:solidFill>
                  <a:schemeClr val="accent2"/>
                </a:solidFill>
              </a:rPr>
              <a:t/>
            </a:r>
            <a:br>
              <a:rPr lang="en-US" altLang="zh-CN" sz="4800" smtClean="0">
                <a:solidFill>
                  <a:schemeClr val="accent2"/>
                </a:solidFill>
              </a:rPr>
            </a:br>
            <a:r>
              <a:rPr lang="en-US" altLang="zh-CN" sz="4800" smtClean="0">
                <a:solidFill>
                  <a:schemeClr val="accent2"/>
                </a:solidFill>
              </a:rPr>
              <a:t/>
            </a:r>
            <a:br>
              <a:rPr lang="en-US" altLang="zh-CN" sz="4800" smtClean="0">
                <a:solidFill>
                  <a:schemeClr val="accent2"/>
                </a:solidFill>
              </a:rPr>
            </a:br>
            <a:r>
              <a:rPr lang="zh-CN" altLang="en-US" sz="4800" smtClean="0">
                <a:solidFill>
                  <a:srgbClr val="FF0000"/>
                </a:solidFill>
                <a:latin typeface="仿宋_GB2312" pitchFamily="49" charset="-122"/>
                <a:ea typeface="仿宋_GB2312" pitchFamily="49" charset="-122"/>
              </a:rPr>
              <a:t>进程交互的观点</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grpSp>
        <p:nvGrpSpPr>
          <p:cNvPr id="102403" name="Group 38"/>
          <p:cNvGrpSpPr>
            <a:grpSpLocks/>
          </p:cNvGrpSpPr>
          <p:nvPr/>
        </p:nvGrpSpPr>
        <p:grpSpPr bwMode="auto">
          <a:xfrm>
            <a:off x="968375" y="1219200"/>
            <a:ext cx="7669213" cy="5334000"/>
            <a:chOff x="610" y="768"/>
            <a:chExt cx="4831" cy="3360"/>
          </a:xfrm>
        </p:grpSpPr>
        <p:sp>
          <p:nvSpPr>
            <p:cNvPr id="102404" name="Text Box 5"/>
            <p:cNvSpPr txBox="1">
              <a:spLocks noChangeArrowheads="1"/>
            </p:cNvSpPr>
            <p:nvPr/>
          </p:nvSpPr>
          <p:spPr bwMode="auto">
            <a:xfrm>
              <a:off x="1674" y="1622"/>
              <a:ext cx="764" cy="426"/>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临界资源</a:t>
              </a:r>
            </a:p>
            <a:p>
              <a:pPr algn="just" eaLnBrk="0" hangingPunct="0"/>
              <a:r>
                <a:rPr kumimoji="0" lang="zh-CN" altLang="en-US" sz="1800" b="1">
                  <a:solidFill>
                    <a:srgbClr val="008000"/>
                  </a:solidFill>
                  <a:latin typeface="仿宋_GB2312" pitchFamily="49" charset="-122"/>
                </a:rPr>
                <a:t>调度原则</a:t>
              </a:r>
            </a:p>
          </p:txBody>
        </p:sp>
        <p:sp>
          <p:nvSpPr>
            <p:cNvPr id="102405" name="Text Box 6"/>
            <p:cNvSpPr txBox="1">
              <a:spLocks noChangeArrowheads="1"/>
            </p:cNvSpPr>
            <p:nvPr/>
          </p:nvSpPr>
          <p:spPr bwMode="auto">
            <a:xfrm>
              <a:off x="2172" y="768"/>
              <a:ext cx="1804" cy="287"/>
            </a:xfrm>
            <a:prstGeom prst="rect">
              <a:avLst/>
            </a:prstGeom>
            <a:solidFill>
              <a:srgbClr val="CCFFCC"/>
            </a:solidFill>
            <a:ln w="9525">
              <a:noFill/>
              <a:miter lim="800000"/>
              <a:headEnd/>
              <a:tailEnd/>
            </a:ln>
          </p:spPr>
          <p:txBody>
            <a:bodyPr/>
            <a:lstStyle/>
            <a:p>
              <a:pPr algn="just" eaLnBrk="0" hangingPunct="0"/>
              <a:r>
                <a:rPr kumimoji="0" lang="en-US" altLang="zh-CN" b="1">
                  <a:solidFill>
                    <a:srgbClr val="008000"/>
                  </a:solidFill>
                  <a:latin typeface="仿宋_GB2312" pitchFamily="49" charset="-122"/>
                </a:rPr>
                <a:t>  </a:t>
              </a:r>
              <a:r>
                <a:rPr kumimoji="0" lang="zh-CN" altLang="en-US" sz="2400" b="1">
                  <a:solidFill>
                    <a:srgbClr val="008000"/>
                  </a:solidFill>
                  <a:latin typeface="仿宋_GB2312" pitchFamily="49" charset="-122"/>
                </a:rPr>
                <a:t>进程的制约关系</a:t>
              </a:r>
            </a:p>
          </p:txBody>
        </p:sp>
        <p:sp>
          <p:nvSpPr>
            <p:cNvPr id="102406" name="Text Box 7"/>
            <p:cNvSpPr txBox="1">
              <a:spLocks noChangeArrowheads="1"/>
            </p:cNvSpPr>
            <p:nvPr/>
          </p:nvSpPr>
          <p:spPr bwMode="auto">
            <a:xfrm>
              <a:off x="610" y="1344"/>
              <a:ext cx="1075" cy="288"/>
            </a:xfrm>
            <a:prstGeom prst="rect">
              <a:avLst/>
            </a:prstGeom>
            <a:solidFill>
              <a:srgbClr val="CCFFCC"/>
            </a:solidFill>
            <a:ln w="9525">
              <a:noFill/>
              <a:miter lim="800000"/>
              <a:headEnd/>
              <a:tailEnd/>
            </a:ln>
          </p:spPr>
          <p:txBody>
            <a:bodyPr/>
            <a:lstStyle/>
            <a:p>
              <a:pPr algn="ctr" eaLnBrk="0" hangingPunct="0"/>
              <a:r>
                <a:rPr kumimoji="0" lang="zh-CN" altLang="en-US" b="1">
                  <a:solidFill>
                    <a:srgbClr val="008000"/>
                  </a:solidFill>
                  <a:latin typeface="仿宋_GB2312" pitchFamily="49" charset="-122"/>
                </a:rPr>
                <a:t>竞争关系</a:t>
              </a:r>
            </a:p>
          </p:txBody>
        </p:sp>
        <p:sp>
          <p:nvSpPr>
            <p:cNvPr id="102407" name="AutoShape 8"/>
            <p:cNvSpPr>
              <a:spLocks/>
            </p:cNvSpPr>
            <p:nvPr/>
          </p:nvSpPr>
          <p:spPr bwMode="auto">
            <a:xfrm rot="5400000" flipH="1" flipV="1">
              <a:off x="2923" y="-637"/>
              <a:ext cx="384" cy="3577"/>
            </a:xfrm>
            <a:prstGeom prst="rightBrace">
              <a:avLst>
                <a:gd name="adj1" fmla="val 77626"/>
                <a:gd name="adj2" fmla="val 50000"/>
              </a:avLst>
            </a:prstGeom>
            <a:solidFill>
              <a:srgbClr val="CCFFCC"/>
            </a:solidFill>
            <a:ln w="9525">
              <a:solidFill>
                <a:srgbClr val="000000"/>
              </a:solidFill>
              <a:round/>
              <a:headEnd/>
              <a:tailEnd/>
            </a:ln>
          </p:spPr>
          <p:txBody>
            <a:bodyPr/>
            <a:lstStyle/>
            <a:p>
              <a:endParaRPr lang="zh-CN" altLang="en-US"/>
            </a:p>
          </p:txBody>
        </p:sp>
        <p:sp>
          <p:nvSpPr>
            <p:cNvPr id="102408" name="Text Box 9"/>
            <p:cNvSpPr txBox="1">
              <a:spLocks noChangeArrowheads="1"/>
            </p:cNvSpPr>
            <p:nvPr/>
          </p:nvSpPr>
          <p:spPr bwMode="auto">
            <a:xfrm>
              <a:off x="4366" y="1344"/>
              <a:ext cx="1075" cy="288"/>
            </a:xfrm>
            <a:prstGeom prst="rect">
              <a:avLst/>
            </a:prstGeom>
            <a:solidFill>
              <a:srgbClr val="CCFFCC"/>
            </a:solidFill>
            <a:ln w="9525">
              <a:noFill/>
              <a:miter lim="800000"/>
              <a:headEnd/>
              <a:tailEnd/>
            </a:ln>
          </p:spPr>
          <p:txBody>
            <a:bodyPr/>
            <a:lstStyle/>
            <a:p>
              <a:pPr algn="ctr" eaLnBrk="0" hangingPunct="0"/>
              <a:r>
                <a:rPr kumimoji="0" lang="zh-CN" altLang="en-US" b="1">
                  <a:solidFill>
                    <a:srgbClr val="008000"/>
                  </a:solidFill>
                  <a:latin typeface="仿宋_GB2312" pitchFamily="49" charset="-122"/>
                </a:rPr>
                <a:t>通信关系</a:t>
              </a:r>
            </a:p>
          </p:txBody>
        </p:sp>
        <p:sp>
          <p:nvSpPr>
            <p:cNvPr id="102409" name="AutoShape 10"/>
            <p:cNvSpPr>
              <a:spLocks/>
            </p:cNvSpPr>
            <p:nvPr/>
          </p:nvSpPr>
          <p:spPr bwMode="auto">
            <a:xfrm rot="5400000" flipH="1" flipV="1">
              <a:off x="2923" y="-637"/>
              <a:ext cx="384" cy="3577"/>
            </a:xfrm>
            <a:prstGeom prst="rightBrace">
              <a:avLst>
                <a:gd name="adj1" fmla="val 77626"/>
                <a:gd name="adj2" fmla="val 50000"/>
              </a:avLst>
            </a:prstGeom>
            <a:solidFill>
              <a:srgbClr val="CCFFCC"/>
            </a:solidFill>
            <a:ln w="9525">
              <a:solidFill>
                <a:srgbClr val="000000"/>
              </a:solidFill>
              <a:round/>
              <a:headEnd/>
              <a:tailEnd/>
            </a:ln>
          </p:spPr>
          <p:txBody>
            <a:bodyPr/>
            <a:lstStyle/>
            <a:p>
              <a:endParaRPr lang="zh-CN" altLang="en-US"/>
            </a:p>
          </p:txBody>
        </p:sp>
        <p:sp>
          <p:nvSpPr>
            <p:cNvPr id="102410" name="AutoShape 11"/>
            <p:cNvSpPr>
              <a:spLocks/>
            </p:cNvSpPr>
            <p:nvPr/>
          </p:nvSpPr>
          <p:spPr bwMode="auto">
            <a:xfrm rot="-5400000" flipH="1" flipV="1">
              <a:off x="2199" y="1431"/>
              <a:ext cx="288" cy="2034"/>
            </a:xfrm>
            <a:prstGeom prst="rightBrace">
              <a:avLst>
                <a:gd name="adj1" fmla="val 58854"/>
                <a:gd name="adj2" fmla="val 50000"/>
              </a:avLst>
            </a:prstGeom>
            <a:solidFill>
              <a:srgbClr val="CCFFCC"/>
            </a:solidFill>
            <a:ln w="9525">
              <a:solidFill>
                <a:srgbClr val="000000"/>
              </a:solidFill>
              <a:round/>
              <a:headEnd/>
              <a:tailEnd/>
            </a:ln>
          </p:spPr>
          <p:txBody>
            <a:bodyPr/>
            <a:lstStyle/>
            <a:p>
              <a:endParaRPr lang="zh-CN" altLang="en-US"/>
            </a:p>
          </p:txBody>
        </p:sp>
        <p:sp>
          <p:nvSpPr>
            <p:cNvPr id="102411" name="Text Box 12"/>
            <p:cNvSpPr txBox="1">
              <a:spLocks noChangeArrowheads="1"/>
            </p:cNvSpPr>
            <p:nvPr/>
          </p:nvSpPr>
          <p:spPr bwMode="auto">
            <a:xfrm>
              <a:off x="610" y="1728"/>
              <a:ext cx="894" cy="192"/>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临界区</a:t>
              </a:r>
            </a:p>
          </p:txBody>
        </p:sp>
        <p:sp>
          <p:nvSpPr>
            <p:cNvPr id="102412" name="Line 13"/>
            <p:cNvSpPr>
              <a:spLocks noChangeShapeType="1"/>
            </p:cNvSpPr>
            <p:nvPr/>
          </p:nvSpPr>
          <p:spPr bwMode="auto">
            <a:xfrm>
              <a:off x="1148" y="1536"/>
              <a:ext cx="0" cy="192"/>
            </a:xfrm>
            <a:prstGeom prst="line">
              <a:avLst/>
            </a:prstGeom>
            <a:noFill/>
            <a:ln w="9525">
              <a:solidFill>
                <a:srgbClr val="000000"/>
              </a:solidFill>
              <a:round/>
              <a:headEnd/>
              <a:tailEnd type="triangle" w="med" len="med"/>
            </a:ln>
          </p:spPr>
          <p:txBody>
            <a:bodyPr/>
            <a:lstStyle/>
            <a:p>
              <a:endParaRPr lang="zh-CN" altLang="en-US"/>
            </a:p>
          </p:txBody>
        </p:sp>
        <p:sp>
          <p:nvSpPr>
            <p:cNvPr id="102413" name="Line 14"/>
            <p:cNvSpPr>
              <a:spLocks noChangeShapeType="1"/>
            </p:cNvSpPr>
            <p:nvPr/>
          </p:nvSpPr>
          <p:spPr bwMode="auto">
            <a:xfrm>
              <a:off x="1148" y="1920"/>
              <a:ext cx="0" cy="193"/>
            </a:xfrm>
            <a:prstGeom prst="line">
              <a:avLst/>
            </a:prstGeom>
            <a:noFill/>
            <a:ln w="9525">
              <a:solidFill>
                <a:srgbClr val="000000"/>
              </a:solidFill>
              <a:round/>
              <a:headEnd/>
              <a:tailEnd type="triangle" w="med" len="med"/>
            </a:ln>
          </p:spPr>
          <p:txBody>
            <a:bodyPr/>
            <a:lstStyle/>
            <a:p>
              <a:endParaRPr lang="zh-CN" altLang="en-US"/>
            </a:p>
          </p:txBody>
        </p:sp>
        <p:sp>
          <p:nvSpPr>
            <p:cNvPr id="102414" name="Text Box 15"/>
            <p:cNvSpPr txBox="1">
              <a:spLocks noChangeArrowheads="1"/>
            </p:cNvSpPr>
            <p:nvPr/>
          </p:nvSpPr>
          <p:spPr bwMode="auto">
            <a:xfrm>
              <a:off x="610" y="2113"/>
              <a:ext cx="1111" cy="255"/>
            </a:xfrm>
            <a:prstGeom prst="rect">
              <a:avLst/>
            </a:prstGeom>
            <a:solidFill>
              <a:srgbClr val="CCFFCC"/>
            </a:solidFill>
            <a:ln w="9525">
              <a:noFill/>
              <a:miter lim="800000"/>
              <a:headEnd/>
              <a:tailEnd/>
            </a:ln>
          </p:spPr>
          <p:txBody>
            <a:bodyPr/>
            <a:lstStyle/>
            <a:p>
              <a:pPr algn="just" eaLnBrk="0" hangingPunct="0"/>
              <a:r>
                <a:rPr kumimoji="0" lang="zh-CN" altLang="en-US" b="1">
                  <a:solidFill>
                    <a:srgbClr val="008000"/>
                  </a:solidFill>
                  <a:latin typeface="仿宋_GB2312" pitchFamily="49" charset="-122"/>
                </a:rPr>
                <a:t>进程互斥</a:t>
              </a:r>
            </a:p>
          </p:txBody>
        </p:sp>
        <p:sp>
          <p:nvSpPr>
            <p:cNvPr id="102415" name="Text Box 16"/>
            <p:cNvSpPr txBox="1">
              <a:spLocks noChangeArrowheads="1"/>
            </p:cNvSpPr>
            <p:nvPr/>
          </p:nvSpPr>
          <p:spPr bwMode="auto">
            <a:xfrm>
              <a:off x="2832" y="2112"/>
              <a:ext cx="1092" cy="255"/>
            </a:xfrm>
            <a:prstGeom prst="rect">
              <a:avLst/>
            </a:prstGeom>
            <a:solidFill>
              <a:srgbClr val="CCFFCC"/>
            </a:solidFill>
            <a:ln w="9525">
              <a:noFill/>
              <a:miter lim="800000"/>
              <a:headEnd/>
              <a:tailEnd/>
            </a:ln>
          </p:spPr>
          <p:txBody>
            <a:bodyPr/>
            <a:lstStyle/>
            <a:p>
              <a:pPr algn="just" eaLnBrk="0" hangingPunct="0"/>
              <a:r>
                <a:rPr kumimoji="0" lang="zh-CN" altLang="en-US" b="1">
                  <a:solidFill>
                    <a:srgbClr val="008000"/>
                  </a:solidFill>
                  <a:latin typeface="仿宋_GB2312" pitchFamily="49" charset="-122"/>
                </a:rPr>
                <a:t>进程同步</a:t>
              </a:r>
            </a:p>
          </p:txBody>
        </p:sp>
        <p:sp>
          <p:nvSpPr>
            <p:cNvPr id="102416" name="Line 17"/>
            <p:cNvSpPr>
              <a:spLocks noChangeShapeType="1"/>
            </p:cNvSpPr>
            <p:nvPr/>
          </p:nvSpPr>
          <p:spPr bwMode="auto">
            <a:xfrm>
              <a:off x="3360" y="1584"/>
              <a:ext cx="0" cy="577"/>
            </a:xfrm>
            <a:prstGeom prst="line">
              <a:avLst/>
            </a:prstGeom>
            <a:noFill/>
            <a:ln w="9525">
              <a:solidFill>
                <a:srgbClr val="000000"/>
              </a:solidFill>
              <a:round/>
              <a:headEnd/>
              <a:tailEnd type="triangle" w="med" len="med"/>
            </a:ln>
          </p:spPr>
          <p:txBody>
            <a:bodyPr/>
            <a:lstStyle/>
            <a:p>
              <a:endParaRPr lang="zh-CN" altLang="en-US"/>
            </a:p>
          </p:txBody>
        </p:sp>
        <p:sp>
          <p:nvSpPr>
            <p:cNvPr id="102417" name="AutoShape 18"/>
            <p:cNvSpPr>
              <a:spLocks/>
            </p:cNvSpPr>
            <p:nvPr/>
          </p:nvSpPr>
          <p:spPr bwMode="auto">
            <a:xfrm>
              <a:off x="1326" y="1632"/>
              <a:ext cx="359" cy="383"/>
            </a:xfrm>
            <a:prstGeom prst="leftBrace">
              <a:avLst>
                <a:gd name="adj1" fmla="val 8890"/>
                <a:gd name="adj2" fmla="val 50000"/>
              </a:avLst>
            </a:prstGeom>
            <a:solidFill>
              <a:srgbClr val="CCFFCC"/>
            </a:solidFill>
            <a:ln w="9525">
              <a:solidFill>
                <a:srgbClr val="000000"/>
              </a:solidFill>
              <a:round/>
              <a:headEnd/>
              <a:tailEnd/>
            </a:ln>
          </p:spPr>
          <p:txBody>
            <a:bodyPr/>
            <a:lstStyle/>
            <a:p>
              <a:endParaRPr lang="zh-CN" altLang="en-US"/>
            </a:p>
          </p:txBody>
        </p:sp>
        <p:sp>
          <p:nvSpPr>
            <p:cNvPr id="102418" name="Text Box 19"/>
            <p:cNvSpPr txBox="1">
              <a:spLocks noChangeArrowheads="1"/>
            </p:cNvSpPr>
            <p:nvPr/>
          </p:nvSpPr>
          <p:spPr bwMode="auto">
            <a:xfrm>
              <a:off x="1680" y="2592"/>
              <a:ext cx="1431" cy="289"/>
            </a:xfrm>
            <a:prstGeom prst="rect">
              <a:avLst/>
            </a:prstGeom>
            <a:solidFill>
              <a:srgbClr val="CCFFCC"/>
            </a:solidFill>
            <a:ln w="9525">
              <a:noFill/>
              <a:miter lim="800000"/>
              <a:headEnd/>
              <a:tailEnd/>
            </a:ln>
          </p:spPr>
          <p:txBody>
            <a:bodyPr/>
            <a:lstStyle/>
            <a:p>
              <a:pPr algn="just" eaLnBrk="0" hangingPunct="0"/>
              <a:r>
                <a:rPr kumimoji="0" lang="en-US" altLang="zh-CN" sz="1800" b="1">
                  <a:solidFill>
                    <a:srgbClr val="008000"/>
                  </a:solidFill>
                  <a:latin typeface="仿宋_GB2312" pitchFamily="49" charset="-122"/>
                </a:rPr>
                <a:t>  </a:t>
              </a:r>
              <a:r>
                <a:rPr kumimoji="0" lang="zh-CN" altLang="en-US" b="1">
                  <a:solidFill>
                    <a:srgbClr val="008000"/>
                  </a:solidFill>
                  <a:latin typeface="仿宋_GB2312" pitchFamily="49" charset="-122"/>
                </a:rPr>
                <a:t>进程同步机制</a:t>
              </a:r>
            </a:p>
            <a:p>
              <a:pPr algn="just" eaLnBrk="0" hangingPunct="0"/>
              <a:endParaRPr kumimoji="0" lang="en-US" altLang="zh-CN" b="1">
                <a:solidFill>
                  <a:srgbClr val="008000"/>
                </a:solidFill>
                <a:latin typeface="仿宋_GB2312" pitchFamily="49" charset="-122"/>
              </a:endParaRPr>
            </a:p>
          </p:txBody>
        </p:sp>
        <p:sp>
          <p:nvSpPr>
            <p:cNvPr id="102419" name="Text Box 20"/>
            <p:cNvSpPr txBox="1">
              <a:spLocks noChangeArrowheads="1"/>
            </p:cNvSpPr>
            <p:nvPr/>
          </p:nvSpPr>
          <p:spPr bwMode="auto">
            <a:xfrm>
              <a:off x="610" y="2976"/>
              <a:ext cx="1075" cy="192"/>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硬件设施</a:t>
              </a:r>
            </a:p>
          </p:txBody>
        </p:sp>
        <p:sp>
          <p:nvSpPr>
            <p:cNvPr id="102420" name="Text Box 21"/>
            <p:cNvSpPr txBox="1">
              <a:spLocks noChangeArrowheads="1"/>
            </p:cNvSpPr>
            <p:nvPr/>
          </p:nvSpPr>
          <p:spPr bwMode="auto">
            <a:xfrm>
              <a:off x="1488" y="2976"/>
              <a:ext cx="816" cy="240"/>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软件算法</a:t>
              </a:r>
            </a:p>
          </p:txBody>
        </p:sp>
        <p:sp>
          <p:nvSpPr>
            <p:cNvPr id="102421" name="Text Box 22"/>
            <p:cNvSpPr txBox="1">
              <a:spLocks noChangeArrowheads="1"/>
            </p:cNvSpPr>
            <p:nvPr/>
          </p:nvSpPr>
          <p:spPr bwMode="auto">
            <a:xfrm>
              <a:off x="2400" y="2976"/>
              <a:ext cx="1035" cy="192"/>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信号量，</a:t>
              </a:r>
              <a:r>
                <a:rPr kumimoji="0" lang="en-US" altLang="zh-CN" sz="1800" b="1">
                  <a:solidFill>
                    <a:srgbClr val="008000"/>
                  </a:solidFill>
                  <a:latin typeface="仿宋_GB2312" pitchFamily="49" charset="-122"/>
                </a:rPr>
                <a:t>PV</a:t>
              </a:r>
            </a:p>
          </p:txBody>
        </p:sp>
        <p:sp>
          <p:nvSpPr>
            <p:cNvPr id="102422" name="Text Box 23"/>
            <p:cNvSpPr txBox="1">
              <a:spLocks noChangeArrowheads="1"/>
            </p:cNvSpPr>
            <p:nvPr/>
          </p:nvSpPr>
          <p:spPr bwMode="auto">
            <a:xfrm>
              <a:off x="3408" y="2976"/>
              <a:ext cx="896" cy="192"/>
            </a:xfrm>
            <a:prstGeom prst="rect">
              <a:avLst/>
            </a:prstGeom>
            <a:solidFill>
              <a:srgbClr val="CCFFCC"/>
            </a:solidFill>
            <a:ln w="9525">
              <a:noFill/>
              <a:miter lim="800000"/>
              <a:headEnd/>
              <a:tailEnd/>
            </a:ln>
          </p:spPr>
          <p:txBody>
            <a:bodyPr/>
            <a:lstStyle/>
            <a:p>
              <a:pPr algn="just" eaLnBrk="0" hangingPunct="0"/>
              <a:r>
                <a:rPr kumimoji="0" lang="en-US" altLang="zh-CN" sz="1800" b="1">
                  <a:solidFill>
                    <a:srgbClr val="008000"/>
                  </a:solidFill>
                  <a:latin typeface="仿宋_GB2312" pitchFamily="49" charset="-122"/>
                </a:rPr>
                <a:t>   </a:t>
              </a:r>
              <a:r>
                <a:rPr kumimoji="0" lang="zh-CN" altLang="en-US" sz="1800" b="1">
                  <a:solidFill>
                    <a:srgbClr val="008000"/>
                  </a:solidFill>
                  <a:latin typeface="仿宋_GB2312" pitchFamily="49" charset="-122"/>
                </a:rPr>
                <a:t>管   程</a:t>
              </a:r>
            </a:p>
          </p:txBody>
        </p:sp>
        <p:sp>
          <p:nvSpPr>
            <p:cNvPr id="102423" name="AutoShape 24"/>
            <p:cNvSpPr>
              <a:spLocks/>
            </p:cNvSpPr>
            <p:nvPr/>
          </p:nvSpPr>
          <p:spPr bwMode="auto">
            <a:xfrm rot="5400000">
              <a:off x="897" y="2881"/>
              <a:ext cx="96" cy="669"/>
            </a:xfrm>
            <a:prstGeom prst="leftBrace">
              <a:avLst>
                <a:gd name="adj1" fmla="val 58073"/>
                <a:gd name="adj2" fmla="val 50000"/>
              </a:avLst>
            </a:prstGeom>
            <a:solidFill>
              <a:srgbClr val="CCFFCC"/>
            </a:solidFill>
            <a:ln w="9525">
              <a:solidFill>
                <a:srgbClr val="000000"/>
              </a:solidFill>
              <a:round/>
              <a:headEnd/>
              <a:tailEnd/>
            </a:ln>
          </p:spPr>
          <p:txBody>
            <a:bodyPr/>
            <a:lstStyle/>
            <a:p>
              <a:endParaRPr lang="zh-CN" altLang="en-US"/>
            </a:p>
          </p:txBody>
        </p:sp>
        <p:sp>
          <p:nvSpPr>
            <p:cNvPr id="102424" name="Text Box 25"/>
            <p:cNvSpPr txBox="1">
              <a:spLocks noChangeArrowheads="1"/>
            </p:cNvSpPr>
            <p:nvPr/>
          </p:nvSpPr>
          <p:spPr bwMode="auto">
            <a:xfrm>
              <a:off x="624" y="3264"/>
              <a:ext cx="720" cy="864"/>
            </a:xfrm>
            <a:prstGeom prst="rect">
              <a:avLst/>
            </a:prstGeom>
            <a:solidFill>
              <a:srgbClr val="CCFFCC"/>
            </a:solidFill>
            <a:ln w="9525">
              <a:noFill/>
              <a:miter lim="800000"/>
              <a:headEnd/>
              <a:tailEnd/>
            </a:ln>
          </p:spPr>
          <p:txBody>
            <a:bodyPr/>
            <a:lstStyle/>
            <a:p>
              <a:pPr algn="just" eaLnBrk="0" hangingPunct="0"/>
              <a:r>
                <a:rPr kumimoji="0" lang="zh-CN" altLang="en-US" sz="1800" b="1">
                  <a:solidFill>
                    <a:srgbClr val="008000"/>
                  </a:solidFill>
                  <a:latin typeface="仿宋_GB2312" pitchFamily="49" charset="-122"/>
                </a:rPr>
                <a:t>对 </a:t>
              </a:r>
              <a:r>
                <a:rPr kumimoji="0" lang="en-US" altLang="zh-CN" sz="1800" b="1">
                  <a:solidFill>
                    <a:srgbClr val="008000"/>
                  </a:solidFill>
                  <a:latin typeface="仿宋_GB2312" pitchFamily="49" charset="-122"/>
                </a:rPr>
                <a:t>T  </a:t>
              </a:r>
              <a:r>
                <a:rPr kumimoji="0" lang="zh-CN" altLang="en-US" sz="1800" b="1">
                  <a:solidFill>
                    <a:srgbClr val="008000"/>
                  </a:solidFill>
                  <a:latin typeface="仿宋_GB2312" pitchFamily="49" charset="-122"/>
                </a:rPr>
                <a:t>关</a:t>
              </a:r>
            </a:p>
            <a:p>
              <a:pPr algn="just" eaLnBrk="0" hangingPunct="0"/>
              <a:r>
                <a:rPr kumimoji="0" lang="zh-CN" altLang="en-US" sz="1800" b="1">
                  <a:solidFill>
                    <a:srgbClr val="008000"/>
                  </a:solidFill>
                  <a:latin typeface="仿宋_GB2312" pitchFamily="49" charset="-122"/>
                </a:rPr>
                <a:t>换 </a:t>
              </a:r>
              <a:r>
                <a:rPr kumimoji="0" lang="en-US" altLang="zh-CN" sz="1800" b="1">
                  <a:solidFill>
                    <a:srgbClr val="008000"/>
                  </a:solidFill>
                  <a:latin typeface="仿宋_GB2312" pitchFamily="49" charset="-122"/>
                </a:rPr>
                <a:t>&amp;  </a:t>
              </a:r>
              <a:r>
                <a:rPr kumimoji="0" lang="zh-CN" altLang="en-US" sz="1800" b="1">
                  <a:solidFill>
                    <a:srgbClr val="008000"/>
                  </a:solidFill>
                  <a:latin typeface="仿宋_GB2312" pitchFamily="49" charset="-122"/>
                </a:rPr>
                <a:t>中</a:t>
              </a:r>
            </a:p>
            <a:p>
              <a:pPr algn="just" eaLnBrk="0" hangingPunct="0"/>
              <a:r>
                <a:rPr kumimoji="0" lang="zh-CN" altLang="en-US" sz="1800" b="1">
                  <a:solidFill>
                    <a:srgbClr val="008000"/>
                  </a:solidFill>
                  <a:latin typeface="仿宋_GB2312" pitchFamily="49" charset="-122"/>
                </a:rPr>
                <a:t>指 </a:t>
              </a:r>
              <a:r>
                <a:rPr kumimoji="0" lang="en-US" altLang="zh-CN" sz="1800" b="1">
                  <a:solidFill>
                    <a:srgbClr val="008000"/>
                  </a:solidFill>
                  <a:latin typeface="仿宋_GB2312" pitchFamily="49" charset="-122"/>
                </a:rPr>
                <a:t>S  </a:t>
              </a:r>
              <a:r>
                <a:rPr kumimoji="0" lang="zh-CN" altLang="en-US" sz="1800" b="1">
                  <a:solidFill>
                    <a:srgbClr val="008000"/>
                  </a:solidFill>
                  <a:latin typeface="仿宋_GB2312" pitchFamily="49" charset="-122"/>
                </a:rPr>
                <a:t>断</a:t>
              </a:r>
            </a:p>
            <a:p>
              <a:pPr algn="just" eaLnBrk="0" hangingPunct="0"/>
              <a:r>
                <a:rPr kumimoji="0" lang="zh-CN" altLang="en-US" sz="1800" b="1">
                  <a:solidFill>
                    <a:srgbClr val="008000"/>
                  </a:solidFill>
                  <a:latin typeface="仿宋_GB2312" pitchFamily="49" charset="-122"/>
                </a:rPr>
                <a:t>令</a:t>
              </a:r>
            </a:p>
          </p:txBody>
        </p:sp>
        <p:sp>
          <p:nvSpPr>
            <p:cNvPr id="102425" name="AutoShape 26"/>
            <p:cNvSpPr>
              <a:spLocks/>
            </p:cNvSpPr>
            <p:nvPr/>
          </p:nvSpPr>
          <p:spPr bwMode="auto">
            <a:xfrm rot="5400000">
              <a:off x="1726" y="2882"/>
              <a:ext cx="96" cy="667"/>
            </a:xfrm>
            <a:prstGeom prst="leftBrace">
              <a:avLst>
                <a:gd name="adj1" fmla="val 57899"/>
                <a:gd name="adj2" fmla="val 50000"/>
              </a:avLst>
            </a:prstGeom>
            <a:solidFill>
              <a:srgbClr val="CCFFCC"/>
            </a:solidFill>
            <a:ln w="9525">
              <a:solidFill>
                <a:srgbClr val="000000"/>
              </a:solidFill>
              <a:round/>
              <a:headEnd/>
              <a:tailEnd/>
            </a:ln>
          </p:spPr>
          <p:txBody>
            <a:bodyPr/>
            <a:lstStyle/>
            <a:p>
              <a:endParaRPr lang="zh-CN" altLang="en-US"/>
            </a:p>
          </p:txBody>
        </p:sp>
        <p:sp>
          <p:nvSpPr>
            <p:cNvPr id="102426" name="Text Box 27"/>
            <p:cNvSpPr txBox="1">
              <a:spLocks noChangeArrowheads="1"/>
            </p:cNvSpPr>
            <p:nvPr/>
          </p:nvSpPr>
          <p:spPr bwMode="auto">
            <a:xfrm>
              <a:off x="1392" y="3264"/>
              <a:ext cx="885" cy="577"/>
            </a:xfrm>
            <a:prstGeom prst="rect">
              <a:avLst/>
            </a:prstGeom>
            <a:solidFill>
              <a:srgbClr val="CCFFCC"/>
            </a:solidFill>
            <a:ln w="9525">
              <a:noFill/>
              <a:miter lim="800000"/>
              <a:headEnd/>
              <a:tailEnd/>
            </a:ln>
          </p:spPr>
          <p:txBody>
            <a:bodyPr/>
            <a:lstStyle/>
            <a:p>
              <a:pPr algn="just" eaLnBrk="0" hangingPunct="0"/>
              <a:r>
                <a:rPr kumimoji="0" lang="en-US" altLang="zh-CN" b="1">
                  <a:solidFill>
                    <a:srgbClr val="008000"/>
                  </a:solidFill>
                  <a:latin typeface="仿宋_GB2312" pitchFamily="49" charset="-122"/>
                </a:rPr>
                <a:t>Dekker</a:t>
              </a:r>
            </a:p>
            <a:p>
              <a:pPr algn="just" eaLnBrk="0" hangingPunct="0"/>
              <a:r>
                <a:rPr kumimoji="0" lang="en-US" altLang="zh-CN" sz="1800" b="1">
                  <a:solidFill>
                    <a:srgbClr val="008000"/>
                  </a:solidFill>
                  <a:latin typeface="仿宋_GB2312" pitchFamily="49" charset="-122"/>
                </a:rPr>
                <a:t> </a:t>
              </a:r>
              <a:r>
                <a:rPr kumimoji="0" lang="en-US" altLang="zh-CN" b="1">
                  <a:solidFill>
                    <a:srgbClr val="008000"/>
                  </a:solidFill>
                  <a:latin typeface="仿宋_GB2312" pitchFamily="49" charset="-122"/>
                </a:rPr>
                <a:t>Petterson</a:t>
              </a:r>
            </a:p>
          </p:txBody>
        </p:sp>
        <p:sp>
          <p:nvSpPr>
            <p:cNvPr id="102427" name="AutoShape 28"/>
            <p:cNvSpPr>
              <a:spLocks/>
            </p:cNvSpPr>
            <p:nvPr/>
          </p:nvSpPr>
          <p:spPr bwMode="auto">
            <a:xfrm rot="5400000">
              <a:off x="2752" y="2768"/>
              <a:ext cx="96" cy="895"/>
            </a:xfrm>
            <a:prstGeom prst="leftBrace">
              <a:avLst>
                <a:gd name="adj1" fmla="val 77691"/>
                <a:gd name="adj2" fmla="val 50000"/>
              </a:avLst>
            </a:prstGeom>
            <a:solidFill>
              <a:srgbClr val="CCFFCC"/>
            </a:solidFill>
            <a:ln w="9525">
              <a:solidFill>
                <a:srgbClr val="000000"/>
              </a:solidFill>
              <a:round/>
              <a:headEnd/>
              <a:tailEnd/>
            </a:ln>
          </p:spPr>
          <p:txBody>
            <a:bodyPr/>
            <a:lstStyle/>
            <a:p>
              <a:endParaRPr lang="zh-CN" altLang="en-US"/>
            </a:p>
          </p:txBody>
        </p:sp>
        <p:sp>
          <p:nvSpPr>
            <p:cNvPr id="102428" name="Text Box 29"/>
            <p:cNvSpPr txBox="1">
              <a:spLocks noChangeArrowheads="1"/>
            </p:cNvSpPr>
            <p:nvPr/>
          </p:nvSpPr>
          <p:spPr bwMode="auto">
            <a:xfrm>
              <a:off x="2352" y="3264"/>
              <a:ext cx="954" cy="651"/>
            </a:xfrm>
            <a:prstGeom prst="rect">
              <a:avLst/>
            </a:prstGeom>
            <a:solidFill>
              <a:srgbClr val="CCFFCC"/>
            </a:solidFill>
            <a:ln w="9525">
              <a:noFill/>
              <a:miter lim="800000"/>
              <a:headEnd/>
              <a:tailEnd/>
            </a:ln>
          </p:spPr>
          <p:txBody>
            <a:bodyPr/>
            <a:lstStyle/>
            <a:p>
              <a:pPr eaLnBrk="0" hangingPunct="0"/>
              <a:r>
                <a:rPr kumimoji="0" lang="zh-CN" altLang="en-US" sz="1800" b="1">
                  <a:solidFill>
                    <a:srgbClr val="008000"/>
                  </a:solidFill>
                  <a:latin typeface="仿宋_GB2312" pitchFamily="49" charset="-122"/>
                </a:rPr>
                <a:t>二 整 记 集</a:t>
              </a:r>
            </a:p>
            <a:p>
              <a:pPr eaLnBrk="0" hangingPunct="0"/>
              <a:r>
                <a:rPr kumimoji="0" lang="zh-CN" altLang="en-US" sz="1800" b="1">
                  <a:solidFill>
                    <a:srgbClr val="008000"/>
                  </a:solidFill>
                  <a:latin typeface="仿宋_GB2312" pitchFamily="49" charset="-122"/>
                </a:rPr>
                <a:t>进 数 录 合</a:t>
              </a:r>
            </a:p>
            <a:p>
              <a:pPr eaLnBrk="0" hangingPunct="0"/>
              <a:r>
                <a:rPr kumimoji="0" lang="zh-CN" altLang="en-US" sz="1800" b="1">
                  <a:solidFill>
                    <a:srgbClr val="008000"/>
                  </a:solidFill>
                  <a:latin typeface="仿宋_GB2312" pitchFamily="49" charset="-122"/>
                </a:rPr>
                <a:t>型 型 型 型</a:t>
              </a:r>
            </a:p>
          </p:txBody>
        </p:sp>
        <p:sp>
          <p:nvSpPr>
            <p:cNvPr id="102429" name="AutoShape 30"/>
            <p:cNvSpPr>
              <a:spLocks/>
            </p:cNvSpPr>
            <p:nvPr/>
          </p:nvSpPr>
          <p:spPr bwMode="auto">
            <a:xfrm rot="5400000">
              <a:off x="3920" y="2768"/>
              <a:ext cx="96" cy="896"/>
            </a:xfrm>
            <a:prstGeom prst="leftBrace">
              <a:avLst>
                <a:gd name="adj1" fmla="val 77778"/>
                <a:gd name="adj2" fmla="val 50000"/>
              </a:avLst>
            </a:prstGeom>
            <a:solidFill>
              <a:srgbClr val="CCFFCC"/>
            </a:solidFill>
            <a:ln w="9525">
              <a:solidFill>
                <a:srgbClr val="000000"/>
              </a:solidFill>
              <a:round/>
              <a:headEnd/>
              <a:tailEnd/>
            </a:ln>
          </p:spPr>
          <p:txBody>
            <a:bodyPr/>
            <a:lstStyle/>
            <a:p>
              <a:endParaRPr lang="zh-CN" altLang="en-US"/>
            </a:p>
          </p:txBody>
        </p:sp>
        <p:sp>
          <p:nvSpPr>
            <p:cNvPr id="102430" name="Text Box 31"/>
            <p:cNvSpPr txBox="1">
              <a:spLocks noChangeArrowheads="1"/>
            </p:cNvSpPr>
            <p:nvPr/>
          </p:nvSpPr>
          <p:spPr bwMode="auto">
            <a:xfrm>
              <a:off x="3408" y="3264"/>
              <a:ext cx="1235" cy="864"/>
            </a:xfrm>
            <a:prstGeom prst="rect">
              <a:avLst/>
            </a:prstGeom>
            <a:solidFill>
              <a:srgbClr val="CCFFCC"/>
            </a:solidFill>
            <a:ln w="9525">
              <a:noFill/>
              <a:miter lim="800000"/>
              <a:headEnd/>
              <a:tailEnd/>
            </a:ln>
          </p:spPr>
          <p:txBody>
            <a:bodyPr/>
            <a:lstStyle/>
            <a:p>
              <a:pPr eaLnBrk="0" hangingPunct="0"/>
              <a:r>
                <a:rPr kumimoji="0" lang="zh-CN" altLang="en-US" sz="1800" b="1">
                  <a:solidFill>
                    <a:srgbClr val="008000"/>
                  </a:solidFill>
                  <a:latin typeface="仿宋_GB2312" pitchFamily="49" charset="-122"/>
                </a:rPr>
                <a:t>定 特 条 结 实</a:t>
              </a:r>
            </a:p>
            <a:p>
              <a:pPr eaLnBrk="0" hangingPunct="0"/>
              <a:r>
                <a:rPr kumimoji="0" lang="zh-CN" altLang="en-US" sz="1800" b="1">
                  <a:solidFill>
                    <a:srgbClr val="008000"/>
                  </a:solidFill>
                  <a:latin typeface="仿宋_GB2312" pitchFamily="49" charset="-122"/>
                </a:rPr>
                <a:t>义 性 件 构 现</a:t>
              </a:r>
            </a:p>
            <a:p>
              <a:pPr eaLnBrk="0" hangingPunct="0"/>
              <a:r>
                <a:rPr kumimoji="0" lang="zh-CN" altLang="en-US" sz="1800" b="1">
                  <a:solidFill>
                    <a:srgbClr val="008000"/>
                  </a:solidFill>
                  <a:latin typeface="仿宋_GB2312" pitchFamily="49" charset="-122"/>
                </a:rPr>
                <a:t>      变 </a:t>
              </a:r>
            </a:p>
            <a:p>
              <a:pPr eaLnBrk="0" hangingPunct="0"/>
              <a:r>
                <a:rPr kumimoji="0" lang="zh-CN" altLang="en-US" sz="1800" b="1">
                  <a:solidFill>
                    <a:srgbClr val="008000"/>
                  </a:solidFill>
                  <a:latin typeface="仿宋_GB2312" pitchFamily="49" charset="-122"/>
                </a:rPr>
                <a:t>      量</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102431" name="AutoShape 32"/>
            <p:cNvSpPr>
              <a:spLocks/>
            </p:cNvSpPr>
            <p:nvPr/>
          </p:nvSpPr>
          <p:spPr bwMode="auto">
            <a:xfrm rot="5400000" flipH="1" flipV="1">
              <a:off x="2251" y="1204"/>
              <a:ext cx="193" cy="3351"/>
            </a:xfrm>
            <a:prstGeom prst="rightBrace">
              <a:avLst>
                <a:gd name="adj1" fmla="val 144689"/>
                <a:gd name="adj2" fmla="val 50000"/>
              </a:avLst>
            </a:prstGeom>
            <a:solidFill>
              <a:srgbClr val="CCFFCC"/>
            </a:solidFill>
            <a:ln w="9525">
              <a:solidFill>
                <a:srgbClr val="000000"/>
              </a:solidFill>
              <a:round/>
              <a:headEnd/>
              <a:tailEnd/>
            </a:ln>
          </p:spPr>
          <p:txBody>
            <a:bodyPr/>
            <a:lstStyle/>
            <a:p>
              <a:endParaRPr lang="zh-CN" altLang="en-US"/>
            </a:p>
          </p:txBody>
        </p:sp>
        <p:sp>
          <p:nvSpPr>
            <p:cNvPr id="102432" name="Text Box 36"/>
            <p:cNvSpPr txBox="1">
              <a:spLocks noChangeArrowheads="1"/>
            </p:cNvSpPr>
            <p:nvPr/>
          </p:nvSpPr>
          <p:spPr bwMode="auto">
            <a:xfrm>
              <a:off x="2784" y="1344"/>
              <a:ext cx="1075" cy="288"/>
            </a:xfrm>
            <a:prstGeom prst="rect">
              <a:avLst/>
            </a:prstGeom>
            <a:solidFill>
              <a:srgbClr val="CCFFCC"/>
            </a:solidFill>
            <a:ln w="9525">
              <a:noFill/>
              <a:miter lim="800000"/>
              <a:headEnd/>
              <a:tailEnd/>
            </a:ln>
          </p:spPr>
          <p:txBody>
            <a:bodyPr/>
            <a:lstStyle/>
            <a:p>
              <a:pPr algn="ctr" eaLnBrk="0" hangingPunct="0"/>
              <a:r>
                <a:rPr kumimoji="0" lang="zh-CN" altLang="en-US" b="1">
                  <a:solidFill>
                    <a:srgbClr val="008000"/>
                  </a:solidFill>
                  <a:latin typeface="仿宋_GB2312" pitchFamily="49" charset="-122"/>
                </a:rPr>
                <a:t>协作关系</a:t>
              </a: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23850" y="115888"/>
            <a:ext cx="8291513" cy="1206500"/>
          </a:xfrm>
        </p:spPr>
        <p:txBody>
          <a:bodyPr>
            <a:normAutofit fontScale="90000"/>
          </a:bodyPr>
          <a:lstStyle/>
          <a:p>
            <a:pPr>
              <a:defRPr/>
            </a:pPr>
            <a:r>
              <a:rPr lang="en-US" altLang="zh-CN" dirty="0" smtClean="0">
                <a:solidFill>
                  <a:srgbClr val="FF0000"/>
                </a:solidFill>
                <a:latin typeface="仿宋_GB2312" pitchFamily="49" charset="-122"/>
                <a:ea typeface="仿宋_GB2312" pitchFamily="49" charset="-122"/>
              </a:rPr>
              <a:t/>
            </a:r>
            <a:br>
              <a:rPr lang="en-US" altLang="zh-CN" dirty="0" smtClean="0">
                <a:solidFill>
                  <a:srgbClr val="FF0000"/>
                </a:solidFill>
                <a:latin typeface="仿宋_GB2312" pitchFamily="49" charset="-122"/>
                <a:ea typeface="仿宋_GB2312" pitchFamily="49" charset="-122"/>
              </a:rPr>
            </a:br>
            <a:r>
              <a:rPr lang="zh-CN" altLang="en-US" dirty="0" smtClean="0">
                <a:solidFill>
                  <a:srgbClr val="FF0000"/>
                </a:solidFill>
                <a:latin typeface="仿宋_GB2312" pitchFamily="49" charset="-122"/>
                <a:ea typeface="仿宋_GB2312" pitchFamily="49" charset="-122"/>
              </a:rPr>
              <a:t>进程交互观点</a:t>
            </a:r>
            <a:r>
              <a:rPr lang="en-US" altLang="zh-CN" dirty="0" smtClean="0">
                <a:solidFill>
                  <a:srgbClr val="FF0000"/>
                </a:solidFill>
                <a:latin typeface="仿宋_GB2312" pitchFamily="49" charset="-122"/>
                <a:ea typeface="仿宋_GB2312" pitchFamily="49" charset="-122"/>
              </a:rPr>
              <a:t>(4)</a:t>
            </a:r>
            <a:br>
              <a:rPr lang="en-US" altLang="zh-CN" dirty="0" smtClean="0">
                <a:solidFill>
                  <a:srgbClr val="FF0000"/>
                </a:solidFill>
                <a:latin typeface="仿宋_GB2312" pitchFamily="49" charset="-122"/>
                <a:ea typeface="仿宋_GB2312" pitchFamily="49" charset="-122"/>
              </a:rPr>
            </a:br>
            <a:endParaRPr lang="en-US" altLang="zh-CN" sz="4800" dirty="0"/>
          </a:p>
        </p:txBody>
      </p:sp>
      <p:sp>
        <p:nvSpPr>
          <p:cNvPr id="103427" name="Text Box 5"/>
          <p:cNvSpPr txBox="1">
            <a:spLocks noChangeArrowheads="1"/>
          </p:cNvSpPr>
          <p:nvPr/>
        </p:nvSpPr>
        <p:spPr bwMode="auto">
          <a:xfrm>
            <a:off x="6732588" y="3189288"/>
            <a:ext cx="1649412" cy="600075"/>
          </a:xfrm>
          <a:prstGeom prst="rect">
            <a:avLst/>
          </a:prstGeom>
          <a:solidFill>
            <a:srgbClr val="CCFFCC"/>
          </a:solidFill>
          <a:ln w="9525">
            <a:noFill/>
            <a:miter lim="800000"/>
            <a:headEnd/>
            <a:tailEnd/>
          </a:ln>
        </p:spPr>
        <p:txBody>
          <a:bodyPr/>
          <a:lstStyle/>
          <a:p>
            <a:pPr eaLnBrk="0" hangingPunct="0"/>
            <a:r>
              <a:rPr lang="en-US" altLang="zh-CN">
                <a:latin typeface="华文新魏" pitchFamily="2" charset="-122"/>
                <a:ea typeface="华文新魏" pitchFamily="2" charset="-122"/>
              </a:rPr>
              <a:t>  </a:t>
            </a:r>
            <a:r>
              <a:rPr lang="zh-CN" altLang="en-US" sz="2400">
                <a:latin typeface="仿宋_GB2312" pitchFamily="49" charset="-122"/>
              </a:rPr>
              <a:t>分布式</a:t>
            </a:r>
          </a:p>
        </p:txBody>
      </p:sp>
      <p:sp>
        <p:nvSpPr>
          <p:cNvPr id="103428" name="Text Box 6"/>
          <p:cNvSpPr txBox="1">
            <a:spLocks noChangeArrowheads="1"/>
          </p:cNvSpPr>
          <p:nvPr/>
        </p:nvSpPr>
        <p:spPr bwMode="auto">
          <a:xfrm>
            <a:off x="6457950" y="3989388"/>
            <a:ext cx="1924050" cy="2176462"/>
          </a:xfrm>
          <a:prstGeom prst="rect">
            <a:avLst/>
          </a:prstGeom>
          <a:solidFill>
            <a:srgbClr val="CCFFCC"/>
          </a:solidFill>
          <a:ln w="9525">
            <a:noFill/>
            <a:miter lim="800000"/>
            <a:headEnd/>
            <a:tailEnd/>
          </a:ln>
        </p:spPr>
        <p:txBody>
          <a:bodyPr/>
          <a:lstStyle/>
          <a:p>
            <a:pPr eaLnBrk="0" hangingPunct="0"/>
            <a:r>
              <a:rPr lang="zh-CN" altLang="en-US">
                <a:latin typeface="仿宋_GB2312" pitchFamily="49" charset="-122"/>
              </a:rPr>
              <a:t>发   远   套</a:t>
            </a:r>
          </a:p>
          <a:p>
            <a:pPr eaLnBrk="0" hangingPunct="0"/>
            <a:r>
              <a:rPr lang="zh-CN" altLang="en-US">
                <a:latin typeface="仿宋_GB2312" pitchFamily="49" charset="-122"/>
              </a:rPr>
              <a:t>送   程   接</a:t>
            </a:r>
          </a:p>
          <a:p>
            <a:pPr eaLnBrk="0" hangingPunct="0"/>
            <a:r>
              <a:rPr lang="zh-CN" altLang="en-US">
                <a:latin typeface="仿宋_GB2312" pitchFamily="49" charset="-122"/>
              </a:rPr>
              <a:t>接   过   字</a:t>
            </a:r>
          </a:p>
          <a:p>
            <a:pPr eaLnBrk="0" hangingPunct="0"/>
            <a:r>
              <a:rPr lang="zh-CN" altLang="en-US">
                <a:latin typeface="仿宋_GB2312" pitchFamily="49" charset="-122"/>
              </a:rPr>
              <a:t>收   程   通</a:t>
            </a:r>
          </a:p>
          <a:p>
            <a:pPr eaLnBrk="0" hangingPunct="0"/>
            <a:r>
              <a:rPr lang="zh-CN" altLang="en-US">
                <a:latin typeface="仿宋_GB2312" pitchFamily="49" charset="-122"/>
              </a:rPr>
              <a:t>信   调   信</a:t>
            </a:r>
          </a:p>
          <a:p>
            <a:pPr eaLnBrk="0" hangingPunct="0"/>
            <a:r>
              <a:rPr lang="zh-CN" altLang="en-US">
                <a:latin typeface="仿宋_GB2312" pitchFamily="49" charset="-122"/>
              </a:rPr>
              <a:t>件   用</a:t>
            </a:r>
          </a:p>
        </p:txBody>
      </p:sp>
      <p:sp>
        <p:nvSpPr>
          <p:cNvPr id="30725" name="Text Box 7"/>
          <p:cNvSpPr txBox="1">
            <a:spLocks noChangeArrowheads="1"/>
          </p:cNvSpPr>
          <p:nvPr/>
        </p:nvSpPr>
        <p:spPr bwMode="auto">
          <a:xfrm>
            <a:off x="3159125" y="990600"/>
            <a:ext cx="1924050" cy="600075"/>
          </a:xfrm>
          <a:prstGeom prst="rect">
            <a:avLst/>
          </a:prstGeom>
          <a:solidFill>
            <a:srgbClr val="CCFFCC"/>
          </a:solidFill>
          <a:ln w="9525">
            <a:noFill/>
            <a:miter lim="800000"/>
            <a:headEnd/>
            <a:tailEnd/>
          </a:ln>
        </p:spPr>
        <p:txBody>
          <a:bodyPr/>
          <a:lstStyle/>
          <a:p>
            <a:pPr algn="just" eaLnBrk="0" hangingPunct="0">
              <a:defRPr/>
            </a:pPr>
            <a:r>
              <a:rPr lang="en-US" altLang="zh-CN" dirty="0">
                <a:latin typeface="华文新魏" pitchFamily="2" charset="-122"/>
                <a:ea typeface="华文新魏" pitchFamily="2" charset="-122"/>
              </a:rPr>
              <a:t> </a:t>
            </a:r>
            <a:r>
              <a:rPr lang="zh-CN" altLang="en-US" sz="3200" dirty="0">
                <a:latin typeface="+mn-ea"/>
                <a:ea typeface="+mn-ea"/>
              </a:rPr>
              <a:t>进程通信</a:t>
            </a:r>
          </a:p>
        </p:txBody>
      </p:sp>
      <p:sp>
        <p:nvSpPr>
          <p:cNvPr id="103430" name="Text Box 8"/>
          <p:cNvSpPr txBox="1">
            <a:spLocks noChangeArrowheads="1"/>
          </p:cNvSpPr>
          <p:nvPr/>
        </p:nvSpPr>
        <p:spPr bwMode="auto">
          <a:xfrm>
            <a:off x="685800" y="2190750"/>
            <a:ext cx="1924050" cy="598488"/>
          </a:xfrm>
          <a:prstGeom prst="rect">
            <a:avLst/>
          </a:prstGeom>
          <a:solidFill>
            <a:srgbClr val="CCFFCC"/>
          </a:solidFill>
          <a:ln w="9525">
            <a:noFill/>
            <a:miter lim="800000"/>
            <a:headEnd/>
            <a:tailEnd/>
          </a:ln>
        </p:spPr>
        <p:txBody>
          <a:bodyPr/>
          <a:lstStyle/>
          <a:p>
            <a:pPr eaLnBrk="0" hangingPunct="0"/>
            <a:r>
              <a:rPr lang="en-US" altLang="zh-CN">
                <a:latin typeface="仿宋_GB2312" pitchFamily="49" charset="-122"/>
              </a:rPr>
              <a:t>  </a:t>
            </a:r>
            <a:r>
              <a:rPr lang="zh-CN" altLang="en-US" sz="2400">
                <a:latin typeface="仿宋_GB2312" pitchFamily="49" charset="-122"/>
              </a:rPr>
              <a:t>低级通信</a:t>
            </a:r>
          </a:p>
        </p:txBody>
      </p:sp>
      <p:sp>
        <p:nvSpPr>
          <p:cNvPr id="103431" name="Text Box 9"/>
          <p:cNvSpPr txBox="1">
            <a:spLocks noChangeArrowheads="1"/>
          </p:cNvSpPr>
          <p:nvPr/>
        </p:nvSpPr>
        <p:spPr bwMode="auto">
          <a:xfrm>
            <a:off x="5221288" y="2190750"/>
            <a:ext cx="1785937" cy="598488"/>
          </a:xfrm>
          <a:prstGeom prst="rect">
            <a:avLst/>
          </a:prstGeom>
          <a:solidFill>
            <a:srgbClr val="CCFFCC"/>
          </a:solidFill>
          <a:ln w="9525">
            <a:noFill/>
            <a:miter lim="800000"/>
            <a:headEnd/>
            <a:tailEnd/>
          </a:ln>
        </p:spPr>
        <p:txBody>
          <a:bodyPr/>
          <a:lstStyle/>
          <a:p>
            <a:pPr eaLnBrk="0" hangingPunct="0"/>
            <a:r>
              <a:rPr lang="en-US" altLang="zh-CN">
                <a:latin typeface="华文新魏" pitchFamily="2" charset="-122"/>
                <a:ea typeface="华文新魏" pitchFamily="2" charset="-122"/>
              </a:rPr>
              <a:t>  </a:t>
            </a:r>
            <a:r>
              <a:rPr lang="zh-CN" altLang="en-US" sz="2400">
                <a:latin typeface="仿宋_GB2312" pitchFamily="49" charset="-122"/>
              </a:rPr>
              <a:t>高级通信</a:t>
            </a:r>
          </a:p>
        </p:txBody>
      </p:sp>
      <p:sp>
        <p:nvSpPr>
          <p:cNvPr id="103432" name="Line 10"/>
          <p:cNvSpPr>
            <a:spLocks noChangeShapeType="1"/>
          </p:cNvSpPr>
          <p:nvPr/>
        </p:nvSpPr>
        <p:spPr bwMode="auto">
          <a:xfrm flipH="1">
            <a:off x="1509713" y="1557338"/>
            <a:ext cx="2611437" cy="633412"/>
          </a:xfrm>
          <a:prstGeom prst="line">
            <a:avLst/>
          </a:prstGeom>
          <a:noFill/>
          <a:ln w="9525">
            <a:solidFill>
              <a:srgbClr val="000000"/>
            </a:solidFill>
            <a:round/>
            <a:headEnd/>
            <a:tailEnd/>
          </a:ln>
        </p:spPr>
        <p:txBody>
          <a:bodyPr/>
          <a:lstStyle/>
          <a:p>
            <a:endParaRPr lang="zh-CN" altLang="en-US"/>
          </a:p>
        </p:txBody>
      </p:sp>
      <p:sp>
        <p:nvSpPr>
          <p:cNvPr id="103433" name="Line 11"/>
          <p:cNvSpPr>
            <a:spLocks noChangeShapeType="1"/>
          </p:cNvSpPr>
          <p:nvPr/>
        </p:nvSpPr>
        <p:spPr bwMode="auto">
          <a:xfrm>
            <a:off x="4121150" y="1557338"/>
            <a:ext cx="2062163" cy="633412"/>
          </a:xfrm>
          <a:prstGeom prst="line">
            <a:avLst/>
          </a:prstGeom>
          <a:noFill/>
          <a:ln w="9525">
            <a:solidFill>
              <a:srgbClr val="000000"/>
            </a:solidFill>
            <a:round/>
            <a:headEnd/>
            <a:tailEnd/>
          </a:ln>
        </p:spPr>
        <p:txBody>
          <a:bodyPr/>
          <a:lstStyle/>
          <a:p>
            <a:endParaRPr lang="zh-CN" altLang="en-US"/>
          </a:p>
        </p:txBody>
      </p:sp>
      <p:sp>
        <p:nvSpPr>
          <p:cNvPr id="103434" name="Line 12"/>
          <p:cNvSpPr>
            <a:spLocks noChangeShapeType="1"/>
          </p:cNvSpPr>
          <p:nvPr/>
        </p:nvSpPr>
        <p:spPr bwMode="auto">
          <a:xfrm flipH="1">
            <a:off x="684213" y="2789238"/>
            <a:ext cx="825500" cy="639762"/>
          </a:xfrm>
          <a:prstGeom prst="line">
            <a:avLst/>
          </a:prstGeom>
          <a:noFill/>
          <a:ln w="9525">
            <a:solidFill>
              <a:srgbClr val="000000"/>
            </a:solidFill>
            <a:round/>
            <a:headEnd/>
            <a:tailEnd/>
          </a:ln>
        </p:spPr>
        <p:txBody>
          <a:bodyPr/>
          <a:lstStyle/>
          <a:p>
            <a:endParaRPr lang="zh-CN" altLang="en-US"/>
          </a:p>
        </p:txBody>
      </p:sp>
      <p:sp>
        <p:nvSpPr>
          <p:cNvPr id="103435" name="Text Box 13"/>
          <p:cNvSpPr txBox="1">
            <a:spLocks noChangeArrowheads="1"/>
          </p:cNvSpPr>
          <p:nvPr/>
        </p:nvSpPr>
        <p:spPr bwMode="auto">
          <a:xfrm>
            <a:off x="107950" y="3405188"/>
            <a:ext cx="792163" cy="600075"/>
          </a:xfrm>
          <a:prstGeom prst="rect">
            <a:avLst/>
          </a:prstGeom>
          <a:solidFill>
            <a:srgbClr val="CCFFCC"/>
          </a:solidFill>
          <a:ln w="9525">
            <a:noFill/>
            <a:miter lim="800000"/>
            <a:headEnd/>
            <a:tailEnd/>
          </a:ln>
        </p:spPr>
        <p:txBody>
          <a:bodyPr/>
          <a:lstStyle/>
          <a:p>
            <a:pPr eaLnBrk="0" hangingPunct="0"/>
            <a:r>
              <a:rPr lang="zh-CN" altLang="en-US">
                <a:latin typeface="仿宋_GB2312" pitchFamily="49" charset="-122"/>
              </a:rPr>
              <a:t>信号</a:t>
            </a:r>
          </a:p>
          <a:p>
            <a:pPr eaLnBrk="0" hangingPunct="0"/>
            <a:endParaRPr lang="zh-CN" altLang="en-US" sz="2400">
              <a:latin typeface="华文新魏" pitchFamily="2" charset="-122"/>
              <a:ea typeface="华文新魏" pitchFamily="2" charset="-122"/>
            </a:endParaRPr>
          </a:p>
        </p:txBody>
      </p:sp>
      <p:sp>
        <p:nvSpPr>
          <p:cNvPr id="103436" name="AutoShape 15"/>
          <p:cNvSpPr>
            <a:spLocks/>
          </p:cNvSpPr>
          <p:nvPr/>
        </p:nvSpPr>
        <p:spPr bwMode="auto">
          <a:xfrm rot="5400000">
            <a:off x="5570538" y="1477963"/>
            <a:ext cx="400050" cy="3022600"/>
          </a:xfrm>
          <a:prstGeom prst="leftBrace">
            <a:avLst>
              <a:gd name="adj1" fmla="val 62963"/>
              <a:gd name="adj2" fmla="val 50000"/>
            </a:avLst>
          </a:prstGeom>
          <a:noFill/>
          <a:ln w="9525">
            <a:solidFill>
              <a:srgbClr val="000000"/>
            </a:solidFill>
            <a:round/>
            <a:headEnd/>
            <a:tailEnd/>
          </a:ln>
        </p:spPr>
        <p:txBody>
          <a:bodyPr/>
          <a:lstStyle/>
          <a:p>
            <a:endParaRPr lang="zh-CN" altLang="en-US"/>
          </a:p>
        </p:txBody>
      </p:sp>
      <p:sp>
        <p:nvSpPr>
          <p:cNvPr id="103437" name="Text Box 16"/>
          <p:cNvSpPr txBox="1">
            <a:spLocks noChangeArrowheads="1"/>
          </p:cNvSpPr>
          <p:nvPr/>
        </p:nvSpPr>
        <p:spPr bwMode="auto">
          <a:xfrm>
            <a:off x="3433763" y="3189288"/>
            <a:ext cx="1649412" cy="600075"/>
          </a:xfrm>
          <a:prstGeom prst="rect">
            <a:avLst/>
          </a:prstGeom>
          <a:solidFill>
            <a:srgbClr val="CCFFCC"/>
          </a:solidFill>
          <a:ln w="9525">
            <a:noFill/>
            <a:miter lim="800000"/>
            <a:headEnd/>
            <a:tailEnd/>
          </a:ln>
        </p:spPr>
        <p:txBody>
          <a:bodyPr/>
          <a:lstStyle/>
          <a:p>
            <a:pPr eaLnBrk="0" hangingPunct="0"/>
            <a:r>
              <a:rPr lang="en-US" altLang="zh-CN">
                <a:latin typeface="华文新魏" pitchFamily="2" charset="-122"/>
                <a:ea typeface="华文新魏" pitchFamily="2" charset="-122"/>
              </a:rPr>
              <a:t>  </a:t>
            </a:r>
            <a:r>
              <a:rPr lang="zh-CN" altLang="en-US" sz="2400">
                <a:latin typeface="仿宋_GB2312" pitchFamily="49" charset="-122"/>
              </a:rPr>
              <a:t>集中式</a:t>
            </a:r>
          </a:p>
        </p:txBody>
      </p:sp>
      <p:sp>
        <p:nvSpPr>
          <p:cNvPr id="103438" name="Text Box 17"/>
          <p:cNvSpPr txBox="1">
            <a:spLocks noChangeArrowheads="1"/>
          </p:cNvSpPr>
          <p:nvPr/>
        </p:nvSpPr>
        <p:spPr bwMode="auto">
          <a:xfrm>
            <a:off x="3576638" y="4005263"/>
            <a:ext cx="1211262" cy="2016125"/>
          </a:xfrm>
          <a:prstGeom prst="rect">
            <a:avLst/>
          </a:prstGeom>
          <a:solidFill>
            <a:srgbClr val="CCFFCC"/>
          </a:solidFill>
          <a:ln w="9525">
            <a:noFill/>
            <a:miter lim="800000"/>
            <a:headEnd/>
            <a:tailEnd/>
          </a:ln>
        </p:spPr>
        <p:txBody>
          <a:bodyPr/>
          <a:lstStyle/>
          <a:p>
            <a:pPr eaLnBrk="0" hangingPunct="0"/>
            <a:r>
              <a:rPr lang="zh-CN" altLang="en-US">
                <a:latin typeface="仿宋_GB2312" pitchFamily="49" charset="-122"/>
              </a:rPr>
              <a:t>消 共 管</a:t>
            </a:r>
          </a:p>
          <a:p>
            <a:pPr eaLnBrk="0" hangingPunct="0"/>
            <a:r>
              <a:rPr lang="zh-CN" altLang="en-US">
                <a:latin typeface="仿宋_GB2312" pitchFamily="49" charset="-122"/>
              </a:rPr>
              <a:t>息 享 道</a:t>
            </a:r>
          </a:p>
          <a:p>
            <a:pPr eaLnBrk="0" hangingPunct="0"/>
            <a:r>
              <a:rPr lang="zh-CN" altLang="en-US">
                <a:latin typeface="仿宋_GB2312" pitchFamily="49" charset="-122"/>
              </a:rPr>
              <a:t>传 主</a:t>
            </a:r>
            <a:r>
              <a:rPr lang="zh-CN" altLang="en-US" sz="2400"/>
              <a:t> </a:t>
            </a:r>
            <a:r>
              <a:rPr lang="zh-CN" altLang="en-US">
                <a:latin typeface="仿宋_GB2312" pitchFamily="49" charset="-122"/>
              </a:rPr>
              <a:t>通</a:t>
            </a:r>
          </a:p>
          <a:p>
            <a:pPr eaLnBrk="0" hangingPunct="0"/>
            <a:r>
              <a:rPr lang="zh-CN" altLang="en-US">
                <a:latin typeface="仿宋_GB2312" pitchFamily="49" charset="-122"/>
              </a:rPr>
              <a:t>递 存 信</a:t>
            </a:r>
          </a:p>
          <a:p>
            <a:pPr eaLnBrk="0" hangingPunct="0"/>
            <a:r>
              <a:rPr lang="zh-CN" altLang="en-US">
                <a:latin typeface="仿宋_GB2312" pitchFamily="49" charset="-122"/>
              </a:rPr>
              <a:t>通 通 </a:t>
            </a:r>
          </a:p>
          <a:p>
            <a:pPr eaLnBrk="0" hangingPunct="0"/>
            <a:r>
              <a:rPr lang="zh-CN" altLang="en-US">
                <a:latin typeface="仿宋_GB2312" pitchFamily="49" charset="-122"/>
              </a:rPr>
              <a:t>信 信 </a:t>
            </a:r>
          </a:p>
        </p:txBody>
      </p:sp>
      <p:sp>
        <p:nvSpPr>
          <p:cNvPr id="103439" name="AutoShape 18"/>
          <p:cNvSpPr>
            <a:spLocks/>
          </p:cNvSpPr>
          <p:nvPr/>
        </p:nvSpPr>
        <p:spPr bwMode="auto">
          <a:xfrm rot="5400000">
            <a:off x="4079875" y="3148013"/>
            <a:ext cx="198437" cy="1373188"/>
          </a:xfrm>
          <a:prstGeom prst="leftBrace">
            <a:avLst>
              <a:gd name="adj1" fmla="val 57667"/>
              <a:gd name="adj2" fmla="val 50000"/>
            </a:avLst>
          </a:prstGeom>
          <a:noFill/>
          <a:ln w="9525">
            <a:solidFill>
              <a:srgbClr val="000000"/>
            </a:solidFill>
            <a:round/>
            <a:headEnd/>
            <a:tailEnd/>
          </a:ln>
        </p:spPr>
        <p:txBody>
          <a:bodyPr/>
          <a:lstStyle/>
          <a:p>
            <a:endParaRPr lang="zh-CN" altLang="en-US"/>
          </a:p>
        </p:txBody>
      </p:sp>
      <p:sp>
        <p:nvSpPr>
          <p:cNvPr id="103440" name="AutoShape 19"/>
          <p:cNvSpPr>
            <a:spLocks/>
          </p:cNvSpPr>
          <p:nvPr/>
        </p:nvSpPr>
        <p:spPr bwMode="auto">
          <a:xfrm rot="5400000">
            <a:off x="7319963" y="3146425"/>
            <a:ext cx="198437" cy="1376363"/>
          </a:xfrm>
          <a:prstGeom prst="leftBrace">
            <a:avLst>
              <a:gd name="adj1" fmla="val 57800"/>
              <a:gd name="adj2" fmla="val 50000"/>
            </a:avLst>
          </a:prstGeom>
          <a:noFill/>
          <a:ln w="9525">
            <a:solidFill>
              <a:srgbClr val="000000"/>
            </a:solidFill>
            <a:round/>
            <a:headEnd/>
            <a:tailEnd/>
          </a:ln>
        </p:spPr>
        <p:txBody>
          <a:bodyPr/>
          <a:lstStyle/>
          <a:p>
            <a:endParaRPr lang="zh-CN" altLang="en-US"/>
          </a:p>
        </p:txBody>
      </p:sp>
      <p:sp>
        <p:nvSpPr>
          <p:cNvPr id="103441" name="AutoShape 20"/>
          <p:cNvSpPr>
            <a:spLocks/>
          </p:cNvSpPr>
          <p:nvPr/>
        </p:nvSpPr>
        <p:spPr bwMode="auto">
          <a:xfrm rot="10800000">
            <a:off x="3168650" y="4319588"/>
            <a:ext cx="374650" cy="1468437"/>
          </a:xfrm>
          <a:prstGeom prst="leftBrace">
            <a:avLst>
              <a:gd name="adj1" fmla="val 32662"/>
              <a:gd name="adj2" fmla="val 50000"/>
            </a:avLst>
          </a:prstGeom>
          <a:noFill/>
          <a:ln w="9525">
            <a:solidFill>
              <a:srgbClr val="000000"/>
            </a:solidFill>
            <a:round/>
            <a:headEnd/>
            <a:tailEnd/>
          </a:ln>
        </p:spPr>
        <p:txBody>
          <a:bodyPr/>
          <a:lstStyle/>
          <a:p>
            <a:endParaRPr lang="zh-CN" altLang="en-US"/>
          </a:p>
        </p:txBody>
      </p:sp>
      <p:sp>
        <p:nvSpPr>
          <p:cNvPr id="103442" name="Text Box 21"/>
          <p:cNvSpPr txBox="1">
            <a:spLocks noChangeArrowheads="1"/>
          </p:cNvSpPr>
          <p:nvPr/>
        </p:nvSpPr>
        <p:spPr bwMode="auto">
          <a:xfrm>
            <a:off x="1592263" y="4387850"/>
            <a:ext cx="1493837" cy="623888"/>
          </a:xfrm>
          <a:prstGeom prst="rect">
            <a:avLst/>
          </a:prstGeom>
          <a:solidFill>
            <a:srgbClr val="CCFFCC"/>
          </a:solidFill>
          <a:ln w="9525">
            <a:noFill/>
            <a:miter lim="800000"/>
            <a:headEnd/>
            <a:tailEnd/>
          </a:ln>
        </p:spPr>
        <p:txBody>
          <a:bodyPr/>
          <a:lstStyle/>
          <a:p>
            <a:pPr eaLnBrk="0" hangingPunct="0"/>
            <a:r>
              <a:rPr lang="zh-CN" altLang="en-US" sz="2400">
                <a:latin typeface="仿宋_GB2312" pitchFamily="49" charset="-122"/>
              </a:rPr>
              <a:t>直接通信</a:t>
            </a:r>
          </a:p>
        </p:txBody>
      </p:sp>
      <p:sp>
        <p:nvSpPr>
          <p:cNvPr id="103443" name="Text Box 22"/>
          <p:cNvSpPr txBox="1">
            <a:spLocks noChangeArrowheads="1"/>
          </p:cNvSpPr>
          <p:nvPr/>
        </p:nvSpPr>
        <p:spPr bwMode="auto">
          <a:xfrm>
            <a:off x="1592263" y="5187950"/>
            <a:ext cx="1411287" cy="600075"/>
          </a:xfrm>
          <a:prstGeom prst="rect">
            <a:avLst/>
          </a:prstGeom>
          <a:solidFill>
            <a:srgbClr val="CCFFCC"/>
          </a:solidFill>
          <a:ln w="9525">
            <a:noFill/>
            <a:miter lim="800000"/>
            <a:headEnd/>
            <a:tailEnd/>
          </a:ln>
        </p:spPr>
        <p:txBody>
          <a:bodyPr/>
          <a:lstStyle/>
          <a:p>
            <a:pPr eaLnBrk="0" hangingPunct="0"/>
            <a:r>
              <a:rPr lang="zh-CN" altLang="en-US" sz="2400">
                <a:latin typeface="仿宋_GB2312" pitchFamily="49" charset="-122"/>
              </a:rPr>
              <a:t>间接通信</a:t>
            </a:r>
          </a:p>
        </p:txBody>
      </p:sp>
      <p:sp>
        <p:nvSpPr>
          <p:cNvPr id="103444" name="Text Box 23"/>
          <p:cNvSpPr txBox="1">
            <a:spLocks noChangeArrowheads="1"/>
          </p:cNvSpPr>
          <p:nvPr/>
        </p:nvSpPr>
        <p:spPr bwMode="auto">
          <a:xfrm>
            <a:off x="2411413" y="3357563"/>
            <a:ext cx="1008062" cy="576262"/>
          </a:xfrm>
          <a:prstGeom prst="rect">
            <a:avLst/>
          </a:prstGeom>
          <a:solidFill>
            <a:srgbClr val="CCFFCC"/>
          </a:solidFill>
          <a:ln w="9525">
            <a:noFill/>
            <a:miter lim="800000"/>
            <a:headEnd/>
            <a:tailEnd/>
          </a:ln>
        </p:spPr>
        <p:txBody>
          <a:bodyPr/>
          <a:lstStyle/>
          <a:p>
            <a:pPr eaLnBrk="0" hangingPunct="0"/>
            <a:r>
              <a:rPr lang="zh-CN" altLang="en-US">
                <a:latin typeface="仿宋_GB2312" pitchFamily="49" charset="-122"/>
              </a:rPr>
              <a:t>信号量</a:t>
            </a:r>
          </a:p>
          <a:p>
            <a:pPr eaLnBrk="0" hangingPunct="0"/>
            <a:r>
              <a:rPr lang="zh-CN" altLang="en-US">
                <a:latin typeface="仿宋_GB2312" pitchFamily="49" charset="-122"/>
              </a:rPr>
              <a:t> </a:t>
            </a:r>
            <a:r>
              <a:rPr lang="en-US" altLang="zh-CN">
                <a:latin typeface="仿宋_GB2312" pitchFamily="49" charset="-122"/>
              </a:rPr>
              <a:t>P、V</a:t>
            </a:r>
            <a:r>
              <a:rPr lang="zh-CN" altLang="en-US">
                <a:latin typeface="华文新魏" pitchFamily="2" charset="-122"/>
                <a:ea typeface="华文新魏" pitchFamily="2" charset="-122"/>
              </a:rPr>
              <a:t> </a:t>
            </a:r>
            <a:endParaRPr lang="zh-CN" altLang="en-US" sz="2400">
              <a:latin typeface="华文新魏" pitchFamily="2" charset="-122"/>
              <a:ea typeface="华文新魏" pitchFamily="2" charset="-122"/>
            </a:endParaRPr>
          </a:p>
        </p:txBody>
      </p:sp>
      <p:sp>
        <p:nvSpPr>
          <p:cNvPr id="103445" name="Line 24"/>
          <p:cNvSpPr>
            <a:spLocks noChangeShapeType="1"/>
          </p:cNvSpPr>
          <p:nvPr/>
        </p:nvSpPr>
        <p:spPr bwMode="auto">
          <a:xfrm>
            <a:off x="1547813" y="2781300"/>
            <a:ext cx="1223962" cy="6477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03446" name="Text Box 25"/>
          <p:cNvSpPr txBox="1">
            <a:spLocks noChangeArrowheads="1"/>
          </p:cNvSpPr>
          <p:nvPr/>
        </p:nvSpPr>
        <p:spPr bwMode="auto">
          <a:xfrm>
            <a:off x="971550" y="3429000"/>
            <a:ext cx="1006475" cy="600075"/>
          </a:xfrm>
          <a:prstGeom prst="rect">
            <a:avLst/>
          </a:prstGeom>
          <a:solidFill>
            <a:srgbClr val="CCFFCC"/>
          </a:solidFill>
          <a:ln w="9525">
            <a:noFill/>
            <a:miter lim="800000"/>
            <a:headEnd/>
            <a:tailEnd/>
          </a:ln>
        </p:spPr>
        <p:txBody>
          <a:bodyPr/>
          <a:lstStyle/>
          <a:p>
            <a:pPr eaLnBrk="0" hangingPunct="0"/>
            <a:r>
              <a:rPr lang="en-US" altLang="zh-CN">
                <a:latin typeface="华文新魏" pitchFamily="2" charset="-122"/>
                <a:ea typeface="华文新魏" pitchFamily="2" charset="-122"/>
              </a:rPr>
              <a:t>   </a:t>
            </a:r>
            <a:r>
              <a:rPr lang="zh-CN" altLang="en-US">
                <a:latin typeface="仿宋_GB2312" pitchFamily="49" charset="-122"/>
              </a:rPr>
              <a:t>硬件 </a:t>
            </a:r>
          </a:p>
          <a:p>
            <a:pPr eaLnBrk="0" hangingPunct="0"/>
            <a:r>
              <a:rPr lang="zh-CN" altLang="en-US">
                <a:latin typeface="仿宋_GB2312" pitchFamily="49" charset="-122"/>
              </a:rPr>
              <a:t> 设施</a:t>
            </a:r>
            <a:r>
              <a:rPr lang="zh-CN" altLang="en-US">
                <a:latin typeface="华文新魏" pitchFamily="2" charset="-122"/>
                <a:ea typeface="华文新魏" pitchFamily="2" charset="-122"/>
              </a:rPr>
              <a:t> </a:t>
            </a:r>
            <a:endParaRPr lang="zh-CN" altLang="en-US" sz="2400">
              <a:latin typeface="华文新魏" pitchFamily="2" charset="-122"/>
              <a:ea typeface="华文新魏" pitchFamily="2" charset="-122"/>
            </a:endParaRPr>
          </a:p>
        </p:txBody>
      </p:sp>
      <p:sp>
        <p:nvSpPr>
          <p:cNvPr id="103447" name="Line 27"/>
          <p:cNvSpPr>
            <a:spLocks noChangeShapeType="1"/>
          </p:cNvSpPr>
          <p:nvPr/>
        </p:nvSpPr>
        <p:spPr bwMode="auto">
          <a:xfrm flipH="1">
            <a:off x="1403350" y="2781300"/>
            <a:ext cx="144463" cy="647700"/>
          </a:xfrm>
          <a:prstGeom prst="line">
            <a:avLst/>
          </a:prstGeom>
          <a:noFill/>
          <a:ln w="9525">
            <a:solidFill>
              <a:schemeClr val="tx1"/>
            </a:solidFill>
            <a:round/>
            <a:headEnd/>
            <a:tailEnd/>
          </a:ln>
        </p:spPr>
        <p:txBody>
          <a:bodyPr/>
          <a:lstStyle/>
          <a:p>
            <a:endParaRPr lang="zh-CN" altLang="en-US"/>
          </a:p>
        </p:txBody>
      </p:sp>
      <p:sp>
        <p:nvSpPr>
          <p:cNvPr id="103448" name="Text Box 25"/>
          <p:cNvSpPr txBox="1">
            <a:spLocks noChangeArrowheads="1"/>
          </p:cNvSpPr>
          <p:nvPr/>
        </p:nvSpPr>
        <p:spPr bwMode="auto">
          <a:xfrm>
            <a:off x="755650" y="3429000"/>
            <a:ext cx="1006475" cy="600075"/>
          </a:xfrm>
          <a:prstGeom prst="rect">
            <a:avLst/>
          </a:prstGeom>
          <a:solidFill>
            <a:srgbClr val="CCFFCC"/>
          </a:solidFill>
          <a:ln w="9525">
            <a:noFill/>
            <a:miter lim="800000"/>
            <a:headEnd/>
            <a:tailEnd/>
          </a:ln>
        </p:spPr>
        <p:txBody>
          <a:bodyPr/>
          <a:lstStyle/>
          <a:p>
            <a:pPr eaLnBrk="0" hangingPunct="0"/>
            <a:r>
              <a:rPr lang="en-US" altLang="zh-CN">
                <a:latin typeface="华文新魏" pitchFamily="2" charset="-122"/>
                <a:ea typeface="华文新魏" pitchFamily="2" charset="-122"/>
              </a:rPr>
              <a:t>   </a:t>
            </a:r>
            <a:r>
              <a:rPr lang="zh-CN" altLang="en-US">
                <a:latin typeface="仿宋_GB2312" pitchFamily="49" charset="-122"/>
              </a:rPr>
              <a:t>硬件 </a:t>
            </a:r>
          </a:p>
          <a:p>
            <a:pPr eaLnBrk="0" hangingPunct="0"/>
            <a:r>
              <a:rPr lang="zh-CN" altLang="en-US">
                <a:latin typeface="仿宋_GB2312" pitchFamily="49" charset="-122"/>
              </a:rPr>
              <a:t> 设施</a:t>
            </a:r>
            <a:r>
              <a:rPr lang="zh-CN" altLang="en-US">
                <a:latin typeface="华文新魏" pitchFamily="2" charset="-122"/>
                <a:ea typeface="华文新魏" pitchFamily="2" charset="-122"/>
              </a:rPr>
              <a:t> </a:t>
            </a:r>
            <a:endParaRPr lang="zh-CN" altLang="en-US" sz="2400">
              <a:latin typeface="华文新魏" pitchFamily="2" charset="-122"/>
              <a:ea typeface="华文新魏" pitchFamily="2" charset="-122"/>
            </a:endParaRPr>
          </a:p>
        </p:txBody>
      </p:sp>
      <p:sp>
        <p:nvSpPr>
          <p:cNvPr id="103449" name="Text Box 13"/>
          <p:cNvSpPr txBox="1">
            <a:spLocks noChangeArrowheads="1"/>
          </p:cNvSpPr>
          <p:nvPr/>
        </p:nvSpPr>
        <p:spPr bwMode="auto">
          <a:xfrm>
            <a:off x="1619250" y="3429000"/>
            <a:ext cx="792163" cy="600075"/>
          </a:xfrm>
          <a:prstGeom prst="rect">
            <a:avLst/>
          </a:prstGeom>
          <a:solidFill>
            <a:srgbClr val="CCFFCC"/>
          </a:solidFill>
          <a:ln w="9525">
            <a:noFill/>
            <a:miter lim="800000"/>
            <a:headEnd/>
            <a:tailEnd/>
          </a:ln>
        </p:spPr>
        <p:txBody>
          <a:bodyPr/>
          <a:lstStyle/>
          <a:p>
            <a:pPr eaLnBrk="0" hangingPunct="0"/>
            <a:r>
              <a:rPr lang="zh-CN" altLang="en-US">
                <a:latin typeface="仿宋_GB2312" pitchFamily="49" charset="-122"/>
              </a:rPr>
              <a:t>管程</a:t>
            </a:r>
          </a:p>
          <a:p>
            <a:pPr eaLnBrk="0" hangingPunct="0"/>
            <a:endParaRPr lang="zh-CN" altLang="en-US" sz="2400">
              <a:latin typeface="华文新魏" pitchFamily="2" charset="-122"/>
              <a:ea typeface="华文新魏" pitchFamily="2" charset="-122"/>
            </a:endParaRPr>
          </a:p>
        </p:txBody>
      </p:sp>
      <p:sp>
        <p:nvSpPr>
          <p:cNvPr id="103450" name="Line 27"/>
          <p:cNvSpPr>
            <a:spLocks noChangeShapeType="1"/>
          </p:cNvSpPr>
          <p:nvPr/>
        </p:nvSpPr>
        <p:spPr bwMode="auto">
          <a:xfrm>
            <a:off x="1547813" y="2781300"/>
            <a:ext cx="360362" cy="64770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进程交互观点</a:t>
            </a:r>
            <a:r>
              <a:rPr lang="en-US" altLang="zh-CN" sz="4800" smtClean="0">
                <a:solidFill>
                  <a:srgbClr val="FF0000"/>
                </a:solidFill>
                <a:latin typeface="仿宋_GB2312" pitchFamily="49" charset="-122"/>
                <a:ea typeface="仿宋_GB2312" pitchFamily="49" charset="-122"/>
              </a:rPr>
              <a:t>(5)</a:t>
            </a:r>
          </a:p>
        </p:txBody>
      </p:sp>
      <p:grpSp>
        <p:nvGrpSpPr>
          <p:cNvPr id="104451" name="Group 78"/>
          <p:cNvGrpSpPr>
            <a:grpSpLocks/>
          </p:cNvGrpSpPr>
          <p:nvPr/>
        </p:nvGrpSpPr>
        <p:grpSpPr bwMode="auto">
          <a:xfrm>
            <a:off x="762000" y="1311275"/>
            <a:ext cx="8197850" cy="5241925"/>
            <a:chOff x="480" y="826"/>
            <a:chExt cx="5164" cy="3302"/>
          </a:xfrm>
        </p:grpSpPr>
        <p:sp>
          <p:nvSpPr>
            <p:cNvPr id="323623" name="Text Box 39"/>
            <p:cNvSpPr txBox="1">
              <a:spLocks noChangeArrowheads="1"/>
            </p:cNvSpPr>
            <p:nvPr/>
          </p:nvSpPr>
          <p:spPr bwMode="auto">
            <a:xfrm>
              <a:off x="1981" y="826"/>
              <a:ext cx="1747" cy="3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  </a:t>
              </a:r>
              <a:r>
                <a:rPr kumimoji="0" lang="zh-CN" altLang="en-US" sz="2800" b="1">
                  <a:solidFill>
                    <a:srgbClr val="008000"/>
                  </a:solidFill>
                  <a:latin typeface="仿宋_GB2312" pitchFamily="49" charset="-122"/>
                </a:rPr>
                <a:t>管程的要点</a:t>
              </a:r>
            </a:p>
            <a:p>
              <a:pPr eaLnBrk="0" hangingPunct="0">
                <a:defRPr/>
              </a:pPr>
              <a:endParaRPr kumimoji="0" lang="zh-CN" altLang="en-US" sz="28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4" name="Text Box 40"/>
            <p:cNvSpPr txBox="1">
              <a:spLocks noChangeArrowheads="1"/>
            </p:cNvSpPr>
            <p:nvPr/>
          </p:nvSpPr>
          <p:spPr bwMode="auto">
            <a:xfrm>
              <a:off x="480" y="1651"/>
              <a:ext cx="538" cy="12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管</a:t>
              </a:r>
            </a:p>
            <a:p>
              <a:pPr algn="ctr"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 的 </a:t>
              </a:r>
            </a:p>
            <a:p>
              <a:pPr algn="just" eaLnBrk="0" hangingPunct="0">
                <a:defRPr/>
              </a:pPr>
              <a:r>
                <a:rPr kumimoji="0" lang="zh-CN" altLang="en-US" sz="2400" b="1">
                  <a:solidFill>
                    <a:srgbClr val="008000"/>
                  </a:solidFill>
                  <a:latin typeface="仿宋_GB2312" pitchFamily="49" charset="-122"/>
                </a:rPr>
                <a:t> 定   </a:t>
              </a:r>
            </a:p>
            <a:p>
              <a:pPr algn="just" eaLnBrk="0" hangingPunct="0">
                <a:defRPr/>
              </a:pPr>
              <a:r>
                <a:rPr kumimoji="0" lang="zh-CN" altLang="en-US" sz="2400" b="1">
                  <a:solidFill>
                    <a:srgbClr val="008000"/>
                  </a:solidFill>
                  <a:latin typeface="仿宋_GB2312" pitchFamily="49" charset="-122"/>
                </a:rPr>
                <a:t> 义</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5" name="Text Box 41"/>
            <p:cNvSpPr txBox="1">
              <a:spLocks noChangeArrowheads="1"/>
            </p:cNvSpPr>
            <p:nvPr/>
          </p:nvSpPr>
          <p:spPr bwMode="auto">
            <a:xfrm>
              <a:off x="1299" y="1651"/>
              <a:ext cx="537" cy="12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管</a:t>
              </a:r>
            </a:p>
            <a:p>
              <a:pPr algn="ctr"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 的</a:t>
              </a:r>
            </a:p>
            <a:p>
              <a:pPr eaLnBrk="0" hangingPunct="0">
                <a:defRPr/>
              </a:pPr>
              <a:r>
                <a:rPr kumimoji="0" lang="zh-CN" altLang="en-US" sz="2400" b="1">
                  <a:solidFill>
                    <a:srgbClr val="008000"/>
                  </a:solidFill>
                  <a:latin typeface="仿宋_GB2312" pitchFamily="49" charset="-122"/>
                </a:rPr>
                <a:t> 属</a:t>
              </a:r>
            </a:p>
            <a:p>
              <a:pPr eaLnBrk="0" hangingPunct="0">
                <a:defRPr/>
              </a:pPr>
              <a:r>
                <a:rPr kumimoji="0" lang="zh-CN" altLang="en-US" sz="2400" b="1">
                  <a:solidFill>
                    <a:srgbClr val="008000"/>
                  </a:solidFill>
                  <a:latin typeface="仿宋_GB2312" pitchFamily="49" charset="-122"/>
                </a:rPr>
                <a:t> 性</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6" name="Text Box 42"/>
            <p:cNvSpPr txBox="1">
              <a:spLocks noChangeArrowheads="1"/>
            </p:cNvSpPr>
            <p:nvPr/>
          </p:nvSpPr>
          <p:spPr bwMode="auto">
            <a:xfrm>
              <a:off x="2117" y="1651"/>
              <a:ext cx="538" cy="12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管</a:t>
              </a:r>
            </a:p>
            <a:p>
              <a:pPr algn="ctr"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 的</a:t>
              </a:r>
            </a:p>
            <a:p>
              <a:pPr eaLnBrk="0" hangingPunct="0">
                <a:defRPr/>
              </a:pPr>
              <a:r>
                <a:rPr kumimoji="0" lang="zh-CN" altLang="en-US" sz="2400" b="1">
                  <a:solidFill>
                    <a:srgbClr val="008000"/>
                  </a:solidFill>
                  <a:latin typeface="仿宋_GB2312" pitchFamily="49" charset="-122"/>
                </a:rPr>
                <a:t> 结                </a:t>
              </a:r>
            </a:p>
            <a:p>
              <a:pPr eaLnBrk="0" hangingPunct="0">
                <a:defRPr/>
              </a:pPr>
              <a:r>
                <a:rPr kumimoji="0" lang="zh-CN" altLang="en-US" sz="2400" b="1">
                  <a:solidFill>
                    <a:srgbClr val="008000"/>
                  </a:solidFill>
                  <a:latin typeface="仿宋_GB2312" pitchFamily="49" charset="-122"/>
                </a:rPr>
                <a:t> 构</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7" name="Text Box 43"/>
            <p:cNvSpPr txBox="1">
              <a:spLocks noChangeArrowheads="1"/>
            </p:cNvSpPr>
            <p:nvPr/>
          </p:nvSpPr>
          <p:spPr bwMode="auto">
            <a:xfrm>
              <a:off x="2880" y="1651"/>
              <a:ext cx="576" cy="12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条件变量和管程的同步操 作</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8" name="Text Box 44"/>
            <p:cNvSpPr txBox="1">
              <a:spLocks noChangeArrowheads="1"/>
            </p:cNvSpPr>
            <p:nvPr/>
          </p:nvSpPr>
          <p:spPr bwMode="auto">
            <a:xfrm>
              <a:off x="4455" y="1652"/>
              <a:ext cx="537" cy="12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管</a:t>
              </a:r>
            </a:p>
            <a:p>
              <a:pPr algn="ctr"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 的</a:t>
              </a:r>
            </a:p>
            <a:p>
              <a:pPr eaLnBrk="0" hangingPunct="0">
                <a:defRPr/>
              </a:pPr>
              <a:r>
                <a:rPr kumimoji="0" lang="zh-CN" altLang="en-US" sz="2400" b="1">
                  <a:solidFill>
                    <a:srgbClr val="008000"/>
                  </a:solidFill>
                  <a:latin typeface="仿宋_GB2312" pitchFamily="49" charset="-122"/>
                </a:rPr>
                <a:t> 实 </a:t>
              </a:r>
            </a:p>
            <a:p>
              <a:pPr eaLnBrk="0" hangingPunct="0">
                <a:defRPr/>
              </a:pPr>
              <a:r>
                <a:rPr kumimoji="0" lang="zh-CN" altLang="en-US" sz="2400" b="1">
                  <a:solidFill>
                    <a:srgbClr val="008000"/>
                  </a:solidFill>
                  <a:latin typeface="仿宋_GB2312" pitchFamily="49" charset="-122"/>
                </a:rPr>
                <a:t> 现</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29" name="Text Box 45"/>
            <p:cNvSpPr txBox="1">
              <a:spLocks noChangeArrowheads="1"/>
            </p:cNvSpPr>
            <p:nvPr/>
          </p:nvSpPr>
          <p:spPr bwMode="auto">
            <a:xfrm>
              <a:off x="616" y="3303"/>
              <a:ext cx="538" cy="8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共享性</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30" name="Text Box 46"/>
            <p:cNvSpPr txBox="1">
              <a:spLocks noChangeArrowheads="1"/>
            </p:cNvSpPr>
            <p:nvPr/>
          </p:nvSpPr>
          <p:spPr bwMode="auto">
            <a:xfrm>
              <a:off x="1299" y="3303"/>
              <a:ext cx="537" cy="8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安全性</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31" name="Text Box 47"/>
            <p:cNvSpPr txBox="1">
              <a:spLocks noChangeArrowheads="1"/>
            </p:cNvSpPr>
            <p:nvPr/>
          </p:nvSpPr>
          <p:spPr bwMode="auto">
            <a:xfrm>
              <a:off x="1981" y="3303"/>
              <a:ext cx="537" cy="8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互斥性</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32" name="Line 48"/>
            <p:cNvSpPr>
              <a:spLocks noChangeShapeType="1"/>
            </p:cNvSpPr>
            <p:nvPr/>
          </p:nvSpPr>
          <p:spPr bwMode="auto">
            <a:xfrm>
              <a:off x="889" y="3078"/>
              <a:ext cx="1344"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33" name="Line 49"/>
            <p:cNvSpPr>
              <a:spLocks noChangeShapeType="1"/>
            </p:cNvSpPr>
            <p:nvPr/>
          </p:nvSpPr>
          <p:spPr bwMode="auto">
            <a:xfrm>
              <a:off x="1571" y="2927"/>
              <a:ext cx="1" cy="15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34" name="Line 50"/>
            <p:cNvSpPr>
              <a:spLocks noChangeShapeType="1"/>
            </p:cNvSpPr>
            <p:nvPr/>
          </p:nvSpPr>
          <p:spPr bwMode="auto">
            <a:xfrm>
              <a:off x="889" y="3078"/>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35" name="Line 51"/>
            <p:cNvSpPr>
              <a:spLocks noChangeShapeType="1"/>
            </p:cNvSpPr>
            <p:nvPr/>
          </p:nvSpPr>
          <p:spPr bwMode="auto">
            <a:xfrm>
              <a:off x="1571" y="3078"/>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36" name="Line 52"/>
            <p:cNvSpPr>
              <a:spLocks noChangeShapeType="1"/>
            </p:cNvSpPr>
            <p:nvPr/>
          </p:nvSpPr>
          <p:spPr bwMode="auto">
            <a:xfrm>
              <a:off x="2253" y="3078"/>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37" name="Text Box 53"/>
            <p:cNvSpPr txBox="1">
              <a:spLocks noChangeArrowheads="1"/>
            </p:cNvSpPr>
            <p:nvPr/>
          </p:nvSpPr>
          <p:spPr bwMode="auto">
            <a:xfrm>
              <a:off x="2936" y="3227"/>
              <a:ext cx="941" cy="30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en-US" altLang="zh-CN" sz="2400" b="1">
                  <a:solidFill>
                    <a:srgbClr val="008000"/>
                  </a:solidFill>
                  <a:latin typeface="仿宋_GB2312" pitchFamily="49" charset="-122"/>
                </a:rPr>
                <a:t>WAIT</a:t>
              </a:r>
            </a:p>
            <a:p>
              <a:pPr algn="just"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38" name="Text Box 54"/>
            <p:cNvSpPr txBox="1">
              <a:spLocks noChangeArrowheads="1"/>
            </p:cNvSpPr>
            <p:nvPr/>
          </p:nvSpPr>
          <p:spPr bwMode="auto">
            <a:xfrm>
              <a:off x="2936" y="3753"/>
              <a:ext cx="941" cy="3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ctr" eaLnBrk="0" hangingPunct="0">
                <a:defRPr/>
              </a:pPr>
              <a:r>
                <a:rPr kumimoji="0" lang="en-US" altLang="zh-CN" sz="2400" b="1">
                  <a:solidFill>
                    <a:srgbClr val="008000"/>
                  </a:solidFill>
                  <a:latin typeface="仿宋_GB2312" pitchFamily="49" charset="-122"/>
                </a:rPr>
                <a:t>Signal</a:t>
              </a:r>
            </a:p>
            <a:p>
              <a:pPr algn="just"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39" name="Text Box 55"/>
            <p:cNvSpPr txBox="1">
              <a:spLocks noChangeArrowheads="1"/>
            </p:cNvSpPr>
            <p:nvPr/>
          </p:nvSpPr>
          <p:spPr bwMode="auto">
            <a:xfrm>
              <a:off x="4300" y="3227"/>
              <a:ext cx="1344" cy="30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Hoare</a:t>
              </a:r>
              <a:r>
                <a:rPr kumimoji="0" lang="zh-CN" altLang="en-US" sz="2400" b="1">
                  <a:solidFill>
                    <a:srgbClr val="008000"/>
                  </a:solidFill>
                  <a:latin typeface="仿宋_GB2312" pitchFamily="49" charset="-122"/>
                </a:rPr>
                <a:t>法</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40" name="Text Box 56"/>
            <p:cNvSpPr txBox="1">
              <a:spLocks noChangeArrowheads="1"/>
            </p:cNvSpPr>
            <p:nvPr/>
          </p:nvSpPr>
          <p:spPr bwMode="auto">
            <a:xfrm>
              <a:off x="4300" y="3753"/>
              <a:ext cx="1344" cy="3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Hanson</a:t>
              </a:r>
              <a:r>
                <a:rPr kumimoji="0" lang="zh-CN" altLang="en-US" sz="2400" b="1">
                  <a:solidFill>
                    <a:srgbClr val="008000"/>
                  </a:solidFill>
                  <a:latin typeface="仿宋_GB2312" pitchFamily="49" charset="-122"/>
                </a:rPr>
                <a:t>法</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41" name="Line 57"/>
            <p:cNvSpPr>
              <a:spLocks noChangeShapeType="1"/>
            </p:cNvSpPr>
            <p:nvPr/>
          </p:nvSpPr>
          <p:spPr bwMode="auto">
            <a:xfrm>
              <a:off x="2799" y="3078"/>
              <a:ext cx="1" cy="90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2" name="Line 58"/>
            <p:cNvSpPr>
              <a:spLocks noChangeShapeType="1"/>
            </p:cNvSpPr>
            <p:nvPr/>
          </p:nvSpPr>
          <p:spPr bwMode="auto">
            <a:xfrm>
              <a:off x="2799" y="3978"/>
              <a:ext cx="135"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3" name="Line 59"/>
            <p:cNvSpPr>
              <a:spLocks noChangeShapeType="1"/>
            </p:cNvSpPr>
            <p:nvPr/>
          </p:nvSpPr>
          <p:spPr bwMode="auto">
            <a:xfrm>
              <a:off x="2799" y="3377"/>
              <a:ext cx="135"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4" name="Line 60"/>
            <p:cNvSpPr>
              <a:spLocks noChangeShapeType="1"/>
            </p:cNvSpPr>
            <p:nvPr/>
          </p:nvSpPr>
          <p:spPr bwMode="auto">
            <a:xfrm flipV="1">
              <a:off x="2799" y="3072"/>
              <a:ext cx="465" cy="6"/>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5" name="Line 61"/>
            <p:cNvSpPr>
              <a:spLocks noChangeShapeType="1"/>
            </p:cNvSpPr>
            <p:nvPr/>
          </p:nvSpPr>
          <p:spPr bwMode="auto">
            <a:xfrm>
              <a:off x="3216" y="2927"/>
              <a:ext cx="1" cy="15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6" name="Line 62"/>
            <p:cNvSpPr>
              <a:spLocks noChangeShapeType="1"/>
            </p:cNvSpPr>
            <p:nvPr/>
          </p:nvSpPr>
          <p:spPr bwMode="auto">
            <a:xfrm>
              <a:off x="4163" y="3078"/>
              <a:ext cx="1" cy="90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7" name="Line 63"/>
            <p:cNvSpPr>
              <a:spLocks noChangeShapeType="1"/>
            </p:cNvSpPr>
            <p:nvPr/>
          </p:nvSpPr>
          <p:spPr bwMode="auto">
            <a:xfrm>
              <a:off x="4163" y="3377"/>
              <a:ext cx="135"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8" name="Line 64"/>
            <p:cNvSpPr>
              <a:spLocks noChangeShapeType="1"/>
            </p:cNvSpPr>
            <p:nvPr/>
          </p:nvSpPr>
          <p:spPr bwMode="auto">
            <a:xfrm>
              <a:off x="4163" y="3978"/>
              <a:ext cx="135"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49" name="Line 65"/>
            <p:cNvSpPr>
              <a:spLocks noChangeShapeType="1"/>
            </p:cNvSpPr>
            <p:nvPr/>
          </p:nvSpPr>
          <p:spPr bwMode="auto">
            <a:xfrm>
              <a:off x="4163" y="3078"/>
              <a:ext cx="404" cy="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0" name="Line 66"/>
            <p:cNvSpPr>
              <a:spLocks noChangeShapeType="1"/>
            </p:cNvSpPr>
            <p:nvPr/>
          </p:nvSpPr>
          <p:spPr bwMode="auto">
            <a:xfrm>
              <a:off x="4573" y="2927"/>
              <a:ext cx="1" cy="15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1" name="Line 67"/>
            <p:cNvSpPr>
              <a:spLocks noChangeShapeType="1"/>
            </p:cNvSpPr>
            <p:nvPr/>
          </p:nvSpPr>
          <p:spPr bwMode="auto">
            <a:xfrm>
              <a:off x="753" y="1426"/>
              <a:ext cx="3903" cy="14"/>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2" name="Line 68"/>
            <p:cNvSpPr>
              <a:spLocks noChangeShapeType="1"/>
            </p:cNvSpPr>
            <p:nvPr/>
          </p:nvSpPr>
          <p:spPr bwMode="auto">
            <a:xfrm>
              <a:off x="2799" y="1201"/>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3" name="Line 69"/>
            <p:cNvSpPr>
              <a:spLocks noChangeShapeType="1"/>
            </p:cNvSpPr>
            <p:nvPr/>
          </p:nvSpPr>
          <p:spPr bwMode="auto">
            <a:xfrm>
              <a:off x="753" y="1426"/>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4" name="Line 70"/>
            <p:cNvSpPr>
              <a:spLocks noChangeShapeType="1"/>
            </p:cNvSpPr>
            <p:nvPr/>
          </p:nvSpPr>
          <p:spPr bwMode="auto">
            <a:xfrm>
              <a:off x="1571" y="1426"/>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5" name="Line 71"/>
            <p:cNvSpPr>
              <a:spLocks noChangeShapeType="1"/>
            </p:cNvSpPr>
            <p:nvPr/>
          </p:nvSpPr>
          <p:spPr bwMode="auto">
            <a:xfrm>
              <a:off x="2390" y="1426"/>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6" name="Line 72"/>
            <p:cNvSpPr>
              <a:spLocks noChangeShapeType="1"/>
            </p:cNvSpPr>
            <p:nvPr/>
          </p:nvSpPr>
          <p:spPr bwMode="auto">
            <a:xfrm>
              <a:off x="3168" y="1426"/>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7" name="Line 73"/>
            <p:cNvSpPr>
              <a:spLocks noChangeShapeType="1"/>
            </p:cNvSpPr>
            <p:nvPr/>
          </p:nvSpPr>
          <p:spPr bwMode="auto">
            <a:xfrm>
              <a:off x="3984" y="1426"/>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23659" name="Text Box 75"/>
            <p:cNvSpPr txBox="1">
              <a:spLocks noChangeArrowheads="1"/>
            </p:cNvSpPr>
            <p:nvPr/>
          </p:nvSpPr>
          <p:spPr bwMode="auto">
            <a:xfrm>
              <a:off x="3696" y="1604"/>
              <a:ext cx="576" cy="137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条件变量和计数 信号量的不同</a:t>
              </a: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eaLnBrk="0" hangingPunct="0">
                <a:defRPr/>
              </a:pPr>
              <a:endParaRPr kumimoji="0" lang="zh-CN" altLang="en-US" sz="2400" b="1">
                <a:solidFill>
                  <a:srgbClr val="008000"/>
                </a:solidFill>
                <a:latin typeface="仿宋_GB2312" pitchFamily="49" charset="-122"/>
              </a:endParaRPr>
            </a:p>
            <a:p>
              <a:pPr algn="just" eaLnBrk="0" hangingPunct="0">
                <a:defRPr/>
              </a:pPr>
              <a:endParaRPr kumimoji="0" lang="en-US" altLang="zh-CN" sz="2400" b="1">
                <a:solidFill>
                  <a:srgbClr val="008000"/>
                </a:solidFill>
                <a:latin typeface="仿宋_GB2312" pitchFamily="49" charset="-122"/>
              </a:endParaRPr>
            </a:p>
          </p:txBody>
        </p:sp>
        <p:sp>
          <p:nvSpPr>
            <p:cNvPr id="323661" name="Line 77"/>
            <p:cNvSpPr>
              <a:spLocks noChangeShapeType="1"/>
            </p:cNvSpPr>
            <p:nvPr/>
          </p:nvSpPr>
          <p:spPr bwMode="auto">
            <a:xfrm>
              <a:off x="4656" y="1440"/>
              <a:ext cx="1" cy="225"/>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a:xfrm>
            <a:off x="457200" y="-228600"/>
            <a:ext cx="7772400" cy="1206500"/>
          </a:xfrm>
        </p:spPr>
        <p:txBody>
          <a:bodyPr/>
          <a:lstStyle/>
          <a:p>
            <a:pPr eaLnBrk="1" hangingPunct="1"/>
            <a:r>
              <a:rPr lang="en-US" altLang="zh-CN" smtClean="0"/>
              <a:t/>
            </a:r>
            <a:br>
              <a:rPr lang="en-US" altLang="zh-CN" smtClean="0"/>
            </a:br>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进程交互的观点</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105475" name="Rectangle 1027"/>
          <p:cNvSpPr>
            <a:spLocks noGrp="1" noChangeArrowheads="1"/>
          </p:cNvSpPr>
          <p:nvPr>
            <p:ph type="body" idx="1"/>
          </p:nvPr>
        </p:nvSpPr>
        <p:spPr>
          <a:xfrm>
            <a:off x="1143000" y="1219200"/>
            <a:ext cx="8001000" cy="5638800"/>
          </a:xfrm>
        </p:spPr>
        <p:txBody>
          <a:bodyPr/>
          <a:lstStyle/>
          <a:p>
            <a:pPr eaLnBrk="1" hangingPunct="1">
              <a:buFontTx/>
              <a:buNone/>
            </a:pPr>
            <a:r>
              <a:rPr lang="en-US" altLang="zh-CN" smtClean="0">
                <a:solidFill>
                  <a:schemeClr val="accent2"/>
                </a:solidFill>
              </a:rPr>
              <a:t>  </a:t>
            </a:r>
            <a:endParaRPr lang="en-US" altLang="zh-CN" smtClean="0"/>
          </a:p>
          <a:p>
            <a:pPr algn="just" eaLnBrk="1" hangingPunct="1">
              <a:buFontTx/>
              <a:buNone/>
            </a:pPr>
            <a:endParaRPr lang="en-US" altLang="zh-CN" smtClean="0"/>
          </a:p>
          <a:p>
            <a:pPr eaLnBrk="1" hangingPunct="1">
              <a:buFontTx/>
              <a:buNone/>
            </a:pPr>
            <a:r>
              <a:rPr lang="en-US" altLang="zh-CN" smtClean="0"/>
              <a:t>  </a:t>
            </a:r>
          </a:p>
        </p:txBody>
      </p:sp>
      <p:grpSp>
        <p:nvGrpSpPr>
          <p:cNvPr id="105476" name="Group 1151"/>
          <p:cNvGrpSpPr>
            <a:grpSpLocks/>
          </p:cNvGrpSpPr>
          <p:nvPr/>
        </p:nvGrpSpPr>
        <p:grpSpPr bwMode="auto">
          <a:xfrm>
            <a:off x="1676400" y="914400"/>
            <a:ext cx="6311900" cy="5791200"/>
            <a:chOff x="1056" y="576"/>
            <a:chExt cx="3976" cy="3648"/>
          </a:xfrm>
        </p:grpSpPr>
        <p:sp>
          <p:nvSpPr>
            <p:cNvPr id="105477" name="Rectangle 1058"/>
            <p:cNvSpPr>
              <a:spLocks noChangeArrowheads="1"/>
            </p:cNvSpPr>
            <p:nvPr/>
          </p:nvSpPr>
          <p:spPr bwMode="auto">
            <a:xfrm>
              <a:off x="2751" y="1412"/>
              <a:ext cx="2281" cy="2294"/>
            </a:xfrm>
            <a:prstGeom prst="rect">
              <a:avLst/>
            </a:prstGeom>
            <a:solidFill>
              <a:srgbClr val="CCFFCC"/>
            </a:solidFill>
            <a:ln w="9525">
              <a:solidFill>
                <a:srgbClr val="FFFFFF"/>
              </a:solidFill>
              <a:miter lim="800000"/>
              <a:headEnd/>
              <a:tailEnd/>
            </a:ln>
          </p:spPr>
          <p:txBody>
            <a:bodyPr/>
            <a:lstStyle/>
            <a:p>
              <a:endParaRPr lang="zh-CN" altLang="en-US"/>
            </a:p>
          </p:txBody>
        </p:sp>
        <p:sp>
          <p:nvSpPr>
            <p:cNvPr id="105478" name="Rectangle 1059"/>
            <p:cNvSpPr>
              <a:spLocks noChangeArrowheads="1"/>
            </p:cNvSpPr>
            <p:nvPr/>
          </p:nvSpPr>
          <p:spPr bwMode="auto">
            <a:xfrm>
              <a:off x="1056" y="1296"/>
              <a:ext cx="1680" cy="2448"/>
            </a:xfrm>
            <a:prstGeom prst="rect">
              <a:avLst/>
            </a:prstGeom>
            <a:solidFill>
              <a:srgbClr val="CCFFCC">
                <a:alpha val="50195"/>
              </a:srgbClr>
            </a:solidFill>
            <a:ln w="9525">
              <a:solidFill>
                <a:srgbClr val="000000"/>
              </a:solidFill>
              <a:miter lim="800000"/>
              <a:headEnd/>
              <a:tailEnd/>
            </a:ln>
          </p:spPr>
          <p:txBody>
            <a:bodyPr/>
            <a:lstStyle/>
            <a:p>
              <a:endParaRPr lang="zh-CN" altLang="en-US"/>
            </a:p>
          </p:txBody>
        </p:sp>
        <p:grpSp>
          <p:nvGrpSpPr>
            <p:cNvPr id="105479" name="Group 1060"/>
            <p:cNvGrpSpPr>
              <a:grpSpLocks/>
            </p:cNvGrpSpPr>
            <p:nvPr/>
          </p:nvGrpSpPr>
          <p:grpSpPr bwMode="auto">
            <a:xfrm>
              <a:off x="1357" y="1607"/>
              <a:ext cx="1648" cy="397"/>
              <a:chOff x="2601" y="7501"/>
              <a:chExt cx="2340" cy="837"/>
            </a:xfrm>
          </p:grpSpPr>
          <p:grpSp>
            <p:nvGrpSpPr>
              <p:cNvPr id="105553" name="Group 1061"/>
              <p:cNvGrpSpPr>
                <a:grpSpLocks/>
              </p:cNvGrpSpPr>
              <p:nvPr/>
            </p:nvGrpSpPr>
            <p:grpSpPr bwMode="auto">
              <a:xfrm>
                <a:off x="2961" y="7714"/>
                <a:ext cx="1260" cy="312"/>
                <a:chOff x="2421" y="7714"/>
                <a:chExt cx="1440" cy="312"/>
              </a:xfrm>
            </p:grpSpPr>
            <p:sp>
              <p:nvSpPr>
                <p:cNvPr id="105560" name="Line 1062"/>
                <p:cNvSpPr>
                  <a:spLocks noChangeShapeType="1"/>
                </p:cNvSpPr>
                <p:nvPr/>
              </p:nvSpPr>
              <p:spPr bwMode="auto">
                <a:xfrm>
                  <a:off x="2421" y="7714"/>
                  <a:ext cx="1440" cy="0"/>
                </a:xfrm>
                <a:prstGeom prst="line">
                  <a:avLst/>
                </a:prstGeom>
                <a:noFill/>
                <a:ln w="9525">
                  <a:solidFill>
                    <a:srgbClr val="000000"/>
                  </a:solidFill>
                  <a:round/>
                  <a:headEnd/>
                  <a:tailEnd/>
                </a:ln>
              </p:spPr>
              <p:txBody>
                <a:bodyPr/>
                <a:lstStyle/>
                <a:p>
                  <a:endParaRPr lang="zh-CN" altLang="en-US"/>
                </a:p>
              </p:txBody>
            </p:sp>
            <p:sp>
              <p:nvSpPr>
                <p:cNvPr id="105561" name="Line 1063"/>
                <p:cNvSpPr>
                  <a:spLocks noChangeShapeType="1"/>
                </p:cNvSpPr>
                <p:nvPr/>
              </p:nvSpPr>
              <p:spPr bwMode="auto">
                <a:xfrm>
                  <a:off x="2421" y="8026"/>
                  <a:ext cx="1440" cy="0"/>
                </a:xfrm>
                <a:prstGeom prst="line">
                  <a:avLst/>
                </a:prstGeom>
                <a:noFill/>
                <a:ln w="9525">
                  <a:solidFill>
                    <a:srgbClr val="000000"/>
                  </a:solidFill>
                  <a:round/>
                  <a:headEnd/>
                  <a:tailEnd/>
                </a:ln>
              </p:spPr>
              <p:txBody>
                <a:bodyPr/>
                <a:lstStyle/>
                <a:p>
                  <a:endParaRPr lang="zh-CN" altLang="en-US"/>
                </a:p>
              </p:txBody>
            </p:sp>
            <p:sp>
              <p:nvSpPr>
                <p:cNvPr id="105562" name="Line 1064"/>
                <p:cNvSpPr>
                  <a:spLocks noChangeShapeType="1"/>
                </p:cNvSpPr>
                <p:nvPr/>
              </p:nvSpPr>
              <p:spPr bwMode="auto">
                <a:xfrm>
                  <a:off x="3861" y="7714"/>
                  <a:ext cx="0" cy="312"/>
                </a:xfrm>
                <a:prstGeom prst="line">
                  <a:avLst/>
                </a:prstGeom>
                <a:noFill/>
                <a:ln w="9525">
                  <a:solidFill>
                    <a:srgbClr val="000000"/>
                  </a:solidFill>
                  <a:round/>
                  <a:headEnd/>
                  <a:tailEnd/>
                </a:ln>
              </p:spPr>
              <p:txBody>
                <a:bodyPr/>
                <a:lstStyle/>
                <a:p>
                  <a:endParaRPr lang="zh-CN" altLang="en-US"/>
                </a:p>
              </p:txBody>
            </p:sp>
            <p:sp>
              <p:nvSpPr>
                <p:cNvPr id="105563" name="Line 1065"/>
                <p:cNvSpPr>
                  <a:spLocks noChangeShapeType="1"/>
                </p:cNvSpPr>
                <p:nvPr/>
              </p:nvSpPr>
              <p:spPr bwMode="auto">
                <a:xfrm>
                  <a:off x="3681" y="7714"/>
                  <a:ext cx="0" cy="312"/>
                </a:xfrm>
                <a:prstGeom prst="line">
                  <a:avLst/>
                </a:prstGeom>
                <a:noFill/>
                <a:ln w="9525">
                  <a:solidFill>
                    <a:srgbClr val="000000"/>
                  </a:solidFill>
                  <a:round/>
                  <a:headEnd/>
                  <a:tailEnd/>
                </a:ln>
              </p:spPr>
              <p:txBody>
                <a:bodyPr/>
                <a:lstStyle/>
                <a:p>
                  <a:endParaRPr lang="zh-CN" altLang="en-US"/>
                </a:p>
              </p:txBody>
            </p:sp>
            <p:sp>
              <p:nvSpPr>
                <p:cNvPr id="105564" name="Line 1066"/>
                <p:cNvSpPr>
                  <a:spLocks noChangeShapeType="1"/>
                </p:cNvSpPr>
                <p:nvPr/>
              </p:nvSpPr>
              <p:spPr bwMode="auto">
                <a:xfrm>
                  <a:off x="3501" y="7714"/>
                  <a:ext cx="0" cy="312"/>
                </a:xfrm>
                <a:prstGeom prst="line">
                  <a:avLst/>
                </a:prstGeom>
                <a:noFill/>
                <a:ln w="9525">
                  <a:solidFill>
                    <a:srgbClr val="000000"/>
                  </a:solidFill>
                  <a:round/>
                  <a:headEnd/>
                  <a:tailEnd/>
                </a:ln>
              </p:spPr>
              <p:txBody>
                <a:bodyPr/>
                <a:lstStyle/>
                <a:p>
                  <a:endParaRPr lang="zh-CN" altLang="en-US"/>
                </a:p>
              </p:txBody>
            </p:sp>
            <p:sp>
              <p:nvSpPr>
                <p:cNvPr id="105565" name="Line 1067"/>
                <p:cNvSpPr>
                  <a:spLocks noChangeShapeType="1"/>
                </p:cNvSpPr>
                <p:nvPr/>
              </p:nvSpPr>
              <p:spPr bwMode="auto">
                <a:xfrm>
                  <a:off x="3321" y="7714"/>
                  <a:ext cx="0" cy="312"/>
                </a:xfrm>
                <a:prstGeom prst="line">
                  <a:avLst/>
                </a:prstGeom>
                <a:noFill/>
                <a:ln w="9525">
                  <a:solidFill>
                    <a:srgbClr val="000000"/>
                  </a:solidFill>
                  <a:round/>
                  <a:headEnd/>
                  <a:tailEnd/>
                </a:ln>
              </p:spPr>
              <p:txBody>
                <a:bodyPr/>
                <a:lstStyle/>
                <a:p>
                  <a:endParaRPr lang="zh-CN" altLang="en-US"/>
                </a:p>
              </p:txBody>
            </p:sp>
            <p:sp>
              <p:nvSpPr>
                <p:cNvPr id="105566" name="Line 1068"/>
                <p:cNvSpPr>
                  <a:spLocks noChangeShapeType="1"/>
                </p:cNvSpPr>
                <p:nvPr/>
              </p:nvSpPr>
              <p:spPr bwMode="auto">
                <a:xfrm>
                  <a:off x="3141" y="7714"/>
                  <a:ext cx="0" cy="312"/>
                </a:xfrm>
                <a:prstGeom prst="line">
                  <a:avLst/>
                </a:prstGeom>
                <a:noFill/>
                <a:ln w="9525">
                  <a:solidFill>
                    <a:srgbClr val="000000"/>
                  </a:solidFill>
                  <a:round/>
                  <a:headEnd/>
                  <a:tailEnd/>
                </a:ln>
              </p:spPr>
              <p:txBody>
                <a:bodyPr/>
                <a:lstStyle/>
                <a:p>
                  <a:endParaRPr lang="zh-CN" altLang="en-US"/>
                </a:p>
              </p:txBody>
            </p:sp>
            <p:sp>
              <p:nvSpPr>
                <p:cNvPr id="105567" name="Line 1069"/>
                <p:cNvSpPr>
                  <a:spLocks noChangeShapeType="1"/>
                </p:cNvSpPr>
                <p:nvPr/>
              </p:nvSpPr>
              <p:spPr bwMode="auto">
                <a:xfrm>
                  <a:off x="2961" y="7714"/>
                  <a:ext cx="0" cy="312"/>
                </a:xfrm>
                <a:prstGeom prst="line">
                  <a:avLst/>
                </a:prstGeom>
                <a:noFill/>
                <a:ln w="9525">
                  <a:solidFill>
                    <a:srgbClr val="000000"/>
                  </a:solidFill>
                  <a:round/>
                  <a:headEnd/>
                  <a:tailEnd/>
                </a:ln>
              </p:spPr>
              <p:txBody>
                <a:bodyPr/>
                <a:lstStyle/>
                <a:p>
                  <a:endParaRPr lang="zh-CN" altLang="en-US"/>
                </a:p>
              </p:txBody>
            </p:sp>
            <p:sp>
              <p:nvSpPr>
                <p:cNvPr id="105568" name="Line 1070"/>
                <p:cNvSpPr>
                  <a:spLocks noChangeShapeType="1"/>
                </p:cNvSpPr>
                <p:nvPr/>
              </p:nvSpPr>
              <p:spPr bwMode="auto">
                <a:xfrm>
                  <a:off x="2781" y="7714"/>
                  <a:ext cx="0" cy="312"/>
                </a:xfrm>
                <a:prstGeom prst="line">
                  <a:avLst/>
                </a:prstGeom>
                <a:noFill/>
                <a:ln w="9525">
                  <a:solidFill>
                    <a:srgbClr val="000000"/>
                  </a:solidFill>
                  <a:round/>
                  <a:headEnd/>
                  <a:tailEnd/>
                </a:ln>
              </p:spPr>
              <p:txBody>
                <a:bodyPr/>
                <a:lstStyle/>
                <a:p>
                  <a:endParaRPr lang="zh-CN" altLang="en-US"/>
                </a:p>
              </p:txBody>
            </p:sp>
            <p:sp>
              <p:nvSpPr>
                <p:cNvPr id="105569" name="Line 1071"/>
                <p:cNvSpPr>
                  <a:spLocks noChangeShapeType="1"/>
                </p:cNvSpPr>
                <p:nvPr/>
              </p:nvSpPr>
              <p:spPr bwMode="auto">
                <a:xfrm>
                  <a:off x="2601" y="7714"/>
                  <a:ext cx="0" cy="312"/>
                </a:xfrm>
                <a:prstGeom prst="line">
                  <a:avLst/>
                </a:prstGeom>
                <a:noFill/>
                <a:ln w="9525">
                  <a:solidFill>
                    <a:srgbClr val="000000"/>
                  </a:solidFill>
                  <a:round/>
                  <a:headEnd/>
                  <a:tailEnd/>
                </a:ln>
              </p:spPr>
              <p:txBody>
                <a:bodyPr/>
                <a:lstStyle/>
                <a:p>
                  <a:endParaRPr lang="zh-CN" altLang="en-US"/>
                </a:p>
              </p:txBody>
            </p:sp>
          </p:grpSp>
          <p:sp>
            <p:nvSpPr>
              <p:cNvPr id="105554" name="Text Box 1072"/>
              <p:cNvSpPr txBox="1">
                <a:spLocks noChangeArrowheads="1"/>
              </p:cNvSpPr>
              <p:nvPr/>
            </p:nvSpPr>
            <p:spPr bwMode="auto">
              <a:xfrm>
                <a:off x="3243" y="7501"/>
                <a:ext cx="918" cy="198"/>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200" b="1">
                    <a:solidFill>
                      <a:srgbClr val="008000"/>
                    </a:solidFill>
                    <a:latin typeface="仿宋_GB2312" pitchFamily="49" charset="-122"/>
                  </a:rPr>
                  <a:t>condition c1</a:t>
                </a:r>
              </a:p>
            </p:txBody>
          </p:sp>
          <p:sp>
            <p:nvSpPr>
              <p:cNvPr id="105555" name="Line 1073"/>
              <p:cNvSpPr>
                <a:spLocks noChangeShapeType="1"/>
              </p:cNvSpPr>
              <p:nvPr/>
            </p:nvSpPr>
            <p:spPr bwMode="auto">
              <a:xfrm flipH="1">
                <a:off x="2601" y="8338"/>
                <a:ext cx="2340" cy="0"/>
              </a:xfrm>
              <a:prstGeom prst="line">
                <a:avLst/>
              </a:prstGeom>
              <a:noFill/>
              <a:ln w="9525">
                <a:solidFill>
                  <a:srgbClr val="000000"/>
                </a:solidFill>
                <a:round/>
                <a:headEnd/>
                <a:tailEnd/>
              </a:ln>
            </p:spPr>
            <p:txBody>
              <a:bodyPr/>
              <a:lstStyle/>
              <a:p>
                <a:endParaRPr lang="zh-CN" altLang="en-US"/>
              </a:p>
            </p:txBody>
          </p:sp>
          <p:sp>
            <p:nvSpPr>
              <p:cNvPr id="105556" name="Line 1074"/>
              <p:cNvSpPr>
                <a:spLocks noChangeShapeType="1"/>
              </p:cNvSpPr>
              <p:nvPr/>
            </p:nvSpPr>
            <p:spPr bwMode="auto">
              <a:xfrm flipV="1">
                <a:off x="2601" y="7870"/>
                <a:ext cx="0" cy="468"/>
              </a:xfrm>
              <a:prstGeom prst="line">
                <a:avLst/>
              </a:prstGeom>
              <a:noFill/>
              <a:ln w="9525">
                <a:solidFill>
                  <a:srgbClr val="000000"/>
                </a:solidFill>
                <a:round/>
                <a:headEnd/>
                <a:tailEnd/>
              </a:ln>
            </p:spPr>
            <p:txBody>
              <a:bodyPr/>
              <a:lstStyle/>
              <a:p>
                <a:endParaRPr lang="zh-CN" altLang="en-US"/>
              </a:p>
            </p:txBody>
          </p:sp>
          <p:sp>
            <p:nvSpPr>
              <p:cNvPr id="105557" name="Line 1075"/>
              <p:cNvSpPr>
                <a:spLocks noChangeShapeType="1"/>
              </p:cNvSpPr>
              <p:nvPr/>
            </p:nvSpPr>
            <p:spPr bwMode="auto">
              <a:xfrm>
                <a:off x="2601" y="7870"/>
                <a:ext cx="360" cy="0"/>
              </a:xfrm>
              <a:prstGeom prst="line">
                <a:avLst/>
              </a:prstGeom>
              <a:noFill/>
              <a:ln w="9525">
                <a:solidFill>
                  <a:srgbClr val="000000"/>
                </a:solidFill>
                <a:round/>
                <a:headEnd/>
                <a:tailEnd type="triangle" w="med" len="med"/>
              </a:ln>
            </p:spPr>
            <p:txBody>
              <a:bodyPr/>
              <a:lstStyle/>
              <a:p>
                <a:endParaRPr lang="zh-CN" altLang="en-US"/>
              </a:p>
            </p:txBody>
          </p:sp>
          <p:sp>
            <p:nvSpPr>
              <p:cNvPr id="105558" name="Line 1076"/>
              <p:cNvSpPr>
                <a:spLocks noChangeShapeType="1"/>
              </p:cNvSpPr>
              <p:nvPr/>
            </p:nvSpPr>
            <p:spPr bwMode="auto">
              <a:xfrm>
                <a:off x="4221" y="7870"/>
                <a:ext cx="720" cy="0"/>
              </a:xfrm>
              <a:prstGeom prst="line">
                <a:avLst/>
              </a:prstGeom>
              <a:noFill/>
              <a:ln w="9525">
                <a:solidFill>
                  <a:srgbClr val="000000"/>
                </a:solidFill>
                <a:round/>
                <a:headEnd/>
                <a:tailEnd type="triangle" w="med" len="med"/>
              </a:ln>
            </p:spPr>
            <p:txBody>
              <a:bodyPr/>
              <a:lstStyle/>
              <a:p>
                <a:endParaRPr lang="zh-CN" altLang="en-US"/>
              </a:p>
            </p:txBody>
          </p:sp>
          <p:sp>
            <p:nvSpPr>
              <p:cNvPr id="105559" name="Text Box 1077"/>
              <p:cNvSpPr txBox="1">
                <a:spLocks noChangeArrowheads="1"/>
              </p:cNvSpPr>
              <p:nvPr/>
            </p:nvSpPr>
            <p:spPr bwMode="auto">
              <a:xfrm>
                <a:off x="3246" y="8101"/>
                <a:ext cx="918" cy="198"/>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800" b="1">
                    <a:solidFill>
                      <a:srgbClr val="008000"/>
                    </a:solidFill>
                    <a:latin typeface="仿宋_GB2312" pitchFamily="49" charset="-122"/>
                  </a:rPr>
                  <a:t>wait(c1)</a:t>
                </a:r>
              </a:p>
            </p:txBody>
          </p:sp>
        </p:grpSp>
        <p:sp>
          <p:nvSpPr>
            <p:cNvPr id="105480" name="Text Box 1078"/>
            <p:cNvSpPr txBox="1">
              <a:spLocks noChangeArrowheads="1"/>
            </p:cNvSpPr>
            <p:nvPr/>
          </p:nvSpPr>
          <p:spPr bwMode="auto">
            <a:xfrm>
              <a:off x="1738" y="2078"/>
              <a:ext cx="646" cy="370"/>
            </a:xfrm>
            <a:prstGeom prst="rect">
              <a:avLst/>
            </a:prstGeom>
            <a:solidFill>
              <a:srgbClr val="CCFFCC"/>
            </a:solidFill>
            <a:ln w="9525">
              <a:noFill/>
              <a:miter lim="800000"/>
              <a:headEnd/>
              <a:tailEnd/>
            </a:ln>
          </p:spPr>
          <p:txBody>
            <a:bodyPr lIns="0" tIns="0" rIns="0" bIns="0"/>
            <a:lstStyle/>
            <a:p>
              <a:pPr algn="just" eaLnBrk="0" hangingPunct="0"/>
              <a:r>
                <a:rPr kumimoji="0" lang="en-US" altLang="zh-CN" sz="2400" b="1">
                  <a:solidFill>
                    <a:srgbClr val="008000"/>
                  </a:solidFill>
                </a:rPr>
                <a:t>…</a:t>
              </a:r>
              <a:endParaRPr kumimoji="0" lang="en-US" altLang="zh-CN" sz="2400" b="1">
                <a:solidFill>
                  <a:srgbClr val="008000"/>
                </a:solidFill>
                <a:latin typeface="仿宋_GB2312" pitchFamily="49" charset="-122"/>
              </a:endParaRPr>
            </a:p>
            <a:p>
              <a:pPr algn="just" eaLnBrk="0" hangingPunct="0">
                <a:lnSpc>
                  <a:spcPct val="80000"/>
                </a:lnSpc>
              </a:pPr>
              <a:endParaRPr kumimoji="0" lang="en-US" altLang="zh-CN" sz="700" b="1">
                <a:solidFill>
                  <a:srgbClr val="008000"/>
                </a:solidFill>
                <a:latin typeface="仿宋_GB2312" pitchFamily="49" charset="-122"/>
              </a:endParaRPr>
            </a:p>
          </p:txBody>
        </p:sp>
        <p:grpSp>
          <p:nvGrpSpPr>
            <p:cNvPr id="105481" name="Group 1079"/>
            <p:cNvGrpSpPr>
              <a:grpSpLocks/>
            </p:cNvGrpSpPr>
            <p:nvPr/>
          </p:nvGrpSpPr>
          <p:grpSpPr bwMode="auto">
            <a:xfrm>
              <a:off x="1357" y="2522"/>
              <a:ext cx="1648" cy="396"/>
              <a:chOff x="2601" y="7503"/>
              <a:chExt cx="2340" cy="835"/>
            </a:xfrm>
          </p:grpSpPr>
          <p:grpSp>
            <p:nvGrpSpPr>
              <p:cNvPr id="105536" name="Group 1080"/>
              <p:cNvGrpSpPr>
                <a:grpSpLocks/>
              </p:cNvGrpSpPr>
              <p:nvPr/>
            </p:nvGrpSpPr>
            <p:grpSpPr bwMode="auto">
              <a:xfrm>
                <a:off x="2961" y="7714"/>
                <a:ext cx="1260" cy="312"/>
                <a:chOff x="2421" y="7714"/>
                <a:chExt cx="1440" cy="312"/>
              </a:xfrm>
            </p:grpSpPr>
            <p:sp>
              <p:nvSpPr>
                <p:cNvPr id="105543" name="Line 1081"/>
                <p:cNvSpPr>
                  <a:spLocks noChangeShapeType="1"/>
                </p:cNvSpPr>
                <p:nvPr/>
              </p:nvSpPr>
              <p:spPr bwMode="auto">
                <a:xfrm>
                  <a:off x="2421" y="7714"/>
                  <a:ext cx="1440" cy="0"/>
                </a:xfrm>
                <a:prstGeom prst="line">
                  <a:avLst/>
                </a:prstGeom>
                <a:noFill/>
                <a:ln w="9525">
                  <a:solidFill>
                    <a:srgbClr val="000000"/>
                  </a:solidFill>
                  <a:round/>
                  <a:headEnd/>
                  <a:tailEnd/>
                </a:ln>
              </p:spPr>
              <p:txBody>
                <a:bodyPr/>
                <a:lstStyle/>
                <a:p>
                  <a:endParaRPr lang="zh-CN" altLang="en-US"/>
                </a:p>
              </p:txBody>
            </p:sp>
            <p:sp>
              <p:nvSpPr>
                <p:cNvPr id="105544" name="Line 1082"/>
                <p:cNvSpPr>
                  <a:spLocks noChangeShapeType="1"/>
                </p:cNvSpPr>
                <p:nvPr/>
              </p:nvSpPr>
              <p:spPr bwMode="auto">
                <a:xfrm>
                  <a:off x="2421" y="8026"/>
                  <a:ext cx="1440" cy="0"/>
                </a:xfrm>
                <a:prstGeom prst="line">
                  <a:avLst/>
                </a:prstGeom>
                <a:noFill/>
                <a:ln w="9525">
                  <a:solidFill>
                    <a:srgbClr val="000000"/>
                  </a:solidFill>
                  <a:round/>
                  <a:headEnd/>
                  <a:tailEnd/>
                </a:ln>
              </p:spPr>
              <p:txBody>
                <a:bodyPr/>
                <a:lstStyle/>
                <a:p>
                  <a:endParaRPr lang="zh-CN" altLang="en-US"/>
                </a:p>
              </p:txBody>
            </p:sp>
            <p:sp>
              <p:nvSpPr>
                <p:cNvPr id="105545" name="Line 1083"/>
                <p:cNvSpPr>
                  <a:spLocks noChangeShapeType="1"/>
                </p:cNvSpPr>
                <p:nvPr/>
              </p:nvSpPr>
              <p:spPr bwMode="auto">
                <a:xfrm>
                  <a:off x="3861" y="7714"/>
                  <a:ext cx="0" cy="312"/>
                </a:xfrm>
                <a:prstGeom prst="line">
                  <a:avLst/>
                </a:prstGeom>
                <a:noFill/>
                <a:ln w="9525">
                  <a:solidFill>
                    <a:srgbClr val="000000"/>
                  </a:solidFill>
                  <a:round/>
                  <a:headEnd/>
                  <a:tailEnd/>
                </a:ln>
              </p:spPr>
              <p:txBody>
                <a:bodyPr/>
                <a:lstStyle/>
                <a:p>
                  <a:endParaRPr lang="zh-CN" altLang="en-US"/>
                </a:p>
              </p:txBody>
            </p:sp>
            <p:sp>
              <p:nvSpPr>
                <p:cNvPr id="105546" name="Line 1084"/>
                <p:cNvSpPr>
                  <a:spLocks noChangeShapeType="1"/>
                </p:cNvSpPr>
                <p:nvPr/>
              </p:nvSpPr>
              <p:spPr bwMode="auto">
                <a:xfrm>
                  <a:off x="3681" y="7714"/>
                  <a:ext cx="0" cy="312"/>
                </a:xfrm>
                <a:prstGeom prst="line">
                  <a:avLst/>
                </a:prstGeom>
                <a:noFill/>
                <a:ln w="9525">
                  <a:solidFill>
                    <a:srgbClr val="000000"/>
                  </a:solidFill>
                  <a:round/>
                  <a:headEnd/>
                  <a:tailEnd/>
                </a:ln>
              </p:spPr>
              <p:txBody>
                <a:bodyPr/>
                <a:lstStyle/>
                <a:p>
                  <a:endParaRPr lang="zh-CN" altLang="en-US"/>
                </a:p>
              </p:txBody>
            </p:sp>
            <p:sp>
              <p:nvSpPr>
                <p:cNvPr id="105547" name="Line 1085"/>
                <p:cNvSpPr>
                  <a:spLocks noChangeShapeType="1"/>
                </p:cNvSpPr>
                <p:nvPr/>
              </p:nvSpPr>
              <p:spPr bwMode="auto">
                <a:xfrm>
                  <a:off x="3501" y="7714"/>
                  <a:ext cx="0" cy="312"/>
                </a:xfrm>
                <a:prstGeom prst="line">
                  <a:avLst/>
                </a:prstGeom>
                <a:noFill/>
                <a:ln w="9525">
                  <a:solidFill>
                    <a:srgbClr val="000000"/>
                  </a:solidFill>
                  <a:round/>
                  <a:headEnd/>
                  <a:tailEnd/>
                </a:ln>
              </p:spPr>
              <p:txBody>
                <a:bodyPr/>
                <a:lstStyle/>
                <a:p>
                  <a:endParaRPr lang="zh-CN" altLang="en-US"/>
                </a:p>
              </p:txBody>
            </p:sp>
            <p:sp>
              <p:nvSpPr>
                <p:cNvPr id="105548" name="Line 1086"/>
                <p:cNvSpPr>
                  <a:spLocks noChangeShapeType="1"/>
                </p:cNvSpPr>
                <p:nvPr/>
              </p:nvSpPr>
              <p:spPr bwMode="auto">
                <a:xfrm>
                  <a:off x="3321" y="7714"/>
                  <a:ext cx="0" cy="312"/>
                </a:xfrm>
                <a:prstGeom prst="line">
                  <a:avLst/>
                </a:prstGeom>
                <a:noFill/>
                <a:ln w="9525">
                  <a:solidFill>
                    <a:srgbClr val="000000"/>
                  </a:solidFill>
                  <a:round/>
                  <a:headEnd/>
                  <a:tailEnd/>
                </a:ln>
              </p:spPr>
              <p:txBody>
                <a:bodyPr/>
                <a:lstStyle/>
                <a:p>
                  <a:endParaRPr lang="zh-CN" altLang="en-US"/>
                </a:p>
              </p:txBody>
            </p:sp>
            <p:sp>
              <p:nvSpPr>
                <p:cNvPr id="105549" name="Line 1087"/>
                <p:cNvSpPr>
                  <a:spLocks noChangeShapeType="1"/>
                </p:cNvSpPr>
                <p:nvPr/>
              </p:nvSpPr>
              <p:spPr bwMode="auto">
                <a:xfrm>
                  <a:off x="3141" y="7714"/>
                  <a:ext cx="0" cy="312"/>
                </a:xfrm>
                <a:prstGeom prst="line">
                  <a:avLst/>
                </a:prstGeom>
                <a:noFill/>
                <a:ln w="9525">
                  <a:solidFill>
                    <a:srgbClr val="000000"/>
                  </a:solidFill>
                  <a:round/>
                  <a:headEnd/>
                  <a:tailEnd/>
                </a:ln>
              </p:spPr>
              <p:txBody>
                <a:bodyPr/>
                <a:lstStyle/>
                <a:p>
                  <a:endParaRPr lang="zh-CN" altLang="en-US"/>
                </a:p>
              </p:txBody>
            </p:sp>
            <p:sp>
              <p:nvSpPr>
                <p:cNvPr id="105550" name="Line 1088"/>
                <p:cNvSpPr>
                  <a:spLocks noChangeShapeType="1"/>
                </p:cNvSpPr>
                <p:nvPr/>
              </p:nvSpPr>
              <p:spPr bwMode="auto">
                <a:xfrm>
                  <a:off x="2961" y="7714"/>
                  <a:ext cx="0" cy="312"/>
                </a:xfrm>
                <a:prstGeom prst="line">
                  <a:avLst/>
                </a:prstGeom>
                <a:noFill/>
                <a:ln w="9525">
                  <a:solidFill>
                    <a:srgbClr val="000000"/>
                  </a:solidFill>
                  <a:round/>
                  <a:headEnd/>
                  <a:tailEnd/>
                </a:ln>
              </p:spPr>
              <p:txBody>
                <a:bodyPr/>
                <a:lstStyle/>
                <a:p>
                  <a:endParaRPr lang="zh-CN" altLang="en-US"/>
                </a:p>
              </p:txBody>
            </p:sp>
            <p:sp>
              <p:nvSpPr>
                <p:cNvPr id="105551" name="Line 1089"/>
                <p:cNvSpPr>
                  <a:spLocks noChangeShapeType="1"/>
                </p:cNvSpPr>
                <p:nvPr/>
              </p:nvSpPr>
              <p:spPr bwMode="auto">
                <a:xfrm>
                  <a:off x="2781" y="7714"/>
                  <a:ext cx="0" cy="312"/>
                </a:xfrm>
                <a:prstGeom prst="line">
                  <a:avLst/>
                </a:prstGeom>
                <a:noFill/>
                <a:ln w="9525">
                  <a:solidFill>
                    <a:srgbClr val="000000"/>
                  </a:solidFill>
                  <a:round/>
                  <a:headEnd/>
                  <a:tailEnd/>
                </a:ln>
              </p:spPr>
              <p:txBody>
                <a:bodyPr/>
                <a:lstStyle/>
                <a:p>
                  <a:endParaRPr lang="zh-CN" altLang="en-US"/>
                </a:p>
              </p:txBody>
            </p:sp>
            <p:sp>
              <p:nvSpPr>
                <p:cNvPr id="105552" name="Line 1090"/>
                <p:cNvSpPr>
                  <a:spLocks noChangeShapeType="1"/>
                </p:cNvSpPr>
                <p:nvPr/>
              </p:nvSpPr>
              <p:spPr bwMode="auto">
                <a:xfrm>
                  <a:off x="2601" y="7714"/>
                  <a:ext cx="0" cy="312"/>
                </a:xfrm>
                <a:prstGeom prst="line">
                  <a:avLst/>
                </a:prstGeom>
                <a:noFill/>
                <a:ln w="9525">
                  <a:solidFill>
                    <a:srgbClr val="000000"/>
                  </a:solidFill>
                  <a:round/>
                  <a:headEnd/>
                  <a:tailEnd/>
                </a:ln>
              </p:spPr>
              <p:txBody>
                <a:bodyPr/>
                <a:lstStyle/>
                <a:p>
                  <a:endParaRPr lang="zh-CN" altLang="en-US"/>
                </a:p>
              </p:txBody>
            </p:sp>
          </p:grpSp>
          <p:sp>
            <p:nvSpPr>
              <p:cNvPr id="105537" name="Text Box 1091"/>
              <p:cNvSpPr txBox="1">
                <a:spLocks noChangeArrowheads="1"/>
              </p:cNvSpPr>
              <p:nvPr/>
            </p:nvSpPr>
            <p:spPr bwMode="auto">
              <a:xfrm>
                <a:off x="2960" y="7503"/>
                <a:ext cx="1201" cy="196"/>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600" b="1">
                    <a:solidFill>
                      <a:srgbClr val="008000"/>
                    </a:solidFill>
                    <a:latin typeface="仿宋_GB2312" pitchFamily="49" charset="-122"/>
                  </a:rPr>
                  <a:t>condition cn</a:t>
                </a:r>
              </a:p>
            </p:txBody>
          </p:sp>
          <p:sp>
            <p:nvSpPr>
              <p:cNvPr id="105538" name="Line 1092"/>
              <p:cNvSpPr>
                <a:spLocks noChangeShapeType="1"/>
              </p:cNvSpPr>
              <p:nvPr/>
            </p:nvSpPr>
            <p:spPr bwMode="auto">
              <a:xfrm flipH="1">
                <a:off x="2601" y="8338"/>
                <a:ext cx="2340" cy="0"/>
              </a:xfrm>
              <a:prstGeom prst="line">
                <a:avLst/>
              </a:prstGeom>
              <a:noFill/>
              <a:ln w="9525">
                <a:solidFill>
                  <a:srgbClr val="000000"/>
                </a:solidFill>
                <a:round/>
                <a:headEnd/>
                <a:tailEnd/>
              </a:ln>
            </p:spPr>
            <p:txBody>
              <a:bodyPr/>
              <a:lstStyle/>
              <a:p>
                <a:endParaRPr lang="zh-CN" altLang="en-US"/>
              </a:p>
            </p:txBody>
          </p:sp>
          <p:sp>
            <p:nvSpPr>
              <p:cNvPr id="105539" name="Line 1093"/>
              <p:cNvSpPr>
                <a:spLocks noChangeShapeType="1"/>
              </p:cNvSpPr>
              <p:nvPr/>
            </p:nvSpPr>
            <p:spPr bwMode="auto">
              <a:xfrm flipV="1">
                <a:off x="2601" y="7870"/>
                <a:ext cx="0" cy="468"/>
              </a:xfrm>
              <a:prstGeom prst="line">
                <a:avLst/>
              </a:prstGeom>
              <a:noFill/>
              <a:ln w="9525">
                <a:solidFill>
                  <a:srgbClr val="000000"/>
                </a:solidFill>
                <a:round/>
                <a:headEnd/>
                <a:tailEnd/>
              </a:ln>
            </p:spPr>
            <p:txBody>
              <a:bodyPr/>
              <a:lstStyle/>
              <a:p>
                <a:endParaRPr lang="zh-CN" altLang="en-US"/>
              </a:p>
            </p:txBody>
          </p:sp>
          <p:sp>
            <p:nvSpPr>
              <p:cNvPr id="105540" name="Line 1094"/>
              <p:cNvSpPr>
                <a:spLocks noChangeShapeType="1"/>
              </p:cNvSpPr>
              <p:nvPr/>
            </p:nvSpPr>
            <p:spPr bwMode="auto">
              <a:xfrm>
                <a:off x="2601" y="7870"/>
                <a:ext cx="360" cy="0"/>
              </a:xfrm>
              <a:prstGeom prst="line">
                <a:avLst/>
              </a:prstGeom>
              <a:noFill/>
              <a:ln w="9525">
                <a:solidFill>
                  <a:srgbClr val="000000"/>
                </a:solidFill>
                <a:round/>
                <a:headEnd/>
                <a:tailEnd type="triangle" w="med" len="med"/>
              </a:ln>
            </p:spPr>
            <p:txBody>
              <a:bodyPr/>
              <a:lstStyle/>
              <a:p>
                <a:endParaRPr lang="zh-CN" altLang="en-US"/>
              </a:p>
            </p:txBody>
          </p:sp>
          <p:sp>
            <p:nvSpPr>
              <p:cNvPr id="105541" name="Line 1095"/>
              <p:cNvSpPr>
                <a:spLocks noChangeShapeType="1"/>
              </p:cNvSpPr>
              <p:nvPr/>
            </p:nvSpPr>
            <p:spPr bwMode="auto">
              <a:xfrm>
                <a:off x="4221" y="7870"/>
                <a:ext cx="720" cy="0"/>
              </a:xfrm>
              <a:prstGeom prst="line">
                <a:avLst/>
              </a:prstGeom>
              <a:noFill/>
              <a:ln w="9525">
                <a:solidFill>
                  <a:srgbClr val="000000"/>
                </a:solidFill>
                <a:round/>
                <a:headEnd/>
                <a:tailEnd type="triangle" w="med" len="med"/>
              </a:ln>
            </p:spPr>
            <p:txBody>
              <a:bodyPr/>
              <a:lstStyle/>
              <a:p>
                <a:endParaRPr lang="zh-CN" altLang="en-US"/>
              </a:p>
            </p:txBody>
          </p:sp>
          <p:sp>
            <p:nvSpPr>
              <p:cNvPr id="105542" name="Text Box 1096"/>
              <p:cNvSpPr txBox="1">
                <a:spLocks noChangeArrowheads="1"/>
              </p:cNvSpPr>
              <p:nvPr/>
            </p:nvSpPr>
            <p:spPr bwMode="auto">
              <a:xfrm>
                <a:off x="3246" y="8101"/>
                <a:ext cx="918" cy="198"/>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600" b="1">
                    <a:solidFill>
                      <a:srgbClr val="008000"/>
                    </a:solidFill>
                    <a:latin typeface="仿宋_GB2312" pitchFamily="49" charset="-122"/>
                  </a:rPr>
                  <a:t>  wait(cn)</a:t>
                </a:r>
              </a:p>
            </p:txBody>
          </p:sp>
        </p:grpSp>
        <p:grpSp>
          <p:nvGrpSpPr>
            <p:cNvPr id="105482" name="Group 1097"/>
            <p:cNvGrpSpPr>
              <a:grpSpLocks/>
            </p:cNvGrpSpPr>
            <p:nvPr/>
          </p:nvGrpSpPr>
          <p:grpSpPr bwMode="auto">
            <a:xfrm>
              <a:off x="1357" y="3114"/>
              <a:ext cx="1648" cy="397"/>
              <a:chOff x="2601" y="7501"/>
              <a:chExt cx="2340" cy="837"/>
            </a:xfrm>
          </p:grpSpPr>
          <p:grpSp>
            <p:nvGrpSpPr>
              <p:cNvPr id="105519" name="Group 1098"/>
              <p:cNvGrpSpPr>
                <a:grpSpLocks/>
              </p:cNvGrpSpPr>
              <p:nvPr/>
            </p:nvGrpSpPr>
            <p:grpSpPr bwMode="auto">
              <a:xfrm>
                <a:off x="2961" y="7714"/>
                <a:ext cx="1260" cy="312"/>
                <a:chOff x="2421" y="7714"/>
                <a:chExt cx="1440" cy="312"/>
              </a:xfrm>
            </p:grpSpPr>
            <p:sp>
              <p:nvSpPr>
                <p:cNvPr id="105526" name="Line 1099"/>
                <p:cNvSpPr>
                  <a:spLocks noChangeShapeType="1"/>
                </p:cNvSpPr>
                <p:nvPr/>
              </p:nvSpPr>
              <p:spPr bwMode="auto">
                <a:xfrm>
                  <a:off x="2421" y="7714"/>
                  <a:ext cx="1440" cy="0"/>
                </a:xfrm>
                <a:prstGeom prst="line">
                  <a:avLst/>
                </a:prstGeom>
                <a:noFill/>
                <a:ln w="9525">
                  <a:solidFill>
                    <a:srgbClr val="000000"/>
                  </a:solidFill>
                  <a:round/>
                  <a:headEnd/>
                  <a:tailEnd/>
                </a:ln>
              </p:spPr>
              <p:txBody>
                <a:bodyPr/>
                <a:lstStyle/>
                <a:p>
                  <a:endParaRPr lang="zh-CN" altLang="en-US"/>
                </a:p>
              </p:txBody>
            </p:sp>
            <p:sp>
              <p:nvSpPr>
                <p:cNvPr id="105527" name="Line 1100"/>
                <p:cNvSpPr>
                  <a:spLocks noChangeShapeType="1"/>
                </p:cNvSpPr>
                <p:nvPr/>
              </p:nvSpPr>
              <p:spPr bwMode="auto">
                <a:xfrm>
                  <a:off x="2421" y="8026"/>
                  <a:ext cx="1440" cy="0"/>
                </a:xfrm>
                <a:prstGeom prst="line">
                  <a:avLst/>
                </a:prstGeom>
                <a:noFill/>
                <a:ln w="9525">
                  <a:solidFill>
                    <a:srgbClr val="000000"/>
                  </a:solidFill>
                  <a:round/>
                  <a:headEnd/>
                  <a:tailEnd/>
                </a:ln>
              </p:spPr>
              <p:txBody>
                <a:bodyPr/>
                <a:lstStyle/>
                <a:p>
                  <a:endParaRPr lang="zh-CN" altLang="en-US"/>
                </a:p>
              </p:txBody>
            </p:sp>
            <p:sp>
              <p:nvSpPr>
                <p:cNvPr id="105528" name="Line 1101"/>
                <p:cNvSpPr>
                  <a:spLocks noChangeShapeType="1"/>
                </p:cNvSpPr>
                <p:nvPr/>
              </p:nvSpPr>
              <p:spPr bwMode="auto">
                <a:xfrm>
                  <a:off x="3861" y="7714"/>
                  <a:ext cx="0" cy="312"/>
                </a:xfrm>
                <a:prstGeom prst="line">
                  <a:avLst/>
                </a:prstGeom>
                <a:noFill/>
                <a:ln w="9525">
                  <a:solidFill>
                    <a:srgbClr val="000000"/>
                  </a:solidFill>
                  <a:round/>
                  <a:headEnd/>
                  <a:tailEnd/>
                </a:ln>
              </p:spPr>
              <p:txBody>
                <a:bodyPr/>
                <a:lstStyle/>
                <a:p>
                  <a:endParaRPr lang="zh-CN" altLang="en-US"/>
                </a:p>
              </p:txBody>
            </p:sp>
            <p:sp>
              <p:nvSpPr>
                <p:cNvPr id="105529" name="Line 1102"/>
                <p:cNvSpPr>
                  <a:spLocks noChangeShapeType="1"/>
                </p:cNvSpPr>
                <p:nvPr/>
              </p:nvSpPr>
              <p:spPr bwMode="auto">
                <a:xfrm>
                  <a:off x="3681" y="7714"/>
                  <a:ext cx="0" cy="312"/>
                </a:xfrm>
                <a:prstGeom prst="line">
                  <a:avLst/>
                </a:prstGeom>
                <a:noFill/>
                <a:ln w="9525">
                  <a:solidFill>
                    <a:srgbClr val="000000"/>
                  </a:solidFill>
                  <a:round/>
                  <a:headEnd/>
                  <a:tailEnd/>
                </a:ln>
              </p:spPr>
              <p:txBody>
                <a:bodyPr/>
                <a:lstStyle/>
                <a:p>
                  <a:endParaRPr lang="zh-CN" altLang="en-US"/>
                </a:p>
              </p:txBody>
            </p:sp>
            <p:sp>
              <p:nvSpPr>
                <p:cNvPr id="105530" name="Line 1103"/>
                <p:cNvSpPr>
                  <a:spLocks noChangeShapeType="1"/>
                </p:cNvSpPr>
                <p:nvPr/>
              </p:nvSpPr>
              <p:spPr bwMode="auto">
                <a:xfrm>
                  <a:off x="3501" y="7714"/>
                  <a:ext cx="0" cy="312"/>
                </a:xfrm>
                <a:prstGeom prst="line">
                  <a:avLst/>
                </a:prstGeom>
                <a:noFill/>
                <a:ln w="9525">
                  <a:solidFill>
                    <a:srgbClr val="000000"/>
                  </a:solidFill>
                  <a:round/>
                  <a:headEnd/>
                  <a:tailEnd/>
                </a:ln>
              </p:spPr>
              <p:txBody>
                <a:bodyPr/>
                <a:lstStyle/>
                <a:p>
                  <a:endParaRPr lang="zh-CN" altLang="en-US"/>
                </a:p>
              </p:txBody>
            </p:sp>
            <p:sp>
              <p:nvSpPr>
                <p:cNvPr id="105531" name="Line 1104"/>
                <p:cNvSpPr>
                  <a:spLocks noChangeShapeType="1"/>
                </p:cNvSpPr>
                <p:nvPr/>
              </p:nvSpPr>
              <p:spPr bwMode="auto">
                <a:xfrm>
                  <a:off x="3321" y="7714"/>
                  <a:ext cx="0" cy="312"/>
                </a:xfrm>
                <a:prstGeom prst="line">
                  <a:avLst/>
                </a:prstGeom>
                <a:noFill/>
                <a:ln w="9525">
                  <a:solidFill>
                    <a:srgbClr val="000000"/>
                  </a:solidFill>
                  <a:round/>
                  <a:headEnd/>
                  <a:tailEnd/>
                </a:ln>
              </p:spPr>
              <p:txBody>
                <a:bodyPr/>
                <a:lstStyle/>
                <a:p>
                  <a:endParaRPr lang="zh-CN" altLang="en-US"/>
                </a:p>
              </p:txBody>
            </p:sp>
            <p:sp>
              <p:nvSpPr>
                <p:cNvPr id="105532" name="Line 1105"/>
                <p:cNvSpPr>
                  <a:spLocks noChangeShapeType="1"/>
                </p:cNvSpPr>
                <p:nvPr/>
              </p:nvSpPr>
              <p:spPr bwMode="auto">
                <a:xfrm>
                  <a:off x="3141" y="7714"/>
                  <a:ext cx="0" cy="312"/>
                </a:xfrm>
                <a:prstGeom prst="line">
                  <a:avLst/>
                </a:prstGeom>
                <a:noFill/>
                <a:ln w="9525">
                  <a:solidFill>
                    <a:srgbClr val="000000"/>
                  </a:solidFill>
                  <a:round/>
                  <a:headEnd/>
                  <a:tailEnd/>
                </a:ln>
              </p:spPr>
              <p:txBody>
                <a:bodyPr/>
                <a:lstStyle/>
                <a:p>
                  <a:endParaRPr lang="zh-CN" altLang="en-US"/>
                </a:p>
              </p:txBody>
            </p:sp>
            <p:sp>
              <p:nvSpPr>
                <p:cNvPr id="105533" name="Line 1106"/>
                <p:cNvSpPr>
                  <a:spLocks noChangeShapeType="1"/>
                </p:cNvSpPr>
                <p:nvPr/>
              </p:nvSpPr>
              <p:spPr bwMode="auto">
                <a:xfrm>
                  <a:off x="2961" y="7714"/>
                  <a:ext cx="0" cy="312"/>
                </a:xfrm>
                <a:prstGeom prst="line">
                  <a:avLst/>
                </a:prstGeom>
                <a:noFill/>
                <a:ln w="9525">
                  <a:solidFill>
                    <a:srgbClr val="000000"/>
                  </a:solidFill>
                  <a:round/>
                  <a:headEnd/>
                  <a:tailEnd/>
                </a:ln>
              </p:spPr>
              <p:txBody>
                <a:bodyPr/>
                <a:lstStyle/>
                <a:p>
                  <a:endParaRPr lang="zh-CN" altLang="en-US"/>
                </a:p>
              </p:txBody>
            </p:sp>
            <p:sp>
              <p:nvSpPr>
                <p:cNvPr id="105534" name="Line 1107"/>
                <p:cNvSpPr>
                  <a:spLocks noChangeShapeType="1"/>
                </p:cNvSpPr>
                <p:nvPr/>
              </p:nvSpPr>
              <p:spPr bwMode="auto">
                <a:xfrm>
                  <a:off x="2781" y="7714"/>
                  <a:ext cx="0" cy="312"/>
                </a:xfrm>
                <a:prstGeom prst="line">
                  <a:avLst/>
                </a:prstGeom>
                <a:noFill/>
                <a:ln w="9525">
                  <a:solidFill>
                    <a:srgbClr val="000000"/>
                  </a:solidFill>
                  <a:round/>
                  <a:headEnd/>
                  <a:tailEnd/>
                </a:ln>
              </p:spPr>
              <p:txBody>
                <a:bodyPr/>
                <a:lstStyle/>
                <a:p>
                  <a:endParaRPr lang="zh-CN" altLang="en-US"/>
                </a:p>
              </p:txBody>
            </p:sp>
            <p:sp>
              <p:nvSpPr>
                <p:cNvPr id="105535" name="Line 1108"/>
                <p:cNvSpPr>
                  <a:spLocks noChangeShapeType="1"/>
                </p:cNvSpPr>
                <p:nvPr/>
              </p:nvSpPr>
              <p:spPr bwMode="auto">
                <a:xfrm>
                  <a:off x="2601" y="7714"/>
                  <a:ext cx="0" cy="312"/>
                </a:xfrm>
                <a:prstGeom prst="line">
                  <a:avLst/>
                </a:prstGeom>
                <a:noFill/>
                <a:ln w="9525">
                  <a:solidFill>
                    <a:srgbClr val="000000"/>
                  </a:solidFill>
                  <a:round/>
                  <a:headEnd/>
                  <a:tailEnd/>
                </a:ln>
              </p:spPr>
              <p:txBody>
                <a:bodyPr/>
                <a:lstStyle/>
                <a:p>
                  <a:endParaRPr lang="zh-CN" altLang="en-US"/>
                </a:p>
              </p:txBody>
            </p:sp>
          </p:grpSp>
          <p:sp>
            <p:nvSpPr>
              <p:cNvPr id="105520" name="Text Box 1109"/>
              <p:cNvSpPr txBox="1">
                <a:spLocks noChangeArrowheads="1"/>
              </p:cNvSpPr>
              <p:nvPr/>
            </p:nvSpPr>
            <p:spPr bwMode="auto">
              <a:xfrm>
                <a:off x="3243" y="7501"/>
                <a:ext cx="918" cy="198"/>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200" b="1">
                    <a:solidFill>
                      <a:srgbClr val="008000"/>
                    </a:solidFill>
                    <a:latin typeface="仿宋_GB2312" pitchFamily="49" charset="-122"/>
                  </a:rPr>
                  <a:t>next queue</a:t>
                </a:r>
              </a:p>
            </p:txBody>
          </p:sp>
          <p:sp>
            <p:nvSpPr>
              <p:cNvPr id="105521" name="Line 1110"/>
              <p:cNvSpPr>
                <a:spLocks noChangeShapeType="1"/>
              </p:cNvSpPr>
              <p:nvPr/>
            </p:nvSpPr>
            <p:spPr bwMode="auto">
              <a:xfrm flipH="1">
                <a:off x="2601" y="8338"/>
                <a:ext cx="2340" cy="0"/>
              </a:xfrm>
              <a:prstGeom prst="line">
                <a:avLst/>
              </a:prstGeom>
              <a:noFill/>
              <a:ln w="9525">
                <a:solidFill>
                  <a:srgbClr val="000000"/>
                </a:solidFill>
                <a:round/>
                <a:headEnd/>
                <a:tailEnd/>
              </a:ln>
            </p:spPr>
            <p:txBody>
              <a:bodyPr/>
              <a:lstStyle/>
              <a:p>
                <a:endParaRPr lang="zh-CN" altLang="en-US"/>
              </a:p>
            </p:txBody>
          </p:sp>
          <p:sp>
            <p:nvSpPr>
              <p:cNvPr id="105522" name="Line 1111"/>
              <p:cNvSpPr>
                <a:spLocks noChangeShapeType="1"/>
              </p:cNvSpPr>
              <p:nvPr/>
            </p:nvSpPr>
            <p:spPr bwMode="auto">
              <a:xfrm flipV="1">
                <a:off x="2601" y="7870"/>
                <a:ext cx="0" cy="468"/>
              </a:xfrm>
              <a:prstGeom prst="line">
                <a:avLst/>
              </a:prstGeom>
              <a:noFill/>
              <a:ln w="9525">
                <a:solidFill>
                  <a:srgbClr val="000000"/>
                </a:solidFill>
                <a:round/>
                <a:headEnd/>
                <a:tailEnd/>
              </a:ln>
            </p:spPr>
            <p:txBody>
              <a:bodyPr/>
              <a:lstStyle/>
              <a:p>
                <a:endParaRPr lang="zh-CN" altLang="en-US"/>
              </a:p>
            </p:txBody>
          </p:sp>
          <p:sp>
            <p:nvSpPr>
              <p:cNvPr id="105523" name="Line 1112"/>
              <p:cNvSpPr>
                <a:spLocks noChangeShapeType="1"/>
              </p:cNvSpPr>
              <p:nvPr/>
            </p:nvSpPr>
            <p:spPr bwMode="auto">
              <a:xfrm>
                <a:off x="2601" y="7870"/>
                <a:ext cx="360" cy="0"/>
              </a:xfrm>
              <a:prstGeom prst="line">
                <a:avLst/>
              </a:prstGeom>
              <a:noFill/>
              <a:ln w="9525">
                <a:solidFill>
                  <a:srgbClr val="000000"/>
                </a:solidFill>
                <a:round/>
                <a:headEnd/>
                <a:tailEnd type="triangle" w="med" len="med"/>
              </a:ln>
            </p:spPr>
            <p:txBody>
              <a:bodyPr/>
              <a:lstStyle/>
              <a:p>
                <a:endParaRPr lang="zh-CN" altLang="en-US"/>
              </a:p>
            </p:txBody>
          </p:sp>
          <p:sp>
            <p:nvSpPr>
              <p:cNvPr id="105524" name="Line 1113"/>
              <p:cNvSpPr>
                <a:spLocks noChangeShapeType="1"/>
              </p:cNvSpPr>
              <p:nvPr/>
            </p:nvSpPr>
            <p:spPr bwMode="auto">
              <a:xfrm>
                <a:off x="4221" y="7870"/>
                <a:ext cx="720" cy="0"/>
              </a:xfrm>
              <a:prstGeom prst="line">
                <a:avLst/>
              </a:prstGeom>
              <a:noFill/>
              <a:ln w="9525">
                <a:solidFill>
                  <a:srgbClr val="000000"/>
                </a:solidFill>
                <a:round/>
                <a:headEnd/>
                <a:tailEnd type="triangle" w="med" len="med"/>
              </a:ln>
            </p:spPr>
            <p:txBody>
              <a:bodyPr/>
              <a:lstStyle/>
              <a:p>
                <a:endParaRPr lang="zh-CN" altLang="en-US"/>
              </a:p>
            </p:txBody>
          </p:sp>
          <p:sp>
            <p:nvSpPr>
              <p:cNvPr id="105525" name="Text Box 1114"/>
              <p:cNvSpPr txBox="1">
                <a:spLocks noChangeArrowheads="1"/>
              </p:cNvSpPr>
              <p:nvPr/>
            </p:nvSpPr>
            <p:spPr bwMode="auto">
              <a:xfrm>
                <a:off x="3246" y="8101"/>
                <a:ext cx="918" cy="198"/>
              </a:xfrm>
              <a:prstGeom prst="rect">
                <a:avLst/>
              </a:prstGeom>
              <a:solidFill>
                <a:srgbClr val="CCFFCC"/>
              </a:solidFill>
              <a:ln w="9525">
                <a:noFill/>
                <a:miter lim="800000"/>
                <a:headEnd/>
                <a:tailEnd/>
              </a:ln>
            </p:spPr>
            <p:txBody>
              <a:bodyPr lIns="0" tIns="0" rIns="0" bIns="0"/>
              <a:lstStyle/>
              <a:p>
                <a:pPr algn="just" eaLnBrk="0" hangingPunct="0">
                  <a:lnSpc>
                    <a:spcPct val="80000"/>
                  </a:lnSpc>
                </a:pPr>
                <a:r>
                  <a:rPr kumimoji="0" lang="en-US" altLang="zh-CN" sz="1200" b="1">
                    <a:solidFill>
                      <a:srgbClr val="008000"/>
                    </a:solidFill>
                    <a:latin typeface="仿宋_GB2312" pitchFamily="49" charset="-122"/>
                  </a:rPr>
                  <a:t>  signal</a:t>
                </a:r>
              </a:p>
            </p:txBody>
          </p:sp>
        </p:grpSp>
        <p:sp>
          <p:nvSpPr>
            <p:cNvPr id="105483" name="Text Box 1115"/>
            <p:cNvSpPr txBox="1">
              <a:spLocks noChangeArrowheads="1"/>
            </p:cNvSpPr>
            <p:nvPr/>
          </p:nvSpPr>
          <p:spPr bwMode="auto">
            <a:xfrm>
              <a:off x="3385" y="1634"/>
              <a:ext cx="1267" cy="222"/>
            </a:xfrm>
            <a:prstGeom prst="rect">
              <a:avLst/>
            </a:prstGeom>
            <a:solidFill>
              <a:srgbClr val="CCFFCC"/>
            </a:solidFill>
            <a:ln w="9525">
              <a:solidFill>
                <a:srgbClr val="000000"/>
              </a:solidFill>
              <a:miter lim="800000"/>
              <a:headEnd/>
              <a:tailEnd/>
            </a:ln>
          </p:spPr>
          <p:txBody>
            <a:bodyPr/>
            <a:lstStyle/>
            <a:p>
              <a:pPr algn="ctr" eaLnBrk="0" hangingPunct="0"/>
              <a:r>
                <a:rPr kumimoji="0" lang="zh-CN" altLang="en-US" b="1">
                  <a:solidFill>
                    <a:srgbClr val="008000"/>
                  </a:solidFill>
                  <a:latin typeface="仿宋_GB2312" pitchFamily="49" charset="-122"/>
                </a:rPr>
                <a:t>局部数据</a:t>
              </a:r>
            </a:p>
          </p:txBody>
        </p:sp>
        <p:sp>
          <p:nvSpPr>
            <p:cNvPr id="105484" name="Text Box 1116"/>
            <p:cNvSpPr txBox="1">
              <a:spLocks noChangeArrowheads="1"/>
            </p:cNvSpPr>
            <p:nvPr/>
          </p:nvSpPr>
          <p:spPr bwMode="auto">
            <a:xfrm>
              <a:off x="3385" y="1930"/>
              <a:ext cx="1267" cy="222"/>
            </a:xfrm>
            <a:prstGeom prst="rect">
              <a:avLst/>
            </a:prstGeom>
            <a:solidFill>
              <a:srgbClr val="CCFFCC"/>
            </a:solidFill>
            <a:ln w="9525">
              <a:solidFill>
                <a:srgbClr val="000000"/>
              </a:solidFill>
              <a:miter lim="800000"/>
              <a:headEnd/>
              <a:tailEnd/>
            </a:ln>
          </p:spPr>
          <p:txBody>
            <a:bodyPr/>
            <a:lstStyle/>
            <a:p>
              <a:pPr algn="ctr" eaLnBrk="0" hangingPunct="0"/>
              <a:r>
                <a:rPr kumimoji="0" lang="zh-CN" altLang="en-US" b="1">
                  <a:solidFill>
                    <a:srgbClr val="008000"/>
                  </a:solidFill>
                  <a:latin typeface="仿宋_GB2312" pitchFamily="49" charset="-122"/>
                </a:rPr>
                <a:t>条件变量</a:t>
              </a:r>
            </a:p>
          </p:txBody>
        </p:sp>
        <p:sp>
          <p:nvSpPr>
            <p:cNvPr id="105485" name="Text Box 1117"/>
            <p:cNvSpPr txBox="1">
              <a:spLocks noChangeArrowheads="1"/>
            </p:cNvSpPr>
            <p:nvPr/>
          </p:nvSpPr>
          <p:spPr bwMode="auto">
            <a:xfrm>
              <a:off x="3385" y="2300"/>
              <a:ext cx="1267" cy="296"/>
            </a:xfrm>
            <a:prstGeom prst="rect">
              <a:avLst/>
            </a:prstGeom>
            <a:solidFill>
              <a:srgbClr val="CCFFCC"/>
            </a:solidFill>
            <a:ln w="9525">
              <a:solidFill>
                <a:srgbClr val="000000"/>
              </a:solidFill>
              <a:miter lim="800000"/>
              <a:headEnd/>
              <a:tailEnd/>
            </a:ln>
          </p:spPr>
          <p:txBody>
            <a:bodyPr tIns="82800" bIns="82800"/>
            <a:lstStyle/>
            <a:p>
              <a:pPr algn="ctr" eaLnBrk="0" hangingPunct="0"/>
              <a:r>
                <a:rPr kumimoji="0" lang="zh-CN" altLang="en-US" b="1">
                  <a:solidFill>
                    <a:srgbClr val="008000"/>
                  </a:solidFill>
                  <a:latin typeface="仿宋_GB2312" pitchFamily="49" charset="-122"/>
                </a:rPr>
                <a:t>过程</a:t>
              </a:r>
              <a:r>
                <a:rPr kumimoji="0" lang="en-US" altLang="zh-CN" b="1">
                  <a:solidFill>
                    <a:srgbClr val="008000"/>
                  </a:solidFill>
                  <a:latin typeface="仿宋_GB2312" pitchFamily="49" charset="-122"/>
                </a:rPr>
                <a:t>1</a:t>
              </a:r>
            </a:p>
          </p:txBody>
        </p:sp>
        <p:sp>
          <p:nvSpPr>
            <p:cNvPr id="105486" name="Text Box 1118"/>
            <p:cNvSpPr txBox="1">
              <a:spLocks noChangeArrowheads="1"/>
            </p:cNvSpPr>
            <p:nvPr/>
          </p:nvSpPr>
          <p:spPr bwMode="auto">
            <a:xfrm>
              <a:off x="3385" y="2892"/>
              <a:ext cx="1267" cy="296"/>
            </a:xfrm>
            <a:prstGeom prst="rect">
              <a:avLst/>
            </a:prstGeom>
            <a:solidFill>
              <a:srgbClr val="CCFFCC"/>
            </a:solidFill>
            <a:ln w="9525">
              <a:solidFill>
                <a:srgbClr val="000000"/>
              </a:solidFill>
              <a:miter lim="800000"/>
              <a:headEnd/>
              <a:tailEnd/>
            </a:ln>
          </p:spPr>
          <p:txBody>
            <a:bodyPr tIns="82800" bIns="82800"/>
            <a:lstStyle/>
            <a:p>
              <a:pPr algn="ctr" eaLnBrk="0" hangingPunct="0"/>
              <a:r>
                <a:rPr kumimoji="0" lang="zh-CN" altLang="en-US" b="1">
                  <a:solidFill>
                    <a:srgbClr val="008000"/>
                  </a:solidFill>
                  <a:latin typeface="仿宋_GB2312" pitchFamily="49" charset="-122"/>
                </a:rPr>
                <a:t>过程</a:t>
              </a:r>
              <a:r>
                <a:rPr kumimoji="0" lang="en-US" altLang="zh-CN" b="1">
                  <a:solidFill>
                    <a:srgbClr val="008000"/>
                  </a:solidFill>
                  <a:latin typeface="仿宋_GB2312" pitchFamily="49" charset="-122"/>
                </a:rPr>
                <a:t>k</a:t>
              </a:r>
            </a:p>
          </p:txBody>
        </p:sp>
        <p:sp>
          <p:nvSpPr>
            <p:cNvPr id="105487" name="Text Box 1119"/>
            <p:cNvSpPr txBox="1">
              <a:spLocks noChangeArrowheads="1"/>
            </p:cNvSpPr>
            <p:nvPr/>
          </p:nvSpPr>
          <p:spPr bwMode="auto">
            <a:xfrm>
              <a:off x="3372" y="3706"/>
              <a:ext cx="646" cy="148"/>
            </a:xfrm>
            <a:prstGeom prst="rect">
              <a:avLst/>
            </a:prstGeom>
            <a:solidFill>
              <a:srgbClr val="CCFFCC"/>
            </a:solidFill>
            <a:ln w="9525">
              <a:noFill/>
              <a:miter lim="800000"/>
              <a:headEnd/>
              <a:tailEnd/>
            </a:ln>
          </p:spPr>
          <p:txBody>
            <a:bodyPr lIns="0" tIns="0" rIns="0" bIns="0"/>
            <a:lstStyle/>
            <a:p>
              <a:pPr algn="ctr" eaLnBrk="0" hangingPunct="0"/>
              <a:r>
                <a:rPr kumimoji="0" lang="zh-CN" altLang="en-US" sz="1600" b="1">
                  <a:solidFill>
                    <a:srgbClr val="008000"/>
                  </a:solidFill>
                  <a:latin typeface="仿宋_GB2312" pitchFamily="49" charset="-122"/>
                </a:rPr>
                <a:t>出口</a:t>
              </a:r>
            </a:p>
            <a:p>
              <a:pPr algn="ctr" eaLnBrk="0" hangingPunct="0"/>
              <a:endParaRPr kumimoji="0" lang="en-US" altLang="zh-CN" sz="1600" b="1">
                <a:solidFill>
                  <a:srgbClr val="008000"/>
                </a:solidFill>
                <a:latin typeface="仿宋_GB2312" pitchFamily="49" charset="-122"/>
              </a:endParaRPr>
            </a:p>
          </p:txBody>
        </p:sp>
        <p:sp>
          <p:nvSpPr>
            <p:cNvPr id="105488" name="Text Box 1120"/>
            <p:cNvSpPr txBox="1">
              <a:spLocks noChangeArrowheads="1"/>
            </p:cNvSpPr>
            <p:nvPr/>
          </p:nvSpPr>
          <p:spPr bwMode="auto">
            <a:xfrm>
              <a:off x="3385" y="3336"/>
              <a:ext cx="1267" cy="222"/>
            </a:xfrm>
            <a:prstGeom prst="rect">
              <a:avLst/>
            </a:prstGeom>
            <a:solidFill>
              <a:srgbClr val="CCFFCC"/>
            </a:solidFill>
            <a:ln w="9525">
              <a:solidFill>
                <a:srgbClr val="000000"/>
              </a:solidFill>
              <a:miter lim="800000"/>
              <a:headEnd/>
              <a:tailEnd/>
            </a:ln>
          </p:spPr>
          <p:txBody>
            <a:bodyPr/>
            <a:lstStyle/>
            <a:p>
              <a:pPr algn="ctr" eaLnBrk="0" hangingPunct="0"/>
              <a:r>
                <a:rPr kumimoji="0" lang="zh-CN" altLang="en-US" b="1">
                  <a:solidFill>
                    <a:srgbClr val="008000"/>
                  </a:solidFill>
                  <a:latin typeface="仿宋_GB2312" pitchFamily="49" charset="-122"/>
                </a:rPr>
                <a:t>初始化代码</a:t>
              </a:r>
            </a:p>
          </p:txBody>
        </p:sp>
        <p:sp>
          <p:nvSpPr>
            <p:cNvPr id="105489" name="Line 1121"/>
            <p:cNvSpPr>
              <a:spLocks noChangeShapeType="1"/>
            </p:cNvSpPr>
            <p:nvPr/>
          </p:nvSpPr>
          <p:spPr bwMode="auto">
            <a:xfrm>
              <a:off x="4018" y="3632"/>
              <a:ext cx="0" cy="222"/>
            </a:xfrm>
            <a:prstGeom prst="line">
              <a:avLst/>
            </a:prstGeom>
            <a:noFill/>
            <a:ln w="9525">
              <a:solidFill>
                <a:srgbClr val="000000"/>
              </a:solidFill>
              <a:round/>
              <a:headEnd/>
              <a:tailEnd type="triangle" w="med" len="med"/>
            </a:ln>
          </p:spPr>
          <p:txBody>
            <a:bodyPr/>
            <a:lstStyle/>
            <a:p>
              <a:endParaRPr lang="zh-CN" altLang="en-US"/>
            </a:p>
          </p:txBody>
        </p:sp>
        <p:sp>
          <p:nvSpPr>
            <p:cNvPr id="105490" name="Text Box 1122"/>
            <p:cNvSpPr txBox="1">
              <a:spLocks noChangeArrowheads="1"/>
            </p:cNvSpPr>
            <p:nvPr/>
          </p:nvSpPr>
          <p:spPr bwMode="auto">
            <a:xfrm>
              <a:off x="4272" y="1104"/>
              <a:ext cx="646" cy="148"/>
            </a:xfrm>
            <a:prstGeom prst="rect">
              <a:avLst/>
            </a:prstGeom>
            <a:solidFill>
              <a:srgbClr val="CCFFCC"/>
            </a:solidFill>
            <a:ln w="9525">
              <a:no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入口</a:t>
              </a:r>
            </a:p>
            <a:p>
              <a:pPr algn="ctr" eaLnBrk="0" hangingPunct="0"/>
              <a:endParaRPr kumimoji="0" lang="en-US" altLang="zh-CN" b="1">
                <a:solidFill>
                  <a:srgbClr val="008000"/>
                </a:solidFill>
                <a:latin typeface="仿宋_GB2312" pitchFamily="49" charset="-122"/>
              </a:endParaRPr>
            </a:p>
          </p:txBody>
        </p:sp>
        <p:sp>
          <p:nvSpPr>
            <p:cNvPr id="105491" name="Text Box 1123"/>
            <p:cNvSpPr txBox="1">
              <a:spLocks noChangeArrowheads="1"/>
            </p:cNvSpPr>
            <p:nvPr/>
          </p:nvSpPr>
          <p:spPr bwMode="auto">
            <a:xfrm>
              <a:off x="2878" y="1486"/>
              <a:ext cx="646" cy="148"/>
            </a:xfrm>
            <a:prstGeom prst="rect">
              <a:avLst/>
            </a:prstGeom>
            <a:solidFill>
              <a:srgbClr val="CCFFCC"/>
            </a:solidFill>
            <a:ln w="9525">
              <a:no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工作区域</a:t>
              </a:r>
            </a:p>
            <a:p>
              <a:pPr algn="ctr" eaLnBrk="0" hangingPunct="0"/>
              <a:endParaRPr kumimoji="0" lang="en-US" altLang="zh-CN" sz="700" b="1">
                <a:solidFill>
                  <a:srgbClr val="008000"/>
                </a:solidFill>
                <a:latin typeface="仿宋_GB2312" pitchFamily="49" charset="-122"/>
              </a:endParaRPr>
            </a:p>
          </p:txBody>
        </p:sp>
        <p:grpSp>
          <p:nvGrpSpPr>
            <p:cNvPr id="105492" name="Group 1124"/>
            <p:cNvGrpSpPr>
              <a:grpSpLocks/>
            </p:cNvGrpSpPr>
            <p:nvPr/>
          </p:nvGrpSpPr>
          <p:grpSpPr bwMode="auto">
            <a:xfrm>
              <a:off x="3892" y="720"/>
              <a:ext cx="253" cy="518"/>
              <a:chOff x="5841" y="5842"/>
              <a:chExt cx="360" cy="1404"/>
            </a:xfrm>
          </p:grpSpPr>
          <p:sp>
            <p:nvSpPr>
              <p:cNvPr id="105508" name="Line 1125"/>
              <p:cNvSpPr>
                <a:spLocks noChangeShapeType="1"/>
              </p:cNvSpPr>
              <p:nvPr/>
            </p:nvSpPr>
            <p:spPr bwMode="auto">
              <a:xfrm>
                <a:off x="5841" y="5842"/>
                <a:ext cx="0" cy="1404"/>
              </a:xfrm>
              <a:prstGeom prst="line">
                <a:avLst/>
              </a:prstGeom>
              <a:noFill/>
              <a:ln w="9525">
                <a:solidFill>
                  <a:srgbClr val="000000"/>
                </a:solidFill>
                <a:round/>
                <a:headEnd/>
                <a:tailEnd/>
              </a:ln>
            </p:spPr>
            <p:txBody>
              <a:bodyPr/>
              <a:lstStyle/>
              <a:p>
                <a:endParaRPr lang="zh-CN" altLang="en-US"/>
              </a:p>
            </p:txBody>
          </p:sp>
          <p:sp>
            <p:nvSpPr>
              <p:cNvPr id="105509" name="Line 1126"/>
              <p:cNvSpPr>
                <a:spLocks noChangeShapeType="1"/>
              </p:cNvSpPr>
              <p:nvPr/>
            </p:nvSpPr>
            <p:spPr bwMode="auto">
              <a:xfrm>
                <a:off x="6201" y="5842"/>
                <a:ext cx="0" cy="1404"/>
              </a:xfrm>
              <a:prstGeom prst="line">
                <a:avLst/>
              </a:prstGeom>
              <a:noFill/>
              <a:ln w="9525">
                <a:solidFill>
                  <a:srgbClr val="000000"/>
                </a:solidFill>
                <a:round/>
                <a:headEnd/>
                <a:tailEnd/>
              </a:ln>
            </p:spPr>
            <p:txBody>
              <a:bodyPr/>
              <a:lstStyle/>
              <a:p>
                <a:endParaRPr lang="zh-CN" altLang="en-US"/>
              </a:p>
            </p:txBody>
          </p:sp>
          <p:sp>
            <p:nvSpPr>
              <p:cNvPr id="105510" name="Line 1127"/>
              <p:cNvSpPr>
                <a:spLocks noChangeShapeType="1"/>
              </p:cNvSpPr>
              <p:nvPr/>
            </p:nvSpPr>
            <p:spPr bwMode="auto">
              <a:xfrm>
                <a:off x="5841" y="7246"/>
                <a:ext cx="360" cy="0"/>
              </a:xfrm>
              <a:prstGeom prst="line">
                <a:avLst/>
              </a:prstGeom>
              <a:noFill/>
              <a:ln w="9525">
                <a:solidFill>
                  <a:srgbClr val="000000"/>
                </a:solidFill>
                <a:round/>
                <a:headEnd/>
                <a:tailEnd/>
              </a:ln>
            </p:spPr>
            <p:txBody>
              <a:bodyPr/>
              <a:lstStyle/>
              <a:p>
                <a:endParaRPr lang="zh-CN" altLang="en-US"/>
              </a:p>
            </p:txBody>
          </p:sp>
          <p:sp>
            <p:nvSpPr>
              <p:cNvPr id="105511" name="Line 1128"/>
              <p:cNvSpPr>
                <a:spLocks noChangeShapeType="1"/>
              </p:cNvSpPr>
              <p:nvPr/>
            </p:nvSpPr>
            <p:spPr bwMode="auto">
              <a:xfrm>
                <a:off x="5841" y="7090"/>
                <a:ext cx="360" cy="0"/>
              </a:xfrm>
              <a:prstGeom prst="line">
                <a:avLst/>
              </a:prstGeom>
              <a:noFill/>
              <a:ln w="9525">
                <a:solidFill>
                  <a:srgbClr val="000000"/>
                </a:solidFill>
                <a:round/>
                <a:headEnd/>
                <a:tailEnd/>
              </a:ln>
            </p:spPr>
            <p:txBody>
              <a:bodyPr/>
              <a:lstStyle/>
              <a:p>
                <a:endParaRPr lang="zh-CN" altLang="en-US"/>
              </a:p>
            </p:txBody>
          </p:sp>
          <p:sp>
            <p:nvSpPr>
              <p:cNvPr id="105512" name="Line 1129"/>
              <p:cNvSpPr>
                <a:spLocks noChangeShapeType="1"/>
              </p:cNvSpPr>
              <p:nvPr/>
            </p:nvSpPr>
            <p:spPr bwMode="auto">
              <a:xfrm>
                <a:off x="5841" y="6934"/>
                <a:ext cx="360" cy="0"/>
              </a:xfrm>
              <a:prstGeom prst="line">
                <a:avLst/>
              </a:prstGeom>
              <a:noFill/>
              <a:ln w="9525">
                <a:solidFill>
                  <a:srgbClr val="000000"/>
                </a:solidFill>
                <a:round/>
                <a:headEnd/>
                <a:tailEnd/>
              </a:ln>
            </p:spPr>
            <p:txBody>
              <a:bodyPr/>
              <a:lstStyle/>
              <a:p>
                <a:endParaRPr lang="zh-CN" altLang="en-US"/>
              </a:p>
            </p:txBody>
          </p:sp>
          <p:sp>
            <p:nvSpPr>
              <p:cNvPr id="105513" name="Line 1130"/>
              <p:cNvSpPr>
                <a:spLocks noChangeShapeType="1"/>
              </p:cNvSpPr>
              <p:nvPr/>
            </p:nvSpPr>
            <p:spPr bwMode="auto">
              <a:xfrm>
                <a:off x="5841" y="6778"/>
                <a:ext cx="360" cy="0"/>
              </a:xfrm>
              <a:prstGeom prst="line">
                <a:avLst/>
              </a:prstGeom>
              <a:noFill/>
              <a:ln w="9525">
                <a:solidFill>
                  <a:srgbClr val="000000"/>
                </a:solidFill>
                <a:round/>
                <a:headEnd/>
                <a:tailEnd/>
              </a:ln>
            </p:spPr>
            <p:txBody>
              <a:bodyPr/>
              <a:lstStyle/>
              <a:p>
                <a:endParaRPr lang="zh-CN" altLang="en-US"/>
              </a:p>
            </p:txBody>
          </p:sp>
          <p:sp>
            <p:nvSpPr>
              <p:cNvPr id="105514" name="Line 1131"/>
              <p:cNvSpPr>
                <a:spLocks noChangeShapeType="1"/>
              </p:cNvSpPr>
              <p:nvPr/>
            </p:nvSpPr>
            <p:spPr bwMode="auto">
              <a:xfrm>
                <a:off x="5841" y="6622"/>
                <a:ext cx="360" cy="0"/>
              </a:xfrm>
              <a:prstGeom prst="line">
                <a:avLst/>
              </a:prstGeom>
              <a:noFill/>
              <a:ln w="9525">
                <a:solidFill>
                  <a:srgbClr val="000000"/>
                </a:solidFill>
                <a:round/>
                <a:headEnd/>
                <a:tailEnd/>
              </a:ln>
            </p:spPr>
            <p:txBody>
              <a:bodyPr/>
              <a:lstStyle/>
              <a:p>
                <a:endParaRPr lang="zh-CN" altLang="en-US"/>
              </a:p>
            </p:txBody>
          </p:sp>
          <p:sp>
            <p:nvSpPr>
              <p:cNvPr id="105515" name="Line 1132"/>
              <p:cNvSpPr>
                <a:spLocks noChangeShapeType="1"/>
              </p:cNvSpPr>
              <p:nvPr/>
            </p:nvSpPr>
            <p:spPr bwMode="auto">
              <a:xfrm>
                <a:off x="5841" y="6466"/>
                <a:ext cx="360" cy="0"/>
              </a:xfrm>
              <a:prstGeom prst="line">
                <a:avLst/>
              </a:prstGeom>
              <a:noFill/>
              <a:ln w="9525">
                <a:solidFill>
                  <a:srgbClr val="000000"/>
                </a:solidFill>
                <a:round/>
                <a:headEnd/>
                <a:tailEnd/>
              </a:ln>
            </p:spPr>
            <p:txBody>
              <a:bodyPr/>
              <a:lstStyle/>
              <a:p>
                <a:endParaRPr lang="zh-CN" altLang="en-US"/>
              </a:p>
            </p:txBody>
          </p:sp>
          <p:sp>
            <p:nvSpPr>
              <p:cNvPr id="105516" name="Line 1133"/>
              <p:cNvSpPr>
                <a:spLocks noChangeShapeType="1"/>
              </p:cNvSpPr>
              <p:nvPr/>
            </p:nvSpPr>
            <p:spPr bwMode="auto">
              <a:xfrm>
                <a:off x="5841" y="6310"/>
                <a:ext cx="360" cy="0"/>
              </a:xfrm>
              <a:prstGeom prst="line">
                <a:avLst/>
              </a:prstGeom>
              <a:noFill/>
              <a:ln w="9525">
                <a:solidFill>
                  <a:srgbClr val="000000"/>
                </a:solidFill>
                <a:round/>
                <a:headEnd/>
                <a:tailEnd/>
              </a:ln>
            </p:spPr>
            <p:txBody>
              <a:bodyPr/>
              <a:lstStyle/>
              <a:p>
                <a:endParaRPr lang="zh-CN" altLang="en-US"/>
              </a:p>
            </p:txBody>
          </p:sp>
          <p:sp>
            <p:nvSpPr>
              <p:cNvPr id="105517" name="Line 1134"/>
              <p:cNvSpPr>
                <a:spLocks noChangeShapeType="1"/>
              </p:cNvSpPr>
              <p:nvPr/>
            </p:nvSpPr>
            <p:spPr bwMode="auto">
              <a:xfrm>
                <a:off x="5841" y="6154"/>
                <a:ext cx="360" cy="0"/>
              </a:xfrm>
              <a:prstGeom prst="line">
                <a:avLst/>
              </a:prstGeom>
              <a:noFill/>
              <a:ln w="9525">
                <a:solidFill>
                  <a:srgbClr val="000000"/>
                </a:solidFill>
                <a:round/>
                <a:headEnd/>
                <a:tailEnd/>
              </a:ln>
            </p:spPr>
            <p:txBody>
              <a:bodyPr/>
              <a:lstStyle/>
              <a:p>
                <a:endParaRPr lang="zh-CN" altLang="en-US"/>
              </a:p>
            </p:txBody>
          </p:sp>
          <p:sp>
            <p:nvSpPr>
              <p:cNvPr id="105518" name="Line 1135"/>
              <p:cNvSpPr>
                <a:spLocks noChangeShapeType="1"/>
              </p:cNvSpPr>
              <p:nvPr/>
            </p:nvSpPr>
            <p:spPr bwMode="auto">
              <a:xfrm>
                <a:off x="5841" y="5998"/>
                <a:ext cx="360" cy="0"/>
              </a:xfrm>
              <a:prstGeom prst="line">
                <a:avLst/>
              </a:prstGeom>
              <a:noFill/>
              <a:ln w="9525">
                <a:solidFill>
                  <a:srgbClr val="000000"/>
                </a:solidFill>
                <a:round/>
                <a:headEnd/>
                <a:tailEnd/>
              </a:ln>
            </p:spPr>
            <p:txBody>
              <a:bodyPr/>
              <a:lstStyle/>
              <a:p>
                <a:endParaRPr lang="zh-CN" altLang="en-US"/>
              </a:p>
            </p:txBody>
          </p:sp>
        </p:grpSp>
        <p:sp>
          <p:nvSpPr>
            <p:cNvPr id="105493" name="Line 1136"/>
            <p:cNvSpPr>
              <a:spLocks noChangeShapeType="1"/>
            </p:cNvSpPr>
            <p:nvPr/>
          </p:nvSpPr>
          <p:spPr bwMode="auto">
            <a:xfrm>
              <a:off x="4018" y="1248"/>
              <a:ext cx="0" cy="222"/>
            </a:xfrm>
            <a:prstGeom prst="line">
              <a:avLst/>
            </a:prstGeom>
            <a:noFill/>
            <a:ln w="9525">
              <a:solidFill>
                <a:srgbClr val="000000"/>
              </a:solidFill>
              <a:round/>
              <a:headEnd/>
              <a:tailEnd type="triangle" w="med" len="med"/>
            </a:ln>
          </p:spPr>
          <p:txBody>
            <a:bodyPr/>
            <a:lstStyle/>
            <a:p>
              <a:endParaRPr lang="zh-CN" altLang="en-US"/>
            </a:p>
          </p:txBody>
        </p:sp>
        <p:sp>
          <p:nvSpPr>
            <p:cNvPr id="105494" name="Line 1137"/>
            <p:cNvSpPr>
              <a:spLocks noChangeShapeType="1"/>
            </p:cNvSpPr>
            <p:nvPr/>
          </p:nvSpPr>
          <p:spPr bwMode="auto">
            <a:xfrm>
              <a:off x="4018" y="576"/>
              <a:ext cx="0" cy="222"/>
            </a:xfrm>
            <a:prstGeom prst="line">
              <a:avLst/>
            </a:prstGeom>
            <a:noFill/>
            <a:ln w="9525">
              <a:solidFill>
                <a:srgbClr val="000000"/>
              </a:solidFill>
              <a:round/>
              <a:headEnd/>
              <a:tailEnd type="triangle" w="med" len="med"/>
            </a:ln>
          </p:spPr>
          <p:txBody>
            <a:bodyPr/>
            <a:lstStyle/>
            <a:p>
              <a:endParaRPr lang="zh-CN" altLang="en-US"/>
            </a:p>
          </p:txBody>
        </p:sp>
        <p:sp>
          <p:nvSpPr>
            <p:cNvPr id="105495" name="Text Box 1138"/>
            <p:cNvSpPr txBox="1">
              <a:spLocks noChangeArrowheads="1"/>
            </p:cNvSpPr>
            <p:nvPr/>
          </p:nvSpPr>
          <p:spPr bwMode="auto">
            <a:xfrm>
              <a:off x="4272" y="720"/>
              <a:ext cx="633" cy="296"/>
            </a:xfrm>
            <a:prstGeom prst="rect">
              <a:avLst/>
            </a:prstGeom>
            <a:solidFill>
              <a:srgbClr val="CCFFCC"/>
            </a:solidFill>
            <a:ln w="9525">
              <a:noFill/>
              <a:miter lim="800000"/>
              <a:headEnd/>
              <a:tailEnd/>
            </a:ln>
          </p:spPr>
          <p:txBody>
            <a:bodyPr lIns="0" tIns="0" rIns="0" bIns="0"/>
            <a:lstStyle/>
            <a:p>
              <a:pPr algn="ctr" eaLnBrk="0" hangingPunct="0"/>
              <a:r>
                <a:rPr kumimoji="0" lang="zh-CN" altLang="en-US" sz="1400" b="1">
                  <a:solidFill>
                    <a:srgbClr val="008000"/>
                  </a:solidFill>
                  <a:latin typeface="仿宋_GB2312" pitchFamily="49" charset="-122"/>
                </a:rPr>
                <a:t>等待调用的进程队列</a:t>
              </a:r>
            </a:p>
            <a:p>
              <a:pPr algn="ctr" eaLnBrk="0" hangingPunct="0"/>
              <a:endParaRPr kumimoji="0" lang="en-US" altLang="zh-CN" sz="1400" b="1">
                <a:solidFill>
                  <a:srgbClr val="008000"/>
                </a:solidFill>
                <a:latin typeface="仿宋_GB2312" pitchFamily="49" charset="-122"/>
              </a:endParaRPr>
            </a:p>
          </p:txBody>
        </p:sp>
        <p:sp>
          <p:nvSpPr>
            <p:cNvPr id="105496" name="Text Box 1139"/>
            <p:cNvSpPr txBox="1">
              <a:spLocks noChangeArrowheads="1"/>
            </p:cNvSpPr>
            <p:nvPr/>
          </p:nvSpPr>
          <p:spPr bwMode="auto">
            <a:xfrm>
              <a:off x="1056" y="1388"/>
              <a:ext cx="1140" cy="148"/>
            </a:xfrm>
            <a:prstGeom prst="rect">
              <a:avLst/>
            </a:prstGeom>
            <a:solidFill>
              <a:srgbClr val="CCFFCC"/>
            </a:solidFill>
            <a:ln w="9525">
              <a:no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等待区域</a:t>
              </a:r>
            </a:p>
            <a:p>
              <a:pPr algn="ctr" eaLnBrk="0" hangingPunct="0"/>
              <a:endParaRPr kumimoji="0" lang="en-US" altLang="zh-CN" sz="700" b="1">
                <a:solidFill>
                  <a:srgbClr val="008000"/>
                </a:solidFill>
                <a:latin typeface="仿宋_GB2312" pitchFamily="49" charset="-122"/>
              </a:endParaRPr>
            </a:p>
          </p:txBody>
        </p:sp>
        <p:sp>
          <p:nvSpPr>
            <p:cNvPr id="105497" name="Line 1140"/>
            <p:cNvSpPr>
              <a:spLocks noChangeShapeType="1"/>
            </p:cNvSpPr>
            <p:nvPr/>
          </p:nvSpPr>
          <p:spPr bwMode="auto">
            <a:xfrm>
              <a:off x="2751" y="1296"/>
              <a:ext cx="1141" cy="0"/>
            </a:xfrm>
            <a:prstGeom prst="line">
              <a:avLst/>
            </a:prstGeom>
            <a:noFill/>
            <a:ln w="9525">
              <a:solidFill>
                <a:srgbClr val="000000"/>
              </a:solidFill>
              <a:round/>
              <a:headEnd/>
              <a:tailEnd/>
            </a:ln>
          </p:spPr>
          <p:txBody>
            <a:bodyPr/>
            <a:lstStyle/>
            <a:p>
              <a:endParaRPr lang="zh-CN" altLang="en-US"/>
            </a:p>
          </p:txBody>
        </p:sp>
        <p:sp>
          <p:nvSpPr>
            <p:cNvPr id="105498" name="Line 1141"/>
            <p:cNvSpPr>
              <a:spLocks noChangeShapeType="1"/>
            </p:cNvSpPr>
            <p:nvPr/>
          </p:nvSpPr>
          <p:spPr bwMode="auto">
            <a:xfrm>
              <a:off x="4145" y="1296"/>
              <a:ext cx="760" cy="0"/>
            </a:xfrm>
            <a:prstGeom prst="line">
              <a:avLst/>
            </a:prstGeom>
            <a:noFill/>
            <a:ln w="9525">
              <a:solidFill>
                <a:srgbClr val="000000"/>
              </a:solidFill>
              <a:round/>
              <a:headEnd/>
              <a:tailEnd/>
            </a:ln>
          </p:spPr>
          <p:txBody>
            <a:bodyPr/>
            <a:lstStyle/>
            <a:p>
              <a:endParaRPr lang="zh-CN" altLang="en-US"/>
            </a:p>
          </p:txBody>
        </p:sp>
        <p:sp>
          <p:nvSpPr>
            <p:cNvPr id="105499" name="Line 1142"/>
            <p:cNvSpPr>
              <a:spLocks noChangeShapeType="1"/>
            </p:cNvSpPr>
            <p:nvPr/>
          </p:nvSpPr>
          <p:spPr bwMode="auto">
            <a:xfrm>
              <a:off x="2751" y="3744"/>
              <a:ext cx="1141" cy="0"/>
            </a:xfrm>
            <a:prstGeom prst="line">
              <a:avLst/>
            </a:prstGeom>
            <a:noFill/>
            <a:ln w="9525">
              <a:solidFill>
                <a:srgbClr val="000000"/>
              </a:solidFill>
              <a:round/>
              <a:headEnd/>
              <a:tailEnd/>
            </a:ln>
          </p:spPr>
          <p:txBody>
            <a:bodyPr/>
            <a:lstStyle/>
            <a:p>
              <a:endParaRPr lang="zh-CN" altLang="en-US"/>
            </a:p>
          </p:txBody>
        </p:sp>
        <p:sp>
          <p:nvSpPr>
            <p:cNvPr id="105500" name="Line 1143"/>
            <p:cNvSpPr>
              <a:spLocks noChangeShapeType="1"/>
            </p:cNvSpPr>
            <p:nvPr/>
          </p:nvSpPr>
          <p:spPr bwMode="auto">
            <a:xfrm>
              <a:off x="4145" y="3744"/>
              <a:ext cx="760" cy="0"/>
            </a:xfrm>
            <a:prstGeom prst="line">
              <a:avLst/>
            </a:prstGeom>
            <a:noFill/>
            <a:ln w="9525">
              <a:solidFill>
                <a:srgbClr val="000000"/>
              </a:solidFill>
              <a:round/>
              <a:headEnd/>
              <a:tailEnd/>
            </a:ln>
          </p:spPr>
          <p:txBody>
            <a:bodyPr/>
            <a:lstStyle/>
            <a:p>
              <a:endParaRPr lang="zh-CN" altLang="en-US"/>
            </a:p>
          </p:txBody>
        </p:sp>
        <p:sp>
          <p:nvSpPr>
            <p:cNvPr id="105501" name="Line 1144"/>
            <p:cNvSpPr>
              <a:spLocks noChangeShapeType="1"/>
            </p:cNvSpPr>
            <p:nvPr/>
          </p:nvSpPr>
          <p:spPr bwMode="auto">
            <a:xfrm>
              <a:off x="4896" y="1296"/>
              <a:ext cx="9" cy="2410"/>
            </a:xfrm>
            <a:prstGeom prst="line">
              <a:avLst/>
            </a:prstGeom>
            <a:noFill/>
            <a:ln w="9525">
              <a:solidFill>
                <a:srgbClr val="000000"/>
              </a:solidFill>
              <a:round/>
              <a:headEnd/>
              <a:tailEnd/>
            </a:ln>
          </p:spPr>
          <p:txBody>
            <a:bodyPr/>
            <a:lstStyle/>
            <a:p>
              <a:endParaRPr lang="zh-CN" altLang="en-US"/>
            </a:p>
          </p:txBody>
        </p:sp>
        <p:sp>
          <p:nvSpPr>
            <p:cNvPr id="105502" name="Line 1145"/>
            <p:cNvSpPr>
              <a:spLocks noChangeShapeType="1"/>
            </p:cNvSpPr>
            <p:nvPr/>
          </p:nvSpPr>
          <p:spPr bwMode="auto">
            <a:xfrm>
              <a:off x="3892" y="1296"/>
              <a:ext cx="0" cy="74"/>
            </a:xfrm>
            <a:prstGeom prst="line">
              <a:avLst/>
            </a:prstGeom>
            <a:noFill/>
            <a:ln w="9525">
              <a:solidFill>
                <a:srgbClr val="000000"/>
              </a:solidFill>
              <a:round/>
              <a:headEnd/>
              <a:tailEnd/>
            </a:ln>
          </p:spPr>
          <p:txBody>
            <a:bodyPr/>
            <a:lstStyle/>
            <a:p>
              <a:endParaRPr lang="zh-CN" altLang="en-US"/>
            </a:p>
          </p:txBody>
        </p:sp>
        <p:sp>
          <p:nvSpPr>
            <p:cNvPr id="105503" name="Line 1146"/>
            <p:cNvSpPr>
              <a:spLocks noChangeShapeType="1"/>
            </p:cNvSpPr>
            <p:nvPr/>
          </p:nvSpPr>
          <p:spPr bwMode="auto">
            <a:xfrm>
              <a:off x="4145" y="1296"/>
              <a:ext cx="0" cy="74"/>
            </a:xfrm>
            <a:prstGeom prst="line">
              <a:avLst/>
            </a:prstGeom>
            <a:noFill/>
            <a:ln w="9525">
              <a:solidFill>
                <a:srgbClr val="000000"/>
              </a:solidFill>
              <a:round/>
              <a:headEnd/>
              <a:tailEnd/>
            </a:ln>
          </p:spPr>
          <p:txBody>
            <a:bodyPr/>
            <a:lstStyle/>
            <a:p>
              <a:endParaRPr lang="zh-CN" altLang="en-US"/>
            </a:p>
          </p:txBody>
        </p:sp>
        <p:sp>
          <p:nvSpPr>
            <p:cNvPr id="105504" name="Line 1147"/>
            <p:cNvSpPr>
              <a:spLocks noChangeShapeType="1"/>
            </p:cNvSpPr>
            <p:nvPr/>
          </p:nvSpPr>
          <p:spPr bwMode="auto">
            <a:xfrm>
              <a:off x="3892" y="3670"/>
              <a:ext cx="0" cy="74"/>
            </a:xfrm>
            <a:prstGeom prst="line">
              <a:avLst/>
            </a:prstGeom>
            <a:noFill/>
            <a:ln w="9525">
              <a:solidFill>
                <a:srgbClr val="000000"/>
              </a:solidFill>
              <a:round/>
              <a:headEnd/>
              <a:tailEnd/>
            </a:ln>
          </p:spPr>
          <p:txBody>
            <a:bodyPr/>
            <a:lstStyle/>
            <a:p>
              <a:endParaRPr lang="zh-CN" altLang="en-US"/>
            </a:p>
          </p:txBody>
        </p:sp>
        <p:sp>
          <p:nvSpPr>
            <p:cNvPr id="105505" name="Line 1148"/>
            <p:cNvSpPr>
              <a:spLocks noChangeShapeType="1"/>
            </p:cNvSpPr>
            <p:nvPr/>
          </p:nvSpPr>
          <p:spPr bwMode="auto">
            <a:xfrm>
              <a:off x="4145" y="3670"/>
              <a:ext cx="0" cy="74"/>
            </a:xfrm>
            <a:prstGeom prst="line">
              <a:avLst/>
            </a:prstGeom>
            <a:noFill/>
            <a:ln w="9525">
              <a:solidFill>
                <a:srgbClr val="000000"/>
              </a:solidFill>
              <a:round/>
              <a:headEnd/>
              <a:tailEnd/>
            </a:ln>
          </p:spPr>
          <p:txBody>
            <a:bodyPr/>
            <a:lstStyle/>
            <a:p>
              <a:endParaRPr lang="zh-CN" altLang="en-US"/>
            </a:p>
          </p:txBody>
        </p:sp>
        <p:sp>
          <p:nvSpPr>
            <p:cNvPr id="105506" name="Text Box 1149"/>
            <p:cNvSpPr txBox="1">
              <a:spLocks noChangeArrowheads="1"/>
            </p:cNvSpPr>
            <p:nvPr/>
          </p:nvSpPr>
          <p:spPr bwMode="auto">
            <a:xfrm>
              <a:off x="1991" y="3928"/>
              <a:ext cx="2154" cy="296"/>
            </a:xfrm>
            <a:prstGeom prst="rect">
              <a:avLst/>
            </a:prstGeom>
            <a:solidFill>
              <a:srgbClr val="CCFFCC"/>
            </a:solidFill>
            <a:ln w="9525">
              <a:solidFill>
                <a:srgbClr val="FFFFFF"/>
              </a:solidFill>
              <a:miter lim="800000"/>
              <a:headEnd/>
              <a:tailEnd/>
            </a:ln>
          </p:spPr>
          <p:txBody>
            <a:bodyPr/>
            <a:lstStyle/>
            <a:p>
              <a:pPr eaLnBrk="0" hangingPunct="0"/>
              <a:r>
                <a:rPr kumimoji="0" lang="en-US" altLang="zh-CN" sz="2400" b="1">
                  <a:solidFill>
                    <a:srgbClr val="008000"/>
                  </a:solidFill>
                  <a:latin typeface="仿宋_GB2312" pitchFamily="49" charset="-122"/>
                </a:rPr>
                <a:t> </a:t>
              </a:r>
              <a:r>
                <a:rPr kumimoji="0" lang="zh-CN" altLang="zh-CN" sz="2400" b="1">
                  <a:solidFill>
                    <a:srgbClr val="008000"/>
                  </a:solidFill>
                  <a:latin typeface="仿宋_GB2312" pitchFamily="49" charset="-122"/>
                </a:rPr>
                <a:t> </a:t>
              </a:r>
              <a:r>
                <a:rPr kumimoji="0" lang="zh-CN" sz="2400" b="1">
                  <a:solidFill>
                    <a:srgbClr val="008000"/>
                  </a:solidFill>
                  <a:latin typeface="仿宋_GB2312" pitchFamily="49" charset="-122"/>
                </a:rPr>
                <a:t>管程的结构示意图</a:t>
              </a:r>
            </a:p>
            <a:p>
              <a:pPr algn="just" eaLnBrk="0" hangingPunct="0"/>
              <a:endParaRPr kumimoji="0" lang="en-US" altLang="zh-CN" sz="2400" b="1">
                <a:solidFill>
                  <a:srgbClr val="008000"/>
                </a:solidFill>
                <a:latin typeface="仿宋_GB2312" pitchFamily="49" charset="-122"/>
              </a:endParaRPr>
            </a:p>
          </p:txBody>
        </p:sp>
        <p:sp>
          <p:nvSpPr>
            <p:cNvPr id="105507" name="Text Box 1150"/>
            <p:cNvSpPr txBox="1">
              <a:spLocks noChangeArrowheads="1"/>
            </p:cNvSpPr>
            <p:nvPr/>
          </p:nvSpPr>
          <p:spPr bwMode="auto">
            <a:xfrm>
              <a:off x="3638" y="2670"/>
              <a:ext cx="760" cy="148"/>
            </a:xfrm>
            <a:prstGeom prst="rect">
              <a:avLst/>
            </a:prstGeom>
            <a:solidFill>
              <a:srgbClr val="CCFFCC"/>
            </a:solidFill>
            <a:ln w="9525">
              <a:noFill/>
              <a:miter lim="800000"/>
              <a:headEnd/>
              <a:tailEnd/>
            </a:ln>
          </p:spPr>
          <p:txBody>
            <a:bodyPr lIns="0" tIns="0" rIns="0" bIns="0"/>
            <a:lstStyle/>
            <a:p>
              <a:pPr eaLnBrk="0" hangingPunct="0"/>
              <a:r>
                <a:rPr kumimoji="0" lang="en-US" altLang="zh-CN" sz="1400" b="1">
                  <a:solidFill>
                    <a:srgbClr val="008000"/>
                  </a:solidFill>
                </a:rPr>
                <a:t>…</a:t>
              </a:r>
              <a:endParaRPr kumimoji="0" lang="en-US" altLang="zh-CN" sz="1400" b="1">
                <a:solidFill>
                  <a:srgbClr val="008000"/>
                </a:solidFill>
                <a:latin typeface="仿宋_GB2312" pitchFamily="49" charset="-122"/>
              </a:endParaRPr>
            </a:p>
            <a:p>
              <a:pPr algn="just" eaLnBrk="0" hangingPunct="0">
                <a:lnSpc>
                  <a:spcPct val="80000"/>
                </a:lnSpc>
              </a:pPr>
              <a:endParaRPr kumimoji="0" lang="en-US" altLang="zh-CN" sz="700" b="1">
                <a:solidFill>
                  <a:srgbClr val="008000"/>
                </a:solidFill>
                <a:latin typeface="仿宋_GB2312" pitchFamily="49" charset="-122"/>
              </a:endParaRPr>
            </a:p>
          </p:txBody>
        </p:sp>
      </p:grpSp>
    </p:spTree>
  </p:cSld>
  <p:clrMapOvr>
    <a:masterClrMapping/>
  </p:clrMapOvr>
  <p:transition>
    <p:checke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066800" y="-152400"/>
            <a:ext cx="7772400" cy="1206500"/>
          </a:xfrm>
        </p:spPr>
        <p:txBody>
          <a:bodyPr/>
          <a:lstStyle/>
          <a:p>
            <a:pPr eaLnBrk="1" hangingPunct="1"/>
            <a:r>
              <a:rPr lang="en-US" altLang="zh-CN" smtClean="0">
                <a:solidFill>
                  <a:schemeClr val="accent2"/>
                </a:solidFill>
              </a:rPr>
              <a:t/>
            </a:r>
            <a:br>
              <a:rPr lang="en-US" altLang="zh-CN" smtClean="0">
                <a:solidFill>
                  <a:schemeClr val="accent2"/>
                </a:solidFill>
              </a:rPr>
            </a:br>
            <a:r>
              <a:rPr lang="zh-CN" altLang="en-US" sz="4800" smtClean="0">
                <a:solidFill>
                  <a:srgbClr val="FF0000"/>
                </a:solidFill>
                <a:latin typeface="仿宋_GB2312" pitchFamily="49" charset="-122"/>
                <a:ea typeface="仿宋_GB2312" pitchFamily="49" charset="-122"/>
              </a:rPr>
              <a:t>进程交互观点</a:t>
            </a:r>
            <a:r>
              <a:rPr lang="en-US" altLang="zh-CN" sz="4800" smtClean="0">
                <a:solidFill>
                  <a:srgbClr val="FF0000"/>
                </a:solidFill>
                <a:latin typeface="仿宋_GB2312" pitchFamily="49" charset="-122"/>
                <a:ea typeface="仿宋_GB2312" pitchFamily="49" charset="-122"/>
              </a:rPr>
              <a:t>(7)</a:t>
            </a:r>
          </a:p>
        </p:txBody>
      </p:sp>
      <p:sp>
        <p:nvSpPr>
          <p:cNvPr id="106499" name="Rectangle 3"/>
          <p:cNvSpPr>
            <a:spLocks noGrp="1" noChangeArrowheads="1"/>
          </p:cNvSpPr>
          <p:nvPr>
            <p:ph type="body" idx="1"/>
          </p:nvPr>
        </p:nvSpPr>
        <p:spPr>
          <a:xfrm>
            <a:off x="1143000" y="1524000"/>
            <a:ext cx="8001000" cy="5638800"/>
          </a:xfrm>
        </p:spPr>
        <p:txBody>
          <a:bodyPr/>
          <a:lstStyle/>
          <a:p>
            <a:pPr eaLnBrk="1" hangingPunct="1">
              <a:buFontTx/>
              <a:buNone/>
            </a:pPr>
            <a:r>
              <a:rPr lang="en-US" altLang="zh-CN" smtClean="0">
                <a:solidFill>
                  <a:schemeClr val="accent2"/>
                </a:solidFill>
              </a:rPr>
              <a:t>    </a:t>
            </a:r>
            <a:r>
              <a:rPr lang="en-US" altLang="zh-CN" smtClean="0">
                <a:solidFill>
                  <a:srgbClr val="0000FF"/>
                </a:solidFill>
                <a:latin typeface="宋体" pitchFamily="2" charset="-122"/>
                <a:cs typeface="Times New Roman" pitchFamily="18" charset="0"/>
              </a:rPr>
              <a:t>  </a:t>
            </a:r>
            <a:endParaRPr lang="en-US" altLang="zh-CN" smtClean="0"/>
          </a:p>
        </p:txBody>
      </p:sp>
      <p:grpSp>
        <p:nvGrpSpPr>
          <p:cNvPr id="106500" name="Group 34"/>
          <p:cNvGrpSpPr>
            <a:grpSpLocks/>
          </p:cNvGrpSpPr>
          <p:nvPr/>
        </p:nvGrpSpPr>
        <p:grpSpPr bwMode="auto">
          <a:xfrm>
            <a:off x="685800" y="1295400"/>
            <a:ext cx="8153400" cy="4800600"/>
            <a:chOff x="432" y="816"/>
            <a:chExt cx="5136" cy="3024"/>
          </a:xfrm>
        </p:grpSpPr>
        <p:sp>
          <p:nvSpPr>
            <p:cNvPr id="106501" name="Text Box 5"/>
            <p:cNvSpPr txBox="1">
              <a:spLocks noChangeArrowheads="1"/>
            </p:cNvSpPr>
            <p:nvPr/>
          </p:nvSpPr>
          <p:spPr bwMode="auto">
            <a:xfrm>
              <a:off x="1502" y="2047"/>
              <a:ext cx="1017" cy="1174"/>
            </a:xfrm>
            <a:prstGeom prst="rect">
              <a:avLst/>
            </a:prstGeom>
            <a:solidFill>
              <a:srgbClr val="CCFFCC"/>
            </a:solidFill>
            <a:ln w="9525">
              <a:noFill/>
              <a:miter lim="800000"/>
              <a:headEnd/>
              <a:tailEnd/>
            </a:ln>
          </p:spPr>
          <p:txBody>
            <a:bodyPr/>
            <a:lstStyle/>
            <a:p>
              <a:pPr algn="just" eaLnBrk="0" hangingPunct="0"/>
              <a:r>
                <a:rPr kumimoji="0" lang="zh-CN" altLang="en-US" b="1">
                  <a:solidFill>
                    <a:srgbClr val="008000"/>
                  </a:solidFill>
                  <a:latin typeface="仿宋_GB2312" pitchFamily="49" charset="-122"/>
                </a:rPr>
                <a:t>互 等 不 循</a:t>
              </a:r>
            </a:p>
            <a:p>
              <a:pPr algn="just" eaLnBrk="0" hangingPunct="0"/>
              <a:r>
                <a:rPr kumimoji="0" lang="zh-CN" altLang="en-US" b="1">
                  <a:solidFill>
                    <a:srgbClr val="008000"/>
                  </a:solidFill>
                  <a:latin typeface="仿宋_GB2312" pitchFamily="49" charset="-122"/>
                </a:rPr>
                <a:t>斥 待 剥 环</a:t>
              </a:r>
            </a:p>
            <a:p>
              <a:pPr algn="just" eaLnBrk="0" hangingPunct="0"/>
              <a:r>
                <a:rPr kumimoji="0" lang="zh-CN" altLang="en-US" b="1">
                  <a:solidFill>
                    <a:srgbClr val="008000"/>
                  </a:solidFill>
                  <a:latin typeface="仿宋_GB2312" pitchFamily="49" charset="-122"/>
                </a:rPr>
                <a:t>条 并 夺 等</a:t>
              </a:r>
            </a:p>
            <a:p>
              <a:pPr algn="just" eaLnBrk="0" hangingPunct="0"/>
              <a:r>
                <a:rPr kumimoji="0" lang="zh-CN" altLang="en-US" b="1">
                  <a:solidFill>
                    <a:srgbClr val="008000"/>
                  </a:solidFill>
                  <a:latin typeface="仿宋_GB2312" pitchFamily="49" charset="-122"/>
                </a:rPr>
                <a:t>件 占    待</a:t>
              </a:r>
            </a:p>
            <a:p>
              <a:pPr algn="just" eaLnBrk="0" hangingPunct="0"/>
              <a:r>
                <a:rPr kumimoji="0" lang="zh-CN" altLang="en-US" b="1">
                  <a:solidFill>
                    <a:srgbClr val="008000"/>
                  </a:solidFill>
                  <a:latin typeface="仿宋_GB2312" pitchFamily="49" charset="-122"/>
                </a:rPr>
                <a:t>   有</a:t>
              </a:r>
            </a:p>
          </p:txBody>
        </p:sp>
        <p:sp>
          <p:nvSpPr>
            <p:cNvPr id="106502" name="Text Box 6"/>
            <p:cNvSpPr txBox="1">
              <a:spLocks noChangeArrowheads="1"/>
            </p:cNvSpPr>
            <p:nvPr/>
          </p:nvSpPr>
          <p:spPr bwMode="auto">
            <a:xfrm>
              <a:off x="1877" y="816"/>
              <a:ext cx="1160" cy="352"/>
            </a:xfrm>
            <a:prstGeom prst="rect">
              <a:avLst/>
            </a:prstGeom>
            <a:solidFill>
              <a:srgbClr val="CCFFCC"/>
            </a:solidFill>
            <a:ln w="9525">
              <a:noFill/>
              <a:miter lim="800000"/>
              <a:headEnd/>
              <a:tailEnd/>
            </a:ln>
          </p:spPr>
          <p:txBody>
            <a:bodyPr/>
            <a:lstStyle/>
            <a:p>
              <a:pPr algn="just" eaLnBrk="0" hangingPunct="0"/>
              <a:r>
                <a:rPr kumimoji="0" lang="zh-CN" altLang="en-US" sz="2800" b="1">
                  <a:solidFill>
                    <a:srgbClr val="008000"/>
                  </a:solidFill>
                  <a:latin typeface="仿宋_GB2312" pitchFamily="49" charset="-122"/>
                </a:rPr>
                <a:t>死    锁</a:t>
              </a:r>
            </a:p>
          </p:txBody>
        </p:sp>
        <p:sp>
          <p:nvSpPr>
            <p:cNvPr id="106503" name="Text Box 7"/>
            <p:cNvSpPr txBox="1">
              <a:spLocks noChangeArrowheads="1"/>
            </p:cNvSpPr>
            <p:nvPr/>
          </p:nvSpPr>
          <p:spPr bwMode="auto">
            <a:xfrm>
              <a:off x="1274" y="1578"/>
              <a:ext cx="1245" cy="352"/>
            </a:xfrm>
            <a:prstGeom prst="rect">
              <a:avLst/>
            </a:prstGeom>
            <a:solidFill>
              <a:srgbClr val="CCFFCC"/>
            </a:solidFill>
            <a:ln w="9525">
              <a:noFill/>
              <a:miter lim="800000"/>
              <a:headEnd/>
              <a:tailEnd/>
            </a:ln>
          </p:spPr>
          <p:txBody>
            <a:bodyPr/>
            <a:lstStyle/>
            <a:p>
              <a:pPr eaLnBrk="0" hangingPunct="0"/>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死锁产生条件</a:t>
              </a:r>
            </a:p>
          </p:txBody>
        </p:sp>
        <p:sp>
          <p:nvSpPr>
            <p:cNvPr id="106504" name="Text Box 11"/>
            <p:cNvSpPr txBox="1">
              <a:spLocks noChangeArrowheads="1"/>
            </p:cNvSpPr>
            <p:nvPr/>
          </p:nvSpPr>
          <p:spPr bwMode="auto">
            <a:xfrm>
              <a:off x="2636" y="1987"/>
              <a:ext cx="792" cy="1421"/>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静 按 破</a:t>
              </a:r>
            </a:p>
            <a:p>
              <a:pPr eaLnBrk="0" hangingPunct="0"/>
              <a:r>
                <a:rPr kumimoji="0" lang="zh-CN" altLang="en-US" b="1">
                  <a:solidFill>
                    <a:srgbClr val="008000"/>
                  </a:solidFill>
                  <a:latin typeface="仿宋_GB2312" pitchFamily="49" charset="-122"/>
                </a:rPr>
                <a:t>态 序 坏</a:t>
              </a:r>
            </a:p>
            <a:p>
              <a:pPr eaLnBrk="0" hangingPunct="0"/>
              <a:r>
                <a:rPr kumimoji="0" lang="zh-CN" altLang="en-US" b="1">
                  <a:solidFill>
                    <a:srgbClr val="008000"/>
                  </a:solidFill>
                  <a:latin typeface="仿宋_GB2312" pitchFamily="49" charset="-122"/>
                </a:rPr>
                <a:t>分 分 其</a:t>
              </a:r>
            </a:p>
            <a:p>
              <a:pPr eaLnBrk="0" hangingPunct="0"/>
              <a:r>
                <a:rPr kumimoji="0" lang="zh-CN" altLang="en-US" b="1">
                  <a:solidFill>
                    <a:srgbClr val="008000"/>
                  </a:solidFill>
                  <a:latin typeface="仿宋_GB2312" pitchFamily="49" charset="-122"/>
                </a:rPr>
                <a:t>配 配 他</a:t>
              </a:r>
            </a:p>
            <a:p>
              <a:pPr eaLnBrk="0" hangingPunct="0"/>
              <a:r>
                <a:rPr kumimoji="0" lang="zh-CN" altLang="en-US" b="1">
                  <a:solidFill>
                    <a:srgbClr val="008000"/>
                  </a:solidFill>
                  <a:latin typeface="仿宋_GB2312" pitchFamily="49" charset="-122"/>
                </a:rPr>
                <a:t>      条</a:t>
              </a:r>
            </a:p>
            <a:p>
              <a:pPr eaLnBrk="0" hangingPunct="0"/>
              <a:r>
                <a:rPr kumimoji="0" lang="zh-CN" altLang="en-US" b="1">
                  <a:solidFill>
                    <a:srgbClr val="008000"/>
                  </a:solidFill>
                  <a:latin typeface="仿宋_GB2312" pitchFamily="49" charset="-122"/>
                </a:rPr>
                <a:t>      件</a:t>
              </a:r>
            </a:p>
            <a:p>
              <a:pPr eaLnBrk="0" hangingPunct="0"/>
              <a:endParaRPr kumimoji="0" lang="en-US" altLang="zh-CN" b="1">
                <a:solidFill>
                  <a:srgbClr val="008000"/>
                </a:solidFill>
                <a:latin typeface="仿宋_GB2312" pitchFamily="49" charset="-122"/>
              </a:endParaRPr>
            </a:p>
          </p:txBody>
        </p:sp>
        <p:sp>
          <p:nvSpPr>
            <p:cNvPr id="106505" name="AutoShape 12"/>
            <p:cNvSpPr>
              <a:spLocks/>
            </p:cNvSpPr>
            <p:nvPr/>
          </p:nvSpPr>
          <p:spPr bwMode="auto">
            <a:xfrm rot="5400000">
              <a:off x="1938" y="1402"/>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06" name="Text Box 13"/>
            <p:cNvSpPr txBox="1">
              <a:spLocks noChangeArrowheads="1"/>
            </p:cNvSpPr>
            <p:nvPr/>
          </p:nvSpPr>
          <p:spPr bwMode="auto">
            <a:xfrm>
              <a:off x="2529" y="1578"/>
              <a:ext cx="899" cy="352"/>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死锁预防</a:t>
              </a:r>
            </a:p>
          </p:txBody>
        </p:sp>
        <p:sp>
          <p:nvSpPr>
            <p:cNvPr id="106507" name="Text Box 14"/>
            <p:cNvSpPr txBox="1">
              <a:spLocks noChangeArrowheads="1"/>
            </p:cNvSpPr>
            <p:nvPr/>
          </p:nvSpPr>
          <p:spPr bwMode="auto">
            <a:xfrm>
              <a:off x="3512" y="1578"/>
              <a:ext cx="1093" cy="352"/>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死锁避免</a:t>
              </a:r>
            </a:p>
          </p:txBody>
        </p:sp>
        <p:sp>
          <p:nvSpPr>
            <p:cNvPr id="106508" name="AutoShape 15"/>
            <p:cNvSpPr>
              <a:spLocks/>
            </p:cNvSpPr>
            <p:nvPr/>
          </p:nvSpPr>
          <p:spPr bwMode="auto">
            <a:xfrm rot="5400000">
              <a:off x="2901" y="1402"/>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09" name="AutoShape 16"/>
            <p:cNvSpPr>
              <a:spLocks/>
            </p:cNvSpPr>
            <p:nvPr/>
          </p:nvSpPr>
          <p:spPr bwMode="auto">
            <a:xfrm rot="5400000">
              <a:off x="3971" y="1402"/>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10" name="Text Box 17"/>
            <p:cNvSpPr txBox="1">
              <a:spLocks noChangeArrowheads="1"/>
            </p:cNvSpPr>
            <p:nvPr/>
          </p:nvSpPr>
          <p:spPr bwMode="auto">
            <a:xfrm>
              <a:off x="3717" y="1968"/>
              <a:ext cx="621" cy="1174"/>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安 银</a:t>
              </a:r>
            </a:p>
            <a:p>
              <a:pPr eaLnBrk="0" hangingPunct="0"/>
              <a:r>
                <a:rPr kumimoji="0" lang="zh-CN" altLang="en-US" b="1">
                  <a:solidFill>
                    <a:srgbClr val="008000"/>
                  </a:solidFill>
                  <a:latin typeface="仿宋_GB2312" pitchFamily="49" charset="-122"/>
                </a:rPr>
                <a:t>全 行</a:t>
              </a:r>
            </a:p>
            <a:p>
              <a:pPr eaLnBrk="0" hangingPunct="0"/>
              <a:r>
                <a:rPr kumimoji="0" lang="zh-CN" altLang="en-US" b="1">
                  <a:solidFill>
                    <a:srgbClr val="008000"/>
                  </a:solidFill>
                  <a:latin typeface="仿宋_GB2312" pitchFamily="49" charset="-122"/>
                </a:rPr>
                <a:t>状 家</a:t>
              </a:r>
            </a:p>
            <a:p>
              <a:pPr eaLnBrk="0" hangingPunct="0"/>
              <a:r>
                <a:rPr kumimoji="0" lang="zh-CN" altLang="en-US" b="1">
                  <a:solidFill>
                    <a:srgbClr val="008000"/>
                  </a:solidFill>
                  <a:latin typeface="仿宋_GB2312" pitchFamily="49" charset="-122"/>
                </a:rPr>
                <a:t>态 算</a:t>
              </a:r>
            </a:p>
            <a:p>
              <a:pPr eaLnBrk="0" hangingPunct="0"/>
              <a:r>
                <a:rPr kumimoji="0" lang="zh-CN" altLang="en-US" b="1">
                  <a:solidFill>
                    <a:srgbClr val="008000"/>
                  </a:solidFill>
                  <a:latin typeface="仿宋_GB2312" pitchFamily="49" charset="-122"/>
                </a:rPr>
                <a:t>   法</a:t>
              </a:r>
            </a:p>
            <a:p>
              <a:pPr eaLnBrk="0" hangingPunct="0"/>
              <a:endParaRPr kumimoji="0" lang="en-US" altLang="zh-CN" b="1">
                <a:solidFill>
                  <a:srgbClr val="008000"/>
                </a:solidFill>
                <a:latin typeface="仿宋_GB2312" pitchFamily="49" charset="-122"/>
              </a:endParaRPr>
            </a:p>
          </p:txBody>
        </p:sp>
        <p:sp>
          <p:nvSpPr>
            <p:cNvPr id="106511" name="Text Box 18"/>
            <p:cNvSpPr txBox="1">
              <a:spLocks noChangeArrowheads="1"/>
            </p:cNvSpPr>
            <p:nvPr/>
          </p:nvSpPr>
          <p:spPr bwMode="auto">
            <a:xfrm>
              <a:off x="4608" y="1968"/>
              <a:ext cx="853" cy="1872"/>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借    借</a:t>
              </a:r>
            </a:p>
            <a:p>
              <a:pPr eaLnBrk="0" hangingPunct="0"/>
              <a:r>
                <a:rPr kumimoji="0" lang="zh-CN" altLang="en-US" b="1">
                  <a:solidFill>
                    <a:srgbClr val="008000"/>
                  </a:solidFill>
                  <a:latin typeface="仿宋_GB2312" pitchFamily="49" charset="-122"/>
                </a:rPr>
                <a:t>助    助</a:t>
              </a:r>
            </a:p>
            <a:p>
              <a:pPr eaLnBrk="0" hangingPunct="0"/>
              <a:r>
                <a:rPr kumimoji="0" lang="zh-CN" altLang="en-US" b="1">
                  <a:solidFill>
                    <a:srgbClr val="008000"/>
                  </a:solidFill>
                  <a:latin typeface="仿宋_GB2312" pitchFamily="49" charset="-122"/>
                </a:rPr>
                <a:t>安    资</a:t>
              </a:r>
            </a:p>
            <a:p>
              <a:pPr eaLnBrk="0" hangingPunct="0"/>
              <a:r>
                <a:rPr kumimoji="0" lang="zh-CN" altLang="en-US" b="1">
                  <a:solidFill>
                    <a:srgbClr val="008000"/>
                  </a:solidFill>
                  <a:latin typeface="仿宋_GB2312" pitchFamily="49" charset="-122"/>
                </a:rPr>
                <a:t>全    源</a:t>
              </a:r>
            </a:p>
            <a:p>
              <a:pPr eaLnBrk="0" hangingPunct="0"/>
              <a:r>
                <a:rPr kumimoji="0" lang="zh-CN" altLang="en-US" b="1">
                  <a:solidFill>
                    <a:srgbClr val="008000"/>
                  </a:solidFill>
                  <a:latin typeface="仿宋_GB2312" pitchFamily="49" charset="-122"/>
                </a:rPr>
                <a:t>性    配</a:t>
              </a:r>
              <a:endParaRPr kumimoji="0" lang="en-US" altLang="zh-CN" b="1">
                <a:solidFill>
                  <a:srgbClr val="008000"/>
                </a:solidFill>
                <a:latin typeface="仿宋_GB2312" pitchFamily="49" charset="-122"/>
              </a:endParaRPr>
            </a:p>
            <a:p>
              <a:pPr eaLnBrk="0" hangingPunct="0"/>
              <a:r>
                <a:rPr kumimoji="0" lang="zh-CN" altLang="en-US" b="1">
                  <a:solidFill>
                    <a:srgbClr val="008000"/>
                  </a:solidFill>
                  <a:latin typeface="仿宋_GB2312" pitchFamily="49" charset="-122"/>
                </a:rPr>
                <a:t>算    分</a:t>
              </a:r>
            </a:p>
            <a:p>
              <a:pPr eaLnBrk="0" hangingPunct="0"/>
              <a:r>
                <a:rPr kumimoji="0" lang="zh-CN" altLang="en-US" b="1">
                  <a:solidFill>
                    <a:srgbClr val="008000"/>
                  </a:solidFill>
                  <a:latin typeface="仿宋_GB2312" pitchFamily="49" charset="-122"/>
                </a:rPr>
                <a:t>法    图</a:t>
              </a:r>
              <a:endParaRPr kumimoji="0" lang="en-US" altLang="zh-CN" b="1">
                <a:solidFill>
                  <a:srgbClr val="008000"/>
                </a:solidFill>
                <a:latin typeface="仿宋_GB2312" pitchFamily="49" charset="-122"/>
              </a:endParaRPr>
            </a:p>
            <a:p>
              <a:pPr eaLnBrk="0" hangingPunct="0"/>
              <a:r>
                <a:rPr kumimoji="0" lang="zh-CN" altLang="en-US" b="1">
                  <a:solidFill>
                    <a:srgbClr val="008000"/>
                  </a:solidFill>
                  <a:latin typeface="仿宋_GB2312" pitchFamily="49" charset="-122"/>
                </a:rPr>
                <a:t>检    检</a:t>
              </a:r>
            </a:p>
            <a:p>
              <a:pPr eaLnBrk="0" hangingPunct="0"/>
              <a:r>
                <a:rPr kumimoji="0" lang="zh-CN" altLang="en-US" b="1">
                  <a:solidFill>
                    <a:srgbClr val="008000"/>
                  </a:solidFill>
                  <a:latin typeface="仿宋_GB2312" pitchFamily="49" charset="-122"/>
                </a:rPr>
                <a:t>测    测</a:t>
              </a:r>
            </a:p>
            <a:p>
              <a:pPr eaLnBrk="0" hangingPunct="0"/>
              <a:r>
                <a:rPr kumimoji="0" lang="zh-CN" altLang="en-US" b="1">
                  <a:solidFill>
                    <a:srgbClr val="008000"/>
                  </a:solidFill>
                  <a:latin typeface="仿宋_GB2312" pitchFamily="49" charset="-122"/>
                </a:rPr>
                <a:t>      </a:t>
              </a:r>
            </a:p>
            <a:p>
              <a:pPr eaLnBrk="0" hangingPunct="0"/>
              <a:r>
                <a:rPr kumimoji="0" lang="zh-CN" altLang="en-US" b="1">
                  <a:solidFill>
                    <a:srgbClr val="008000"/>
                  </a:solidFill>
                  <a:latin typeface="仿宋_GB2312" pitchFamily="49" charset="-122"/>
                </a:rPr>
                <a:t>      </a:t>
              </a:r>
            </a:p>
          </p:txBody>
        </p:sp>
        <p:sp>
          <p:nvSpPr>
            <p:cNvPr id="106512" name="AutoShape 19"/>
            <p:cNvSpPr>
              <a:spLocks/>
            </p:cNvSpPr>
            <p:nvPr/>
          </p:nvSpPr>
          <p:spPr bwMode="auto">
            <a:xfrm rot="5400000">
              <a:off x="4858" y="1402"/>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13" name="Text Box 22"/>
            <p:cNvSpPr txBox="1">
              <a:spLocks noChangeArrowheads="1"/>
            </p:cNvSpPr>
            <p:nvPr/>
          </p:nvSpPr>
          <p:spPr bwMode="auto">
            <a:xfrm>
              <a:off x="4338" y="1565"/>
              <a:ext cx="1230" cy="351"/>
            </a:xfrm>
            <a:prstGeom prst="rect">
              <a:avLst/>
            </a:prstGeom>
            <a:solidFill>
              <a:srgbClr val="CCFFCC"/>
            </a:solidFill>
            <a:ln w="9525">
              <a:noFill/>
              <a:miter lim="800000"/>
              <a:headEnd/>
              <a:tailEnd/>
            </a:ln>
          </p:spPr>
          <p:txBody>
            <a:bodyPr/>
            <a:lstStyle/>
            <a:p>
              <a:pPr eaLnBrk="0" hangingPunct="0"/>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死锁检测解除</a:t>
              </a:r>
            </a:p>
          </p:txBody>
        </p:sp>
        <p:sp>
          <p:nvSpPr>
            <p:cNvPr id="106514" name="AutoShape 23"/>
            <p:cNvSpPr>
              <a:spLocks/>
            </p:cNvSpPr>
            <p:nvPr/>
          </p:nvSpPr>
          <p:spPr bwMode="auto">
            <a:xfrm rot="5400000">
              <a:off x="4934" y="1385"/>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15" name="Text Box 25"/>
            <p:cNvSpPr txBox="1">
              <a:spLocks noChangeArrowheads="1"/>
            </p:cNvSpPr>
            <p:nvPr/>
          </p:nvSpPr>
          <p:spPr bwMode="auto">
            <a:xfrm>
              <a:off x="432" y="1565"/>
              <a:ext cx="899" cy="351"/>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死锁原因</a:t>
              </a:r>
            </a:p>
          </p:txBody>
        </p:sp>
        <p:sp>
          <p:nvSpPr>
            <p:cNvPr id="106516" name="Text Box 26"/>
            <p:cNvSpPr txBox="1">
              <a:spLocks noChangeArrowheads="1"/>
            </p:cNvSpPr>
            <p:nvPr/>
          </p:nvSpPr>
          <p:spPr bwMode="auto">
            <a:xfrm>
              <a:off x="593" y="1968"/>
              <a:ext cx="727" cy="1680"/>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资 进</a:t>
              </a:r>
            </a:p>
            <a:p>
              <a:pPr eaLnBrk="0" hangingPunct="0"/>
              <a:r>
                <a:rPr kumimoji="0" lang="zh-CN" altLang="en-US" b="1">
                  <a:solidFill>
                    <a:srgbClr val="008000"/>
                  </a:solidFill>
                  <a:latin typeface="仿宋_GB2312" pitchFamily="49" charset="-122"/>
                </a:rPr>
                <a:t>源 程</a:t>
              </a:r>
            </a:p>
            <a:p>
              <a:pPr eaLnBrk="0" hangingPunct="0"/>
              <a:r>
                <a:rPr kumimoji="0" lang="zh-CN" altLang="en-US" b="1">
                  <a:solidFill>
                    <a:srgbClr val="008000"/>
                  </a:solidFill>
                  <a:latin typeface="仿宋_GB2312" pitchFamily="49" charset="-122"/>
                </a:rPr>
                <a:t>不 推</a:t>
              </a:r>
            </a:p>
            <a:p>
              <a:pPr eaLnBrk="0" hangingPunct="0"/>
              <a:r>
                <a:rPr kumimoji="0" lang="zh-CN" altLang="en-US" b="1">
                  <a:solidFill>
                    <a:srgbClr val="008000"/>
                  </a:solidFill>
                  <a:latin typeface="仿宋_GB2312" pitchFamily="49" charset="-122"/>
                </a:rPr>
                <a:t>足 进</a:t>
              </a:r>
            </a:p>
            <a:p>
              <a:pPr eaLnBrk="0" hangingPunct="0"/>
              <a:r>
                <a:rPr kumimoji="0" lang="zh-CN" altLang="en-US" b="1">
                  <a:solidFill>
                    <a:srgbClr val="008000"/>
                  </a:solidFill>
                  <a:latin typeface="仿宋_GB2312" pitchFamily="49" charset="-122"/>
                </a:rPr>
                <a:t>   顺</a:t>
              </a:r>
            </a:p>
            <a:p>
              <a:pPr eaLnBrk="0" hangingPunct="0"/>
              <a:r>
                <a:rPr kumimoji="0" lang="zh-CN" altLang="en-US" b="1">
                  <a:solidFill>
                    <a:srgbClr val="008000"/>
                  </a:solidFill>
                  <a:latin typeface="仿宋_GB2312" pitchFamily="49" charset="-122"/>
                </a:rPr>
                <a:t>   序</a:t>
              </a:r>
            </a:p>
            <a:p>
              <a:pPr eaLnBrk="0" hangingPunct="0"/>
              <a:r>
                <a:rPr kumimoji="0" lang="zh-CN" altLang="en-US" b="1">
                  <a:solidFill>
                    <a:srgbClr val="008000"/>
                  </a:solidFill>
                  <a:latin typeface="仿宋_GB2312" pitchFamily="49" charset="-122"/>
                </a:rPr>
                <a:t>   不</a:t>
              </a:r>
            </a:p>
            <a:p>
              <a:pPr eaLnBrk="0" hangingPunct="0"/>
              <a:r>
                <a:rPr kumimoji="0" lang="zh-CN" altLang="en-US" b="1">
                  <a:solidFill>
                    <a:srgbClr val="008000"/>
                  </a:solidFill>
                  <a:latin typeface="仿宋_GB2312" pitchFamily="49" charset="-122"/>
                </a:rPr>
                <a:t>   当</a:t>
              </a:r>
            </a:p>
            <a:p>
              <a:pPr eaLnBrk="0" hangingPunct="0"/>
              <a:r>
                <a:rPr kumimoji="0" lang="zh-CN" altLang="en-US" b="1">
                  <a:solidFill>
                    <a:srgbClr val="008000"/>
                  </a:solidFill>
                  <a:latin typeface="仿宋_GB2312" pitchFamily="49" charset="-122"/>
                </a:rPr>
                <a:t>        </a:t>
              </a:r>
            </a:p>
          </p:txBody>
        </p:sp>
        <p:sp>
          <p:nvSpPr>
            <p:cNvPr id="106517" name="AutoShape 27"/>
            <p:cNvSpPr>
              <a:spLocks/>
            </p:cNvSpPr>
            <p:nvPr/>
          </p:nvSpPr>
          <p:spPr bwMode="auto">
            <a:xfrm rot="5400000">
              <a:off x="896" y="1385"/>
              <a:ext cx="118" cy="937"/>
            </a:xfrm>
            <a:prstGeom prst="leftBrace">
              <a:avLst>
                <a:gd name="adj1" fmla="val 66172"/>
                <a:gd name="adj2" fmla="val 50000"/>
              </a:avLst>
            </a:prstGeom>
            <a:solidFill>
              <a:srgbClr val="CCFFCC"/>
            </a:solidFill>
            <a:ln w="9525">
              <a:solidFill>
                <a:srgbClr val="000000"/>
              </a:solidFill>
              <a:round/>
              <a:headEnd/>
              <a:tailEnd/>
            </a:ln>
          </p:spPr>
          <p:txBody>
            <a:bodyPr/>
            <a:lstStyle/>
            <a:p>
              <a:endParaRPr lang="zh-CN" altLang="en-US"/>
            </a:p>
          </p:txBody>
        </p:sp>
        <p:sp>
          <p:nvSpPr>
            <p:cNvPr id="106518" name="Line 28"/>
            <p:cNvSpPr>
              <a:spLocks noChangeShapeType="1"/>
            </p:cNvSpPr>
            <p:nvPr/>
          </p:nvSpPr>
          <p:spPr bwMode="auto">
            <a:xfrm flipV="1">
              <a:off x="807" y="1162"/>
              <a:ext cx="1123" cy="46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06519" name="Line 29"/>
            <p:cNvSpPr>
              <a:spLocks noChangeShapeType="1"/>
            </p:cNvSpPr>
            <p:nvPr/>
          </p:nvSpPr>
          <p:spPr bwMode="auto">
            <a:xfrm>
              <a:off x="3054" y="1162"/>
              <a:ext cx="1819" cy="345"/>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06520" name="Line 30"/>
            <p:cNvSpPr>
              <a:spLocks noChangeShapeType="1"/>
            </p:cNvSpPr>
            <p:nvPr/>
          </p:nvSpPr>
          <p:spPr bwMode="auto">
            <a:xfrm flipH="1">
              <a:off x="1984" y="1162"/>
              <a:ext cx="107" cy="4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06521" name="Line 31"/>
            <p:cNvSpPr>
              <a:spLocks noChangeShapeType="1"/>
            </p:cNvSpPr>
            <p:nvPr/>
          </p:nvSpPr>
          <p:spPr bwMode="auto">
            <a:xfrm>
              <a:off x="2733" y="1162"/>
              <a:ext cx="1177" cy="4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06522" name="Line 32"/>
            <p:cNvSpPr>
              <a:spLocks noChangeShapeType="1"/>
            </p:cNvSpPr>
            <p:nvPr/>
          </p:nvSpPr>
          <p:spPr bwMode="auto">
            <a:xfrm>
              <a:off x="2412" y="1162"/>
              <a:ext cx="428" cy="460"/>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831850" y="404813"/>
            <a:ext cx="7772400" cy="515937"/>
          </a:xfrm>
        </p:spPr>
        <p:txBody>
          <a:bodyPr/>
          <a:lstStyle/>
          <a:p>
            <a:endParaRPr lang="zh-CN" altLang="en-US" sz="4000" dirty="0" smtClean="0">
              <a:solidFill>
                <a:srgbClr val="FF0000"/>
              </a:solidFill>
            </a:endParaRPr>
          </a:p>
        </p:txBody>
      </p:sp>
      <p:graphicFrame>
        <p:nvGraphicFramePr>
          <p:cNvPr id="104517" name="Group 69"/>
          <p:cNvGraphicFramePr>
            <a:graphicFrameLocks noGrp="1"/>
          </p:cNvGraphicFramePr>
          <p:nvPr/>
        </p:nvGraphicFramePr>
        <p:xfrm>
          <a:off x="539750" y="1052513"/>
          <a:ext cx="8496300" cy="5403534"/>
        </p:xfrm>
        <a:graphic>
          <a:graphicData uri="http://schemas.openxmlformats.org/drawingml/2006/table">
            <a:tbl>
              <a:tblPr/>
              <a:tblGrid>
                <a:gridCol w="439738"/>
                <a:gridCol w="639762"/>
                <a:gridCol w="2376488"/>
                <a:gridCol w="1728787"/>
                <a:gridCol w="2663825"/>
                <a:gridCol w="647700"/>
              </a:tblGrid>
              <a:tr h="473075">
                <a:tc rowSpan="5">
                  <a:txBody>
                    <a:bodyPr/>
                    <a:lstStyle/>
                    <a:p>
                      <a:pPr marL="0" marR="0" lvl="0" indent="0" algn="l" defTabSz="914400" rtl="0" eaLnBrk="1" fontAlgn="base" latinLnBrk="0" hangingPunct="1">
                        <a:lnSpc>
                          <a:spcPct val="115000"/>
                        </a:lnSpc>
                        <a:spcBef>
                          <a:spcPct val="0"/>
                        </a:spcBef>
                        <a:spcAft>
                          <a:spcPts val="1000"/>
                        </a:spcAft>
                        <a:buClrTx/>
                        <a:buSzTx/>
                        <a:buFontTx/>
                        <a:buNone/>
                        <a:tabLst/>
                      </a:pPr>
                      <a:endParaRPr kumimoji="0" lang="en-US" alt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操作系统并发问题解决方案</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原语类型</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09550" algn="l"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采用策略</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39700" algn="l"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同步机制</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349250" algn="ctr" defTabSz="914400" rtl="0" eaLnBrk="1" fontAlgn="base" latinLnBrk="0" hangingPunct="1">
                        <a:lnSpc>
                          <a:spcPct val="115000"/>
                        </a:lnSpc>
                        <a:spcBef>
                          <a:spcPct val="0"/>
                        </a:spcBef>
                        <a:spcAft>
                          <a:spcPts val="1000"/>
                        </a:spcAft>
                        <a:buClrTx/>
                        <a:buSzTx/>
                        <a:buFont typeface="+mj-lt"/>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适用埸合</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方向</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7275">
                <a:tc vMerge="1">
                  <a:txBody>
                    <a:bodyPr/>
                    <a:lstStyle/>
                    <a:p>
                      <a:endParaRPr lang="zh-CN" alt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高级通信原语</a:t>
                      </a:r>
                      <a:endParaRPr kumimoji="0" lang="zh-CN" altLang="en-US"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采用</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消息传递</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Microsoft JhengHei" pitchFamily="34" charset="-120"/>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共享内存”、“共享文件”策略</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消息队列、</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共享内存、</a:t>
                      </a:r>
                    </a:p>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管道通信</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解决并发进程通信、同步和互斥问题。适用于面向语句的高级程序设计。</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上</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15000"/>
                        </a:lnSpc>
                        <a:spcBef>
                          <a:spcPct val="0"/>
                        </a:spcBef>
                        <a:spcAft>
                          <a:spcPts val="100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5000"/>
                        </a:lnSpc>
                        <a:spcBef>
                          <a:spcPct val="0"/>
                        </a:spcBef>
                        <a:spcAft>
                          <a:spcPts val="100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自</a:t>
                      </a: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底</a:t>
                      </a: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向</a:t>
                      </a: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上</a:t>
                      </a: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
                      </a:r>
                      <a:br>
                        <a:rPr kumimoji="0" lang="zh-CN" altLang="en-US" sz="2000" b="0" i="0" u="none" strike="noStrike" cap="none" normalizeH="0" baseline="0" smtClean="0">
                          <a:ln>
                            <a:noFill/>
                          </a:ln>
                          <a:solidFill>
                            <a:schemeClr val="tx1"/>
                          </a:solidFill>
                          <a:effectLst/>
                          <a:latin typeface="宋体" pitchFamily="2" charset="-122"/>
                          <a:ea typeface="宋体" pitchFamily="2" charset="-122"/>
                        </a:rPr>
                      </a:br>
                      <a:endParaRPr kumimoji="0" lang="en-US" altLang="zh-CN" sz="20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底</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01738">
                <a:tc vMerge="1">
                  <a:txBody>
                    <a:bodyPr/>
                    <a:lstStyle/>
                    <a:p>
                      <a:endParaRPr lang="zh-CN" altLang="en-US"/>
                    </a:p>
                  </a:txBody>
                  <a:tcPr/>
                </a:tc>
                <a:tc rowSpan="3">
                  <a:txBody>
                    <a:bodyPr/>
                    <a:lstStyle/>
                    <a:p>
                      <a:pPr marL="0" marR="0" lvl="0" indent="0" algn="l" defTabSz="914400" rtl="0" eaLnBrk="1" fontAlgn="base" latinLnBrk="0" hangingPunct="1">
                        <a:lnSpc>
                          <a:spcPct val="90000"/>
                        </a:lnSpc>
                        <a:spcBef>
                          <a:spcPct val="0"/>
                        </a:spcBef>
                        <a:spcAft>
                          <a:spcPts val="1000"/>
                        </a:spcAft>
                        <a:buClrTx/>
                        <a:buSzTx/>
                        <a:buFontTx/>
                        <a:buNone/>
                        <a:tabLst/>
                      </a:pPr>
                      <a:endParaRPr kumimoji="0" lang="en-US" altLang="zh-CN"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90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低级通信原语</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采用</a:t>
                      </a:r>
                      <a:r>
                        <a:rPr kumimoji="0" lang="en-US" sz="2000" b="0"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阻塞</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唤醒</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集中临界区</a:t>
                      </a:r>
                      <a:r>
                        <a:rPr kumimoji="0" lang="en-US" sz="20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(1</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次测试</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策略</a:t>
                      </a:r>
                      <a:endParaRPr kumimoji="0" lang="zh-CN" altLang="en-US"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管程</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解决并发进程同步和互斥问题，不能传递消息。适用于面向语句的高级程序设计。</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12017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采用</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阻塞</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唤醒</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分散临界区</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次测试</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策略</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ts val="100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信号量和</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PV</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操作</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解决并发进程同步和互斥问题，不能传递消息。适用于面向指令的低级程序设计。</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12017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采用</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忙式等待</a:t>
                      </a:r>
                      <a:r>
                        <a:rPr kumimoji="0" lang="en-US" sz="20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反复测试</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策略</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关中断、对换、测试并建立、</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peterson</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算法</a:t>
                      </a:r>
                      <a:r>
                        <a:rPr kumimoji="0" lang="zh-CN" altLang="en-US" sz="2000" b="0" i="0" u="none" strike="noStrike" cap="none" normalizeH="0" baseline="0" smtClean="0">
                          <a:ln>
                            <a:noFill/>
                          </a:ln>
                          <a:solidFill>
                            <a:schemeClr val="tx1"/>
                          </a:solidFill>
                          <a:effectLst/>
                          <a:latin typeface="宋体" pitchFamily="2" charset="-122"/>
                          <a:ea typeface="Microsoft JhengHei" pitchFamily="34" charset="-120"/>
                        </a:rPr>
                        <a:t>、</a:t>
                      </a:r>
                      <a:r>
                        <a:rPr kumimoji="0" lang="en-US" altLang="zh-CN" sz="2000" b="0" i="0" u="none" strike="noStrike" cap="none" normalizeH="0" baseline="0" smtClean="0">
                          <a:ln>
                            <a:noFill/>
                          </a:ln>
                          <a:solidFill>
                            <a:schemeClr val="tx1"/>
                          </a:solidFill>
                          <a:effectLst/>
                          <a:latin typeface="宋体" pitchFamily="2" charset="-122"/>
                          <a:ea typeface="Microsoft JhengHei" pitchFamily="34" charset="-120"/>
                        </a:rPr>
                        <a:t>dekker</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算法</a:t>
                      </a: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解决并发进程互斥问题，不能传递消息。适用于面向指令的低级程序设计。</a:t>
                      </a:r>
                      <a:endParaRPr kumimoji="0"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28800" marR="288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bl>
          </a:graphicData>
        </a:graphic>
      </p:graphicFrame>
      <p:sp>
        <p:nvSpPr>
          <p:cNvPr id="107558" name="Rectangle 3"/>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indent="349250" eaLnBrk="0" hangingPunct="0"/>
            <a:endParaRPr lang="zh-CN" altLang="zh-CN"/>
          </a:p>
        </p:txBody>
      </p:sp>
      <p:cxnSp>
        <p:nvCxnSpPr>
          <p:cNvPr id="6" name="直接箭头连接符 5"/>
          <p:cNvCxnSpPr/>
          <p:nvPr/>
        </p:nvCxnSpPr>
        <p:spPr bwMode="auto">
          <a:xfrm flipV="1">
            <a:off x="8532440" y="5013176"/>
            <a:ext cx="0" cy="936104"/>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8" name="直接箭头连接符 7"/>
          <p:cNvCxnSpPr/>
          <p:nvPr/>
        </p:nvCxnSpPr>
        <p:spPr bwMode="auto">
          <a:xfrm flipV="1">
            <a:off x="8532440" y="2132856"/>
            <a:ext cx="0" cy="1008112"/>
          </a:xfrm>
          <a:prstGeom prst="straightConnector1">
            <a:avLst/>
          </a:prstGeom>
          <a:solidFill>
            <a:schemeClr val="accent1"/>
          </a:solidFill>
          <a:ln w="12700" cap="sq" cmpd="sng" algn="ctr">
            <a:solidFill>
              <a:schemeClr val="tx1"/>
            </a:solidFill>
            <a:prstDash val="solid"/>
            <a:round/>
            <a:headEnd type="none" w="sm" len="sm"/>
            <a:tailEnd type="arrow"/>
          </a:ln>
          <a:effectLst/>
        </p:spPr>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39750" y="2492375"/>
            <a:ext cx="7772400" cy="1143000"/>
          </a:xfrm>
        </p:spPr>
        <p:txBody>
          <a:bodyPr/>
          <a:lstStyle/>
          <a:p>
            <a:pPr eaLnBrk="1" hangingPunct="1"/>
            <a:r>
              <a:rPr lang="zh-CN" altLang="en-US" sz="5400" smtClean="0">
                <a:solidFill>
                  <a:srgbClr val="FF3300"/>
                </a:solidFill>
                <a:ea typeface="仿宋_GB2312" pitchFamily="49" charset="-122"/>
              </a:rPr>
              <a:t>虚拟机观点</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620713"/>
            <a:ext cx="7847013" cy="982662"/>
          </a:xfrm>
        </p:spPr>
        <p:txBody>
          <a:bodyPr/>
          <a:lstStyle/>
          <a:p>
            <a:pPr eaLnBrk="1" hangingPunct="1"/>
            <a:r>
              <a:rPr lang="zh-CN" altLang="en-US" smtClean="0">
                <a:solidFill>
                  <a:srgbClr val="FF3300"/>
                </a:solidFill>
                <a:latin typeface="仿宋_GB2312" pitchFamily="49" charset="-122"/>
                <a:ea typeface="仿宋_GB2312" pitchFamily="49" charset="-122"/>
              </a:rPr>
              <a:t>虚拟机观点</a:t>
            </a:r>
            <a:r>
              <a:rPr lang="en-US" altLang="zh-CN" smtClean="0">
                <a:solidFill>
                  <a:srgbClr val="FF3300"/>
                </a:solidFill>
                <a:latin typeface="仿宋_GB2312" pitchFamily="49" charset="-122"/>
                <a:ea typeface="仿宋_GB2312" pitchFamily="49" charset="-122"/>
              </a:rPr>
              <a:t>(1)</a:t>
            </a:r>
            <a:br>
              <a:rPr lang="en-US" altLang="zh-CN" smtClean="0">
                <a:solidFill>
                  <a:srgbClr val="FF3300"/>
                </a:solidFill>
                <a:latin typeface="仿宋_GB2312" pitchFamily="49" charset="-122"/>
                <a:ea typeface="仿宋_GB2312" pitchFamily="49" charset="-122"/>
              </a:rPr>
            </a:br>
            <a:endParaRPr lang="en-US" altLang="zh-CN" smtClean="0">
              <a:solidFill>
                <a:srgbClr val="FF3300"/>
              </a:solidFill>
              <a:latin typeface="仿宋_GB2312" pitchFamily="49" charset="-122"/>
              <a:ea typeface="仿宋_GB2312" pitchFamily="49" charset="-122"/>
            </a:endParaRPr>
          </a:p>
        </p:txBody>
      </p:sp>
      <p:sp>
        <p:nvSpPr>
          <p:cNvPr id="109571" name="Rectangle 3"/>
          <p:cNvSpPr>
            <a:spLocks noGrp="1" noChangeArrowheads="1"/>
          </p:cNvSpPr>
          <p:nvPr>
            <p:ph type="body" idx="1"/>
          </p:nvPr>
        </p:nvSpPr>
        <p:spPr>
          <a:xfrm>
            <a:off x="539750" y="1152525"/>
            <a:ext cx="8280400" cy="5732463"/>
          </a:xfrm>
        </p:spPr>
        <p:txBody>
          <a:bodyPr/>
          <a:lstStyle/>
          <a:p>
            <a:pPr eaLnBrk="1" hangingPunct="1"/>
            <a:r>
              <a:rPr lang="zh-CN" altLang="en-US" smtClean="0">
                <a:ea typeface="仿宋_GB2312" pitchFamily="49" charset="-122"/>
              </a:rPr>
              <a:t>虚拟机或扩展机的观点，是对操作系统功能的一种自顶向下的俯视。安装操作系统的计算机扩展了裸机的功能，使计算机系统的使用由复杂变得简单，把基本功能扩展为复杂功能，从低级操作上升为高级操作。</a:t>
            </a:r>
          </a:p>
          <a:p>
            <a:pPr eaLnBrk="1" hangingPunct="1"/>
            <a:r>
              <a:rPr lang="zh-CN" altLang="en-US" smtClean="0">
                <a:ea typeface="仿宋_GB2312" pitchFamily="49" charset="-122"/>
              </a:rPr>
              <a:t>在裸机上配置操作系统之后，用户使用的是扩展机或虚拟机，虚拟机的扩展包括系统资源的功能扩展和数量的扩展。</a:t>
            </a:r>
          </a:p>
          <a:p>
            <a:pPr eaLnBrk="1" hangingPunct="1">
              <a:buFontTx/>
              <a:buNone/>
            </a:pPr>
            <a:endParaRPr lang="zh-CN" altLang="en-US" smtClean="0">
              <a:ea typeface="仿宋_GB2312" pitchFamily="49" charset="-122"/>
            </a:endParaRPr>
          </a:p>
          <a:p>
            <a:pPr eaLnBrk="1" hangingPunct="1"/>
            <a:endParaRPr lang="en-US" altLang="zh-CN" smtClean="0">
              <a:ea typeface="仿宋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15888"/>
            <a:ext cx="7772400" cy="1143000"/>
          </a:xfrm>
        </p:spPr>
        <p:txBody>
          <a:bodyPr/>
          <a:lstStyle/>
          <a:p>
            <a:pPr eaLnBrk="1" hangingPunct="1"/>
            <a:r>
              <a:rPr lang="zh-CN" altLang="en-US" sz="4800" smtClean="0">
                <a:solidFill>
                  <a:srgbClr val="FF3300"/>
                </a:solidFill>
                <a:latin typeface="仿宋_GB2312" pitchFamily="49" charset="-122"/>
                <a:ea typeface="仿宋_GB2312" pitchFamily="49" charset="-122"/>
              </a:rPr>
              <a:t>虚拟计算机</a:t>
            </a:r>
          </a:p>
        </p:txBody>
      </p:sp>
      <p:sp>
        <p:nvSpPr>
          <p:cNvPr id="13315" name="Rectangle 3"/>
          <p:cNvSpPr>
            <a:spLocks noGrp="1" noChangeArrowheads="1"/>
          </p:cNvSpPr>
          <p:nvPr>
            <p:ph type="body" idx="1"/>
          </p:nvPr>
        </p:nvSpPr>
        <p:spPr>
          <a:xfrm>
            <a:off x="685800" y="1484313"/>
            <a:ext cx="7772400" cy="4611687"/>
          </a:xfrm>
        </p:spPr>
        <p:txBody>
          <a:bodyPr/>
          <a:lstStyle/>
          <a:p>
            <a:pPr eaLnBrk="1" hangingPunct="1"/>
            <a:endParaRPr lang="en-US" altLang="zh-CN" sz="3600" smtClean="0">
              <a:latin typeface="华文新魏" pitchFamily="2" charset="-122"/>
              <a:ea typeface="华文新魏" pitchFamily="2" charset="-122"/>
            </a:endParaRPr>
          </a:p>
          <a:p>
            <a:pPr eaLnBrk="1" hangingPunct="1"/>
            <a:endParaRPr lang="en-US" altLang="zh-CN" smtClean="0"/>
          </a:p>
        </p:txBody>
      </p:sp>
      <p:grpSp>
        <p:nvGrpSpPr>
          <p:cNvPr id="13316" name="Group 4"/>
          <p:cNvGrpSpPr>
            <a:grpSpLocks/>
          </p:cNvGrpSpPr>
          <p:nvPr/>
        </p:nvGrpSpPr>
        <p:grpSpPr bwMode="auto">
          <a:xfrm>
            <a:off x="1633538" y="908050"/>
            <a:ext cx="6467475" cy="5616575"/>
            <a:chOff x="521" y="572"/>
            <a:chExt cx="4074" cy="3538"/>
          </a:xfrm>
        </p:grpSpPr>
        <p:sp>
          <p:nvSpPr>
            <p:cNvPr id="13317" name="Line 5"/>
            <p:cNvSpPr>
              <a:spLocks noChangeShapeType="1"/>
            </p:cNvSpPr>
            <p:nvPr/>
          </p:nvSpPr>
          <p:spPr bwMode="auto">
            <a:xfrm>
              <a:off x="3923" y="3294"/>
              <a:ext cx="644" cy="0"/>
            </a:xfrm>
            <a:prstGeom prst="line">
              <a:avLst/>
            </a:prstGeom>
            <a:noFill/>
            <a:ln w="19050">
              <a:solidFill>
                <a:schemeClr val="tx2"/>
              </a:solidFill>
              <a:prstDash val="dash"/>
              <a:round/>
              <a:headEnd/>
              <a:tailEnd type="triangle" w="med" len="med"/>
            </a:ln>
          </p:spPr>
          <p:txBody>
            <a:bodyPr/>
            <a:lstStyle/>
            <a:p>
              <a:endParaRPr lang="zh-CN" altLang="en-US"/>
            </a:p>
          </p:txBody>
        </p:sp>
        <p:sp>
          <p:nvSpPr>
            <p:cNvPr id="13318" name="Oval 6"/>
            <p:cNvSpPr>
              <a:spLocks noChangeArrowheads="1"/>
            </p:cNvSpPr>
            <p:nvPr/>
          </p:nvSpPr>
          <p:spPr bwMode="auto">
            <a:xfrm>
              <a:off x="1727" y="1288"/>
              <a:ext cx="1323" cy="1324"/>
            </a:xfrm>
            <a:prstGeom prst="ellipse">
              <a:avLst/>
            </a:prstGeom>
            <a:solidFill>
              <a:srgbClr val="FFCCCC"/>
            </a:solidFill>
            <a:ln w="9525">
              <a:solidFill>
                <a:srgbClr val="0000FF"/>
              </a:solidFill>
              <a:round/>
              <a:headEnd/>
              <a:tailEnd/>
            </a:ln>
          </p:spPr>
          <p:txBody>
            <a:bodyPr/>
            <a:lstStyle/>
            <a:p>
              <a:endParaRPr lang="zh-CN" altLang="en-US"/>
            </a:p>
          </p:txBody>
        </p:sp>
        <p:sp>
          <p:nvSpPr>
            <p:cNvPr id="13319" name="Text Box 7"/>
            <p:cNvSpPr txBox="1">
              <a:spLocks noChangeArrowheads="1"/>
            </p:cNvSpPr>
            <p:nvPr/>
          </p:nvSpPr>
          <p:spPr bwMode="auto">
            <a:xfrm>
              <a:off x="2054" y="1480"/>
              <a:ext cx="817" cy="963"/>
            </a:xfrm>
            <a:prstGeom prst="rect">
              <a:avLst/>
            </a:prstGeom>
            <a:solidFill>
              <a:srgbClr val="FFCCCC"/>
            </a:solidFill>
            <a:ln w="9525">
              <a:noFill/>
              <a:miter lim="800000"/>
              <a:headEnd/>
              <a:tailEnd/>
            </a:ln>
          </p:spPr>
          <p:txBody>
            <a:bodyPr/>
            <a:lstStyle/>
            <a:p>
              <a:r>
                <a:rPr lang="zh-CN" altLang="en-US" sz="1800" dirty="0">
                  <a:solidFill>
                    <a:srgbClr val="FF3399"/>
                  </a:solidFill>
                  <a:latin typeface="华文新魏" pitchFamily="2" charset="-122"/>
                  <a:ea typeface="华文新魏" pitchFamily="2" charset="-122"/>
                </a:rPr>
                <a:t>操作系统</a:t>
              </a:r>
            </a:p>
            <a:p>
              <a:r>
                <a:rPr lang="zh-CN" altLang="en-US" sz="1800" dirty="0">
                  <a:solidFill>
                    <a:srgbClr val="FF3399"/>
                  </a:solidFill>
                  <a:latin typeface="华文新魏" pitchFamily="2" charset="-122"/>
                  <a:ea typeface="华文新魏" pitchFamily="2" charset="-122"/>
                </a:rPr>
                <a:t>资源管理</a:t>
              </a:r>
              <a:r>
                <a:rPr lang="en-US" altLang="zh-CN" sz="1800" dirty="0">
                  <a:solidFill>
                    <a:srgbClr val="FF3399"/>
                  </a:solidFill>
                  <a:latin typeface="华文新魏" pitchFamily="2" charset="-122"/>
                  <a:ea typeface="华文新魏" pitchFamily="2" charset="-122"/>
                </a:rPr>
                <a:t>(</a:t>
              </a:r>
              <a:r>
                <a:rPr lang="zh-CN" altLang="en-US" sz="1800" dirty="0">
                  <a:solidFill>
                    <a:srgbClr val="FF3399"/>
                  </a:solidFill>
                  <a:latin typeface="华文新魏" pitchFamily="2" charset="-122"/>
                  <a:ea typeface="华文新魏" pitchFamily="2" charset="-122"/>
                </a:rPr>
                <a:t>复用、虚化、抽象</a:t>
              </a:r>
              <a:r>
                <a:rPr lang="en-US" altLang="zh-CN" sz="1800" dirty="0">
                  <a:solidFill>
                    <a:srgbClr val="FF3399"/>
                  </a:solidFill>
                  <a:latin typeface="华文新魏" pitchFamily="2" charset="-122"/>
                  <a:ea typeface="华文新魏" pitchFamily="2" charset="-122"/>
                </a:rPr>
                <a:t>)</a:t>
              </a:r>
            </a:p>
          </p:txBody>
        </p:sp>
        <p:sp>
          <p:nvSpPr>
            <p:cNvPr id="13320" name="Line 8"/>
            <p:cNvSpPr>
              <a:spLocks noChangeShapeType="1"/>
            </p:cNvSpPr>
            <p:nvPr/>
          </p:nvSpPr>
          <p:spPr bwMode="auto">
            <a:xfrm>
              <a:off x="1593" y="1549"/>
              <a:ext cx="215" cy="240"/>
            </a:xfrm>
            <a:prstGeom prst="line">
              <a:avLst/>
            </a:prstGeom>
            <a:noFill/>
            <a:ln w="9525">
              <a:solidFill>
                <a:srgbClr val="0000FF"/>
              </a:solidFill>
              <a:round/>
              <a:headEnd/>
              <a:tailEnd type="triangle" w="med" len="med"/>
            </a:ln>
          </p:spPr>
          <p:txBody>
            <a:bodyPr/>
            <a:lstStyle/>
            <a:p>
              <a:endParaRPr lang="zh-CN" altLang="en-US"/>
            </a:p>
          </p:txBody>
        </p:sp>
        <p:sp>
          <p:nvSpPr>
            <p:cNvPr id="13321" name="Line 9"/>
            <p:cNvSpPr>
              <a:spLocks noChangeShapeType="1"/>
            </p:cNvSpPr>
            <p:nvPr/>
          </p:nvSpPr>
          <p:spPr bwMode="auto">
            <a:xfrm flipH="1">
              <a:off x="2987" y="1549"/>
              <a:ext cx="215" cy="240"/>
            </a:xfrm>
            <a:prstGeom prst="line">
              <a:avLst/>
            </a:prstGeom>
            <a:noFill/>
            <a:ln w="9525">
              <a:solidFill>
                <a:srgbClr val="0000FF"/>
              </a:solidFill>
              <a:round/>
              <a:headEnd/>
              <a:tailEnd type="triangle" w="med" len="med"/>
            </a:ln>
          </p:spPr>
          <p:txBody>
            <a:bodyPr/>
            <a:lstStyle/>
            <a:p>
              <a:endParaRPr lang="zh-CN" altLang="en-US"/>
            </a:p>
          </p:txBody>
        </p:sp>
        <p:sp>
          <p:nvSpPr>
            <p:cNvPr id="436234" name="Text Box 10"/>
            <p:cNvSpPr txBox="1">
              <a:spLocks noChangeArrowheads="1"/>
            </p:cNvSpPr>
            <p:nvPr/>
          </p:nvSpPr>
          <p:spPr bwMode="auto">
            <a:xfrm>
              <a:off x="1486" y="2906"/>
              <a:ext cx="1394" cy="1204"/>
            </a:xfrm>
            <a:prstGeom prst="rect">
              <a:avLst/>
            </a:prstGeom>
            <a:solidFill>
              <a:schemeClr val="accent1"/>
            </a:solidFill>
            <a:ln w="9525">
              <a:solidFill>
                <a:srgbClr val="0000FF"/>
              </a:solidFill>
              <a:miter lim="800000"/>
              <a:headEnd/>
              <a:tailEnd/>
            </a:ln>
            <a:effectLst>
              <a:outerShdw dist="107763" dir="2700000" algn="ctr" rotWithShape="0">
                <a:srgbClr val="808080"/>
              </a:outerShdw>
            </a:effectLst>
          </p:spPr>
          <p:txBody>
            <a:bodyPr/>
            <a:lstStyle/>
            <a:p>
              <a:pPr>
                <a:defRPr/>
              </a:pPr>
              <a:r>
                <a:rPr lang="zh-CN" altLang="en-US" sz="1800" dirty="0">
                  <a:solidFill>
                    <a:srgbClr val="FF3399"/>
                  </a:solidFill>
                  <a:latin typeface="华文新魏" pitchFamily="2" charset="-122"/>
                  <a:ea typeface="华文新魏" pitchFamily="2" charset="-122"/>
                </a:rPr>
                <a:t>处      </a:t>
              </a:r>
              <a:r>
                <a:rPr lang="en-US" altLang="zh-CN" sz="1800" dirty="0">
                  <a:solidFill>
                    <a:srgbClr val="FF3399"/>
                  </a:solidFill>
                  <a:latin typeface="华文新魏" pitchFamily="2" charset="-122"/>
                  <a:ea typeface="华文新魏" pitchFamily="2" charset="-122"/>
                </a:rPr>
                <a:t>I      </a:t>
              </a:r>
              <a:r>
                <a:rPr lang="en-US" altLang="zh-CN" sz="1800" dirty="0" err="1">
                  <a:solidFill>
                    <a:srgbClr val="FF3399"/>
                  </a:solidFill>
                  <a:latin typeface="华文新魏" pitchFamily="2" charset="-122"/>
                  <a:ea typeface="华文新魏" pitchFamily="2" charset="-122"/>
                </a:rPr>
                <a:t>I</a:t>
              </a:r>
              <a:r>
                <a:rPr lang="en-US" altLang="zh-CN" sz="1800" dirty="0">
                  <a:solidFill>
                    <a:srgbClr val="FF3399"/>
                  </a:solidFill>
                  <a:latin typeface="华文新魏" pitchFamily="2" charset="-122"/>
                  <a:ea typeface="华文新魏" pitchFamily="2" charset="-122"/>
                </a:rPr>
                <a:t>    </a:t>
              </a:r>
              <a:r>
                <a:rPr lang="zh-CN" altLang="en-US" sz="1800" dirty="0">
                  <a:solidFill>
                    <a:srgbClr val="FF3399"/>
                  </a:solidFill>
                  <a:latin typeface="华文新魏" pitchFamily="2" charset="-122"/>
                  <a:ea typeface="华文新魏" pitchFamily="2" charset="-122"/>
                </a:rPr>
                <a:t>内    </a:t>
              </a:r>
              <a:r>
                <a:rPr lang="zh-CN" altLang="en-US" sz="1800" dirty="0" smtClean="0">
                  <a:solidFill>
                    <a:srgbClr val="FF3399"/>
                  </a:solidFill>
                  <a:latin typeface="华文新魏" pitchFamily="2" charset="-122"/>
                  <a:ea typeface="华文新魏" pitchFamily="2" charset="-122"/>
                </a:rPr>
                <a:t>外  </a:t>
              </a:r>
              <a:endParaRPr lang="zh-CN" altLang="en-US" sz="1800" dirty="0">
                <a:solidFill>
                  <a:srgbClr val="FF3399"/>
                </a:solidFill>
                <a:latin typeface="华文新魏" pitchFamily="2" charset="-122"/>
                <a:ea typeface="华文新魏" pitchFamily="2" charset="-122"/>
              </a:endParaRPr>
            </a:p>
            <a:p>
              <a:pPr>
                <a:defRPr/>
              </a:pPr>
              <a:r>
                <a:rPr lang="zh-CN" altLang="en-US" sz="1800" dirty="0">
                  <a:solidFill>
                    <a:srgbClr val="FF3399"/>
                  </a:solidFill>
                  <a:latin typeface="华文新魏" pitchFamily="2" charset="-122"/>
                  <a:ea typeface="华文新魏" pitchFamily="2" charset="-122"/>
                </a:rPr>
                <a:t>理      </a:t>
              </a:r>
              <a:r>
                <a:rPr lang="en-US" altLang="zh-CN" sz="1800" dirty="0">
                  <a:solidFill>
                    <a:srgbClr val="FF3399"/>
                  </a:solidFill>
                  <a:latin typeface="华文新魏" pitchFamily="2" charset="-122"/>
                  <a:ea typeface="华文新魏" pitchFamily="2" charset="-122"/>
                </a:rPr>
                <a:t>/      /    </a:t>
              </a:r>
            </a:p>
            <a:p>
              <a:pPr>
                <a:defRPr/>
              </a:pPr>
              <a:r>
                <a:rPr lang="zh-CN" altLang="en-US" sz="1800" dirty="0">
                  <a:solidFill>
                    <a:srgbClr val="FF3399"/>
                  </a:solidFill>
                  <a:latin typeface="华文新魏" pitchFamily="2" charset="-122"/>
                  <a:ea typeface="华文新魏" pitchFamily="2" charset="-122"/>
                </a:rPr>
                <a:t>器     </a:t>
              </a:r>
              <a:r>
                <a:rPr lang="en-US" altLang="zh-CN" sz="1800" dirty="0">
                  <a:solidFill>
                    <a:srgbClr val="FF3399"/>
                  </a:solidFill>
                  <a:latin typeface="华文新魏" pitchFamily="2" charset="-122"/>
                  <a:ea typeface="华文新魏" pitchFamily="2" charset="-122"/>
                </a:rPr>
                <a:t>O    </a:t>
              </a:r>
              <a:r>
                <a:rPr lang="en-US" altLang="zh-CN" sz="1800" dirty="0" err="1">
                  <a:solidFill>
                    <a:srgbClr val="FF3399"/>
                  </a:solidFill>
                  <a:latin typeface="华文新魏" pitchFamily="2" charset="-122"/>
                  <a:ea typeface="华文新魏" pitchFamily="2" charset="-122"/>
                </a:rPr>
                <a:t>O</a:t>
              </a:r>
              <a:r>
                <a:rPr lang="en-US" altLang="zh-CN" sz="1800" dirty="0">
                  <a:solidFill>
                    <a:srgbClr val="FF3399"/>
                  </a:solidFill>
                  <a:latin typeface="华文新魏" pitchFamily="2" charset="-122"/>
                  <a:ea typeface="华文新魏" pitchFamily="2" charset="-122"/>
                </a:rPr>
                <a:t>  </a:t>
              </a:r>
            </a:p>
            <a:p>
              <a:pPr>
                <a:defRPr/>
              </a:pPr>
              <a:r>
                <a:rPr lang="en-US" altLang="zh-CN" sz="1800" dirty="0">
                  <a:solidFill>
                    <a:srgbClr val="FF3399"/>
                  </a:solidFill>
                  <a:latin typeface="华文新魏" pitchFamily="2" charset="-122"/>
                  <a:ea typeface="华文新魏" pitchFamily="2" charset="-122"/>
                </a:rPr>
                <a:t>         </a:t>
              </a:r>
              <a:r>
                <a:rPr lang="zh-CN" altLang="en-US" sz="1800" dirty="0">
                  <a:solidFill>
                    <a:srgbClr val="FF3399"/>
                  </a:solidFill>
                  <a:latin typeface="华文新魏" pitchFamily="2" charset="-122"/>
                  <a:ea typeface="华文新魏" pitchFamily="2" charset="-122"/>
                </a:rPr>
                <a:t>设  设    存   存     </a:t>
              </a:r>
            </a:p>
            <a:p>
              <a:pPr lvl="1">
                <a:defRPr/>
              </a:pPr>
              <a:r>
                <a:rPr lang="zh-CN" altLang="en-US" sz="1800" dirty="0">
                  <a:solidFill>
                    <a:srgbClr val="FF3399"/>
                  </a:solidFill>
                  <a:latin typeface="华文新魏" pitchFamily="2" charset="-122"/>
                  <a:ea typeface="华文新魏" pitchFamily="2" charset="-122"/>
                </a:rPr>
                <a:t>备   备        </a:t>
              </a:r>
            </a:p>
            <a:p>
              <a:pPr>
                <a:defRPr/>
              </a:pPr>
              <a:r>
                <a:rPr lang="zh-CN" altLang="en-US" sz="1400" dirty="0">
                  <a:solidFill>
                    <a:srgbClr val="FF3399"/>
                  </a:solidFill>
                  <a:latin typeface="华文新魏" pitchFamily="2" charset="-122"/>
                  <a:ea typeface="华文新魏" pitchFamily="2" charset="-122"/>
                </a:rPr>
                <a:t>            </a:t>
              </a:r>
            </a:p>
            <a:p>
              <a:pPr>
                <a:defRPr/>
              </a:pPr>
              <a:r>
                <a:rPr lang="zh-CN" altLang="en-US" sz="1400" dirty="0">
                  <a:solidFill>
                    <a:srgbClr val="FF3399"/>
                  </a:solidFill>
                  <a:latin typeface="华文新魏" pitchFamily="2" charset="-122"/>
                  <a:ea typeface="华文新魏" pitchFamily="2" charset="-122"/>
                </a:rPr>
                <a:t>          </a:t>
              </a:r>
              <a:r>
                <a:rPr lang="zh-CN" altLang="en-US" sz="1800" dirty="0">
                  <a:solidFill>
                    <a:srgbClr val="FF3399"/>
                  </a:solidFill>
                  <a:latin typeface="华文新魏" pitchFamily="2" charset="-122"/>
                  <a:ea typeface="华文新魏" pitchFamily="2" charset="-122"/>
                </a:rPr>
                <a:t>物理计算机</a:t>
              </a:r>
            </a:p>
            <a:p>
              <a:pPr>
                <a:defRPr/>
              </a:pPr>
              <a:r>
                <a:rPr lang="zh-CN" altLang="en-US" sz="1800" dirty="0">
                  <a:solidFill>
                    <a:srgbClr val="FF3399"/>
                  </a:solidFill>
                  <a:latin typeface="华文新魏" pitchFamily="2" charset="-122"/>
                  <a:ea typeface="华文新魏" pitchFamily="2" charset="-122"/>
                </a:rPr>
                <a:t>  </a:t>
              </a:r>
            </a:p>
            <a:p>
              <a:pPr>
                <a:defRPr/>
              </a:pPr>
              <a:r>
                <a:rPr lang="zh-CN" altLang="en-US" sz="1800" dirty="0">
                  <a:solidFill>
                    <a:srgbClr val="FF3399"/>
                  </a:solidFill>
                  <a:latin typeface="华文新魏" pitchFamily="2" charset="-122"/>
                  <a:ea typeface="华文新魏" pitchFamily="2" charset="-122"/>
                </a:rPr>
                <a:t>   </a:t>
              </a:r>
            </a:p>
            <a:p>
              <a:pPr>
                <a:defRPr/>
              </a:pPr>
              <a:r>
                <a:rPr lang="zh-CN" altLang="en-US" sz="1800" dirty="0">
                  <a:solidFill>
                    <a:srgbClr val="FF3399"/>
                  </a:solidFill>
                  <a:latin typeface="华文新魏" pitchFamily="2" charset="-122"/>
                  <a:ea typeface="华文新魏" pitchFamily="2" charset="-122"/>
                </a:rPr>
                <a:t> </a:t>
              </a:r>
            </a:p>
            <a:p>
              <a:pPr>
                <a:defRPr/>
              </a:pPr>
              <a:endParaRPr lang="zh-CN" altLang="en-US" sz="1800" dirty="0">
                <a:solidFill>
                  <a:srgbClr val="FF3399"/>
                </a:solidFill>
                <a:latin typeface="华文新魏" pitchFamily="2" charset="-122"/>
                <a:ea typeface="华文新魏" pitchFamily="2" charset="-122"/>
              </a:endParaRPr>
            </a:p>
            <a:p>
              <a:pPr>
                <a:defRPr/>
              </a:pPr>
              <a:endParaRPr lang="en-US" altLang="zh-CN" sz="1800" dirty="0">
                <a:solidFill>
                  <a:srgbClr val="FF3399"/>
                </a:solidFill>
                <a:latin typeface="华文新魏" pitchFamily="2" charset="-122"/>
                <a:ea typeface="华文新魏" pitchFamily="2" charset="-122"/>
              </a:endParaRPr>
            </a:p>
          </p:txBody>
        </p:sp>
        <p:sp>
          <p:nvSpPr>
            <p:cNvPr id="13323" name="Line 11"/>
            <p:cNvSpPr>
              <a:spLocks noChangeShapeType="1"/>
            </p:cNvSpPr>
            <p:nvPr/>
          </p:nvSpPr>
          <p:spPr bwMode="auto">
            <a:xfrm>
              <a:off x="1486" y="3875"/>
              <a:ext cx="1394" cy="0"/>
            </a:xfrm>
            <a:prstGeom prst="line">
              <a:avLst/>
            </a:prstGeom>
            <a:noFill/>
            <a:ln w="9525">
              <a:solidFill>
                <a:srgbClr val="0000FF"/>
              </a:solidFill>
              <a:round/>
              <a:headEnd/>
              <a:tailEnd/>
            </a:ln>
          </p:spPr>
          <p:txBody>
            <a:bodyPr/>
            <a:lstStyle/>
            <a:p>
              <a:endParaRPr lang="zh-CN" altLang="en-US"/>
            </a:p>
          </p:txBody>
        </p:sp>
        <p:sp>
          <p:nvSpPr>
            <p:cNvPr id="13324" name="Line 12"/>
            <p:cNvSpPr>
              <a:spLocks noChangeShapeType="1"/>
            </p:cNvSpPr>
            <p:nvPr/>
          </p:nvSpPr>
          <p:spPr bwMode="auto">
            <a:xfrm flipH="1">
              <a:off x="1593" y="2464"/>
              <a:ext cx="429" cy="484"/>
            </a:xfrm>
            <a:prstGeom prst="line">
              <a:avLst/>
            </a:prstGeom>
            <a:noFill/>
            <a:ln w="28575">
              <a:solidFill>
                <a:srgbClr val="0000FF"/>
              </a:solidFill>
              <a:prstDash val="dash"/>
              <a:round/>
              <a:headEnd/>
              <a:tailEnd type="triangle" w="med" len="med"/>
            </a:ln>
          </p:spPr>
          <p:txBody>
            <a:bodyPr/>
            <a:lstStyle/>
            <a:p>
              <a:endParaRPr lang="zh-CN" altLang="en-US"/>
            </a:p>
          </p:txBody>
        </p:sp>
        <p:sp>
          <p:nvSpPr>
            <p:cNvPr id="13325" name="Line 13"/>
            <p:cNvSpPr>
              <a:spLocks noChangeShapeType="1"/>
            </p:cNvSpPr>
            <p:nvPr/>
          </p:nvSpPr>
          <p:spPr bwMode="auto">
            <a:xfrm flipH="1">
              <a:off x="1915" y="2582"/>
              <a:ext cx="214" cy="352"/>
            </a:xfrm>
            <a:prstGeom prst="line">
              <a:avLst/>
            </a:prstGeom>
            <a:noFill/>
            <a:ln w="28575">
              <a:solidFill>
                <a:srgbClr val="0000FF"/>
              </a:solidFill>
              <a:round/>
              <a:headEnd/>
              <a:tailEnd type="triangle" w="med" len="med"/>
            </a:ln>
          </p:spPr>
          <p:txBody>
            <a:bodyPr/>
            <a:lstStyle/>
            <a:p>
              <a:endParaRPr lang="zh-CN" altLang="en-US"/>
            </a:p>
          </p:txBody>
        </p:sp>
        <p:sp>
          <p:nvSpPr>
            <p:cNvPr id="13326" name="Line 14"/>
            <p:cNvSpPr>
              <a:spLocks noChangeShapeType="1"/>
            </p:cNvSpPr>
            <p:nvPr/>
          </p:nvSpPr>
          <p:spPr bwMode="auto">
            <a:xfrm flipH="1">
              <a:off x="2237" y="2582"/>
              <a:ext cx="107" cy="352"/>
            </a:xfrm>
            <a:prstGeom prst="line">
              <a:avLst/>
            </a:prstGeom>
            <a:noFill/>
            <a:ln w="28575">
              <a:solidFill>
                <a:srgbClr val="0000FF"/>
              </a:solidFill>
              <a:prstDash val="dash"/>
              <a:round/>
              <a:headEnd/>
              <a:tailEnd type="triangle" w="med" len="med"/>
            </a:ln>
          </p:spPr>
          <p:txBody>
            <a:bodyPr/>
            <a:lstStyle/>
            <a:p>
              <a:endParaRPr lang="zh-CN" altLang="en-US"/>
            </a:p>
          </p:txBody>
        </p:sp>
        <p:sp>
          <p:nvSpPr>
            <p:cNvPr id="13327" name="Line 15"/>
            <p:cNvSpPr>
              <a:spLocks noChangeShapeType="1"/>
            </p:cNvSpPr>
            <p:nvPr/>
          </p:nvSpPr>
          <p:spPr bwMode="auto">
            <a:xfrm>
              <a:off x="2499" y="2582"/>
              <a:ext cx="59" cy="352"/>
            </a:xfrm>
            <a:prstGeom prst="line">
              <a:avLst/>
            </a:prstGeom>
            <a:noFill/>
            <a:ln w="28575">
              <a:solidFill>
                <a:srgbClr val="0000FF"/>
              </a:solidFill>
              <a:round/>
              <a:headEnd/>
              <a:tailEnd type="triangle" w="med" len="med"/>
            </a:ln>
          </p:spPr>
          <p:txBody>
            <a:bodyPr/>
            <a:lstStyle/>
            <a:p>
              <a:endParaRPr lang="zh-CN" altLang="en-US"/>
            </a:p>
          </p:txBody>
        </p:sp>
        <p:sp>
          <p:nvSpPr>
            <p:cNvPr id="13328" name="Line 16"/>
            <p:cNvSpPr>
              <a:spLocks noChangeShapeType="1"/>
            </p:cNvSpPr>
            <p:nvPr/>
          </p:nvSpPr>
          <p:spPr bwMode="auto">
            <a:xfrm>
              <a:off x="2666" y="2582"/>
              <a:ext cx="107" cy="352"/>
            </a:xfrm>
            <a:prstGeom prst="line">
              <a:avLst/>
            </a:prstGeom>
            <a:noFill/>
            <a:ln w="28575">
              <a:solidFill>
                <a:srgbClr val="0000FF"/>
              </a:solidFill>
              <a:round/>
              <a:headEnd/>
              <a:tailEnd type="triangle" w="med" len="med"/>
            </a:ln>
          </p:spPr>
          <p:txBody>
            <a:bodyPr/>
            <a:lstStyle/>
            <a:p>
              <a:endParaRPr lang="zh-CN" altLang="en-US"/>
            </a:p>
          </p:txBody>
        </p:sp>
        <p:grpSp>
          <p:nvGrpSpPr>
            <p:cNvPr id="13329" name="Group 17"/>
            <p:cNvGrpSpPr>
              <a:grpSpLocks/>
            </p:cNvGrpSpPr>
            <p:nvPr/>
          </p:nvGrpSpPr>
          <p:grpSpPr bwMode="auto">
            <a:xfrm>
              <a:off x="3175" y="1187"/>
              <a:ext cx="992" cy="1085"/>
              <a:chOff x="3420" y="2844"/>
              <a:chExt cx="1620" cy="1560"/>
            </a:xfrm>
          </p:grpSpPr>
          <p:sp>
            <p:nvSpPr>
              <p:cNvPr id="436242" name="Text Box 18"/>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p>
                <a:pPr>
                  <a:defRPr/>
                </a:pPr>
                <a:r>
                  <a:rPr lang="zh-CN" altLang="en-US" sz="1600" dirty="0">
                    <a:solidFill>
                      <a:srgbClr val="FF3399"/>
                    </a:solidFill>
                    <a:latin typeface="华文新魏" pitchFamily="2" charset="-122"/>
                    <a:ea typeface="华文新魏" pitchFamily="2" charset="-122"/>
                  </a:rPr>
                  <a:t>虚  虚   虚   虚</a:t>
                </a:r>
              </a:p>
              <a:p>
                <a:pPr>
                  <a:defRPr/>
                </a:pPr>
                <a:r>
                  <a:rPr lang="zh-CN" altLang="en-US" sz="1600" dirty="0">
                    <a:solidFill>
                      <a:srgbClr val="FF3399"/>
                    </a:solidFill>
                    <a:latin typeface="华文新魏" pitchFamily="2" charset="-122"/>
                    <a:ea typeface="华文新魏" pitchFamily="2" charset="-122"/>
                  </a:rPr>
                  <a:t>处  内   </a:t>
                </a:r>
                <a:r>
                  <a:rPr lang="zh-CN" altLang="en-US" sz="1600" dirty="0" smtClean="0">
                    <a:solidFill>
                      <a:srgbClr val="FF3399"/>
                    </a:solidFill>
                    <a:latin typeface="华文新魏" pitchFamily="2" charset="-122"/>
                    <a:ea typeface="华文新魏" pitchFamily="2" charset="-122"/>
                  </a:rPr>
                  <a:t>外   </a:t>
                </a:r>
                <a:r>
                  <a:rPr lang="zh-CN" altLang="en-US" sz="1600" dirty="0">
                    <a:solidFill>
                      <a:srgbClr val="FF3399"/>
                    </a:solidFill>
                    <a:latin typeface="华文新魏" pitchFamily="2" charset="-122"/>
                    <a:ea typeface="华文新魏" pitchFamily="2" charset="-122"/>
                  </a:rPr>
                  <a:t>设</a:t>
                </a:r>
              </a:p>
              <a:p>
                <a:pPr>
                  <a:defRPr/>
                </a:pPr>
                <a:r>
                  <a:rPr lang="zh-CN" altLang="en-US" sz="1600" dirty="0">
                    <a:solidFill>
                      <a:srgbClr val="FF3399"/>
                    </a:solidFill>
                    <a:latin typeface="华文新魏" pitchFamily="2" charset="-122"/>
                    <a:ea typeface="华文新魏" pitchFamily="2" charset="-122"/>
                  </a:rPr>
                  <a:t>理  存   存   备</a:t>
                </a:r>
              </a:p>
              <a:p>
                <a:pPr>
                  <a:defRPr/>
                </a:pPr>
                <a:r>
                  <a:rPr lang="zh-CN" altLang="en-US" sz="1600" dirty="0">
                    <a:solidFill>
                      <a:srgbClr val="FF3399"/>
                    </a:solidFill>
                    <a:latin typeface="华文新魏" pitchFamily="2" charset="-122"/>
                    <a:ea typeface="华文新魏" pitchFamily="2" charset="-122"/>
                  </a:rPr>
                  <a:t>器</a:t>
                </a:r>
              </a:p>
              <a:p>
                <a:pPr>
                  <a:defRPr/>
                </a:pPr>
                <a:r>
                  <a:rPr lang="zh-CN" altLang="en-US" sz="1600" dirty="0">
                    <a:solidFill>
                      <a:srgbClr val="FF3399"/>
                    </a:solidFill>
                    <a:latin typeface="华文新魏" pitchFamily="2" charset="-122"/>
                    <a:ea typeface="华文新魏" pitchFamily="2" charset="-122"/>
                  </a:rPr>
                  <a:t>   </a:t>
                </a:r>
              </a:p>
              <a:p>
                <a:pPr>
                  <a:defRPr/>
                </a:pPr>
                <a:r>
                  <a:rPr lang="zh-CN" altLang="en-US" sz="1600" dirty="0">
                    <a:solidFill>
                      <a:srgbClr val="FF3399"/>
                    </a:solidFill>
                    <a:latin typeface="华文新魏" pitchFamily="2" charset="-122"/>
                    <a:ea typeface="华文新魏" pitchFamily="2" charset="-122"/>
                  </a:rPr>
                  <a:t>     虚拟机</a:t>
                </a:r>
                <a:r>
                  <a:rPr lang="en-US" altLang="zh-CN" sz="1600" dirty="0">
                    <a:solidFill>
                      <a:srgbClr val="FF3399"/>
                    </a:solidFill>
                    <a:latin typeface="华文新魏" pitchFamily="2" charset="-122"/>
                    <a:ea typeface="华文新魏" pitchFamily="2" charset="-122"/>
                  </a:rPr>
                  <a:t>n</a:t>
                </a:r>
              </a:p>
            </p:txBody>
          </p:sp>
          <p:sp>
            <p:nvSpPr>
              <p:cNvPr id="436243" name="Line 19"/>
              <p:cNvSpPr>
                <a:spLocks noChangeShapeType="1"/>
              </p:cNvSpPr>
              <p:nvPr/>
            </p:nvSpPr>
            <p:spPr bwMode="auto">
              <a:xfrm>
                <a:off x="3420" y="3937"/>
                <a:ext cx="1620" cy="0"/>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44" name="Line 20"/>
              <p:cNvSpPr>
                <a:spLocks noChangeShapeType="1"/>
              </p:cNvSpPr>
              <p:nvPr/>
            </p:nvSpPr>
            <p:spPr bwMode="auto">
              <a:xfrm>
                <a:off x="4140" y="2844"/>
                <a:ext cx="0" cy="1093"/>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45" name="Line 21"/>
              <p:cNvSpPr>
                <a:spLocks noChangeShapeType="1"/>
              </p:cNvSpPr>
              <p:nvPr/>
            </p:nvSpPr>
            <p:spPr bwMode="auto">
              <a:xfrm>
                <a:off x="3779" y="2844"/>
                <a:ext cx="0" cy="1093"/>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46" name="Line 22"/>
              <p:cNvSpPr>
                <a:spLocks noChangeShapeType="1"/>
              </p:cNvSpPr>
              <p:nvPr/>
            </p:nvSpPr>
            <p:spPr bwMode="auto">
              <a:xfrm>
                <a:off x="4499" y="2844"/>
                <a:ext cx="0" cy="1093"/>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grpSp>
        <p:sp>
          <p:nvSpPr>
            <p:cNvPr id="13330" name="Oval 23"/>
            <p:cNvSpPr>
              <a:spLocks noChangeArrowheads="1"/>
            </p:cNvSpPr>
            <p:nvPr/>
          </p:nvSpPr>
          <p:spPr bwMode="auto">
            <a:xfrm>
              <a:off x="3309" y="572"/>
              <a:ext cx="751" cy="481"/>
            </a:xfrm>
            <a:prstGeom prst="ellipse">
              <a:avLst/>
            </a:prstGeom>
            <a:solidFill>
              <a:srgbClr val="FFCCCC"/>
            </a:solidFill>
            <a:ln w="9525">
              <a:solidFill>
                <a:srgbClr val="0000FF"/>
              </a:solidFill>
              <a:round/>
              <a:headEnd/>
              <a:tailEnd/>
            </a:ln>
          </p:spPr>
          <p:txBody>
            <a:bodyPr/>
            <a:lstStyle/>
            <a:p>
              <a:endParaRPr lang="zh-CN" altLang="en-US"/>
            </a:p>
          </p:txBody>
        </p:sp>
        <p:sp>
          <p:nvSpPr>
            <p:cNvPr id="13331" name="Text Box 24"/>
            <p:cNvSpPr txBox="1">
              <a:spLocks noChangeArrowheads="1"/>
            </p:cNvSpPr>
            <p:nvPr/>
          </p:nvSpPr>
          <p:spPr bwMode="auto">
            <a:xfrm>
              <a:off x="3416" y="695"/>
              <a:ext cx="536" cy="241"/>
            </a:xfrm>
            <a:prstGeom prst="rect">
              <a:avLst/>
            </a:prstGeom>
            <a:solidFill>
              <a:srgbClr val="FFCCCC"/>
            </a:solidFill>
            <a:ln w="9525">
              <a:noFill/>
              <a:miter lim="800000"/>
              <a:headEnd/>
              <a:tailEnd/>
            </a:ln>
          </p:spPr>
          <p:txBody>
            <a:bodyPr/>
            <a:lstStyle/>
            <a:p>
              <a:r>
                <a:rPr lang="zh-CN" altLang="en-US" sz="1600">
                  <a:solidFill>
                    <a:srgbClr val="FF3399"/>
                  </a:solidFill>
                  <a:latin typeface="华文新魏" pitchFamily="2" charset="-122"/>
                  <a:ea typeface="华文新魏" pitchFamily="2" charset="-122"/>
                </a:rPr>
                <a:t>进程</a:t>
              </a:r>
              <a:r>
                <a:rPr lang="en-US" altLang="zh-CN" sz="1600">
                  <a:solidFill>
                    <a:srgbClr val="FF3399"/>
                  </a:solidFill>
                  <a:latin typeface="华文新魏" pitchFamily="2" charset="-122"/>
                  <a:ea typeface="华文新魏" pitchFamily="2" charset="-122"/>
                </a:rPr>
                <a:t>Pn</a:t>
              </a:r>
            </a:p>
          </p:txBody>
        </p:sp>
        <p:sp>
          <p:nvSpPr>
            <p:cNvPr id="13332" name="Text Box 25"/>
            <p:cNvSpPr txBox="1">
              <a:spLocks noChangeArrowheads="1"/>
            </p:cNvSpPr>
            <p:nvPr/>
          </p:nvSpPr>
          <p:spPr bwMode="auto">
            <a:xfrm>
              <a:off x="3094" y="3169"/>
              <a:ext cx="966" cy="603"/>
            </a:xfrm>
            <a:prstGeom prst="rect">
              <a:avLst/>
            </a:prstGeom>
            <a:solidFill>
              <a:srgbClr val="FFCCCC"/>
            </a:solidFill>
            <a:ln w="9525">
              <a:noFill/>
              <a:miter lim="800000"/>
              <a:headEnd/>
              <a:tailEnd/>
            </a:ln>
          </p:spPr>
          <p:txBody>
            <a:bodyPr/>
            <a:lstStyle/>
            <a:p>
              <a:pPr algn="just"/>
              <a:r>
                <a:rPr lang="zh-CN" altLang="en-US" sz="1600" noProof="1">
                  <a:solidFill>
                    <a:srgbClr val="FF3399"/>
                  </a:solidFill>
                  <a:latin typeface="华文新魏" pitchFamily="2" charset="-122"/>
                  <a:ea typeface="华文新魏" pitchFamily="2" charset="-122"/>
                </a:rPr>
                <a:t>时分复用共享</a:t>
              </a:r>
            </a:p>
            <a:p>
              <a:pPr algn="just"/>
              <a:endParaRPr lang="zh-CN" altLang="en-US" sz="1600">
                <a:solidFill>
                  <a:srgbClr val="FF3399"/>
                </a:solidFill>
                <a:latin typeface="华文新魏" pitchFamily="2" charset="-122"/>
                <a:ea typeface="华文新魏" pitchFamily="2" charset="-122"/>
              </a:endParaRPr>
            </a:p>
            <a:p>
              <a:pPr algn="just"/>
              <a:r>
                <a:rPr lang="zh-CN" altLang="en-US" sz="1600" noProof="1">
                  <a:solidFill>
                    <a:srgbClr val="FF3399"/>
                  </a:solidFill>
                  <a:latin typeface="华文新魏" pitchFamily="2" charset="-122"/>
                  <a:ea typeface="华文新魏" pitchFamily="2" charset="-122"/>
                </a:rPr>
                <a:t>空分复用共享</a:t>
              </a:r>
              <a:endParaRPr lang="zh-CN" altLang="en-US" sz="1600">
                <a:solidFill>
                  <a:srgbClr val="FF3399"/>
                </a:solidFill>
                <a:latin typeface="华文新魏" pitchFamily="2" charset="-122"/>
                <a:ea typeface="华文新魏" pitchFamily="2" charset="-122"/>
              </a:endParaRPr>
            </a:p>
          </p:txBody>
        </p:sp>
        <p:sp>
          <p:nvSpPr>
            <p:cNvPr id="13333" name="Line 26"/>
            <p:cNvSpPr>
              <a:spLocks noChangeShapeType="1"/>
            </p:cNvSpPr>
            <p:nvPr/>
          </p:nvSpPr>
          <p:spPr bwMode="auto">
            <a:xfrm>
              <a:off x="4059" y="3612"/>
              <a:ext cx="536" cy="0"/>
            </a:xfrm>
            <a:prstGeom prst="line">
              <a:avLst/>
            </a:prstGeom>
            <a:noFill/>
            <a:ln w="19050">
              <a:solidFill>
                <a:schemeClr val="tx2"/>
              </a:solidFill>
              <a:round/>
              <a:headEnd/>
              <a:tailEnd type="triangle" w="med" len="med"/>
            </a:ln>
          </p:spPr>
          <p:txBody>
            <a:bodyPr/>
            <a:lstStyle/>
            <a:p>
              <a:endParaRPr lang="zh-CN" altLang="en-US"/>
            </a:p>
          </p:txBody>
        </p:sp>
        <p:sp>
          <p:nvSpPr>
            <p:cNvPr id="13334" name="Text Box 27"/>
            <p:cNvSpPr txBox="1">
              <a:spLocks noChangeArrowheads="1"/>
            </p:cNvSpPr>
            <p:nvPr/>
          </p:nvSpPr>
          <p:spPr bwMode="auto">
            <a:xfrm>
              <a:off x="2237" y="827"/>
              <a:ext cx="429" cy="241"/>
            </a:xfrm>
            <a:prstGeom prst="rect">
              <a:avLst/>
            </a:prstGeom>
            <a:solidFill>
              <a:srgbClr val="FFCCCC"/>
            </a:solidFill>
            <a:ln w="9525">
              <a:noFill/>
              <a:miter lim="800000"/>
              <a:headEnd/>
              <a:tailEnd/>
            </a:ln>
          </p:spPr>
          <p:txBody>
            <a:bodyPr/>
            <a:lstStyle/>
            <a:p>
              <a:pPr algn="just"/>
              <a:r>
                <a:rPr lang="en-US" altLang="zh-CN" sz="1800" b="1">
                  <a:solidFill>
                    <a:srgbClr val="FF3399"/>
                  </a:solidFill>
                  <a:ea typeface="华文新魏" pitchFamily="2" charset="-122"/>
                </a:rPr>
                <a:t>…</a:t>
              </a:r>
              <a:endParaRPr lang="en-US" altLang="zh-CN" sz="1800">
                <a:solidFill>
                  <a:srgbClr val="FF3399"/>
                </a:solidFill>
                <a:latin typeface="华文新魏" pitchFamily="2" charset="-122"/>
                <a:ea typeface="华文新魏" pitchFamily="2" charset="-122"/>
              </a:endParaRPr>
            </a:p>
          </p:txBody>
        </p:sp>
        <p:sp>
          <p:nvSpPr>
            <p:cNvPr id="13335" name="Line 28"/>
            <p:cNvSpPr>
              <a:spLocks noChangeShapeType="1"/>
            </p:cNvSpPr>
            <p:nvPr/>
          </p:nvSpPr>
          <p:spPr bwMode="auto">
            <a:xfrm>
              <a:off x="1808" y="2912"/>
              <a:ext cx="0" cy="963"/>
            </a:xfrm>
            <a:prstGeom prst="line">
              <a:avLst/>
            </a:prstGeom>
            <a:noFill/>
            <a:ln w="9525">
              <a:solidFill>
                <a:srgbClr val="000000"/>
              </a:solidFill>
              <a:round/>
              <a:headEnd/>
              <a:tailEnd/>
            </a:ln>
          </p:spPr>
          <p:txBody>
            <a:bodyPr/>
            <a:lstStyle/>
            <a:p>
              <a:endParaRPr lang="zh-CN" altLang="en-US"/>
            </a:p>
          </p:txBody>
        </p:sp>
        <p:sp>
          <p:nvSpPr>
            <p:cNvPr id="13336" name="Line 29"/>
            <p:cNvSpPr>
              <a:spLocks noChangeShapeType="1"/>
            </p:cNvSpPr>
            <p:nvPr/>
          </p:nvSpPr>
          <p:spPr bwMode="auto">
            <a:xfrm>
              <a:off x="2022" y="2934"/>
              <a:ext cx="0" cy="964"/>
            </a:xfrm>
            <a:prstGeom prst="line">
              <a:avLst/>
            </a:prstGeom>
            <a:noFill/>
            <a:ln w="9525">
              <a:solidFill>
                <a:srgbClr val="000000"/>
              </a:solidFill>
              <a:round/>
              <a:headEnd/>
              <a:tailEnd/>
            </a:ln>
          </p:spPr>
          <p:txBody>
            <a:bodyPr/>
            <a:lstStyle/>
            <a:p>
              <a:endParaRPr lang="zh-CN" altLang="en-US"/>
            </a:p>
          </p:txBody>
        </p:sp>
        <p:sp>
          <p:nvSpPr>
            <p:cNvPr id="13337" name="Line 30"/>
            <p:cNvSpPr>
              <a:spLocks noChangeShapeType="1"/>
            </p:cNvSpPr>
            <p:nvPr/>
          </p:nvSpPr>
          <p:spPr bwMode="auto">
            <a:xfrm>
              <a:off x="2344" y="2934"/>
              <a:ext cx="0" cy="964"/>
            </a:xfrm>
            <a:prstGeom prst="line">
              <a:avLst/>
            </a:prstGeom>
            <a:noFill/>
            <a:ln w="9525">
              <a:solidFill>
                <a:srgbClr val="000000"/>
              </a:solidFill>
              <a:round/>
              <a:headEnd/>
              <a:tailEnd/>
            </a:ln>
          </p:spPr>
          <p:txBody>
            <a:bodyPr/>
            <a:lstStyle/>
            <a:p>
              <a:endParaRPr lang="zh-CN" altLang="en-US"/>
            </a:p>
          </p:txBody>
        </p:sp>
        <p:sp>
          <p:nvSpPr>
            <p:cNvPr id="13338" name="Line 31"/>
            <p:cNvSpPr>
              <a:spLocks noChangeShapeType="1"/>
            </p:cNvSpPr>
            <p:nvPr/>
          </p:nvSpPr>
          <p:spPr bwMode="auto">
            <a:xfrm>
              <a:off x="2558" y="2934"/>
              <a:ext cx="0" cy="964"/>
            </a:xfrm>
            <a:prstGeom prst="line">
              <a:avLst/>
            </a:prstGeom>
            <a:noFill/>
            <a:ln w="9525">
              <a:solidFill>
                <a:srgbClr val="000000"/>
              </a:solidFill>
              <a:round/>
              <a:headEnd/>
              <a:tailEnd/>
            </a:ln>
          </p:spPr>
          <p:txBody>
            <a:bodyPr/>
            <a:lstStyle/>
            <a:p>
              <a:endParaRPr lang="zh-CN" altLang="en-US"/>
            </a:p>
          </p:txBody>
        </p:sp>
        <p:grpSp>
          <p:nvGrpSpPr>
            <p:cNvPr id="13339" name="Group 32"/>
            <p:cNvGrpSpPr>
              <a:grpSpLocks/>
            </p:cNvGrpSpPr>
            <p:nvPr/>
          </p:nvGrpSpPr>
          <p:grpSpPr bwMode="auto">
            <a:xfrm>
              <a:off x="521" y="1218"/>
              <a:ext cx="1072" cy="1011"/>
              <a:chOff x="3420" y="2844"/>
              <a:chExt cx="1620" cy="1560"/>
            </a:xfrm>
          </p:grpSpPr>
          <p:sp>
            <p:nvSpPr>
              <p:cNvPr id="436257" name="Text Box 33"/>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p>
                <a:pPr>
                  <a:defRPr/>
                </a:pPr>
                <a:r>
                  <a:rPr lang="zh-CN" altLang="en-US" sz="1600" dirty="0">
                    <a:solidFill>
                      <a:srgbClr val="FF3399"/>
                    </a:solidFill>
                    <a:latin typeface="华文新魏" pitchFamily="2" charset="-122"/>
                    <a:ea typeface="华文新魏" pitchFamily="2" charset="-122"/>
                  </a:rPr>
                  <a:t>虚    虚    虚     虚</a:t>
                </a:r>
              </a:p>
              <a:p>
                <a:pPr>
                  <a:defRPr/>
                </a:pPr>
                <a:r>
                  <a:rPr lang="zh-CN" altLang="en-US" sz="1600" dirty="0">
                    <a:solidFill>
                      <a:srgbClr val="FF3399"/>
                    </a:solidFill>
                    <a:latin typeface="华文新魏" pitchFamily="2" charset="-122"/>
                    <a:ea typeface="华文新魏" pitchFamily="2" charset="-122"/>
                  </a:rPr>
                  <a:t>处    内    </a:t>
                </a:r>
                <a:r>
                  <a:rPr lang="zh-CN" altLang="en-US" sz="1600" dirty="0" smtClean="0">
                    <a:solidFill>
                      <a:srgbClr val="FF3399"/>
                    </a:solidFill>
                    <a:latin typeface="华文新魏" pitchFamily="2" charset="-122"/>
                    <a:ea typeface="华文新魏" pitchFamily="2" charset="-122"/>
                  </a:rPr>
                  <a:t>外     设</a:t>
                </a:r>
                <a:endParaRPr lang="zh-CN" altLang="en-US" sz="1600" dirty="0">
                  <a:solidFill>
                    <a:srgbClr val="FF3399"/>
                  </a:solidFill>
                  <a:latin typeface="华文新魏" pitchFamily="2" charset="-122"/>
                  <a:ea typeface="华文新魏" pitchFamily="2" charset="-122"/>
                </a:endParaRPr>
              </a:p>
              <a:p>
                <a:pPr>
                  <a:defRPr/>
                </a:pPr>
                <a:r>
                  <a:rPr lang="zh-CN" altLang="en-US" sz="1600" dirty="0">
                    <a:solidFill>
                      <a:srgbClr val="FF3399"/>
                    </a:solidFill>
                    <a:latin typeface="华文新魏" pitchFamily="2" charset="-122"/>
                    <a:ea typeface="华文新魏" pitchFamily="2" charset="-122"/>
                  </a:rPr>
                  <a:t>理    存    存     备</a:t>
                </a:r>
              </a:p>
              <a:p>
                <a:pPr>
                  <a:defRPr/>
                </a:pPr>
                <a:r>
                  <a:rPr lang="zh-CN" altLang="en-US" sz="1600" dirty="0">
                    <a:solidFill>
                      <a:srgbClr val="FF3399"/>
                    </a:solidFill>
                    <a:latin typeface="华文新魏" pitchFamily="2" charset="-122"/>
                    <a:ea typeface="华文新魏" pitchFamily="2" charset="-122"/>
                  </a:rPr>
                  <a:t>器</a:t>
                </a:r>
                <a:r>
                  <a:rPr lang="zh-CN" altLang="en-US" sz="1400" dirty="0">
                    <a:solidFill>
                      <a:srgbClr val="FF3399"/>
                    </a:solidFill>
                    <a:latin typeface="华文新魏" pitchFamily="2" charset="-122"/>
                    <a:ea typeface="华文新魏" pitchFamily="2" charset="-122"/>
                  </a:rPr>
                  <a:t>       </a:t>
                </a:r>
              </a:p>
              <a:p>
                <a:pPr>
                  <a:defRPr/>
                </a:pPr>
                <a:r>
                  <a:rPr lang="zh-CN" altLang="en-US" sz="1600" dirty="0">
                    <a:solidFill>
                      <a:srgbClr val="FF3399"/>
                    </a:solidFill>
                    <a:latin typeface="华文新魏" pitchFamily="2" charset="-122"/>
                    <a:ea typeface="华文新魏" pitchFamily="2" charset="-122"/>
                  </a:rPr>
                  <a:t>       </a:t>
                </a:r>
              </a:p>
              <a:p>
                <a:pPr>
                  <a:defRPr/>
                </a:pPr>
                <a:r>
                  <a:rPr lang="zh-CN" altLang="en-US" sz="1600" dirty="0">
                    <a:solidFill>
                      <a:srgbClr val="FF3399"/>
                    </a:solidFill>
                    <a:latin typeface="华文新魏" pitchFamily="2" charset="-122"/>
                    <a:ea typeface="华文新魏" pitchFamily="2" charset="-122"/>
                  </a:rPr>
                  <a:t>       虚拟机</a:t>
                </a:r>
                <a:r>
                  <a:rPr lang="en-US" altLang="zh-CN" sz="1600" dirty="0">
                    <a:solidFill>
                      <a:srgbClr val="FF3399"/>
                    </a:solidFill>
                    <a:latin typeface="华文新魏" pitchFamily="2" charset="-122"/>
                    <a:ea typeface="华文新魏" pitchFamily="2" charset="-122"/>
                  </a:rPr>
                  <a:t>1</a:t>
                </a:r>
              </a:p>
            </p:txBody>
          </p:sp>
          <p:sp>
            <p:nvSpPr>
              <p:cNvPr id="436258" name="Line 34"/>
              <p:cNvSpPr>
                <a:spLocks noChangeShapeType="1"/>
              </p:cNvSpPr>
              <p:nvPr/>
            </p:nvSpPr>
            <p:spPr bwMode="auto">
              <a:xfrm>
                <a:off x="3420" y="3936"/>
                <a:ext cx="1620" cy="0"/>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59" name="Line 35"/>
              <p:cNvSpPr>
                <a:spLocks noChangeShapeType="1"/>
              </p:cNvSpPr>
              <p:nvPr/>
            </p:nvSpPr>
            <p:spPr bwMode="auto">
              <a:xfrm>
                <a:off x="4139" y="2844"/>
                <a:ext cx="0" cy="1092"/>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60" name="Line 36"/>
              <p:cNvSpPr>
                <a:spLocks noChangeShapeType="1"/>
              </p:cNvSpPr>
              <p:nvPr/>
            </p:nvSpPr>
            <p:spPr bwMode="auto">
              <a:xfrm>
                <a:off x="3780" y="2844"/>
                <a:ext cx="0" cy="1092"/>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sp>
            <p:nvSpPr>
              <p:cNvPr id="436261" name="Line 37"/>
              <p:cNvSpPr>
                <a:spLocks noChangeShapeType="1"/>
              </p:cNvSpPr>
              <p:nvPr/>
            </p:nvSpPr>
            <p:spPr bwMode="auto">
              <a:xfrm>
                <a:off x="4501" y="2844"/>
                <a:ext cx="0" cy="1092"/>
              </a:xfrm>
              <a:prstGeom prst="line">
                <a:avLst/>
              </a:prstGeom>
              <a:noFill/>
              <a:ln w="9525">
                <a:solidFill>
                  <a:srgbClr val="0000FF"/>
                </a:solidFill>
                <a:round/>
                <a:headEnd/>
                <a:tailEnd/>
              </a:ln>
              <a:effectLst>
                <a:outerShdw dist="35921" dir="2700000" algn="ctr" rotWithShape="0">
                  <a:srgbClr val="808080"/>
                </a:outerShdw>
              </a:effectLst>
            </p:spPr>
            <p:txBody>
              <a:bodyPr/>
              <a:lstStyle/>
              <a:p>
                <a:pPr>
                  <a:defRPr/>
                </a:pPr>
                <a:endParaRPr lang="zh-CN" altLang="en-US"/>
              </a:p>
            </p:txBody>
          </p:sp>
        </p:grpSp>
        <p:sp>
          <p:nvSpPr>
            <p:cNvPr id="13340" name="Oval 38"/>
            <p:cNvSpPr>
              <a:spLocks noChangeArrowheads="1"/>
            </p:cNvSpPr>
            <p:nvPr/>
          </p:nvSpPr>
          <p:spPr bwMode="auto">
            <a:xfrm>
              <a:off x="550" y="604"/>
              <a:ext cx="812" cy="449"/>
            </a:xfrm>
            <a:prstGeom prst="ellipse">
              <a:avLst/>
            </a:prstGeom>
            <a:solidFill>
              <a:srgbClr val="FFCCCC"/>
            </a:solidFill>
            <a:ln w="9525">
              <a:solidFill>
                <a:srgbClr val="0000FF"/>
              </a:solidFill>
              <a:round/>
              <a:headEnd/>
              <a:tailEnd/>
            </a:ln>
          </p:spPr>
          <p:txBody>
            <a:bodyPr/>
            <a:lstStyle/>
            <a:p>
              <a:endParaRPr lang="zh-CN" altLang="en-US"/>
            </a:p>
          </p:txBody>
        </p:sp>
        <p:sp>
          <p:nvSpPr>
            <p:cNvPr id="13341" name="Text Box 39"/>
            <p:cNvSpPr txBox="1">
              <a:spLocks noChangeArrowheads="1"/>
            </p:cNvSpPr>
            <p:nvPr/>
          </p:nvSpPr>
          <p:spPr bwMode="auto">
            <a:xfrm>
              <a:off x="666" y="695"/>
              <a:ext cx="606" cy="241"/>
            </a:xfrm>
            <a:prstGeom prst="rect">
              <a:avLst/>
            </a:prstGeom>
            <a:solidFill>
              <a:srgbClr val="FFCCCC"/>
            </a:solidFill>
            <a:ln w="9525">
              <a:noFill/>
              <a:miter lim="800000"/>
              <a:headEnd/>
              <a:tailEnd/>
            </a:ln>
          </p:spPr>
          <p:txBody>
            <a:bodyPr/>
            <a:lstStyle/>
            <a:p>
              <a:r>
                <a:rPr lang="zh-CN" altLang="en-US" sz="1800">
                  <a:solidFill>
                    <a:srgbClr val="FF3399"/>
                  </a:solidFill>
                  <a:latin typeface="华文新魏" pitchFamily="2" charset="-122"/>
                  <a:ea typeface="华文新魏" pitchFamily="2" charset="-122"/>
                </a:rPr>
                <a:t>进程</a:t>
              </a:r>
              <a:r>
                <a:rPr lang="en-US" altLang="zh-CN" sz="1800">
                  <a:solidFill>
                    <a:srgbClr val="FF3399"/>
                  </a:solidFill>
                  <a:latin typeface="华文新魏" pitchFamily="2" charset="-122"/>
                  <a:ea typeface="华文新魏" pitchFamily="2" charset="-122"/>
                </a:rPr>
                <a:t>P1</a:t>
              </a:r>
            </a:p>
          </p:txBody>
        </p:sp>
        <p:sp>
          <p:nvSpPr>
            <p:cNvPr id="13342" name="Line 40"/>
            <p:cNvSpPr>
              <a:spLocks noChangeShapeType="1"/>
            </p:cNvSpPr>
            <p:nvPr/>
          </p:nvSpPr>
          <p:spPr bwMode="auto">
            <a:xfrm>
              <a:off x="950" y="1053"/>
              <a:ext cx="0" cy="118"/>
            </a:xfrm>
            <a:prstGeom prst="line">
              <a:avLst/>
            </a:prstGeom>
            <a:noFill/>
            <a:ln w="9525">
              <a:solidFill>
                <a:srgbClr val="000000"/>
              </a:solidFill>
              <a:round/>
              <a:headEnd/>
              <a:tailEnd type="triangle" w="med" len="med"/>
            </a:ln>
          </p:spPr>
          <p:txBody>
            <a:bodyPr/>
            <a:lstStyle/>
            <a:p>
              <a:endParaRPr lang="zh-CN" altLang="en-US"/>
            </a:p>
          </p:txBody>
        </p:sp>
        <p:sp>
          <p:nvSpPr>
            <p:cNvPr id="13343" name="Line 41"/>
            <p:cNvSpPr>
              <a:spLocks noChangeShapeType="1"/>
            </p:cNvSpPr>
            <p:nvPr/>
          </p:nvSpPr>
          <p:spPr bwMode="auto">
            <a:xfrm>
              <a:off x="3631" y="1053"/>
              <a:ext cx="0" cy="118"/>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28600" y="76200"/>
            <a:ext cx="7772400" cy="1143000"/>
          </a:xfrm>
        </p:spPr>
        <p:txBody>
          <a:bodyPr/>
          <a:lstStyle/>
          <a:p>
            <a:pPr eaLnBrk="1" hangingPunct="1"/>
            <a:r>
              <a:rPr lang="en-US" altLang="zh-CN" smtClean="0">
                <a:ea typeface="仿宋_GB2312" pitchFamily="49" charset="-122"/>
              </a:rPr>
              <a:t/>
            </a:r>
            <a:br>
              <a:rPr lang="en-US" altLang="zh-CN" smtClean="0">
                <a:ea typeface="仿宋_GB2312" pitchFamily="49" charset="-122"/>
              </a:rPr>
            </a:br>
            <a:r>
              <a:rPr lang="zh-CN" altLang="en-US" sz="4800" smtClean="0">
                <a:solidFill>
                  <a:srgbClr val="FF0000"/>
                </a:solidFill>
                <a:latin typeface="仿宋_GB2312" pitchFamily="49" charset="-122"/>
                <a:ea typeface="仿宋_GB2312" pitchFamily="49" charset="-122"/>
              </a:rPr>
              <a:t>虚拟机</a:t>
            </a:r>
            <a:r>
              <a:rPr lang="en-US" altLang="zh-CN" smtClean="0">
                <a:solidFill>
                  <a:srgbClr val="FF0000"/>
                </a:solidFill>
                <a:latin typeface="仿宋_GB2312" pitchFamily="49" charset="-122"/>
                <a:ea typeface="仿宋_GB2312" pitchFamily="49" charset="-122"/>
              </a:rPr>
              <a:t>(2)</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grpSp>
        <p:nvGrpSpPr>
          <p:cNvPr id="110595" name="Group 41"/>
          <p:cNvGrpSpPr>
            <a:grpSpLocks/>
          </p:cNvGrpSpPr>
          <p:nvPr/>
        </p:nvGrpSpPr>
        <p:grpSpPr bwMode="auto">
          <a:xfrm>
            <a:off x="533400" y="1836738"/>
            <a:ext cx="7772400" cy="4564062"/>
            <a:chOff x="768" y="1008"/>
            <a:chExt cx="4896" cy="2875"/>
          </a:xfrm>
        </p:grpSpPr>
        <p:grpSp>
          <p:nvGrpSpPr>
            <p:cNvPr id="110609" name="Group 40"/>
            <p:cNvGrpSpPr>
              <a:grpSpLocks/>
            </p:cNvGrpSpPr>
            <p:nvPr/>
          </p:nvGrpSpPr>
          <p:grpSpPr bwMode="auto">
            <a:xfrm>
              <a:off x="768" y="1008"/>
              <a:ext cx="3984" cy="2875"/>
              <a:chOff x="720" y="1013"/>
              <a:chExt cx="3984" cy="2875"/>
            </a:xfrm>
          </p:grpSpPr>
          <p:sp>
            <p:nvSpPr>
              <p:cNvPr id="110611" name="Text Box 5"/>
              <p:cNvSpPr txBox="1">
                <a:spLocks noChangeArrowheads="1"/>
              </p:cNvSpPr>
              <p:nvPr/>
            </p:nvSpPr>
            <p:spPr bwMode="auto">
              <a:xfrm>
                <a:off x="2293" y="1013"/>
                <a:ext cx="683" cy="505"/>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3200" b="1">
                    <a:solidFill>
                      <a:srgbClr val="008000"/>
                    </a:solidFill>
                    <a:latin typeface="仿宋_GB2312" pitchFamily="49" charset="-122"/>
                  </a:rPr>
                  <a:t>内核</a:t>
                </a:r>
              </a:p>
            </p:txBody>
          </p:sp>
          <p:sp>
            <p:nvSpPr>
              <p:cNvPr id="110612" name="Text Box 6"/>
              <p:cNvSpPr txBox="1">
                <a:spLocks noChangeArrowheads="1"/>
              </p:cNvSpPr>
              <p:nvPr/>
            </p:nvSpPr>
            <p:spPr bwMode="auto">
              <a:xfrm>
                <a:off x="945" y="2024"/>
                <a:ext cx="562" cy="505"/>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400" b="1">
                    <a:solidFill>
                      <a:srgbClr val="008000"/>
                    </a:solidFill>
                    <a:latin typeface="仿宋_GB2312" pitchFamily="49" charset="-122"/>
                  </a:rPr>
                  <a:t>分类</a:t>
                </a:r>
              </a:p>
            </p:txBody>
          </p:sp>
          <p:sp>
            <p:nvSpPr>
              <p:cNvPr id="110613" name="Text Box 7"/>
              <p:cNvSpPr txBox="1">
                <a:spLocks noChangeArrowheads="1"/>
              </p:cNvSpPr>
              <p:nvPr/>
            </p:nvSpPr>
            <p:spPr bwMode="auto">
              <a:xfrm>
                <a:off x="1632" y="2024"/>
                <a:ext cx="562" cy="505"/>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400" b="1">
                    <a:solidFill>
                      <a:srgbClr val="008000"/>
                    </a:solidFill>
                    <a:latin typeface="仿宋_GB2312" pitchFamily="49" charset="-122"/>
                  </a:rPr>
                  <a:t>功能</a:t>
                </a:r>
              </a:p>
            </p:txBody>
          </p:sp>
          <p:sp>
            <p:nvSpPr>
              <p:cNvPr id="110614" name="Text Box 9"/>
              <p:cNvSpPr txBox="1">
                <a:spLocks noChangeArrowheads="1"/>
              </p:cNvSpPr>
              <p:nvPr/>
            </p:nvSpPr>
            <p:spPr bwMode="auto">
              <a:xfrm>
                <a:off x="2544" y="2064"/>
                <a:ext cx="562" cy="505"/>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400" b="1">
                    <a:solidFill>
                      <a:srgbClr val="008000"/>
                    </a:solidFill>
                    <a:latin typeface="仿宋_GB2312" pitchFamily="49" charset="-122"/>
                  </a:rPr>
                  <a:t>属性</a:t>
                </a:r>
              </a:p>
            </p:txBody>
          </p:sp>
          <p:sp>
            <p:nvSpPr>
              <p:cNvPr id="110615" name="Text Box 10"/>
              <p:cNvSpPr txBox="1">
                <a:spLocks noChangeArrowheads="1"/>
              </p:cNvSpPr>
              <p:nvPr/>
            </p:nvSpPr>
            <p:spPr bwMode="auto">
              <a:xfrm>
                <a:off x="3692" y="2024"/>
                <a:ext cx="1012" cy="505"/>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b="1">
                    <a:solidFill>
                      <a:srgbClr val="008000"/>
                    </a:solidFill>
                    <a:latin typeface="仿宋_GB2312" pitchFamily="49" charset="-122"/>
                  </a:rPr>
                  <a:t>内核虚机器</a:t>
                </a:r>
              </a:p>
              <a:p>
                <a:pPr algn="just" eaLnBrk="0" hangingPunct="0"/>
                <a:r>
                  <a:rPr kumimoji="0" lang="zh-CN" altLang="en-US" b="1">
                    <a:solidFill>
                      <a:srgbClr val="008000"/>
                    </a:solidFill>
                    <a:latin typeface="仿宋_GB2312" pitchFamily="49" charset="-122"/>
                  </a:rPr>
                  <a:t> 特    性</a:t>
                </a:r>
              </a:p>
            </p:txBody>
          </p:sp>
          <p:sp>
            <p:nvSpPr>
              <p:cNvPr id="110616" name="Line 11"/>
              <p:cNvSpPr>
                <a:spLocks noChangeShapeType="1"/>
              </p:cNvSpPr>
              <p:nvPr/>
            </p:nvSpPr>
            <p:spPr bwMode="auto">
              <a:xfrm>
                <a:off x="1282" y="1771"/>
                <a:ext cx="2798" cy="5"/>
              </a:xfrm>
              <a:prstGeom prst="line">
                <a:avLst/>
              </a:prstGeom>
              <a:noFill/>
              <a:ln w="9525">
                <a:solidFill>
                  <a:srgbClr val="000000"/>
                </a:solidFill>
                <a:round/>
                <a:headEnd/>
                <a:tailEnd/>
              </a:ln>
            </p:spPr>
            <p:txBody>
              <a:bodyPr/>
              <a:lstStyle/>
              <a:p>
                <a:endParaRPr lang="zh-CN" altLang="en-US"/>
              </a:p>
            </p:txBody>
          </p:sp>
          <p:sp>
            <p:nvSpPr>
              <p:cNvPr id="110617" name="Line 12"/>
              <p:cNvSpPr>
                <a:spLocks noChangeShapeType="1"/>
              </p:cNvSpPr>
              <p:nvPr/>
            </p:nvSpPr>
            <p:spPr bwMode="auto">
              <a:xfrm>
                <a:off x="1282" y="1771"/>
                <a:ext cx="0" cy="253"/>
              </a:xfrm>
              <a:prstGeom prst="line">
                <a:avLst/>
              </a:prstGeom>
              <a:noFill/>
              <a:ln w="9525">
                <a:solidFill>
                  <a:srgbClr val="000000"/>
                </a:solidFill>
                <a:round/>
                <a:headEnd/>
                <a:tailEnd type="triangle" w="med" len="med"/>
              </a:ln>
            </p:spPr>
            <p:txBody>
              <a:bodyPr/>
              <a:lstStyle/>
              <a:p>
                <a:endParaRPr lang="zh-CN" altLang="en-US"/>
              </a:p>
            </p:txBody>
          </p:sp>
          <p:sp>
            <p:nvSpPr>
              <p:cNvPr id="110618" name="Line 13"/>
              <p:cNvSpPr>
                <a:spLocks noChangeShapeType="1"/>
              </p:cNvSpPr>
              <p:nvPr/>
            </p:nvSpPr>
            <p:spPr bwMode="auto">
              <a:xfrm>
                <a:off x="1920" y="1771"/>
                <a:ext cx="0" cy="253"/>
              </a:xfrm>
              <a:prstGeom prst="line">
                <a:avLst/>
              </a:prstGeom>
              <a:noFill/>
              <a:ln w="9525">
                <a:solidFill>
                  <a:srgbClr val="000000"/>
                </a:solidFill>
                <a:round/>
                <a:headEnd/>
                <a:tailEnd type="triangle" w="med" len="med"/>
              </a:ln>
            </p:spPr>
            <p:txBody>
              <a:bodyPr/>
              <a:lstStyle/>
              <a:p>
                <a:endParaRPr lang="zh-CN" altLang="en-US"/>
              </a:p>
            </p:txBody>
          </p:sp>
          <p:sp>
            <p:nvSpPr>
              <p:cNvPr id="110619" name="Line 14"/>
              <p:cNvSpPr>
                <a:spLocks noChangeShapeType="1"/>
              </p:cNvSpPr>
              <p:nvPr/>
            </p:nvSpPr>
            <p:spPr bwMode="auto">
              <a:xfrm>
                <a:off x="2832" y="1771"/>
                <a:ext cx="0" cy="253"/>
              </a:xfrm>
              <a:prstGeom prst="line">
                <a:avLst/>
              </a:prstGeom>
              <a:noFill/>
              <a:ln w="9525">
                <a:solidFill>
                  <a:srgbClr val="000000"/>
                </a:solidFill>
                <a:round/>
                <a:headEnd/>
                <a:tailEnd type="triangle" w="med" len="med"/>
              </a:ln>
            </p:spPr>
            <p:txBody>
              <a:bodyPr/>
              <a:lstStyle/>
              <a:p>
                <a:endParaRPr lang="zh-CN" altLang="en-US"/>
              </a:p>
            </p:txBody>
          </p:sp>
          <p:sp>
            <p:nvSpPr>
              <p:cNvPr id="110620" name="Line 15"/>
              <p:cNvSpPr>
                <a:spLocks noChangeShapeType="1"/>
              </p:cNvSpPr>
              <p:nvPr/>
            </p:nvSpPr>
            <p:spPr bwMode="auto">
              <a:xfrm>
                <a:off x="4080" y="1771"/>
                <a:ext cx="0" cy="253"/>
              </a:xfrm>
              <a:prstGeom prst="line">
                <a:avLst/>
              </a:prstGeom>
              <a:noFill/>
              <a:ln w="9525">
                <a:solidFill>
                  <a:srgbClr val="000000"/>
                </a:solidFill>
                <a:round/>
                <a:headEnd/>
                <a:tailEnd type="triangle" w="med" len="med"/>
              </a:ln>
            </p:spPr>
            <p:txBody>
              <a:bodyPr/>
              <a:lstStyle/>
              <a:p>
                <a:endParaRPr lang="zh-CN" altLang="en-US"/>
              </a:p>
            </p:txBody>
          </p:sp>
          <p:sp>
            <p:nvSpPr>
              <p:cNvPr id="110621" name="Line 16"/>
              <p:cNvSpPr>
                <a:spLocks noChangeShapeType="1"/>
              </p:cNvSpPr>
              <p:nvPr/>
            </p:nvSpPr>
            <p:spPr bwMode="auto">
              <a:xfrm>
                <a:off x="2688" y="1518"/>
                <a:ext cx="0" cy="253"/>
              </a:xfrm>
              <a:prstGeom prst="line">
                <a:avLst/>
              </a:prstGeom>
              <a:noFill/>
              <a:ln w="9525">
                <a:solidFill>
                  <a:srgbClr val="000000"/>
                </a:solidFill>
                <a:round/>
                <a:headEnd/>
                <a:tailEnd/>
              </a:ln>
            </p:spPr>
            <p:txBody>
              <a:bodyPr/>
              <a:lstStyle/>
              <a:p>
                <a:endParaRPr lang="zh-CN" altLang="en-US"/>
              </a:p>
            </p:txBody>
          </p:sp>
          <p:sp>
            <p:nvSpPr>
              <p:cNvPr id="110622" name="Text Box 17"/>
              <p:cNvSpPr txBox="1">
                <a:spLocks noChangeArrowheads="1"/>
              </p:cNvSpPr>
              <p:nvPr/>
            </p:nvSpPr>
            <p:spPr bwMode="auto">
              <a:xfrm>
                <a:off x="720" y="2781"/>
                <a:ext cx="337" cy="758"/>
              </a:xfrm>
              <a:prstGeom prst="rect">
                <a:avLst/>
              </a:prstGeom>
              <a:solidFill>
                <a:srgbClr val="CCFFCC"/>
              </a:solidFill>
              <a:ln w="9525">
                <a:solidFill>
                  <a:srgbClr val="000000"/>
                </a:solidFill>
                <a:miter lim="800000"/>
                <a:headEnd/>
                <a:tailEnd/>
              </a:ln>
            </p:spPr>
            <p:txBody>
              <a:bodyPr/>
              <a:lstStyle/>
              <a:p>
                <a:pPr eaLnBrk="0" hangingPunct="0"/>
                <a:r>
                  <a:rPr kumimoji="0" lang="zh-CN" altLang="en-US" sz="2400" b="1">
                    <a:solidFill>
                      <a:srgbClr val="008000"/>
                    </a:solidFill>
                    <a:latin typeface="仿宋_GB2312" pitchFamily="49" charset="-122"/>
                  </a:rPr>
                  <a:t>单内核</a:t>
                </a:r>
              </a:p>
            </p:txBody>
          </p:sp>
          <p:sp>
            <p:nvSpPr>
              <p:cNvPr id="110623" name="Text Box 18"/>
              <p:cNvSpPr txBox="1">
                <a:spLocks noChangeArrowheads="1"/>
              </p:cNvSpPr>
              <p:nvPr/>
            </p:nvSpPr>
            <p:spPr bwMode="auto">
              <a:xfrm>
                <a:off x="1170" y="2781"/>
                <a:ext cx="337" cy="758"/>
              </a:xfrm>
              <a:prstGeom prst="rect">
                <a:avLst/>
              </a:prstGeom>
              <a:solidFill>
                <a:srgbClr val="CCFFCC"/>
              </a:solidFill>
              <a:ln w="9525">
                <a:solidFill>
                  <a:srgbClr val="000000"/>
                </a:solidFill>
                <a:miter lim="800000"/>
                <a:headEnd/>
                <a:tailEnd/>
              </a:ln>
            </p:spPr>
            <p:txBody>
              <a:bodyPr/>
              <a:lstStyle/>
              <a:p>
                <a:pPr eaLnBrk="0" hangingPunct="0"/>
                <a:r>
                  <a:rPr kumimoji="0" lang="zh-CN" altLang="en-US" sz="2400" b="1">
                    <a:solidFill>
                      <a:srgbClr val="008000"/>
                    </a:solidFill>
                    <a:latin typeface="仿宋_GB2312" pitchFamily="49" charset="-122"/>
                  </a:rPr>
                  <a:t>微内核</a:t>
                </a:r>
              </a:p>
            </p:txBody>
          </p:sp>
          <p:sp>
            <p:nvSpPr>
              <p:cNvPr id="110624" name="Line 19"/>
              <p:cNvSpPr>
                <a:spLocks noChangeShapeType="1"/>
              </p:cNvSpPr>
              <p:nvPr/>
            </p:nvSpPr>
            <p:spPr bwMode="auto">
              <a:xfrm flipH="1">
                <a:off x="945" y="2529"/>
                <a:ext cx="225" cy="252"/>
              </a:xfrm>
              <a:prstGeom prst="line">
                <a:avLst/>
              </a:prstGeom>
              <a:noFill/>
              <a:ln w="9525">
                <a:solidFill>
                  <a:srgbClr val="000000"/>
                </a:solidFill>
                <a:round/>
                <a:headEnd/>
                <a:tailEnd type="triangle" w="med" len="med"/>
              </a:ln>
            </p:spPr>
            <p:txBody>
              <a:bodyPr/>
              <a:lstStyle/>
              <a:p>
                <a:endParaRPr lang="zh-CN" altLang="en-US"/>
              </a:p>
            </p:txBody>
          </p:sp>
          <p:sp>
            <p:nvSpPr>
              <p:cNvPr id="110625" name="Line 20"/>
              <p:cNvSpPr>
                <a:spLocks noChangeShapeType="1"/>
              </p:cNvSpPr>
              <p:nvPr/>
            </p:nvSpPr>
            <p:spPr bwMode="auto">
              <a:xfrm>
                <a:off x="1170" y="2529"/>
                <a:ext cx="224" cy="252"/>
              </a:xfrm>
              <a:prstGeom prst="line">
                <a:avLst/>
              </a:prstGeom>
              <a:noFill/>
              <a:ln w="9525">
                <a:solidFill>
                  <a:srgbClr val="000000"/>
                </a:solidFill>
                <a:round/>
                <a:headEnd/>
                <a:tailEnd type="triangle" w="med" len="med"/>
              </a:ln>
            </p:spPr>
            <p:txBody>
              <a:bodyPr/>
              <a:lstStyle/>
              <a:p>
                <a:endParaRPr lang="zh-CN" altLang="en-US"/>
              </a:p>
            </p:txBody>
          </p:sp>
          <p:sp>
            <p:nvSpPr>
              <p:cNvPr id="110626" name="Text Box 21"/>
              <p:cNvSpPr txBox="1">
                <a:spLocks noChangeArrowheads="1"/>
              </p:cNvSpPr>
              <p:nvPr/>
            </p:nvSpPr>
            <p:spPr bwMode="auto">
              <a:xfrm>
                <a:off x="1872" y="2655"/>
                <a:ext cx="768" cy="1137"/>
              </a:xfrm>
              <a:prstGeom prst="rect">
                <a:avLst/>
              </a:prstGeom>
              <a:solidFill>
                <a:srgbClr val="CCFFCC"/>
              </a:solidFill>
              <a:ln w="9525">
                <a:noFill/>
                <a:miter lim="800000"/>
                <a:headEnd/>
                <a:tailEnd/>
              </a:ln>
            </p:spPr>
            <p:txBody>
              <a:bodyPr/>
              <a:lstStyle/>
              <a:p>
                <a:pPr eaLnBrk="0" hangingPunct="0"/>
                <a:endParaRPr kumimoji="0" lang="en-US" altLang="zh-CN" b="1">
                  <a:solidFill>
                    <a:srgbClr val="008000"/>
                  </a:solidFill>
                  <a:latin typeface="仿宋_GB2312" pitchFamily="49" charset="-122"/>
                </a:endParaRPr>
              </a:p>
              <a:p>
                <a:pPr eaLnBrk="0" hangingPunct="0"/>
                <a:r>
                  <a:rPr kumimoji="0" lang="zh-CN" altLang="en-US" b="1">
                    <a:solidFill>
                      <a:srgbClr val="008000"/>
                    </a:solidFill>
                    <a:latin typeface="仿宋_GB2312" pitchFamily="49" charset="-122"/>
                  </a:rPr>
                  <a:t>中断处理短程调度</a:t>
                </a:r>
              </a:p>
              <a:p>
                <a:pPr eaLnBrk="0" hangingPunct="0"/>
                <a:r>
                  <a:rPr kumimoji="0" lang="zh-CN" altLang="en-US" b="1">
                    <a:solidFill>
                      <a:srgbClr val="008000"/>
                    </a:solidFill>
                    <a:latin typeface="仿宋_GB2312" pitchFamily="49" charset="-122"/>
                  </a:rPr>
                  <a:t>原语管理</a:t>
                </a:r>
              </a:p>
            </p:txBody>
          </p:sp>
          <p:sp>
            <p:nvSpPr>
              <p:cNvPr id="110627" name="Line 22"/>
              <p:cNvSpPr>
                <a:spLocks noChangeShapeType="1"/>
              </p:cNvSpPr>
              <p:nvPr/>
            </p:nvSpPr>
            <p:spPr bwMode="auto">
              <a:xfrm flipH="1">
                <a:off x="1728" y="2529"/>
                <a:ext cx="0" cy="884"/>
              </a:xfrm>
              <a:prstGeom prst="line">
                <a:avLst/>
              </a:prstGeom>
              <a:noFill/>
              <a:ln w="9525">
                <a:solidFill>
                  <a:srgbClr val="000000"/>
                </a:solidFill>
                <a:round/>
                <a:headEnd/>
                <a:tailEnd/>
              </a:ln>
            </p:spPr>
            <p:txBody>
              <a:bodyPr/>
              <a:lstStyle/>
              <a:p>
                <a:endParaRPr lang="zh-CN" altLang="en-US"/>
              </a:p>
            </p:txBody>
          </p:sp>
          <p:grpSp>
            <p:nvGrpSpPr>
              <p:cNvPr id="110628" name="Group 23"/>
              <p:cNvGrpSpPr>
                <a:grpSpLocks/>
              </p:cNvGrpSpPr>
              <p:nvPr/>
            </p:nvGrpSpPr>
            <p:grpSpPr bwMode="auto">
              <a:xfrm>
                <a:off x="1728" y="2908"/>
                <a:ext cx="113" cy="505"/>
                <a:chOff x="3780" y="4872"/>
                <a:chExt cx="180" cy="624"/>
              </a:xfrm>
            </p:grpSpPr>
            <p:sp>
              <p:nvSpPr>
                <p:cNvPr id="110640" name="Line 24"/>
                <p:cNvSpPr>
                  <a:spLocks noChangeShapeType="1"/>
                </p:cNvSpPr>
                <p:nvPr/>
              </p:nvSpPr>
              <p:spPr bwMode="auto">
                <a:xfrm>
                  <a:off x="3780" y="4872"/>
                  <a:ext cx="180" cy="0"/>
                </a:xfrm>
                <a:prstGeom prst="line">
                  <a:avLst/>
                </a:prstGeom>
                <a:noFill/>
                <a:ln w="9525">
                  <a:solidFill>
                    <a:srgbClr val="000000"/>
                  </a:solidFill>
                  <a:round/>
                  <a:headEnd/>
                  <a:tailEnd/>
                </a:ln>
              </p:spPr>
              <p:txBody>
                <a:bodyPr/>
                <a:lstStyle/>
                <a:p>
                  <a:endParaRPr lang="zh-CN" altLang="en-US"/>
                </a:p>
              </p:txBody>
            </p:sp>
            <p:sp>
              <p:nvSpPr>
                <p:cNvPr id="110641" name="Line 25"/>
                <p:cNvSpPr>
                  <a:spLocks noChangeShapeType="1"/>
                </p:cNvSpPr>
                <p:nvPr/>
              </p:nvSpPr>
              <p:spPr bwMode="auto">
                <a:xfrm>
                  <a:off x="3780" y="5184"/>
                  <a:ext cx="180" cy="0"/>
                </a:xfrm>
                <a:prstGeom prst="line">
                  <a:avLst/>
                </a:prstGeom>
                <a:noFill/>
                <a:ln w="9525">
                  <a:solidFill>
                    <a:srgbClr val="000000"/>
                  </a:solidFill>
                  <a:round/>
                  <a:headEnd/>
                  <a:tailEnd/>
                </a:ln>
              </p:spPr>
              <p:txBody>
                <a:bodyPr/>
                <a:lstStyle/>
                <a:p>
                  <a:endParaRPr lang="zh-CN" altLang="en-US"/>
                </a:p>
              </p:txBody>
            </p:sp>
            <p:sp>
              <p:nvSpPr>
                <p:cNvPr id="110642" name="Line 26"/>
                <p:cNvSpPr>
                  <a:spLocks noChangeShapeType="1"/>
                </p:cNvSpPr>
                <p:nvPr/>
              </p:nvSpPr>
              <p:spPr bwMode="auto">
                <a:xfrm>
                  <a:off x="3780" y="5496"/>
                  <a:ext cx="180" cy="0"/>
                </a:xfrm>
                <a:prstGeom prst="line">
                  <a:avLst/>
                </a:prstGeom>
                <a:noFill/>
                <a:ln w="9525">
                  <a:solidFill>
                    <a:srgbClr val="000000"/>
                  </a:solidFill>
                  <a:round/>
                  <a:headEnd/>
                  <a:tailEnd/>
                </a:ln>
              </p:spPr>
              <p:txBody>
                <a:bodyPr/>
                <a:lstStyle/>
                <a:p>
                  <a:endParaRPr lang="zh-CN" altLang="en-US"/>
                </a:p>
              </p:txBody>
            </p:sp>
          </p:grpSp>
          <p:sp>
            <p:nvSpPr>
              <p:cNvPr id="110629" name="Line 27"/>
              <p:cNvSpPr>
                <a:spLocks noChangeShapeType="1"/>
              </p:cNvSpPr>
              <p:nvPr/>
            </p:nvSpPr>
            <p:spPr bwMode="auto">
              <a:xfrm flipH="1">
                <a:off x="2736" y="2529"/>
                <a:ext cx="0" cy="1137"/>
              </a:xfrm>
              <a:prstGeom prst="line">
                <a:avLst/>
              </a:prstGeom>
              <a:noFill/>
              <a:ln w="9525">
                <a:solidFill>
                  <a:srgbClr val="000000"/>
                </a:solidFill>
                <a:round/>
                <a:headEnd/>
                <a:tailEnd/>
              </a:ln>
            </p:spPr>
            <p:txBody>
              <a:bodyPr/>
              <a:lstStyle/>
              <a:p>
                <a:endParaRPr lang="zh-CN" altLang="en-US"/>
              </a:p>
            </p:txBody>
          </p:sp>
          <p:sp>
            <p:nvSpPr>
              <p:cNvPr id="110630" name="Line 28"/>
              <p:cNvSpPr>
                <a:spLocks noChangeShapeType="1"/>
              </p:cNvSpPr>
              <p:nvPr/>
            </p:nvSpPr>
            <p:spPr bwMode="auto">
              <a:xfrm>
                <a:off x="2736" y="2908"/>
                <a:ext cx="113" cy="0"/>
              </a:xfrm>
              <a:prstGeom prst="line">
                <a:avLst/>
              </a:prstGeom>
              <a:noFill/>
              <a:ln w="9525">
                <a:solidFill>
                  <a:srgbClr val="000000"/>
                </a:solidFill>
                <a:round/>
                <a:headEnd/>
                <a:tailEnd/>
              </a:ln>
            </p:spPr>
            <p:txBody>
              <a:bodyPr/>
              <a:lstStyle/>
              <a:p>
                <a:endParaRPr lang="zh-CN" altLang="en-US"/>
              </a:p>
            </p:txBody>
          </p:sp>
          <p:sp>
            <p:nvSpPr>
              <p:cNvPr id="110631" name="Line 29"/>
              <p:cNvSpPr>
                <a:spLocks noChangeShapeType="1"/>
              </p:cNvSpPr>
              <p:nvPr/>
            </p:nvSpPr>
            <p:spPr bwMode="auto">
              <a:xfrm>
                <a:off x="2736" y="3160"/>
                <a:ext cx="113" cy="0"/>
              </a:xfrm>
              <a:prstGeom prst="line">
                <a:avLst/>
              </a:prstGeom>
              <a:noFill/>
              <a:ln w="9525">
                <a:solidFill>
                  <a:srgbClr val="000000"/>
                </a:solidFill>
                <a:round/>
                <a:headEnd/>
                <a:tailEnd/>
              </a:ln>
            </p:spPr>
            <p:txBody>
              <a:bodyPr/>
              <a:lstStyle/>
              <a:p>
                <a:endParaRPr lang="zh-CN" altLang="en-US"/>
              </a:p>
            </p:txBody>
          </p:sp>
          <p:sp>
            <p:nvSpPr>
              <p:cNvPr id="110632" name="Line 30"/>
              <p:cNvSpPr>
                <a:spLocks noChangeShapeType="1"/>
              </p:cNvSpPr>
              <p:nvPr/>
            </p:nvSpPr>
            <p:spPr bwMode="auto">
              <a:xfrm>
                <a:off x="2736" y="3413"/>
                <a:ext cx="113" cy="0"/>
              </a:xfrm>
              <a:prstGeom prst="line">
                <a:avLst/>
              </a:prstGeom>
              <a:noFill/>
              <a:ln w="9525">
                <a:solidFill>
                  <a:srgbClr val="000000"/>
                </a:solidFill>
                <a:round/>
                <a:headEnd/>
                <a:tailEnd/>
              </a:ln>
            </p:spPr>
            <p:txBody>
              <a:bodyPr/>
              <a:lstStyle/>
              <a:p>
                <a:endParaRPr lang="zh-CN" altLang="en-US"/>
              </a:p>
            </p:txBody>
          </p:sp>
          <p:sp>
            <p:nvSpPr>
              <p:cNvPr id="110633" name="Line 31"/>
              <p:cNvSpPr>
                <a:spLocks noChangeShapeType="1"/>
              </p:cNvSpPr>
              <p:nvPr/>
            </p:nvSpPr>
            <p:spPr bwMode="auto">
              <a:xfrm>
                <a:off x="2736" y="3666"/>
                <a:ext cx="113" cy="0"/>
              </a:xfrm>
              <a:prstGeom prst="line">
                <a:avLst/>
              </a:prstGeom>
              <a:noFill/>
              <a:ln w="9525">
                <a:solidFill>
                  <a:srgbClr val="000000"/>
                </a:solidFill>
                <a:round/>
                <a:headEnd/>
                <a:tailEnd/>
              </a:ln>
            </p:spPr>
            <p:txBody>
              <a:bodyPr/>
              <a:lstStyle/>
              <a:p>
                <a:endParaRPr lang="zh-CN" altLang="en-US"/>
              </a:p>
            </p:txBody>
          </p:sp>
          <p:sp>
            <p:nvSpPr>
              <p:cNvPr id="110634" name="Text Box 32"/>
              <p:cNvSpPr txBox="1">
                <a:spLocks noChangeArrowheads="1"/>
              </p:cNvSpPr>
              <p:nvPr/>
            </p:nvSpPr>
            <p:spPr bwMode="auto">
              <a:xfrm>
                <a:off x="2832" y="2703"/>
                <a:ext cx="1488" cy="1185"/>
              </a:xfrm>
              <a:prstGeom prst="rect">
                <a:avLst/>
              </a:prstGeom>
              <a:solidFill>
                <a:srgbClr val="CCFFCC"/>
              </a:solidFill>
              <a:ln w="9525">
                <a:noFill/>
                <a:miter lim="800000"/>
                <a:headEnd/>
                <a:tailEnd/>
              </a:ln>
            </p:spPr>
            <p:txBody>
              <a:bodyPr/>
              <a:lstStyle/>
              <a:p>
                <a:pPr eaLnBrk="0" hangingPunct="0"/>
                <a:endParaRPr kumimoji="0" lang="en-US" altLang="zh-CN" b="1">
                  <a:solidFill>
                    <a:srgbClr val="008000"/>
                  </a:solidFill>
                  <a:latin typeface="仿宋_GB2312" pitchFamily="49" charset="-122"/>
                </a:endParaRPr>
              </a:p>
              <a:p>
                <a:pPr eaLnBrk="0" hangingPunct="0"/>
                <a:r>
                  <a:rPr kumimoji="0" lang="zh-CN" altLang="en-US" b="1">
                    <a:solidFill>
                      <a:srgbClr val="008000"/>
                    </a:solidFill>
                    <a:latin typeface="仿宋_GB2312" pitchFamily="49" charset="-122"/>
                  </a:rPr>
                  <a:t>内核由中断驱动</a:t>
                </a:r>
              </a:p>
              <a:p>
                <a:pPr eaLnBrk="0" hangingPunct="0"/>
                <a:r>
                  <a:rPr kumimoji="0" lang="zh-CN" altLang="en-US" b="1">
                    <a:solidFill>
                      <a:srgbClr val="008000"/>
                    </a:solidFill>
                    <a:latin typeface="仿宋_GB2312" pitchFamily="49" charset="-122"/>
                  </a:rPr>
                  <a:t>内核执行是连续的</a:t>
                </a:r>
              </a:p>
              <a:p>
                <a:pPr eaLnBrk="0" hangingPunct="0"/>
                <a:r>
                  <a:rPr kumimoji="0" lang="zh-CN" altLang="en-US" b="1">
                    <a:solidFill>
                      <a:srgbClr val="008000"/>
                    </a:solidFill>
                    <a:latin typeface="仿宋_GB2312" pitchFamily="49" charset="-122"/>
                  </a:rPr>
                  <a:t>屏蔽中断下执行</a:t>
                </a:r>
              </a:p>
              <a:p>
                <a:pPr eaLnBrk="0" hangingPunct="0"/>
                <a:r>
                  <a:rPr kumimoji="0" lang="zh-CN" altLang="en-US" b="1">
                    <a:solidFill>
                      <a:srgbClr val="008000"/>
                    </a:solidFill>
                    <a:latin typeface="仿宋_GB2312" pitchFamily="49" charset="-122"/>
                  </a:rPr>
                  <a:t>可使用特权指令</a:t>
                </a:r>
              </a:p>
            </p:txBody>
          </p:sp>
          <p:sp>
            <p:nvSpPr>
              <p:cNvPr id="110635" name="Line 33"/>
              <p:cNvSpPr>
                <a:spLocks noChangeShapeType="1"/>
              </p:cNvSpPr>
              <p:nvPr/>
            </p:nvSpPr>
            <p:spPr bwMode="auto">
              <a:xfrm flipH="1">
                <a:off x="4320" y="2529"/>
                <a:ext cx="0" cy="884"/>
              </a:xfrm>
              <a:prstGeom prst="line">
                <a:avLst/>
              </a:prstGeom>
              <a:noFill/>
              <a:ln w="9525">
                <a:solidFill>
                  <a:srgbClr val="000000"/>
                </a:solidFill>
                <a:round/>
                <a:headEnd/>
                <a:tailEnd/>
              </a:ln>
            </p:spPr>
            <p:txBody>
              <a:bodyPr/>
              <a:lstStyle/>
              <a:p>
                <a:endParaRPr lang="zh-CN" altLang="en-US"/>
              </a:p>
            </p:txBody>
          </p:sp>
          <p:grpSp>
            <p:nvGrpSpPr>
              <p:cNvPr id="110636" name="Group 34"/>
              <p:cNvGrpSpPr>
                <a:grpSpLocks/>
              </p:cNvGrpSpPr>
              <p:nvPr/>
            </p:nvGrpSpPr>
            <p:grpSpPr bwMode="auto">
              <a:xfrm>
                <a:off x="4304" y="2908"/>
                <a:ext cx="112" cy="505"/>
                <a:chOff x="3780" y="4872"/>
                <a:chExt cx="180" cy="624"/>
              </a:xfrm>
            </p:grpSpPr>
            <p:sp>
              <p:nvSpPr>
                <p:cNvPr id="110637" name="Line 35"/>
                <p:cNvSpPr>
                  <a:spLocks noChangeShapeType="1"/>
                </p:cNvSpPr>
                <p:nvPr/>
              </p:nvSpPr>
              <p:spPr bwMode="auto">
                <a:xfrm>
                  <a:off x="3780" y="4872"/>
                  <a:ext cx="180" cy="0"/>
                </a:xfrm>
                <a:prstGeom prst="line">
                  <a:avLst/>
                </a:prstGeom>
                <a:noFill/>
                <a:ln w="9525">
                  <a:solidFill>
                    <a:srgbClr val="000000"/>
                  </a:solidFill>
                  <a:round/>
                  <a:headEnd/>
                  <a:tailEnd/>
                </a:ln>
              </p:spPr>
              <p:txBody>
                <a:bodyPr/>
                <a:lstStyle/>
                <a:p>
                  <a:endParaRPr lang="zh-CN" altLang="en-US"/>
                </a:p>
              </p:txBody>
            </p:sp>
            <p:sp>
              <p:nvSpPr>
                <p:cNvPr id="110638" name="Line 36"/>
                <p:cNvSpPr>
                  <a:spLocks noChangeShapeType="1"/>
                </p:cNvSpPr>
                <p:nvPr/>
              </p:nvSpPr>
              <p:spPr bwMode="auto">
                <a:xfrm>
                  <a:off x="3780" y="5184"/>
                  <a:ext cx="180" cy="0"/>
                </a:xfrm>
                <a:prstGeom prst="line">
                  <a:avLst/>
                </a:prstGeom>
                <a:noFill/>
                <a:ln w="9525">
                  <a:solidFill>
                    <a:srgbClr val="000000"/>
                  </a:solidFill>
                  <a:round/>
                  <a:headEnd/>
                  <a:tailEnd/>
                </a:ln>
              </p:spPr>
              <p:txBody>
                <a:bodyPr/>
                <a:lstStyle/>
                <a:p>
                  <a:endParaRPr lang="zh-CN" altLang="en-US"/>
                </a:p>
              </p:txBody>
            </p:sp>
            <p:sp>
              <p:nvSpPr>
                <p:cNvPr id="110639" name="Line 37"/>
                <p:cNvSpPr>
                  <a:spLocks noChangeShapeType="1"/>
                </p:cNvSpPr>
                <p:nvPr/>
              </p:nvSpPr>
              <p:spPr bwMode="auto">
                <a:xfrm>
                  <a:off x="3780" y="5496"/>
                  <a:ext cx="180" cy="0"/>
                </a:xfrm>
                <a:prstGeom prst="line">
                  <a:avLst/>
                </a:prstGeom>
                <a:noFill/>
                <a:ln w="9525">
                  <a:solidFill>
                    <a:srgbClr val="000000"/>
                  </a:solidFill>
                  <a:round/>
                  <a:headEnd/>
                  <a:tailEnd/>
                </a:ln>
              </p:spPr>
              <p:txBody>
                <a:bodyPr/>
                <a:lstStyle/>
                <a:p>
                  <a:endParaRPr lang="zh-CN" altLang="en-US"/>
                </a:p>
              </p:txBody>
            </p:sp>
          </p:grpSp>
        </p:grpSp>
        <p:sp>
          <p:nvSpPr>
            <p:cNvPr id="110610" name="Text Box 38"/>
            <p:cNvSpPr txBox="1">
              <a:spLocks noChangeArrowheads="1"/>
            </p:cNvSpPr>
            <p:nvPr/>
          </p:nvSpPr>
          <p:spPr bwMode="auto">
            <a:xfrm>
              <a:off x="4444" y="2847"/>
              <a:ext cx="1220" cy="897"/>
            </a:xfrm>
            <a:prstGeom prst="rect">
              <a:avLst/>
            </a:prstGeom>
            <a:solidFill>
              <a:srgbClr val="CCFFCC"/>
            </a:solidFill>
            <a:ln w="9525">
              <a:noFill/>
              <a:miter lim="800000"/>
              <a:headEnd/>
              <a:tailEnd/>
            </a:ln>
          </p:spPr>
          <p:txBody>
            <a:bodyPr/>
            <a:lstStyle/>
            <a:p>
              <a:pPr eaLnBrk="0" hangingPunct="0"/>
              <a:r>
                <a:rPr kumimoji="0" lang="zh-CN" altLang="en-US" b="1">
                  <a:solidFill>
                    <a:srgbClr val="008000"/>
                  </a:solidFill>
                  <a:latin typeface="仿宋_GB2312" pitchFamily="49" charset="-122"/>
                </a:rPr>
                <a:t>没有中断</a:t>
              </a:r>
            </a:p>
            <a:p>
              <a:pPr eaLnBrk="0" hangingPunct="0"/>
              <a:r>
                <a:rPr kumimoji="0" lang="zh-CN" altLang="en-US" b="1">
                  <a:solidFill>
                    <a:srgbClr val="008000"/>
                  </a:solidFill>
                  <a:latin typeface="仿宋_GB2312" pitchFamily="49" charset="-122"/>
                </a:rPr>
                <a:t>提供虚处理器</a:t>
              </a:r>
            </a:p>
            <a:p>
              <a:pPr eaLnBrk="0" hangingPunct="0"/>
              <a:r>
                <a:rPr kumimoji="0" lang="zh-CN" altLang="en-US" b="1">
                  <a:solidFill>
                    <a:srgbClr val="008000"/>
                  </a:solidFill>
                  <a:latin typeface="仿宋_GB2312" pitchFamily="49" charset="-122"/>
                </a:rPr>
                <a:t>提供强大的新指令</a:t>
              </a:r>
            </a:p>
          </p:txBody>
        </p:sp>
      </p:grpSp>
      <p:grpSp>
        <p:nvGrpSpPr>
          <p:cNvPr id="110596" name="Group 57"/>
          <p:cNvGrpSpPr>
            <a:grpSpLocks/>
          </p:cNvGrpSpPr>
          <p:nvPr/>
        </p:nvGrpSpPr>
        <p:grpSpPr bwMode="auto">
          <a:xfrm>
            <a:off x="5334000" y="990600"/>
            <a:ext cx="2719388" cy="1905000"/>
            <a:chOff x="3312" y="912"/>
            <a:chExt cx="1713" cy="1056"/>
          </a:xfrm>
        </p:grpSpPr>
        <p:sp>
          <p:nvSpPr>
            <p:cNvPr id="49195" name="Text Box 43"/>
            <p:cNvSpPr txBox="1">
              <a:spLocks noChangeArrowheads="1"/>
            </p:cNvSpPr>
            <p:nvPr/>
          </p:nvSpPr>
          <p:spPr bwMode="auto">
            <a:xfrm>
              <a:off x="3833" y="912"/>
              <a:ext cx="1118" cy="25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宋体" pitchFamily="2" charset="-122"/>
                </a:rPr>
                <a:t>操作系统构件</a:t>
              </a:r>
              <a:endParaRPr kumimoji="0" lang="zh-CN" altLang="en-US" b="1">
                <a:solidFill>
                  <a:srgbClr val="008000"/>
                </a:solidFill>
              </a:endParaRPr>
            </a:p>
          </p:txBody>
        </p:sp>
        <p:sp>
          <p:nvSpPr>
            <p:cNvPr id="49196" name="Text Box 44"/>
            <p:cNvSpPr txBox="1">
              <a:spLocks noChangeArrowheads="1"/>
            </p:cNvSpPr>
            <p:nvPr/>
          </p:nvSpPr>
          <p:spPr bwMode="auto">
            <a:xfrm>
              <a:off x="3312" y="1569"/>
              <a:ext cx="372"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rPr>
                <a:t>内核</a:t>
              </a:r>
            </a:p>
          </p:txBody>
        </p:sp>
        <p:sp>
          <p:nvSpPr>
            <p:cNvPr id="49197" name="Text Box 45"/>
            <p:cNvSpPr txBox="1">
              <a:spLocks noChangeArrowheads="1"/>
            </p:cNvSpPr>
            <p:nvPr/>
          </p:nvSpPr>
          <p:spPr bwMode="auto">
            <a:xfrm>
              <a:off x="3759" y="1569"/>
              <a:ext cx="372"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rPr>
                <a:t>进程</a:t>
              </a:r>
            </a:p>
          </p:txBody>
        </p:sp>
        <p:sp>
          <p:nvSpPr>
            <p:cNvPr id="49198" name="Text Box 46"/>
            <p:cNvSpPr txBox="1">
              <a:spLocks noChangeArrowheads="1"/>
            </p:cNvSpPr>
            <p:nvPr/>
          </p:nvSpPr>
          <p:spPr bwMode="auto">
            <a:xfrm>
              <a:off x="4206" y="1569"/>
              <a:ext cx="372"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rPr>
                <a:t>线程</a:t>
              </a:r>
            </a:p>
          </p:txBody>
        </p:sp>
        <p:sp>
          <p:nvSpPr>
            <p:cNvPr id="49199" name="Text Box 47"/>
            <p:cNvSpPr txBox="1">
              <a:spLocks noChangeArrowheads="1"/>
            </p:cNvSpPr>
            <p:nvPr/>
          </p:nvSpPr>
          <p:spPr bwMode="auto">
            <a:xfrm>
              <a:off x="4206" y="1569"/>
              <a:ext cx="372"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rPr>
                <a:t>线程</a:t>
              </a:r>
            </a:p>
          </p:txBody>
        </p:sp>
        <p:sp>
          <p:nvSpPr>
            <p:cNvPr id="49200" name="Text Box 48"/>
            <p:cNvSpPr txBox="1">
              <a:spLocks noChangeArrowheads="1"/>
            </p:cNvSpPr>
            <p:nvPr/>
          </p:nvSpPr>
          <p:spPr bwMode="auto">
            <a:xfrm>
              <a:off x="4653" y="1569"/>
              <a:ext cx="372"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rPr>
                <a:t>管程</a:t>
              </a:r>
            </a:p>
          </p:txBody>
        </p:sp>
        <p:sp>
          <p:nvSpPr>
            <p:cNvPr id="49202" name="Line 50"/>
            <p:cNvSpPr>
              <a:spLocks noChangeShapeType="1"/>
            </p:cNvSpPr>
            <p:nvPr/>
          </p:nvSpPr>
          <p:spPr bwMode="auto">
            <a:xfrm>
              <a:off x="3535" y="1370"/>
              <a:ext cx="1293" cy="1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49203" name="Line 51"/>
            <p:cNvSpPr>
              <a:spLocks noChangeShapeType="1"/>
            </p:cNvSpPr>
            <p:nvPr/>
          </p:nvSpPr>
          <p:spPr bwMode="auto">
            <a:xfrm>
              <a:off x="3535" y="1370"/>
              <a:ext cx="0" cy="20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9204" name="Line 52"/>
            <p:cNvSpPr>
              <a:spLocks noChangeShapeType="1"/>
            </p:cNvSpPr>
            <p:nvPr/>
          </p:nvSpPr>
          <p:spPr bwMode="auto">
            <a:xfrm>
              <a:off x="3908" y="1370"/>
              <a:ext cx="0" cy="20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9205" name="Line 53"/>
            <p:cNvSpPr>
              <a:spLocks noChangeShapeType="1"/>
            </p:cNvSpPr>
            <p:nvPr/>
          </p:nvSpPr>
          <p:spPr bwMode="auto">
            <a:xfrm>
              <a:off x="4355" y="1370"/>
              <a:ext cx="0" cy="20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9206" name="Line 54"/>
            <p:cNvSpPr>
              <a:spLocks noChangeShapeType="1"/>
            </p:cNvSpPr>
            <p:nvPr/>
          </p:nvSpPr>
          <p:spPr bwMode="auto">
            <a:xfrm>
              <a:off x="4802" y="1370"/>
              <a:ext cx="0" cy="20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9208" name="Line 56"/>
            <p:cNvSpPr>
              <a:spLocks noChangeShapeType="1"/>
            </p:cNvSpPr>
            <p:nvPr/>
          </p:nvSpPr>
          <p:spPr bwMode="auto">
            <a:xfrm>
              <a:off x="4355" y="1170"/>
              <a:ext cx="0" cy="20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spTree>
  </p:cSld>
  <p:clrMapOvr>
    <a:masterClrMapping/>
  </p:clrMapOvr>
  <p:transition>
    <p:checke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2286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虚拟机器</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111619" name="Rectangle 3"/>
          <p:cNvSpPr>
            <a:spLocks noGrp="1" noChangeArrowheads="1"/>
          </p:cNvSpPr>
          <p:nvPr>
            <p:ph type="body" idx="1"/>
          </p:nvPr>
        </p:nvSpPr>
        <p:spPr>
          <a:xfrm>
            <a:off x="838200" y="1219200"/>
            <a:ext cx="8305800" cy="5638800"/>
          </a:xfrm>
        </p:spPr>
        <p:txBody>
          <a:bodyPr/>
          <a:lstStyle/>
          <a:p>
            <a:pPr algn="just" eaLnBrk="1" hangingPunct="1">
              <a:buFontTx/>
              <a:buNone/>
            </a:pPr>
            <a:endParaRPr lang="en-US" altLang="zh-CN" b="1" smtClean="0">
              <a:solidFill>
                <a:srgbClr val="9933FF"/>
              </a:solidFill>
            </a:endParaRPr>
          </a:p>
          <a:p>
            <a:pPr algn="just" eaLnBrk="1" hangingPunct="1">
              <a:buFontTx/>
              <a:buNone/>
            </a:pPr>
            <a:endParaRPr lang="en-US" altLang="zh-CN" sz="4000" smtClean="0"/>
          </a:p>
        </p:txBody>
      </p:sp>
      <p:grpSp>
        <p:nvGrpSpPr>
          <p:cNvPr id="111620" name="Group 4"/>
          <p:cNvGrpSpPr>
            <a:grpSpLocks/>
          </p:cNvGrpSpPr>
          <p:nvPr/>
        </p:nvGrpSpPr>
        <p:grpSpPr bwMode="auto">
          <a:xfrm>
            <a:off x="762000" y="1211263"/>
            <a:ext cx="7620000" cy="5189537"/>
            <a:chOff x="1440" y="1908"/>
            <a:chExt cx="8820" cy="7176"/>
          </a:xfrm>
        </p:grpSpPr>
        <p:sp>
          <p:nvSpPr>
            <p:cNvPr id="53253" name="Text Box 5"/>
            <p:cNvSpPr txBox="1">
              <a:spLocks noChangeArrowheads="1"/>
            </p:cNvSpPr>
            <p:nvPr/>
          </p:nvSpPr>
          <p:spPr bwMode="auto">
            <a:xfrm>
              <a:off x="3959" y="1908"/>
              <a:ext cx="4320" cy="202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宋体" pitchFamily="2" charset="-122"/>
                </a:rPr>
                <a:t>进程是并发程序设计的一个工具，采用进程概念使得操作系统结构变得清晰</a:t>
              </a:r>
            </a:p>
            <a:p>
              <a:pPr algn="just" eaLnBrk="0" hangingPunct="0">
                <a:defRPr/>
              </a:pPr>
              <a:endParaRPr kumimoji="0" lang="en-US" altLang="zh-CN" sz="2400" b="1">
                <a:solidFill>
                  <a:srgbClr val="008000"/>
                </a:solidFill>
              </a:endParaRPr>
            </a:p>
          </p:txBody>
        </p:sp>
        <p:sp>
          <p:nvSpPr>
            <p:cNvPr id="53254" name="Text Box 6"/>
            <p:cNvSpPr txBox="1">
              <a:spLocks noChangeArrowheads="1"/>
            </p:cNvSpPr>
            <p:nvPr/>
          </p:nvSpPr>
          <p:spPr bwMode="auto">
            <a:xfrm>
              <a:off x="1440" y="4716"/>
              <a:ext cx="2699" cy="436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宋体" pitchFamily="2" charset="-122"/>
                </a:rPr>
                <a:t>一个进程到另一个进程的控制转移由进程调度机构统一管理，不能杂乱无章，随意进行。</a:t>
              </a:r>
            </a:p>
            <a:p>
              <a:pPr algn="just" eaLnBrk="0" hangingPunct="0">
                <a:defRPr/>
              </a:pPr>
              <a:endParaRPr kumimoji="0" lang="en-US" altLang="zh-CN" sz="2400" b="1">
                <a:solidFill>
                  <a:srgbClr val="008000"/>
                </a:solidFill>
              </a:endParaRPr>
            </a:p>
          </p:txBody>
        </p:sp>
        <p:sp>
          <p:nvSpPr>
            <p:cNvPr id="53255" name="Text Box 7"/>
            <p:cNvSpPr txBox="1">
              <a:spLocks noChangeArrowheads="1"/>
            </p:cNvSpPr>
            <p:nvPr/>
          </p:nvSpPr>
          <p:spPr bwMode="auto">
            <a:xfrm>
              <a:off x="4499" y="4716"/>
              <a:ext cx="2701" cy="436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宋体" pitchFamily="2" charset="-122"/>
                </a:rPr>
                <a:t>进程间的通信和同步由同步机制完成，进程无法有意或无意破坏它进程的数据。每个进程相对独立，相互隔离，系统的安全和可靠性好。</a:t>
              </a:r>
            </a:p>
            <a:p>
              <a:pPr algn="just" eaLnBrk="0" hangingPunct="0">
                <a:defRPr/>
              </a:pPr>
              <a:endParaRPr kumimoji="0" lang="en-US" altLang="zh-CN" sz="2400" b="1">
                <a:solidFill>
                  <a:srgbClr val="008000"/>
                </a:solidFill>
              </a:endParaRPr>
            </a:p>
          </p:txBody>
        </p:sp>
        <p:sp>
          <p:nvSpPr>
            <p:cNvPr id="53256" name="Text Box 8"/>
            <p:cNvSpPr txBox="1">
              <a:spLocks noChangeArrowheads="1"/>
            </p:cNvSpPr>
            <p:nvPr/>
          </p:nvSpPr>
          <p:spPr bwMode="auto">
            <a:xfrm>
              <a:off x="7561" y="4716"/>
              <a:ext cx="2699" cy="436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宋体" pitchFamily="2" charset="-122"/>
                </a:rPr>
                <a:t>进程结构较好刻画了系统的并发性，因而，具有进程结构的操作系统，结构清晰、整齐划一，可维护性好。</a:t>
              </a:r>
            </a:p>
            <a:p>
              <a:pPr eaLnBrk="0" hangingPunct="0">
                <a:defRPr/>
              </a:pPr>
              <a:endParaRPr kumimoji="0" lang="zh-CN" altLang="en-US" sz="2400" b="1">
                <a:solidFill>
                  <a:srgbClr val="008000"/>
                </a:solidFill>
                <a:latin typeface="宋体" pitchFamily="2" charset="-122"/>
              </a:endParaRPr>
            </a:p>
            <a:p>
              <a:pPr algn="just" eaLnBrk="0" hangingPunct="0">
                <a:defRPr/>
              </a:pPr>
              <a:endParaRPr kumimoji="0" lang="en-US" altLang="zh-CN" sz="2400" b="1">
                <a:solidFill>
                  <a:srgbClr val="008000"/>
                </a:solidFill>
              </a:endParaRPr>
            </a:p>
          </p:txBody>
        </p:sp>
        <p:sp>
          <p:nvSpPr>
            <p:cNvPr id="53257" name="Line 9"/>
            <p:cNvSpPr>
              <a:spLocks noChangeShapeType="1"/>
            </p:cNvSpPr>
            <p:nvPr/>
          </p:nvSpPr>
          <p:spPr bwMode="auto">
            <a:xfrm>
              <a:off x="5940" y="3936"/>
              <a:ext cx="0" cy="77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53258" name="Line 10"/>
            <p:cNvSpPr>
              <a:spLocks noChangeShapeType="1"/>
            </p:cNvSpPr>
            <p:nvPr/>
          </p:nvSpPr>
          <p:spPr bwMode="auto">
            <a:xfrm flipH="1">
              <a:off x="2701" y="3936"/>
              <a:ext cx="3241" cy="77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53259" name="Line 11"/>
            <p:cNvSpPr>
              <a:spLocks noChangeShapeType="1"/>
            </p:cNvSpPr>
            <p:nvPr/>
          </p:nvSpPr>
          <p:spPr bwMode="auto">
            <a:xfrm>
              <a:off x="5940" y="3936"/>
              <a:ext cx="3059" cy="77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grpSp>
    </p:spTree>
  </p:cSld>
  <p:clrMapOvr>
    <a:masterClrMapping/>
  </p:clrMapOvr>
  <p:transition>
    <p:checke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28600" y="2286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虚拟机器</a:t>
            </a:r>
            <a:r>
              <a:rPr lang="en-US" altLang="zh-CN" sz="4800" smtClean="0">
                <a:solidFill>
                  <a:srgbClr val="FF0000"/>
                </a:solidFill>
                <a:latin typeface="仿宋_GB2312" pitchFamily="49" charset="-122"/>
                <a:ea typeface="仿宋_GB2312" pitchFamily="49" charset="-122"/>
              </a:rPr>
              <a:t>(4)</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112643" name="Rectangle 3"/>
          <p:cNvSpPr>
            <a:spLocks noGrp="1" noChangeArrowheads="1"/>
          </p:cNvSpPr>
          <p:nvPr>
            <p:ph type="body" idx="1"/>
          </p:nvPr>
        </p:nvSpPr>
        <p:spPr>
          <a:xfrm>
            <a:off x="838200" y="1219200"/>
            <a:ext cx="8305800" cy="5638800"/>
          </a:xfrm>
        </p:spPr>
        <p:txBody>
          <a:bodyPr/>
          <a:lstStyle/>
          <a:p>
            <a:pPr algn="just" eaLnBrk="1" hangingPunct="1">
              <a:buFontTx/>
              <a:buNone/>
            </a:pPr>
            <a:endParaRPr lang="en-US" altLang="zh-CN" b="1" smtClean="0">
              <a:solidFill>
                <a:srgbClr val="9933FF"/>
              </a:solidFill>
            </a:endParaRPr>
          </a:p>
          <a:p>
            <a:pPr algn="just" eaLnBrk="1" hangingPunct="1">
              <a:buFontTx/>
              <a:buNone/>
            </a:pPr>
            <a:endParaRPr lang="en-US" altLang="zh-CN" sz="4000" smtClean="0"/>
          </a:p>
        </p:txBody>
      </p:sp>
      <p:grpSp>
        <p:nvGrpSpPr>
          <p:cNvPr id="112644" name="Group 13"/>
          <p:cNvGrpSpPr>
            <a:grpSpLocks/>
          </p:cNvGrpSpPr>
          <p:nvPr/>
        </p:nvGrpSpPr>
        <p:grpSpPr bwMode="auto">
          <a:xfrm>
            <a:off x="762000" y="1123950"/>
            <a:ext cx="8077200" cy="5276850"/>
            <a:chOff x="480" y="708"/>
            <a:chExt cx="5088" cy="3324"/>
          </a:xfrm>
        </p:grpSpPr>
        <p:sp>
          <p:nvSpPr>
            <p:cNvPr id="324613" name="Text Box 5"/>
            <p:cNvSpPr txBox="1">
              <a:spLocks noChangeArrowheads="1"/>
            </p:cNvSpPr>
            <p:nvPr/>
          </p:nvSpPr>
          <p:spPr bwMode="auto">
            <a:xfrm>
              <a:off x="1729" y="708"/>
              <a:ext cx="2351" cy="9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800" b="1">
                  <a:solidFill>
                    <a:srgbClr val="008000"/>
                  </a:solidFill>
                  <a:latin typeface="宋体" pitchFamily="2" charset="-122"/>
                </a:rPr>
                <a:t>线程是进程的组成部分，进程中引入线程的基本思路</a:t>
              </a:r>
            </a:p>
            <a:p>
              <a:pPr algn="just" eaLnBrk="0" hangingPunct="0">
                <a:defRPr/>
              </a:pPr>
              <a:endParaRPr kumimoji="0" lang="en-US" altLang="zh-CN" sz="3200" b="1">
                <a:solidFill>
                  <a:srgbClr val="008000"/>
                </a:solidFill>
              </a:endParaRPr>
            </a:p>
          </p:txBody>
        </p:sp>
        <p:sp>
          <p:nvSpPr>
            <p:cNvPr id="324614" name="Text Box 6"/>
            <p:cNvSpPr txBox="1">
              <a:spLocks noChangeArrowheads="1"/>
            </p:cNvSpPr>
            <p:nvPr/>
          </p:nvSpPr>
          <p:spPr bwMode="auto">
            <a:xfrm>
              <a:off x="480" y="2042"/>
              <a:ext cx="1469" cy="199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en-US" sz="2800" b="1">
                  <a:solidFill>
                    <a:srgbClr val="008000"/>
                  </a:solidFill>
                  <a:latin typeface="仿宋_GB2312" pitchFamily="49" charset="-122"/>
                </a:rPr>
                <a:t>把进程的两项功能－－</a:t>
              </a:r>
              <a:r>
                <a:rPr lang="zh-CN" altLang="en-US" sz="2800" b="1">
                  <a:solidFill>
                    <a:srgbClr val="008000"/>
                  </a:solidFill>
                  <a:latin typeface="Times New Roman"/>
                </a:rPr>
                <a:t>“</a:t>
              </a:r>
              <a:r>
                <a:rPr lang="zh-CN" altLang="en-US" sz="2800" b="1">
                  <a:solidFill>
                    <a:srgbClr val="008000"/>
                  </a:solidFill>
                  <a:latin typeface="仿宋_GB2312" pitchFamily="49" charset="-122"/>
                </a:rPr>
                <a:t>独立分配资源</a:t>
              </a:r>
              <a:r>
                <a:rPr lang="zh-CN" altLang="en-US" sz="2800" b="1">
                  <a:solidFill>
                    <a:srgbClr val="008000"/>
                  </a:solidFill>
                  <a:latin typeface="Times New Roman"/>
                </a:rPr>
                <a:t>”</a:t>
              </a:r>
              <a:r>
                <a:rPr lang="zh-CN" altLang="en-US" sz="2800" b="1">
                  <a:solidFill>
                    <a:srgbClr val="008000"/>
                  </a:solidFill>
                  <a:latin typeface="仿宋_GB2312" pitchFamily="49" charset="-122"/>
                </a:rPr>
                <a:t>与</a:t>
              </a:r>
              <a:r>
                <a:rPr lang="zh-CN" altLang="en-US" sz="2800" b="1">
                  <a:solidFill>
                    <a:srgbClr val="008000"/>
                  </a:solidFill>
                  <a:latin typeface="Times New Roman"/>
                </a:rPr>
                <a:t>“</a:t>
              </a:r>
              <a:r>
                <a:rPr lang="zh-CN" altLang="en-US" sz="2800" b="1">
                  <a:solidFill>
                    <a:srgbClr val="008000"/>
                  </a:solidFill>
                  <a:latin typeface="仿宋_GB2312" pitchFamily="49" charset="-122"/>
                </a:rPr>
                <a:t>被调度分派执行</a:t>
              </a:r>
              <a:r>
                <a:rPr lang="zh-CN" altLang="en-US" sz="2800" b="1">
                  <a:solidFill>
                    <a:srgbClr val="008000"/>
                  </a:solidFill>
                  <a:latin typeface="Times New Roman"/>
                </a:rPr>
                <a:t>”</a:t>
              </a:r>
              <a:r>
                <a:rPr lang="zh-CN" altLang="en-US" sz="2800" b="1">
                  <a:solidFill>
                    <a:srgbClr val="008000"/>
                  </a:solidFill>
                  <a:latin typeface="仿宋_GB2312" pitchFamily="49" charset="-122"/>
                </a:rPr>
                <a:t>分离开来，</a:t>
              </a:r>
              <a:endParaRPr kumimoji="0" lang="zh-CN" altLang="en-US" sz="2800" b="1">
                <a:solidFill>
                  <a:srgbClr val="008000"/>
                </a:solidFill>
                <a:latin typeface="宋体" pitchFamily="2" charset="-122"/>
              </a:endParaRPr>
            </a:p>
            <a:p>
              <a:pPr algn="just" eaLnBrk="0" hangingPunct="0">
                <a:defRPr/>
              </a:pPr>
              <a:endParaRPr kumimoji="0" lang="en-US" altLang="zh-CN" sz="2800" b="1">
                <a:solidFill>
                  <a:srgbClr val="008000"/>
                </a:solidFill>
              </a:endParaRPr>
            </a:p>
          </p:txBody>
        </p:sp>
        <p:sp>
          <p:nvSpPr>
            <p:cNvPr id="324615" name="Text Box 7"/>
            <p:cNvSpPr txBox="1">
              <a:spLocks noChangeArrowheads="1"/>
            </p:cNvSpPr>
            <p:nvPr/>
          </p:nvSpPr>
          <p:spPr bwMode="auto">
            <a:xfrm>
              <a:off x="2145" y="2042"/>
              <a:ext cx="1470" cy="199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en-US" sz="3200" b="1">
                  <a:solidFill>
                    <a:srgbClr val="008000"/>
                  </a:solidFill>
                  <a:latin typeface="仿宋_GB2312" pitchFamily="49" charset="-122"/>
                </a:rPr>
                <a:t>进程作为系统资源分配和保护的独立单位，不需要频繁地切换；</a:t>
              </a:r>
              <a:endParaRPr kumimoji="0" lang="zh-CN" altLang="en-US" sz="3200" b="1">
                <a:solidFill>
                  <a:srgbClr val="008000"/>
                </a:solidFill>
                <a:latin typeface="宋体" pitchFamily="2" charset="-122"/>
              </a:endParaRPr>
            </a:p>
            <a:p>
              <a:pPr algn="just" eaLnBrk="0" hangingPunct="0">
                <a:defRPr/>
              </a:pPr>
              <a:endParaRPr kumimoji="0" lang="en-US" altLang="zh-CN" sz="2400" b="1">
                <a:solidFill>
                  <a:srgbClr val="008000"/>
                </a:solidFill>
              </a:endParaRPr>
            </a:p>
          </p:txBody>
        </p:sp>
        <p:sp>
          <p:nvSpPr>
            <p:cNvPr id="324616" name="Text Box 8"/>
            <p:cNvSpPr txBox="1">
              <a:spLocks noChangeArrowheads="1"/>
            </p:cNvSpPr>
            <p:nvPr/>
          </p:nvSpPr>
          <p:spPr bwMode="auto">
            <a:xfrm>
              <a:off x="3811" y="2042"/>
              <a:ext cx="1757" cy="199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nSpc>
                  <a:spcPct val="90000"/>
                </a:lnSpc>
                <a:spcBef>
                  <a:spcPct val="20000"/>
                </a:spcBef>
                <a:defRPr/>
              </a:pPr>
              <a:r>
                <a:rPr lang="zh-CN" altLang="en-US" sz="2800" b="1">
                  <a:solidFill>
                    <a:srgbClr val="008000"/>
                  </a:solidFill>
                  <a:latin typeface="仿宋_GB2312" pitchFamily="49" charset="-122"/>
                </a:rPr>
                <a:t>线程作为系统调度和分派的基本单位，能轻装运行，会被频繁地调度和切换，在这种指导思想下，产生了线程的概念。</a:t>
              </a:r>
            </a:p>
            <a:p>
              <a:pPr>
                <a:lnSpc>
                  <a:spcPct val="90000"/>
                </a:lnSpc>
                <a:spcBef>
                  <a:spcPct val="20000"/>
                </a:spcBef>
                <a:defRPr/>
              </a:pPr>
              <a:endParaRPr lang="zh-CN" altLang="en-US" sz="2800" b="1">
                <a:solidFill>
                  <a:srgbClr val="008000"/>
                </a:solidFill>
                <a:latin typeface="仿宋_GB2312" pitchFamily="49" charset="-122"/>
              </a:endParaRPr>
            </a:p>
            <a:p>
              <a:pPr eaLnBrk="0" hangingPunct="0">
                <a:defRPr/>
              </a:pPr>
              <a:endParaRPr kumimoji="0" lang="zh-CN" altLang="en-US" sz="2800" b="1">
                <a:solidFill>
                  <a:srgbClr val="008000"/>
                </a:solidFill>
                <a:latin typeface="宋体" pitchFamily="2" charset="-122"/>
              </a:endParaRPr>
            </a:p>
            <a:p>
              <a:pPr eaLnBrk="0" hangingPunct="0">
                <a:defRPr/>
              </a:pPr>
              <a:endParaRPr kumimoji="0" lang="zh-CN" altLang="en-US" sz="2400" b="1">
                <a:solidFill>
                  <a:srgbClr val="008000"/>
                </a:solidFill>
                <a:latin typeface="宋体" pitchFamily="2" charset="-122"/>
              </a:endParaRPr>
            </a:p>
            <a:p>
              <a:pPr algn="just" eaLnBrk="0" hangingPunct="0">
                <a:defRPr/>
              </a:pPr>
              <a:endParaRPr kumimoji="0" lang="en-US" altLang="zh-CN" sz="2400" b="1">
                <a:solidFill>
                  <a:srgbClr val="008000"/>
                </a:solidFill>
              </a:endParaRPr>
            </a:p>
          </p:txBody>
        </p:sp>
        <p:sp>
          <p:nvSpPr>
            <p:cNvPr id="324617" name="Line 9"/>
            <p:cNvSpPr>
              <a:spLocks noChangeShapeType="1"/>
            </p:cNvSpPr>
            <p:nvPr/>
          </p:nvSpPr>
          <p:spPr bwMode="auto">
            <a:xfrm>
              <a:off x="2929" y="1687"/>
              <a:ext cx="0" cy="35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324618" name="Line 10"/>
            <p:cNvSpPr>
              <a:spLocks noChangeShapeType="1"/>
            </p:cNvSpPr>
            <p:nvPr/>
          </p:nvSpPr>
          <p:spPr bwMode="auto">
            <a:xfrm flipH="1">
              <a:off x="1166" y="1687"/>
              <a:ext cx="1763" cy="35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324619" name="Line 11"/>
            <p:cNvSpPr>
              <a:spLocks noChangeShapeType="1"/>
            </p:cNvSpPr>
            <p:nvPr/>
          </p:nvSpPr>
          <p:spPr bwMode="auto">
            <a:xfrm>
              <a:off x="2929" y="1687"/>
              <a:ext cx="1665" cy="35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grpSp>
    </p:spTree>
  </p:cSld>
  <p:clrMapOvr>
    <a:masterClrMapping/>
  </p:clrMapOvr>
  <p:transition>
    <p:checke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33400" y="762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虚拟机器</a:t>
            </a:r>
            <a:r>
              <a:rPr lang="en-US" altLang="zh-CN" sz="4800" smtClean="0">
                <a:solidFill>
                  <a:srgbClr val="FF0000"/>
                </a:solidFill>
                <a:latin typeface="仿宋_GB2312" pitchFamily="49" charset="-122"/>
                <a:ea typeface="仿宋_GB2312" pitchFamily="49" charset="-122"/>
              </a:rPr>
              <a:t>(5)</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113667" name="Rectangle 3"/>
          <p:cNvSpPr>
            <a:spLocks noGrp="1" noChangeArrowheads="1"/>
          </p:cNvSpPr>
          <p:nvPr>
            <p:ph type="body" idx="1"/>
          </p:nvPr>
        </p:nvSpPr>
        <p:spPr/>
        <p:txBody>
          <a:bodyPr/>
          <a:lstStyle/>
          <a:p>
            <a:pPr algn="just" eaLnBrk="1" hangingPunct="1"/>
            <a:endParaRPr lang="en-US" altLang="zh-CN" smtClean="0"/>
          </a:p>
          <a:p>
            <a:pPr eaLnBrk="1" hangingPunct="1"/>
            <a:endParaRPr lang="en-US" altLang="zh-CN" smtClean="0"/>
          </a:p>
        </p:txBody>
      </p:sp>
      <p:grpSp>
        <p:nvGrpSpPr>
          <p:cNvPr id="113668" name="Group 4"/>
          <p:cNvGrpSpPr>
            <a:grpSpLocks/>
          </p:cNvGrpSpPr>
          <p:nvPr/>
        </p:nvGrpSpPr>
        <p:grpSpPr bwMode="auto">
          <a:xfrm>
            <a:off x="1143000" y="1173163"/>
            <a:ext cx="7086600" cy="5456237"/>
            <a:chOff x="1800" y="3468"/>
            <a:chExt cx="8100" cy="8112"/>
          </a:xfrm>
        </p:grpSpPr>
        <p:sp>
          <p:nvSpPr>
            <p:cNvPr id="55301" name="Text Box 5"/>
            <p:cNvSpPr txBox="1">
              <a:spLocks noChangeArrowheads="1"/>
            </p:cNvSpPr>
            <p:nvPr/>
          </p:nvSpPr>
          <p:spPr bwMode="auto">
            <a:xfrm>
              <a:off x="2341" y="3468"/>
              <a:ext cx="1980" cy="296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管程定义的是公用数据结构，而进程定义的是私有数据结构；</a:t>
              </a:r>
            </a:p>
            <a:p>
              <a:pPr eaLnBrk="0" hangingPunct="0">
                <a:defRPr/>
              </a:pPr>
              <a:endParaRPr kumimoji="0" lang="zh-CN" altLang="en-US" b="1">
                <a:solidFill>
                  <a:srgbClr val="008000"/>
                </a:solidFill>
                <a:latin typeface="仿宋_GB2312" pitchFamily="49" charset="-122"/>
              </a:endParaRPr>
            </a:p>
            <a:p>
              <a:pPr algn="just" eaLnBrk="0" hangingPunct="0">
                <a:defRPr/>
              </a:pPr>
              <a:endParaRPr kumimoji="0" lang="en-US" altLang="zh-CN" b="1">
                <a:solidFill>
                  <a:srgbClr val="008000"/>
                </a:solidFill>
                <a:latin typeface="仿宋_GB2312" pitchFamily="49" charset="-122"/>
              </a:endParaRPr>
            </a:p>
          </p:txBody>
        </p:sp>
        <p:sp>
          <p:nvSpPr>
            <p:cNvPr id="55302" name="Text Box 6"/>
            <p:cNvSpPr txBox="1">
              <a:spLocks noChangeArrowheads="1"/>
            </p:cNvSpPr>
            <p:nvPr/>
          </p:nvSpPr>
          <p:spPr bwMode="auto">
            <a:xfrm>
              <a:off x="5041" y="3468"/>
              <a:ext cx="1980" cy="296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管程把共享变量上的同步操作集中起来，而临界区却分散在每个进程中；</a:t>
              </a: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algn="just" eaLnBrk="0" hangingPunct="0">
                <a:defRPr/>
              </a:pPr>
              <a:endParaRPr kumimoji="0" lang="en-US" altLang="zh-CN" b="1">
                <a:solidFill>
                  <a:srgbClr val="008000"/>
                </a:solidFill>
                <a:latin typeface="仿宋_GB2312" pitchFamily="49" charset="-122"/>
              </a:endParaRPr>
            </a:p>
          </p:txBody>
        </p:sp>
        <p:sp>
          <p:nvSpPr>
            <p:cNvPr id="55303" name="Text Box 7"/>
            <p:cNvSpPr txBox="1">
              <a:spLocks noChangeArrowheads="1"/>
            </p:cNvSpPr>
            <p:nvPr/>
          </p:nvSpPr>
          <p:spPr bwMode="auto">
            <a:xfrm>
              <a:off x="7741" y="3468"/>
              <a:ext cx="1980" cy="296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管程是为管理共享资源而建立的，进程主要是为实现系统的并发性而引入的；</a:t>
              </a: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algn="just" eaLnBrk="0" hangingPunct="0">
                <a:defRPr/>
              </a:pPr>
              <a:endParaRPr kumimoji="0" lang="en-US" altLang="zh-CN" b="1">
                <a:solidFill>
                  <a:srgbClr val="008000"/>
                </a:solidFill>
                <a:latin typeface="仿宋_GB2312" pitchFamily="49" charset="-122"/>
              </a:endParaRPr>
            </a:p>
          </p:txBody>
        </p:sp>
        <p:sp>
          <p:nvSpPr>
            <p:cNvPr id="55304" name="Text Box 8"/>
            <p:cNvSpPr txBox="1">
              <a:spLocks noChangeArrowheads="1"/>
            </p:cNvSpPr>
            <p:nvPr/>
          </p:nvSpPr>
          <p:spPr bwMode="auto">
            <a:xfrm>
              <a:off x="7920" y="7367"/>
              <a:ext cx="1980" cy="421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管程是被进程所调用的，管程和调用它的进程不能并行工作，而进程之间能并行工作，并发性是其国成效固有特性；</a:t>
              </a:r>
            </a:p>
            <a:p>
              <a:pPr algn="just"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algn="just" eaLnBrk="0" hangingPunct="0">
                <a:defRPr/>
              </a:pPr>
              <a:endParaRPr kumimoji="0" lang="en-US" altLang="zh-CN" b="1">
                <a:solidFill>
                  <a:srgbClr val="008000"/>
                </a:solidFill>
                <a:latin typeface="仿宋_GB2312" pitchFamily="49" charset="-122"/>
              </a:endParaRPr>
            </a:p>
          </p:txBody>
        </p:sp>
        <p:sp>
          <p:nvSpPr>
            <p:cNvPr id="55305" name="Text Box 9"/>
            <p:cNvSpPr txBox="1">
              <a:spLocks noChangeArrowheads="1"/>
            </p:cNvSpPr>
            <p:nvPr/>
          </p:nvSpPr>
          <p:spPr bwMode="auto">
            <a:xfrm>
              <a:off x="1800" y="7367"/>
              <a:ext cx="1980" cy="421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管程是语言或操作系统的成分，不必创建或撤销，而进程有生命周期，由创建而产生至撤销的消亡。</a:t>
              </a: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b="1">
                <a:solidFill>
                  <a:srgbClr val="008000"/>
                </a:solidFill>
                <a:latin typeface="仿宋_GB2312" pitchFamily="49" charset="-122"/>
              </a:endParaRPr>
            </a:p>
            <a:p>
              <a:pPr algn="just" eaLnBrk="0" hangingPunct="0">
                <a:defRPr/>
              </a:pPr>
              <a:endParaRPr kumimoji="0" lang="en-US" altLang="zh-CN" b="1">
                <a:solidFill>
                  <a:srgbClr val="008000"/>
                </a:solidFill>
                <a:latin typeface="仿宋_GB2312" pitchFamily="49" charset="-122"/>
              </a:endParaRPr>
            </a:p>
          </p:txBody>
        </p:sp>
        <p:grpSp>
          <p:nvGrpSpPr>
            <p:cNvPr id="113674" name="Group 10"/>
            <p:cNvGrpSpPr>
              <a:grpSpLocks/>
            </p:cNvGrpSpPr>
            <p:nvPr/>
          </p:nvGrpSpPr>
          <p:grpSpPr bwMode="auto">
            <a:xfrm>
              <a:off x="4320" y="7368"/>
              <a:ext cx="2880" cy="2964"/>
              <a:chOff x="4680" y="8772"/>
              <a:chExt cx="2880" cy="2964"/>
            </a:xfrm>
          </p:grpSpPr>
          <p:sp>
            <p:nvSpPr>
              <p:cNvPr id="55307" name="Oval 11"/>
              <p:cNvSpPr>
                <a:spLocks noChangeArrowheads="1"/>
              </p:cNvSpPr>
              <p:nvPr/>
            </p:nvSpPr>
            <p:spPr bwMode="auto">
              <a:xfrm>
                <a:off x="4680" y="8771"/>
                <a:ext cx="2880" cy="2964"/>
              </a:xfrm>
              <a:prstGeom prst="ellipse">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55308" name="Text Box 12"/>
              <p:cNvSpPr txBox="1">
                <a:spLocks noChangeArrowheads="1"/>
              </p:cNvSpPr>
              <p:nvPr/>
            </p:nvSpPr>
            <p:spPr bwMode="auto">
              <a:xfrm>
                <a:off x="5221" y="9394"/>
                <a:ext cx="1980" cy="1874"/>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进程和管程的比较</a:t>
                </a:r>
              </a:p>
              <a:p>
                <a:pPr algn="just" eaLnBrk="0" hangingPunct="0">
                  <a:defRPr/>
                </a:pPr>
                <a:endParaRPr kumimoji="0" lang="en-US" altLang="zh-CN" sz="2800" b="1">
                  <a:solidFill>
                    <a:srgbClr val="008000"/>
                  </a:solidFill>
                  <a:latin typeface="仿宋_GB2312" pitchFamily="49" charset="-122"/>
                </a:endParaRPr>
              </a:p>
            </p:txBody>
          </p:sp>
        </p:grpSp>
        <p:sp>
          <p:nvSpPr>
            <p:cNvPr id="55309" name="Line 13"/>
            <p:cNvSpPr>
              <a:spLocks noChangeShapeType="1"/>
            </p:cNvSpPr>
            <p:nvPr/>
          </p:nvSpPr>
          <p:spPr bwMode="auto">
            <a:xfrm flipV="1">
              <a:off x="5941" y="6432"/>
              <a:ext cx="0" cy="935"/>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55310" name="Line 14"/>
            <p:cNvSpPr>
              <a:spLocks noChangeShapeType="1"/>
            </p:cNvSpPr>
            <p:nvPr/>
          </p:nvSpPr>
          <p:spPr bwMode="auto">
            <a:xfrm>
              <a:off x="7200" y="8927"/>
              <a:ext cx="720"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55311" name="Line 15"/>
            <p:cNvSpPr>
              <a:spLocks noChangeShapeType="1"/>
            </p:cNvSpPr>
            <p:nvPr/>
          </p:nvSpPr>
          <p:spPr bwMode="auto">
            <a:xfrm flipH="1">
              <a:off x="3780" y="8927"/>
              <a:ext cx="541"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55312" name="Line 16"/>
            <p:cNvSpPr>
              <a:spLocks noChangeShapeType="1"/>
            </p:cNvSpPr>
            <p:nvPr/>
          </p:nvSpPr>
          <p:spPr bwMode="auto">
            <a:xfrm flipH="1" flipV="1">
              <a:off x="3420" y="6432"/>
              <a:ext cx="1439" cy="1404"/>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55313" name="Line 17"/>
            <p:cNvSpPr>
              <a:spLocks noChangeShapeType="1"/>
            </p:cNvSpPr>
            <p:nvPr/>
          </p:nvSpPr>
          <p:spPr bwMode="auto">
            <a:xfrm flipV="1">
              <a:off x="6841" y="6432"/>
              <a:ext cx="1800" cy="1404"/>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grpSp>
    </p:spTree>
  </p:cSld>
  <p:clrMapOvr>
    <a:masterClrMapping/>
  </p:clrMapOvr>
  <p:transition>
    <p:checke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33400" y="3810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114691" name="Rectangle 3"/>
          <p:cNvSpPr>
            <a:spLocks noGrp="1" noChangeArrowheads="1"/>
          </p:cNvSpPr>
          <p:nvPr>
            <p:ph type="body" idx="1"/>
          </p:nvPr>
        </p:nvSpPr>
        <p:spPr>
          <a:xfrm>
            <a:off x="3810000" y="-1447800"/>
            <a:ext cx="7772400" cy="5257800"/>
          </a:xfrm>
        </p:spPr>
        <p:txBody>
          <a:bodyPr/>
          <a:lstStyle/>
          <a:p>
            <a:pPr algn="just" eaLnBrk="1" hangingPunct="1">
              <a:buFontTx/>
              <a:buNone/>
            </a:pPr>
            <a:endParaRPr lang="en-US" altLang="zh-CN" sz="4000" smtClean="0"/>
          </a:p>
          <a:p>
            <a:pPr eaLnBrk="1" hangingPunct="1"/>
            <a:endParaRPr lang="en-US" altLang="zh-CN" sz="4000" smtClean="0"/>
          </a:p>
          <a:p>
            <a:pPr eaLnBrk="1" hangingPunct="1"/>
            <a:endParaRPr lang="en-US" altLang="zh-CN" sz="4000" smtClean="0"/>
          </a:p>
        </p:txBody>
      </p:sp>
      <p:grpSp>
        <p:nvGrpSpPr>
          <p:cNvPr id="114692" name="Group 4"/>
          <p:cNvGrpSpPr>
            <a:grpSpLocks/>
          </p:cNvGrpSpPr>
          <p:nvPr/>
        </p:nvGrpSpPr>
        <p:grpSpPr bwMode="auto">
          <a:xfrm>
            <a:off x="1409700" y="1752600"/>
            <a:ext cx="6819900" cy="3352800"/>
            <a:chOff x="2340" y="1752"/>
            <a:chExt cx="4140" cy="2964"/>
          </a:xfrm>
        </p:grpSpPr>
        <p:sp>
          <p:nvSpPr>
            <p:cNvPr id="57349" name="Text Box 5"/>
            <p:cNvSpPr txBox="1">
              <a:spLocks noChangeArrowheads="1"/>
            </p:cNvSpPr>
            <p:nvPr/>
          </p:nvSpPr>
          <p:spPr bwMode="auto">
            <a:xfrm>
              <a:off x="3600" y="1752"/>
              <a:ext cx="1632" cy="6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3200" b="1">
                  <a:solidFill>
                    <a:srgbClr val="008000"/>
                  </a:solidFill>
                  <a:latin typeface="仿宋_GB2312" pitchFamily="49" charset="-122"/>
                </a:rPr>
                <a:t>操作系统结构</a:t>
              </a:r>
            </a:p>
          </p:txBody>
        </p:sp>
        <p:sp>
          <p:nvSpPr>
            <p:cNvPr id="57350" name="Text Box 6"/>
            <p:cNvSpPr txBox="1">
              <a:spLocks noChangeArrowheads="1"/>
            </p:cNvSpPr>
            <p:nvPr/>
          </p:nvSpPr>
          <p:spPr bwMode="auto">
            <a:xfrm>
              <a:off x="2340" y="3000"/>
              <a:ext cx="720" cy="156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整体式结构</a:t>
              </a:r>
            </a:p>
          </p:txBody>
        </p:sp>
        <p:sp>
          <p:nvSpPr>
            <p:cNvPr id="57351" name="Text Box 7"/>
            <p:cNvSpPr txBox="1">
              <a:spLocks noChangeArrowheads="1"/>
            </p:cNvSpPr>
            <p:nvPr/>
          </p:nvSpPr>
          <p:spPr bwMode="auto">
            <a:xfrm>
              <a:off x="3420" y="3000"/>
              <a:ext cx="720" cy="156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层次</a:t>
              </a:r>
            </a:p>
            <a:p>
              <a:pPr eaLnBrk="0" hangingPunct="0">
                <a:defRPr/>
              </a:pPr>
              <a:r>
                <a:rPr kumimoji="0" lang="zh-CN" altLang="en-US" sz="2800" b="1">
                  <a:solidFill>
                    <a:srgbClr val="008000"/>
                  </a:solidFill>
                  <a:latin typeface="仿宋_GB2312" pitchFamily="49" charset="-122"/>
                </a:rPr>
                <a:t>式结构</a:t>
              </a:r>
            </a:p>
          </p:txBody>
        </p:sp>
        <p:sp>
          <p:nvSpPr>
            <p:cNvPr id="57352" name="Text Box 8"/>
            <p:cNvSpPr txBox="1">
              <a:spLocks noChangeArrowheads="1"/>
            </p:cNvSpPr>
            <p:nvPr/>
          </p:nvSpPr>
          <p:spPr bwMode="auto">
            <a:xfrm>
              <a:off x="4500" y="3000"/>
              <a:ext cx="730" cy="156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虚机器结构</a:t>
              </a:r>
            </a:p>
          </p:txBody>
        </p:sp>
        <p:sp>
          <p:nvSpPr>
            <p:cNvPr id="57353" name="Text Box 9"/>
            <p:cNvSpPr txBox="1">
              <a:spLocks noChangeArrowheads="1"/>
            </p:cNvSpPr>
            <p:nvPr/>
          </p:nvSpPr>
          <p:spPr bwMode="auto">
            <a:xfrm>
              <a:off x="5580" y="3000"/>
              <a:ext cx="900" cy="171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客户</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服务器与微内核结构</a:t>
              </a:r>
            </a:p>
          </p:txBody>
        </p:sp>
        <p:sp>
          <p:nvSpPr>
            <p:cNvPr id="57354" name="Line 10"/>
            <p:cNvSpPr>
              <a:spLocks noChangeShapeType="1"/>
            </p:cNvSpPr>
            <p:nvPr/>
          </p:nvSpPr>
          <p:spPr bwMode="auto">
            <a:xfrm flipH="1">
              <a:off x="2880" y="2377"/>
              <a:ext cx="1446" cy="62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57355" name="Line 11"/>
            <p:cNvSpPr>
              <a:spLocks noChangeShapeType="1"/>
            </p:cNvSpPr>
            <p:nvPr/>
          </p:nvSpPr>
          <p:spPr bwMode="auto">
            <a:xfrm flipH="1">
              <a:off x="3780" y="2377"/>
              <a:ext cx="544" cy="62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57356" name="Line 12"/>
            <p:cNvSpPr>
              <a:spLocks noChangeShapeType="1"/>
            </p:cNvSpPr>
            <p:nvPr/>
          </p:nvSpPr>
          <p:spPr bwMode="auto">
            <a:xfrm>
              <a:off x="4320" y="2377"/>
              <a:ext cx="540" cy="62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57357" name="Line 13"/>
            <p:cNvSpPr>
              <a:spLocks noChangeShapeType="1"/>
            </p:cNvSpPr>
            <p:nvPr/>
          </p:nvSpPr>
          <p:spPr bwMode="auto">
            <a:xfrm>
              <a:off x="4320" y="2377"/>
              <a:ext cx="1791" cy="62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grpSp>
    </p:spTree>
  </p:cSld>
  <p:clrMapOvr>
    <a:masterClrMapping/>
  </p:clrMapOvr>
  <p:transition>
    <p:checke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14400" y="1524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a:t>
            </a:r>
            <a:r>
              <a:rPr lang="en-US" altLang="zh-CN" sz="4800" smtClean="0">
                <a:solidFill>
                  <a:srgbClr val="FF0000"/>
                </a:solidFill>
                <a:latin typeface="仿宋_GB2312" pitchFamily="49" charset="-122"/>
                <a:ea typeface="仿宋_GB2312" pitchFamily="49" charset="-122"/>
              </a:rPr>
              <a:t>(7)</a:t>
            </a:r>
            <a:br>
              <a:rPr lang="en-US" altLang="zh-CN" sz="4800" smtClean="0">
                <a:solidFill>
                  <a:srgbClr val="FF0000"/>
                </a:solidFill>
                <a:latin typeface="仿宋_GB2312" pitchFamily="49" charset="-122"/>
                <a:ea typeface="仿宋_GB2312" pitchFamily="49" charset="-122"/>
              </a:rPr>
            </a:br>
            <a:r>
              <a:rPr lang="zh-CN" altLang="en-US" sz="4800" smtClean="0">
                <a:solidFill>
                  <a:srgbClr val="FF0000"/>
                </a:solidFill>
                <a:latin typeface="仿宋_GB2312" pitchFamily="49" charset="-122"/>
                <a:ea typeface="仿宋_GB2312" pitchFamily="49" charset="-122"/>
              </a:rPr>
              <a:t>整体式结构操作系统</a:t>
            </a:r>
            <a:br>
              <a:rPr lang="zh-CN" altLang="en-US" sz="4800" smtClean="0">
                <a:solidFill>
                  <a:srgbClr val="FF0000"/>
                </a:solidFill>
                <a:latin typeface="仿宋_GB2312" pitchFamily="49" charset="-122"/>
                <a:ea typeface="仿宋_GB2312" pitchFamily="49" charset="-122"/>
              </a:rPr>
            </a:br>
            <a:endParaRPr lang="zh-CN" altLang="en-US" sz="4800" smtClean="0">
              <a:solidFill>
                <a:srgbClr val="FF0000"/>
              </a:solidFill>
              <a:latin typeface="仿宋_GB2312" pitchFamily="49" charset="-122"/>
              <a:ea typeface="仿宋_GB2312" pitchFamily="49" charset="-122"/>
            </a:endParaRPr>
          </a:p>
        </p:txBody>
      </p:sp>
      <p:sp>
        <p:nvSpPr>
          <p:cNvPr id="115715" name="Rectangle 3"/>
          <p:cNvSpPr>
            <a:spLocks noGrp="1" noChangeArrowheads="1"/>
          </p:cNvSpPr>
          <p:nvPr>
            <p:ph type="body" idx="1"/>
          </p:nvPr>
        </p:nvSpPr>
        <p:spPr>
          <a:xfrm>
            <a:off x="990600" y="1600200"/>
            <a:ext cx="7772400" cy="4495800"/>
          </a:xfrm>
        </p:spPr>
        <p:txBody>
          <a:bodyPr/>
          <a:lstStyle/>
          <a:p>
            <a:pPr algn="just" eaLnBrk="1" hangingPunct="1">
              <a:buFontTx/>
              <a:buNone/>
            </a:pPr>
            <a:endParaRPr lang="en-US" altLang="zh-CN" b="1" smtClean="0"/>
          </a:p>
          <a:p>
            <a:pPr eaLnBrk="1" hangingPunct="1"/>
            <a:endParaRPr lang="en-US" altLang="zh-CN" smtClean="0"/>
          </a:p>
        </p:txBody>
      </p:sp>
      <p:grpSp>
        <p:nvGrpSpPr>
          <p:cNvPr id="115716" name="Group 42"/>
          <p:cNvGrpSpPr>
            <a:grpSpLocks/>
          </p:cNvGrpSpPr>
          <p:nvPr/>
        </p:nvGrpSpPr>
        <p:grpSpPr bwMode="auto">
          <a:xfrm>
            <a:off x="1600200" y="1484313"/>
            <a:ext cx="5410200" cy="5257800"/>
            <a:chOff x="2520" y="2376"/>
            <a:chExt cx="5040" cy="6396"/>
          </a:xfrm>
        </p:grpSpPr>
        <p:sp>
          <p:nvSpPr>
            <p:cNvPr id="115717" name="Text Box 43"/>
            <p:cNvSpPr txBox="1">
              <a:spLocks noChangeArrowheads="1"/>
            </p:cNvSpPr>
            <p:nvPr/>
          </p:nvSpPr>
          <p:spPr bwMode="auto">
            <a:xfrm>
              <a:off x="3780" y="3468"/>
              <a:ext cx="2700" cy="468"/>
            </a:xfrm>
            <a:prstGeom prst="rect">
              <a:avLst/>
            </a:prstGeom>
            <a:solidFill>
              <a:srgbClr val="CCFFCC"/>
            </a:solidFill>
            <a:ln w="9525">
              <a:solidFill>
                <a:srgbClr val="000000"/>
              </a:solidFill>
              <a:miter lim="800000"/>
              <a:headEnd/>
              <a:tailEnd/>
            </a:ln>
          </p:spPr>
          <p:txBody>
            <a:bodyPr/>
            <a:lstStyle/>
            <a:p>
              <a:pPr algn="just" eaLnBrk="0" hangingPunct="0"/>
              <a:r>
                <a:rPr kumimoji="0" lang="en-US" altLang="zh-CN" b="1">
                  <a:solidFill>
                    <a:srgbClr val="008000"/>
                  </a:solidFill>
                  <a:ea typeface="宋体" pitchFamily="2" charset="-122"/>
                </a:rPr>
                <a:t>           </a:t>
              </a:r>
              <a:r>
                <a:rPr kumimoji="0" lang="zh-CN" altLang="en-US" b="1">
                  <a:solidFill>
                    <a:srgbClr val="008000"/>
                  </a:solidFill>
                  <a:ea typeface="宋体" pitchFamily="2" charset="-122"/>
                </a:rPr>
                <a:t>系统服务</a:t>
              </a:r>
            </a:p>
          </p:txBody>
        </p:sp>
        <p:sp>
          <p:nvSpPr>
            <p:cNvPr id="115718" name="Text Box 44"/>
            <p:cNvSpPr txBox="1">
              <a:spLocks noChangeArrowheads="1"/>
            </p:cNvSpPr>
            <p:nvPr/>
          </p:nvSpPr>
          <p:spPr bwMode="auto">
            <a:xfrm>
              <a:off x="5760" y="5496"/>
              <a:ext cx="1080" cy="780"/>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19" name="Text Box 45"/>
            <p:cNvSpPr txBox="1">
              <a:spLocks noChangeArrowheads="1"/>
            </p:cNvSpPr>
            <p:nvPr/>
          </p:nvSpPr>
          <p:spPr bwMode="auto">
            <a:xfrm>
              <a:off x="3060" y="5496"/>
              <a:ext cx="1260" cy="780"/>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20" name="Text Box 46"/>
            <p:cNvSpPr txBox="1">
              <a:spLocks noChangeArrowheads="1"/>
            </p:cNvSpPr>
            <p:nvPr/>
          </p:nvSpPr>
          <p:spPr bwMode="auto">
            <a:xfrm>
              <a:off x="3780" y="7212"/>
              <a:ext cx="900" cy="624"/>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21" name="Line 47"/>
            <p:cNvSpPr>
              <a:spLocks noChangeShapeType="1"/>
            </p:cNvSpPr>
            <p:nvPr/>
          </p:nvSpPr>
          <p:spPr bwMode="auto">
            <a:xfrm>
              <a:off x="4350" y="4511"/>
              <a:ext cx="1778" cy="0"/>
            </a:xfrm>
            <a:prstGeom prst="line">
              <a:avLst/>
            </a:prstGeom>
            <a:noFill/>
            <a:ln w="9525">
              <a:solidFill>
                <a:srgbClr val="000000"/>
              </a:solidFill>
              <a:round/>
              <a:headEnd/>
              <a:tailEnd type="triangle" w="med" len="med"/>
            </a:ln>
          </p:spPr>
          <p:txBody>
            <a:bodyPr/>
            <a:lstStyle/>
            <a:p>
              <a:endParaRPr lang="zh-CN" altLang="en-US"/>
            </a:p>
          </p:txBody>
        </p:sp>
        <p:sp>
          <p:nvSpPr>
            <p:cNvPr id="115722" name="Text Box 48"/>
            <p:cNvSpPr txBox="1">
              <a:spLocks noChangeArrowheads="1"/>
            </p:cNvSpPr>
            <p:nvPr/>
          </p:nvSpPr>
          <p:spPr bwMode="auto">
            <a:xfrm>
              <a:off x="6133" y="4248"/>
              <a:ext cx="1427" cy="780"/>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23" name="Text Box 49"/>
            <p:cNvSpPr txBox="1">
              <a:spLocks noChangeArrowheads="1"/>
            </p:cNvSpPr>
            <p:nvPr/>
          </p:nvSpPr>
          <p:spPr bwMode="auto">
            <a:xfrm>
              <a:off x="3060" y="2376"/>
              <a:ext cx="1260" cy="468"/>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b="1">
                  <a:solidFill>
                    <a:srgbClr val="008000"/>
                  </a:solidFill>
                  <a:ea typeface="宋体" pitchFamily="2" charset="-122"/>
                </a:rPr>
                <a:t>应用程序</a:t>
              </a:r>
            </a:p>
          </p:txBody>
        </p:sp>
        <p:sp>
          <p:nvSpPr>
            <p:cNvPr id="115724" name="Text Box 50"/>
            <p:cNvSpPr txBox="1">
              <a:spLocks noChangeArrowheads="1"/>
            </p:cNvSpPr>
            <p:nvPr/>
          </p:nvSpPr>
          <p:spPr bwMode="auto">
            <a:xfrm>
              <a:off x="4500" y="2376"/>
              <a:ext cx="1260" cy="468"/>
            </a:xfrm>
            <a:prstGeom prst="rect">
              <a:avLst/>
            </a:prstGeom>
            <a:solidFill>
              <a:srgbClr val="CCFFCC"/>
            </a:solidFill>
            <a:ln w="9525">
              <a:noFill/>
              <a:miter lim="800000"/>
              <a:headEnd/>
              <a:tailEnd/>
            </a:ln>
          </p:spPr>
          <p:txBody>
            <a:bodyPr/>
            <a:lstStyle/>
            <a:p>
              <a:pPr algn="just" eaLnBrk="0" hangingPunct="0"/>
              <a:r>
                <a:rPr kumimoji="0" lang="en-US" altLang="zh-CN" b="1">
                  <a:solidFill>
                    <a:srgbClr val="008000"/>
                  </a:solidFill>
                  <a:ea typeface="宋体" pitchFamily="2" charset="-122"/>
                </a:rPr>
                <a:t>……</a:t>
              </a:r>
            </a:p>
          </p:txBody>
        </p:sp>
        <p:sp>
          <p:nvSpPr>
            <p:cNvPr id="115725" name="Text Box 51"/>
            <p:cNvSpPr txBox="1">
              <a:spLocks noChangeArrowheads="1"/>
            </p:cNvSpPr>
            <p:nvPr/>
          </p:nvSpPr>
          <p:spPr bwMode="auto">
            <a:xfrm>
              <a:off x="5760" y="2376"/>
              <a:ext cx="1260" cy="468"/>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b="1">
                  <a:solidFill>
                    <a:srgbClr val="008000"/>
                  </a:solidFill>
                  <a:ea typeface="宋体" pitchFamily="2" charset="-122"/>
                </a:rPr>
                <a:t>应用程序</a:t>
              </a:r>
            </a:p>
          </p:txBody>
        </p:sp>
        <p:sp>
          <p:nvSpPr>
            <p:cNvPr id="115726" name="Line 52"/>
            <p:cNvSpPr>
              <a:spLocks noChangeShapeType="1"/>
            </p:cNvSpPr>
            <p:nvPr/>
          </p:nvSpPr>
          <p:spPr bwMode="auto">
            <a:xfrm>
              <a:off x="2520" y="3156"/>
              <a:ext cx="5040" cy="0"/>
            </a:xfrm>
            <a:prstGeom prst="line">
              <a:avLst/>
            </a:prstGeom>
            <a:noFill/>
            <a:ln w="9525">
              <a:solidFill>
                <a:srgbClr val="000000"/>
              </a:solidFill>
              <a:round/>
              <a:headEnd/>
              <a:tailEnd/>
            </a:ln>
          </p:spPr>
          <p:txBody>
            <a:bodyPr/>
            <a:lstStyle/>
            <a:p>
              <a:endParaRPr lang="zh-CN" altLang="en-US"/>
            </a:p>
          </p:txBody>
        </p:sp>
        <p:sp>
          <p:nvSpPr>
            <p:cNvPr id="115727" name="Text Box 53"/>
            <p:cNvSpPr txBox="1">
              <a:spLocks noChangeArrowheads="1"/>
            </p:cNvSpPr>
            <p:nvPr/>
          </p:nvSpPr>
          <p:spPr bwMode="auto">
            <a:xfrm>
              <a:off x="2700" y="4248"/>
              <a:ext cx="1607" cy="780"/>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28" name="Text Box 54"/>
            <p:cNvSpPr txBox="1">
              <a:spLocks noChangeArrowheads="1"/>
            </p:cNvSpPr>
            <p:nvPr/>
          </p:nvSpPr>
          <p:spPr bwMode="auto">
            <a:xfrm>
              <a:off x="5220" y="7212"/>
              <a:ext cx="900" cy="624"/>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b="1">
                <a:solidFill>
                  <a:srgbClr val="008000"/>
                </a:solidFill>
                <a:ea typeface="宋体" pitchFamily="2" charset="-122"/>
              </a:endParaRPr>
            </a:p>
          </p:txBody>
        </p:sp>
        <p:sp>
          <p:nvSpPr>
            <p:cNvPr id="115729" name="Text Box 55"/>
            <p:cNvSpPr txBox="1">
              <a:spLocks noChangeArrowheads="1"/>
            </p:cNvSpPr>
            <p:nvPr/>
          </p:nvSpPr>
          <p:spPr bwMode="auto">
            <a:xfrm>
              <a:off x="3600" y="8304"/>
              <a:ext cx="2700" cy="468"/>
            </a:xfrm>
            <a:prstGeom prst="rect">
              <a:avLst/>
            </a:prstGeom>
            <a:solidFill>
              <a:srgbClr val="CCFFCC"/>
            </a:solidFill>
            <a:ln w="9525">
              <a:solidFill>
                <a:srgbClr val="000000"/>
              </a:solidFill>
              <a:miter lim="800000"/>
              <a:headEnd/>
              <a:tailEnd/>
            </a:ln>
          </p:spPr>
          <p:txBody>
            <a:bodyPr/>
            <a:lstStyle/>
            <a:p>
              <a:pPr algn="just" eaLnBrk="0" hangingPunct="0"/>
              <a:r>
                <a:rPr kumimoji="0" lang="en-US" altLang="zh-CN" b="1">
                  <a:solidFill>
                    <a:srgbClr val="008000"/>
                  </a:solidFill>
                  <a:ea typeface="宋体" pitchFamily="2" charset="-122"/>
                </a:rPr>
                <a:t>         </a:t>
              </a:r>
              <a:r>
                <a:rPr kumimoji="0" lang="zh-CN" altLang="en-US" b="1">
                  <a:solidFill>
                    <a:srgbClr val="008000"/>
                  </a:solidFill>
                  <a:ea typeface="宋体" pitchFamily="2" charset="-122"/>
                </a:rPr>
                <a:t>裸           机</a:t>
              </a:r>
            </a:p>
          </p:txBody>
        </p:sp>
        <p:sp>
          <p:nvSpPr>
            <p:cNvPr id="115730" name="Line 56"/>
            <p:cNvSpPr>
              <a:spLocks noChangeShapeType="1"/>
            </p:cNvSpPr>
            <p:nvPr/>
          </p:nvSpPr>
          <p:spPr bwMode="auto">
            <a:xfrm>
              <a:off x="3780" y="6276"/>
              <a:ext cx="540" cy="936"/>
            </a:xfrm>
            <a:prstGeom prst="line">
              <a:avLst/>
            </a:prstGeom>
            <a:noFill/>
            <a:ln w="9525">
              <a:solidFill>
                <a:srgbClr val="000000"/>
              </a:solidFill>
              <a:round/>
              <a:headEnd/>
              <a:tailEnd type="triangle" w="med" len="med"/>
            </a:ln>
          </p:spPr>
          <p:txBody>
            <a:bodyPr/>
            <a:lstStyle/>
            <a:p>
              <a:endParaRPr lang="zh-CN" altLang="en-US"/>
            </a:p>
          </p:txBody>
        </p:sp>
        <p:sp>
          <p:nvSpPr>
            <p:cNvPr id="115731" name="Line 57"/>
            <p:cNvSpPr>
              <a:spLocks noChangeShapeType="1"/>
            </p:cNvSpPr>
            <p:nvPr/>
          </p:nvSpPr>
          <p:spPr bwMode="auto">
            <a:xfrm flipH="1">
              <a:off x="5580" y="6276"/>
              <a:ext cx="540" cy="936"/>
            </a:xfrm>
            <a:prstGeom prst="line">
              <a:avLst/>
            </a:prstGeom>
            <a:noFill/>
            <a:ln w="9525">
              <a:solidFill>
                <a:srgbClr val="000000"/>
              </a:solidFill>
              <a:round/>
              <a:headEnd/>
              <a:tailEnd type="triangle" w="med" len="med"/>
            </a:ln>
          </p:spPr>
          <p:txBody>
            <a:bodyPr/>
            <a:lstStyle/>
            <a:p>
              <a:endParaRPr lang="zh-CN" altLang="en-US"/>
            </a:p>
          </p:txBody>
        </p:sp>
        <p:sp>
          <p:nvSpPr>
            <p:cNvPr id="115732" name="Line 58"/>
            <p:cNvSpPr>
              <a:spLocks noChangeShapeType="1"/>
            </p:cNvSpPr>
            <p:nvPr/>
          </p:nvSpPr>
          <p:spPr bwMode="auto">
            <a:xfrm>
              <a:off x="4320" y="5964"/>
              <a:ext cx="1440" cy="0"/>
            </a:xfrm>
            <a:prstGeom prst="line">
              <a:avLst/>
            </a:prstGeom>
            <a:noFill/>
            <a:ln w="9525">
              <a:solidFill>
                <a:srgbClr val="000000"/>
              </a:solidFill>
              <a:round/>
              <a:headEnd/>
              <a:tailEnd type="triangle" w="med" len="med"/>
            </a:ln>
          </p:spPr>
          <p:txBody>
            <a:bodyPr/>
            <a:lstStyle/>
            <a:p>
              <a:endParaRPr lang="zh-CN" altLang="en-US"/>
            </a:p>
          </p:txBody>
        </p:sp>
        <p:sp>
          <p:nvSpPr>
            <p:cNvPr id="115733" name="Line 59"/>
            <p:cNvSpPr>
              <a:spLocks noChangeShapeType="1"/>
            </p:cNvSpPr>
            <p:nvPr/>
          </p:nvSpPr>
          <p:spPr bwMode="auto">
            <a:xfrm>
              <a:off x="3600" y="5028"/>
              <a:ext cx="0" cy="468"/>
            </a:xfrm>
            <a:prstGeom prst="line">
              <a:avLst/>
            </a:prstGeom>
            <a:noFill/>
            <a:ln w="9525">
              <a:solidFill>
                <a:srgbClr val="000000"/>
              </a:solidFill>
              <a:round/>
              <a:headEnd/>
              <a:tailEnd type="triangle" w="med" len="med"/>
            </a:ln>
          </p:spPr>
          <p:txBody>
            <a:bodyPr/>
            <a:lstStyle/>
            <a:p>
              <a:endParaRPr lang="zh-CN" altLang="en-US"/>
            </a:p>
          </p:txBody>
        </p:sp>
        <p:sp>
          <p:nvSpPr>
            <p:cNvPr id="115734" name="Line 60"/>
            <p:cNvSpPr>
              <a:spLocks noChangeShapeType="1"/>
            </p:cNvSpPr>
            <p:nvPr/>
          </p:nvSpPr>
          <p:spPr bwMode="auto">
            <a:xfrm>
              <a:off x="6300" y="5028"/>
              <a:ext cx="0" cy="468"/>
            </a:xfrm>
            <a:prstGeom prst="line">
              <a:avLst/>
            </a:prstGeom>
            <a:noFill/>
            <a:ln w="9525">
              <a:solidFill>
                <a:srgbClr val="000000"/>
              </a:solidFill>
              <a:round/>
              <a:headEnd/>
              <a:tailEnd type="triangle" w="med" len="med"/>
            </a:ln>
          </p:spPr>
          <p:txBody>
            <a:bodyPr/>
            <a:lstStyle/>
            <a:p>
              <a:endParaRPr lang="zh-CN" altLang="en-US"/>
            </a:p>
          </p:txBody>
        </p:sp>
        <p:sp>
          <p:nvSpPr>
            <p:cNvPr id="115735" name="Line 61"/>
            <p:cNvSpPr>
              <a:spLocks noChangeShapeType="1"/>
            </p:cNvSpPr>
            <p:nvPr/>
          </p:nvSpPr>
          <p:spPr bwMode="auto">
            <a:xfrm flipH="1">
              <a:off x="4320" y="4716"/>
              <a:ext cx="1800" cy="0"/>
            </a:xfrm>
            <a:prstGeom prst="line">
              <a:avLst/>
            </a:prstGeom>
            <a:noFill/>
            <a:ln w="9525">
              <a:solidFill>
                <a:srgbClr val="000000"/>
              </a:solidFill>
              <a:round/>
              <a:headEnd/>
              <a:tailEnd type="triangle" w="med" len="med"/>
            </a:ln>
          </p:spPr>
          <p:txBody>
            <a:bodyPr/>
            <a:lstStyle/>
            <a:p>
              <a:endParaRPr lang="zh-CN" altLang="en-US"/>
            </a:p>
          </p:txBody>
        </p:sp>
        <p:sp>
          <p:nvSpPr>
            <p:cNvPr id="115736" name="Line 62"/>
            <p:cNvSpPr>
              <a:spLocks noChangeShapeType="1"/>
            </p:cNvSpPr>
            <p:nvPr/>
          </p:nvSpPr>
          <p:spPr bwMode="auto">
            <a:xfrm flipH="1">
              <a:off x="4320" y="5652"/>
              <a:ext cx="1440" cy="0"/>
            </a:xfrm>
            <a:prstGeom prst="line">
              <a:avLst/>
            </a:prstGeom>
            <a:noFill/>
            <a:ln w="9525">
              <a:solidFill>
                <a:srgbClr val="000000"/>
              </a:solidFill>
              <a:round/>
              <a:headEnd/>
              <a:tailEnd type="triangle" w="med" len="med"/>
            </a:ln>
          </p:spPr>
          <p:txBody>
            <a:bodyPr/>
            <a:lstStyle/>
            <a:p>
              <a:endParaRPr lang="zh-CN" altLang="en-US"/>
            </a:p>
          </p:txBody>
        </p:sp>
        <p:sp>
          <p:nvSpPr>
            <p:cNvPr id="115737" name="Line 63"/>
            <p:cNvSpPr>
              <a:spLocks noChangeShapeType="1"/>
            </p:cNvSpPr>
            <p:nvPr/>
          </p:nvSpPr>
          <p:spPr bwMode="auto">
            <a:xfrm flipV="1">
              <a:off x="3960" y="5028"/>
              <a:ext cx="0" cy="468"/>
            </a:xfrm>
            <a:prstGeom prst="line">
              <a:avLst/>
            </a:prstGeom>
            <a:noFill/>
            <a:ln w="9525">
              <a:solidFill>
                <a:srgbClr val="000000"/>
              </a:solidFill>
              <a:round/>
              <a:headEnd/>
              <a:tailEnd type="triangle" w="med" len="med"/>
            </a:ln>
          </p:spPr>
          <p:txBody>
            <a:bodyPr/>
            <a:lstStyle/>
            <a:p>
              <a:endParaRPr lang="zh-CN" altLang="en-US"/>
            </a:p>
          </p:txBody>
        </p:sp>
        <p:sp>
          <p:nvSpPr>
            <p:cNvPr id="115738" name="Line 64"/>
            <p:cNvSpPr>
              <a:spLocks noChangeShapeType="1"/>
            </p:cNvSpPr>
            <p:nvPr/>
          </p:nvSpPr>
          <p:spPr bwMode="auto">
            <a:xfrm flipV="1">
              <a:off x="6660" y="5028"/>
              <a:ext cx="0" cy="468"/>
            </a:xfrm>
            <a:prstGeom prst="line">
              <a:avLst/>
            </a:prstGeom>
            <a:noFill/>
            <a:ln w="9525">
              <a:solidFill>
                <a:srgbClr val="000000"/>
              </a:solidFill>
              <a:round/>
              <a:headEnd/>
              <a:tailEnd type="triangle" w="med" len="med"/>
            </a:ln>
          </p:spPr>
          <p:txBody>
            <a:bodyPr/>
            <a:lstStyle/>
            <a:p>
              <a:endParaRPr lang="zh-CN" altLang="en-US"/>
            </a:p>
          </p:txBody>
        </p:sp>
        <p:sp>
          <p:nvSpPr>
            <p:cNvPr id="115739" name="Line 65"/>
            <p:cNvSpPr>
              <a:spLocks noChangeShapeType="1"/>
            </p:cNvSpPr>
            <p:nvPr/>
          </p:nvSpPr>
          <p:spPr bwMode="auto">
            <a:xfrm flipH="1" flipV="1">
              <a:off x="4320" y="4872"/>
              <a:ext cx="1980" cy="624"/>
            </a:xfrm>
            <a:prstGeom prst="line">
              <a:avLst/>
            </a:prstGeom>
            <a:noFill/>
            <a:ln w="9525">
              <a:solidFill>
                <a:srgbClr val="000000"/>
              </a:solidFill>
              <a:round/>
              <a:headEnd/>
              <a:tailEnd type="triangle" w="med" len="med"/>
            </a:ln>
          </p:spPr>
          <p:txBody>
            <a:bodyPr/>
            <a:lstStyle/>
            <a:p>
              <a:endParaRPr lang="zh-CN" altLang="en-US"/>
            </a:p>
          </p:txBody>
        </p:sp>
        <p:sp>
          <p:nvSpPr>
            <p:cNvPr id="115740" name="Line 66"/>
            <p:cNvSpPr>
              <a:spLocks noChangeShapeType="1"/>
            </p:cNvSpPr>
            <p:nvPr/>
          </p:nvSpPr>
          <p:spPr bwMode="auto">
            <a:xfrm flipV="1">
              <a:off x="3960" y="4716"/>
              <a:ext cx="2160" cy="780"/>
            </a:xfrm>
            <a:prstGeom prst="line">
              <a:avLst/>
            </a:prstGeom>
            <a:noFill/>
            <a:ln w="9525">
              <a:solidFill>
                <a:srgbClr val="000000"/>
              </a:solidFill>
              <a:round/>
              <a:headEnd/>
              <a:tailEnd type="triangle" w="med" len="med"/>
            </a:ln>
          </p:spPr>
          <p:txBody>
            <a:bodyPr/>
            <a:lstStyle/>
            <a:p>
              <a:endParaRPr lang="zh-CN" altLang="en-US"/>
            </a:p>
          </p:txBody>
        </p:sp>
        <p:sp>
          <p:nvSpPr>
            <p:cNvPr id="115741" name="Line 67"/>
            <p:cNvSpPr>
              <a:spLocks noChangeShapeType="1"/>
            </p:cNvSpPr>
            <p:nvPr/>
          </p:nvSpPr>
          <p:spPr bwMode="auto">
            <a:xfrm>
              <a:off x="4140" y="2844"/>
              <a:ext cx="0" cy="624"/>
            </a:xfrm>
            <a:prstGeom prst="line">
              <a:avLst/>
            </a:prstGeom>
            <a:noFill/>
            <a:ln w="9525">
              <a:solidFill>
                <a:srgbClr val="000000"/>
              </a:solidFill>
              <a:round/>
              <a:headEnd/>
              <a:tailEnd type="triangle" w="med" len="med"/>
            </a:ln>
          </p:spPr>
          <p:txBody>
            <a:bodyPr/>
            <a:lstStyle/>
            <a:p>
              <a:endParaRPr lang="zh-CN" altLang="en-US"/>
            </a:p>
          </p:txBody>
        </p:sp>
        <p:sp>
          <p:nvSpPr>
            <p:cNvPr id="115742" name="Line 68"/>
            <p:cNvSpPr>
              <a:spLocks noChangeShapeType="1"/>
            </p:cNvSpPr>
            <p:nvPr/>
          </p:nvSpPr>
          <p:spPr bwMode="auto">
            <a:xfrm>
              <a:off x="5940" y="2844"/>
              <a:ext cx="0" cy="624"/>
            </a:xfrm>
            <a:prstGeom prst="line">
              <a:avLst/>
            </a:prstGeom>
            <a:noFill/>
            <a:ln w="9525">
              <a:solidFill>
                <a:srgbClr val="000000"/>
              </a:solidFill>
              <a:round/>
              <a:headEnd/>
              <a:tailEnd type="triangle" w="med" len="med"/>
            </a:ln>
          </p:spPr>
          <p:txBody>
            <a:bodyPr/>
            <a:lstStyle/>
            <a:p>
              <a:endParaRPr lang="zh-CN" altLang="en-US"/>
            </a:p>
          </p:txBody>
        </p:sp>
        <p:sp>
          <p:nvSpPr>
            <p:cNvPr id="115743" name="Line 69"/>
            <p:cNvSpPr>
              <a:spLocks noChangeShapeType="1"/>
            </p:cNvSpPr>
            <p:nvPr/>
          </p:nvSpPr>
          <p:spPr bwMode="auto">
            <a:xfrm>
              <a:off x="4320" y="7836"/>
              <a:ext cx="0" cy="468"/>
            </a:xfrm>
            <a:prstGeom prst="line">
              <a:avLst/>
            </a:prstGeom>
            <a:noFill/>
            <a:ln w="9525">
              <a:solidFill>
                <a:srgbClr val="000000"/>
              </a:solidFill>
              <a:round/>
              <a:headEnd/>
              <a:tailEnd type="triangle" w="med" len="med"/>
            </a:ln>
          </p:spPr>
          <p:txBody>
            <a:bodyPr/>
            <a:lstStyle/>
            <a:p>
              <a:endParaRPr lang="zh-CN" altLang="en-US"/>
            </a:p>
          </p:txBody>
        </p:sp>
        <p:sp>
          <p:nvSpPr>
            <p:cNvPr id="115744" name="Line 70"/>
            <p:cNvSpPr>
              <a:spLocks noChangeShapeType="1"/>
            </p:cNvSpPr>
            <p:nvPr/>
          </p:nvSpPr>
          <p:spPr bwMode="auto">
            <a:xfrm>
              <a:off x="5580" y="7836"/>
              <a:ext cx="0" cy="468"/>
            </a:xfrm>
            <a:prstGeom prst="line">
              <a:avLst/>
            </a:prstGeom>
            <a:noFill/>
            <a:ln w="9525">
              <a:solidFill>
                <a:srgbClr val="000000"/>
              </a:solidFill>
              <a:round/>
              <a:headEnd/>
              <a:tailEnd type="triangle" w="med" len="med"/>
            </a:ln>
          </p:spPr>
          <p:txBody>
            <a:bodyPr/>
            <a:lstStyle/>
            <a:p>
              <a:endParaRPr lang="zh-CN" altLang="en-US"/>
            </a:p>
          </p:txBody>
        </p:sp>
        <p:sp>
          <p:nvSpPr>
            <p:cNvPr id="115745" name="Line 71"/>
            <p:cNvSpPr>
              <a:spLocks noChangeShapeType="1"/>
            </p:cNvSpPr>
            <p:nvPr/>
          </p:nvSpPr>
          <p:spPr bwMode="auto">
            <a:xfrm>
              <a:off x="3600" y="6276"/>
              <a:ext cx="0" cy="1716"/>
            </a:xfrm>
            <a:prstGeom prst="line">
              <a:avLst/>
            </a:prstGeom>
            <a:noFill/>
            <a:ln w="9525">
              <a:solidFill>
                <a:srgbClr val="000000"/>
              </a:solidFill>
              <a:round/>
              <a:headEnd/>
              <a:tailEnd/>
            </a:ln>
          </p:spPr>
          <p:txBody>
            <a:bodyPr/>
            <a:lstStyle/>
            <a:p>
              <a:endParaRPr lang="zh-CN" altLang="en-US"/>
            </a:p>
          </p:txBody>
        </p:sp>
        <p:sp>
          <p:nvSpPr>
            <p:cNvPr id="115746" name="Line 72"/>
            <p:cNvSpPr>
              <a:spLocks noChangeShapeType="1"/>
            </p:cNvSpPr>
            <p:nvPr/>
          </p:nvSpPr>
          <p:spPr bwMode="auto">
            <a:xfrm>
              <a:off x="3600" y="7992"/>
              <a:ext cx="540" cy="312"/>
            </a:xfrm>
            <a:prstGeom prst="line">
              <a:avLst/>
            </a:prstGeom>
            <a:noFill/>
            <a:ln w="9525">
              <a:solidFill>
                <a:srgbClr val="000000"/>
              </a:solidFill>
              <a:round/>
              <a:headEnd/>
              <a:tailEnd type="triangle" w="med" len="med"/>
            </a:ln>
          </p:spPr>
          <p:txBody>
            <a:bodyPr/>
            <a:lstStyle/>
            <a:p>
              <a:endParaRPr lang="zh-CN" altLang="en-US"/>
            </a:p>
          </p:txBody>
        </p:sp>
        <p:sp>
          <p:nvSpPr>
            <p:cNvPr id="115747" name="Line 73"/>
            <p:cNvSpPr>
              <a:spLocks noChangeShapeType="1"/>
            </p:cNvSpPr>
            <p:nvPr/>
          </p:nvSpPr>
          <p:spPr bwMode="auto">
            <a:xfrm>
              <a:off x="6480" y="6276"/>
              <a:ext cx="0" cy="1560"/>
            </a:xfrm>
            <a:prstGeom prst="line">
              <a:avLst/>
            </a:prstGeom>
            <a:noFill/>
            <a:ln w="9525">
              <a:solidFill>
                <a:srgbClr val="000000"/>
              </a:solidFill>
              <a:round/>
              <a:headEnd/>
              <a:tailEnd/>
            </a:ln>
          </p:spPr>
          <p:txBody>
            <a:bodyPr/>
            <a:lstStyle/>
            <a:p>
              <a:endParaRPr lang="zh-CN" altLang="en-US"/>
            </a:p>
          </p:txBody>
        </p:sp>
        <p:sp>
          <p:nvSpPr>
            <p:cNvPr id="115748" name="Line 74"/>
            <p:cNvSpPr>
              <a:spLocks noChangeShapeType="1"/>
            </p:cNvSpPr>
            <p:nvPr/>
          </p:nvSpPr>
          <p:spPr bwMode="auto">
            <a:xfrm flipH="1">
              <a:off x="5940" y="7836"/>
              <a:ext cx="540" cy="468"/>
            </a:xfrm>
            <a:prstGeom prst="line">
              <a:avLst/>
            </a:prstGeom>
            <a:noFill/>
            <a:ln w="9525">
              <a:solidFill>
                <a:srgbClr val="000000"/>
              </a:solidFill>
              <a:round/>
              <a:headEnd/>
              <a:tailEnd type="triangle" w="med" len="med"/>
            </a:ln>
          </p:spPr>
          <p:txBody>
            <a:bodyPr/>
            <a:lstStyle/>
            <a:p>
              <a:endParaRPr lang="zh-CN" altLang="en-US"/>
            </a:p>
          </p:txBody>
        </p:sp>
        <p:sp>
          <p:nvSpPr>
            <p:cNvPr id="115749" name="Line 75"/>
            <p:cNvSpPr>
              <a:spLocks noChangeShapeType="1"/>
            </p:cNvSpPr>
            <p:nvPr/>
          </p:nvSpPr>
          <p:spPr bwMode="auto">
            <a:xfrm>
              <a:off x="4140" y="3936"/>
              <a:ext cx="0" cy="312"/>
            </a:xfrm>
            <a:prstGeom prst="line">
              <a:avLst/>
            </a:prstGeom>
            <a:noFill/>
            <a:ln w="9525">
              <a:solidFill>
                <a:srgbClr val="000000"/>
              </a:solidFill>
              <a:round/>
              <a:headEnd/>
              <a:tailEnd type="triangle" w="med" len="med"/>
            </a:ln>
          </p:spPr>
          <p:txBody>
            <a:bodyPr/>
            <a:lstStyle/>
            <a:p>
              <a:endParaRPr lang="zh-CN" altLang="en-US"/>
            </a:p>
          </p:txBody>
        </p:sp>
        <p:sp>
          <p:nvSpPr>
            <p:cNvPr id="115750" name="Line 76"/>
            <p:cNvSpPr>
              <a:spLocks noChangeShapeType="1"/>
            </p:cNvSpPr>
            <p:nvPr/>
          </p:nvSpPr>
          <p:spPr bwMode="auto">
            <a:xfrm>
              <a:off x="6300" y="3936"/>
              <a:ext cx="0" cy="312"/>
            </a:xfrm>
            <a:prstGeom prst="line">
              <a:avLst/>
            </a:prstGeom>
            <a:noFill/>
            <a:ln w="9525">
              <a:solidFill>
                <a:srgbClr val="000000"/>
              </a:solidFill>
              <a:round/>
              <a:headEnd/>
              <a:tailEnd type="triangle" w="med" len="med"/>
            </a:ln>
          </p:spPr>
          <p:txBody>
            <a:bodyPr/>
            <a:lstStyle/>
            <a:p>
              <a:endParaRPr lang="zh-CN" altLang="en-US"/>
            </a:p>
          </p:txBody>
        </p:sp>
        <p:sp>
          <p:nvSpPr>
            <p:cNvPr id="115751" name="Line 77"/>
            <p:cNvSpPr>
              <a:spLocks noChangeShapeType="1"/>
            </p:cNvSpPr>
            <p:nvPr/>
          </p:nvSpPr>
          <p:spPr bwMode="auto">
            <a:xfrm>
              <a:off x="2880" y="5028"/>
              <a:ext cx="0" cy="2496"/>
            </a:xfrm>
            <a:prstGeom prst="line">
              <a:avLst/>
            </a:prstGeom>
            <a:noFill/>
            <a:ln w="9525">
              <a:solidFill>
                <a:srgbClr val="000000"/>
              </a:solidFill>
              <a:round/>
              <a:headEnd/>
              <a:tailEnd/>
            </a:ln>
          </p:spPr>
          <p:txBody>
            <a:bodyPr/>
            <a:lstStyle/>
            <a:p>
              <a:endParaRPr lang="zh-CN" altLang="en-US"/>
            </a:p>
          </p:txBody>
        </p:sp>
        <p:sp>
          <p:nvSpPr>
            <p:cNvPr id="115752" name="Line 78"/>
            <p:cNvSpPr>
              <a:spLocks noChangeShapeType="1"/>
            </p:cNvSpPr>
            <p:nvPr/>
          </p:nvSpPr>
          <p:spPr bwMode="auto">
            <a:xfrm>
              <a:off x="2880" y="7524"/>
              <a:ext cx="720" cy="780"/>
            </a:xfrm>
            <a:prstGeom prst="line">
              <a:avLst/>
            </a:prstGeom>
            <a:noFill/>
            <a:ln w="9525">
              <a:solidFill>
                <a:srgbClr val="000000"/>
              </a:solidFill>
              <a:round/>
              <a:headEnd/>
              <a:tailEnd type="triangle" w="med" len="med"/>
            </a:ln>
          </p:spPr>
          <p:txBody>
            <a:bodyPr/>
            <a:lstStyle/>
            <a:p>
              <a:endParaRPr lang="zh-CN" altLang="en-US"/>
            </a:p>
          </p:txBody>
        </p:sp>
        <p:sp>
          <p:nvSpPr>
            <p:cNvPr id="115753" name="Line 79"/>
            <p:cNvSpPr>
              <a:spLocks noChangeShapeType="1"/>
            </p:cNvSpPr>
            <p:nvPr/>
          </p:nvSpPr>
          <p:spPr bwMode="auto">
            <a:xfrm>
              <a:off x="7020" y="5028"/>
              <a:ext cx="0" cy="2808"/>
            </a:xfrm>
            <a:prstGeom prst="line">
              <a:avLst/>
            </a:prstGeom>
            <a:noFill/>
            <a:ln w="9525">
              <a:solidFill>
                <a:srgbClr val="000000"/>
              </a:solidFill>
              <a:round/>
              <a:headEnd/>
              <a:tailEnd/>
            </a:ln>
          </p:spPr>
          <p:txBody>
            <a:bodyPr/>
            <a:lstStyle/>
            <a:p>
              <a:endParaRPr lang="zh-CN" altLang="en-US"/>
            </a:p>
          </p:txBody>
        </p:sp>
        <p:sp>
          <p:nvSpPr>
            <p:cNvPr id="115754" name="Line 80"/>
            <p:cNvSpPr>
              <a:spLocks noChangeShapeType="1"/>
            </p:cNvSpPr>
            <p:nvPr/>
          </p:nvSpPr>
          <p:spPr bwMode="auto">
            <a:xfrm flipH="1">
              <a:off x="6300" y="7836"/>
              <a:ext cx="720" cy="468"/>
            </a:xfrm>
            <a:prstGeom prst="line">
              <a:avLst/>
            </a:prstGeom>
            <a:noFill/>
            <a:ln w="9525">
              <a:solidFill>
                <a:srgbClr val="000000"/>
              </a:solidFill>
              <a:round/>
              <a:headEnd/>
              <a:tailEnd type="triangle" w="med" len="med"/>
            </a:ln>
          </p:spPr>
          <p:txBody>
            <a:bodyPr/>
            <a:lstStyle/>
            <a:p>
              <a:endParaRPr lang="zh-CN" altLang="en-US"/>
            </a:p>
          </p:txBody>
        </p:sp>
        <p:sp>
          <p:nvSpPr>
            <p:cNvPr id="115755" name="Line 81"/>
            <p:cNvSpPr>
              <a:spLocks noChangeShapeType="1"/>
            </p:cNvSpPr>
            <p:nvPr/>
          </p:nvSpPr>
          <p:spPr bwMode="auto">
            <a:xfrm>
              <a:off x="5040" y="3936"/>
              <a:ext cx="0" cy="4368"/>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14400" y="2286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a:t>
            </a:r>
            <a:r>
              <a:rPr lang="en-US" altLang="zh-CN" sz="4800" smtClean="0">
                <a:solidFill>
                  <a:srgbClr val="FF0000"/>
                </a:solidFill>
                <a:latin typeface="仿宋_GB2312" pitchFamily="49" charset="-122"/>
                <a:ea typeface="仿宋_GB2312" pitchFamily="49" charset="-122"/>
              </a:rPr>
              <a:t>(8)</a:t>
            </a:r>
            <a:br>
              <a:rPr lang="en-US" altLang="zh-CN" sz="4800" smtClean="0">
                <a:solidFill>
                  <a:srgbClr val="FF0000"/>
                </a:solidFill>
                <a:latin typeface="仿宋_GB2312" pitchFamily="49" charset="-122"/>
                <a:ea typeface="仿宋_GB2312" pitchFamily="49" charset="-122"/>
              </a:rPr>
            </a:br>
            <a:r>
              <a:rPr lang="zh-CN" altLang="en-US" sz="3600" smtClean="0">
                <a:solidFill>
                  <a:srgbClr val="FF0000"/>
                </a:solidFill>
                <a:latin typeface="仿宋_GB2312" pitchFamily="49" charset="-122"/>
                <a:ea typeface="仿宋_GB2312" pitchFamily="49" charset="-122"/>
              </a:rPr>
              <a:t>层次式结构的操作系统</a:t>
            </a:r>
            <a:r>
              <a:rPr lang="zh-CN" altLang="en-US" sz="4800" smtClean="0">
                <a:solidFill>
                  <a:srgbClr val="FF0000"/>
                </a:solidFill>
                <a:latin typeface="仿宋_GB2312" pitchFamily="49" charset="-122"/>
                <a:ea typeface="仿宋_GB2312" pitchFamily="49" charset="-122"/>
              </a:rPr>
              <a:t/>
            </a:r>
            <a:br>
              <a:rPr lang="zh-CN" altLang="en-US" sz="4800" smtClean="0">
                <a:solidFill>
                  <a:srgbClr val="FF0000"/>
                </a:solidFill>
                <a:latin typeface="仿宋_GB2312" pitchFamily="49" charset="-122"/>
                <a:ea typeface="仿宋_GB2312" pitchFamily="49" charset="-122"/>
              </a:rPr>
            </a:br>
            <a:endParaRPr lang="zh-CN" altLang="en-US" sz="4800" smtClean="0">
              <a:solidFill>
                <a:srgbClr val="FF0000"/>
              </a:solidFill>
              <a:latin typeface="仿宋_GB2312" pitchFamily="49" charset="-122"/>
              <a:ea typeface="仿宋_GB2312" pitchFamily="49" charset="-122"/>
            </a:endParaRPr>
          </a:p>
        </p:txBody>
      </p:sp>
      <p:grpSp>
        <p:nvGrpSpPr>
          <p:cNvPr id="116739" name="Group 31"/>
          <p:cNvGrpSpPr>
            <a:grpSpLocks/>
          </p:cNvGrpSpPr>
          <p:nvPr/>
        </p:nvGrpSpPr>
        <p:grpSpPr bwMode="auto">
          <a:xfrm>
            <a:off x="1981200" y="1474788"/>
            <a:ext cx="5181600" cy="5410200"/>
            <a:chOff x="1584" y="720"/>
            <a:chExt cx="2352" cy="3024"/>
          </a:xfrm>
        </p:grpSpPr>
        <p:grpSp>
          <p:nvGrpSpPr>
            <p:cNvPr id="116740" name="Group 22"/>
            <p:cNvGrpSpPr>
              <a:grpSpLocks/>
            </p:cNvGrpSpPr>
            <p:nvPr/>
          </p:nvGrpSpPr>
          <p:grpSpPr bwMode="auto">
            <a:xfrm>
              <a:off x="1584" y="720"/>
              <a:ext cx="2352" cy="3024"/>
              <a:chOff x="3960" y="4872"/>
              <a:chExt cx="3060" cy="4836"/>
            </a:xfrm>
          </p:grpSpPr>
          <p:sp>
            <p:nvSpPr>
              <p:cNvPr id="116746" name="Text Box 23"/>
              <p:cNvSpPr txBox="1">
                <a:spLocks noChangeArrowheads="1"/>
              </p:cNvSpPr>
              <p:nvPr/>
            </p:nvSpPr>
            <p:spPr bwMode="auto">
              <a:xfrm>
                <a:off x="3960" y="4872"/>
                <a:ext cx="3060" cy="4836"/>
              </a:xfrm>
              <a:prstGeom prst="rect">
                <a:avLst/>
              </a:prstGeom>
              <a:solidFill>
                <a:srgbClr val="CCFFCC"/>
              </a:solidFill>
              <a:ln w="9525">
                <a:solidFill>
                  <a:srgbClr val="000000"/>
                </a:solidFill>
                <a:miter lim="800000"/>
                <a:headEnd/>
                <a:tailEnd/>
              </a:ln>
            </p:spPr>
            <p:txBody>
              <a:bodyPr/>
              <a:lstStyle/>
              <a:p>
                <a:pPr algn="just" eaLnBrk="0" hangingPunct="0"/>
                <a:r>
                  <a:rPr kumimoji="0" lang="en-US" altLang="zh-CN" b="1">
                    <a:solidFill>
                      <a:srgbClr val="008000"/>
                    </a:solidFill>
                    <a:latin typeface="仿宋_GB2312" pitchFamily="49" charset="-122"/>
                  </a:rPr>
                  <a:t>        </a:t>
                </a:r>
                <a:r>
                  <a:rPr kumimoji="0" lang="en-US" altLang="zh-CN" sz="2400" b="1">
                    <a:solidFill>
                      <a:srgbClr val="008000"/>
                    </a:solidFill>
                    <a:latin typeface="仿宋_GB2312" pitchFamily="49" charset="-122"/>
                  </a:rPr>
                  <a:t>THE</a:t>
                </a:r>
                <a:r>
                  <a:rPr kumimoji="0" lang="zh-CN" altLang="en-US" sz="2400" b="1">
                    <a:solidFill>
                      <a:srgbClr val="008000"/>
                    </a:solidFill>
                    <a:latin typeface="仿宋_GB2312" pitchFamily="49" charset="-122"/>
                  </a:rPr>
                  <a:t>操作系统层次结构</a:t>
                </a:r>
              </a:p>
              <a:p>
                <a:pPr algn="just" eaLnBrk="0" hangingPunct="0"/>
                <a:endParaRPr kumimoji="0" lang="zh-CN" altLang="en-US" sz="2400"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5</a:t>
                </a:r>
                <a:r>
                  <a:rPr kumimoji="0" lang="zh-CN" altLang="en-US" b="1">
                    <a:solidFill>
                      <a:srgbClr val="008000"/>
                    </a:solidFill>
                    <a:latin typeface="仿宋_GB2312" pitchFamily="49" charset="-122"/>
                  </a:rPr>
                  <a:t>层         系统操作员（进程）</a:t>
                </a:r>
              </a:p>
              <a:p>
                <a:pPr algn="just" eaLnBrk="0" hangingPunct="0"/>
                <a:endParaRPr kumimoji="0" lang="zh-CN" altLang="en-US"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4</a:t>
                </a:r>
                <a:r>
                  <a:rPr kumimoji="0" lang="zh-CN" altLang="en-US" b="1">
                    <a:solidFill>
                      <a:srgbClr val="008000"/>
                    </a:solidFill>
                    <a:latin typeface="仿宋_GB2312" pitchFamily="49" charset="-122"/>
                  </a:rPr>
                  <a:t>层         用户进程</a:t>
                </a:r>
              </a:p>
              <a:p>
                <a:pPr algn="just" eaLnBrk="0" hangingPunct="0"/>
                <a:endParaRPr kumimoji="0" lang="zh-CN" altLang="en-US"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3</a:t>
                </a:r>
                <a:r>
                  <a:rPr kumimoji="0" lang="zh-CN" altLang="en-US" b="1">
                    <a:solidFill>
                      <a:srgbClr val="008000"/>
                    </a:solidFill>
                    <a:latin typeface="仿宋_GB2312" pitchFamily="49" charset="-122"/>
                  </a:rPr>
                  <a:t>层         </a:t>
                </a:r>
                <a:r>
                  <a:rPr kumimoji="0" lang="en-US" altLang="zh-CN" b="1">
                    <a:solidFill>
                      <a:srgbClr val="008000"/>
                    </a:solidFill>
                    <a:latin typeface="仿宋_GB2312" pitchFamily="49" charset="-122"/>
                  </a:rPr>
                  <a:t>I/O</a:t>
                </a:r>
                <a:r>
                  <a:rPr kumimoji="0" lang="zh-CN" altLang="en-US" b="1">
                    <a:solidFill>
                      <a:srgbClr val="008000"/>
                    </a:solidFill>
                    <a:latin typeface="仿宋_GB2312" pitchFamily="49" charset="-122"/>
                  </a:rPr>
                  <a:t>管理</a:t>
                </a:r>
              </a:p>
              <a:p>
                <a:pPr algn="just" eaLnBrk="0" hangingPunct="0"/>
                <a:endParaRPr kumimoji="0" lang="zh-CN" altLang="en-US" b="1">
                  <a:solidFill>
                    <a:srgbClr val="008000"/>
                  </a:solidFill>
                  <a:latin typeface="仿宋_GB2312" pitchFamily="49" charset="-122"/>
                </a:endParaRPr>
              </a:p>
              <a:p>
                <a:pPr algn="just" eaLnBrk="0" hangingPunct="0"/>
                <a:endParaRPr kumimoji="0" lang="zh-CN" altLang="en-US"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2</a:t>
                </a:r>
                <a:r>
                  <a:rPr kumimoji="0" lang="zh-CN" altLang="en-US" b="1">
                    <a:solidFill>
                      <a:srgbClr val="008000"/>
                    </a:solidFill>
                    <a:latin typeface="仿宋_GB2312" pitchFamily="49" charset="-122"/>
                  </a:rPr>
                  <a:t>层         进程与操作员间通信</a:t>
                </a:r>
              </a:p>
              <a:p>
                <a:pPr algn="just" eaLnBrk="0" hangingPunct="0"/>
                <a:endParaRPr kumimoji="0" lang="zh-CN" altLang="en-US"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1</a:t>
                </a:r>
                <a:r>
                  <a:rPr kumimoji="0" lang="zh-CN" altLang="en-US" b="1">
                    <a:solidFill>
                      <a:srgbClr val="008000"/>
                    </a:solidFill>
                    <a:latin typeface="仿宋_GB2312" pitchFamily="49" charset="-122"/>
                  </a:rPr>
                  <a:t>层         内存和磁鼓管理</a:t>
                </a:r>
              </a:p>
              <a:p>
                <a:pPr algn="just" eaLnBrk="0" hangingPunct="0"/>
                <a:endParaRPr kumimoji="0" lang="zh-CN" altLang="en-US"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0</a:t>
                </a:r>
                <a:r>
                  <a:rPr kumimoji="0" lang="zh-CN" altLang="en-US" b="1">
                    <a:solidFill>
                      <a:srgbClr val="008000"/>
                    </a:solidFill>
                    <a:latin typeface="仿宋_GB2312" pitchFamily="49" charset="-122"/>
                  </a:rPr>
                  <a:t>层         中断处理、定时器管理 </a:t>
                </a:r>
              </a:p>
              <a:p>
                <a:pPr algn="just" eaLnBrk="0" hangingPunct="0"/>
                <a:r>
                  <a:rPr kumimoji="0" lang="zh-CN" altLang="en-US" b="1">
                    <a:solidFill>
                      <a:srgbClr val="008000"/>
                    </a:solidFill>
                    <a:latin typeface="仿宋_GB2312" pitchFamily="49" charset="-122"/>
                  </a:rPr>
                  <a:t>            、处理器调度，提供多</a:t>
                </a:r>
              </a:p>
              <a:p>
                <a:pPr algn="just" eaLnBrk="0" hangingPunct="0"/>
                <a:r>
                  <a:rPr kumimoji="0" lang="zh-CN" altLang="en-US" b="1">
                    <a:solidFill>
                      <a:srgbClr val="008000"/>
                    </a:solidFill>
                    <a:latin typeface="仿宋_GB2312" pitchFamily="49" charset="-122"/>
                  </a:rPr>
                  <a:t>             道程序环境。</a:t>
                </a:r>
              </a:p>
              <a:p>
                <a:pPr algn="just" eaLnBrk="0" hangingPunct="0"/>
                <a:endParaRPr kumimoji="0" lang="en-US" altLang="zh-CN" b="1">
                  <a:solidFill>
                    <a:srgbClr val="008000"/>
                  </a:solidFill>
                  <a:latin typeface="仿宋_GB2312" pitchFamily="49" charset="-122"/>
                </a:endParaRPr>
              </a:p>
            </p:txBody>
          </p:sp>
          <p:sp>
            <p:nvSpPr>
              <p:cNvPr id="116747" name="Line 24"/>
              <p:cNvSpPr>
                <a:spLocks noChangeShapeType="1"/>
              </p:cNvSpPr>
              <p:nvPr/>
            </p:nvSpPr>
            <p:spPr bwMode="auto">
              <a:xfrm>
                <a:off x="4680" y="5496"/>
                <a:ext cx="0" cy="4212"/>
              </a:xfrm>
              <a:prstGeom prst="line">
                <a:avLst/>
              </a:prstGeom>
              <a:noFill/>
              <a:ln w="9525">
                <a:solidFill>
                  <a:srgbClr val="000000"/>
                </a:solidFill>
                <a:round/>
                <a:headEnd/>
                <a:tailEnd/>
              </a:ln>
            </p:spPr>
            <p:txBody>
              <a:bodyPr/>
              <a:lstStyle/>
              <a:p>
                <a:endParaRPr lang="zh-CN" altLang="en-US"/>
              </a:p>
            </p:txBody>
          </p:sp>
          <p:sp>
            <p:nvSpPr>
              <p:cNvPr id="116748" name="Line 25"/>
              <p:cNvSpPr>
                <a:spLocks noChangeShapeType="1"/>
              </p:cNvSpPr>
              <p:nvPr/>
            </p:nvSpPr>
            <p:spPr bwMode="auto">
              <a:xfrm>
                <a:off x="3960" y="5496"/>
                <a:ext cx="3060" cy="0"/>
              </a:xfrm>
              <a:prstGeom prst="line">
                <a:avLst/>
              </a:prstGeom>
              <a:noFill/>
              <a:ln w="9525">
                <a:solidFill>
                  <a:srgbClr val="000000"/>
                </a:solidFill>
                <a:round/>
                <a:headEnd/>
                <a:tailEnd/>
              </a:ln>
            </p:spPr>
            <p:txBody>
              <a:bodyPr/>
              <a:lstStyle/>
              <a:p>
                <a:endParaRPr lang="zh-CN" altLang="en-US"/>
              </a:p>
            </p:txBody>
          </p:sp>
        </p:grpSp>
        <p:sp>
          <p:nvSpPr>
            <p:cNvPr id="116741" name="Line 26"/>
            <p:cNvSpPr>
              <a:spLocks noChangeShapeType="1"/>
            </p:cNvSpPr>
            <p:nvPr/>
          </p:nvSpPr>
          <p:spPr bwMode="auto">
            <a:xfrm>
              <a:off x="1584" y="1440"/>
              <a:ext cx="235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16742" name="Line 27"/>
            <p:cNvSpPr>
              <a:spLocks noChangeShapeType="1"/>
            </p:cNvSpPr>
            <p:nvPr/>
          </p:nvSpPr>
          <p:spPr bwMode="auto">
            <a:xfrm>
              <a:off x="1584" y="1824"/>
              <a:ext cx="235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16743" name="Line 28"/>
            <p:cNvSpPr>
              <a:spLocks noChangeShapeType="1"/>
            </p:cNvSpPr>
            <p:nvPr/>
          </p:nvSpPr>
          <p:spPr bwMode="auto">
            <a:xfrm>
              <a:off x="1584" y="2208"/>
              <a:ext cx="235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16744" name="Line 29"/>
            <p:cNvSpPr>
              <a:spLocks noChangeShapeType="1"/>
            </p:cNvSpPr>
            <p:nvPr/>
          </p:nvSpPr>
          <p:spPr bwMode="auto">
            <a:xfrm>
              <a:off x="1584" y="2592"/>
              <a:ext cx="235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16745" name="Line 30"/>
            <p:cNvSpPr>
              <a:spLocks noChangeShapeType="1"/>
            </p:cNvSpPr>
            <p:nvPr/>
          </p:nvSpPr>
          <p:spPr bwMode="auto">
            <a:xfrm>
              <a:off x="1584" y="2976"/>
              <a:ext cx="2352"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33400" y="409575"/>
            <a:ext cx="7924800" cy="1219200"/>
          </a:xfrm>
        </p:spPr>
        <p:txBody>
          <a:bodyPr/>
          <a:lstStyle/>
          <a:p>
            <a:pPr eaLnBrk="1" hangingPunct="1"/>
            <a:r>
              <a:rPr lang="en-US" altLang="zh-CN" smtClean="0"/>
              <a:t/>
            </a:r>
            <a:br>
              <a:rPr lang="en-US" altLang="zh-CN" smtClean="0"/>
            </a:br>
            <a:r>
              <a:rPr lang="en-US" altLang="zh-CN" smtClean="0"/>
              <a:t/>
            </a:r>
            <a:br>
              <a:rPr lang="en-US" altLang="zh-CN" smtClean="0"/>
            </a:br>
            <a:r>
              <a:rPr lang="zh-CN" altLang="en-US" smtClean="0">
                <a:solidFill>
                  <a:srgbClr val="FF0000"/>
                </a:solidFill>
                <a:latin typeface="仿宋_GB2312" pitchFamily="49" charset="-122"/>
                <a:ea typeface="仿宋_GB2312" pitchFamily="49" charset="-122"/>
              </a:rPr>
              <a:t>虚拟机</a:t>
            </a:r>
            <a:r>
              <a:rPr lang="en-US" altLang="zh-CN" smtClean="0">
                <a:solidFill>
                  <a:srgbClr val="FF0000"/>
                </a:solidFill>
                <a:latin typeface="仿宋_GB2312" pitchFamily="49" charset="-122"/>
                <a:ea typeface="仿宋_GB2312" pitchFamily="49" charset="-122"/>
              </a:rPr>
              <a:t>(9)</a:t>
            </a:r>
            <a:br>
              <a:rPr lang="en-US" altLang="zh-CN" smtClean="0">
                <a:solidFill>
                  <a:srgbClr val="FF0000"/>
                </a:solidFill>
                <a:latin typeface="仿宋_GB2312" pitchFamily="49" charset="-122"/>
                <a:ea typeface="仿宋_GB2312" pitchFamily="49" charset="-122"/>
              </a:rPr>
            </a:br>
            <a:r>
              <a:rPr lang="zh-CN" altLang="en-US" sz="4000" smtClean="0">
                <a:solidFill>
                  <a:srgbClr val="FF0000"/>
                </a:solidFill>
                <a:latin typeface="仿宋_GB2312" pitchFamily="49" charset="-122"/>
                <a:ea typeface="仿宋_GB2312" pitchFamily="49" charset="-122"/>
              </a:rPr>
              <a:t>虚机器结构的操作系统</a:t>
            </a:r>
            <a:br>
              <a:rPr lang="zh-CN" altLang="en-US" sz="4000" smtClean="0">
                <a:solidFill>
                  <a:srgbClr val="FF0000"/>
                </a:solidFill>
                <a:latin typeface="仿宋_GB2312" pitchFamily="49" charset="-122"/>
                <a:ea typeface="仿宋_GB2312" pitchFamily="49" charset="-122"/>
              </a:rPr>
            </a:br>
            <a:r>
              <a:rPr lang="zh-CN" altLang="en-US" sz="3600" smtClean="0">
                <a:solidFill>
                  <a:srgbClr val="FF0000"/>
                </a:solidFill>
                <a:latin typeface="仿宋_GB2312" pitchFamily="49" charset="-122"/>
                <a:ea typeface="仿宋_GB2312" pitchFamily="49" charset="-122"/>
              </a:rPr>
              <a:t>运行</a:t>
            </a:r>
            <a:r>
              <a:rPr lang="en-US" altLang="zh-CN" sz="3600" smtClean="0">
                <a:solidFill>
                  <a:srgbClr val="FF0000"/>
                </a:solidFill>
                <a:latin typeface="仿宋_GB2312" pitchFamily="49" charset="-122"/>
                <a:ea typeface="仿宋_GB2312" pitchFamily="49" charset="-122"/>
              </a:rPr>
              <a:t>CMS</a:t>
            </a:r>
            <a:r>
              <a:rPr lang="zh-CN" altLang="en-US" sz="3600" smtClean="0">
                <a:solidFill>
                  <a:srgbClr val="FF0000"/>
                </a:solidFill>
                <a:latin typeface="仿宋_GB2312" pitchFamily="49" charset="-122"/>
                <a:ea typeface="仿宋_GB2312" pitchFamily="49" charset="-122"/>
              </a:rPr>
              <a:t>的</a:t>
            </a:r>
            <a:r>
              <a:rPr lang="en-US" altLang="zh-CN" sz="3600" smtClean="0">
                <a:solidFill>
                  <a:srgbClr val="FF0000"/>
                </a:solidFill>
                <a:latin typeface="仿宋_GB2312" pitchFamily="49" charset="-122"/>
                <a:ea typeface="仿宋_GB2312" pitchFamily="49" charset="-122"/>
              </a:rPr>
              <a:t>VM/370</a:t>
            </a:r>
            <a:r>
              <a:rPr lang="zh-CN" altLang="en-US" sz="3600" smtClean="0">
                <a:solidFill>
                  <a:srgbClr val="FF0000"/>
                </a:solidFill>
                <a:latin typeface="仿宋_GB2312" pitchFamily="49" charset="-122"/>
                <a:ea typeface="仿宋_GB2312" pitchFamily="49" charset="-122"/>
              </a:rPr>
              <a:t>虚机器结构</a:t>
            </a:r>
            <a:r>
              <a:rPr lang="zh-CN" altLang="en-US" sz="3600" smtClean="0"/>
              <a:t/>
            </a:r>
            <a:br>
              <a:rPr lang="zh-CN" altLang="en-US" sz="3600" smtClean="0"/>
            </a:br>
            <a:endParaRPr lang="zh-CN" altLang="en-US" sz="3600" smtClean="0"/>
          </a:p>
        </p:txBody>
      </p:sp>
      <p:grpSp>
        <p:nvGrpSpPr>
          <p:cNvPr id="117763" name="Group 29"/>
          <p:cNvGrpSpPr>
            <a:grpSpLocks/>
          </p:cNvGrpSpPr>
          <p:nvPr/>
        </p:nvGrpSpPr>
        <p:grpSpPr bwMode="auto">
          <a:xfrm>
            <a:off x="457200" y="2349500"/>
            <a:ext cx="8382000" cy="4419600"/>
            <a:chOff x="624" y="864"/>
            <a:chExt cx="4800" cy="2784"/>
          </a:xfrm>
        </p:grpSpPr>
        <p:sp>
          <p:nvSpPr>
            <p:cNvPr id="117764" name="Text Box 9"/>
            <p:cNvSpPr txBox="1">
              <a:spLocks noChangeArrowheads="1"/>
            </p:cNvSpPr>
            <p:nvPr/>
          </p:nvSpPr>
          <p:spPr bwMode="auto">
            <a:xfrm>
              <a:off x="1451" y="1750"/>
              <a:ext cx="2718" cy="1898"/>
            </a:xfrm>
            <a:prstGeom prst="rect">
              <a:avLst/>
            </a:prstGeom>
            <a:solidFill>
              <a:srgbClr val="99FF99"/>
            </a:solidFill>
            <a:ln w="9525">
              <a:solidFill>
                <a:schemeClr val="tx1"/>
              </a:solidFill>
              <a:miter lim="800000"/>
              <a:headEnd/>
              <a:tailEnd/>
            </a:ln>
          </p:spPr>
          <p:txBody>
            <a:bodyPr/>
            <a:lstStyle/>
            <a:p>
              <a:pPr algn="just" eaLnBrk="0" hangingPunct="0"/>
              <a:endParaRPr kumimoji="0" lang="en-US" altLang="zh-CN" b="1">
                <a:solidFill>
                  <a:srgbClr val="008000"/>
                </a:solidFill>
                <a:ea typeface="宋体" pitchFamily="2" charset="-122"/>
              </a:endParaRPr>
            </a:p>
            <a:p>
              <a:pPr algn="just" eaLnBrk="0" hangingPunct="0"/>
              <a:endParaRPr kumimoji="0" lang="en-US" altLang="zh-CN" b="1">
                <a:solidFill>
                  <a:srgbClr val="008000"/>
                </a:solidFill>
                <a:ea typeface="宋体" pitchFamily="2" charset="-122"/>
              </a:endParaRPr>
            </a:p>
            <a:p>
              <a:pPr algn="just" eaLnBrk="0" hangingPunct="0"/>
              <a:endParaRPr kumimoji="0" lang="en-US" altLang="zh-CN" b="1">
                <a:solidFill>
                  <a:srgbClr val="008000"/>
                </a:solidFill>
                <a:ea typeface="宋体" pitchFamily="2" charset="-122"/>
              </a:endParaRPr>
            </a:p>
            <a:p>
              <a:pPr algn="just" eaLnBrk="0" hangingPunct="0"/>
              <a:r>
                <a:rPr kumimoji="0" lang="en-US" altLang="zh-CN" b="1">
                  <a:solidFill>
                    <a:srgbClr val="008000"/>
                  </a:solidFill>
                  <a:ea typeface="宋体" pitchFamily="2" charset="-122"/>
                </a:rPr>
                <a:t>        CMS            CMS                 CMS</a:t>
              </a:r>
            </a:p>
            <a:p>
              <a:pPr algn="just" eaLnBrk="0" hangingPunct="0"/>
              <a:r>
                <a:rPr kumimoji="0" lang="en-US" altLang="zh-CN" b="1">
                  <a:solidFill>
                    <a:srgbClr val="008000"/>
                  </a:solidFill>
                  <a:ea typeface="宋体" pitchFamily="2" charset="-122"/>
                </a:rPr>
                <a:t>           </a:t>
              </a:r>
            </a:p>
            <a:p>
              <a:pPr algn="just" eaLnBrk="0" hangingPunct="0"/>
              <a:r>
                <a:rPr kumimoji="0" lang="en-US" altLang="zh-CN" b="1">
                  <a:solidFill>
                    <a:srgbClr val="008000"/>
                  </a:solidFill>
                  <a:ea typeface="宋体" pitchFamily="2" charset="-122"/>
                </a:rPr>
                <a:t>                         VM370</a:t>
              </a:r>
            </a:p>
            <a:p>
              <a:pPr algn="just" eaLnBrk="0" hangingPunct="0"/>
              <a:r>
                <a:rPr kumimoji="0" lang="en-US" altLang="zh-CN" b="1">
                  <a:solidFill>
                    <a:srgbClr val="008000"/>
                  </a:solidFill>
                  <a:ea typeface="宋体" pitchFamily="2" charset="-122"/>
                </a:rPr>
                <a:t>          </a:t>
              </a:r>
            </a:p>
            <a:p>
              <a:pPr algn="just" eaLnBrk="0" hangingPunct="0"/>
              <a:endParaRPr kumimoji="0" lang="en-US" altLang="zh-CN" b="1">
                <a:solidFill>
                  <a:srgbClr val="008000"/>
                </a:solidFill>
                <a:ea typeface="宋体" pitchFamily="2" charset="-122"/>
              </a:endParaRPr>
            </a:p>
            <a:p>
              <a:pPr algn="just" eaLnBrk="0" hangingPunct="0"/>
              <a:r>
                <a:rPr kumimoji="0" lang="en-US" altLang="zh-CN" b="1">
                  <a:solidFill>
                    <a:srgbClr val="008000"/>
                  </a:solidFill>
                  <a:ea typeface="宋体" pitchFamily="2" charset="-122"/>
                </a:rPr>
                <a:t>                         370</a:t>
              </a:r>
              <a:r>
                <a:rPr kumimoji="0" lang="zh-CN" altLang="en-US" b="1">
                  <a:solidFill>
                    <a:srgbClr val="008000"/>
                  </a:solidFill>
                  <a:ea typeface="宋体" pitchFamily="2" charset="-122"/>
                </a:rPr>
                <a:t>裸机</a:t>
              </a:r>
            </a:p>
          </p:txBody>
        </p:sp>
        <p:sp>
          <p:nvSpPr>
            <p:cNvPr id="117765" name="Line 10"/>
            <p:cNvSpPr>
              <a:spLocks noChangeShapeType="1"/>
            </p:cNvSpPr>
            <p:nvPr/>
          </p:nvSpPr>
          <p:spPr bwMode="auto">
            <a:xfrm>
              <a:off x="1451" y="2256"/>
              <a:ext cx="2718" cy="0"/>
            </a:xfrm>
            <a:prstGeom prst="line">
              <a:avLst/>
            </a:prstGeom>
            <a:noFill/>
            <a:ln w="19050">
              <a:solidFill>
                <a:schemeClr val="tx1"/>
              </a:solidFill>
              <a:round/>
              <a:headEnd/>
              <a:tailEnd/>
            </a:ln>
          </p:spPr>
          <p:txBody>
            <a:bodyPr/>
            <a:lstStyle/>
            <a:p>
              <a:endParaRPr lang="zh-CN" altLang="en-US"/>
            </a:p>
          </p:txBody>
        </p:sp>
        <p:sp>
          <p:nvSpPr>
            <p:cNvPr id="117766" name="Line 11"/>
            <p:cNvSpPr>
              <a:spLocks noChangeShapeType="1"/>
            </p:cNvSpPr>
            <p:nvPr/>
          </p:nvSpPr>
          <p:spPr bwMode="auto">
            <a:xfrm>
              <a:off x="1451" y="2636"/>
              <a:ext cx="2718" cy="0"/>
            </a:xfrm>
            <a:prstGeom prst="line">
              <a:avLst/>
            </a:prstGeom>
            <a:noFill/>
            <a:ln w="19050">
              <a:solidFill>
                <a:schemeClr val="tx1"/>
              </a:solidFill>
              <a:round/>
              <a:headEnd/>
              <a:tailEnd/>
            </a:ln>
          </p:spPr>
          <p:txBody>
            <a:bodyPr/>
            <a:lstStyle/>
            <a:p>
              <a:endParaRPr lang="zh-CN" altLang="en-US"/>
            </a:p>
          </p:txBody>
        </p:sp>
        <p:sp>
          <p:nvSpPr>
            <p:cNvPr id="117767" name="Line 12"/>
            <p:cNvSpPr>
              <a:spLocks noChangeShapeType="1"/>
            </p:cNvSpPr>
            <p:nvPr/>
          </p:nvSpPr>
          <p:spPr bwMode="auto">
            <a:xfrm>
              <a:off x="2396" y="1750"/>
              <a:ext cx="0" cy="886"/>
            </a:xfrm>
            <a:prstGeom prst="line">
              <a:avLst/>
            </a:prstGeom>
            <a:noFill/>
            <a:ln w="9525">
              <a:solidFill>
                <a:schemeClr val="tx1"/>
              </a:solidFill>
              <a:round/>
              <a:headEnd/>
              <a:tailEnd/>
            </a:ln>
          </p:spPr>
          <p:txBody>
            <a:bodyPr/>
            <a:lstStyle/>
            <a:p>
              <a:endParaRPr lang="zh-CN" altLang="en-US"/>
            </a:p>
          </p:txBody>
        </p:sp>
        <p:sp>
          <p:nvSpPr>
            <p:cNvPr id="117768" name="Line 13"/>
            <p:cNvSpPr>
              <a:spLocks noChangeShapeType="1"/>
            </p:cNvSpPr>
            <p:nvPr/>
          </p:nvSpPr>
          <p:spPr bwMode="auto">
            <a:xfrm>
              <a:off x="3342" y="1750"/>
              <a:ext cx="0" cy="886"/>
            </a:xfrm>
            <a:prstGeom prst="line">
              <a:avLst/>
            </a:prstGeom>
            <a:noFill/>
            <a:ln w="9525">
              <a:solidFill>
                <a:schemeClr val="tx1"/>
              </a:solidFill>
              <a:round/>
              <a:headEnd/>
              <a:tailEnd/>
            </a:ln>
          </p:spPr>
          <p:txBody>
            <a:bodyPr/>
            <a:lstStyle/>
            <a:p>
              <a:endParaRPr lang="zh-CN" altLang="en-US"/>
            </a:p>
          </p:txBody>
        </p:sp>
        <p:sp>
          <p:nvSpPr>
            <p:cNvPr id="117769" name="Line 14"/>
            <p:cNvSpPr>
              <a:spLocks noChangeShapeType="1"/>
            </p:cNvSpPr>
            <p:nvPr/>
          </p:nvSpPr>
          <p:spPr bwMode="auto">
            <a:xfrm>
              <a:off x="1451" y="3142"/>
              <a:ext cx="2718" cy="0"/>
            </a:xfrm>
            <a:prstGeom prst="line">
              <a:avLst/>
            </a:prstGeom>
            <a:noFill/>
            <a:ln w="19050">
              <a:solidFill>
                <a:schemeClr val="tx1"/>
              </a:solidFill>
              <a:round/>
              <a:headEnd/>
              <a:tailEnd/>
            </a:ln>
          </p:spPr>
          <p:txBody>
            <a:bodyPr/>
            <a:lstStyle/>
            <a:p>
              <a:endParaRPr lang="zh-CN" altLang="en-US"/>
            </a:p>
          </p:txBody>
        </p:sp>
        <p:sp>
          <p:nvSpPr>
            <p:cNvPr id="117770" name="Text Box 15"/>
            <p:cNvSpPr txBox="1">
              <a:spLocks noChangeArrowheads="1"/>
            </p:cNvSpPr>
            <p:nvPr/>
          </p:nvSpPr>
          <p:spPr bwMode="auto">
            <a:xfrm>
              <a:off x="624" y="2256"/>
              <a:ext cx="709" cy="886"/>
            </a:xfrm>
            <a:prstGeom prst="rect">
              <a:avLst/>
            </a:prstGeom>
            <a:solidFill>
              <a:srgbClr val="99FF99"/>
            </a:solidFill>
            <a:ln w="9525">
              <a:noFill/>
              <a:miter lim="800000"/>
              <a:headEnd/>
              <a:tailEnd/>
            </a:ln>
          </p:spPr>
          <p:txBody>
            <a:bodyPr/>
            <a:lstStyle/>
            <a:p>
              <a:pPr algn="just" eaLnBrk="0" hangingPunct="0"/>
              <a:r>
                <a:rPr kumimoji="0" lang="en-US" altLang="zh-CN" b="1">
                  <a:solidFill>
                    <a:srgbClr val="008000"/>
                  </a:solidFill>
                  <a:ea typeface="宋体" pitchFamily="2" charset="-122"/>
                </a:rPr>
                <a:t>I/O</a:t>
              </a:r>
              <a:r>
                <a:rPr kumimoji="0" lang="zh-CN" altLang="en-US" b="1">
                  <a:solidFill>
                    <a:srgbClr val="008000"/>
                  </a:solidFill>
                  <a:ea typeface="宋体" pitchFamily="2" charset="-122"/>
                </a:rPr>
                <a:t>指令</a:t>
              </a:r>
            </a:p>
            <a:p>
              <a:pPr algn="just" eaLnBrk="0" hangingPunct="0"/>
              <a:endParaRPr kumimoji="0" lang="zh-CN" altLang="en-US" b="1">
                <a:solidFill>
                  <a:srgbClr val="008000"/>
                </a:solidFill>
                <a:ea typeface="宋体" pitchFamily="2" charset="-122"/>
              </a:endParaRPr>
            </a:p>
            <a:p>
              <a:pPr algn="just" eaLnBrk="0" hangingPunct="0"/>
              <a:endParaRPr kumimoji="0" lang="zh-CN" altLang="en-US" b="1">
                <a:solidFill>
                  <a:srgbClr val="008000"/>
                </a:solidFill>
                <a:ea typeface="宋体" pitchFamily="2" charset="-122"/>
              </a:endParaRPr>
            </a:p>
            <a:p>
              <a:pPr algn="just" eaLnBrk="0" hangingPunct="0"/>
              <a:r>
                <a:rPr kumimoji="0" lang="zh-CN" altLang="en-US" b="1">
                  <a:solidFill>
                    <a:srgbClr val="008000"/>
                  </a:solidFill>
                  <a:ea typeface="宋体" pitchFamily="2" charset="-122"/>
                </a:rPr>
                <a:t>陷  入</a:t>
              </a:r>
            </a:p>
          </p:txBody>
        </p:sp>
        <p:sp>
          <p:nvSpPr>
            <p:cNvPr id="117771" name="Line 16"/>
            <p:cNvSpPr>
              <a:spLocks noChangeShapeType="1"/>
            </p:cNvSpPr>
            <p:nvPr/>
          </p:nvSpPr>
          <p:spPr bwMode="auto">
            <a:xfrm>
              <a:off x="1215" y="2383"/>
              <a:ext cx="472" cy="0"/>
            </a:xfrm>
            <a:prstGeom prst="line">
              <a:avLst/>
            </a:prstGeom>
            <a:noFill/>
            <a:ln w="19050">
              <a:solidFill>
                <a:schemeClr val="tx1"/>
              </a:solidFill>
              <a:round/>
              <a:headEnd/>
              <a:tailEnd type="triangle" w="med" len="med"/>
            </a:ln>
          </p:spPr>
          <p:txBody>
            <a:bodyPr/>
            <a:lstStyle/>
            <a:p>
              <a:endParaRPr lang="zh-CN" altLang="en-US"/>
            </a:p>
          </p:txBody>
        </p:sp>
        <p:sp>
          <p:nvSpPr>
            <p:cNvPr id="117772" name="Line 17"/>
            <p:cNvSpPr>
              <a:spLocks noChangeShapeType="1"/>
            </p:cNvSpPr>
            <p:nvPr/>
          </p:nvSpPr>
          <p:spPr bwMode="auto">
            <a:xfrm>
              <a:off x="1215" y="2889"/>
              <a:ext cx="472" cy="0"/>
            </a:xfrm>
            <a:prstGeom prst="line">
              <a:avLst/>
            </a:prstGeom>
            <a:noFill/>
            <a:ln w="19050">
              <a:solidFill>
                <a:schemeClr val="tx1"/>
              </a:solidFill>
              <a:round/>
              <a:headEnd/>
              <a:tailEnd type="triangle" w="med" len="med"/>
            </a:ln>
          </p:spPr>
          <p:txBody>
            <a:bodyPr/>
            <a:lstStyle/>
            <a:p>
              <a:endParaRPr lang="zh-CN" altLang="en-US"/>
            </a:p>
          </p:txBody>
        </p:sp>
        <p:sp>
          <p:nvSpPr>
            <p:cNvPr id="117773" name="Line 18"/>
            <p:cNvSpPr>
              <a:spLocks noChangeShapeType="1"/>
            </p:cNvSpPr>
            <p:nvPr/>
          </p:nvSpPr>
          <p:spPr bwMode="auto">
            <a:xfrm>
              <a:off x="1687" y="2383"/>
              <a:ext cx="0" cy="506"/>
            </a:xfrm>
            <a:prstGeom prst="line">
              <a:avLst/>
            </a:prstGeom>
            <a:noFill/>
            <a:ln w="9525">
              <a:solidFill>
                <a:schemeClr val="tx1"/>
              </a:solidFill>
              <a:round/>
              <a:headEnd/>
              <a:tailEnd type="triangle" w="med" len="med"/>
            </a:ln>
          </p:spPr>
          <p:txBody>
            <a:bodyPr/>
            <a:lstStyle/>
            <a:p>
              <a:endParaRPr lang="zh-CN" altLang="en-US"/>
            </a:p>
          </p:txBody>
        </p:sp>
        <p:sp>
          <p:nvSpPr>
            <p:cNvPr id="117774" name="Text Box 19"/>
            <p:cNvSpPr txBox="1">
              <a:spLocks noChangeArrowheads="1"/>
            </p:cNvSpPr>
            <p:nvPr/>
          </p:nvSpPr>
          <p:spPr bwMode="auto">
            <a:xfrm>
              <a:off x="4479" y="1920"/>
              <a:ext cx="945" cy="672"/>
            </a:xfrm>
            <a:prstGeom prst="rect">
              <a:avLst/>
            </a:prstGeom>
            <a:solidFill>
              <a:srgbClr val="99FF99"/>
            </a:solidFill>
            <a:ln w="9525">
              <a:noFill/>
              <a:miter lim="800000"/>
              <a:headEnd/>
              <a:tailEnd/>
            </a:ln>
          </p:spPr>
          <p:txBody>
            <a:bodyPr/>
            <a:lstStyle/>
            <a:p>
              <a:pPr algn="just" eaLnBrk="0" hangingPunct="0"/>
              <a:r>
                <a:rPr kumimoji="0" lang="zh-CN" altLang="en-US" b="1">
                  <a:solidFill>
                    <a:srgbClr val="008000"/>
                  </a:solidFill>
                  <a:ea typeface="宋体" pitchFamily="2" charset="-122"/>
                </a:rPr>
                <a:t>系统调用</a:t>
              </a:r>
            </a:p>
            <a:p>
              <a:pPr algn="just" eaLnBrk="0" hangingPunct="0"/>
              <a:endParaRPr kumimoji="0" lang="zh-CN" altLang="en-US" b="1">
                <a:solidFill>
                  <a:srgbClr val="008000"/>
                </a:solidFill>
                <a:ea typeface="宋体" pitchFamily="2" charset="-122"/>
              </a:endParaRPr>
            </a:p>
            <a:p>
              <a:pPr algn="just" eaLnBrk="0" hangingPunct="0"/>
              <a:r>
                <a:rPr kumimoji="0" lang="zh-CN" altLang="en-US" b="1">
                  <a:solidFill>
                    <a:srgbClr val="008000"/>
                  </a:solidFill>
                  <a:ea typeface="宋体" pitchFamily="2" charset="-122"/>
                </a:rPr>
                <a:t>陷   入</a:t>
              </a:r>
            </a:p>
          </p:txBody>
        </p:sp>
        <p:sp>
          <p:nvSpPr>
            <p:cNvPr id="117775" name="Line 20"/>
            <p:cNvSpPr>
              <a:spLocks noChangeShapeType="1"/>
            </p:cNvSpPr>
            <p:nvPr/>
          </p:nvSpPr>
          <p:spPr bwMode="auto">
            <a:xfrm>
              <a:off x="4050" y="2064"/>
              <a:ext cx="473" cy="0"/>
            </a:xfrm>
            <a:prstGeom prst="line">
              <a:avLst/>
            </a:prstGeom>
            <a:noFill/>
            <a:ln w="19050">
              <a:solidFill>
                <a:schemeClr val="tx1"/>
              </a:solidFill>
              <a:round/>
              <a:headEnd type="triangle" w="med" len="med"/>
              <a:tailEnd/>
            </a:ln>
          </p:spPr>
          <p:txBody>
            <a:bodyPr/>
            <a:lstStyle/>
            <a:p>
              <a:endParaRPr lang="zh-CN" altLang="en-US"/>
            </a:p>
          </p:txBody>
        </p:sp>
        <p:sp>
          <p:nvSpPr>
            <p:cNvPr id="117776" name="Line 22"/>
            <p:cNvSpPr>
              <a:spLocks noChangeShapeType="1"/>
            </p:cNvSpPr>
            <p:nvPr/>
          </p:nvSpPr>
          <p:spPr bwMode="auto">
            <a:xfrm>
              <a:off x="4080" y="2400"/>
              <a:ext cx="473" cy="0"/>
            </a:xfrm>
            <a:prstGeom prst="line">
              <a:avLst/>
            </a:prstGeom>
            <a:noFill/>
            <a:ln w="19050">
              <a:solidFill>
                <a:schemeClr val="tx1"/>
              </a:solidFill>
              <a:round/>
              <a:headEnd type="triangle" w="med" len="med"/>
              <a:tailEnd/>
            </a:ln>
          </p:spPr>
          <p:txBody>
            <a:bodyPr/>
            <a:lstStyle/>
            <a:p>
              <a:endParaRPr lang="zh-CN" altLang="en-US"/>
            </a:p>
          </p:txBody>
        </p:sp>
        <p:sp>
          <p:nvSpPr>
            <p:cNvPr id="117777" name="Text Box 23"/>
            <p:cNvSpPr txBox="1">
              <a:spLocks noChangeArrowheads="1"/>
            </p:cNvSpPr>
            <p:nvPr/>
          </p:nvSpPr>
          <p:spPr bwMode="auto">
            <a:xfrm>
              <a:off x="2396" y="864"/>
              <a:ext cx="1182" cy="380"/>
            </a:xfrm>
            <a:prstGeom prst="rect">
              <a:avLst/>
            </a:prstGeom>
            <a:solidFill>
              <a:srgbClr val="99FF99"/>
            </a:solidFill>
            <a:ln w="9525">
              <a:solidFill>
                <a:schemeClr val="tx1"/>
              </a:solidFill>
              <a:miter lim="800000"/>
              <a:headEnd/>
              <a:tailEnd/>
            </a:ln>
          </p:spPr>
          <p:txBody>
            <a:bodyPr/>
            <a:lstStyle/>
            <a:p>
              <a:pPr algn="just" eaLnBrk="0" hangingPunct="0"/>
              <a:r>
                <a:rPr kumimoji="0" lang="en-US" altLang="zh-CN" b="1">
                  <a:solidFill>
                    <a:srgbClr val="008000"/>
                  </a:solidFill>
                  <a:ea typeface="宋体" pitchFamily="2" charset="-122"/>
                </a:rPr>
                <a:t> IBM370</a:t>
              </a:r>
              <a:r>
                <a:rPr kumimoji="0" lang="zh-CN" altLang="en-US" b="1">
                  <a:solidFill>
                    <a:srgbClr val="008000"/>
                  </a:solidFill>
                  <a:ea typeface="宋体" pitchFamily="2" charset="-122"/>
                </a:rPr>
                <a:t>虚机器</a:t>
              </a:r>
            </a:p>
          </p:txBody>
        </p:sp>
        <p:sp>
          <p:nvSpPr>
            <p:cNvPr id="117778" name="Line 24"/>
            <p:cNvSpPr>
              <a:spLocks noChangeShapeType="1"/>
            </p:cNvSpPr>
            <p:nvPr/>
          </p:nvSpPr>
          <p:spPr bwMode="auto">
            <a:xfrm>
              <a:off x="2869" y="1117"/>
              <a:ext cx="0" cy="633"/>
            </a:xfrm>
            <a:prstGeom prst="line">
              <a:avLst/>
            </a:prstGeom>
            <a:noFill/>
            <a:ln w="9525">
              <a:solidFill>
                <a:schemeClr val="tx1"/>
              </a:solidFill>
              <a:round/>
              <a:headEnd/>
              <a:tailEnd type="triangle" w="med" len="med"/>
            </a:ln>
          </p:spPr>
          <p:txBody>
            <a:bodyPr/>
            <a:lstStyle/>
            <a:p>
              <a:endParaRPr lang="zh-CN" altLang="en-US"/>
            </a:p>
          </p:txBody>
        </p:sp>
        <p:sp>
          <p:nvSpPr>
            <p:cNvPr id="117779" name="Line 25"/>
            <p:cNvSpPr>
              <a:spLocks noChangeShapeType="1"/>
            </p:cNvSpPr>
            <p:nvPr/>
          </p:nvSpPr>
          <p:spPr bwMode="auto">
            <a:xfrm flipH="1">
              <a:off x="1924" y="1117"/>
              <a:ext cx="945" cy="633"/>
            </a:xfrm>
            <a:prstGeom prst="line">
              <a:avLst/>
            </a:prstGeom>
            <a:noFill/>
            <a:ln w="9525">
              <a:solidFill>
                <a:schemeClr val="tx1"/>
              </a:solidFill>
              <a:round/>
              <a:headEnd/>
              <a:tailEnd type="triangle" w="med" len="med"/>
            </a:ln>
          </p:spPr>
          <p:txBody>
            <a:bodyPr/>
            <a:lstStyle/>
            <a:p>
              <a:endParaRPr lang="zh-CN" altLang="en-US"/>
            </a:p>
          </p:txBody>
        </p:sp>
        <p:sp>
          <p:nvSpPr>
            <p:cNvPr id="117780" name="Line 26"/>
            <p:cNvSpPr>
              <a:spLocks noChangeShapeType="1"/>
            </p:cNvSpPr>
            <p:nvPr/>
          </p:nvSpPr>
          <p:spPr bwMode="auto">
            <a:xfrm>
              <a:off x="2869" y="1117"/>
              <a:ext cx="945" cy="633"/>
            </a:xfrm>
            <a:prstGeom prst="line">
              <a:avLst/>
            </a:prstGeom>
            <a:noFill/>
            <a:ln w="9525">
              <a:solidFill>
                <a:schemeClr val="tx1"/>
              </a:solidFill>
              <a:round/>
              <a:headEnd/>
              <a:tailEnd type="triangle" w="med" len="med"/>
            </a:ln>
          </p:spPr>
          <p:txBody>
            <a:bodyPr/>
            <a:lstStyle/>
            <a:p>
              <a:endParaRPr lang="zh-CN" altLang="en-US"/>
            </a:p>
          </p:txBody>
        </p:sp>
        <p:sp>
          <p:nvSpPr>
            <p:cNvPr id="117781" name="Line 28"/>
            <p:cNvSpPr>
              <a:spLocks noChangeShapeType="1"/>
            </p:cNvSpPr>
            <p:nvPr/>
          </p:nvSpPr>
          <p:spPr bwMode="auto">
            <a:xfrm>
              <a:off x="4080" y="2064"/>
              <a:ext cx="0" cy="336"/>
            </a:xfrm>
            <a:prstGeom prst="line">
              <a:avLst/>
            </a:prstGeom>
            <a:noFill/>
            <a:ln w="12700" cap="sq">
              <a:solidFill>
                <a:schemeClr val="tx1"/>
              </a:solidFill>
              <a:round/>
              <a:headEnd type="none" w="sm" len="sm"/>
              <a:tailEnd type="triangle" w="sm" len="sm"/>
            </a:ln>
          </p:spPr>
          <p:txBody>
            <a:bodyPr wrap="none"/>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14400" y="609600"/>
            <a:ext cx="7772400" cy="1143000"/>
          </a:xfrm>
        </p:spPr>
        <p:txBody>
          <a:bodyPr/>
          <a:lstStyle/>
          <a:p>
            <a:pPr eaLnBrk="1" hangingPunct="1"/>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虚拟机</a:t>
            </a:r>
            <a:r>
              <a:rPr lang="en-US" altLang="zh-CN" sz="4800" smtClean="0">
                <a:solidFill>
                  <a:srgbClr val="FF0000"/>
                </a:solidFill>
                <a:latin typeface="仿宋_GB2312" pitchFamily="49" charset="-122"/>
                <a:ea typeface="仿宋_GB2312" pitchFamily="49" charset="-122"/>
              </a:rPr>
              <a:t>(10)</a:t>
            </a:r>
            <a:br>
              <a:rPr lang="en-US" altLang="zh-CN" sz="4800" smtClean="0">
                <a:solidFill>
                  <a:srgbClr val="FF0000"/>
                </a:solidFill>
                <a:latin typeface="仿宋_GB2312" pitchFamily="49" charset="-122"/>
                <a:ea typeface="仿宋_GB2312" pitchFamily="49" charset="-122"/>
              </a:rPr>
            </a:br>
            <a:r>
              <a:rPr lang="zh-CN" altLang="en-US" sz="3600" smtClean="0">
                <a:solidFill>
                  <a:srgbClr val="FF0000"/>
                </a:solidFill>
                <a:latin typeface="仿宋_GB2312" pitchFamily="49" charset="-122"/>
                <a:ea typeface="仿宋_GB2312" pitchFamily="49" charset="-122"/>
              </a:rPr>
              <a:t>客户</a:t>
            </a:r>
            <a:r>
              <a:rPr lang="en-US" altLang="zh-CN" sz="3600" smtClean="0">
                <a:solidFill>
                  <a:srgbClr val="FF0000"/>
                </a:solidFill>
                <a:latin typeface="仿宋_GB2312" pitchFamily="49" charset="-122"/>
                <a:ea typeface="仿宋_GB2312" pitchFamily="49" charset="-122"/>
              </a:rPr>
              <a:t>/</a:t>
            </a:r>
            <a:r>
              <a:rPr lang="zh-CN" altLang="en-US" sz="3600" smtClean="0">
                <a:solidFill>
                  <a:srgbClr val="FF0000"/>
                </a:solidFill>
                <a:latin typeface="仿宋_GB2312" pitchFamily="49" charset="-122"/>
                <a:ea typeface="仿宋_GB2312" pitchFamily="49" charset="-122"/>
              </a:rPr>
              <a:t>服务器与微内核结构的操作系统</a:t>
            </a:r>
            <a:br>
              <a:rPr lang="zh-CN" altLang="en-US" sz="3600" smtClean="0">
                <a:solidFill>
                  <a:srgbClr val="FF0000"/>
                </a:solidFill>
                <a:latin typeface="仿宋_GB2312" pitchFamily="49" charset="-122"/>
                <a:ea typeface="仿宋_GB2312" pitchFamily="49" charset="-122"/>
              </a:rPr>
            </a:br>
            <a:endParaRPr lang="zh-CN" altLang="en-US" sz="3600" smtClean="0">
              <a:solidFill>
                <a:srgbClr val="FF0000"/>
              </a:solidFill>
              <a:latin typeface="仿宋_GB2312" pitchFamily="49" charset="-122"/>
              <a:ea typeface="仿宋_GB2312" pitchFamily="49" charset="-122"/>
            </a:endParaRPr>
          </a:p>
        </p:txBody>
      </p:sp>
      <p:sp>
        <p:nvSpPr>
          <p:cNvPr id="118787" name="Rectangle 3"/>
          <p:cNvSpPr>
            <a:spLocks noGrp="1" noChangeArrowheads="1"/>
          </p:cNvSpPr>
          <p:nvPr>
            <p:ph type="body" idx="1"/>
          </p:nvPr>
        </p:nvSpPr>
        <p:spPr>
          <a:xfrm>
            <a:off x="990600" y="1600200"/>
            <a:ext cx="7772400" cy="4495800"/>
          </a:xfrm>
        </p:spPr>
        <p:txBody>
          <a:bodyPr/>
          <a:lstStyle/>
          <a:p>
            <a:pPr algn="just" eaLnBrk="1" hangingPunct="1">
              <a:buFontTx/>
              <a:buNone/>
            </a:pPr>
            <a:endParaRPr lang="en-US" altLang="zh-CN" b="1" smtClean="0"/>
          </a:p>
          <a:p>
            <a:pPr eaLnBrk="1" hangingPunct="1"/>
            <a:endParaRPr lang="en-US" altLang="zh-CN" smtClean="0"/>
          </a:p>
        </p:txBody>
      </p:sp>
      <p:grpSp>
        <p:nvGrpSpPr>
          <p:cNvPr id="118788" name="Group 20"/>
          <p:cNvGrpSpPr>
            <a:grpSpLocks/>
          </p:cNvGrpSpPr>
          <p:nvPr/>
        </p:nvGrpSpPr>
        <p:grpSpPr bwMode="auto">
          <a:xfrm>
            <a:off x="609600" y="2424113"/>
            <a:ext cx="7696200" cy="2757487"/>
            <a:chOff x="384" y="1527"/>
            <a:chExt cx="4848" cy="1737"/>
          </a:xfrm>
        </p:grpSpPr>
        <p:grpSp>
          <p:nvGrpSpPr>
            <p:cNvPr id="118789" name="Group 4"/>
            <p:cNvGrpSpPr>
              <a:grpSpLocks/>
            </p:cNvGrpSpPr>
            <p:nvPr/>
          </p:nvGrpSpPr>
          <p:grpSpPr bwMode="auto">
            <a:xfrm>
              <a:off x="384" y="1527"/>
              <a:ext cx="4848" cy="1737"/>
              <a:chOff x="2340" y="2064"/>
              <a:chExt cx="8280" cy="2184"/>
            </a:xfrm>
          </p:grpSpPr>
          <p:sp>
            <p:nvSpPr>
              <p:cNvPr id="118791" name="Text Box 5"/>
              <p:cNvSpPr txBox="1">
                <a:spLocks noChangeArrowheads="1"/>
              </p:cNvSpPr>
              <p:nvPr/>
            </p:nvSpPr>
            <p:spPr bwMode="auto">
              <a:xfrm>
                <a:off x="2700" y="2064"/>
                <a:ext cx="1440" cy="780"/>
              </a:xfrm>
              <a:prstGeom prst="rect">
                <a:avLst/>
              </a:prstGeom>
              <a:solidFill>
                <a:srgbClr val="FFFF66"/>
              </a:solidFill>
              <a:ln w="9525">
                <a:solidFill>
                  <a:srgbClr val="000000"/>
                </a:solidFill>
                <a:miter lim="800000"/>
                <a:headEnd/>
                <a:tailEnd/>
              </a:ln>
            </p:spPr>
            <p:txBody>
              <a:bodyPr/>
              <a:lstStyle/>
              <a:p>
                <a:pPr algn="just" eaLnBrk="0" fontAlgn="ctr" hangingPunct="0"/>
                <a:r>
                  <a:rPr kumimoji="0" lang="zh-CN" altLang="en-US" b="1">
                    <a:solidFill>
                      <a:srgbClr val="008000"/>
                    </a:solidFill>
                    <a:ea typeface="宋体" pitchFamily="2" charset="-122"/>
                  </a:rPr>
                  <a:t>客户进程</a:t>
                </a:r>
              </a:p>
            </p:txBody>
          </p:sp>
          <p:sp>
            <p:nvSpPr>
              <p:cNvPr id="118792" name="Text Box 6"/>
              <p:cNvSpPr txBox="1">
                <a:spLocks noChangeArrowheads="1"/>
              </p:cNvSpPr>
              <p:nvPr/>
            </p:nvSpPr>
            <p:spPr bwMode="auto">
              <a:xfrm>
                <a:off x="5940" y="2064"/>
                <a:ext cx="1440" cy="780"/>
              </a:xfrm>
              <a:prstGeom prst="rect">
                <a:avLst/>
              </a:prstGeom>
              <a:solidFill>
                <a:srgbClr val="FFFF66"/>
              </a:solidFill>
              <a:ln w="9525">
                <a:solidFill>
                  <a:srgbClr val="000000"/>
                </a:solidFill>
                <a:miter lim="800000"/>
                <a:headEnd/>
                <a:tailEnd/>
              </a:ln>
            </p:spPr>
            <p:txBody>
              <a:bodyPr/>
              <a:lstStyle/>
              <a:p>
                <a:pPr algn="just" eaLnBrk="0" hangingPunct="0"/>
                <a:r>
                  <a:rPr kumimoji="0" lang="en-US" altLang="zh-CN" b="1">
                    <a:solidFill>
                      <a:srgbClr val="008000"/>
                    </a:solidFill>
                    <a:ea typeface="宋体" pitchFamily="2" charset="-122"/>
                  </a:rPr>
                  <a:t>……</a:t>
                </a:r>
              </a:p>
            </p:txBody>
          </p:sp>
          <p:sp>
            <p:nvSpPr>
              <p:cNvPr id="118793" name="Text Box 7"/>
              <p:cNvSpPr txBox="1">
                <a:spLocks noChangeArrowheads="1"/>
              </p:cNvSpPr>
              <p:nvPr/>
            </p:nvSpPr>
            <p:spPr bwMode="auto">
              <a:xfrm>
                <a:off x="2340" y="3000"/>
                <a:ext cx="8280" cy="1248"/>
              </a:xfrm>
              <a:prstGeom prst="rect">
                <a:avLst/>
              </a:prstGeom>
              <a:solidFill>
                <a:srgbClr val="FFFF66"/>
              </a:solidFill>
              <a:ln w="9525">
                <a:solidFill>
                  <a:srgbClr val="000000"/>
                </a:solidFill>
                <a:miter lim="800000"/>
                <a:headEnd/>
                <a:tailEnd/>
              </a:ln>
            </p:spPr>
            <p:txBody>
              <a:bodyPr/>
              <a:lstStyle/>
              <a:p>
                <a:pPr algn="just" eaLnBrk="0" hangingPunct="0"/>
                <a:endParaRPr kumimoji="0" lang="en-US" altLang="zh-CN" b="1">
                  <a:solidFill>
                    <a:srgbClr val="008000"/>
                  </a:solidFill>
                  <a:ea typeface="宋体" pitchFamily="2" charset="-122"/>
                </a:endParaRPr>
              </a:p>
              <a:p>
                <a:pPr algn="just" eaLnBrk="0" hangingPunct="0"/>
                <a:endParaRPr kumimoji="0" lang="en-US" altLang="zh-CN" b="1">
                  <a:solidFill>
                    <a:srgbClr val="008000"/>
                  </a:solidFill>
                  <a:ea typeface="宋体" pitchFamily="2" charset="-122"/>
                </a:endParaRPr>
              </a:p>
            </p:txBody>
          </p:sp>
          <p:sp>
            <p:nvSpPr>
              <p:cNvPr id="118794" name="Text Box 8"/>
              <p:cNvSpPr txBox="1">
                <a:spLocks noChangeArrowheads="1"/>
              </p:cNvSpPr>
              <p:nvPr/>
            </p:nvSpPr>
            <p:spPr bwMode="auto">
              <a:xfrm>
                <a:off x="4320" y="2064"/>
                <a:ext cx="1440" cy="780"/>
              </a:xfrm>
              <a:prstGeom prst="rect">
                <a:avLst/>
              </a:prstGeom>
              <a:solidFill>
                <a:srgbClr val="FFFF66"/>
              </a:solidFill>
              <a:ln w="9525">
                <a:solidFill>
                  <a:srgbClr val="000000"/>
                </a:solidFill>
                <a:miter lim="800000"/>
                <a:headEnd/>
                <a:tailEnd/>
              </a:ln>
            </p:spPr>
            <p:txBody>
              <a:bodyPr/>
              <a:lstStyle/>
              <a:p>
                <a:pPr algn="just" eaLnBrk="0" hangingPunct="0"/>
                <a:r>
                  <a:rPr kumimoji="0" lang="zh-CN" altLang="en-US" b="1">
                    <a:solidFill>
                      <a:srgbClr val="008000"/>
                    </a:solidFill>
                    <a:ea typeface="宋体" pitchFamily="2" charset="-122"/>
                  </a:rPr>
                  <a:t>客户进程</a:t>
                </a:r>
              </a:p>
            </p:txBody>
          </p:sp>
          <p:sp>
            <p:nvSpPr>
              <p:cNvPr id="118795" name="Text Box 9"/>
              <p:cNvSpPr txBox="1">
                <a:spLocks noChangeArrowheads="1"/>
              </p:cNvSpPr>
              <p:nvPr/>
            </p:nvSpPr>
            <p:spPr bwMode="auto">
              <a:xfrm>
                <a:off x="7560" y="2064"/>
                <a:ext cx="1440" cy="780"/>
              </a:xfrm>
              <a:prstGeom prst="rect">
                <a:avLst/>
              </a:prstGeom>
              <a:solidFill>
                <a:srgbClr val="FFFF66"/>
              </a:solidFill>
              <a:ln w="9525">
                <a:solidFill>
                  <a:srgbClr val="000000"/>
                </a:solidFill>
                <a:miter lim="800000"/>
                <a:headEnd/>
                <a:tailEnd/>
              </a:ln>
            </p:spPr>
            <p:txBody>
              <a:bodyPr/>
              <a:lstStyle/>
              <a:p>
                <a:pPr algn="just" eaLnBrk="0" hangingPunct="0"/>
                <a:r>
                  <a:rPr kumimoji="0" lang="zh-CN" altLang="en-US" b="1">
                    <a:solidFill>
                      <a:srgbClr val="008000"/>
                    </a:solidFill>
                    <a:ea typeface="宋体" pitchFamily="2" charset="-122"/>
                  </a:rPr>
                  <a:t>服务器</a:t>
                </a:r>
              </a:p>
            </p:txBody>
          </p:sp>
          <p:sp>
            <p:nvSpPr>
              <p:cNvPr id="118796" name="Text Box 10"/>
              <p:cNvSpPr txBox="1">
                <a:spLocks noChangeArrowheads="1"/>
              </p:cNvSpPr>
              <p:nvPr/>
            </p:nvSpPr>
            <p:spPr bwMode="auto">
              <a:xfrm>
                <a:off x="9180" y="2064"/>
                <a:ext cx="1440" cy="780"/>
              </a:xfrm>
              <a:prstGeom prst="rect">
                <a:avLst/>
              </a:prstGeom>
              <a:solidFill>
                <a:srgbClr val="FFFF66"/>
              </a:solidFill>
              <a:ln w="9525">
                <a:solidFill>
                  <a:srgbClr val="000000"/>
                </a:solidFill>
                <a:miter lim="800000"/>
                <a:headEnd/>
                <a:tailEnd/>
              </a:ln>
            </p:spPr>
            <p:txBody>
              <a:bodyPr/>
              <a:lstStyle/>
              <a:p>
                <a:pPr algn="just" eaLnBrk="0" hangingPunct="0"/>
                <a:r>
                  <a:rPr kumimoji="0" lang="zh-CN" altLang="en-US" b="1">
                    <a:solidFill>
                      <a:srgbClr val="008000"/>
                    </a:solidFill>
                    <a:ea typeface="宋体" pitchFamily="2" charset="-122"/>
                  </a:rPr>
                  <a:t>服务器</a:t>
                </a:r>
              </a:p>
            </p:txBody>
          </p:sp>
          <p:sp>
            <p:nvSpPr>
              <p:cNvPr id="118797" name="Line 11"/>
              <p:cNvSpPr>
                <a:spLocks noChangeShapeType="1"/>
              </p:cNvSpPr>
              <p:nvPr/>
            </p:nvSpPr>
            <p:spPr bwMode="auto">
              <a:xfrm>
                <a:off x="3420" y="2844"/>
                <a:ext cx="0" cy="312"/>
              </a:xfrm>
              <a:prstGeom prst="line">
                <a:avLst/>
              </a:prstGeom>
              <a:noFill/>
              <a:ln w="9525">
                <a:solidFill>
                  <a:srgbClr val="000000"/>
                </a:solidFill>
                <a:round/>
                <a:headEnd/>
                <a:tailEnd/>
              </a:ln>
            </p:spPr>
            <p:txBody>
              <a:bodyPr/>
              <a:lstStyle/>
              <a:p>
                <a:endParaRPr lang="zh-CN" altLang="en-US"/>
              </a:p>
            </p:txBody>
          </p:sp>
          <p:sp>
            <p:nvSpPr>
              <p:cNvPr id="118798" name="Line 12"/>
              <p:cNvSpPr>
                <a:spLocks noChangeShapeType="1"/>
              </p:cNvSpPr>
              <p:nvPr/>
            </p:nvSpPr>
            <p:spPr bwMode="auto">
              <a:xfrm>
                <a:off x="3420" y="3156"/>
                <a:ext cx="4500" cy="0"/>
              </a:xfrm>
              <a:prstGeom prst="line">
                <a:avLst/>
              </a:prstGeom>
              <a:noFill/>
              <a:ln w="9525">
                <a:solidFill>
                  <a:srgbClr val="000000"/>
                </a:solidFill>
                <a:round/>
                <a:headEnd/>
                <a:tailEnd/>
              </a:ln>
            </p:spPr>
            <p:txBody>
              <a:bodyPr/>
              <a:lstStyle/>
              <a:p>
                <a:endParaRPr lang="zh-CN" altLang="en-US"/>
              </a:p>
            </p:txBody>
          </p:sp>
          <p:sp>
            <p:nvSpPr>
              <p:cNvPr id="118799" name="Line 13"/>
              <p:cNvSpPr>
                <a:spLocks noChangeShapeType="1"/>
              </p:cNvSpPr>
              <p:nvPr/>
            </p:nvSpPr>
            <p:spPr bwMode="auto">
              <a:xfrm flipV="1">
                <a:off x="7920" y="2844"/>
                <a:ext cx="0" cy="312"/>
              </a:xfrm>
              <a:prstGeom prst="line">
                <a:avLst/>
              </a:prstGeom>
              <a:noFill/>
              <a:ln w="9525">
                <a:solidFill>
                  <a:srgbClr val="000000"/>
                </a:solidFill>
                <a:round/>
                <a:headEnd/>
                <a:tailEnd type="triangle" w="med" len="med"/>
              </a:ln>
            </p:spPr>
            <p:txBody>
              <a:bodyPr/>
              <a:lstStyle/>
              <a:p>
                <a:endParaRPr lang="zh-CN" altLang="en-US"/>
              </a:p>
            </p:txBody>
          </p:sp>
          <p:sp>
            <p:nvSpPr>
              <p:cNvPr id="118800" name="Line 14"/>
              <p:cNvSpPr>
                <a:spLocks noChangeShapeType="1"/>
              </p:cNvSpPr>
              <p:nvPr/>
            </p:nvSpPr>
            <p:spPr bwMode="auto">
              <a:xfrm>
                <a:off x="8460" y="2844"/>
                <a:ext cx="0" cy="780"/>
              </a:xfrm>
              <a:prstGeom prst="line">
                <a:avLst/>
              </a:prstGeom>
              <a:noFill/>
              <a:ln w="9525">
                <a:solidFill>
                  <a:srgbClr val="000000"/>
                </a:solidFill>
                <a:round/>
                <a:headEnd/>
                <a:tailEnd/>
              </a:ln>
            </p:spPr>
            <p:txBody>
              <a:bodyPr/>
              <a:lstStyle/>
              <a:p>
                <a:endParaRPr lang="zh-CN" altLang="en-US"/>
              </a:p>
            </p:txBody>
          </p:sp>
          <p:sp>
            <p:nvSpPr>
              <p:cNvPr id="118801" name="Line 15"/>
              <p:cNvSpPr>
                <a:spLocks noChangeShapeType="1"/>
              </p:cNvSpPr>
              <p:nvPr/>
            </p:nvSpPr>
            <p:spPr bwMode="auto">
              <a:xfrm>
                <a:off x="3060" y="3624"/>
                <a:ext cx="5400" cy="0"/>
              </a:xfrm>
              <a:prstGeom prst="line">
                <a:avLst/>
              </a:prstGeom>
              <a:noFill/>
              <a:ln w="9525">
                <a:solidFill>
                  <a:srgbClr val="000000"/>
                </a:solidFill>
                <a:round/>
                <a:headEnd/>
                <a:tailEnd/>
              </a:ln>
            </p:spPr>
            <p:txBody>
              <a:bodyPr/>
              <a:lstStyle/>
              <a:p>
                <a:endParaRPr lang="zh-CN" altLang="en-US"/>
              </a:p>
            </p:txBody>
          </p:sp>
          <p:sp>
            <p:nvSpPr>
              <p:cNvPr id="118802" name="Line 16"/>
              <p:cNvSpPr>
                <a:spLocks noChangeShapeType="1"/>
              </p:cNvSpPr>
              <p:nvPr/>
            </p:nvSpPr>
            <p:spPr bwMode="auto">
              <a:xfrm flipV="1">
                <a:off x="3060" y="2844"/>
                <a:ext cx="0" cy="780"/>
              </a:xfrm>
              <a:prstGeom prst="line">
                <a:avLst/>
              </a:prstGeom>
              <a:noFill/>
              <a:ln w="9525">
                <a:solidFill>
                  <a:srgbClr val="000000"/>
                </a:solidFill>
                <a:round/>
                <a:headEnd/>
                <a:tailEnd type="triangle" w="med" len="med"/>
              </a:ln>
            </p:spPr>
            <p:txBody>
              <a:bodyPr/>
              <a:lstStyle/>
              <a:p>
                <a:endParaRPr lang="zh-CN" altLang="en-US"/>
              </a:p>
            </p:txBody>
          </p:sp>
          <p:sp>
            <p:nvSpPr>
              <p:cNvPr id="118803" name="Text Box 17"/>
              <p:cNvSpPr txBox="1">
                <a:spLocks noChangeArrowheads="1"/>
              </p:cNvSpPr>
              <p:nvPr/>
            </p:nvSpPr>
            <p:spPr bwMode="auto">
              <a:xfrm>
                <a:off x="3600" y="3156"/>
                <a:ext cx="720" cy="468"/>
              </a:xfrm>
              <a:prstGeom prst="rect">
                <a:avLst/>
              </a:prstGeom>
              <a:solidFill>
                <a:srgbClr val="FFFF66"/>
              </a:solidFill>
              <a:ln w="9525">
                <a:noFill/>
                <a:miter lim="800000"/>
                <a:headEnd/>
                <a:tailEnd/>
              </a:ln>
            </p:spPr>
            <p:txBody>
              <a:bodyPr/>
              <a:lstStyle/>
              <a:p>
                <a:pPr algn="just" eaLnBrk="0" hangingPunct="0"/>
                <a:r>
                  <a:rPr kumimoji="0" lang="zh-CN" altLang="en-US" sz="1600" b="1">
                    <a:solidFill>
                      <a:srgbClr val="008000"/>
                    </a:solidFill>
                    <a:ea typeface="宋体" pitchFamily="2" charset="-122"/>
                  </a:rPr>
                  <a:t>请求</a:t>
                </a:r>
              </a:p>
            </p:txBody>
          </p:sp>
          <p:sp>
            <p:nvSpPr>
              <p:cNvPr id="118804" name="Text Box 18"/>
              <p:cNvSpPr txBox="1">
                <a:spLocks noChangeArrowheads="1"/>
              </p:cNvSpPr>
              <p:nvPr/>
            </p:nvSpPr>
            <p:spPr bwMode="auto">
              <a:xfrm>
                <a:off x="7200" y="3624"/>
                <a:ext cx="720" cy="468"/>
              </a:xfrm>
              <a:prstGeom prst="rect">
                <a:avLst/>
              </a:prstGeom>
              <a:solidFill>
                <a:srgbClr val="FFFF66"/>
              </a:solidFill>
              <a:ln w="9525">
                <a:noFill/>
                <a:miter lim="800000"/>
                <a:headEnd/>
                <a:tailEnd/>
              </a:ln>
            </p:spPr>
            <p:txBody>
              <a:bodyPr/>
              <a:lstStyle/>
              <a:p>
                <a:pPr algn="just" eaLnBrk="0" hangingPunct="0"/>
                <a:r>
                  <a:rPr kumimoji="0" lang="zh-CN" altLang="en-US" sz="1600" b="1">
                    <a:solidFill>
                      <a:srgbClr val="008000"/>
                    </a:solidFill>
                    <a:ea typeface="宋体" pitchFamily="2" charset="-122"/>
                  </a:rPr>
                  <a:t>回答</a:t>
                </a:r>
              </a:p>
            </p:txBody>
          </p:sp>
        </p:grpSp>
        <p:sp>
          <p:nvSpPr>
            <p:cNvPr id="118790" name="Rectangle 19"/>
            <p:cNvSpPr>
              <a:spLocks noChangeArrowheads="1"/>
            </p:cNvSpPr>
            <p:nvPr/>
          </p:nvSpPr>
          <p:spPr bwMode="auto">
            <a:xfrm>
              <a:off x="2160" y="2880"/>
              <a:ext cx="816" cy="288"/>
            </a:xfrm>
            <a:prstGeom prst="rect">
              <a:avLst/>
            </a:prstGeom>
            <a:solidFill>
              <a:srgbClr val="FFFF66"/>
            </a:solidFill>
            <a:ln w="12700" cap="sq">
              <a:noFill/>
              <a:miter lim="800000"/>
              <a:headEnd type="none" w="sm" len="sm"/>
              <a:tailEnd type="none" w="sm" len="sm"/>
            </a:ln>
          </p:spPr>
          <p:txBody>
            <a:bodyPr>
              <a:spAutoFit/>
            </a:bodyPr>
            <a:lstStyle/>
            <a:p>
              <a:r>
                <a:rPr kumimoji="0" lang="zh-CN" altLang="en-US" sz="2400" b="1">
                  <a:solidFill>
                    <a:srgbClr val="008000"/>
                  </a:solidFill>
                  <a:ea typeface="宋体" pitchFamily="2" charset="-122"/>
                </a:rPr>
                <a:t>微内核</a:t>
              </a:r>
            </a:p>
          </p:txBody>
        </p:sp>
      </p:grpSp>
    </p:spTree>
  </p:cSld>
  <p:clrMapOvr>
    <a:masterClrMapping/>
  </p:clrMapOvr>
  <p:transition>
    <p:dissolv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485775"/>
            <a:ext cx="7772400" cy="1143000"/>
          </a:xfrm>
        </p:spPr>
        <p:txBody>
          <a:bodyPr/>
          <a:lstStyle/>
          <a:p>
            <a:pPr eaLnBrk="1" hangingPunct="1"/>
            <a:r>
              <a:rPr lang="en-US" altLang="zh-CN" smtClean="0"/>
              <a:t/>
            </a:r>
            <a:br>
              <a:rPr lang="en-US" altLang="zh-CN" smtClean="0"/>
            </a:br>
            <a:r>
              <a:rPr lang="zh-CN" altLang="en-US" smtClean="0">
                <a:solidFill>
                  <a:srgbClr val="FF0000"/>
                </a:solidFill>
                <a:latin typeface="仿宋_GB2312" pitchFamily="49" charset="-122"/>
                <a:ea typeface="仿宋_GB2312" pitchFamily="49" charset="-122"/>
              </a:rPr>
              <a:t>虚拟机</a:t>
            </a:r>
            <a:r>
              <a:rPr lang="en-US" altLang="zh-CN" smtClean="0">
                <a:solidFill>
                  <a:srgbClr val="FF0000"/>
                </a:solidFill>
                <a:latin typeface="仿宋_GB2312" pitchFamily="49" charset="-122"/>
                <a:ea typeface="仿宋_GB2312" pitchFamily="49" charset="-122"/>
              </a:rPr>
              <a:t>(11)</a:t>
            </a:r>
            <a:br>
              <a:rPr lang="en-US" altLang="zh-CN" smtClean="0">
                <a:solidFill>
                  <a:srgbClr val="FF0000"/>
                </a:solidFill>
                <a:latin typeface="仿宋_GB2312" pitchFamily="49" charset="-122"/>
                <a:ea typeface="仿宋_GB2312" pitchFamily="49" charset="-122"/>
              </a:rPr>
            </a:br>
            <a:r>
              <a:rPr lang="zh-CN" altLang="en-US" sz="4000" smtClean="0">
                <a:solidFill>
                  <a:srgbClr val="FF0000"/>
                </a:solidFill>
              </a:rPr>
              <a:t>分层结构内核和微内核结构对比</a:t>
            </a:r>
            <a:r>
              <a:rPr lang="zh-CN" altLang="en-US" smtClean="0"/>
              <a:t/>
            </a:r>
            <a:br>
              <a:rPr lang="zh-CN" altLang="en-US" smtClean="0"/>
            </a:br>
            <a:endParaRPr lang="zh-CN" altLang="en-US" smtClean="0"/>
          </a:p>
        </p:txBody>
      </p:sp>
      <p:grpSp>
        <p:nvGrpSpPr>
          <p:cNvPr id="119811" name="Group 22"/>
          <p:cNvGrpSpPr>
            <a:grpSpLocks/>
          </p:cNvGrpSpPr>
          <p:nvPr/>
        </p:nvGrpSpPr>
        <p:grpSpPr bwMode="auto">
          <a:xfrm>
            <a:off x="1219200" y="1916113"/>
            <a:ext cx="6858000" cy="4038600"/>
            <a:chOff x="864" y="864"/>
            <a:chExt cx="4032" cy="2544"/>
          </a:xfrm>
        </p:grpSpPr>
        <p:sp>
          <p:nvSpPr>
            <p:cNvPr id="119812" name="Text Box 5"/>
            <p:cNvSpPr txBox="1">
              <a:spLocks noChangeArrowheads="1"/>
            </p:cNvSpPr>
            <p:nvPr/>
          </p:nvSpPr>
          <p:spPr bwMode="auto">
            <a:xfrm>
              <a:off x="864" y="3065"/>
              <a:ext cx="1602" cy="343"/>
            </a:xfrm>
            <a:prstGeom prst="rect">
              <a:avLst/>
            </a:prstGeom>
            <a:solidFill>
              <a:srgbClr val="CCFFCC"/>
            </a:solidFill>
            <a:ln w="19050">
              <a:noFill/>
              <a:miter lim="800000"/>
              <a:headEnd/>
              <a:tailEnd/>
            </a:ln>
          </p:spPr>
          <p:txBody>
            <a:bodyPr lIns="0" tIns="0" rIns="0" bIns="0"/>
            <a:lstStyle/>
            <a:p>
              <a:pPr algn="ctr" eaLnBrk="0" hangingPunct="0"/>
              <a:r>
                <a:rPr kumimoji="0" lang="en-US" altLang="zh-CN" sz="2400" b="1">
                  <a:solidFill>
                    <a:srgbClr val="008000"/>
                  </a:solidFill>
                  <a:latin typeface="仿宋_GB2312" pitchFamily="49" charset="-122"/>
                </a:rPr>
                <a:t>1</a:t>
              </a:r>
              <a:r>
                <a:rPr kumimoji="0" lang="zh-CN" altLang="en-US" sz="2400" b="1">
                  <a:solidFill>
                    <a:srgbClr val="008000"/>
                  </a:solidFill>
                  <a:latin typeface="仿宋_GB2312" pitchFamily="49" charset="-122"/>
                </a:rPr>
                <a:t>） 分层结构内核</a:t>
              </a:r>
            </a:p>
          </p:txBody>
        </p:sp>
        <p:sp>
          <p:nvSpPr>
            <p:cNvPr id="119813" name="Text Box 6"/>
            <p:cNvSpPr txBox="1">
              <a:spLocks noChangeArrowheads="1"/>
            </p:cNvSpPr>
            <p:nvPr/>
          </p:nvSpPr>
          <p:spPr bwMode="auto">
            <a:xfrm>
              <a:off x="3294" y="3065"/>
              <a:ext cx="1602" cy="343"/>
            </a:xfrm>
            <a:prstGeom prst="rect">
              <a:avLst/>
            </a:prstGeom>
            <a:solidFill>
              <a:srgbClr val="CCFFCC"/>
            </a:solidFill>
            <a:ln w="19050">
              <a:noFill/>
              <a:miter lim="800000"/>
              <a:headEnd/>
              <a:tailEnd/>
            </a:ln>
          </p:spPr>
          <p:txBody>
            <a:bodyPr lIns="0" tIns="0" rIns="0" bIns="0"/>
            <a:lstStyle/>
            <a:p>
              <a:pPr algn="ctr" eaLnBrk="0" hangingPunct="0"/>
              <a:r>
                <a:rPr kumimoji="0" lang="en-US" altLang="zh-CN" sz="2400" b="1">
                  <a:solidFill>
                    <a:srgbClr val="008000"/>
                  </a:solidFill>
                  <a:latin typeface="仿宋_GB2312" pitchFamily="49" charset="-122"/>
                </a:rPr>
                <a:t>2</a:t>
              </a:r>
              <a:r>
                <a:rPr kumimoji="0" lang="zh-CN" altLang="en-US" sz="2400" b="1">
                  <a:solidFill>
                    <a:srgbClr val="008000"/>
                  </a:solidFill>
                  <a:latin typeface="仿宋_GB2312" pitchFamily="49" charset="-122"/>
                </a:rPr>
                <a:t>） 微内核</a:t>
              </a:r>
            </a:p>
          </p:txBody>
        </p:sp>
        <p:sp>
          <p:nvSpPr>
            <p:cNvPr id="119814" name="Text Box 7"/>
            <p:cNvSpPr txBox="1">
              <a:spLocks noChangeArrowheads="1"/>
            </p:cNvSpPr>
            <p:nvPr/>
          </p:nvSpPr>
          <p:spPr bwMode="auto">
            <a:xfrm>
              <a:off x="1140" y="2379"/>
              <a:ext cx="1160"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进程管理</a:t>
              </a:r>
            </a:p>
          </p:txBody>
        </p:sp>
        <p:sp>
          <p:nvSpPr>
            <p:cNvPr id="119815" name="Text Box 8"/>
            <p:cNvSpPr txBox="1">
              <a:spLocks noChangeArrowheads="1"/>
            </p:cNvSpPr>
            <p:nvPr/>
          </p:nvSpPr>
          <p:spPr bwMode="auto">
            <a:xfrm>
              <a:off x="864" y="2722"/>
              <a:ext cx="1602"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硬件</a:t>
              </a:r>
            </a:p>
          </p:txBody>
        </p:sp>
        <p:sp>
          <p:nvSpPr>
            <p:cNvPr id="119816" name="Text Box 9"/>
            <p:cNvSpPr txBox="1">
              <a:spLocks noChangeArrowheads="1"/>
            </p:cNvSpPr>
            <p:nvPr/>
          </p:nvSpPr>
          <p:spPr bwMode="auto">
            <a:xfrm>
              <a:off x="1140" y="2036"/>
              <a:ext cx="1160"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存储管理</a:t>
              </a:r>
            </a:p>
          </p:txBody>
        </p:sp>
        <p:sp>
          <p:nvSpPr>
            <p:cNvPr id="119817" name="Text Box 10"/>
            <p:cNvSpPr txBox="1">
              <a:spLocks noChangeArrowheads="1"/>
            </p:cNvSpPr>
            <p:nvPr/>
          </p:nvSpPr>
          <p:spPr bwMode="auto">
            <a:xfrm>
              <a:off x="1140" y="1693"/>
              <a:ext cx="1160"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设备管理</a:t>
              </a:r>
            </a:p>
          </p:txBody>
        </p:sp>
        <p:sp>
          <p:nvSpPr>
            <p:cNvPr id="119818" name="Text Box 11"/>
            <p:cNvSpPr txBox="1">
              <a:spLocks noChangeArrowheads="1"/>
            </p:cNvSpPr>
            <p:nvPr/>
          </p:nvSpPr>
          <p:spPr bwMode="auto">
            <a:xfrm>
              <a:off x="1140" y="1350"/>
              <a:ext cx="1160"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文件管理</a:t>
              </a:r>
            </a:p>
          </p:txBody>
        </p:sp>
        <p:sp>
          <p:nvSpPr>
            <p:cNvPr id="119819" name="Text Box 12"/>
            <p:cNvSpPr txBox="1">
              <a:spLocks noChangeArrowheads="1"/>
            </p:cNvSpPr>
            <p:nvPr/>
          </p:nvSpPr>
          <p:spPr bwMode="auto">
            <a:xfrm>
              <a:off x="1140" y="1006"/>
              <a:ext cx="1160" cy="344"/>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作业管理</a:t>
              </a:r>
            </a:p>
          </p:txBody>
        </p:sp>
        <p:sp>
          <p:nvSpPr>
            <p:cNvPr id="119820" name="Text Box 13"/>
            <p:cNvSpPr txBox="1">
              <a:spLocks noChangeArrowheads="1"/>
            </p:cNvSpPr>
            <p:nvPr/>
          </p:nvSpPr>
          <p:spPr bwMode="auto">
            <a:xfrm>
              <a:off x="864" y="1344"/>
              <a:ext cx="1632" cy="1377"/>
            </a:xfrm>
            <a:prstGeom prst="rect">
              <a:avLst/>
            </a:prstGeom>
            <a:noFill/>
            <a:ln w="19050">
              <a:solidFill>
                <a:srgbClr val="000000"/>
              </a:solidFill>
              <a:prstDash val="lgDash"/>
              <a:miter lim="800000"/>
              <a:headEnd/>
              <a:tailEnd/>
            </a:ln>
          </p:spPr>
          <p:txBody>
            <a:bodyPr/>
            <a:lstStyle/>
            <a:p>
              <a:pPr algn="just" eaLnBrk="0" hangingPunct="0"/>
              <a:r>
                <a:rPr kumimoji="0" lang="zh-CN" altLang="en-US" b="1">
                  <a:solidFill>
                    <a:srgbClr val="008000"/>
                  </a:solidFill>
                  <a:latin typeface="仿宋_GB2312" pitchFamily="49" charset="-122"/>
                </a:rPr>
                <a:t>内</a:t>
              </a:r>
            </a:p>
            <a:p>
              <a:pPr algn="just" eaLnBrk="0" hangingPunct="0"/>
              <a:r>
                <a:rPr kumimoji="0" lang="zh-CN" altLang="en-US" b="1">
                  <a:solidFill>
                    <a:srgbClr val="008000"/>
                  </a:solidFill>
                  <a:latin typeface="仿宋_GB2312" pitchFamily="49" charset="-122"/>
                </a:rPr>
                <a:t>核</a:t>
              </a:r>
            </a:p>
            <a:p>
              <a:pPr algn="just" eaLnBrk="0" hangingPunct="0"/>
              <a:r>
                <a:rPr kumimoji="0" lang="zh-CN" altLang="en-US" b="1">
                  <a:solidFill>
                    <a:srgbClr val="008000"/>
                  </a:solidFill>
                  <a:latin typeface="仿宋_GB2312" pitchFamily="49" charset="-122"/>
                </a:rPr>
                <a:t>模</a:t>
              </a:r>
            </a:p>
            <a:p>
              <a:pPr algn="just" eaLnBrk="0" hangingPunct="0"/>
              <a:r>
                <a:rPr kumimoji="0" lang="zh-CN" altLang="en-US" b="1">
                  <a:solidFill>
                    <a:srgbClr val="008000"/>
                  </a:solidFill>
                  <a:latin typeface="仿宋_GB2312" pitchFamily="49" charset="-122"/>
                </a:rPr>
                <a:t>式</a:t>
              </a:r>
            </a:p>
          </p:txBody>
        </p:sp>
        <p:sp>
          <p:nvSpPr>
            <p:cNvPr id="119821" name="Text Box 14"/>
            <p:cNvSpPr txBox="1">
              <a:spLocks noChangeArrowheads="1"/>
            </p:cNvSpPr>
            <p:nvPr/>
          </p:nvSpPr>
          <p:spPr bwMode="auto">
            <a:xfrm>
              <a:off x="3515" y="2379"/>
              <a:ext cx="1215"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微内核</a:t>
              </a:r>
            </a:p>
          </p:txBody>
        </p:sp>
        <p:sp>
          <p:nvSpPr>
            <p:cNvPr id="119822" name="Text Box 15"/>
            <p:cNvSpPr txBox="1">
              <a:spLocks noChangeArrowheads="1"/>
            </p:cNvSpPr>
            <p:nvPr/>
          </p:nvSpPr>
          <p:spPr bwMode="auto">
            <a:xfrm>
              <a:off x="3294" y="2722"/>
              <a:ext cx="1602" cy="34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硬件</a:t>
              </a:r>
            </a:p>
          </p:txBody>
        </p:sp>
        <p:sp>
          <p:nvSpPr>
            <p:cNvPr id="119823" name="Text Box 16"/>
            <p:cNvSpPr txBox="1">
              <a:spLocks noChangeArrowheads="1"/>
            </p:cNvSpPr>
            <p:nvPr/>
          </p:nvSpPr>
          <p:spPr bwMode="auto">
            <a:xfrm>
              <a:off x="3515" y="1006"/>
              <a:ext cx="166" cy="137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客户进程</a:t>
              </a:r>
            </a:p>
          </p:txBody>
        </p:sp>
        <p:sp>
          <p:nvSpPr>
            <p:cNvPr id="119824" name="Text Box 17"/>
            <p:cNvSpPr txBox="1">
              <a:spLocks noChangeArrowheads="1"/>
            </p:cNvSpPr>
            <p:nvPr/>
          </p:nvSpPr>
          <p:spPr bwMode="auto">
            <a:xfrm>
              <a:off x="4565" y="1006"/>
              <a:ext cx="165" cy="137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安全服务</a:t>
              </a:r>
            </a:p>
          </p:txBody>
        </p:sp>
        <p:sp>
          <p:nvSpPr>
            <p:cNvPr id="119825" name="Text Box 18"/>
            <p:cNvSpPr txBox="1">
              <a:spLocks noChangeArrowheads="1"/>
            </p:cNvSpPr>
            <p:nvPr/>
          </p:nvSpPr>
          <p:spPr bwMode="auto">
            <a:xfrm>
              <a:off x="4399" y="1006"/>
              <a:ext cx="166" cy="137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虚存管理器</a:t>
              </a:r>
            </a:p>
          </p:txBody>
        </p:sp>
        <p:sp>
          <p:nvSpPr>
            <p:cNvPr id="119826" name="Text Box 19"/>
            <p:cNvSpPr txBox="1">
              <a:spLocks noChangeArrowheads="1"/>
            </p:cNvSpPr>
            <p:nvPr/>
          </p:nvSpPr>
          <p:spPr bwMode="auto">
            <a:xfrm>
              <a:off x="4233" y="1006"/>
              <a:ext cx="166" cy="137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文件服务器</a:t>
              </a:r>
            </a:p>
          </p:txBody>
        </p:sp>
        <p:sp>
          <p:nvSpPr>
            <p:cNvPr id="119827" name="Text Box 20"/>
            <p:cNvSpPr txBox="1">
              <a:spLocks noChangeArrowheads="1"/>
            </p:cNvSpPr>
            <p:nvPr/>
          </p:nvSpPr>
          <p:spPr bwMode="auto">
            <a:xfrm>
              <a:off x="4068" y="1006"/>
              <a:ext cx="165" cy="137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设备驱动服务</a:t>
              </a:r>
            </a:p>
          </p:txBody>
        </p:sp>
        <p:sp>
          <p:nvSpPr>
            <p:cNvPr id="119828" name="Text Box 21"/>
            <p:cNvSpPr txBox="1">
              <a:spLocks noChangeArrowheads="1"/>
            </p:cNvSpPr>
            <p:nvPr/>
          </p:nvSpPr>
          <p:spPr bwMode="auto">
            <a:xfrm>
              <a:off x="3294" y="864"/>
              <a:ext cx="1602" cy="1515"/>
            </a:xfrm>
            <a:prstGeom prst="rect">
              <a:avLst/>
            </a:prstGeom>
            <a:noFill/>
            <a:ln w="19050">
              <a:solidFill>
                <a:srgbClr val="000000"/>
              </a:solidFill>
              <a:prstDash val="lgDash"/>
              <a:miter lim="800000"/>
              <a:headEnd/>
              <a:tailEnd/>
            </a:ln>
          </p:spPr>
          <p:txBody>
            <a:bodyPr/>
            <a:lstStyle/>
            <a:p>
              <a:pPr algn="just" eaLnBrk="0" hangingPunct="0"/>
              <a:r>
                <a:rPr kumimoji="0" lang="zh-CN" altLang="en-US" sz="1800" b="1">
                  <a:solidFill>
                    <a:srgbClr val="008000"/>
                  </a:solidFill>
                  <a:latin typeface="仿宋_GB2312" pitchFamily="49" charset="-122"/>
                </a:rPr>
                <a:t>用</a:t>
              </a:r>
            </a:p>
            <a:p>
              <a:pPr algn="just" eaLnBrk="0" hangingPunct="0"/>
              <a:r>
                <a:rPr kumimoji="0" lang="zh-CN" altLang="en-US" sz="1800" b="1">
                  <a:solidFill>
                    <a:srgbClr val="008000"/>
                  </a:solidFill>
                  <a:latin typeface="仿宋_GB2312" pitchFamily="49" charset="-122"/>
                </a:rPr>
                <a:t>户</a:t>
              </a:r>
            </a:p>
            <a:p>
              <a:pPr algn="just" eaLnBrk="0" hangingPunct="0"/>
              <a:r>
                <a:rPr kumimoji="0" lang="zh-CN" altLang="en-US" sz="1800" b="1">
                  <a:solidFill>
                    <a:srgbClr val="008000"/>
                  </a:solidFill>
                  <a:latin typeface="仿宋_GB2312" pitchFamily="49" charset="-122"/>
                </a:rPr>
                <a:t>模</a:t>
              </a:r>
            </a:p>
            <a:p>
              <a:pPr algn="just" eaLnBrk="0" hangingPunct="0"/>
              <a:r>
                <a:rPr kumimoji="0" lang="zh-CN" altLang="en-US" sz="1800" b="1">
                  <a:solidFill>
                    <a:srgbClr val="008000"/>
                  </a:solidFill>
                  <a:latin typeface="仿宋_GB2312" pitchFamily="49" charset="-122"/>
                </a:rPr>
                <a:t>式</a:t>
              </a:r>
            </a:p>
          </p:txBody>
        </p:sp>
      </p:gr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1400"/>
            <a:ext cx="7772400" cy="3179763"/>
          </a:xfrm>
        </p:spPr>
        <p:txBody>
          <a:bodyPr/>
          <a:lstStyle/>
          <a:p>
            <a:pPr eaLnBrk="1" hangingPunct="1"/>
            <a:r>
              <a:rPr lang="en-US" altLang="zh-CN" smtClean="0">
                <a:solidFill>
                  <a:srgbClr val="FF0000"/>
                </a:solidFill>
                <a:latin typeface="仿宋_GB2312" pitchFamily="49" charset="-122"/>
                <a:ea typeface="仿宋_GB2312" pitchFamily="49" charset="-122"/>
              </a:rPr>
              <a:t> </a:t>
            </a:r>
            <a:r>
              <a:rPr lang="zh-CN" altLang="en-US" smtClean="0">
                <a:solidFill>
                  <a:srgbClr val="FF0000"/>
                </a:solidFill>
                <a:latin typeface="仿宋_GB2312" pitchFamily="49" charset="-122"/>
                <a:ea typeface="仿宋_GB2312" pitchFamily="49" charset="-122"/>
              </a:rPr>
              <a:t>从两个角度、两种方法、</a:t>
            </a:r>
            <a:br>
              <a:rPr lang="zh-CN" altLang="en-US" smtClean="0">
                <a:solidFill>
                  <a:srgbClr val="FF0000"/>
                </a:solidFill>
                <a:latin typeface="仿宋_GB2312" pitchFamily="49" charset="-122"/>
                <a:ea typeface="仿宋_GB2312" pitchFamily="49" charset="-122"/>
              </a:rPr>
            </a:br>
            <a:r>
              <a:rPr lang="zh-CN" altLang="en-US" smtClean="0">
                <a:solidFill>
                  <a:srgbClr val="FF0000"/>
                </a:solidFill>
                <a:latin typeface="仿宋_GB2312" pitchFamily="49" charset="-122"/>
                <a:ea typeface="仿宋_GB2312" pitchFamily="49" charset="-122"/>
              </a:rPr>
              <a:t>四种观点、围绕六个问题、</a:t>
            </a:r>
            <a:br>
              <a:rPr lang="zh-CN" altLang="en-US" smtClean="0">
                <a:solidFill>
                  <a:srgbClr val="FF0000"/>
                </a:solidFill>
                <a:latin typeface="仿宋_GB2312" pitchFamily="49" charset="-122"/>
                <a:ea typeface="仿宋_GB2312" pitchFamily="49" charset="-122"/>
              </a:rPr>
            </a:br>
            <a:r>
              <a:rPr lang="zh-CN" altLang="en-US" smtClean="0">
                <a:solidFill>
                  <a:srgbClr val="FF0000"/>
                </a:solidFill>
                <a:latin typeface="仿宋_GB2312" pitchFamily="49" charset="-122"/>
                <a:ea typeface="仿宋_GB2312" pitchFamily="49" charset="-122"/>
              </a:rPr>
              <a:t>细化为十个知识单元</a:t>
            </a:r>
            <a:br>
              <a:rPr lang="zh-CN" altLang="en-US" smtClean="0">
                <a:solidFill>
                  <a:srgbClr val="FF0000"/>
                </a:solidFill>
                <a:latin typeface="仿宋_GB2312" pitchFamily="49" charset="-122"/>
                <a:ea typeface="仿宋_GB2312" pitchFamily="49" charset="-122"/>
              </a:rPr>
            </a:br>
            <a:r>
              <a:rPr lang="zh-CN" altLang="en-US" smtClean="0">
                <a:solidFill>
                  <a:srgbClr val="FF0000"/>
                </a:solidFill>
                <a:latin typeface="仿宋_GB2312" pitchFamily="49" charset="-122"/>
                <a:ea typeface="仿宋_GB2312" pitchFamily="49" charset="-122"/>
              </a:rPr>
              <a:t>研究和观察操作系统</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381000"/>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虚拟机</a:t>
            </a:r>
            <a:r>
              <a:rPr lang="en-US" altLang="zh-CN" smtClean="0">
                <a:solidFill>
                  <a:srgbClr val="FF0000"/>
                </a:solidFill>
                <a:latin typeface="仿宋_GB2312" pitchFamily="49" charset="-122"/>
                <a:ea typeface="仿宋_GB2312" pitchFamily="49" charset="-122"/>
              </a:rPr>
              <a:t>(12) </a:t>
            </a:r>
            <a:br>
              <a:rPr lang="en-US" altLang="zh-CN" smtClean="0">
                <a:solidFill>
                  <a:srgbClr val="FF0000"/>
                </a:solidFill>
                <a:latin typeface="仿宋_GB2312" pitchFamily="49" charset="-122"/>
                <a:ea typeface="仿宋_GB2312" pitchFamily="49" charset="-122"/>
              </a:rPr>
            </a:br>
            <a:r>
              <a:rPr lang="en-US" altLang="zh-CN" sz="3600" smtClean="0">
                <a:solidFill>
                  <a:srgbClr val="FF0000"/>
                </a:solidFill>
                <a:latin typeface="仿宋_GB2312" pitchFamily="49" charset="-122"/>
                <a:ea typeface="仿宋_GB2312" pitchFamily="49" charset="-122"/>
              </a:rPr>
              <a:t>Linux</a:t>
            </a:r>
            <a:r>
              <a:rPr lang="zh-CN" altLang="en-US" sz="3600" smtClean="0">
                <a:solidFill>
                  <a:srgbClr val="FF0000"/>
                </a:solidFill>
                <a:latin typeface="仿宋_GB2312" pitchFamily="49" charset="-122"/>
                <a:ea typeface="仿宋_GB2312" pitchFamily="49" charset="-122"/>
              </a:rPr>
              <a:t>单内核结构操作系统</a:t>
            </a:r>
          </a:p>
        </p:txBody>
      </p:sp>
      <p:sp>
        <p:nvSpPr>
          <p:cNvPr id="120835" name="Rectangle 3"/>
          <p:cNvSpPr>
            <a:spLocks noGrp="1" noChangeArrowheads="1"/>
          </p:cNvSpPr>
          <p:nvPr>
            <p:ph type="body" idx="1"/>
          </p:nvPr>
        </p:nvSpPr>
        <p:spPr>
          <a:xfrm>
            <a:off x="3810000" y="-1447800"/>
            <a:ext cx="7772400" cy="5257800"/>
          </a:xfrm>
        </p:spPr>
        <p:txBody>
          <a:bodyPr/>
          <a:lstStyle/>
          <a:p>
            <a:pPr algn="just" eaLnBrk="1" hangingPunct="1">
              <a:buFontTx/>
              <a:buNone/>
            </a:pPr>
            <a:endParaRPr lang="en-US" altLang="zh-CN" sz="4000" smtClean="0"/>
          </a:p>
          <a:p>
            <a:pPr eaLnBrk="1" hangingPunct="1"/>
            <a:endParaRPr lang="en-US" altLang="zh-CN" sz="4000" smtClean="0"/>
          </a:p>
          <a:p>
            <a:pPr eaLnBrk="1" hangingPunct="1"/>
            <a:endParaRPr lang="en-US" altLang="zh-CN" sz="4000" smtClean="0"/>
          </a:p>
          <a:p>
            <a:pPr algn="just" eaLnBrk="1" hangingPunct="1">
              <a:buFontTx/>
              <a:buNone/>
            </a:pPr>
            <a:endParaRPr lang="en-US" altLang="zh-CN" b="1" smtClean="0"/>
          </a:p>
          <a:p>
            <a:pPr eaLnBrk="1" hangingPunct="1"/>
            <a:endParaRPr lang="en-US" altLang="zh-CN" smtClean="0"/>
          </a:p>
        </p:txBody>
      </p:sp>
      <p:grpSp>
        <p:nvGrpSpPr>
          <p:cNvPr id="120836" name="Group 52"/>
          <p:cNvGrpSpPr>
            <a:grpSpLocks/>
          </p:cNvGrpSpPr>
          <p:nvPr/>
        </p:nvGrpSpPr>
        <p:grpSpPr bwMode="auto">
          <a:xfrm>
            <a:off x="755650" y="1700213"/>
            <a:ext cx="7272338" cy="4824412"/>
            <a:chOff x="476" y="981"/>
            <a:chExt cx="4581" cy="3039"/>
          </a:xfrm>
        </p:grpSpPr>
        <p:sp>
          <p:nvSpPr>
            <p:cNvPr id="120837" name="Text Box 26"/>
            <p:cNvSpPr txBox="1">
              <a:spLocks noChangeArrowheads="1"/>
            </p:cNvSpPr>
            <p:nvPr/>
          </p:nvSpPr>
          <p:spPr bwMode="auto">
            <a:xfrm>
              <a:off x="4507" y="1076"/>
              <a:ext cx="549" cy="658"/>
            </a:xfrm>
            <a:prstGeom prst="rect">
              <a:avLst/>
            </a:prstGeom>
            <a:solidFill>
              <a:srgbClr val="CCFFCC"/>
            </a:solidFill>
            <a:ln w="9525">
              <a:noFill/>
              <a:miter lim="800000"/>
              <a:headEnd/>
              <a:tailEnd/>
            </a:ln>
          </p:spPr>
          <p:txBody>
            <a:bodyPr/>
            <a:lstStyle/>
            <a:p>
              <a:pPr algn="just"/>
              <a:r>
                <a:rPr lang="zh-CN" altLang="en-US" sz="2400">
                  <a:solidFill>
                    <a:schemeClr val="tx2"/>
                  </a:solidFill>
                  <a:latin typeface="华文新魏" pitchFamily="2" charset="-122"/>
                  <a:ea typeface="华文新魏" pitchFamily="2" charset="-122"/>
                </a:rPr>
                <a:t>用户态</a:t>
              </a:r>
            </a:p>
          </p:txBody>
        </p:sp>
        <p:sp>
          <p:nvSpPr>
            <p:cNvPr id="120838" name="Text Box 27"/>
            <p:cNvSpPr txBox="1">
              <a:spLocks noChangeArrowheads="1"/>
            </p:cNvSpPr>
            <p:nvPr/>
          </p:nvSpPr>
          <p:spPr bwMode="auto">
            <a:xfrm>
              <a:off x="1392" y="1420"/>
              <a:ext cx="2016" cy="329"/>
            </a:xfrm>
            <a:prstGeom prst="rect">
              <a:avLst/>
            </a:prstGeom>
            <a:solidFill>
              <a:srgbClr val="FFCC99"/>
            </a:solidFill>
            <a:ln w="9525">
              <a:solidFill>
                <a:srgbClr val="000000"/>
              </a:solidFill>
              <a:miter lim="800000"/>
              <a:headEnd/>
              <a:tailEnd/>
            </a:ln>
          </p:spPr>
          <p:txBody>
            <a:bodyPr/>
            <a:lstStyle/>
            <a:p>
              <a:pPr algn="just"/>
              <a:r>
                <a:rPr lang="en-US" altLang="zh-CN" sz="2400">
                  <a:solidFill>
                    <a:schemeClr val="tx2"/>
                  </a:solidFill>
                  <a:latin typeface="华文新魏" pitchFamily="2" charset="-122"/>
                  <a:ea typeface="华文新魏" pitchFamily="2" charset="-122"/>
                </a:rPr>
                <a:t> </a:t>
              </a:r>
              <a:r>
                <a:rPr lang="zh-CN" altLang="en-US" sz="2400">
                  <a:solidFill>
                    <a:schemeClr val="tx2"/>
                  </a:solidFill>
                  <a:latin typeface="华文新魏" pitchFamily="2" charset="-122"/>
                  <a:ea typeface="华文新魏" pitchFamily="2" charset="-122"/>
                </a:rPr>
                <a:t>系统库</a:t>
              </a:r>
              <a:r>
                <a:rPr lang="en-US" altLang="zh-CN" sz="2400">
                  <a:solidFill>
                    <a:schemeClr val="tx2"/>
                  </a:solidFill>
                  <a:latin typeface="华文新魏" pitchFamily="2" charset="-122"/>
                  <a:ea typeface="华文新魏" pitchFamily="2" charset="-122"/>
                </a:rPr>
                <a:t>(</a:t>
              </a:r>
              <a:r>
                <a:rPr lang="zh-CN" altLang="en-US" sz="2400">
                  <a:solidFill>
                    <a:schemeClr val="tx2"/>
                  </a:solidFill>
                  <a:latin typeface="华文新魏" pitchFamily="2" charset="-122"/>
                  <a:ea typeface="华文新魏" pitchFamily="2" charset="-122"/>
                </a:rPr>
                <a:t>标准函数库</a:t>
              </a:r>
              <a:r>
                <a:rPr lang="en-US" altLang="zh-CN" sz="2400">
                  <a:solidFill>
                    <a:schemeClr val="tx2"/>
                  </a:solidFill>
                  <a:latin typeface="华文新魏" pitchFamily="2" charset="-122"/>
                  <a:ea typeface="华文新魏" pitchFamily="2" charset="-122"/>
                </a:rPr>
                <a:t>)</a:t>
              </a:r>
            </a:p>
          </p:txBody>
        </p:sp>
        <p:sp>
          <p:nvSpPr>
            <p:cNvPr id="120839" name="Text Box 28"/>
            <p:cNvSpPr txBox="1">
              <a:spLocks noChangeArrowheads="1"/>
            </p:cNvSpPr>
            <p:nvPr/>
          </p:nvSpPr>
          <p:spPr bwMode="auto">
            <a:xfrm>
              <a:off x="1942" y="981"/>
              <a:ext cx="1074" cy="284"/>
            </a:xfrm>
            <a:prstGeom prst="rect">
              <a:avLst/>
            </a:prstGeom>
            <a:solidFill>
              <a:srgbClr val="FFCC99"/>
            </a:solidFill>
            <a:ln w="9525">
              <a:noFill/>
              <a:miter lim="800000"/>
              <a:headEnd/>
              <a:tailEnd/>
            </a:ln>
          </p:spPr>
          <p:txBody>
            <a:bodyPr/>
            <a:lstStyle/>
            <a:p>
              <a:pPr algn="just"/>
              <a:r>
                <a:rPr lang="en-US" altLang="zh-CN" sz="2400">
                  <a:solidFill>
                    <a:schemeClr val="tx2"/>
                  </a:solidFill>
                  <a:latin typeface="华文新魏" pitchFamily="2" charset="-122"/>
                  <a:ea typeface="华文新魏" pitchFamily="2" charset="-122"/>
                </a:rPr>
                <a:t> </a:t>
              </a:r>
              <a:r>
                <a:rPr lang="zh-CN" altLang="en-US" sz="2400">
                  <a:solidFill>
                    <a:schemeClr val="tx2"/>
                  </a:solidFill>
                  <a:latin typeface="华文新魏" pitchFamily="2" charset="-122"/>
                  <a:ea typeface="华文新魏" pitchFamily="2" charset="-122"/>
                </a:rPr>
                <a:t>应用程序</a:t>
              </a:r>
            </a:p>
          </p:txBody>
        </p:sp>
        <p:sp>
          <p:nvSpPr>
            <p:cNvPr id="444445" name="Text Box 29"/>
            <p:cNvSpPr txBox="1">
              <a:spLocks noChangeArrowheads="1"/>
            </p:cNvSpPr>
            <p:nvPr/>
          </p:nvSpPr>
          <p:spPr bwMode="auto">
            <a:xfrm>
              <a:off x="1392" y="1859"/>
              <a:ext cx="2932" cy="1616"/>
            </a:xfrm>
            <a:prstGeom prst="rect">
              <a:avLst/>
            </a:prstGeom>
            <a:solidFill>
              <a:srgbClr val="CCFFCC"/>
            </a:solidFill>
            <a:ln w="19050">
              <a:solidFill>
                <a:srgbClr val="000000"/>
              </a:solidFill>
              <a:miter lim="800000"/>
              <a:headEnd/>
              <a:tailEnd/>
            </a:ln>
            <a:effectLst>
              <a:outerShdw dist="107763" dir="2700000" algn="ctr" rotWithShape="0">
                <a:srgbClr val="808080">
                  <a:alpha val="50000"/>
                </a:srgbClr>
              </a:outerShdw>
            </a:effectLst>
          </p:spPr>
          <p:txBody>
            <a:bodyPr/>
            <a:lstStyle/>
            <a:p>
              <a:pPr>
                <a:defRPr/>
              </a:pPr>
              <a:endParaRPr lang="zh-CN" altLang="zh-CN">
                <a:solidFill>
                  <a:schemeClr val="tx2"/>
                </a:solidFill>
                <a:latin typeface="华文新魏" pitchFamily="2" charset="-122"/>
                <a:ea typeface="华文新魏" pitchFamily="2" charset="-122"/>
              </a:endParaRPr>
            </a:p>
          </p:txBody>
        </p:sp>
        <p:sp>
          <p:nvSpPr>
            <p:cNvPr id="120841" name="Text Box 30"/>
            <p:cNvSpPr txBox="1">
              <a:spLocks noChangeArrowheads="1"/>
            </p:cNvSpPr>
            <p:nvPr/>
          </p:nvSpPr>
          <p:spPr bwMode="auto">
            <a:xfrm>
              <a:off x="1575" y="1969"/>
              <a:ext cx="2566" cy="329"/>
            </a:xfrm>
            <a:prstGeom prst="rect">
              <a:avLst/>
            </a:prstGeom>
            <a:solidFill>
              <a:srgbClr val="FFCC99"/>
            </a:solidFill>
            <a:ln w="9525">
              <a:solidFill>
                <a:srgbClr val="000000"/>
              </a:solidFill>
              <a:miter lim="800000"/>
              <a:headEnd/>
              <a:tailEnd/>
            </a:ln>
          </p:spPr>
          <p:txBody>
            <a:bodyPr/>
            <a:lstStyle/>
            <a:p>
              <a:pPr algn="just"/>
              <a:r>
                <a:rPr lang="en-US" altLang="zh-CN" sz="2800">
                  <a:solidFill>
                    <a:schemeClr val="tx2"/>
                  </a:solidFill>
                  <a:latin typeface="华文新魏" pitchFamily="2" charset="-122"/>
                  <a:ea typeface="华文新魏" pitchFamily="2" charset="-122"/>
                </a:rPr>
                <a:t>         </a:t>
              </a:r>
              <a:r>
                <a:rPr lang="zh-CN" altLang="en-US" sz="2800">
                  <a:solidFill>
                    <a:schemeClr val="tx2"/>
                  </a:solidFill>
                  <a:latin typeface="华文新魏" pitchFamily="2" charset="-122"/>
                  <a:ea typeface="华文新魏" pitchFamily="2" charset="-122"/>
                </a:rPr>
                <a:t>系统调用接口</a:t>
              </a:r>
            </a:p>
          </p:txBody>
        </p:sp>
        <p:sp>
          <p:nvSpPr>
            <p:cNvPr id="120842" name="Text Box 31"/>
            <p:cNvSpPr txBox="1">
              <a:spLocks noChangeArrowheads="1"/>
            </p:cNvSpPr>
            <p:nvPr/>
          </p:nvSpPr>
          <p:spPr bwMode="auto">
            <a:xfrm>
              <a:off x="1575" y="2407"/>
              <a:ext cx="917" cy="329"/>
            </a:xfrm>
            <a:prstGeom prst="rect">
              <a:avLst/>
            </a:prstGeom>
            <a:solidFill>
              <a:srgbClr val="FFCC99"/>
            </a:solidFill>
            <a:ln w="9525">
              <a:solidFill>
                <a:srgbClr val="000000"/>
              </a:solidFill>
              <a:miter lim="800000"/>
              <a:headEnd/>
              <a:tailEnd/>
            </a:ln>
          </p:spPr>
          <p:txBody>
            <a:bodyPr/>
            <a:lstStyle/>
            <a:p>
              <a:r>
                <a:rPr lang="zh-CN" altLang="en-US" sz="2800">
                  <a:solidFill>
                    <a:schemeClr val="tx2"/>
                  </a:solidFill>
                  <a:latin typeface="华文新魏" pitchFamily="2" charset="-122"/>
                  <a:ea typeface="华文新魏" pitchFamily="2" charset="-122"/>
                </a:rPr>
                <a:t>模块</a:t>
              </a:r>
            </a:p>
          </p:txBody>
        </p:sp>
        <p:sp>
          <p:nvSpPr>
            <p:cNvPr id="120843" name="Text Box 32"/>
            <p:cNvSpPr txBox="1">
              <a:spLocks noChangeArrowheads="1"/>
            </p:cNvSpPr>
            <p:nvPr/>
          </p:nvSpPr>
          <p:spPr bwMode="auto">
            <a:xfrm>
              <a:off x="2675" y="2407"/>
              <a:ext cx="1475" cy="978"/>
            </a:xfrm>
            <a:prstGeom prst="rect">
              <a:avLst/>
            </a:prstGeom>
            <a:solidFill>
              <a:srgbClr val="FFCC99"/>
            </a:solidFill>
            <a:ln w="9525">
              <a:solidFill>
                <a:srgbClr val="000000"/>
              </a:solidFill>
              <a:miter lim="800000"/>
              <a:headEnd/>
              <a:tailEnd/>
            </a:ln>
          </p:spPr>
          <p:txBody>
            <a:bodyPr/>
            <a:lstStyle/>
            <a:p>
              <a:r>
                <a:rPr lang="zh-CN" altLang="en-US" sz="2400">
                  <a:solidFill>
                    <a:schemeClr val="tx2"/>
                  </a:solidFill>
                  <a:latin typeface="华文新魏" pitchFamily="2" charset="-122"/>
                  <a:ea typeface="华文新魏" pitchFamily="2" charset="-122"/>
                </a:rPr>
                <a:t>内核</a:t>
              </a:r>
              <a:r>
                <a:rPr lang="en-US" altLang="zh-CN" sz="2400">
                  <a:solidFill>
                    <a:schemeClr val="tx2"/>
                  </a:solidFill>
                  <a:latin typeface="华文新魏" pitchFamily="2" charset="-122"/>
                  <a:ea typeface="华文新魏" pitchFamily="2" charset="-122"/>
                </a:rPr>
                <a:t>(</a:t>
              </a:r>
              <a:r>
                <a:rPr lang="zh-CN" altLang="en-US" sz="2400">
                  <a:solidFill>
                    <a:schemeClr val="tx2"/>
                  </a:solidFill>
                  <a:latin typeface="华文新魏" pitchFamily="2" charset="-122"/>
                  <a:ea typeface="华文新魏" pitchFamily="2" charset="-122"/>
                </a:rPr>
                <a:t>进程管理、存储管理、文件管理、设备管理、网络管理</a:t>
              </a:r>
              <a:r>
                <a:rPr lang="en-US" altLang="zh-CN" sz="2400">
                  <a:solidFill>
                    <a:schemeClr val="tx2"/>
                  </a:solidFill>
                  <a:latin typeface="华文新魏" pitchFamily="2" charset="-122"/>
                  <a:ea typeface="华文新魏" pitchFamily="2" charset="-122"/>
                </a:rPr>
                <a:t>)</a:t>
              </a:r>
            </a:p>
          </p:txBody>
        </p:sp>
        <p:sp>
          <p:nvSpPr>
            <p:cNvPr id="120844" name="Text Box 33"/>
            <p:cNvSpPr txBox="1">
              <a:spLocks noChangeArrowheads="1"/>
            </p:cNvSpPr>
            <p:nvPr/>
          </p:nvSpPr>
          <p:spPr bwMode="auto">
            <a:xfrm>
              <a:off x="1575" y="2846"/>
              <a:ext cx="917" cy="539"/>
            </a:xfrm>
            <a:prstGeom prst="rect">
              <a:avLst/>
            </a:prstGeom>
            <a:solidFill>
              <a:srgbClr val="FFCC99"/>
            </a:solidFill>
            <a:ln w="9525">
              <a:solidFill>
                <a:srgbClr val="000000"/>
              </a:solidFill>
              <a:miter lim="800000"/>
              <a:headEnd/>
              <a:tailEnd/>
            </a:ln>
          </p:spPr>
          <p:txBody>
            <a:bodyPr/>
            <a:lstStyle/>
            <a:p>
              <a:r>
                <a:rPr lang="zh-CN" altLang="en-US" sz="2400">
                  <a:solidFill>
                    <a:schemeClr val="tx2"/>
                  </a:solidFill>
                  <a:latin typeface="华文新魏" pitchFamily="2" charset="-122"/>
                  <a:ea typeface="华文新魏" pitchFamily="2" charset="-122"/>
                </a:rPr>
                <a:t>设备</a:t>
              </a:r>
            </a:p>
            <a:p>
              <a:r>
                <a:rPr lang="zh-CN" altLang="en-US" sz="2400">
                  <a:solidFill>
                    <a:schemeClr val="tx2"/>
                  </a:solidFill>
                  <a:latin typeface="华文新魏" pitchFamily="2" charset="-122"/>
                  <a:ea typeface="华文新魏" pitchFamily="2" charset="-122"/>
                </a:rPr>
                <a:t>驱动</a:t>
              </a:r>
            </a:p>
          </p:txBody>
        </p:sp>
        <p:sp>
          <p:nvSpPr>
            <p:cNvPr id="444450" name="Text Box 34"/>
            <p:cNvSpPr txBox="1">
              <a:spLocks noChangeArrowheads="1"/>
            </p:cNvSpPr>
            <p:nvPr/>
          </p:nvSpPr>
          <p:spPr bwMode="auto">
            <a:xfrm>
              <a:off x="1759" y="3645"/>
              <a:ext cx="1832" cy="375"/>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just">
                <a:defRPr/>
              </a:pPr>
              <a:r>
                <a:rPr lang="en-US" altLang="zh-CN" sz="2800">
                  <a:solidFill>
                    <a:schemeClr val="tx2"/>
                  </a:solidFill>
                  <a:latin typeface="华文新魏" pitchFamily="2" charset="-122"/>
                  <a:ea typeface="华文新魏" pitchFamily="2" charset="-122"/>
                </a:rPr>
                <a:t>     </a:t>
              </a:r>
              <a:r>
                <a:rPr lang="zh-CN" altLang="en-US" sz="2800">
                  <a:solidFill>
                    <a:schemeClr val="tx2"/>
                  </a:solidFill>
                  <a:latin typeface="华文新魏" pitchFamily="2" charset="-122"/>
                  <a:ea typeface="华文新魏" pitchFamily="2" charset="-122"/>
                </a:rPr>
                <a:t>计算机硬件</a:t>
              </a:r>
            </a:p>
          </p:txBody>
        </p:sp>
        <p:sp>
          <p:nvSpPr>
            <p:cNvPr id="120846" name="Line 35"/>
            <p:cNvSpPr>
              <a:spLocks noChangeShapeType="1"/>
            </p:cNvSpPr>
            <p:nvPr/>
          </p:nvSpPr>
          <p:spPr bwMode="auto">
            <a:xfrm>
              <a:off x="2308" y="1749"/>
              <a:ext cx="0" cy="220"/>
            </a:xfrm>
            <a:prstGeom prst="line">
              <a:avLst/>
            </a:prstGeom>
            <a:noFill/>
            <a:ln w="9525">
              <a:solidFill>
                <a:srgbClr val="000000"/>
              </a:solidFill>
              <a:round/>
              <a:headEnd/>
              <a:tailEnd/>
            </a:ln>
          </p:spPr>
          <p:txBody>
            <a:bodyPr/>
            <a:lstStyle/>
            <a:p>
              <a:endParaRPr lang="zh-CN" altLang="en-US"/>
            </a:p>
          </p:txBody>
        </p:sp>
        <p:sp>
          <p:nvSpPr>
            <p:cNvPr id="120847" name="Line 36"/>
            <p:cNvSpPr>
              <a:spLocks noChangeShapeType="1"/>
            </p:cNvSpPr>
            <p:nvPr/>
          </p:nvSpPr>
          <p:spPr bwMode="auto">
            <a:xfrm>
              <a:off x="1392" y="981"/>
              <a:ext cx="2932" cy="0"/>
            </a:xfrm>
            <a:prstGeom prst="line">
              <a:avLst/>
            </a:prstGeom>
            <a:noFill/>
            <a:ln w="9525">
              <a:solidFill>
                <a:srgbClr val="000000"/>
              </a:solidFill>
              <a:round/>
              <a:headEnd/>
              <a:tailEnd/>
            </a:ln>
          </p:spPr>
          <p:txBody>
            <a:bodyPr/>
            <a:lstStyle/>
            <a:p>
              <a:endParaRPr lang="zh-CN" altLang="en-US"/>
            </a:p>
          </p:txBody>
        </p:sp>
        <p:sp>
          <p:nvSpPr>
            <p:cNvPr id="120848" name="Line 37"/>
            <p:cNvSpPr>
              <a:spLocks noChangeShapeType="1"/>
            </p:cNvSpPr>
            <p:nvPr/>
          </p:nvSpPr>
          <p:spPr bwMode="auto">
            <a:xfrm>
              <a:off x="1392" y="1030"/>
              <a:ext cx="0" cy="329"/>
            </a:xfrm>
            <a:prstGeom prst="line">
              <a:avLst/>
            </a:prstGeom>
            <a:noFill/>
            <a:ln w="9525">
              <a:solidFill>
                <a:srgbClr val="000000"/>
              </a:solidFill>
              <a:round/>
              <a:headEnd/>
              <a:tailEnd/>
            </a:ln>
          </p:spPr>
          <p:txBody>
            <a:bodyPr/>
            <a:lstStyle/>
            <a:p>
              <a:endParaRPr lang="zh-CN" altLang="en-US"/>
            </a:p>
          </p:txBody>
        </p:sp>
        <p:sp>
          <p:nvSpPr>
            <p:cNvPr id="120849" name="Line 38"/>
            <p:cNvSpPr>
              <a:spLocks noChangeShapeType="1"/>
            </p:cNvSpPr>
            <p:nvPr/>
          </p:nvSpPr>
          <p:spPr bwMode="auto">
            <a:xfrm flipH="1">
              <a:off x="3774" y="1359"/>
              <a:ext cx="0" cy="390"/>
            </a:xfrm>
            <a:prstGeom prst="line">
              <a:avLst/>
            </a:prstGeom>
            <a:noFill/>
            <a:ln w="9525">
              <a:solidFill>
                <a:srgbClr val="000000"/>
              </a:solidFill>
              <a:round/>
              <a:headEnd/>
              <a:tailEnd/>
            </a:ln>
          </p:spPr>
          <p:txBody>
            <a:bodyPr/>
            <a:lstStyle/>
            <a:p>
              <a:endParaRPr lang="zh-CN" altLang="en-US"/>
            </a:p>
          </p:txBody>
        </p:sp>
        <p:sp>
          <p:nvSpPr>
            <p:cNvPr id="120850" name="Line 39"/>
            <p:cNvSpPr>
              <a:spLocks noChangeShapeType="1"/>
            </p:cNvSpPr>
            <p:nvPr/>
          </p:nvSpPr>
          <p:spPr bwMode="auto">
            <a:xfrm flipV="1">
              <a:off x="3774" y="1738"/>
              <a:ext cx="550" cy="0"/>
            </a:xfrm>
            <a:prstGeom prst="line">
              <a:avLst/>
            </a:prstGeom>
            <a:noFill/>
            <a:ln w="9525">
              <a:solidFill>
                <a:srgbClr val="000000"/>
              </a:solidFill>
              <a:round/>
              <a:headEnd/>
              <a:tailEnd/>
            </a:ln>
          </p:spPr>
          <p:txBody>
            <a:bodyPr/>
            <a:lstStyle/>
            <a:p>
              <a:endParaRPr lang="zh-CN" altLang="en-US"/>
            </a:p>
          </p:txBody>
        </p:sp>
        <p:sp>
          <p:nvSpPr>
            <p:cNvPr id="120851" name="Line 40"/>
            <p:cNvSpPr>
              <a:spLocks noChangeShapeType="1"/>
            </p:cNvSpPr>
            <p:nvPr/>
          </p:nvSpPr>
          <p:spPr bwMode="auto">
            <a:xfrm>
              <a:off x="4324" y="981"/>
              <a:ext cx="0" cy="768"/>
            </a:xfrm>
            <a:prstGeom prst="line">
              <a:avLst/>
            </a:prstGeom>
            <a:noFill/>
            <a:ln w="9525">
              <a:solidFill>
                <a:srgbClr val="000000"/>
              </a:solidFill>
              <a:round/>
              <a:headEnd/>
              <a:tailEnd/>
            </a:ln>
          </p:spPr>
          <p:txBody>
            <a:bodyPr/>
            <a:lstStyle/>
            <a:p>
              <a:endParaRPr lang="zh-CN" altLang="en-US"/>
            </a:p>
          </p:txBody>
        </p:sp>
        <p:sp>
          <p:nvSpPr>
            <p:cNvPr id="120852" name="Line 41"/>
            <p:cNvSpPr>
              <a:spLocks noChangeShapeType="1"/>
            </p:cNvSpPr>
            <p:nvPr/>
          </p:nvSpPr>
          <p:spPr bwMode="auto">
            <a:xfrm>
              <a:off x="3958" y="1749"/>
              <a:ext cx="0" cy="220"/>
            </a:xfrm>
            <a:prstGeom prst="line">
              <a:avLst/>
            </a:prstGeom>
            <a:noFill/>
            <a:ln w="9525">
              <a:solidFill>
                <a:srgbClr val="000000"/>
              </a:solidFill>
              <a:round/>
              <a:headEnd/>
              <a:tailEnd/>
            </a:ln>
          </p:spPr>
          <p:txBody>
            <a:bodyPr/>
            <a:lstStyle/>
            <a:p>
              <a:endParaRPr lang="zh-CN" altLang="en-US"/>
            </a:p>
          </p:txBody>
        </p:sp>
        <p:sp>
          <p:nvSpPr>
            <p:cNvPr id="120853" name="AutoShape 42"/>
            <p:cNvSpPr>
              <a:spLocks/>
            </p:cNvSpPr>
            <p:nvPr/>
          </p:nvSpPr>
          <p:spPr bwMode="auto">
            <a:xfrm>
              <a:off x="4324" y="981"/>
              <a:ext cx="367" cy="768"/>
            </a:xfrm>
            <a:prstGeom prst="rightBrace">
              <a:avLst>
                <a:gd name="adj1" fmla="val 17439"/>
                <a:gd name="adj2" fmla="val 50000"/>
              </a:avLst>
            </a:prstGeom>
            <a:noFill/>
            <a:ln w="9525">
              <a:solidFill>
                <a:srgbClr val="000000"/>
              </a:solidFill>
              <a:round/>
              <a:headEnd/>
              <a:tailEnd/>
            </a:ln>
          </p:spPr>
          <p:txBody>
            <a:bodyPr/>
            <a:lstStyle/>
            <a:p>
              <a:endParaRPr lang="zh-CN" altLang="en-US"/>
            </a:p>
          </p:txBody>
        </p:sp>
        <p:sp>
          <p:nvSpPr>
            <p:cNvPr id="120854" name="Text Box 43"/>
            <p:cNvSpPr txBox="1">
              <a:spLocks noChangeArrowheads="1"/>
            </p:cNvSpPr>
            <p:nvPr/>
          </p:nvSpPr>
          <p:spPr bwMode="auto">
            <a:xfrm>
              <a:off x="4507" y="2188"/>
              <a:ext cx="550" cy="658"/>
            </a:xfrm>
            <a:prstGeom prst="rect">
              <a:avLst/>
            </a:prstGeom>
            <a:solidFill>
              <a:srgbClr val="CCFFCC"/>
            </a:solidFill>
            <a:ln w="9525">
              <a:noFill/>
              <a:miter lim="800000"/>
              <a:headEnd/>
              <a:tailEnd/>
            </a:ln>
          </p:spPr>
          <p:txBody>
            <a:bodyPr/>
            <a:lstStyle/>
            <a:p>
              <a:pPr algn="just"/>
              <a:r>
                <a:rPr lang="zh-CN" altLang="en-US" sz="2400">
                  <a:solidFill>
                    <a:schemeClr val="tx2"/>
                  </a:solidFill>
                  <a:latin typeface="华文新魏" pitchFamily="2" charset="-122"/>
                  <a:ea typeface="华文新魏" pitchFamily="2" charset="-122"/>
                </a:rPr>
                <a:t>核心态</a:t>
              </a:r>
            </a:p>
          </p:txBody>
        </p:sp>
        <p:sp>
          <p:nvSpPr>
            <p:cNvPr id="120855" name="AutoShape 44"/>
            <p:cNvSpPr>
              <a:spLocks/>
            </p:cNvSpPr>
            <p:nvPr/>
          </p:nvSpPr>
          <p:spPr bwMode="auto">
            <a:xfrm>
              <a:off x="4324" y="1859"/>
              <a:ext cx="367" cy="1487"/>
            </a:xfrm>
            <a:prstGeom prst="rightBrace">
              <a:avLst>
                <a:gd name="adj1" fmla="val 33765"/>
                <a:gd name="adj2" fmla="val 50000"/>
              </a:avLst>
            </a:prstGeom>
            <a:noFill/>
            <a:ln w="9525">
              <a:solidFill>
                <a:srgbClr val="000000"/>
              </a:solidFill>
              <a:round/>
              <a:headEnd/>
              <a:tailEnd/>
            </a:ln>
          </p:spPr>
          <p:txBody>
            <a:bodyPr/>
            <a:lstStyle/>
            <a:p>
              <a:endParaRPr lang="zh-CN" altLang="en-US"/>
            </a:p>
          </p:txBody>
        </p:sp>
        <p:sp>
          <p:nvSpPr>
            <p:cNvPr id="120856" name="AutoShape 45"/>
            <p:cNvSpPr>
              <a:spLocks/>
            </p:cNvSpPr>
            <p:nvPr/>
          </p:nvSpPr>
          <p:spPr bwMode="auto">
            <a:xfrm flipH="1">
              <a:off x="1026" y="1859"/>
              <a:ext cx="366" cy="1426"/>
            </a:xfrm>
            <a:prstGeom prst="rightBrace">
              <a:avLst>
                <a:gd name="adj1" fmla="val 32468"/>
                <a:gd name="adj2" fmla="val 50000"/>
              </a:avLst>
            </a:prstGeom>
            <a:noFill/>
            <a:ln w="9525">
              <a:solidFill>
                <a:srgbClr val="000000"/>
              </a:solidFill>
              <a:round/>
              <a:headEnd/>
              <a:tailEnd/>
            </a:ln>
          </p:spPr>
          <p:txBody>
            <a:bodyPr/>
            <a:lstStyle/>
            <a:p>
              <a:endParaRPr lang="zh-CN" altLang="en-US"/>
            </a:p>
          </p:txBody>
        </p:sp>
        <p:sp>
          <p:nvSpPr>
            <p:cNvPr id="120857" name="Text Box 46"/>
            <p:cNvSpPr txBox="1">
              <a:spLocks noChangeArrowheads="1"/>
            </p:cNvSpPr>
            <p:nvPr/>
          </p:nvSpPr>
          <p:spPr bwMode="auto">
            <a:xfrm>
              <a:off x="476" y="2296"/>
              <a:ext cx="544" cy="860"/>
            </a:xfrm>
            <a:prstGeom prst="rect">
              <a:avLst/>
            </a:prstGeom>
            <a:solidFill>
              <a:srgbClr val="CCFFCC"/>
            </a:solidFill>
            <a:ln w="9525">
              <a:noFill/>
              <a:miter lim="800000"/>
              <a:headEnd/>
              <a:tailEnd/>
            </a:ln>
          </p:spPr>
          <p:txBody>
            <a:bodyPr/>
            <a:lstStyle/>
            <a:p>
              <a:pPr algn="just"/>
              <a:r>
                <a:rPr lang="zh-CN" altLang="en-US" sz="2800">
                  <a:solidFill>
                    <a:schemeClr val="tx2"/>
                  </a:solidFill>
                  <a:latin typeface="华文新魏" pitchFamily="2" charset="-122"/>
                  <a:ea typeface="华文新魏" pitchFamily="2" charset="-122"/>
                </a:rPr>
                <a:t>单内核</a:t>
              </a:r>
            </a:p>
          </p:txBody>
        </p:sp>
        <p:sp>
          <p:nvSpPr>
            <p:cNvPr id="120858" name="Line 47"/>
            <p:cNvSpPr>
              <a:spLocks noChangeShapeType="1"/>
            </p:cNvSpPr>
            <p:nvPr/>
          </p:nvSpPr>
          <p:spPr bwMode="auto">
            <a:xfrm>
              <a:off x="2308" y="1359"/>
              <a:ext cx="0" cy="61"/>
            </a:xfrm>
            <a:prstGeom prst="line">
              <a:avLst/>
            </a:prstGeom>
            <a:noFill/>
            <a:ln w="9525">
              <a:solidFill>
                <a:srgbClr val="000000"/>
              </a:solidFill>
              <a:round/>
              <a:headEnd/>
              <a:tailEnd/>
            </a:ln>
          </p:spPr>
          <p:txBody>
            <a:bodyPr/>
            <a:lstStyle/>
            <a:p>
              <a:endParaRPr lang="zh-CN" altLang="en-US"/>
            </a:p>
          </p:txBody>
        </p:sp>
        <p:sp>
          <p:nvSpPr>
            <p:cNvPr id="120859" name="Line 49"/>
            <p:cNvSpPr>
              <a:spLocks noChangeShapeType="1"/>
            </p:cNvSpPr>
            <p:nvPr/>
          </p:nvSpPr>
          <p:spPr bwMode="auto">
            <a:xfrm>
              <a:off x="1392" y="1359"/>
              <a:ext cx="2382" cy="0"/>
            </a:xfrm>
            <a:prstGeom prst="line">
              <a:avLst/>
            </a:prstGeom>
            <a:noFill/>
            <a:ln w="9525">
              <a:solidFill>
                <a:srgbClr val="000000"/>
              </a:solidFill>
              <a:round/>
              <a:headEnd/>
              <a:tailEnd/>
            </a:ln>
          </p:spPr>
          <p:txBody>
            <a:bodyPr/>
            <a:lstStyle/>
            <a:p>
              <a:endParaRPr lang="zh-CN" altLang="en-US"/>
            </a:p>
          </p:txBody>
        </p:sp>
        <p:sp>
          <p:nvSpPr>
            <p:cNvPr id="120860" name="Line 50"/>
            <p:cNvSpPr>
              <a:spLocks noChangeShapeType="1"/>
            </p:cNvSpPr>
            <p:nvPr/>
          </p:nvSpPr>
          <p:spPr bwMode="auto">
            <a:xfrm>
              <a:off x="1392" y="981"/>
              <a:ext cx="0" cy="61"/>
            </a:xfrm>
            <a:prstGeom prst="line">
              <a:avLst/>
            </a:prstGeom>
            <a:noFill/>
            <a:ln w="9525">
              <a:solidFill>
                <a:srgbClr val="000000"/>
              </a:solidFill>
              <a:round/>
              <a:headEnd/>
              <a:tailEnd/>
            </a:ln>
          </p:spPr>
          <p:txBody>
            <a:bodyPr/>
            <a:lstStyle/>
            <a:p>
              <a:endParaRPr lang="zh-CN" altLang="en-US"/>
            </a:p>
          </p:txBody>
        </p:sp>
        <p:sp>
          <p:nvSpPr>
            <p:cNvPr id="120861" name="Line 51"/>
            <p:cNvSpPr>
              <a:spLocks noChangeShapeType="1"/>
            </p:cNvSpPr>
            <p:nvPr/>
          </p:nvSpPr>
          <p:spPr bwMode="auto">
            <a:xfrm>
              <a:off x="2653" y="3475"/>
              <a:ext cx="0" cy="137"/>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611188" y="404813"/>
            <a:ext cx="7772400" cy="1143000"/>
          </a:xfrm>
        </p:spPr>
        <p:txBody>
          <a:bodyPr/>
          <a:lstStyle/>
          <a:p>
            <a:r>
              <a:rPr lang="en-US" altLang="zh-CN" sz="4000" smtClean="0">
                <a:solidFill>
                  <a:srgbClr val="FF0000"/>
                </a:solidFill>
              </a:rPr>
              <a:t>Linux</a:t>
            </a:r>
            <a:r>
              <a:rPr lang="zh-CN" altLang="zh-CN" sz="4000" smtClean="0">
                <a:solidFill>
                  <a:srgbClr val="FF0000"/>
                </a:solidFill>
              </a:rPr>
              <a:t>内核子系统及其依赖关系</a:t>
            </a:r>
            <a:r>
              <a:rPr lang="zh-CN" altLang="zh-CN" smtClean="0"/>
              <a:t/>
            </a:r>
            <a:br>
              <a:rPr lang="zh-CN" altLang="zh-CN" smtClean="0"/>
            </a:br>
            <a:endParaRPr lang="zh-CN" altLang="en-US" smtClean="0"/>
          </a:p>
        </p:txBody>
      </p:sp>
      <p:grpSp>
        <p:nvGrpSpPr>
          <p:cNvPr id="121859" name="Group 2"/>
          <p:cNvGrpSpPr>
            <a:grpSpLocks/>
          </p:cNvGrpSpPr>
          <p:nvPr/>
        </p:nvGrpSpPr>
        <p:grpSpPr bwMode="auto">
          <a:xfrm>
            <a:off x="1187450" y="1196975"/>
            <a:ext cx="6049963" cy="5111750"/>
            <a:chOff x="4427" y="6422"/>
            <a:chExt cx="4413" cy="3964"/>
          </a:xfrm>
        </p:grpSpPr>
        <p:grpSp>
          <p:nvGrpSpPr>
            <p:cNvPr id="121860" name="Group 3"/>
            <p:cNvGrpSpPr>
              <a:grpSpLocks/>
            </p:cNvGrpSpPr>
            <p:nvPr/>
          </p:nvGrpSpPr>
          <p:grpSpPr bwMode="auto">
            <a:xfrm>
              <a:off x="4427" y="6422"/>
              <a:ext cx="4413" cy="3964"/>
              <a:chOff x="4427" y="6448"/>
              <a:chExt cx="4413" cy="3964"/>
            </a:xfrm>
          </p:grpSpPr>
          <p:cxnSp>
            <p:nvCxnSpPr>
              <p:cNvPr id="121862" name="AutoShape 4"/>
              <p:cNvCxnSpPr>
                <a:cxnSpLocks noChangeShapeType="1"/>
              </p:cNvCxnSpPr>
              <p:nvPr/>
            </p:nvCxnSpPr>
            <p:spPr bwMode="auto">
              <a:xfrm>
                <a:off x="7545" y="6724"/>
                <a:ext cx="947" cy="954"/>
              </a:xfrm>
              <a:prstGeom prst="straightConnector1">
                <a:avLst/>
              </a:prstGeom>
              <a:noFill/>
              <a:ln w="9525">
                <a:solidFill>
                  <a:srgbClr val="000000"/>
                </a:solidFill>
                <a:round/>
                <a:headEnd/>
                <a:tailEnd type="triangle" w="med" len="med"/>
              </a:ln>
            </p:spPr>
          </p:cxnSp>
          <p:cxnSp>
            <p:nvCxnSpPr>
              <p:cNvPr id="121863" name="AutoShape 5"/>
              <p:cNvCxnSpPr>
                <a:cxnSpLocks noChangeShapeType="1"/>
              </p:cNvCxnSpPr>
              <p:nvPr/>
            </p:nvCxnSpPr>
            <p:spPr bwMode="auto">
              <a:xfrm>
                <a:off x="5813" y="8029"/>
                <a:ext cx="303" cy="1"/>
              </a:xfrm>
              <a:prstGeom prst="straightConnector1">
                <a:avLst/>
              </a:prstGeom>
              <a:noFill/>
              <a:ln w="9525">
                <a:solidFill>
                  <a:srgbClr val="000000"/>
                </a:solidFill>
                <a:round/>
                <a:headEnd/>
                <a:tailEnd type="triangle" w="med" len="med"/>
              </a:ln>
            </p:spPr>
          </p:cxnSp>
          <p:cxnSp>
            <p:nvCxnSpPr>
              <p:cNvPr id="121864" name="AutoShape 6"/>
              <p:cNvCxnSpPr>
                <a:cxnSpLocks noChangeShapeType="1"/>
              </p:cNvCxnSpPr>
              <p:nvPr/>
            </p:nvCxnSpPr>
            <p:spPr bwMode="auto">
              <a:xfrm>
                <a:off x="6744" y="7179"/>
                <a:ext cx="0" cy="620"/>
              </a:xfrm>
              <a:prstGeom prst="straightConnector1">
                <a:avLst/>
              </a:prstGeom>
              <a:noFill/>
              <a:ln w="9525">
                <a:solidFill>
                  <a:srgbClr val="000000"/>
                </a:solidFill>
                <a:round/>
                <a:headEnd/>
                <a:tailEnd type="triangle" w="med" len="med"/>
              </a:ln>
            </p:spPr>
          </p:cxnSp>
          <p:cxnSp>
            <p:nvCxnSpPr>
              <p:cNvPr id="121865" name="AutoShape 7"/>
              <p:cNvCxnSpPr>
                <a:cxnSpLocks noChangeShapeType="1"/>
              </p:cNvCxnSpPr>
              <p:nvPr/>
            </p:nvCxnSpPr>
            <p:spPr bwMode="auto">
              <a:xfrm>
                <a:off x="5410" y="8199"/>
                <a:ext cx="1" cy="370"/>
              </a:xfrm>
              <a:prstGeom prst="straightConnector1">
                <a:avLst/>
              </a:prstGeom>
              <a:noFill/>
              <a:ln w="9525">
                <a:solidFill>
                  <a:srgbClr val="000000"/>
                </a:solidFill>
                <a:round/>
                <a:headEnd/>
                <a:tailEnd type="triangle" w="med" len="med"/>
              </a:ln>
            </p:spPr>
          </p:cxnSp>
          <p:cxnSp>
            <p:nvCxnSpPr>
              <p:cNvPr id="121866" name="AutoShape 8"/>
              <p:cNvCxnSpPr>
                <a:cxnSpLocks noChangeShapeType="1"/>
              </p:cNvCxnSpPr>
              <p:nvPr/>
            </p:nvCxnSpPr>
            <p:spPr bwMode="auto">
              <a:xfrm flipH="1">
                <a:off x="4982" y="9209"/>
                <a:ext cx="350" cy="820"/>
              </a:xfrm>
              <a:prstGeom prst="straightConnector1">
                <a:avLst/>
              </a:prstGeom>
              <a:noFill/>
              <a:ln w="9525">
                <a:solidFill>
                  <a:srgbClr val="000000"/>
                </a:solidFill>
                <a:prstDash val="dash"/>
                <a:round/>
                <a:headEnd/>
                <a:tailEnd type="triangle" w="med" len="med"/>
              </a:ln>
            </p:spPr>
          </p:cxnSp>
          <p:cxnSp>
            <p:nvCxnSpPr>
              <p:cNvPr id="121867" name="AutoShape 9"/>
              <p:cNvCxnSpPr>
                <a:cxnSpLocks noChangeShapeType="1"/>
              </p:cNvCxnSpPr>
              <p:nvPr/>
            </p:nvCxnSpPr>
            <p:spPr bwMode="auto">
              <a:xfrm flipV="1">
                <a:off x="5634" y="7049"/>
                <a:ext cx="599" cy="510"/>
              </a:xfrm>
              <a:prstGeom prst="straightConnector1">
                <a:avLst/>
              </a:prstGeom>
              <a:noFill/>
              <a:ln w="9525">
                <a:solidFill>
                  <a:srgbClr val="000000"/>
                </a:solidFill>
                <a:round/>
                <a:headEnd/>
                <a:tailEnd type="triangle" w="med" len="med"/>
              </a:ln>
            </p:spPr>
          </p:cxnSp>
          <p:cxnSp>
            <p:nvCxnSpPr>
              <p:cNvPr id="121868" name="AutoShape 10"/>
              <p:cNvCxnSpPr>
                <a:cxnSpLocks noChangeShapeType="1"/>
              </p:cNvCxnSpPr>
              <p:nvPr/>
            </p:nvCxnSpPr>
            <p:spPr bwMode="auto">
              <a:xfrm flipH="1">
                <a:off x="5197" y="6724"/>
                <a:ext cx="1043" cy="835"/>
              </a:xfrm>
              <a:prstGeom prst="straightConnector1">
                <a:avLst/>
              </a:prstGeom>
              <a:noFill/>
              <a:ln w="9525">
                <a:solidFill>
                  <a:srgbClr val="000000"/>
                </a:solidFill>
                <a:round/>
                <a:headEnd/>
                <a:tailEnd type="triangle" w="med" len="med"/>
              </a:ln>
            </p:spPr>
          </p:cxnSp>
          <p:cxnSp>
            <p:nvCxnSpPr>
              <p:cNvPr id="121869" name="AutoShape 11"/>
              <p:cNvCxnSpPr>
                <a:cxnSpLocks noChangeShapeType="1"/>
              </p:cNvCxnSpPr>
              <p:nvPr/>
            </p:nvCxnSpPr>
            <p:spPr bwMode="auto">
              <a:xfrm flipH="1" flipV="1">
                <a:off x="7526" y="6962"/>
                <a:ext cx="676" cy="716"/>
              </a:xfrm>
              <a:prstGeom prst="straightConnector1">
                <a:avLst/>
              </a:prstGeom>
              <a:noFill/>
              <a:ln w="9525">
                <a:solidFill>
                  <a:srgbClr val="000000"/>
                </a:solidFill>
                <a:round/>
                <a:headEnd/>
                <a:tailEnd type="triangle" w="med" len="med"/>
              </a:ln>
            </p:spPr>
          </p:cxnSp>
          <p:cxnSp>
            <p:nvCxnSpPr>
              <p:cNvPr id="121870" name="AutoShape 12"/>
              <p:cNvCxnSpPr>
                <a:cxnSpLocks noChangeShapeType="1"/>
              </p:cNvCxnSpPr>
              <p:nvPr/>
            </p:nvCxnSpPr>
            <p:spPr bwMode="auto">
              <a:xfrm>
                <a:off x="6760" y="9619"/>
                <a:ext cx="0" cy="410"/>
              </a:xfrm>
              <a:prstGeom prst="straightConnector1">
                <a:avLst/>
              </a:prstGeom>
              <a:noFill/>
              <a:ln w="9525">
                <a:solidFill>
                  <a:srgbClr val="000000"/>
                </a:solidFill>
                <a:prstDash val="dash"/>
                <a:round/>
                <a:headEnd/>
                <a:tailEnd type="triangle" w="med" len="med"/>
              </a:ln>
            </p:spPr>
          </p:cxnSp>
          <p:cxnSp>
            <p:nvCxnSpPr>
              <p:cNvPr id="121871" name="AutoShape 13"/>
              <p:cNvCxnSpPr>
                <a:cxnSpLocks noChangeShapeType="1"/>
              </p:cNvCxnSpPr>
              <p:nvPr/>
            </p:nvCxnSpPr>
            <p:spPr bwMode="auto">
              <a:xfrm>
                <a:off x="5410" y="8199"/>
                <a:ext cx="1360" cy="780"/>
              </a:xfrm>
              <a:prstGeom prst="straightConnector1">
                <a:avLst/>
              </a:prstGeom>
              <a:noFill/>
              <a:ln w="9525">
                <a:solidFill>
                  <a:srgbClr val="000000"/>
                </a:solidFill>
                <a:round/>
                <a:headEnd/>
                <a:tailEnd type="triangle" w="med" len="med"/>
              </a:ln>
            </p:spPr>
          </p:cxnSp>
          <p:sp>
            <p:nvSpPr>
              <p:cNvPr id="121872" name="Text Box 14"/>
              <p:cNvSpPr txBox="1">
                <a:spLocks noChangeArrowheads="1"/>
              </p:cNvSpPr>
              <p:nvPr/>
            </p:nvSpPr>
            <p:spPr bwMode="auto">
              <a:xfrm>
                <a:off x="6240" y="6448"/>
                <a:ext cx="1286" cy="731"/>
              </a:xfrm>
              <a:prstGeom prst="rect">
                <a:avLst/>
              </a:prstGeom>
              <a:solidFill>
                <a:schemeClr val="accent1"/>
              </a:solidFill>
              <a:ln w="9525">
                <a:solidFill>
                  <a:srgbClr val="000000"/>
                </a:solidFill>
                <a:miter lim="800000"/>
                <a:headEnd/>
                <a:tailEnd/>
              </a:ln>
            </p:spPr>
            <p:txBody>
              <a:bodyPr/>
              <a:lstStyle/>
              <a:p>
                <a:pPr marL="0" lvl="1"/>
                <a:r>
                  <a:rPr lang="zh-CN" altLang="en-US" sz="2400">
                    <a:latin typeface="Calibri" pitchFamily="34" charset="0"/>
                  </a:rPr>
                  <a:t>虚存管理和内存管理</a:t>
                </a:r>
                <a:endParaRPr lang="zh-CN" sz="2400"/>
              </a:p>
            </p:txBody>
          </p:sp>
          <p:sp>
            <p:nvSpPr>
              <p:cNvPr id="121873" name="Text Box 15"/>
              <p:cNvSpPr txBox="1">
                <a:spLocks noChangeArrowheads="1"/>
              </p:cNvSpPr>
              <p:nvPr/>
            </p:nvSpPr>
            <p:spPr bwMode="auto">
              <a:xfrm>
                <a:off x="6081" y="8979"/>
                <a:ext cx="1288" cy="640"/>
              </a:xfrm>
              <a:prstGeom prst="rect">
                <a:avLst/>
              </a:prstGeom>
              <a:solidFill>
                <a:schemeClr val="accent1"/>
              </a:solidFill>
              <a:ln w="9525">
                <a:solidFill>
                  <a:srgbClr val="000000"/>
                </a:solidFill>
                <a:miter lim="800000"/>
                <a:headEnd/>
                <a:tailEnd/>
              </a:ln>
            </p:spPr>
            <p:txBody>
              <a:bodyPr/>
              <a:lstStyle/>
              <a:p>
                <a:pPr marL="0" lvl="1"/>
                <a:r>
                  <a:rPr lang="zh-CN" altLang="en-US" sz="2400">
                    <a:latin typeface="Calibri" pitchFamily="34" charset="0"/>
                  </a:rPr>
                  <a:t>网络管理和网络驱动</a:t>
                </a:r>
              </a:p>
            </p:txBody>
          </p:sp>
          <p:sp>
            <p:nvSpPr>
              <p:cNvPr id="121874" name="Text Box 16"/>
              <p:cNvSpPr txBox="1">
                <a:spLocks noChangeArrowheads="1"/>
              </p:cNvSpPr>
              <p:nvPr/>
            </p:nvSpPr>
            <p:spPr bwMode="auto">
              <a:xfrm>
                <a:off x="4830" y="7549"/>
                <a:ext cx="952" cy="640"/>
              </a:xfrm>
              <a:prstGeom prst="rect">
                <a:avLst/>
              </a:prstGeom>
              <a:solidFill>
                <a:schemeClr val="accent1"/>
              </a:solidFill>
              <a:ln w="9525">
                <a:solidFill>
                  <a:srgbClr val="000000"/>
                </a:solidFill>
                <a:miter lim="800000"/>
                <a:headEnd/>
                <a:tailEnd/>
              </a:ln>
            </p:spPr>
            <p:txBody>
              <a:bodyPr/>
              <a:lstStyle/>
              <a:p>
                <a:pPr marL="0" lvl="1"/>
                <a:r>
                  <a:rPr lang="en-US" altLang="zh-CN" sz="2400">
                    <a:latin typeface="Calibri" pitchFamily="34" charset="0"/>
                  </a:rPr>
                  <a:t>VFS</a:t>
                </a:r>
                <a:r>
                  <a:rPr lang="zh-CN" altLang="en-US" sz="2400">
                    <a:latin typeface="Calibri" pitchFamily="34" charset="0"/>
                  </a:rPr>
                  <a:t>和文件管理</a:t>
                </a:r>
              </a:p>
            </p:txBody>
          </p:sp>
          <p:sp>
            <p:nvSpPr>
              <p:cNvPr id="121875" name="Text Box 17"/>
              <p:cNvSpPr txBox="1">
                <a:spLocks noChangeArrowheads="1"/>
              </p:cNvSpPr>
              <p:nvPr/>
            </p:nvSpPr>
            <p:spPr bwMode="auto">
              <a:xfrm>
                <a:off x="4743" y="8559"/>
                <a:ext cx="1313" cy="640"/>
              </a:xfrm>
              <a:prstGeom prst="rect">
                <a:avLst/>
              </a:prstGeom>
              <a:solidFill>
                <a:schemeClr val="accent1"/>
              </a:solidFill>
              <a:ln w="9525">
                <a:solidFill>
                  <a:srgbClr val="000000"/>
                </a:solidFill>
                <a:miter lim="800000"/>
                <a:headEnd/>
                <a:tailEnd/>
              </a:ln>
            </p:spPr>
            <p:txBody>
              <a:bodyPr/>
              <a:lstStyle/>
              <a:p>
                <a:pPr marL="0" lvl="1"/>
                <a:r>
                  <a:rPr lang="zh-CN" altLang="en-US" sz="2400">
                    <a:latin typeface="Calibri" pitchFamily="34" charset="0"/>
                  </a:rPr>
                  <a:t>设备管理和设备驱动</a:t>
                </a:r>
                <a:endParaRPr lang="zh-CN" altLang="zh-CN" sz="2400">
                  <a:latin typeface="Calibri" pitchFamily="34" charset="0"/>
                </a:endParaRPr>
              </a:p>
            </p:txBody>
          </p:sp>
          <p:sp>
            <p:nvSpPr>
              <p:cNvPr id="121876" name="Text Box 18"/>
              <p:cNvSpPr txBox="1">
                <a:spLocks noChangeArrowheads="1"/>
              </p:cNvSpPr>
              <p:nvPr/>
            </p:nvSpPr>
            <p:spPr bwMode="auto">
              <a:xfrm>
                <a:off x="7545" y="7678"/>
                <a:ext cx="1295" cy="640"/>
              </a:xfrm>
              <a:prstGeom prst="rect">
                <a:avLst/>
              </a:prstGeom>
              <a:solidFill>
                <a:schemeClr val="accent1"/>
              </a:solidFill>
              <a:ln w="9525">
                <a:solidFill>
                  <a:srgbClr val="000000"/>
                </a:solidFill>
                <a:miter lim="800000"/>
                <a:headEnd/>
                <a:tailEnd/>
              </a:ln>
            </p:spPr>
            <p:txBody>
              <a:bodyPr/>
              <a:lstStyle/>
              <a:p>
                <a:pPr marL="0" lvl="1"/>
                <a:r>
                  <a:rPr lang="zh-CN" altLang="en-US" sz="2400">
                    <a:latin typeface="Calibri" pitchFamily="34" charset="0"/>
                  </a:rPr>
                  <a:t>进程管理和进程通信</a:t>
                </a:r>
              </a:p>
            </p:txBody>
          </p:sp>
          <p:sp>
            <p:nvSpPr>
              <p:cNvPr id="121877" name="Text Box 19"/>
              <p:cNvSpPr txBox="1">
                <a:spLocks noChangeArrowheads="1"/>
              </p:cNvSpPr>
              <p:nvPr/>
            </p:nvSpPr>
            <p:spPr bwMode="auto">
              <a:xfrm>
                <a:off x="6129" y="7799"/>
                <a:ext cx="1030" cy="491"/>
              </a:xfrm>
              <a:prstGeom prst="rect">
                <a:avLst/>
              </a:prstGeom>
              <a:solidFill>
                <a:srgbClr val="FF0000"/>
              </a:solidFill>
              <a:ln w="9525">
                <a:solidFill>
                  <a:srgbClr val="000000"/>
                </a:solidFill>
                <a:miter lim="800000"/>
                <a:headEnd/>
                <a:tailEnd/>
              </a:ln>
            </p:spPr>
            <p:txBody>
              <a:bodyPr/>
              <a:lstStyle/>
              <a:p>
                <a:pPr marL="0" lvl="1"/>
                <a:r>
                  <a:rPr lang="zh-CN" altLang="en-US" sz="2400">
                    <a:latin typeface="Calibri" pitchFamily="34" charset="0"/>
                  </a:rPr>
                  <a:t>进程调度</a:t>
                </a:r>
              </a:p>
            </p:txBody>
          </p:sp>
          <p:sp>
            <p:nvSpPr>
              <p:cNvPr id="121878" name="Text Box 20"/>
              <p:cNvSpPr txBox="1">
                <a:spLocks noChangeArrowheads="1"/>
              </p:cNvSpPr>
              <p:nvPr/>
            </p:nvSpPr>
            <p:spPr bwMode="auto">
              <a:xfrm>
                <a:off x="4427" y="10029"/>
                <a:ext cx="1051" cy="383"/>
              </a:xfrm>
              <a:prstGeom prst="rect">
                <a:avLst/>
              </a:prstGeom>
              <a:solidFill>
                <a:srgbClr val="66FFCC"/>
              </a:solidFill>
              <a:ln w="9525">
                <a:solidFill>
                  <a:srgbClr val="000000"/>
                </a:solidFill>
                <a:miter lim="800000"/>
                <a:headEnd/>
                <a:tailEnd/>
              </a:ln>
            </p:spPr>
            <p:txBody>
              <a:bodyPr/>
              <a:lstStyle/>
              <a:p>
                <a:pPr marL="0" lvl="1"/>
                <a:r>
                  <a:rPr lang="zh-CN" altLang="en-US" sz="2400">
                    <a:latin typeface="Calibri" pitchFamily="34" charset="0"/>
                  </a:rPr>
                  <a:t>字符设备</a:t>
                </a:r>
              </a:p>
            </p:txBody>
          </p:sp>
          <p:sp>
            <p:nvSpPr>
              <p:cNvPr id="121879" name="Text Box 21"/>
              <p:cNvSpPr txBox="1">
                <a:spLocks noChangeArrowheads="1"/>
              </p:cNvSpPr>
              <p:nvPr/>
            </p:nvSpPr>
            <p:spPr bwMode="auto">
              <a:xfrm>
                <a:off x="6488" y="10029"/>
                <a:ext cx="642" cy="383"/>
              </a:xfrm>
              <a:prstGeom prst="rect">
                <a:avLst/>
              </a:prstGeom>
              <a:solidFill>
                <a:srgbClr val="66FFCC"/>
              </a:solidFill>
              <a:ln w="9525">
                <a:solidFill>
                  <a:srgbClr val="000000"/>
                </a:solidFill>
                <a:miter lim="800000"/>
                <a:headEnd/>
                <a:tailEnd/>
              </a:ln>
            </p:spPr>
            <p:txBody>
              <a:bodyPr/>
              <a:lstStyle/>
              <a:p>
                <a:pPr marL="0" lvl="1"/>
                <a:r>
                  <a:rPr lang="zh-CN" altLang="en-US" sz="2400">
                    <a:latin typeface="Calibri" pitchFamily="34" charset="0"/>
                  </a:rPr>
                  <a:t>网卡</a:t>
                </a:r>
              </a:p>
            </p:txBody>
          </p:sp>
          <p:cxnSp>
            <p:nvCxnSpPr>
              <p:cNvPr id="121880" name="AutoShape 22"/>
              <p:cNvCxnSpPr>
                <a:cxnSpLocks noChangeShapeType="1"/>
              </p:cNvCxnSpPr>
              <p:nvPr/>
            </p:nvCxnSpPr>
            <p:spPr bwMode="auto">
              <a:xfrm>
                <a:off x="4490" y="9767"/>
                <a:ext cx="4097" cy="34"/>
              </a:xfrm>
              <a:prstGeom prst="straightConnector1">
                <a:avLst/>
              </a:prstGeom>
              <a:noFill/>
              <a:ln w="12700">
                <a:solidFill>
                  <a:srgbClr val="000000"/>
                </a:solidFill>
                <a:round/>
                <a:headEnd/>
                <a:tailEnd/>
              </a:ln>
            </p:spPr>
          </p:cxnSp>
          <p:cxnSp>
            <p:nvCxnSpPr>
              <p:cNvPr id="121881" name="AutoShape 23"/>
              <p:cNvCxnSpPr>
                <a:cxnSpLocks noChangeShapeType="1"/>
              </p:cNvCxnSpPr>
              <p:nvPr/>
            </p:nvCxnSpPr>
            <p:spPr bwMode="auto">
              <a:xfrm flipV="1">
                <a:off x="6734" y="8279"/>
                <a:ext cx="10" cy="710"/>
              </a:xfrm>
              <a:prstGeom prst="straightConnector1">
                <a:avLst/>
              </a:prstGeom>
              <a:noFill/>
              <a:ln w="9525">
                <a:solidFill>
                  <a:srgbClr val="000000"/>
                </a:solidFill>
                <a:round/>
                <a:headEnd/>
                <a:tailEnd type="triangle" w="med" len="med"/>
              </a:ln>
            </p:spPr>
          </p:cxnSp>
          <p:cxnSp>
            <p:nvCxnSpPr>
              <p:cNvPr id="121882" name="AutoShape 24"/>
              <p:cNvCxnSpPr>
                <a:cxnSpLocks noChangeShapeType="1"/>
              </p:cNvCxnSpPr>
              <p:nvPr/>
            </p:nvCxnSpPr>
            <p:spPr bwMode="auto">
              <a:xfrm flipH="1">
                <a:off x="7136" y="8029"/>
                <a:ext cx="390" cy="2"/>
              </a:xfrm>
              <a:prstGeom prst="straightConnector1">
                <a:avLst/>
              </a:prstGeom>
              <a:noFill/>
              <a:ln w="9525">
                <a:solidFill>
                  <a:srgbClr val="000000"/>
                </a:solidFill>
                <a:round/>
                <a:headEnd/>
                <a:tailEnd type="triangle" w="med" len="med"/>
              </a:ln>
            </p:spPr>
          </p:cxnSp>
          <p:sp>
            <p:nvSpPr>
              <p:cNvPr id="121883" name="Text Box 25"/>
              <p:cNvSpPr txBox="1">
                <a:spLocks noChangeArrowheads="1"/>
              </p:cNvSpPr>
              <p:nvPr/>
            </p:nvSpPr>
            <p:spPr bwMode="auto">
              <a:xfrm>
                <a:off x="5530" y="10029"/>
                <a:ext cx="825" cy="383"/>
              </a:xfrm>
              <a:prstGeom prst="rect">
                <a:avLst/>
              </a:prstGeom>
              <a:solidFill>
                <a:srgbClr val="66FFCC"/>
              </a:solidFill>
              <a:ln w="9525">
                <a:solidFill>
                  <a:srgbClr val="000000"/>
                </a:solidFill>
                <a:miter lim="800000"/>
                <a:headEnd/>
                <a:tailEnd/>
              </a:ln>
            </p:spPr>
            <p:txBody>
              <a:bodyPr/>
              <a:lstStyle/>
              <a:p>
                <a:pPr marL="0" lvl="1"/>
                <a:r>
                  <a:rPr lang="zh-CN" altLang="en-US" sz="2400">
                    <a:latin typeface="Calibri" pitchFamily="34" charset="0"/>
                  </a:rPr>
                  <a:t>块设备</a:t>
                </a:r>
              </a:p>
            </p:txBody>
          </p:sp>
          <p:cxnSp>
            <p:nvCxnSpPr>
              <p:cNvPr id="121884" name="AutoShape 26"/>
              <p:cNvCxnSpPr>
                <a:cxnSpLocks noChangeShapeType="1"/>
              </p:cNvCxnSpPr>
              <p:nvPr/>
            </p:nvCxnSpPr>
            <p:spPr bwMode="auto">
              <a:xfrm>
                <a:off x="5345" y="9209"/>
                <a:ext cx="557" cy="820"/>
              </a:xfrm>
              <a:prstGeom prst="straightConnector1">
                <a:avLst/>
              </a:prstGeom>
              <a:noFill/>
              <a:ln w="9525">
                <a:solidFill>
                  <a:srgbClr val="000000"/>
                </a:solidFill>
                <a:prstDash val="dash"/>
                <a:round/>
                <a:headEnd/>
                <a:tailEnd type="triangle" w="med" len="med"/>
              </a:ln>
            </p:spPr>
          </p:cxnSp>
          <p:sp>
            <p:nvSpPr>
              <p:cNvPr id="121885" name="Text Box 27"/>
              <p:cNvSpPr txBox="1">
                <a:spLocks noChangeArrowheads="1"/>
              </p:cNvSpPr>
              <p:nvPr/>
            </p:nvSpPr>
            <p:spPr bwMode="auto">
              <a:xfrm>
                <a:off x="7247" y="10029"/>
                <a:ext cx="642" cy="383"/>
              </a:xfrm>
              <a:prstGeom prst="rect">
                <a:avLst/>
              </a:prstGeom>
              <a:solidFill>
                <a:srgbClr val="66FFCC"/>
              </a:solidFill>
              <a:ln w="9525">
                <a:solidFill>
                  <a:srgbClr val="000000"/>
                </a:solidFill>
                <a:miter lim="800000"/>
                <a:headEnd/>
                <a:tailEnd/>
              </a:ln>
            </p:spPr>
            <p:txBody>
              <a:bodyPr/>
              <a:lstStyle/>
              <a:p>
                <a:pPr marL="0" lvl="1"/>
                <a:r>
                  <a:rPr lang="zh-CN" altLang="en-US" sz="2400">
                    <a:latin typeface="Calibri" pitchFamily="34" charset="0"/>
                  </a:rPr>
                  <a:t>内存</a:t>
                </a:r>
              </a:p>
            </p:txBody>
          </p:sp>
        </p:grpSp>
        <p:cxnSp>
          <p:nvCxnSpPr>
            <p:cNvPr id="121861" name="AutoShape 28"/>
            <p:cNvCxnSpPr>
              <a:cxnSpLocks noChangeShapeType="1"/>
            </p:cNvCxnSpPr>
            <p:nvPr/>
          </p:nvCxnSpPr>
          <p:spPr bwMode="auto">
            <a:xfrm>
              <a:off x="7474" y="7179"/>
              <a:ext cx="0" cy="2850"/>
            </a:xfrm>
            <a:prstGeom prst="straightConnector1">
              <a:avLst/>
            </a:prstGeom>
            <a:noFill/>
            <a:ln w="9525">
              <a:solidFill>
                <a:srgbClr val="000000"/>
              </a:solidFill>
              <a:prstDash val="dash"/>
              <a:round/>
              <a:headEnd/>
              <a:tailEnd type="triangle" w="med" len="med"/>
            </a:ln>
          </p:spPr>
        </p:cxn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685800"/>
            <a:ext cx="8077200" cy="1143000"/>
          </a:xfrm>
        </p:spPr>
        <p:txBody>
          <a:bodyPr/>
          <a:lstStyle/>
          <a:p>
            <a:pPr eaLnBrk="1" hangingPunct="1"/>
            <a:r>
              <a:rPr lang="zh-CN" altLang="en-US" dirty="0" smtClean="0">
                <a:solidFill>
                  <a:srgbClr val="FF0000"/>
                </a:solidFill>
                <a:ea typeface="仿宋_GB2312" pitchFamily="49" charset="-122"/>
              </a:rPr>
              <a:t>操作</a:t>
            </a:r>
            <a:r>
              <a:rPr lang="zh-CN" altLang="en-US" dirty="0" smtClean="0">
                <a:solidFill>
                  <a:srgbClr val="FF0000"/>
                </a:solidFill>
                <a:latin typeface="仿宋_GB2312" pitchFamily="49" charset="-122"/>
                <a:ea typeface="仿宋_GB2312" pitchFamily="49" charset="-122"/>
              </a:rPr>
              <a:t>系统运行模型</a:t>
            </a:r>
            <a:r>
              <a:rPr lang="en-US" altLang="zh-CN" dirty="0" smtClean="0">
                <a:solidFill>
                  <a:srgbClr val="FF0000"/>
                </a:solidFill>
                <a:latin typeface="仿宋_GB2312" pitchFamily="49" charset="-122"/>
                <a:ea typeface="仿宋_GB2312" pitchFamily="49" charset="-122"/>
              </a:rPr>
              <a:t>(1)</a:t>
            </a:r>
            <a:r>
              <a:rPr lang="en-US" altLang="zh-CN" dirty="0" smtClean="0">
                <a:solidFill>
                  <a:srgbClr val="FF0000"/>
                </a:solidFill>
                <a:latin typeface="仿宋_GB2312" pitchFamily="49" charset="-122"/>
                <a:ea typeface="仿宋_GB2312" pitchFamily="49" charset="-122"/>
              </a:rPr>
              <a:t/>
            </a:r>
            <a:br>
              <a:rPr lang="en-US" altLang="zh-CN" dirty="0" smtClean="0">
                <a:solidFill>
                  <a:srgbClr val="FF0000"/>
                </a:solidFill>
                <a:latin typeface="仿宋_GB2312" pitchFamily="49" charset="-122"/>
                <a:ea typeface="仿宋_GB2312" pitchFamily="49" charset="-122"/>
              </a:rPr>
            </a:br>
            <a:r>
              <a:rPr lang="en-US" altLang="zh-CN" sz="3600" dirty="0" smtClean="0">
                <a:solidFill>
                  <a:srgbClr val="FF0000"/>
                </a:solidFill>
                <a:latin typeface="仿宋_GB2312" pitchFamily="49" charset="-122"/>
                <a:ea typeface="仿宋_GB2312" pitchFamily="49" charset="-122"/>
              </a:rPr>
              <a:t>OS</a:t>
            </a:r>
            <a:r>
              <a:rPr lang="zh-CN" altLang="en-US" sz="3600" dirty="0" smtClean="0">
                <a:solidFill>
                  <a:srgbClr val="FF0000"/>
                </a:solidFill>
                <a:latin typeface="仿宋_GB2312" pitchFamily="49" charset="-122"/>
                <a:ea typeface="仿宋_GB2312" pitchFamily="49" charset="-122"/>
              </a:rPr>
              <a:t>功能</a:t>
            </a:r>
            <a:r>
              <a:rPr lang="en-US" altLang="zh-CN" sz="3600" dirty="0" smtClean="0">
                <a:solidFill>
                  <a:srgbClr val="FF0000"/>
                </a:solidFill>
                <a:latin typeface="仿宋_GB2312" pitchFamily="49" charset="-122"/>
                <a:ea typeface="仿宋_GB2312" pitchFamily="49" charset="-122"/>
              </a:rPr>
              <a:t>(</a:t>
            </a:r>
            <a:r>
              <a:rPr lang="zh-CN" altLang="en-US" sz="3600" dirty="0" smtClean="0">
                <a:solidFill>
                  <a:srgbClr val="FF0000"/>
                </a:solidFill>
                <a:latin typeface="仿宋_GB2312" pitchFamily="49" charset="-122"/>
                <a:ea typeface="仿宋_GB2312" pitchFamily="49" charset="-122"/>
              </a:rPr>
              <a:t>函数</a:t>
            </a:r>
            <a:r>
              <a:rPr lang="en-US" altLang="zh-CN" sz="3600" dirty="0" smtClean="0">
                <a:solidFill>
                  <a:srgbClr val="FF0000"/>
                </a:solidFill>
                <a:latin typeface="仿宋_GB2312" pitchFamily="49" charset="-122"/>
                <a:ea typeface="仿宋_GB2312" pitchFamily="49" charset="-122"/>
              </a:rPr>
              <a:t>)</a:t>
            </a:r>
            <a:r>
              <a:rPr lang="zh-CN" altLang="en-US" sz="3600" dirty="0" smtClean="0">
                <a:solidFill>
                  <a:srgbClr val="FF0000"/>
                </a:solidFill>
                <a:latin typeface="仿宋_GB2312" pitchFamily="49" charset="-122"/>
                <a:ea typeface="仿宋_GB2312" pitchFamily="49" charset="-122"/>
              </a:rPr>
              <a:t>在用户进程内执行的模型</a:t>
            </a:r>
            <a:r>
              <a:rPr lang="zh-CN" altLang="en-US" dirty="0" smtClean="0">
                <a:solidFill>
                  <a:srgbClr val="FF0000"/>
                </a:solidFill>
                <a:latin typeface="仿宋_GB2312" pitchFamily="49" charset="-122"/>
                <a:ea typeface="仿宋_GB2312" pitchFamily="49" charset="-122"/>
              </a:rPr>
              <a:t/>
            </a:r>
            <a:br>
              <a:rPr lang="zh-CN" altLang="en-US" dirty="0" smtClean="0">
                <a:solidFill>
                  <a:srgbClr val="FF0000"/>
                </a:solidFill>
                <a:latin typeface="仿宋_GB2312" pitchFamily="49" charset="-122"/>
                <a:ea typeface="仿宋_GB2312" pitchFamily="49" charset="-122"/>
              </a:rPr>
            </a:br>
            <a:endParaRPr lang="zh-CN" altLang="en-US" dirty="0" smtClean="0">
              <a:solidFill>
                <a:srgbClr val="FF0000"/>
              </a:solidFill>
              <a:latin typeface="仿宋_GB2312" pitchFamily="49" charset="-122"/>
              <a:ea typeface="仿宋_GB2312" pitchFamily="49" charset="-122"/>
            </a:endParaRPr>
          </a:p>
        </p:txBody>
      </p:sp>
      <p:sp>
        <p:nvSpPr>
          <p:cNvPr id="123907" name="Rectangle 3"/>
          <p:cNvSpPr>
            <a:spLocks noGrp="1" noChangeArrowheads="1"/>
          </p:cNvSpPr>
          <p:nvPr>
            <p:ph type="body" idx="1"/>
          </p:nvPr>
        </p:nvSpPr>
        <p:spPr/>
        <p:txBody>
          <a:bodyPr/>
          <a:lstStyle/>
          <a:p>
            <a:pPr algn="just" eaLnBrk="1" hangingPunct="1">
              <a:buFontTx/>
              <a:buNone/>
            </a:pPr>
            <a:r>
              <a:rPr lang="en-US" altLang="zh-CN" smtClean="0"/>
              <a:t> </a:t>
            </a:r>
          </a:p>
        </p:txBody>
      </p:sp>
      <p:grpSp>
        <p:nvGrpSpPr>
          <p:cNvPr id="123908" name="Group 24"/>
          <p:cNvGrpSpPr>
            <a:grpSpLocks/>
          </p:cNvGrpSpPr>
          <p:nvPr/>
        </p:nvGrpSpPr>
        <p:grpSpPr bwMode="auto">
          <a:xfrm>
            <a:off x="1752601" y="1981200"/>
            <a:ext cx="5791201" cy="3962400"/>
            <a:chOff x="1104" y="1248"/>
            <a:chExt cx="3648" cy="2496"/>
          </a:xfrm>
        </p:grpSpPr>
        <p:sp>
          <p:nvSpPr>
            <p:cNvPr id="67600" name="Text Box 16"/>
            <p:cNvSpPr txBox="1">
              <a:spLocks noChangeArrowheads="1"/>
            </p:cNvSpPr>
            <p:nvPr/>
          </p:nvSpPr>
          <p:spPr bwMode="auto">
            <a:xfrm>
              <a:off x="1104" y="2251"/>
              <a:ext cx="3648" cy="149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0" bIns="0"/>
            <a:lstStyle/>
            <a:p>
              <a:pPr algn="ctr" eaLnBrk="0" hangingPunct="0">
                <a:defRPr/>
              </a:pPr>
              <a:endParaRPr kumimoji="0" lang="en-US" altLang="zh-CN" sz="2800" b="1" dirty="0" smtClean="0">
                <a:solidFill>
                  <a:srgbClr val="008000"/>
                </a:solidFill>
                <a:latin typeface="宋体" pitchFamily="2" charset="-122"/>
                <a:ea typeface="宋体" pitchFamily="2" charset="-122"/>
              </a:endParaRPr>
            </a:p>
            <a:p>
              <a:pPr algn="ctr" eaLnBrk="0" hangingPunct="0">
                <a:defRPr/>
              </a:pPr>
              <a:endParaRPr kumimoji="0" lang="en-US" altLang="zh-CN" sz="2800" b="1" dirty="0" smtClean="0">
                <a:solidFill>
                  <a:srgbClr val="008000"/>
                </a:solidFill>
                <a:latin typeface="宋体" pitchFamily="2" charset="-122"/>
                <a:ea typeface="宋体" pitchFamily="2" charset="-122"/>
              </a:endParaRPr>
            </a:p>
            <a:p>
              <a:pPr algn="ctr" eaLnBrk="0" hangingPunct="0">
                <a:defRPr/>
              </a:pPr>
              <a:endParaRPr kumimoji="0" lang="en-US" altLang="zh-CN" sz="2800" b="1" dirty="0" smtClean="0">
                <a:solidFill>
                  <a:srgbClr val="008000"/>
                </a:solidFill>
                <a:latin typeface="宋体" pitchFamily="2" charset="-122"/>
                <a:ea typeface="宋体" pitchFamily="2" charset="-122"/>
              </a:endParaRPr>
            </a:p>
            <a:p>
              <a:pPr algn="ctr" eaLnBrk="0" hangingPunct="0">
                <a:defRPr/>
              </a:pPr>
              <a:endParaRPr kumimoji="0" lang="en-US" altLang="zh-CN" sz="2800" b="1" dirty="0" smtClean="0">
                <a:solidFill>
                  <a:srgbClr val="008000"/>
                </a:solidFill>
                <a:latin typeface="宋体" pitchFamily="2" charset="-122"/>
                <a:ea typeface="宋体" pitchFamily="2" charset="-122"/>
              </a:endParaRPr>
            </a:p>
            <a:p>
              <a:pPr algn="ctr" eaLnBrk="0" hangingPunct="0">
                <a:defRPr/>
              </a:pPr>
              <a:r>
                <a:rPr kumimoji="0" lang="zh-CN" altLang="en-US" sz="2800" b="1" dirty="0" smtClean="0">
                  <a:solidFill>
                    <a:srgbClr val="008000"/>
                  </a:solidFill>
                  <a:latin typeface="宋体" pitchFamily="2" charset="-122"/>
                  <a:ea typeface="宋体" pitchFamily="2" charset="-122"/>
                </a:rPr>
                <a:t>进程</a:t>
              </a:r>
              <a:r>
                <a:rPr kumimoji="0" lang="zh-CN" altLang="en-US" sz="2800" b="1" dirty="0">
                  <a:solidFill>
                    <a:srgbClr val="008000"/>
                  </a:solidFill>
                  <a:latin typeface="宋体" pitchFamily="2" charset="-122"/>
                  <a:ea typeface="宋体" pitchFamily="2" charset="-122"/>
                </a:rPr>
                <a:t>切换函数</a:t>
              </a:r>
            </a:p>
          </p:txBody>
        </p:sp>
        <p:sp>
          <p:nvSpPr>
            <p:cNvPr id="67601" name="Text Box 17"/>
            <p:cNvSpPr txBox="1">
              <a:spLocks noChangeArrowheads="1"/>
            </p:cNvSpPr>
            <p:nvPr/>
          </p:nvSpPr>
          <p:spPr bwMode="auto">
            <a:xfrm>
              <a:off x="1266" y="2247"/>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0" rIns="0" bIns="0"/>
            <a:lstStyle/>
            <a:p>
              <a:pPr algn="ctr" eaLnBrk="0" hangingPunct="0">
                <a:defRPr/>
              </a:pPr>
              <a:r>
                <a:rPr kumimoji="0" lang="en-US" altLang="zh-CN" sz="2800" b="1">
                  <a:solidFill>
                    <a:srgbClr val="008000"/>
                  </a:solidFill>
                  <a:latin typeface="宋体" pitchFamily="2" charset="-122"/>
                  <a:ea typeface="宋体" pitchFamily="2" charset="-122"/>
                </a:rPr>
                <a:t>OS</a:t>
              </a:r>
            </a:p>
            <a:p>
              <a:pPr algn="ctr" eaLnBrk="0" hangingPunct="0">
                <a:defRPr/>
              </a:pPr>
              <a:r>
                <a:rPr kumimoji="0" lang="en-US" altLang="zh-CN" sz="2800" b="1">
                  <a:solidFill>
                    <a:srgbClr val="008000"/>
                  </a:solidFill>
                  <a:latin typeface="宋体" pitchFamily="2" charset="-122"/>
                  <a:ea typeface="宋体" pitchFamily="2" charset="-122"/>
                </a:rPr>
                <a:t>func</a:t>
              </a:r>
            </a:p>
          </p:txBody>
        </p:sp>
        <p:sp>
          <p:nvSpPr>
            <p:cNvPr id="67602" name="Text Box 18"/>
            <p:cNvSpPr txBox="1">
              <a:spLocks noChangeArrowheads="1"/>
            </p:cNvSpPr>
            <p:nvPr/>
          </p:nvSpPr>
          <p:spPr bwMode="auto">
            <a:xfrm>
              <a:off x="2217" y="2247"/>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0" rIns="0" bIns="0"/>
            <a:lstStyle/>
            <a:p>
              <a:pPr algn="ctr" eaLnBrk="0" hangingPunct="0">
                <a:defRPr/>
              </a:pPr>
              <a:r>
                <a:rPr kumimoji="0" lang="en-US" altLang="zh-CN" sz="2800" b="1">
                  <a:solidFill>
                    <a:srgbClr val="008000"/>
                  </a:solidFill>
                  <a:latin typeface="宋体" pitchFamily="2" charset="-122"/>
                  <a:ea typeface="宋体" pitchFamily="2" charset="-122"/>
                </a:rPr>
                <a:t>OS</a:t>
              </a:r>
            </a:p>
            <a:p>
              <a:pPr algn="ctr" eaLnBrk="0" hangingPunct="0">
                <a:defRPr/>
              </a:pPr>
              <a:r>
                <a:rPr kumimoji="0" lang="en-US" altLang="zh-CN" sz="2800" b="1">
                  <a:solidFill>
                    <a:srgbClr val="008000"/>
                  </a:solidFill>
                  <a:latin typeface="宋体" pitchFamily="2" charset="-122"/>
                  <a:ea typeface="宋体" pitchFamily="2" charset="-122"/>
                </a:rPr>
                <a:t>func</a:t>
              </a:r>
            </a:p>
          </p:txBody>
        </p:sp>
        <p:sp>
          <p:nvSpPr>
            <p:cNvPr id="67603" name="Text Box 19"/>
            <p:cNvSpPr txBox="1">
              <a:spLocks noChangeArrowheads="1"/>
            </p:cNvSpPr>
            <p:nvPr/>
          </p:nvSpPr>
          <p:spPr bwMode="auto">
            <a:xfrm>
              <a:off x="4120" y="2247"/>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0" rIns="0" bIns="0"/>
            <a:lstStyle/>
            <a:p>
              <a:pPr algn="ctr" eaLnBrk="0" hangingPunct="0">
                <a:defRPr/>
              </a:pPr>
              <a:r>
                <a:rPr kumimoji="0" lang="en-US" altLang="zh-CN" sz="2800" b="1">
                  <a:solidFill>
                    <a:srgbClr val="008000"/>
                  </a:solidFill>
                  <a:latin typeface="宋体" pitchFamily="2" charset="-122"/>
                  <a:ea typeface="宋体" pitchFamily="2" charset="-122"/>
                </a:rPr>
                <a:t>OS</a:t>
              </a:r>
            </a:p>
            <a:p>
              <a:pPr algn="ctr" eaLnBrk="0" hangingPunct="0">
                <a:defRPr/>
              </a:pPr>
              <a:r>
                <a:rPr kumimoji="0" lang="en-US" altLang="zh-CN" sz="2800" b="1">
                  <a:solidFill>
                    <a:srgbClr val="008000"/>
                  </a:solidFill>
                  <a:latin typeface="宋体" pitchFamily="2" charset="-122"/>
                  <a:ea typeface="宋体" pitchFamily="2" charset="-122"/>
                </a:rPr>
                <a:t>func</a:t>
              </a:r>
            </a:p>
          </p:txBody>
        </p:sp>
        <p:sp>
          <p:nvSpPr>
            <p:cNvPr id="67604" name="Text Box 20"/>
            <p:cNvSpPr txBox="1">
              <a:spLocks noChangeArrowheads="1"/>
            </p:cNvSpPr>
            <p:nvPr/>
          </p:nvSpPr>
          <p:spPr bwMode="auto">
            <a:xfrm>
              <a:off x="1266" y="1248"/>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r>
                <a:rPr kumimoji="0" lang="en-US" altLang="zh-CN" sz="2800" b="1">
                  <a:solidFill>
                    <a:srgbClr val="008000"/>
                  </a:solidFill>
                  <a:latin typeface="宋体" pitchFamily="2" charset="-122"/>
                  <a:ea typeface="宋体" pitchFamily="2" charset="-122"/>
                </a:rPr>
                <a:t>P</a:t>
              </a:r>
              <a:r>
                <a:rPr kumimoji="0" lang="en-US" altLang="zh-CN" sz="2800" b="1" baseline="-25000">
                  <a:solidFill>
                    <a:srgbClr val="008000"/>
                  </a:solidFill>
                  <a:latin typeface="宋体" pitchFamily="2" charset="-122"/>
                  <a:ea typeface="宋体" pitchFamily="2" charset="-122"/>
                </a:rPr>
                <a:t>1</a:t>
              </a:r>
              <a:endParaRPr kumimoji="0" lang="en-US" altLang="zh-CN" sz="2800" b="1">
                <a:solidFill>
                  <a:srgbClr val="008000"/>
                </a:solidFill>
                <a:latin typeface="宋体" pitchFamily="2" charset="-122"/>
                <a:ea typeface="宋体" pitchFamily="2" charset="-122"/>
              </a:endParaRPr>
            </a:p>
          </p:txBody>
        </p:sp>
        <p:sp>
          <p:nvSpPr>
            <p:cNvPr id="67605" name="Text Box 21"/>
            <p:cNvSpPr txBox="1">
              <a:spLocks noChangeArrowheads="1"/>
            </p:cNvSpPr>
            <p:nvPr/>
          </p:nvSpPr>
          <p:spPr bwMode="auto">
            <a:xfrm>
              <a:off x="2217" y="1248"/>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r>
                <a:rPr kumimoji="0" lang="en-US" altLang="zh-CN" sz="2800" b="1">
                  <a:solidFill>
                    <a:srgbClr val="008000"/>
                  </a:solidFill>
                  <a:latin typeface="宋体" pitchFamily="2" charset="-122"/>
                  <a:ea typeface="宋体" pitchFamily="2" charset="-122"/>
                </a:rPr>
                <a:t>P</a:t>
              </a:r>
              <a:r>
                <a:rPr kumimoji="0" lang="en-US" altLang="zh-CN" sz="2800" b="1" baseline="-25000">
                  <a:solidFill>
                    <a:srgbClr val="008000"/>
                  </a:solidFill>
                  <a:latin typeface="宋体" pitchFamily="2" charset="-122"/>
                  <a:ea typeface="宋体" pitchFamily="2" charset="-122"/>
                </a:rPr>
                <a:t>2</a:t>
              </a:r>
              <a:endParaRPr kumimoji="0" lang="en-US" altLang="zh-CN" sz="2800" b="1">
                <a:solidFill>
                  <a:srgbClr val="008000"/>
                </a:solidFill>
                <a:latin typeface="宋体" pitchFamily="2" charset="-122"/>
                <a:ea typeface="宋体" pitchFamily="2" charset="-122"/>
              </a:endParaRPr>
            </a:p>
          </p:txBody>
        </p:sp>
        <p:sp>
          <p:nvSpPr>
            <p:cNvPr id="67606" name="Text Box 22"/>
            <p:cNvSpPr txBox="1">
              <a:spLocks noChangeArrowheads="1"/>
            </p:cNvSpPr>
            <p:nvPr/>
          </p:nvSpPr>
          <p:spPr bwMode="auto">
            <a:xfrm>
              <a:off x="3168" y="1248"/>
              <a:ext cx="476" cy="1998"/>
            </a:xfrm>
            <a:prstGeom prst="rect">
              <a:avLst/>
            </a:prstGeom>
            <a:solidFill>
              <a:srgbClr val="CCFFCC"/>
            </a:solidFill>
            <a:ln w="9525">
              <a:no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800" b="1">
                <a:solidFill>
                  <a:srgbClr val="008000"/>
                </a:solidFill>
                <a:latin typeface="宋体" pitchFamily="2" charset="-122"/>
                <a:ea typeface="宋体" pitchFamily="2" charset="-122"/>
              </a:endParaRPr>
            </a:p>
            <a:p>
              <a:pPr algn="ctr" eaLnBrk="0" hangingPunct="0">
                <a:defRPr/>
              </a:pPr>
              <a:r>
                <a:rPr kumimoji="0" lang="en-US" altLang="zh-CN" sz="2800" b="1">
                  <a:solidFill>
                    <a:srgbClr val="008000"/>
                  </a:solidFill>
                  <a:latin typeface="Times New Roman"/>
                  <a:ea typeface="宋体" pitchFamily="2" charset="-122"/>
                </a:rPr>
                <a:t>…</a:t>
              </a:r>
              <a:endParaRPr kumimoji="0" lang="en-US" altLang="zh-CN" sz="2800" b="1">
                <a:solidFill>
                  <a:srgbClr val="008000"/>
                </a:solidFill>
                <a:latin typeface="宋体" pitchFamily="2" charset="-122"/>
                <a:ea typeface="宋体" pitchFamily="2" charset="-122"/>
              </a:endParaRPr>
            </a:p>
          </p:txBody>
        </p:sp>
        <p:sp>
          <p:nvSpPr>
            <p:cNvPr id="67607" name="Text Box 23"/>
            <p:cNvSpPr txBox="1">
              <a:spLocks noChangeArrowheads="1"/>
            </p:cNvSpPr>
            <p:nvPr/>
          </p:nvSpPr>
          <p:spPr bwMode="auto">
            <a:xfrm>
              <a:off x="4120" y="1248"/>
              <a:ext cx="476" cy="9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r>
                <a:rPr kumimoji="0" lang="en-US" altLang="zh-CN" sz="2800" b="1">
                  <a:solidFill>
                    <a:srgbClr val="008000"/>
                  </a:solidFill>
                  <a:latin typeface="宋体" pitchFamily="2" charset="-122"/>
                  <a:ea typeface="宋体" pitchFamily="2" charset="-122"/>
                </a:rPr>
                <a:t>P</a:t>
              </a:r>
              <a:r>
                <a:rPr kumimoji="0" lang="en-US" altLang="zh-CN" sz="2800" b="1" baseline="-25000">
                  <a:solidFill>
                    <a:srgbClr val="008000"/>
                  </a:solidFill>
                  <a:latin typeface="宋体" pitchFamily="2" charset="-122"/>
                  <a:ea typeface="宋体" pitchFamily="2" charset="-122"/>
                </a:rPr>
                <a:t>n</a:t>
              </a:r>
              <a:endParaRPr kumimoji="0" lang="en-US" altLang="zh-CN" sz="2800" b="1">
                <a:solidFill>
                  <a:srgbClr val="008000"/>
                </a:solidFill>
                <a:latin typeface="宋体" pitchFamily="2" charset="-122"/>
                <a:ea typeface="宋体" pitchFamily="2" charset="-122"/>
              </a:endParaRPr>
            </a:p>
          </p:txBody>
        </p:sp>
      </p:grpSp>
    </p:spTree>
  </p:cSld>
  <p:clrMapOvr>
    <a:masterClrMapping/>
  </p:clrMapOvr>
  <p:transition>
    <p:dissolv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11188" y="533400"/>
            <a:ext cx="8137525" cy="838200"/>
          </a:xfrm>
        </p:spPr>
        <p:txBody>
          <a:bodyPr/>
          <a:lstStyle/>
          <a:p>
            <a:pPr eaLnBrk="1" hangingPunct="1"/>
            <a:r>
              <a:rPr lang="zh-CN" altLang="en-US" dirty="0" smtClean="0">
                <a:solidFill>
                  <a:srgbClr val="FF0000"/>
                </a:solidFill>
                <a:ea typeface="仿宋_GB2312" pitchFamily="49" charset="-122"/>
              </a:rPr>
              <a:t>操作</a:t>
            </a:r>
            <a:r>
              <a:rPr lang="zh-CN" altLang="en-US" dirty="0" smtClean="0">
                <a:solidFill>
                  <a:srgbClr val="FF0000"/>
                </a:solidFill>
                <a:latin typeface="仿宋_GB2312" pitchFamily="49" charset="-122"/>
                <a:ea typeface="仿宋_GB2312" pitchFamily="49" charset="-122"/>
              </a:rPr>
              <a:t>系统运行模型</a:t>
            </a:r>
            <a:r>
              <a:rPr lang="en-US" altLang="zh-CN" dirty="0" smtClean="0">
                <a:solidFill>
                  <a:srgbClr val="FF0000"/>
                </a:solidFill>
                <a:latin typeface="仿宋_GB2312" pitchFamily="49" charset="-122"/>
                <a:ea typeface="仿宋_GB2312" pitchFamily="49" charset="-122"/>
              </a:rPr>
              <a:t>(2)</a:t>
            </a:r>
            <a:r>
              <a:rPr lang="en-US" altLang="zh-CN" dirty="0" smtClean="0">
                <a:solidFill>
                  <a:srgbClr val="FF0000"/>
                </a:solidFill>
                <a:latin typeface="仿宋_GB2312" pitchFamily="49" charset="-122"/>
                <a:ea typeface="仿宋_GB2312" pitchFamily="49" charset="-122"/>
              </a:rPr>
              <a:t/>
            </a:r>
            <a:br>
              <a:rPr lang="en-US" altLang="zh-CN" dirty="0" smtClean="0">
                <a:solidFill>
                  <a:srgbClr val="FF0000"/>
                </a:solidFill>
                <a:latin typeface="仿宋_GB2312" pitchFamily="49" charset="-122"/>
                <a:ea typeface="仿宋_GB2312" pitchFamily="49" charset="-122"/>
              </a:rPr>
            </a:br>
            <a:r>
              <a:rPr kumimoji="0" lang="zh-CN" sz="4000" dirty="0" smtClean="0">
                <a:solidFill>
                  <a:srgbClr val="FF0000"/>
                </a:solidFill>
                <a:ea typeface="仿宋_GB2312" pitchFamily="49" charset="-122"/>
              </a:rPr>
              <a:t>进程上下文切换和模式切换</a:t>
            </a:r>
            <a:endParaRPr kumimoji="0" lang="zh-CN" altLang="en-US" sz="4000" dirty="0" smtClean="0">
              <a:solidFill>
                <a:srgbClr val="FF0000"/>
              </a:solidFill>
              <a:ea typeface="仿宋_GB2312" pitchFamily="49" charset="-122"/>
            </a:endParaRPr>
          </a:p>
        </p:txBody>
      </p:sp>
      <p:pic>
        <p:nvPicPr>
          <p:cNvPr id="124931" name="Picture 3" descr="process"/>
          <p:cNvPicPr>
            <a:picLocks noChangeAspect="1" noChangeArrowheads="1"/>
          </p:cNvPicPr>
          <p:nvPr/>
        </p:nvPicPr>
        <p:blipFill>
          <a:blip r:embed="rId2" cstate="print"/>
          <a:srcRect/>
          <a:stretch>
            <a:fillRect/>
          </a:stretch>
        </p:blipFill>
        <p:spPr bwMode="auto">
          <a:xfrm>
            <a:off x="381000" y="1647825"/>
            <a:ext cx="8458200" cy="5057775"/>
          </a:xfrm>
          <a:prstGeom prst="rect">
            <a:avLst/>
          </a:prstGeom>
          <a:solidFill>
            <a:schemeClr val="accent1"/>
          </a:solid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685800"/>
            <a:ext cx="8001000" cy="1143000"/>
          </a:xfrm>
        </p:spPr>
        <p:txBody>
          <a:bodyPr/>
          <a:lstStyle/>
          <a:p>
            <a:pPr eaLnBrk="1" hangingPunct="1"/>
            <a:r>
              <a:rPr lang="zh-CN" altLang="en-US" dirty="0" smtClean="0">
                <a:solidFill>
                  <a:srgbClr val="FF0000"/>
                </a:solidFill>
                <a:ea typeface="仿宋_GB2312" pitchFamily="49" charset="-122"/>
              </a:rPr>
              <a:t>操作</a:t>
            </a:r>
            <a:r>
              <a:rPr lang="zh-CN" altLang="en-US" dirty="0" smtClean="0">
                <a:solidFill>
                  <a:srgbClr val="FF0000"/>
                </a:solidFill>
                <a:latin typeface="仿宋_GB2312" pitchFamily="49" charset="-122"/>
                <a:ea typeface="仿宋_GB2312" pitchFamily="49" charset="-122"/>
              </a:rPr>
              <a:t>系统运行模型</a:t>
            </a:r>
            <a:r>
              <a:rPr lang="en-US" altLang="zh-CN" dirty="0" smtClean="0">
                <a:solidFill>
                  <a:srgbClr val="FF0000"/>
                </a:solidFill>
                <a:latin typeface="仿宋_GB2312" pitchFamily="49" charset="-122"/>
                <a:ea typeface="仿宋_GB2312" pitchFamily="49" charset="-122"/>
              </a:rPr>
              <a:t>(3)</a:t>
            </a:r>
            <a:r>
              <a:rPr lang="en-US" altLang="zh-CN" dirty="0" smtClean="0">
                <a:solidFill>
                  <a:srgbClr val="FF0000"/>
                </a:solidFill>
                <a:latin typeface="仿宋_GB2312" pitchFamily="49" charset="-122"/>
                <a:ea typeface="仿宋_GB2312" pitchFamily="49" charset="-122"/>
              </a:rPr>
              <a:t/>
            </a:r>
            <a:br>
              <a:rPr lang="en-US" altLang="zh-CN" dirty="0" smtClean="0">
                <a:solidFill>
                  <a:srgbClr val="FF0000"/>
                </a:solidFill>
                <a:latin typeface="仿宋_GB2312" pitchFamily="49" charset="-122"/>
                <a:ea typeface="仿宋_GB2312" pitchFamily="49" charset="-122"/>
              </a:rPr>
            </a:br>
            <a:r>
              <a:rPr lang="en-US" altLang="zh-CN" sz="3600" dirty="0" smtClean="0">
                <a:solidFill>
                  <a:srgbClr val="FF0000"/>
                </a:solidFill>
                <a:latin typeface="仿宋_GB2312" pitchFamily="49" charset="-122"/>
                <a:ea typeface="仿宋_GB2312" pitchFamily="49" charset="-122"/>
              </a:rPr>
              <a:t>OS</a:t>
            </a:r>
            <a:r>
              <a:rPr lang="zh-CN" altLang="en-US" sz="3600" dirty="0" smtClean="0">
                <a:solidFill>
                  <a:srgbClr val="FF0000"/>
                </a:solidFill>
                <a:latin typeface="仿宋_GB2312" pitchFamily="49" charset="-122"/>
                <a:ea typeface="仿宋_GB2312" pitchFamily="49" charset="-122"/>
              </a:rPr>
              <a:t>功能</a:t>
            </a:r>
            <a:r>
              <a:rPr lang="en-US" altLang="zh-CN" sz="3600" dirty="0" smtClean="0">
                <a:solidFill>
                  <a:srgbClr val="FF0000"/>
                </a:solidFill>
                <a:latin typeface="仿宋_GB2312" pitchFamily="49" charset="-122"/>
                <a:ea typeface="仿宋_GB2312" pitchFamily="49" charset="-122"/>
              </a:rPr>
              <a:t>(</a:t>
            </a:r>
            <a:r>
              <a:rPr lang="zh-CN" altLang="en-US" sz="3600" dirty="0" smtClean="0">
                <a:solidFill>
                  <a:srgbClr val="FF0000"/>
                </a:solidFill>
                <a:latin typeface="仿宋_GB2312" pitchFamily="49" charset="-122"/>
                <a:ea typeface="仿宋_GB2312" pitchFamily="49" charset="-122"/>
              </a:rPr>
              <a:t>函数</a:t>
            </a:r>
            <a:r>
              <a:rPr lang="en-US" altLang="zh-CN" sz="3600" dirty="0" smtClean="0">
                <a:solidFill>
                  <a:srgbClr val="FF0000"/>
                </a:solidFill>
                <a:latin typeface="仿宋_GB2312" pitchFamily="49" charset="-122"/>
                <a:ea typeface="仿宋_GB2312" pitchFamily="49" charset="-122"/>
              </a:rPr>
              <a:t>)</a:t>
            </a:r>
            <a:r>
              <a:rPr lang="zh-CN" altLang="en-US" sz="3600" dirty="0" smtClean="0">
                <a:solidFill>
                  <a:srgbClr val="FF0000"/>
                </a:solidFill>
                <a:latin typeface="仿宋_GB2312" pitchFamily="49" charset="-122"/>
                <a:ea typeface="仿宋_GB2312" pitchFamily="49" charset="-122"/>
              </a:rPr>
              <a:t>作为独立进程执行的模型</a:t>
            </a:r>
            <a:br>
              <a:rPr lang="zh-CN" altLang="en-US" sz="3600" dirty="0" smtClean="0">
                <a:solidFill>
                  <a:srgbClr val="FF0000"/>
                </a:solidFill>
                <a:latin typeface="仿宋_GB2312" pitchFamily="49" charset="-122"/>
                <a:ea typeface="仿宋_GB2312" pitchFamily="49" charset="-122"/>
              </a:rPr>
            </a:br>
            <a:endParaRPr lang="zh-CN" altLang="en-US" sz="3600" dirty="0" smtClean="0">
              <a:solidFill>
                <a:srgbClr val="FF0000"/>
              </a:solidFill>
              <a:latin typeface="仿宋_GB2312" pitchFamily="49" charset="-122"/>
              <a:ea typeface="仿宋_GB2312" pitchFamily="49" charset="-122"/>
            </a:endParaRPr>
          </a:p>
        </p:txBody>
      </p:sp>
      <p:sp>
        <p:nvSpPr>
          <p:cNvPr id="125955" name="Rectangle 3"/>
          <p:cNvSpPr>
            <a:spLocks noGrp="1" noChangeArrowheads="1"/>
          </p:cNvSpPr>
          <p:nvPr>
            <p:ph type="body" idx="1"/>
          </p:nvPr>
        </p:nvSpPr>
        <p:spPr>
          <a:xfrm>
            <a:off x="685800" y="1828800"/>
            <a:ext cx="7772400" cy="4267200"/>
          </a:xfrm>
        </p:spPr>
        <p:txBody>
          <a:bodyPr/>
          <a:lstStyle/>
          <a:p>
            <a:pPr algn="just" eaLnBrk="1" hangingPunct="1">
              <a:buFontTx/>
              <a:buNone/>
            </a:pPr>
            <a:r>
              <a:rPr lang="en-US" altLang="zh-CN" smtClean="0"/>
              <a:t>  </a:t>
            </a:r>
          </a:p>
        </p:txBody>
      </p:sp>
      <p:grpSp>
        <p:nvGrpSpPr>
          <p:cNvPr id="125956" name="Group 14"/>
          <p:cNvGrpSpPr>
            <a:grpSpLocks/>
          </p:cNvGrpSpPr>
          <p:nvPr/>
        </p:nvGrpSpPr>
        <p:grpSpPr bwMode="auto">
          <a:xfrm>
            <a:off x="1676400" y="2057400"/>
            <a:ext cx="6248400" cy="3810000"/>
            <a:chOff x="1008" y="1920"/>
            <a:chExt cx="3617" cy="1296"/>
          </a:xfrm>
        </p:grpSpPr>
        <p:sp>
          <p:nvSpPr>
            <p:cNvPr id="71695" name="Text Box 15"/>
            <p:cNvSpPr txBox="1">
              <a:spLocks noChangeArrowheads="1"/>
            </p:cNvSpPr>
            <p:nvPr/>
          </p:nvSpPr>
          <p:spPr bwMode="auto">
            <a:xfrm>
              <a:off x="1008" y="2784"/>
              <a:ext cx="3617" cy="43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0" bIns="0"/>
            <a:lstStyle/>
            <a:p>
              <a:pPr algn="ctr" eaLnBrk="0" hangingPunct="0">
                <a:defRPr/>
              </a:pPr>
              <a:r>
                <a:rPr kumimoji="0" lang="zh-CN" altLang="en-US" sz="2400" b="1">
                  <a:solidFill>
                    <a:srgbClr val="008000"/>
                  </a:solidFill>
                  <a:latin typeface="宋体" pitchFamily="2" charset="-122"/>
                  <a:ea typeface="宋体" pitchFamily="2" charset="-122"/>
                </a:rPr>
                <a:t>进程切换函数</a:t>
              </a:r>
            </a:p>
          </p:txBody>
        </p:sp>
        <p:sp>
          <p:nvSpPr>
            <p:cNvPr id="71696" name="Text Box 16"/>
            <p:cNvSpPr txBox="1">
              <a:spLocks noChangeArrowheads="1"/>
            </p:cNvSpPr>
            <p:nvPr/>
          </p:nvSpPr>
          <p:spPr bwMode="auto">
            <a:xfrm>
              <a:off x="1110" y="1920"/>
              <a:ext cx="301"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P</a:t>
              </a:r>
              <a:r>
                <a:rPr kumimoji="0" lang="en-US" altLang="zh-CN" sz="2400" b="1" baseline="-25000">
                  <a:solidFill>
                    <a:srgbClr val="008000"/>
                  </a:solidFill>
                  <a:latin typeface="宋体" pitchFamily="2" charset="-122"/>
                  <a:ea typeface="宋体" pitchFamily="2" charset="-122"/>
                </a:rPr>
                <a:t>1</a:t>
              </a:r>
              <a:endParaRPr kumimoji="0" lang="en-US" altLang="zh-CN" sz="2400" b="1">
                <a:solidFill>
                  <a:srgbClr val="008000"/>
                </a:solidFill>
                <a:latin typeface="宋体" pitchFamily="2" charset="-122"/>
                <a:ea typeface="宋体" pitchFamily="2" charset="-122"/>
              </a:endParaRPr>
            </a:p>
          </p:txBody>
        </p:sp>
        <p:sp>
          <p:nvSpPr>
            <p:cNvPr id="71697" name="Text Box 17"/>
            <p:cNvSpPr txBox="1">
              <a:spLocks noChangeArrowheads="1"/>
            </p:cNvSpPr>
            <p:nvPr/>
          </p:nvSpPr>
          <p:spPr bwMode="auto">
            <a:xfrm>
              <a:off x="1612" y="1920"/>
              <a:ext cx="302"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P</a:t>
              </a:r>
              <a:r>
                <a:rPr kumimoji="0" lang="en-US" altLang="zh-CN" sz="2400" b="1" baseline="-25000">
                  <a:solidFill>
                    <a:srgbClr val="008000"/>
                  </a:solidFill>
                  <a:latin typeface="宋体" pitchFamily="2" charset="-122"/>
                  <a:ea typeface="宋体" pitchFamily="2" charset="-122"/>
                </a:rPr>
                <a:t>2</a:t>
              </a:r>
              <a:endParaRPr kumimoji="0" lang="en-US" altLang="zh-CN" sz="2400" b="1">
                <a:solidFill>
                  <a:srgbClr val="008000"/>
                </a:solidFill>
                <a:latin typeface="宋体" pitchFamily="2" charset="-122"/>
                <a:ea typeface="宋体" pitchFamily="2" charset="-122"/>
              </a:endParaRPr>
            </a:p>
          </p:txBody>
        </p:sp>
        <p:sp>
          <p:nvSpPr>
            <p:cNvPr id="71698" name="Text Box 18"/>
            <p:cNvSpPr txBox="1">
              <a:spLocks noChangeArrowheads="1"/>
            </p:cNvSpPr>
            <p:nvPr/>
          </p:nvSpPr>
          <p:spPr bwMode="auto">
            <a:xfrm>
              <a:off x="2014" y="1920"/>
              <a:ext cx="300" cy="864"/>
            </a:xfrm>
            <a:prstGeom prst="rect">
              <a:avLst/>
            </a:prstGeom>
            <a:solidFill>
              <a:srgbClr val="CCFFCC"/>
            </a:solidFill>
            <a:ln w="9525">
              <a:no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Times New Roman"/>
                  <a:ea typeface="宋体" pitchFamily="2" charset="-122"/>
                </a:rPr>
                <a:t>…</a:t>
              </a:r>
              <a:endParaRPr kumimoji="0" lang="en-US" altLang="zh-CN" sz="2400" b="1">
                <a:solidFill>
                  <a:srgbClr val="008000"/>
                </a:solidFill>
                <a:latin typeface="宋体" pitchFamily="2" charset="-122"/>
                <a:ea typeface="宋体" pitchFamily="2" charset="-122"/>
              </a:endParaRPr>
            </a:p>
          </p:txBody>
        </p:sp>
        <p:sp>
          <p:nvSpPr>
            <p:cNvPr id="71699" name="Text Box 19"/>
            <p:cNvSpPr txBox="1">
              <a:spLocks noChangeArrowheads="1"/>
            </p:cNvSpPr>
            <p:nvPr/>
          </p:nvSpPr>
          <p:spPr bwMode="auto">
            <a:xfrm>
              <a:off x="2416" y="1920"/>
              <a:ext cx="301"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P</a:t>
              </a:r>
              <a:r>
                <a:rPr kumimoji="0" lang="en-US" altLang="zh-CN" sz="2400" b="1" baseline="-25000">
                  <a:solidFill>
                    <a:srgbClr val="008000"/>
                  </a:solidFill>
                  <a:latin typeface="宋体" pitchFamily="2" charset="-122"/>
                  <a:ea typeface="宋体" pitchFamily="2" charset="-122"/>
                </a:rPr>
                <a:t>n</a:t>
              </a:r>
              <a:endParaRPr kumimoji="0" lang="en-US" altLang="zh-CN" sz="2400" b="1">
                <a:solidFill>
                  <a:srgbClr val="008000"/>
                </a:solidFill>
                <a:latin typeface="宋体" pitchFamily="2" charset="-122"/>
                <a:ea typeface="宋体" pitchFamily="2" charset="-122"/>
              </a:endParaRPr>
            </a:p>
          </p:txBody>
        </p:sp>
        <p:sp>
          <p:nvSpPr>
            <p:cNvPr id="71700" name="Text Box 20"/>
            <p:cNvSpPr txBox="1">
              <a:spLocks noChangeArrowheads="1"/>
            </p:cNvSpPr>
            <p:nvPr/>
          </p:nvSpPr>
          <p:spPr bwMode="auto">
            <a:xfrm>
              <a:off x="2918" y="1920"/>
              <a:ext cx="301"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72000" rIns="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OS</a:t>
              </a:r>
              <a:r>
                <a:rPr kumimoji="0" lang="en-US" altLang="zh-CN" sz="2400" b="1" baseline="-25000">
                  <a:solidFill>
                    <a:srgbClr val="008000"/>
                  </a:solidFill>
                  <a:latin typeface="宋体" pitchFamily="2" charset="-122"/>
                  <a:ea typeface="宋体" pitchFamily="2" charset="-122"/>
                </a:rPr>
                <a:t>1</a:t>
              </a:r>
              <a:endParaRPr kumimoji="0" lang="en-US" altLang="zh-CN" sz="2400" b="1">
                <a:solidFill>
                  <a:srgbClr val="008000"/>
                </a:solidFill>
                <a:latin typeface="宋体" pitchFamily="2" charset="-122"/>
                <a:ea typeface="宋体" pitchFamily="2" charset="-122"/>
              </a:endParaRPr>
            </a:p>
          </p:txBody>
        </p:sp>
        <p:sp>
          <p:nvSpPr>
            <p:cNvPr id="71701" name="Text Box 21"/>
            <p:cNvSpPr txBox="1">
              <a:spLocks noChangeArrowheads="1"/>
            </p:cNvSpPr>
            <p:nvPr/>
          </p:nvSpPr>
          <p:spPr bwMode="auto">
            <a:xfrm>
              <a:off x="3420" y="1920"/>
              <a:ext cx="300"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72000" rIns="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OS</a:t>
              </a:r>
              <a:r>
                <a:rPr kumimoji="0" lang="en-US" altLang="zh-CN" sz="2400" b="1" baseline="-25000">
                  <a:solidFill>
                    <a:srgbClr val="008000"/>
                  </a:solidFill>
                  <a:latin typeface="宋体" pitchFamily="2" charset="-122"/>
                  <a:ea typeface="宋体" pitchFamily="2" charset="-122"/>
                </a:rPr>
                <a:t>2</a:t>
              </a:r>
              <a:endParaRPr kumimoji="0" lang="en-US" altLang="zh-CN" sz="2400" b="1">
                <a:solidFill>
                  <a:srgbClr val="008000"/>
                </a:solidFill>
                <a:latin typeface="宋体" pitchFamily="2" charset="-122"/>
                <a:ea typeface="宋体" pitchFamily="2" charset="-122"/>
              </a:endParaRPr>
            </a:p>
          </p:txBody>
        </p:sp>
        <p:sp>
          <p:nvSpPr>
            <p:cNvPr id="71702" name="Text Box 22"/>
            <p:cNvSpPr txBox="1">
              <a:spLocks noChangeArrowheads="1"/>
            </p:cNvSpPr>
            <p:nvPr/>
          </p:nvSpPr>
          <p:spPr bwMode="auto">
            <a:xfrm>
              <a:off x="3822" y="1920"/>
              <a:ext cx="301" cy="864"/>
            </a:xfrm>
            <a:prstGeom prst="rect">
              <a:avLst/>
            </a:prstGeom>
            <a:solidFill>
              <a:srgbClr val="CCFFCC"/>
            </a:solidFill>
            <a:ln w="9525">
              <a:noFill/>
              <a:miter lim="800000"/>
              <a:headEnd/>
              <a:tailEnd/>
            </a:ln>
            <a:effectLst>
              <a:outerShdw dist="107763" dir="13500000" algn="ctr" rotWithShape="0">
                <a:srgbClr val="808080"/>
              </a:outerShdw>
            </a:effectLst>
          </p:spPr>
          <p:txBody>
            <a:bodyPr tIns="7200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Times New Roman"/>
                  <a:ea typeface="宋体" pitchFamily="2" charset="-122"/>
                </a:rPr>
                <a:t>…</a:t>
              </a:r>
              <a:endParaRPr kumimoji="0" lang="en-US" altLang="zh-CN" sz="2400" b="1">
                <a:solidFill>
                  <a:srgbClr val="008000"/>
                </a:solidFill>
                <a:latin typeface="宋体" pitchFamily="2" charset="-122"/>
                <a:ea typeface="宋体" pitchFamily="2" charset="-122"/>
              </a:endParaRPr>
            </a:p>
          </p:txBody>
        </p:sp>
        <p:sp>
          <p:nvSpPr>
            <p:cNvPr id="71703" name="Text Box 23"/>
            <p:cNvSpPr txBox="1">
              <a:spLocks noChangeArrowheads="1"/>
            </p:cNvSpPr>
            <p:nvPr/>
          </p:nvSpPr>
          <p:spPr bwMode="auto">
            <a:xfrm>
              <a:off x="4223" y="1920"/>
              <a:ext cx="300"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lIns="0" tIns="72000" rIns="0" bIns="72000"/>
            <a:lstStyle/>
            <a:p>
              <a:pPr algn="ctr" eaLnBrk="0" hangingPunct="0">
                <a:defRPr/>
              </a:pPr>
              <a:endParaRPr kumimoji="0" lang="en-US" altLang="zh-CN" sz="2400" b="1">
                <a:solidFill>
                  <a:srgbClr val="008000"/>
                </a:solidFill>
                <a:latin typeface="宋体" pitchFamily="2" charset="-122"/>
                <a:ea typeface="宋体" pitchFamily="2" charset="-122"/>
              </a:endParaRPr>
            </a:p>
            <a:p>
              <a:pPr algn="ctr" eaLnBrk="0" hangingPunct="0">
                <a:defRPr/>
              </a:pPr>
              <a:r>
                <a:rPr kumimoji="0" lang="en-US" altLang="zh-CN" sz="2400" b="1">
                  <a:solidFill>
                    <a:srgbClr val="008000"/>
                  </a:solidFill>
                  <a:latin typeface="宋体" pitchFamily="2" charset="-122"/>
                  <a:ea typeface="宋体" pitchFamily="2" charset="-122"/>
                </a:rPr>
                <a:t>OS</a:t>
              </a:r>
              <a:r>
                <a:rPr kumimoji="0" lang="en-US" altLang="zh-CN" sz="2400" b="1" baseline="-25000">
                  <a:solidFill>
                    <a:srgbClr val="008000"/>
                  </a:solidFill>
                  <a:latin typeface="宋体" pitchFamily="2" charset="-122"/>
                  <a:ea typeface="宋体" pitchFamily="2" charset="-122"/>
                </a:rPr>
                <a:t>m</a:t>
              </a:r>
              <a:endParaRPr kumimoji="0" lang="en-US" altLang="zh-CN" sz="2400" b="1">
                <a:solidFill>
                  <a:srgbClr val="008000"/>
                </a:solidFill>
                <a:latin typeface="宋体" pitchFamily="2" charset="-122"/>
                <a:ea typeface="宋体" pitchFamily="2" charset="-122"/>
              </a:endParaRPr>
            </a:p>
          </p:txBody>
        </p:sp>
      </p:grpSp>
    </p:spTree>
  </p:cSld>
  <p:clrMapOvr>
    <a:masterClrMapping/>
  </p:clrMapOvr>
  <p:transition>
    <p:dissolv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14400" y="-152400"/>
            <a:ext cx="7772400" cy="12065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(1)</a:t>
            </a:r>
          </a:p>
        </p:txBody>
      </p:sp>
      <p:grpSp>
        <p:nvGrpSpPr>
          <p:cNvPr id="126979" name="Group 74"/>
          <p:cNvGrpSpPr>
            <a:grpSpLocks/>
          </p:cNvGrpSpPr>
          <p:nvPr/>
        </p:nvGrpSpPr>
        <p:grpSpPr bwMode="auto">
          <a:xfrm>
            <a:off x="971550" y="1984375"/>
            <a:ext cx="6985000" cy="3536950"/>
            <a:chOff x="612" y="1250"/>
            <a:chExt cx="4400" cy="2228"/>
          </a:xfrm>
        </p:grpSpPr>
        <p:grpSp>
          <p:nvGrpSpPr>
            <p:cNvPr id="126980" name="Group 62"/>
            <p:cNvGrpSpPr>
              <a:grpSpLocks/>
            </p:cNvGrpSpPr>
            <p:nvPr/>
          </p:nvGrpSpPr>
          <p:grpSpPr bwMode="auto">
            <a:xfrm>
              <a:off x="612" y="1250"/>
              <a:ext cx="2041" cy="2225"/>
              <a:chOff x="1519" y="1250"/>
              <a:chExt cx="2041" cy="2225"/>
            </a:xfrm>
          </p:grpSpPr>
          <p:sp>
            <p:nvSpPr>
              <p:cNvPr id="126991" name="Text Box 32"/>
              <p:cNvSpPr txBox="1">
                <a:spLocks noChangeArrowheads="1"/>
              </p:cNvSpPr>
              <p:nvPr/>
            </p:nvSpPr>
            <p:spPr bwMode="auto">
              <a:xfrm>
                <a:off x="1519" y="1398"/>
                <a:ext cx="405" cy="1781"/>
              </a:xfrm>
              <a:prstGeom prst="rect">
                <a:avLst/>
              </a:prstGeom>
              <a:solidFill>
                <a:srgbClr val="CCFFCC"/>
              </a:solidFill>
              <a:ln w="9525">
                <a:solidFill>
                  <a:srgbClr val="000000"/>
                </a:solidFill>
                <a:miter lim="800000"/>
                <a:headEnd/>
                <a:tailEnd/>
              </a:ln>
            </p:spPr>
            <p:txBody>
              <a:bodyPr/>
              <a:lstStyle/>
              <a:p>
                <a:pPr algn="just" eaLnBrk="0" hangingPunct="0"/>
                <a:r>
                  <a:rPr kumimoji="0" lang="en-US" altLang="zh-CN" sz="2800" b="1">
                    <a:solidFill>
                      <a:srgbClr val="008000"/>
                    </a:solidFill>
                    <a:latin typeface="仿宋_GB2312" pitchFamily="49" charset="-122"/>
                  </a:rPr>
                  <a:t>OS</a:t>
                </a:r>
                <a:r>
                  <a:rPr kumimoji="0" lang="zh-CN" altLang="en-US" sz="2800" b="1">
                    <a:solidFill>
                      <a:srgbClr val="008000"/>
                    </a:solidFill>
                    <a:latin typeface="仿宋_GB2312" pitchFamily="49" charset="-122"/>
                  </a:rPr>
                  <a:t>安全性内容</a:t>
                </a:r>
              </a:p>
            </p:txBody>
          </p:sp>
          <p:sp>
            <p:nvSpPr>
              <p:cNvPr id="126992" name="Text Box 33"/>
              <p:cNvSpPr txBox="1">
                <a:spLocks noChangeArrowheads="1"/>
              </p:cNvSpPr>
              <p:nvPr/>
            </p:nvSpPr>
            <p:spPr bwMode="auto">
              <a:xfrm>
                <a:off x="2205" y="1250"/>
                <a:ext cx="1355" cy="44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安全策略</a:t>
                </a:r>
              </a:p>
            </p:txBody>
          </p:sp>
          <p:sp>
            <p:nvSpPr>
              <p:cNvPr id="126993" name="Text Box 35"/>
              <p:cNvSpPr txBox="1">
                <a:spLocks noChangeArrowheads="1"/>
              </p:cNvSpPr>
              <p:nvPr/>
            </p:nvSpPr>
            <p:spPr bwMode="auto">
              <a:xfrm>
                <a:off x="2205" y="2069"/>
                <a:ext cx="1310" cy="44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安全模型</a:t>
                </a:r>
              </a:p>
            </p:txBody>
          </p:sp>
          <p:sp>
            <p:nvSpPr>
              <p:cNvPr id="126994" name="Text Box 36"/>
              <p:cNvSpPr txBox="1">
                <a:spLocks noChangeArrowheads="1"/>
              </p:cNvSpPr>
              <p:nvPr/>
            </p:nvSpPr>
            <p:spPr bwMode="auto">
              <a:xfrm>
                <a:off x="2205" y="3029"/>
                <a:ext cx="1219" cy="446"/>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安全机制</a:t>
                </a:r>
              </a:p>
            </p:txBody>
          </p:sp>
          <p:sp>
            <p:nvSpPr>
              <p:cNvPr id="126995" name="Line 48"/>
              <p:cNvSpPr>
                <a:spLocks noChangeShapeType="1"/>
              </p:cNvSpPr>
              <p:nvPr/>
            </p:nvSpPr>
            <p:spPr bwMode="auto">
              <a:xfrm flipV="1">
                <a:off x="1931" y="2160"/>
                <a:ext cx="269" cy="9"/>
              </a:xfrm>
              <a:prstGeom prst="line">
                <a:avLst/>
              </a:prstGeom>
              <a:noFill/>
              <a:ln w="9525">
                <a:solidFill>
                  <a:srgbClr val="000000"/>
                </a:solidFill>
                <a:round/>
                <a:headEnd/>
                <a:tailEnd type="triangle" w="med" len="med"/>
              </a:ln>
            </p:spPr>
            <p:txBody>
              <a:bodyPr/>
              <a:lstStyle/>
              <a:p>
                <a:endParaRPr lang="zh-CN" altLang="en-US"/>
              </a:p>
            </p:txBody>
          </p:sp>
          <p:sp>
            <p:nvSpPr>
              <p:cNvPr id="126996" name="Line 49"/>
              <p:cNvSpPr>
                <a:spLocks noChangeShapeType="1"/>
              </p:cNvSpPr>
              <p:nvPr/>
            </p:nvSpPr>
            <p:spPr bwMode="auto">
              <a:xfrm flipV="1">
                <a:off x="1931" y="1428"/>
                <a:ext cx="274" cy="741"/>
              </a:xfrm>
              <a:prstGeom prst="line">
                <a:avLst/>
              </a:prstGeom>
              <a:noFill/>
              <a:ln w="9525">
                <a:solidFill>
                  <a:srgbClr val="000000"/>
                </a:solidFill>
                <a:round/>
                <a:headEnd/>
                <a:tailEnd type="triangle" w="med" len="med"/>
              </a:ln>
            </p:spPr>
            <p:txBody>
              <a:bodyPr/>
              <a:lstStyle/>
              <a:p>
                <a:endParaRPr lang="zh-CN" altLang="en-US"/>
              </a:p>
            </p:txBody>
          </p:sp>
          <p:sp>
            <p:nvSpPr>
              <p:cNvPr id="126997" name="Line 51"/>
              <p:cNvSpPr>
                <a:spLocks noChangeShapeType="1"/>
              </p:cNvSpPr>
              <p:nvPr/>
            </p:nvSpPr>
            <p:spPr bwMode="auto">
              <a:xfrm>
                <a:off x="1931" y="2169"/>
                <a:ext cx="274" cy="1187"/>
              </a:xfrm>
              <a:prstGeom prst="line">
                <a:avLst/>
              </a:prstGeom>
              <a:noFill/>
              <a:ln w="9525">
                <a:solidFill>
                  <a:srgbClr val="000000"/>
                </a:solidFill>
                <a:round/>
                <a:headEnd/>
                <a:tailEnd type="triangle" w="med" len="med"/>
              </a:ln>
            </p:spPr>
            <p:txBody>
              <a:bodyPr/>
              <a:lstStyle/>
              <a:p>
                <a:endParaRPr lang="zh-CN" altLang="en-US"/>
              </a:p>
            </p:txBody>
          </p:sp>
        </p:grpSp>
        <p:grpSp>
          <p:nvGrpSpPr>
            <p:cNvPr id="126981" name="Group 73"/>
            <p:cNvGrpSpPr>
              <a:grpSpLocks/>
            </p:cNvGrpSpPr>
            <p:nvPr/>
          </p:nvGrpSpPr>
          <p:grpSpPr bwMode="auto">
            <a:xfrm>
              <a:off x="2971" y="1253"/>
              <a:ext cx="2041" cy="2225"/>
              <a:chOff x="2971" y="1253"/>
              <a:chExt cx="2041" cy="2225"/>
            </a:xfrm>
          </p:grpSpPr>
          <p:sp>
            <p:nvSpPr>
              <p:cNvPr id="126982" name="Text Box 64"/>
              <p:cNvSpPr txBox="1">
                <a:spLocks noChangeArrowheads="1"/>
              </p:cNvSpPr>
              <p:nvPr/>
            </p:nvSpPr>
            <p:spPr bwMode="auto">
              <a:xfrm>
                <a:off x="2971" y="1401"/>
                <a:ext cx="405" cy="1781"/>
              </a:xfrm>
              <a:prstGeom prst="rect">
                <a:avLst/>
              </a:prstGeom>
              <a:solidFill>
                <a:srgbClr val="CCFFCC"/>
              </a:solidFill>
              <a:ln w="9525">
                <a:solidFill>
                  <a:srgbClr val="000000"/>
                </a:solidFill>
                <a:miter lim="800000"/>
                <a:headEnd/>
                <a:tailEnd/>
              </a:ln>
            </p:spPr>
            <p:txBody>
              <a:bodyPr/>
              <a:lstStyle/>
              <a:p>
                <a:pPr algn="just" eaLnBrk="0" hangingPunct="0"/>
                <a:r>
                  <a:rPr kumimoji="0" lang="en-US" altLang="zh-CN" sz="2800" b="1">
                    <a:solidFill>
                      <a:srgbClr val="008000"/>
                    </a:solidFill>
                    <a:latin typeface="仿宋_GB2312" pitchFamily="49" charset="-122"/>
                  </a:rPr>
                  <a:t>OS</a:t>
                </a:r>
                <a:r>
                  <a:rPr kumimoji="0" lang="zh-CN" altLang="en-US" sz="2800" b="1">
                    <a:solidFill>
                      <a:srgbClr val="008000"/>
                    </a:solidFill>
                    <a:latin typeface="仿宋_GB2312" pitchFamily="49" charset="-122"/>
                  </a:rPr>
                  <a:t>安全</a:t>
                </a:r>
              </a:p>
              <a:p>
                <a:pPr algn="just" eaLnBrk="0" hangingPunct="0"/>
                <a:r>
                  <a:rPr kumimoji="0" lang="zh-CN" altLang="en-US" sz="2800" b="1">
                    <a:solidFill>
                      <a:srgbClr val="008000"/>
                    </a:solidFill>
                    <a:latin typeface="仿宋_GB2312" pitchFamily="49" charset="-122"/>
                  </a:rPr>
                  <a:t>需</a:t>
                </a:r>
              </a:p>
              <a:p>
                <a:pPr algn="just" eaLnBrk="0" hangingPunct="0"/>
                <a:r>
                  <a:rPr kumimoji="0" lang="zh-CN" altLang="en-US" sz="2800" b="1">
                    <a:solidFill>
                      <a:srgbClr val="008000"/>
                    </a:solidFill>
                    <a:latin typeface="仿宋_GB2312" pitchFamily="49" charset="-122"/>
                  </a:rPr>
                  <a:t>求</a:t>
                </a:r>
              </a:p>
            </p:txBody>
          </p:sp>
          <p:sp>
            <p:nvSpPr>
              <p:cNvPr id="126983" name="Text Box 65"/>
              <p:cNvSpPr txBox="1">
                <a:spLocks noChangeArrowheads="1"/>
              </p:cNvSpPr>
              <p:nvPr/>
            </p:nvSpPr>
            <p:spPr bwMode="auto">
              <a:xfrm>
                <a:off x="3657" y="1253"/>
                <a:ext cx="1355" cy="44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机密性</a:t>
                </a:r>
              </a:p>
            </p:txBody>
          </p:sp>
          <p:sp>
            <p:nvSpPr>
              <p:cNvPr id="126984" name="Text Box 66"/>
              <p:cNvSpPr txBox="1">
                <a:spLocks noChangeArrowheads="1"/>
              </p:cNvSpPr>
              <p:nvPr/>
            </p:nvSpPr>
            <p:spPr bwMode="auto">
              <a:xfrm>
                <a:off x="3657" y="1797"/>
                <a:ext cx="1310" cy="44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完整性</a:t>
                </a:r>
              </a:p>
            </p:txBody>
          </p:sp>
          <p:sp>
            <p:nvSpPr>
              <p:cNvPr id="126985" name="Text Box 67"/>
              <p:cNvSpPr txBox="1">
                <a:spLocks noChangeArrowheads="1"/>
              </p:cNvSpPr>
              <p:nvPr/>
            </p:nvSpPr>
            <p:spPr bwMode="auto">
              <a:xfrm>
                <a:off x="3657" y="3032"/>
                <a:ext cx="1219" cy="446"/>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可用性</a:t>
                </a:r>
              </a:p>
            </p:txBody>
          </p:sp>
          <p:sp>
            <p:nvSpPr>
              <p:cNvPr id="126986" name="Line 68"/>
              <p:cNvSpPr>
                <a:spLocks noChangeShapeType="1"/>
              </p:cNvSpPr>
              <p:nvPr/>
            </p:nvSpPr>
            <p:spPr bwMode="auto">
              <a:xfrm flipV="1">
                <a:off x="3383" y="2163"/>
                <a:ext cx="269" cy="9"/>
              </a:xfrm>
              <a:prstGeom prst="line">
                <a:avLst/>
              </a:prstGeom>
              <a:noFill/>
              <a:ln w="9525">
                <a:solidFill>
                  <a:srgbClr val="000000"/>
                </a:solidFill>
                <a:round/>
                <a:headEnd/>
                <a:tailEnd type="triangle" w="med" len="med"/>
              </a:ln>
            </p:spPr>
            <p:txBody>
              <a:bodyPr/>
              <a:lstStyle/>
              <a:p>
                <a:endParaRPr lang="zh-CN" altLang="en-US"/>
              </a:p>
            </p:txBody>
          </p:sp>
          <p:sp>
            <p:nvSpPr>
              <p:cNvPr id="126987" name="Line 69"/>
              <p:cNvSpPr>
                <a:spLocks noChangeShapeType="1"/>
              </p:cNvSpPr>
              <p:nvPr/>
            </p:nvSpPr>
            <p:spPr bwMode="auto">
              <a:xfrm flipV="1">
                <a:off x="3383" y="1431"/>
                <a:ext cx="274" cy="741"/>
              </a:xfrm>
              <a:prstGeom prst="line">
                <a:avLst/>
              </a:prstGeom>
              <a:noFill/>
              <a:ln w="9525">
                <a:solidFill>
                  <a:srgbClr val="000000"/>
                </a:solidFill>
                <a:round/>
                <a:headEnd/>
                <a:tailEnd type="triangle" w="med" len="med"/>
              </a:ln>
            </p:spPr>
            <p:txBody>
              <a:bodyPr/>
              <a:lstStyle/>
              <a:p>
                <a:endParaRPr lang="zh-CN" altLang="en-US"/>
              </a:p>
            </p:txBody>
          </p:sp>
          <p:sp>
            <p:nvSpPr>
              <p:cNvPr id="126988" name="Line 70"/>
              <p:cNvSpPr>
                <a:spLocks noChangeShapeType="1"/>
              </p:cNvSpPr>
              <p:nvPr/>
            </p:nvSpPr>
            <p:spPr bwMode="auto">
              <a:xfrm>
                <a:off x="3383" y="2172"/>
                <a:ext cx="274" cy="1187"/>
              </a:xfrm>
              <a:prstGeom prst="line">
                <a:avLst/>
              </a:prstGeom>
              <a:noFill/>
              <a:ln w="9525">
                <a:solidFill>
                  <a:srgbClr val="000000"/>
                </a:solidFill>
                <a:round/>
                <a:headEnd/>
                <a:tailEnd type="triangle" w="med" len="med"/>
              </a:ln>
            </p:spPr>
            <p:txBody>
              <a:bodyPr/>
              <a:lstStyle/>
              <a:p>
                <a:endParaRPr lang="zh-CN" altLang="en-US"/>
              </a:p>
            </p:txBody>
          </p:sp>
          <p:sp>
            <p:nvSpPr>
              <p:cNvPr id="126989" name="Text Box 71"/>
              <p:cNvSpPr txBox="1">
                <a:spLocks noChangeArrowheads="1"/>
              </p:cNvSpPr>
              <p:nvPr/>
            </p:nvSpPr>
            <p:spPr bwMode="auto">
              <a:xfrm>
                <a:off x="3651" y="2432"/>
                <a:ext cx="1310" cy="44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2800" b="1">
                    <a:solidFill>
                      <a:srgbClr val="008000"/>
                    </a:solidFill>
                    <a:latin typeface="仿宋_GB2312" pitchFamily="49" charset="-122"/>
                  </a:rPr>
                  <a:t>可记帐性</a:t>
                </a:r>
              </a:p>
            </p:txBody>
          </p:sp>
          <p:sp>
            <p:nvSpPr>
              <p:cNvPr id="126990" name="Line 72"/>
              <p:cNvSpPr>
                <a:spLocks noChangeShapeType="1"/>
              </p:cNvSpPr>
              <p:nvPr/>
            </p:nvSpPr>
            <p:spPr bwMode="auto">
              <a:xfrm>
                <a:off x="3379" y="2205"/>
                <a:ext cx="272" cy="454"/>
              </a:xfrm>
              <a:prstGeom prst="line">
                <a:avLst/>
              </a:prstGeom>
              <a:noFill/>
              <a:ln w="9525">
                <a:solidFill>
                  <a:srgbClr val="000000"/>
                </a:solidFill>
                <a:round/>
                <a:headEnd/>
                <a:tailEnd type="triangle" w="med" len="med"/>
              </a:ln>
            </p:spPr>
            <p:txBody>
              <a:bodyPr/>
              <a:lstStyle/>
              <a:p>
                <a:endParaRPr lang="zh-CN" altLang="en-US"/>
              </a:p>
            </p:txBody>
          </p:sp>
        </p:grpSp>
      </p:grpSp>
    </p:spTree>
  </p:cSld>
  <p:clrMapOvr>
    <a:masterClrMapping/>
  </p:clrMapOvr>
  <p:transition>
    <p:check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260350"/>
            <a:ext cx="7772400" cy="1143000"/>
          </a:xfrm>
        </p:spPr>
        <p:txBody>
          <a:bodyPr/>
          <a:lstStyle/>
          <a:p>
            <a:pPr eaLnBrk="1" hangingPunct="1"/>
            <a:r>
              <a:rPr lang="zh-CN" altLang="en-US" sz="3200" smtClean="0">
                <a:solidFill>
                  <a:srgbClr val="FF0000"/>
                </a:solidFill>
                <a:latin typeface="华文新魏" pitchFamily="2" charset="-122"/>
                <a:ea typeface="华文新魏" pitchFamily="2" charset="-122"/>
              </a:rPr>
              <a:t>操作系统的安全性</a:t>
            </a:r>
            <a:r>
              <a:rPr lang="en-US" altLang="zh-CN" sz="3200" smtClean="0">
                <a:solidFill>
                  <a:srgbClr val="FF0000"/>
                </a:solidFill>
                <a:latin typeface="华文新魏" pitchFamily="2" charset="-122"/>
                <a:ea typeface="华文新魏" pitchFamily="2" charset="-122"/>
              </a:rPr>
              <a:t>(2)</a:t>
            </a:r>
            <a:br>
              <a:rPr lang="en-US" altLang="zh-CN" sz="3200" smtClean="0">
                <a:solidFill>
                  <a:srgbClr val="FF0000"/>
                </a:solidFill>
                <a:latin typeface="华文新魏" pitchFamily="2" charset="-122"/>
                <a:ea typeface="华文新魏" pitchFamily="2" charset="-122"/>
              </a:rPr>
            </a:br>
            <a:r>
              <a:rPr lang="zh-CN" altLang="en-US" sz="3200" smtClean="0">
                <a:solidFill>
                  <a:schemeClr val="accent2"/>
                </a:solidFill>
                <a:latin typeface="华文新魏" pitchFamily="2" charset="-122"/>
                <a:ea typeface="华文新魏" pitchFamily="2" charset="-122"/>
              </a:rPr>
              <a:t>可信计算基</a:t>
            </a:r>
          </a:p>
        </p:txBody>
      </p:sp>
      <p:sp>
        <p:nvSpPr>
          <p:cNvPr id="128003" name="Rectangle 3"/>
          <p:cNvSpPr>
            <a:spLocks noGrp="1" noChangeArrowheads="1"/>
          </p:cNvSpPr>
          <p:nvPr>
            <p:ph type="body" idx="1"/>
          </p:nvPr>
        </p:nvSpPr>
        <p:spPr>
          <a:xfrm>
            <a:off x="685800" y="1268413"/>
            <a:ext cx="7772400" cy="5256212"/>
          </a:xfrm>
        </p:spPr>
        <p:txBody>
          <a:bodyPr/>
          <a:lstStyle/>
          <a:p>
            <a:pPr eaLnBrk="1" hangingPunct="1">
              <a:buFontTx/>
              <a:buNone/>
            </a:pPr>
            <a:r>
              <a:rPr lang="en-US" altLang="zh-CN" smtClean="0"/>
              <a:t> </a:t>
            </a:r>
          </a:p>
        </p:txBody>
      </p:sp>
      <p:grpSp>
        <p:nvGrpSpPr>
          <p:cNvPr id="128004" name="Group 4"/>
          <p:cNvGrpSpPr>
            <a:grpSpLocks/>
          </p:cNvGrpSpPr>
          <p:nvPr/>
        </p:nvGrpSpPr>
        <p:grpSpPr bwMode="auto">
          <a:xfrm>
            <a:off x="1116013" y="1484313"/>
            <a:ext cx="7343775" cy="5329237"/>
            <a:chOff x="703" y="799"/>
            <a:chExt cx="4626" cy="3357"/>
          </a:xfrm>
        </p:grpSpPr>
        <p:sp>
          <p:nvSpPr>
            <p:cNvPr id="128005" name="Text Box 5"/>
            <p:cNvSpPr txBox="1">
              <a:spLocks noChangeArrowheads="1"/>
            </p:cNvSpPr>
            <p:nvPr/>
          </p:nvSpPr>
          <p:spPr bwMode="auto">
            <a:xfrm>
              <a:off x="1217" y="3806"/>
              <a:ext cx="3255" cy="350"/>
            </a:xfrm>
            <a:prstGeom prst="rect">
              <a:avLst/>
            </a:prstGeom>
            <a:solidFill>
              <a:srgbClr val="FFCC66"/>
            </a:solidFill>
            <a:ln w="9525">
              <a:noFill/>
              <a:miter lim="800000"/>
              <a:headEnd/>
              <a:tailEnd/>
            </a:ln>
          </p:spPr>
          <p:txBody>
            <a:bodyPr/>
            <a:lstStyle/>
            <a:p>
              <a:pPr algn="just"/>
              <a:r>
                <a:rPr lang="en-US" altLang="zh-CN" sz="3200">
                  <a:solidFill>
                    <a:srgbClr val="CC0000"/>
                  </a:solidFill>
                  <a:ea typeface="华文新魏" pitchFamily="2" charset="-122"/>
                </a:rPr>
                <a:t>      </a:t>
              </a:r>
              <a:r>
                <a:rPr lang="zh-CN" altLang="en-US" sz="3200" noProof="1">
                  <a:solidFill>
                    <a:srgbClr val="CC0000"/>
                  </a:solidFill>
                  <a:ea typeface="华文新魏" pitchFamily="2" charset="-122"/>
                </a:rPr>
                <a:t>引用监视程序工作原理</a:t>
              </a:r>
              <a:endParaRPr lang="zh-CN" altLang="en-US" sz="3200">
                <a:solidFill>
                  <a:srgbClr val="CC0000"/>
                </a:solidFill>
                <a:ea typeface="华文新魏" pitchFamily="2" charset="-122"/>
              </a:endParaRPr>
            </a:p>
          </p:txBody>
        </p:sp>
        <p:sp>
          <p:nvSpPr>
            <p:cNvPr id="449542" name="Text Box 6"/>
            <p:cNvSpPr txBox="1">
              <a:spLocks noChangeArrowheads="1"/>
            </p:cNvSpPr>
            <p:nvPr/>
          </p:nvSpPr>
          <p:spPr bwMode="auto">
            <a:xfrm>
              <a:off x="703" y="799"/>
              <a:ext cx="4626" cy="2916"/>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endParaRPr lang="en-US" altLang="zh-CN" sz="2400">
                <a:solidFill>
                  <a:srgbClr val="CC0000"/>
                </a:solidFill>
                <a:ea typeface="宋体" pitchFamily="2" charset="-122"/>
              </a:endParaRPr>
            </a:p>
            <a:p>
              <a:pPr algn="just">
                <a:defRPr/>
              </a:pPr>
              <a:r>
                <a:rPr lang="en-US" altLang="zh-CN" sz="2400">
                  <a:solidFill>
                    <a:srgbClr val="CC0000"/>
                  </a:solidFill>
                  <a:ea typeface="宋体" pitchFamily="2" charset="-122"/>
                </a:rPr>
                <a:t>                       </a:t>
              </a:r>
            </a:p>
            <a:p>
              <a:pPr algn="just">
                <a:defRPr/>
              </a:pPr>
              <a:r>
                <a:rPr lang="en-US" altLang="zh-CN" sz="2400">
                  <a:solidFill>
                    <a:srgbClr val="CC0000"/>
                  </a:solidFill>
                  <a:ea typeface="宋体" pitchFamily="2" charset="-122"/>
                </a:rPr>
                <a:t>                         </a:t>
              </a:r>
            </a:p>
            <a:p>
              <a:pPr algn="just">
                <a:defRPr/>
              </a:pPr>
              <a:r>
                <a:rPr lang="en-US" altLang="zh-CN" sz="2400">
                  <a:solidFill>
                    <a:srgbClr val="CC0000"/>
                  </a:solidFill>
                  <a:ea typeface="华文新魏" pitchFamily="2" charset="-122"/>
                </a:rPr>
                <a:t>                         </a:t>
              </a:r>
              <a:r>
                <a:rPr lang="zh-CN" altLang="en-US" sz="2800">
                  <a:solidFill>
                    <a:srgbClr val="CC0000"/>
                  </a:solidFill>
                  <a:ea typeface="华文新魏" pitchFamily="2" charset="-122"/>
                </a:rPr>
                <a:t>操作系统内核</a:t>
              </a:r>
            </a:p>
            <a:p>
              <a:pPr algn="just">
                <a:defRPr/>
              </a:pPr>
              <a:endParaRPr lang="zh-CN" altLang="en-US" sz="2800">
                <a:solidFill>
                  <a:srgbClr val="CC0000"/>
                </a:solidFill>
                <a:ea typeface="宋体" pitchFamily="2" charset="-122"/>
              </a:endParaRPr>
            </a:p>
            <a:p>
              <a:pPr algn="just">
                <a:defRPr/>
              </a:pPr>
              <a:endParaRPr lang="zh-CN" altLang="en-US" sz="2400">
                <a:solidFill>
                  <a:srgbClr val="CC0000"/>
                </a:solidFill>
                <a:ea typeface="宋体" pitchFamily="2" charset="-122"/>
              </a:endParaRPr>
            </a:p>
            <a:p>
              <a:pPr algn="just">
                <a:defRPr/>
              </a:pPr>
              <a:endParaRPr lang="zh-CN" altLang="en-US" sz="2400">
                <a:solidFill>
                  <a:srgbClr val="CC0000"/>
                </a:solidFill>
                <a:ea typeface="宋体" pitchFamily="2" charset="-122"/>
              </a:endParaRPr>
            </a:p>
            <a:p>
              <a:pPr>
                <a:defRPr/>
              </a:pPr>
              <a:endParaRPr lang="en-US" altLang="zh-CN" sz="2400">
                <a:solidFill>
                  <a:srgbClr val="CC0000"/>
                </a:solidFill>
                <a:ea typeface="宋体" pitchFamily="2" charset="-122"/>
              </a:endParaRPr>
            </a:p>
          </p:txBody>
        </p:sp>
        <p:sp>
          <p:nvSpPr>
            <p:cNvPr id="128007" name="Oval 7"/>
            <p:cNvSpPr>
              <a:spLocks noChangeArrowheads="1"/>
            </p:cNvSpPr>
            <p:nvPr/>
          </p:nvSpPr>
          <p:spPr bwMode="auto">
            <a:xfrm>
              <a:off x="2416" y="916"/>
              <a:ext cx="1028" cy="700"/>
            </a:xfrm>
            <a:prstGeom prst="ellipse">
              <a:avLst/>
            </a:prstGeom>
            <a:solidFill>
              <a:srgbClr val="FFCC66"/>
            </a:solidFill>
            <a:ln w="9525">
              <a:solidFill>
                <a:srgbClr val="000000"/>
              </a:solidFill>
              <a:round/>
              <a:headEnd/>
              <a:tailEnd/>
            </a:ln>
          </p:spPr>
          <p:txBody>
            <a:bodyPr/>
            <a:lstStyle/>
            <a:p>
              <a:endParaRPr lang="zh-CN" altLang="en-US"/>
            </a:p>
          </p:txBody>
        </p:sp>
        <p:sp>
          <p:nvSpPr>
            <p:cNvPr id="128008" name="Text Box 8"/>
            <p:cNvSpPr txBox="1">
              <a:spLocks noChangeArrowheads="1"/>
            </p:cNvSpPr>
            <p:nvPr/>
          </p:nvSpPr>
          <p:spPr bwMode="auto">
            <a:xfrm>
              <a:off x="2608" y="1033"/>
              <a:ext cx="611" cy="447"/>
            </a:xfrm>
            <a:prstGeom prst="rect">
              <a:avLst/>
            </a:prstGeom>
            <a:solidFill>
              <a:srgbClr val="FFCC66"/>
            </a:solidFill>
            <a:ln w="9525">
              <a:noFill/>
              <a:miter lim="800000"/>
              <a:headEnd/>
              <a:tailEnd/>
            </a:ln>
          </p:spPr>
          <p:txBody>
            <a:bodyPr/>
            <a:lstStyle/>
            <a:p>
              <a:r>
                <a:rPr lang="en-US" altLang="zh-CN">
                  <a:solidFill>
                    <a:srgbClr val="CC0000"/>
                  </a:solidFill>
                  <a:ea typeface="华文新魏" pitchFamily="2" charset="-122"/>
                </a:rPr>
                <a:t>  </a:t>
              </a:r>
              <a:r>
                <a:rPr lang="zh-CN" altLang="en-US" sz="2400">
                  <a:solidFill>
                    <a:srgbClr val="CC0000"/>
                  </a:solidFill>
                  <a:ea typeface="华文新魏" pitchFamily="2" charset="-122"/>
                </a:rPr>
                <a:t>应用</a:t>
              </a:r>
            </a:p>
            <a:p>
              <a:r>
                <a:rPr lang="zh-CN" altLang="en-US" sz="2400">
                  <a:solidFill>
                    <a:srgbClr val="CC0000"/>
                  </a:solidFill>
                  <a:ea typeface="华文新魏" pitchFamily="2" charset="-122"/>
                </a:rPr>
                <a:t>  进程</a:t>
              </a:r>
            </a:p>
          </p:txBody>
        </p:sp>
        <p:sp>
          <p:nvSpPr>
            <p:cNvPr id="128009" name="AutoShape 9"/>
            <p:cNvSpPr>
              <a:spLocks noChangeArrowheads="1"/>
            </p:cNvSpPr>
            <p:nvPr/>
          </p:nvSpPr>
          <p:spPr bwMode="auto">
            <a:xfrm>
              <a:off x="4301" y="2199"/>
              <a:ext cx="857" cy="583"/>
            </a:xfrm>
            <a:prstGeom prst="roundRect">
              <a:avLst>
                <a:gd name="adj" fmla="val 16667"/>
              </a:avLst>
            </a:prstGeom>
            <a:solidFill>
              <a:srgbClr val="FFCC66"/>
            </a:solidFill>
            <a:ln w="9525">
              <a:solidFill>
                <a:srgbClr val="000000"/>
              </a:solidFill>
              <a:round/>
              <a:headEnd/>
              <a:tailEnd/>
            </a:ln>
          </p:spPr>
          <p:txBody>
            <a:bodyPr/>
            <a:lstStyle/>
            <a:p>
              <a:endParaRPr lang="zh-CN" altLang="en-US"/>
            </a:p>
          </p:txBody>
        </p:sp>
        <p:sp>
          <p:nvSpPr>
            <p:cNvPr id="128010" name="Text Box 10"/>
            <p:cNvSpPr txBox="1">
              <a:spLocks noChangeArrowheads="1"/>
            </p:cNvSpPr>
            <p:nvPr/>
          </p:nvSpPr>
          <p:spPr bwMode="auto">
            <a:xfrm>
              <a:off x="4483" y="2315"/>
              <a:ext cx="484" cy="299"/>
            </a:xfrm>
            <a:prstGeom prst="rect">
              <a:avLst/>
            </a:prstGeom>
            <a:solidFill>
              <a:srgbClr val="FFCC66"/>
            </a:solidFill>
            <a:ln w="9525">
              <a:noFill/>
              <a:miter lim="800000"/>
              <a:headEnd/>
              <a:tailEnd/>
            </a:ln>
          </p:spPr>
          <p:txBody>
            <a:bodyPr/>
            <a:lstStyle/>
            <a:p>
              <a:pPr algn="just"/>
              <a:r>
                <a:rPr lang="zh-CN" altLang="en-US">
                  <a:solidFill>
                    <a:srgbClr val="CC0000"/>
                  </a:solidFill>
                  <a:ea typeface="华文新魏" pitchFamily="2" charset="-122"/>
                </a:rPr>
                <a:t>资源</a:t>
              </a:r>
            </a:p>
          </p:txBody>
        </p:sp>
        <p:sp>
          <p:nvSpPr>
            <p:cNvPr id="128011" name="Text Box 11"/>
            <p:cNvSpPr txBox="1">
              <a:spLocks noChangeArrowheads="1"/>
            </p:cNvSpPr>
            <p:nvPr/>
          </p:nvSpPr>
          <p:spPr bwMode="auto">
            <a:xfrm>
              <a:off x="874" y="2082"/>
              <a:ext cx="3084" cy="1516"/>
            </a:xfrm>
            <a:prstGeom prst="rect">
              <a:avLst/>
            </a:prstGeom>
            <a:noFill/>
            <a:ln w="9525">
              <a:solidFill>
                <a:srgbClr val="000000"/>
              </a:solidFill>
              <a:miter lim="800000"/>
              <a:headEnd/>
              <a:tailEnd/>
            </a:ln>
          </p:spPr>
          <p:txBody>
            <a:bodyPr/>
            <a:lstStyle/>
            <a:p>
              <a:pPr algn="just"/>
              <a:endParaRPr lang="en-US" altLang="zh-CN" sz="1000">
                <a:solidFill>
                  <a:srgbClr val="CC0000"/>
                </a:solidFill>
                <a:ea typeface="宋体" pitchFamily="2" charset="-122"/>
              </a:endParaRPr>
            </a:p>
            <a:p>
              <a:pPr algn="just"/>
              <a:endParaRPr lang="en-US" altLang="zh-CN" sz="1000">
                <a:solidFill>
                  <a:srgbClr val="CC0000"/>
                </a:solidFill>
                <a:ea typeface="宋体" pitchFamily="2" charset="-122"/>
              </a:endParaRPr>
            </a:p>
            <a:p>
              <a:pPr algn="just"/>
              <a:endParaRPr lang="en-US" altLang="zh-CN" sz="1000">
                <a:solidFill>
                  <a:srgbClr val="CC0000"/>
                </a:solidFill>
                <a:ea typeface="宋体" pitchFamily="2" charset="-122"/>
              </a:endParaRPr>
            </a:p>
            <a:p>
              <a:pPr algn="just"/>
              <a:endParaRPr lang="en-US" altLang="zh-CN" sz="1000">
                <a:solidFill>
                  <a:srgbClr val="CC0000"/>
                </a:solidFill>
                <a:ea typeface="宋体" pitchFamily="2" charset="-122"/>
              </a:endParaRPr>
            </a:p>
            <a:p>
              <a:pPr algn="just"/>
              <a:endParaRPr lang="en-US" altLang="zh-CN" sz="1000">
                <a:solidFill>
                  <a:srgbClr val="CC0000"/>
                </a:solidFill>
                <a:ea typeface="宋体" pitchFamily="2" charset="-122"/>
              </a:endParaRPr>
            </a:p>
            <a:p>
              <a:endParaRPr lang="en-US" altLang="zh-CN" sz="4000">
                <a:solidFill>
                  <a:srgbClr val="CC0000"/>
                </a:solidFill>
                <a:ea typeface="宋体" pitchFamily="2" charset="-122"/>
              </a:endParaRPr>
            </a:p>
          </p:txBody>
        </p:sp>
        <p:sp>
          <p:nvSpPr>
            <p:cNvPr id="128012" name="Text Box 12"/>
            <p:cNvSpPr txBox="1">
              <a:spLocks noChangeArrowheads="1"/>
            </p:cNvSpPr>
            <p:nvPr/>
          </p:nvSpPr>
          <p:spPr bwMode="auto">
            <a:xfrm>
              <a:off x="1046" y="2199"/>
              <a:ext cx="2741" cy="1050"/>
            </a:xfrm>
            <a:prstGeom prst="rect">
              <a:avLst/>
            </a:prstGeom>
            <a:solidFill>
              <a:srgbClr val="CCFFFF"/>
            </a:solidFill>
            <a:ln w="9525">
              <a:solidFill>
                <a:srgbClr val="000000"/>
              </a:solidFill>
              <a:miter lim="800000"/>
              <a:headEnd/>
              <a:tailEnd/>
            </a:ln>
          </p:spPr>
          <p:txBody>
            <a:bodyPr/>
            <a:lstStyle/>
            <a:p>
              <a:endParaRPr lang="zh-CN" altLang="zh-CN" sz="3600">
                <a:solidFill>
                  <a:srgbClr val="CC0000"/>
                </a:solidFill>
                <a:ea typeface="宋体" pitchFamily="2" charset="-122"/>
              </a:endParaRPr>
            </a:p>
          </p:txBody>
        </p:sp>
        <p:sp>
          <p:nvSpPr>
            <p:cNvPr id="128013" name="AutoShape 13"/>
            <p:cNvSpPr>
              <a:spLocks noChangeArrowheads="1"/>
            </p:cNvSpPr>
            <p:nvPr/>
          </p:nvSpPr>
          <p:spPr bwMode="auto">
            <a:xfrm>
              <a:off x="1217" y="2315"/>
              <a:ext cx="857" cy="817"/>
            </a:xfrm>
            <a:prstGeom prst="can">
              <a:avLst>
                <a:gd name="adj" fmla="val 25000"/>
              </a:avLst>
            </a:prstGeom>
            <a:noFill/>
            <a:ln w="9525">
              <a:solidFill>
                <a:srgbClr val="000000"/>
              </a:solidFill>
              <a:round/>
              <a:headEnd/>
              <a:tailEnd/>
            </a:ln>
          </p:spPr>
          <p:txBody>
            <a:bodyPr/>
            <a:lstStyle/>
            <a:p>
              <a:endParaRPr lang="zh-CN" altLang="en-US"/>
            </a:p>
          </p:txBody>
        </p:sp>
        <p:sp>
          <p:nvSpPr>
            <p:cNvPr id="128014" name="Text Box 14"/>
            <p:cNvSpPr txBox="1">
              <a:spLocks noChangeArrowheads="1"/>
            </p:cNvSpPr>
            <p:nvPr/>
          </p:nvSpPr>
          <p:spPr bwMode="auto">
            <a:xfrm>
              <a:off x="1217" y="2493"/>
              <a:ext cx="857" cy="612"/>
            </a:xfrm>
            <a:prstGeom prst="rect">
              <a:avLst/>
            </a:prstGeom>
            <a:noFill/>
            <a:ln w="9525">
              <a:noFill/>
              <a:miter lim="800000"/>
              <a:headEnd/>
              <a:tailEnd/>
            </a:ln>
          </p:spPr>
          <p:txBody>
            <a:bodyPr/>
            <a:lstStyle/>
            <a:p>
              <a:r>
                <a:rPr lang="zh-CN" altLang="en-US">
                  <a:solidFill>
                    <a:srgbClr val="CC0000"/>
                  </a:solidFill>
                  <a:ea typeface="华文新魏" pitchFamily="2" charset="-122"/>
                </a:rPr>
                <a:t>引用控制数据库</a:t>
              </a:r>
            </a:p>
          </p:txBody>
        </p:sp>
        <p:sp>
          <p:nvSpPr>
            <p:cNvPr id="128015" name="Text Box 15"/>
            <p:cNvSpPr txBox="1">
              <a:spLocks noChangeArrowheads="1"/>
            </p:cNvSpPr>
            <p:nvPr/>
          </p:nvSpPr>
          <p:spPr bwMode="auto">
            <a:xfrm>
              <a:off x="2188" y="2782"/>
              <a:ext cx="1371" cy="467"/>
            </a:xfrm>
            <a:prstGeom prst="rect">
              <a:avLst/>
            </a:prstGeom>
            <a:noFill/>
            <a:ln w="9525">
              <a:noFill/>
              <a:miter lim="800000"/>
              <a:headEnd/>
              <a:tailEnd/>
            </a:ln>
          </p:spPr>
          <p:txBody>
            <a:bodyPr/>
            <a:lstStyle/>
            <a:p>
              <a:pPr lvl="1" algn="just"/>
              <a:r>
                <a:rPr lang="zh-CN" altLang="en-US">
                  <a:solidFill>
                    <a:srgbClr val="CC0000"/>
                  </a:solidFill>
                  <a:latin typeface="华文新魏" pitchFamily="2" charset="-122"/>
                  <a:ea typeface="华文新魏" pitchFamily="2" charset="-122"/>
                </a:rPr>
                <a:t>可信计算基</a:t>
              </a:r>
            </a:p>
            <a:p>
              <a:pPr lvl="1" algn="just"/>
              <a:r>
                <a:rPr lang="zh-CN" altLang="en-US">
                  <a:solidFill>
                    <a:srgbClr val="CC0000"/>
                  </a:solidFill>
                  <a:latin typeface="华文新魏" pitchFamily="2" charset="-122"/>
                  <a:ea typeface="华文新魏" pitchFamily="2" charset="-122"/>
                </a:rPr>
                <a:t>    </a:t>
              </a:r>
              <a:r>
                <a:rPr lang="en-US" altLang="zh-CN">
                  <a:solidFill>
                    <a:srgbClr val="CC0000"/>
                  </a:solidFill>
                  <a:latin typeface="华文新魏" pitchFamily="2" charset="-122"/>
                  <a:ea typeface="华文新魏" pitchFamily="2" charset="-122"/>
                </a:rPr>
                <a:t>TCB</a:t>
              </a:r>
            </a:p>
          </p:txBody>
        </p:sp>
        <p:sp>
          <p:nvSpPr>
            <p:cNvPr id="128016" name="Text Box 16"/>
            <p:cNvSpPr txBox="1">
              <a:spLocks noChangeArrowheads="1"/>
            </p:cNvSpPr>
            <p:nvPr/>
          </p:nvSpPr>
          <p:spPr bwMode="auto">
            <a:xfrm>
              <a:off x="2245" y="2315"/>
              <a:ext cx="1371" cy="350"/>
            </a:xfrm>
            <a:prstGeom prst="rect">
              <a:avLst/>
            </a:prstGeom>
            <a:solidFill>
              <a:srgbClr val="FFCC66"/>
            </a:solidFill>
            <a:ln w="9525">
              <a:solidFill>
                <a:srgbClr val="000000"/>
              </a:solidFill>
              <a:miter lim="800000"/>
              <a:headEnd/>
              <a:tailEnd/>
            </a:ln>
          </p:spPr>
          <p:txBody>
            <a:bodyPr/>
            <a:lstStyle/>
            <a:p>
              <a:pPr algn="just"/>
              <a:r>
                <a:rPr lang="zh-CN" altLang="en-US">
                  <a:solidFill>
                    <a:srgbClr val="CC0000"/>
                  </a:solidFill>
                  <a:ea typeface="华文新魏" pitchFamily="2" charset="-122"/>
                </a:rPr>
                <a:t>引用监视程序</a:t>
              </a:r>
            </a:p>
          </p:txBody>
        </p:sp>
        <p:sp>
          <p:nvSpPr>
            <p:cNvPr id="128017" name="Line 17"/>
            <p:cNvSpPr>
              <a:spLocks noChangeShapeType="1"/>
            </p:cNvSpPr>
            <p:nvPr/>
          </p:nvSpPr>
          <p:spPr bwMode="auto">
            <a:xfrm>
              <a:off x="3616" y="2490"/>
              <a:ext cx="685" cy="0"/>
            </a:xfrm>
            <a:prstGeom prst="line">
              <a:avLst/>
            </a:prstGeom>
            <a:noFill/>
            <a:ln w="19050">
              <a:solidFill>
                <a:srgbClr val="000000"/>
              </a:solidFill>
              <a:round/>
              <a:headEnd/>
              <a:tailEnd type="triangle" w="med" len="med"/>
            </a:ln>
          </p:spPr>
          <p:txBody>
            <a:bodyPr/>
            <a:lstStyle/>
            <a:p>
              <a:endParaRPr lang="zh-CN" altLang="en-US"/>
            </a:p>
          </p:txBody>
        </p:sp>
        <p:sp>
          <p:nvSpPr>
            <p:cNvPr id="128018" name="Text Box 18"/>
            <p:cNvSpPr txBox="1">
              <a:spLocks noChangeArrowheads="1"/>
            </p:cNvSpPr>
            <p:nvPr/>
          </p:nvSpPr>
          <p:spPr bwMode="auto">
            <a:xfrm>
              <a:off x="4130" y="1525"/>
              <a:ext cx="973" cy="349"/>
            </a:xfrm>
            <a:prstGeom prst="rect">
              <a:avLst/>
            </a:prstGeom>
            <a:solidFill>
              <a:srgbClr val="FFCC66"/>
            </a:solidFill>
            <a:ln w="9525">
              <a:noFill/>
              <a:miter lim="800000"/>
              <a:headEnd/>
              <a:tailEnd/>
            </a:ln>
          </p:spPr>
          <p:txBody>
            <a:bodyPr/>
            <a:lstStyle/>
            <a:p>
              <a:pPr algn="just"/>
              <a:r>
                <a:rPr lang="zh-CN" altLang="en-US" sz="2400">
                  <a:solidFill>
                    <a:srgbClr val="CC0000"/>
                  </a:solidFill>
                  <a:ea typeface="华文新魏" pitchFamily="2" charset="-122"/>
                </a:rPr>
                <a:t>用户空间</a:t>
              </a:r>
            </a:p>
          </p:txBody>
        </p:sp>
        <p:sp>
          <p:nvSpPr>
            <p:cNvPr id="128019" name="Text Box 19"/>
            <p:cNvSpPr txBox="1">
              <a:spLocks noChangeArrowheads="1"/>
            </p:cNvSpPr>
            <p:nvPr/>
          </p:nvSpPr>
          <p:spPr bwMode="auto">
            <a:xfrm>
              <a:off x="4105" y="2976"/>
              <a:ext cx="972" cy="349"/>
            </a:xfrm>
            <a:prstGeom prst="rect">
              <a:avLst/>
            </a:prstGeom>
            <a:solidFill>
              <a:srgbClr val="FFCC66"/>
            </a:solidFill>
            <a:ln w="9525">
              <a:noFill/>
              <a:miter lim="800000"/>
              <a:headEnd/>
              <a:tailEnd/>
            </a:ln>
          </p:spPr>
          <p:txBody>
            <a:bodyPr/>
            <a:lstStyle/>
            <a:p>
              <a:pPr algn="just"/>
              <a:r>
                <a:rPr lang="zh-CN" altLang="en-US" sz="2400">
                  <a:solidFill>
                    <a:srgbClr val="CC0000"/>
                  </a:solidFill>
                  <a:ea typeface="华文新魏" pitchFamily="2" charset="-122"/>
                </a:rPr>
                <a:t>内核空间</a:t>
              </a:r>
            </a:p>
          </p:txBody>
        </p:sp>
        <p:sp>
          <p:nvSpPr>
            <p:cNvPr id="128020" name="Line 20"/>
            <p:cNvSpPr>
              <a:spLocks noChangeShapeType="1"/>
            </p:cNvSpPr>
            <p:nvPr/>
          </p:nvSpPr>
          <p:spPr bwMode="auto">
            <a:xfrm rot="16200000" flipH="1">
              <a:off x="2580" y="1966"/>
              <a:ext cx="699" cy="0"/>
            </a:xfrm>
            <a:prstGeom prst="line">
              <a:avLst/>
            </a:prstGeom>
            <a:noFill/>
            <a:ln w="19050">
              <a:solidFill>
                <a:srgbClr val="000000"/>
              </a:solidFill>
              <a:round/>
              <a:headEnd/>
              <a:tailEnd type="triangle" w="med" len="med"/>
            </a:ln>
          </p:spPr>
          <p:txBody>
            <a:bodyPr/>
            <a:lstStyle/>
            <a:p>
              <a:endParaRPr lang="zh-CN" altLang="en-US"/>
            </a:p>
          </p:txBody>
        </p:sp>
        <p:sp>
          <p:nvSpPr>
            <p:cNvPr id="128021" name="AutoShape 21"/>
            <p:cNvSpPr>
              <a:spLocks noChangeArrowheads="1"/>
            </p:cNvSpPr>
            <p:nvPr/>
          </p:nvSpPr>
          <p:spPr bwMode="auto">
            <a:xfrm>
              <a:off x="1046" y="1149"/>
              <a:ext cx="1199" cy="700"/>
            </a:xfrm>
            <a:prstGeom prst="wedgeRectCallout">
              <a:avLst>
                <a:gd name="adj1" fmla="val 103014"/>
                <a:gd name="adj2" fmla="val 52028"/>
              </a:avLst>
            </a:prstGeom>
            <a:solidFill>
              <a:srgbClr val="FFCC66"/>
            </a:solidFill>
            <a:ln w="9525">
              <a:solidFill>
                <a:srgbClr val="000000"/>
              </a:solidFill>
              <a:miter lim="800000"/>
              <a:headEnd/>
              <a:tailEnd/>
            </a:ln>
          </p:spPr>
          <p:txBody>
            <a:bodyPr/>
            <a:lstStyle/>
            <a:p>
              <a:r>
                <a:rPr lang="zh-CN" altLang="en-US">
                  <a:solidFill>
                    <a:srgbClr val="CC0000"/>
                  </a:solidFill>
                  <a:ea typeface="华文新魏" pitchFamily="2" charset="-122"/>
                </a:rPr>
                <a:t>所有系统调用必须经过安全检查</a:t>
              </a:r>
            </a:p>
          </p:txBody>
        </p:sp>
        <p:sp>
          <p:nvSpPr>
            <p:cNvPr id="128022" name="Line 22"/>
            <p:cNvSpPr>
              <a:spLocks noChangeShapeType="1"/>
            </p:cNvSpPr>
            <p:nvPr/>
          </p:nvSpPr>
          <p:spPr bwMode="auto">
            <a:xfrm>
              <a:off x="703" y="1965"/>
              <a:ext cx="4569" cy="0"/>
            </a:xfrm>
            <a:prstGeom prst="line">
              <a:avLst/>
            </a:prstGeom>
            <a:noFill/>
            <a:ln w="19050">
              <a:solidFill>
                <a:srgbClr val="000000"/>
              </a:solidFill>
              <a:prstDash val="dash"/>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(3)</a:t>
            </a:r>
          </a:p>
        </p:txBody>
      </p:sp>
      <p:sp>
        <p:nvSpPr>
          <p:cNvPr id="129027"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29028" name="Group 32"/>
          <p:cNvGrpSpPr>
            <a:grpSpLocks/>
          </p:cNvGrpSpPr>
          <p:nvPr/>
        </p:nvGrpSpPr>
        <p:grpSpPr bwMode="auto">
          <a:xfrm>
            <a:off x="1836738" y="1341438"/>
            <a:ext cx="6191250" cy="4119562"/>
            <a:chOff x="1157" y="845"/>
            <a:chExt cx="3900" cy="2595"/>
          </a:xfrm>
        </p:grpSpPr>
        <p:sp>
          <p:nvSpPr>
            <p:cNvPr id="129029" name="Text Box 23"/>
            <p:cNvSpPr txBox="1">
              <a:spLocks noChangeArrowheads="1"/>
            </p:cNvSpPr>
            <p:nvPr/>
          </p:nvSpPr>
          <p:spPr bwMode="auto">
            <a:xfrm>
              <a:off x="1157" y="1697"/>
              <a:ext cx="725" cy="826"/>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a:t>
              </a:r>
            </a:p>
            <a:p>
              <a:pPr>
                <a:spcBef>
                  <a:spcPct val="50000"/>
                </a:spcBef>
              </a:pPr>
              <a:r>
                <a:rPr lang="zh-CN" altLang="en-US" sz="3200">
                  <a:solidFill>
                    <a:schemeClr val="tx2"/>
                  </a:solidFill>
                  <a:ea typeface="宋体" pitchFamily="2" charset="-122"/>
                </a:rPr>
                <a:t>策略</a:t>
              </a:r>
            </a:p>
          </p:txBody>
        </p:sp>
        <p:sp>
          <p:nvSpPr>
            <p:cNvPr id="129030" name="Text Box 24"/>
            <p:cNvSpPr txBox="1">
              <a:spLocks noChangeArrowheads="1"/>
            </p:cNvSpPr>
            <p:nvPr/>
          </p:nvSpPr>
          <p:spPr bwMode="auto">
            <a:xfrm>
              <a:off x="2290" y="845"/>
              <a:ext cx="907" cy="1133"/>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安全策略定义</a:t>
              </a:r>
            </a:p>
            <a:p>
              <a:pPr>
                <a:spcBef>
                  <a:spcPct val="50000"/>
                </a:spcBef>
              </a:pPr>
              <a:endParaRPr lang="en-US" altLang="zh-CN" sz="3200">
                <a:solidFill>
                  <a:schemeClr val="tx2"/>
                </a:solidFill>
                <a:ea typeface="宋体" pitchFamily="2" charset="-122"/>
              </a:endParaRPr>
            </a:p>
          </p:txBody>
        </p:sp>
        <p:sp>
          <p:nvSpPr>
            <p:cNvPr id="129031" name="Text Box 25"/>
            <p:cNvSpPr txBox="1">
              <a:spLocks noChangeArrowheads="1"/>
            </p:cNvSpPr>
            <p:nvPr/>
          </p:nvSpPr>
          <p:spPr bwMode="auto">
            <a:xfrm>
              <a:off x="2290" y="2296"/>
              <a:ext cx="907" cy="1133"/>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安全策略分类</a:t>
              </a:r>
            </a:p>
            <a:p>
              <a:pPr>
                <a:spcBef>
                  <a:spcPct val="50000"/>
                </a:spcBef>
              </a:pPr>
              <a:endParaRPr lang="en-US" altLang="zh-CN" sz="3200">
                <a:solidFill>
                  <a:schemeClr val="tx2"/>
                </a:solidFill>
                <a:ea typeface="宋体" pitchFamily="2" charset="-122"/>
              </a:endParaRPr>
            </a:p>
          </p:txBody>
        </p:sp>
        <p:sp>
          <p:nvSpPr>
            <p:cNvPr id="129032" name="Text Box 26"/>
            <p:cNvSpPr txBox="1">
              <a:spLocks noChangeArrowheads="1"/>
            </p:cNvSpPr>
            <p:nvPr/>
          </p:nvSpPr>
          <p:spPr bwMode="auto">
            <a:xfrm>
              <a:off x="3515" y="2341"/>
              <a:ext cx="1542" cy="327"/>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800">
                  <a:solidFill>
                    <a:schemeClr val="tx2"/>
                  </a:solidFill>
                  <a:ea typeface="宋体" pitchFamily="2" charset="-122"/>
                </a:rPr>
                <a:t>军事安全策略</a:t>
              </a:r>
            </a:p>
          </p:txBody>
        </p:sp>
        <p:sp>
          <p:nvSpPr>
            <p:cNvPr id="129033" name="Text Box 27"/>
            <p:cNvSpPr txBox="1">
              <a:spLocks noChangeArrowheads="1"/>
            </p:cNvSpPr>
            <p:nvPr/>
          </p:nvSpPr>
          <p:spPr bwMode="auto">
            <a:xfrm>
              <a:off x="3515" y="3113"/>
              <a:ext cx="1542" cy="327"/>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800">
                  <a:solidFill>
                    <a:schemeClr val="tx2"/>
                  </a:solidFill>
                  <a:ea typeface="宋体" pitchFamily="2" charset="-122"/>
                </a:rPr>
                <a:t>商业安全策略</a:t>
              </a:r>
            </a:p>
          </p:txBody>
        </p:sp>
        <p:sp>
          <p:nvSpPr>
            <p:cNvPr id="129034" name="AutoShape 28"/>
            <p:cNvSpPr>
              <a:spLocks/>
            </p:cNvSpPr>
            <p:nvPr/>
          </p:nvSpPr>
          <p:spPr bwMode="auto">
            <a:xfrm>
              <a:off x="1927" y="1207"/>
              <a:ext cx="318" cy="1815"/>
            </a:xfrm>
            <a:prstGeom prst="leftBrace">
              <a:avLst>
                <a:gd name="adj1" fmla="val 47563"/>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29035" name="AutoShape 29"/>
            <p:cNvSpPr>
              <a:spLocks/>
            </p:cNvSpPr>
            <p:nvPr/>
          </p:nvSpPr>
          <p:spPr bwMode="auto">
            <a:xfrm>
              <a:off x="3198" y="2387"/>
              <a:ext cx="272" cy="998"/>
            </a:xfrm>
            <a:prstGeom prst="leftBrace">
              <a:avLst>
                <a:gd name="adj1" fmla="val 3057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29036" name="Text Box 30"/>
            <p:cNvSpPr txBox="1">
              <a:spLocks noChangeArrowheads="1"/>
            </p:cNvSpPr>
            <p:nvPr/>
          </p:nvSpPr>
          <p:spPr bwMode="auto">
            <a:xfrm>
              <a:off x="3470" y="1049"/>
              <a:ext cx="1542" cy="74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400">
                  <a:solidFill>
                    <a:schemeClr val="tx2"/>
                  </a:solidFill>
                  <a:ea typeface="宋体" pitchFamily="2" charset="-122"/>
                </a:rPr>
                <a:t>用于授权使用其计算机及信息资源的规则</a:t>
              </a:r>
            </a:p>
          </p:txBody>
        </p:sp>
        <p:sp>
          <p:nvSpPr>
            <p:cNvPr id="129037" name="Line 31"/>
            <p:cNvSpPr>
              <a:spLocks noChangeShapeType="1"/>
            </p:cNvSpPr>
            <p:nvPr/>
          </p:nvSpPr>
          <p:spPr bwMode="auto">
            <a:xfrm>
              <a:off x="3198" y="1389"/>
              <a:ext cx="272"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(4)</a:t>
            </a:r>
          </a:p>
        </p:txBody>
      </p:sp>
      <p:sp>
        <p:nvSpPr>
          <p:cNvPr id="130051"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30052" name="Group 26"/>
          <p:cNvGrpSpPr>
            <a:grpSpLocks/>
          </p:cNvGrpSpPr>
          <p:nvPr/>
        </p:nvGrpSpPr>
        <p:grpSpPr bwMode="auto">
          <a:xfrm>
            <a:off x="1403350" y="1773238"/>
            <a:ext cx="6838950" cy="3603625"/>
            <a:chOff x="1157" y="1170"/>
            <a:chExt cx="4308" cy="2270"/>
          </a:xfrm>
        </p:grpSpPr>
        <p:sp>
          <p:nvSpPr>
            <p:cNvPr id="130053" name="Text Box 15"/>
            <p:cNvSpPr txBox="1">
              <a:spLocks noChangeArrowheads="1"/>
            </p:cNvSpPr>
            <p:nvPr/>
          </p:nvSpPr>
          <p:spPr bwMode="auto">
            <a:xfrm>
              <a:off x="1157" y="1697"/>
              <a:ext cx="725" cy="1287"/>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a:t>
              </a:r>
            </a:p>
            <a:p>
              <a:pPr>
                <a:spcBef>
                  <a:spcPct val="50000"/>
                </a:spcBef>
              </a:pPr>
              <a:r>
                <a:rPr lang="zh-CN" altLang="en-US" sz="3200">
                  <a:solidFill>
                    <a:schemeClr val="tx2"/>
                  </a:solidFill>
                  <a:ea typeface="宋体" pitchFamily="2" charset="-122"/>
                </a:rPr>
                <a:t>策略</a:t>
              </a:r>
            </a:p>
            <a:p>
              <a:pPr>
                <a:spcBef>
                  <a:spcPct val="50000"/>
                </a:spcBef>
              </a:pPr>
              <a:r>
                <a:rPr lang="zh-CN" altLang="en-US" sz="3200">
                  <a:solidFill>
                    <a:schemeClr val="tx2"/>
                  </a:solidFill>
                  <a:ea typeface="宋体" pitchFamily="2" charset="-122"/>
                </a:rPr>
                <a:t>实施</a:t>
              </a:r>
            </a:p>
          </p:txBody>
        </p:sp>
        <p:sp>
          <p:nvSpPr>
            <p:cNvPr id="130054" name="Text Box 17"/>
            <p:cNvSpPr txBox="1">
              <a:spLocks noChangeArrowheads="1"/>
            </p:cNvSpPr>
            <p:nvPr/>
          </p:nvSpPr>
          <p:spPr bwMode="auto">
            <a:xfrm>
              <a:off x="2245" y="2531"/>
              <a:ext cx="907" cy="672"/>
            </a:xfrm>
            <a:prstGeom prst="rect">
              <a:avLst/>
            </a:prstGeom>
            <a:solidFill>
              <a:schemeClr val="accent1"/>
            </a:solidFill>
            <a:ln w="12700" cap="sq">
              <a:noFill/>
              <a:miter lim="800000"/>
              <a:headEnd type="none" w="sm" len="sm"/>
              <a:tailEnd type="none" w="sm" len="sm"/>
            </a:ln>
          </p:spPr>
          <p:txBody>
            <a:bodyPr>
              <a:spAutoFit/>
            </a:bodyPr>
            <a:lstStyle/>
            <a:p>
              <a:r>
                <a:rPr lang="zh-CN" altLang="en-US" sz="3200">
                  <a:solidFill>
                    <a:schemeClr val="tx2"/>
                  </a:solidFill>
                  <a:ea typeface="宋体" pitchFamily="2" charset="-122"/>
                </a:rPr>
                <a:t>访问控制策略</a:t>
              </a:r>
            </a:p>
          </p:txBody>
        </p:sp>
        <p:sp>
          <p:nvSpPr>
            <p:cNvPr id="130055" name="Text Box 18"/>
            <p:cNvSpPr txBox="1">
              <a:spLocks noChangeArrowheads="1"/>
            </p:cNvSpPr>
            <p:nvPr/>
          </p:nvSpPr>
          <p:spPr bwMode="auto">
            <a:xfrm>
              <a:off x="3515" y="2341"/>
              <a:ext cx="1950" cy="327"/>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800">
                  <a:solidFill>
                    <a:schemeClr val="tx2"/>
                  </a:solidFill>
                  <a:ea typeface="宋体" pitchFamily="2" charset="-122"/>
                </a:rPr>
                <a:t>自主访问控制策略</a:t>
              </a:r>
            </a:p>
          </p:txBody>
        </p:sp>
        <p:sp>
          <p:nvSpPr>
            <p:cNvPr id="130056" name="Text Box 19"/>
            <p:cNvSpPr txBox="1">
              <a:spLocks noChangeArrowheads="1"/>
            </p:cNvSpPr>
            <p:nvPr/>
          </p:nvSpPr>
          <p:spPr bwMode="auto">
            <a:xfrm>
              <a:off x="3515" y="3113"/>
              <a:ext cx="1950" cy="327"/>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800">
                  <a:solidFill>
                    <a:schemeClr val="tx2"/>
                  </a:solidFill>
                  <a:ea typeface="宋体" pitchFamily="2" charset="-122"/>
                </a:rPr>
                <a:t>强制访问控制策略</a:t>
              </a:r>
            </a:p>
          </p:txBody>
        </p:sp>
        <p:sp>
          <p:nvSpPr>
            <p:cNvPr id="130057" name="AutoShape 20"/>
            <p:cNvSpPr>
              <a:spLocks/>
            </p:cNvSpPr>
            <p:nvPr/>
          </p:nvSpPr>
          <p:spPr bwMode="auto">
            <a:xfrm>
              <a:off x="1927" y="1207"/>
              <a:ext cx="318" cy="1815"/>
            </a:xfrm>
            <a:prstGeom prst="leftBrace">
              <a:avLst>
                <a:gd name="adj1" fmla="val 47563"/>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30058" name="AutoShape 21"/>
            <p:cNvSpPr>
              <a:spLocks/>
            </p:cNvSpPr>
            <p:nvPr/>
          </p:nvSpPr>
          <p:spPr bwMode="auto">
            <a:xfrm>
              <a:off x="3198" y="2387"/>
              <a:ext cx="272" cy="998"/>
            </a:xfrm>
            <a:prstGeom prst="leftBrace">
              <a:avLst>
                <a:gd name="adj1" fmla="val 3057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30059" name="Text Box 22"/>
            <p:cNvSpPr txBox="1">
              <a:spLocks noChangeArrowheads="1"/>
            </p:cNvSpPr>
            <p:nvPr/>
          </p:nvSpPr>
          <p:spPr bwMode="auto">
            <a:xfrm>
              <a:off x="3470" y="1237"/>
              <a:ext cx="1542" cy="288"/>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400">
                  <a:solidFill>
                    <a:schemeClr val="tx2"/>
                  </a:solidFill>
                  <a:ea typeface="宋体" pitchFamily="2" charset="-122"/>
                </a:rPr>
                <a:t>标识、鉴别、</a:t>
              </a:r>
              <a:r>
                <a:rPr lang="en-US" altLang="zh-CN" sz="2400">
                  <a:solidFill>
                    <a:schemeClr val="tx2"/>
                  </a:solidFill>
                  <a:ea typeface="宋体" pitchFamily="2" charset="-122"/>
                </a:rPr>
                <a:t>…</a:t>
              </a:r>
            </a:p>
          </p:txBody>
        </p:sp>
        <p:sp>
          <p:nvSpPr>
            <p:cNvPr id="130060" name="Line 23"/>
            <p:cNvSpPr>
              <a:spLocks noChangeShapeType="1"/>
            </p:cNvSpPr>
            <p:nvPr/>
          </p:nvSpPr>
          <p:spPr bwMode="auto">
            <a:xfrm>
              <a:off x="3198" y="1389"/>
              <a:ext cx="27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30061" name="Text Box 24"/>
            <p:cNvSpPr txBox="1">
              <a:spLocks noChangeArrowheads="1"/>
            </p:cNvSpPr>
            <p:nvPr/>
          </p:nvSpPr>
          <p:spPr bwMode="auto">
            <a:xfrm>
              <a:off x="2245" y="1207"/>
              <a:ext cx="907" cy="672"/>
            </a:xfrm>
            <a:prstGeom prst="rect">
              <a:avLst/>
            </a:prstGeom>
            <a:solidFill>
              <a:schemeClr val="accent1"/>
            </a:solidFill>
            <a:ln w="12700" cap="sq">
              <a:noFill/>
              <a:miter lim="800000"/>
              <a:headEnd type="none" w="sm" len="sm"/>
              <a:tailEnd type="none" w="sm" len="sm"/>
            </a:ln>
          </p:spPr>
          <p:txBody>
            <a:bodyPr>
              <a:spAutoFit/>
            </a:bodyPr>
            <a:lstStyle/>
            <a:p>
              <a:r>
                <a:rPr lang="zh-CN" altLang="en-US" sz="3200">
                  <a:solidFill>
                    <a:schemeClr val="tx2"/>
                  </a:solidFill>
                  <a:ea typeface="宋体" pitchFamily="2" charset="-122"/>
                </a:rPr>
                <a:t>访问控制策略</a:t>
              </a:r>
            </a:p>
          </p:txBody>
        </p:sp>
        <p:sp>
          <p:nvSpPr>
            <p:cNvPr id="130062" name="Text Box 25"/>
            <p:cNvSpPr txBox="1">
              <a:spLocks noChangeArrowheads="1"/>
            </p:cNvSpPr>
            <p:nvPr/>
          </p:nvSpPr>
          <p:spPr bwMode="auto">
            <a:xfrm>
              <a:off x="2245" y="1170"/>
              <a:ext cx="907" cy="672"/>
            </a:xfrm>
            <a:prstGeom prst="rect">
              <a:avLst/>
            </a:prstGeom>
            <a:solidFill>
              <a:schemeClr val="accent1"/>
            </a:solidFill>
            <a:ln w="12700" cap="sq">
              <a:noFill/>
              <a:miter lim="800000"/>
              <a:headEnd type="none" w="sm" len="sm"/>
              <a:tailEnd type="none" w="sm" len="sm"/>
            </a:ln>
          </p:spPr>
          <p:txBody>
            <a:bodyPr>
              <a:spAutoFit/>
            </a:bodyPr>
            <a:lstStyle/>
            <a:p>
              <a:r>
                <a:rPr lang="zh-CN" altLang="en-US" sz="3200">
                  <a:solidFill>
                    <a:schemeClr val="tx2"/>
                  </a:solidFill>
                  <a:ea typeface="宋体" pitchFamily="2" charset="-122"/>
                </a:rPr>
                <a:t>访问支持策略</a:t>
              </a:r>
            </a:p>
          </p:txBody>
        </p:sp>
      </p:grpSp>
    </p:spTree>
  </p:cSld>
  <p:clrMapOvr>
    <a:masterClrMapping/>
  </p:clrMapOvr>
  <p:transition>
    <p:check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(5)</a:t>
            </a:r>
          </a:p>
        </p:txBody>
      </p:sp>
      <p:sp>
        <p:nvSpPr>
          <p:cNvPr id="131075"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31076" name="Group 19"/>
          <p:cNvGrpSpPr>
            <a:grpSpLocks/>
          </p:cNvGrpSpPr>
          <p:nvPr/>
        </p:nvGrpSpPr>
        <p:grpSpPr bwMode="auto">
          <a:xfrm>
            <a:off x="1403350" y="1663700"/>
            <a:ext cx="6553200" cy="3625850"/>
            <a:chOff x="884" y="1048"/>
            <a:chExt cx="4128" cy="2284"/>
          </a:xfrm>
        </p:grpSpPr>
        <p:sp>
          <p:nvSpPr>
            <p:cNvPr id="131077" name="Text Box 5"/>
            <p:cNvSpPr txBox="1">
              <a:spLocks noChangeArrowheads="1"/>
            </p:cNvSpPr>
            <p:nvPr/>
          </p:nvSpPr>
          <p:spPr bwMode="auto">
            <a:xfrm>
              <a:off x="884" y="1644"/>
              <a:ext cx="725" cy="826"/>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a:t>
              </a:r>
            </a:p>
            <a:p>
              <a:pPr>
                <a:spcBef>
                  <a:spcPct val="50000"/>
                </a:spcBef>
              </a:pPr>
              <a:r>
                <a:rPr lang="zh-CN" altLang="en-US" sz="3200">
                  <a:solidFill>
                    <a:schemeClr val="tx2"/>
                  </a:solidFill>
                  <a:ea typeface="宋体" pitchFamily="2" charset="-122"/>
                </a:rPr>
                <a:t>模型</a:t>
              </a:r>
            </a:p>
          </p:txBody>
        </p:sp>
        <p:sp>
          <p:nvSpPr>
            <p:cNvPr id="131078" name="Text Box 6"/>
            <p:cNvSpPr txBox="1">
              <a:spLocks noChangeArrowheads="1"/>
            </p:cNvSpPr>
            <p:nvPr/>
          </p:nvSpPr>
          <p:spPr bwMode="auto">
            <a:xfrm>
              <a:off x="1972" y="2478"/>
              <a:ext cx="907" cy="518"/>
            </a:xfrm>
            <a:prstGeom prst="rect">
              <a:avLst/>
            </a:prstGeom>
            <a:solidFill>
              <a:schemeClr val="accent1"/>
            </a:solidFill>
            <a:ln w="12700" cap="sq">
              <a:noFill/>
              <a:miter lim="800000"/>
              <a:headEnd type="none" w="sm" len="sm"/>
              <a:tailEnd type="none" w="sm" len="sm"/>
            </a:ln>
          </p:spPr>
          <p:txBody>
            <a:bodyPr>
              <a:spAutoFit/>
            </a:bodyPr>
            <a:lstStyle/>
            <a:p>
              <a:r>
                <a:rPr lang="zh-CN" altLang="en-US" sz="2400">
                  <a:solidFill>
                    <a:schemeClr val="tx2"/>
                  </a:solidFill>
                  <a:ea typeface="宋体" pitchFamily="2" charset="-122"/>
                </a:rPr>
                <a:t>基于格的安全模型</a:t>
              </a:r>
              <a:r>
                <a:rPr lang="zh-CN" altLang="en-US">
                  <a:solidFill>
                    <a:schemeClr val="tx2"/>
                  </a:solidFill>
                  <a:ea typeface="宋体" pitchFamily="2" charset="-122"/>
                </a:rPr>
                <a:t> </a:t>
              </a:r>
            </a:p>
          </p:txBody>
        </p:sp>
        <p:sp>
          <p:nvSpPr>
            <p:cNvPr id="131079" name="Text Box 7"/>
            <p:cNvSpPr txBox="1">
              <a:spLocks noChangeArrowheads="1"/>
            </p:cNvSpPr>
            <p:nvPr/>
          </p:nvSpPr>
          <p:spPr bwMode="auto">
            <a:xfrm>
              <a:off x="3242" y="2288"/>
              <a:ext cx="118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Bell-LaPadula </a:t>
              </a:r>
            </a:p>
          </p:txBody>
        </p:sp>
        <p:sp>
          <p:nvSpPr>
            <p:cNvPr id="131080" name="Text Box 8"/>
            <p:cNvSpPr txBox="1">
              <a:spLocks noChangeArrowheads="1"/>
            </p:cNvSpPr>
            <p:nvPr/>
          </p:nvSpPr>
          <p:spPr bwMode="auto">
            <a:xfrm>
              <a:off x="3242" y="3060"/>
              <a:ext cx="109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D.Denning </a:t>
              </a:r>
            </a:p>
          </p:txBody>
        </p:sp>
        <p:sp>
          <p:nvSpPr>
            <p:cNvPr id="131081" name="AutoShape 9"/>
            <p:cNvSpPr>
              <a:spLocks/>
            </p:cNvSpPr>
            <p:nvPr/>
          </p:nvSpPr>
          <p:spPr bwMode="auto">
            <a:xfrm>
              <a:off x="1654" y="1154"/>
              <a:ext cx="318" cy="1815"/>
            </a:xfrm>
            <a:prstGeom prst="leftBrace">
              <a:avLst>
                <a:gd name="adj1" fmla="val 47563"/>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31082" name="AutoShape 10"/>
            <p:cNvSpPr>
              <a:spLocks/>
            </p:cNvSpPr>
            <p:nvPr/>
          </p:nvSpPr>
          <p:spPr bwMode="auto">
            <a:xfrm>
              <a:off x="2925" y="2334"/>
              <a:ext cx="272" cy="998"/>
            </a:xfrm>
            <a:prstGeom prst="leftBrace">
              <a:avLst>
                <a:gd name="adj1" fmla="val 3057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31083" name="Text Box 11"/>
            <p:cNvSpPr txBox="1">
              <a:spLocks noChangeArrowheads="1"/>
            </p:cNvSpPr>
            <p:nvPr/>
          </p:nvSpPr>
          <p:spPr bwMode="auto">
            <a:xfrm>
              <a:off x="3198" y="1048"/>
              <a:ext cx="997"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Lampson </a:t>
              </a:r>
            </a:p>
          </p:txBody>
        </p:sp>
        <p:sp>
          <p:nvSpPr>
            <p:cNvPr id="131084" name="Text Box 13"/>
            <p:cNvSpPr txBox="1">
              <a:spLocks noChangeArrowheads="1"/>
            </p:cNvSpPr>
            <p:nvPr/>
          </p:nvSpPr>
          <p:spPr bwMode="auto">
            <a:xfrm>
              <a:off x="1972" y="1154"/>
              <a:ext cx="907" cy="672"/>
            </a:xfrm>
            <a:prstGeom prst="rect">
              <a:avLst/>
            </a:prstGeom>
            <a:solidFill>
              <a:schemeClr val="accent1"/>
            </a:solidFill>
            <a:ln w="12700" cap="sq">
              <a:noFill/>
              <a:miter lim="800000"/>
              <a:headEnd type="none" w="sm" len="sm"/>
              <a:tailEnd type="none" w="sm" len="sm"/>
            </a:ln>
          </p:spPr>
          <p:txBody>
            <a:bodyPr>
              <a:spAutoFit/>
            </a:bodyPr>
            <a:lstStyle/>
            <a:p>
              <a:r>
                <a:rPr lang="zh-CN" altLang="en-US" sz="3200">
                  <a:solidFill>
                    <a:schemeClr val="tx2"/>
                  </a:solidFill>
                  <a:ea typeface="宋体" pitchFamily="2" charset="-122"/>
                </a:rPr>
                <a:t>访问控制策略</a:t>
              </a:r>
            </a:p>
          </p:txBody>
        </p:sp>
        <p:sp>
          <p:nvSpPr>
            <p:cNvPr id="131085" name="Text Box 14"/>
            <p:cNvSpPr txBox="1">
              <a:spLocks noChangeArrowheads="1"/>
            </p:cNvSpPr>
            <p:nvPr/>
          </p:nvSpPr>
          <p:spPr bwMode="auto">
            <a:xfrm>
              <a:off x="1972" y="1117"/>
              <a:ext cx="907" cy="978"/>
            </a:xfrm>
            <a:prstGeom prst="rect">
              <a:avLst/>
            </a:prstGeom>
            <a:solidFill>
              <a:schemeClr val="accent1"/>
            </a:solidFill>
            <a:ln w="12700" cap="sq">
              <a:noFill/>
              <a:miter lim="800000"/>
              <a:headEnd type="none" w="sm" len="sm"/>
              <a:tailEnd type="none" w="sm" len="sm"/>
            </a:ln>
          </p:spPr>
          <p:txBody>
            <a:bodyPr>
              <a:spAutoFit/>
            </a:bodyPr>
            <a:lstStyle/>
            <a:p>
              <a:r>
                <a:rPr lang="zh-CN" altLang="en-US" sz="2400">
                  <a:solidFill>
                    <a:schemeClr val="tx2"/>
                  </a:solidFill>
                  <a:ea typeface="宋体" pitchFamily="2" charset="-122"/>
                </a:rPr>
                <a:t>基于访问控制矩阵的安全模型 </a:t>
              </a:r>
            </a:p>
          </p:txBody>
        </p:sp>
        <p:sp>
          <p:nvSpPr>
            <p:cNvPr id="131086" name="Text Box 15"/>
            <p:cNvSpPr txBox="1">
              <a:spLocks noChangeArrowheads="1"/>
            </p:cNvSpPr>
            <p:nvPr/>
          </p:nvSpPr>
          <p:spPr bwMode="auto">
            <a:xfrm>
              <a:off x="3198" y="1411"/>
              <a:ext cx="1542"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Graham-Denning </a:t>
              </a:r>
            </a:p>
          </p:txBody>
        </p:sp>
        <p:sp>
          <p:nvSpPr>
            <p:cNvPr id="131087" name="Text Box 16"/>
            <p:cNvSpPr txBox="1">
              <a:spLocks noChangeArrowheads="1"/>
            </p:cNvSpPr>
            <p:nvPr/>
          </p:nvSpPr>
          <p:spPr bwMode="auto">
            <a:xfrm>
              <a:off x="3198" y="1819"/>
              <a:ext cx="1814"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Harrison-Ruzzo-Ullman </a:t>
              </a:r>
            </a:p>
          </p:txBody>
        </p:sp>
        <p:sp>
          <p:nvSpPr>
            <p:cNvPr id="131088" name="AutoShape 18"/>
            <p:cNvSpPr>
              <a:spLocks/>
            </p:cNvSpPr>
            <p:nvPr/>
          </p:nvSpPr>
          <p:spPr bwMode="auto">
            <a:xfrm>
              <a:off x="2925" y="1117"/>
              <a:ext cx="182" cy="907"/>
            </a:xfrm>
            <a:prstGeom prst="leftBrace">
              <a:avLst>
                <a:gd name="adj1" fmla="val 41529"/>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152400"/>
            <a:ext cx="7772400" cy="1206500"/>
          </a:xfrm>
        </p:spPr>
        <p:txBody>
          <a:bodyPr/>
          <a:lstStyle/>
          <a:p>
            <a:pPr eaLnBrk="1" hangingPunct="1"/>
            <a:r>
              <a:rPr lang="zh-CN" altLang="en-US" sz="3800" smtClean="0">
                <a:solidFill>
                  <a:srgbClr val="FF0000"/>
                </a:solidFill>
                <a:latin typeface="仿宋_GB2312" pitchFamily="49" charset="-122"/>
                <a:ea typeface="仿宋_GB2312" pitchFamily="49" charset="-122"/>
              </a:rPr>
              <a:t>研究和观察操作系统的</a:t>
            </a:r>
            <a:br>
              <a:rPr lang="zh-CN" altLang="en-US" sz="3800" smtClean="0">
                <a:solidFill>
                  <a:srgbClr val="FF0000"/>
                </a:solidFill>
                <a:latin typeface="仿宋_GB2312" pitchFamily="49" charset="-122"/>
                <a:ea typeface="仿宋_GB2312" pitchFamily="49" charset="-122"/>
              </a:rPr>
            </a:br>
            <a:r>
              <a:rPr lang="zh-CN" altLang="en-US" sz="3800" smtClean="0">
                <a:solidFill>
                  <a:srgbClr val="FF0000"/>
                </a:solidFill>
                <a:latin typeface="仿宋_GB2312" pitchFamily="49" charset="-122"/>
                <a:ea typeface="仿宋_GB2312" pitchFamily="49" charset="-122"/>
              </a:rPr>
              <a:t>不同角度、方法和观点</a:t>
            </a:r>
          </a:p>
        </p:txBody>
      </p:sp>
      <p:sp>
        <p:nvSpPr>
          <p:cNvPr id="494596" name="Text Box 4"/>
          <p:cNvSpPr txBox="1">
            <a:spLocks noChangeArrowheads="1"/>
          </p:cNvSpPr>
          <p:nvPr/>
        </p:nvSpPr>
        <p:spPr bwMode="auto">
          <a:xfrm>
            <a:off x="4932363" y="3716338"/>
            <a:ext cx="1806575" cy="93503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dirty="0">
                <a:solidFill>
                  <a:srgbClr val="008000"/>
                </a:solidFill>
                <a:latin typeface="仿宋_GB2312" pitchFamily="49" charset="-122"/>
              </a:rPr>
              <a:t>OS</a:t>
            </a:r>
            <a:r>
              <a:rPr kumimoji="0" lang="zh-CN" altLang="en-US" sz="2400" dirty="0">
                <a:solidFill>
                  <a:srgbClr val="008000"/>
                </a:solidFill>
                <a:latin typeface="仿宋_GB2312" pitchFamily="49" charset="-122"/>
              </a:rPr>
              <a:t>是虚拟机</a:t>
            </a:r>
          </a:p>
          <a:p>
            <a:pPr algn="just" eaLnBrk="0" hangingPunct="0">
              <a:defRPr/>
            </a:pPr>
            <a:endParaRPr kumimoji="0" lang="zh-CN" altLang="en-US" b="1" dirty="0">
              <a:solidFill>
                <a:srgbClr val="0000FF"/>
              </a:solidFill>
              <a:latin typeface="仿宋_GB2312" pitchFamily="49" charset="-122"/>
            </a:endParaRPr>
          </a:p>
          <a:p>
            <a:pPr algn="just" eaLnBrk="0" hangingPunct="0">
              <a:defRPr/>
            </a:pPr>
            <a:endParaRPr kumimoji="0" lang="zh-CN" altLang="en-US" b="1" dirty="0">
              <a:solidFill>
                <a:srgbClr val="0000FF"/>
              </a:solidFill>
              <a:latin typeface="仿宋_GB2312" pitchFamily="49" charset="-122"/>
            </a:endParaRPr>
          </a:p>
          <a:p>
            <a:pPr algn="just" eaLnBrk="0" hangingPunct="0">
              <a:defRPr/>
            </a:pPr>
            <a:endParaRPr kumimoji="0" lang="zh-CN" altLang="en-US" b="1" dirty="0">
              <a:solidFill>
                <a:srgbClr val="0000FF"/>
              </a:solidFill>
              <a:latin typeface="仿宋_GB2312" pitchFamily="49" charset="-122"/>
            </a:endParaRPr>
          </a:p>
          <a:p>
            <a:pPr algn="just" eaLnBrk="0" hangingPunct="0">
              <a:defRPr/>
            </a:pPr>
            <a:endParaRPr kumimoji="0" lang="zh-CN" altLang="en-US" b="1" dirty="0">
              <a:solidFill>
                <a:srgbClr val="0000FF"/>
              </a:solidFill>
              <a:latin typeface="仿宋_GB2312" pitchFamily="49" charset="-122"/>
            </a:endParaRPr>
          </a:p>
          <a:p>
            <a:pPr algn="just" eaLnBrk="0" hangingPunct="0">
              <a:defRPr/>
            </a:pPr>
            <a:endParaRPr kumimoji="0" lang="en-US" altLang="zh-CN" b="1" dirty="0">
              <a:solidFill>
                <a:srgbClr val="0000FF"/>
              </a:solidFill>
              <a:latin typeface="仿宋_GB2312" pitchFamily="49" charset="-122"/>
            </a:endParaRPr>
          </a:p>
        </p:txBody>
      </p:sp>
      <p:sp>
        <p:nvSpPr>
          <p:cNvPr id="494597" name="Text Box 5"/>
          <p:cNvSpPr txBox="1">
            <a:spLocks noChangeArrowheads="1"/>
          </p:cNvSpPr>
          <p:nvPr/>
        </p:nvSpPr>
        <p:spPr bwMode="auto">
          <a:xfrm>
            <a:off x="4859338" y="5084763"/>
            <a:ext cx="1806575" cy="7588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ctr" hangingPunct="0">
              <a:defRPr/>
            </a:pPr>
            <a:r>
              <a:rPr kumimoji="0" lang="en-US" altLang="zh-CN" sz="2400" b="1" dirty="0">
                <a:solidFill>
                  <a:srgbClr val="FF0000"/>
                </a:solidFill>
                <a:latin typeface="仿宋_GB2312" pitchFamily="49" charset="-122"/>
              </a:rPr>
              <a:t> </a:t>
            </a:r>
            <a:r>
              <a:rPr kumimoji="0" lang="zh-CN" altLang="en-US" b="1" dirty="0">
                <a:solidFill>
                  <a:srgbClr val="FF0000"/>
                </a:solidFill>
                <a:latin typeface="仿宋_GB2312" pitchFamily="49" charset="-122"/>
              </a:rPr>
              <a:t>系统实现</a:t>
            </a:r>
          </a:p>
          <a:p>
            <a:pPr algn="just" eaLnBrk="0" fontAlgn="ctr" hangingPunct="0">
              <a:defRPr/>
            </a:pPr>
            <a:r>
              <a:rPr kumimoji="0" lang="zh-CN" altLang="en-US" b="1" dirty="0">
                <a:solidFill>
                  <a:srgbClr val="FF0000"/>
                </a:solidFill>
                <a:latin typeface="仿宋_GB2312" pitchFamily="49" charset="-122"/>
              </a:rPr>
              <a:t>  的观点</a:t>
            </a:r>
          </a:p>
        </p:txBody>
      </p:sp>
      <p:sp>
        <p:nvSpPr>
          <p:cNvPr id="494598" name="Text Box 6"/>
          <p:cNvSpPr txBox="1">
            <a:spLocks noChangeArrowheads="1"/>
          </p:cNvSpPr>
          <p:nvPr/>
        </p:nvSpPr>
        <p:spPr bwMode="auto">
          <a:xfrm>
            <a:off x="1406525" y="1412875"/>
            <a:ext cx="4587875" cy="57626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b="1" dirty="0">
                <a:solidFill>
                  <a:srgbClr val="0000FF"/>
                </a:solidFill>
                <a:latin typeface="仿宋_GB2312" pitchFamily="49" charset="-122"/>
              </a:rPr>
              <a:t>  </a:t>
            </a:r>
            <a:r>
              <a:rPr kumimoji="0" lang="zh-CN" altLang="en-US" sz="3200" dirty="0">
                <a:solidFill>
                  <a:srgbClr val="008000"/>
                </a:solidFill>
                <a:latin typeface="仿宋_GB2312" pitchFamily="49" charset="-122"/>
              </a:rPr>
              <a:t>研究和观察操作系统</a:t>
            </a:r>
          </a:p>
        </p:txBody>
      </p:sp>
      <p:sp>
        <p:nvSpPr>
          <p:cNvPr id="494599" name="Text Box 7"/>
          <p:cNvSpPr txBox="1">
            <a:spLocks noChangeArrowheads="1"/>
          </p:cNvSpPr>
          <p:nvPr/>
        </p:nvSpPr>
        <p:spPr bwMode="auto">
          <a:xfrm>
            <a:off x="250825" y="2420938"/>
            <a:ext cx="1865313" cy="7715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a:solidFill>
                  <a:srgbClr val="008000"/>
                </a:solidFill>
                <a:latin typeface="仿宋_GB2312" pitchFamily="49" charset="-122"/>
              </a:rPr>
              <a:t>  </a:t>
            </a:r>
            <a:r>
              <a:rPr kumimoji="0" lang="zh-CN" altLang="en-US" sz="2400">
                <a:solidFill>
                  <a:srgbClr val="FF3300"/>
                </a:solidFill>
                <a:latin typeface="仿宋_GB2312" pitchFamily="49" charset="-122"/>
              </a:rPr>
              <a:t>用户角度</a:t>
            </a:r>
          </a:p>
        </p:txBody>
      </p:sp>
      <p:sp>
        <p:nvSpPr>
          <p:cNvPr id="494600" name="Text Box 8"/>
          <p:cNvSpPr txBox="1">
            <a:spLocks noChangeArrowheads="1"/>
          </p:cNvSpPr>
          <p:nvPr/>
        </p:nvSpPr>
        <p:spPr bwMode="auto">
          <a:xfrm>
            <a:off x="4611688" y="2420938"/>
            <a:ext cx="1998662" cy="69850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00FF"/>
                </a:solidFill>
                <a:latin typeface="仿宋_GB2312" pitchFamily="49" charset="-122"/>
              </a:rPr>
              <a:t>   </a:t>
            </a:r>
            <a:r>
              <a:rPr kumimoji="0" lang="zh-CN" altLang="en-US" sz="2400">
                <a:solidFill>
                  <a:srgbClr val="FF3300"/>
                </a:solidFill>
                <a:latin typeface="仿宋_GB2312" pitchFamily="49" charset="-122"/>
              </a:rPr>
              <a:t>系统角度</a:t>
            </a:r>
          </a:p>
        </p:txBody>
      </p:sp>
      <p:sp>
        <p:nvSpPr>
          <p:cNvPr id="494601" name="Text Box 9"/>
          <p:cNvSpPr txBox="1">
            <a:spLocks noChangeArrowheads="1"/>
          </p:cNvSpPr>
          <p:nvPr/>
        </p:nvSpPr>
        <p:spPr bwMode="auto">
          <a:xfrm>
            <a:off x="341313" y="3716338"/>
            <a:ext cx="1730375" cy="87153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dirty="0">
                <a:solidFill>
                  <a:srgbClr val="008000"/>
                </a:solidFill>
                <a:latin typeface="仿宋_GB2312" pitchFamily="49" charset="-122"/>
              </a:rPr>
              <a:t>OS</a:t>
            </a:r>
            <a:r>
              <a:rPr kumimoji="0" lang="zh-CN" altLang="en-US" sz="2400" dirty="0">
                <a:solidFill>
                  <a:srgbClr val="008000"/>
                </a:solidFill>
                <a:latin typeface="仿宋_GB2312" pitchFamily="49" charset="-122"/>
              </a:rPr>
              <a:t>是服务提供者</a:t>
            </a:r>
          </a:p>
        </p:txBody>
      </p:sp>
      <p:sp>
        <p:nvSpPr>
          <p:cNvPr id="494602" name="Text Box 10"/>
          <p:cNvSpPr txBox="1">
            <a:spLocks noChangeArrowheads="1"/>
          </p:cNvSpPr>
          <p:nvPr/>
        </p:nvSpPr>
        <p:spPr bwMode="auto">
          <a:xfrm>
            <a:off x="2566988" y="3716338"/>
            <a:ext cx="1731962" cy="8985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dirty="0">
                <a:solidFill>
                  <a:srgbClr val="008000"/>
                </a:solidFill>
                <a:latin typeface="仿宋_GB2312" pitchFamily="49" charset="-122"/>
              </a:rPr>
              <a:t>OS</a:t>
            </a:r>
            <a:r>
              <a:rPr kumimoji="0" lang="zh-CN" altLang="en-US" sz="2400" dirty="0">
                <a:solidFill>
                  <a:srgbClr val="008000"/>
                </a:solidFill>
                <a:latin typeface="仿宋_GB2312" pitchFamily="49" charset="-122"/>
              </a:rPr>
              <a:t>是资源管理者</a:t>
            </a:r>
          </a:p>
          <a:p>
            <a:pPr algn="just" eaLnBrk="0" hangingPunct="0">
              <a:defRPr/>
            </a:pPr>
            <a:endParaRPr kumimoji="0" lang="zh-CN" altLang="en-US" b="1" dirty="0">
              <a:solidFill>
                <a:srgbClr val="00CC00"/>
              </a:solidFill>
              <a:latin typeface="仿宋_GB2312" pitchFamily="49" charset="-122"/>
            </a:endParaRPr>
          </a:p>
          <a:p>
            <a:pPr algn="just" eaLnBrk="0" hangingPunct="0">
              <a:defRPr/>
            </a:pPr>
            <a:endParaRPr kumimoji="0" lang="en-US" altLang="zh-CN" b="1" dirty="0">
              <a:solidFill>
                <a:srgbClr val="0000FF"/>
              </a:solidFill>
              <a:latin typeface="仿宋_GB2312" pitchFamily="49" charset="-122"/>
            </a:endParaRPr>
          </a:p>
        </p:txBody>
      </p:sp>
      <p:sp>
        <p:nvSpPr>
          <p:cNvPr id="494603" name="Text Box 11"/>
          <p:cNvSpPr txBox="1">
            <a:spLocks noChangeArrowheads="1"/>
          </p:cNvSpPr>
          <p:nvPr/>
        </p:nvSpPr>
        <p:spPr bwMode="auto">
          <a:xfrm>
            <a:off x="6960493" y="3717032"/>
            <a:ext cx="1787971" cy="90963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dirty="0">
                <a:solidFill>
                  <a:srgbClr val="008000"/>
                </a:solidFill>
                <a:latin typeface="仿宋_GB2312" pitchFamily="49" charset="-122"/>
              </a:rPr>
              <a:t>OS</a:t>
            </a:r>
            <a:r>
              <a:rPr kumimoji="0" lang="zh-CN" altLang="en-US" sz="2400" dirty="0">
                <a:solidFill>
                  <a:srgbClr val="008000"/>
                </a:solidFill>
                <a:latin typeface="仿宋_GB2312" pitchFamily="49" charset="-122"/>
              </a:rPr>
              <a:t>是程序执行的控制者</a:t>
            </a:r>
          </a:p>
          <a:p>
            <a:pPr algn="just" eaLnBrk="0" hangingPunct="0">
              <a:defRPr/>
            </a:pPr>
            <a:endParaRPr kumimoji="0" lang="zh-CN" altLang="en-US" dirty="0">
              <a:solidFill>
                <a:srgbClr val="008000"/>
              </a:solidFill>
              <a:latin typeface="仿宋_GB2312" pitchFamily="49" charset="-122"/>
            </a:endParaRPr>
          </a:p>
          <a:p>
            <a:pPr algn="just" eaLnBrk="0" hangingPunct="0">
              <a:defRPr/>
            </a:pPr>
            <a:endParaRPr kumimoji="0" lang="zh-CN" altLang="en-US" b="1" dirty="0">
              <a:solidFill>
                <a:srgbClr val="0000FF"/>
              </a:solidFill>
              <a:latin typeface="仿宋_GB2312" pitchFamily="49" charset="-122"/>
            </a:endParaRPr>
          </a:p>
          <a:p>
            <a:pPr algn="just" eaLnBrk="0" hangingPunct="0">
              <a:defRPr/>
            </a:pPr>
            <a:endParaRPr kumimoji="0" lang="en-US" altLang="zh-CN" dirty="0">
              <a:solidFill>
                <a:srgbClr val="008000"/>
              </a:solidFill>
              <a:latin typeface="仿宋_GB2312" pitchFamily="49" charset="-122"/>
            </a:endParaRPr>
          </a:p>
        </p:txBody>
      </p:sp>
      <p:sp>
        <p:nvSpPr>
          <p:cNvPr id="494604" name="Line 12"/>
          <p:cNvSpPr>
            <a:spLocks noChangeShapeType="1"/>
          </p:cNvSpPr>
          <p:nvPr/>
        </p:nvSpPr>
        <p:spPr bwMode="auto">
          <a:xfrm flipH="1">
            <a:off x="1331913" y="1989138"/>
            <a:ext cx="2238375" cy="43180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05" name="Line 13"/>
          <p:cNvSpPr>
            <a:spLocks noChangeShapeType="1"/>
          </p:cNvSpPr>
          <p:nvPr/>
        </p:nvSpPr>
        <p:spPr bwMode="auto">
          <a:xfrm>
            <a:off x="3635375" y="1989138"/>
            <a:ext cx="1873250" cy="43180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06" name="Line 14"/>
          <p:cNvSpPr>
            <a:spLocks noChangeShapeType="1"/>
          </p:cNvSpPr>
          <p:nvPr/>
        </p:nvSpPr>
        <p:spPr bwMode="auto">
          <a:xfrm flipH="1">
            <a:off x="1187450" y="3213100"/>
            <a:ext cx="31750" cy="50323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07" name="Line 15"/>
          <p:cNvSpPr>
            <a:spLocks noChangeShapeType="1"/>
          </p:cNvSpPr>
          <p:nvPr/>
        </p:nvSpPr>
        <p:spPr bwMode="auto">
          <a:xfrm flipH="1">
            <a:off x="3635375" y="3141663"/>
            <a:ext cx="2016125" cy="503237"/>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08" name="Line 16"/>
          <p:cNvSpPr>
            <a:spLocks noChangeShapeType="1"/>
          </p:cNvSpPr>
          <p:nvPr/>
        </p:nvSpPr>
        <p:spPr bwMode="auto">
          <a:xfrm>
            <a:off x="5724525" y="3141663"/>
            <a:ext cx="215900" cy="57467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09" name="Line 17"/>
          <p:cNvSpPr>
            <a:spLocks noChangeShapeType="1"/>
          </p:cNvSpPr>
          <p:nvPr/>
        </p:nvSpPr>
        <p:spPr bwMode="auto">
          <a:xfrm>
            <a:off x="5651500" y="3141663"/>
            <a:ext cx="2304876" cy="57536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94610" name="Text Box 18"/>
          <p:cNvSpPr txBox="1">
            <a:spLocks noChangeArrowheads="1"/>
          </p:cNvSpPr>
          <p:nvPr/>
        </p:nvSpPr>
        <p:spPr bwMode="auto">
          <a:xfrm>
            <a:off x="388938" y="5013325"/>
            <a:ext cx="1689100" cy="8397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ctr" hangingPunct="0">
              <a:defRPr/>
            </a:pPr>
            <a:r>
              <a:rPr kumimoji="0" lang="zh-CN" altLang="en-US" b="1" dirty="0">
                <a:solidFill>
                  <a:srgbClr val="FF0000"/>
                </a:solidFill>
                <a:latin typeface="仿宋_GB2312" pitchFamily="49" charset="-122"/>
              </a:rPr>
              <a:t>服务用户   </a:t>
            </a:r>
          </a:p>
          <a:p>
            <a:pPr algn="just" eaLnBrk="0" fontAlgn="ctr" hangingPunct="0">
              <a:defRPr/>
            </a:pPr>
            <a:r>
              <a:rPr kumimoji="0" lang="zh-CN" altLang="en-US" b="1" dirty="0">
                <a:solidFill>
                  <a:srgbClr val="FF0000"/>
                </a:solidFill>
                <a:latin typeface="仿宋_GB2312" pitchFamily="49" charset="-122"/>
              </a:rPr>
              <a:t> 的观点</a:t>
            </a:r>
          </a:p>
        </p:txBody>
      </p:sp>
      <p:sp>
        <p:nvSpPr>
          <p:cNvPr id="494611" name="Text Box 19"/>
          <p:cNvSpPr txBox="1">
            <a:spLocks noChangeArrowheads="1"/>
          </p:cNvSpPr>
          <p:nvPr/>
        </p:nvSpPr>
        <p:spPr bwMode="auto">
          <a:xfrm>
            <a:off x="2500313" y="5013325"/>
            <a:ext cx="1722437" cy="7635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ctr" hangingPunct="0">
              <a:defRPr/>
            </a:pPr>
            <a:r>
              <a:rPr kumimoji="0" lang="zh-CN" altLang="en-US" sz="2400" b="1" dirty="0">
                <a:solidFill>
                  <a:srgbClr val="FF0000"/>
                </a:solidFill>
                <a:latin typeface="仿宋_GB2312" pitchFamily="49" charset="-122"/>
              </a:rPr>
              <a:t> </a:t>
            </a:r>
            <a:r>
              <a:rPr kumimoji="0" lang="zh-CN" altLang="en-US" b="1" dirty="0">
                <a:solidFill>
                  <a:srgbClr val="FF0000"/>
                </a:solidFill>
                <a:latin typeface="仿宋_GB2312" pitchFamily="49" charset="-122"/>
              </a:rPr>
              <a:t>资源管理</a:t>
            </a:r>
          </a:p>
          <a:p>
            <a:pPr algn="just" eaLnBrk="0" fontAlgn="ctr" hangingPunct="0">
              <a:defRPr/>
            </a:pPr>
            <a:r>
              <a:rPr kumimoji="0" lang="zh-CN" altLang="en-US" b="1" dirty="0">
                <a:solidFill>
                  <a:srgbClr val="FF0000"/>
                </a:solidFill>
                <a:latin typeface="仿宋_GB2312" pitchFamily="49" charset="-122"/>
              </a:rPr>
              <a:t>  的观点</a:t>
            </a:r>
          </a:p>
        </p:txBody>
      </p:sp>
      <p:sp>
        <p:nvSpPr>
          <p:cNvPr id="494612" name="Text Box 20"/>
          <p:cNvSpPr txBox="1">
            <a:spLocks noChangeArrowheads="1"/>
          </p:cNvSpPr>
          <p:nvPr/>
        </p:nvSpPr>
        <p:spPr bwMode="auto">
          <a:xfrm>
            <a:off x="6948488" y="5084763"/>
            <a:ext cx="1860550" cy="79216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ctr" hangingPunct="0">
              <a:defRPr/>
            </a:pPr>
            <a:r>
              <a:rPr kumimoji="0" lang="en-US" altLang="zh-CN" sz="2400" dirty="0">
                <a:solidFill>
                  <a:srgbClr val="FF0000"/>
                </a:solidFill>
                <a:latin typeface="仿宋_GB2312" pitchFamily="49" charset="-122"/>
              </a:rPr>
              <a:t> </a:t>
            </a:r>
            <a:r>
              <a:rPr kumimoji="0" lang="zh-CN" altLang="en-US" b="1" dirty="0">
                <a:solidFill>
                  <a:srgbClr val="FF0000"/>
                </a:solidFill>
                <a:latin typeface="仿宋_GB2312" pitchFamily="49" charset="-122"/>
              </a:rPr>
              <a:t>进程交互</a:t>
            </a:r>
          </a:p>
          <a:p>
            <a:pPr algn="just" eaLnBrk="0" fontAlgn="ctr" hangingPunct="0">
              <a:defRPr/>
            </a:pPr>
            <a:r>
              <a:rPr kumimoji="0" lang="zh-CN" altLang="en-US" b="1" dirty="0">
                <a:solidFill>
                  <a:srgbClr val="FF0000"/>
                </a:solidFill>
                <a:latin typeface="仿宋_GB2312" pitchFamily="49" charset="-122"/>
              </a:rPr>
              <a:t>  的观点</a:t>
            </a:r>
          </a:p>
        </p:txBody>
      </p:sp>
      <p:sp>
        <p:nvSpPr>
          <p:cNvPr id="494613" name="Line 21"/>
          <p:cNvSpPr>
            <a:spLocks noChangeShapeType="1"/>
          </p:cNvSpPr>
          <p:nvPr/>
        </p:nvSpPr>
        <p:spPr bwMode="auto">
          <a:xfrm flipV="1">
            <a:off x="3348038" y="4652963"/>
            <a:ext cx="12700" cy="360362"/>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494614" name="Line 22"/>
          <p:cNvSpPr>
            <a:spLocks noChangeShapeType="1"/>
          </p:cNvSpPr>
          <p:nvPr/>
        </p:nvSpPr>
        <p:spPr bwMode="auto">
          <a:xfrm flipV="1">
            <a:off x="1187450" y="4652963"/>
            <a:ext cx="0" cy="360362"/>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494615" name="Line 23"/>
          <p:cNvSpPr>
            <a:spLocks noChangeShapeType="1"/>
          </p:cNvSpPr>
          <p:nvPr/>
        </p:nvSpPr>
        <p:spPr bwMode="auto">
          <a:xfrm flipV="1">
            <a:off x="5796135" y="4652962"/>
            <a:ext cx="12527" cy="432221"/>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494616" name="Line 24"/>
          <p:cNvSpPr>
            <a:spLocks noChangeShapeType="1"/>
          </p:cNvSpPr>
          <p:nvPr/>
        </p:nvSpPr>
        <p:spPr bwMode="auto">
          <a:xfrm flipV="1">
            <a:off x="7884368" y="4652962"/>
            <a:ext cx="13445" cy="432221"/>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494617" name="AutoShape 25"/>
          <p:cNvSpPr>
            <a:spLocks/>
          </p:cNvSpPr>
          <p:nvPr/>
        </p:nvSpPr>
        <p:spPr bwMode="auto">
          <a:xfrm rot="-5400000">
            <a:off x="3455194" y="3898106"/>
            <a:ext cx="287338" cy="4391025"/>
          </a:xfrm>
          <a:prstGeom prst="leftBrace">
            <a:avLst>
              <a:gd name="adj1" fmla="val 127348"/>
              <a:gd name="adj2" fmla="val 50000"/>
            </a:avLst>
          </a:prstGeom>
          <a:noFill/>
          <a:ln w="19050" cap="sq">
            <a:solidFill>
              <a:schemeClr val="tx1"/>
            </a:solidFill>
            <a:round/>
            <a:headEnd type="none" w="sm" len="sm"/>
            <a:tailEnd type="none" w="sm" len="sm"/>
          </a:ln>
        </p:spPr>
        <p:txBody>
          <a:bodyPr wrap="none" anchor="ctr"/>
          <a:lstStyle/>
          <a:p>
            <a:endParaRPr lang="zh-CN" altLang="en-US"/>
          </a:p>
        </p:txBody>
      </p:sp>
      <p:sp>
        <p:nvSpPr>
          <p:cNvPr id="494618" name="AutoShape 26"/>
          <p:cNvSpPr>
            <a:spLocks/>
          </p:cNvSpPr>
          <p:nvPr/>
        </p:nvSpPr>
        <p:spPr bwMode="auto">
          <a:xfrm rot="-5400000">
            <a:off x="7739857" y="5230018"/>
            <a:ext cx="215900" cy="1655763"/>
          </a:xfrm>
          <a:prstGeom prst="leftBrace">
            <a:avLst>
              <a:gd name="adj1" fmla="val 63909"/>
              <a:gd name="adj2" fmla="val 50000"/>
            </a:avLst>
          </a:prstGeom>
          <a:noFill/>
          <a:ln w="19050" cap="sq">
            <a:solidFill>
              <a:schemeClr val="tx1"/>
            </a:solidFill>
            <a:round/>
            <a:headEnd type="none" w="sm" len="sm"/>
            <a:tailEnd type="none" w="sm" len="sm"/>
          </a:ln>
        </p:spPr>
        <p:txBody>
          <a:bodyPr wrap="none" anchor="ctr"/>
          <a:lstStyle/>
          <a:p>
            <a:endParaRPr lang="zh-CN" altLang="en-US"/>
          </a:p>
        </p:txBody>
      </p:sp>
      <p:sp>
        <p:nvSpPr>
          <p:cNvPr id="494619" name="Text Box 27"/>
          <p:cNvSpPr txBox="1">
            <a:spLocks noChangeArrowheads="1"/>
          </p:cNvSpPr>
          <p:nvPr/>
        </p:nvSpPr>
        <p:spPr bwMode="auto">
          <a:xfrm>
            <a:off x="2627313" y="6237288"/>
            <a:ext cx="2160587" cy="469900"/>
          </a:xfrm>
          <a:prstGeom prst="rect">
            <a:avLst/>
          </a:prstGeom>
          <a:solidFill>
            <a:schemeClr val="accent1"/>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solidFill>
                  <a:srgbClr val="FF0000"/>
                </a:solidFill>
                <a:latin typeface="仿宋_GB2312" pitchFamily="49" charset="-122"/>
              </a:rPr>
              <a:t>静态</a:t>
            </a:r>
            <a:r>
              <a:rPr kumimoji="0" lang="zh-CN" altLang="en-US" sz="2400">
                <a:solidFill>
                  <a:srgbClr val="FF0000"/>
                </a:solidFill>
                <a:latin typeface="仿宋_GB2312" pitchFamily="49" charset="-122"/>
              </a:rPr>
              <a:t>观察方法</a:t>
            </a:r>
          </a:p>
        </p:txBody>
      </p:sp>
      <p:sp>
        <p:nvSpPr>
          <p:cNvPr id="494620" name="Text Box 28"/>
          <p:cNvSpPr txBox="1">
            <a:spLocks noChangeArrowheads="1"/>
          </p:cNvSpPr>
          <p:nvPr/>
        </p:nvSpPr>
        <p:spPr bwMode="auto">
          <a:xfrm>
            <a:off x="6732588" y="6237288"/>
            <a:ext cx="2160587" cy="469900"/>
          </a:xfrm>
          <a:prstGeom prst="rect">
            <a:avLst/>
          </a:prstGeom>
          <a:solidFill>
            <a:schemeClr val="accent1"/>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solidFill>
                  <a:srgbClr val="FF0000"/>
                </a:solidFill>
                <a:latin typeface="仿宋_GB2312" pitchFamily="49" charset="-122"/>
              </a:rPr>
              <a:t>动态</a:t>
            </a:r>
            <a:r>
              <a:rPr kumimoji="0" lang="zh-CN" altLang="en-US" sz="2400">
                <a:solidFill>
                  <a:srgbClr val="FF0000"/>
                </a:solidFill>
                <a:latin typeface="仿宋_GB2312" pitchFamily="49" charset="-122"/>
              </a:rPr>
              <a:t>观察方法</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4598"/>
                                        </p:tgtEl>
                                        <p:attrNameLst>
                                          <p:attrName>style.visibility</p:attrName>
                                        </p:attrNameLst>
                                      </p:cBhvr>
                                      <p:to>
                                        <p:strVal val="visible"/>
                                      </p:to>
                                    </p:set>
                                    <p:anim calcmode="lin" valueType="num">
                                      <p:cBhvr additive="base">
                                        <p:cTn id="7" dur="500" fill="hold"/>
                                        <p:tgtEl>
                                          <p:spTgt spid="494598"/>
                                        </p:tgtEl>
                                        <p:attrNameLst>
                                          <p:attrName>ppt_x</p:attrName>
                                        </p:attrNameLst>
                                      </p:cBhvr>
                                      <p:tavLst>
                                        <p:tav tm="0">
                                          <p:val>
                                            <p:strVal val="#ppt_x"/>
                                          </p:val>
                                        </p:tav>
                                        <p:tav tm="100000">
                                          <p:val>
                                            <p:strVal val="#ppt_x"/>
                                          </p:val>
                                        </p:tav>
                                      </p:tavLst>
                                    </p:anim>
                                    <p:anim calcmode="lin" valueType="num">
                                      <p:cBhvr additive="base">
                                        <p:cTn id="8" dur="500" fill="hold"/>
                                        <p:tgtEl>
                                          <p:spTgt spid="4945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4604"/>
                                        </p:tgtEl>
                                        <p:attrNameLst>
                                          <p:attrName>style.visibility</p:attrName>
                                        </p:attrNameLst>
                                      </p:cBhvr>
                                      <p:to>
                                        <p:strVal val="visible"/>
                                      </p:to>
                                    </p:set>
                                    <p:anim calcmode="lin" valueType="num">
                                      <p:cBhvr additive="base">
                                        <p:cTn id="13" dur="500" fill="hold"/>
                                        <p:tgtEl>
                                          <p:spTgt spid="494604"/>
                                        </p:tgtEl>
                                        <p:attrNameLst>
                                          <p:attrName>ppt_x</p:attrName>
                                        </p:attrNameLst>
                                      </p:cBhvr>
                                      <p:tavLst>
                                        <p:tav tm="0">
                                          <p:val>
                                            <p:strVal val="#ppt_x"/>
                                          </p:val>
                                        </p:tav>
                                        <p:tav tm="100000">
                                          <p:val>
                                            <p:strVal val="#ppt_x"/>
                                          </p:val>
                                        </p:tav>
                                      </p:tavLst>
                                    </p:anim>
                                    <p:anim calcmode="lin" valueType="num">
                                      <p:cBhvr additive="base">
                                        <p:cTn id="14" dur="500" fill="hold"/>
                                        <p:tgtEl>
                                          <p:spTgt spid="49460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4605"/>
                                        </p:tgtEl>
                                        <p:attrNameLst>
                                          <p:attrName>style.visibility</p:attrName>
                                        </p:attrNameLst>
                                      </p:cBhvr>
                                      <p:to>
                                        <p:strVal val="visible"/>
                                      </p:to>
                                    </p:set>
                                    <p:anim calcmode="lin" valueType="num">
                                      <p:cBhvr additive="base">
                                        <p:cTn id="17" dur="500" fill="hold"/>
                                        <p:tgtEl>
                                          <p:spTgt spid="494605"/>
                                        </p:tgtEl>
                                        <p:attrNameLst>
                                          <p:attrName>ppt_x</p:attrName>
                                        </p:attrNameLst>
                                      </p:cBhvr>
                                      <p:tavLst>
                                        <p:tav tm="0">
                                          <p:val>
                                            <p:strVal val="#ppt_x"/>
                                          </p:val>
                                        </p:tav>
                                        <p:tav tm="100000">
                                          <p:val>
                                            <p:strVal val="#ppt_x"/>
                                          </p:val>
                                        </p:tav>
                                      </p:tavLst>
                                    </p:anim>
                                    <p:anim calcmode="lin" valueType="num">
                                      <p:cBhvr additive="base">
                                        <p:cTn id="18" dur="500" fill="hold"/>
                                        <p:tgtEl>
                                          <p:spTgt spid="49460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4599"/>
                                        </p:tgtEl>
                                        <p:attrNameLst>
                                          <p:attrName>style.visibility</p:attrName>
                                        </p:attrNameLst>
                                      </p:cBhvr>
                                      <p:to>
                                        <p:strVal val="visible"/>
                                      </p:to>
                                    </p:set>
                                    <p:anim calcmode="lin" valueType="num">
                                      <p:cBhvr additive="base">
                                        <p:cTn id="21" dur="500" fill="hold"/>
                                        <p:tgtEl>
                                          <p:spTgt spid="494599"/>
                                        </p:tgtEl>
                                        <p:attrNameLst>
                                          <p:attrName>ppt_x</p:attrName>
                                        </p:attrNameLst>
                                      </p:cBhvr>
                                      <p:tavLst>
                                        <p:tav tm="0">
                                          <p:val>
                                            <p:strVal val="#ppt_x"/>
                                          </p:val>
                                        </p:tav>
                                        <p:tav tm="100000">
                                          <p:val>
                                            <p:strVal val="#ppt_x"/>
                                          </p:val>
                                        </p:tav>
                                      </p:tavLst>
                                    </p:anim>
                                    <p:anim calcmode="lin" valueType="num">
                                      <p:cBhvr additive="base">
                                        <p:cTn id="22" dur="500" fill="hold"/>
                                        <p:tgtEl>
                                          <p:spTgt spid="49459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94600"/>
                                        </p:tgtEl>
                                        <p:attrNameLst>
                                          <p:attrName>style.visibility</p:attrName>
                                        </p:attrNameLst>
                                      </p:cBhvr>
                                      <p:to>
                                        <p:strVal val="visible"/>
                                      </p:to>
                                    </p:set>
                                    <p:anim calcmode="lin" valueType="num">
                                      <p:cBhvr additive="base">
                                        <p:cTn id="25" dur="500" fill="hold"/>
                                        <p:tgtEl>
                                          <p:spTgt spid="494600"/>
                                        </p:tgtEl>
                                        <p:attrNameLst>
                                          <p:attrName>ppt_x</p:attrName>
                                        </p:attrNameLst>
                                      </p:cBhvr>
                                      <p:tavLst>
                                        <p:tav tm="0">
                                          <p:val>
                                            <p:strVal val="#ppt_x"/>
                                          </p:val>
                                        </p:tav>
                                        <p:tav tm="100000">
                                          <p:val>
                                            <p:strVal val="#ppt_x"/>
                                          </p:val>
                                        </p:tav>
                                      </p:tavLst>
                                    </p:anim>
                                    <p:anim calcmode="lin" valueType="num">
                                      <p:cBhvr additive="base">
                                        <p:cTn id="26" dur="500" fill="hold"/>
                                        <p:tgtEl>
                                          <p:spTgt spid="4946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4606"/>
                                        </p:tgtEl>
                                        <p:attrNameLst>
                                          <p:attrName>style.visibility</p:attrName>
                                        </p:attrNameLst>
                                      </p:cBhvr>
                                      <p:to>
                                        <p:strVal val="visible"/>
                                      </p:to>
                                    </p:set>
                                    <p:anim calcmode="lin" valueType="num">
                                      <p:cBhvr additive="base">
                                        <p:cTn id="31" dur="500" fill="hold"/>
                                        <p:tgtEl>
                                          <p:spTgt spid="494606"/>
                                        </p:tgtEl>
                                        <p:attrNameLst>
                                          <p:attrName>ppt_x</p:attrName>
                                        </p:attrNameLst>
                                      </p:cBhvr>
                                      <p:tavLst>
                                        <p:tav tm="0">
                                          <p:val>
                                            <p:strVal val="#ppt_x"/>
                                          </p:val>
                                        </p:tav>
                                        <p:tav tm="100000">
                                          <p:val>
                                            <p:strVal val="#ppt_x"/>
                                          </p:val>
                                        </p:tav>
                                      </p:tavLst>
                                    </p:anim>
                                    <p:anim calcmode="lin" valueType="num">
                                      <p:cBhvr additive="base">
                                        <p:cTn id="32" dur="500" fill="hold"/>
                                        <p:tgtEl>
                                          <p:spTgt spid="4946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4601"/>
                                        </p:tgtEl>
                                        <p:attrNameLst>
                                          <p:attrName>style.visibility</p:attrName>
                                        </p:attrNameLst>
                                      </p:cBhvr>
                                      <p:to>
                                        <p:strVal val="visible"/>
                                      </p:to>
                                    </p:set>
                                    <p:anim calcmode="lin" valueType="num">
                                      <p:cBhvr additive="base">
                                        <p:cTn id="35" dur="500" fill="hold"/>
                                        <p:tgtEl>
                                          <p:spTgt spid="494601"/>
                                        </p:tgtEl>
                                        <p:attrNameLst>
                                          <p:attrName>ppt_x</p:attrName>
                                        </p:attrNameLst>
                                      </p:cBhvr>
                                      <p:tavLst>
                                        <p:tav tm="0">
                                          <p:val>
                                            <p:strVal val="#ppt_x"/>
                                          </p:val>
                                        </p:tav>
                                        <p:tav tm="100000">
                                          <p:val>
                                            <p:strVal val="#ppt_x"/>
                                          </p:val>
                                        </p:tav>
                                      </p:tavLst>
                                    </p:anim>
                                    <p:anim calcmode="lin" valueType="num">
                                      <p:cBhvr additive="base">
                                        <p:cTn id="36" dur="500" fill="hold"/>
                                        <p:tgtEl>
                                          <p:spTgt spid="4946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94607"/>
                                        </p:tgtEl>
                                        <p:attrNameLst>
                                          <p:attrName>style.visibility</p:attrName>
                                        </p:attrNameLst>
                                      </p:cBhvr>
                                      <p:to>
                                        <p:strVal val="visible"/>
                                      </p:to>
                                    </p:set>
                                    <p:anim calcmode="lin" valueType="num">
                                      <p:cBhvr additive="base">
                                        <p:cTn id="41" dur="500" fill="hold"/>
                                        <p:tgtEl>
                                          <p:spTgt spid="494607"/>
                                        </p:tgtEl>
                                        <p:attrNameLst>
                                          <p:attrName>ppt_x</p:attrName>
                                        </p:attrNameLst>
                                      </p:cBhvr>
                                      <p:tavLst>
                                        <p:tav tm="0">
                                          <p:val>
                                            <p:strVal val="#ppt_x"/>
                                          </p:val>
                                        </p:tav>
                                        <p:tav tm="100000">
                                          <p:val>
                                            <p:strVal val="#ppt_x"/>
                                          </p:val>
                                        </p:tav>
                                      </p:tavLst>
                                    </p:anim>
                                    <p:anim calcmode="lin" valueType="num">
                                      <p:cBhvr additive="base">
                                        <p:cTn id="42" dur="500" fill="hold"/>
                                        <p:tgtEl>
                                          <p:spTgt spid="49460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94608"/>
                                        </p:tgtEl>
                                        <p:attrNameLst>
                                          <p:attrName>style.visibility</p:attrName>
                                        </p:attrNameLst>
                                      </p:cBhvr>
                                      <p:to>
                                        <p:strVal val="visible"/>
                                      </p:to>
                                    </p:set>
                                    <p:anim calcmode="lin" valueType="num">
                                      <p:cBhvr additive="base">
                                        <p:cTn id="45" dur="500" fill="hold"/>
                                        <p:tgtEl>
                                          <p:spTgt spid="494608"/>
                                        </p:tgtEl>
                                        <p:attrNameLst>
                                          <p:attrName>ppt_x</p:attrName>
                                        </p:attrNameLst>
                                      </p:cBhvr>
                                      <p:tavLst>
                                        <p:tav tm="0">
                                          <p:val>
                                            <p:strVal val="#ppt_x"/>
                                          </p:val>
                                        </p:tav>
                                        <p:tav tm="100000">
                                          <p:val>
                                            <p:strVal val="#ppt_x"/>
                                          </p:val>
                                        </p:tav>
                                      </p:tavLst>
                                    </p:anim>
                                    <p:anim calcmode="lin" valueType="num">
                                      <p:cBhvr additive="base">
                                        <p:cTn id="46" dur="500" fill="hold"/>
                                        <p:tgtEl>
                                          <p:spTgt spid="49460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4609"/>
                                        </p:tgtEl>
                                        <p:attrNameLst>
                                          <p:attrName>style.visibility</p:attrName>
                                        </p:attrNameLst>
                                      </p:cBhvr>
                                      <p:to>
                                        <p:strVal val="visible"/>
                                      </p:to>
                                    </p:set>
                                    <p:anim calcmode="lin" valueType="num">
                                      <p:cBhvr additive="base">
                                        <p:cTn id="49" dur="500" fill="hold"/>
                                        <p:tgtEl>
                                          <p:spTgt spid="494609"/>
                                        </p:tgtEl>
                                        <p:attrNameLst>
                                          <p:attrName>ppt_x</p:attrName>
                                        </p:attrNameLst>
                                      </p:cBhvr>
                                      <p:tavLst>
                                        <p:tav tm="0">
                                          <p:val>
                                            <p:strVal val="#ppt_x"/>
                                          </p:val>
                                        </p:tav>
                                        <p:tav tm="100000">
                                          <p:val>
                                            <p:strVal val="#ppt_x"/>
                                          </p:val>
                                        </p:tav>
                                      </p:tavLst>
                                    </p:anim>
                                    <p:anim calcmode="lin" valueType="num">
                                      <p:cBhvr additive="base">
                                        <p:cTn id="50" dur="500" fill="hold"/>
                                        <p:tgtEl>
                                          <p:spTgt spid="49460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94602"/>
                                        </p:tgtEl>
                                        <p:attrNameLst>
                                          <p:attrName>style.visibility</p:attrName>
                                        </p:attrNameLst>
                                      </p:cBhvr>
                                      <p:to>
                                        <p:strVal val="visible"/>
                                      </p:to>
                                    </p:set>
                                    <p:anim calcmode="lin" valueType="num">
                                      <p:cBhvr additive="base">
                                        <p:cTn id="53" dur="500" fill="hold"/>
                                        <p:tgtEl>
                                          <p:spTgt spid="494602"/>
                                        </p:tgtEl>
                                        <p:attrNameLst>
                                          <p:attrName>ppt_x</p:attrName>
                                        </p:attrNameLst>
                                      </p:cBhvr>
                                      <p:tavLst>
                                        <p:tav tm="0">
                                          <p:val>
                                            <p:strVal val="#ppt_x"/>
                                          </p:val>
                                        </p:tav>
                                        <p:tav tm="100000">
                                          <p:val>
                                            <p:strVal val="#ppt_x"/>
                                          </p:val>
                                        </p:tav>
                                      </p:tavLst>
                                    </p:anim>
                                    <p:anim calcmode="lin" valueType="num">
                                      <p:cBhvr additive="base">
                                        <p:cTn id="54" dur="500" fill="hold"/>
                                        <p:tgtEl>
                                          <p:spTgt spid="49460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94596"/>
                                        </p:tgtEl>
                                        <p:attrNameLst>
                                          <p:attrName>style.visibility</p:attrName>
                                        </p:attrNameLst>
                                      </p:cBhvr>
                                      <p:to>
                                        <p:strVal val="visible"/>
                                      </p:to>
                                    </p:set>
                                    <p:anim calcmode="lin" valueType="num">
                                      <p:cBhvr additive="base">
                                        <p:cTn id="57" dur="500" fill="hold"/>
                                        <p:tgtEl>
                                          <p:spTgt spid="494596"/>
                                        </p:tgtEl>
                                        <p:attrNameLst>
                                          <p:attrName>ppt_x</p:attrName>
                                        </p:attrNameLst>
                                      </p:cBhvr>
                                      <p:tavLst>
                                        <p:tav tm="0">
                                          <p:val>
                                            <p:strVal val="#ppt_x"/>
                                          </p:val>
                                        </p:tav>
                                        <p:tav tm="100000">
                                          <p:val>
                                            <p:strVal val="#ppt_x"/>
                                          </p:val>
                                        </p:tav>
                                      </p:tavLst>
                                    </p:anim>
                                    <p:anim calcmode="lin" valueType="num">
                                      <p:cBhvr additive="base">
                                        <p:cTn id="58" dur="500" fill="hold"/>
                                        <p:tgtEl>
                                          <p:spTgt spid="49459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94603"/>
                                        </p:tgtEl>
                                        <p:attrNameLst>
                                          <p:attrName>style.visibility</p:attrName>
                                        </p:attrNameLst>
                                      </p:cBhvr>
                                      <p:to>
                                        <p:strVal val="visible"/>
                                      </p:to>
                                    </p:set>
                                    <p:anim calcmode="lin" valueType="num">
                                      <p:cBhvr additive="base">
                                        <p:cTn id="61" dur="500" fill="hold"/>
                                        <p:tgtEl>
                                          <p:spTgt spid="494603"/>
                                        </p:tgtEl>
                                        <p:attrNameLst>
                                          <p:attrName>ppt_x</p:attrName>
                                        </p:attrNameLst>
                                      </p:cBhvr>
                                      <p:tavLst>
                                        <p:tav tm="0">
                                          <p:val>
                                            <p:strVal val="#ppt_x"/>
                                          </p:val>
                                        </p:tav>
                                        <p:tav tm="100000">
                                          <p:val>
                                            <p:strVal val="#ppt_x"/>
                                          </p:val>
                                        </p:tav>
                                      </p:tavLst>
                                    </p:anim>
                                    <p:anim calcmode="lin" valueType="num">
                                      <p:cBhvr additive="base">
                                        <p:cTn id="62" dur="500" fill="hold"/>
                                        <p:tgtEl>
                                          <p:spTgt spid="49460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4614"/>
                                        </p:tgtEl>
                                        <p:attrNameLst>
                                          <p:attrName>style.visibility</p:attrName>
                                        </p:attrNameLst>
                                      </p:cBhvr>
                                      <p:to>
                                        <p:strVal val="visible"/>
                                      </p:to>
                                    </p:set>
                                    <p:anim calcmode="lin" valueType="num">
                                      <p:cBhvr additive="base">
                                        <p:cTn id="67" dur="500" fill="hold"/>
                                        <p:tgtEl>
                                          <p:spTgt spid="494614"/>
                                        </p:tgtEl>
                                        <p:attrNameLst>
                                          <p:attrName>ppt_x</p:attrName>
                                        </p:attrNameLst>
                                      </p:cBhvr>
                                      <p:tavLst>
                                        <p:tav tm="0">
                                          <p:val>
                                            <p:strVal val="#ppt_x"/>
                                          </p:val>
                                        </p:tav>
                                        <p:tav tm="100000">
                                          <p:val>
                                            <p:strVal val="#ppt_x"/>
                                          </p:val>
                                        </p:tav>
                                      </p:tavLst>
                                    </p:anim>
                                    <p:anim calcmode="lin" valueType="num">
                                      <p:cBhvr additive="base">
                                        <p:cTn id="68" dur="500" fill="hold"/>
                                        <p:tgtEl>
                                          <p:spTgt spid="4946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4613"/>
                                        </p:tgtEl>
                                        <p:attrNameLst>
                                          <p:attrName>style.visibility</p:attrName>
                                        </p:attrNameLst>
                                      </p:cBhvr>
                                      <p:to>
                                        <p:strVal val="visible"/>
                                      </p:to>
                                    </p:set>
                                    <p:anim calcmode="lin" valueType="num">
                                      <p:cBhvr additive="base">
                                        <p:cTn id="71" dur="500" fill="hold"/>
                                        <p:tgtEl>
                                          <p:spTgt spid="494613"/>
                                        </p:tgtEl>
                                        <p:attrNameLst>
                                          <p:attrName>ppt_x</p:attrName>
                                        </p:attrNameLst>
                                      </p:cBhvr>
                                      <p:tavLst>
                                        <p:tav tm="0">
                                          <p:val>
                                            <p:strVal val="#ppt_x"/>
                                          </p:val>
                                        </p:tav>
                                        <p:tav tm="100000">
                                          <p:val>
                                            <p:strVal val="#ppt_x"/>
                                          </p:val>
                                        </p:tav>
                                      </p:tavLst>
                                    </p:anim>
                                    <p:anim calcmode="lin" valueType="num">
                                      <p:cBhvr additive="base">
                                        <p:cTn id="72" dur="500" fill="hold"/>
                                        <p:tgtEl>
                                          <p:spTgt spid="49461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94615"/>
                                        </p:tgtEl>
                                        <p:attrNameLst>
                                          <p:attrName>style.visibility</p:attrName>
                                        </p:attrNameLst>
                                      </p:cBhvr>
                                      <p:to>
                                        <p:strVal val="visible"/>
                                      </p:to>
                                    </p:set>
                                    <p:anim calcmode="lin" valueType="num">
                                      <p:cBhvr additive="base">
                                        <p:cTn id="75" dur="500" fill="hold"/>
                                        <p:tgtEl>
                                          <p:spTgt spid="494615"/>
                                        </p:tgtEl>
                                        <p:attrNameLst>
                                          <p:attrName>ppt_x</p:attrName>
                                        </p:attrNameLst>
                                      </p:cBhvr>
                                      <p:tavLst>
                                        <p:tav tm="0">
                                          <p:val>
                                            <p:strVal val="#ppt_x"/>
                                          </p:val>
                                        </p:tav>
                                        <p:tav tm="100000">
                                          <p:val>
                                            <p:strVal val="#ppt_x"/>
                                          </p:val>
                                        </p:tav>
                                      </p:tavLst>
                                    </p:anim>
                                    <p:anim calcmode="lin" valueType="num">
                                      <p:cBhvr additive="base">
                                        <p:cTn id="76" dur="500" fill="hold"/>
                                        <p:tgtEl>
                                          <p:spTgt spid="49461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94616"/>
                                        </p:tgtEl>
                                        <p:attrNameLst>
                                          <p:attrName>style.visibility</p:attrName>
                                        </p:attrNameLst>
                                      </p:cBhvr>
                                      <p:to>
                                        <p:strVal val="visible"/>
                                      </p:to>
                                    </p:set>
                                    <p:anim calcmode="lin" valueType="num">
                                      <p:cBhvr additive="base">
                                        <p:cTn id="79" dur="500" fill="hold"/>
                                        <p:tgtEl>
                                          <p:spTgt spid="494616"/>
                                        </p:tgtEl>
                                        <p:attrNameLst>
                                          <p:attrName>ppt_x</p:attrName>
                                        </p:attrNameLst>
                                      </p:cBhvr>
                                      <p:tavLst>
                                        <p:tav tm="0">
                                          <p:val>
                                            <p:strVal val="#ppt_x"/>
                                          </p:val>
                                        </p:tav>
                                        <p:tav tm="100000">
                                          <p:val>
                                            <p:strVal val="#ppt_x"/>
                                          </p:val>
                                        </p:tav>
                                      </p:tavLst>
                                    </p:anim>
                                    <p:anim calcmode="lin" valueType="num">
                                      <p:cBhvr additive="base">
                                        <p:cTn id="80" dur="500" fill="hold"/>
                                        <p:tgtEl>
                                          <p:spTgt spid="4946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94610"/>
                                        </p:tgtEl>
                                        <p:attrNameLst>
                                          <p:attrName>style.visibility</p:attrName>
                                        </p:attrNameLst>
                                      </p:cBhvr>
                                      <p:to>
                                        <p:strVal val="visible"/>
                                      </p:to>
                                    </p:set>
                                    <p:anim calcmode="lin" valueType="num">
                                      <p:cBhvr additive="base">
                                        <p:cTn id="83" dur="500" fill="hold"/>
                                        <p:tgtEl>
                                          <p:spTgt spid="494610"/>
                                        </p:tgtEl>
                                        <p:attrNameLst>
                                          <p:attrName>ppt_x</p:attrName>
                                        </p:attrNameLst>
                                      </p:cBhvr>
                                      <p:tavLst>
                                        <p:tav tm="0">
                                          <p:val>
                                            <p:strVal val="#ppt_x"/>
                                          </p:val>
                                        </p:tav>
                                        <p:tav tm="100000">
                                          <p:val>
                                            <p:strVal val="#ppt_x"/>
                                          </p:val>
                                        </p:tav>
                                      </p:tavLst>
                                    </p:anim>
                                    <p:anim calcmode="lin" valueType="num">
                                      <p:cBhvr additive="base">
                                        <p:cTn id="84" dur="500" fill="hold"/>
                                        <p:tgtEl>
                                          <p:spTgt spid="4946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94611"/>
                                        </p:tgtEl>
                                        <p:attrNameLst>
                                          <p:attrName>style.visibility</p:attrName>
                                        </p:attrNameLst>
                                      </p:cBhvr>
                                      <p:to>
                                        <p:strVal val="visible"/>
                                      </p:to>
                                    </p:set>
                                    <p:anim calcmode="lin" valueType="num">
                                      <p:cBhvr additive="base">
                                        <p:cTn id="87" dur="500" fill="hold"/>
                                        <p:tgtEl>
                                          <p:spTgt spid="494611"/>
                                        </p:tgtEl>
                                        <p:attrNameLst>
                                          <p:attrName>ppt_x</p:attrName>
                                        </p:attrNameLst>
                                      </p:cBhvr>
                                      <p:tavLst>
                                        <p:tav tm="0">
                                          <p:val>
                                            <p:strVal val="#ppt_x"/>
                                          </p:val>
                                        </p:tav>
                                        <p:tav tm="100000">
                                          <p:val>
                                            <p:strVal val="#ppt_x"/>
                                          </p:val>
                                        </p:tav>
                                      </p:tavLst>
                                    </p:anim>
                                    <p:anim calcmode="lin" valueType="num">
                                      <p:cBhvr additive="base">
                                        <p:cTn id="88" dur="500" fill="hold"/>
                                        <p:tgtEl>
                                          <p:spTgt spid="4946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94597"/>
                                        </p:tgtEl>
                                        <p:attrNameLst>
                                          <p:attrName>style.visibility</p:attrName>
                                        </p:attrNameLst>
                                      </p:cBhvr>
                                      <p:to>
                                        <p:strVal val="visible"/>
                                      </p:to>
                                    </p:set>
                                    <p:anim calcmode="lin" valueType="num">
                                      <p:cBhvr additive="base">
                                        <p:cTn id="91" dur="500" fill="hold"/>
                                        <p:tgtEl>
                                          <p:spTgt spid="494597"/>
                                        </p:tgtEl>
                                        <p:attrNameLst>
                                          <p:attrName>ppt_x</p:attrName>
                                        </p:attrNameLst>
                                      </p:cBhvr>
                                      <p:tavLst>
                                        <p:tav tm="0">
                                          <p:val>
                                            <p:strVal val="#ppt_x"/>
                                          </p:val>
                                        </p:tav>
                                        <p:tav tm="100000">
                                          <p:val>
                                            <p:strVal val="#ppt_x"/>
                                          </p:val>
                                        </p:tav>
                                      </p:tavLst>
                                    </p:anim>
                                    <p:anim calcmode="lin" valueType="num">
                                      <p:cBhvr additive="base">
                                        <p:cTn id="92" dur="500" fill="hold"/>
                                        <p:tgtEl>
                                          <p:spTgt spid="49459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94612"/>
                                        </p:tgtEl>
                                        <p:attrNameLst>
                                          <p:attrName>style.visibility</p:attrName>
                                        </p:attrNameLst>
                                      </p:cBhvr>
                                      <p:to>
                                        <p:strVal val="visible"/>
                                      </p:to>
                                    </p:set>
                                    <p:anim calcmode="lin" valueType="num">
                                      <p:cBhvr additive="base">
                                        <p:cTn id="95" dur="500" fill="hold"/>
                                        <p:tgtEl>
                                          <p:spTgt spid="494612"/>
                                        </p:tgtEl>
                                        <p:attrNameLst>
                                          <p:attrName>ppt_x</p:attrName>
                                        </p:attrNameLst>
                                      </p:cBhvr>
                                      <p:tavLst>
                                        <p:tav tm="0">
                                          <p:val>
                                            <p:strVal val="#ppt_x"/>
                                          </p:val>
                                        </p:tav>
                                        <p:tav tm="100000">
                                          <p:val>
                                            <p:strVal val="#ppt_x"/>
                                          </p:val>
                                        </p:tav>
                                      </p:tavLst>
                                    </p:anim>
                                    <p:anim calcmode="lin" valueType="num">
                                      <p:cBhvr additive="base">
                                        <p:cTn id="96" dur="500" fill="hold"/>
                                        <p:tgtEl>
                                          <p:spTgt spid="4946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94617"/>
                                        </p:tgtEl>
                                        <p:attrNameLst>
                                          <p:attrName>style.visibility</p:attrName>
                                        </p:attrNameLst>
                                      </p:cBhvr>
                                      <p:to>
                                        <p:strVal val="visible"/>
                                      </p:to>
                                    </p:set>
                                    <p:anim calcmode="lin" valueType="num">
                                      <p:cBhvr additive="base">
                                        <p:cTn id="101" dur="500" fill="hold"/>
                                        <p:tgtEl>
                                          <p:spTgt spid="494617"/>
                                        </p:tgtEl>
                                        <p:attrNameLst>
                                          <p:attrName>ppt_x</p:attrName>
                                        </p:attrNameLst>
                                      </p:cBhvr>
                                      <p:tavLst>
                                        <p:tav tm="0">
                                          <p:val>
                                            <p:strVal val="#ppt_x"/>
                                          </p:val>
                                        </p:tav>
                                        <p:tav tm="100000">
                                          <p:val>
                                            <p:strVal val="#ppt_x"/>
                                          </p:val>
                                        </p:tav>
                                      </p:tavLst>
                                    </p:anim>
                                    <p:anim calcmode="lin" valueType="num">
                                      <p:cBhvr additive="base">
                                        <p:cTn id="102" dur="500" fill="hold"/>
                                        <p:tgtEl>
                                          <p:spTgt spid="49461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4618"/>
                                        </p:tgtEl>
                                        <p:attrNameLst>
                                          <p:attrName>style.visibility</p:attrName>
                                        </p:attrNameLst>
                                      </p:cBhvr>
                                      <p:to>
                                        <p:strVal val="visible"/>
                                      </p:to>
                                    </p:set>
                                    <p:anim calcmode="lin" valueType="num">
                                      <p:cBhvr additive="base">
                                        <p:cTn id="105" dur="500" fill="hold"/>
                                        <p:tgtEl>
                                          <p:spTgt spid="494618"/>
                                        </p:tgtEl>
                                        <p:attrNameLst>
                                          <p:attrName>ppt_x</p:attrName>
                                        </p:attrNameLst>
                                      </p:cBhvr>
                                      <p:tavLst>
                                        <p:tav tm="0">
                                          <p:val>
                                            <p:strVal val="#ppt_x"/>
                                          </p:val>
                                        </p:tav>
                                        <p:tav tm="100000">
                                          <p:val>
                                            <p:strVal val="#ppt_x"/>
                                          </p:val>
                                        </p:tav>
                                      </p:tavLst>
                                    </p:anim>
                                    <p:anim calcmode="lin" valueType="num">
                                      <p:cBhvr additive="base">
                                        <p:cTn id="106" dur="500" fill="hold"/>
                                        <p:tgtEl>
                                          <p:spTgt spid="49461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94619"/>
                                        </p:tgtEl>
                                        <p:attrNameLst>
                                          <p:attrName>style.visibility</p:attrName>
                                        </p:attrNameLst>
                                      </p:cBhvr>
                                      <p:to>
                                        <p:strVal val="visible"/>
                                      </p:to>
                                    </p:set>
                                    <p:anim calcmode="lin" valueType="num">
                                      <p:cBhvr additive="base">
                                        <p:cTn id="109" dur="500" fill="hold"/>
                                        <p:tgtEl>
                                          <p:spTgt spid="494619"/>
                                        </p:tgtEl>
                                        <p:attrNameLst>
                                          <p:attrName>ppt_x</p:attrName>
                                        </p:attrNameLst>
                                      </p:cBhvr>
                                      <p:tavLst>
                                        <p:tav tm="0">
                                          <p:val>
                                            <p:strVal val="#ppt_x"/>
                                          </p:val>
                                        </p:tav>
                                        <p:tav tm="100000">
                                          <p:val>
                                            <p:strVal val="#ppt_x"/>
                                          </p:val>
                                        </p:tav>
                                      </p:tavLst>
                                    </p:anim>
                                    <p:anim calcmode="lin" valueType="num">
                                      <p:cBhvr additive="base">
                                        <p:cTn id="110" dur="500" fill="hold"/>
                                        <p:tgtEl>
                                          <p:spTgt spid="49461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94620"/>
                                        </p:tgtEl>
                                        <p:attrNameLst>
                                          <p:attrName>style.visibility</p:attrName>
                                        </p:attrNameLst>
                                      </p:cBhvr>
                                      <p:to>
                                        <p:strVal val="visible"/>
                                      </p:to>
                                    </p:set>
                                    <p:anim calcmode="lin" valueType="num">
                                      <p:cBhvr additive="base">
                                        <p:cTn id="113" dur="500" fill="hold"/>
                                        <p:tgtEl>
                                          <p:spTgt spid="494620"/>
                                        </p:tgtEl>
                                        <p:attrNameLst>
                                          <p:attrName>ppt_x</p:attrName>
                                        </p:attrNameLst>
                                      </p:cBhvr>
                                      <p:tavLst>
                                        <p:tav tm="0">
                                          <p:val>
                                            <p:strVal val="#ppt_x"/>
                                          </p:val>
                                        </p:tav>
                                        <p:tav tm="100000">
                                          <p:val>
                                            <p:strVal val="#ppt_x"/>
                                          </p:val>
                                        </p:tav>
                                      </p:tavLst>
                                    </p:anim>
                                    <p:anim calcmode="lin" valueType="num">
                                      <p:cBhvr additive="base">
                                        <p:cTn id="114" dur="500" fill="hold"/>
                                        <p:tgtEl>
                                          <p:spTgt spid="494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p:bldP spid="494597" grpId="0" animBg="1"/>
      <p:bldP spid="494598" grpId="0" animBg="1"/>
      <p:bldP spid="494599" grpId="0" animBg="1"/>
      <p:bldP spid="494600" grpId="0" animBg="1"/>
      <p:bldP spid="494601" grpId="0" animBg="1"/>
      <p:bldP spid="494602" grpId="0" animBg="1"/>
      <p:bldP spid="494603" grpId="0" animBg="1"/>
      <p:bldP spid="494610" grpId="0" animBg="1"/>
      <p:bldP spid="494611" grpId="0" animBg="1"/>
      <p:bldP spid="494612" grpId="0" animBg="1"/>
      <p:bldP spid="494613" grpId="0" animBg="1"/>
      <p:bldP spid="494614" grpId="0" animBg="1"/>
      <p:bldP spid="494615" grpId="0" animBg="1"/>
      <p:bldP spid="494616" grpId="0" animBg="1"/>
      <p:bldP spid="494617" grpId="0" animBg="1"/>
      <p:bldP spid="494618" grpId="0" animBg="1"/>
      <p:bldP spid="494619" grpId="0" animBg="1"/>
      <p:bldP spid="49462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(6)</a:t>
            </a:r>
          </a:p>
        </p:txBody>
      </p:sp>
      <p:sp>
        <p:nvSpPr>
          <p:cNvPr id="132099"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32100" name="Group 22"/>
          <p:cNvGrpSpPr>
            <a:grpSpLocks/>
          </p:cNvGrpSpPr>
          <p:nvPr/>
        </p:nvGrpSpPr>
        <p:grpSpPr bwMode="auto">
          <a:xfrm>
            <a:off x="1403350" y="1196975"/>
            <a:ext cx="5616575" cy="4284663"/>
            <a:chOff x="884" y="754"/>
            <a:chExt cx="3538" cy="2699"/>
          </a:xfrm>
        </p:grpSpPr>
        <p:sp>
          <p:nvSpPr>
            <p:cNvPr id="132101" name="Text Box 5"/>
            <p:cNvSpPr txBox="1">
              <a:spLocks noChangeArrowheads="1"/>
            </p:cNvSpPr>
            <p:nvPr/>
          </p:nvSpPr>
          <p:spPr bwMode="auto">
            <a:xfrm>
              <a:off x="884" y="1969"/>
              <a:ext cx="725" cy="826"/>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ea typeface="宋体" pitchFamily="2" charset="-122"/>
                </a:rPr>
                <a:t>安全</a:t>
              </a:r>
            </a:p>
            <a:p>
              <a:pPr>
                <a:spcBef>
                  <a:spcPct val="50000"/>
                </a:spcBef>
              </a:pPr>
              <a:r>
                <a:rPr lang="zh-CN" altLang="en-US" sz="3200">
                  <a:solidFill>
                    <a:schemeClr val="tx2"/>
                  </a:solidFill>
                  <a:ea typeface="宋体" pitchFamily="2" charset="-122"/>
                </a:rPr>
                <a:t>机制</a:t>
              </a:r>
            </a:p>
          </p:txBody>
        </p:sp>
        <p:sp>
          <p:nvSpPr>
            <p:cNvPr id="132102" name="Text Box 7"/>
            <p:cNvSpPr txBox="1">
              <a:spLocks noChangeArrowheads="1"/>
            </p:cNvSpPr>
            <p:nvPr/>
          </p:nvSpPr>
          <p:spPr bwMode="auto">
            <a:xfrm>
              <a:off x="2018" y="2288"/>
              <a:ext cx="118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a:t>
              </a:r>
              <a:r>
                <a:rPr lang="zh-CN" altLang="en-US">
                  <a:solidFill>
                    <a:schemeClr val="tx2"/>
                  </a:solidFill>
                  <a:ea typeface="宋体" pitchFamily="2" charset="-122"/>
                </a:rPr>
                <a:t>加密机制</a:t>
              </a:r>
            </a:p>
          </p:txBody>
        </p:sp>
        <p:sp>
          <p:nvSpPr>
            <p:cNvPr id="132103" name="Text Box 8"/>
            <p:cNvSpPr txBox="1">
              <a:spLocks noChangeArrowheads="1"/>
            </p:cNvSpPr>
            <p:nvPr/>
          </p:nvSpPr>
          <p:spPr bwMode="auto">
            <a:xfrm>
              <a:off x="2018" y="2750"/>
              <a:ext cx="109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a:solidFill>
                    <a:schemeClr val="tx2"/>
                  </a:solidFill>
                  <a:ea typeface="宋体" pitchFamily="2" charset="-122"/>
                </a:rPr>
                <a:t>审计机制</a:t>
              </a:r>
            </a:p>
          </p:txBody>
        </p:sp>
        <p:sp>
          <p:nvSpPr>
            <p:cNvPr id="132104" name="AutoShape 9"/>
            <p:cNvSpPr>
              <a:spLocks/>
            </p:cNvSpPr>
            <p:nvPr/>
          </p:nvSpPr>
          <p:spPr bwMode="auto">
            <a:xfrm>
              <a:off x="1654" y="1154"/>
              <a:ext cx="318" cy="2231"/>
            </a:xfrm>
            <a:prstGeom prst="leftBrace">
              <a:avLst>
                <a:gd name="adj1" fmla="val 58464"/>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32105" name="Text Box 11"/>
            <p:cNvSpPr txBox="1">
              <a:spLocks noChangeArrowheads="1"/>
            </p:cNvSpPr>
            <p:nvPr/>
          </p:nvSpPr>
          <p:spPr bwMode="auto">
            <a:xfrm>
              <a:off x="2018" y="1048"/>
              <a:ext cx="127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a:solidFill>
                    <a:schemeClr val="tx2"/>
                  </a:solidFill>
                  <a:ea typeface="宋体" pitchFamily="2" charset="-122"/>
                </a:rPr>
                <a:t>硬件安全机制</a:t>
              </a:r>
            </a:p>
          </p:txBody>
        </p:sp>
        <p:sp>
          <p:nvSpPr>
            <p:cNvPr id="132106" name="Text Box 14"/>
            <p:cNvSpPr txBox="1">
              <a:spLocks noChangeArrowheads="1"/>
            </p:cNvSpPr>
            <p:nvPr/>
          </p:nvSpPr>
          <p:spPr bwMode="auto">
            <a:xfrm>
              <a:off x="2018" y="1411"/>
              <a:ext cx="127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a:t>
              </a:r>
              <a:r>
                <a:rPr lang="zh-CN" altLang="en-US">
                  <a:solidFill>
                    <a:schemeClr val="tx2"/>
                  </a:solidFill>
                  <a:ea typeface="宋体" pitchFamily="2" charset="-122"/>
                </a:rPr>
                <a:t>认证机制</a:t>
              </a:r>
            </a:p>
          </p:txBody>
        </p:sp>
        <p:sp>
          <p:nvSpPr>
            <p:cNvPr id="132107" name="Text Box 15"/>
            <p:cNvSpPr txBox="1">
              <a:spLocks noChangeArrowheads="1"/>
            </p:cNvSpPr>
            <p:nvPr/>
          </p:nvSpPr>
          <p:spPr bwMode="auto">
            <a:xfrm>
              <a:off x="2018" y="1819"/>
              <a:ext cx="1225"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a:solidFill>
                    <a:schemeClr val="tx2"/>
                  </a:solidFill>
                  <a:ea typeface="宋体" pitchFamily="2" charset="-122"/>
                </a:rPr>
                <a:t>授权机制</a:t>
              </a:r>
            </a:p>
          </p:txBody>
        </p:sp>
        <p:sp>
          <p:nvSpPr>
            <p:cNvPr id="132108" name="Text Box 17"/>
            <p:cNvSpPr txBox="1">
              <a:spLocks noChangeArrowheads="1"/>
            </p:cNvSpPr>
            <p:nvPr/>
          </p:nvSpPr>
          <p:spPr bwMode="auto">
            <a:xfrm>
              <a:off x="2018" y="3203"/>
              <a:ext cx="1090"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a:solidFill>
                    <a:schemeClr val="tx2"/>
                  </a:solidFill>
                  <a:ea typeface="宋体" pitchFamily="2" charset="-122"/>
                </a:rPr>
                <a:t>最小特权机制</a:t>
              </a:r>
            </a:p>
          </p:txBody>
        </p:sp>
        <p:sp>
          <p:nvSpPr>
            <p:cNvPr id="132109" name="Text Box 18"/>
            <p:cNvSpPr txBox="1">
              <a:spLocks noChangeArrowheads="1"/>
            </p:cNvSpPr>
            <p:nvPr/>
          </p:nvSpPr>
          <p:spPr bwMode="auto">
            <a:xfrm>
              <a:off x="3560" y="754"/>
              <a:ext cx="862"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a:t>
              </a:r>
              <a:r>
                <a:rPr lang="zh-CN" altLang="en-US">
                  <a:solidFill>
                    <a:schemeClr val="tx2"/>
                  </a:solidFill>
                  <a:ea typeface="宋体" pitchFamily="2" charset="-122"/>
                </a:rPr>
                <a:t>内存保护</a:t>
              </a:r>
            </a:p>
          </p:txBody>
        </p:sp>
        <p:sp>
          <p:nvSpPr>
            <p:cNvPr id="132110" name="Text Box 19"/>
            <p:cNvSpPr txBox="1">
              <a:spLocks noChangeArrowheads="1"/>
            </p:cNvSpPr>
            <p:nvPr/>
          </p:nvSpPr>
          <p:spPr bwMode="auto">
            <a:xfrm>
              <a:off x="3560" y="1071"/>
              <a:ext cx="862"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a:t>
              </a:r>
              <a:r>
                <a:rPr lang="zh-CN" altLang="en-US">
                  <a:solidFill>
                    <a:schemeClr val="tx2"/>
                  </a:solidFill>
                  <a:ea typeface="宋体" pitchFamily="2" charset="-122"/>
                </a:rPr>
                <a:t>运行保护</a:t>
              </a:r>
            </a:p>
          </p:txBody>
        </p:sp>
        <p:sp>
          <p:nvSpPr>
            <p:cNvPr id="132111" name="Text Box 20"/>
            <p:cNvSpPr txBox="1">
              <a:spLocks noChangeArrowheads="1"/>
            </p:cNvSpPr>
            <p:nvPr/>
          </p:nvSpPr>
          <p:spPr bwMode="auto">
            <a:xfrm>
              <a:off x="3560" y="1434"/>
              <a:ext cx="862" cy="250"/>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solidFill>
                    <a:schemeClr val="tx2"/>
                  </a:solidFill>
                  <a:ea typeface="宋体" pitchFamily="2" charset="-122"/>
                </a:rPr>
                <a:t> I/O</a:t>
              </a:r>
              <a:r>
                <a:rPr lang="zh-CN" altLang="en-US">
                  <a:solidFill>
                    <a:schemeClr val="tx2"/>
                  </a:solidFill>
                  <a:ea typeface="宋体" pitchFamily="2" charset="-122"/>
                </a:rPr>
                <a:t>保护</a:t>
              </a:r>
            </a:p>
          </p:txBody>
        </p:sp>
        <p:sp>
          <p:nvSpPr>
            <p:cNvPr id="132112" name="AutoShape 21"/>
            <p:cNvSpPr>
              <a:spLocks/>
            </p:cNvSpPr>
            <p:nvPr/>
          </p:nvSpPr>
          <p:spPr bwMode="auto">
            <a:xfrm>
              <a:off x="3288" y="845"/>
              <a:ext cx="227" cy="725"/>
            </a:xfrm>
            <a:prstGeom prst="leftBrace">
              <a:avLst>
                <a:gd name="adj1" fmla="val 2661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152400"/>
            <a:ext cx="7772400" cy="11430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(7)</a:t>
            </a:r>
          </a:p>
        </p:txBody>
      </p:sp>
      <p:sp>
        <p:nvSpPr>
          <p:cNvPr id="133123"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33124" name="Group 17"/>
          <p:cNvGrpSpPr>
            <a:grpSpLocks/>
          </p:cNvGrpSpPr>
          <p:nvPr/>
        </p:nvGrpSpPr>
        <p:grpSpPr bwMode="auto">
          <a:xfrm>
            <a:off x="611188" y="1196975"/>
            <a:ext cx="7777162" cy="5400675"/>
            <a:chOff x="1753" y="1908"/>
            <a:chExt cx="7453" cy="5304"/>
          </a:xfrm>
        </p:grpSpPr>
        <p:sp>
          <p:nvSpPr>
            <p:cNvPr id="133125" name="AutoShape 18"/>
            <p:cNvSpPr>
              <a:spLocks noChangeArrowheads="1"/>
            </p:cNvSpPr>
            <p:nvPr/>
          </p:nvSpPr>
          <p:spPr bwMode="auto">
            <a:xfrm>
              <a:off x="4273" y="5648"/>
              <a:ext cx="2520" cy="976"/>
            </a:xfrm>
            <a:prstGeom prst="irregularSeal1">
              <a:avLst/>
            </a:prstGeom>
            <a:solidFill>
              <a:srgbClr val="FFCC99"/>
            </a:solidFill>
            <a:ln w="9525">
              <a:solidFill>
                <a:srgbClr val="000000"/>
              </a:solidFill>
              <a:miter lim="800000"/>
              <a:headEnd/>
              <a:tailEnd/>
            </a:ln>
          </p:spPr>
          <p:txBody>
            <a:bodyPr/>
            <a:lstStyle/>
            <a:p>
              <a:pPr algn="just"/>
              <a:r>
                <a:rPr lang="zh-CN" altLang="en-US" sz="1800">
                  <a:solidFill>
                    <a:schemeClr val="tx2"/>
                  </a:solidFill>
                  <a:ea typeface="宋体" pitchFamily="2" charset="-122"/>
                </a:rPr>
                <a:t>　安全策略</a:t>
              </a:r>
            </a:p>
          </p:txBody>
        </p:sp>
        <p:sp>
          <p:nvSpPr>
            <p:cNvPr id="133126" name="Rectangle 19"/>
            <p:cNvSpPr>
              <a:spLocks noChangeArrowheads="1"/>
            </p:cNvSpPr>
            <p:nvPr/>
          </p:nvSpPr>
          <p:spPr bwMode="auto">
            <a:xfrm>
              <a:off x="4813" y="3534"/>
              <a:ext cx="1620" cy="467"/>
            </a:xfrm>
            <a:prstGeom prst="rect">
              <a:avLst/>
            </a:prstGeom>
            <a:solidFill>
              <a:srgbClr val="969696"/>
            </a:solidFill>
            <a:ln w="9525">
              <a:solidFill>
                <a:srgbClr val="000000"/>
              </a:solidFill>
              <a:miter lim="800000"/>
              <a:headEnd/>
              <a:tailEnd/>
            </a:ln>
          </p:spPr>
          <p:txBody>
            <a:bodyPr tIns="10800" bIns="10800"/>
            <a:lstStyle/>
            <a:p>
              <a:endParaRPr lang="zh-CN" altLang="en-US"/>
            </a:p>
          </p:txBody>
        </p:sp>
        <p:sp>
          <p:nvSpPr>
            <p:cNvPr id="133127" name="Rectangle 20"/>
            <p:cNvSpPr>
              <a:spLocks noChangeArrowheads="1"/>
            </p:cNvSpPr>
            <p:nvPr/>
          </p:nvSpPr>
          <p:spPr bwMode="auto">
            <a:xfrm>
              <a:off x="4957" y="3624"/>
              <a:ext cx="1296" cy="312"/>
            </a:xfrm>
            <a:prstGeom prst="rect">
              <a:avLst/>
            </a:prstGeom>
            <a:solidFill>
              <a:srgbClr val="FFCC99"/>
            </a:solidFill>
            <a:ln w="9525">
              <a:solidFill>
                <a:srgbClr val="000000"/>
              </a:solidFill>
              <a:miter lim="800000"/>
              <a:headEnd/>
              <a:tailEnd/>
            </a:ln>
          </p:spPr>
          <p:txBody>
            <a:bodyPr tIns="10800" bIns="10800"/>
            <a:lstStyle/>
            <a:p>
              <a:r>
                <a:rPr lang="zh-CN" altLang="en-US" sz="1800">
                  <a:solidFill>
                    <a:schemeClr val="tx2"/>
                  </a:solidFill>
                  <a:latin typeface="宋体" pitchFamily="2" charset="-122"/>
                  <a:ea typeface="宋体" pitchFamily="2" charset="-122"/>
                </a:rPr>
                <a:t>访问监控器</a:t>
              </a:r>
              <a:endParaRPr lang="zh-CN" altLang="en-US" sz="1800">
                <a:solidFill>
                  <a:schemeClr val="tx2"/>
                </a:solidFill>
                <a:ea typeface="宋体" pitchFamily="2" charset="-122"/>
              </a:endParaRPr>
            </a:p>
          </p:txBody>
        </p:sp>
        <p:sp>
          <p:nvSpPr>
            <p:cNvPr id="133128" name="Rectangle 21"/>
            <p:cNvSpPr>
              <a:spLocks noChangeArrowheads="1"/>
            </p:cNvSpPr>
            <p:nvPr/>
          </p:nvSpPr>
          <p:spPr bwMode="auto">
            <a:xfrm>
              <a:off x="4813" y="4188"/>
              <a:ext cx="1620" cy="467"/>
            </a:xfrm>
            <a:prstGeom prst="rect">
              <a:avLst/>
            </a:prstGeom>
            <a:solidFill>
              <a:srgbClr val="808080"/>
            </a:solidFill>
            <a:ln w="9525">
              <a:solidFill>
                <a:srgbClr val="000000"/>
              </a:solidFill>
              <a:miter lim="800000"/>
              <a:headEnd/>
              <a:tailEnd/>
            </a:ln>
          </p:spPr>
          <p:txBody>
            <a:bodyPr tIns="10800" bIns="10800"/>
            <a:lstStyle/>
            <a:p>
              <a:endParaRPr lang="zh-CN" altLang="en-US"/>
            </a:p>
          </p:txBody>
        </p:sp>
        <p:sp>
          <p:nvSpPr>
            <p:cNvPr id="133129" name="Rectangle 22"/>
            <p:cNvSpPr>
              <a:spLocks noChangeArrowheads="1"/>
            </p:cNvSpPr>
            <p:nvPr/>
          </p:nvSpPr>
          <p:spPr bwMode="auto">
            <a:xfrm>
              <a:off x="5101" y="4282"/>
              <a:ext cx="1152" cy="279"/>
            </a:xfrm>
            <a:prstGeom prst="rect">
              <a:avLst/>
            </a:prstGeom>
            <a:solidFill>
              <a:srgbClr val="FFCC99"/>
            </a:solidFill>
            <a:ln w="9525">
              <a:solidFill>
                <a:srgbClr val="000000"/>
              </a:solidFill>
              <a:miter lim="800000"/>
              <a:headEnd/>
              <a:tailEnd/>
            </a:ln>
          </p:spPr>
          <p:txBody>
            <a:bodyPr tIns="10800" bIns="10800"/>
            <a:lstStyle/>
            <a:p>
              <a:r>
                <a:rPr lang="zh-CN" altLang="en-US" sz="1800">
                  <a:solidFill>
                    <a:schemeClr val="tx2"/>
                  </a:solidFill>
                  <a:latin typeface="宋体" pitchFamily="2" charset="-122"/>
                  <a:ea typeface="宋体" pitchFamily="2" charset="-122"/>
                </a:rPr>
                <a:t>访问权限</a:t>
              </a:r>
              <a:endParaRPr lang="zh-CN" altLang="en-US" sz="1800">
                <a:solidFill>
                  <a:schemeClr val="tx2"/>
                </a:solidFill>
                <a:ea typeface="宋体" pitchFamily="2" charset="-122"/>
              </a:endParaRPr>
            </a:p>
          </p:txBody>
        </p:sp>
        <p:sp>
          <p:nvSpPr>
            <p:cNvPr id="133130" name="Rectangle 23"/>
            <p:cNvSpPr>
              <a:spLocks noChangeArrowheads="1"/>
            </p:cNvSpPr>
            <p:nvPr/>
          </p:nvSpPr>
          <p:spPr bwMode="auto">
            <a:xfrm>
              <a:off x="4813" y="4841"/>
              <a:ext cx="1620" cy="467"/>
            </a:xfrm>
            <a:prstGeom prst="rect">
              <a:avLst/>
            </a:prstGeom>
            <a:solidFill>
              <a:srgbClr val="333333"/>
            </a:solidFill>
            <a:ln w="9525">
              <a:solidFill>
                <a:srgbClr val="000000"/>
              </a:solidFill>
              <a:miter lim="800000"/>
              <a:headEnd/>
              <a:tailEnd/>
            </a:ln>
          </p:spPr>
          <p:txBody>
            <a:bodyPr tIns="10800" bIns="10800"/>
            <a:lstStyle/>
            <a:p>
              <a:endParaRPr lang="zh-CN" altLang="en-US"/>
            </a:p>
          </p:txBody>
        </p:sp>
        <p:sp>
          <p:nvSpPr>
            <p:cNvPr id="133131" name="Rectangle 24"/>
            <p:cNvSpPr>
              <a:spLocks noChangeArrowheads="1"/>
            </p:cNvSpPr>
            <p:nvPr/>
          </p:nvSpPr>
          <p:spPr bwMode="auto">
            <a:xfrm>
              <a:off x="5101" y="4935"/>
              <a:ext cx="1152" cy="280"/>
            </a:xfrm>
            <a:prstGeom prst="rect">
              <a:avLst/>
            </a:prstGeom>
            <a:solidFill>
              <a:srgbClr val="FFCC99"/>
            </a:solidFill>
            <a:ln w="9525">
              <a:solidFill>
                <a:srgbClr val="000000"/>
              </a:solidFill>
              <a:miter lim="800000"/>
              <a:headEnd/>
              <a:tailEnd/>
            </a:ln>
          </p:spPr>
          <p:txBody>
            <a:bodyPr tIns="10800" bIns="10800"/>
            <a:lstStyle/>
            <a:p>
              <a:r>
                <a:rPr lang="zh-CN" altLang="en-US" sz="1800">
                  <a:solidFill>
                    <a:schemeClr val="tx2"/>
                  </a:solidFill>
                  <a:latin typeface="宋体" pitchFamily="2" charset="-122"/>
                  <a:ea typeface="宋体" pitchFamily="2" charset="-122"/>
                </a:rPr>
                <a:t>授权机制</a:t>
              </a:r>
              <a:endParaRPr lang="zh-CN" altLang="en-US" sz="1800">
                <a:solidFill>
                  <a:schemeClr val="tx2"/>
                </a:solidFill>
                <a:ea typeface="宋体" pitchFamily="2" charset="-122"/>
              </a:endParaRPr>
            </a:p>
          </p:txBody>
        </p:sp>
        <p:sp>
          <p:nvSpPr>
            <p:cNvPr id="133132" name="Line 25"/>
            <p:cNvSpPr>
              <a:spLocks noChangeShapeType="1"/>
            </p:cNvSpPr>
            <p:nvPr/>
          </p:nvSpPr>
          <p:spPr bwMode="auto">
            <a:xfrm flipV="1">
              <a:off x="5533" y="4001"/>
              <a:ext cx="0" cy="187"/>
            </a:xfrm>
            <a:prstGeom prst="line">
              <a:avLst/>
            </a:prstGeom>
            <a:noFill/>
            <a:ln w="9525">
              <a:solidFill>
                <a:srgbClr val="000000"/>
              </a:solidFill>
              <a:round/>
              <a:headEnd/>
              <a:tailEnd type="triangle" w="sm" len="sm"/>
            </a:ln>
          </p:spPr>
          <p:txBody>
            <a:bodyPr tIns="10800" bIns="10800"/>
            <a:lstStyle/>
            <a:p>
              <a:endParaRPr lang="zh-CN" altLang="en-US"/>
            </a:p>
          </p:txBody>
        </p:sp>
        <p:sp>
          <p:nvSpPr>
            <p:cNvPr id="133133" name="Line 26"/>
            <p:cNvSpPr>
              <a:spLocks noChangeShapeType="1"/>
            </p:cNvSpPr>
            <p:nvPr/>
          </p:nvSpPr>
          <p:spPr bwMode="auto">
            <a:xfrm flipV="1">
              <a:off x="5533" y="4655"/>
              <a:ext cx="0" cy="186"/>
            </a:xfrm>
            <a:prstGeom prst="line">
              <a:avLst/>
            </a:prstGeom>
            <a:noFill/>
            <a:ln w="9525">
              <a:solidFill>
                <a:srgbClr val="000000"/>
              </a:solidFill>
              <a:round/>
              <a:headEnd/>
              <a:tailEnd type="triangle" w="sm" len="sm"/>
            </a:ln>
          </p:spPr>
          <p:txBody>
            <a:bodyPr tIns="10800" bIns="10800"/>
            <a:lstStyle/>
            <a:p>
              <a:endParaRPr lang="zh-CN" altLang="en-US"/>
            </a:p>
          </p:txBody>
        </p:sp>
        <p:sp>
          <p:nvSpPr>
            <p:cNvPr id="133134" name="Line 27"/>
            <p:cNvSpPr>
              <a:spLocks noChangeShapeType="1"/>
            </p:cNvSpPr>
            <p:nvPr/>
          </p:nvSpPr>
          <p:spPr bwMode="auto">
            <a:xfrm flipV="1">
              <a:off x="5533" y="5323"/>
              <a:ext cx="0" cy="488"/>
            </a:xfrm>
            <a:prstGeom prst="line">
              <a:avLst/>
            </a:prstGeom>
            <a:noFill/>
            <a:ln w="9525">
              <a:solidFill>
                <a:srgbClr val="000000"/>
              </a:solidFill>
              <a:round/>
              <a:headEnd/>
              <a:tailEnd type="triangle" w="med" len="med"/>
            </a:ln>
          </p:spPr>
          <p:txBody>
            <a:bodyPr/>
            <a:lstStyle/>
            <a:p>
              <a:endParaRPr lang="zh-CN" altLang="en-US"/>
            </a:p>
          </p:txBody>
        </p:sp>
        <p:sp>
          <p:nvSpPr>
            <p:cNvPr id="133135" name="Rectangle 28"/>
            <p:cNvSpPr>
              <a:spLocks noChangeArrowheads="1"/>
            </p:cNvSpPr>
            <p:nvPr/>
          </p:nvSpPr>
          <p:spPr bwMode="auto">
            <a:xfrm>
              <a:off x="2293" y="3682"/>
              <a:ext cx="540" cy="488"/>
            </a:xfrm>
            <a:prstGeom prst="rect">
              <a:avLst/>
            </a:prstGeom>
            <a:solidFill>
              <a:schemeClr val="accent1"/>
            </a:solidFill>
            <a:ln w="9525">
              <a:noFill/>
              <a:miter lim="800000"/>
              <a:headEnd/>
              <a:tailEnd/>
            </a:ln>
          </p:spPr>
          <p:txBody>
            <a:bodyPr lIns="0" rIns="0"/>
            <a:lstStyle/>
            <a:p>
              <a:r>
                <a:rPr lang="zh-CN" altLang="en-US">
                  <a:solidFill>
                    <a:schemeClr val="tx2"/>
                  </a:solidFill>
                  <a:latin typeface="宋体" pitchFamily="2" charset="-122"/>
                  <a:ea typeface="宋体" pitchFamily="2" charset="-122"/>
                </a:rPr>
                <a:t>主体</a:t>
              </a:r>
              <a:r>
                <a:rPr lang="zh-CN" altLang="en-US" sz="1000">
                  <a:solidFill>
                    <a:schemeClr val="tx2"/>
                  </a:solidFill>
                  <a:latin typeface="宋体" pitchFamily="2" charset="-122"/>
                  <a:ea typeface="宋体" pitchFamily="2" charset="-122"/>
                </a:rPr>
                <a:t>	</a:t>
              </a:r>
              <a:endParaRPr lang="zh-CN" altLang="en-US">
                <a:solidFill>
                  <a:schemeClr val="tx2"/>
                </a:solidFill>
                <a:ea typeface="宋体" pitchFamily="2" charset="-122"/>
              </a:endParaRPr>
            </a:p>
          </p:txBody>
        </p:sp>
        <p:sp>
          <p:nvSpPr>
            <p:cNvPr id="133136" name="Rectangle 29"/>
            <p:cNvSpPr>
              <a:spLocks noChangeArrowheads="1"/>
            </p:cNvSpPr>
            <p:nvPr/>
          </p:nvSpPr>
          <p:spPr bwMode="auto">
            <a:xfrm>
              <a:off x="8413" y="3534"/>
              <a:ext cx="540" cy="488"/>
            </a:xfrm>
            <a:prstGeom prst="rect">
              <a:avLst/>
            </a:prstGeom>
            <a:solidFill>
              <a:schemeClr val="accent1"/>
            </a:solidFill>
            <a:ln w="9525">
              <a:noFill/>
              <a:miter lim="800000"/>
              <a:headEnd/>
              <a:tailEnd/>
            </a:ln>
          </p:spPr>
          <p:txBody>
            <a:bodyPr lIns="0" rIns="0"/>
            <a:lstStyle/>
            <a:p>
              <a:r>
                <a:rPr lang="zh-CN" altLang="en-US">
                  <a:solidFill>
                    <a:schemeClr val="tx2"/>
                  </a:solidFill>
                  <a:latin typeface="宋体" pitchFamily="2" charset="-122"/>
                  <a:ea typeface="宋体" pitchFamily="2" charset="-122"/>
                </a:rPr>
                <a:t>客体</a:t>
              </a:r>
              <a:endParaRPr lang="zh-CN" altLang="en-US">
                <a:solidFill>
                  <a:schemeClr val="tx2"/>
                </a:solidFill>
                <a:ea typeface="宋体" pitchFamily="2" charset="-122"/>
              </a:endParaRPr>
            </a:p>
          </p:txBody>
        </p:sp>
        <p:sp>
          <p:nvSpPr>
            <p:cNvPr id="133137" name="Oval 30"/>
            <p:cNvSpPr>
              <a:spLocks noChangeArrowheads="1"/>
            </p:cNvSpPr>
            <p:nvPr/>
          </p:nvSpPr>
          <p:spPr bwMode="auto">
            <a:xfrm>
              <a:off x="5945" y="1908"/>
              <a:ext cx="3261" cy="1668"/>
            </a:xfrm>
            <a:prstGeom prst="ellipse">
              <a:avLst/>
            </a:prstGeom>
            <a:solidFill>
              <a:srgbClr val="FFCC99"/>
            </a:solidFill>
            <a:ln w="9525">
              <a:solidFill>
                <a:srgbClr val="000000"/>
              </a:solidFill>
              <a:round/>
              <a:headEnd/>
              <a:tailEnd/>
            </a:ln>
          </p:spPr>
          <p:txBody>
            <a:bodyPr tIns="0" bIns="0"/>
            <a:lstStyle/>
            <a:p>
              <a:endParaRPr lang="zh-CN" altLang="en-US"/>
            </a:p>
          </p:txBody>
        </p:sp>
        <p:sp>
          <p:nvSpPr>
            <p:cNvPr id="133138" name="Oval 31"/>
            <p:cNvSpPr>
              <a:spLocks noChangeArrowheads="1"/>
            </p:cNvSpPr>
            <p:nvPr/>
          </p:nvSpPr>
          <p:spPr bwMode="auto">
            <a:xfrm>
              <a:off x="1753" y="1908"/>
              <a:ext cx="3433" cy="1789"/>
            </a:xfrm>
            <a:prstGeom prst="ellipse">
              <a:avLst/>
            </a:prstGeom>
            <a:solidFill>
              <a:srgbClr val="FFCC99"/>
            </a:solidFill>
            <a:ln w="9525">
              <a:solidFill>
                <a:srgbClr val="000000"/>
              </a:solidFill>
              <a:round/>
              <a:headEnd/>
              <a:tailEnd/>
            </a:ln>
          </p:spPr>
          <p:txBody>
            <a:bodyPr tIns="0" bIns="0"/>
            <a:lstStyle/>
            <a:p>
              <a:endParaRPr lang="zh-CN" altLang="en-US"/>
            </a:p>
          </p:txBody>
        </p:sp>
        <p:sp>
          <p:nvSpPr>
            <p:cNvPr id="133139" name="Rectangle 32"/>
            <p:cNvSpPr>
              <a:spLocks noChangeArrowheads="1"/>
            </p:cNvSpPr>
            <p:nvPr/>
          </p:nvSpPr>
          <p:spPr bwMode="auto">
            <a:xfrm>
              <a:off x="3813" y="2674"/>
              <a:ext cx="1029" cy="361"/>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0" name="Oval 33"/>
            <p:cNvSpPr>
              <a:spLocks noChangeArrowheads="1"/>
            </p:cNvSpPr>
            <p:nvPr/>
          </p:nvSpPr>
          <p:spPr bwMode="auto">
            <a:xfrm>
              <a:off x="3985" y="2748"/>
              <a:ext cx="686" cy="240"/>
            </a:xfrm>
            <a:prstGeom prst="ellipse">
              <a:avLst/>
            </a:prstGeom>
            <a:solidFill>
              <a:srgbClr val="FFFFFF"/>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41" name="Rectangle 34"/>
            <p:cNvSpPr>
              <a:spLocks noChangeArrowheads="1"/>
            </p:cNvSpPr>
            <p:nvPr/>
          </p:nvSpPr>
          <p:spPr bwMode="auto">
            <a:xfrm>
              <a:off x="7073" y="2400"/>
              <a:ext cx="515" cy="24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2" name="Rectangle 35"/>
            <p:cNvSpPr>
              <a:spLocks noChangeArrowheads="1"/>
            </p:cNvSpPr>
            <p:nvPr/>
          </p:nvSpPr>
          <p:spPr bwMode="auto">
            <a:xfrm>
              <a:off x="7932" y="2388"/>
              <a:ext cx="514" cy="241"/>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3" name="Rectangle 36"/>
            <p:cNvSpPr>
              <a:spLocks noChangeArrowheads="1"/>
            </p:cNvSpPr>
            <p:nvPr/>
          </p:nvSpPr>
          <p:spPr bwMode="auto">
            <a:xfrm>
              <a:off x="6387" y="2376"/>
              <a:ext cx="515" cy="24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4" name="Rectangle 37"/>
            <p:cNvSpPr>
              <a:spLocks noChangeArrowheads="1"/>
            </p:cNvSpPr>
            <p:nvPr/>
          </p:nvSpPr>
          <p:spPr bwMode="auto">
            <a:xfrm>
              <a:off x="7230" y="3156"/>
              <a:ext cx="515" cy="239"/>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5" name="Rectangle 38"/>
            <p:cNvSpPr>
              <a:spLocks noChangeArrowheads="1"/>
            </p:cNvSpPr>
            <p:nvPr/>
          </p:nvSpPr>
          <p:spPr bwMode="auto">
            <a:xfrm>
              <a:off x="8103" y="2999"/>
              <a:ext cx="515" cy="241"/>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6" name="Rectangle 39"/>
            <p:cNvSpPr>
              <a:spLocks noChangeArrowheads="1"/>
            </p:cNvSpPr>
            <p:nvPr/>
          </p:nvSpPr>
          <p:spPr bwMode="auto">
            <a:xfrm>
              <a:off x="7245" y="2748"/>
              <a:ext cx="515" cy="24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7" name="Rectangle 40"/>
            <p:cNvSpPr>
              <a:spLocks noChangeArrowheads="1"/>
            </p:cNvSpPr>
            <p:nvPr/>
          </p:nvSpPr>
          <p:spPr bwMode="auto">
            <a:xfrm>
              <a:off x="6485" y="2688"/>
              <a:ext cx="515" cy="386"/>
            </a:xfrm>
            <a:prstGeom prst="rect">
              <a:avLst/>
            </a:prstGeom>
            <a:solidFill>
              <a:schemeClr val="accent1"/>
            </a:solidFill>
            <a:ln w="9525">
              <a:solidFill>
                <a:srgbClr val="000000"/>
              </a:solidFill>
              <a:miter lim="800000"/>
              <a:headEnd/>
              <a:tailEnd/>
            </a:ln>
          </p:spPr>
          <p:txBody>
            <a:bodyPr tIns="0" bIns="0"/>
            <a:lstStyle/>
            <a:p>
              <a:r>
                <a:rPr lang="en-US" altLang="zh-CN" sz="1800" b="1">
                  <a:solidFill>
                    <a:schemeClr val="tx2"/>
                  </a:solidFill>
                  <a:latin typeface="宋体" pitchFamily="2" charset="-122"/>
                  <a:ea typeface="宋体" pitchFamily="2" charset="-122"/>
                </a:rPr>
                <a:t>O</a:t>
              </a:r>
              <a:r>
                <a:rPr lang="en-US" altLang="zh-CN" sz="1000">
                  <a:solidFill>
                    <a:schemeClr val="tx2"/>
                  </a:solidFill>
                  <a:latin typeface="宋体" pitchFamily="2" charset="-122"/>
                  <a:ea typeface="宋体" pitchFamily="2" charset="-122"/>
                </a:rPr>
                <a:t>	</a:t>
              </a:r>
              <a:endParaRPr lang="en-US" altLang="zh-CN">
                <a:solidFill>
                  <a:schemeClr val="tx2"/>
                </a:solidFill>
                <a:ea typeface="宋体" pitchFamily="2" charset="-122"/>
              </a:endParaRPr>
            </a:p>
          </p:txBody>
        </p:sp>
        <p:sp>
          <p:nvSpPr>
            <p:cNvPr id="133148" name="Rectangle 41"/>
            <p:cNvSpPr>
              <a:spLocks noChangeArrowheads="1"/>
            </p:cNvSpPr>
            <p:nvPr/>
          </p:nvSpPr>
          <p:spPr bwMode="auto">
            <a:xfrm>
              <a:off x="3641" y="2269"/>
              <a:ext cx="1030" cy="36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49" name="Oval 42"/>
            <p:cNvSpPr>
              <a:spLocks noChangeArrowheads="1"/>
            </p:cNvSpPr>
            <p:nvPr/>
          </p:nvSpPr>
          <p:spPr bwMode="auto">
            <a:xfrm>
              <a:off x="3813" y="2343"/>
              <a:ext cx="686" cy="239"/>
            </a:xfrm>
            <a:prstGeom prst="ellipse">
              <a:avLst/>
            </a:prstGeom>
            <a:solidFill>
              <a:srgbClr val="CCFFCC"/>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50" name="Rectangle 43"/>
            <p:cNvSpPr>
              <a:spLocks noChangeArrowheads="1"/>
            </p:cNvSpPr>
            <p:nvPr/>
          </p:nvSpPr>
          <p:spPr bwMode="auto">
            <a:xfrm>
              <a:off x="2440" y="2148"/>
              <a:ext cx="1029" cy="36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51" name="Oval 44"/>
            <p:cNvSpPr>
              <a:spLocks noChangeArrowheads="1"/>
            </p:cNvSpPr>
            <p:nvPr/>
          </p:nvSpPr>
          <p:spPr bwMode="auto">
            <a:xfrm>
              <a:off x="2612" y="2222"/>
              <a:ext cx="686" cy="241"/>
            </a:xfrm>
            <a:prstGeom prst="ellipse">
              <a:avLst/>
            </a:prstGeom>
            <a:solidFill>
              <a:srgbClr val="CCFFCC"/>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52" name="Rectangle 45"/>
            <p:cNvSpPr>
              <a:spLocks noChangeArrowheads="1"/>
            </p:cNvSpPr>
            <p:nvPr/>
          </p:nvSpPr>
          <p:spPr bwMode="auto">
            <a:xfrm>
              <a:off x="2096" y="2629"/>
              <a:ext cx="1030" cy="359"/>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53" name="Oval 46"/>
            <p:cNvSpPr>
              <a:spLocks noChangeArrowheads="1"/>
            </p:cNvSpPr>
            <p:nvPr/>
          </p:nvSpPr>
          <p:spPr bwMode="auto">
            <a:xfrm>
              <a:off x="2268" y="2703"/>
              <a:ext cx="686" cy="239"/>
            </a:xfrm>
            <a:prstGeom prst="ellipse">
              <a:avLst/>
            </a:prstGeom>
            <a:solidFill>
              <a:srgbClr val="CCFFCC"/>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54" name="Rectangle 47"/>
            <p:cNvSpPr>
              <a:spLocks noChangeArrowheads="1"/>
            </p:cNvSpPr>
            <p:nvPr/>
          </p:nvSpPr>
          <p:spPr bwMode="auto">
            <a:xfrm>
              <a:off x="3469" y="3109"/>
              <a:ext cx="1030" cy="361"/>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55" name="Oval 48"/>
            <p:cNvSpPr>
              <a:spLocks noChangeArrowheads="1"/>
            </p:cNvSpPr>
            <p:nvPr/>
          </p:nvSpPr>
          <p:spPr bwMode="auto">
            <a:xfrm>
              <a:off x="3641" y="3183"/>
              <a:ext cx="686" cy="240"/>
            </a:xfrm>
            <a:prstGeom prst="ellipse">
              <a:avLst/>
            </a:prstGeom>
            <a:solidFill>
              <a:srgbClr val="CCFFCC"/>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56" name="Rectangle 49"/>
            <p:cNvSpPr>
              <a:spLocks noChangeArrowheads="1"/>
            </p:cNvSpPr>
            <p:nvPr/>
          </p:nvSpPr>
          <p:spPr bwMode="auto">
            <a:xfrm>
              <a:off x="2296" y="3074"/>
              <a:ext cx="1030" cy="361"/>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33157" name="Oval 50"/>
            <p:cNvSpPr>
              <a:spLocks noChangeArrowheads="1"/>
            </p:cNvSpPr>
            <p:nvPr/>
          </p:nvSpPr>
          <p:spPr bwMode="auto">
            <a:xfrm>
              <a:off x="2468" y="3149"/>
              <a:ext cx="686" cy="239"/>
            </a:xfrm>
            <a:prstGeom prst="ellipse">
              <a:avLst/>
            </a:prstGeom>
            <a:solidFill>
              <a:srgbClr val="CCFFCC"/>
            </a:solidFill>
            <a:ln w="9525">
              <a:solidFill>
                <a:srgbClr val="000000"/>
              </a:solidFill>
              <a:round/>
              <a:headEnd/>
              <a:tailEnd/>
            </a:ln>
          </p:spPr>
          <p:txBody>
            <a:bodyPr tIns="0" bIns="0"/>
            <a:lstStyle/>
            <a:p>
              <a:endParaRPr lang="zh-CN" altLang="zh-CN">
                <a:solidFill>
                  <a:schemeClr val="tx2"/>
                </a:solidFill>
                <a:ea typeface="宋体" pitchFamily="2" charset="-122"/>
              </a:endParaRPr>
            </a:p>
          </p:txBody>
        </p:sp>
        <p:sp>
          <p:nvSpPr>
            <p:cNvPr id="133158" name="Rectangle 51"/>
            <p:cNvSpPr>
              <a:spLocks noChangeArrowheads="1"/>
            </p:cNvSpPr>
            <p:nvPr/>
          </p:nvSpPr>
          <p:spPr bwMode="auto">
            <a:xfrm>
              <a:off x="4093" y="2673"/>
              <a:ext cx="540" cy="452"/>
            </a:xfrm>
            <a:prstGeom prst="rect">
              <a:avLst/>
            </a:prstGeom>
            <a:noFill/>
            <a:ln w="9525">
              <a:noFill/>
              <a:miter lim="800000"/>
              <a:headEnd/>
              <a:tailEnd/>
            </a:ln>
          </p:spPr>
          <p:txBody>
            <a:bodyPr lIns="0" rIns="0"/>
            <a:lstStyle/>
            <a:p>
              <a:r>
                <a:rPr lang="en-US" altLang="zh-CN" sz="1800" b="1">
                  <a:solidFill>
                    <a:schemeClr val="tx2"/>
                  </a:solidFill>
                  <a:latin typeface="宋体" pitchFamily="2" charset="-122"/>
                  <a:ea typeface="宋体" pitchFamily="2" charset="-122"/>
                </a:rPr>
                <a:t>S</a:t>
              </a:r>
              <a:r>
                <a:rPr lang="en-US" altLang="zh-CN" sz="1000">
                  <a:solidFill>
                    <a:schemeClr val="tx2"/>
                  </a:solidFill>
                  <a:latin typeface="宋体" pitchFamily="2" charset="-122"/>
                  <a:ea typeface="宋体" pitchFamily="2" charset="-122"/>
                </a:rPr>
                <a:t>	</a:t>
              </a:r>
              <a:endParaRPr lang="en-US" altLang="zh-CN">
                <a:solidFill>
                  <a:schemeClr val="tx2"/>
                </a:solidFill>
                <a:ea typeface="宋体" pitchFamily="2" charset="-122"/>
              </a:endParaRPr>
            </a:p>
          </p:txBody>
        </p:sp>
        <p:sp>
          <p:nvSpPr>
            <p:cNvPr id="133159" name="Line 52"/>
            <p:cNvSpPr>
              <a:spLocks noChangeShapeType="1"/>
            </p:cNvSpPr>
            <p:nvPr/>
          </p:nvSpPr>
          <p:spPr bwMode="auto">
            <a:xfrm>
              <a:off x="4633" y="3046"/>
              <a:ext cx="540" cy="488"/>
            </a:xfrm>
            <a:prstGeom prst="line">
              <a:avLst/>
            </a:prstGeom>
            <a:noFill/>
            <a:ln w="9525">
              <a:solidFill>
                <a:srgbClr val="000000"/>
              </a:solidFill>
              <a:round/>
              <a:headEnd/>
              <a:tailEnd type="triangle" w="med" len="med"/>
            </a:ln>
          </p:spPr>
          <p:txBody>
            <a:bodyPr/>
            <a:lstStyle/>
            <a:p>
              <a:endParaRPr lang="zh-CN" altLang="en-US"/>
            </a:p>
          </p:txBody>
        </p:sp>
        <p:sp>
          <p:nvSpPr>
            <p:cNvPr id="133160" name="Line 53"/>
            <p:cNvSpPr>
              <a:spLocks noChangeShapeType="1"/>
            </p:cNvSpPr>
            <p:nvPr/>
          </p:nvSpPr>
          <p:spPr bwMode="auto">
            <a:xfrm flipV="1">
              <a:off x="5893" y="3000"/>
              <a:ext cx="772" cy="468"/>
            </a:xfrm>
            <a:prstGeom prst="line">
              <a:avLst/>
            </a:prstGeom>
            <a:noFill/>
            <a:ln w="9525">
              <a:solidFill>
                <a:srgbClr val="000000"/>
              </a:solidFill>
              <a:round/>
              <a:headEnd/>
              <a:tailEnd type="triangle" w="med" len="med"/>
            </a:ln>
          </p:spPr>
          <p:txBody>
            <a:bodyPr/>
            <a:lstStyle/>
            <a:p>
              <a:endParaRPr lang="zh-CN" altLang="en-US"/>
            </a:p>
          </p:txBody>
        </p:sp>
        <p:sp>
          <p:nvSpPr>
            <p:cNvPr id="133161" name="Text Box 54"/>
            <p:cNvSpPr txBox="1">
              <a:spLocks noChangeArrowheads="1"/>
            </p:cNvSpPr>
            <p:nvPr/>
          </p:nvSpPr>
          <p:spPr bwMode="auto">
            <a:xfrm>
              <a:off x="3913" y="6744"/>
              <a:ext cx="3240" cy="468"/>
            </a:xfrm>
            <a:prstGeom prst="rect">
              <a:avLst/>
            </a:prstGeom>
            <a:solidFill>
              <a:srgbClr val="FFCC99"/>
            </a:solidFill>
            <a:ln w="9525">
              <a:solidFill>
                <a:srgbClr val="FFFFFF"/>
              </a:solidFill>
              <a:miter lim="800000"/>
              <a:headEnd/>
              <a:tailEnd/>
            </a:ln>
          </p:spPr>
          <p:txBody>
            <a:bodyPr/>
            <a:lstStyle/>
            <a:p>
              <a:pPr algn="just"/>
              <a:r>
                <a:rPr lang="en-US" altLang="zh-CN" sz="2400">
                  <a:solidFill>
                    <a:schemeClr val="tx2"/>
                  </a:solidFill>
                  <a:ea typeface="宋体" pitchFamily="2" charset="-122"/>
                </a:rPr>
                <a:t>         </a:t>
              </a:r>
              <a:r>
                <a:rPr lang="zh-CN" altLang="en-US" sz="2400">
                  <a:solidFill>
                    <a:schemeClr val="tx2"/>
                  </a:solidFill>
                  <a:ea typeface="宋体" pitchFamily="2" charset="-122"/>
                </a:rPr>
                <a:t>安全系统模型</a:t>
              </a:r>
            </a:p>
          </p:txBody>
        </p:sp>
      </p:grpSp>
    </p:spTree>
  </p:cSld>
  <p:clrMapOvr>
    <a:masterClrMapping/>
  </p:clrMapOvr>
  <p:transition>
    <p:check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400" y="381000"/>
            <a:ext cx="1143000" cy="6019800"/>
          </a:xfrm>
        </p:spPr>
        <p:txBody>
          <a:bodyPr/>
          <a:lstStyle/>
          <a:p>
            <a:pPr eaLnBrk="1" hangingPunct="1"/>
            <a:r>
              <a:rPr lang="en-US" altLang="zh-CN" smtClean="0"/>
              <a:t/>
            </a:r>
            <a:br>
              <a:rPr lang="en-US" altLang="zh-CN" smtClean="0"/>
            </a:br>
            <a:r>
              <a:rPr lang="zh-CN" altLang="en-US" smtClean="0">
                <a:solidFill>
                  <a:srgbClr val="FF0000"/>
                </a:solidFill>
                <a:latin typeface="仿宋_GB2312" pitchFamily="49" charset="-122"/>
                <a:ea typeface="仿宋_GB2312" pitchFamily="49" charset="-122"/>
              </a:rPr>
              <a:t>操作系统的安全性</a:t>
            </a:r>
            <a:r>
              <a:rPr lang="en-US" altLang="zh-CN" smtClean="0">
                <a:solidFill>
                  <a:srgbClr val="FF0000"/>
                </a:solidFill>
                <a:latin typeface="仿宋_GB2312" pitchFamily="49" charset="-122"/>
                <a:ea typeface="仿宋_GB2312" pitchFamily="49" charset="-122"/>
              </a:rPr>
              <a:t>(8) </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134147" name="Rectangle 4"/>
          <p:cNvSpPr>
            <a:spLocks noGrp="1" noChangeArrowheads="1"/>
          </p:cNvSpPr>
          <p:nvPr>
            <p:ph type="body" idx="1"/>
          </p:nvPr>
        </p:nvSpPr>
        <p:spPr>
          <a:xfrm>
            <a:off x="6324600" y="685800"/>
            <a:ext cx="7772400" cy="4495800"/>
          </a:xfrm>
        </p:spPr>
        <p:txBody>
          <a:bodyPr/>
          <a:lstStyle/>
          <a:p>
            <a:pPr eaLnBrk="1" hangingPunct="1">
              <a:buFontTx/>
              <a:buNone/>
            </a:pPr>
            <a:r>
              <a:rPr lang="en-US" altLang="zh-CN" smtClean="0"/>
              <a:t> </a:t>
            </a:r>
          </a:p>
          <a:p>
            <a:pPr algn="just" eaLnBrk="1" hangingPunct="1">
              <a:buFontTx/>
              <a:buNone/>
            </a:pPr>
            <a:endParaRPr lang="en-US" altLang="zh-CN" sz="4000" smtClean="0"/>
          </a:p>
        </p:txBody>
      </p:sp>
      <p:sp>
        <p:nvSpPr>
          <p:cNvPr id="134148" name="Rectangle 22"/>
          <p:cNvSpPr>
            <a:spLocks noChangeArrowheads="1"/>
          </p:cNvSpPr>
          <p:nvPr/>
        </p:nvSpPr>
        <p:spPr bwMode="auto">
          <a:xfrm>
            <a:off x="2933700" y="2762250"/>
            <a:ext cx="9144000" cy="0"/>
          </a:xfrm>
          <a:prstGeom prst="rect">
            <a:avLst/>
          </a:prstGeom>
          <a:noFill/>
          <a:ln w="12700" cap="sq">
            <a:noFill/>
            <a:miter lim="800000"/>
            <a:headEnd type="none" w="sm" len="sm"/>
            <a:tailEnd type="none" w="sm" len="sm"/>
          </a:ln>
        </p:spPr>
        <p:txBody>
          <a:bodyPr>
            <a:spAutoFit/>
          </a:bodyPr>
          <a:lstStyle/>
          <a:p>
            <a:endParaRPr lang="zh-CN" altLang="en-US"/>
          </a:p>
        </p:txBody>
      </p:sp>
      <p:grpSp>
        <p:nvGrpSpPr>
          <p:cNvPr id="134149" name="Group 77"/>
          <p:cNvGrpSpPr>
            <a:grpSpLocks/>
          </p:cNvGrpSpPr>
          <p:nvPr/>
        </p:nvGrpSpPr>
        <p:grpSpPr bwMode="auto">
          <a:xfrm>
            <a:off x="1647825" y="228600"/>
            <a:ext cx="6457950" cy="6629400"/>
            <a:chOff x="1038" y="291"/>
            <a:chExt cx="4068" cy="3837"/>
          </a:xfrm>
        </p:grpSpPr>
        <p:sp>
          <p:nvSpPr>
            <p:cNvPr id="134150" name="Text Box 6"/>
            <p:cNvSpPr txBox="1">
              <a:spLocks noChangeArrowheads="1"/>
            </p:cNvSpPr>
            <p:nvPr/>
          </p:nvSpPr>
          <p:spPr bwMode="auto">
            <a:xfrm>
              <a:off x="2610" y="1824"/>
              <a:ext cx="849" cy="26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800" b="1">
                  <a:solidFill>
                    <a:srgbClr val="008000"/>
                  </a:solidFill>
                  <a:ea typeface="宋体" pitchFamily="2" charset="-122"/>
                </a:rPr>
                <a:t>访问矩阵</a:t>
              </a:r>
            </a:p>
          </p:txBody>
        </p:sp>
        <p:sp>
          <p:nvSpPr>
            <p:cNvPr id="134151" name="Text Box 7"/>
            <p:cNvSpPr txBox="1">
              <a:spLocks noChangeArrowheads="1"/>
            </p:cNvSpPr>
            <p:nvPr/>
          </p:nvSpPr>
          <p:spPr bwMode="auto">
            <a:xfrm>
              <a:off x="1397" y="2154"/>
              <a:ext cx="970" cy="329"/>
            </a:xfrm>
            <a:prstGeom prst="rect">
              <a:avLst/>
            </a:prstGeom>
            <a:solidFill>
              <a:srgbClr val="CCFFCC"/>
            </a:solidFill>
            <a:ln w="9525">
              <a:solidFill>
                <a:srgbClr val="000000"/>
              </a:solidFill>
              <a:miter lim="800000"/>
              <a:headEnd/>
              <a:tailEnd/>
            </a:ln>
          </p:spPr>
          <p:txBody>
            <a:bodyPr/>
            <a:lstStyle/>
            <a:p>
              <a:pPr eaLnBrk="0" hangingPunct="0"/>
              <a:r>
                <a:rPr kumimoji="0" lang="en-US" altLang="zh-CN" sz="1600" b="1">
                  <a:solidFill>
                    <a:srgbClr val="008000"/>
                  </a:solidFill>
                  <a:ea typeface="宋体" pitchFamily="2" charset="-122"/>
                </a:rPr>
                <a:t>   </a:t>
              </a:r>
              <a:r>
                <a:rPr kumimoji="0" lang="zh-CN" altLang="en-US" sz="1600" b="1">
                  <a:solidFill>
                    <a:srgbClr val="008000"/>
                  </a:solidFill>
                  <a:ea typeface="宋体" pitchFamily="2" charset="-122"/>
                </a:rPr>
                <a:t>存取控制表</a:t>
              </a:r>
            </a:p>
            <a:p>
              <a:pPr eaLnBrk="0" hangingPunct="0"/>
              <a:r>
                <a:rPr kumimoji="0" lang="zh-CN" altLang="en-US" sz="1600" b="1">
                  <a:solidFill>
                    <a:srgbClr val="008000"/>
                  </a:solidFill>
                  <a:ea typeface="宋体" pitchFamily="2" charset="-122"/>
                </a:rPr>
                <a:t>   </a:t>
              </a:r>
              <a:r>
                <a:rPr kumimoji="0" lang="en-US" altLang="zh-CN" sz="1600" b="1">
                  <a:solidFill>
                    <a:srgbClr val="008000"/>
                  </a:solidFill>
                  <a:ea typeface="宋体" pitchFamily="2" charset="-122"/>
                </a:rPr>
                <a:t>(</a:t>
              </a:r>
              <a:r>
                <a:rPr kumimoji="0" lang="zh-CN" altLang="en-US" sz="1600" b="1">
                  <a:solidFill>
                    <a:srgbClr val="008000"/>
                  </a:solidFill>
                  <a:ea typeface="宋体" pitchFamily="2" charset="-122"/>
                </a:rPr>
                <a:t>按列分解</a:t>
              </a:r>
              <a:r>
                <a:rPr kumimoji="0" lang="en-US" altLang="zh-CN" sz="1600" b="1">
                  <a:solidFill>
                    <a:srgbClr val="008000"/>
                  </a:solidFill>
                  <a:ea typeface="宋体" pitchFamily="2" charset="-122"/>
                </a:rPr>
                <a:t>)</a:t>
              </a:r>
            </a:p>
          </p:txBody>
        </p:sp>
        <p:sp>
          <p:nvSpPr>
            <p:cNvPr id="134152" name="Text Box 8"/>
            <p:cNvSpPr txBox="1">
              <a:spLocks noChangeArrowheads="1"/>
            </p:cNvSpPr>
            <p:nvPr/>
          </p:nvSpPr>
          <p:spPr bwMode="auto">
            <a:xfrm>
              <a:off x="3701" y="2154"/>
              <a:ext cx="849" cy="329"/>
            </a:xfrm>
            <a:prstGeom prst="rect">
              <a:avLst/>
            </a:prstGeom>
            <a:solidFill>
              <a:srgbClr val="CCFFCC"/>
            </a:solidFill>
            <a:ln w="9525">
              <a:solidFill>
                <a:srgbClr val="000000"/>
              </a:solidFill>
              <a:miter lim="800000"/>
              <a:headEnd/>
              <a:tailEnd/>
            </a:ln>
          </p:spPr>
          <p:txBody>
            <a:bodyPr/>
            <a:lstStyle/>
            <a:p>
              <a:pPr eaLnBrk="0" hangingPunct="0"/>
              <a:r>
                <a:rPr kumimoji="0" lang="en-US" altLang="zh-CN" sz="1600" b="1">
                  <a:solidFill>
                    <a:srgbClr val="008000"/>
                  </a:solidFill>
                  <a:ea typeface="宋体" pitchFamily="2" charset="-122"/>
                </a:rPr>
                <a:t>    </a:t>
              </a:r>
              <a:r>
                <a:rPr kumimoji="0" lang="zh-CN" altLang="en-US" sz="1600" b="1">
                  <a:solidFill>
                    <a:srgbClr val="008000"/>
                  </a:solidFill>
                  <a:ea typeface="宋体" pitchFamily="2" charset="-122"/>
                </a:rPr>
                <a:t>权能表</a:t>
              </a:r>
            </a:p>
            <a:p>
              <a:pPr eaLnBrk="0" hangingPunct="0"/>
              <a:r>
                <a:rPr kumimoji="0" lang="zh-CN" altLang="en-US" sz="1600" b="1">
                  <a:solidFill>
                    <a:srgbClr val="008000"/>
                  </a:solidFill>
                  <a:ea typeface="宋体" pitchFamily="2" charset="-122"/>
                </a:rPr>
                <a:t> </a:t>
              </a:r>
              <a:r>
                <a:rPr kumimoji="0" lang="en-US" altLang="zh-CN" sz="1600" b="1">
                  <a:solidFill>
                    <a:srgbClr val="008000"/>
                  </a:solidFill>
                  <a:ea typeface="宋体" pitchFamily="2" charset="-122"/>
                </a:rPr>
                <a:t>(</a:t>
              </a:r>
              <a:r>
                <a:rPr kumimoji="0" lang="zh-CN" altLang="en-US" sz="1600" b="1">
                  <a:solidFill>
                    <a:srgbClr val="008000"/>
                  </a:solidFill>
                  <a:ea typeface="宋体" pitchFamily="2" charset="-122"/>
                </a:rPr>
                <a:t>按行分解</a:t>
              </a:r>
              <a:r>
                <a:rPr kumimoji="0" lang="en-US" altLang="zh-CN" sz="1600" b="1">
                  <a:solidFill>
                    <a:srgbClr val="008000"/>
                  </a:solidFill>
                  <a:ea typeface="宋体" pitchFamily="2" charset="-122"/>
                </a:rPr>
                <a:t>)</a:t>
              </a:r>
            </a:p>
          </p:txBody>
        </p:sp>
        <p:grpSp>
          <p:nvGrpSpPr>
            <p:cNvPr id="134153" name="Group 10"/>
            <p:cNvGrpSpPr>
              <a:grpSpLocks/>
            </p:cNvGrpSpPr>
            <p:nvPr/>
          </p:nvGrpSpPr>
          <p:grpSpPr bwMode="auto">
            <a:xfrm>
              <a:off x="1038" y="2611"/>
              <a:ext cx="1698" cy="1517"/>
              <a:chOff x="2340" y="348"/>
              <a:chExt cx="2520" cy="3588"/>
            </a:xfrm>
          </p:grpSpPr>
          <p:sp>
            <p:nvSpPr>
              <p:cNvPr id="134211" name="Rectangle 11"/>
              <p:cNvSpPr>
                <a:spLocks noChangeArrowheads="1"/>
              </p:cNvSpPr>
              <p:nvPr/>
            </p:nvSpPr>
            <p:spPr bwMode="auto">
              <a:xfrm>
                <a:off x="2340" y="348"/>
                <a:ext cx="2520" cy="2808"/>
              </a:xfrm>
              <a:prstGeom prst="rect">
                <a:avLst/>
              </a:prstGeom>
              <a:solidFill>
                <a:srgbClr val="CCFFCC"/>
              </a:solidFill>
              <a:ln w="9525">
                <a:solidFill>
                  <a:srgbClr val="000000"/>
                </a:solidFill>
                <a:miter lim="800000"/>
                <a:headEnd/>
                <a:tailEnd/>
              </a:ln>
            </p:spPr>
            <p:txBody>
              <a:bodyPr/>
              <a:lstStyle/>
              <a:p>
                <a:endParaRPr lang="zh-CN" altLang="en-US"/>
              </a:p>
            </p:txBody>
          </p:sp>
          <p:sp>
            <p:nvSpPr>
              <p:cNvPr id="134212" name="Text Box 12"/>
              <p:cNvSpPr txBox="1">
                <a:spLocks noChangeArrowheads="1"/>
              </p:cNvSpPr>
              <p:nvPr/>
            </p:nvSpPr>
            <p:spPr bwMode="auto">
              <a:xfrm>
                <a:off x="2520" y="504"/>
                <a:ext cx="2160" cy="62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400" b="1">
                    <a:solidFill>
                      <a:srgbClr val="008000"/>
                    </a:solidFill>
                    <a:ea typeface="宋体" pitchFamily="2" charset="-122"/>
                  </a:rPr>
                  <a:t>文件</a:t>
                </a:r>
                <a:r>
                  <a:rPr kumimoji="0" lang="en-US" altLang="zh-CN" sz="1400" b="1">
                    <a:solidFill>
                      <a:srgbClr val="008000"/>
                    </a:solidFill>
                    <a:ea typeface="宋体" pitchFamily="2" charset="-122"/>
                  </a:rPr>
                  <a:t>X</a:t>
                </a:r>
                <a:r>
                  <a:rPr kumimoji="0" lang="zh-CN" altLang="en-US" sz="1400" b="1">
                    <a:solidFill>
                      <a:srgbClr val="008000"/>
                    </a:solidFill>
                    <a:ea typeface="宋体" pitchFamily="2" charset="-122"/>
                  </a:rPr>
                  <a:t>存取控制表：</a:t>
                </a:r>
              </a:p>
              <a:p>
                <a:pPr algn="just" eaLnBrk="0" hangingPunct="0"/>
                <a:r>
                  <a:rPr kumimoji="0" lang="zh-CN" altLang="en-US" sz="1400" b="1">
                    <a:solidFill>
                      <a:srgbClr val="008000"/>
                    </a:solidFill>
                    <a:ea typeface="宋体" pitchFamily="2" charset="-122"/>
                  </a:rPr>
                  <a:t>进程</a:t>
                </a:r>
                <a:r>
                  <a:rPr kumimoji="0" lang="en-US" altLang="zh-CN" sz="1400" b="1">
                    <a:solidFill>
                      <a:srgbClr val="008000"/>
                    </a:solidFill>
                    <a:ea typeface="宋体" pitchFamily="2" charset="-122"/>
                  </a:rPr>
                  <a:t>A(</a:t>
                </a:r>
                <a:r>
                  <a:rPr kumimoji="0" lang="zh-CN" altLang="en-US" sz="1400" b="1">
                    <a:solidFill>
                      <a:srgbClr val="008000"/>
                    </a:solidFill>
                    <a:ea typeface="宋体" pitchFamily="2" charset="-122"/>
                  </a:rPr>
                  <a:t>读、写</a:t>
                </a:r>
                <a:r>
                  <a:rPr kumimoji="0" lang="en-US" altLang="zh-CN" sz="1400" b="1">
                    <a:solidFill>
                      <a:srgbClr val="008000"/>
                    </a:solidFill>
                    <a:ea typeface="宋体" pitchFamily="2" charset="-122"/>
                  </a:rPr>
                  <a:t>)</a:t>
                </a:r>
              </a:p>
            </p:txBody>
          </p:sp>
          <p:sp>
            <p:nvSpPr>
              <p:cNvPr id="134213" name="Text Box 13"/>
              <p:cNvSpPr txBox="1">
                <a:spLocks noChangeArrowheads="1"/>
              </p:cNvSpPr>
              <p:nvPr/>
            </p:nvSpPr>
            <p:spPr bwMode="auto">
              <a:xfrm>
                <a:off x="2520" y="1284"/>
                <a:ext cx="2160" cy="62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400" b="1">
                    <a:solidFill>
                      <a:srgbClr val="008000"/>
                    </a:solidFill>
                    <a:ea typeface="宋体" pitchFamily="2" charset="-122"/>
                  </a:rPr>
                  <a:t>程序</a:t>
                </a:r>
                <a:r>
                  <a:rPr kumimoji="0" lang="en-US" altLang="zh-CN" sz="1400" b="1">
                    <a:solidFill>
                      <a:srgbClr val="008000"/>
                    </a:solidFill>
                    <a:ea typeface="宋体" pitchFamily="2" charset="-122"/>
                  </a:rPr>
                  <a:t>Y</a:t>
                </a:r>
                <a:r>
                  <a:rPr kumimoji="0" lang="zh-CN" altLang="en-US" sz="1400" b="1">
                    <a:solidFill>
                      <a:srgbClr val="008000"/>
                    </a:solidFill>
                    <a:ea typeface="宋体" pitchFamily="2" charset="-122"/>
                  </a:rPr>
                  <a:t>存取控制表：进程</a:t>
                </a:r>
                <a:r>
                  <a:rPr kumimoji="0" lang="en-US" altLang="zh-CN" sz="1400" b="1">
                    <a:solidFill>
                      <a:srgbClr val="008000"/>
                    </a:solidFill>
                    <a:ea typeface="宋体" pitchFamily="2" charset="-122"/>
                  </a:rPr>
                  <a:t>A(</a:t>
                </a:r>
                <a:r>
                  <a:rPr kumimoji="0" lang="zh-CN" altLang="en-US" sz="1400" b="1">
                    <a:solidFill>
                      <a:srgbClr val="008000"/>
                    </a:solidFill>
                    <a:ea typeface="宋体" pitchFamily="2" charset="-122"/>
                  </a:rPr>
                  <a:t>读</a:t>
                </a:r>
                <a:r>
                  <a:rPr kumimoji="0" lang="en-US" altLang="zh-CN" sz="1400" b="1">
                    <a:solidFill>
                      <a:srgbClr val="008000"/>
                    </a:solidFill>
                    <a:ea typeface="宋体" pitchFamily="2" charset="-122"/>
                  </a:rPr>
                  <a:t>)</a:t>
                </a:r>
                <a:r>
                  <a:rPr kumimoji="0" lang="zh-CN" altLang="en-US" sz="1400" b="1">
                    <a:solidFill>
                      <a:srgbClr val="008000"/>
                    </a:solidFill>
                    <a:ea typeface="宋体" pitchFamily="2" charset="-122"/>
                  </a:rPr>
                  <a:t>；进程</a:t>
                </a:r>
                <a:r>
                  <a:rPr kumimoji="0" lang="en-US" altLang="zh-CN" sz="1400" b="1">
                    <a:solidFill>
                      <a:srgbClr val="008000"/>
                    </a:solidFill>
                    <a:ea typeface="宋体" pitchFamily="2" charset="-122"/>
                  </a:rPr>
                  <a:t>B(</a:t>
                </a:r>
                <a:r>
                  <a:rPr kumimoji="0" lang="zh-CN" altLang="en-US" sz="1400" b="1">
                    <a:solidFill>
                      <a:srgbClr val="008000"/>
                    </a:solidFill>
                    <a:ea typeface="宋体" pitchFamily="2" charset="-122"/>
                  </a:rPr>
                  <a:t>读、执行</a:t>
                </a:r>
                <a:r>
                  <a:rPr kumimoji="0" lang="en-US" altLang="zh-CN" sz="1400" b="1">
                    <a:solidFill>
                      <a:srgbClr val="008000"/>
                    </a:solidFill>
                    <a:ea typeface="宋体" pitchFamily="2" charset="-122"/>
                  </a:rPr>
                  <a:t>)</a:t>
                </a:r>
              </a:p>
            </p:txBody>
          </p:sp>
          <p:sp>
            <p:nvSpPr>
              <p:cNvPr id="134214" name="Text Box 14"/>
              <p:cNvSpPr txBox="1">
                <a:spLocks noChangeArrowheads="1"/>
              </p:cNvSpPr>
              <p:nvPr/>
            </p:nvSpPr>
            <p:spPr bwMode="auto">
              <a:xfrm>
                <a:off x="2520" y="2064"/>
                <a:ext cx="2160" cy="62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400" b="1">
                    <a:solidFill>
                      <a:srgbClr val="008000"/>
                    </a:solidFill>
                    <a:ea typeface="宋体" pitchFamily="2" charset="-122"/>
                  </a:rPr>
                  <a:t>内存段</a:t>
                </a:r>
                <a:r>
                  <a:rPr kumimoji="0" lang="en-US" altLang="zh-CN" sz="1400" b="1">
                    <a:solidFill>
                      <a:srgbClr val="008000"/>
                    </a:solidFill>
                    <a:ea typeface="宋体" pitchFamily="2" charset="-122"/>
                  </a:rPr>
                  <a:t>Z</a:t>
                </a:r>
                <a:r>
                  <a:rPr kumimoji="0" lang="zh-CN" altLang="en-US" sz="1400" b="1">
                    <a:solidFill>
                      <a:srgbClr val="008000"/>
                    </a:solidFill>
                    <a:ea typeface="宋体" pitchFamily="2" charset="-122"/>
                  </a:rPr>
                  <a:t>存取控制表：进程</a:t>
                </a:r>
                <a:r>
                  <a:rPr kumimoji="0" lang="en-US" altLang="zh-CN" sz="1400" b="1">
                    <a:solidFill>
                      <a:srgbClr val="008000"/>
                    </a:solidFill>
                    <a:ea typeface="宋体" pitchFamily="2" charset="-122"/>
                  </a:rPr>
                  <a:t>B(</a:t>
                </a:r>
                <a:r>
                  <a:rPr kumimoji="0" lang="zh-CN" altLang="en-US" sz="1400" b="1">
                    <a:solidFill>
                      <a:srgbClr val="008000"/>
                    </a:solidFill>
                    <a:ea typeface="宋体" pitchFamily="2" charset="-122"/>
                  </a:rPr>
                  <a:t>读、写</a:t>
                </a:r>
                <a:r>
                  <a:rPr kumimoji="0" lang="en-US" altLang="zh-CN" sz="1400" b="1">
                    <a:solidFill>
                      <a:srgbClr val="008000"/>
                    </a:solidFill>
                    <a:ea typeface="宋体" pitchFamily="2" charset="-122"/>
                  </a:rPr>
                  <a:t>)</a:t>
                </a:r>
                <a:r>
                  <a:rPr kumimoji="0" lang="zh-CN" altLang="en-US" sz="1400" b="1">
                    <a:solidFill>
                      <a:srgbClr val="008000"/>
                    </a:solidFill>
                    <a:ea typeface="宋体" pitchFamily="2" charset="-122"/>
                  </a:rPr>
                  <a:t>；进程</a:t>
                </a:r>
                <a:r>
                  <a:rPr kumimoji="0" lang="en-US" altLang="zh-CN" sz="1400" b="1">
                    <a:solidFill>
                      <a:srgbClr val="008000"/>
                    </a:solidFill>
                    <a:ea typeface="宋体" pitchFamily="2" charset="-122"/>
                  </a:rPr>
                  <a:t>C(</a:t>
                </a:r>
                <a:r>
                  <a:rPr kumimoji="0" lang="zh-CN" altLang="en-US" sz="1400" b="1">
                    <a:solidFill>
                      <a:srgbClr val="008000"/>
                    </a:solidFill>
                    <a:ea typeface="宋体" pitchFamily="2" charset="-122"/>
                  </a:rPr>
                  <a:t>读</a:t>
                </a:r>
                <a:r>
                  <a:rPr kumimoji="0" lang="en-US" altLang="zh-CN" sz="1400" b="1">
                    <a:solidFill>
                      <a:srgbClr val="008000"/>
                    </a:solidFill>
                    <a:ea typeface="宋体" pitchFamily="2" charset="-122"/>
                  </a:rPr>
                  <a:t>)</a:t>
                </a:r>
              </a:p>
              <a:p>
                <a:pPr algn="just" eaLnBrk="0" hangingPunct="0"/>
                <a:endParaRPr kumimoji="0" lang="en-US" altLang="zh-CN" sz="1000" b="1">
                  <a:solidFill>
                    <a:srgbClr val="008000"/>
                  </a:solidFill>
                  <a:ea typeface="宋体" pitchFamily="2" charset="-122"/>
                </a:endParaRPr>
              </a:p>
            </p:txBody>
          </p:sp>
          <p:sp>
            <p:nvSpPr>
              <p:cNvPr id="134215" name="Text Box 15"/>
              <p:cNvSpPr txBox="1">
                <a:spLocks noChangeArrowheads="1"/>
              </p:cNvSpPr>
              <p:nvPr/>
            </p:nvSpPr>
            <p:spPr bwMode="auto">
              <a:xfrm>
                <a:off x="2340" y="3468"/>
                <a:ext cx="2340" cy="468"/>
              </a:xfrm>
              <a:prstGeom prst="rect">
                <a:avLst/>
              </a:prstGeom>
              <a:solidFill>
                <a:srgbClr val="CCFFCC"/>
              </a:solidFill>
              <a:ln w="9525">
                <a:solidFill>
                  <a:srgbClr val="FFFFFF"/>
                </a:solidFill>
                <a:miter lim="800000"/>
                <a:headEnd/>
                <a:tailEnd/>
              </a:ln>
            </p:spPr>
            <p:txBody>
              <a:bodyPr/>
              <a:lstStyle/>
              <a:p>
                <a:pPr algn="just" eaLnBrk="0" hangingPunct="0"/>
                <a:r>
                  <a:rPr kumimoji="0" lang="en-US" altLang="zh-CN" sz="1800" b="1">
                    <a:solidFill>
                      <a:srgbClr val="008000"/>
                    </a:solidFill>
                    <a:ea typeface="宋体" pitchFamily="2" charset="-122"/>
                  </a:rPr>
                  <a:t>       </a:t>
                </a:r>
                <a:r>
                  <a:rPr kumimoji="0" lang="zh-CN" altLang="en-US" sz="1800" b="1">
                    <a:solidFill>
                      <a:srgbClr val="008000"/>
                    </a:solidFill>
                    <a:ea typeface="宋体" pitchFamily="2" charset="-122"/>
                  </a:rPr>
                  <a:t>存取控制表</a:t>
                </a:r>
              </a:p>
            </p:txBody>
          </p:sp>
        </p:grpSp>
        <p:grpSp>
          <p:nvGrpSpPr>
            <p:cNvPr id="134154" name="Group 16"/>
            <p:cNvGrpSpPr>
              <a:grpSpLocks/>
            </p:cNvGrpSpPr>
            <p:nvPr/>
          </p:nvGrpSpPr>
          <p:grpSpPr bwMode="auto">
            <a:xfrm>
              <a:off x="3408" y="2827"/>
              <a:ext cx="1698" cy="1253"/>
              <a:chOff x="6660" y="816"/>
              <a:chExt cx="2520" cy="2964"/>
            </a:xfrm>
          </p:grpSpPr>
          <p:sp>
            <p:nvSpPr>
              <p:cNvPr id="134207" name="Rectangle 17"/>
              <p:cNvSpPr>
                <a:spLocks noChangeArrowheads="1"/>
              </p:cNvSpPr>
              <p:nvPr/>
            </p:nvSpPr>
            <p:spPr bwMode="auto">
              <a:xfrm>
                <a:off x="6660" y="816"/>
                <a:ext cx="2520" cy="2184"/>
              </a:xfrm>
              <a:prstGeom prst="rect">
                <a:avLst/>
              </a:prstGeom>
              <a:solidFill>
                <a:srgbClr val="CCFFCC"/>
              </a:solidFill>
              <a:ln w="9525">
                <a:solidFill>
                  <a:srgbClr val="000000"/>
                </a:solidFill>
                <a:miter lim="800000"/>
                <a:headEnd/>
                <a:tailEnd/>
              </a:ln>
            </p:spPr>
            <p:txBody>
              <a:bodyPr/>
              <a:lstStyle/>
              <a:p>
                <a:pPr algn="just" eaLnBrk="0" hangingPunct="0"/>
                <a:endParaRPr kumimoji="0" lang="zh-CN" altLang="zh-CN" sz="1000" b="1">
                  <a:solidFill>
                    <a:srgbClr val="008000"/>
                  </a:solidFill>
                  <a:ea typeface="宋体" pitchFamily="2" charset="-122"/>
                </a:endParaRPr>
              </a:p>
            </p:txBody>
          </p:sp>
          <p:sp>
            <p:nvSpPr>
              <p:cNvPr id="134208" name="Text Box 18"/>
              <p:cNvSpPr txBox="1">
                <a:spLocks noChangeArrowheads="1"/>
              </p:cNvSpPr>
              <p:nvPr/>
            </p:nvSpPr>
            <p:spPr bwMode="auto">
              <a:xfrm>
                <a:off x="6840" y="1128"/>
                <a:ext cx="2160" cy="780"/>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400" b="1">
                    <a:solidFill>
                      <a:srgbClr val="008000"/>
                    </a:solidFill>
                    <a:ea typeface="宋体" pitchFamily="2" charset="-122"/>
                  </a:rPr>
                  <a:t>进程</a:t>
                </a:r>
                <a:r>
                  <a:rPr kumimoji="0" lang="en-US" altLang="zh-CN" sz="1400" b="1">
                    <a:solidFill>
                      <a:srgbClr val="008000"/>
                    </a:solidFill>
                    <a:ea typeface="宋体" pitchFamily="2" charset="-122"/>
                  </a:rPr>
                  <a:t>A</a:t>
                </a:r>
                <a:r>
                  <a:rPr kumimoji="0" lang="zh-CN" altLang="en-US" sz="1400" b="1">
                    <a:solidFill>
                      <a:srgbClr val="008000"/>
                    </a:solidFill>
                    <a:ea typeface="宋体" pitchFamily="2" charset="-122"/>
                  </a:rPr>
                  <a:t>的权能表：</a:t>
                </a:r>
              </a:p>
              <a:p>
                <a:pPr algn="just" eaLnBrk="0" hangingPunct="0"/>
                <a:r>
                  <a:rPr kumimoji="0" lang="zh-CN" altLang="en-US" sz="1400" b="1">
                    <a:solidFill>
                      <a:srgbClr val="008000"/>
                    </a:solidFill>
                    <a:ea typeface="宋体" pitchFamily="2" charset="-122"/>
                  </a:rPr>
                  <a:t>文件</a:t>
                </a:r>
                <a:r>
                  <a:rPr kumimoji="0" lang="en-US" altLang="zh-CN" sz="1400" b="1">
                    <a:solidFill>
                      <a:srgbClr val="008000"/>
                    </a:solidFill>
                    <a:ea typeface="宋体" pitchFamily="2" charset="-122"/>
                  </a:rPr>
                  <a:t>X(</a:t>
                </a:r>
                <a:r>
                  <a:rPr kumimoji="0" lang="zh-CN" altLang="en-US" sz="1400" b="1">
                    <a:solidFill>
                      <a:srgbClr val="008000"/>
                    </a:solidFill>
                    <a:ea typeface="宋体" pitchFamily="2" charset="-122"/>
                  </a:rPr>
                  <a:t>读、写</a:t>
                </a:r>
                <a:r>
                  <a:rPr kumimoji="0" lang="en-US" altLang="zh-CN" sz="1400" b="1">
                    <a:solidFill>
                      <a:srgbClr val="008000"/>
                    </a:solidFill>
                    <a:ea typeface="宋体" pitchFamily="2" charset="-122"/>
                  </a:rPr>
                  <a:t>)</a:t>
                </a:r>
                <a:r>
                  <a:rPr kumimoji="0" lang="zh-CN" altLang="en-US" sz="1400" b="1">
                    <a:solidFill>
                      <a:srgbClr val="008000"/>
                    </a:solidFill>
                    <a:ea typeface="宋体" pitchFamily="2" charset="-122"/>
                  </a:rPr>
                  <a:t>；程序</a:t>
                </a:r>
                <a:r>
                  <a:rPr kumimoji="0" lang="en-US" altLang="zh-CN" sz="1400" b="1">
                    <a:solidFill>
                      <a:srgbClr val="008000"/>
                    </a:solidFill>
                    <a:ea typeface="宋体" pitchFamily="2" charset="-122"/>
                  </a:rPr>
                  <a:t>Y(</a:t>
                </a:r>
                <a:r>
                  <a:rPr kumimoji="0" lang="zh-CN" altLang="en-US" sz="1400" b="1">
                    <a:solidFill>
                      <a:srgbClr val="008000"/>
                    </a:solidFill>
                    <a:ea typeface="宋体" pitchFamily="2" charset="-122"/>
                  </a:rPr>
                  <a:t>读</a:t>
                </a:r>
                <a:r>
                  <a:rPr kumimoji="0" lang="en-US" altLang="zh-CN" sz="1400" b="1">
                    <a:solidFill>
                      <a:srgbClr val="008000"/>
                    </a:solidFill>
                    <a:ea typeface="宋体" pitchFamily="2" charset="-122"/>
                  </a:rPr>
                  <a:t>)</a:t>
                </a:r>
              </a:p>
            </p:txBody>
          </p:sp>
          <p:sp>
            <p:nvSpPr>
              <p:cNvPr id="134209" name="Text Box 19"/>
              <p:cNvSpPr txBox="1">
                <a:spLocks noChangeArrowheads="1"/>
              </p:cNvSpPr>
              <p:nvPr/>
            </p:nvSpPr>
            <p:spPr bwMode="auto">
              <a:xfrm>
                <a:off x="6840" y="2220"/>
                <a:ext cx="2160" cy="624"/>
              </a:xfrm>
              <a:prstGeom prst="rect">
                <a:avLst/>
              </a:prstGeom>
              <a:solidFill>
                <a:srgbClr val="CCFFCC"/>
              </a:solidFill>
              <a:ln w="9525">
                <a:solidFill>
                  <a:srgbClr val="000000"/>
                </a:solidFill>
                <a:miter lim="800000"/>
                <a:headEnd/>
                <a:tailEnd/>
              </a:ln>
            </p:spPr>
            <p:txBody>
              <a:bodyPr/>
              <a:lstStyle/>
              <a:p>
                <a:pPr algn="just" eaLnBrk="0" hangingPunct="0"/>
                <a:r>
                  <a:rPr kumimoji="0" lang="zh-CN" altLang="en-US" sz="1400" b="1">
                    <a:solidFill>
                      <a:srgbClr val="008000"/>
                    </a:solidFill>
                    <a:ea typeface="宋体" pitchFamily="2" charset="-122"/>
                  </a:rPr>
                  <a:t>进程</a:t>
                </a:r>
                <a:r>
                  <a:rPr kumimoji="0" lang="en-US" altLang="zh-CN" sz="1400" b="1">
                    <a:solidFill>
                      <a:srgbClr val="008000"/>
                    </a:solidFill>
                    <a:ea typeface="宋体" pitchFamily="2" charset="-122"/>
                  </a:rPr>
                  <a:t>B</a:t>
                </a:r>
                <a:r>
                  <a:rPr kumimoji="0" lang="zh-CN" altLang="en-US" sz="1400" b="1">
                    <a:solidFill>
                      <a:srgbClr val="008000"/>
                    </a:solidFill>
                    <a:ea typeface="宋体" pitchFamily="2" charset="-122"/>
                  </a:rPr>
                  <a:t>的权能表：内存段</a:t>
                </a:r>
                <a:r>
                  <a:rPr kumimoji="0" lang="en-US" altLang="zh-CN" sz="1400" b="1">
                    <a:solidFill>
                      <a:srgbClr val="008000"/>
                    </a:solidFill>
                    <a:ea typeface="宋体" pitchFamily="2" charset="-122"/>
                  </a:rPr>
                  <a:t>Z(</a:t>
                </a:r>
                <a:r>
                  <a:rPr kumimoji="0" lang="zh-CN" altLang="en-US" sz="1400" b="1">
                    <a:solidFill>
                      <a:srgbClr val="008000"/>
                    </a:solidFill>
                    <a:ea typeface="宋体" pitchFamily="2" charset="-122"/>
                  </a:rPr>
                  <a:t>读、写</a:t>
                </a:r>
                <a:r>
                  <a:rPr kumimoji="0" lang="en-US" altLang="zh-CN" sz="1400" b="1">
                    <a:solidFill>
                      <a:srgbClr val="008000"/>
                    </a:solidFill>
                    <a:ea typeface="宋体" pitchFamily="2" charset="-122"/>
                  </a:rPr>
                  <a:t>)</a:t>
                </a:r>
                <a:r>
                  <a:rPr kumimoji="0" lang="zh-CN" altLang="en-US" sz="1400" b="1">
                    <a:solidFill>
                      <a:srgbClr val="008000"/>
                    </a:solidFill>
                    <a:ea typeface="宋体" pitchFamily="2" charset="-122"/>
                  </a:rPr>
                  <a:t>；程序</a:t>
                </a:r>
                <a:r>
                  <a:rPr kumimoji="0" lang="en-US" altLang="zh-CN" sz="1400" b="1">
                    <a:solidFill>
                      <a:srgbClr val="008000"/>
                    </a:solidFill>
                    <a:ea typeface="宋体" pitchFamily="2" charset="-122"/>
                  </a:rPr>
                  <a:t>Y(</a:t>
                </a:r>
                <a:r>
                  <a:rPr kumimoji="0" lang="zh-CN" altLang="en-US" sz="1400" b="1">
                    <a:solidFill>
                      <a:srgbClr val="008000"/>
                    </a:solidFill>
                    <a:ea typeface="宋体" pitchFamily="2" charset="-122"/>
                  </a:rPr>
                  <a:t>读、执行</a:t>
                </a:r>
                <a:r>
                  <a:rPr kumimoji="0" lang="en-US" altLang="zh-CN" sz="1400" b="1">
                    <a:solidFill>
                      <a:srgbClr val="008000"/>
                    </a:solidFill>
                    <a:ea typeface="宋体" pitchFamily="2" charset="-122"/>
                  </a:rPr>
                  <a:t>)</a:t>
                </a:r>
              </a:p>
              <a:p>
                <a:pPr algn="just" eaLnBrk="0" hangingPunct="0"/>
                <a:endParaRPr kumimoji="0" lang="en-US" altLang="zh-CN" sz="1400" b="1">
                  <a:solidFill>
                    <a:srgbClr val="008000"/>
                  </a:solidFill>
                  <a:ea typeface="宋体" pitchFamily="2" charset="-122"/>
                </a:endParaRPr>
              </a:p>
            </p:txBody>
          </p:sp>
          <p:sp>
            <p:nvSpPr>
              <p:cNvPr id="134210" name="Text Box 20"/>
              <p:cNvSpPr txBox="1">
                <a:spLocks noChangeArrowheads="1"/>
              </p:cNvSpPr>
              <p:nvPr/>
            </p:nvSpPr>
            <p:spPr bwMode="auto">
              <a:xfrm>
                <a:off x="6840" y="3312"/>
                <a:ext cx="2340" cy="468"/>
              </a:xfrm>
              <a:prstGeom prst="rect">
                <a:avLst/>
              </a:prstGeom>
              <a:solidFill>
                <a:srgbClr val="CCFFCC"/>
              </a:solidFill>
              <a:ln w="9525">
                <a:solidFill>
                  <a:srgbClr val="FFFFFF"/>
                </a:solidFill>
                <a:miter lim="800000"/>
                <a:headEnd/>
                <a:tailEnd/>
              </a:ln>
            </p:spPr>
            <p:txBody>
              <a:bodyPr/>
              <a:lstStyle/>
              <a:p>
                <a:pPr algn="just" eaLnBrk="0" hangingPunct="0"/>
                <a:r>
                  <a:rPr kumimoji="0" lang="en-US" altLang="zh-CN" sz="1800" b="1">
                    <a:solidFill>
                      <a:srgbClr val="008000"/>
                    </a:solidFill>
                    <a:ea typeface="宋体" pitchFamily="2" charset="-122"/>
                  </a:rPr>
                  <a:t>   </a:t>
                </a:r>
                <a:r>
                  <a:rPr kumimoji="0" lang="zh-CN" altLang="en-US" sz="1800" b="1">
                    <a:solidFill>
                      <a:srgbClr val="008000"/>
                    </a:solidFill>
                    <a:ea typeface="宋体" pitchFamily="2" charset="-122"/>
                  </a:rPr>
                  <a:t>权能表</a:t>
                </a:r>
              </a:p>
            </p:txBody>
          </p:sp>
        </p:grpSp>
        <p:grpSp>
          <p:nvGrpSpPr>
            <p:cNvPr id="134155" name="Group 68"/>
            <p:cNvGrpSpPr>
              <a:grpSpLocks/>
            </p:cNvGrpSpPr>
            <p:nvPr/>
          </p:nvGrpSpPr>
          <p:grpSpPr bwMode="auto">
            <a:xfrm>
              <a:off x="1238" y="291"/>
              <a:ext cx="3629" cy="1290"/>
              <a:chOff x="1238" y="291"/>
              <a:chExt cx="3629" cy="1290"/>
            </a:xfrm>
          </p:grpSpPr>
          <p:sp>
            <p:nvSpPr>
              <p:cNvPr id="134163" name="Rectangle 23"/>
              <p:cNvSpPr>
                <a:spLocks noChangeArrowheads="1"/>
              </p:cNvSpPr>
              <p:nvPr/>
            </p:nvSpPr>
            <p:spPr bwMode="auto">
              <a:xfrm>
                <a:off x="1773"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客体</a:t>
                </a:r>
                <a:r>
                  <a:rPr lang="en-US" altLang="zh-CN" sz="1600" b="1">
                    <a:solidFill>
                      <a:srgbClr val="008000"/>
                    </a:solidFill>
                    <a:latin typeface="宋体" pitchFamily="2" charset="-122"/>
                    <a:ea typeface="宋体" pitchFamily="2" charset="-122"/>
                  </a:rPr>
                  <a:t>1</a:t>
                </a:r>
                <a:endParaRPr lang="en-US" altLang="zh-CN" sz="2400" b="1">
                  <a:solidFill>
                    <a:srgbClr val="008000"/>
                  </a:solidFill>
                  <a:ea typeface="宋体" pitchFamily="2" charset="-122"/>
                </a:endParaRPr>
              </a:p>
            </p:txBody>
          </p:sp>
          <p:sp>
            <p:nvSpPr>
              <p:cNvPr id="134164" name="Rectangle 24"/>
              <p:cNvSpPr>
                <a:spLocks noChangeArrowheads="1"/>
              </p:cNvSpPr>
              <p:nvPr/>
            </p:nvSpPr>
            <p:spPr bwMode="auto">
              <a:xfrm>
                <a:off x="3379"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1</a:t>
                </a:r>
                <a:endParaRPr lang="en-US" altLang="zh-CN" sz="2400" b="1">
                  <a:solidFill>
                    <a:srgbClr val="008000"/>
                  </a:solidFill>
                  <a:ea typeface="宋体" pitchFamily="2" charset="-122"/>
                </a:endParaRPr>
              </a:p>
            </p:txBody>
          </p:sp>
          <p:sp>
            <p:nvSpPr>
              <p:cNvPr id="134165" name="Rectangle 25"/>
              <p:cNvSpPr>
                <a:spLocks noChangeArrowheads="1"/>
              </p:cNvSpPr>
              <p:nvPr/>
            </p:nvSpPr>
            <p:spPr bwMode="auto">
              <a:xfrm>
                <a:off x="2844"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客体</a:t>
                </a:r>
                <a:r>
                  <a:rPr lang="en-US" altLang="zh-CN" sz="1600" b="1">
                    <a:solidFill>
                      <a:srgbClr val="008000"/>
                    </a:solidFill>
                    <a:latin typeface="宋体" pitchFamily="2" charset="-122"/>
                    <a:ea typeface="宋体" pitchFamily="2" charset="-122"/>
                  </a:rPr>
                  <a:t>3</a:t>
                </a:r>
                <a:endParaRPr lang="en-US" altLang="zh-CN" sz="2400" b="1">
                  <a:solidFill>
                    <a:srgbClr val="008000"/>
                  </a:solidFill>
                  <a:ea typeface="宋体" pitchFamily="2" charset="-122"/>
                </a:endParaRPr>
              </a:p>
            </p:txBody>
          </p:sp>
          <p:sp>
            <p:nvSpPr>
              <p:cNvPr id="134166" name="Rectangle 26"/>
              <p:cNvSpPr>
                <a:spLocks noChangeArrowheads="1"/>
              </p:cNvSpPr>
              <p:nvPr/>
            </p:nvSpPr>
            <p:spPr bwMode="auto">
              <a:xfrm>
                <a:off x="2308"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客体</a:t>
                </a:r>
                <a:r>
                  <a:rPr lang="en-US" altLang="zh-CN" sz="1600" b="1">
                    <a:solidFill>
                      <a:srgbClr val="008000"/>
                    </a:solidFill>
                    <a:latin typeface="宋体" pitchFamily="2" charset="-122"/>
                    <a:ea typeface="宋体" pitchFamily="2" charset="-122"/>
                  </a:rPr>
                  <a:t>2</a:t>
                </a:r>
                <a:endParaRPr lang="en-US" altLang="zh-CN" sz="2400" b="1">
                  <a:solidFill>
                    <a:srgbClr val="008000"/>
                  </a:solidFill>
                  <a:ea typeface="宋体" pitchFamily="2" charset="-122"/>
                </a:endParaRPr>
              </a:p>
            </p:txBody>
          </p:sp>
          <p:sp>
            <p:nvSpPr>
              <p:cNvPr id="134167" name="Rectangle 27"/>
              <p:cNvSpPr>
                <a:spLocks noChangeArrowheads="1"/>
              </p:cNvSpPr>
              <p:nvPr/>
            </p:nvSpPr>
            <p:spPr bwMode="auto">
              <a:xfrm>
                <a:off x="4450"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3</a:t>
                </a:r>
                <a:endParaRPr lang="en-US" altLang="zh-CN" sz="2400" b="1">
                  <a:solidFill>
                    <a:srgbClr val="008000"/>
                  </a:solidFill>
                  <a:ea typeface="宋体" pitchFamily="2" charset="-122"/>
                </a:endParaRPr>
              </a:p>
            </p:txBody>
          </p:sp>
          <p:sp>
            <p:nvSpPr>
              <p:cNvPr id="134168" name="Rectangle 28"/>
              <p:cNvSpPr>
                <a:spLocks noChangeArrowheads="1"/>
              </p:cNvSpPr>
              <p:nvPr/>
            </p:nvSpPr>
            <p:spPr bwMode="auto">
              <a:xfrm>
                <a:off x="3914" y="577"/>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2</a:t>
                </a:r>
                <a:endParaRPr lang="en-US" altLang="zh-CN" sz="2400" b="1">
                  <a:solidFill>
                    <a:srgbClr val="008000"/>
                  </a:solidFill>
                  <a:ea typeface="宋体" pitchFamily="2" charset="-122"/>
                </a:endParaRPr>
              </a:p>
            </p:txBody>
          </p:sp>
          <p:sp>
            <p:nvSpPr>
              <p:cNvPr id="134169" name="Rectangle 29"/>
              <p:cNvSpPr>
                <a:spLocks noChangeArrowheads="1"/>
              </p:cNvSpPr>
              <p:nvPr/>
            </p:nvSpPr>
            <p:spPr bwMode="auto">
              <a:xfrm>
                <a:off x="1238" y="792"/>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1</a:t>
                </a:r>
                <a:endParaRPr lang="en-US" altLang="zh-CN" sz="2400" b="1">
                  <a:solidFill>
                    <a:srgbClr val="008000"/>
                  </a:solidFill>
                  <a:ea typeface="宋体" pitchFamily="2" charset="-122"/>
                </a:endParaRPr>
              </a:p>
            </p:txBody>
          </p:sp>
          <p:sp>
            <p:nvSpPr>
              <p:cNvPr id="134170" name="Rectangle 30"/>
              <p:cNvSpPr>
                <a:spLocks noChangeArrowheads="1"/>
              </p:cNvSpPr>
              <p:nvPr/>
            </p:nvSpPr>
            <p:spPr bwMode="auto">
              <a:xfrm>
                <a:off x="1238" y="1078"/>
                <a:ext cx="323"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2</a:t>
                </a:r>
                <a:endParaRPr lang="en-US" altLang="zh-CN" sz="2400" b="1">
                  <a:solidFill>
                    <a:srgbClr val="008000"/>
                  </a:solidFill>
                  <a:ea typeface="宋体" pitchFamily="2" charset="-122"/>
                </a:endParaRPr>
              </a:p>
            </p:txBody>
          </p:sp>
          <p:sp>
            <p:nvSpPr>
              <p:cNvPr id="134171" name="Rectangle 31"/>
              <p:cNvSpPr>
                <a:spLocks noChangeArrowheads="1"/>
              </p:cNvSpPr>
              <p:nvPr/>
            </p:nvSpPr>
            <p:spPr bwMode="auto">
              <a:xfrm>
                <a:off x="1238" y="1364"/>
                <a:ext cx="323"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r>
                  <a:rPr lang="en-US" altLang="zh-CN" sz="1600" b="1">
                    <a:solidFill>
                      <a:srgbClr val="008000"/>
                    </a:solidFill>
                    <a:latin typeface="宋体" pitchFamily="2" charset="-122"/>
                    <a:ea typeface="宋体" pitchFamily="2" charset="-122"/>
                  </a:rPr>
                  <a:t>3</a:t>
                </a:r>
                <a:endParaRPr lang="en-US" altLang="zh-CN" sz="2400" b="1">
                  <a:solidFill>
                    <a:srgbClr val="008000"/>
                  </a:solidFill>
                  <a:ea typeface="宋体" pitchFamily="2" charset="-122"/>
                </a:endParaRPr>
              </a:p>
            </p:txBody>
          </p:sp>
          <p:sp>
            <p:nvSpPr>
              <p:cNvPr id="134172" name="Rectangle 32"/>
              <p:cNvSpPr>
                <a:spLocks noChangeArrowheads="1"/>
              </p:cNvSpPr>
              <p:nvPr/>
            </p:nvSpPr>
            <p:spPr bwMode="auto">
              <a:xfrm>
                <a:off x="1655" y="722"/>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73" name="Rectangle 33"/>
              <p:cNvSpPr>
                <a:spLocks noChangeArrowheads="1"/>
              </p:cNvSpPr>
              <p:nvPr/>
            </p:nvSpPr>
            <p:spPr bwMode="auto">
              <a:xfrm>
                <a:off x="1773" y="792"/>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读</a:t>
                </a:r>
                <a:r>
                  <a:rPr lang="en-US" altLang="zh-CN" sz="1600" b="1">
                    <a:solidFill>
                      <a:srgbClr val="008000"/>
                    </a:solidFill>
                    <a:latin typeface="宋体" pitchFamily="2" charset="-122"/>
                    <a:ea typeface="宋体" pitchFamily="2" charset="-122"/>
                  </a:rPr>
                  <a:t>/</a:t>
                </a:r>
                <a:r>
                  <a:rPr lang="zh-CN" altLang="en-US" sz="1600" b="1">
                    <a:solidFill>
                      <a:srgbClr val="008000"/>
                    </a:solidFill>
                    <a:latin typeface="宋体" pitchFamily="2" charset="-122"/>
                    <a:ea typeface="宋体" pitchFamily="2" charset="-122"/>
                  </a:rPr>
                  <a:t>写</a:t>
                </a:r>
                <a:endParaRPr lang="zh-CN" altLang="en-US" sz="2400" b="1">
                  <a:solidFill>
                    <a:srgbClr val="008000"/>
                  </a:solidFill>
                  <a:ea typeface="宋体" pitchFamily="2" charset="-122"/>
                </a:endParaRPr>
              </a:p>
            </p:txBody>
          </p:sp>
          <p:sp>
            <p:nvSpPr>
              <p:cNvPr id="134174" name="Rectangle 34"/>
              <p:cNvSpPr>
                <a:spLocks noChangeArrowheads="1"/>
              </p:cNvSpPr>
              <p:nvPr/>
            </p:nvSpPr>
            <p:spPr bwMode="auto">
              <a:xfrm>
                <a:off x="1655" y="1008"/>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75" name="Rectangle 35"/>
              <p:cNvSpPr>
                <a:spLocks noChangeArrowheads="1"/>
              </p:cNvSpPr>
              <p:nvPr/>
            </p:nvSpPr>
            <p:spPr bwMode="auto">
              <a:xfrm>
                <a:off x="1834" y="1044"/>
                <a:ext cx="192" cy="212"/>
              </a:xfrm>
              <a:prstGeom prst="rect">
                <a:avLst/>
              </a:prstGeom>
              <a:solidFill>
                <a:srgbClr val="CCFFCC"/>
              </a:solidFill>
              <a:ln w="9525">
                <a:noFill/>
                <a:miter lim="800000"/>
                <a:headEnd/>
                <a:tailEnd/>
              </a:ln>
            </p:spPr>
            <p:txBody>
              <a:bodyPr wrap="none" lIns="0" tIns="0" rIns="0" bIns="0">
                <a:spAutoFit/>
              </a:bodyPr>
              <a:lstStyle/>
              <a:p>
                <a:r>
                  <a:rPr lang="zh-CN" altLang="en-US" sz="2400" b="1">
                    <a:solidFill>
                      <a:srgbClr val="008000"/>
                    </a:solidFill>
                    <a:latin typeface="宋体" pitchFamily="2" charset="-122"/>
                    <a:ea typeface="宋体" pitchFamily="2" charset="-122"/>
                  </a:rPr>
                  <a:t>－</a:t>
                </a:r>
                <a:endParaRPr lang="zh-CN" altLang="en-US" sz="2400" b="1">
                  <a:solidFill>
                    <a:srgbClr val="008000"/>
                  </a:solidFill>
                  <a:ea typeface="宋体" pitchFamily="2" charset="-122"/>
                </a:endParaRPr>
              </a:p>
            </p:txBody>
          </p:sp>
          <p:sp>
            <p:nvSpPr>
              <p:cNvPr id="134176" name="Rectangle 36"/>
              <p:cNvSpPr>
                <a:spLocks noChangeArrowheads="1"/>
              </p:cNvSpPr>
              <p:nvPr/>
            </p:nvSpPr>
            <p:spPr bwMode="auto">
              <a:xfrm>
                <a:off x="1655" y="1294"/>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77" name="Rectangle 37"/>
              <p:cNvSpPr>
                <a:spLocks noChangeArrowheads="1"/>
              </p:cNvSpPr>
              <p:nvPr/>
            </p:nvSpPr>
            <p:spPr bwMode="auto">
              <a:xfrm>
                <a:off x="2191" y="722"/>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78" name="Rectangle 38"/>
              <p:cNvSpPr>
                <a:spLocks noChangeArrowheads="1"/>
              </p:cNvSpPr>
              <p:nvPr/>
            </p:nvSpPr>
            <p:spPr bwMode="auto">
              <a:xfrm>
                <a:off x="2399" y="792"/>
                <a:ext cx="12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读</a:t>
                </a:r>
                <a:endParaRPr lang="zh-CN" altLang="en-US" sz="2400" b="1">
                  <a:solidFill>
                    <a:srgbClr val="008000"/>
                  </a:solidFill>
                  <a:ea typeface="宋体" pitchFamily="2" charset="-122"/>
                </a:endParaRPr>
              </a:p>
            </p:txBody>
          </p:sp>
          <p:sp>
            <p:nvSpPr>
              <p:cNvPr id="134179" name="Rectangle 39"/>
              <p:cNvSpPr>
                <a:spLocks noChangeArrowheads="1"/>
              </p:cNvSpPr>
              <p:nvPr/>
            </p:nvSpPr>
            <p:spPr bwMode="auto">
              <a:xfrm>
                <a:off x="2191" y="1008"/>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80" name="Rectangle 40"/>
              <p:cNvSpPr>
                <a:spLocks noChangeArrowheads="1"/>
              </p:cNvSpPr>
              <p:nvPr/>
            </p:nvSpPr>
            <p:spPr bwMode="auto">
              <a:xfrm>
                <a:off x="2308" y="1002"/>
                <a:ext cx="323"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读</a:t>
                </a:r>
                <a:r>
                  <a:rPr lang="en-US" altLang="zh-CN" sz="1600" b="1">
                    <a:solidFill>
                      <a:srgbClr val="008000"/>
                    </a:solidFill>
                    <a:latin typeface="宋体" pitchFamily="2" charset="-122"/>
                    <a:ea typeface="宋体" pitchFamily="2" charset="-122"/>
                  </a:rPr>
                  <a:t>/</a:t>
                </a:r>
                <a:r>
                  <a:rPr lang="zh-CN" altLang="en-US" sz="1600" b="1">
                    <a:solidFill>
                      <a:srgbClr val="008000"/>
                    </a:solidFill>
                    <a:latin typeface="宋体" pitchFamily="2" charset="-122"/>
                    <a:ea typeface="宋体" pitchFamily="2" charset="-122"/>
                  </a:rPr>
                  <a:t>运</a:t>
                </a:r>
                <a:endParaRPr lang="zh-CN" altLang="en-US" sz="2400" b="1">
                  <a:solidFill>
                    <a:srgbClr val="008000"/>
                  </a:solidFill>
                  <a:ea typeface="宋体" pitchFamily="2" charset="-122"/>
                </a:endParaRPr>
              </a:p>
            </p:txBody>
          </p:sp>
          <p:sp>
            <p:nvSpPr>
              <p:cNvPr id="134181" name="Rectangle 41"/>
              <p:cNvSpPr>
                <a:spLocks noChangeArrowheads="1"/>
              </p:cNvSpPr>
              <p:nvPr/>
            </p:nvSpPr>
            <p:spPr bwMode="auto">
              <a:xfrm>
                <a:off x="2399" y="1154"/>
                <a:ext cx="12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行</a:t>
                </a:r>
                <a:endParaRPr lang="zh-CN" altLang="en-US" sz="2400" b="1">
                  <a:solidFill>
                    <a:srgbClr val="008000"/>
                  </a:solidFill>
                  <a:ea typeface="宋体" pitchFamily="2" charset="-122"/>
                </a:endParaRPr>
              </a:p>
            </p:txBody>
          </p:sp>
          <p:sp>
            <p:nvSpPr>
              <p:cNvPr id="134182" name="Rectangle 42"/>
              <p:cNvSpPr>
                <a:spLocks noChangeArrowheads="1"/>
              </p:cNvSpPr>
              <p:nvPr/>
            </p:nvSpPr>
            <p:spPr bwMode="auto">
              <a:xfrm>
                <a:off x="2191" y="1294"/>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83" name="Rectangle 43"/>
              <p:cNvSpPr>
                <a:spLocks noChangeArrowheads="1"/>
              </p:cNvSpPr>
              <p:nvPr/>
            </p:nvSpPr>
            <p:spPr bwMode="auto">
              <a:xfrm>
                <a:off x="2308" y="1288"/>
                <a:ext cx="323"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读</a:t>
                </a:r>
                <a:r>
                  <a:rPr lang="en-US" altLang="zh-CN" sz="1600" b="1">
                    <a:solidFill>
                      <a:srgbClr val="008000"/>
                    </a:solidFill>
                    <a:latin typeface="宋体" pitchFamily="2" charset="-122"/>
                    <a:ea typeface="宋体" pitchFamily="2" charset="-122"/>
                  </a:rPr>
                  <a:t>/</a:t>
                </a:r>
                <a:r>
                  <a:rPr lang="zh-CN" altLang="en-US" sz="1600" b="1">
                    <a:solidFill>
                      <a:srgbClr val="008000"/>
                    </a:solidFill>
                    <a:latin typeface="宋体" pitchFamily="2" charset="-122"/>
                    <a:ea typeface="宋体" pitchFamily="2" charset="-122"/>
                  </a:rPr>
                  <a:t>运</a:t>
                </a:r>
                <a:endParaRPr lang="zh-CN" altLang="en-US" sz="2400" b="1">
                  <a:solidFill>
                    <a:srgbClr val="008000"/>
                  </a:solidFill>
                  <a:ea typeface="宋体" pitchFamily="2" charset="-122"/>
                </a:endParaRPr>
              </a:p>
            </p:txBody>
          </p:sp>
          <p:sp>
            <p:nvSpPr>
              <p:cNvPr id="134184" name="Rectangle 44"/>
              <p:cNvSpPr>
                <a:spLocks noChangeArrowheads="1"/>
              </p:cNvSpPr>
              <p:nvPr/>
            </p:nvSpPr>
            <p:spPr bwMode="auto">
              <a:xfrm>
                <a:off x="2399" y="1440"/>
                <a:ext cx="12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行</a:t>
                </a:r>
                <a:endParaRPr lang="zh-CN" altLang="en-US" sz="2400" b="1">
                  <a:solidFill>
                    <a:srgbClr val="008000"/>
                  </a:solidFill>
                  <a:ea typeface="宋体" pitchFamily="2" charset="-122"/>
                </a:endParaRPr>
              </a:p>
            </p:txBody>
          </p:sp>
          <p:sp>
            <p:nvSpPr>
              <p:cNvPr id="134185" name="Rectangle 45"/>
              <p:cNvSpPr>
                <a:spLocks noChangeArrowheads="1"/>
              </p:cNvSpPr>
              <p:nvPr/>
            </p:nvSpPr>
            <p:spPr bwMode="auto">
              <a:xfrm>
                <a:off x="2726" y="722"/>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86" name="Rectangle 46"/>
              <p:cNvSpPr>
                <a:spLocks noChangeArrowheads="1"/>
              </p:cNvSpPr>
              <p:nvPr/>
            </p:nvSpPr>
            <p:spPr bwMode="auto">
              <a:xfrm>
                <a:off x="2726" y="1008"/>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87" name="Rectangle 47"/>
              <p:cNvSpPr>
                <a:spLocks noChangeArrowheads="1"/>
              </p:cNvSpPr>
              <p:nvPr/>
            </p:nvSpPr>
            <p:spPr bwMode="auto">
              <a:xfrm>
                <a:off x="2844" y="1078"/>
                <a:ext cx="323"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读</a:t>
                </a:r>
                <a:r>
                  <a:rPr lang="en-US" altLang="zh-CN" sz="1600" b="1">
                    <a:solidFill>
                      <a:srgbClr val="008000"/>
                    </a:solidFill>
                    <a:latin typeface="宋体" pitchFamily="2" charset="-122"/>
                    <a:ea typeface="宋体" pitchFamily="2" charset="-122"/>
                  </a:rPr>
                  <a:t>/</a:t>
                </a:r>
                <a:r>
                  <a:rPr lang="zh-CN" altLang="en-US" sz="1600" b="1">
                    <a:solidFill>
                      <a:srgbClr val="008000"/>
                    </a:solidFill>
                    <a:latin typeface="宋体" pitchFamily="2" charset="-122"/>
                    <a:ea typeface="宋体" pitchFamily="2" charset="-122"/>
                  </a:rPr>
                  <a:t>写</a:t>
                </a:r>
                <a:endParaRPr lang="zh-CN" altLang="en-US" sz="2400" b="1">
                  <a:solidFill>
                    <a:srgbClr val="008000"/>
                  </a:solidFill>
                  <a:ea typeface="宋体" pitchFamily="2" charset="-122"/>
                </a:endParaRPr>
              </a:p>
            </p:txBody>
          </p:sp>
          <p:sp>
            <p:nvSpPr>
              <p:cNvPr id="134188" name="Rectangle 48"/>
              <p:cNvSpPr>
                <a:spLocks noChangeArrowheads="1"/>
              </p:cNvSpPr>
              <p:nvPr/>
            </p:nvSpPr>
            <p:spPr bwMode="auto">
              <a:xfrm>
                <a:off x="2726" y="1294"/>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89" name="Rectangle 49"/>
              <p:cNvSpPr>
                <a:spLocks noChangeArrowheads="1"/>
              </p:cNvSpPr>
              <p:nvPr/>
            </p:nvSpPr>
            <p:spPr bwMode="auto">
              <a:xfrm>
                <a:off x="2874" y="1365"/>
                <a:ext cx="258"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运行</a:t>
                </a:r>
                <a:endParaRPr lang="zh-CN" altLang="en-US" sz="2400" b="1">
                  <a:solidFill>
                    <a:srgbClr val="008000"/>
                  </a:solidFill>
                  <a:ea typeface="宋体" pitchFamily="2" charset="-122"/>
                </a:endParaRPr>
              </a:p>
            </p:txBody>
          </p:sp>
          <p:sp>
            <p:nvSpPr>
              <p:cNvPr id="134190" name="Rectangle 50"/>
              <p:cNvSpPr>
                <a:spLocks noChangeArrowheads="1"/>
              </p:cNvSpPr>
              <p:nvPr/>
            </p:nvSpPr>
            <p:spPr bwMode="auto">
              <a:xfrm>
                <a:off x="3261" y="722"/>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1" name="Rectangle 51"/>
              <p:cNvSpPr>
                <a:spLocks noChangeArrowheads="1"/>
              </p:cNvSpPr>
              <p:nvPr/>
            </p:nvSpPr>
            <p:spPr bwMode="auto">
              <a:xfrm>
                <a:off x="3470" y="792"/>
                <a:ext cx="12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a:t>
                </a:r>
                <a:endParaRPr lang="zh-CN" altLang="en-US" sz="2400" b="1">
                  <a:solidFill>
                    <a:srgbClr val="008000"/>
                  </a:solidFill>
                  <a:ea typeface="宋体" pitchFamily="2" charset="-122"/>
                </a:endParaRPr>
              </a:p>
            </p:txBody>
          </p:sp>
          <p:sp>
            <p:nvSpPr>
              <p:cNvPr id="134192" name="Rectangle 52"/>
              <p:cNvSpPr>
                <a:spLocks noChangeArrowheads="1"/>
              </p:cNvSpPr>
              <p:nvPr/>
            </p:nvSpPr>
            <p:spPr bwMode="auto">
              <a:xfrm>
                <a:off x="3261" y="1008"/>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3" name="Rectangle 53"/>
              <p:cNvSpPr>
                <a:spLocks noChangeArrowheads="1"/>
              </p:cNvSpPr>
              <p:nvPr/>
            </p:nvSpPr>
            <p:spPr bwMode="auto">
              <a:xfrm>
                <a:off x="3261" y="1294"/>
                <a:ext cx="536"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4" name="Rectangle 54"/>
              <p:cNvSpPr>
                <a:spLocks noChangeArrowheads="1"/>
              </p:cNvSpPr>
              <p:nvPr/>
            </p:nvSpPr>
            <p:spPr bwMode="auto">
              <a:xfrm>
                <a:off x="3797" y="722"/>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5" name="Rectangle 55"/>
              <p:cNvSpPr>
                <a:spLocks noChangeArrowheads="1"/>
              </p:cNvSpPr>
              <p:nvPr/>
            </p:nvSpPr>
            <p:spPr bwMode="auto">
              <a:xfrm>
                <a:off x="3797" y="1008"/>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6" name="Rectangle 56"/>
              <p:cNvSpPr>
                <a:spLocks noChangeArrowheads="1"/>
              </p:cNvSpPr>
              <p:nvPr/>
            </p:nvSpPr>
            <p:spPr bwMode="auto">
              <a:xfrm>
                <a:off x="4005" y="1078"/>
                <a:ext cx="12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a:t>
                </a:r>
                <a:endParaRPr lang="zh-CN" altLang="en-US" sz="2400" b="1">
                  <a:solidFill>
                    <a:srgbClr val="008000"/>
                  </a:solidFill>
                  <a:ea typeface="宋体" pitchFamily="2" charset="-122"/>
                </a:endParaRPr>
              </a:p>
            </p:txBody>
          </p:sp>
          <p:sp>
            <p:nvSpPr>
              <p:cNvPr id="134197" name="Rectangle 57"/>
              <p:cNvSpPr>
                <a:spLocks noChangeArrowheads="1"/>
              </p:cNvSpPr>
              <p:nvPr/>
            </p:nvSpPr>
            <p:spPr bwMode="auto">
              <a:xfrm>
                <a:off x="3797" y="1294"/>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8" name="Rectangle 58"/>
              <p:cNvSpPr>
                <a:spLocks noChangeArrowheads="1"/>
              </p:cNvSpPr>
              <p:nvPr/>
            </p:nvSpPr>
            <p:spPr bwMode="auto">
              <a:xfrm>
                <a:off x="4332" y="722"/>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199" name="Rectangle 59"/>
              <p:cNvSpPr>
                <a:spLocks noChangeArrowheads="1"/>
              </p:cNvSpPr>
              <p:nvPr/>
            </p:nvSpPr>
            <p:spPr bwMode="auto">
              <a:xfrm>
                <a:off x="4480" y="792"/>
                <a:ext cx="25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发送</a:t>
                </a:r>
                <a:endParaRPr lang="zh-CN" altLang="en-US" sz="2400" b="1">
                  <a:solidFill>
                    <a:srgbClr val="008000"/>
                  </a:solidFill>
                  <a:ea typeface="宋体" pitchFamily="2" charset="-122"/>
                </a:endParaRPr>
              </a:p>
            </p:txBody>
          </p:sp>
          <p:sp>
            <p:nvSpPr>
              <p:cNvPr id="134200" name="Rectangle 60"/>
              <p:cNvSpPr>
                <a:spLocks noChangeArrowheads="1"/>
              </p:cNvSpPr>
              <p:nvPr/>
            </p:nvSpPr>
            <p:spPr bwMode="auto">
              <a:xfrm>
                <a:off x="4332" y="1008"/>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201" name="Rectangle 61"/>
              <p:cNvSpPr>
                <a:spLocks noChangeArrowheads="1"/>
              </p:cNvSpPr>
              <p:nvPr/>
            </p:nvSpPr>
            <p:spPr bwMode="auto">
              <a:xfrm>
                <a:off x="4332" y="1294"/>
                <a:ext cx="535" cy="286"/>
              </a:xfrm>
              <a:prstGeom prst="rect">
                <a:avLst/>
              </a:prstGeom>
              <a:solidFill>
                <a:srgbClr val="CCFFCC"/>
              </a:solidFill>
              <a:ln w="17463">
                <a:solidFill>
                  <a:srgbClr val="000000"/>
                </a:solidFill>
                <a:miter lim="800000"/>
                <a:headEnd/>
                <a:tailEnd/>
              </a:ln>
            </p:spPr>
            <p:txBody>
              <a:bodyPr/>
              <a:lstStyle/>
              <a:p>
                <a:endParaRPr lang="zh-CN" altLang="en-US"/>
              </a:p>
            </p:txBody>
          </p:sp>
          <p:sp>
            <p:nvSpPr>
              <p:cNvPr id="134202" name="Rectangle 62"/>
              <p:cNvSpPr>
                <a:spLocks noChangeArrowheads="1"/>
              </p:cNvSpPr>
              <p:nvPr/>
            </p:nvSpPr>
            <p:spPr bwMode="auto">
              <a:xfrm>
                <a:off x="4541" y="1365"/>
                <a:ext cx="128" cy="142"/>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a:t>
                </a:r>
                <a:endParaRPr lang="zh-CN" altLang="en-US" sz="2400" b="1">
                  <a:solidFill>
                    <a:srgbClr val="008000"/>
                  </a:solidFill>
                  <a:ea typeface="宋体" pitchFamily="2" charset="-122"/>
                </a:endParaRPr>
              </a:p>
            </p:txBody>
          </p:sp>
          <p:sp>
            <p:nvSpPr>
              <p:cNvPr id="134203" name="Freeform 63"/>
              <p:cNvSpPr>
                <a:spLocks/>
              </p:cNvSpPr>
              <p:nvPr/>
            </p:nvSpPr>
            <p:spPr bwMode="auto">
              <a:xfrm>
                <a:off x="3529" y="436"/>
                <a:ext cx="1071" cy="143"/>
              </a:xfrm>
              <a:custGeom>
                <a:avLst/>
                <a:gdLst>
                  <a:gd name="T0" fmla="*/ 0 w 1071"/>
                  <a:gd name="T1" fmla="*/ 143 h 143"/>
                  <a:gd name="T2" fmla="*/ 4 w 1071"/>
                  <a:gd name="T3" fmla="*/ 120 h 143"/>
                  <a:gd name="T4" fmla="*/ 14 w 1071"/>
                  <a:gd name="T5" fmla="*/ 101 h 143"/>
                  <a:gd name="T6" fmla="*/ 29 w 1071"/>
                  <a:gd name="T7" fmla="*/ 86 h 143"/>
                  <a:gd name="T8" fmla="*/ 46 w 1071"/>
                  <a:gd name="T9" fmla="*/ 75 h 143"/>
                  <a:gd name="T10" fmla="*/ 68 w 1071"/>
                  <a:gd name="T11" fmla="*/ 71 h 143"/>
                  <a:gd name="T12" fmla="*/ 469 w 1071"/>
                  <a:gd name="T13" fmla="*/ 71 h 143"/>
                  <a:gd name="T14" fmla="*/ 489 w 1071"/>
                  <a:gd name="T15" fmla="*/ 69 h 143"/>
                  <a:gd name="T16" fmla="*/ 509 w 1071"/>
                  <a:gd name="T17" fmla="*/ 58 h 143"/>
                  <a:gd name="T18" fmla="*/ 523 w 1071"/>
                  <a:gd name="T19" fmla="*/ 42 h 143"/>
                  <a:gd name="T20" fmla="*/ 534 w 1071"/>
                  <a:gd name="T21" fmla="*/ 21 h 143"/>
                  <a:gd name="T22" fmla="*/ 535 w 1071"/>
                  <a:gd name="T23" fmla="*/ 0 h 143"/>
                  <a:gd name="T24" fmla="*/ 539 w 1071"/>
                  <a:gd name="T25" fmla="*/ 21 h 143"/>
                  <a:gd name="T26" fmla="*/ 550 w 1071"/>
                  <a:gd name="T27" fmla="*/ 42 h 143"/>
                  <a:gd name="T28" fmla="*/ 564 w 1071"/>
                  <a:gd name="T29" fmla="*/ 58 h 143"/>
                  <a:gd name="T30" fmla="*/ 582 w 1071"/>
                  <a:gd name="T31" fmla="*/ 69 h 143"/>
                  <a:gd name="T32" fmla="*/ 603 w 1071"/>
                  <a:gd name="T33" fmla="*/ 71 h 143"/>
                  <a:gd name="T34" fmla="*/ 1005 w 1071"/>
                  <a:gd name="T35" fmla="*/ 71 h 143"/>
                  <a:gd name="T36" fmla="*/ 1024 w 1071"/>
                  <a:gd name="T37" fmla="*/ 75 h 143"/>
                  <a:gd name="T38" fmla="*/ 1044 w 1071"/>
                  <a:gd name="T39" fmla="*/ 86 h 143"/>
                  <a:gd name="T40" fmla="*/ 1058 w 1071"/>
                  <a:gd name="T41" fmla="*/ 101 h 143"/>
                  <a:gd name="T42" fmla="*/ 1069 w 1071"/>
                  <a:gd name="T43" fmla="*/ 120 h 143"/>
                  <a:gd name="T44" fmla="*/ 1071 w 1071"/>
                  <a:gd name="T45" fmla="*/ 143 h 1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1"/>
                  <a:gd name="T70" fmla="*/ 0 h 143"/>
                  <a:gd name="T71" fmla="*/ 1071 w 1071"/>
                  <a:gd name="T72" fmla="*/ 143 h 1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1" h="143">
                    <a:moveTo>
                      <a:pt x="0" y="143"/>
                    </a:moveTo>
                    <a:lnTo>
                      <a:pt x="4" y="120"/>
                    </a:lnTo>
                    <a:lnTo>
                      <a:pt x="14" y="101"/>
                    </a:lnTo>
                    <a:lnTo>
                      <a:pt x="29" y="86"/>
                    </a:lnTo>
                    <a:lnTo>
                      <a:pt x="46" y="75"/>
                    </a:lnTo>
                    <a:lnTo>
                      <a:pt x="68" y="71"/>
                    </a:lnTo>
                    <a:lnTo>
                      <a:pt x="469" y="71"/>
                    </a:lnTo>
                    <a:lnTo>
                      <a:pt x="489" y="69"/>
                    </a:lnTo>
                    <a:lnTo>
                      <a:pt x="509" y="58"/>
                    </a:lnTo>
                    <a:lnTo>
                      <a:pt x="523" y="42"/>
                    </a:lnTo>
                    <a:lnTo>
                      <a:pt x="534" y="21"/>
                    </a:lnTo>
                    <a:lnTo>
                      <a:pt x="535" y="0"/>
                    </a:lnTo>
                    <a:lnTo>
                      <a:pt x="539" y="21"/>
                    </a:lnTo>
                    <a:lnTo>
                      <a:pt x="550" y="42"/>
                    </a:lnTo>
                    <a:lnTo>
                      <a:pt x="564" y="58"/>
                    </a:lnTo>
                    <a:lnTo>
                      <a:pt x="582" y="69"/>
                    </a:lnTo>
                    <a:lnTo>
                      <a:pt x="603" y="71"/>
                    </a:lnTo>
                    <a:lnTo>
                      <a:pt x="1005" y="71"/>
                    </a:lnTo>
                    <a:lnTo>
                      <a:pt x="1024" y="75"/>
                    </a:lnTo>
                    <a:lnTo>
                      <a:pt x="1044" y="86"/>
                    </a:lnTo>
                    <a:lnTo>
                      <a:pt x="1058" y="101"/>
                    </a:lnTo>
                    <a:lnTo>
                      <a:pt x="1069" y="120"/>
                    </a:lnTo>
                    <a:lnTo>
                      <a:pt x="1071" y="143"/>
                    </a:lnTo>
                  </a:path>
                </a:pathLst>
              </a:custGeom>
              <a:solidFill>
                <a:srgbClr val="CCFFCC"/>
              </a:solidFill>
              <a:ln w="6350">
                <a:solidFill>
                  <a:srgbClr val="000000"/>
                </a:solidFill>
                <a:round/>
                <a:headEnd/>
                <a:tailEnd/>
              </a:ln>
            </p:spPr>
            <p:txBody>
              <a:bodyPr/>
              <a:lstStyle/>
              <a:p>
                <a:endParaRPr lang="zh-CN" altLang="en-US"/>
              </a:p>
            </p:txBody>
          </p:sp>
          <p:sp>
            <p:nvSpPr>
              <p:cNvPr id="134204" name="Rectangle 64"/>
              <p:cNvSpPr>
                <a:spLocks noChangeArrowheads="1"/>
              </p:cNvSpPr>
              <p:nvPr/>
            </p:nvSpPr>
            <p:spPr bwMode="auto">
              <a:xfrm>
                <a:off x="3945" y="291"/>
                <a:ext cx="25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主体</a:t>
                </a:r>
                <a:endParaRPr lang="zh-CN" altLang="en-US" sz="2400" b="1">
                  <a:solidFill>
                    <a:srgbClr val="008000"/>
                  </a:solidFill>
                  <a:ea typeface="宋体" pitchFamily="2" charset="-122"/>
                </a:endParaRPr>
              </a:p>
            </p:txBody>
          </p:sp>
          <p:sp>
            <p:nvSpPr>
              <p:cNvPr id="134205" name="Freeform 65"/>
              <p:cNvSpPr>
                <a:spLocks/>
              </p:cNvSpPr>
              <p:nvPr/>
            </p:nvSpPr>
            <p:spPr bwMode="auto">
              <a:xfrm>
                <a:off x="1923" y="436"/>
                <a:ext cx="1071" cy="143"/>
              </a:xfrm>
              <a:custGeom>
                <a:avLst/>
                <a:gdLst>
                  <a:gd name="T0" fmla="*/ 0 w 1071"/>
                  <a:gd name="T1" fmla="*/ 143 h 143"/>
                  <a:gd name="T2" fmla="*/ 4 w 1071"/>
                  <a:gd name="T3" fmla="*/ 120 h 143"/>
                  <a:gd name="T4" fmla="*/ 14 w 1071"/>
                  <a:gd name="T5" fmla="*/ 101 h 143"/>
                  <a:gd name="T6" fmla="*/ 29 w 1071"/>
                  <a:gd name="T7" fmla="*/ 86 h 143"/>
                  <a:gd name="T8" fmla="*/ 46 w 1071"/>
                  <a:gd name="T9" fmla="*/ 75 h 143"/>
                  <a:gd name="T10" fmla="*/ 68 w 1071"/>
                  <a:gd name="T11" fmla="*/ 71 h 143"/>
                  <a:gd name="T12" fmla="*/ 469 w 1071"/>
                  <a:gd name="T13" fmla="*/ 71 h 143"/>
                  <a:gd name="T14" fmla="*/ 489 w 1071"/>
                  <a:gd name="T15" fmla="*/ 69 h 143"/>
                  <a:gd name="T16" fmla="*/ 509 w 1071"/>
                  <a:gd name="T17" fmla="*/ 58 h 143"/>
                  <a:gd name="T18" fmla="*/ 523 w 1071"/>
                  <a:gd name="T19" fmla="*/ 42 h 143"/>
                  <a:gd name="T20" fmla="*/ 534 w 1071"/>
                  <a:gd name="T21" fmla="*/ 21 h 143"/>
                  <a:gd name="T22" fmla="*/ 535 w 1071"/>
                  <a:gd name="T23" fmla="*/ 0 h 143"/>
                  <a:gd name="T24" fmla="*/ 539 w 1071"/>
                  <a:gd name="T25" fmla="*/ 21 h 143"/>
                  <a:gd name="T26" fmla="*/ 550 w 1071"/>
                  <a:gd name="T27" fmla="*/ 42 h 143"/>
                  <a:gd name="T28" fmla="*/ 564 w 1071"/>
                  <a:gd name="T29" fmla="*/ 58 h 143"/>
                  <a:gd name="T30" fmla="*/ 582 w 1071"/>
                  <a:gd name="T31" fmla="*/ 69 h 143"/>
                  <a:gd name="T32" fmla="*/ 603 w 1071"/>
                  <a:gd name="T33" fmla="*/ 71 h 143"/>
                  <a:gd name="T34" fmla="*/ 1005 w 1071"/>
                  <a:gd name="T35" fmla="*/ 71 h 143"/>
                  <a:gd name="T36" fmla="*/ 1024 w 1071"/>
                  <a:gd name="T37" fmla="*/ 75 h 143"/>
                  <a:gd name="T38" fmla="*/ 1044 w 1071"/>
                  <a:gd name="T39" fmla="*/ 86 h 143"/>
                  <a:gd name="T40" fmla="*/ 1058 w 1071"/>
                  <a:gd name="T41" fmla="*/ 101 h 143"/>
                  <a:gd name="T42" fmla="*/ 1069 w 1071"/>
                  <a:gd name="T43" fmla="*/ 120 h 143"/>
                  <a:gd name="T44" fmla="*/ 1071 w 1071"/>
                  <a:gd name="T45" fmla="*/ 143 h 1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1"/>
                  <a:gd name="T70" fmla="*/ 0 h 143"/>
                  <a:gd name="T71" fmla="*/ 1071 w 1071"/>
                  <a:gd name="T72" fmla="*/ 143 h 1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1" h="143">
                    <a:moveTo>
                      <a:pt x="0" y="143"/>
                    </a:moveTo>
                    <a:lnTo>
                      <a:pt x="4" y="120"/>
                    </a:lnTo>
                    <a:lnTo>
                      <a:pt x="14" y="101"/>
                    </a:lnTo>
                    <a:lnTo>
                      <a:pt x="29" y="86"/>
                    </a:lnTo>
                    <a:lnTo>
                      <a:pt x="46" y="75"/>
                    </a:lnTo>
                    <a:lnTo>
                      <a:pt x="68" y="71"/>
                    </a:lnTo>
                    <a:lnTo>
                      <a:pt x="469" y="71"/>
                    </a:lnTo>
                    <a:lnTo>
                      <a:pt x="489" y="69"/>
                    </a:lnTo>
                    <a:lnTo>
                      <a:pt x="509" y="58"/>
                    </a:lnTo>
                    <a:lnTo>
                      <a:pt x="523" y="42"/>
                    </a:lnTo>
                    <a:lnTo>
                      <a:pt x="534" y="21"/>
                    </a:lnTo>
                    <a:lnTo>
                      <a:pt x="535" y="0"/>
                    </a:lnTo>
                    <a:lnTo>
                      <a:pt x="539" y="21"/>
                    </a:lnTo>
                    <a:lnTo>
                      <a:pt x="550" y="42"/>
                    </a:lnTo>
                    <a:lnTo>
                      <a:pt x="564" y="58"/>
                    </a:lnTo>
                    <a:lnTo>
                      <a:pt x="582" y="69"/>
                    </a:lnTo>
                    <a:lnTo>
                      <a:pt x="603" y="71"/>
                    </a:lnTo>
                    <a:lnTo>
                      <a:pt x="1005" y="71"/>
                    </a:lnTo>
                    <a:lnTo>
                      <a:pt x="1024" y="75"/>
                    </a:lnTo>
                    <a:lnTo>
                      <a:pt x="1044" y="86"/>
                    </a:lnTo>
                    <a:lnTo>
                      <a:pt x="1058" y="101"/>
                    </a:lnTo>
                    <a:lnTo>
                      <a:pt x="1069" y="120"/>
                    </a:lnTo>
                    <a:lnTo>
                      <a:pt x="1071" y="143"/>
                    </a:lnTo>
                  </a:path>
                </a:pathLst>
              </a:custGeom>
              <a:solidFill>
                <a:srgbClr val="CCFFCC"/>
              </a:solidFill>
              <a:ln w="6350">
                <a:solidFill>
                  <a:srgbClr val="000000"/>
                </a:solidFill>
                <a:round/>
                <a:headEnd/>
                <a:tailEnd/>
              </a:ln>
            </p:spPr>
            <p:txBody>
              <a:bodyPr/>
              <a:lstStyle/>
              <a:p>
                <a:endParaRPr lang="zh-CN" altLang="en-US"/>
              </a:p>
            </p:txBody>
          </p:sp>
          <p:sp>
            <p:nvSpPr>
              <p:cNvPr id="134206" name="Rectangle 66"/>
              <p:cNvSpPr>
                <a:spLocks noChangeArrowheads="1"/>
              </p:cNvSpPr>
              <p:nvPr/>
            </p:nvSpPr>
            <p:spPr bwMode="auto">
              <a:xfrm>
                <a:off x="2373" y="291"/>
                <a:ext cx="258" cy="141"/>
              </a:xfrm>
              <a:prstGeom prst="rect">
                <a:avLst/>
              </a:prstGeom>
              <a:solidFill>
                <a:srgbClr val="CCFFCC"/>
              </a:solidFill>
              <a:ln w="9525">
                <a:noFill/>
                <a:miter lim="800000"/>
                <a:headEnd/>
                <a:tailEnd/>
              </a:ln>
            </p:spPr>
            <p:txBody>
              <a:bodyPr wrap="none" lIns="0" tIns="0" rIns="0" bIns="0">
                <a:spAutoFit/>
              </a:bodyPr>
              <a:lstStyle/>
              <a:p>
                <a:r>
                  <a:rPr lang="zh-CN" altLang="en-US" sz="1600" b="1">
                    <a:solidFill>
                      <a:srgbClr val="008000"/>
                    </a:solidFill>
                    <a:latin typeface="宋体" pitchFamily="2" charset="-122"/>
                    <a:ea typeface="宋体" pitchFamily="2" charset="-122"/>
                  </a:rPr>
                  <a:t>客体</a:t>
                </a:r>
                <a:endParaRPr lang="zh-CN" altLang="en-US" sz="2400" b="1">
                  <a:solidFill>
                    <a:srgbClr val="008000"/>
                  </a:solidFill>
                  <a:ea typeface="宋体" pitchFamily="2" charset="-122"/>
                </a:endParaRPr>
              </a:p>
            </p:txBody>
          </p:sp>
        </p:grpSp>
        <p:sp>
          <p:nvSpPr>
            <p:cNvPr id="134156" name="Line 69"/>
            <p:cNvSpPr>
              <a:spLocks noChangeShapeType="1"/>
            </p:cNvSpPr>
            <p:nvPr/>
          </p:nvSpPr>
          <p:spPr bwMode="auto">
            <a:xfrm flipV="1">
              <a:off x="3024" y="1584"/>
              <a:ext cx="0" cy="240"/>
            </a:xfrm>
            <a:prstGeom prst="line">
              <a:avLst/>
            </a:prstGeom>
            <a:noFill/>
            <a:ln w="38100" cap="sq">
              <a:solidFill>
                <a:schemeClr val="tx1"/>
              </a:solidFill>
              <a:round/>
              <a:headEnd type="none" w="sm" len="sm"/>
              <a:tailEnd type="triangle" w="med" len="med"/>
            </a:ln>
          </p:spPr>
          <p:txBody>
            <a:bodyPr wrap="none"/>
            <a:lstStyle/>
            <a:p>
              <a:endParaRPr lang="zh-CN" altLang="en-US"/>
            </a:p>
          </p:txBody>
        </p:sp>
        <p:sp>
          <p:nvSpPr>
            <p:cNvPr id="134157" name="Line 70"/>
            <p:cNvSpPr>
              <a:spLocks noChangeShapeType="1"/>
            </p:cNvSpPr>
            <p:nvPr/>
          </p:nvSpPr>
          <p:spPr bwMode="auto">
            <a:xfrm>
              <a:off x="1920" y="1920"/>
              <a:ext cx="672" cy="0"/>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134158" name="Line 71"/>
            <p:cNvSpPr>
              <a:spLocks noChangeShapeType="1"/>
            </p:cNvSpPr>
            <p:nvPr/>
          </p:nvSpPr>
          <p:spPr bwMode="auto">
            <a:xfrm>
              <a:off x="1920" y="1920"/>
              <a:ext cx="0" cy="240"/>
            </a:xfrm>
            <a:prstGeom prst="line">
              <a:avLst/>
            </a:prstGeom>
            <a:noFill/>
            <a:ln w="38100" cap="sq">
              <a:solidFill>
                <a:schemeClr val="tx1"/>
              </a:solidFill>
              <a:round/>
              <a:headEnd type="none" w="sm" len="sm"/>
              <a:tailEnd type="triangle" w="sm" len="sm"/>
            </a:ln>
          </p:spPr>
          <p:txBody>
            <a:bodyPr wrap="none"/>
            <a:lstStyle/>
            <a:p>
              <a:endParaRPr lang="zh-CN" altLang="en-US"/>
            </a:p>
          </p:txBody>
        </p:sp>
        <p:sp>
          <p:nvSpPr>
            <p:cNvPr id="134159" name="Line 72"/>
            <p:cNvSpPr>
              <a:spLocks noChangeShapeType="1"/>
            </p:cNvSpPr>
            <p:nvPr/>
          </p:nvSpPr>
          <p:spPr bwMode="auto">
            <a:xfrm>
              <a:off x="3456" y="1920"/>
              <a:ext cx="672" cy="0"/>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134160" name="Line 73"/>
            <p:cNvSpPr>
              <a:spLocks noChangeShapeType="1"/>
            </p:cNvSpPr>
            <p:nvPr/>
          </p:nvSpPr>
          <p:spPr bwMode="auto">
            <a:xfrm>
              <a:off x="4128" y="1920"/>
              <a:ext cx="0" cy="240"/>
            </a:xfrm>
            <a:prstGeom prst="line">
              <a:avLst/>
            </a:prstGeom>
            <a:noFill/>
            <a:ln w="38100" cap="sq">
              <a:solidFill>
                <a:schemeClr val="tx1"/>
              </a:solidFill>
              <a:round/>
              <a:headEnd type="none" w="sm" len="sm"/>
              <a:tailEnd type="triangle" w="sm" len="sm"/>
            </a:ln>
          </p:spPr>
          <p:txBody>
            <a:bodyPr wrap="none"/>
            <a:lstStyle/>
            <a:p>
              <a:endParaRPr lang="zh-CN" altLang="en-US"/>
            </a:p>
          </p:txBody>
        </p:sp>
        <p:sp>
          <p:nvSpPr>
            <p:cNvPr id="134161" name="Line 75"/>
            <p:cNvSpPr>
              <a:spLocks noChangeShapeType="1"/>
            </p:cNvSpPr>
            <p:nvPr/>
          </p:nvSpPr>
          <p:spPr bwMode="auto">
            <a:xfrm>
              <a:off x="1920" y="2448"/>
              <a:ext cx="0" cy="144"/>
            </a:xfrm>
            <a:prstGeom prst="line">
              <a:avLst/>
            </a:prstGeom>
            <a:noFill/>
            <a:ln w="38100" cap="sq">
              <a:solidFill>
                <a:schemeClr val="tx1"/>
              </a:solidFill>
              <a:round/>
              <a:headEnd type="none" w="sm" len="sm"/>
              <a:tailEnd type="triangle" w="sm" len="sm"/>
            </a:ln>
          </p:spPr>
          <p:txBody>
            <a:bodyPr wrap="none"/>
            <a:lstStyle/>
            <a:p>
              <a:endParaRPr lang="zh-CN" altLang="en-US"/>
            </a:p>
          </p:txBody>
        </p:sp>
        <p:sp>
          <p:nvSpPr>
            <p:cNvPr id="134162" name="Line 76"/>
            <p:cNvSpPr>
              <a:spLocks noChangeShapeType="1"/>
            </p:cNvSpPr>
            <p:nvPr/>
          </p:nvSpPr>
          <p:spPr bwMode="auto">
            <a:xfrm>
              <a:off x="4128" y="2496"/>
              <a:ext cx="0" cy="384"/>
            </a:xfrm>
            <a:prstGeom prst="line">
              <a:avLst/>
            </a:prstGeom>
            <a:noFill/>
            <a:ln w="38100" cap="sq">
              <a:solidFill>
                <a:schemeClr val="tx1"/>
              </a:solidFill>
              <a:round/>
              <a:headEnd type="none" w="sm" len="sm"/>
              <a:tailEnd type="triangle" w="sm" len="sm"/>
            </a:ln>
          </p:spPr>
          <p:txBody>
            <a:bodyPr wrap="none"/>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533400" y="-228600"/>
            <a:ext cx="7772400" cy="1206500"/>
          </a:xfrm>
        </p:spPr>
        <p:txBody>
          <a:bodyPr/>
          <a:lstStyle/>
          <a:p>
            <a:pPr eaLnBrk="1" hangingPunct="1"/>
            <a:r>
              <a:rPr lang="en-US" altLang="zh-CN" smtClean="0"/>
              <a:t/>
            </a:r>
            <a:br>
              <a:rPr lang="en-US" altLang="zh-CN" smtClean="0"/>
            </a:br>
            <a:r>
              <a:rPr lang="en-US" altLang="zh-CN" smtClean="0"/>
              <a:t>      </a:t>
            </a:r>
            <a:r>
              <a:rPr lang="zh-CN" altLang="en-US" sz="4800" smtClean="0">
                <a:solidFill>
                  <a:srgbClr val="FF0000"/>
                </a:solidFill>
                <a:latin typeface="仿宋_GB2312" pitchFamily="49" charset="-122"/>
                <a:ea typeface="仿宋_GB2312" pitchFamily="49" charset="-122"/>
              </a:rPr>
              <a:t>操作系统的安全性</a:t>
            </a:r>
            <a:r>
              <a:rPr lang="en-US" altLang="zh-CN" sz="4800" smtClean="0">
                <a:solidFill>
                  <a:srgbClr val="FF0000"/>
                </a:solidFill>
                <a:latin typeface="仿宋_GB2312" pitchFamily="49" charset="-122"/>
                <a:ea typeface="仿宋_GB2312" pitchFamily="49" charset="-122"/>
              </a:rPr>
              <a:t>(9)</a:t>
            </a:r>
          </a:p>
        </p:txBody>
      </p:sp>
      <p:sp>
        <p:nvSpPr>
          <p:cNvPr id="135171" name="Rectangle 3"/>
          <p:cNvSpPr>
            <a:spLocks noGrp="1" noChangeArrowheads="1"/>
          </p:cNvSpPr>
          <p:nvPr>
            <p:ph type="body" idx="1"/>
          </p:nvPr>
        </p:nvSpPr>
        <p:spPr>
          <a:xfrm>
            <a:off x="3962400" y="-228600"/>
            <a:ext cx="7772400" cy="4495800"/>
          </a:xfrm>
        </p:spPr>
        <p:txBody>
          <a:bodyPr/>
          <a:lstStyle/>
          <a:p>
            <a:pPr algn="just" eaLnBrk="1" hangingPunct="1">
              <a:buFontTx/>
              <a:buNone/>
            </a:pPr>
            <a:endParaRPr lang="en-US" altLang="zh-CN" sz="4000" smtClean="0"/>
          </a:p>
          <a:p>
            <a:pPr algn="just" eaLnBrk="1" hangingPunct="1">
              <a:buFontTx/>
              <a:buNone/>
            </a:pPr>
            <a:endParaRPr lang="en-US" altLang="zh-CN" sz="4000" smtClean="0"/>
          </a:p>
        </p:txBody>
      </p:sp>
      <p:grpSp>
        <p:nvGrpSpPr>
          <p:cNvPr id="135172" name="Group 40"/>
          <p:cNvGrpSpPr>
            <a:grpSpLocks/>
          </p:cNvGrpSpPr>
          <p:nvPr/>
        </p:nvGrpSpPr>
        <p:grpSpPr bwMode="auto">
          <a:xfrm>
            <a:off x="468313" y="1052513"/>
            <a:ext cx="8207375" cy="5564187"/>
            <a:chOff x="2113" y="7680"/>
            <a:chExt cx="7740" cy="5928"/>
          </a:xfrm>
        </p:grpSpPr>
        <p:sp>
          <p:nvSpPr>
            <p:cNvPr id="297001" name="Oval 41"/>
            <p:cNvSpPr>
              <a:spLocks noChangeArrowheads="1"/>
            </p:cNvSpPr>
            <p:nvPr/>
          </p:nvSpPr>
          <p:spPr bwMode="auto">
            <a:xfrm>
              <a:off x="4812" y="9397"/>
              <a:ext cx="2701" cy="1715"/>
            </a:xfrm>
            <a:prstGeom prst="ellipse">
              <a:avLst/>
            </a:prstGeom>
            <a:solidFill>
              <a:srgbClr val="FFCC99"/>
            </a:solidFill>
            <a:ln w="9525">
              <a:solidFill>
                <a:srgbClr val="000000"/>
              </a:solidFill>
              <a:round/>
              <a:headEnd/>
              <a:tailEnd/>
            </a:ln>
            <a:effectLst>
              <a:outerShdw dist="107763" dir="18900000" algn="ctr" rotWithShape="0">
                <a:srgbClr val="808080"/>
              </a:outerShdw>
            </a:effectLst>
          </p:spPr>
          <p:txBody>
            <a:bodyPr/>
            <a:lstStyle/>
            <a:p>
              <a:pPr>
                <a:defRPr/>
              </a:pPr>
              <a:endParaRPr lang="zh-CN" altLang="en-US"/>
            </a:p>
          </p:txBody>
        </p:sp>
        <p:sp>
          <p:nvSpPr>
            <p:cNvPr id="297002" name="Text Box 42"/>
            <p:cNvSpPr txBox="1">
              <a:spLocks noChangeArrowheads="1"/>
            </p:cNvSpPr>
            <p:nvPr/>
          </p:nvSpPr>
          <p:spPr bwMode="auto">
            <a:xfrm>
              <a:off x="2293" y="7680"/>
              <a:ext cx="2160" cy="1248"/>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a:solidFill>
                    <a:schemeClr val="tx2"/>
                  </a:solidFill>
                  <a:ea typeface="宋体" pitchFamily="2" charset="-122"/>
                </a:rPr>
                <a:t>进程</a:t>
              </a:r>
              <a:r>
                <a:rPr lang="en-US" altLang="zh-CN">
                  <a:solidFill>
                    <a:schemeClr val="tx2"/>
                  </a:solidFill>
                  <a:ea typeface="宋体" pitchFamily="2" charset="-122"/>
                </a:rPr>
                <a:t>A</a:t>
              </a:r>
            </a:p>
            <a:p>
              <a:pPr algn="just">
                <a:defRPr/>
              </a:pPr>
              <a:r>
                <a:rPr lang="zh-CN" altLang="en-US">
                  <a:solidFill>
                    <a:schemeClr val="tx2"/>
                  </a:solidFill>
                  <a:ea typeface="宋体" pitchFamily="2" charset="-122"/>
                </a:rPr>
                <a:t>许可标签：</a:t>
              </a:r>
            </a:p>
            <a:p>
              <a:pPr algn="just">
                <a:defRPr/>
              </a:pPr>
              <a:r>
                <a:rPr lang="en-US" altLang="zh-CN">
                  <a:solidFill>
                    <a:schemeClr val="tx2"/>
                  </a:solidFill>
                  <a:ea typeface="宋体" pitchFamily="2" charset="-122"/>
                </a:rPr>
                <a:t>{secret</a:t>
              </a:r>
              <a:r>
                <a:rPr lang="zh-CN" altLang="en-US">
                  <a:solidFill>
                    <a:schemeClr val="tx2"/>
                  </a:solidFill>
                  <a:ea typeface="宋体" pitchFamily="2" charset="-122"/>
                </a:rPr>
                <a:t>：</a:t>
              </a:r>
              <a:r>
                <a:rPr lang="en-US" altLang="zh-CN">
                  <a:solidFill>
                    <a:schemeClr val="tx2"/>
                  </a:solidFill>
                  <a:ea typeface="宋体" pitchFamily="2" charset="-122"/>
                </a:rPr>
                <a:t>a</a:t>
              </a:r>
              <a:r>
                <a:rPr lang="zh-CN" altLang="en-US">
                  <a:solidFill>
                    <a:schemeClr val="tx2"/>
                  </a:solidFill>
                  <a:ea typeface="宋体" pitchFamily="2" charset="-122"/>
                </a:rPr>
                <a:t>、</a:t>
              </a:r>
              <a:r>
                <a:rPr lang="en-US" altLang="zh-CN">
                  <a:solidFill>
                    <a:schemeClr val="tx2"/>
                  </a:solidFill>
                  <a:ea typeface="宋体" pitchFamily="2" charset="-122"/>
                </a:rPr>
                <a:t>b</a:t>
              </a:r>
              <a:r>
                <a:rPr lang="zh-CN" altLang="en-US">
                  <a:solidFill>
                    <a:schemeClr val="tx2"/>
                  </a:solidFill>
                  <a:ea typeface="宋体" pitchFamily="2" charset="-122"/>
                </a:rPr>
                <a:t>、</a:t>
              </a:r>
              <a:r>
                <a:rPr lang="en-US" altLang="zh-CN">
                  <a:solidFill>
                    <a:schemeClr val="tx2"/>
                  </a:solidFill>
                  <a:ea typeface="宋体" pitchFamily="2" charset="-122"/>
                </a:rPr>
                <a:t>c}</a:t>
              </a:r>
            </a:p>
          </p:txBody>
        </p:sp>
        <p:sp>
          <p:nvSpPr>
            <p:cNvPr id="297003" name="Text Box 43"/>
            <p:cNvSpPr txBox="1">
              <a:spLocks noChangeArrowheads="1"/>
            </p:cNvSpPr>
            <p:nvPr/>
          </p:nvSpPr>
          <p:spPr bwMode="auto">
            <a:xfrm>
              <a:off x="7513" y="7680"/>
              <a:ext cx="2340" cy="1248"/>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a:solidFill>
                    <a:schemeClr val="tx2"/>
                  </a:solidFill>
                  <a:ea typeface="宋体" pitchFamily="2" charset="-122"/>
                </a:rPr>
                <a:t>进程</a:t>
              </a:r>
              <a:r>
                <a:rPr lang="en-US" altLang="zh-CN">
                  <a:solidFill>
                    <a:schemeClr val="tx2"/>
                  </a:solidFill>
                  <a:ea typeface="宋体" pitchFamily="2" charset="-122"/>
                </a:rPr>
                <a:t>B</a:t>
              </a:r>
            </a:p>
            <a:p>
              <a:pPr algn="just">
                <a:defRPr/>
              </a:pPr>
              <a:r>
                <a:rPr lang="zh-CN" altLang="en-US">
                  <a:solidFill>
                    <a:schemeClr val="tx2"/>
                  </a:solidFill>
                  <a:ea typeface="宋体" pitchFamily="2" charset="-122"/>
                </a:rPr>
                <a:t>许可标签：</a:t>
              </a:r>
            </a:p>
            <a:p>
              <a:pPr algn="just">
                <a:defRPr/>
              </a:pPr>
              <a:r>
                <a:rPr lang="en-US" altLang="zh-CN">
                  <a:solidFill>
                    <a:schemeClr val="tx2"/>
                  </a:solidFill>
                  <a:ea typeface="宋体" pitchFamily="2" charset="-122"/>
                </a:rPr>
                <a:t>{top secret</a:t>
              </a:r>
              <a:r>
                <a:rPr lang="zh-CN" altLang="en-US">
                  <a:solidFill>
                    <a:schemeClr val="tx2"/>
                  </a:solidFill>
                  <a:ea typeface="宋体" pitchFamily="2" charset="-122"/>
                </a:rPr>
                <a:t>：</a:t>
              </a:r>
              <a:r>
                <a:rPr lang="en-US" altLang="zh-CN">
                  <a:solidFill>
                    <a:schemeClr val="tx2"/>
                  </a:solidFill>
                  <a:ea typeface="宋体" pitchFamily="2" charset="-122"/>
                </a:rPr>
                <a:t>a</a:t>
              </a:r>
              <a:r>
                <a:rPr lang="zh-CN" altLang="en-US">
                  <a:solidFill>
                    <a:schemeClr val="tx2"/>
                  </a:solidFill>
                  <a:ea typeface="宋体" pitchFamily="2" charset="-122"/>
                </a:rPr>
                <a:t>、</a:t>
              </a:r>
              <a:r>
                <a:rPr lang="en-US" altLang="zh-CN">
                  <a:solidFill>
                    <a:schemeClr val="tx2"/>
                  </a:solidFill>
                  <a:ea typeface="宋体" pitchFamily="2" charset="-122"/>
                </a:rPr>
                <a:t>b</a:t>
              </a:r>
              <a:r>
                <a:rPr lang="zh-CN" altLang="en-US">
                  <a:solidFill>
                    <a:schemeClr val="tx2"/>
                  </a:solidFill>
                  <a:ea typeface="宋体" pitchFamily="2" charset="-122"/>
                </a:rPr>
                <a:t>、</a:t>
              </a:r>
              <a:r>
                <a:rPr lang="en-US" altLang="zh-CN">
                  <a:solidFill>
                    <a:schemeClr val="tx2"/>
                  </a:solidFill>
                  <a:ea typeface="宋体" pitchFamily="2" charset="-122"/>
                </a:rPr>
                <a:t>c}</a:t>
              </a:r>
            </a:p>
          </p:txBody>
        </p:sp>
        <p:sp>
          <p:nvSpPr>
            <p:cNvPr id="297004" name="Text Box 44"/>
            <p:cNvSpPr txBox="1">
              <a:spLocks noChangeArrowheads="1"/>
            </p:cNvSpPr>
            <p:nvPr/>
          </p:nvSpPr>
          <p:spPr bwMode="auto">
            <a:xfrm>
              <a:off x="2113" y="11425"/>
              <a:ext cx="2340" cy="1248"/>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a:solidFill>
                    <a:schemeClr val="tx2"/>
                  </a:solidFill>
                  <a:ea typeface="宋体" pitchFamily="2" charset="-122"/>
                </a:rPr>
                <a:t>进程</a:t>
              </a:r>
              <a:r>
                <a:rPr lang="en-US" altLang="zh-CN">
                  <a:solidFill>
                    <a:schemeClr val="tx2"/>
                  </a:solidFill>
                  <a:ea typeface="宋体" pitchFamily="2" charset="-122"/>
                </a:rPr>
                <a:t>C</a:t>
              </a:r>
            </a:p>
            <a:p>
              <a:pPr algn="just">
                <a:defRPr/>
              </a:pPr>
              <a:r>
                <a:rPr lang="zh-CN" altLang="en-US">
                  <a:solidFill>
                    <a:schemeClr val="tx2"/>
                  </a:solidFill>
                  <a:ea typeface="宋体" pitchFamily="2" charset="-122"/>
                </a:rPr>
                <a:t>许可标签：</a:t>
              </a:r>
            </a:p>
            <a:p>
              <a:pPr algn="just">
                <a:defRPr/>
              </a:pPr>
              <a:r>
                <a:rPr lang="en-US" altLang="zh-CN">
                  <a:solidFill>
                    <a:schemeClr val="tx2"/>
                  </a:solidFill>
                  <a:ea typeface="宋体" pitchFamily="2" charset="-122"/>
                </a:rPr>
                <a:t>{top secret</a:t>
              </a:r>
              <a:r>
                <a:rPr lang="zh-CN" altLang="en-US">
                  <a:solidFill>
                    <a:schemeClr val="tx2"/>
                  </a:solidFill>
                  <a:ea typeface="宋体" pitchFamily="2" charset="-122"/>
                </a:rPr>
                <a:t>：</a:t>
              </a:r>
              <a:r>
                <a:rPr lang="en-US" altLang="zh-CN">
                  <a:solidFill>
                    <a:schemeClr val="tx2"/>
                  </a:solidFill>
                  <a:ea typeface="宋体" pitchFamily="2" charset="-122"/>
                </a:rPr>
                <a:t>d</a:t>
              </a:r>
              <a:r>
                <a:rPr lang="zh-CN" altLang="en-US">
                  <a:solidFill>
                    <a:schemeClr val="tx2"/>
                  </a:solidFill>
                  <a:ea typeface="宋体" pitchFamily="2" charset="-122"/>
                </a:rPr>
                <a:t>、</a:t>
              </a:r>
              <a:r>
                <a:rPr lang="en-US" altLang="zh-CN">
                  <a:solidFill>
                    <a:schemeClr val="tx2"/>
                  </a:solidFill>
                  <a:ea typeface="宋体" pitchFamily="2" charset="-122"/>
                </a:rPr>
                <a:t>e</a:t>
              </a:r>
              <a:r>
                <a:rPr lang="zh-CN" altLang="en-US">
                  <a:solidFill>
                    <a:schemeClr val="tx2"/>
                  </a:solidFill>
                  <a:ea typeface="宋体" pitchFamily="2" charset="-122"/>
                </a:rPr>
                <a:t>、</a:t>
              </a:r>
              <a:r>
                <a:rPr lang="en-US" altLang="zh-CN">
                  <a:solidFill>
                    <a:schemeClr val="tx2"/>
                  </a:solidFill>
                  <a:ea typeface="宋体" pitchFamily="2" charset="-122"/>
                </a:rPr>
                <a:t>f}</a:t>
              </a:r>
            </a:p>
          </p:txBody>
        </p:sp>
        <p:sp>
          <p:nvSpPr>
            <p:cNvPr id="297005" name="Text Box 45"/>
            <p:cNvSpPr txBox="1">
              <a:spLocks noChangeArrowheads="1"/>
            </p:cNvSpPr>
            <p:nvPr/>
          </p:nvSpPr>
          <p:spPr bwMode="auto">
            <a:xfrm>
              <a:off x="7513" y="11580"/>
              <a:ext cx="2340" cy="1248"/>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a:solidFill>
                    <a:schemeClr val="tx2"/>
                  </a:solidFill>
                  <a:ea typeface="宋体" pitchFamily="2" charset="-122"/>
                </a:rPr>
                <a:t>进程</a:t>
              </a:r>
              <a:r>
                <a:rPr lang="en-US" altLang="zh-CN">
                  <a:solidFill>
                    <a:schemeClr val="tx2"/>
                  </a:solidFill>
                  <a:ea typeface="宋体" pitchFamily="2" charset="-122"/>
                </a:rPr>
                <a:t>B</a:t>
              </a:r>
            </a:p>
            <a:p>
              <a:pPr algn="just">
                <a:defRPr/>
              </a:pPr>
              <a:r>
                <a:rPr lang="zh-CN" altLang="en-US">
                  <a:solidFill>
                    <a:schemeClr val="tx2"/>
                  </a:solidFill>
                  <a:ea typeface="宋体" pitchFamily="2" charset="-122"/>
                </a:rPr>
                <a:t>许可标签：</a:t>
              </a:r>
            </a:p>
            <a:p>
              <a:pPr algn="just">
                <a:defRPr/>
              </a:pPr>
              <a:r>
                <a:rPr lang="en-US" altLang="zh-CN">
                  <a:solidFill>
                    <a:schemeClr val="tx2"/>
                  </a:solidFill>
                  <a:ea typeface="宋体" pitchFamily="2" charset="-122"/>
                </a:rPr>
                <a:t>{confidential</a:t>
              </a:r>
              <a:r>
                <a:rPr lang="zh-CN" altLang="en-US">
                  <a:solidFill>
                    <a:schemeClr val="tx2"/>
                  </a:solidFill>
                  <a:ea typeface="宋体" pitchFamily="2" charset="-122"/>
                </a:rPr>
                <a:t>：</a:t>
              </a:r>
              <a:r>
                <a:rPr lang="en-US" altLang="zh-CN">
                  <a:solidFill>
                    <a:schemeClr val="tx2"/>
                  </a:solidFill>
                  <a:ea typeface="宋体" pitchFamily="2" charset="-122"/>
                </a:rPr>
                <a:t>a</a:t>
              </a:r>
              <a:r>
                <a:rPr lang="zh-CN" altLang="en-US">
                  <a:solidFill>
                    <a:schemeClr val="tx2"/>
                  </a:solidFill>
                  <a:ea typeface="宋体" pitchFamily="2" charset="-122"/>
                </a:rPr>
                <a:t>、</a:t>
              </a:r>
              <a:r>
                <a:rPr lang="en-US" altLang="zh-CN">
                  <a:solidFill>
                    <a:schemeClr val="tx2"/>
                  </a:solidFill>
                  <a:ea typeface="宋体" pitchFamily="2" charset="-122"/>
                </a:rPr>
                <a:t>b</a:t>
              </a:r>
              <a:r>
                <a:rPr lang="zh-CN" altLang="en-US">
                  <a:solidFill>
                    <a:schemeClr val="tx2"/>
                  </a:solidFill>
                  <a:ea typeface="宋体" pitchFamily="2" charset="-122"/>
                </a:rPr>
                <a:t>、</a:t>
              </a:r>
              <a:r>
                <a:rPr lang="en-US" altLang="zh-CN">
                  <a:solidFill>
                    <a:schemeClr val="tx2"/>
                  </a:solidFill>
                  <a:ea typeface="宋体" pitchFamily="2" charset="-122"/>
                </a:rPr>
                <a:t>c}</a:t>
              </a:r>
            </a:p>
          </p:txBody>
        </p:sp>
        <p:sp>
          <p:nvSpPr>
            <p:cNvPr id="135178" name="Text Box 46"/>
            <p:cNvSpPr txBox="1">
              <a:spLocks noChangeArrowheads="1"/>
            </p:cNvSpPr>
            <p:nvPr/>
          </p:nvSpPr>
          <p:spPr bwMode="auto">
            <a:xfrm>
              <a:off x="5173" y="9708"/>
              <a:ext cx="1980" cy="1092"/>
            </a:xfrm>
            <a:prstGeom prst="rect">
              <a:avLst/>
            </a:prstGeom>
            <a:solidFill>
              <a:srgbClr val="FF66FF"/>
            </a:solidFill>
            <a:ln w="9525">
              <a:noFill/>
              <a:miter lim="800000"/>
              <a:headEnd/>
              <a:tailEnd/>
            </a:ln>
          </p:spPr>
          <p:txBody>
            <a:bodyPr/>
            <a:lstStyle/>
            <a:p>
              <a:pPr algn="just"/>
              <a:r>
                <a:rPr lang="en-US" altLang="zh-CN">
                  <a:solidFill>
                    <a:schemeClr val="tx2"/>
                  </a:solidFill>
                  <a:ea typeface="宋体" pitchFamily="2" charset="-122"/>
                </a:rPr>
                <a:t>filex</a:t>
              </a:r>
            </a:p>
            <a:p>
              <a:pPr algn="just"/>
              <a:r>
                <a:rPr lang="zh-CN" altLang="en-US">
                  <a:solidFill>
                    <a:schemeClr val="tx2"/>
                  </a:solidFill>
                  <a:ea typeface="宋体" pitchFamily="2" charset="-122"/>
                </a:rPr>
                <a:t>敏感性标签：</a:t>
              </a:r>
            </a:p>
            <a:p>
              <a:pPr algn="just"/>
              <a:r>
                <a:rPr lang="en-US" altLang="zh-CN">
                  <a:solidFill>
                    <a:schemeClr val="tx2"/>
                  </a:solidFill>
                  <a:ea typeface="宋体" pitchFamily="2" charset="-122"/>
                </a:rPr>
                <a:t>{secret</a:t>
              </a:r>
              <a:r>
                <a:rPr lang="zh-CN" altLang="en-US">
                  <a:solidFill>
                    <a:schemeClr val="tx2"/>
                  </a:solidFill>
                  <a:ea typeface="宋体" pitchFamily="2" charset="-122"/>
                </a:rPr>
                <a:t>：</a:t>
              </a:r>
              <a:r>
                <a:rPr lang="en-US" altLang="zh-CN">
                  <a:solidFill>
                    <a:schemeClr val="tx2"/>
                  </a:solidFill>
                  <a:ea typeface="宋体" pitchFamily="2" charset="-122"/>
                </a:rPr>
                <a:t>a</a:t>
              </a:r>
              <a:r>
                <a:rPr lang="zh-CN" altLang="en-US">
                  <a:solidFill>
                    <a:schemeClr val="tx2"/>
                  </a:solidFill>
                  <a:ea typeface="宋体" pitchFamily="2" charset="-122"/>
                </a:rPr>
                <a:t>、</a:t>
              </a:r>
              <a:r>
                <a:rPr lang="en-US" altLang="zh-CN">
                  <a:solidFill>
                    <a:schemeClr val="tx2"/>
                  </a:solidFill>
                  <a:ea typeface="宋体" pitchFamily="2" charset="-122"/>
                </a:rPr>
                <a:t>b</a:t>
              </a:r>
              <a:r>
                <a:rPr lang="zh-CN" altLang="en-US">
                  <a:solidFill>
                    <a:schemeClr val="tx2"/>
                  </a:solidFill>
                  <a:ea typeface="宋体" pitchFamily="2" charset="-122"/>
                </a:rPr>
                <a:t>、</a:t>
              </a:r>
              <a:r>
                <a:rPr lang="en-US" altLang="zh-CN">
                  <a:solidFill>
                    <a:schemeClr val="tx2"/>
                  </a:solidFill>
                  <a:ea typeface="宋体" pitchFamily="2" charset="-122"/>
                </a:rPr>
                <a:t>c}</a:t>
              </a:r>
            </a:p>
            <a:p>
              <a:endParaRPr lang="en-US" altLang="zh-CN">
                <a:solidFill>
                  <a:schemeClr val="tx2"/>
                </a:solidFill>
                <a:ea typeface="宋体" pitchFamily="2" charset="-122"/>
              </a:endParaRPr>
            </a:p>
          </p:txBody>
        </p:sp>
        <p:sp>
          <p:nvSpPr>
            <p:cNvPr id="135179" name="Text Box 47"/>
            <p:cNvSpPr txBox="1">
              <a:spLocks noChangeArrowheads="1"/>
            </p:cNvSpPr>
            <p:nvPr/>
          </p:nvSpPr>
          <p:spPr bwMode="auto">
            <a:xfrm>
              <a:off x="4993" y="8304"/>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写许可</a:t>
              </a:r>
            </a:p>
          </p:txBody>
        </p:sp>
        <p:sp>
          <p:nvSpPr>
            <p:cNvPr id="135180" name="Line 48"/>
            <p:cNvSpPr>
              <a:spLocks noChangeShapeType="1"/>
            </p:cNvSpPr>
            <p:nvPr/>
          </p:nvSpPr>
          <p:spPr bwMode="auto">
            <a:xfrm>
              <a:off x="4453" y="7836"/>
              <a:ext cx="1440" cy="1560"/>
            </a:xfrm>
            <a:prstGeom prst="line">
              <a:avLst/>
            </a:prstGeom>
            <a:noFill/>
            <a:ln w="19050">
              <a:solidFill>
                <a:srgbClr val="000000"/>
              </a:solidFill>
              <a:round/>
              <a:headEnd/>
              <a:tailEnd type="triangle" w="med" len="med"/>
            </a:ln>
          </p:spPr>
          <p:txBody>
            <a:bodyPr/>
            <a:lstStyle/>
            <a:p>
              <a:endParaRPr lang="zh-CN" altLang="en-US"/>
            </a:p>
          </p:txBody>
        </p:sp>
        <p:sp>
          <p:nvSpPr>
            <p:cNvPr id="135181" name="Text Box 49"/>
            <p:cNvSpPr txBox="1">
              <a:spLocks noChangeArrowheads="1"/>
            </p:cNvSpPr>
            <p:nvPr/>
          </p:nvSpPr>
          <p:spPr bwMode="auto">
            <a:xfrm>
              <a:off x="3913" y="9084"/>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读许可</a:t>
              </a:r>
            </a:p>
          </p:txBody>
        </p:sp>
        <p:sp>
          <p:nvSpPr>
            <p:cNvPr id="135182" name="Line 50"/>
            <p:cNvSpPr>
              <a:spLocks noChangeShapeType="1"/>
            </p:cNvSpPr>
            <p:nvPr/>
          </p:nvSpPr>
          <p:spPr bwMode="auto">
            <a:xfrm flipH="1" flipV="1">
              <a:off x="4453" y="8928"/>
              <a:ext cx="720" cy="780"/>
            </a:xfrm>
            <a:prstGeom prst="line">
              <a:avLst/>
            </a:prstGeom>
            <a:noFill/>
            <a:ln w="19050">
              <a:solidFill>
                <a:srgbClr val="000000"/>
              </a:solidFill>
              <a:round/>
              <a:headEnd/>
              <a:tailEnd type="triangle" w="med" len="med"/>
            </a:ln>
          </p:spPr>
          <p:txBody>
            <a:bodyPr/>
            <a:lstStyle/>
            <a:p>
              <a:endParaRPr lang="zh-CN" altLang="en-US"/>
            </a:p>
          </p:txBody>
        </p:sp>
        <p:sp>
          <p:nvSpPr>
            <p:cNvPr id="135183" name="Text Box 51"/>
            <p:cNvSpPr txBox="1">
              <a:spLocks noChangeArrowheads="1"/>
            </p:cNvSpPr>
            <p:nvPr/>
          </p:nvSpPr>
          <p:spPr bwMode="auto">
            <a:xfrm>
              <a:off x="6073" y="8616"/>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读许可</a:t>
              </a:r>
            </a:p>
          </p:txBody>
        </p:sp>
        <p:sp>
          <p:nvSpPr>
            <p:cNvPr id="135184" name="Line 52"/>
            <p:cNvSpPr>
              <a:spLocks noChangeShapeType="1"/>
            </p:cNvSpPr>
            <p:nvPr/>
          </p:nvSpPr>
          <p:spPr bwMode="auto">
            <a:xfrm flipV="1">
              <a:off x="6433" y="8148"/>
              <a:ext cx="1080" cy="1248"/>
            </a:xfrm>
            <a:prstGeom prst="line">
              <a:avLst/>
            </a:prstGeom>
            <a:noFill/>
            <a:ln w="19050">
              <a:solidFill>
                <a:srgbClr val="000000"/>
              </a:solidFill>
              <a:round/>
              <a:headEnd/>
              <a:tailEnd type="triangle" w="med" len="med"/>
            </a:ln>
          </p:spPr>
          <p:txBody>
            <a:bodyPr/>
            <a:lstStyle/>
            <a:p>
              <a:endParaRPr lang="zh-CN" altLang="en-US"/>
            </a:p>
          </p:txBody>
        </p:sp>
        <p:sp>
          <p:nvSpPr>
            <p:cNvPr id="135185" name="Line 53"/>
            <p:cNvSpPr>
              <a:spLocks noChangeShapeType="1"/>
            </p:cNvSpPr>
            <p:nvPr/>
          </p:nvSpPr>
          <p:spPr bwMode="auto">
            <a:xfrm flipH="1">
              <a:off x="6973" y="8928"/>
              <a:ext cx="540" cy="624"/>
            </a:xfrm>
            <a:prstGeom prst="line">
              <a:avLst/>
            </a:prstGeom>
            <a:noFill/>
            <a:ln w="19050">
              <a:solidFill>
                <a:srgbClr val="000000"/>
              </a:solidFill>
              <a:round/>
              <a:headEnd/>
              <a:tailEnd type="triangle" w="med" len="med"/>
            </a:ln>
          </p:spPr>
          <p:txBody>
            <a:bodyPr/>
            <a:lstStyle/>
            <a:p>
              <a:endParaRPr lang="zh-CN" altLang="en-US"/>
            </a:p>
          </p:txBody>
        </p:sp>
        <p:sp>
          <p:nvSpPr>
            <p:cNvPr id="135186" name="Text Box 54"/>
            <p:cNvSpPr txBox="1">
              <a:spLocks noChangeArrowheads="1"/>
            </p:cNvSpPr>
            <p:nvPr/>
          </p:nvSpPr>
          <p:spPr bwMode="auto">
            <a:xfrm>
              <a:off x="7333" y="9084"/>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写拒绝</a:t>
              </a:r>
            </a:p>
          </p:txBody>
        </p:sp>
        <p:sp>
          <p:nvSpPr>
            <p:cNvPr id="135187" name="Line 55"/>
            <p:cNvSpPr>
              <a:spLocks noChangeShapeType="1"/>
            </p:cNvSpPr>
            <p:nvPr/>
          </p:nvSpPr>
          <p:spPr bwMode="auto">
            <a:xfrm flipV="1">
              <a:off x="4453" y="10800"/>
              <a:ext cx="720" cy="624"/>
            </a:xfrm>
            <a:prstGeom prst="line">
              <a:avLst/>
            </a:prstGeom>
            <a:noFill/>
            <a:ln w="19050">
              <a:solidFill>
                <a:srgbClr val="000000"/>
              </a:solidFill>
              <a:round/>
              <a:headEnd/>
              <a:tailEnd type="triangle" w="med" len="med"/>
            </a:ln>
          </p:spPr>
          <p:txBody>
            <a:bodyPr/>
            <a:lstStyle/>
            <a:p>
              <a:endParaRPr lang="zh-CN" altLang="en-US"/>
            </a:p>
          </p:txBody>
        </p:sp>
        <p:sp>
          <p:nvSpPr>
            <p:cNvPr id="135188" name="Line 56"/>
            <p:cNvSpPr>
              <a:spLocks noChangeShapeType="1"/>
            </p:cNvSpPr>
            <p:nvPr/>
          </p:nvSpPr>
          <p:spPr bwMode="auto">
            <a:xfrm flipH="1">
              <a:off x="4453" y="11112"/>
              <a:ext cx="1260" cy="1092"/>
            </a:xfrm>
            <a:prstGeom prst="line">
              <a:avLst/>
            </a:prstGeom>
            <a:noFill/>
            <a:ln w="19050">
              <a:solidFill>
                <a:srgbClr val="000000"/>
              </a:solidFill>
              <a:round/>
              <a:headEnd/>
              <a:tailEnd type="triangle" w="med" len="med"/>
            </a:ln>
          </p:spPr>
          <p:txBody>
            <a:bodyPr/>
            <a:lstStyle/>
            <a:p>
              <a:endParaRPr lang="zh-CN" altLang="en-US"/>
            </a:p>
          </p:txBody>
        </p:sp>
        <p:sp>
          <p:nvSpPr>
            <p:cNvPr id="135189" name="Text Box 57"/>
            <p:cNvSpPr txBox="1">
              <a:spLocks noChangeArrowheads="1"/>
            </p:cNvSpPr>
            <p:nvPr/>
          </p:nvSpPr>
          <p:spPr bwMode="auto">
            <a:xfrm>
              <a:off x="3733" y="10644"/>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写拒绝</a:t>
              </a:r>
            </a:p>
          </p:txBody>
        </p:sp>
        <p:sp>
          <p:nvSpPr>
            <p:cNvPr id="135190" name="Text Box 58"/>
            <p:cNvSpPr txBox="1">
              <a:spLocks noChangeArrowheads="1"/>
            </p:cNvSpPr>
            <p:nvPr/>
          </p:nvSpPr>
          <p:spPr bwMode="auto">
            <a:xfrm>
              <a:off x="4993" y="11736"/>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读拒绝</a:t>
              </a:r>
            </a:p>
          </p:txBody>
        </p:sp>
        <p:sp>
          <p:nvSpPr>
            <p:cNvPr id="135191" name="Line 59"/>
            <p:cNvSpPr>
              <a:spLocks noChangeShapeType="1"/>
            </p:cNvSpPr>
            <p:nvPr/>
          </p:nvSpPr>
          <p:spPr bwMode="auto">
            <a:xfrm>
              <a:off x="7333" y="10644"/>
              <a:ext cx="1260" cy="936"/>
            </a:xfrm>
            <a:prstGeom prst="line">
              <a:avLst/>
            </a:prstGeom>
            <a:noFill/>
            <a:ln w="19050">
              <a:solidFill>
                <a:srgbClr val="000000"/>
              </a:solidFill>
              <a:round/>
              <a:headEnd/>
              <a:tailEnd type="triangle" w="med" len="med"/>
            </a:ln>
          </p:spPr>
          <p:txBody>
            <a:bodyPr/>
            <a:lstStyle/>
            <a:p>
              <a:endParaRPr lang="zh-CN" altLang="en-US"/>
            </a:p>
          </p:txBody>
        </p:sp>
        <p:sp>
          <p:nvSpPr>
            <p:cNvPr id="135192" name="Text Box 60"/>
            <p:cNvSpPr txBox="1">
              <a:spLocks noChangeArrowheads="1"/>
            </p:cNvSpPr>
            <p:nvPr/>
          </p:nvSpPr>
          <p:spPr bwMode="auto">
            <a:xfrm>
              <a:off x="7873" y="10488"/>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读拒绝</a:t>
              </a:r>
            </a:p>
          </p:txBody>
        </p:sp>
        <p:sp>
          <p:nvSpPr>
            <p:cNvPr id="135193" name="Text Box 61"/>
            <p:cNvSpPr txBox="1">
              <a:spLocks noChangeArrowheads="1"/>
            </p:cNvSpPr>
            <p:nvPr/>
          </p:nvSpPr>
          <p:spPr bwMode="auto">
            <a:xfrm>
              <a:off x="6253" y="11268"/>
              <a:ext cx="1080" cy="468"/>
            </a:xfrm>
            <a:prstGeom prst="rect">
              <a:avLst/>
            </a:prstGeom>
            <a:solidFill>
              <a:srgbClr val="FF66FF"/>
            </a:solidFill>
            <a:ln w="9525">
              <a:noFill/>
              <a:miter lim="800000"/>
              <a:headEnd/>
              <a:tailEnd/>
            </a:ln>
          </p:spPr>
          <p:txBody>
            <a:bodyPr/>
            <a:lstStyle/>
            <a:p>
              <a:pPr algn="just"/>
              <a:r>
                <a:rPr lang="zh-CN" altLang="en-US">
                  <a:solidFill>
                    <a:schemeClr val="tx2"/>
                  </a:solidFill>
                  <a:ea typeface="宋体" pitchFamily="2" charset="-122"/>
                </a:rPr>
                <a:t>写许可</a:t>
              </a:r>
            </a:p>
          </p:txBody>
        </p:sp>
        <p:sp>
          <p:nvSpPr>
            <p:cNvPr id="135194" name="Line 62"/>
            <p:cNvSpPr>
              <a:spLocks noChangeShapeType="1"/>
            </p:cNvSpPr>
            <p:nvPr/>
          </p:nvSpPr>
          <p:spPr bwMode="auto">
            <a:xfrm flipH="1" flipV="1">
              <a:off x="6793" y="10956"/>
              <a:ext cx="720" cy="624"/>
            </a:xfrm>
            <a:prstGeom prst="line">
              <a:avLst/>
            </a:prstGeom>
            <a:noFill/>
            <a:ln w="19050">
              <a:solidFill>
                <a:srgbClr val="000000"/>
              </a:solidFill>
              <a:round/>
              <a:headEnd/>
              <a:tailEnd type="triangle" w="med" len="med"/>
            </a:ln>
          </p:spPr>
          <p:txBody>
            <a:bodyPr/>
            <a:lstStyle/>
            <a:p>
              <a:endParaRPr lang="zh-CN" altLang="en-US"/>
            </a:p>
          </p:txBody>
        </p:sp>
        <p:sp>
          <p:nvSpPr>
            <p:cNvPr id="135195" name="Text Box 63"/>
            <p:cNvSpPr txBox="1">
              <a:spLocks noChangeArrowheads="1"/>
            </p:cNvSpPr>
            <p:nvPr/>
          </p:nvSpPr>
          <p:spPr bwMode="auto">
            <a:xfrm>
              <a:off x="4093" y="12984"/>
              <a:ext cx="4140" cy="624"/>
            </a:xfrm>
            <a:prstGeom prst="rect">
              <a:avLst/>
            </a:prstGeom>
            <a:solidFill>
              <a:srgbClr val="FFFFFF"/>
            </a:solidFill>
            <a:ln w="9525">
              <a:noFill/>
              <a:miter lim="800000"/>
              <a:headEnd/>
              <a:tailEnd/>
            </a:ln>
          </p:spPr>
          <p:txBody>
            <a:bodyPr/>
            <a:lstStyle/>
            <a:p>
              <a:pPr algn="just"/>
              <a:r>
                <a:rPr lang="en-US" altLang="zh-CN">
                  <a:solidFill>
                    <a:schemeClr val="tx2"/>
                  </a:solidFill>
                  <a:ea typeface="宋体" pitchFamily="2" charset="-122"/>
                </a:rPr>
                <a:t>       </a:t>
              </a:r>
              <a:r>
                <a:rPr lang="zh-CN" altLang="en-US">
                  <a:solidFill>
                    <a:schemeClr val="tx2"/>
                  </a:solidFill>
                  <a:ea typeface="宋体" pitchFamily="2" charset="-122"/>
                </a:rPr>
                <a:t>基于安全标签的强制访问控制</a:t>
              </a:r>
            </a:p>
          </p:txBody>
        </p:sp>
        <p:sp>
          <p:nvSpPr>
            <p:cNvPr id="135196" name="AutoShape 64"/>
            <p:cNvSpPr>
              <a:spLocks noChangeArrowheads="1"/>
            </p:cNvSpPr>
            <p:nvPr/>
          </p:nvSpPr>
          <p:spPr bwMode="auto">
            <a:xfrm>
              <a:off x="4633" y="10956"/>
              <a:ext cx="360" cy="468"/>
            </a:xfrm>
            <a:prstGeom prst="star4">
              <a:avLst>
                <a:gd name="adj" fmla="val 12500"/>
              </a:avLst>
            </a:prstGeom>
            <a:solidFill>
              <a:srgbClr val="FFFFFF"/>
            </a:solidFill>
            <a:ln w="9525">
              <a:solidFill>
                <a:srgbClr val="000000"/>
              </a:solidFill>
              <a:miter lim="800000"/>
              <a:headEnd/>
              <a:tailEnd/>
            </a:ln>
          </p:spPr>
          <p:txBody>
            <a:bodyPr/>
            <a:lstStyle/>
            <a:p>
              <a:endParaRPr lang="zh-CN" altLang="en-US"/>
            </a:p>
          </p:txBody>
        </p:sp>
        <p:sp>
          <p:nvSpPr>
            <p:cNvPr id="135197" name="AutoShape 65"/>
            <p:cNvSpPr>
              <a:spLocks noChangeArrowheads="1"/>
            </p:cNvSpPr>
            <p:nvPr/>
          </p:nvSpPr>
          <p:spPr bwMode="auto">
            <a:xfrm>
              <a:off x="5173" y="11268"/>
              <a:ext cx="360" cy="468"/>
            </a:xfrm>
            <a:prstGeom prst="star4">
              <a:avLst>
                <a:gd name="adj" fmla="val 12500"/>
              </a:avLst>
            </a:prstGeom>
            <a:solidFill>
              <a:srgbClr val="FFFFFF"/>
            </a:solidFill>
            <a:ln w="9525">
              <a:solidFill>
                <a:srgbClr val="000000"/>
              </a:solidFill>
              <a:miter lim="800000"/>
              <a:headEnd/>
              <a:tailEnd/>
            </a:ln>
          </p:spPr>
          <p:txBody>
            <a:bodyPr/>
            <a:lstStyle/>
            <a:p>
              <a:endParaRPr lang="zh-CN" altLang="en-US"/>
            </a:p>
          </p:txBody>
        </p:sp>
        <p:sp>
          <p:nvSpPr>
            <p:cNvPr id="135198" name="AutoShape 66"/>
            <p:cNvSpPr>
              <a:spLocks noChangeArrowheads="1"/>
            </p:cNvSpPr>
            <p:nvPr/>
          </p:nvSpPr>
          <p:spPr bwMode="auto">
            <a:xfrm>
              <a:off x="7693" y="10800"/>
              <a:ext cx="360" cy="468"/>
            </a:xfrm>
            <a:prstGeom prst="star4">
              <a:avLst>
                <a:gd name="adj" fmla="val 12500"/>
              </a:avLst>
            </a:prstGeom>
            <a:solidFill>
              <a:srgbClr val="FFFFFF"/>
            </a:solidFill>
            <a:ln w="9525">
              <a:solidFill>
                <a:srgbClr val="000000"/>
              </a:solidFill>
              <a:miter lim="800000"/>
              <a:headEnd/>
              <a:tailEnd/>
            </a:ln>
          </p:spPr>
          <p:txBody>
            <a:bodyPr/>
            <a:lstStyle/>
            <a:p>
              <a:endParaRPr lang="zh-CN" altLang="en-US"/>
            </a:p>
          </p:txBody>
        </p:sp>
        <p:sp>
          <p:nvSpPr>
            <p:cNvPr id="135199" name="AutoShape 67"/>
            <p:cNvSpPr>
              <a:spLocks noChangeArrowheads="1"/>
            </p:cNvSpPr>
            <p:nvPr/>
          </p:nvSpPr>
          <p:spPr bwMode="auto">
            <a:xfrm>
              <a:off x="7153" y="8928"/>
              <a:ext cx="360" cy="468"/>
            </a:xfrm>
            <a:prstGeom prst="star4">
              <a:avLst>
                <a:gd name="adj" fmla="val 12500"/>
              </a:avLst>
            </a:prstGeom>
            <a:solidFill>
              <a:srgbClr val="FFFFFF"/>
            </a:solidFill>
            <a:ln w="9525">
              <a:solidFill>
                <a:srgbClr val="000000"/>
              </a:solidFill>
              <a:miter lim="800000"/>
              <a:headEnd/>
              <a:tailEn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684213" y="260350"/>
            <a:ext cx="7772400" cy="1143000"/>
          </a:xfrm>
        </p:spPr>
        <p:txBody>
          <a:bodyPr/>
          <a:lstStyle/>
          <a:p>
            <a:r>
              <a:rPr lang="zh-CN" altLang="en-US" sz="4800" smtClean="0">
                <a:solidFill>
                  <a:srgbClr val="FF0000"/>
                </a:solidFill>
                <a:latin typeface="仿宋_GB2312" pitchFamily="49" charset="-122"/>
                <a:ea typeface="仿宋_GB2312" pitchFamily="49" charset="-122"/>
              </a:rPr>
              <a:t>操作系统技术新进展</a:t>
            </a:r>
          </a:p>
        </p:txBody>
      </p:sp>
      <p:sp>
        <p:nvSpPr>
          <p:cNvPr id="136195" name="TextBox 4"/>
          <p:cNvSpPr txBox="1">
            <a:spLocks noChangeArrowheads="1"/>
          </p:cNvSpPr>
          <p:nvPr/>
        </p:nvSpPr>
        <p:spPr bwMode="auto">
          <a:xfrm>
            <a:off x="1116013" y="2205038"/>
            <a:ext cx="647700" cy="2246312"/>
          </a:xfrm>
          <a:prstGeom prst="rect">
            <a:avLst/>
          </a:prstGeom>
          <a:solidFill>
            <a:srgbClr val="66FFFF"/>
          </a:solidFill>
          <a:ln w="9525">
            <a:solidFill>
              <a:schemeClr val="tx1"/>
            </a:solidFill>
            <a:miter lim="800000"/>
            <a:headEnd/>
            <a:tailEnd/>
          </a:ln>
        </p:spPr>
        <p:txBody>
          <a:bodyPr>
            <a:spAutoFit/>
          </a:bodyPr>
          <a:lstStyle/>
          <a:p>
            <a:r>
              <a:rPr lang="zh-CN" altLang="en-US"/>
              <a:t>计算机系统</a:t>
            </a:r>
            <a:endParaRPr lang="en-US" altLang="zh-CN"/>
          </a:p>
          <a:p>
            <a:r>
              <a:rPr lang="zh-CN" altLang="en-US"/>
              <a:t>分类</a:t>
            </a:r>
          </a:p>
        </p:txBody>
      </p:sp>
      <p:sp>
        <p:nvSpPr>
          <p:cNvPr id="136196" name="TextBox 5"/>
          <p:cNvSpPr txBox="1">
            <a:spLocks noChangeArrowheads="1"/>
          </p:cNvSpPr>
          <p:nvPr/>
        </p:nvSpPr>
        <p:spPr bwMode="auto">
          <a:xfrm>
            <a:off x="2195513" y="2092325"/>
            <a:ext cx="863600" cy="400050"/>
          </a:xfrm>
          <a:prstGeom prst="rect">
            <a:avLst/>
          </a:prstGeom>
          <a:solidFill>
            <a:srgbClr val="66FFFF"/>
          </a:solidFill>
          <a:ln w="9525">
            <a:solidFill>
              <a:schemeClr val="tx1"/>
            </a:solidFill>
            <a:miter lim="800000"/>
            <a:headEnd/>
            <a:tailEnd/>
          </a:ln>
        </p:spPr>
        <p:txBody>
          <a:bodyPr>
            <a:spAutoFit/>
          </a:bodyPr>
          <a:lstStyle/>
          <a:p>
            <a:r>
              <a:rPr lang="en-US" altLang="zh-CN"/>
              <a:t>SISD</a:t>
            </a:r>
          </a:p>
        </p:txBody>
      </p:sp>
      <p:sp>
        <p:nvSpPr>
          <p:cNvPr id="136197" name="TextBox 7"/>
          <p:cNvSpPr txBox="1">
            <a:spLocks noChangeArrowheads="1"/>
          </p:cNvSpPr>
          <p:nvPr/>
        </p:nvSpPr>
        <p:spPr bwMode="auto">
          <a:xfrm>
            <a:off x="2195513" y="2708275"/>
            <a:ext cx="936625" cy="400050"/>
          </a:xfrm>
          <a:prstGeom prst="rect">
            <a:avLst/>
          </a:prstGeom>
          <a:solidFill>
            <a:srgbClr val="66FFFF"/>
          </a:solidFill>
          <a:ln w="9525">
            <a:solidFill>
              <a:schemeClr val="tx1"/>
            </a:solidFill>
            <a:miter lim="800000"/>
            <a:headEnd/>
            <a:tailEnd/>
          </a:ln>
        </p:spPr>
        <p:txBody>
          <a:bodyPr>
            <a:spAutoFit/>
          </a:bodyPr>
          <a:lstStyle/>
          <a:p>
            <a:r>
              <a:rPr lang="en-US" altLang="zh-CN"/>
              <a:t>SIMD</a:t>
            </a:r>
          </a:p>
        </p:txBody>
      </p:sp>
      <p:sp>
        <p:nvSpPr>
          <p:cNvPr id="136198" name="TextBox 11"/>
          <p:cNvSpPr txBox="1">
            <a:spLocks noChangeArrowheads="1"/>
          </p:cNvSpPr>
          <p:nvPr/>
        </p:nvSpPr>
        <p:spPr bwMode="auto">
          <a:xfrm>
            <a:off x="2195513" y="3357563"/>
            <a:ext cx="936625" cy="400050"/>
          </a:xfrm>
          <a:prstGeom prst="rect">
            <a:avLst/>
          </a:prstGeom>
          <a:solidFill>
            <a:srgbClr val="66FFFF"/>
          </a:solidFill>
          <a:ln w="9525">
            <a:solidFill>
              <a:schemeClr val="tx1"/>
            </a:solidFill>
            <a:miter lim="800000"/>
            <a:headEnd/>
            <a:tailEnd/>
          </a:ln>
        </p:spPr>
        <p:txBody>
          <a:bodyPr>
            <a:spAutoFit/>
          </a:bodyPr>
          <a:lstStyle/>
          <a:p>
            <a:r>
              <a:rPr lang="en-US" altLang="zh-CN"/>
              <a:t>MISD</a:t>
            </a:r>
          </a:p>
        </p:txBody>
      </p:sp>
      <p:sp>
        <p:nvSpPr>
          <p:cNvPr id="136199" name="TextBox 12"/>
          <p:cNvSpPr txBox="1">
            <a:spLocks noChangeArrowheads="1"/>
          </p:cNvSpPr>
          <p:nvPr/>
        </p:nvSpPr>
        <p:spPr bwMode="auto">
          <a:xfrm>
            <a:off x="2195513" y="4005263"/>
            <a:ext cx="936625" cy="400050"/>
          </a:xfrm>
          <a:prstGeom prst="rect">
            <a:avLst/>
          </a:prstGeom>
          <a:solidFill>
            <a:srgbClr val="66FFFF"/>
          </a:solidFill>
          <a:ln w="9525">
            <a:solidFill>
              <a:schemeClr val="tx1"/>
            </a:solidFill>
            <a:miter lim="800000"/>
            <a:headEnd/>
            <a:tailEnd/>
          </a:ln>
        </p:spPr>
        <p:txBody>
          <a:bodyPr>
            <a:spAutoFit/>
          </a:bodyPr>
          <a:lstStyle/>
          <a:p>
            <a:r>
              <a:rPr lang="en-US" altLang="zh-CN"/>
              <a:t>MIMD</a:t>
            </a:r>
          </a:p>
        </p:txBody>
      </p:sp>
      <p:sp>
        <p:nvSpPr>
          <p:cNvPr id="136200" name="左大括号 13"/>
          <p:cNvSpPr>
            <a:spLocks/>
          </p:cNvSpPr>
          <p:nvPr/>
        </p:nvSpPr>
        <p:spPr bwMode="auto">
          <a:xfrm>
            <a:off x="1692275" y="2060575"/>
            <a:ext cx="503238" cy="2376488"/>
          </a:xfrm>
          <a:prstGeom prst="leftBrace">
            <a:avLst>
              <a:gd name="adj1" fmla="val 8352"/>
              <a:gd name="adj2" fmla="val 50000"/>
            </a:avLst>
          </a:prstGeom>
          <a:noFill/>
          <a:ln w="12700" cap="sq" algn="ctr">
            <a:solidFill>
              <a:srgbClr val="CC3399"/>
            </a:solidFill>
            <a:round/>
            <a:headEnd type="none" w="sm" len="sm"/>
            <a:tailEnd type="none" w="sm" len="sm"/>
          </a:ln>
        </p:spPr>
        <p:txBody>
          <a:bodyPr wrap="none"/>
          <a:lstStyle/>
          <a:p>
            <a:endParaRPr lang="zh-CN" altLang="en-US"/>
          </a:p>
        </p:txBody>
      </p:sp>
      <p:sp>
        <p:nvSpPr>
          <p:cNvPr id="136201" name="左大括号 14"/>
          <p:cNvSpPr>
            <a:spLocks/>
          </p:cNvSpPr>
          <p:nvPr/>
        </p:nvSpPr>
        <p:spPr bwMode="auto">
          <a:xfrm>
            <a:off x="2051050" y="4437063"/>
            <a:ext cx="73025" cy="46037"/>
          </a:xfrm>
          <a:prstGeom prst="leftBrace">
            <a:avLst>
              <a:gd name="adj1" fmla="val 8333"/>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36202" name="TextBox 16"/>
          <p:cNvSpPr txBox="1">
            <a:spLocks noChangeArrowheads="1"/>
          </p:cNvSpPr>
          <p:nvPr/>
        </p:nvSpPr>
        <p:spPr bwMode="auto">
          <a:xfrm>
            <a:off x="3995738" y="2060575"/>
            <a:ext cx="647700" cy="2554288"/>
          </a:xfrm>
          <a:prstGeom prst="rect">
            <a:avLst/>
          </a:prstGeom>
          <a:solidFill>
            <a:srgbClr val="66FFFF"/>
          </a:solidFill>
          <a:ln w="9525">
            <a:solidFill>
              <a:schemeClr val="tx1"/>
            </a:solidFill>
            <a:miter lim="800000"/>
            <a:headEnd/>
            <a:tailEnd/>
          </a:ln>
        </p:spPr>
        <p:txBody>
          <a:bodyPr>
            <a:spAutoFit/>
          </a:bodyPr>
          <a:lstStyle/>
          <a:p>
            <a:r>
              <a:rPr lang="zh-CN" altLang="en-US"/>
              <a:t>并行处理系统结构</a:t>
            </a:r>
            <a:endParaRPr lang="en-US" altLang="zh-CN"/>
          </a:p>
        </p:txBody>
      </p:sp>
      <p:sp>
        <p:nvSpPr>
          <p:cNvPr id="136203" name="左大括号 17"/>
          <p:cNvSpPr>
            <a:spLocks/>
          </p:cNvSpPr>
          <p:nvPr/>
        </p:nvSpPr>
        <p:spPr bwMode="auto">
          <a:xfrm>
            <a:off x="4643438" y="1844675"/>
            <a:ext cx="576262" cy="2952750"/>
          </a:xfrm>
          <a:prstGeom prst="leftBrace">
            <a:avLst>
              <a:gd name="adj1" fmla="val 8326"/>
              <a:gd name="adj2" fmla="val 50000"/>
            </a:avLst>
          </a:prstGeom>
          <a:noFill/>
          <a:ln w="12700" cap="sq" algn="ctr">
            <a:solidFill>
              <a:srgbClr val="CC3399"/>
            </a:solidFill>
            <a:round/>
            <a:headEnd type="none" w="sm" len="sm"/>
            <a:tailEnd type="none" w="sm" len="sm"/>
          </a:ln>
        </p:spPr>
        <p:txBody>
          <a:bodyPr wrap="none"/>
          <a:lstStyle/>
          <a:p>
            <a:endParaRPr lang="zh-CN" altLang="en-US"/>
          </a:p>
        </p:txBody>
      </p:sp>
      <p:sp>
        <p:nvSpPr>
          <p:cNvPr id="136204" name="TextBox 18"/>
          <p:cNvSpPr txBox="1">
            <a:spLocks noChangeArrowheads="1"/>
          </p:cNvSpPr>
          <p:nvPr/>
        </p:nvSpPr>
        <p:spPr bwMode="auto">
          <a:xfrm>
            <a:off x="5219700" y="1773238"/>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SMP</a:t>
            </a:r>
          </a:p>
        </p:txBody>
      </p:sp>
      <p:sp>
        <p:nvSpPr>
          <p:cNvPr id="136205" name="TextBox 19"/>
          <p:cNvSpPr txBox="1">
            <a:spLocks noChangeArrowheads="1"/>
          </p:cNvSpPr>
          <p:nvPr/>
        </p:nvSpPr>
        <p:spPr bwMode="auto">
          <a:xfrm>
            <a:off x="5219700" y="2349500"/>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PVP</a:t>
            </a:r>
          </a:p>
        </p:txBody>
      </p:sp>
      <p:sp>
        <p:nvSpPr>
          <p:cNvPr id="136206" name="TextBox 20"/>
          <p:cNvSpPr txBox="1">
            <a:spLocks noChangeArrowheads="1"/>
          </p:cNvSpPr>
          <p:nvPr/>
        </p:nvSpPr>
        <p:spPr bwMode="auto">
          <a:xfrm>
            <a:off x="5219700" y="2852738"/>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MPP</a:t>
            </a:r>
          </a:p>
        </p:txBody>
      </p:sp>
      <p:sp>
        <p:nvSpPr>
          <p:cNvPr id="136207" name="TextBox 21"/>
          <p:cNvSpPr txBox="1">
            <a:spLocks noChangeArrowheads="1"/>
          </p:cNvSpPr>
          <p:nvPr/>
        </p:nvSpPr>
        <p:spPr bwMode="auto">
          <a:xfrm>
            <a:off x="5219700" y="3357563"/>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DSM</a:t>
            </a:r>
          </a:p>
        </p:txBody>
      </p:sp>
      <p:sp>
        <p:nvSpPr>
          <p:cNvPr id="136208" name="TextBox 22"/>
          <p:cNvSpPr txBox="1">
            <a:spLocks noChangeArrowheads="1"/>
          </p:cNvSpPr>
          <p:nvPr/>
        </p:nvSpPr>
        <p:spPr bwMode="auto">
          <a:xfrm>
            <a:off x="5219700" y="3860800"/>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MPP</a:t>
            </a:r>
          </a:p>
        </p:txBody>
      </p:sp>
      <p:sp>
        <p:nvSpPr>
          <p:cNvPr id="136209" name="TextBox 23"/>
          <p:cNvSpPr txBox="1">
            <a:spLocks noChangeArrowheads="1"/>
          </p:cNvSpPr>
          <p:nvPr/>
        </p:nvSpPr>
        <p:spPr bwMode="auto">
          <a:xfrm>
            <a:off x="5219700" y="4437063"/>
            <a:ext cx="865188" cy="400050"/>
          </a:xfrm>
          <a:prstGeom prst="rect">
            <a:avLst/>
          </a:prstGeom>
          <a:solidFill>
            <a:srgbClr val="66FFFF"/>
          </a:solidFill>
          <a:ln w="9525">
            <a:solidFill>
              <a:schemeClr val="tx1"/>
            </a:solidFill>
            <a:miter lim="800000"/>
            <a:headEnd/>
            <a:tailEnd/>
          </a:ln>
        </p:spPr>
        <p:txBody>
          <a:bodyPr>
            <a:spAutoFit/>
          </a:bodyPr>
          <a:lstStyle/>
          <a:p>
            <a:r>
              <a:rPr lang="en-US" altLang="zh-CN"/>
              <a:t>COW</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684213" y="701675"/>
            <a:ext cx="7772400" cy="1143000"/>
          </a:xfrm>
        </p:spPr>
        <p:txBody>
          <a:bodyPr/>
          <a:lstStyle/>
          <a:p>
            <a:r>
              <a:rPr lang="en-US" altLang="zh-CN" sz="4000" smtClean="0">
                <a:solidFill>
                  <a:srgbClr val="FF0000"/>
                </a:solidFill>
                <a:latin typeface="仿宋_GB2312" pitchFamily="49" charset="-122"/>
                <a:ea typeface="仿宋_GB2312" pitchFamily="49" charset="-122"/>
              </a:rPr>
              <a:t>SMP</a:t>
            </a:r>
            <a:r>
              <a:rPr lang="zh-CN" altLang="zh-CN" sz="4000" smtClean="0">
                <a:solidFill>
                  <a:srgbClr val="FF0000"/>
                </a:solidFill>
                <a:latin typeface="仿宋_GB2312" pitchFamily="49" charset="-122"/>
                <a:ea typeface="仿宋_GB2312" pitchFamily="49" charset="-122"/>
              </a:rPr>
              <a:t>中处理器与</a:t>
            </a:r>
            <a:r>
              <a:rPr lang="en-US" altLang="zh-CN" sz="4000" smtClean="0">
                <a:solidFill>
                  <a:srgbClr val="FF0000"/>
                </a:solidFill>
                <a:latin typeface="仿宋_GB2312" pitchFamily="49" charset="-122"/>
                <a:ea typeface="仿宋_GB2312" pitchFamily="49" charset="-122"/>
              </a:rPr>
              <a:t>存储器</a:t>
            </a:r>
            <a:r>
              <a:rPr lang="zh-CN" altLang="zh-CN" sz="4000" smtClean="0">
                <a:solidFill>
                  <a:srgbClr val="FF0000"/>
                </a:solidFill>
                <a:latin typeface="仿宋_GB2312" pitchFamily="49" charset="-122"/>
                <a:ea typeface="仿宋_GB2312" pitchFamily="49" charset="-122"/>
              </a:rPr>
              <a:t>连接及</a:t>
            </a:r>
            <a:r>
              <a:rPr lang="en-US" altLang="zh-CN" sz="4000" smtClean="0">
                <a:solidFill>
                  <a:srgbClr val="FF0000"/>
                </a:solidFill>
                <a:latin typeface="仿宋_GB2312" pitchFamily="49" charset="-122"/>
                <a:ea typeface="仿宋_GB2312" pitchFamily="49" charset="-122"/>
              </a:rPr>
              <a:t>I/O设备</a:t>
            </a:r>
            <a:r>
              <a:rPr lang="zh-CN" altLang="zh-CN" sz="4000" smtClean="0">
                <a:solidFill>
                  <a:srgbClr val="FF0000"/>
                </a:solidFill>
                <a:latin typeface="仿宋_GB2312" pitchFamily="49" charset="-122"/>
                <a:ea typeface="仿宋_GB2312" pitchFamily="49" charset="-122"/>
              </a:rPr>
              <a:t>连接</a:t>
            </a:r>
            <a:r>
              <a:rPr lang="zh-CN" altLang="zh-CN" smtClean="0"/>
              <a:t/>
            </a:r>
            <a:br>
              <a:rPr lang="zh-CN" altLang="zh-CN" smtClean="0"/>
            </a:br>
            <a:endParaRPr lang="zh-CN" altLang="en-US" smtClean="0"/>
          </a:p>
        </p:txBody>
      </p:sp>
      <p:sp>
        <p:nvSpPr>
          <p:cNvPr id="4" name="TextBox 3"/>
          <p:cNvSpPr txBox="1"/>
          <p:nvPr/>
        </p:nvSpPr>
        <p:spPr>
          <a:xfrm>
            <a:off x="971550" y="2060575"/>
            <a:ext cx="647700" cy="2862263"/>
          </a:xfrm>
          <a:prstGeom prst="rect">
            <a:avLst/>
          </a:prstGeom>
          <a:solidFill>
            <a:schemeClr val="accent1">
              <a:lumMod val="75000"/>
            </a:schemeClr>
          </a:solidFill>
          <a:ln w="9525">
            <a:solidFill>
              <a:schemeClr val="tx1"/>
            </a:solidFill>
          </a:ln>
        </p:spPr>
        <p:txBody>
          <a:bodyPr>
            <a:spAutoFit/>
          </a:bodyPr>
          <a:lstStyle/>
          <a:p>
            <a:pPr>
              <a:defRPr/>
            </a:pPr>
            <a:r>
              <a:rPr lang="zh-CN" altLang="zh-CN" dirty="0"/>
              <a:t>处理器与</a:t>
            </a:r>
            <a:r>
              <a:rPr lang="en-US" altLang="zh-CN" dirty="0" err="1"/>
              <a:t>存储器</a:t>
            </a:r>
            <a:r>
              <a:rPr lang="zh-CN" altLang="zh-CN" dirty="0"/>
              <a:t>连接</a:t>
            </a:r>
            <a:endParaRPr lang="en-US" altLang="zh-CN" dirty="0"/>
          </a:p>
        </p:txBody>
      </p:sp>
      <p:sp>
        <p:nvSpPr>
          <p:cNvPr id="137220" name="TextBox 5"/>
          <p:cNvSpPr txBox="1">
            <a:spLocks noChangeArrowheads="1"/>
          </p:cNvSpPr>
          <p:nvPr/>
        </p:nvSpPr>
        <p:spPr bwMode="auto">
          <a:xfrm>
            <a:off x="2195513" y="2092325"/>
            <a:ext cx="1368425" cy="708025"/>
          </a:xfrm>
          <a:prstGeom prst="rect">
            <a:avLst/>
          </a:prstGeom>
          <a:solidFill>
            <a:srgbClr val="66FFFF"/>
          </a:solidFill>
          <a:ln w="9525">
            <a:solidFill>
              <a:schemeClr val="tx1"/>
            </a:solidFill>
            <a:miter lim="800000"/>
            <a:headEnd/>
            <a:tailEnd/>
          </a:ln>
        </p:spPr>
        <p:txBody>
          <a:bodyPr>
            <a:spAutoFit/>
          </a:bodyPr>
          <a:lstStyle/>
          <a:p>
            <a:r>
              <a:rPr lang="zh-CN" altLang="zh-CN"/>
              <a:t>多端口存储器方式</a:t>
            </a:r>
            <a:endParaRPr lang="en-US" altLang="zh-CN"/>
          </a:p>
        </p:txBody>
      </p:sp>
      <p:sp>
        <p:nvSpPr>
          <p:cNvPr id="137221" name="TextBox 6"/>
          <p:cNvSpPr txBox="1">
            <a:spLocks noChangeArrowheads="1"/>
          </p:cNvSpPr>
          <p:nvPr/>
        </p:nvSpPr>
        <p:spPr bwMode="auto">
          <a:xfrm>
            <a:off x="2195513" y="3141663"/>
            <a:ext cx="1368425" cy="706437"/>
          </a:xfrm>
          <a:prstGeom prst="rect">
            <a:avLst/>
          </a:prstGeom>
          <a:solidFill>
            <a:srgbClr val="66FFFF"/>
          </a:solidFill>
          <a:ln w="9525">
            <a:solidFill>
              <a:schemeClr val="tx1"/>
            </a:solidFill>
            <a:miter lim="800000"/>
            <a:headEnd/>
            <a:tailEnd/>
          </a:ln>
        </p:spPr>
        <p:txBody>
          <a:bodyPr>
            <a:spAutoFit/>
          </a:bodyPr>
          <a:lstStyle/>
          <a:p>
            <a:r>
              <a:rPr lang="zh-CN" altLang="zh-CN"/>
              <a:t>集中控制开关方式</a:t>
            </a:r>
            <a:endParaRPr lang="en-US" altLang="zh-CN"/>
          </a:p>
        </p:txBody>
      </p:sp>
      <p:sp>
        <p:nvSpPr>
          <p:cNvPr id="137222" name="TextBox 7"/>
          <p:cNvSpPr txBox="1">
            <a:spLocks noChangeArrowheads="1"/>
          </p:cNvSpPr>
          <p:nvPr/>
        </p:nvSpPr>
        <p:spPr bwMode="auto">
          <a:xfrm>
            <a:off x="2195513" y="4149725"/>
            <a:ext cx="1368425" cy="708025"/>
          </a:xfrm>
          <a:prstGeom prst="rect">
            <a:avLst/>
          </a:prstGeom>
          <a:solidFill>
            <a:srgbClr val="66FFFF"/>
          </a:solidFill>
          <a:ln w="9525">
            <a:solidFill>
              <a:schemeClr val="tx1"/>
            </a:solidFill>
            <a:miter lim="800000"/>
            <a:headEnd/>
            <a:tailEnd/>
          </a:ln>
        </p:spPr>
        <p:txBody>
          <a:bodyPr>
            <a:spAutoFit/>
          </a:bodyPr>
          <a:lstStyle/>
          <a:p>
            <a:r>
              <a:rPr lang="zh-CN" altLang="zh-CN"/>
              <a:t>局部存储器方式</a:t>
            </a:r>
            <a:endParaRPr lang="en-US" altLang="zh-CN"/>
          </a:p>
        </p:txBody>
      </p:sp>
      <p:cxnSp>
        <p:nvCxnSpPr>
          <p:cNvPr id="137223" name="直接连接符 9"/>
          <p:cNvCxnSpPr>
            <a:cxnSpLocks noChangeShapeType="1"/>
            <a:stCxn id="4" idx="3"/>
            <a:endCxn id="137221" idx="1"/>
          </p:cNvCxnSpPr>
          <p:nvPr/>
        </p:nvCxnSpPr>
        <p:spPr bwMode="auto">
          <a:xfrm>
            <a:off x="1619250" y="3492500"/>
            <a:ext cx="576263" cy="3175"/>
          </a:xfrm>
          <a:prstGeom prst="line">
            <a:avLst/>
          </a:prstGeom>
          <a:noFill/>
          <a:ln w="12700" cap="sq" algn="ctr">
            <a:solidFill>
              <a:schemeClr val="tx1"/>
            </a:solidFill>
            <a:round/>
            <a:headEnd/>
            <a:tailEnd type="triangle" w="med" len="med"/>
          </a:ln>
        </p:spPr>
      </p:cxnSp>
      <p:cxnSp>
        <p:nvCxnSpPr>
          <p:cNvPr id="137224" name="直接连接符 11"/>
          <p:cNvCxnSpPr>
            <a:cxnSpLocks noChangeShapeType="1"/>
            <a:stCxn id="4" idx="3"/>
            <a:endCxn id="137220" idx="1"/>
          </p:cNvCxnSpPr>
          <p:nvPr/>
        </p:nvCxnSpPr>
        <p:spPr bwMode="auto">
          <a:xfrm flipV="1">
            <a:off x="1619250" y="2446338"/>
            <a:ext cx="576263" cy="1046162"/>
          </a:xfrm>
          <a:prstGeom prst="line">
            <a:avLst/>
          </a:prstGeom>
          <a:noFill/>
          <a:ln w="12700" cap="sq" algn="ctr">
            <a:solidFill>
              <a:schemeClr val="tx1"/>
            </a:solidFill>
            <a:round/>
            <a:headEnd/>
            <a:tailEnd type="triangle" w="med" len="med"/>
          </a:ln>
        </p:spPr>
      </p:cxnSp>
      <p:cxnSp>
        <p:nvCxnSpPr>
          <p:cNvPr id="137225" name="直接连接符 13"/>
          <p:cNvCxnSpPr>
            <a:cxnSpLocks noChangeShapeType="1"/>
            <a:stCxn id="137226" idx="3"/>
          </p:cNvCxnSpPr>
          <p:nvPr/>
        </p:nvCxnSpPr>
        <p:spPr bwMode="auto">
          <a:xfrm>
            <a:off x="5003800" y="3554413"/>
            <a:ext cx="504825" cy="957262"/>
          </a:xfrm>
          <a:prstGeom prst="line">
            <a:avLst/>
          </a:prstGeom>
          <a:noFill/>
          <a:ln w="12700" cap="sq" algn="ctr">
            <a:solidFill>
              <a:schemeClr val="tx1"/>
            </a:solidFill>
            <a:round/>
            <a:headEnd/>
            <a:tailEnd type="triangle" w="med" len="med"/>
          </a:ln>
        </p:spPr>
      </p:cxnSp>
      <p:sp>
        <p:nvSpPr>
          <p:cNvPr id="137226" name="TextBox 31"/>
          <p:cNvSpPr txBox="1">
            <a:spLocks noChangeArrowheads="1"/>
          </p:cNvSpPr>
          <p:nvPr/>
        </p:nvSpPr>
        <p:spPr bwMode="auto">
          <a:xfrm>
            <a:off x="4356100" y="2276475"/>
            <a:ext cx="647700" cy="2554288"/>
          </a:xfrm>
          <a:prstGeom prst="rect">
            <a:avLst/>
          </a:prstGeom>
          <a:solidFill>
            <a:srgbClr val="B050A2"/>
          </a:solidFill>
          <a:ln w="9525">
            <a:solidFill>
              <a:schemeClr val="tx1"/>
            </a:solidFill>
            <a:miter lim="800000"/>
            <a:headEnd/>
            <a:tailEnd/>
          </a:ln>
        </p:spPr>
        <p:txBody>
          <a:bodyPr>
            <a:spAutoFit/>
          </a:bodyPr>
          <a:lstStyle/>
          <a:p>
            <a:r>
              <a:rPr lang="zh-CN" altLang="en-US"/>
              <a:t>处理器与设备连接</a:t>
            </a:r>
          </a:p>
        </p:txBody>
      </p:sp>
      <p:sp>
        <p:nvSpPr>
          <p:cNvPr id="137227" name="TextBox 32"/>
          <p:cNvSpPr txBox="1">
            <a:spLocks noChangeArrowheads="1"/>
          </p:cNvSpPr>
          <p:nvPr/>
        </p:nvSpPr>
        <p:spPr bwMode="auto">
          <a:xfrm>
            <a:off x="5508625" y="2133600"/>
            <a:ext cx="1366838" cy="706438"/>
          </a:xfrm>
          <a:prstGeom prst="rect">
            <a:avLst/>
          </a:prstGeom>
          <a:solidFill>
            <a:srgbClr val="66FFFF"/>
          </a:solidFill>
          <a:ln w="9525">
            <a:solidFill>
              <a:schemeClr val="tx1"/>
            </a:solidFill>
            <a:miter lim="800000"/>
            <a:headEnd/>
            <a:tailEnd/>
          </a:ln>
        </p:spPr>
        <p:txBody>
          <a:bodyPr>
            <a:spAutoFit/>
          </a:bodyPr>
          <a:lstStyle/>
          <a:p>
            <a:r>
              <a:rPr lang="zh-CN" altLang="zh-CN"/>
              <a:t>多端口</a:t>
            </a:r>
            <a:r>
              <a:rPr lang="en-US" altLang="zh-CN"/>
              <a:t>I/O设备</a:t>
            </a:r>
            <a:r>
              <a:rPr lang="zh-CN" altLang="zh-CN"/>
              <a:t>连接</a:t>
            </a:r>
            <a:endParaRPr lang="en-US" altLang="zh-CN"/>
          </a:p>
        </p:txBody>
      </p:sp>
      <p:sp>
        <p:nvSpPr>
          <p:cNvPr id="137228" name="TextBox 33"/>
          <p:cNvSpPr txBox="1">
            <a:spLocks noChangeArrowheads="1"/>
          </p:cNvSpPr>
          <p:nvPr/>
        </p:nvSpPr>
        <p:spPr bwMode="auto">
          <a:xfrm>
            <a:off x="5508625" y="3068638"/>
            <a:ext cx="1366838" cy="708025"/>
          </a:xfrm>
          <a:prstGeom prst="rect">
            <a:avLst/>
          </a:prstGeom>
          <a:solidFill>
            <a:srgbClr val="66FFFF"/>
          </a:solidFill>
          <a:ln w="9525">
            <a:solidFill>
              <a:schemeClr val="tx1"/>
            </a:solidFill>
            <a:miter lim="800000"/>
            <a:headEnd/>
            <a:tailEnd/>
          </a:ln>
        </p:spPr>
        <p:txBody>
          <a:bodyPr>
            <a:spAutoFit/>
          </a:bodyPr>
          <a:lstStyle/>
          <a:p>
            <a:r>
              <a:rPr lang="en-US" altLang="zh-CN"/>
              <a:t>交叉开关</a:t>
            </a:r>
            <a:r>
              <a:rPr lang="zh-CN" altLang="zh-CN"/>
              <a:t>连接</a:t>
            </a:r>
            <a:endParaRPr lang="en-US" altLang="zh-CN"/>
          </a:p>
        </p:txBody>
      </p:sp>
      <p:sp>
        <p:nvSpPr>
          <p:cNvPr id="137229" name="TextBox 34"/>
          <p:cNvSpPr txBox="1">
            <a:spLocks noChangeArrowheads="1"/>
          </p:cNvSpPr>
          <p:nvPr/>
        </p:nvSpPr>
        <p:spPr bwMode="auto">
          <a:xfrm>
            <a:off x="5508625" y="4005263"/>
            <a:ext cx="1366838" cy="708025"/>
          </a:xfrm>
          <a:prstGeom prst="rect">
            <a:avLst/>
          </a:prstGeom>
          <a:solidFill>
            <a:srgbClr val="66FFFF"/>
          </a:solidFill>
          <a:ln w="9525">
            <a:solidFill>
              <a:schemeClr val="tx1"/>
            </a:solidFill>
            <a:miter lim="800000"/>
            <a:headEnd/>
            <a:tailEnd/>
          </a:ln>
        </p:spPr>
        <p:txBody>
          <a:bodyPr>
            <a:spAutoFit/>
          </a:bodyPr>
          <a:lstStyle/>
          <a:p>
            <a:r>
              <a:rPr lang="zh-CN" altLang="en-US"/>
              <a:t>单机与</a:t>
            </a:r>
            <a:r>
              <a:rPr lang="en-US" altLang="zh-CN"/>
              <a:t>设备</a:t>
            </a:r>
            <a:r>
              <a:rPr lang="zh-CN" altLang="zh-CN"/>
              <a:t>连接</a:t>
            </a:r>
            <a:endParaRPr lang="en-US" altLang="zh-CN"/>
          </a:p>
        </p:txBody>
      </p:sp>
      <p:cxnSp>
        <p:nvCxnSpPr>
          <p:cNvPr id="137230" name="直接连接符 36"/>
          <p:cNvCxnSpPr>
            <a:cxnSpLocks noChangeShapeType="1"/>
          </p:cNvCxnSpPr>
          <p:nvPr/>
        </p:nvCxnSpPr>
        <p:spPr bwMode="auto">
          <a:xfrm flipV="1">
            <a:off x="5003800" y="2349500"/>
            <a:ext cx="504825" cy="935038"/>
          </a:xfrm>
          <a:prstGeom prst="line">
            <a:avLst/>
          </a:prstGeom>
          <a:noFill/>
          <a:ln w="12700" cap="sq" algn="ctr">
            <a:solidFill>
              <a:schemeClr val="tx1"/>
            </a:solidFill>
            <a:round/>
            <a:headEnd/>
            <a:tailEnd type="triangle" w="med" len="med"/>
          </a:ln>
        </p:spPr>
      </p:cxnSp>
      <p:cxnSp>
        <p:nvCxnSpPr>
          <p:cNvPr id="137231" name="直接连接符 38"/>
          <p:cNvCxnSpPr>
            <a:cxnSpLocks noChangeShapeType="1"/>
          </p:cNvCxnSpPr>
          <p:nvPr/>
        </p:nvCxnSpPr>
        <p:spPr bwMode="auto">
          <a:xfrm>
            <a:off x="5003800" y="3429000"/>
            <a:ext cx="504825" cy="3175"/>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a:xfrm>
            <a:off x="611188" y="188913"/>
            <a:ext cx="7772400" cy="1143000"/>
          </a:xfrm>
        </p:spPr>
        <p:txBody>
          <a:bodyPr/>
          <a:lstStyle/>
          <a:p>
            <a:r>
              <a:rPr lang="en-US" altLang="zh-CN" sz="4800" smtClean="0">
                <a:solidFill>
                  <a:srgbClr val="FF0000"/>
                </a:solidFill>
                <a:ea typeface="仿宋_GB2312" pitchFamily="49" charset="-122"/>
              </a:rPr>
              <a:t>SMP操作系统</a:t>
            </a:r>
            <a:r>
              <a:rPr lang="zh-CN" altLang="zh-CN" sz="4800" smtClean="0">
                <a:solidFill>
                  <a:srgbClr val="FF0000"/>
                </a:solidFill>
                <a:ea typeface="仿宋_GB2312" pitchFamily="49" charset="-122"/>
              </a:rPr>
              <a:t>类型</a:t>
            </a:r>
            <a:r>
              <a:rPr lang="zh-CN" altLang="en-US" sz="4800" smtClean="0">
                <a:solidFill>
                  <a:srgbClr val="FF0000"/>
                </a:solidFill>
                <a:ea typeface="仿宋_GB2312" pitchFamily="49" charset="-122"/>
              </a:rPr>
              <a:t>和特点</a:t>
            </a:r>
          </a:p>
        </p:txBody>
      </p:sp>
      <p:sp>
        <p:nvSpPr>
          <p:cNvPr id="138243" name="TextBox 31"/>
          <p:cNvSpPr txBox="1">
            <a:spLocks noChangeArrowheads="1"/>
          </p:cNvSpPr>
          <p:nvPr/>
        </p:nvSpPr>
        <p:spPr bwMode="auto">
          <a:xfrm>
            <a:off x="611188" y="2852738"/>
            <a:ext cx="647700" cy="708025"/>
          </a:xfrm>
          <a:prstGeom prst="rect">
            <a:avLst/>
          </a:prstGeom>
          <a:solidFill>
            <a:srgbClr val="B050A2"/>
          </a:solidFill>
          <a:ln w="9525">
            <a:solidFill>
              <a:schemeClr val="tx1"/>
            </a:solidFill>
            <a:miter lim="800000"/>
            <a:headEnd/>
            <a:tailEnd/>
          </a:ln>
        </p:spPr>
        <p:txBody>
          <a:bodyPr>
            <a:spAutoFit/>
          </a:bodyPr>
          <a:lstStyle/>
          <a:p>
            <a:r>
              <a:rPr lang="zh-CN" altLang="en-US"/>
              <a:t>分类</a:t>
            </a:r>
          </a:p>
        </p:txBody>
      </p:sp>
      <p:sp>
        <p:nvSpPr>
          <p:cNvPr id="138244" name="TextBox 5"/>
          <p:cNvSpPr txBox="1">
            <a:spLocks noChangeArrowheads="1"/>
          </p:cNvSpPr>
          <p:nvPr/>
        </p:nvSpPr>
        <p:spPr bwMode="auto">
          <a:xfrm>
            <a:off x="1835150" y="2205038"/>
            <a:ext cx="1368425" cy="400050"/>
          </a:xfrm>
          <a:prstGeom prst="rect">
            <a:avLst/>
          </a:prstGeom>
          <a:solidFill>
            <a:srgbClr val="66FFFF"/>
          </a:solidFill>
          <a:ln w="9525">
            <a:solidFill>
              <a:schemeClr val="tx1"/>
            </a:solidFill>
            <a:miter lim="800000"/>
            <a:headEnd/>
            <a:tailEnd/>
          </a:ln>
        </p:spPr>
        <p:txBody>
          <a:bodyPr>
            <a:spAutoFit/>
          </a:bodyPr>
          <a:lstStyle/>
          <a:p>
            <a:r>
              <a:rPr lang="en-US" altLang="zh-CN"/>
              <a:t>    </a:t>
            </a:r>
            <a:r>
              <a:rPr lang="zh-CN" altLang="zh-CN"/>
              <a:t>主从式</a:t>
            </a:r>
            <a:endParaRPr lang="en-US" altLang="zh-CN"/>
          </a:p>
        </p:txBody>
      </p:sp>
      <p:sp>
        <p:nvSpPr>
          <p:cNvPr id="138245" name="TextBox 5"/>
          <p:cNvSpPr txBox="1">
            <a:spLocks noChangeArrowheads="1"/>
          </p:cNvSpPr>
          <p:nvPr/>
        </p:nvSpPr>
        <p:spPr bwMode="auto">
          <a:xfrm>
            <a:off x="1763713" y="2924175"/>
            <a:ext cx="1584325" cy="401638"/>
          </a:xfrm>
          <a:prstGeom prst="rect">
            <a:avLst/>
          </a:prstGeom>
          <a:solidFill>
            <a:srgbClr val="66FFFF"/>
          </a:solidFill>
          <a:ln w="9525">
            <a:solidFill>
              <a:schemeClr val="tx1"/>
            </a:solidFill>
            <a:miter lim="800000"/>
            <a:headEnd/>
            <a:tailEnd/>
          </a:ln>
        </p:spPr>
        <p:txBody>
          <a:bodyPr>
            <a:spAutoFit/>
          </a:bodyPr>
          <a:lstStyle/>
          <a:p>
            <a:r>
              <a:rPr lang="zh-CN" altLang="zh-CN"/>
              <a:t>独立监督式</a:t>
            </a:r>
            <a:endParaRPr lang="en-US" altLang="zh-CN"/>
          </a:p>
        </p:txBody>
      </p:sp>
      <p:sp>
        <p:nvSpPr>
          <p:cNvPr id="138246" name="TextBox 6"/>
          <p:cNvSpPr txBox="1">
            <a:spLocks noChangeArrowheads="1"/>
          </p:cNvSpPr>
          <p:nvPr/>
        </p:nvSpPr>
        <p:spPr bwMode="auto">
          <a:xfrm>
            <a:off x="1763713" y="3716338"/>
            <a:ext cx="1512887" cy="400050"/>
          </a:xfrm>
          <a:prstGeom prst="rect">
            <a:avLst/>
          </a:prstGeom>
          <a:solidFill>
            <a:srgbClr val="66FFFF"/>
          </a:solidFill>
          <a:ln w="9525">
            <a:solidFill>
              <a:schemeClr val="tx1"/>
            </a:solidFill>
            <a:miter lim="800000"/>
            <a:headEnd/>
            <a:tailEnd/>
          </a:ln>
        </p:spPr>
        <p:txBody>
          <a:bodyPr>
            <a:spAutoFit/>
          </a:bodyPr>
          <a:lstStyle/>
          <a:p>
            <a:r>
              <a:rPr lang="zh-CN" altLang="zh-CN"/>
              <a:t>浮动监督式</a:t>
            </a:r>
            <a:endParaRPr lang="en-US" altLang="zh-CN"/>
          </a:p>
        </p:txBody>
      </p:sp>
      <p:cxnSp>
        <p:nvCxnSpPr>
          <p:cNvPr id="138247" name="直接连接符 9"/>
          <p:cNvCxnSpPr>
            <a:cxnSpLocks noChangeShapeType="1"/>
            <a:stCxn id="138243" idx="3"/>
          </p:cNvCxnSpPr>
          <p:nvPr/>
        </p:nvCxnSpPr>
        <p:spPr bwMode="auto">
          <a:xfrm>
            <a:off x="1258888" y="3206750"/>
            <a:ext cx="504825" cy="9525"/>
          </a:xfrm>
          <a:prstGeom prst="line">
            <a:avLst/>
          </a:prstGeom>
          <a:noFill/>
          <a:ln w="12700" cap="sq" algn="ctr">
            <a:solidFill>
              <a:schemeClr val="tx1"/>
            </a:solidFill>
            <a:round/>
            <a:headEnd/>
            <a:tailEnd type="triangle" w="med" len="med"/>
          </a:ln>
        </p:spPr>
      </p:cxnSp>
      <p:cxnSp>
        <p:nvCxnSpPr>
          <p:cNvPr id="138248" name="直接连接符 9"/>
          <p:cNvCxnSpPr>
            <a:cxnSpLocks noChangeShapeType="1"/>
            <a:stCxn id="138243" idx="3"/>
            <a:endCxn id="138244" idx="1"/>
          </p:cNvCxnSpPr>
          <p:nvPr/>
        </p:nvCxnSpPr>
        <p:spPr bwMode="auto">
          <a:xfrm flipV="1">
            <a:off x="1258888" y="2405063"/>
            <a:ext cx="576262" cy="801687"/>
          </a:xfrm>
          <a:prstGeom prst="line">
            <a:avLst/>
          </a:prstGeom>
          <a:noFill/>
          <a:ln w="12700" cap="sq" algn="ctr">
            <a:solidFill>
              <a:schemeClr val="tx1"/>
            </a:solidFill>
            <a:round/>
            <a:headEnd/>
            <a:tailEnd type="triangle" w="med" len="med"/>
          </a:ln>
        </p:spPr>
      </p:cxnSp>
      <p:cxnSp>
        <p:nvCxnSpPr>
          <p:cNvPr id="138249" name="直接连接符 12"/>
          <p:cNvCxnSpPr>
            <a:cxnSpLocks noChangeShapeType="1"/>
            <a:stCxn id="138243" idx="3"/>
          </p:cNvCxnSpPr>
          <p:nvPr/>
        </p:nvCxnSpPr>
        <p:spPr bwMode="auto">
          <a:xfrm>
            <a:off x="1258888" y="3206750"/>
            <a:ext cx="504825" cy="798513"/>
          </a:xfrm>
          <a:prstGeom prst="line">
            <a:avLst/>
          </a:prstGeom>
          <a:noFill/>
          <a:ln w="12700" cap="sq" algn="ctr">
            <a:solidFill>
              <a:schemeClr val="tx1"/>
            </a:solidFill>
            <a:round/>
            <a:headEnd/>
            <a:tailEnd type="triangle" w="med" len="med"/>
          </a:ln>
        </p:spPr>
      </p:cxnSp>
      <p:sp>
        <p:nvSpPr>
          <p:cNvPr id="138250" name="TextBox 31"/>
          <p:cNvSpPr txBox="1">
            <a:spLocks noChangeArrowheads="1"/>
          </p:cNvSpPr>
          <p:nvPr/>
        </p:nvSpPr>
        <p:spPr bwMode="auto">
          <a:xfrm>
            <a:off x="3995738" y="1916113"/>
            <a:ext cx="504825" cy="2862262"/>
          </a:xfrm>
          <a:prstGeom prst="rect">
            <a:avLst/>
          </a:prstGeom>
          <a:solidFill>
            <a:srgbClr val="B050A2"/>
          </a:solidFill>
          <a:ln w="9525">
            <a:solidFill>
              <a:schemeClr val="tx1"/>
            </a:solidFill>
            <a:miter lim="800000"/>
            <a:headEnd/>
            <a:tailEnd/>
          </a:ln>
        </p:spPr>
        <p:txBody>
          <a:bodyPr>
            <a:spAutoFit/>
          </a:bodyPr>
          <a:lstStyle/>
          <a:p>
            <a:r>
              <a:rPr lang="zh-CN" altLang="en-US"/>
              <a:t>与其他</a:t>
            </a:r>
            <a:endParaRPr lang="en-US" altLang="zh-CN"/>
          </a:p>
          <a:p>
            <a:r>
              <a:rPr lang="en-US" altLang="zh-CN"/>
              <a:t>O</a:t>
            </a:r>
          </a:p>
          <a:p>
            <a:r>
              <a:rPr lang="en-US" altLang="zh-CN"/>
              <a:t>S</a:t>
            </a:r>
          </a:p>
          <a:p>
            <a:r>
              <a:rPr lang="en-US" altLang="zh-CN"/>
              <a:t>的区别</a:t>
            </a:r>
          </a:p>
          <a:p>
            <a:endParaRPr lang="zh-CN" altLang="en-US"/>
          </a:p>
        </p:txBody>
      </p:sp>
      <p:sp>
        <p:nvSpPr>
          <p:cNvPr id="138251" name="TextBox 5"/>
          <p:cNvSpPr txBox="1">
            <a:spLocks noChangeArrowheads="1"/>
          </p:cNvSpPr>
          <p:nvPr/>
        </p:nvSpPr>
        <p:spPr bwMode="auto">
          <a:xfrm>
            <a:off x="5219700" y="1557338"/>
            <a:ext cx="1223963" cy="708025"/>
          </a:xfrm>
          <a:prstGeom prst="rect">
            <a:avLst/>
          </a:prstGeom>
          <a:solidFill>
            <a:srgbClr val="66FFFF"/>
          </a:solidFill>
          <a:ln w="9525">
            <a:solidFill>
              <a:schemeClr val="tx1"/>
            </a:solidFill>
            <a:miter lim="800000"/>
            <a:headEnd/>
            <a:tailEnd/>
          </a:ln>
        </p:spPr>
        <p:txBody>
          <a:bodyPr>
            <a:spAutoFit/>
          </a:bodyPr>
          <a:lstStyle/>
          <a:p>
            <a:r>
              <a:rPr lang="en-US" altLang="zh-CN"/>
              <a:t>内核需可重入</a:t>
            </a:r>
          </a:p>
        </p:txBody>
      </p:sp>
      <p:sp>
        <p:nvSpPr>
          <p:cNvPr id="138252" name="TextBox 5"/>
          <p:cNvSpPr txBox="1">
            <a:spLocks noChangeArrowheads="1"/>
          </p:cNvSpPr>
          <p:nvPr/>
        </p:nvSpPr>
        <p:spPr bwMode="auto">
          <a:xfrm>
            <a:off x="5219700" y="2349500"/>
            <a:ext cx="1223963" cy="708025"/>
          </a:xfrm>
          <a:prstGeom prst="rect">
            <a:avLst/>
          </a:prstGeom>
          <a:solidFill>
            <a:srgbClr val="66FFFF"/>
          </a:solidFill>
          <a:ln w="9525">
            <a:solidFill>
              <a:schemeClr val="tx1"/>
            </a:solidFill>
            <a:miter lim="800000"/>
            <a:headEnd/>
            <a:tailEnd/>
          </a:ln>
        </p:spPr>
        <p:txBody>
          <a:bodyPr>
            <a:spAutoFit/>
          </a:bodyPr>
          <a:lstStyle/>
          <a:p>
            <a:r>
              <a:rPr lang="zh-CN" altLang="en-US"/>
              <a:t>同步机制</a:t>
            </a:r>
            <a:r>
              <a:rPr lang="en-US" altLang="zh-CN"/>
              <a:t>需有效</a:t>
            </a:r>
          </a:p>
        </p:txBody>
      </p:sp>
      <p:sp>
        <p:nvSpPr>
          <p:cNvPr id="138253" name="TextBox 5"/>
          <p:cNvSpPr txBox="1">
            <a:spLocks noChangeArrowheads="1"/>
          </p:cNvSpPr>
          <p:nvPr/>
        </p:nvSpPr>
        <p:spPr bwMode="auto">
          <a:xfrm>
            <a:off x="5219700" y="3141663"/>
            <a:ext cx="1223963" cy="1014412"/>
          </a:xfrm>
          <a:prstGeom prst="rect">
            <a:avLst/>
          </a:prstGeom>
          <a:solidFill>
            <a:srgbClr val="66FFFF"/>
          </a:solidFill>
          <a:ln w="9525">
            <a:solidFill>
              <a:schemeClr val="tx1"/>
            </a:solidFill>
            <a:miter lim="800000"/>
            <a:headEnd/>
            <a:tailEnd/>
          </a:ln>
        </p:spPr>
        <p:txBody>
          <a:bodyPr>
            <a:spAutoFit/>
          </a:bodyPr>
          <a:lstStyle/>
          <a:p>
            <a:r>
              <a:rPr lang="zh-CN" altLang="en-US"/>
              <a:t>内核采用多线程编程</a:t>
            </a:r>
            <a:endParaRPr lang="en-US" altLang="zh-CN"/>
          </a:p>
        </p:txBody>
      </p:sp>
      <p:sp>
        <p:nvSpPr>
          <p:cNvPr id="138254" name="TextBox 5"/>
          <p:cNvSpPr txBox="1">
            <a:spLocks noChangeArrowheads="1"/>
          </p:cNvSpPr>
          <p:nvPr/>
        </p:nvSpPr>
        <p:spPr bwMode="auto">
          <a:xfrm>
            <a:off x="5219700" y="5445125"/>
            <a:ext cx="1223963" cy="708025"/>
          </a:xfrm>
          <a:prstGeom prst="rect">
            <a:avLst/>
          </a:prstGeom>
          <a:solidFill>
            <a:srgbClr val="66FFFF"/>
          </a:solidFill>
          <a:ln w="9525">
            <a:solidFill>
              <a:schemeClr val="tx1"/>
            </a:solidFill>
            <a:miter lim="800000"/>
            <a:headEnd/>
            <a:tailEnd/>
          </a:ln>
        </p:spPr>
        <p:txBody>
          <a:bodyPr>
            <a:spAutoFit/>
          </a:bodyPr>
          <a:lstStyle/>
          <a:p>
            <a:r>
              <a:rPr lang="zh-CN" altLang="en-US"/>
              <a:t>具有重构能力</a:t>
            </a:r>
            <a:endParaRPr lang="en-US" altLang="zh-CN"/>
          </a:p>
        </p:txBody>
      </p:sp>
      <p:sp>
        <p:nvSpPr>
          <p:cNvPr id="138255" name="TextBox 5"/>
          <p:cNvSpPr txBox="1">
            <a:spLocks noChangeArrowheads="1"/>
          </p:cNvSpPr>
          <p:nvPr/>
        </p:nvSpPr>
        <p:spPr bwMode="auto">
          <a:xfrm>
            <a:off x="5219700" y="4292600"/>
            <a:ext cx="1223963" cy="1016000"/>
          </a:xfrm>
          <a:prstGeom prst="rect">
            <a:avLst/>
          </a:prstGeom>
          <a:solidFill>
            <a:srgbClr val="66FFFF"/>
          </a:solidFill>
          <a:ln w="9525">
            <a:solidFill>
              <a:schemeClr val="tx1"/>
            </a:solidFill>
            <a:miter lim="800000"/>
            <a:headEnd/>
            <a:tailEnd/>
          </a:ln>
        </p:spPr>
        <p:txBody>
          <a:bodyPr>
            <a:spAutoFit/>
          </a:bodyPr>
          <a:lstStyle/>
          <a:p>
            <a:r>
              <a:rPr lang="zh-CN" altLang="en-US"/>
              <a:t>需解决数据一致性问题</a:t>
            </a:r>
            <a:endParaRPr lang="en-US" altLang="zh-CN"/>
          </a:p>
        </p:txBody>
      </p:sp>
      <p:cxnSp>
        <p:nvCxnSpPr>
          <p:cNvPr id="138256" name="直接连接符 24"/>
          <p:cNvCxnSpPr>
            <a:cxnSpLocks noChangeShapeType="1"/>
          </p:cNvCxnSpPr>
          <p:nvPr/>
        </p:nvCxnSpPr>
        <p:spPr bwMode="auto">
          <a:xfrm flipV="1">
            <a:off x="4500563" y="1916113"/>
            <a:ext cx="719137" cy="1008062"/>
          </a:xfrm>
          <a:prstGeom prst="line">
            <a:avLst/>
          </a:prstGeom>
          <a:noFill/>
          <a:ln w="12700" cap="sq" algn="ctr">
            <a:solidFill>
              <a:schemeClr val="tx1"/>
            </a:solidFill>
            <a:round/>
            <a:headEnd/>
            <a:tailEnd type="triangle" w="med" len="med"/>
          </a:ln>
        </p:spPr>
      </p:cxnSp>
      <p:cxnSp>
        <p:nvCxnSpPr>
          <p:cNvPr id="138257" name="直接连接符 26"/>
          <p:cNvCxnSpPr>
            <a:cxnSpLocks noChangeShapeType="1"/>
          </p:cNvCxnSpPr>
          <p:nvPr/>
        </p:nvCxnSpPr>
        <p:spPr bwMode="auto">
          <a:xfrm flipV="1">
            <a:off x="4500563" y="2636838"/>
            <a:ext cx="719137" cy="287337"/>
          </a:xfrm>
          <a:prstGeom prst="line">
            <a:avLst/>
          </a:prstGeom>
          <a:noFill/>
          <a:ln w="12700" cap="sq" algn="ctr">
            <a:solidFill>
              <a:schemeClr val="tx1"/>
            </a:solidFill>
            <a:round/>
            <a:headEnd/>
            <a:tailEnd type="triangle" w="med" len="med"/>
          </a:ln>
        </p:spPr>
      </p:cxnSp>
      <p:cxnSp>
        <p:nvCxnSpPr>
          <p:cNvPr id="138258" name="直接连接符 28"/>
          <p:cNvCxnSpPr>
            <a:cxnSpLocks noChangeShapeType="1"/>
          </p:cNvCxnSpPr>
          <p:nvPr/>
        </p:nvCxnSpPr>
        <p:spPr bwMode="auto">
          <a:xfrm>
            <a:off x="4500563" y="2924175"/>
            <a:ext cx="719137" cy="792163"/>
          </a:xfrm>
          <a:prstGeom prst="line">
            <a:avLst/>
          </a:prstGeom>
          <a:noFill/>
          <a:ln w="12700" cap="sq" algn="ctr">
            <a:solidFill>
              <a:schemeClr val="tx1"/>
            </a:solidFill>
            <a:round/>
            <a:headEnd/>
            <a:tailEnd type="triangle" w="med" len="med"/>
          </a:ln>
        </p:spPr>
      </p:cxnSp>
      <p:cxnSp>
        <p:nvCxnSpPr>
          <p:cNvPr id="138259" name="直接连接符 30"/>
          <p:cNvCxnSpPr>
            <a:cxnSpLocks noChangeShapeType="1"/>
          </p:cNvCxnSpPr>
          <p:nvPr/>
        </p:nvCxnSpPr>
        <p:spPr bwMode="auto">
          <a:xfrm>
            <a:off x="4500563" y="2997200"/>
            <a:ext cx="719137" cy="1871663"/>
          </a:xfrm>
          <a:prstGeom prst="line">
            <a:avLst/>
          </a:prstGeom>
          <a:noFill/>
          <a:ln w="12700" cap="sq" algn="ctr">
            <a:solidFill>
              <a:schemeClr val="tx1"/>
            </a:solidFill>
            <a:round/>
            <a:headEnd/>
            <a:tailEnd type="triangle" w="med" len="med"/>
          </a:ln>
        </p:spPr>
      </p:cxnSp>
      <p:cxnSp>
        <p:nvCxnSpPr>
          <p:cNvPr id="138260" name="直接连接符 32"/>
          <p:cNvCxnSpPr>
            <a:cxnSpLocks noChangeShapeType="1"/>
          </p:cNvCxnSpPr>
          <p:nvPr/>
        </p:nvCxnSpPr>
        <p:spPr bwMode="auto">
          <a:xfrm>
            <a:off x="4500563" y="2997200"/>
            <a:ext cx="719137" cy="2879725"/>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a:xfrm>
            <a:off x="468313" y="260350"/>
            <a:ext cx="7772400" cy="1143000"/>
          </a:xfrm>
        </p:spPr>
        <p:txBody>
          <a:bodyPr/>
          <a:lstStyle/>
          <a:p>
            <a:r>
              <a:rPr lang="zh-CN" altLang="zh-CN" sz="4800" smtClean="0">
                <a:solidFill>
                  <a:srgbClr val="FF0000"/>
                </a:solidFill>
                <a:ea typeface="仿宋_GB2312" pitchFamily="49" charset="-122"/>
              </a:rPr>
              <a:t>集群系统</a:t>
            </a:r>
            <a:endParaRPr lang="zh-CN" altLang="en-US" sz="4800" smtClean="0">
              <a:solidFill>
                <a:srgbClr val="FF0000"/>
              </a:solidFill>
              <a:ea typeface="仿宋_GB2312" pitchFamily="49" charset="-122"/>
            </a:endParaRPr>
          </a:p>
        </p:txBody>
      </p:sp>
      <p:sp>
        <p:nvSpPr>
          <p:cNvPr id="4" name="TextBox 31"/>
          <p:cNvSpPr txBox="1">
            <a:spLocks noChangeArrowheads="1"/>
          </p:cNvSpPr>
          <p:nvPr/>
        </p:nvSpPr>
        <p:spPr bwMode="auto">
          <a:xfrm>
            <a:off x="2700338" y="1844675"/>
            <a:ext cx="1800225" cy="479425"/>
          </a:xfrm>
          <a:prstGeom prst="rect">
            <a:avLst/>
          </a:prstGeom>
          <a:solidFill>
            <a:srgbClr val="0D75F3"/>
          </a:solidFill>
          <a:ln w="9525">
            <a:solidFill>
              <a:schemeClr val="tx1"/>
            </a:solidFill>
            <a:miter lim="800000"/>
            <a:headEnd/>
            <a:tailEnd/>
          </a:ln>
        </p:spPr>
        <p:txBody>
          <a:bodyPr>
            <a:spAutoFit/>
          </a:bodyPr>
          <a:lstStyle/>
          <a:p>
            <a:pPr>
              <a:defRPr/>
            </a:pPr>
            <a:r>
              <a:rPr lang="zh-CN" altLang="en-US" sz="2510" dirty="0"/>
              <a:t>集群系统</a:t>
            </a:r>
          </a:p>
        </p:txBody>
      </p:sp>
      <p:sp>
        <p:nvSpPr>
          <p:cNvPr id="139268" name="TextBox 31"/>
          <p:cNvSpPr txBox="1">
            <a:spLocks noChangeArrowheads="1"/>
          </p:cNvSpPr>
          <p:nvPr/>
        </p:nvSpPr>
        <p:spPr bwMode="auto">
          <a:xfrm>
            <a:off x="1187450" y="3213100"/>
            <a:ext cx="1296988" cy="708025"/>
          </a:xfrm>
          <a:prstGeom prst="rect">
            <a:avLst/>
          </a:prstGeom>
          <a:solidFill>
            <a:srgbClr val="FFFF00"/>
          </a:solidFill>
          <a:ln w="9525">
            <a:solidFill>
              <a:schemeClr val="tx1"/>
            </a:solidFill>
            <a:miter lim="800000"/>
            <a:headEnd/>
            <a:tailEnd/>
          </a:ln>
        </p:spPr>
        <p:txBody>
          <a:bodyPr>
            <a:spAutoFit/>
          </a:bodyPr>
          <a:lstStyle/>
          <a:p>
            <a:r>
              <a:rPr lang="zh-CN" altLang="en-US"/>
              <a:t>集群系统</a:t>
            </a:r>
            <a:endParaRPr lang="en-US" altLang="zh-CN"/>
          </a:p>
          <a:p>
            <a:r>
              <a:rPr lang="zh-CN" altLang="en-US"/>
              <a:t>组成</a:t>
            </a:r>
          </a:p>
        </p:txBody>
      </p:sp>
      <p:sp>
        <p:nvSpPr>
          <p:cNvPr id="139269" name="TextBox 31"/>
          <p:cNvSpPr txBox="1">
            <a:spLocks noChangeArrowheads="1"/>
          </p:cNvSpPr>
          <p:nvPr/>
        </p:nvSpPr>
        <p:spPr bwMode="auto">
          <a:xfrm>
            <a:off x="2700338" y="3213100"/>
            <a:ext cx="1295400" cy="708025"/>
          </a:xfrm>
          <a:prstGeom prst="rect">
            <a:avLst/>
          </a:prstGeom>
          <a:solidFill>
            <a:srgbClr val="CC3399"/>
          </a:solidFill>
          <a:ln w="9525">
            <a:solidFill>
              <a:schemeClr val="tx1"/>
            </a:solidFill>
            <a:miter lim="800000"/>
            <a:headEnd/>
            <a:tailEnd/>
          </a:ln>
        </p:spPr>
        <p:txBody>
          <a:bodyPr>
            <a:spAutoFit/>
          </a:bodyPr>
          <a:lstStyle/>
          <a:p>
            <a:r>
              <a:rPr lang="zh-CN" altLang="en-US"/>
              <a:t>集群系统</a:t>
            </a:r>
            <a:endParaRPr lang="en-US" altLang="zh-CN"/>
          </a:p>
          <a:p>
            <a:r>
              <a:rPr lang="zh-CN" altLang="en-US"/>
              <a:t>分类</a:t>
            </a:r>
          </a:p>
        </p:txBody>
      </p:sp>
      <p:sp>
        <p:nvSpPr>
          <p:cNvPr id="7" name="TextBox 31"/>
          <p:cNvSpPr txBox="1">
            <a:spLocks noChangeArrowheads="1"/>
          </p:cNvSpPr>
          <p:nvPr/>
        </p:nvSpPr>
        <p:spPr bwMode="auto">
          <a:xfrm>
            <a:off x="4284663" y="3213100"/>
            <a:ext cx="1295400" cy="708025"/>
          </a:xfrm>
          <a:prstGeom prst="rect">
            <a:avLst/>
          </a:prstGeom>
          <a:solidFill>
            <a:schemeClr val="accent1">
              <a:lumMod val="90000"/>
            </a:schemeClr>
          </a:solidFill>
          <a:ln w="9525">
            <a:solidFill>
              <a:schemeClr val="tx1"/>
            </a:solidFill>
            <a:miter lim="800000"/>
            <a:headEnd/>
            <a:tailEnd/>
          </a:ln>
        </p:spPr>
        <p:txBody>
          <a:bodyPr>
            <a:spAutoFit/>
          </a:bodyPr>
          <a:lstStyle/>
          <a:p>
            <a:pPr>
              <a:defRPr/>
            </a:pPr>
            <a:r>
              <a:rPr lang="zh-CN" altLang="en-US" dirty="0"/>
              <a:t>集群系统</a:t>
            </a:r>
            <a:endParaRPr lang="en-US" altLang="zh-CN" dirty="0"/>
          </a:p>
          <a:p>
            <a:pPr>
              <a:defRPr/>
            </a:pPr>
            <a:r>
              <a:rPr lang="zh-CN" altLang="en-US" dirty="0"/>
              <a:t>实现方式</a:t>
            </a:r>
          </a:p>
        </p:txBody>
      </p:sp>
      <p:cxnSp>
        <p:nvCxnSpPr>
          <p:cNvPr id="139271" name="直接连接符 7"/>
          <p:cNvCxnSpPr>
            <a:cxnSpLocks noChangeShapeType="1"/>
            <a:stCxn id="4" idx="2"/>
            <a:endCxn id="7" idx="0"/>
          </p:cNvCxnSpPr>
          <p:nvPr/>
        </p:nvCxnSpPr>
        <p:spPr bwMode="auto">
          <a:xfrm>
            <a:off x="3600450" y="2324100"/>
            <a:ext cx="1331913" cy="889000"/>
          </a:xfrm>
          <a:prstGeom prst="line">
            <a:avLst/>
          </a:prstGeom>
          <a:noFill/>
          <a:ln w="12700" cap="sq" algn="ctr">
            <a:solidFill>
              <a:schemeClr val="tx1"/>
            </a:solidFill>
            <a:round/>
            <a:headEnd/>
            <a:tailEnd type="triangle" w="med" len="med"/>
          </a:ln>
        </p:spPr>
      </p:cxnSp>
      <p:cxnSp>
        <p:nvCxnSpPr>
          <p:cNvPr id="139272" name="直接连接符 10"/>
          <p:cNvCxnSpPr>
            <a:cxnSpLocks noChangeShapeType="1"/>
            <a:stCxn id="4" idx="2"/>
          </p:cNvCxnSpPr>
          <p:nvPr/>
        </p:nvCxnSpPr>
        <p:spPr bwMode="auto">
          <a:xfrm flipH="1">
            <a:off x="3492500" y="2324100"/>
            <a:ext cx="107950" cy="889000"/>
          </a:xfrm>
          <a:prstGeom prst="line">
            <a:avLst/>
          </a:prstGeom>
          <a:noFill/>
          <a:ln w="12700" cap="sq" algn="ctr">
            <a:solidFill>
              <a:schemeClr val="tx1"/>
            </a:solidFill>
            <a:round/>
            <a:headEnd/>
            <a:tailEnd type="triangle" w="med" len="med"/>
          </a:ln>
        </p:spPr>
      </p:cxnSp>
      <p:cxnSp>
        <p:nvCxnSpPr>
          <p:cNvPr id="139273" name="直接连接符 13"/>
          <p:cNvCxnSpPr>
            <a:cxnSpLocks noChangeShapeType="1"/>
            <a:stCxn id="4" idx="2"/>
            <a:endCxn id="139268" idx="0"/>
          </p:cNvCxnSpPr>
          <p:nvPr/>
        </p:nvCxnSpPr>
        <p:spPr bwMode="auto">
          <a:xfrm flipH="1">
            <a:off x="1835150" y="2324100"/>
            <a:ext cx="1765300" cy="889000"/>
          </a:xfrm>
          <a:prstGeom prst="line">
            <a:avLst/>
          </a:prstGeom>
          <a:noFill/>
          <a:ln w="12700" cap="sq" algn="ctr">
            <a:solidFill>
              <a:schemeClr val="tx1"/>
            </a:solidFill>
            <a:round/>
            <a:headEnd/>
            <a:tailEnd type="triangle" w="med" len="med"/>
          </a:ln>
        </p:spPr>
      </p:cxnSp>
      <p:sp>
        <p:nvSpPr>
          <p:cNvPr id="139274" name="TextBox 31"/>
          <p:cNvSpPr txBox="1">
            <a:spLocks noChangeArrowheads="1"/>
          </p:cNvSpPr>
          <p:nvPr/>
        </p:nvSpPr>
        <p:spPr bwMode="auto">
          <a:xfrm>
            <a:off x="1116013" y="4437063"/>
            <a:ext cx="1295400" cy="784225"/>
          </a:xfrm>
          <a:prstGeom prst="rect">
            <a:avLst/>
          </a:prstGeom>
          <a:solidFill>
            <a:srgbClr val="FFFF00"/>
          </a:solidFill>
          <a:ln w="9525">
            <a:solidFill>
              <a:schemeClr val="tx1"/>
            </a:solidFill>
            <a:miter lim="800000"/>
            <a:headEnd/>
            <a:tailEnd/>
          </a:ln>
        </p:spPr>
        <p:txBody>
          <a:bodyPr>
            <a:spAutoFit/>
          </a:bodyPr>
          <a:lstStyle/>
          <a:p>
            <a:r>
              <a:rPr lang="zh-CN" altLang="en-US" sz="1500"/>
              <a:t>一组互连的完整计算机系统</a:t>
            </a:r>
          </a:p>
        </p:txBody>
      </p:sp>
      <p:sp>
        <p:nvSpPr>
          <p:cNvPr id="139275" name="TextBox 31"/>
          <p:cNvSpPr txBox="1">
            <a:spLocks noChangeArrowheads="1"/>
          </p:cNvSpPr>
          <p:nvPr/>
        </p:nvSpPr>
        <p:spPr bwMode="auto">
          <a:xfrm>
            <a:off x="2700338" y="4365625"/>
            <a:ext cx="1295400" cy="1476375"/>
          </a:xfrm>
          <a:prstGeom prst="rect">
            <a:avLst/>
          </a:prstGeom>
          <a:solidFill>
            <a:srgbClr val="CC3399"/>
          </a:solidFill>
          <a:ln w="9525">
            <a:solidFill>
              <a:schemeClr val="tx1"/>
            </a:solidFill>
            <a:miter lim="800000"/>
            <a:headEnd/>
            <a:tailEnd/>
          </a:ln>
        </p:spPr>
        <p:txBody>
          <a:bodyPr>
            <a:spAutoFit/>
          </a:bodyPr>
          <a:lstStyle/>
          <a:p>
            <a:r>
              <a:rPr lang="zh-CN" altLang="zh-CN" sz="1500"/>
              <a:t>基于冗余的集群</a:t>
            </a:r>
            <a:r>
              <a:rPr lang="zh-CN" altLang="en-US" sz="1500"/>
              <a:t>、</a:t>
            </a:r>
            <a:r>
              <a:rPr lang="zh-CN" altLang="zh-CN" sz="1500"/>
              <a:t>基于并行计算的集群</a:t>
            </a:r>
            <a:r>
              <a:rPr lang="zh-CN" altLang="en-US" sz="1500"/>
              <a:t>、</a:t>
            </a:r>
            <a:r>
              <a:rPr lang="zh-CN" altLang="zh-CN" sz="1500"/>
              <a:t>基于动态负载均衡的集群</a:t>
            </a:r>
            <a:endParaRPr lang="zh-CN" altLang="en-US" sz="1500"/>
          </a:p>
        </p:txBody>
      </p:sp>
      <p:sp>
        <p:nvSpPr>
          <p:cNvPr id="29" name="TextBox 31"/>
          <p:cNvSpPr txBox="1">
            <a:spLocks noChangeArrowheads="1"/>
          </p:cNvSpPr>
          <p:nvPr/>
        </p:nvSpPr>
        <p:spPr bwMode="auto">
          <a:xfrm>
            <a:off x="4284663" y="4365625"/>
            <a:ext cx="1295400" cy="1246188"/>
          </a:xfrm>
          <a:prstGeom prst="rect">
            <a:avLst/>
          </a:prstGeom>
          <a:solidFill>
            <a:schemeClr val="accent1">
              <a:lumMod val="90000"/>
            </a:schemeClr>
          </a:solidFill>
          <a:ln w="9525">
            <a:solidFill>
              <a:schemeClr val="tx1"/>
            </a:solidFill>
            <a:miter lim="800000"/>
            <a:headEnd/>
            <a:tailEnd/>
          </a:ln>
        </p:spPr>
        <p:txBody>
          <a:bodyPr>
            <a:spAutoFit/>
          </a:bodyPr>
          <a:lstStyle/>
          <a:p>
            <a:pPr>
              <a:defRPr/>
            </a:pPr>
            <a:r>
              <a:rPr lang="zh-CN" altLang="zh-CN" sz="1500" dirty="0"/>
              <a:t>单一系统映像</a:t>
            </a:r>
            <a:r>
              <a:rPr lang="zh-CN" altLang="en-US" sz="1500" dirty="0"/>
              <a:t>方式、</a:t>
            </a:r>
            <a:r>
              <a:rPr lang="zh-CN" altLang="zh-CN" sz="1500" dirty="0"/>
              <a:t>定制化</a:t>
            </a:r>
            <a:r>
              <a:rPr lang="zh-CN" altLang="en-US" sz="1500" dirty="0"/>
              <a:t>方式、</a:t>
            </a:r>
            <a:r>
              <a:rPr lang="zh-CN" altLang="zh-CN" sz="1500" dirty="0"/>
              <a:t>基于中间件的</a:t>
            </a:r>
            <a:r>
              <a:rPr lang="zh-CN" altLang="en-US" sz="1500" dirty="0"/>
              <a:t>方式</a:t>
            </a:r>
            <a:endParaRPr lang="en-US" altLang="zh-CN" sz="1500" dirty="0"/>
          </a:p>
        </p:txBody>
      </p:sp>
      <p:cxnSp>
        <p:nvCxnSpPr>
          <p:cNvPr id="139277" name="直接连接符 36"/>
          <p:cNvCxnSpPr>
            <a:cxnSpLocks noChangeShapeType="1"/>
            <a:stCxn id="139269" idx="2"/>
            <a:endCxn id="139275" idx="0"/>
          </p:cNvCxnSpPr>
          <p:nvPr/>
        </p:nvCxnSpPr>
        <p:spPr bwMode="auto">
          <a:xfrm>
            <a:off x="3348038" y="3921125"/>
            <a:ext cx="0" cy="444500"/>
          </a:xfrm>
          <a:prstGeom prst="line">
            <a:avLst/>
          </a:prstGeom>
          <a:noFill/>
          <a:ln w="12700" cap="sq" algn="ctr">
            <a:solidFill>
              <a:schemeClr val="tx1"/>
            </a:solidFill>
            <a:round/>
            <a:headEnd type="none" w="sm" len="sm"/>
            <a:tailEnd type="none" w="sm" len="sm"/>
          </a:ln>
        </p:spPr>
      </p:cxnSp>
      <p:cxnSp>
        <p:nvCxnSpPr>
          <p:cNvPr id="139278" name="直接连接符 38"/>
          <p:cNvCxnSpPr>
            <a:cxnSpLocks noChangeShapeType="1"/>
            <a:stCxn id="7" idx="2"/>
            <a:endCxn id="29" idx="0"/>
          </p:cNvCxnSpPr>
          <p:nvPr/>
        </p:nvCxnSpPr>
        <p:spPr bwMode="auto">
          <a:xfrm>
            <a:off x="4932363" y="3921125"/>
            <a:ext cx="0" cy="444500"/>
          </a:xfrm>
          <a:prstGeom prst="line">
            <a:avLst/>
          </a:prstGeom>
          <a:noFill/>
          <a:ln w="12700" cap="sq" algn="ctr">
            <a:solidFill>
              <a:schemeClr val="tx1"/>
            </a:solidFill>
            <a:round/>
            <a:headEnd type="none" w="sm" len="sm"/>
            <a:tailEnd type="none" w="sm" len="sm"/>
          </a:ln>
        </p:spPr>
      </p:cxnSp>
      <p:cxnSp>
        <p:nvCxnSpPr>
          <p:cNvPr id="139279" name="直接连接符 41"/>
          <p:cNvCxnSpPr>
            <a:cxnSpLocks noChangeShapeType="1"/>
          </p:cNvCxnSpPr>
          <p:nvPr/>
        </p:nvCxnSpPr>
        <p:spPr bwMode="auto">
          <a:xfrm>
            <a:off x="1763713" y="3933825"/>
            <a:ext cx="0" cy="442913"/>
          </a:xfrm>
          <a:prstGeom prst="line">
            <a:avLst/>
          </a:prstGeom>
          <a:noFill/>
          <a:ln w="12700" cap="sq" algn="ctr">
            <a:solidFill>
              <a:schemeClr val="tx1"/>
            </a:solidFill>
            <a:round/>
            <a:headEnd type="none" w="sm" len="sm"/>
            <a:tailEnd type="none" w="sm" len="sm"/>
          </a:ln>
        </p:spPr>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611188" y="260350"/>
            <a:ext cx="7772400" cy="1143000"/>
          </a:xfrm>
        </p:spPr>
        <p:txBody>
          <a:bodyPr/>
          <a:lstStyle/>
          <a:p>
            <a:r>
              <a:rPr lang="zh-CN" altLang="zh-CN" sz="4800" smtClean="0">
                <a:solidFill>
                  <a:srgbClr val="FF0000"/>
                </a:solidFill>
                <a:ea typeface="仿宋_GB2312" pitchFamily="49" charset="-122"/>
              </a:rPr>
              <a:t>网络计算</a:t>
            </a:r>
          </a:p>
        </p:txBody>
      </p:sp>
      <p:sp>
        <p:nvSpPr>
          <p:cNvPr id="4" name="TextBox 31"/>
          <p:cNvSpPr txBox="1">
            <a:spLocks noChangeArrowheads="1"/>
          </p:cNvSpPr>
          <p:nvPr/>
        </p:nvSpPr>
        <p:spPr bwMode="auto">
          <a:xfrm>
            <a:off x="3348038" y="1700213"/>
            <a:ext cx="1800225" cy="479425"/>
          </a:xfrm>
          <a:prstGeom prst="rect">
            <a:avLst/>
          </a:prstGeom>
          <a:solidFill>
            <a:srgbClr val="FF0000"/>
          </a:solidFill>
          <a:ln w="9525">
            <a:solidFill>
              <a:schemeClr val="tx1"/>
            </a:solidFill>
            <a:miter lim="800000"/>
            <a:headEnd/>
            <a:tailEnd/>
          </a:ln>
        </p:spPr>
        <p:txBody>
          <a:bodyPr>
            <a:spAutoFit/>
          </a:bodyPr>
          <a:lstStyle/>
          <a:p>
            <a:pPr>
              <a:defRPr/>
            </a:pPr>
            <a:r>
              <a:rPr lang="zh-CN" altLang="en-US" sz="2510" dirty="0"/>
              <a:t> 网络计算</a:t>
            </a:r>
          </a:p>
        </p:txBody>
      </p:sp>
      <p:sp>
        <p:nvSpPr>
          <p:cNvPr id="5" name="TextBox 31"/>
          <p:cNvSpPr txBox="1">
            <a:spLocks noChangeArrowheads="1"/>
          </p:cNvSpPr>
          <p:nvPr/>
        </p:nvSpPr>
        <p:spPr bwMode="auto">
          <a:xfrm>
            <a:off x="5651500" y="3284538"/>
            <a:ext cx="1800225" cy="865187"/>
          </a:xfrm>
          <a:prstGeom prst="rect">
            <a:avLst/>
          </a:prstGeom>
          <a:solidFill>
            <a:srgbClr val="66FFCC"/>
          </a:solidFill>
          <a:ln w="9525">
            <a:solidFill>
              <a:schemeClr val="tx1"/>
            </a:solidFill>
            <a:miter lim="800000"/>
            <a:headEnd/>
            <a:tailEnd/>
          </a:ln>
        </p:spPr>
        <p:txBody>
          <a:bodyPr>
            <a:spAutoFit/>
          </a:bodyPr>
          <a:lstStyle/>
          <a:p>
            <a:pPr>
              <a:defRPr/>
            </a:pPr>
            <a:r>
              <a:rPr lang="zh-CN" altLang="en-US" sz="2510" dirty="0"/>
              <a:t>网络计算的应用</a:t>
            </a:r>
          </a:p>
        </p:txBody>
      </p:sp>
      <p:sp>
        <p:nvSpPr>
          <p:cNvPr id="6" name="TextBox 31"/>
          <p:cNvSpPr txBox="1">
            <a:spLocks noChangeArrowheads="1"/>
          </p:cNvSpPr>
          <p:nvPr/>
        </p:nvSpPr>
        <p:spPr bwMode="auto">
          <a:xfrm>
            <a:off x="3419475" y="3213100"/>
            <a:ext cx="1800225" cy="954088"/>
          </a:xfrm>
          <a:prstGeom prst="rect">
            <a:avLst/>
          </a:prstGeom>
          <a:solidFill>
            <a:srgbClr val="66FFCC"/>
          </a:solidFill>
          <a:ln w="9525">
            <a:solidFill>
              <a:schemeClr val="tx1"/>
            </a:solidFill>
            <a:miter lim="800000"/>
            <a:headEnd/>
            <a:tailEnd/>
          </a:ln>
        </p:spPr>
        <p:txBody>
          <a:bodyPr>
            <a:spAutoFit/>
          </a:bodyPr>
          <a:lstStyle/>
          <a:p>
            <a:pPr>
              <a:defRPr/>
            </a:pPr>
            <a:r>
              <a:rPr lang="zh-CN" altLang="zh-CN" sz="2800" dirty="0"/>
              <a:t>网络计算结构</a:t>
            </a:r>
            <a:endParaRPr lang="zh-CN" altLang="en-US" sz="2510" dirty="0"/>
          </a:p>
        </p:txBody>
      </p:sp>
      <p:sp>
        <p:nvSpPr>
          <p:cNvPr id="7" name="TextBox 31"/>
          <p:cNvSpPr txBox="1">
            <a:spLocks noChangeArrowheads="1"/>
          </p:cNvSpPr>
          <p:nvPr/>
        </p:nvSpPr>
        <p:spPr bwMode="auto">
          <a:xfrm>
            <a:off x="1331913" y="3213100"/>
            <a:ext cx="1800225" cy="865188"/>
          </a:xfrm>
          <a:prstGeom prst="rect">
            <a:avLst/>
          </a:prstGeom>
          <a:solidFill>
            <a:srgbClr val="66FFCC"/>
          </a:solidFill>
          <a:ln w="9525">
            <a:solidFill>
              <a:schemeClr val="tx1"/>
            </a:solidFill>
            <a:miter lim="800000"/>
            <a:headEnd/>
            <a:tailEnd/>
          </a:ln>
        </p:spPr>
        <p:txBody>
          <a:bodyPr>
            <a:spAutoFit/>
          </a:bodyPr>
          <a:lstStyle/>
          <a:p>
            <a:pPr>
              <a:defRPr/>
            </a:pPr>
            <a:r>
              <a:rPr lang="zh-CN" altLang="en-US" sz="2510" dirty="0"/>
              <a:t>什么是网络计算</a:t>
            </a:r>
          </a:p>
        </p:txBody>
      </p:sp>
      <p:cxnSp>
        <p:nvCxnSpPr>
          <p:cNvPr id="140295" name="直接连接符 10"/>
          <p:cNvCxnSpPr>
            <a:cxnSpLocks noChangeShapeType="1"/>
            <a:stCxn id="4" idx="2"/>
            <a:endCxn id="7" idx="0"/>
          </p:cNvCxnSpPr>
          <p:nvPr/>
        </p:nvCxnSpPr>
        <p:spPr bwMode="auto">
          <a:xfrm flipH="1">
            <a:off x="2232025" y="2179638"/>
            <a:ext cx="2016125" cy="1033462"/>
          </a:xfrm>
          <a:prstGeom prst="line">
            <a:avLst/>
          </a:prstGeom>
          <a:noFill/>
          <a:ln w="12700" cap="sq" algn="ctr">
            <a:solidFill>
              <a:schemeClr val="tx1"/>
            </a:solidFill>
            <a:round/>
            <a:headEnd/>
            <a:tailEnd type="triangle" w="med" len="med"/>
          </a:ln>
        </p:spPr>
      </p:cxnSp>
      <p:cxnSp>
        <p:nvCxnSpPr>
          <p:cNvPr id="140296" name="直接连接符 10"/>
          <p:cNvCxnSpPr>
            <a:cxnSpLocks noChangeShapeType="1"/>
            <a:stCxn id="4" idx="2"/>
            <a:endCxn id="5" idx="0"/>
          </p:cNvCxnSpPr>
          <p:nvPr/>
        </p:nvCxnSpPr>
        <p:spPr bwMode="auto">
          <a:xfrm>
            <a:off x="4248150" y="2179638"/>
            <a:ext cx="2303463" cy="1104900"/>
          </a:xfrm>
          <a:prstGeom prst="line">
            <a:avLst/>
          </a:prstGeom>
          <a:noFill/>
          <a:ln w="12700" cap="sq" algn="ctr">
            <a:solidFill>
              <a:schemeClr val="tx1"/>
            </a:solidFill>
            <a:round/>
            <a:headEnd/>
            <a:tailEnd type="triangle" w="med" len="med"/>
          </a:ln>
        </p:spPr>
      </p:cxnSp>
      <p:cxnSp>
        <p:nvCxnSpPr>
          <p:cNvPr id="140297" name="直接连接符 13"/>
          <p:cNvCxnSpPr>
            <a:cxnSpLocks noChangeShapeType="1"/>
            <a:stCxn id="4" idx="2"/>
            <a:endCxn id="6" idx="0"/>
          </p:cNvCxnSpPr>
          <p:nvPr/>
        </p:nvCxnSpPr>
        <p:spPr bwMode="auto">
          <a:xfrm>
            <a:off x="4248150" y="2179638"/>
            <a:ext cx="71438" cy="1033462"/>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611188" y="333375"/>
            <a:ext cx="7772400" cy="1143000"/>
          </a:xfrm>
        </p:spPr>
        <p:txBody>
          <a:bodyPr/>
          <a:lstStyle/>
          <a:p>
            <a:r>
              <a:rPr lang="zh-CN" altLang="zh-CN" sz="4800" smtClean="0">
                <a:solidFill>
                  <a:srgbClr val="FF0000"/>
                </a:solidFill>
                <a:ea typeface="仿宋_GB2312" pitchFamily="49" charset="-122"/>
              </a:rPr>
              <a:t>分布计算</a:t>
            </a:r>
            <a:endParaRPr lang="zh-CN" altLang="en-US" sz="4800" smtClean="0">
              <a:solidFill>
                <a:srgbClr val="FF0000"/>
              </a:solidFill>
              <a:ea typeface="仿宋_GB2312" pitchFamily="49" charset="-122"/>
            </a:endParaRPr>
          </a:p>
        </p:txBody>
      </p:sp>
      <p:sp>
        <p:nvSpPr>
          <p:cNvPr id="4" name="TextBox 31"/>
          <p:cNvSpPr txBox="1">
            <a:spLocks noChangeArrowheads="1"/>
          </p:cNvSpPr>
          <p:nvPr/>
        </p:nvSpPr>
        <p:spPr bwMode="auto">
          <a:xfrm>
            <a:off x="3348038" y="1700213"/>
            <a:ext cx="1800225" cy="554037"/>
          </a:xfrm>
          <a:prstGeom prst="rect">
            <a:avLst/>
          </a:prstGeom>
          <a:solidFill>
            <a:srgbClr val="9966FF"/>
          </a:solidFill>
          <a:ln w="9525">
            <a:solidFill>
              <a:schemeClr val="tx1"/>
            </a:solidFill>
            <a:miter lim="800000"/>
            <a:headEnd/>
            <a:tailEnd/>
          </a:ln>
        </p:spPr>
        <p:txBody>
          <a:bodyPr>
            <a:spAutoFit/>
          </a:bodyPr>
          <a:lstStyle/>
          <a:p>
            <a:pPr>
              <a:defRPr/>
            </a:pPr>
            <a:r>
              <a:rPr lang="zh-CN" altLang="en-US" sz="2510" dirty="0"/>
              <a:t> </a:t>
            </a:r>
            <a:r>
              <a:rPr lang="zh-CN" altLang="en-US" sz="3000" dirty="0"/>
              <a:t>分布计算</a:t>
            </a:r>
          </a:p>
        </p:txBody>
      </p:sp>
      <p:cxnSp>
        <p:nvCxnSpPr>
          <p:cNvPr id="141316" name="直接连接符 10"/>
          <p:cNvCxnSpPr>
            <a:cxnSpLocks noChangeShapeType="1"/>
            <a:stCxn id="4" idx="2"/>
            <a:endCxn id="8" idx="0"/>
          </p:cNvCxnSpPr>
          <p:nvPr/>
        </p:nvCxnSpPr>
        <p:spPr bwMode="auto">
          <a:xfrm flipH="1">
            <a:off x="1655763" y="2254250"/>
            <a:ext cx="2592387" cy="669925"/>
          </a:xfrm>
          <a:prstGeom prst="line">
            <a:avLst/>
          </a:prstGeom>
          <a:noFill/>
          <a:ln w="12700" cap="sq" algn="ctr">
            <a:solidFill>
              <a:schemeClr val="tx1"/>
            </a:solidFill>
            <a:round/>
            <a:headEnd/>
            <a:tailEnd type="triangle" w="med" len="med"/>
          </a:ln>
        </p:spPr>
      </p:cxnSp>
      <p:cxnSp>
        <p:nvCxnSpPr>
          <p:cNvPr id="141317" name="直接连接符 5"/>
          <p:cNvCxnSpPr>
            <a:cxnSpLocks noChangeShapeType="1"/>
            <a:stCxn id="4" idx="2"/>
          </p:cNvCxnSpPr>
          <p:nvPr/>
        </p:nvCxnSpPr>
        <p:spPr bwMode="auto">
          <a:xfrm>
            <a:off x="4248150" y="2254250"/>
            <a:ext cx="1908175" cy="669925"/>
          </a:xfrm>
          <a:prstGeom prst="line">
            <a:avLst/>
          </a:prstGeom>
          <a:noFill/>
          <a:ln w="12700" cap="sq" algn="ctr">
            <a:solidFill>
              <a:schemeClr val="tx1"/>
            </a:solidFill>
            <a:round/>
            <a:headEnd/>
            <a:tailEnd type="triangle" w="med" len="med"/>
          </a:ln>
        </p:spPr>
      </p:cxnSp>
      <p:cxnSp>
        <p:nvCxnSpPr>
          <p:cNvPr id="141318" name="直接连接符 6"/>
          <p:cNvCxnSpPr>
            <a:cxnSpLocks noChangeShapeType="1"/>
            <a:stCxn id="4" idx="2"/>
            <a:endCxn id="10" idx="0"/>
          </p:cNvCxnSpPr>
          <p:nvPr/>
        </p:nvCxnSpPr>
        <p:spPr bwMode="auto">
          <a:xfrm flipH="1">
            <a:off x="3600450" y="2254250"/>
            <a:ext cx="647700" cy="669925"/>
          </a:xfrm>
          <a:prstGeom prst="line">
            <a:avLst/>
          </a:prstGeom>
          <a:noFill/>
          <a:ln w="12700" cap="sq" algn="ctr">
            <a:solidFill>
              <a:schemeClr val="tx1"/>
            </a:solidFill>
            <a:round/>
            <a:headEnd/>
            <a:tailEnd type="triangle" w="med" len="med"/>
          </a:ln>
        </p:spPr>
      </p:cxnSp>
      <p:sp>
        <p:nvSpPr>
          <p:cNvPr id="8" name="TextBox 31"/>
          <p:cNvSpPr txBox="1">
            <a:spLocks noChangeArrowheads="1"/>
          </p:cNvSpPr>
          <p:nvPr/>
        </p:nvSpPr>
        <p:spPr bwMode="auto">
          <a:xfrm>
            <a:off x="755650" y="2924175"/>
            <a:ext cx="1800225" cy="865188"/>
          </a:xfrm>
          <a:prstGeom prst="rect">
            <a:avLst/>
          </a:prstGeom>
          <a:solidFill>
            <a:srgbClr val="CCFF33"/>
          </a:solidFill>
          <a:ln w="9525">
            <a:solidFill>
              <a:schemeClr val="tx1"/>
            </a:solidFill>
            <a:miter lim="800000"/>
            <a:headEnd/>
            <a:tailEnd/>
          </a:ln>
        </p:spPr>
        <p:txBody>
          <a:bodyPr>
            <a:spAutoFit/>
          </a:bodyPr>
          <a:lstStyle/>
          <a:p>
            <a:pPr>
              <a:defRPr/>
            </a:pPr>
            <a:r>
              <a:rPr lang="zh-CN" altLang="en-US" sz="2510" dirty="0"/>
              <a:t>什么是分布计算系统</a:t>
            </a:r>
          </a:p>
        </p:txBody>
      </p:sp>
      <p:sp>
        <p:nvSpPr>
          <p:cNvPr id="9" name="TextBox 31"/>
          <p:cNvSpPr txBox="1">
            <a:spLocks noChangeArrowheads="1"/>
          </p:cNvSpPr>
          <p:nvPr/>
        </p:nvSpPr>
        <p:spPr bwMode="auto">
          <a:xfrm>
            <a:off x="4643438" y="2924175"/>
            <a:ext cx="1584325" cy="865188"/>
          </a:xfrm>
          <a:prstGeom prst="rect">
            <a:avLst/>
          </a:prstGeom>
          <a:solidFill>
            <a:srgbClr val="33CC33"/>
          </a:solidFill>
          <a:ln w="9525">
            <a:solidFill>
              <a:schemeClr val="tx1"/>
            </a:solidFill>
            <a:miter lim="800000"/>
            <a:headEnd/>
            <a:tailEnd/>
          </a:ln>
        </p:spPr>
        <p:txBody>
          <a:bodyPr>
            <a:spAutoFit/>
          </a:bodyPr>
          <a:lstStyle/>
          <a:p>
            <a:pPr>
              <a:defRPr/>
            </a:pPr>
            <a:r>
              <a:rPr lang="zh-CN" altLang="en-US" sz="2510" dirty="0"/>
              <a:t>分布</a:t>
            </a:r>
            <a:r>
              <a:rPr lang="en-US" altLang="zh-CN" sz="2510" dirty="0"/>
              <a:t>OS</a:t>
            </a:r>
            <a:r>
              <a:rPr lang="zh-CN" altLang="en-US" sz="2510" dirty="0"/>
              <a:t>实现机制</a:t>
            </a:r>
          </a:p>
        </p:txBody>
      </p:sp>
      <p:sp>
        <p:nvSpPr>
          <p:cNvPr id="10" name="TextBox 31"/>
          <p:cNvSpPr txBox="1">
            <a:spLocks noChangeArrowheads="1"/>
          </p:cNvSpPr>
          <p:nvPr/>
        </p:nvSpPr>
        <p:spPr bwMode="auto">
          <a:xfrm>
            <a:off x="2700338" y="2924175"/>
            <a:ext cx="1800225" cy="865188"/>
          </a:xfrm>
          <a:prstGeom prst="rect">
            <a:avLst/>
          </a:prstGeom>
          <a:solidFill>
            <a:schemeClr val="tx2">
              <a:lumMod val="60000"/>
              <a:lumOff val="40000"/>
            </a:schemeClr>
          </a:solidFill>
          <a:ln w="9525">
            <a:solidFill>
              <a:schemeClr val="tx1"/>
            </a:solidFill>
            <a:miter lim="800000"/>
            <a:headEnd/>
            <a:tailEnd/>
          </a:ln>
        </p:spPr>
        <p:txBody>
          <a:bodyPr>
            <a:spAutoFit/>
          </a:bodyPr>
          <a:lstStyle/>
          <a:p>
            <a:pPr>
              <a:defRPr/>
            </a:pPr>
            <a:r>
              <a:rPr lang="zh-CN" altLang="en-US" sz="2510" dirty="0"/>
              <a:t>分布式</a:t>
            </a:r>
            <a:r>
              <a:rPr lang="en-US" altLang="zh-CN" sz="2510" dirty="0"/>
              <a:t>OS</a:t>
            </a:r>
            <a:r>
              <a:rPr lang="zh-CN" altLang="en-US" sz="2510" dirty="0"/>
              <a:t>功能                  </a:t>
            </a:r>
          </a:p>
        </p:txBody>
      </p:sp>
      <p:sp>
        <p:nvSpPr>
          <p:cNvPr id="15" name="TextBox 31"/>
          <p:cNvSpPr txBox="1">
            <a:spLocks noChangeArrowheads="1"/>
          </p:cNvSpPr>
          <p:nvPr/>
        </p:nvSpPr>
        <p:spPr bwMode="auto">
          <a:xfrm>
            <a:off x="2627313" y="4437063"/>
            <a:ext cx="1800225" cy="1317625"/>
          </a:xfrm>
          <a:prstGeom prst="rect">
            <a:avLst/>
          </a:prstGeom>
          <a:solidFill>
            <a:schemeClr val="tx2">
              <a:lumMod val="60000"/>
              <a:lumOff val="40000"/>
            </a:schemeClr>
          </a:solidFill>
          <a:ln w="9525">
            <a:solidFill>
              <a:schemeClr val="tx1"/>
            </a:solidFill>
            <a:miter lim="800000"/>
            <a:headEnd/>
            <a:tailEnd/>
          </a:ln>
        </p:spPr>
        <p:txBody>
          <a:bodyPr>
            <a:spAutoFit/>
          </a:bodyPr>
          <a:lstStyle/>
          <a:p>
            <a:pPr>
              <a:defRPr/>
            </a:pPr>
            <a:r>
              <a:rPr lang="en-US" altLang="zh-CN" sz="1990" dirty="0"/>
              <a:t>1.</a:t>
            </a:r>
            <a:r>
              <a:rPr lang="zh-CN" altLang="zh-CN" sz="1990" dirty="0"/>
              <a:t>进程通信</a:t>
            </a:r>
            <a:endParaRPr lang="en-US" altLang="zh-CN" sz="1990" dirty="0"/>
          </a:p>
          <a:p>
            <a:pPr>
              <a:defRPr/>
            </a:pPr>
            <a:r>
              <a:rPr lang="en-US" altLang="zh-CN" sz="1990" dirty="0"/>
              <a:t>2.</a:t>
            </a:r>
            <a:r>
              <a:rPr lang="zh-CN" altLang="zh-CN" sz="1990" dirty="0"/>
              <a:t>资源共享</a:t>
            </a:r>
            <a:endParaRPr lang="en-US" altLang="zh-CN" sz="1990" dirty="0"/>
          </a:p>
          <a:p>
            <a:pPr>
              <a:defRPr/>
            </a:pPr>
            <a:r>
              <a:rPr lang="en-US" altLang="zh-CN" sz="1990" dirty="0"/>
              <a:t>3.</a:t>
            </a:r>
            <a:r>
              <a:rPr lang="zh-CN" altLang="zh-CN" sz="1990" dirty="0"/>
              <a:t>分布计算</a:t>
            </a:r>
            <a:endParaRPr lang="en-US" altLang="zh-CN" sz="1990" dirty="0"/>
          </a:p>
          <a:p>
            <a:pPr>
              <a:defRPr/>
            </a:pPr>
            <a:r>
              <a:rPr lang="en-US" altLang="zh-CN" sz="1990" dirty="0"/>
              <a:t>4.</a:t>
            </a:r>
            <a:r>
              <a:rPr lang="zh-CN" altLang="zh-CN" sz="1990" dirty="0"/>
              <a:t>系统管理</a:t>
            </a:r>
            <a:endParaRPr lang="zh-CN" altLang="en-US" sz="1990" dirty="0"/>
          </a:p>
        </p:txBody>
      </p:sp>
      <p:cxnSp>
        <p:nvCxnSpPr>
          <p:cNvPr id="141323" name="直接连接符 15"/>
          <p:cNvCxnSpPr>
            <a:cxnSpLocks noChangeShapeType="1"/>
          </p:cNvCxnSpPr>
          <p:nvPr/>
        </p:nvCxnSpPr>
        <p:spPr bwMode="auto">
          <a:xfrm>
            <a:off x="3419475" y="3789363"/>
            <a:ext cx="0" cy="647700"/>
          </a:xfrm>
          <a:prstGeom prst="line">
            <a:avLst/>
          </a:prstGeom>
          <a:noFill/>
          <a:ln w="12700" cap="sq" algn="ctr">
            <a:solidFill>
              <a:schemeClr val="tx1"/>
            </a:solidFill>
            <a:round/>
            <a:headEnd/>
            <a:tailEnd type="triangle" w="med" len="med"/>
          </a:ln>
        </p:spPr>
      </p:cxnSp>
      <p:sp>
        <p:nvSpPr>
          <p:cNvPr id="19" name="TextBox 31"/>
          <p:cNvSpPr txBox="1">
            <a:spLocks noChangeArrowheads="1"/>
          </p:cNvSpPr>
          <p:nvPr/>
        </p:nvSpPr>
        <p:spPr bwMode="auto">
          <a:xfrm>
            <a:off x="4572000" y="4437063"/>
            <a:ext cx="1800225" cy="2060575"/>
          </a:xfrm>
          <a:prstGeom prst="rect">
            <a:avLst/>
          </a:prstGeom>
          <a:solidFill>
            <a:srgbClr val="33CC33"/>
          </a:solidFill>
          <a:ln w="9525">
            <a:solidFill>
              <a:schemeClr val="tx1"/>
            </a:solidFill>
            <a:miter lim="800000"/>
            <a:headEnd/>
            <a:tailEnd/>
          </a:ln>
        </p:spPr>
        <p:txBody>
          <a:bodyPr>
            <a:spAutoFit/>
          </a:bodyPr>
          <a:lstStyle/>
          <a:p>
            <a:pPr>
              <a:defRPr/>
            </a:pPr>
            <a:r>
              <a:rPr lang="en-US" altLang="zh-CN" sz="1990" dirty="0"/>
              <a:t>1.</a:t>
            </a:r>
            <a:r>
              <a:rPr lang="zh-CN" altLang="zh-CN" sz="1800" dirty="0"/>
              <a:t>单一全局性的进程通信机制</a:t>
            </a:r>
            <a:endParaRPr lang="en-US" altLang="zh-CN" sz="1800" dirty="0"/>
          </a:p>
          <a:p>
            <a:pPr>
              <a:defRPr/>
            </a:pPr>
            <a:r>
              <a:rPr lang="en-US" altLang="zh-CN" sz="1800" dirty="0"/>
              <a:t>2.</a:t>
            </a:r>
            <a:r>
              <a:rPr lang="zh-CN" altLang="zh-CN" sz="1800" dirty="0"/>
              <a:t>单一全局性的进程管理和安全保护机制</a:t>
            </a:r>
            <a:endParaRPr lang="en-US" altLang="zh-CN" sz="1800" dirty="0"/>
          </a:p>
          <a:p>
            <a:pPr>
              <a:defRPr/>
            </a:pPr>
            <a:r>
              <a:rPr lang="en-US" altLang="zh-CN" sz="1800" dirty="0"/>
              <a:t>3.</a:t>
            </a:r>
            <a:r>
              <a:rPr lang="zh-CN" altLang="zh-CN" sz="1800" dirty="0"/>
              <a:t>单一全局性的资源管理机制</a:t>
            </a:r>
            <a:endParaRPr lang="en-US" altLang="zh-CN" sz="1990" dirty="0"/>
          </a:p>
        </p:txBody>
      </p:sp>
      <p:sp>
        <p:nvSpPr>
          <p:cNvPr id="23" name="TextBox 31"/>
          <p:cNvSpPr txBox="1">
            <a:spLocks noChangeArrowheads="1"/>
          </p:cNvSpPr>
          <p:nvPr/>
        </p:nvSpPr>
        <p:spPr bwMode="auto">
          <a:xfrm>
            <a:off x="611188" y="4437063"/>
            <a:ext cx="1800225" cy="398462"/>
          </a:xfrm>
          <a:prstGeom prst="rect">
            <a:avLst/>
          </a:prstGeom>
          <a:solidFill>
            <a:srgbClr val="CCFF33"/>
          </a:solidFill>
          <a:ln w="9525">
            <a:solidFill>
              <a:schemeClr val="tx1"/>
            </a:solidFill>
            <a:miter lim="800000"/>
            <a:headEnd/>
            <a:tailEnd/>
          </a:ln>
        </p:spPr>
        <p:txBody>
          <a:bodyPr>
            <a:spAutoFit/>
          </a:bodyPr>
          <a:lstStyle/>
          <a:p>
            <a:pPr>
              <a:defRPr/>
            </a:pPr>
            <a:r>
              <a:rPr lang="zh-CN" altLang="en-US" sz="1990" dirty="0"/>
              <a:t>满足</a:t>
            </a:r>
            <a:r>
              <a:rPr lang="en-US" altLang="zh-CN" sz="1990" dirty="0"/>
              <a:t>5个条件</a:t>
            </a:r>
          </a:p>
        </p:txBody>
      </p:sp>
      <p:cxnSp>
        <p:nvCxnSpPr>
          <p:cNvPr id="141326" name="直接连接符 23"/>
          <p:cNvCxnSpPr>
            <a:cxnSpLocks noChangeShapeType="1"/>
          </p:cNvCxnSpPr>
          <p:nvPr/>
        </p:nvCxnSpPr>
        <p:spPr bwMode="auto">
          <a:xfrm>
            <a:off x="1619250" y="3644900"/>
            <a:ext cx="0" cy="792163"/>
          </a:xfrm>
          <a:prstGeom prst="line">
            <a:avLst/>
          </a:prstGeom>
          <a:noFill/>
          <a:ln w="12700" cap="sq" algn="ctr">
            <a:solidFill>
              <a:schemeClr val="tx1"/>
            </a:solidFill>
            <a:round/>
            <a:headEnd/>
            <a:tailEnd type="triangle" w="med" len="med"/>
          </a:ln>
        </p:spPr>
      </p:cxnSp>
      <p:sp>
        <p:nvSpPr>
          <p:cNvPr id="29" name="TextBox 31"/>
          <p:cNvSpPr txBox="1">
            <a:spLocks noChangeArrowheads="1"/>
          </p:cNvSpPr>
          <p:nvPr/>
        </p:nvSpPr>
        <p:spPr bwMode="auto">
          <a:xfrm>
            <a:off x="6443663" y="2924175"/>
            <a:ext cx="1800225" cy="865188"/>
          </a:xfrm>
          <a:prstGeom prst="rect">
            <a:avLst/>
          </a:prstGeom>
          <a:solidFill>
            <a:srgbClr val="33CC33"/>
          </a:solidFill>
          <a:ln w="9525">
            <a:solidFill>
              <a:schemeClr val="tx1"/>
            </a:solidFill>
            <a:miter lim="800000"/>
            <a:headEnd/>
            <a:tailEnd/>
          </a:ln>
        </p:spPr>
        <p:txBody>
          <a:bodyPr>
            <a:spAutoFit/>
          </a:bodyPr>
          <a:lstStyle/>
          <a:p>
            <a:pPr>
              <a:defRPr/>
            </a:pPr>
            <a:r>
              <a:rPr lang="zh-CN" altLang="en-US" sz="2510" dirty="0"/>
              <a:t>分布</a:t>
            </a:r>
            <a:r>
              <a:rPr lang="en-US" altLang="zh-CN" sz="2510" dirty="0"/>
              <a:t>OS</a:t>
            </a:r>
            <a:r>
              <a:rPr lang="zh-CN" altLang="en-US" sz="2510" dirty="0"/>
              <a:t>应用</a:t>
            </a:r>
          </a:p>
        </p:txBody>
      </p:sp>
      <p:sp>
        <p:nvSpPr>
          <p:cNvPr id="141328" name="TextBox 31"/>
          <p:cNvSpPr txBox="1">
            <a:spLocks noChangeArrowheads="1"/>
          </p:cNvSpPr>
          <p:nvPr/>
        </p:nvSpPr>
        <p:spPr bwMode="auto">
          <a:xfrm>
            <a:off x="6588125" y="4437063"/>
            <a:ext cx="1584325" cy="646112"/>
          </a:xfrm>
          <a:prstGeom prst="rect">
            <a:avLst/>
          </a:prstGeom>
          <a:solidFill>
            <a:srgbClr val="33CC33"/>
          </a:solidFill>
          <a:ln w="9525">
            <a:solidFill>
              <a:schemeClr val="tx1"/>
            </a:solidFill>
            <a:miter lim="800000"/>
            <a:headEnd/>
            <a:tailEnd/>
          </a:ln>
        </p:spPr>
        <p:txBody>
          <a:bodyPr>
            <a:spAutoFit/>
          </a:bodyPr>
          <a:lstStyle/>
          <a:p>
            <a:r>
              <a:rPr lang="en-US" altLang="zh-CN" sz="1800"/>
              <a:t>1.C/S系统</a:t>
            </a:r>
          </a:p>
          <a:p>
            <a:r>
              <a:rPr lang="en-US" altLang="zh-CN" sz="1800"/>
              <a:t>2.网格系统</a:t>
            </a:r>
            <a:endParaRPr lang="zh-CN" altLang="en-US" sz="1800"/>
          </a:p>
        </p:txBody>
      </p:sp>
      <p:cxnSp>
        <p:nvCxnSpPr>
          <p:cNvPr id="141329" name="直接连接符 30"/>
          <p:cNvCxnSpPr>
            <a:cxnSpLocks noChangeShapeType="1"/>
            <a:endCxn id="29" idx="0"/>
          </p:cNvCxnSpPr>
          <p:nvPr/>
        </p:nvCxnSpPr>
        <p:spPr bwMode="auto">
          <a:xfrm>
            <a:off x="4356100" y="2276475"/>
            <a:ext cx="2987675" cy="647700"/>
          </a:xfrm>
          <a:prstGeom prst="line">
            <a:avLst/>
          </a:prstGeom>
          <a:noFill/>
          <a:ln w="12700" cap="sq" algn="ctr">
            <a:solidFill>
              <a:schemeClr val="tx1"/>
            </a:solidFill>
            <a:round/>
            <a:headEnd/>
            <a:tailEnd type="triangle" w="med" len="med"/>
          </a:ln>
        </p:spPr>
      </p:cxnSp>
      <p:cxnSp>
        <p:nvCxnSpPr>
          <p:cNvPr id="141330" name="直接连接符 33"/>
          <p:cNvCxnSpPr>
            <a:cxnSpLocks noChangeShapeType="1"/>
          </p:cNvCxnSpPr>
          <p:nvPr/>
        </p:nvCxnSpPr>
        <p:spPr bwMode="auto">
          <a:xfrm>
            <a:off x="7308850" y="3789363"/>
            <a:ext cx="0" cy="647700"/>
          </a:xfrm>
          <a:prstGeom prst="line">
            <a:avLst/>
          </a:prstGeom>
          <a:noFill/>
          <a:ln w="12700" cap="sq" algn="ctr">
            <a:solidFill>
              <a:schemeClr val="tx1"/>
            </a:solidFill>
            <a:round/>
            <a:headEnd/>
            <a:tailEnd type="triangle" w="med" len="med"/>
          </a:ln>
        </p:spPr>
      </p:cxnSp>
      <p:cxnSp>
        <p:nvCxnSpPr>
          <p:cNvPr id="141331" name="直接连接符 34"/>
          <p:cNvCxnSpPr>
            <a:cxnSpLocks noChangeShapeType="1"/>
          </p:cNvCxnSpPr>
          <p:nvPr/>
        </p:nvCxnSpPr>
        <p:spPr bwMode="auto">
          <a:xfrm>
            <a:off x="5435600" y="3789363"/>
            <a:ext cx="0" cy="647700"/>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33375"/>
            <a:ext cx="7772400" cy="1143000"/>
          </a:xfrm>
        </p:spPr>
        <p:txBody>
          <a:bodyPr/>
          <a:lstStyle/>
          <a:p>
            <a:pPr eaLnBrk="1" hangingPunct="1"/>
            <a:r>
              <a:rPr lang="zh-CN" altLang="en-US" sz="3600" smtClean="0">
                <a:solidFill>
                  <a:srgbClr val="FF3300"/>
                </a:solidFill>
                <a:ea typeface="仿宋_GB2312" pitchFamily="49" charset="-122"/>
              </a:rPr>
              <a:t>操作系统的定义、目标、作用、功能</a:t>
            </a:r>
          </a:p>
        </p:txBody>
      </p:sp>
      <p:sp>
        <p:nvSpPr>
          <p:cNvPr id="16387"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16388" name="Group 4"/>
          <p:cNvGrpSpPr>
            <a:grpSpLocks noChangeAspect="1"/>
          </p:cNvGrpSpPr>
          <p:nvPr/>
        </p:nvGrpSpPr>
        <p:grpSpPr bwMode="auto">
          <a:xfrm>
            <a:off x="684213" y="1414463"/>
            <a:ext cx="10512425" cy="6335712"/>
            <a:chOff x="1800" y="3078"/>
            <a:chExt cx="8280" cy="4836"/>
          </a:xfrm>
        </p:grpSpPr>
        <p:sp>
          <p:nvSpPr>
            <p:cNvPr id="16389" name="AutoShape 5"/>
            <p:cNvSpPr>
              <a:spLocks noChangeAspect="1" noChangeArrowheads="1"/>
            </p:cNvSpPr>
            <p:nvPr/>
          </p:nvSpPr>
          <p:spPr bwMode="auto">
            <a:xfrm>
              <a:off x="1800" y="3078"/>
              <a:ext cx="8280" cy="4836"/>
            </a:xfrm>
            <a:prstGeom prst="rect">
              <a:avLst/>
            </a:prstGeom>
            <a:noFill/>
            <a:ln w="9525">
              <a:noFill/>
              <a:miter lim="800000"/>
              <a:headEnd/>
              <a:tailEnd/>
            </a:ln>
          </p:spPr>
          <p:txBody>
            <a:bodyPr/>
            <a:lstStyle/>
            <a:p>
              <a:endParaRPr lang="zh-CN" altLang="en-US"/>
            </a:p>
          </p:txBody>
        </p:sp>
        <p:grpSp>
          <p:nvGrpSpPr>
            <p:cNvPr id="16390" name="Group 6"/>
            <p:cNvGrpSpPr>
              <a:grpSpLocks/>
            </p:cNvGrpSpPr>
            <p:nvPr/>
          </p:nvGrpSpPr>
          <p:grpSpPr bwMode="auto">
            <a:xfrm>
              <a:off x="2341" y="3234"/>
              <a:ext cx="3258" cy="3432"/>
              <a:chOff x="2341" y="3234"/>
              <a:chExt cx="3258" cy="3432"/>
            </a:xfrm>
          </p:grpSpPr>
          <p:sp>
            <p:nvSpPr>
              <p:cNvPr id="16391" name="Text Box 7"/>
              <p:cNvSpPr txBox="1">
                <a:spLocks noChangeArrowheads="1"/>
              </p:cNvSpPr>
              <p:nvPr/>
            </p:nvSpPr>
            <p:spPr bwMode="auto">
              <a:xfrm>
                <a:off x="2341" y="4638"/>
                <a:ext cx="1619" cy="780"/>
              </a:xfrm>
              <a:prstGeom prst="rect">
                <a:avLst/>
              </a:prstGeom>
              <a:solidFill>
                <a:srgbClr val="CCFFCC"/>
              </a:solidFill>
              <a:ln w="9525">
                <a:solidFill>
                  <a:srgbClr val="000000"/>
                </a:solidFill>
                <a:miter lim="800000"/>
                <a:headEnd/>
                <a:tailEnd/>
              </a:ln>
            </p:spPr>
            <p:txBody>
              <a:bodyPr/>
              <a:lstStyle/>
              <a:p>
                <a:pPr algn="just"/>
                <a:r>
                  <a:rPr lang="zh-CN" altLang="en-US" sz="3600">
                    <a:solidFill>
                      <a:srgbClr val="FF0000"/>
                    </a:solidFill>
                  </a:rPr>
                  <a:t>操作系统</a:t>
                </a:r>
              </a:p>
            </p:txBody>
          </p:sp>
          <p:sp>
            <p:nvSpPr>
              <p:cNvPr id="16392" name="Text Box 8"/>
              <p:cNvSpPr txBox="1">
                <a:spLocks noChangeArrowheads="1"/>
              </p:cNvSpPr>
              <p:nvPr/>
            </p:nvSpPr>
            <p:spPr bwMode="auto">
              <a:xfrm>
                <a:off x="4519" y="3901"/>
                <a:ext cx="1080" cy="468"/>
              </a:xfrm>
              <a:prstGeom prst="rect">
                <a:avLst/>
              </a:prstGeom>
              <a:solidFill>
                <a:srgbClr val="FFCC99"/>
              </a:solidFill>
              <a:ln w="9525">
                <a:solidFill>
                  <a:srgbClr val="000000"/>
                </a:solidFill>
                <a:miter lim="800000"/>
                <a:headEnd/>
                <a:tailEnd/>
              </a:ln>
            </p:spPr>
            <p:txBody>
              <a:bodyPr/>
              <a:lstStyle/>
              <a:p>
                <a:pPr algn="just"/>
                <a:r>
                  <a:rPr lang="zh-CN" altLang="en-US" sz="3600">
                    <a:solidFill>
                      <a:srgbClr val="FF0000"/>
                    </a:solidFill>
                  </a:rPr>
                  <a:t>目标</a:t>
                </a:r>
              </a:p>
            </p:txBody>
          </p:sp>
          <p:sp>
            <p:nvSpPr>
              <p:cNvPr id="16393" name="Text Box 9"/>
              <p:cNvSpPr txBox="1">
                <a:spLocks noChangeArrowheads="1"/>
              </p:cNvSpPr>
              <p:nvPr/>
            </p:nvSpPr>
            <p:spPr bwMode="auto">
              <a:xfrm>
                <a:off x="4500" y="5262"/>
                <a:ext cx="1080" cy="468"/>
              </a:xfrm>
              <a:prstGeom prst="rect">
                <a:avLst/>
              </a:prstGeom>
              <a:solidFill>
                <a:srgbClr val="FFCC99"/>
              </a:solidFill>
              <a:ln w="9525">
                <a:solidFill>
                  <a:srgbClr val="000000"/>
                </a:solidFill>
                <a:miter lim="800000"/>
                <a:headEnd/>
                <a:tailEnd/>
              </a:ln>
            </p:spPr>
            <p:txBody>
              <a:bodyPr/>
              <a:lstStyle/>
              <a:p>
                <a:pPr algn="just"/>
                <a:r>
                  <a:rPr lang="zh-CN" altLang="en-US" sz="3600">
                    <a:solidFill>
                      <a:srgbClr val="FF0000"/>
                    </a:solidFill>
                  </a:rPr>
                  <a:t>作用</a:t>
                </a:r>
              </a:p>
            </p:txBody>
          </p:sp>
          <p:sp>
            <p:nvSpPr>
              <p:cNvPr id="16394" name="AutoShape 10"/>
              <p:cNvSpPr>
                <a:spLocks/>
              </p:cNvSpPr>
              <p:nvPr/>
            </p:nvSpPr>
            <p:spPr bwMode="auto">
              <a:xfrm>
                <a:off x="3960" y="3470"/>
                <a:ext cx="540" cy="3040"/>
              </a:xfrm>
              <a:prstGeom prst="leftBrace">
                <a:avLst>
                  <a:gd name="adj1" fmla="val 46914"/>
                  <a:gd name="adj2" fmla="val 50000"/>
                </a:avLst>
              </a:prstGeom>
              <a:noFill/>
              <a:ln w="9525">
                <a:solidFill>
                  <a:srgbClr val="000000"/>
                </a:solidFill>
                <a:round/>
                <a:headEnd/>
                <a:tailEnd/>
              </a:ln>
            </p:spPr>
            <p:txBody>
              <a:bodyPr/>
              <a:lstStyle/>
              <a:p>
                <a:endParaRPr lang="zh-CN" altLang="en-US"/>
              </a:p>
            </p:txBody>
          </p:sp>
          <p:sp>
            <p:nvSpPr>
              <p:cNvPr id="16395" name="Text Box 11"/>
              <p:cNvSpPr txBox="1">
                <a:spLocks noChangeArrowheads="1"/>
              </p:cNvSpPr>
              <p:nvPr/>
            </p:nvSpPr>
            <p:spPr bwMode="auto">
              <a:xfrm>
                <a:off x="4500" y="6198"/>
                <a:ext cx="1080" cy="468"/>
              </a:xfrm>
              <a:prstGeom prst="rect">
                <a:avLst/>
              </a:prstGeom>
              <a:solidFill>
                <a:srgbClr val="FFCC99"/>
              </a:solidFill>
              <a:ln w="9525">
                <a:solidFill>
                  <a:srgbClr val="000000"/>
                </a:solidFill>
                <a:miter lim="800000"/>
                <a:headEnd/>
                <a:tailEnd/>
              </a:ln>
            </p:spPr>
            <p:txBody>
              <a:bodyPr/>
              <a:lstStyle/>
              <a:p>
                <a:pPr algn="just"/>
                <a:r>
                  <a:rPr lang="zh-CN" altLang="en-US" sz="3600">
                    <a:solidFill>
                      <a:srgbClr val="FF0000"/>
                    </a:solidFill>
                  </a:rPr>
                  <a:t>功能</a:t>
                </a:r>
              </a:p>
            </p:txBody>
          </p:sp>
          <p:sp>
            <p:nvSpPr>
              <p:cNvPr id="16396" name="Text Box 12"/>
              <p:cNvSpPr txBox="1">
                <a:spLocks noChangeArrowheads="1"/>
              </p:cNvSpPr>
              <p:nvPr/>
            </p:nvSpPr>
            <p:spPr bwMode="auto">
              <a:xfrm>
                <a:off x="4500" y="3234"/>
                <a:ext cx="1080" cy="468"/>
              </a:xfrm>
              <a:prstGeom prst="rect">
                <a:avLst/>
              </a:prstGeom>
              <a:solidFill>
                <a:srgbClr val="FFCC99"/>
              </a:solidFill>
              <a:ln w="9525">
                <a:solidFill>
                  <a:srgbClr val="000000"/>
                </a:solidFill>
                <a:miter lim="800000"/>
                <a:headEnd/>
                <a:tailEnd/>
              </a:ln>
            </p:spPr>
            <p:txBody>
              <a:bodyPr/>
              <a:lstStyle/>
              <a:p>
                <a:pPr algn="just"/>
                <a:r>
                  <a:rPr lang="zh-CN" altLang="en-US" sz="3600">
                    <a:solidFill>
                      <a:srgbClr val="FF0000"/>
                    </a:solidFill>
                  </a:rPr>
                  <a:t>定义</a:t>
                </a:r>
              </a:p>
            </p:txBody>
          </p:sp>
          <p:sp>
            <p:nvSpPr>
              <p:cNvPr id="16397" name="Text Box 8"/>
              <p:cNvSpPr txBox="1">
                <a:spLocks noChangeArrowheads="1"/>
              </p:cNvSpPr>
              <p:nvPr/>
            </p:nvSpPr>
            <p:spPr bwMode="auto">
              <a:xfrm>
                <a:off x="4519" y="4561"/>
                <a:ext cx="1080" cy="468"/>
              </a:xfrm>
              <a:prstGeom prst="rect">
                <a:avLst/>
              </a:prstGeom>
              <a:solidFill>
                <a:srgbClr val="FFCC99"/>
              </a:solidFill>
              <a:ln w="9525">
                <a:solidFill>
                  <a:srgbClr val="000000"/>
                </a:solidFill>
                <a:miter lim="800000"/>
                <a:headEnd/>
                <a:tailEnd/>
              </a:ln>
            </p:spPr>
            <p:txBody>
              <a:bodyPr/>
              <a:lstStyle/>
              <a:p>
                <a:pPr algn="just"/>
                <a:r>
                  <a:rPr lang="zh-CN" altLang="en-US" sz="3600">
                    <a:solidFill>
                      <a:srgbClr val="FF0000"/>
                    </a:solidFill>
                  </a:rPr>
                  <a:t>分类</a:t>
                </a:r>
              </a:p>
            </p:txBody>
          </p:sp>
        </p:gr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468313" y="260350"/>
            <a:ext cx="7772400" cy="1143000"/>
          </a:xfrm>
        </p:spPr>
        <p:txBody>
          <a:bodyPr/>
          <a:lstStyle/>
          <a:p>
            <a:r>
              <a:rPr lang="zh-CN" altLang="zh-CN" sz="4800" smtClean="0">
                <a:solidFill>
                  <a:srgbClr val="FF0000"/>
                </a:solidFill>
                <a:ea typeface="仿宋_GB2312" pitchFamily="49" charset="-122"/>
              </a:rPr>
              <a:t>云计算</a:t>
            </a:r>
          </a:p>
        </p:txBody>
      </p:sp>
      <p:sp>
        <p:nvSpPr>
          <p:cNvPr id="4" name="TextBox 31"/>
          <p:cNvSpPr txBox="1">
            <a:spLocks noChangeArrowheads="1"/>
          </p:cNvSpPr>
          <p:nvPr/>
        </p:nvSpPr>
        <p:spPr bwMode="auto">
          <a:xfrm>
            <a:off x="1763713" y="2465388"/>
            <a:ext cx="647700" cy="1250950"/>
          </a:xfrm>
          <a:prstGeom prst="rect">
            <a:avLst/>
          </a:prstGeom>
          <a:solidFill>
            <a:srgbClr val="B050A2"/>
          </a:solidFill>
          <a:ln w="9525">
            <a:solidFill>
              <a:schemeClr val="tx1"/>
            </a:solidFill>
            <a:miter lim="800000"/>
            <a:headEnd/>
            <a:tailEnd/>
          </a:ln>
        </p:spPr>
        <p:txBody>
          <a:bodyPr>
            <a:spAutoFit/>
          </a:bodyPr>
          <a:lstStyle/>
          <a:p>
            <a:pPr>
              <a:defRPr/>
            </a:pPr>
            <a:r>
              <a:rPr lang="zh-CN" altLang="en-US" sz="2510" dirty="0"/>
              <a:t>云计算</a:t>
            </a:r>
          </a:p>
        </p:txBody>
      </p:sp>
      <p:sp>
        <p:nvSpPr>
          <p:cNvPr id="142340" name="TextBox 31"/>
          <p:cNvSpPr txBox="1">
            <a:spLocks noChangeArrowheads="1"/>
          </p:cNvSpPr>
          <p:nvPr/>
        </p:nvSpPr>
        <p:spPr bwMode="auto">
          <a:xfrm>
            <a:off x="3132138" y="1435100"/>
            <a:ext cx="2016125" cy="769938"/>
          </a:xfrm>
          <a:prstGeom prst="rect">
            <a:avLst/>
          </a:prstGeom>
          <a:solidFill>
            <a:srgbClr val="CCFF33"/>
          </a:solidFill>
          <a:ln w="9525">
            <a:solidFill>
              <a:schemeClr val="tx1"/>
            </a:solidFill>
            <a:miter lim="800000"/>
            <a:headEnd/>
            <a:tailEnd/>
          </a:ln>
        </p:spPr>
        <p:txBody>
          <a:bodyPr>
            <a:spAutoFit/>
          </a:bodyPr>
          <a:lstStyle/>
          <a:p>
            <a:r>
              <a:rPr lang="zh-CN" altLang="en-US" sz="2200"/>
              <a:t>云计算及云</a:t>
            </a:r>
            <a:r>
              <a:rPr lang="en-US" altLang="zh-CN" sz="2200"/>
              <a:t>OS</a:t>
            </a:r>
            <a:r>
              <a:rPr lang="zh-CN" altLang="en-US" sz="2200"/>
              <a:t>基础及定义</a:t>
            </a:r>
          </a:p>
        </p:txBody>
      </p:sp>
      <p:sp>
        <p:nvSpPr>
          <p:cNvPr id="142341" name="TextBox 31"/>
          <p:cNvSpPr txBox="1">
            <a:spLocks noChangeArrowheads="1"/>
          </p:cNvSpPr>
          <p:nvPr/>
        </p:nvSpPr>
        <p:spPr bwMode="auto">
          <a:xfrm>
            <a:off x="3132138" y="2371725"/>
            <a:ext cx="1800225" cy="769938"/>
          </a:xfrm>
          <a:prstGeom prst="rect">
            <a:avLst/>
          </a:prstGeom>
          <a:solidFill>
            <a:srgbClr val="CCFF33"/>
          </a:solidFill>
          <a:ln w="9525">
            <a:solidFill>
              <a:schemeClr val="tx1"/>
            </a:solidFill>
            <a:miter lim="800000"/>
            <a:headEnd/>
            <a:tailEnd/>
          </a:ln>
        </p:spPr>
        <p:txBody>
          <a:bodyPr>
            <a:spAutoFit/>
          </a:bodyPr>
          <a:lstStyle/>
          <a:p>
            <a:r>
              <a:rPr lang="zh-CN" altLang="en-US" sz="2200"/>
              <a:t>云计算特征和发展阶段</a:t>
            </a:r>
          </a:p>
        </p:txBody>
      </p:sp>
      <p:sp>
        <p:nvSpPr>
          <p:cNvPr id="142342" name="TextBox 31"/>
          <p:cNvSpPr txBox="1">
            <a:spLocks noChangeArrowheads="1"/>
          </p:cNvSpPr>
          <p:nvPr/>
        </p:nvSpPr>
        <p:spPr bwMode="auto">
          <a:xfrm>
            <a:off x="3132138" y="4365625"/>
            <a:ext cx="1584325" cy="431800"/>
          </a:xfrm>
          <a:prstGeom prst="rect">
            <a:avLst/>
          </a:prstGeom>
          <a:solidFill>
            <a:srgbClr val="CCFF33"/>
          </a:solidFill>
          <a:ln w="9525">
            <a:solidFill>
              <a:schemeClr val="tx1"/>
            </a:solidFill>
            <a:miter lim="800000"/>
            <a:headEnd/>
            <a:tailEnd/>
          </a:ln>
        </p:spPr>
        <p:txBody>
          <a:bodyPr>
            <a:spAutoFit/>
          </a:bodyPr>
          <a:lstStyle/>
          <a:p>
            <a:r>
              <a:rPr lang="zh-CN" altLang="en-US" sz="2200"/>
              <a:t>云</a:t>
            </a:r>
            <a:r>
              <a:rPr lang="en-US" altLang="zh-CN" sz="2200"/>
              <a:t>OS</a:t>
            </a:r>
            <a:r>
              <a:rPr lang="zh-CN" altLang="en-US" sz="2200"/>
              <a:t>产品</a:t>
            </a:r>
          </a:p>
        </p:txBody>
      </p:sp>
      <p:sp>
        <p:nvSpPr>
          <p:cNvPr id="142343" name="TextBox 31"/>
          <p:cNvSpPr txBox="1">
            <a:spLocks noChangeArrowheads="1"/>
          </p:cNvSpPr>
          <p:nvPr/>
        </p:nvSpPr>
        <p:spPr bwMode="auto">
          <a:xfrm>
            <a:off x="3132138" y="3308350"/>
            <a:ext cx="1511300" cy="768350"/>
          </a:xfrm>
          <a:prstGeom prst="rect">
            <a:avLst/>
          </a:prstGeom>
          <a:solidFill>
            <a:srgbClr val="CCFF33"/>
          </a:solidFill>
          <a:ln w="9525">
            <a:solidFill>
              <a:schemeClr val="tx1"/>
            </a:solidFill>
            <a:miter lim="800000"/>
            <a:headEnd/>
            <a:tailEnd/>
          </a:ln>
        </p:spPr>
        <p:txBody>
          <a:bodyPr>
            <a:spAutoFit/>
          </a:bodyPr>
          <a:lstStyle/>
          <a:p>
            <a:r>
              <a:rPr lang="zh-CN" altLang="en-US" sz="2200"/>
              <a:t>云计算服务层次</a:t>
            </a:r>
          </a:p>
        </p:txBody>
      </p:sp>
      <p:cxnSp>
        <p:nvCxnSpPr>
          <p:cNvPr id="142344" name="直接连接符 10"/>
          <p:cNvCxnSpPr>
            <a:cxnSpLocks noChangeShapeType="1"/>
            <a:stCxn id="4" idx="3"/>
            <a:endCxn id="142340" idx="1"/>
          </p:cNvCxnSpPr>
          <p:nvPr/>
        </p:nvCxnSpPr>
        <p:spPr bwMode="auto">
          <a:xfrm flipV="1">
            <a:off x="2411413" y="1820863"/>
            <a:ext cx="720725" cy="1270000"/>
          </a:xfrm>
          <a:prstGeom prst="line">
            <a:avLst/>
          </a:prstGeom>
          <a:noFill/>
          <a:ln w="12700" cap="sq" algn="ctr">
            <a:solidFill>
              <a:schemeClr val="tx1"/>
            </a:solidFill>
            <a:round/>
            <a:headEnd/>
            <a:tailEnd type="triangle" w="med" len="med"/>
          </a:ln>
        </p:spPr>
      </p:cxnSp>
      <p:cxnSp>
        <p:nvCxnSpPr>
          <p:cNvPr id="142345" name="直接连接符 10"/>
          <p:cNvCxnSpPr>
            <a:cxnSpLocks noChangeShapeType="1"/>
            <a:stCxn id="4" idx="3"/>
            <a:endCxn id="142341" idx="1"/>
          </p:cNvCxnSpPr>
          <p:nvPr/>
        </p:nvCxnSpPr>
        <p:spPr bwMode="auto">
          <a:xfrm flipV="1">
            <a:off x="2411413" y="2755900"/>
            <a:ext cx="720725" cy="334963"/>
          </a:xfrm>
          <a:prstGeom prst="line">
            <a:avLst/>
          </a:prstGeom>
          <a:noFill/>
          <a:ln w="12700" cap="sq" algn="ctr">
            <a:solidFill>
              <a:schemeClr val="tx1"/>
            </a:solidFill>
            <a:round/>
            <a:headEnd/>
            <a:tailEnd type="triangle" w="med" len="med"/>
          </a:ln>
        </p:spPr>
      </p:cxnSp>
      <p:cxnSp>
        <p:nvCxnSpPr>
          <p:cNvPr id="142346" name="直接连接符 10"/>
          <p:cNvCxnSpPr>
            <a:cxnSpLocks noChangeShapeType="1"/>
            <a:stCxn id="4" idx="3"/>
            <a:endCxn id="142343" idx="1"/>
          </p:cNvCxnSpPr>
          <p:nvPr/>
        </p:nvCxnSpPr>
        <p:spPr bwMode="auto">
          <a:xfrm>
            <a:off x="2411413" y="3090863"/>
            <a:ext cx="720725" cy="601662"/>
          </a:xfrm>
          <a:prstGeom prst="line">
            <a:avLst/>
          </a:prstGeom>
          <a:noFill/>
          <a:ln w="12700" cap="sq" algn="ctr">
            <a:solidFill>
              <a:schemeClr val="tx1"/>
            </a:solidFill>
            <a:round/>
            <a:headEnd/>
            <a:tailEnd type="triangle" w="med" len="med"/>
          </a:ln>
        </p:spPr>
      </p:cxnSp>
      <p:cxnSp>
        <p:nvCxnSpPr>
          <p:cNvPr id="142347" name="直接连接符 10"/>
          <p:cNvCxnSpPr>
            <a:cxnSpLocks noChangeShapeType="1"/>
            <a:stCxn id="4" idx="3"/>
            <a:endCxn id="142342" idx="1"/>
          </p:cNvCxnSpPr>
          <p:nvPr/>
        </p:nvCxnSpPr>
        <p:spPr bwMode="auto">
          <a:xfrm>
            <a:off x="2411413" y="3090863"/>
            <a:ext cx="720725" cy="1490662"/>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539750" y="333375"/>
            <a:ext cx="7772400" cy="1143000"/>
          </a:xfrm>
        </p:spPr>
        <p:txBody>
          <a:bodyPr/>
          <a:lstStyle/>
          <a:p>
            <a:r>
              <a:rPr lang="zh-CN" altLang="zh-CN" sz="4800" smtClean="0">
                <a:solidFill>
                  <a:srgbClr val="FF0000"/>
                </a:solidFill>
                <a:ea typeface="仿宋_GB2312" pitchFamily="49" charset="-122"/>
              </a:rPr>
              <a:t>多核</a:t>
            </a:r>
            <a:r>
              <a:rPr lang="zh-CN" altLang="en-US" sz="4800" smtClean="0">
                <a:solidFill>
                  <a:srgbClr val="FF0000"/>
                </a:solidFill>
                <a:ea typeface="仿宋_GB2312" pitchFamily="49" charset="-122"/>
              </a:rPr>
              <a:t>和超线程</a:t>
            </a:r>
          </a:p>
        </p:txBody>
      </p:sp>
      <p:sp>
        <p:nvSpPr>
          <p:cNvPr id="143363" name="TextBox 31"/>
          <p:cNvSpPr txBox="1">
            <a:spLocks noChangeArrowheads="1"/>
          </p:cNvSpPr>
          <p:nvPr/>
        </p:nvSpPr>
        <p:spPr bwMode="auto">
          <a:xfrm>
            <a:off x="3059113" y="2852738"/>
            <a:ext cx="1584325" cy="954087"/>
          </a:xfrm>
          <a:prstGeom prst="rect">
            <a:avLst/>
          </a:prstGeom>
          <a:solidFill>
            <a:srgbClr val="9966FF"/>
          </a:solidFill>
          <a:ln w="9525">
            <a:solidFill>
              <a:schemeClr val="tx1"/>
            </a:solidFill>
            <a:miter lim="800000"/>
            <a:headEnd/>
            <a:tailEnd/>
          </a:ln>
        </p:spPr>
        <p:txBody>
          <a:bodyPr>
            <a:spAutoFit/>
          </a:bodyPr>
          <a:lstStyle/>
          <a:p>
            <a:r>
              <a:rPr lang="zh-CN" altLang="zh-CN" sz="2800"/>
              <a:t>多核</a:t>
            </a:r>
            <a:r>
              <a:rPr lang="zh-CN" altLang="en-US" sz="2800"/>
              <a:t>和超线程</a:t>
            </a:r>
            <a:endParaRPr lang="zh-CN" altLang="en-US" sz="3000"/>
          </a:p>
        </p:txBody>
      </p:sp>
      <p:sp>
        <p:nvSpPr>
          <p:cNvPr id="143364" name="TextBox 31"/>
          <p:cNvSpPr txBox="1">
            <a:spLocks noChangeArrowheads="1"/>
          </p:cNvSpPr>
          <p:nvPr/>
        </p:nvSpPr>
        <p:spPr bwMode="auto">
          <a:xfrm>
            <a:off x="1835150" y="1774825"/>
            <a:ext cx="1800225" cy="646113"/>
          </a:xfrm>
          <a:prstGeom prst="rect">
            <a:avLst/>
          </a:prstGeom>
          <a:solidFill>
            <a:srgbClr val="66FFCC"/>
          </a:solidFill>
          <a:ln w="9525">
            <a:solidFill>
              <a:schemeClr val="tx1"/>
            </a:solidFill>
            <a:miter lim="800000"/>
            <a:headEnd/>
            <a:tailEnd/>
          </a:ln>
        </p:spPr>
        <p:txBody>
          <a:bodyPr>
            <a:spAutoFit/>
          </a:bodyPr>
          <a:lstStyle/>
          <a:p>
            <a:r>
              <a:rPr lang="zh-CN" altLang="en-US" sz="1800"/>
              <a:t>为什么开发</a:t>
            </a:r>
            <a:r>
              <a:rPr lang="zh-CN" altLang="zh-CN" sz="1800"/>
              <a:t>多核</a:t>
            </a:r>
            <a:r>
              <a:rPr lang="zh-CN" altLang="en-US" sz="1800"/>
              <a:t>和超线程芯片</a:t>
            </a:r>
          </a:p>
        </p:txBody>
      </p:sp>
      <p:sp>
        <p:nvSpPr>
          <p:cNvPr id="143365" name="TextBox 31"/>
          <p:cNvSpPr txBox="1">
            <a:spLocks noChangeArrowheads="1"/>
          </p:cNvSpPr>
          <p:nvPr/>
        </p:nvSpPr>
        <p:spPr bwMode="auto">
          <a:xfrm>
            <a:off x="611188" y="2997200"/>
            <a:ext cx="1800225" cy="646113"/>
          </a:xfrm>
          <a:prstGeom prst="rect">
            <a:avLst/>
          </a:prstGeom>
          <a:solidFill>
            <a:srgbClr val="66FFCC"/>
          </a:solidFill>
          <a:ln w="9525">
            <a:solidFill>
              <a:schemeClr val="tx1"/>
            </a:solidFill>
            <a:miter lim="800000"/>
            <a:headEnd/>
            <a:tailEnd/>
          </a:ln>
        </p:spPr>
        <p:txBody>
          <a:bodyPr>
            <a:spAutoFit/>
          </a:bodyPr>
          <a:lstStyle/>
          <a:p>
            <a:r>
              <a:rPr lang="en-US" altLang="zh-CN" sz="1800"/>
              <a:t>Intel x86</a:t>
            </a:r>
            <a:r>
              <a:rPr lang="zh-CN" altLang="zh-CN" sz="1800"/>
              <a:t>体系芯片</a:t>
            </a:r>
            <a:r>
              <a:rPr lang="en-US" altLang="zh-CN" sz="1800"/>
              <a:t>4</a:t>
            </a:r>
            <a:r>
              <a:rPr lang="zh-CN" altLang="zh-CN" sz="1800"/>
              <a:t>个</a:t>
            </a:r>
            <a:r>
              <a:rPr lang="zh-CN" altLang="en-US" sz="1800"/>
              <a:t>发展</a:t>
            </a:r>
            <a:r>
              <a:rPr lang="zh-CN" altLang="zh-CN" sz="1800"/>
              <a:t>阶段</a:t>
            </a:r>
            <a:endParaRPr lang="zh-CN" altLang="en-US" sz="1800"/>
          </a:p>
        </p:txBody>
      </p:sp>
      <p:sp>
        <p:nvSpPr>
          <p:cNvPr id="143366" name="TextBox 31"/>
          <p:cNvSpPr txBox="1">
            <a:spLocks noChangeArrowheads="1"/>
          </p:cNvSpPr>
          <p:nvPr/>
        </p:nvSpPr>
        <p:spPr bwMode="auto">
          <a:xfrm>
            <a:off x="684213" y="4005263"/>
            <a:ext cx="1655762" cy="1476375"/>
          </a:xfrm>
          <a:prstGeom prst="rect">
            <a:avLst/>
          </a:prstGeom>
          <a:solidFill>
            <a:srgbClr val="66FFCC"/>
          </a:solidFill>
          <a:ln w="9525">
            <a:solidFill>
              <a:schemeClr val="tx1"/>
            </a:solidFill>
            <a:miter lim="800000"/>
            <a:headEnd/>
            <a:tailEnd/>
          </a:ln>
        </p:spPr>
        <p:txBody>
          <a:bodyPr>
            <a:spAutoFit/>
          </a:bodyPr>
          <a:lstStyle/>
          <a:p>
            <a:r>
              <a:rPr lang="en-US" altLang="zh-CN" sz="1800"/>
              <a:t>1.</a:t>
            </a:r>
            <a:r>
              <a:rPr lang="zh-CN" altLang="zh-CN" sz="1800"/>
              <a:t>多</a:t>
            </a:r>
            <a:r>
              <a:rPr lang="en-US" altLang="zh-CN" sz="1800"/>
              <a:t>CPU</a:t>
            </a:r>
            <a:r>
              <a:rPr lang="zh-CN" altLang="zh-CN" sz="1800"/>
              <a:t>结构、</a:t>
            </a:r>
            <a:endParaRPr lang="en-US" altLang="zh-CN" sz="1800"/>
          </a:p>
          <a:p>
            <a:r>
              <a:rPr lang="en-US" altLang="zh-CN" sz="1800"/>
              <a:t>2.</a:t>
            </a:r>
            <a:r>
              <a:rPr lang="zh-CN" altLang="zh-CN" sz="1800"/>
              <a:t>超线程结构、</a:t>
            </a:r>
            <a:endParaRPr lang="en-US" altLang="zh-CN" sz="1800"/>
          </a:p>
          <a:p>
            <a:r>
              <a:rPr lang="en-US" altLang="zh-CN" sz="1800"/>
              <a:t>3.</a:t>
            </a:r>
            <a:r>
              <a:rPr lang="zh-CN" altLang="zh-CN" sz="1800"/>
              <a:t>多核结构</a:t>
            </a:r>
            <a:endParaRPr lang="en-US" altLang="zh-CN" sz="1800"/>
          </a:p>
          <a:p>
            <a:r>
              <a:rPr lang="en-US" altLang="zh-CN" sz="1800"/>
              <a:t>4.</a:t>
            </a:r>
            <a:r>
              <a:rPr lang="zh-CN" altLang="zh-CN" sz="1800"/>
              <a:t>多核超线程结构。</a:t>
            </a:r>
            <a:endParaRPr lang="zh-CN" altLang="en-US" sz="1800"/>
          </a:p>
        </p:txBody>
      </p:sp>
      <p:sp>
        <p:nvSpPr>
          <p:cNvPr id="143367" name="TextBox 31"/>
          <p:cNvSpPr txBox="1">
            <a:spLocks noChangeArrowheads="1"/>
          </p:cNvSpPr>
          <p:nvPr/>
        </p:nvSpPr>
        <p:spPr bwMode="auto">
          <a:xfrm>
            <a:off x="2916238" y="4797425"/>
            <a:ext cx="1800225" cy="646113"/>
          </a:xfrm>
          <a:prstGeom prst="rect">
            <a:avLst/>
          </a:prstGeom>
          <a:solidFill>
            <a:srgbClr val="66FFCC"/>
          </a:solidFill>
          <a:ln w="9525">
            <a:solidFill>
              <a:schemeClr val="tx1"/>
            </a:solidFill>
            <a:miter lim="800000"/>
            <a:headEnd/>
            <a:tailEnd/>
          </a:ln>
        </p:spPr>
        <p:txBody>
          <a:bodyPr>
            <a:spAutoFit/>
          </a:bodyPr>
          <a:lstStyle/>
          <a:p>
            <a:r>
              <a:rPr lang="zh-CN" altLang="zh-CN" sz="1800"/>
              <a:t>多核处理器的技术优势</a:t>
            </a:r>
            <a:endParaRPr lang="zh-CN" altLang="en-US" sz="1800"/>
          </a:p>
        </p:txBody>
      </p:sp>
      <p:sp>
        <p:nvSpPr>
          <p:cNvPr id="143368" name="Rectangle 1"/>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r>
              <a:rPr lang="zh-CN" sz="1200">
                <a:cs typeface="Times New Roman" pitchFamily="18" charset="0"/>
              </a:rPr>
              <a:t>多核计算机系统设计考虑</a:t>
            </a:r>
            <a:endParaRPr lang="zh-CN"/>
          </a:p>
        </p:txBody>
      </p:sp>
      <p:sp>
        <p:nvSpPr>
          <p:cNvPr id="143369" name="Rectangle 2"/>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r>
              <a:rPr lang="zh-CN" sz="1200">
                <a:cs typeface="Times New Roman" pitchFamily="18" charset="0"/>
              </a:rPr>
              <a:t>多核计算机系统设计考虑</a:t>
            </a:r>
            <a:endParaRPr lang="zh-CN"/>
          </a:p>
        </p:txBody>
      </p:sp>
      <p:sp>
        <p:nvSpPr>
          <p:cNvPr id="143370" name="Rectangle 3"/>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r>
              <a:rPr lang="zh-CN" sz="1200">
                <a:cs typeface="Times New Roman" pitchFamily="18" charset="0"/>
              </a:rPr>
              <a:t>多核计算机系统设计考虑</a:t>
            </a:r>
            <a:endParaRPr lang="zh-CN"/>
          </a:p>
        </p:txBody>
      </p:sp>
      <p:sp>
        <p:nvSpPr>
          <p:cNvPr id="143371" name="Rectangle 4"/>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r>
              <a:rPr lang="zh-CN" sz="1200">
                <a:cs typeface="Times New Roman" pitchFamily="18" charset="0"/>
              </a:rPr>
              <a:t>多核计算机系统设计考虑</a:t>
            </a:r>
            <a:endParaRPr lang="zh-CN"/>
          </a:p>
        </p:txBody>
      </p:sp>
      <p:sp>
        <p:nvSpPr>
          <p:cNvPr id="143372" name="TextBox 31"/>
          <p:cNvSpPr txBox="1">
            <a:spLocks noChangeArrowheads="1"/>
          </p:cNvSpPr>
          <p:nvPr/>
        </p:nvSpPr>
        <p:spPr bwMode="auto">
          <a:xfrm>
            <a:off x="4572000" y="1628775"/>
            <a:ext cx="1584325" cy="646113"/>
          </a:xfrm>
          <a:prstGeom prst="rect">
            <a:avLst/>
          </a:prstGeom>
          <a:solidFill>
            <a:srgbClr val="66FFCC"/>
          </a:solidFill>
          <a:ln w="9525">
            <a:solidFill>
              <a:schemeClr val="tx1"/>
            </a:solidFill>
            <a:miter lim="800000"/>
            <a:headEnd/>
            <a:tailEnd/>
          </a:ln>
        </p:spPr>
        <p:txBody>
          <a:bodyPr>
            <a:spAutoFit/>
          </a:bodyPr>
          <a:lstStyle/>
          <a:p>
            <a:r>
              <a:rPr lang="zh-CN" altLang="zh-CN" sz="1800"/>
              <a:t>多核计算机系统设计考虑</a:t>
            </a:r>
            <a:endParaRPr lang="zh-CN" altLang="en-US" sz="1800"/>
          </a:p>
        </p:txBody>
      </p:sp>
      <p:sp>
        <p:nvSpPr>
          <p:cNvPr id="143373" name="Rectangle 5"/>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r>
              <a:rPr lang="zh-CN" sz="1200">
                <a:cs typeface="Times New Roman" pitchFamily="18" charset="0"/>
              </a:rPr>
              <a:t>多核操作系统设计考虑</a:t>
            </a:r>
            <a:endParaRPr lang="zh-CN"/>
          </a:p>
        </p:txBody>
      </p:sp>
      <p:sp>
        <p:nvSpPr>
          <p:cNvPr id="143374" name="TextBox 31"/>
          <p:cNvSpPr txBox="1">
            <a:spLocks noChangeArrowheads="1"/>
          </p:cNvSpPr>
          <p:nvPr/>
        </p:nvSpPr>
        <p:spPr bwMode="auto">
          <a:xfrm>
            <a:off x="5148263" y="2998788"/>
            <a:ext cx="1511300" cy="646112"/>
          </a:xfrm>
          <a:prstGeom prst="rect">
            <a:avLst/>
          </a:prstGeom>
          <a:solidFill>
            <a:srgbClr val="66FFCC"/>
          </a:solidFill>
          <a:ln w="9525">
            <a:solidFill>
              <a:schemeClr val="tx1"/>
            </a:solidFill>
            <a:miter lim="800000"/>
            <a:headEnd/>
            <a:tailEnd/>
          </a:ln>
        </p:spPr>
        <p:txBody>
          <a:bodyPr>
            <a:spAutoFit/>
          </a:bodyPr>
          <a:lstStyle/>
          <a:p>
            <a:r>
              <a:rPr lang="zh-CN" altLang="zh-CN" sz="1800"/>
              <a:t>多核操作系统设计考虑</a:t>
            </a:r>
          </a:p>
        </p:txBody>
      </p:sp>
      <p:cxnSp>
        <p:nvCxnSpPr>
          <p:cNvPr id="143375" name="直接连接符 19"/>
          <p:cNvCxnSpPr>
            <a:cxnSpLocks noChangeShapeType="1"/>
            <a:stCxn id="143363" idx="2"/>
          </p:cNvCxnSpPr>
          <p:nvPr/>
        </p:nvCxnSpPr>
        <p:spPr bwMode="auto">
          <a:xfrm>
            <a:off x="3851275" y="3806825"/>
            <a:ext cx="0" cy="990600"/>
          </a:xfrm>
          <a:prstGeom prst="line">
            <a:avLst/>
          </a:prstGeom>
          <a:noFill/>
          <a:ln w="12700" cap="sq" algn="ctr">
            <a:solidFill>
              <a:schemeClr val="tx1"/>
            </a:solidFill>
            <a:round/>
            <a:headEnd/>
            <a:tailEnd type="triangle" w="med" len="med"/>
          </a:ln>
        </p:spPr>
      </p:cxnSp>
      <p:cxnSp>
        <p:nvCxnSpPr>
          <p:cNvPr id="143376" name="直接连接符 25"/>
          <p:cNvCxnSpPr>
            <a:cxnSpLocks noChangeShapeType="1"/>
            <a:stCxn id="143363" idx="1"/>
            <a:endCxn id="143365" idx="3"/>
          </p:cNvCxnSpPr>
          <p:nvPr/>
        </p:nvCxnSpPr>
        <p:spPr bwMode="auto">
          <a:xfrm flipH="1" flipV="1">
            <a:off x="2411413" y="3319463"/>
            <a:ext cx="647700" cy="11112"/>
          </a:xfrm>
          <a:prstGeom prst="line">
            <a:avLst/>
          </a:prstGeom>
          <a:noFill/>
          <a:ln w="12700" cap="sq" algn="ctr">
            <a:solidFill>
              <a:schemeClr val="tx1"/>
            </a:solidFill>
            <a:round/>
            <a:headEnd/>
            <a:tailEnd type="triangle" w="med" len="med"/>
          </a:ln>
        </p:spPr>
      </p:cxnSp>
      <p:cxnSp>
        <p:nvCxnSpPr>
          <p:cNvPr id="143377" name="直接连接符 28"/>
          <p:cNvCxnSpPr>
            <a:cxnSpLocks noChangeShapeType="1"/>
            <a:stCxn id="143363" idx="0"/>
          </p:cNvCxnSpPr>
          <p:nvPr/>
        </p:nvCxnSpPr>
        <p:spPr bwMode="auto">
          <a:xfrm flipH="1" flipV="1">
            <a:off x="2916238" y="2420938"/>
            <a:ext cx="935037" cy="431800"/>
          </a:xfrm>
          <a:prstGeom prst="line">
            <a:avLst/>
          </a:prstGeom>
          <a:noFill/>
          <a:ln w="12700" cap="sq" algn="ctr">
            <a:solidFill>
              <a:schemeClr val="tx1"/>
            </a:solidFill>
            <a:round/>
            <a:headEnd/>
            <a:tailEnd type="triangle" w="med" len="med"/>
          </a:ln>
        </p:spPr>
      </p:cxnSp>
      <p:cxnSp>
        <p:nvCxnSpPr>
          <p:cNvPr id="143378" name="直接连接符 32"/>
          <p:cNvCxnSpPr>
            <a:cxnSpLocks noChangeShapeType="1"/>
            <a:endCxn id="143372" idx="2"/>
          </p:cNvCxnSpPr>
          <p:nvPr/>
        </p:nvCxnSpPr>
        <p:spPr bwMode="auto">
          <a:xfrm flipV="1">
            <a:off x="4643438" y="2274888"/>
            <a:ext cx="720725" cy="577850"/>
          </a:xfrm>
          <a:prstGeom prst="line">
            <a:avLst/>
          </a:prstGeom>
          <a:noFill/>
          <a:ln w="12700" cap="sq" algn="ctr">
            <a:solidFill>
              <a:schemeClr val="tx1"/>
            </a:solidFill>
            <a:round/>
            <a:headEnd/>
            <a:tailEnd type="triangle" w="med" len="med"/>
          </a:ln>
        </p:spPr>
      </p:cxnSp>
      <p:cxnSp>
        <p:nvCxnSpPr>
          <p:cNvPr id="143379" name="直接连接符 35"/>
          <p:cNvCxnSpPr>
            <a:cxnSpLocks noChangeShapeType="1"/>
            <a:endCxn id="143374" idx="1"/>
          </p:cNvCxnSpPr>
          <p:nvPr/>
        </p:nvCxnSpPr>
        <p:spPr bwMode="auto">
          <a:xfrm>
            <a:off x="4643438" y="3294063"/>
            <a:ext cx="504825" cy="28575"/>
          </a:xfrm>
          <a:prstGeom prst="line">
            <a:avLst/>
          </a:prstGeom>
          <a:noFill/>
          <a:ln w="12700" cap="sq" algn="ctr">
            <a:solidFill>
              <a:schemeClr val="tx1"/>
            </a:solidFill>
            <a:round/>
            <a:headEnd/>
            <a:tailEnd type="triangle" w="med" len="med"/>
          </a:ln>
        </p:spPr>
      </p:cxnSp>
      <p:cxnSp>
        <p:nvCxnSpPr>
          <p:cNvPr id="143380" name="直接连接符 42"/>
          <p:cNvCxnSpPr>
            <a:cxnSpLocks noChangeShapeType="1"/>
          </p:cNvCxnSpPr>
          <p:nvPr/>
        </p:nvCxnSpPr>
        <p:spPr bwMode="auto">
          <a:xfrm>
            <a:off x="1547813" y="3573463"/>
            <a:ext cx="0" cy="431800"/>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a:xfrm>
            <a:off x="323850" y="188913"/>
            <a:ext cx="8351838" cy="1143000"/>
          </a:xfrm>
        </p:spPr>
        <p:txBody>
          <a:bodyPr/>
          <a:lstStyle/>
          <a:p>
            <a:r>
              <a:rPr lang="zh-CN" altLang="zh-CN" sz="4800" smtClean="0">
                <a:solidFill>
                  <a:srgbClr val="FF0000"/>
                </a:solidFill>
                <a:ea typeface="仿宋_GB2312" pitchFamily="49" charset="-122"/>
              </a:rPr>
              <a:t>并行处理环境下的同步与调度</a:t>
            </a:r>
            <a:endParaRPr lang="zh-CN" altLang="en-US" sz="4800" smtClean="0">
              <a:solidFill>
                <a:srgbClr val="FF0000"/>
              </a:solidFill>
              <a:ea typeface="仿宋_GB2312" pitchFamily="49" charset="-122"/>
            </a:endParaRPr>
          </a:p>
        </p:txBody>
      </p:sp>
      <p:sp>
        <p:nvSpPr>
          <p:cNvPr id="4" name="TextBox 31"/>
          <p:cNvSpPr txBox="1">
            <a:spLocks noChangeArrowheads="1"/>
          </p:cNvSpPr>
          <p:nvPr/>
        </p:nvSpPr>
        <p:spPr bwMode="auto">
          <a:xfrm>
            <a:off x="3059113" y="2852738"/>
            <a:ext cx="1584325" cy="1077912"/>
          </a:xfrm>
          <a:prstGeom prst="rect">
            <a:avLst/>
          </a:prstGeom>
          <a:solidFill>
            <a:schemeClr val="accent5">
              <a:lumMod val="75000"/>
            </a:schemeClr>
          </a:solidFill>
          <a:ln w="9525">
            <a:solidFill>
              <a:schemeClr val="tx1"/>
            </a:solidFill>
            <a:miter lim="800000"/>
            <a:headEnd/>
            <a:tailEnd/>
          </a:ln>
        </p:spPr>
        <p:txBody>
          <a:bodyPr>
            <a:spAutoFit/>
          </a:bodyPr>
          <a:lstStyle/>
          <a:p>
            <a:pPr>
              <a:defRPr/>
            </a:pPr>
            <a:r>
              <a:rPr lang="zh-CN" altLang="zh-CN" sz="3200" dirty="0"/>
              <a:t>并行处理系统</a:t>
            </a:r>
            <a:endParaRPr lang="zh-CN" altLang="en-US" sz="3000" dirty="0"/>
          </a:p>
        </p:txBody>
      </p:sp>
      <p:sp>
        <p:nvSpPr>
          <p:cNvPr id="144388" name="TextBox 31"/>
          <p:cNvSpPr txBox="1">
            <a:spLocks noChangeArrowheads="1"/>
          </p:cNvSpPr>
          <p:nvPr/>
        </p:nvSpPr>
        <p:spPr bwMode="auto">
          <a:xfrm>
            <a:off x="1619250" y="2997200"/>
            <a:ext cx="792163" cy="646113"/>
          </a:xfrm>
          <a:prstGeom prst="rect">
            <a:avLst/>
          </a:prstGeom>
          <a:noFill/>
          <a:ln w="9525">
            <a:solidFill>
              <a:schemeClr val="tx1"/>
            </a:solidFill>
            <a:miter lim="800000"/>
            <a:headEnd/>
            <a:tailEnd/>
          </a:ln>
        </p:spPr>
        <p:txBody>
          <a:bodyPr>
            <a:spAutoFit/>
          </a:bodyPr>
          <a:lstStyle/>
          <a:p>
            <a:r>
              <a:rPr lang="zh-CN" altLang="en-US" sz="1800"/>
              <a:t>同步粒度</a:t>
            </a:r>
          </a:p>
        </p:txBody>
      </p:sp>
      <p:sp>
        <p:nvSpPr>
          <p:cNvPr id="144389" name="TextBox 31"/>
          <p:cNvSpPr txBox="1">
            <a:spLocks noChangeArrowheads="1"/>
          </p:cNvSpPr>
          <p:nvPr/>
        </p:nvSpPr>
        <p:spPr bwMode="auto">
          <a:xfrm>
            <a:off x="1403350" y="1412875"/>
            <a:ext cx="1512888" cy="1230313"/>
          </a:xfrm>
          <a:prstGeom prst="rect">
            <a:avLst/>
          </a:prstGeom>
          <a:noFill/>
          <a:ln w="9525">
            <a:solidFill>
              <a:schemeClr val="tx1"/>
            </a:solidFill>
            <a:miter lim="800000"/>
            <a:headEnd/>
            <a:tailEnd/>
          </a:ln>
        </p:spPr>
        <p:txBody>
          <a:bodyPr>
            <a:spAutoFit/>
          </a:bodyPr>
          <a:lstStyle/>
          <a:p>
            <a:r>
              <a:rPr lang="zh-CN" altLang="zh-CN" sz="1800"/>
              <a:t>细粒度</a:t>
            </a:r>
            <a:r>
              <a:rPr lang="zh-CN" altLang="en-US" sz="1800"/>
              <a:t>、</a:t>
            </a:r>
            <a:r>
              <a:rPr lang="en-US" altLang="zh-CN" sz="1800"/>
              <a:t>中粒度、粗粒度、超粗粒度、独立</a:t>
            </a:r>
            <a:endParaRPr lang="zh-CN" altLang="en-US" sz="1800"/>
          </a:p>
        </p:txBody>
      </p:sp>
      <p:sp>
        <p:nvSpPr>
          <p:cNvPr id="144390" name="TextBox 31"/>
          <p:cNvSpPr txBox="1">
            <a:spLocks noChangeArrowheads="1"/>
          </p:cNvSpPr>
          <p:nvPr/>
        </p:nvSpPr>
        <p:spPr bwMode="auto">
          <a:xfrm>
            <a:off x="5148263" y="2998788"/>
            <a:ext cx="792162" cy="646112"/>
          </a:xfrm>
          <a:prstGeom prst="rect">
            <a:avLst/>
          </a:prstGeom>
          <a:solidFill>
            <a:srgbClr val="C00000"/>
          </a:solidFill>
          <a:ln w="9525">
            <a:solidFill>
              <a:schemeClr val="tx1"/>
            </a:solidFill>
            <a:miter lim="800000"/>
            <a:headEnd/>
            <a:tailEnd/>
          </a:ln>
        </p:spPr>
        <p:txBody>
          <a:bodyPr>
            <a:spAutoFit/>
          </a:bodyPr>
          <a:lstStyle/>
          <a:p>
            <a:r>
              <a:rPr lang="zh-CN" altLang="en-US" sz="1800"/>
              <a:t>同步方式</a:t>
            </a:r>
          </a:p>
        </p:txBody>
      </p:sp>
      <p:sp>
        <p:nvSpPr>
          <p:cNvPr id="144391" name="Rectangle 1"/>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eaLnBrk="0" hangingPunct="0">
              <a:buFontTx/>
              <a:buChar char="•"/>
            </a:pPr>
            <a:r>
              <a:rPr lang="zh-CN" altLang="en-US" sz="1000">
                <a:latin typeface="Calibri" pitchFamily="34" charset="0"/>
                <a:ea typeface="Microsoft JhengHei" charset="-120"/>
              </a:rPr>
              <a:t>硬件原子操作</a:t>
            </a:r>
            <a:endParaRPr lang="zh-CN" altLang="en-US"/>
          </a:p>
        </p:txBody>
      </p:sp>
      <p:sp>
        <p:nvSpPr>
          <p:cNvPr id="144392" name="TextBox 31"/>
          <p:cNvSpPr txBox="1">
            <a:spLocks noChangeArrowheads="1"/>
          </p:cNvSpPr>
          <p:nvPr/>
        </p:nvSpPr>
        <p:spPr bwMode="auto">
          <a:xfrm>
            <a:off x="4643438" y="1557338"/>
            <a:ext cx="1441450" cy="922337"/>
          </a:xfrm>
          <a:prstGeom prst="rect">
            <a:avLst/>
          </a:prstGeom>
          <a:solidFill>
            <a:srgbClr val="C00000"/>
          </a:solidFill>
          <a:ln w="9525">
            <a:solidFill>
              <a:schemeClr val="tx1"/>
            </a:solidFill>
            <a:miter lim="800000"/>
            <a:headEnd/>
            <a:tailEnd/>
          </a:ln>
        </p:spPr>
        <p:txBody>
          <a:bodyPr>
            <a:spAutoFit/>
          </a:bodyPr>
          <a:lstStyle/>
          <a:p>
            <a:r>
              <a:rPr lang="en-US" altLang="zh-CN" sz="1800"/>
              <a:t>硬件原子操作、 锁机制、</a:t>
            </a:r>
            <a:r>
              <a:rPr lang="zh-CN" altLang="zh-CN" sz="1800"/>
              <a:t>两阶段锁</a:t>
            </a:r>
            <a:endParaRPr lang="zh-CN" altLang="en-US" sz="1800"/>
          </a:p>
        </p:txBody>
      </p:sp>
      <p:sp>
        <p:nvSpPr>
          <p:cNvPr id="144393" name="TextBox 31"/>
          <p:cNvSpPr txBox="1">
            <a:spLocks noChangeArrowheads="1"/>
          </p:cNvSpPr>
          <p:nvPr/>
        </p:nvSpPr>
        <p:spPr bwMode="auto">
          <a:xfrm>
            <a:off x="2195513" y="4292600"/>
            <a:ext cx="1296987" cy="1016000"/>
          </a:xfrm>
          <a:prstGeom prst="rect">
            <a:avLst/>
          </a:prstGeom>
          <a:solidFill>
            <a:srgbClr val="BEBA06"/>
          </a:solidFill>
          <a:ln w="9525">
            <a:solidFill>
              <a:schemeClr val="tx1"/>
            </a:solidFill>
            <a:miter lim="800000"/>
            <a:headEnd/>
            <a:tailEnd/>
          </a:ln>
        </p:spPr>
        <p:txBody>
          <a:bodyPr>
            <a:spAutoFit/>
          </a:bodyPr>
          <a:lstStyle/>
          <a:p>
            <a:pPr marL="0" lvl="2"/>
            <a:r>
              <a:rPr lang="zh-CN" altLang="zh-CN"/>
              <a:t>多处理器调度设计要点</a:t>
            </a:r>
            <a:endParaRPr lang="zh-CN" altLang="en-US" sz="1800"/>
          </a:p>
        </p:txBody>
      </p:sp>
      <p:sp>
        <p:nvSpPr>
          <p:cNvPr id="144394" name="TextBox 31"/>
          <p:cNvSpPr txBox="1">
            <a:spLocks noChangeArrowheads="1"/>
          </p:cNvSpPr>
          <p:nvPr/>
        </p:nvSpPr>
        <p:spPr bwMode="auto">
          <a:xfrm>
            <a:off x="3851275" y="4449763"/>
            <a:ext cx="1296988" cy="708025"/>
          </a:xfrm>
          <a:prstGeom prst="rect">
            <a:avLst/>
          </a:prstGeom>
          <a:solidFill>
            <a:srgbClr val="265C9E"/>
          </a:solidFill>
          <a:ln w="9525">
            <a:solidFill>
              <a:schemeClr val="tx1"/>
            </a:solidFill>
            <a:miter lim="800000"/>
            <a:headEnd/>
            <a:tailEnd/>
          </a:ln>
        </p:spPr>
        <p:txBody>
          <a:bodyPr>
            <a:spAutoFit/>
          </a:bodyPr>
          <a:lstStyle/>
          <a:p>
            <a:pPr marL="0" lvl="2"/>
            <a:r>
              <a:rPr lang="zh-CN" altLang="zh-CN"/>
              <a:t>多处理器调度</a:t>
            </a:r>
            <a:r>
              <a:rPr lang="zh-CN" altLang="en-US"/>
              <a:t>算法</a:t>
            </a:r>
            <a:endParaRPr lang="zh-CN" altLang="en-US" sz="1800"/>
          </a:p>
        </p:txBody>
      </p:sp>
      <p:sp>
        <p:nvSpPr>
          <p:cNvPr id="144395" name="TextBox 31"/>
          <p:cNvSpPr txBox="1">
            <a:spLocks noChangeArrowheads="1"/>
          </p:cNvSpPr>
          <p:nvPr/>
        </p:nvSpPr>
        <p:spPr bwMode="auto">
          <a:xfrm>
            <a:off x="395288" y="3860800"/>
            <a:ext cx="1368425" cy="1754188"/>
          </a:xfrm>
          <a:prstGeom prst="rect">
            <a:avLst/>
          </a:prstGeom>
          <a:solidFill>
            <a:srgbClr val="BEBA06"/>
          </a:solidFill>
          <a:ln w="9525">
            <a:solidFill>
              <a:schemeClr val="tx1"/>
            </a:solidFill>
            <a:miter lim="800000"/>
            <a:headEnd/>
            <a:tailEnd/>
          </a:ln>
        </p:spPr>
        <p:txBody>
          <a:bodyPr>
            <a:spAutoFit/>
          </a:bodyPr>
          <a:lstStyle/>
          <a:p>
            <a:pPr marL="0" lvl="2"/>
            <a:r>
              <a:rPr lang="zh-CN" altLang="zh-CN" sz="1800"/>
              <a:t>如何</a:t>
            </a:r>
            <a:r>
              <a:rPr lang="zh-CN" altLang="en-US" sz="1800"/>
              <a:t>为</a:t>
            </a:r>
            <a:r>
              <a:rPr lang="zh-CN" altLang="zh-CN" sz="1800"/>
              <a:t>进程分配处理器</a:t>
            </a:r>
            <a:r>
              <a:rPr lang="zh-CN" altLang="en-US" sz="1800"/>
              <a:t>、</a:t>
            </a:r>
            <a:r>
              <a:rPr lang="en-US" altLang="zh-CN" sz="1800"/>
              <a:t> 是否要在处理器上支持多道、</a:t>
            </a:r>
            <a:r>
              <a:rPr lang="zh-CN" altLang="zh-CN" sz="1800"/>
              <a:t>如何指派进程</a:t>
            </a:r>
            <a:endParaRPr lang="zh-CN" altLang="en-US" sz="1800"/>
          </a:p>
        </p:txBody>
      </p:sp>
      <p:cxnSp>
        <p:nvCxnSpPr>
          <p:cNvPr id="144396" name="直接连接符 15"/>
          <p:cNvCxnSpPr>
            <a:cxnSpLocks noChangeShapeType="1"/>
          </p:cNvCxnSpPr>
          <p:nvPr/>
        </p:nvCxnSpPr>
        <p:spPr bwMode="auto">
          <a:xfrm flipH="1" flipV="1">
            <a:off x="2411413" y="3319463"/>
            <a:ext cx="647700" cy="11112"/>
          </a:xfrm>
          <a:prstGeom prst="line">
            <a:avLst/>
          </a:prstGeom>
          <a:noFill/>
          <a:ln w="12700" cap="sq" algn="ctr">
            <a:solidFill>
              <a:schemeClr val="tx1"/>
            </a:solidFill>
            <a:round/>
            <a:headEnd/>
            <a:tailEnd type="triangle" w="med" len="med"/>
          </a:ln>
        </p:spPr>
      </p:cxnSp>
      <p:cxnSp>
        <p:nvCxnSpPr>
          <p:cNvPr id="144397" name="直接连接符 16"/>
          <p:cNvCxnSpPr>
            <a:cxnSpLocks noChangeShapeType="1"/>
          </p:cNvCxnSpPr>
          <p:nvPr/>
        </p:nvCxnSpPr>
        <p:spPr bwMode="auto">
          <a:xfrm flipH="1" flipV="1">
            <a:off x="1763713" y="4868863"/>
            <a:ext cx="431800" cy="9525"/>
          </a:xfrm>
          <a:prstGeom prst="line">
            <a:avLst/>
          </a:prstGeom>
          <a:noFill/>
          <a:ln w="12700" cap="sq" algn="ctr">
            <a:solidFill>
              <a:schemeClr val="tx1"/>
            </a:solidFill>
            <a:round/>
            <a:headEnd/>
            <a:tailEnd type="triangle" w="med" len="med"/>
          </a:ln>
        </p:spPr>
      </p:cxnSp>
      <p:cxnSp>
        <p:nvCxnSpPr>
          <p:cNvPr id="144398" name="直接连接符 18"/>
          <p:cNvCxnSpPr>
            <a:cxnSpLocks noChangeShapeType="1"/>
            <a:stCxn id="144388" idx="0"/>
          </p:cNvCxnSpPr>
          <p:nvPr/>
        </p:nvCxnSpPr>
        <p:spPr bwMode="auto">
          <a:xfrm flipV="1">
            <a:off x="2016125" y="2636838"/>
            <a:ext cx="34925" cy="360362"/>
          </a:xfrm>
          <a:prstGeom prst="line">
            <a:avLst/>
          </a:prstGeom>
          <a:noFill/>
          <a:ln w="12700" cap="sq" algn="ctr">
            <a:solidFill>
              <a:schemeClr val="tx1"/>
            </a:solidFill>
            <a:round/>
            <a:headEnd/>
            <a:tailEnd type="triangle" w="med" len="med"/>
          </a:ln>
        </p:spPr>
      </p:cxnSp>
      <p:cxnSp>
        <p:nvCxnSpPr>
          <p:cNvPr id="144399" name="直接连接符 23"/>
          <p:cNvCxnSpPr>
            <a:cxnSpLocks noChangeShapeType="1"/>
          </p:cNvCxnSpPr>
          <p:nvPr/>
        </p:nvCxnSpPr>
        <p:spPr bwMode="auto">
          <a:xfrm flipH="1">
            <a:off x="2555875" y="3933825"/>
            <a:ext cx="503238" cy="358775"/>
          </a:xfrm>
          <a:prstGeom prst="line">
            <a:avLst/>
          </a:prstGeom>
          <a:noFill/>
          <a:ln w="12700" cap="sq" algn="ctr">
            <a:solidFill>
              <a:schemeClr val="tx1"/>
            </a:solidFill>
            <a:round/>
            <a:headEnd/>
            <a:tailEnd type="triangle" w="med" len="med"/>
          </a:ln>
        </p:spPr>
      </p:cxnSp>
      <p:cxnSp>
        <p:nvCxnSpPr>
          <p:cNvPr id="144400" name="直接连接符 27"/>
          <p:cNvCxnSpPr>
            <a:cxnSpLocks noChangeShapeType="1"/>
            <a:stCxn id="4" idx="3"/>
          </p:cNvCxnSpPr>
          <p:nvPr/>
        </p:nvCxnSpPr>
        <p:spPr bwMode="auto">
          <a:xfrm flipV="1">
            <a:off x="4643438" y="3357563"/>
            <a:ext cx="504825" cy="33337"/>
          </a:xfrm>
          <a:prstGeom prst="line">
            <a:avLst/>
          </a:prstGeom>
          <a:noFill/>
          <a:ln w="12700" cap="sq" algn="ctr">
            <a:solidFill>
              <a:schemeClr val="tx1"/>
            </a:solidFill>
            <a:round/>
            <a:headEnd/>
            <a:tailEnd type="triangle" w="med" len="med"/>
          </a:ln>
        </p:spPr>
      </p:cxnSp>
      <p:cxnSp>
        <p:nvCxnSpPr>
          <p:cNvPr id="144401" name="直接连接符 33"/>
          <p:cNvCxnSpPr>
            <a:cxnSpLocks noChangeShapeType="1"/>
            <a:stCxn id="144390" idx="0"/>
          </p:cNvCxnSpPr>
          <p:nvPr/>
        </p:nvCxnSpPr>
        <p:spPr bwMode="auto">
          <a:xfrm flipH="1" flipV="1">
            <a:off x="5508625" y="2492375"/>
            <a:ext cx="34925" cy="506413"/>
          </a:xfrm>
          <a:prstGeom prst="line">
            <a:avLst/>
          </a:prstGeom>
          <a:noFill/>
          <a:ln w="12700" cap="sq" algn="ctr">
            <a:solidFill>
              <a:schemeClr val="tx1"/>
            </a:solidFill>
            <a:round/>
            <a:headEnd/>
            <a:tailEnd type="triangle" w="med" len="med"/>
          </a:ln>
        </p:spPr>
      </p:cxnSp>
      <p:cxnSp>
        <p:nvCxnSpPr>
          <p:cNvPr id="144402" name="直接连接符 38"/>
          <p:cNvCxnSpPr>
            <a:cxnSpLocks noChangeShapeType="1"/>
          </p:cNvCxnSpPr>
          <p:nvPr/>
        </p:nvCxnSpPr>
        <p:spPr bwMode="auto">
          <a:xfrm>
            <a:off x="4356100" y="3933825"/>
            <a:ext cx="0" cy="503238"/>
          </a:xfrm>
          <a:prstGeom prst="line">
            <a:avLst/>
          </a:prstGeom>
          <a:noFill/>
          <a:ln w="12700" cap="sq" algn="ctr">
            <a:solidFill>
              <a:schemeClr val="tx1"/>
            </a:solidFill>
            <a:round/>
            <a:headEnd/>
            <a:tailEnd type="triangle" w="med" len="med"/>
          </a:ln>
        </p:spPr>
      </p:cxnSp>
      <p:sp>
        <p:nvSpPr>
          <p:cNvPr id="144403" name="TextBox 31"/>
          <p:cNvSpPr txBox="1">
            <a:spLocks noChangeArrowheads="1"/>
          </p:cNvSpPr>
          <p:nvPr/>
        </p:nvSpPr>
        <p:spPr bwMode="auto">
          <a:xfrm>
            <a:off x="5580063" y="4005263"/>
            <a:ext cx="1512887" cy="2092325"/>
          </a:xfrm>
          <a:prstGeom prst="rect">
            <a:avLst/>
          </a:prstGeom>
          <a:solidFill>
            <a:srgbClr val="265C9E"/>
          </a:solidFill>
          <a:ln w="9525">
            <a:solidFill>
              <a:schemeClr val="tx1"/>
            </a:solidFill>
            <a:miter lim="800000"/>
            <a:headEnd/>
            <a:tailEnd/>
          </a:ln>
        </p:spPr>
        <p:txBody>
          <a:bodyPr>
            <a:spAutoFit/>
          </a:bodyPr>
          <a:lstStyle/>
          <a:p>
            <a:pPr marL="0" lvl="2"/>
            <a:r>
              <a:rPr lang="en-US" altLang="zh-CN" sz="1800"/>
              <a:t>1.</a:t>
            </a:r>
            <a:r>
              <a:rPr lang="zh-CN" altLang="zh-CN" sz="1800"/>
              <a:t>负载共享调度算法</a:t>
            </a:r>
            <a:endParaRPr lang="en-US" altLang="zh-CN" sz="1800"/>
          </a:p>
          <a:p>
            <a:pPr marL="0" lvl="2"/>
            <a:r>
              <a:rPr lang="en-US" altLang="zh-CN" sz="1800"/>
              <a:t>2.</a:t>
            </a:r>
            <a:r>
              <a:rPr lang="zh-CN" altLang="zh-CN" sz="1800"/>
              <a:t>群调度算法</a:t>
            </a:r>
            <a:endParaRPr lang="en-US" altLang="zh-CN" sz="1800"/>
          </a:p>
          <a:p>
            <a:pPr marL="0" lvl="2"/>
            <a:r>
              <a:rPr lang="en-US" altLang="zh-CN" sz="1800"/>
              <a:t>3.</a:t>
            </a:r>
            <a:r>
              <a:rPr lang="zh-CN" altLang="zh-CN" sz="1800"/>
              <a:t>处理器专派调度算法</a:t>
            </a:r>
          </a:p>
          <a:p>
            <a:pPr marL="0" lvl="2"/>
            <a:r>
              <a:rPr lang="en-US" altLang="zh-CN" sz="1800"/>
              <a:t>4. 动态调度算法</a:t>
            </a:r>
            <a:endParaRPr lang="zh-CN" altLang="en-US" sz="1800"/>
          </a:p>
        </p:txBody>
      </p:sp>
      <p:cxnSp>
        <p:nvCxnSpPr>
          <p:cNvPr id="144404" name="直接连接符 42"/>
          <p:cNvCxnSpPr>
            <a:cxnSpLocks noChangeShapeType="1"/>
            <a:stCxn id="144394" idx="3"/>
          </p:cNvCxnSpPr>
          <p:nvPr/>
        </p:nvCxnSpPr>
        <p:spPr bwMode="auto">
          <a:xfrm flipV="1">
            <a:off x="5148263" y="4797425"/>
            <a:ext cx="503237" cy="6350"/>
          </a:xfrm>
          <a:prstGeom prst="line">
            <a:avLst/>
          </a:prstGeom>
          <a:noFill/>
          <a:ln w="12700" cap="sq" algn="ctr">
            <a:solidFill>
              <a:schemeClr val="tx1"/>
            </a:solidFill>
            <a:round/>
            <a:headEnd/>
            <a:tailEnd type="triangle" w="med" len="med"/>
          </a:ln>
        </p:spPr>
      </p:cxnSp>
      <p:sp>
        <p:nvSpPr>
          <p:cNvPr id="144405" name="TextBox 31"/>
          <p:cNvSpPr txBox="1">
            <a:spLocks noChangeArrowheads="1"/>
          </p:cNvSpPr>
          <p:nvPr/>
        </p:nvSpPr>
        <p:spPr bwMode="auto">
          <a:xfrm>
            <a:off x="3348038" y="1341438"/>
            <a:ext cx="936625" cy="935037"/>
          </a:xfrm>
          <a:prstGeom prst="rect">
            <a:avLst/>
          </a:prstGeom>
          <a:solidFill>
            <a:srgbClr val="FFC000"/>
          </a:solidFill>
          <a:ln w="9525">
            <a:solidFill>
              <a:schemeClr val="tx1"/>
            </a:solidFill>
            <a:miter lim="800000"/>
            <a:headEnd/>
            <a:tailEnd/>
          </a:ln>
        </p:spPr>
        <p:txBody>
          <a:bodyPr>
            <a:spAutoFit/>
          </a:bodyPr>
          <a:lstStyle/>
          <a:p>
            <a:r>
              <a:rPr lang="en-US" altLang="zh-CN" sz="1800"/>
              <a:t> Linux对SMP的支持</a:t>
            </a:r>
            <a:endParaRPr lang="zh-CN" altLang="en-US" sz="1800"/>
          </a:p>
        </p:txBody>
      </p:sp>
      <p:cxnSp>
        <p:nvCxnSpPr>
          <p:cNvPr id="144406" name="直接连接符 47"/>
          <p:cNvCxnSpPr>
            <a:cxnSpLocks noChangeShapeType="1"/>
            <a:stCxn id="4" idx="0"/>
            <a:endCxn id="144405" idx="2"/>
          </p:cNvCxnSpPr>
          <p:nvPr/>
        </p:nvCxnSpPr>
        <p:spPr bwMode="auto">
          <a:xfrm flipH="1" flipV="1">
            <a:off x="3816350" y="2276475"/>
            <a:ext cx="34925" cy="576263"/>
          </a:xfrm>
          <a:prstGeom prst="line">
            <a:avLst/>
          </a:prstGeom>
          <a:noFill/>
          <a:ln w="12700" cap="sq"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a:xfrm>
            <a:off x="228600" y="1981200"/>
            <a:ext cx="8915400" cy="1143000"/>
          </a:xfrm>
        </p:spPr>
        <p:txBody>
          <a:bodyPr/>
          <a:lstStyle/>
          <a:p>
            <a:pPr eaLnBrk="1" hangingPunct="1"/>
            <a:r>
              <a:rPr lang="zh-CN" altLang="en-US" sz="4800" smtClean="0">
                <a:solidFill>
                  <a:srgbClr val="FF0000"/>
                </a:solidFill>
                <a:ea typeface="仿宋_GB2312" pitchFamily="49" charset="-122"/>
              </a:rPr>
              <a:t>操作系统核心知识单元</a:t>
            </a:r>
            <a:br>
              <a:rPr lang="zh-CN" altLang="en-US" sz="4800" smtClean="0">
                <a:solidFill>
                  <a:srgbClr val="FF0000"/>
                </a:solidFill>
                <a:ea typeface="仿宋_GB2312" pitchFamily="49" charset="-122"/>
              </a:rPr>
            </a:br>
            <a:r>
              <a:rPr lang="zh-CN" altLang="en-US" sz="4800" smtClean="0">
                <a:solidFill>
                  <a:srgbClr val="FF0000"/>
                </a:solidFill>
                <a:ea typeface="仿宋_GB2312" pitchFamily="49" charset="-122"/>
              </a:rPr>
              <a:t>及知识点</a:t>
            </a:r>
          </a:p>
        </p:txBody>
      </p:sp>
    </p:spTree>
  </p:cSld>
  <p:clrMapOvr>
    <a:masterClrMapping/>
  </p:clrMapOvr>
  <p:transition>
    <p:checke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28600" y="228600"/>
            <a:ext cx="8915400" cy="1143000"/>
          </a:xfrm>
        </p:spPr>
        <p:txBody>
          <a:bodyPr/>
          <a:lstStyle/>
          <a:p>
            <a:pPr eaLnBrk="1" hangingPunct="1"/>
            <a:r>
              <a:rPr lang="zh-CN" altLang="en-US" sz="4800" smtClean="0">
                <a:solidFill>
                  <a:srgbClr val="FF0000"/>
                </a:solidFill>
                <a:ea typeface="仿宋_GB2312" pitchFamily="49" charset="-122"/>
              </a:rPr>
              <a:t>操作系统核心知识单元</a:t>
            </a:r>
          </a:p>
        </p:txBody>
      </p:sp>
      <p:sp>
        <p:nvSpPr>
          <p:cNvPr id="146435" name="Rectangle 3"/>
          <p:cNvSpPr>
            <a:spLocks noGrp="1" noChangeArrowheads="1"/>
          </p:cNvSpPr>
          <p:nvPr>
            <p:ph type="body" idx="1"/>
          </p:nvPr>
        </p:nvSpPr>
        <p:spPr>
          <a:xfrm>
            <a:off x="914400" y="1295400"/>
            <a:ext cx="7772400" cy="5029200"/>
          </a:xfrm>
        </p:spPr>
        <p:txBody>
          <a:bodyPr/>
          <a:lstStyle/>
          <a:p>
            <a:pPr eaLnBrk="1" hangingPunct="1"/>
            <a:r>
              <a:rPr lang="en-US" altLang="zh-CN" smtClean="0">
                <a:latin typeface="仿宋_GB2312" pitchFamily="49" charset="-122"/>
                <a:ea typeface="仿宋_GB2312" pitchFamily="49" charset="-122"/>
              </a:rPr>
              <a:t>OS1-</a:t>
            </a:r>
            <a:r>
              <a:rPr lang="zh-CN" altLang="en-US" smtClean="0">
                <a:latin typeface="仿宋_GB2312" pitchFamily="49" charset="-122"/>
                <a:ea typeface="仿宋_GB2312" pitchFamily="49" charset="-122"/>
              </a:rPr>
              <a:t>操作系统概述</a:t>
            </a:r>
          </a:p>
          <a:p>
            <a:pPr eaLnBrk="1" hangingPunct="1"/>
            <a:r>
              <a:rPr lang="en-US" altLang="zh-CN" smtClean="0">
                <a:latin typeface="仿宋_GB2312" pitchFamily="49" charset="-122"/>
                <a:ea typeface="仿宋_GB2312" pitchFamily="49" charset="-122"/>
              </a:rPr>
              <a:t>OS2-</a:t>
            </a:r>
            <a:r>
              <a:rPr lang="zh-CN" altLang="en-US" smtClean="0">
                <a:latin typeface="仿宋_GB2312" pitchFamily="49" charset="-122"/>
                <a:ea typeface="仿宋_GB2312" pitchFamily="49" charset="-122"/>
              </a:rPr>
              <a:t>操作系统原理</a:t>
            </a:r>
          </a:p>
          <a:p>
            <a:pPr eaLnBrk="1" hangingPunct="1"/>
            <a:r>
              <a:rPr lang="en-US" altLang="zh-CN" smtClean="0">
                <a:latin typeface="仿宋_GB2312" pitchFamily="49" charset="-122"/>
                <a:ea typeface="仿宋_GB2312" pitchFamily="49" charset="-122"/>
              </a:rPr>
              <a:t>OS3-</a:t>
            </a:r>
            <a:r>
              <a:rPr lang="zh-CN" altLang="en-US" smtClean="0">
                <a:latin typeface="仿宋_GB2312" pitchFamily="49" charset="-122"/>
                <a:ea typeface="仿宋_GB2312" pitchFamily="49" charset="-122"/>
              </a:rPr>
              <a:t>并发性</a:t>
            </a:r>
          </a:p>
          <a:p>
            <a:pPr eaLnBrk="1" hangingPunct="1"/>
            <a:r>
              <a:rPr lang="en-US" altLang="zh-CN" smtClean="0">
                <a:latin typeface="仿宋_GB2312" pitchFamily="49" charset="-122"/>
                <a:ea typeface="仿宋_GB2312" pitchFamily="49" charset="-122"/>
              </a:rPr>
              <a:t>OS4-</a:t>
            </a:r>
            <a:r>
              <a:rPr lang="zh-CN" altLang="en-US" smtClean="0">
                <a:latin typeface="仿宋_GB2312" pitchFamily="49" charset="-122"/>
                <a:ea typeface="仿宋_GB2312" pitchFamily="49" charset="-122"/>
              </a:rPr>
              <a:t>调度和分派</a:t>
            </a:r>
          </a:p>
          <a:p>
            <a:pPr eaLnBrk="1" hangingPunct="1"/>
            <a:r>
              <a:rPr lang="en-US" altLang="zh-CN" smtClean="0">
                <a:latin typeface="仿宋_GB2312" pitchFamily="49" charset="-122"/>
                <a:ea typeface="仿宋_GB2312" pitchFamily="49" charset="-122"/>
              </a:rPr>
              <a:t>OS5-</a:t>
            </a:r>
            <a:r>
              <a:rPr lang="zh-CN" altLang="en-US" smtClean="0">
                <a:latin typeface="仿宋_GB2312" pitchFamily="49" charset="-122"/>
                <a:ea typeface="仿宋_GB2312" pitchFamily="49" charset="-122"/>
              </a:rPr>
              <a:t>内存管理</a:t>
            </a:r>
          </a:p>
          <a:p>
            <a:pPr eaLnBrk="1" hangingPunct="1"/>
            <a:r>
              <a:rPr lang="en-US" altLang="zh-CN" smtClean="0">
                <a:latin typeface="仿宋_GB2312" pitchFamily="49" charset="-122"/>
                <a:ea typeface="仿宋_GB2312" pitchFamily="49" charset="-122"/>
              </a:rPr>
              <a:t>OS6-</a:t>
            </a:r>
            <a:r>
              <a:rPr lang="zh-CN" altLang="en-US" smtClean="0">
                <a:latin typeface="仿宋_GB2312" pitchFamily="49" charset="-122"/>
                <a:ea typeface="仿宋_GB2312" pitchFamily="49" charset="-122"/>
              </a:rPr>
              <a:t>设备管理</a:t>
            </a:r>
          </a:p>
          <a:p>
            <a:pPr eaLnBrk="1" hangingPunct="1"/>
            <a:r>
              <a:rPr lang="en-US" altLang="zh-CN" smtClean="0">
                <a:latin typeface="仿宋_GB2312" pitchFamily="49" charset="-122"/>
                <a:ea typeface="仿宋_GB2312" pitchFamily="49" charset="-122"/>
              </a:rPr>
              <a:t>OS7-</a:t>
            </a:r>
            <a:r>
              <a:rPr lang="zh-CN" altLang="en-US" smtClean="0">
                <a:latin typeface="仿宋_GB2312" pitchFamily="49" charset="-122"/>
                <a:ea typeface="仿宋_GB2312" pitchFamily="49" charset="-122"/>
              </a:rPr>
              <a:t>安全与保护</a:t>
            </a:r>
          </a:p>
          <a:p>
            <a:pPr eaLnBrk="1" hangingPunct="1"/>
            <a:r>
              <a:rPr lang="en-US" altLang="zh-CN" smtClean="0">
                <a:latin typeface="仿宋_GB2312" pitchFamily="49" charset="-122"/>
                <a:ea typeface="仿宋_GB2312" pitchFamily="49" charset="-122"/>
              </a:rPr>
              <a:t>OS8-</a:t>
            </a:r>
            <a:r>
              <a:rPr lang="zh-CN" altLang="en-US" smtClean="0">
                <a:latin typeface="仿宋_GB2312" pitchFamily="49" charset="-122"/>
                <a:ea typeface="仿宋_GB2312" pitchFamily="49" charset="-122"/>
              </a:rPr>
              <a:t>文件管理</a:t>
            </a:r>
          </a:p>
          <a:p>
            <a:pPr eaLnBrk="1" hangingPunct="1"/>
            <a:endParaRPr lang="zh-CN" altLang="en-US" smtClean="0">
              <a:latin typeface="仿宋_GB2312" pitchFamily="49" charset="-122"/>
              <a:ea typeface="仿宋_GB2312" pitchFamily="49" charset="-122"/>
            </a:endParaRPr>
          </a:p>
          <a:p>
            <a:pPr eaLnBrk="1" hangingPunct="1"/>
            <a:endParaRPr lang="zh-CN" altLang="en-US" smtClean="0">
              <a:latin typeface="仿宋_GB2312" pitchFamily="49" charset="-122"/>
              <a:ea typeface="仿宋_GB2312" pitchFamily="49" charset="-122"/>
            </a:endParaRPr>
          </a:p>
          <a:p>
            <a:pPr eaLnBrk="1" hangingPunct="1"/>
            <a:endParaRPr lang="en-US" altLang="zh-CN" smtClean="0"/>
          </a:p>
        </p:txBody>
      </p:sp>
    </p:spTree>
  </p:cSld>
  <p:clrMapOvr>
    <a:masterClrMapping/>
  </p:clrMapOvr>
  <p:transition>
    <p:checke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OS1</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47459" name="Rectangle 3"/>
          <p:cNvSpPr>
            <a:spLocks noGrp="1" noChangeArrowheads="1"/>
          </p:cNvSpPr>
          <p:nvPr>
            <p:ph type="body" idx="1"/>
          </p:nvPr>
        </p:nvSpPr>
        <p:spPr>
          <a:xfrm>
            <a:off x="838200" y="1143000"/>
            <a:ext cx="7772400" cy="5257800"/>
          </a:xfrm>
        </p:spPr>
        <p:txBody>
          <a:bodyPr/>
          <a:lstStyle/>
          <a:p>
            <a:pPr eaLnBrk="1" hangingPunct="1">
              <a:buFontTx/>
              <a:buNone/>
            </a:pPr>
            <a:r>
              <a:rPr lang="en-US" altLang="zh-CN" sz="2800" smtClean="0">
                <a:solidFill>
                  <a:srgbClr val="120575"/>
                </a:solidFill>
                <a:latin typeface="仿宋_GB2312" pitchFamily="49" charset="-122"/>
                <a:ea typeface="仿宋_GB2312" pitchFamily="49" charset="-122"/>
              </a:rPr>
              <a:t>    </a:t>
            </a:r>
            <a:r>
              <a:rPr lang="en-US" altLang="zh-CN" sz="2800" smtClean="0">
                <a:solidFill>
                  <a:srgbClr val="FF0000"/>
                </a:solidFill>
                <a:latin typeface="仿宋_GB2312" pitchFamily="49" charset="-122"/>
                <a:ea typeface="仿宋_GB2312" pitchFamily="49" charset="-122"/>
              </a:rPr>
              <a:t>OS1-OS</a:t>
            </a:r>
            <a:r>
              <a:rPr lang="zh-CN" altLang="en-US" sz="2800" smtClean="0">
                <a:solidFill>
                  <a:srgbClr val="FF0000"/>
                </a:solidFill>
                <a:latin typeface="仿宋_GB2312" pitchFamily="49" charset="-122"/>
                <a:ea typeface="仿宋_GB2312" pitchFamily="49" charset="-122"/>
              </a:rPr>
              <a:t>概述</a:t>
            </a:r>
          </a:p>
          <a:p>
            <a:pPr eaLnBrk="1" hangingPunct="1"/>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定义和作用</a:t>
            </a:r>
          </a:p>
          <a:p>
            <a:pPr eaLnBrk="1" hangingPunct="1"/>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目标和分类</a:t>
            </a:r>
          </a:p>
          <a:p>
            <a:pPr eaLnBrk="1" hangingPunct="1"/>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特性和功能</a:t>
            </a:r>
          </a:p>
          <a:p>
            <a:pPr eaLnBrk="1" hangingPunct="1"/>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资源管理技术</a:t>
            </a:r>
            <a:r>
              <a:rPr lang="en-US" altLang="zh-CN" sz="2800" smtClean="0">
                <a:latin typeface="仿宋_GB2312" pitchFamily="49" charset="-122"/>
                <a:ea typeface="仿宋_GB2312" pitchFamily="49" charset="-122"/>
              </a:rPr>
              <a:t>(复用、虚拟、抽象)</a:t>
            </a:r>
            <a:endParaRPr lang="zh-CN" altLang="en-US" sz="2800" smtClean="0">
              <a:latin typeface="仿宋_GB2312" pitchFamily="49" charset="-122"/>
              <a:ea typeface="仿宋_GB2312" pitchFamily="49" charset="-122"/>
            </a:endParaRPr>
          </a:p>
          <a:p>
            <a:pPr eaLnBrk="1" hangingPunct="1"/>
            <a:r>
              <a:rPr lang="en-US" altLang="zh-CN" sz="2800" smtClean="0">
                <a:latin typeface="仿宋_GB2312" pitchFamily="49" charset="-122"/>
                <a:ea typeface="仿宋_GB2312" pitchFamily="49" charset="-122"/>
              </a:rPr>
              <a:t>OS操作系统虚</a:t>
            </a:r>
            <a:r>
              <a:rPr lang="zh-CN" altLang="en-US" sz="2800" smtClean="0">
                <a:latin typeface="仿宋_GB2312" pitchFamily="49" charset="-122"/>
                <a:ea typeface="仿宋_GB2312" pitchFamily="49" charset="-122"/>
              </a:rPr>
              <a:t>拟机</a:t>
            </a:r>
          </a:p>
          <a:p>
            <a:pPr eaLnBrk="1" hangingPunct="1"/>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在计算机系统中的地位</a:t>
            </a:r>
          </a:p>
          <a:p>
            <a:pPr eaLnBrk="1" hangingPunct="1"/>
            <a:r>
              <a:rPr lang="en-US" altLang="zh-CN" sz="2800" smtClean="0">
                <a:latin typeface="仿宋_GB2312" pitchFamily="49" charset="-122"/>
                <a:ea typeface="仿宋_GB2312" pitchFamily="49" charset="-122"/>
              </a:rPr>
              <a:t>OS与支撑软件及应用软件的区别</a:t>
            </a:r>
            <a:endParaRPr lang="zh-CN" altLang="en-US" sz="2800" smtClean="0">
              <a:latin typeface="仿宋_GB2312" pitchFamily="49" charset="-122"/>
              <a:ea typeface="仿宋_GB2312" pitchFamily="49" charset="-122"/>
            </a:endParaRPr>
          </a:p>
          <a:p>
            <a:pPr eaLnBrk="1" hangingPunct="1"/>
            <a:r>
              <a:rPr lang="zh-CN" altLang="en-US" sz="2800" smtClean="0">
                <a:latin typeface="仿宋_GB2312" pitchFamily="49" charset="-122"/>
                <a:ea typeface="仿宋_GB2312" pitchFamily="49" charset="-122"/>
              </a:rPr>
              <a:t>研究</a:t>
            </a:r>
            <a:r>
              <a:rPr lang="en-US" altLang="zh-CN" sz="2800" smtClean="0">
                <a:latin typeface="仿宋_GB2312" pitchFamily="49" charset="-122"/>
                <a:ea typeface="仿宋_GB2312" pitchFamily="49" charset="-122"/>
              </a:rPr>
              <a:t>OS</a:t>
            </a:r>
            <a:r>
              <a:rPr lang="zh-CN" altLang="en-US" sz="2800" smtClean="0">
                <a:latin typeface="仿宋_GB2312" pitchFamily="49" charset="-122"/>
                <a:ea typeface="仿宋_GB2312" pitchFamily="49" charset="-122"/>
              </a:rPr>
              <a:t>的不同观点</a:t>
            </a:r>
            <a:r>
              <a:rPr lang="en-US" altLang="zh-CN" sz="2800" smtClean="0">
                <a:latin typeface="仿宋_GB2312" pitchFamily="49" charset="-122"/>
                <a:ea typeface="仿宋_GB2312" pitchFamily="49" charset="-122"/>
              </a:rPr>
              <a:t>(服务用户观点、进程交互观点、系统实现观点、资源管理观点)</a:t>
            </a:r>
            <a:endParaRPr lang="zh-CN" altLang="en-US" sz="2800" smtClean="0">
              <a:latin typeface="仿宋_GB2312" pitchFamily="49" charset="-122"/>
              <a:ea typeface="仿宋_GB2312" pitchFamily="49" charset="-122"/>
            </a:endParaRPr>
          </a:p>
          <a:p>
            <a:pPr eaLnBrk="1" hangingPunct="1">
              <a:buFontTx/>
              <a:buNone/>
            </a:pPr>
            <a:endParaRPr lang="zh-CN" altLang="en-US" sz="2800" b="1" smtClean="0">
              <a:solidFill>
                <a:srgbClr val="120575"/>
              </a:solidFill>
              <a:latin typeface="仿宋_GB2312" pitchFamily="49" charset="-122"/>
              <a:ea typeface="仿宋_GB2312" pitchFamily="49" charset="-122"/>
            </a:endParaRPr>
          </a:p>
          <a:p>
            <a:pPr eaLnBrk="1" hangingPunct="1"/>
            <a:endParaRPr lang="en-US" altLang="zh-CN"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OS2</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48483" name="Rectangle 3"/>
          <p:cNvSpPr>
            <a:spLocks noGrp="1" noChangeArrowheads="1"/>
          </p:cNvSpPr>
          <p:nvPr>
            <p:ph type="body" idx="1"/>
          </p:nvPr>
        </p:nvSpPr>
        <p:spPr>
          <a:xfrm>
            <a:off x="685800" y="1143000"/>
            <a:ext cx="7772400" cy="5486400"/>
          </a:xfrm>
        </p:spPr>
        <p:txBody>
          <a:bodyPr/>
          <a:lstStyle/>
          <a:p>
            <a:pPr eaLnBrk="1" hangingPunct="1">
              <a:buFontTx/>
              <a:buNone/>
            </a:pPr>
            <a:r>
              <a:rPr lang="en-US" altLang="zh-CN" smtClean="0">
                <a:solidFill>
                  <a:srgbClr val="120575"/>
                </a:solidFill>
                <a:latin typeface="仿宋_GB2312" pitchFamily="49" charset="-122"/>
                <a:ea typeface="仿宋_GB2312" pitchFamily="49" charset="-122"/>
              </a:rPr>
              <a:t>    </a:t>
            </a:r>
            <a:r>
              <a:rPr lang="en-US" altLang="zh-CN" smtClean="0">
                <a:solidFill>
                  <a:srgbClr val="FF0000"/>
                </a:solidFill>
                <a:latin typeface="仿宋_GB2312" pitchFamily="49" charset="-122"/>
                <a:ea typeface="仿宋_GB2312" pitchFamily="49" charset="-122"/>
              </a:rPr>
              <a:t>OS2-OS</a:t>
            </a:r>
            <a:r>
              <a:rPr lang="zh-CN" altLang="en-US" smtClean="0">
                <a:solidFill>
                  <a:srgbClr val="FF0000"/>
                </a:solidFill>
                <a:latin typeface="仿宋_GB2312" pitchFamily="49" charset="-122"/>
                <a:ea typeface="仿宋_GB2312" pitchFamily="49" charset="-122"/>
              </a:rPr>
              <a:t>原理</a:t>
            </a:r>
          </a:p>
          <a:p>
            <a:pPr eaLnBrk="1" hangingPunct="1"/>
            <a:r>
              <a:rPr lang="zh-CN" altLang="en-US" smtClean="0">
                <a:latin typeface="仿宋_GB2312" pitchFamily="49" charset="-122"/>
                <a:ea typeface="仿宋_GB2312" pitchFamily="49" charset="-122"/>
              </a:rPr>
              <a:t>特权指令、访管指令和原语</a:t>
            </a:r>
          </a:p>
          <a:p>
            <a:pPr eaLnBrk="1" hangingPunct="1"/>
            <a:r>
              <a:rPr lang="zh-CN" altLang="en-US" smtClean="0">
                <a:latin typeface="仿宋_GB2312" pitchFamily="49" charset="-122"/>
                <a:ea typeface="仿宋_GB2312" pitchFamily="49" charset="-122"/>
              </a:rPr>
              <a:t>处理器状态、状态转换和</a:t>
            </a:r>
            <a:r>
              <a:rPr lang="en-US" altLang="zh-CN" smtClean="0">
                <a:latin typeface="仿宋_GB2312" pitchFamily="49" charset="-122"/>
                <a:ea typeface="仿宋_GB2312" pitchFamily="49" charset="-122"/>
              </a:rPr>
              <a:t>PSW</a:t>
            </a:r>
          </a:p>
          <a:p>
            <a:pPr eaLnBrk="1" hangingPunct="1"/>
            <a:r>
              <a:rPr lang="zh-CN" altLang="en-US" smtClean="0">
                <a:latin typeface="仿宋_GB2312" pitchFamily="49" charset="-122"/>
                <a:ea typeface="仿宋_GB2312" pitchFamily="49" charset="-122"/>
              </a:rPr>
              <a:t>时钟机制、硬件时钟、软件时钟</a:t>
            </a:r>
          </a:p>
          <a:p>
            <a:pPr eaLnBrk="1" hangingPunct="1"/>
            <a:r>
              <a:rPr lang="zh-CN" altLang="en-US" smtClean="0">
                <a:latin typeface="仿宋_GB2312" pitchFamily="49" charset="-122"/>
                <a:ea typeface="仿宋_GB2312" pitchFamily="49" charset="-122"/>
              </a:rPr>
              <a:t>中断机制：概念和分类、技术和实现</a:t>
            </a:r>
          </a:p>
          <a:p>
            <a:pPr eaLnBrk="1" hangingPunct="1"/>
            <a:r>
              <a:rPr lang="en-US" altLang="zh-CN" smtClean="0">
                <a:latin typeface="仿宋_GB2312" pitchFamily="49" charset="-122"/>
                <a:ea typeface="仿宋_GB2312" pitchFamily="49" charset="-122"/>
              </a:rPr>
              <a:t>API1-</a:t>
            </a:r>
            <a:r>
              <a:rPr lang="zh-CN" altLang="en-US" smtClean="0">
                <a:latin typeface="仿宋_GB2312" pitchFamily="49" charset="-122"/>
                <a:ea typeface="仿宋_GB2312" pitchFamily="49" charset="-122"/>
              </a:rPr>
              <a:t>程序接口和系统调用</a:t>
            </a:r>
          </a:p>
          <a:p>
            <a:pPr eaLnBrk="1" hangingPunct="1"/>
            <a:r>
              <a:rPr lang="en-US" altLang="zh-CN" smtClean="0">
                <a:latin typeface="仿宋_GB2312" pitchFamily="49" charset="-122"/>
                <a:ea typeface="仿宋_GB2312" pitchFamily="49" charset="-122"/>
              </a:rPr>
              <a:t>API2-</a:t>
            </a:r>
            <a:r>
              <a:rPr lang="zh-CN" altLang="en-US" smtClean="0">
                <a:latin typeface="仿宋_GB2312" pitchFamily="49" charset="-122"/>
                <a:ea typeface="仿宋_GB2312" pitchFamily="49" charset="-122"/>
              </a:rPr>
              <a:t>操作接口和系统程序</a:t>
            </a:r>
          </a:p>
          <a:p>
            <a:pPr eaLnBrk="1" hangingPunct="1"/>
            <a:r>
              <a:rPr lang="en-US" altLang="zh-CN" smtClean="0">
                <a:latin typeface="仿宋_GB2312" pitchFamily="49" charset="-122"/>
                <a:ea typeface="仿宋_GB2312" pitchFamily="49" charset="-122"/>
              </a:rPr>
              <a:t>OS</a:t>
            </a:r>
            <a:r>
              <a:rPr lang="zh-CN" altLang="en-US" smtClean="0">
                <a:latin typeface="仿宋_GB2312" pitchFamily="49" charset="-122"/>
                <a:ea typeface="仿宋_GB2312" pitchFamily="49" charset="-122"/>
              </a:rPr>
              <a:t>构件，内核分类、功能、属性和特性</a:t>
            </a:r>
          </a:p>
          <a:p>
            <a:pPr eaLnBrk="1" hangingPunct="1"/>
            <a:r>
              <a:rPr lang="zh-CN" altLang="en-US" smtClean="0">
                <a:latin typeface="仿宋_GB2312" pitchFamily="49" charset="-122"/>
                <a:ea typeface="仿宋_GB2312" pitchFamily="49" charset="-122"/>
              </a:rPr>
              <a:t>单内核结构和微内核结构</a:t>
            </a:r>
            <a:endParaRPr lang="zh-CN" altLang="en-US" smtClean="0">
              <a:solidFill>
                <a:srgbClr val="120575"/>
              </a:solidFill>
              <a:latin typeface="仿宋_GB2312" pitchFamily="49" charset="-122"/>
              <a:ea typeface="仿宋_GB2312" pitchFamily="49" charset="-122"/>
            </a:endParaRPr>
          </a:p>
          <a:p>
            <a:pPr eaLnBrk="1" hangingPunct="1">
              <a:buFontTx/>
              <a:buNone/>
            </a:pPr>
            <a:endParaRPr lang="zh-CN" altLang="en-US" b="1" smtClean="0">
              <a:solidFill>
                <a:srgbClr val="120575"/>
              </a:solidFill>
              <a:latin typeface="仿宋_GB2312" pitchFamily="49" charset="-122"/>
              <a:ea typeface="仿宋_GB2312" pitchFamily="49" charset="-122"/>
            </a:endParaRPr>
          </a:p>
          <a:p>
            <a:pPr eaLnBrk="1" hangingPunct="1"/>
            <a:endParaRPr lang="en-US" altLang="zh-CN" sz="3600"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762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OS3</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49507" name="Rectangle 3"/>
          <p:cNvSpPr>
            <a:spLocks noGrp="1" noChangeArrowheads="1"/>
          </p:cNvSpPr>
          <p:nvPr>
            <p:ph type="body" idx="1"/>
          </p:nvPr>
        </p:nvSpPr>
        <p:spPr>
          <a:xfrm>
            <a:off x="685800" y="990600"/>
            <a:ext cx="7924800" cy="5791200"/>
          </a:xfrm>
        </p:spPr>
        <p:txBody>
          <a:bodyPr/>
          <a:lstStyle/>
          <a:p>
            <a:pPr eaLnBrk="1" hangingPunct="1">
              <a:buFontTx/>
              <a:buNone/>
            </a:pPr>
            <a:r>
              <a:rPr lang="en-US" altLang="zh-CN" sz="2800" smtClean="0">
                <a:solidFill>
                  <a:srgbClr val="120575"/>
                </a:solidFill>
                <a:latin typeface="仿宋_GB2312" pitchFamily="49" charset="-122"/>
                <a:ea typeface="仿宋_GB2312" pitchFamily="49" charset="-122"/>
              </a:rPr>
              <a:t>    </a:t>
            </a:r>
            <a:r>
              <a:rPr lang="en-US" altLang="zh-CN" sz="2800" smtClean="0">
                <a:solidFill>
                  <a:srgbClr val="FF0000"/>
                </a:solidFill>
                <a:latin typeface="仿宋_GB2312" pitchFamily="49" charset="-122"/>
                <a:ea typeface="仿宋_GB2312" pitchFamily="49" charset="-122"/>
              </a:rPr>
              <a:t>OS3</a:t>
            </a:r>
            <a:r>
              <a:rPr lang="en-US" altLang="zh-CN" sz="2800" smtClean="0">
                <a:solidFill>
                  <a:srgbClr val="FF0000"/>
                </a:solidFill>
                <a:ea typeface="仿宋_GB2312" pitchFamily="49" charset="-122"/>
              </a:rPr>
              <a:t>—</a:t>
            </a:r>
            <a:r>
              <a:rPr lang="zh-CN" altLang="en-US" sz="2800" smtClean="0">
                <a:solidFill>
                  <a:srgbClr val="FF0000"/>
                </a:solidFill>
                <a:latin typeface="仿宋_GB2312" pitchFamily="49" charset="-122"/>
                <a:ea typeface="仿宋_GB2312" pitchFamily="49" charset="-122"/>
              </a:rPr>
              <a:t>并发性</a:t>
            </a:r>
            <a:endParaRPr lang="zh-CN" altLang="en-US" sz="2800" b="1" smtClean="0">
              <a:solidFill>
                <a:srgbClr val="FF0000"/>
              </a:solidFill>
              <a:latin typeface="仿宋_GB2312" pitchFamily="49" charset="-122"/>
              <a:ea typeface="仿宋_GB2312" pitchFamily="49" charset="-122"/>
            </a:endParaRPr>
          </a:p>
          <a:p>
            <a:pPr eaLnBrk="1" hangingPunct="1"/>
            <a:r>
              <a:rPr lang="zh-CN" altLang="en-US" sz="2400" smtClean="0">
                <a:latin typeface="仿宋_GB2312" pitchFamily="49" charset="-122"/>
                <a:ea typeface="仿宋_GB2312" pitchFamily="49" charset="-122"/>
              </a:rPr>
              <a:t>多道程序，作业、进程</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线程，及联系和区别</a:t>
            </a:r>
          </a:p>
          <a:p>
            <a:pPr eaLnBrk="1" hangingPunct="1"/>
            <a:r>
              <a:rPr lang="zh-CN" altLang="en-US" sz="2400" smtClean="0">
                <a:solidFill>
                  <a:srgbClr val="000000"/>
                </a:solidFill>
                <a:latin typeface="仿宋_GB2312" pitchFamily="49" charset="-122"/>
                <a:ea typeface="仿宋_GB2312" pitchFamily="49" charset="-122"/>
              </a:rPr>
              <a:t>并发性与顺序性，并发进程与时间有关的错误</a:t>
            </a:r>
          </a:p>
          <a:p>
            <a:pPr eaLnBrk="1" hangingPunct="1"/>
            <a:r>
              <a:rPr lang="zh-CN" altLang="en-US" sz="2400" smtClean="0">
                <a:solidFill>
                  <a:srgbClr val="000000"/>
                </a:solidFill>
                <a:latin typeface="仿宋_GB2312" pitchFamily="49" charset="-122"/>
                <a:ea typeface="仿宋_GB2312" pitchFamily="49" charset="-122"/>
              </a:rPr>
              <a:t>进程互斥与临界区、临界资源、竞争条件</a:t>
            </a:r>
          </a:p>
          <a:p>
            <a:pPr eaLnBrk="1" hangingPunct="1"/>
            <a:r>
              <a:rPr lang="zh-CN" altLang="en-US" sz="2400" smtClean="0">
                <a:solidFill>
                  <a:srgbClr val="000000"/>
                </a:solidFill>
                <a:latin typeface="仿宋_GB2312" pitchFamily="49" charset="-122"/>
                <a:ea typeface="仿宋_GB2312" pitchFamily="49" charset="-122"/>
              </a:rPr>
              <a:t>实现临界区管理的硬件设施及软件解法</a:t>
            </a:r>
          </a:p>
          <a:p>
            <a:pPr eaLnBrk="1" hangingPunct="1"/>
            <a:r>
              <a:rPr lang="zh-CN" altLang="en-US" sz="2400" smtClean="0">
                <a:solidFill>
                  <a:srgbClr val="000000"/>
                </a:solidFill>
                <a:latin typeface="仿宋_GB2312" pitchFamily="49" charset="-122"/>
                <a:ea typeface="仿宋_GB2312" pitchFamily="49" charset="-122"/>
              </a:rPr>
              <a:t>进程同步与同步机制，经典同步问题及其求解</a:t>
            </a:r>
          </a:p>
          <a:p>
            <a:pPr eaLnBrk="1" hangingPunct="1"/>
            <a:r>
              <a:rPr lang="zh-CN" altLang="en-US" sz="2400" smtClean="0">
                <a:solidFill>
                  <a:srgbClr val="000000"/>
                </a:solidFill>
                <a:latin typeface="仿宋_GB2312" pitchFamily="49" charset="-122"/>
                <a:ea typeface="仿宋_GB2312" pitchFamily="49" charset="-122"/>
              </a:rPr>
              <a:t>同步机制</a:t>
            </a:r>
            <a:r>
              <a:rPr lang="en-US" altLang="zh-CN" sz="2400" smtClean="0">
                <a:solidFill>
                  <a:srgbClr val="000000"/>
                </a:solidFill>
                <a:ea typeface="仿宋_GB2312" pitchFamily="49" charset="-122"/>
              </a:rPr>
              <a:t>—</a:t>
            </a:r>
            <a:r>
              <a:rPr lang="zh-CN" altLang="en-US" sz="2400" smtClean="0">
                <a:solidFill>
                  <a:srgbClr val="000000"/>
                </a:solidFill>
                <a:latin typeface="仿宋_GB2312" pitchFamily="49" charset="-122"/>
                <a:ea typeface="仿宋_GB2312" pitchFamily="49" charset="-122"/>
              </a:rPr>
              <a:t>信号量和</a:t>
            </a:r>
            <a:r>
              <a:rPr lang="en-US" altLang="zh-CN" sz="2400" smtClean="0">
                <a:solidFill>
                  <a:srgbClr val="000000"/>
                </a:solidFill>
                <a:latin typeface="仿宋_GB2312" pitchFamily="49" charset="-122"/>
                <a:ea typeface="仿宋_GB2312" pitchFamily="49" charset="-122"/>
              </a:rPr>
              <a:t>PV</a:t>
            </a:r>
            <a:r>
              <a:rPr lang="zh-CN" altLang="en-US" sz="2400" smtClean="0">
                <a:solidFill>
                  <a:srgbClr val="000000"/>
                </a:solidFill>
                <a:latin typeface="仿宋_GB2312" pitchFamily="49" charset="-122"/>
                <a:ea typeface="仿宋_GB2312" pitchFamily="49" charset="-122"/>
              </a:rPr>
              <a:t>操作，信号量的物理含义</a:t>
            </a:r>
          </a:p>
          <a:p>
            <a:pPr eaLnBrk="1" hangingPunct="1"/>
            <a:r>
              <a:rPr lang="zh-CN" altLang="en-US" sz="2400" smtClean="0">
                <a:solidFill>
                  <a:srgbClr val="000000"/>
                </a:solidFill>
                <a:latin typeface="仿宋_GB2312" pitchFamily="49" charset="-122"/>
                <a:ea typeface="仿宋_GB2312" pitchFamily="49" charset="-122"/>
              </a:rPr>
              <a:t>同步机制</a:t>
            </a:r>
            <a:r>
              <a:rPr lang="en-US" altLang="zh-CN" sz="2400" smtClean="0">
                <a:solidFill>
                  <a:srgbClr val="000000"/>
                </a:solidFill>
                <a:ea typeface="仿宋_GB2312" pitchFamily="49" charset="-122"/>
              </a:rPr>
              <a:t>—</a:t>
            </a:r>
            <a:r>
              <a:rPr lang="zh-CN" altLang="en-US" sz="2400" smtClean="0">
                <a:solidFill>
                  <a:srgbClr val="000000"/>
                </a:solidFill>
                <a:latin typeface="仿宋_GB2312" pitchFamily="49" charset="-122"/>
                <a:ea typeface="仿宋_GB2312" pitchFamily="49" charset="-122"/>
              </a:rPr>
              <a:t>管程，进程和管程的联系和区别 </a:t>
            </a:r>
            <a:endParaRPr lang="zh-CN" altLang="en-US" sz="2400" smtClean="0">
              <a:latin typeface="仿宋_GB2312" pitchFamily="49" charset="-122"/>
              <a:ea typeface="仿宋_GB2312" pitchFamily="49" charset="-122"/>
            </a:endParaRPr>
          </a:p>
          <a:p>
            <a:pPr eaLnBrk="1" hangingPunct="1"/>
            <a:r>
              <a:rPr lang="zh-CN" altLang="en-US" sz="2400" smtClean="0">
                <a:latin typeface="仿宋_GB2312" pitchFamily="49" charset="-122"/>
                <a:ea typeface="仿宋_GB2312" pitchFamily="49" charset="-122"/>
              </a:rPr>
              <a:t>进程通信：低级通信和高级通信</a:t>
            </a:r>
          </a:p>
          <a:p>
            <a:pPr eaLnBrk="1" hangingPunct="1"/>
            <a:r>
              <a:rPr lang="zh-CN" altLang="en-US" sz="2400" smtClean="0">
                <a:latin typeface="仿宋_GB2312" pitchFamily="49" charset="-122"/>
                <a:ea typeface="仿宋_GB2312" pitchFamily="49" charset="-122"/>
              </a:rPr>
              <a:t>死锁概念、</a:t>
            </a:r>
            <a:r>
              <a:rPr lang="zh-CN" altLang="en-US" sz="2400" smtClean="0">
                <a:solidFill>
                  <a:srgbClr val="000000"/>
                </a:solidFill>
                <a:latin typeface="仿宋_GB2312" pitchFamily="49" charset="-122"/>
                <a:ea typeface="仿宋_GB2312" pitchFamily="49" charset="-122"/>
              </a:rPr>
              <a:t>防止</a:t>
            </a:r>
            <a:r>
              <a:rPr lang="zh-CN" altLang="en-US" sz="2400" smtClean="0">
                <a:latin typeface="仿宋_GB2312" pitchFamily="49" charset="-122"/>
                <a:ea typeface="仿宋_GB2312" pitchFamily="49" charset="-122"/>
              </a:rPr>
              <a:t>、避免及</a:t>
            </a:r>
            <a:r>
              <a:rPr lang="zh-CN" altLang="en-US" sz="2400" smtClean="0">
                <a:solidFill>
                  <a:srgbClr val="000000"/>
                </a:solidFill>
                <a:latin typeface="仿宋_GB2312" pitchFamily="49" charset="-122"/>
                <a:ea typeface="仿宋_GB2312" pitchFamily="49" charset="-122"/>
              </a:rPr>
              <a:t>检测与解除方法</a:t>
            </a:r>
          </a:p>
          <a:p>
            <a:pPr eaLnBrk="1" hangingPunct="1"/>
            <a:r>
              <a:rPr lang="zh-CN" altLang="en-US" sz="2400" smtClean="0">
                <a:solidFill>
                  <a:srgbClr val="000000"/>
                </a:solidFill>
                <a:latin typeface="仿宋_GB2312" pitchFamily="49" charset="-122"/>
                <a:ea typeface="仿宋_GB2312" pitchFamily="49" charset="-122"/>
              </a:rPr>
              <a:t>资源分配图、死锁定理</a:t>
            </a:r>
          </a:p>
          <a:p>
            <a:pPr eaLnBrk="1" hangingPunct="1"/>
            <a:r>
              <a:rPr lang="zh-CN" altLang="en-US" sz="2400" smtClean="0">
                <a:solidFill>
                  <a:srgbClr val="000000"/>
                </a:solidFill>
                <a:latin typeface="仿宋_GB2312" pitchFamily="49" charset="-122"/>
                <a:ea typeface="仿宋_GB2312" pitchFamily="49" charset="-122"/>
              </a:rPr>
              <a:t>死锁与饥饿</a:t>
            </a:r>
          </a:p>
          <a:p>
            <a:pPr eaLnBrk="1" hangingPunct="1">
              <a:buFontTx/>
              <a:buNone/>
            </a:pPr>
            <a:endParaRPr lang="en-US" altLang="zh-CN" sz="2400"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OS4</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50531" name="Rectangle 3"/>
          <p:cNvSpPr>
            <a:spLocks noGrp="1" noChangeArrowheads="1"/>
          </p:cNvSpPr>
          <p:nvPr>
            <p:ph type="body" idx="1"/>
          </p:nvPr>
        </p:nvSpPr>
        <p:spPr>
          <a:xfrm>
            <a:off x="685800" y="1143000"/>
            <a:ext cx="7772400" cy="5257800"/>
          </a:xfrm>
        </p:spPr>
        <p:txBody>
          <a:bodyPr/>
          <a:lstStyle/>
          <a:p>
            <a:pPr eaLnBrk="1" hangingPunct="1">
              <a:lnSpc>
                <a:spcPct val="90000"/>
              </a:lnSpc>
              <a:buFontTx/>
              <a:buNone/>
            </a:pPr>
            <a:r>
              <a:rPr lang="en-US" altLang="zh-CN" sz="2800" smtClean="0">
                <a:solidFill>
                  <a:srgbClr val="120575"/>
                </a:solidFill>
                <a:latin typeface="仿宋_GB2312" pitchFamily="49" charset="-122"/>
                <a:ea typeface="仿宋_GB2312" pitchFamily="49" charset="-122"/>
              </a:rPr>
              <a:t>   </a:t>
            </a:r>
            <a:r>
              <a:rPr lang="en-US" altLang="zh-CN" sz="2800" smtClean="0">
                <a:solidFill>
                  <a:srgbClr val="FF0000"/>
                </a:solidFill>
                <a:latin typeface="仿宋_GB2312" pitchFamily="49" charset="-122"/>
                <a:ea typeface="仿宋_GB2312" pitchFamily="49" charset="-122"/>
              </a:rPr>
              <a:t>OS4-</a:t>
            </a:r>
            <a:r>
              <a:rPr lang="zh-CN" altLang="en-US" sz="2800" smtClean="0">
                <a:solidFill>
                  <a:srgbClr val="FF0000"/>
                </a:solidFill>
                <a:latin typeface="仿宋_GB2312" pitchFamily="49" charset="-122"/>
                <a:ea typeface="仿宋_GB2312" pitchFamily="49" charset="-122"/>
              </a:rPr>
              <a:t>调度和分派</a:t>
            </a:r>
          </a:p>
          <a:p>
            <a:pPr eaLnBrk="1" hangingPunct="1">
              <a:lnSpc>
                <a:spcPct val="90000"/>
              </a:lnSpc>
            </a:pPr>
            <a:r>
              <a:rPr lang="zh-CN" altLang="en-US" sz="2800" smtClean="0">
                <a:latin typeface="仿宋_GB2312" pitchFamily="49" charset="-122"/>
                <a:ea typeface="仿宋_GB2312" pitchFamily="49" charset="-122"/>
              </a:rPr>
              <a:t>进程状态及队列管理</a:t>
            </a:r>
          </a:p>
          <a:p>
            <a:pPr eaLnBrk="1" hangingPunct="1">
              <a:lnSpc>
                <a:spcPct val="90000"/>
              </a:lnSpc>
            </a:pPr>
            <a:r>
              <a:rPr lang="zh-CN" altLang="en-US" sz="2800" smtClean="0">
                <a:latin typeface="仿宋_GB2312" pitchFamily="49" charset="-122"/>
                <a:ea typeface="仿宋_GB2312" pitchFamily="49" charset="-122"/>
              </a:rPr>
              <a:t>选择调度算法的原则</a:t>
            </a:r>
          </a:p>
          <a:p>
            <a:pPr eaLnBrk="1" hangingPunct="1">
              <a:lnSpc>
                <a:spcPct val="90000"/>
              </a:lnSpc>
            </a:pPr>
            <a:r>
              <a:rPr lang="zh-CN" altLang="en-US" sz="2800" smtClean="0">
                <a:latin typeface="仿宋_GB2312" pitchFamily="49" charset="-122"/>
                <a:ea typeface="仿宋_GB2312" pitchFamily="49" charset="-122"/>
              </a:rPr>
              <a:t>处理器调度层次</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高级、中级和低级调度</a:t>
            </a:r>
          </a:p>
          <a:p>
            <a:pPr eaLnBrk="1" hangingPunct="1">
              <a:lnSpc>
                <a:spcPct val="90000"/>
              </a:lnSpc>
            </a:pPr>
            <a:r>
              <a:rPr lang="zh-CN" altLang="en-US" sz="2800" smtClean="0">
                <a:latin typeface="仿宋_GB2312" pitchFamily="49" charset="-122"/>
                <a:ea typeface="仿宋_GB2312" pitchFamily="49" charset="-122"/>
              </a:rPr>
              <a:t>处理器调度模型</a:t>
            </a:r>
            <a:r>
              <a:rPr lang="en-US" altLang="zh-CN" sz="2800" smtClean="0">
                <a:latin typeface="仿宋_GB2312" pitchFamily="49" charset="-122"/>
                <a:ea typeface="仿宋_GB2312" pitchFamily="49" charset="-122"/>
              </a:rPr>
              <a:t>(三级、二级)</a:t>
            </a:r>
            <a:endParaRPr lang="zh-CN" altLang="en-US" sz="2800" smtClean="0">
              <a:latin typeface="仿宋_GB2312" pitchFamily="49" charset="-122"/>
              <a:ea typeface="仿宋_GB2312" pitchFamily="49" charset="-122"/>
            </a:endParaRPr>
          </a:p>
          <a:p>
            <a:pPr eaLnBrk="1" hangingPunct="1">
              <a:lnSpc>
                <a:spcPct val="90000"/>
              </a:lnSpc>
            </a:pPr>
            <a:r>
              <a:rPr lang="zh-CN" altLang="en-US" sz="2800" smtClean="0">
                <a:latin typeface="仿宋_GB2312" pitchFamily="49" charset="-122"/>
                <a:ea typeface="仿宋_GB2312" pitchFamily="49" charset="-122"/>
              </a:rPr>
              <a:t>调度算法与应用领域的关系</a:t>
            </a:r>
          </a:p>
          <a:p>
            <a:pPr eaLnBrk="1" hangingPunct="1">
              <a:lnSpc>
                <a:spcPct val="90000"/>
              </a:lnSpc>
            </a:pPr>
            <a:r>
              <a:rPr lang="zh-CN" altLang="en-US" sz="2800" smtClean="0">
                <a:latin typeface="仿宋_GB2312" pitchFamily="49" charset="-122"/>
                <a:ea typeface="仿宋_GB2312" pitchFamily="49" charset="-122"/>
              </a:rPr>
              <a:t>进程</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线程调度和上下文切换</a:t>
            </a:r>
            <a:endParaRPr lang="en-US" altLang="zh-CN" sz="2800" smtClean="0">
              <a:latin typeface="仿宋_GB2312" pitchFamily="49" charset="-122"/>
              <a:ea typeface="仿宋_GB2312" pitchFamily="49" charset="-122"/>
            </a:endParaRPr>
          </a:p>
          <a:p>
            <a:pPr eaLnBrk="1" hangingPunct="1">
              <a:lnSpc>
                <a:spcPct val="90000"/>
              </a:lnSpc>
            </a:pPr>
            <a:r>
              <a:rPr lang="zh-CN" altLang="en-US" sz="2800" smtClean="0">
                <a:latin typeface="仿宋_GB2312" pitchFamily="49" charset="-122"/>
                <a:ea typeface="仿宋_GB2312" pitchFamily="49" charset="-122"/>
              </a:rPr>
              <a:t>处理器状态转换</a:t>
            </a:r>
          </a:p>
          <a:p>
            <a:pPr eaLnBrk="1" hangingPunct="1">
              <a:lnSpc>
                <a:spcPct val="90000"/>
              </a:lnSpc>
            </a:pPr>
            <a:r>
              <a:rPr lang="zh-CN" altLang="en-US" sz="2800" smtClean="0">
                <a:solidFill>
                  <a:srgbClr val="000000"/>
                </a:solidFill>
                <a:latin typeface="仿宋_GB2312" pitchFamily="49" charset="-122"/>
                <a:ea typeface="仿宋_GB2312" pitchFamily="49" charset="-122"/>
              </a:rPr>
              <a:t>剥夺方式和非剥夺方式调度</a:t>
            </a:r>
            <a:r>
              <a:rPr lang="zh-CN" altLang="en-US" sz="2800" smtClean="0">
                <a:latin typeface="仿宋_GB2312" pitchFamily="49" charset="-122"/>
                <a:ea typeface="仿宋_GB2312" pitchFamily="49" charset="-122"/>
              </a:rPr>
              <a:t> </a:t>
            </a:r>
          </a:p>
          <a:p>
            <a:pPr eaLnBrk="1" hangingPunct="1">
              <a:lnSpc>
                <a:spcPct val="90000"/>
              </a:lnSpc>
            </a:pPr>
            <a:r>
              <a:rPr lang="zh-CN" altLang="en-US" sz="2800" smtClean="0">
                <a:latin typeface="仿宋_GB2312" pitchFamily="49" charset="-122"/>
                <a:ea typeface="仿宋_GB2312" pitchFamily="49" charset="-122"/>
              </a:rPr>
              <a:t>进程</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线程调度时机</a:t>
            </a:r>
          </a:p>
          <a:p>
            <a:pPr eaLnBrk="1" hangingPunct="1">
              <a:lnSpc>
                <a:spcPct val="90000"/>
              </a:lnSpc>
            </a:pPr>
            <a:r>
              <a:rPr lang="zh-CN" altLang="en-US" sz="2800" smtClean="0">
                <a:latin typeface="仿宋_GB2312" pitchFamily="49" charset="-122"/>
                <a:ea typeface="仿宋_GB2312" pitchFamily="49" charset="-122"/>
              </a:rPr>
              <a:t>作业</a:t>
            </a:r>
            <a:r>
              <a:rPr lang="en-US" altLang="zh-CN" sz="2800" smtClean="0">
                <a:latin typeface="仿宋_GB2312" pitchFamily="49" charset="-122"/>
                <a:ea typeface="仿宋_GB2312" pitchFamily="49" charset="-122"/>
              </a:rPr>
              <a:t>/</a:t>
            </a:r>
            <a:r>
              <a:rPr lang="zh-CN" altLang="en-US" sz="2800" smtClean="0">
                <a:latin typeface="仿宋_GB2312" pitchFamily="49" charset="-122"/>
                <a:ea typeface="仿宋_GB2312" pitchFamily="49" charset="-122"/>
              </a:rPr>
              <a:t>低级调度算法</a:t>
            </a:r>
          </a:p>
          <a:p>
            <a:pPr eaLnBrk="1" hangingPunct="1">
              <a:lnSpc>
                <a:spcPct val="90000"/>
              </a:lnSpc>
            </a:pPr>
            <a:endParaRPr lang="zh-CN" altLang="en-US" sz="2800" smtClean="0">
              <a:latin typeface="仿宋_GB2312" pitchFamily="49" charset="-122"/>
              <a:ea typeface="仿宋_GB2312" pitchFamily="49" charset="-122"/>
            </a:endParaRPr>
          </a:p>
          <a:p>
            <a:pPr eaLnBrk="1" hangingPunct="1">
              <a:lnSpc>
                <a:spcPct val="90000"/>
              </a:lnSpc>
            </a:pPr>
            <a:endParaRPr lang="en-US" altLang="zh-CN"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OS5</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51555" name="Rectangle 3"/>
          <p:cNvSpPr>
            <a:spLocks noGrp="1" noChangeArrowheads="1"/>
          </p:cNvSpPr>
          <p:nvPr>
            <p:ph type="body" idx="1"/>
          </p:nvPr>
        </p:nvSpPr>
        <p:spPr>
          <a:xfrm>
            <a:off x="685800" y="1066800"/>
            <a:ext cx="8062913" cy="5457825"/>
          </a:xfrm>
        </p:spPr>
        <p:txBody>
          <a:bodyPr/>
          <a:lstStyle/>
          <a:p>
            <a:pPr eaLnBrk="1" hangingPunct="1">
              <a:lnSpc>
                <a:spcPct val="80000"/>
              </a:lnSpc>
              <a:buFontTx/>
              <a:buNone/>
            </a:pPr>
            <a:r>
              <a:rPr lang="en-US" altLang="zh-CN" sz="2800" smtClean="0">
                <a:solidFill>
                  <a:srgbClr val="120575"/>
                </a:solidFill>
                <a:latin typeface="仿宋_GB2312" pitchFamily="49" charset="-122"/>
                <a:ea typeface="仿宋_GB2312" pitchFamily="49" charset="-122"/>
              </a:rPr>
              <a:t> </a:t>
            </a:r>
            <a:r>
              <a:rPr lang="en-US" altLang="zh-CN" sz="2800" b="1" smtClean="0">
                <a:solidFill>
                  <a:srgbClr val="120575"/>
                </a:solidFill>
                <a:latin typeface="仿宋_GB2312" pitchFamily="49" charset="-122"/>
                <a:ea typeface="仿宋_GB2312" pitchFamily="49" charset="-122"/>
              </a:rPr>
              <a:t>  </a:t>
            </a:r>
            <a:r>
              <a:rPr lang="en-US" altLang="zh-CN" sz="2800" smtClean="0">
                <a:solidFill>
                  <a:srgbClr val="FF0000"/>
                </a:solidFill>
                <a:latin typeface="仿宋_GB2312" pitchFamily="49" charset="-122"/>
                <a:ea typeface="仿宋_GB2312" pitchFamily="49" charset="-122"/>
              </a:rPr>
              <a:t>OS5-</a:t>
            </a:r>
            <a:r>
              <a:rPr lang="zh-CN" altLang="en-US" sz="2800" smtClean="0">
                <a:solidFill>
                  <a:srgbClr val="FF0000"/>
                </a:solidFill>
                <a:latin typeface="仿宋_GB2312" pitchFamily="49" charset="-122"/>
                <a:ea typeface="仿宋_GB2312" pitchFamily="49" charset="-122"/>
              </a:rPr>
              <a:t>内存管理</a:t>
            </a:r>
          </a:p>
          <a:p>
            <a:pPr eaLnBrk="1" hangingPunct="1">
              <a:lnSpc>
                <a:spcPct val="80000"/>
              </a:lnSpc>
            </a:pPr>
            <a:r>
              <a:rPr lang="zh-CN" altLang="en-US" sz="2400" smtClean="0">
                <a:solidFill>
                  <a:srgbClr val="000000"/>
                </a:solidFill>
                <a:latin typeface="仿宋_GB2312" pitchFamily="49" charset="-122"/>
                <a:ea typeface="仿宋_GB2312" pitchFamily="49" charset="-122"/>
              </a:rPr>
              <a:t>存储器的层次结构</a:t>
            </a:r>
          </a:p>
          <a:p>
            <a:pPr eaLnBrk="1" hangingPunct="1">
              <a:lnSpc>
                <a:spcPct val="80000"/>
              </a:lnSpc>
            </a:pPr>
            <a:r>
              <a:rPr lang="zh-CN" altLang="en-US" sz="2400" smtClean="0">
                <a:solidFill>
                  <a:srgbClr val="000000"/>
                </a:solidFill>
                <a:latin typeface="仿宋_GB2312" pitchFamily="49" charset="-122"/>
                <a:ea typeface="仿宋_GB2312" pitchFamily="49" charset="-122"/>
              </a:rPr>
              <a:t>逻辑地址与物理地址</a:t>
            </a:r>
          </a:p>
          <a:p>
            <a:pPr eaLnBrk="1" hangingPunct="1">
              <a:lnSpc>
                <a:spcPct val="80000"/>
              </a:lnSpc>
            </a:pPr>
            <a:r>
              <a:rPr lang="zh-CN" altLang="en-US" sz="2400" smtClean="0">
                <a:solidFill>
                  <a:srgbClr val="000000"/>
                </a:solidFill>
                <a:latin typeface="仿宋_GB2312" pitchFamily="49" charset="-122"/>
                <a:ea typeface="仿宋_GB2312" pitchFamily="49" charset="-122"/>
              </a:rPr>
              <a:t>地址转换与存储保护 </a:t>
            </a:r>
            <a:endParaRPr lang="en-US" altLang="zh-CN" sz="2400" smtClean="0">
              <a:solidFill>
                <a:srgbClr val="000000"/>
              </a:solidFill>
              <a:latin typeface="仿宋_GB2312" pitchFamily="49" charset="-122"/>
              <a:ea typeface="仿宋_GB2312" pitchFamily="49" charset="-122"/>
            </a:endParaRPr>
          </a:p>
          <a:p>
            <a:pPr eaLnBrk="1" hangingPunct="1">
              <a:lnSpc>
                <a:spcPct val="80000"/>
              </a:lnSpc>
            </a:pPr>
            <a:r>
              <a:rPr lang="zh-CN" altLang="en-US" sz="2400" smtClean="0">
                <a:solidFill>
                  <a:srgbClr val="000000"/>
                </a:solidFill>
                <a:latin typeface="仿宋_GB2312" pitchFamily="49" charset="-122"/>
                <a:ea typeface="仿宋_GB2312" pitchFamily="49" charset="-122"/>
              </a:rPr>
              <a:t>程序链接及方式、程序装载及方式、</a:t>
            </a:r>
            <a:r>
              <a:rPr lang="zh-CN" altLang="zh-CN" sz="2400" smtClean="0"/>
              <a:t>地址重定位</a:t>
            </a:r>
            <a:r>
              <a:rPr lang="zh-CN" altLang="en-US" sz="2400" smtClean="0"/>
              <a:t>及方式</a:t>
            </a:r>
            <a:endParaRPr lang="zh-CN" altLang="en-US" sz="2400" smtClean="0">
              <a:solidFill>
                <a:srgbClr val="000000"/>
              </a:solidFill>
              <a:latin typeface="仿宋_GB2312" pitchFamily="49" charset="-122"/>
              <a:ea typeface="仿宋_GB2312" pitchFamily="49" charset="-122"/>
            </a:endParaRPr>
          </a:p>
          <a:p>
            <a:pPr eaLnBrk="1" hangingPunct="1">
              <a:lnSpc>
                <a:spcPct val="80000"/>
              </a:lnSpc>
            </a:pPr>
            <a:r>
              <a:rPr lang="zh-CN" altLang="en-US" sz="2400" smtClean="0">
                <a:solidFill>
                  <a:srgbClr val="000000"/>
                </a:solidFill>
                <a:latin typeface="仿宋_GB2312" pitchFamily="49" charset="-122"/>
                <a:ea typeface="仿宋_GB2312" pitchFamily="49" charset="-122"/>
              </a:rPr>
              <a:t>相联存储器与翻译快表</a:t>
            </a:r>
          </a:p>
          <a:p>
            <a:pPr eaLnBrk="1" hangingPunct="1">
              <a:lnSpc>
                <a:spcPct val="80000"/>
              </a:lnSpc>
            </a:pPr>
            <a:r>
              <a:rPr lang="zh-CN" altLang="en-US" sz="2400" smtClean="0">
                <a:solidFill>
                  <a:srgbClr val="000000"/>
                </a:solidFill>
                <a:latin typeface="仿宋_GB2312" pitchFamily="49" charset="-122"/>
                <a:ea typeface="仿宋_GB2312" pitchFamily="49" charset="-122"/>
              </a:rPr>
              <a:t>分区、所用数据结构及分配算法</a:t>
            </a:r>
          </a:p>
          <a:p>
            <a:pPr eaLnBrk="1" hangingPunct="1">
              <a:lnSpc>
                <a:spcPct val="80000"/>
              </a:lnSpc>
            </a:pPr>
            <a:r>
              <a:rPr lang="zh-CN" altLang="en-US" sz="2400" smtClean="0">
                <a:solidFill>
                  <a:srgbClr val="000000"/>
                </a:solidFill>
                <a:latin typeface="仿宋_GB2312" pitchFamily="49" charset="-122"/>
                <a:ea typeface="仿宋_GB2312" pitchFamily="49" charset="-122"/>
              </a:rPr>
              <a:t>分页和分段、所用数据结构及分配算法</a:t>
            </a:r>
          </a:p>
          <a:p>
            <a:pPr eaLnBrk="1" hangingPunct="1">
              <a:lnSpc>
                <a:spcPct val="80000"/>
              </a:lnSpc>
            </a:pPr>
            <a:r>
              <a:rPr lang="zh-CN" altLang="en-US" sz="2400" smtClean="0">
                <a:solidFill>
                  <a:srgbClr val="000000"/>
                </a:solidFill>
                <a:latin typeface="仿宋_GB2312" pitchFamily="49" charset="-122"/>
                <a:ea typeface="仿宋_GB2312" pitchFamily="49" charset="-122"/>
              </a:rPr>
              <a:t>多级页表、反置页表</a:t>
            </a:r>
          </a:p>
          <a:p>
            <a:pPr eaLnBrk="1" hangingPunct="1">
              <a:lnSpc>
                <a:spcPct val="80000"/>
              </a:lnSpc>
            </a:pPr>
            <a:r>
              <a:rPr lang="zh-CN" altLang="en-US" sz="2400" smtClean="0">
                <a:solidFill>
                  <a:srgbClr val="000000"/>
                </a:solidFill>
                <a:latin typeface="仿宋_GB2312" pitchFamily="49" charset="-122"/>
                <a:ea typeface="仿宋_GB2312" pitchFamily="49" charset="-122"/>
              </a:rPr>
              <a:t>虚拟存储器原理及硬</a:t>
            </a:r>
            <a:r>
              <a:rPr lang="en-US" altLang="zh-CN" sz="2400" smtClean="0">
                <a:solidFill>
                  <a:srgbClr val="000000"/>
                </a:solidFill>
                <a:latin typeface="仿宋_GB2312" pitchFamily="49" charset="-122"/>
                <a:ea typeface="仿宋_GB2312" pitchFamily="49" charset="-122"/>
              </a:rPr>
              <a:t>/</a:t>
            </a:r>
            <a:r>
              <a:rPr lang="zh-CN" altLang="en-US" sz="2400" smtClean="0">
                <a:solidFill>
                  <a:srgbClr val="000000"/>
                </a:solidFill>
                <a:latin typeface="仿宋_GB2312" pitchFamily="49" charset="-122"/>
                <a:ea typeface="仿宋_GB2312" pitchFamily="49" charset="-122"/>
              </a:rPr>
              <a:t>软件支撑下的实现方法</a:t>
            </a:r>
          </a:p>
          <a:p>
            <a:pPr eaLnBrk="1" hangingPunct="1">
              <a:lnSpc>
                <a:spcPct val="80000"/>
              </a:lnSpc>
            </a:pPr>
            <a:r>
              <a:rPr lang="zh-CN" altLang="en-US" sz="2400" smtClean="0">
                <a:solidFill>
                  <a:srgbClr val="000000"/>
                </a:solidFill>
                <a:latin typeface="仿宋_GB2312" pitchFamily="49" charset="-122"/>
                <a:ea typeface="仿宋_GB2312" pitchFamily="49" charset="-122"/>
              </a:rPr>
              <a:t>请求分页、请求分段和请求段页式虚存管理</a:t>
            </a:r>
          </a:p>
          <a:p>
            <a:pPr eaLnBrk="1" hangingPunct="1">
              <a:lnSpc>
                <a:spcPct val="80000"/>
              </a:lnSpc>
            </a:pPr>
            <a:r>
              <a:rPr lang="zh-CN" altLang="en-US" sz="2400" smtClean="0">
                <a:solidFill>
                  <a:srgbClr val="000000"/>
                </a:solidFill>
                <a:latin typeface="仿宋_GB2312" pitchFamily="49" charset="-122"/>
                <a:ea typeface="仿宋_GB2312" pitchFamily="49" charset="-122"/>
              </a:rPr>
              <a:t>内存分配、清除和各种替换算法 </a:t>
            </a:r>
            <a:r>
              <a:rPr lang="zh-CN" altLang="en-US" sz="2400" smtClean="0">
                <a:latin typeface="仿宋_GB2312" pitchFamily="49" charset="-122"/>
                <a:ea typeface="仿宋_GB2312" pitchFamily="49" charset="-122"/>
              </a:rPr>
              <a:t> </a:t>
            </a:r>
            <a:endParaRPr lang="zh-CN" altLang="en-US" sz="2400" smtClean="0">
              <a:solidFill>
                <a:srgbClr val="000000"/>
              </a:solidFill>
              <a:latin typeface="仿宋_GB2312" pitchFamily="49" charset="-122"/>
              <a:ea typeface="仿宋_GB2312" pitchFamily="49" charset="-122"/>
            </a:endParaRPr>
          </a:p>
          <a:p>
            <a:pPr eaLnBrk="1" hangingPunct="1">
              <a:lnSpc>
                <a:spcPct val="80000"/>
              </a:lnSpc>
            </a:pPr>
            <a:r>
              <a:rPr lang="zh-CN" altLang="en-US" sz="2400" smtClean="0">
                <a:solidFill>
                  <a:srgbClr val="000000"/>
                </a:solidFill>
                <a:latin typeface="仿宋_GB2312" pitchFamily="49" charset="-122"/>
                <a:ea typeface="仿宋_GB2312" pitchFamily="49" charset="-122"/>
              </a:rPr>
              <a:t>程序局部性原理、系统颠簸和工作集模型</a:t>
            </a:r>
            <a:r>
              <a:rPr lang="zh-CN" altLang="en-US" sz="2400" smtClean="0">
                <a:latin typeface="仿宋_GB2312" pitchFamily="49" charset="-122"/>
                <a:ea typeface="仿宋_GB2312" pitchFamily="49" charset="-122"/>
              </a:rPr>
              <a:t> </a:t>
            </a:r>
          </a:p>
          <a:p>
            <a:pPr eaLnBrk="1" hangingPunct="1">
              <a:lnSpc>
                <a:spcPct val="80000"/>
              </a:lnSpc>
            </a:pPr>
            <a:endParaRPr lang="zh-CN" altLang="en-US" sz="2800" smtClean="0">
              <a:latin typeface="仿宋_GB2312" pitchFamily="49" charset="-122"/>
              <a:ea typeface="仿宋_GB2312" pitchFamily="49" charset="-122"/>
            </a:endParaRPr>
          </a:p>
          <a:p>
            <a:pPr eaLnBrk="1" hangingPunct="1">
              <a:lnSpc>
                <a:spcPct val="80000"/>
              </a:lnSpc>
            </a:pPr>
            <a:endParaRPr lang="en-US" altLang="zh-CN"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11188" y="260350"/>
            <a:ext cx="7772400" cy="1143000"/>
          </a:xfrm>
        </p:spPr>
        <p:txBody>
          <a:bodyPr/>
          <a:lstStyle/>
          <a:p>
            <a:r>
              <a:rPr lang="zh-CN" altLang="en-US" smtClean="0">
                <a:solidFill>
                  <a:srgbClr val="FF0000"/>
                </a:solidFill>
                <a:latin typeface="仿宋_GB2312" pitchFamily="49" charset="-122"/>
                <a:ea typeface="仿宋_GB2312" pitchFamily="49" charset="-122"/>
              </a:rPr>
              <a:t>操作系统的定义</a:t>
            </a:r>
            <a:endParaRPr lang="zh-CN" altLang="en-US" smtClean="0"/>
          </a:p>
        </p:txBody>
      </p:sp>
      <p:sp>
        <p:nvSpPr>
          <p:cNvPr id="17411" name="内容占位符 2"/>
          <p:cNvSpPr>
            <a:spLocks noGrp="1"/>
          </p:cNvSpPr>
          <p:nvPr>
            <p:ph idx="1"/>
          </p:nvPr>
        </p:nvSpPr>
        <p:spPr>
          <a:xfrm>
            <a:off x="468313" y="1268413"/>
            <a:ext cx="8424862" cy="5113337"/>
          </a:xfrm>
        </p:spPr>
        <p:txBody>
          <a:bodyPr/>
          <a:lstStyle/>
          <a:p>
            <a:r>
              <a:rPr lang="zh-CN" altLang="zh-CN" sz="2800" smtClean="0">
                <a:latin typeface="仿宋_GB2312" pitchFamily="49" charset="-122"/>
                <a:ea typeface="仿宋_GB2312" pitchFamily="49" charset="-122"/>
              </a:rPr>
              <a:t>操作系统定义：管理系统资源、控制程序执行、改善人机界面、提供各种服务，并合理组织计算机工作流程和为用户方便有效地使用计算机提供良好运行环境的一种系统软件。</a:t>
            </a:r>
          </a:p>
          <a:p>
            <a:r>
              <a:rPr lang="zh-CN" altLang="zh-CN" sz="2800" smtClean="0">
                <a:latin typeface="仿宋_GB2312" pitchFamily="49" charset="-122"/>
                <a:ea typeface="仿宋_GB2312" pitchFamily="49" charset="-122"/>
              </a:rPr>
              <a:t>操作系统是最靠近硬件的一层软件，它把硬件裸机改造成为完善的虚拟机，使得机器功能得到扩展，运行环境得到改善，系统效率得到提高，安全性能得到保证。它隔离其他上层软件，并为它们提供接口和服务，使得上层软件可以获得远较硬件所能提供的更多更强的功能上的支持。操作系统是软件系统的核心，它与硬件一起构成了各种软件的基础运行平台。</a:t>
            </a:r>
            <a:r>
              <a:rPr lang="en-US" altLang="zh-CN" sz="2800" smtClean="0">
                <a:latin typeface="仿宋_GB2312" pitchFamily="49" charset="-122"/>
                <a:ea typeface="仿宋_GB2312" pitchFamily="49" charset="-122"/>
              </a:rPr>
              <a:t>  </a:t>
            </a:r>
            <a:endParaRPr lang="zh-CN" altLang="zh-CN" sz="2800" smtClean="0">
              <a:latin typeface="仿宋_GB2312" pitchFamily="49" charset="-122"/>
              <a:ea typeface="仿宋_GB2312" pitchFamily="49" charset="-122"/>
            </a:endParaRPr>
          </a:p>
          <a:p>
            <a:endParaRPr lang="zh-CN" altLang="en-US" sz="2800" smtClean="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OS6</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52579" name="Rectangle 3"/>
          <p:cNvSpPr>
            <a:spLocks noGrp="1" noChangeArrowheads="1"/>
          </p:cNvSpPr>
          <p:nvPr>
            <p:ph type="body" idx="1"/>
          </p:nvPr>
        </p:nvSpPr>
        <p:spPr>
          <a:xfrm>
            <a:off x="685800" y="1143000"/>
            <a:ext cx="7772400" cy="5257800"/>
          </a:xfrm>
        </p:spPr>
        <p:txBody>
          <a:bodyPr/>
          <a:lstStyle/>
          <a:p>
            <a:pPr eaLnBrk="1" hangingPunct="1">
              <a:lnSpc>
                <a:spcPct val="90000"/>
              </a:lnSpc>
              <a:buFontTx/>
              <a:buNone/>
            </a:pPr>
            <a:r>
              <a:rPr lang="en-US" altLang="zh-CN" sz="2800" smtClean="0">
                <a:solidFill>
                  <a:srgbClr val="120575"/>
                </a:solidFill>
                <a:latin typeface="仿宋_GB2312" pitchFamily="49" charset="-122"/>
                <a:ea typeface="仿宋_GB2312" pitchFamily="49" charset="-122"/>
              </a:rPr>
              <a:t> </a:t>
            </a:r>
            <a:r>
              <a:rPr lang="en-US" altLang="zh-CN" sz="2800" b="1" smtClean="0">
                <a:solidFill>
                  <a:srgbClr val="120575"/>
                </a:solidFill>
                <a:latin typeface="仿宋_GB2312" pitchFamily="49" charset="-122"/>
                <a:ea typeface="仿宋_GB2312" pitchFamily="49" charset="-122"/>
              </a:rPr>
              <a:t>  </a:t>
            </a:r>
            <a:r>
              <a:rPr lang="en-US" altLang="zh-CN" sz="2800" smtClean="0">
                <a:solidFill>
                  <a:srgbClr val="FF0000"/>
                </a:solidFill>
                <a:latin typeface="仿宋_GB2312" pitchFamily="49" charset="-122"/>
                <a:ea typeface="仿宋_GB2312" pitchFamily="49" charset="-122"/>
              </a:rPr>
              <a:t>OS6-</a:t>
            </a:r>
            <a:r>
              <a:rPr lang="zh-CN" altLang="en-US" sz="2800" smtClean="0">
                <a:solidFill>
                  <a:srgbClr val="FF0000"/>
                </a:solidFill>
                <a:latin typeface="仿宋_GB2312" pitchFamily="49" charset="-122"/>
                <a:ea typeface="仿宋_GB2312" pitchFamily="49" charset="-122"/>
              </a:rPr>
              <a:t>设备管理</a:t>
            </a:r>
          </a:p>
          <a:p>
            <a:pPr eaLnBrk="1" hangingPunct="1">
              <a:lnSpc>
                <a:spcPct val="90000"/>
              </a:lnSpc>
            </a:pPr>
            <a:r>
              <a:rPr lang="zh-CN" altLang="en-US" sz="2800" smtClean="0">
                <a:solidFill>
                  <a:srgbClr val="000000"/>
                </a:solidFill>
                <a:latin typeface="仿宋_GB2312" pitchFamily="49" charset="-122"/>
                <a:ea typeface="仿宋_GB2312" pitchFamily="49" charset="-122"/>
              </a:rPr>
              <a:t>设备管理的功能</a:t>
            </a:r>
          </a:p>
          <a:p>
            <a:pPr eaLnBrk="1" hangingPunct="1">
              <a:lnSpc>
                <a:spcPct val="90000"/>
              </a:lnSpc>
            </a:pPr>
            <a:r>
              <a:rPr lang="en-US" altLang="zh-CN" sz="2800" smtClean="0">
                <a:solidFill>
                  <a:srgbClr val="000000"/>
                </a:solidFill>
                <a:latin typeface="仿宋_GB2312" pitchFamily="49" charset="-122"/>
                <a:ea typeface="仿宋_GB2312" pitchFamily="49" charset="-122"/>
              </a:rPr>
              <a:t>I/O</a:t>
            </a:r>
            <a:r>
              <a:rPr lang="zh-CN" altLang="en-US" sz="2800" smtClean="0">
                <a:solidFill>
                  <a:srgbClr val="000000"/>
                </a:solidFill>
                <a:latin typeface="仿宋_GB2312" pitchFamily="49" charset="-122"/>
                <a:ea typeface="仿宋_GB2312" pitchFamily="49" charset="-122"/>
              </a:rPr>
              <a:t>控制方式</a:t>
            </a:r>
          </a:p>
          <a:p>
            <a:pPr eaLnBrk="1" hangingPunct="1">
              <a:lnSpc>
                <a:spcPct val="90000"/>
              </a:lnSpc>
            </a:pPr>
            <a:r>
              <a:rPr lang="en-US" altLang="zh-CN" sz="2800" smtClean="0">
                <a:solidFill>
                  <a:srgbClr val="000000"/>
                </a:solidFill>
                <a:latin typeface="仿宋_GB2312" pitchFamily="49" charset="-122"/>
                <a:ea typeface="仿宋_GB2312" pitchFamily="49" charset="-122"/>
              </a:rPr>
              <a:t>I/O</a:t>
            </a:r>
            <a:r>
              <a:rPr lang="zh-CN" altLang="en-US" sz="2800" smtClean="0">
                <a:solidFill>
                  <a:srgbClr val="000000"/>
                </a:solidFill>
                <a:latin typeface="仿宋_GB2312" pitchFamily="49" charset="-122"/>
                <a:ea typeface="仿宋_GB2312" pitchFamily="49" charset="-122"/>
              </a:rPr>
              <a:t>软件</a:t>
            </a:r>
            <a:r>
              <a:rPr lang="zh-CN" altLang="en-US" sz="2800" smtClean="0">
                <a:latin typeface="仿宋_GB2312" pitchFamily="49" charset="-122"/>
                <a:ea typeface="仿宋_GB2312" pitchFamily="49" charset="-122"/>
              </a:rPr>
              <a:t> </a:t>
            </a:r>
          </a:p>
          <a:p>
            <a:pPr eaLnBrk="1" hangingPunct="1">
              <a:lnSpc>
                <a:spcPct val="90000"/>
              </a:lnSpc>
            </a:pPr>
            <a:r>
              <a:rPr lang="zh-CN" altLang="en-US" sz="2800" smtClean="0">
                <a:solidFill>
                  <a:srgbClr val="000000"/>
                </a:solidFill>
                <a:latin typeface="仿宋_GB2312" pitchFamily="49" charset="-122"/>
                <a:ea typeface="仿宋_GB2312" pitchFamily="49" charset="-122"/>
              </a:rPr>
              <a:t>具有通道的</a:t>
            </a:r>
            <a:r>
              <a:rPr lang="en-US" altLang="zh-CN" sz="2800" smtClean="0">
                <a:solidFill>
                  <a:srgbClr val="000000"/>
                </a:solidFill>
                <a:latin typeface="仿宋_GB2312" pitchFamily="49" charset="-122"/>
                <a:ea typeface="仿宋_GB2312" pitchFamily="49" charset="-122"/>
              </a:rPr>
              <a:t>I/O</a:t>
            </a:r>
            <a:r>
              <a:rPr lang="zh-CN" altLang="en-US" sz="2800" smtClean="0">
                <a:solidFill>
                  <a:srgbClr val="000000"/>
                </a:solidFill>
                <a:latin typeface="仿宋_GB2312" pitchFamily="49" charset="-122"/>
                <a:ea typeface="仿宋_GB2312" pitchFamily="49" charset="-122"/>
              </a:rPr>
              <a:t>工作原理</a:t>
            </a:r>
          </a:p>
          <a:p>
            <a:pPr eaLnBrk="1" hangingPunct="1">
              <a:lnSpc>
                <a:spcPct val="90000"/>
              </a:lnSpc>
            </a:pPr>
            <a:r>
              <a:rPr lang="zh-CN" altLang="en-US" sz="2800" smtClean="0">
                <a:solidFill>
                  <a:srgbClr val="000000"/>
                </a:solidFill>
                <a:latin typeface="仿宋_GB2312" pitchFamily="49" charset="-122"/>
                <a:ea typeface="仿宋_GB2312" pitchFamily="49" charset="-122"/>
              </a:rPr>
              <a:t>缓冲技术</a:t>
            </a:r>
            <a:r>
              <a:rPr lang="zh-CN" altLang="en-US" sz="2800" smtClean="0">
                <a:latin typeface="仿宋_GB2312" pitchFamily="49" charset="-122"/>
                <a:ea typeface="仿宋_GB2312" pitchFamily="49" charset="-122"/>
              </a:rPr>
              <a:t> </a:t>
            </a:r>
            <a:endParaRPr lang="zh-CN" altLang="en-US" sz="2800" smtClean="0">
              <a:solidFill>
                <a:srgbClr val="000000"/>
              </a:solidFill>
              <a:latin typeface="仿宋_GB2312" pitchFamily="49" charset="-122"/>
              <a:ea typeface="仿宋_GB2312" pitchFamily="49" charset="-122"/>
            </a:endParaRPr>
          </a:p>
          <a:p>
            <a:pPr eaLnBrk="1" hangingPunct="1">
              <a:lnSpc>
                <a:spcPct val="90000"/>
              </a:lnSpc>
            </a:pPr>
            <a:r>
              <a:rPr lang="zh-CN" altLang="en-US" sz="2800" smtClean="0">
                <a:solidFill>
                  <a:srgbClr val="000000"/>
                </a:solidFill>
                <a:latin typeface="仿宋_GB2312" pitchFamily="49" charset="-122"/>
                <a:ea typeface="仿宋_GB2312" pitchFamily="49" charset="-122"/>
              </a:rPr>
              <a:t>驱动调度技术</a:t>
            </a:r>
            <a:endParaRPr lang="zh-CN" altLang="en-US" sz="2800" smtClean="0">
              <a:latin typeface="仿宋_GB2312" pitchFamily="49" charset="-122"/>
              <a:ea typeface="仿宋_GB2312" pitchFamily="49" charset="-122"/>
            </a:endParaRPr>
          </a:p>
          <a:p>
            <a:pPr eaLnBrk="1" hangingPunct="1">
              <a:lnSpc>
                <a:spcPct val="90000"/>
              </a:lnSpc>
            </a:pPr>
            <a:r>
              <a:rPr lang="zh-CN" altLang="en-US" sz="2800" smtClean="0">
                <a:solidFill>
                  <a:srgbClr val="000000"/>
                </a:solidFill>
                <a:latin typeface="仿宋_GB2312" pitchFamily="49" charset="-122"/>
                <a:ea typeface="仿宋_GB2312" pitchFamily="49" charset="-122"/>
              </a:rPr>
              <a:t>设备独立性</a:t>
            </a:r>
          </a:p>
          <a:p>
            <a:pPr eaLnBrk="1" hangingPunct="1">
              <a:lnSpc>
                <a:spcPct val="90000"/>
              </a:lnSpc>
            </a:pPr>
            <a:r>
              <a:rPr lang="zh-CN" altLang="en-US" sz="2800" smtClean="0">
                <a:solidFill>
                  <a:srgbClr val="000000"/>
                </a:solidFill>
                <a:latin typeface="仿宋_GB2312" pitchFamily="49" charset="-122"/>
                <a:ea typeface="仿宋_GB2312" pitchFamily="49" charset="-122"/>
              </a:rPr>
              <a:t>设备分类</a:t>
            </a:r>
          </a:p>
          <a:p>
            <a:pPr eaLnBrk="1" hangingPunct="1">
              <a:lnSpc>
                <a:spcPct val="90000"/>
              </a:lnSpc>
            </a:pPr>
            <a:r>
              <a:rPr lang="zh-CN" altLang="en-US" sz="2800" smtClean="0">
                <a:solidFill>
                  <a:srgbClr val="000000"/>
                </a:solidFill>
                <a:latin typeface="仿宋_GB2312" pitchFamily="49" charset="-122"/>
                <a:ea typeface="仿宋_GB2312" pitchFamily="49" charset="-122"/>
              </a:rPr>
              <a:t>设备分配</a:t>
            </a:r>
          </a:p>
          <a:p>
            <a:pPr eaLnBrk="1" hangingPunct="1">
              <a:lnSpc>
                <a:spcPct val="90000"/>
              </a:lnSpc>
            </a:pPr>
            <a:r>
              <a:rPr lang="zh-CN" altLang="en-US" sz="2800" smtClean="0">
                <a:solidFill>
                  <a:srgbClr val="000000"/>
                </a:solidFill>
                <a:latin typeface="仿宋_GB2312" pitchFamily="49" charset="-122"/>
                <a:ea typeface="仿宋_GB2312" pitchFamily="49" charset="-122"/>
              </a:rPr>
              <a:t>虚拟设备的实现原理</a:t>
            </a:r>
          </a:p>
          <a:p>
            <a:pPr eaLnBrk="1" hangingPunct="1">
              <a:lnSpc>
                <a:spcPct val="90000"/>
              </a:lnSpc>
              <a:buFontTx/>
              <a:buNone/>
            </a:pPr>
            <a:endParaRPr lang="zh-CN" altLang="en-US" sz="2800" smtClean="0">
              <a:latin typeface="仿宋_GB2312" pitchFamily="49" charset="-122"/>
              <a:ea typeface="仿宋_GB2312" pitchFamily="49" charset="-122"/>
            </a:endParaRPr>
          </a:p>
          <a:p>
            <a:pPr eaLnBrk="1" hangingPunct="1">
              <a:lnSpc>
                <a:spcPct val="90000"/>
              </a:lnSpc>
              <a:buFontTx/>
              <a:buNone/>
            </a:pPr>
            <a:endParaRPr lang="en-US" altLang="zh-CN" sz="2800"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OS7</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53603" name="Rectangle 3"/>
          <p:cNvSpPr>
            <a:spLocks noGrp="1" noChangeArrowheads="1"/>
          </p:cNvSpPr>
          <p:nvPr>
            <p:ph type="body" idx="1"/>
          </p:nvPr>
        </p:nvSpPr>
        <p:spPr>
          <a:xfrm>
            <a:off x="685800" y="1143000"/>
            <a:ext cx="7772400" cy="5257800"/>
          </a:xfrm>
        </p:spPr>
        <p:txBody>
          <a:bodyPr/>
          <a:lstStyle/>
          <a:p>
            <a:pPr eaLnBrk="1" hangingPunct="1">
              <a:buFontTx/>
              <a:buNone/>
            </a:pPr>
            <a:r>
              <a:rPr lang="en-US" altLang="zh-CN" smtClean="0">
                <a:solidFill>
                  <a:srgbClr val="120575"/>
                </a:solidFill>
                <a:latin typeface="仿宋_GB2312" pitchFamily="49" charset="-122"/>
                <a:ea typeface="仿宋_GB2312" pitchFamily="49" charset="-122"/>
              </a:rPr>
              <a:t> </a:t>
            </a:r>
            <a:r>
              <a:rPr lang="en-US" altLang="zh-CN" b="1" smtClean="0">
                <a:solidFill>
                  <a:srgbClr val="120575"/>
                </a:solidFill>
                <a:latin typeface="仿宋_GB2312" pitchFamily="49" charset="-122"/>
                <a:ea typeface="仿宋_GB2312" pitchFamily="49" charset="-122"/>
              </a:rPr>
              <a:t>  </a:t>
            </a:r>
            <a:r>
              <a:rPr lang="en-US" altLang="zh-CN" smtClean="0">
                <a:solidFill>
                  <a:srgbClr val="FF0000"/>
                </a:solidFill>
                <a:latin typeface="仿宋_GB2312" pitchFamily="49" charset="-122"/>
                <a:ea typeface="仿宋_GB2312" pitchFamily="49" charset="-122"/>
              </a:rPr>
              <a:t>OS7-</a:t>
            </a:r>
            <a:r>
              <a:rPr lang="zh-CN" altLang="en-US" smtClean="0">
                <a:solidFill>
                  <a:srgbClr val="FF0000"/>
                </a:solidFill>
                <a:latin typeface="仿宋_GB2312" pitchFamily="49" charset="-122"/>
                <a:ea typeface="仿宋_GB2312" pitchFamily="49" charset="-122"/>
              </a:rPr>
              <a:t>安全与保护</a:t>
            </a:r>
          </a:p>
          <a:p>
            <a:pPr eaLnBrk="1" hangingPunct="1"/>
            <a:r>
              <a:rPr lang="zh-CN" altLang="en-US" smtClean="0">
                <a:solidFill>
                  <a:srgbClr val="000000"/>
                </a:solidFill>
                <a:latin typeface="仿宋_GB2312" pitchFamily="49" charset="-122"/>
                <a:ea typeface="仿宋_GB2312" pitchFamily="49" charset="-122"/>
              </a:rPr>
              <a:t>操作系统的安全性</a:t>
            </a:r>
            <a:r>
              <a:rPr lang="en-US" altLang="zh-CN" smtClean="0">
                <a:solidFill>
                  <a:srgbClr val="000000"/>
                </a:solidFill>
                <a:latin typeface="仿宋_GB2312" pitchFamily="49" charset="-122"/>
                <a:ea typeface="仿宋_GB2312" pitchFamily="49" charset="-122"/>
              </a:rPr>
              <a:t>:</a:t>
            </a:r>
            <a:r>
              <a:rPr lang="zh-CN" altLang="en-US" smtClean="0">
                <a:solidFill>
                  <a:srgbClr val="000000"/>
                </a:solidFill>
                <a:latin typeface="仿宋_GB2312" pitchFamily="49" charset="-122"/>
                <a:ea typeface="仿宋_GB2312" pitchFamily="49" charset="-122"/>
              </a:rPr>
              <a:t>策略、模型和机制</a:t>
            </a:r>
          </a:p>
          <a:p>
            <a:pPr eaLnBrk="1" hangingPunct="1"/>
            <a:r>
              <a:rPr lang="zh-CN" altLang="en-US" smtClean="0">
                <a:latin typeface="仿宋_GB2312" pitchFamily="49" charset="-122"/>
                <a:ea typeface="仿宋_GB2312" pitchFamily="49" charset="-122"/>
              </a:rPr>
              <a:t>安全需求和安全策略 </a:t>
            </a:r>
            <a:endParaRPr lang="zh-CN" altLang="en-US" smtClean="0">
              <a:solidFill>
                <a:srgbClr val="000000"/>
              </a:solidFill>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访问支持策略与访问控制策略</a:t>
            </a:r>
            <a:endParaRPr lang="zh-CN" altLang="en-US" smtClean="0">
              <a:solidFill>
                <a:srgbClr val="000000"/>
              </a:solidFill>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自主访问控制策略与强制访问控制策略</a:t>
            </a:r>
            <a:endParaRPr lang="zh-CN" altLang="en-US" smtClean="0">
              <a:solidFill>
                <a:srgbClr val="000000"/>
              </a:solidFill>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基于访问控制矩阵和基于格的安全模型 </a:t>
            </a:r>
            <a:endParaRPr lang="zh-CN" altLang="en-US" smtClean="0">
              <a:solidFill>
                <a:srgbClr val="000000"/>
              </a:solidFill>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硬件安全机制 </a:t>
            </a:r>
            <a:endParaRPr lang="zh-CN" altLang="en-US" smtClean="0">
              <a:solidFill>
                <a:srgbClr val="000000"/>
              </a:solidFill>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认证机制、</a:t>
            </a:r>
            <a:r>
              <a:rPr lang="zh-CN" altLang="en-US" smtClean="0">
                <a:solidFill>
                  <a:srgbClr val="000000"/>
                </a:solidFill>
                <a:latin typeface="仿宋_GB2312" pitchFamily="49" charset="-122"/>
                <a:ea typeface="仿宋_GB2312" pitchFamily="49" charset="-122"/>
              </a:rPr>
              <a:t>授权机制、加密机制和审计机制、最小特权机制</a:t>
            </a:r>
          </a:p>
          <a:p>
            <a:pPr eaLnBrk="1" hangingPunct="1">
              <a:buFontTx/>
              <a:buNone/>
            </a:pPr>
            <a:endParaRPr lang="en-US" altLang="zh-CN" sz="3600" smtClean="0">
              <a:solidFill>
                <a:srgbClr val="120575"/>
              </a:solidFill>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2286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核心知识单元</a:t>
            </a:r>
            <a:r>
              <a:rPr lang="en-US" altLang="zh-CN" sz="4800" smtClean="0">
                <a:solidFill>
                  <a:srgbClr val="FF0000"/>
                </a:solidFill>
                <a:latin typeface="仿宋_GB2312" pitchFamily="49" charset="-122"/>
                <a:ea typeface="仿宋_GB2312" pitchFamily="49" charset="-122"/>
              </a:rPr>
              <a:t>OS8</a:t>
            </a:r>
            <a:r>
              <a:rPr lang="zh-CN" altLang="en-US" sz="4800" smtClean="0">
                <a:solidFill>
                  <a:srgbClr val="FF0000"/>
                </a:solidFill>
                <a:latin typeface="仿宋_GB2312" pitchFamily="49" charset="-122"/>
                <a:ea typeface="仿宋_GB2312" pitchFamily="49" charset="-122"/>
              </a:rPr>
              <a:t>和知识点</a:t>
            </a:r>
            <a:endParaRPr lang="zh-CN" altLang="en-US" sz="4800" smtClean="0">
              <a:solidFill>
                <a:srgbClr val="000000"/>
              </a:solidFill>
              <a:latin typeface="仿宋_GB2312" pitchFamily="49" charset="-122"/>
              <a:ea typeface="仿宋_GB2312" pitchFamily="49" charset="-122"/>
            </a:endParaRPr>
          </a:p>
        </p:txBody>
      </p:sp>
      <p:sp>
        <p:nvSpPr>
          <p:cNvPr id="154627" name="Rectangle 3"/>
          <p:cNvSpPr>
            <a:spLocks noGrp="1" noChangeArrowheads="1"/>
          </p:cNvSpPr>
          <p:nvPr>
            <p:ph type="body" idx="1"/>
          </p:nvPr>
        </p:nvSpPr>
        <p:spPr>
          <a:xfrm>
            <a:off x="685800" y="1143000"/>
            <a:ext cx="7772400" cy="5257800"/>
          </a:xfrm>
        </p:spPr>
        <p:txBody>
          <a:bodyPr/>
          <a:lstStyle/>
          <a:p>
            <a:pPr eaLnBrk="1" hangingPunct="1">
              <a:lnSpc>
                <a:spcPct val="80000"/>
              </a:lnSpc>
              <a:buFontTx/>
              <a:buNone/>
            </a:pPr>
            <a:r>
              <a:rPr lang="en-US" altLang="zh-CN" sz="2800" smtClean="0">
                <a:solidFill>
                  <a:srgbClr val="120575"/>
                </a:solidFill>
                <a:latin typeface="仿宋_GB2312" pitchFamily="49" charset="-122"/>
                <a:ea typeface="仿宋_GB2312" pitchFamily="49" charset="-122"/>
              </a:rPr>
              <a:t> </a:t>
            </a:r>
            <a:r>
              <a:rPr lang="en-US" altLang="zh-CN" sz="2800" b="1" smtClean="0">
                <a:solidFill>
                  <a:srgbClr val="120575"/>
                </a:solidFill>
                <a:latin typeface="仿宋_GB2312" pitchFamily="49" charset="-122"/>
                <a:ea typeface="仿宋_GB2312" pitchFamily="49" charset="-122"/>
              </a:rPr>
              <a:t>   </a:t>
            </a:r>
            <a:r>
              <a:rPr lang="en-US" altLang="zh-CN" sz="2800" b="1" smtClean="0">
                <a:solidFill>
                  <a:srgbClr val="FF0000"/>
                </a:solidFill>
                <a:latin typeface="仿宋_GB2312" pitchFamily="49" charset="-122"/>
                <a:ea typeface="仿宋_GB2312" pitchFamily="49" charset="-122"/>
              </a:rPr>
              <a:t>OS8-</a:t>
            </a:r>
            <a:r>
              <a:rPr lang="zh-CN" altLang="en-US" sz="2800" b="1" smtClean="0">
                <a:solidFill>
                  <a:srgbClr val="FF0000"/>
                </a:solidFill>
                <a:latin typeface="仿宋_GB2312" pitchFamily="49" charset="-122"/>
                <a:ea typeface="仿宋_GB2312" pitchFamily="49" charset="-122"/>
              </a:rPr>
              <a:t>文件系统</a:t>
            </a:r>
          </a:p>
          <a:p>
            <a:pPr eaLnBrk="1" hangingPunct="1">
              <a:lnSpc>
                <a:spcPct val="80000"/>
              </a:lnSpc>
            </a:pPr>
            <a:r>
              <a:rPr lang="zh-CN" altLang="en-US" sz="2800" smtClean="0">
                <a:solidFill>
                  <a:srgbClr val="000000"/>
                </a:solidFill>
                <a:latin typeface="仿宋_GB2312" pitchFamily="49" charset="-122"/>
                <a:ea typeface="仿宋_GB2312" pitchFamily="49" charset="-122"/>
              </a:rPr>
              <a:t>文件系统功能</a:t>
            </a:r>
          </a:p>
          <a:p>
            <a:pPr eaLnBrk="1" hangingPunct="1">
              <a:lnSpc>
                <a:spcPct val="80000"/>
              </a:lnSpc>
            </a:pPr>
            <a:r>
              <a:rPr lang="zh-CN" altLang="en-US" sz="2800" smtClean="0">
                <a:solidFill>
                  <a:srgbClr val="000000"/>
                </a:solidFill>
                <a:latin typeface="仿宋_GB2312" pitchFamily="49" charset="-122"/>
                <a:ea typeface="仿宋_GB2312" pitchFamily="49" charset="-122"/>
              </a:rPr>
              <a:t>文件存取方法 </a:t>
            </a:r>
          </a:p>
          <a:p>
            <a:pPr eaLnBrk="1" hangingPunct="1">
              <a:lnSpc>
                <a:spcPct val="80000"/>
              </a:lnSpc>
            </a:pPr>
            <a:r>
              <a:rPr lang="en-US" altLang="zh-CN" sz="2800" smtClean="0">
                <a:solidFill>
                  <a:srgbClr val="000000"/>
                </a:solidFill>
                <a:latin typeface="仿宋_GB2312" pitchFamily="49" charset="-122"/>
                <a:ea typeface="仿宋_GB2312" pitchFamily="49" charset="-122"/>
              </a:rPr>
              <a:t>FCB</a:t>
            </a:r>
            <a:r>
              <a:rPr lang="zh-CN" altLang="en-US" sz="2800" smtClean="0">
                <a:solidFill>
                  <a:srgbClr val="000000"/>
                </a:solidFill>
                <a:latin typeface="仿宋_GB2312" pitchFamily="49" charset="-122"/>
                <a:ea typeface="仿宋_GB2312" pitchFamily="49" charset="-122"/>
              </a:rPr>
              <a:t>、文件目录、目录文件</a:t>
            </a:r>
          </a:p>
          <a:p>
            <a:pPr eaLnBrk="1" hangingPunct="1">
              <a:lnSpc>
                <a:spcPct val="80000"/>
              </a:lnSpc>
            </a:pPr>
            <a:r>
              <a:rPr lang="zh-CN" altLang="en-US" sz="2800" smtClean="0">
                <a:solidFill>
                  <a:srgbClr val="000000"/>
                </a:solidFill>
                <a:latin typeface="仿宋_GB2312" pitchFamily="49" charset="-122"/>
                <a:ea typeface="仿宋_GB2312" pitchFamily="49" charset="-122"/>
              </a:rPr>
              <a:t>目录结构及文件查找</a:t>
            </a:r>
          </a:p>
          <a:p>
            <a:pPr eaLnBrk="1" hangingPunct="1">
              <a:lnSpc>
                <a:spcPct val="80000"/>
              </a:lnSpc>
            </a:pPr>
            <a:r>
              <a:rPr lang="zh-CN" altLang="en-US" sz="2800" smtClean="0">
                <a:solidFill>
                  <a:srgbClr val="000000"/>
                </a:solidFill>
                <a:latin typeface="仿宋_GB2312" pitchFamily="49" charset="-122"/>
                <a:ea typeface="仿宋_GB2312" pitchFamily="49" charset="-122"/>
              </a:rPr>
              <a:t>文件的逻辑结构和物理结构</a:t>
            </a:r>
            <a:endParaRPr lang="zh-CN" altLang="en-US" smtClean="0">
              <a:solidFill>
                <a:srgbClr val="000000"/>
              </a:solidFill>
              <a:latin typeface="仿宋_GB2312" pitchFamily="49" charset="-122"/>
              <a:ea typeface="仿宋_GB2312" pitchFamily="49" charset="-122"/>
            </a:endParaRPr>
          </a:p>
          <a:p>
            <a:pPr eaLnBrk="1" hangingPunct="1">
              <a:lnSpc>
                <a:spcPct val="80000"/>
              </a:lnSpc>
            </a:pPr>
            <a:r>
              <a:rPr lang="zh-CN" altLang="en-US" sz="2800" smtClean="0">
                <a:solidFill>
                  <a:srgbClr val="000000"/>
                </a:solidFill>
                <a:latin typeface="仿宋_GB2312" pitchFamily="49" charset="-122"/>
                <a:ea typeface="仿宋_GB2312" pitchFamily="49" charset="-122"/>
              </a:rPr>
              <a:t>文件的共享、保护和保密</a:t>
            </a:r>
          </a:p>
          <a:p>
            <a:pPr eaLnBrk="1" hangingPunct="1">
              <a:lnSpc>
                <a:spcPct val="80000"/>
              </a:lnSpc>
            </a:pPr>
            <a:r>
              <a:rPr lang="zh-CN" altLang="en-US" sz="2800" smtClean="0">
                <a:solidFill>
                  <a:srgbClr val="000000"/>
                </a:solidFill>
                <a:latin typeface="仿宋_GB2312" pitchFamily="49" charset="-122"/>
                <a:ea typeface="仿宋_GB2312" pitchFamily="49" charset="-122"/>
              </a:rPr>
              <a:t>记录的成组和分解</a:t>
            </a:r>
          </a:p>
          <a:p>
            <a:pPr eaLnBrk="1" hangingPunct="1">
              <a:lnSpc>
                <a:spcPct val="80000"/>
              </a:lnSpc>
            </a:pPr>
            <a:r>
              <a:rPr lang="zh-CN" altLang="en-US" sz="2800" smtClean="0">
                <a:solidFill>
                  <a:srgbClr val="000000"/>
                </a:solidFill>
                <a:latin typeface="仿宋_GB2312" pitchFamily="49" charset="-122"/>
                <a:ea typeface="仿宋_GB2312" pitchFamily="49" charset="-122"/>
              </a:rPr>
              <a:t>内存映射文件</a:t>
            </a:r>
          </a:p>
          <a:p>
            <a:pPr eaLnBrk="1" hangingPunct="1">
              <a:lnSpc>
                <a:spcPct val="80000"/>
              </a:lnSpc>
            </a:pPr>
            <a:r>
              <a:rPr lang="zh-CN" altLang="en-US" sz="2800" smtClean="0">
                <a:solidFill>
                  <a:srgbClr val="000000"/>
                </a:solidFill>
                <a:latin typeface="仿宋_GB2312" pitchFamily="49" charset="-122"/>
                <a:ea typeface="仿宋_GB2312" pitchFamily="49" charset="-122"/>
              </a:rPr>
              <a:t>虚拟文件系统</a:t>
            </a:r>
          </a:p>
          <a:p>
            <a:pPr eaLnBrk="1" hangingPunct="1">
              <a:lnSpc>
                <a:spcPct val="80000"/>
              </a:lnSpc>
            </a:pPr>
            <a:r>
              <a:rPr lang="zh-CN" altLang="en-US" sz="2800" smtClean="0">
                <a:solidFill>
                  <a:srgbClr val="000000"/>
                </a:solidFill>
                <a:latin typeface="仿宋_GB2312" pitchFamily="49" charset="-122"/>
                <a:ea typeface="仿宋_GB2312" pitchFamily="49" charset="-122"/>
              </a:rPr>
              <a:t>文件系统调用及其执行过程</a:t>
            </a:r>
          </a:p>
          <a:p>
            <a:pPr eaLnBrk="1" hangingPunct="1">
              <a:lnSpc>
                <a:spcPct val="80000"/>
              </a:lnSpc>
            </a:pPr>
            <a:r>
              <a:rPr lang="zh-CN" altLang="en-US" sz="2800" smtClean="0">
                <a:solidFill>
                  <a:srgbClr val="000000"/>
                </a:solidFill>
                <a:latin typeface="仿宋_GB2312" pitchFamily="49" charset="-122"/>
                <a:ea typeface="仿宋_GB2312" pitchFamily="49" charset="-122"/>
              </a:rPr>
              <a:t>文件空间的管理方法</a:t>
            </a:r>
            <a:endParaRPr lang="en-US" altLang="zh-CN" sz="2800" smtClean="0">
              <a:solidFill>
                <a:srgbClr val="000000"/>
              </a:solidFill>
              <a:latin typeface="仿宋_GB2312" pitchFamily="49" charset="-122"/>
              <a:ea typeface="仿宋_GB2312" pitchFamily="49" charset="-122"/>
            </a:endParaRPr>
          </a:p>
          <a:p>
            <a:pPr eaLnBrk="1" hangingPunct="1">
              <a:lnSpc>
                <a:spcPct val="80000"/>
              </a:lnSpc>
            </a:pPr>
            <a:r>
              <a:rPr lang="zh-CN" altLang="en-US" sz="2800" smtClean="0">
                <a:solidFill>
                  <a:srgbClr val="000000"/>
                </a:solidFill>
                <a:latin typeface="仿宋_GB2312" pitchFamily="49" charset="-122"/>
                <a:ea typeface="仿宋_GB2312" pitchFamily="49" charset="-122"/>
              </a:rPr>
              <a:t>文件系统内部实现机制</a:t>
            </a:r>
          </a:p>
          <a:p>
            <a:pPr eaLnBrk="1" hangingPunct="1">
              <a:lnSpc>
                <a:spcPct val="80000"/>
              </a:lnSpc>
            </a:pPr>
            <a:endParaRPr lang="zh-CN" altLang="en-US" sz="2800" smtClean="0">
              <a:solidFill>
                <a:srgbClr val="120575"/>
              </a:solidFill>
              <a:latin typeface="仿宋_GB2312" pitchFamily="49" charset="-122"/>
              <a:ea typeface="仿宋_GB2312" pitchFamily="49" charset="-122"/>
            </a:endParaRPr>
          </a:p>
          <a:p>
            <a:pPr eaLnBrk="1" hangingPunct="1">
              <a:lnSpc>
                <a:spcPct val="80000"/>
              </a:lnSpc>
            </a:pPr>
            <a:endParaRPr lang="en-US" altLang="zh-CN" sz="2800" smtClean="0">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11188" y="260350"/>
            <a:ext cx="7772400" cy="1143000"/>
          </a:xfrm>
        </p:spPr>
        <p:txBody>
          <a:bodyPr/>
          <a:lstStyle/>
          <a:p>
            <a:r>
              <a:rPr lang="zh-CN" altLang="en-US" smtClean="0">
                <a:solidFill>
                  <a:srgbClr val="FF0000"/>
                </a:solidFill>
                <a:latin typeface="仿宋_GB2312" pitchFamily="49" charset="-122"/>
                <a:ea typeface="仿宋_GB2312" pitchFamily="49" charset="-122"/>
              </a:rPr>
              <a:t>操作系统的目标和分类</a:t>
            </a:r>
            <a:endParaRPr lang="zh-CN" altLang="en-US" smtClean="0"/>
          </a:p>
        </p:txBody>
      </p:sp>
      <p:sp>
        <p:nvSpPr>
          <p:cNvPr id="3" name="内容占位符 2"/>
          <p:cNvSpPr>
            <a:spLocks noGrp="1"/>
          </p:cNvSpPr>
          <p:nvPr>
            <p:ph idx="1"/>
          </p:nvPr>
        </p:nvSpPr>
        <p:spPr>
          <a:xfrm>
            <a:off x="831850" y="1484313"/>
            <a:ext cx="3092450" cy="4824412"/>
          </a:xfrm>
        </p:spPr>
        <p:txBody>
          <a:bodyPr/>
          <a:lstStyle/>
          <a:p>
            <a:pPr eaLnBrk="1" hangingPunct="1">
              <a:buClr>
                <a:schemeClr val="tx1"/>
              </a:buClr>
              <a:buFontTx/>
              <a:buNone/>
              <a:defRPr/>
            </a:pPr>
            <a:r>
              <a:rPr lang="zh-CN" altLang="en-US" sz="3010" dirty="0" smtClean="0">
                <a:solidFill>
                  <a:srgbClr val="FF0000"/>
                </a:solidFill>
                <a:latin typeface="仿宋_GB2312" pitchFamily="49" charset="-122"/>
                <a:ea typeface="仿宋_GB2312" pitchFamily="49" charset="-122"/>
              </a:rPr>
              <a:t> 操作系统目标</a:t>
            </a:r>
            <a:endParaRPr lang="en-US" altLang="zh-CN" sz="3010" dirty="0" smtClean="0">
              <a:solidFill>
                <a:srgbClr val="FF0000"/>
              </a:solidFill>
              <a:latin typeface="仿宋_GB2312" pitchFamily="49" charset="-122"/>
              <a:ea typeface="仿宋_GB2312" pitchFamily="49" charset="-122"/>
            </a:endParaRPr>
          </a:p>
          <a:p>
            <a:pPr eaLnBrk="1" hangingPunct="1">
              <a:buClr>
                <a:schemeClr val="tx1"/>
              </a:buClr>
              <a:defRPr/>
            </a:pPr>
            <a:r>
              <a:rPr lang="zh-CN" altLang="en-US" sz="3010" dirty="0" smtClean="0">
                <a:latin typeface="仿宋_GB2312" pitchFamily="49" charset="-122"/>
                <a:ea typeface="仿宋_GB2312" pitchFamily="49" charset="-122"/>
              </a:rPr>
              <a:t>方便用户使用  </a:t>
            </a:r>
          </a:p>
          <a:p>
            <a:pPr eaLnBrk="1" hangingPunct="1">
              <a:buClr>
                <a:schemeClr val="tx1"/>
              </a:buClr>
              <a:defRPr/>
            </a:pPr>
            <a:r>
              <a:rPr lang="zh-CN" altLang="en-US" sz="3010" dirty="0" smtClean="0">
                <a:latin typeface="仿宋_GB2312" pitchFamily="49" charset="-122"/>
                <a:ea typeface="仿宋_GB2312" pitchFamily="49" charset="-122"/>
              </a:rPr>
              <a:t>扩大机器功能  </a:t>
            </a:r>
          </a:p>
          <a:p>
            <a:pPr eaLnBrk="1" hangingPunct="1">
              <a:buClr>
                <a:schemeClr val="tx1"/>
              </a:buClr>
              <a:defRPr/>
            </a:pPr>
            <a:r>
              <a:rPr lang="zh-CN" altLang="en-US" sz="3010" dirty="0" smtClean="0">
                <a:latin typeface="仿宋_GB2312" pitchFamily="49" charset="-122"/>
                <a:ea typeface="仿宋_GB2312" pitchFamily="49" charset="-122"/>
              </a:rPr>
              <a:t>管理系统资源</a:t>
            </a:r>
          </a:p>
          <a:p>
            <a:pPr eaLnBrk="1" hangingPunct="1">
              <a:buClr>
                <a:schemeClr val="tx1"/>
              </a:buClr>
              <a:defRPr/>
            </a:pPr>
            <a:r>
              <a:rPr lang="zh-CN" altLang="en-US" sz="3010" dirty="0" smtClean="0">
                <a:latin typeface="仿宋_GB2312" pitchFamily="49" charset="-122"/>
                <a:ea typeface="仿宋_GB2312" pitchFamily="49" charset="-122"/>
              </a:rPr>
              <a:t>提高系统效率</a:t>
            </a:r>
          </a:p>
          <a:p>
            <a:pPr eaLnBrk="1" hangingPunct="1">
              <a:buClr>
                <a:schemeClr val="tx1"/>
              </a:buClr>
              <a:defRPr/>
            </a:pPr>
            <a:r>
              <a:rPr lang="zh-CN" altLang="en-US" sz="3010" dirty="0" smtClean="0">
                <a:latin typeface="仿宋_GB2312" pitchFamily="49" charset="-122"/>
                <a:ea typeface="仿宋_GB2312" pitchFamily="49" charset="-122"/>
              </a:rPr>
              <a:t>构筑开放环境 </a:t>
            </a:r>
          </a:p>
          <a:p>
            <a:pPr eaLnBrk="1" hangingPunct="1">
              <a:buClr>
                <a:schemeClr val="tx1"/>
              </a:buClr>
              <a:defRPr/>
            </a:pPr>
            <a:endParaRPr lang="en-US" altLang="zh-CN" dirty="0" smtClean="0"/>
          </a:p>
          <a:p>
            <a:pPr>
              <a:defRPr/>
            </a:pPr>
            <a:endParaRPr lang="zh-CN" altLang="en-US" dirty="0"/>
          </a:p>
        </p:txBody>
      </p:sp>
      <p:grpSp>
        <p:nvGrpSpPr>
          <p:cNvPr id="18436" name="组合 33"/>
          <p:cNvGrpSpPr>
            <a:grpSpLocks/>
          </p:cNvGrpSpPr>
          <p:nvPr/>
        </p:nvGrpSpPr>
        <p:grpSpPr bwMode="auto">
          <a:xfrm>
            <a:off x="4427538" y="1844675"/>
            <a:ext cx="3097212" cy="3240088"/>
            <a:chOff x="4427984" y="1268760"/>
            <a:chExt cx="3096344" cy="3240360"/>
          </a:xfrm>
        </p:grpSpPr>
        <p:sp>
          <p:nvSpPr>
            <p:cNvPr id="18437" name="Text Box 12"/>
            <p:cNvSpPr txBox="1">
              <a:spLocks noChangeArrowheads="1"/>
            </p:cNvSpPr>
            <p:nvPr/>
          </p:nvSpPr>
          <p:spPr bwMode="auto">
            <a:xfrm>
              <a:off x="4427984" y="1988840"/>
              <a:ext cx="864096" cy="1800200"/>
            </a:xfrm>
            <a:prstGeom prst="rect">
              <a:avLst/>
            </a:prstGeom>
            <a:solidFill>
              <a:srgbClr val="FFCC99"/>
            </a:solidFill>
            <a:ln w="9525">
              <a:solidFill>
                <a:srgbClr val="000000"/>
              </a:solidFill>
              <a:miter lim="800000"/>
              <a:headEnd/>
              <a:tailEnd/>
            </a:ln>
          </p:spPr>
          <p:txBody>
            <a:bodyPr/>
            <a:lstStyle/>
            <a:p>
              <a:r>
                <a:rPr lang="zh-CN" altLang="en-US" sz="2600">
                  <a:solidFill>
                    <a:schemeClr val="tx2"/>
                  </a:solidFill>
                </a:rPr>
                <a:t>操作系统基本类型</a:t>
              </a:r>
            </a:p>
          </p:txBody>
        </p:sp>
        <p:sp>
          <p:nvSpPr>
            <p:cNvPr id="18438" name="Text Box 12"/>
            <p:cNvSpPr txBox="1">
              <a:spLocks noChangeArrowheads="1"/>
            </p:cNvSpPr>
            <p:nvPr/>
          </p:nvSpPr>
          <p:spPr bwMode="auto">
            <a:xfrm>
              <a:off x="5940152" y="1268760"/>
              <a:ext cx="1584176" cy="792088"/>
            </a:xfrm>
            <a:prstGeom prst="rect">
              <a:avLst/>
            </a:prstGeom>
            <a:solidFill>
              <a:srgbClr val="FFCC99"/>
            </a:solidFill>
            <a:ln w="9525">
              <a:solidFill>
                <a:srgbClr val="000000"/>
              </a:solidFill>
              <a:miter lim="800000"/>
              <a:headEnd/>
              <a:tailEnd/>
            </a:ln>
          </p:spPr>
          <p:txBody>
            <a:bodyPr/>
            <a:lstStyle/>
            <a:p>
              <a:r>
                <a:rPr lang="zh-CN" altLang="en-US" sz="2500">
                  <a:solidFill>
                    <a:srgbClr val="FF0000"/>
                  </a:solidFill>
                </a:rPr>
                <a:t>批处理操作系统</a:t>
              </a:r>
            </a:p>
          </p:txBody>
        </p:sp>
        <p:sp>
          <p:nvSpPr>
            <p:cNvPr id="18439" name="Text Box 12"/>
            <p:cNvSpPr txBox="1">
              <a:spLocks noChangeArrowheads="1"/>
            </p:cNvSpPr>
            <p:nvPr/>
          </p:nvSpPr>
          <p:spPr bwMode="auto">
            <a:xfrm>
              <a:off x="5940152" y="2420888"/>
              <a:ext cx="1584176" cy="792088"/>
            </a:xfrm>
            <a:prstGeom prst="rect">
              <a:avLst/>
            </a:prstGeom>
            <a:solidFill>
              <a:srgbClr val="FFCC99"/>
            </a:solidFill>
            <a:ln w="9525">
              <a:solidFill>
                <a:srgbClr val="000000"/>
              </a:solidFill>
              <a:miter lim="800000"/>
              <a:headEnd/>
              <a:tailEnd/>
            </a:ln>
          </p:spPr>
          <p:txBody>
            <a:bodyPr/>
            <a:lstStyle/>
            <a:p>
              <a:r>
                <a:rPr lang="zh-CN" altLang="en-US" sz="2500">
                  <a:solidFill>
                    <a:srgbClr val="FF0000"/>
                  </a:solidFill>
                </a:rPr>
                <a:t>分时操作系统</a:t>
              </a:r>
            </a:p>
          </p:txBody>
        </p:sp>
        <p:sp>
          <p:nvSpPr>
            <p:cNvPr id="18440" name="Text Box 12"/>
            <p:cNvSpPr txBox="1">
              <a:spLocks noChangeArrowheads="1"/>
            </p:cNvSpPr>
            <p:nvPr/>
          </p:nvSpPr>
          <p:spPr bwMode="auto">
            <a:xfrm>
              <a:off x="5940152" y="3717032"/>
              <a:ext cx="1584176" cy="792088"/>
            </a:xfrm>
            <a:prstGeom prst="rect">
              <a:avLst/>
            </a:prstGeom>
            <a:solidFill>
              <a:srgbClr val="FFCC99"/>
            </a:solidFill>
            <a:ln w="9525">
              <a:solidFill>
                <a:srgbClr val="000000"/>
              </a:solidFill>
              <a:miter lim="800000"/>
              <a:headEnd/>
              <a:tailEnd/>
            </a:ln>
          </p:spPr>
          <p:txBody>
            <a:bodyPr/>
            <a:lstStyle/>
            <a:p>
              <a:r>
                <a:rPr lang="zh-CN" altLang="en-US" sz="2500">
                  <a:solidFill>
                    <a:srgbClr val="FF0000"/>
                  </a:solidFill>
                </a:rPr>
                <a:t>实时操作系统</a:t>
              </a:r>
            </a:p>
          </p:txBody>
        </p:sp>
        <p:cxnSp>
          <p:nvCxnSpPr>
            <p:cNvPr id="18441" name="直接连接符 10"/>
            <p:cNvCxnSpPr>
              <a:cxnSpLocks noChangeShapeType="1"/>
              <a:endCxn id="18438" idx="1"/>
            </p:cNvCxnSpPr>
            <p:nvPr/>
          </p:nvCxnSpPr>
          <p:spPr bwMode="auto">
            <a:xfrm flipV="1">
              <a:off x="5292080" y="1664804"/>
              <a:ext cx="648072" cy="1188132"/>
            </a:xfrm>
            <a:prstGeom prst="line">
              <a:avLst/>
            </a:prstGeom>
            <a:noFill/>
            <a:ln w="12700" cap="sq" algn="ctr">
              <a:solidFill>
                <a:schemeClr val="tx1"/>
              </a:solidFill>
              <a:round/>
              <a:headEnd/>
              <a:tailEnd type="triangle" w="med" len="med"/>
            </a:ln>
          </p:spPr>
        </p:cxnSp>
        <p:cxnSp>
          <p:nvCxnSpPr>
            <p:cNvPr id="18442" name="直接连接符 23"/>
            <p:cNvCxnSpPr>
              <a:cxnSpLocks noChangeShapeType="1"/>
              <a:endCxn id="18440" idx="1"/>
            </p:cNvCxnSpPr>
            <p:nvPr/>
          </p:nvCxnSpPr>
          <p:spPr bwMode="auto">
            <a:xfrm>
              <a:off x="5292080" y="2852936"/>
              <a:ext cx="648072" cy="1260140"/>
            </a:xfrm>
            <a:prstGeom prst="line">
              <a:avLst/>
            </a:prstGeom>
            <a:noFill/>
            <a:ln w="12700" cap="sq" algn="ctr">
              <a:solidFill>
                <a:schemeClr val="tx1"/>
              </a:solidFill>
              <a:round/>
              <a:headEnd/>
              <a:tailEnd type="triangle" w="med" len="med"/>
            </a:ln>
          </p:spPr>
        </p:cxnSp>
        <p:cxnSp>
          <p:nvCxnSpPr>
            <p:cNvPr id="18443" name="直接连接符 27"/>
            <p:cNvCxnSpPr>
              <a:cxnSpLocks noChangeShapeType="1"/>
              <a:endCxn id="18439" idx="1"/>
            </p:cNvCxnSpPr>
            <p:nvPr/>
          </p:nvCxnSpPr>
          <p:spPr bwMode="auto">
            <a:xfrm flipV="1">
              <a:off x="5292080" y="2816932"/>
              <a:ext cx="648072" cy="36004"/>
            </a:xfrm>
            <a:prstGeom prst="line">
              <a:avLst/>
            </a:prstGeom>
            <a:noFill/>
            <a:ln w="12700" cap="sq" algn="ctr">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50825" y="260350"/>
            <a:ext cx="8569325" cy="1143000"/>
          </a:xfrm>
        </p:spPr>
        <p:txBody>
          <a:bodyPr/>
          <a:lstStyle/>
          <a:p>
            <a:r>
              <a:rPr lang="zh-CN" altLang="en-US" sz="3600" smtClean="0">
                <a:solidFill>
                  <a:srgbClr val="FF0000"/>
                </a:solidFill>
                <a:latin typeface="仿宋_GB2312" pitchFamily="49" charset="-122"/>
                <a:ea typeface="仿宋_GB2312" pitchFamily="49" charset="-122"/>
              </a:rPr>
              <a:t>操作系统</a:t>
            </a:r>
            <a:r>
              <a:rPr lang="zh-CN" altLang="zh-CN" sz="3600" smtClean="0">
                <a:solidFill>
                  <a:srgbClr val="FF0000"/>
                </a:solidFill>
              </a:rPr>
              <a:t>与支撑软件及应用软件间的区别</a:t>
            </a:r>
            <a:endParaRPr lang="zh-CN" altLang="en-US" sz="3600" smtClean="0">
              <a:solidFill>
                <a:srgbClr val="FF0000"/>
              </a:solidFill>
            </a:endParaRPr>
          </a:p>
        </p:txBody>
      </p:sp>
      <p:grpSp>
        <p:nvGrpSpPr>
          <p:cNvPr id="19459" name="组合 33"/>
          <p:cNvGrpSpPr>
            <a:grpSpLocks/>
          </p:cNvGrpSpPr>
          <p:nvPr/>
        </p:nvGrpSpPr>
        <p:grpSpPr bwMode="auto">
          <a:xfrm>
            <a:off x="1042988" y="1412776"/>
            <a:ext cx="4249737" cy="3600276"/>
            <a:chOff x="4427984" y="908238"/>
            <a:chExt cx="4247281" cy="3600881"/>
          </a:xfrm>
        </p:grpSpPr>
        <p:sp>
          <p:nvSpPr>
            <p:cNvPr id="19460" name="Text Box 12"/>
            <p:cNvSpPr txBox="1">
              <a:spLocks noChangeArrowheads="1"/>
            </p:cNvSpPr>
            <p:nvPr/>
          </p:nvSpPr>
          <p:spPr bwMode="auto">
            <a:xfrm>
              <a:off x="4427984" y="908238"/>
              <a:ext cx="863854" cy="2520552"/>
            </a:xfrm>
            <a:prstGeom prst="rect">
              <a:avLst/>
            </a:prstGeom>
            <a:solidFill>
              <a:srgbClr val="FFCC99"/>
            </a:solidFill>
            <a:ln w="9525">
              <a:solidFill>
                <a:srgbClr val="000000"/>
              </a:solidFill>
              <a:miter lim="800000"/>
              <a:headEnd/>
              <a:tailEnd/>
            </a:ln>
          </p:spPr>
          <p:txBody>
            <a:bodyPr/>
            <a:lstStyle/>
            <a:p>
              <a:r>
                <a:rPr lang="zh-CN" altLang="en-US" sz="2600" dirty="0">
                  <a:solidFill>
                    <a:schemeClr val="tx2"/>
                  </a:solidFill>
                </a:rPr>
                <a:t>相同点：都是软件。</a:t>
              </a:r>
              <a:r>
                <a:rPr lang="zh-CN" altLang="en-US" sz="2600" dirty="0">
                  <a:solidFill>
                    <a:srgbClr val="FF0000"/>
                  </a:solidFill>
                </a:rPr>
                <a:t>不同点：</a:t>
              </a:r>
            </a:p>
          </p:txBody>
        </p:sp>
        <p:sp>
          <p:nvSpPr>
            <p:cNvPr id="19461" name="Text Box 12"/>
            <p:cNvSpPr txBox="1">
              <a:spLocks noChangeArrowheads="1"/>
            </p:cNvSpPr>
            <p:nvPr/>
          </p:nvSpPr>
          <p:spPr bwMode="auto">
            <a:xfrm>
              <a:off x="5940152" y="1268760"/>
              <a:ext cx="2735113" cy="864169"/>
            </a:xfrm>
            <a:prstGeom prst="rect">
              <a:avLst/>
            </a:prstGeom>
            <a:solidFill>
              <a:srgbClr val="FFCC99"/>
            </a:solidFill>
            <a:ln w="9525">
              <a:solidFill>
                <a:srgbClr val="000000"/>
              </a:solidFill>
              <a:miter lim="800000"/>
              <a:headEnd/>
              <a:tailEnd/>
            </a:ln>
          </p:spPr>
          <p:txBody>
            <a:bodyPr/>
            <a:lstStyle/>
            <a:p>
              <a:r>
                <a:rPr lang="zh-CN" altLang="zh-CN" sz="2500">
                  <a:solidFill>
                    <a:srgbClr val="FF0000"/>
                  </a:solidFill>
                </a:rPr>
                <a:t>意图不同</a:t>
              </a:r>
              <a:r>
                <a:rPr lang="zh-CN" altLang="en-US" sz="2500">
                  <a:solidFill>
                    <a:srgbClr val="FF0000"/>
                  </a:solidFill>
                </a:rPr>
                <a:t>，各自完成不同功能。</a:t>
              </a:r>
            </a:p>
          </p:txBody>
        </p:sp>
        <p:sp>
          <p:nvSpPr>
            <p:cNvPr id="19462" name="Text Box 12"/>
            <p:cNvSpPr txBox="1">
              <a:spLocks noChangeArrowheads="1"/>
            </p:cNvSpPr>
            <p:nvPr/>
          </p:nvSpPr>
          <p:spPr bwMode="auto">
            <a:xfrm>
              <a:off x="5940152" y="2420887"/>
              <a:ext cx="2735113" cy="792251"/>
            </a:xfrm>
            <a:prstGeom prst="rect">
              <a:avLst/>
            </a:prstGeom>
            <a:solidFill>
              <a:srgbClr val="FFCC99"/>
            </a:solidFill>
            <a:ln w="9525">
              <a:solidFill>
                <a:srgbClr val="000000"/>
              </a:solidFill>
              <a:miter lim="800000"/>
              <a:headEnd/>
              <a:tailEnd/>
            </a:ln>
          </p:spPr>
          <p:txBody>
            <a:bodyPr/>
            <a:lstStyle/>
            <a:p>
              <a:r>
                <a:rPr lang="zh-CN" altLang="en-US" sz="2500">
                  <a:solidFill>
                    <a:srgbClr val="FF0000"/>
                  </a:solidFill>
                </a:rPr>
                <a:t>权限不同，有控制和被控制关系。</a:t>
              </a:r>
            </a:p>
          </p:txBody>
        </p:sp>
        <p:sp>
          <p:nvSpPr>
            <p:cNvPr id="19463" name="Text Box 12"/>
            <p:cNvSpPr txBox="1">
              <a:spLocks noChangeArrowheads="1"/>
            </p:cNvSpPr>
            <p:nvPr/>
          </p:nvSpPr>
          <p:spPr bwMode="auto">
            <a:xfrm>
              <a:off x="5940152" y="3717031"/>
              <a:ext cx="2735113" cy="792088"/>
            </a:xfrm>
            <a:prstGeom prst="rect">
              <a:avLst/>
            </a:prstGeom>
            <a:solidFill>
              <a:srgbClr val="FFCC99"/>
            </a:solidFill>
            <a:ln w="9525">
              <a:solidFill>
                <a:srgbClr val="000000"/>
              </a:solidFill>
              <a:miter lim="800000"/>
              <a:headEnd/>
              <a:tailEnd/>
            </a:ln>
          </p:spPr>
          <p:txBody>
            <a:bodyPr/>
            <a:lstStyle/>
            <a:p>
              <a:r>
                <a:rPr lang="zh-CN" altLang="en-US" sz="2500">
                  <a:solidFill>
                    <a:srgbClr val="FF0000"/>
                  </a:solidFill>
                </a:rPr>
                <a:t>层次不同，</a:t>
              </a:r>
              <a:r>
                <a:rPr lang="en-US" altLang="zh-CN" sz="2500">
                  <a:solidFill>
                    <a:srgbClr val="FF0000"/>
                  </a:solidFill>
                </a:rPr>
                <a:t>OS形成基础运行平台。</a:t>
              </a:r>
              <a:endParaRPr lang="zh-CN" altLang="en-US" sz="2500">
                <a:solidFill>
                  <a:srgbClr val="FF0000"/>
                </a:solidFill>
              </a:endParaRPr>
            </a:p>
          </p:txBody>
        </p:sp>
        <p:cxnSp>
          <p:nvCxnSpPr>
            <p:cNvPr id="19464" name="直接连接符 10"/>
            <p:cNvCxnSpPr>
              <a:cxnSpLocks noChangeShapeType="1"/>
              <a:endCxn id="19461" idx="1"/>
            </p:cNvCxnSpPr>
            <p:nvPr/>
          </p:nvCxnSpPr>
          <p:spPr bwMode="auto">
            <a:xfrm flipV="1">
              <a:off x="5292080" y="1700844"/>
              <a:ext cx="648072" cy="1152093"/>
            </a:xfrm>
            <a:prstGeom prst="line">
              <a:avLst/>
            </a:prstGeom>
            <a:noFill/>
            <a:ln w="12700" cap="sq" algn="ctr">
              <a:solidFill>
                <a:schemeClr val="tx1"/>
              </a:solidFill>
              <a:round/>
              <a:headEnd/>
              <a:tailEnd type="triangle" w="med" len="med"/>
            </a:ln>
          </p:spPr>
        </p:cxnSp>
        <p:cxnSp>
          <p:nvCxnSpPr>
            <p:cNvPr id="19465" name="直接连接符 23"/>
            <p:cNvCxnSpPr>
              <a:cxnSpLocks noChangeShapeType="1"/>
              <a:endCxn id="19463" idx="1"/>
            </p:cNvCxnSpPr>
            <p:nvPr/>
          </p:nvCxnSpPr>
          <p:spPr bwMode="auto">
            <a:xfrm>
              <a:off x="5292080" y="2852936"/>
              <a:ext cx="648072" cy="1260140"/>
            </a:xfrm>
            <a:prstGeom prst="line">
              <a:avLst/>
            </a:prstGeom>
            <a:noFill/>
            <a:ln w="12700" cap="sq" algn="ctr">
              <a:solidFill>
                <a:schemeClr val="tx1"/>
              </a:solidFill>
              <a:round/>
              <a:headEnd/>
              <a:tailEnd type="triangle" w="med" len="med"/>
            </a:ln>
          </p:spPr>
        </p:cxnSp>
        <p:cxnSp>
          <p:nvCxnSpPr>
            <p:cNvPr id="19466" name="直接连接符 27"/>
            <p:cNvCxnSpPr>
              <a:cxnSpLocks noChangeShapeType="1"/>
              <a:endCxn id="19462" idx="1"/>
            </p:cNvCxnSpPr>
            <p:nvPr/>
          </p:nvCxnSpPr>
          <p:spPr bwMode="auto">
            <a:xfrm flipV="1">
              <a:off x="5292080" y="2817013"/>
              <a:ext cx="648072" cy="35925"/>
            </a:xfrm>
            <a:prstGeom prst="line">
              <a:avLst/>
            </a:prstGeom>
            <a:noFill/>
            <a:ln w="12700" cap="sq" algn="ctr">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44463" y="188913"/>
            <a:ext cx="8891587" cy="1143000"/>
          </a:xfrm>
        </p:spPr>
        <p:txBody>
          <a:bodyPr/>
          <a:lstStyle/>
          <a:p>
            <a:r>
              <a:rPr lang="zh-CN" altLang="en-US" smtClean="0">
                <a:solidFill>
                  <a:srgbClr val="FF0000"/>
                </a:solidFill>
                <a:latin typeface="仿宋_GB2312" pitchFamily="49" charset="-122"/>
                <a:ea typeface="仿宋_GB2312" pitchFamily="49" charset="-122"/>
              </a:rPr>
              <a:t>操作系统的作用</a:t>
            </a:r>
            <a:r>
              <a:rPr lang="en-US" altLang="zh-CN" smtClean="0">
                <a:solidFill>
                  <a:srgbClr val="FF0000"/>
                </a:solidFill>
                <a:latin typeface="仿宋_GB2312" pitchFamily="49" charset="-122"/>
                <a:ea typeface="仿宋_GB2312" pitchFamily="49" charset="-122"/>
              </a:rPr>
              <a:t>(</a:t>
            </a:r>
            <a:r>
              <a:rPr lang="zh-CN" altLang="en-US" smtClean="0">
                <a:solidFill>
                  <a:srgbClr val="FF0000"/>
                </a:solidFill>
                <a:latin typeface="仿宋_GB2312" pitchFamily="49" charset="-122"/>
                <a:ea typeface="仿宋_GB2312" pitchFamily="49" charset="-122"/>
              </a:rPr>
              <a:t>四种观点</a:t>
            </a:r>
            <a:r>
              <a:rPr lang="en-US" altLang="zh-CN" smtClean="0">
                <a:solidFill>
                  <a:srgbClr val="FF0000"/>
                </a:solidFill>
                <a:latin typeface="仿宋_GB2312" pitchFamily="49" charset="-122"/>
                <a:ea typeface="仿宋_GB2312" pitchFamily="49" charset="-122"/>
              </a:rPr>
              <a:t>)</a:t>
            </a:r>
            <a:endParaRPr lang="zh-CN" altLang="en-US" smtClean="0"/>
          </a:p>
        </p:txBody>
      </p:sp>
      <p:sp>
        <p:nvSpPr>
          <p:cNvPr id="20483" name="内容占位符 2"/>
          <p:cNvSpPr>
            <a:spLocks noGrp="1"/>
          </p:cNvSpPr>
          <p:nvPr>
            <p:ph idx="1"/>
          </p:nvPr>
        </p:nvSpPr>
        <p:spPr>
          <a:xfrm>
            <a:off x="539750" y="1268413"/>
            <a:ext cx="7989888" cy="4824412"/>
          </a:xfrm>
        </p:spPr>
        <p:txBody>
          <a:bodyPr/>
          <a:lstStyle/>
          <a:p>
            <a:r>
              <a:rPr lang="en-US" altLang="zh-CN" smtClean="0">
                <a:latin typeface="仿宋_GB2312" pitchFamily="49" charset="-122"/>
                <a:ea typeface="仿宋_GB2312" pitchFamily="49" charset="-122"/>
              </a:rPr>
              <a:t>(1)</a:t>
            </a:r>
            <a:r>
              <a:rPr lang="zh-CN" altLang="zh-CN" smtClean="0">
                <a:latin typeface="仿宋_GB2312" pitchFamily="49" charset="-122"/>
                <a:ea typeface="仿宋_GB2312" pitchFamily="49" charset="-122"/>
              </a:rPr>
              <a:t>服务用户观点</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操作系统作为用户接口和公共服务程序 </a:t>
            </a:r>
          </a:p>
          <a:p>
            <a:r>
              <a:rPr lang="en-US" altLang="zh-CN" smtClean="0">
                <a:latin typeface="仿宋_GB2312" pitchFamily="49" charset="-122"/>
                <a:ea typeface="仿宋_GB2312" pitchFamily="49" charset="-122"/>
              </a:rPr>
              <a:t>(2)</a:t>
            </a:r>
            <a:r>
              <a:rPr lang="zh-CN" altLang="zh-CN" smtClean="0">
                <a:latin typeface="仿宋_GB2312" pitchFamily="49" charset="-122"/>
                <a:ea typeface="仿宋_GB2312" pitchFamily="49" charset="-122"/>
              </a:rPr>
              <a:t>进程交互观点</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操作系统作为进程执行的控制者和协调者</a:t>
            </a:r>
          </a:p>
          <a:p>
            <a:r>
              <a:rPr lang="en-US" altLang="zh-CN" smtClean="0">
                <a:latin typeface="仿宋_GB2312" pitchFamily="49" charset="-122"/>
                <a:ea typeface="仿宋_GB2312" pitchFamily="49" charset="-122"/>
              </a:rPr>
              <a:t>(3)</a:t>
            </a:r>
            <a:r>
              <a:rPr lang="zh-CN" altLang="zh-CN" smtClean="0">
                <a:latin typeface="仿宋_GB2312" pitchFamily="49" charset="-122"/>
                <a:ea typeface="仿宋_GB2312" pitchFamily="49" charset="-122"/>
              </a:rPr>
              <a:t>系统实现观点</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操作系统作为扩展机或虚拟机 </a:t>
            </a:r>
          </a:p>
          <a:p>
            <a:r>
              <a:rPr lang="en-US" altLang="zh-CN" smtClean="0">
                <a:latin typeface="仿宋_GB2312" pitchFamily="49" charset="-122"/>
                <a:ea typeface="仿宋_GB2312" pitchFamily="49" charset="-122"/>
              </a:rPr>
              <a:t>(4)</a:t>
            </a:r>
            <a:r>
              <a:rPr lang="zh-CN" altLang="zh-CN" smtClean="0">
                <a:latin typeface="仿宋_GB2312" pitchFamily="49" charset="-122"/>
                <a:ea typeface="仿宋_GB2312" pitchFamily="49" charset="-122"/>
              </a:rPr>
              <a:t>资源管理观点</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操作系统作为资源的管理者和控制者</a:t>
            </a:r>
          </a:p>
          <a:p>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188913"/>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围绕六个问题研究操作系统</a:t>
            </a:r>
          </a:p>
        </p:txBody>
      </p:sp>
      <p:sp>
        <p:nvSpPr>
          <p:cNvPr id="21507" name="Rectangle 3"/>
          <p:cNvSpPr>
            <a:spLocks noGrp="1" noChangeArrowheads="1"/>
          </p:cNvSpPr>
          <p:nvPr>
            <p:ph type="body" idx="1"/>
          </p:nvPr>
        </p:nvSpPr>
        <p:spPr>
          <a:xfrm>
            <a:off x="1403350" y="765175"/>
            <a:ext cx="6262688" cy="4608513"/>
          </a:xfrm>
        </p:spPr>
        <p:txBody>
          <a:bodyPr/>
          <a:lstStyle/>
          <a:p>
            <a:pPr eaLnBrk="1" hangingPunct="1">
              <a:buFontTx/>
              <a:buNone/>
            </a:pPr>
            <a:endParaRPr lang="en-US" altLang="zh-CN" sz="3600" smtClean="0">
              <a:solidFill>
                <a:srgbClr val="FF0000"/>
              </a:solidFill>
              <a:latin typeface="华文新魏" pitchFamily="2" charset="-122"/>
              <a:ea typeface="华文新魏" pitchFamily="2" charset="-122"/>
            </a:endParaRPr>
          </a:p>
          <a:p>
            <a:pPr eaLnBrk="1" hangingPunct="1"/>
            <a:r>
              <a:rPr lang="zh-CN" altLang="en-US" sz="3600" smtClean="0">
                <a:latin typeface="仿宋_GB2312" pitchFamily="49" charset="-122"/>
                <a:ea typeface="仿宋_GB2312" pitchFamily="49" charset="-122"/>
              </a:rPr>
              <a:t>什么是操作系统</a:t>
            </a:r>
            <a:r>
              <a:rPr lang="en-US" altLang="zh-CN" sz="3600" smtClean="0">
                <a:latin typeface="仿宋_GB2312" pitchFamily="49" charset="-122"/>
                <a:ea typeface="仿宋_GB2312" pitchFamily="49" charset="-122"/>
              </a:rPr>
              <a:t>?</a:t>
            </a:r>
          </a:p>
          <a:p>
            <a:pPr eaLnBrk="1" hangingPunct="1"/>
            <a:r>
              <a:rPr lang="zh-CN" altLang="en-US" sz="3600" smtClean="0">
                <a:latin typeface="仿宋_GB2312" pitchFamily="49" charset="-122"/>
                <a:ea typeface="仿宋_GB2312" pitchFamily="49" charset="-122"/>
              </a:rPr>
              <a:t>为什么要操作系统</a:t>
            </a:r>
            <a:r>
              <a:rPr lang="en-US" altLang="zh-CN" sz="3600" smtClean="0">
                <a:latin typeface="仿宋_GB2312" pitchFamily="49" charset="-122"/>
                <a:ea typeface="仿宋_GB2312" pitchFamily="49" charset="-122"/>
              </a:rPr>
              <a:t>?</a:t>
            </a:r>
          </a:p>
          <a:p>
            <a:pPr eaLnBrk="1" hangingPunct="1"/>
            <a:r>
              <a:rPr lang="zh-CN" altLang="en-US" sz="3600" smtClean="0">
                <a:latin typeface="仿宋_GB2312" pitchFamily="49" charset="-122"/>
                <a:ea typeface="仿宋_GB2312" pitchFamily="49" charset="-122"/>
              </a:rPr>
              <a:t>操作系统是做什么的</a:t>
            </a:r>
            <a:r>
              <a:rPr lang="en-US" altLang="zh-CN" sz="3600" smtClean="0">
                <a:latin typeface="仿宋_GB2312" pitchFamily="49" charset="-122"/>
                <a:ea typeface="仿宋_GB2312" pitchFamily="49" charset="-122"/>
              </a:rPr>
              <a:t>?</a:t>
            </a:r>
          </a:p>
          <a:p>
            <a:pPr eaLnBrk="1" hangingPunct="1"/>
            <a:r>
              <a:rPr lang="zh-CN" altLang="en-US" sz="3600" smtClean="0">
                <a:latin typeface="仿宋_GB2312" pitchFamily="49" charset="-122"/>
                <a:ea typeface="仿宋_GB2312" pitchFamily="49" charset="-122"/>
              </a:rPr>
              <a:t>操作系统是如何做的</a:t>
            </a:r>
            <a:r>
              <a:rPr lang="en-US" altLang="zh-CN" sz="3600" smtClean="0">
                <a:latin typeface="仿宋_GB2312" pitchFamily="49" charset="-122"/>
                <a:ea typeface="仿宋_GB2312" pitchFamily="49" charset="-122"/>
              </a:rPr>
              <a:t>?</a:t>
            </a:r>
          </a:p>
          <a:p>
            <a:pPr eaLnBrk="1" hangingPunct="1"/>
            <a:r>
              <a:rPr lang="zh-CN" altLang="en-US" sz="3600" smtClean="0">
                <a:latin typeface="仿宋_GB2312" pitchFamily="49" charset="-122"/>
                <a:ea typeface="仿宋_GB2312" pitchFamily="49" charset="-122"/>
              </a:rPr>
              <a:t>操作系统是如何使用的</a:t>
            </a:r>
            <a:r>
              <a:rPr lang="en-US" altLang="zh-CN" sz="3600" smtClean="0">
                <a:latin typeface="仿宋_GB2312" pitchFamily="49" charset="-122"/>
                <a:ea typeface="仿宋_GB2312" pitchFamily="49" charset="-122"/>
              </a:rPr>
              <a:t>?</a:t>
            </a:r>
          </a:p>
          <a:p>
            <a:pPr eaLnBrk="1" hangingPunct="1"/>
            <a:r>
              <a:rPr lang="zh-CN" altLang="en-US" sz="3600" smtClean="0">
                <a:latin typeface="仿宋_GB2312" pitchFamily="49" charset="-122"/>
                <a:ea typeface="仿宋_GB2312" pitchFamily="49" charset="-122"/>
              </a:rPr>
              <a:t>操作系统是如何构造的</a:t>
            </a:r>
            <a:r>
              <a:rPr lang="en-US" altLang="zh-CN" sz="3600" smtClean="0">
                <a:latin typeface="仿宋_GB2312" pitchFamily="49" charset="-122"/>
                <a:ea typeface="仿宋_GB2312" pitchFamily="49" charset="-122"/>
              </a:rPr>
              <a:t>?</a:t>
            </a:r>
          </a:p>
          <a:p>
            <a:pPr eaLnBrk="1" hangingPunct="1"/>
            <a:endParaRPr lang="en-US" altLang="zh-CN" sz="3600" smtClean="0">
              <a:latin typeface="仿宋_GB2312" pitchFamily="49" charset="-122"/>
              <a:ea typeface="仿宋_GB2312" pitchFamily="49" charset="-122"/>
            </a:endParaRPr>
          </a:p>
          <a:p>
            <a:pPr eaLnBrk="1" hangingPunct="1">
              <a:buFontTx/>
              <a:buNone/>
            </a:pPr>
            <a:endParaRPr lang="en-US" altLang="zh-CN" sz="3600" smtClean="0">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609600"/>
            <a:ext cx="7772400" cy="1143000"/>
          </a:xfrm>
        </p:spPr>
        <p:txBody>
          <a:bodyPr/>
          <a:lstStyle/>
          <a:p>
            <a:pPr eaLnBrk="1" hangingPunct="1"/>
            <a:r>
              <a:rPr kumimoji="0" lang="zh-CN" altLang="en-US" sz="4800" smtClean="0">
                <a:solidFill>
                  <a:srgbClr val="FF3300"/>
                </a:solidFill>
                <a:latin typeface="仿宋_GB2312" pitchFamily="49" charset="-122"/>
                <a:ea typeface="仿宋_GB2312" pitchFamily="49" charset="-122"/>
              </a:rPr>
              <a:t>计算机系统的层次结构</a:t>
            </a:r>
            <a:r>
              <a:rPr kumimoji="0" lang="en-US" altLang="zh-CN" sz="4800" smtClean="0">
                <a:solidFill>
                  <a:srgbClr val="FF3300"/>
                </a:solidFill>
                <a:latin typeface="仿宋_GB2312" pitchFamily="49" charset="-122"/>
                <a:ea typeface="仿宋_GB2312" pitchFamily="49" charset="-122"/>
              </a:rPr>
              <a:t>(1)</a:t>
            </a:r>
            <a:r>
              <a:rPr kumimoji="0" lang="zh-CN" altLang="en-US" sz="4800" i="1" smtClean="0">
                <a:latin typeface="仿宋_GB2312" pitchFamily="49" charset="-122"/>
                <a:ea typeface="仿宋_GB2312" pitchFamily="49" charset="-122"/>
              </a:rPr>
              <a:t/>
            </a:r>
            <a:br>
              <a:rPr kumimoji="0" lang="zh-CN" altLang="en-US" sz="4800" i="1" smtClean="0">
                <a:latin typeface="仿宋_GB2312" pitchFamily="49" charset="-122"/>
                <a:ea typeface="仿宋_GB2312" pitchFamily="49" charset="-122"/>
              </a:rPr>
            </a:br>
            <a:endParaRPr kumimoji="0" lang="zh-CN" altLang="en-US" sz="4800" i="1" smtClean="0">
              <a:latin typeface="仿宋_GB2312" pitchFamily="49" charset="-122"/>
              <a:ea typeface="仿宋_GB2312" pitchFamily="49" charset="-122"/>
            </a:endParaRPr>
          </a:p>
        </p:txBody>
      </p:sp>
      <p:grpSp>
        <p:nvGrpSpPr>
          <p:cNvPr id="4099" name="Group 3"/>
          <p:cNvGrpSpPr>
            <a:grpSpLocks/>
          </p:cNvGrpSpPr>
          <p:nvPr/>
        </p:nvGrpSpPr>
        <p:grpSpPr bwMode="auto">
          <a:xfrm>
            <a:off x="1116013" y="1557338"/>
            <a:ext cx="6840537" cy="4608512"/>
            <a:chOff x="703" y="981"/>
            <a:chExt cx="4309" cy="2903"/>
          </a:xfrm>
        </p:grpSpPr>
        <p:sp>
          <p:nvSpPr>
            <p:cNvPr id="431108" name="Rectangle 4"/>
            <p:cNvSpPr>
              <a:spLocks noChangeArrowheads="1"/>
            </p:cNvSpPr>
            <p:nvPr/>
          </p:nvSpPr>
          <p:spPr bwMode="auto">
            <a:xfrm>
              <a:off x="703" y="1676"/>
              <a:ext cx="4309" cy="1257"/>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4101" name="Text Box 5"/>
            <p:cNvSpPr txBox="1">
              <a:spLocks noChangeArrowheads="1"/>
            </p:cNvSpPr>
            <p:nvPr/>
          </p:nvSpPr>
          <p:spPr bwMode="auto">
            <a:xfrm>
              <a:off x="766" y="1676"/>
              <a:ext cx="695" cy="315"/>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财务系统</a:t>
              </a:r>
            </a:p>
          </p:txBody>
        </p:sp>
        <p:sp>
          <p:nvSpPr>
            <p:cNvPr id="4102" name="Text Box 6"/>
            <p:cNvSpPr txBox="1">
              <a:spLocks noChangeArrowheads="1"/>
            </p:cNvSpPr>
            <p:nvPr/>
          </p:nvSpPr>
          <p:spPr bwMode="auto">
            <a:xfrm>
              <a:off x="1537" y="1676"/>
              <a:ext cx="695" cy="315"/>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航空订票</a:t>
              </a:r>
            </a:p>
          </p:txBody>
        </p:sp>
        <p:sp>
          <p:nvSpPr>
            <p:cNvPr id="4103" name="Text Box 7"/>
            <p:cNvSpPr txBox="1">
              <a:spLocks noChangeArrowheads="1"/>
            </p:cNvSpPr>
            <p:nvPr/>
          </p:nvSpPr>
          <p:spPr bwMode="auto">
            <a:xfrm>
              <a:off x="2371" y="1676"/>
              <a:ext cx="695" cy="315"/>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上网浏览</a:t>
              </a:r>
            </a:p>
          </p:txBody>
        </p:sp>
        <p:sp>
          <p:nvSpPr>
            <p:cNvPr id="4104" name="Text Box 8"/>
            <p:cNvSpPr txBox="1">
              <a:spLocks noChangeArrowheads="1"/>
            </p:cNvSpPr>
            <p:nvPr/>
          </p:nvSpPr>
          <p:spPr bwMode="auto">
            <a:xfrm>
              <a:off x="3205" y="1676"/>
              <a:ext cx="695" cy="315"/>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电子商务</a:t>
              </a:r>
            </a:p>
          </p:txBody>
        </p:sp>
        <p:sp>
          <p:nvSpPr>
            <p:cNvPr id="4105" name="Text Box 9"/>
            <p:cNvSpPr txBox="1">
              <a:spLocks noChangeArrowheads="1"/>
            </p:cNvSpPr>
            <p:nvPr/>
          </p:nvSpPr>
          <p:spPr bwMode="auto">
            <a:xfrm>
              <a:off x="4317" y="1676"/>
              <a:ext cx="695" cy="315"/>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科学计算</a:t>
              </a:r>
            </a:p>
          </p:txBody>
        </p:sp>
        <p:sp>
          <p:nvSpPr>
            <p:cNvPr id="431114" name="Rectangle 10"/>
            <p:cNvSpPr>
              <a:spLocks noChangeArrowheads="1"/>
            </p:cNvSpPr>
            <p:nvPr/>
          </p:nvSpPr>
          <p:spPr bwMode="auto">
            <a:xfrm>
              <a:off x="1044" y="2225"/>
              <a:ext cx="3475" cy="941"/>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4107" name="Text Box 11"/>
            <p:cNvSpPr txBox="1">
              <a:spLocks noChangeArrowheads="1"/>
            </p:cNvSpPr>
            <p:nvPr/>
          </p:nvSpPr>
          <p:spPr bwMode="auto">
            <a:xfrm>
              <a:off x="2308" y="1949"/>
              <a:ext cx="1036" cy="314"/>
            </a:xfrm>
            <a:prstGeom prst="rect">
              <a:avLst/>
            </a:prstGeom>
            <a:noFill/>
            <a:ln w="9525">
              <a:noFill/>
              <a:miter lim="800000"/>
              <a:headEnd/>
              <a:tailEnd/>
            </a:ln>
          </p:spPr>
          <p:txBody>
            <a:bodyPr lIns="0" tIns="0" rIns="0" bIns="0"/>
            <a:lstStyle/>
            <a:p>
              <a:pPr algn="ctr"/>
              <a:r>
                <a:rPr lang="en-US" altLang="zh-CN" sz="1800" b="1">
                  <a:solidFill>
                    <a:srgbClr val="FF3399"/>
                  </a:solidFill>
                  <a:latin typeface="仿宋_GB2312" pitchFamily="49" charset="-122"/>
                </a:rPr>
                <a:t>(</a:t>
              </a:r>
              <a:r>
                <a:rPr lang="zh-CN" altLang="en-US" sz="1800" b="1">
                  <a:solidFill>
                    <a:srgbClr val="FF3399"/>
                  </a:solidFill>
                  <a:latin typeface="仿宋_GB2312" pitchFamily="49" charset="-122"/>
                </a:rPr>
                <a:t>应用软件</a:t>
              </a:r>
              <a:r>
                <a:rPr lang="en-US" altLang="zh-CN" sz="1800" b="1">
                  <a:solidFill>
                    <a:srgbClr val="FF3399"/>
                  </a:solidFill>
                  <a:latin typeface="仿宋_GB2312" pitchFamily="49" charset="-122"/>
                </a:rPr>
                <a:t>)</a:t>
              </a:r>
            </a:p>
          </p:txBody>
        </p:sp>
        <p:sp>
          <p:nvSpPr>
            <p:cNvPr id="4108" name="Text Box 12"/>
            <p:cNvSpPr txBox="1">
              <a:spLocks noChangeArrowheads="1"/>
            </p:cNvSpPr>
            <p:nvPr/>
          </p:nvSpPr>
          <p:spPr bwMode="auto">
            <a:xfrm>
              <a:off x="1183" y="2225"/>
              <a:ext cx="695" cy="313"/>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编译程序</a:t>
              </a:r>
            </a:p>
          </p:txBody>
        </p:sp>
        <p:sp>
          <p:nvSpPr>
            <p:cNvPr id="4109" name="Text Box 13"/>
            <p:cNvSpPr txBox="1">
              <a:spLocks noChangeArrowheads="1"/>
            </p:cNvSpPr>
            <p:nvPr/>
          </p:nvSpPr>
          <p:spPr bwMode="auto">
            <a:xfrm>
              <a:off x="1878" y="2225"/>
              <a:ext cx="695" cy="313"/>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汇编程序</a:t>
              </a:r>
            </a:p>
          </p:txBody>
        </p:sp>
        <p:sp>
          <p:nvSpPr>
            <p:cNvPr id="4110" name="Text Box 14"/>
            <p:cNvSpPr txBox="1">
              <a:spLocks noChangeArrowheads="1"/>
            </p:cNvSpPr>
            <p:nvPr/>
          </p:nvSpPr>
          <p:spPr bwMode="auto">
            <a:xfrm>
              <a:off x="2712" y="2225"/>
              <a:ext cx="695" cy="313"/>
            </a:xfrm>
            <a:prstGeom prst="rect">
              <a:avLst/>
            </a:prstGeom>
            <a:noFill/>
            <a:ln w="9525">
              <a:noFill/>
              <a:miter lim="800000"/>
              <a:headEnd/>
              <a:tailEnd/>
            </a:ln>
          </p:spPr>
          <p:txBody>
            <a:bodyPr lIns="0" tIns="36000" rIns="0" bIns="0"/>
            <a:lstStyle/>
            <a:p>
              <a:pPr algn="just"/>
              <a:r>
                <a:rPr lang="zh-CN" altLang="en-US" sz="1800" b="1">
                  <a:solidFill>
                    <a:srgbClr val="FF3399"/>
                  </a:solidFill>
                  <a:latin typeface="仿宋_GB2312" pitchFamily="49" charset="-122"/>
                </a:rPr>
                <a:t>数据库</a:t>
              </a:r>
            </a:p>
            <a:p>
              <a:endParaRPr lang="en-US" altLang="zh-CN" sz="1800" b="1">
                <a:solidFill>
                  <a:srgbClr val="FF3399"/>
                </a:solidFill>
                <a:latin typeface="仿宋_GB2312" pitchFamily="49" charset="-122"/>
              </a:endParaRPr>
            </a:p>
          </p:txBody>
        </p:sp>
        <p:sp>
          <p:nvSpPr>
            <p:cNvPr id="431119" name="Rectangle 15"/>
            <p:cNvSpPr>
              <a:spLocks noChangeArrowheads="1"/>
            </p:cNvSpPr>
            <p:nvPr/>
          </p:nvSpPr>
          <p:spPr bwMode="auto">
            <a:xfrm>
              <a:off x="2017" y="2778"/>
              <a:ext cx="1529" cy="77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4112" name="Text Box 16"/>
            <p:cNvSpPr txBox="1">
              <a:spLocks noChangeArrowheads="1"/>
            </p:cNvSpPr>
            <p:nvPr/>
          </p:nvSpPr>
          <p:spPr bwMode="auto">
            <a:xfrm>
              <a:off x="2295" y="2501"/>
              <a:ext cx="973" cy="277"/>
            </a:xfrm>
            <a:prstGeom prst="rect">
              <a:avLst/>
            </a:prstGeom>
            <a:noFill/>
            <a:ln w="9525">
              <a:noFill/>
              <a:miter lim="800000"/>
              <a:headEnd/>
              <a:tailEnd/>
            </a:ln>
          </p:spPr>
          <p:txBody>
            <a:bodyPr lIns="0" tIns="0" rIns="0" bIns="0"/>
            <a:lstStyle/>
            <a:p>
              <a:pPr algn="ctr"/>
              <a:r>
                <a:rPr lang="en-US" altLang="zh-CN" sz="1800" b="1">
                  <a:solidFill>
                    <a:srgbClr val="FF3399"/>
                  </a:solidFill>
                  <a:latin typeface="仿宋_GB2312" pitchFamily="49" charset="-122"/>
                </a:rPr>
                <a:t>(</a:t>
              </a:r>
              <a:r>
                <a:rPr lang="zh-CN" altLang="en-US" sz="1800" b="1">
                  <a:solidFill>
                    <a:srgbClr val="FF3399"/>
                  </a:solidFill>
                  <a:latin typeface="仿宋_GB2312" pitchFamily="49" charset="-122"/>
                </a:rPr>
                <a:t>支撑软件</a:t>
              </a:r>
              <a:r>
                <a:rPr lang="en-US" altLang="zh-CN" sz="1800" b="1">
                  <a:solidFill>
                    <a:srgbClr val="FF3399"/>
                  </a:solidFill>
                  <a:latin typeface="仿宋_GB2312" pitchFamily="49" charset="-122"/>
                </a:rPr>
                <a:t>)</a:t>
              </a:r>
            </a:p>
          </p:txBody>
        </p:sp>
        <p:sp>
          <p:nvSpPr>
            <p:cNvPr id="4113" name="Text Box 17"/>
            <p:cNvSpPr txBox="1">
              <a:spLocks noChangeArrowheads="1"/>
            </p:cNvSpPr>
            <p:nvPr/>
          </p:nvSpPr>
          <p:spPr bwMode="auto">
            <a:xfrm>
              <a:off x="2156" y="2851"/>
              <a:ext cx="1251" cy="479"/>
            </a:xfrm>
            <a:prstGeom prst="rect">
              <a:avLst/>
            </a:prstGeom>
            <a:noFill/>
            <a:ln w="9525">
              <a:noFill/>
              <a:miter lim="800000"/>
              <a:headEnd/>
              <a:tailEnd/>
            </a:ln>
          </p:spPr>
          <p:txBody>
            <a:bodyPr lIns="0" tIns="0" rIns="0" bIns="0"/>
            <a:lstStyle/>
            <a:p>
              <a:pPr algn="ctr"/>
              <a:r>
                <a:rPr lang="zh-CN" altLang="en-US" sz="1800" b="1">
                  <a:solidFill>
                    <a:srgbClr val="FF3399"/>
                  </a:solidFill>
                  <a:latin typeface="仿宋_GB2312" pitchFamily="49" charset="-122"/>
                </a:rPr>
                <a:t>操作系统</a:t>
              </a:r>
            </a:p>
            <a:p>
              <a:pPr algn="ctr"/>
              <a:r>
                <a:rPr lang="en-US" altLang="zh-CN" sz="1800" b="1">
                  <a:solidFill>
                    <a:srgbClr val="FF3399"/>
                  </a:solidFill>
                  <a:latin typeface="仿宋_GB2312" pitchFamily="49" charset="-122"/>
                </a:rPr>
                <a:t>(</a:t>
              </a:r>
              <a:r>
                <a:rPr lang="zh-CN" altLang="en-US" sz="1800" b="1">
                  <a:solidFill>
                    <a:srgbClr val="FF3399"/>
                  </a:solidFill>
                  <a:latin typeface="仿宋_GB2312" pitchFamily="49" charset="-122"/>
                </a:rPr>
                <a:t>系统软件</a:t>
              </a:r>
              <a:r>
                <a:rPr lang="en-US" altLang="zh-CN" sz="1800" b="1">
                  <a:solidFill>
                    <a:srgbClr val="FF3399"/>
                  </a:solidFill>
                  <a:latin typeface="仿宋_GB2312" pitchFamily="49" charset="-122"/>
                </a:rPr>
                <a:t>)</a:t>
              </a:r>
            </a:p>
            <a:p>
              <a:pPr algn="ctr"/>
              <a:endParaRPr lang="en-US" altLang="zh-CN" sz="1800" b="1">
                <a:solidFill>
                  <a:srgbClr val="FF3399"/>
                </a:solidFill>
                <a:latin typeface="仿宋_GB2312" pitchFamily="49" charset="-122"/>
              </a:endParaRPr>
            </a:p>
            <a:p>
              <a:pPr algn="ctr"/>
              <a:r>
                <a:rPr lang="zh-CN" altLang="en-US" sz="1800" b="1">
                  <a:solidFill>
                    <a:srgbClr val="FF3399"/>
                  </a:solidFill>
                  <a:latin typeface="仿宋_GB2312" pitchFamily="49" charset="-122"/>
                </a:rPr>
                <a:t>操作系统</a:t>
              </a:r>
            </a:p>
            <a:p>
              <a:pPr algn="ctr"/>
              <a:r>
                <a:rPr lang="en-US" altLang="zh-CN" sz="1800" b="1">
                  <a:solidFill>
                    <a:srgbClr val="FF3399"/>
                  </a:solidFill>
                  <a:latin typeface="仿宋_GB2312" pitchFamily="49" charset="-122"/>
                </a:rPr>
                <a:t>(</a:t>
              </a:r>
              <a:r>
                <a:rPr lang="zh-CN" altLang="en-US" sz="1800" b="1">
                  <a:solidFill>
                    <a:srgbClr val="FF3399"/>
                  </a:solidFill>
                  <a:latin typeface="仿宋_GB2312" pitchFamily="49" charset="-122"/>
                </a:rPr>
                <a:t>系统软件</a:t>
              </a:r>
              <a:r>
                <a:rPr lang="en-US" altLang="zh-CN" sz="1800" b="1">
                  <a:solidFill>
                    <a:srgbClr val="FF3399"/>
                  </a:solidFill>
                  <a:latin typeface="仿宋_GB2312" pitchFamily="49" charset="-122"/>
                </a:rPr>
                <a:t>)</a:t>
              </a:r>
            </a:p>
            <a:p>
              <a:pPr algn="ctr"/>
              <a:endParaRPr lang="en-US" altLang="zh-CN" sz="1800" b="1">
                <a:solidFill>
                  <a:srgbClr val="FF3399"/>
                </a:solidFill>
                <a:latin typeface="仿宋_GB2312" pitchFamily="49" charset="-122"/>
              </a:endParaRPr>
            </a:p>
            <a:p>
              <a:pPr algn="ctr"/>
              <a:endParaRPr lang="en-US" altLang="zh-CN" sz="1800" b="1">
                <a:solidFill>
                  <a:srgbClr val="FF3399"/>
                </a:solidFill>
                <a:latin typeface="仿宋_GB2312" pitchFamily="49" charset="-122"/>
              </a:endParaRPr>
            </a:p>
          </p:txBody>
        </p:sp>
        <p:sp>
          <p:nvSpPr>
            <p:cNvPr id="431122" name="Text Box 18"/>
            <p:cNvSpPr txBox="1">
              <a:spLocks noChangeArrowheads="1"/>
            </p:cNvSpPr>
            <p:nvPr/>
          </p:nvSpPr>
          <p:spPr bwMode="auto">
            <a:xfrm>
              <a:off x="2295" y="3330"/>
              <a:ext cx="973" cy="55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108000" rIns="0" bIns="0"/>
            <a:lstStyle/>
            <a:p>
              <a:pPr algn="ctr">
                <a:defRPr/>
              </a:pPr>
              <a:r>
                <a:rPr lang="zh-CN" altLang="en-US" sz="1800" b="1">
                  <a:solidFill>
                    <a:srgbClr val="FF3399"/>
                  </a:solidFill>
                  <a:latin typeface="仿宋_GB2312" pitchFamily="49" charset="-122"/>
                </a:rPr>
                <a:t>计算机硬件</a:t>
              </a:r>
            </a:p>
          </p:txBody>
        </p:sp>
        <p:sp>
          <p:nvSpPr>
            <p:cNvPr id="4115" name="Text Box 19"/>
            <p:cNvSpPr txBox="1">
              <a:spLocks noChangeArrowheads="1"/>
            </p:cNvSpPr>
            <p:nvPr/>
          </p:nvSpPr>
          <p:spPr bwMode="auto">
            <a:xfrm>
              <a:off x="3900" y="1081"/>
              <a:ext cx="417" cy="315"/>
            </a:xfrm>
            <a:prstGeom prst="rect">
              <a:avLst/>
            </a:prstGeom>
            <a:noFill/>
            <a:ln w="9525">
              <a:noFill/>
              <a:miter lim="800000"/>
              <a:headEnd/>
              <a:tailEnd/>
            </a:ln>
          </p:spPr>
          <p:txBody>
            <a:bodyPr/>
            <a:lstStyle/>
            <a:p>
              <a:pPr algn="ctr"/>
              <a:r>
                <a:rPr lang="en-US" altLang="zh-CN" sz="1800" b="1">
                  <a:solidFill>
                    <a:srgbClr val="FF3399"/>
                  </a:solidFill>
                </a:rPr>
                <a:t>…</a:t>
              </a:r>
              <a:endParaRPr lang="en-US" altLang="zh-CN" sz="1800" b="1">
                <a:solidFill>
                  <a:srgbClr val="FF3399"/>
                </a:solidFill>
                <a:latin typeface="仿宋_GB2312" pitchFamily="49" charset="-122"/>
              </a:endParaRPr>
            </a:p>
          </p:txBody>
        </p:sp>
        <p:sp>
          <p:nvSpPr>
            <p:cNvPr id="4116" name="Text Box 20"/>
            <p:cNvSpPr txBox="1">
              <a:spLocks noChangeArrowheads="1"/>
            </p:cNvSpPr>
            <p:nvPr/>
          </p:nvSpPr>
          <p:spPr bwMode="auto">
            <a:xfrm>
              <a:off x="3900" y="1676"/>
              <a:ext cx="417" cy="315"/>
            </a:xfrm>
            <a:prstGeom prst="rect">
              <a:avLst/>
            </a:prstGeom>
            <a:noFill/>
            <a:ln w="9525">
              <a:noFill/>
              <a:miter lim="800000"/>
              <a:headEnd/>
              <a:tailEnd/>
            </a:ln>
          </p:spPr>
          <p:txBody>
            <a:bodyPr/>
            <a:lstStyle/>
            <a:p>
              <a:pPr algn="ctr"/>
              <a:r>
                <a:rPr lang="en-US" altLang="zh-CN" sz="1800" b="1">
                  <a:solidFill>
                    <a:srgbClr val="FF3399"/>
                  </a:solidFill>
                </a:rPr>
                <a:t>…</a:t>
              </a:r>
              <a:endParaRPr lang="en-US" altLang="zh-CN" sz="1800" b="1">
                <a:solidFill>
                  <a:srgbClr val="FF3399"/>
                </a:solidFill>
                <a:latin typeface="仿宋_GB2312" pitchFamily="49" charset="-122"/>
              </a:endParaRPr>
            </a:p>
          </p:txBody>
        </p:sp>
        <p:sp>
          <p:nvSpPr>
            <p:cNvPr id="4117" name="Text Box 21"/>
            <p:cNvSpPr txBox="1">
              <a:spLocks noChangeArrowheads="1"/>
            </p:cNvSpPr>
            <p:nvPr/>
          </p:nvSpPr>
          <p:spPr bwMode="auto">
            <a:xfrm>
              <a:off x="3344" y="2225"/>
              <a:ext cx="493" cy="316"/>
            </a:xfrm>
            <a:prstGeom prst="rect">
              <a:avLst/>
            </a:prstGeom>
            <a:noFill/>
            <a:ln w="9525">
              <a:noFill/>
              <a:miter lim="800000"/>
              <a:headEnd/>
              <a:tailEnd/>
            </a:ln>
          </p:spPr>
          <p:txBody>
            <a:bodyPr/>
            <a:lstStyle/>
            <a:p>
              <a:pPr algn="just"/>
              <a:r>
                <a:rPr lang="en-US" altLang="zh-CN" sz="1800" b="1">
                  <a:solidFill>
                    <a:srgbClr val="FF3399"/>
                  </a:solidFill>
                </a:rPr>
                <a:t>…</a:t>
              </a:r>
              <a:endParaRPr lang="en-US" altLang="zh-CN" sz="1800" b="1">
                <a:solidFill>
                  <a:srgbClr val="FF3399"/>
                </a:solidFill>
                <a:latin typeface="仿宋_GB2312" pitchFamily="49" charset="-122"/>
              </a:endParaRPr>
            </a:p>
          </p:txBody>
        </p:sp>
        <p:sp>
          <p:nvSpPr>
            <p:cNvPr id="4118" name="Line 22"/>
            <p:cNvSpPr>
              <a:spLocks noChangeShapeType="1"/>
            </p:cNvSpPr>
            <p:nvPr/>
          </p:nvSpPr>
          <p:spPr bwMode="auto">
            <a:xfrm>
              <a:off x="1120" y="1396"/>
              <a:ext cx="0" cy="280"/>
            </a:xfrm>
            <a:prstGeom prst="line">
              <a:avLst/>
            </a:prstGeom>
            <a:noFill/>
            <a:ln w="19050">
              <a:solidFill>
                <a:srgbClr val="000000"/>
              </a:solidFill>
              <a:round/>
              <a:headEnd/>
              <a:tailEnd type="stealth" w="med" len="med"/>
            </a:ln>
          </p:spPr>
          <p:txBody>
            <a:bodyPr tIns="36000"/>
            <a:lstStyle/>
            <a:p>
              <a:endParaRPr lang="zh-CN" altLang="en-US"/>
            </a:p>
          </p:txBody>
        </p:sp>
        <p:sp>
          <p:nvSpPr>
            <p:cNvPr id="4119" name="Line 23"/>
            <p:cNvSpPr>
              <a:spLocks noChangeShapeType="1"/>
            </p:cNvSpPr>
            <p:nvPr/>
          </p:nvSpPr>
          <p:spPr bwMode="auto">
            <a:xfrm>
              <a:off x="1954" y="1396"/>
              <a:ext cx="0" cy="280"/>
            </a:xfrm>
            <a:prstGeom prst="line">
              <a:avLst/>
            </a:prstGeom>
            <a:noFill/>
            <a:ln w="19050">
              <a:solidFill>
                <a:srgbClr val="000000"/>
              </a:solidFill>
              <a:round/>
              <a:headEnd/>
              <a:tailEnd type="stealth" w="med" len="med"/>
            </a:ln>
          </p:spPr>
          <p:txBody>
            <a:bodyPr tIns="36000"/>
            <a:lstStyle/>
            <a:p>
              <a:endParaRPr lang="zh-CN" altLang="en-US"/>
            </a:p>
          </p:txBody>
        </p:sp>
        <p:sp>
          <p:nvSpPr>
            <p:cNvPr id="4120" name="Line 24"/>
            <p:cNvSpPr>
              <a:spLocks noChangeShapeType="1"/>
            </p:cNvSpPr>
            <p:nvPr/>
          </p:nvSpPr>
          <p:spPr bwMode="auto">
            <a:xfrm>
              <a:off x="2788" y="1396"/>
              <a:ext cx="0" cy="280"/>
            </a:xfrm>
            <a:prstGeom prst="line">
              <a:avLst/>
            </a:prstGeom>
            <a:noFill/>
            <a:ln w="19050">
              <a:solidFill>
                <a:srgbClr val="000000"/>
              </a:solidFill>
              <a:round/>
              <a:headEnd/>
              <a:tailEnd type="stealth" w="med" len="med"/>
            </a:ln>
          </p:spPr>
          <p:txBody>
            <a:bodyPr tIns="36000"/>
            <a:lstStyle/>
            <a:p>
              <a:endParaRPr lang="zh-CN" altLang="en-US"/>
            </a:p>
          </p:txBody>
        </p:sp>
        <p:sp>
          <p:nvSpPr>
            <p:cNvPr id="4121" name="Line 25"/>
            <p:cNvSpPr>
              <a:spLocks noChangeShapeType="1"/>
            </p:cNvSpPr>
            <p:nvPr/>
          </p:nvSpPr>
          <p:spPr bwMode="auto">
            <a:xfrm>
              <a:off x="3483" y="1396"/>
              <a:ext cx="0" cy="332"/>
            </a:xfrm>
            <a:prstGeom prst="line">
              <a:avLst/>
            </a:prstGeom>
            <a:noFill/>
            <a:ln w="19050">
              <a:solidFill>
                <a:srgbClr val="000000"/>
              </a:solidFill>
              <a:round/>
              <a:headEnd/>
              <a:tailEnd type="stealth" w="med" len="med"/>
            </a:ln>
          </p:spPr>
          <p:txBody>
            <a:bodyPr tIns="36000"/>
            <a:lstStyle/>
            <a:p>
              <a:endParaRPr lang="zh-CN" altLang="en-US"/>
            </a:p>
          </p:txBody>
        </p:sp>
        <p:sp>
          <p:nvSpPr>
            <p:cNvPr id="4122" name="Line 26"/>
            <p:cNvSpPr>
              <a:spLocks noChangeShapeType="1"/>
            </p:cNvSpPr>
            <p:nvPr/>
          </p:nvSpPr>
          <p:spPr bwMode="auto">
            <a:xfrm>
              <a:off x="4595" y="1396"/>
              <a:ext cx="0" cy="280"/>
            </a:xfrm>
            <a:prstGeom prst="line">
              <a:avLst/>
            </a:prstGeom>
            <a:noFill/>
            <a:ln w="19050">
              <a:solidFill>
                <a:srgbClr val="000000"/>
              </a:solidFill>
              <a:round/>
              <a:headEnd/>
              <a:tailEnd type="stealth" w="med" len="med"/>
            </a:ln>
          </p:spPr>
          <p:txBody>
            <a:bodyPr tIns="36000"/>
            <a:lstStyle/>
            <a:p>
              <a:endParaRPr lang="zh-CN" altLang="en-US"/>
            </a:p>
          </p:txBody>
        </p:sp>
        <p:sp>
          <p:nvSpPr>
            <p:cNvPr id="431131" name="Text Box 27"/>
            <p:cNvSpPr txBox="1">
              <a:spLocks noChangeArrowheads="1"/>
            </p:cNvSpPr>
            <p:nvPr/>
          </p:nvSpPr>
          <p:spPr bwMode="auto">
            <a:xfrm>
              <a:off x="431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pPr>
                <a:defRPr/>
              </a:pPr>
              <a:r>
                <a:rPr lang="zh-CN" altLang="en-US" sz="1800" b="1">
                  <a:solidFill>
                    <a:srgbClr val="FF3399"/>
                  </a:solidFill>
                  <a:latin typeface="仿宋_GB2312" pitchFamily="49" charset="-122"/>
                </a:rPr>
                <a:t>用户</a:t>
              </a:r>
              <a:r>
                <a:rPr lang="en-US" altLang="zh-CN" sz="1800" b="1">
                  <a:solidFill>
                    <a:srgbClr val="FF3399"/>
                  </a:solidFill>
                  <a:latin typeface="仿宋_GB2312" pitchFamily="49" charset="-122"/>
                </a:rPr>
                <a:t>n</a:t>
              </a:r>
            </a:p>
          </p:txBody>
        </p:sp>
        <p:sp>
          <p:nvSpPr>
            <p:cNvPr id="431132" name="Text Box 28"/>
            <p:cNvSpPr txBox="1">
              <a:spLocks noChangeArrowheads="1"/>
            </p:cNvSpPr>
            <p:nvPr/>
          </p:nvSpPr>
          <p:spPr bwMode="auto">
            <a:xfrm>
              <a:off x="3205"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pPr>
                <a:defRPr/>
              </a:pPr>
              <a:r>
                <a:rPr lang="zh-CN" altLang="en-US" sz="1800" b="1">
                  <a:solidFill>
                    <a:srgbClr val="FF3399"/>
                  </a:solidFill>
                  <a:latin typeface="仿宋_GB2312" pitchFamily="49" charset="-122"/>
                </a:rPr>
                <a:t>用户</a:t>
              </a:r>
              <a:r>
                <a:rPr lang="en-US" altLang="zh-CN" sz="1800" b="1">
                  <a:solidFill>
                    <a:srgbClr val="FF3399"/>
                  </a:solidFill>
                  <a:latin typeface="仿宋_GB2312" pitchFamily="49" charset="-122"/>
                </a:rPr>
                <a:t>4</a:t>
              </a:r>
            </a:p>
          </p:txBody>
        </p:sp>
        <p:sp>
          <p:nvSpPr>
            <p:cNvPr id="431133" name="Text Box 29"/>
            <p:cNvSpPr txBox="1">
              <a:spLocks noChangeArrowheads="1"/>
            </p:cNvSpPr>
            <p:nvPr/>
          </p:nvSpPr>
          <p:spPr bwMode="auto">
            <a:xfrm>
              <a:off x="2371"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pPr>
                <a:defRPr/>
              </a:pPr>
              <a:r>
                <a:rPr lang="zh-CN" altLang="en-US" sz="1800" b="1">
                  <a:solidFill>
                    <a:srgbClr val="FF3399"/>
                  </a:solidFill>
                  <a:latin typeface="仿宋_GB2312" pitchFamily="49" charset="-122"/>
                </a:rPr>
                <a:t>用户</a:t>
              </a:r>
              <a:r>
                <a:rPr lang="en-US" altLang="zh-CN" sz="1800" b="1">
                  <a:solidFill>
                    <a:srgbClr val="FF3399"/>
                  </a:solidFill>
                  <a:latin typeface="仿宋_GB2312" pitchFamily="49" charset="-122"/>
                </a:rPr>
                <a:t>3</a:t>
              </a:r>
            </a:p>
          </p:txBody>
        </p:sp>
        <p:sp>
          <p:nvSpPr>
            <p:cNvPr id="431134" name="Text Box 30"/>
            <p:cNvSpPr txBox="1">
              <a:spLocks noChangeArrowheads="1"/>
            </p:cNvSpPr>
            <p:nvPr/>
          </p:nvSpPr>
          <p:spPr bwMode="auto">
            <a:xfrm>
              <a:off x="153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pPr>
                <a:defRPr/>
              </a:pPr>
              <a:r>
                <a:rPr lang="zh-CN" altLang="en-US" sz="1800" b="1">
                  <a:solidFill>
                    <a:srgbClr val="FF3399"/>
                  </a:solidFill>
                  <a:latin typeface="仿宋_GB2312" pitchFamily="49" charset="-122"/>
                </a:rPr>
                <a:t>用户</a:t>
              </a:r>
              <a:r>
                <a:rPr lang="en-US" altLang="zh-CN" sz="1800" b="1">
                  <a:solidFill>
                    <a:srgbClr val="FF3399"/>
                  </a:solidFill>
                  <a:latin typeface="仿宋_GB2312" pitchFamily="49" charset="-122"/>
                </a:rPr>
                <a:t>2</a:t>
              </a:r>
            </a:p>
          </p:txBody>
        </p:sp>
        <p:sp>
          <p:nvSpPr>
            <p:cNvPr id="431135" name="Text Box 31"/>
            <p:cNvSpPr txBox="1">
              <a:spLocks noChangeArrowheads="1"/>
            </p:cNvSpPr>
            <p:nvPr/>
          </p:nvSpPr>
          <p:spPr bwMode="auto">
            <a:xfrm>
              <a:off x="703"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pPr>
                <a:defRPr/>
              </a:pPr>
              <a:r>
                <a:rPr lang="zh-CN" altLang="en-US" sz="1800" b="1">
                  <a:solidFill>
                    <a:srgbClr val="FF3399"/>
                  </a:solidFill>
                  <a:latin typeface="仿宋_GB2312" pitchFamily="49" charset="-122"/>
                </a:rPr>
                <a:t>用户</a:t>
              </a:r>
              <a:r>
                <a:rPr lang="en-US" altLang="zh-CN" sz="1800" b="1">
                  <a:solidFill>
                    <a:srgbClr val="FF3399"/>
                  </a:solidFill>
                  <a:latin typeface="仿宋_GB2312" pitchFamily="49" charset="-122"/>
                </a:rPr>
                <a:t>1</a:t>
              </a:r>
            </a:p>
          </p:txBody>
        </p:sp>
        <p:sp>
          <p:nvSpPr>
            <p:cNvPr id="4128" name="Text Box 32"/>
            <p:cNvSpPr txBox="1">
              <a:spLocks noChangeArrowheads="1"/>
            </p:cNvSpPr>
            <p:nvPr/>
          </p:nvSpPr>
          <p:spPr bwMode="auto">
            <a:xfrm>
              <a:off x="3761" y="2225"/>
              <a:ext cx="695" cy="313"/>
            </a:xfrm>
            <a:prstGeom prst="rect">
              <a:avLst/>
            </a:prstGeom>
            <a:noFill/>
            <a:ln w="9525">
              <a:noFill/>
              <a:miter lim="800000"/>
              <a:headEnd/>
              <a:tailEnd/>
            </a:ln>
          </p:spPr>
          <p:txBody>
            <a:bodyPr lIns="0" tIns="36000" rIns="0" bIns="0"/>
            <a:lstStyle/>
            <a:p>
              <a:pPr algn="ctr"/>
              <a:r>
                <a:rPr lang="zh-CN" altLang="en-US" sz="1800" b="1">
                  <a:solidFill>
                    <a:srgbClr val="FF3399"/>
                  </a:solidFill>
                  <a:latin typeface="仿宋_GB2312" pitchFamily="49" charset="-122"/>
                </a:rPr>
                <a:t>实用程序</a:t>
              </a:r>
            </a:p>
            <a:p>
              <a:endParaRPr lang="en-US" altLang="zh-CN" sz="1800" b="1">
                <a:solidFill>
                  <a:srgbClr val="FF3399"/>
                </a:solidFill>
                <a:latin typeface="仿宋_GB2312" pitchFamily="49" charset="-122"/>
              </a:endParaRPr>
            </a:p>
          </p:txBody>
        </p:sp>
      </p:gr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0975" y="476250"/>
            <a:ext cx="9144000" cy="1143000"/>
          </a:xfrm>
        </p:spPr>
        <p:txBody>
          <a:bodyPr/>
          <a:lstStyle/>
          <a:p>
            <a:pPr algn="l" eaLnBrk="1" hangingPunct="1"/>
            <a:r>
              <a:rPr lang="zh-CN" altLang="en-US" sz="3700" smtClean="0">
                <a:solidFill>
                  <a:srgbClr val="FF0000"/>
                </a:solidFill>
                <a:latin typeface="仿宋_GB2312" pitchFamily="49" charset="-122"/>
                <a:ea typeface="仿宋_GB2312" pitchFamily="49" charset="-122"/>
              </a:rPr>
              <a:t>操作系统既是“管理员”，又是“服务员” </a:t>
            </a:r>
            <a:r>
              <a:rPr lang="zh-CN" altLang="en-US" sz="4000" smtClean="0">
                <a:latin typeface="华文新魏" pitchFamily="2" charset="-122"/>
                <a:ea typeface="华文新魏" pitchFamily="2" charset="-122"/>
              </a:rPr>
              <a:t/>
            </a:r>
            <a:br>
              <a:rPr lang="zh-CN" altLang="en-US" sz="4000" smtClean="0">
                <a:latin typeface="华文新魏" pitchFamily="2" charset="-122"/>
                <a:ea typeface="华文新魏" pitchFamily="2" charset="-122"/>
              </a:rPr>
            </a:br>
            <a:endParaRPr lang="zh-CN" altLang="en-US" sz="4000" smtClean="0">
              <a:latin typeface="华文新魏" pitchFamily="2" charset="-122"/>
              <a:ea typeface="华文新魏" pitchFamily="2" charset="-122"/>
            </a:endParaRPr>
          </a:p>
        </p:txBody>
      </p:sp>
      <p:sp>
        <p:nvSpPr>
          <p:cNvPr id="22531" name="Rectangle 3"/>
          <p:cNvSpPr>
            <a:spLocks noGrp="1" noChangeArrowheads="1"/>
          </p:cNvSpPr>
          <p:nvPr>
            <p:ph type="body" idx="1"/>
          </p:nvPr>
        </p:nvSpPr>
        <p:spPr>
          <a:xfrm>
            <a:off x="250825" y="1268413"/>
            <a:ext cx="8424863" cy="5183187"/>
          </a:xfrm>
        </p:spPr>
        <p:txBody>
          <a:bodyPr/>
          <a:lstStyle/>
          <a:p>
            <a:pPr eaLnBrk="1" hangingPunct="1"/>
            <a:r>
              <a:rPr lang="zh-CN" altLang="en-US" smtClean="0">
                <a:latin typeface="仿宋_GB2312" pitchFamily="49" charset="-122"/>
                <a:ea typeface="仿宋_GB2312" pitchFamily="49" charset="-122"/>
              </a:rPr>
              <a:t>对内作为“管理员”，</a:t>
            </a:r>
            <a:r>
              <a:rPr lang="zh-CN" altLang="zh-CN" smtClean="0">
                <a:latin typeface="仿宋_GB2312" pitchFamily="49" charset="-122"/>
                <a:ea typeface="仿宋_GB2312" pitchFamily="49" charset="-122"/>
              </a:rPr>
              <a:t>做好软硬件资源的管理、控制与调度，在裸机基础上形成虚拟机供应用程序使用，并对程序执行进行控制和协调，提高系统效率和资源利用率；</a:t>
            </a:r>
            <a:endParaRPr lang="zh-CN" altLang="en-US" smtClean="0">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对外作为“服务员”，是用户与硬件的接口和人机界面，为用户提供最友善的运行环境和最佳的服务，操作系统在管理好资源的基础上，向外提供强有力的服务</a:t>
            </a:r>
            <a:r>
              <a:rPr lang="en-US" altLang="zh-CN" smtClean="0">
                <a:latin typeface="仿宋_GB2312" pitchFamily="49" charset="-122"/>
                <a:ea typeface="仿宋_GB2312" pitchFamily="49" charset="-122"/>
              </a:rPr>
              <a:t>;</a:t>
            </a:r>
          </a:p>
          <a:p>
            <a:pPr eaLnBrk="1" hangingPunct="1"/>
            <a:r>
              <a:rPr lang="zh-CN" altLang="en-US" smtClean="0">
                <a:latin typeface="仿宋_GB2312" pitchFamily="49" charset="-122"/>
                <a:ea typeface="仿宋_GB2312" pitchFamily="49" charset="-122"/>
              </a:rPr>
              <a:t>所以，资源管理是操作系统一项主要任务。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27088" y="260350"/>
            <a:ext cx="7916862" cy="6597650"/>
          </a:xfrm>
        </p:spPr>
        <p:txBody>
          <a:bodyPr/>
          <a:lstStyle/>
          <a:p>
            <a:pPr eaLnBrk="1" fontAlgn="ctr" hangingPunct="1">
              <a:buFontTx/>
              <a:buNone/>
            </a:pPr>
            <a:r>
              <a:rPr lang="en-US" altLang="zh-CN" sz="4000" smtClean="0">
                <a:solidFill>
                  <a:srgbClr val="FF0000"/>
                </a:solidFill>
                <a:ea typeface="仿宋_GB2312" pitchFamily="49" charset="-122"/>
              </a:rPr>
              <a:t> 操作系统教学内容(</a:t>
            </a:r>
            <a:r>
              <a:rPr lang="zh-CN" altLang="en-US" sz="4000" smtClean="0">
                <a:solidFill>
                  <a:srgbClr val="FF0000"/>
                </a:solidFill>
                <a:latin typeface="仿宋_GB2312" pitchFamily="49" charset="-122"/>
                <a:ea typeface="仿宋_GB2312" pitchFamily="49" charset="-122"/>
              </a:rPr>
              <a:t>十个知识单元</a:t>
            </a:r>
            <a:r>
              <a:rPr lang="en-US" altLang="zh-CN" sz="4000" smtClean="0">
                <a:solidFill>
                  <a:srgbClr val="FF0000"/>
                </a:solidFill>
                <a:latin typeface="仿宋_GB2312" pitchFamily="49" charset="-122"/>
                <a:ea typeface="仿宋_GB2312" pitchFamily="49" charset="-122"/>
              </a:rPr>
              <a:t>)</a:t>
            </a:r>
            <a:endParaRPr lang="zh-CN" altLang="en-US" sz="4000" smtClean="0">
              <a:solidFill>
                <a:srgbClr val="FF0000"/>
              </a:solidFill>
              <a:ea typeface="仿宋_GB2312" pitchFamily="49" charset="-122"/>
            </a:endParaRPr>
          </a:p>
          <a:p>
            <a:r>
              <a:rPr lang="en-US" altLang="zh-CN" sz="3000" smtClean="0"/>
              <a:t>(1)</a:t>
            </a:r>
            <a:r>
              <a:rPr lang="zh-CN" altLang="zh-CN" sz="3000" smtClean="0"/>
              <a:t>概念与原理；</a:t>
            </a:r>
          </a:p>
          <a:p>
            <a:r>
              <a:rPr lang="en-US" altLang="zh-CN" sz="3000" smtClean="0"/>
              <a:t>(2)</a:t>
            </a:r>
            <a:r>
              <a:rPr lang="zh-CN" altLang="zh-CN" sz="3000" smtClean="0"/>
              <a:t>接口和服务；</a:t>
            </a:r>
            <a:r>
              <a:rPr lang="en-US" altLang="zh-CN" sz="3000" smtClean="0"/>
              <a:t> </a:t>
            </a:r>
            <a:endParaRPr lang="zh-CN" altLang="zh-CN" sz="3000" smtClean="0"/>
          </a:p>
          <a:p>
            <a:r>
              <a:rPr lang="en-US" altLang="zh-CN" sz="3000" smtClean="0"/>
              <a:t>(3)</a:t>
            </a:r>
            <a:r>
              <a:rPr lang="zh-CN" altLang="zh-CN" sz="3000" smtClean="0"/>
              <a:t>结构、设计与实例；</a:t>
            </a:r>
          </a:p>
          <a:p>
            <a:r>
              <a:rPr lang="en-US" altLang="zh-CN" sz="3000" smtClean="0"/>
              <a:t>(4)</a:t>
            </a:r>
            <a:r>
              <a:rPr lang="zh-CN" altLang="zh-CN" sz="3000" smtClean="0"/>
              <a:t>进程和线程；</a:t>
            </a:r>
            <a:r>
              <a:rPr lang="en-US" altLang="zh-CN" sz="3000" smtClean="0"/>
              <a:t> </a:t>
            </a:r>
            <a:endParaRPr lang="zh-CN" altLang="zh-CN" sz="3000" smtClean="0"/>
          </a:p>
          <a:p>
            <a:r>
              <a:rPr lang="en-US" altLang="zh-CN" sz="3000" smtClean="0"/>
              <a:t>(5)</a:t>
            </a:r>
            <a:r>
              <a:rPr lang="zh-CN" altLang="zh-CN" sz="3000" smtClean="0"/>
              <a:t>处理器管理和调度；</a:t>
            </a:r>
          </a:p>
          <a:p>
            <a:r>
              <a:rPr lang="en-US" altLang="zh-CN" sz="3000" smtClean="0"/>
              <a:t>(6)</a:t>
            </a:r>
            <a:r>
              <a:rPr lang="zh-CN" altLang="zh-CN" sz="3000" smtClean="0"/>
              <a:t>同步、通信和死锁； </a:t>
            </a:r>
          </a:p>
          <a:p>
            <a:r>
              <a:rPr lang="en-US" altLang="zh-CN" sz="3000" smtClean="0"/>
              <a:t>(7)</a:t>
            </a:r>
            <a:r>
              <a:rPr lang="zh-CN" altLang="zh-CN" sz="3000" smtClean="0"/>
              <a:t>存储管理与虚拟存储器；</a:t>
            </a:r>
          </a:p>
          <a:p>
            <a:r>
              <a:rPr lang="en-US" altLang="zh-CN" sz="3000" smtClean="0"/>
              <a:t>(8)</a:t>
            </a:r>
            <a:r>
              <a:rPr lang="zh-CN" altLang="zh-CN" sz="3000" smtClean="0"/>
              <a:t>设备管理；</a:t>
            </a:r>
            <a:r>
              <a:rPr lang="en-US" altLang="zh-CN" sz="3000" smtClean="0"/>
              <a:t> </a:t>
            </a:r>
            <a:endParaRPr lang="zh-CN" altLang="zh-CN" sz="3000" smtClean="0"/>
          </a:p>
          <a:p>
            <a:r>
              <a:rPr lang="en-US" altLang="zh-CN" sz="3000" smtClean="0"/>
              <a:t>(9)</a:t>
            </a:r>
            <a:r>
              <a:rPr lang="zh-CN" altLang="zh-CN" sz="3000" smtClean="0"/>
              <a:t>文件管理与虚拟文件系统；</a:t>
            </a:r>
          </a:p>
          <a:p>
            <a:r>
              <a:rPr lang="en-US" altLang="zh-CN" sz="3000" smtClean="0"/>
              <a:t>(10) </a:t>
            </a:r>
            <a:r>
              <a:rPr lang="zh-CN" altLang="zh-CN" sz="3000" smtClean="0"/>
              <a:t>安全与保护</a:t>
            </a:r>
            <a:r>
              <a:rPr lang="zh-CN" altLang="en-US" sz="3000" smtClean="0"/>
              <a:t>。</a:t>
            </a:r>
            <a:endParaRPr lang="zh-CN" altLang="zh-CN" sz="3000" smtClean="0"/>
          </a:p>
          <a:p>
            <a:pPr algn="just" eaLnBrk="1" hangingPunct="1">
              <a:buFontTx/>
              <a:buNone/>
            </a:pPr>
            <a:r>
              <a:rPr lang="en-US" altLang="zh-CN" sz="3000" smtClean="0">
                <a:ea typeface="仿宋_GB2312" pitchFamily="49" charset="-122"/>
              </a:rPr>
              <a:t>  </a:t>
            </a:r>
            <a:endParaRPr lang="zh-CN" altLang="en-US" sz="3000" smtClean="0">
              <a:latin typeface="仿宋_GB2312" pitchFamily="49" charset="-122"/>
              <a:ea typeface="仿宋_GB2312" pitchFamily="49" charset="-122"/>
            </a:endParaRPr>
          </a:p>
          <a:p>
            <a:pPr algn="just" eaLnBrk="1" hangingPunct="1"/>
            <a:endParaRPr lang="en-US" altLang="zh-CN" sz="3000" smtClean="0">
              <a:latin typeface="仿宋_GB2312" pitchFamily="49" charset="-122"/>
              <a:ea typeface="仿宋_GB2312" pitchFamily="49" charset="-122"/>
            </a:endParaRPr>
          </a:p>
        </p:txBody>
      </p:sp>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09600"/>
            <a:ext cx="7772400" cy="3898900"/>
          </a:xfrm>
        </p:spPr>
        <p:txBody>
          <a:bodyPr/>
          <a:lstStyle/>
          <a:p>
            <a:pPr eaLnBrk="1" hangingPunct="1"/>
            <a:r>
              <a:rPr lang="zh-CN" altLang="en-US" sz="5400" smtClean="0">
                <a:solidFill>
                  <a:srgbClr val="FF0000"/>
                </a:solidFill>
                <a:latin typeface="仿宋_GB2312" pitchFamily="49" charset="-122"/>
                <a:ea typeface="仿宋_GB2312" pitchFamily="49" charset="-122"/>
              </a:rPr>
              <a:t>资源管理的观点</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57213"/>
            <a:ext cx="8229600" cy="1143000"/>
          </a:xfrm>
        </p:spPr>
        <p:txBody>
          <a:bodyPr/>
          <a:lstStyle/>
          <a:p>
            <a:pPr eaLnBrk="1" hangingPunct="1"/>
            <a:r>
              <a:rPr lang="zh-CN" altLang="en-US" smtClean="0">
                <a:solidFill>
                  <a:srgbClr val="FF0000"/>
                </a:solidFill>
                <a:latin typeface="仿宋_GB2312" pitchFamily="49" charset="-122"/>
                <a:ea typeface="仿宋_GB2312" pitchFamily="49" charset="-122"/>
              </a:rPr>
              <a:t>资源管理的观点</a:t>
            </a:r>
            <a:r>
              <a:rPr lang="en-US" altLang="zh-CN" smtClean="0">
                <a:solidFill>
                  <a:srgbClr val="FF0000"/>
                </a:solidFill>
                <a:latin typeface="仿宋_GB2312" pitchFamily="49" charset="-122"/>
                <a:ea typeface="仿宋_GB2312" pitchFamily="49" charset="-122"/>
              </a:rPr>
              <a:t>(1)</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25603" name="Rectangle 3"/>
          <p:cNvSpPr>
            <a:spLocks noGrp="1" noChangeArrowheads="1"/>
          </p:cNvSpPr>
          <p:nvPr>
            <p:ph type="body" idx="1"/>
          </p:nvPr>
        </p:nvSpPr>
        <p:spPr>
          <a:xfrm>
            <a:off x="685800" y="1341438"/>
            <a:ext cx="8062913" cy="5111750"/>
          </a:xfrm>
        </p:spPr>
        <p:txBody>
          <a:bodyPr/>
          <a:lstStyle/>
          <a:p>
            <a:pPr eaLnBrk="1" hangingPunct="1"/>
            <a:r>
              <a:rPr lang="zh-CN" altLang="en-US" smtClean="0">
                <a:latin typeface="仿宋_GB2312" pitchFamily="49" charset="-122"/>
                <a:ea typeface="仿宋_GB2312" pitchFamily="49" charset="-122"/>
              </a:rPr>
              <a:t>资源管理的观点是一种对操作系统功能由底到上的观察的观点。在底层，操作系统对软、硬件资源进行资源抽象 、复用和虚化，实现资源分配、控制资源共享 。</a:t>
            </a:r>
          </a:p>
          <a:p>
            <a:pPr eaLnBrk="1" hangingPunct="1"/>
            <a:r>
              <a:rPr lang="zh-CN" altLang="en-US" smtClean="0">
                <a:latin typeface="仿宋_GB2312" pitchFamily="49" charset="-122"/>
                <a:ea typeface="仿宋_GB2312" pitchFamily="49" charset="-122"/>
              </a:rPr>
              <a:t>操作系统资源管理模块：处理机管理、存储管理、设备管理、文件管理、网络管理功能等模块。</a:t>
            </a:r>
          </a:p>
          <a:p>
            <a:pPr eaLnBrk="1" hangingPunct="1"/>
            <a:endParaRPr lang="zh-CN" altLang="en-US" smtClean="0">
              <a:latin typeface="仿宋_GB2312" pitchFamily="49" charset="-122"/>
              <a:ea typeface="仿宋_GB2312" pitchFamily="49" charset="-122"/>
            </a:endParaRPr>
          </a:p>
          <a:p>
            <a:pPr eaLnBrk="1" hangingPunct="1"/>
            <a:endParaRPr lang="zh-CN" altLang="en-US" smtClean="0">
              <a:latin typeface="仿宋_GB2312" pitchFamily="49" charset="-122"/>
              <a:ea typeface="仿宋_GB2312" pitchFamily="49" charset="-122"/>
            </a:endParaRPr>
          </a:p>
          <a:p>
            <a:pPr eaLnBrk="1" hangingPunct="1"/>
            <a:endParaRPr lang="en-US" altLang="zh-CN" smtClean="0">
              <a:ea typeface="华文新魏"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85775"/>
            <a:ext cx="8229600" cy="1143000"/>
          </a:xfrm>
        </p:spPr>
        <p:txBody>
          <a:bodyPr/>
          <a:lstStyle/>
          <a:p>
            <a:pPr eaLnBrk="1" hangingPunct="1"/>
            <a:r>
              <a:rPr lang="zh-CN" altLang="en-US" smtClean="0">
                <a:solidFill>
                  <a:srgbClr val="FF0000"/>
                </a:solidFill>
                <a:latin typeface="仿宋_GB2312" pitchFamily="49" charset="-122"/>
                <a:ea typeface="仿宋_GB2312" pitchFamily="49" charset="-122"/>
              </a:rPr>
              <a:t>资源管理的观点</a:t>
            </a:r>
            <a:r>
              <a:rPr lang="en-US" altLang="zh-CN" smtClean="0">
                <a:solidFill>
                  <a:srgbClr val="FF0000"/>
                </a:solidFill>
                <a:latin typeface="仿宋_GB2312" pitchFamily="49" charset="-122"/>
                <a:ea typeface="仿宋_GB2312" pitchFamily="49" charset="-122"/>
              </a:rPr>
              <a:t>(2)</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26627" name="Rectangle 3"/>
          <p:cNvSpPr>
            <a:spLocks noGrp="1" noChangeArrowheads="1"/>
          </p:cNvSpPr>
          <p:nvPr>
            <p:ph type="body" idx="1"/>
          </p:nvPr>
        </p:nvSpPr>
        <p:spPr>
          <a:xfrm>
            <a:off x="250825" y="1196975"/>
            <a:ext cx="8785225" cy="5256213"/>
          </a:xfrm>
        </p:spPr>
        <p:txBody>
          <a:bodyPr/>
          <a:lstStyle/>
          <a:p>
            <a:pPr eaLnBrk="1" hangingPunct="1"/>
            <a:r>
              <a:rPr lang="zh-CN" altLang="en-US" smtClean="0">
                <a:ea typeface="仿宋_GB2312" pitchFamily="49" charset="-122"/>
              </a:rPr>
              <a:t>操作系统对资源进行抽象研究，找出资源的共性和个性，有序地管理各种软硬件资源。</a:t>
            </a:r>
          </a:p>
          <a:p>
            <a:pPr eaLnBrk="1" hangingPunct="1"/>
            <a:r>
              <a:rPr lang="zh-CN" altLang="en-US" smtClean="0">
                <a:ea typeface="仿宋_GB2312" pitchFamily="49" charset="-122"/>
              </a:rPr>
              <a:t>记录资源使用情况，确定资源分配策略，实施资源分配和回收，满足用户对资源的需求。</a:t>
            </a:r>
          </a:p>
          <a:p>
            <a:pPr eaLnBrk="1" hangingPunct="1"/>
            <a:r>
              <a:rPr lang="zh-CN" altLang="en-US" smtClean="0">
                <a:ea typeface="仿宋_GB2312" pitchFamily="49" charset="-122"/>
              </a:rPr>
              <a:t>提供机制来协调对资源的使用冲突，研究使用资源的统一方法，为用户提供资源使用手段，最大限度地实现资源共享，提高资源利用率。</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76200"/>
            <a:ext cx="7772400" cy="901700"/>
          </a:xfrm>
        </p:spPr>
        <p:txBody>
          <a:bodyPr/>
          <a:lstStyle/>
          <a:p>
            <a:pPr eaLnBrk="1" hangingPunct="1"/>
            <a:r>
              <a:rPr lang="en-US" altLang="zh-CN" smtClean="0"/>
              <a:t/>
            </a:r>
            <a:br>
              <a:rPr lang="en-US" altLang="zh-CN" smtClean="0"/>
            </a:br>
            <a:r>
              <a:rPr lang="en-US" altLang="zh-CN" smtClean="0"/>
              <a:t/>
            </a:r>
            <a:br>
              <a:rPr lang="en-US" altLang="zh-CN" smtClean="0"/>
            </a:br>
            <a:r>
              <a:rPr lang="zh-CN" altLang="en-US" sz="4800" smtClean="0">
                <a:solidFill>
                  <a:srgbClr val="FF0000"/>
                </a:solidFill>
                <a:latin typeface="仿宋_GB2312" pitchFamily="49" charset="-122"/>
                <a:ea typeface="仿宋_GB2312" pitchFamily="49" charset="-122"/>
              </a:rPr>
              <a:t>资源管理的观点</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27651" name="Rectangle 3"/>
          <p:cNvSpPr>
            <a:spLocks noGrp="1" noChangeArrowheads="1"/>
          </p:cNvSpPr>
          <p:nvPr>
            <p:ph type="body" idx="1"/>
          </p:nvPr>
        </p:nvSpPr>
        <p:spPr>
          <a:xfrm>
            <a:off x="1219200" y="1752600"/>
            <a:ext cx="6934200" cy="4724400"/>
          </a:xfrm>
        </p:spPr>
        <p:txBody>
          <a:bodyPr/>
          <a:lstStyle/>
          <a:p>
            <a:pPr algn="just" eaLnBrk="1" hangingPunct="1">
              <a:buFontTx/>
              <a:buNone/>
            </a:pPr>
            <a:r>
              <a:rPr lang="en-US" altLang="zh-CN" sz="3600" smtClean="0"/>
              <a:t>  </a:t>
            </a:r>
          </a:p>
        </p:txBody>
      </p:sp>
      <p:grpSp>
        <p:nvGrpSpPr>
          <p:cNvPr id="27652" name="Group 26"/>
          <p:cNvGrpSpPr>
            <a:grpSpLocks/>
          </p:cNvGrpSpPr>
          <p:nvPr/>
        </p:nvGrpSpPr>
        <p:grpSpPr bwMode="auto">
          <a:xfrm>
            <a:off x="1676400" y="1447800"/>
            <a:ext cx="5832475" cy="3886200"/>
            <a:chOff x="1056" y="912"/>
            <a:chExt cx="3674" cy="2448"/>
          </a:xfrm>
        </p:grpSpPr>
        <p:sp>
          <p:nvSpPr>
            <p:cNvPr id="208901" name="Text Box 5"/>
            <p:cNvSpPr txBox="1">
              <a:spLocks noChangeArrowheads="1"/>
            </p:cNvSpPr>
            <p:nvPr/>
          </p:nvSpPr>
          <p:spPr bwMode="auto">
            <a:xfrm>
              <a:off x="2160" y="912"/>
              <a:ext cx="1478" cy="40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操作系统功能</a:t>
              </a:r>
            </a:p>
          </p:txBody>
        </p:sp>
        <p:sp>
          <p:nvSpPr>
            <p:cNvPr id="208902" name="Line 6"/>
            <p:cNvSpPr>
              <a:spLocks noChangeShapeType="1"/>
            </p:cNvSpPr>
            <p:nvPr/>
          </p:nvSpPr>
          <p:spPr bwMode="auto">
            <a:xfrm>
              <a:off x="1352" y="1728"/>
              <a:ext cx="3116" cy="24"/>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03" name="Line 7"/>
            <p:cNvSpPr>
              <a:spLocks noChangeShapeType="1"/>
            </p:cNvSpPr>
            <p:nvPr/>
          </p:nvSpPr>
          <p:spPr bwMode="auto">
            <a:xfrm>
              <a:off x="1352" y="1728"/>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04" name="Text Box 8"/>
            <p:cNvSpPr txBox="1">
              <a:spLocks noChangeArrowheads="1"/>
            </p:cNvSpPr>
            <p:nvPr/>
          </p:nvSpPr>
          <p:spPr bwMode="auto">
            <a:xfrm>
              <a:off x="1056" y="2136"/>
              <a:ext cx="444" cy="12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defRPr/>
              </a:pPr>
              <a:r>
                <a:rPr kumimoji="0" lang="zh-CN" altLang="en-US" sz="2400" b="1">
                  <a:solidFill>
                    <a:srgbClr val="008000"/>
                  </a:solidFill>
                  <a:latin typeface="仿宋_GB2312" pitchFamily="49" charset="-122"/>
                </a:rPr>
                <a:t>处</a:t>
              </a:r>
            </a:p>
            <a:p>
              <a:pPr algn="ctr" eaLnBrk="0" hangingPunct="0">
                <a:defRPr/>
              </a:pPr>
              <a:r>
                <a:rPr kumimoji="0" lang="zh-CN" altLang="en-US" sz="2400" b="1">
                  <a:solidFill>
                    <a:srgbClr val="008000"/>
                  </a:solidFill>
                  <a:latin typeface="仿宋_GB2312" pitchFamily="49" charset="-122"/>
                </a:rPr>
                <a:t>理</a:t>
              </a:r>
            </a:p>
            <a:p>
              <a:pPr algn="ctr" eaLnBrk="0" hangingPunct="0">
                <a:defRPr/>
              </a:pPr>
              <a:r>
                <a:rPr kumimoji="0" lang="zh-CN" altLang="en-US" sz="2400" b="1">
                  <a:solidFill>
                    <a:srgbClr val="008000"/>
                  </a:solidFill>
                  <a:latin typeface="仿宋_GB2312" pitchFamily="49" charset="-122"/>
                </a:rPr>
                <a:t>器</a:t>
              </a:r>
            </a:p>
            <a:p>
              <a:pPr algn="ctr" eaLnBrk="0" hangingPunct="0">
                <a:defRPr/>
              </a:pPr>
              <a:r>
                <a:rPr kumimoji="0" lang="zh-CN" altLang="en-US" sz="2400" b="1">
                  <a:solidFill>
                    <a:srgbClr val="008000"/>
                  </a:solidFill>
                  <a:latin typeface="仿宋_GB2312" pitchFamily="49" charset="-122"/>
                </a:rPr>
                <a:t>管</a:t>
              </a:r>
            </a:p>
            <a:p>
              <a:pPr algn="ctr" eaLnBrk="0" hangingPunct="0">
                <a:defRPr/>
              </a:pPr>
              <a:r>
                <a:rPr kumimoji="0" lang="zh-CN" altLang="en-US" sz="2400" b="1">
                  <a:solidFill>
                    <a:srgbClr val="008000"/>
                  </a:solidFill>
                  <a:latin typeface="仿宋_GB2312" pitchFamily="49" charset="-122"/>
                </a:rPr>
                <a:t>理</a:t>
              </a:r>
            </a:p>
            <a:p>
              <a:pPr algn="just" eaLnBrk="0" hangingPunct="0">
                <a:defRPr/>
              </a:pPr>
              <a:endParaRPr kumimoji="0" lang="zh-CN" altLang="en-US" sz="2400" b="1">
                <a:solidFill>
                  <a:srgbClr val="008000"/>
                </a:solidFill>
                <a:latin typeface="仿宋_GB2312" pitchFamily="49" charset="-122"/>
              </a:endParaRPr>
            </a:p>
            <a:p>
              <a:pPr algn="ctr" eaLnBrk="0" hangingPunct="0">
                <a:defRPr/>
              </a:pPr>
              <a:endParaRPr kumimoji="0" lang="en-US" altLang="zh-CN" sz="2400" b="1">
                <a:solidFill>
                  <a:srgbClr val="008000"/>
                </a:solidFill>
                <a:latin typeface="仿宋_GB2312" pitchFamily="49" charset="-122"/>
              </a:endParaRPr>
            </a:p>
          </p:txBody>
        </p:sp>
        <p:sp>
          <p:nvSpPr>
            <p:cNvPr id="208905" name="Text Box 9"/>
            <p:cNvSpPr txBox="1">
              <a:spLocks noChangeArrowheads="1"/>
            </p:cNvSpPr>
            <p:nvPr/>
          </p:nvSpPr>
          <p:spPr bwMode="auto">
            <a:xfrm>
              <a:off x="1812" y="2136"/>
              <a:ext cx="444" cy="12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endParaRPr kumimoji="0" lang="en-US" altLang="zh-CN" sz="24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存</a:t>
              </a:r>
            </a:p>
            <a:p>
              <a:pPr algn="just" eaLnBrk="0" hangingPunct="0">
                <a:defRPr/>
              </a:pPr>
              <a:r>
                <a:rPr kumimoji="0" lang="zh-CN" altLang="en-US" sz="2400" b="1">
                  <a:solidFill>
                    <a:srgbClr val="008000"/>
                  </a:solidFill>
                  <a:latin typeface="仿宋_GB2312" pitchFamily="49" charset="-122"/>
                </a:rPr>
                <a:t>储</a:t>
              </a:r>
            </a:p>
            <a:p>
              <a:pPr algn="just" eaLnBrk="0" hangingPunct="0">
                <a:defRPr/>
              </a:pPr>
              <a:r>
                <a:rPr kumimoji="0" lang="zh-CN" altLang="en-US" sz="2400" b="1">
                  <a:solidFill>
                    <a:srgbClr val="008000"/>
                  </a:solidFill>
                  <a:latin typeface="仿宋_GB2312" pitchFamily="49" charset="-122"/>
                </a:rPr>
                <a:t>管</a:t>
              </a:r>
            </a:p>
            <a:p>
              <a:pPr algn="just" eaLnBrk="0" hangingPunct="0">
                <a:defRPr/>
              </a:pPr>
              <a:r>
                <a:rPr kumimoji="0" lang="zh-CN" altLang="en-US" sz="2400" b="1">
                  <a:solidFill>
                    <a:srgbClr val="008000"/>
                  </a:solidFill>
                  <a:latin typeface="仿宋_GB2312" pitchFamily="49" charset="-122"/>
                </a:rPr>
                <a:t>理</a:t>
              </a:r>
            </a:p>
          </p:txBody>
        </p:sp>
        <p:sp>
          <p:nvSpPr>
            <p:cNvPr id="208906" name="Text Box 10"/>
            <p:cNvSpPr txBox="1">
              <a:spLocks noChangeArrowheads="1"/>
            </p:cNvSpPr>
            <p:nvPr/>
          </p:nvSpPr>
          <p:spPr bwMode="auto">
            <a:xfrm>
              <a:off x="2629" y="2136"/>
              <a:ext cx="443" cy="12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endParaRPr kumimoji="0" lang="en-US" altLang="zh-CN" sz="24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文</a:t>
              </a:r>
            </a:p>
            <a:p>
              <a:pPr algn="just" eaLnBrk="0" hangingPunct="0">
                <a:defRPr/>
              </a:pPr>
              <a:r>
                <a:rPr kumimoji="0" lang="zh-CN" altLang="en-US" sz="2400" b="1">
                  <a:solidFill>
                    <a:srgbClr val="008000"/>
                  </a:solidFill>
                  <a:latin typeface="仿宋_GB2312" pitchFamily="49" charset="-122"/>
                </a:rPr>
                <a:t>件</a:t>
              </a:r>
            </a:p>
            <a:p>
              <a:pPr algn="just" eaLnBrk="0" hangingPunct="0">
                <a:defRPr/>
              </a:pPr>
              <a:r>
                <a:rPr kumimoji="0" lang="zh-CN" altLang="en-US" sz="2400" b="1">
                  <a:solidFill>
                    <a:srgbClr val="008000"/>
                  </a:solidFill>
                  <a:latin typeface="仿宋_GB2312" pitchFamily="49" charset="-122"/>
                </a:rPr>
                <a:t>管</a:t>
              </a:r>
            </a:p>
            <a:p>
              <a:pPr algn="just" eaLnBrk="0" hangingPunct="0">
                <a:defRPr/>
              </a:pPr>
              <a:r>
                <a:rPr kumimoji="0" lang="zh-CN" altLang="en-US" sz="2400" b="1">
                  <a:solidFill>
                    <a:srgbClr val="008000"/>
                  </a:solidFill>
                  <a:latin typeface="仿宋_GB2312" pitchFamily="49" charset="-122"/>
                </a:rPr>
                <a:t>理</a:t>
              </a:r>
            </a:p>
          </p:txBody>
        </p:sp>
        <p:sp>
          <p:nvSpPr>
            <p:cNvPr id="208907" name="Text Box 11"/>
            <p:cNvSpPr txBox="1">
              <a:spLocks noChangeArrowheads="1"/>
            </p:cNvSpPr>
            <p:nvPr/>
          </p:nvSpPr>
          <p:spPr bwMode="auto">
            <a:xfrm>
              <a:off x="3445" y="2136"/>
              <a:ext cx="443" cy="12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endParaRPr kumimoji="0" lang="en-US" altLang="zh-CN" sz="24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设</a:t>
              </a:r>
            </a:p>
            <a:p>
              <a:pPr algn="just" eaLnBrk="0" hangingPunct="0">
                <a:defRPr/>
              </a:pPr>
              <a:r>
                <a:rPr kumimoji="0" lang="zh-CN" altLang="en-US" sz="2400" b="1">
                  <a:solidFill>
                    <a:srgbClr val="008000"/>
                  </a:solidFill>
                  <a:latin typeface="仿宋_GB2312" pitchFamily="49" charset="-122"/>
                </a:rPr>
                <a:t>备</a:t>
              </a:r>
            </a:p>
            <a:p>
              <a:pPr algn="just" eaLnBrk="0" hangingPunct="0">
                <a:defRPr/>
              </a:pPr>
              <a:r>
                <a:rPr kumimoji="0" lang="zh-CN" altLang="en-US" sz="2400" b="1">
                  <a:solidFill>
                    <a:srgbClr val="008000"/>
                  </a:solidFill>
                  <a:latin typeface="仿宋_GB2312" pitchFamily="49" charset="-122"/>
                </a:rPr>
                <a:t>管</a:t>
              </a:r>
            </a:p>
            <a:p>
              <a:pPr algn="just" eaLnBrk="0" hangingPunct="0">
                <a:defRPr/>
              </a:pPr>
              <a:r>
                <a:rPr kumimoji="0" lang="zh-CN" altLang="en-US" sz="2400" b="1">
                  <a:solidFill>
                    <a:srgbClr val="008000"/>
                  </a:solidFill>
                  <a:latin typeface="仿宋_GB2312" pitchFamily="49" charset="-122"/>
                </a:rPr>
                <a:t>理</a:t>
              </a:r>
            </a:p>
          </p:txBody>
        </p:sp>
        <p:sp>
          <p:nvSpPr>
            <p:cNvPr id="208909" name="Text Box 13"/>
            <p:cNvSpPr txBox="1">
              <a:spLocks noChangeArrowheads="1"/>
            </p:cNvSpPr>
            <p:nvPr/>
          </p:nvSpPr>
          <p:spPr bwMode="auto">
            <a:xfrm>
              <a:off x="4286" y="2136"/>
              <a:ext cx="444" cy="122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endParaRPr kumimoji="0" lang="en-US" altLang="zh-CN" sz="24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网</a:t>
              </a:r>
            </a:p>
            <a:p>
              <a:pPr algn="just" eaLnBrk="0" hangingPunct="0">
                <a:defRPr/>
              </a:pPr>
              <a:r>
                <a:rPr kumimoji="0" lang="zh-CN" altLang="en-US" sz="2400" b="1">
                  <a:solidFill>
                    <a:srgbClr val="008000"/>
                  </a:solidFill>
                  <a:latin typeface="仿宋_GB2312" pitchFamily="49" charset="-122"/>
                </a:rPr>
                <a:t>络</a:t>
              </a:r>
            </a:p>
            <a:p>
              <a:pPr algn="just" eaLnBrk="0" hangingPunct="0">
                <a:defRPr/>
              </a:pPr>
              <a:r>
                <a:rPr kumimoji="0" lang="zh-CN" altLang="en-US" sz="2400" b="1">
                  <a:solidFill>
                    <a:srgbClr val="008000"/>
                  </a:solidFill>
                  <a:latin typeface="仿宋_GB2312" pitchFamily="49" charset="-122"/>
                </a:rPr>
                <a:t>管</a:t>
              </a:r>
            </a:p>
            <a:p>
              <a:pPr algn="just" eaLnBrk="0" hangingPunct="0">
                <a:defRPr/>
              </a:pPr>
              <a:r>
                <a:rPr kumimoji="0" lang="zh-CN" altLang="en-US" sz="2400" b="1">
                  <a:solidFill>
                    <a:srgbClr val="008000"/>
                  </a:solidFill>
                  <a:latin typeface="仿宋_GB2312" pitchFamily="49" charset="-122"/>
                </a:rPr>
                <a:t>理</a:t>
              </a:r>
            </a:p>
          </p:txBody>
        </p:sp>
        <p:sp>
          <p:nvSpPr>
            <p:cNvPr id="208910" name="Line 14"/>
            <p:cNvSpPr>
              <a:spLocks noChangeShapeType="1"/>
            </p:cNvSpPr>
            <p:nvPr/>
          </p:nvSpPr>
          <p:spPr bwMode="auto">
            <a:xfrm>
              <a:off x="2016" y="1728"/>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11" name="Line 15"/>
            <p:cNvSpPr>
              <a:spLocks noChangeShapeType="1"/>
            </p:cNvSpPr>
            <p:nvPr/>
          </p:nvSpPr>
          <p:spPr bwMode="auto">
            <a:xfrm>
              <a:off x="2880" y="1728"/>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12" name="Line 16"/>
            <p:cNvSpPr>
              <a:spLocks noChangeShapeType="1"/>
            </p:cNvSpPr>
            <p:nvPr/>
          </p:nvSpPr>
          <p:spPr bwMode="auto">
            <a:xfrm>
              <a:off x="3648" y="1728"/>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14" name="Line 18"/>
            <p:cNvSpPr>
              <a:spLocks noChangeShapeType="1"/>
            </p:cNvSpPr>
            <p:nvPr/>
          </p:nvSpPr>
          <p:spPr bwMode="auto">
            <a:xfrm>
              <a:off x="4456" y="1728"/>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08915" name="Line 19"/>
            <p:cNvSpPr>
              <a:spLocks noChangeShapeType="1"/>
            </p:cNvSpPr>
            <p:nvPr/>
          </p:nvSpPr>
          <p:spPr bwMode="auto">
            <a:xfrm flipV="1">
              <a:off x="2880" y="1320"/>
              <a:ext cx="0" cy="40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gr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543800" cy="762000"/>
          </a:xfrm>
        </p:spPr>
        <p:txBody>
          <a:bodyPr/>
          <a:lstStyle/>
          <a:p>
            <a:pPr eaLnBrk="1" hangingPunct="1"/>
            <a:r>
              <a:rPr lang="zh-CN" altLang="en-US" sz="4800" smtClean="0">
                <a:solidFill>
                  <a:srgbClr val="FF0000"/>
                </a:solidFill>
                <a:latin typeface="仿宋_GB2312" pitchFamily="49" charset="-122"/>
                <a:ea typeface="仿宋_GB2312" pitchFamily="49" charset="-122"/>
              </a:rPr>
              <a:t>处理器管理</a:t>
            </a:r>
            <a:r>
              <a:rPr lang="en-US" altLang="zh-CN" sz="4800" smtClean="0">
                <a:solidFill>
                  <a:srgbClr val="FF0000"/>
                </a:solidFill>
                <a:latin typeface="仿宋_GB2312" pitchFamily="49" charset="-122"/>
                <a:ea typeface="仿宋_GB2312" pitchFamily="49" charset="-122"/>
              </a:rPr>
              <a:t>(1)</a:t>
            </a:r>
          </a:p>
        </p:txBody>
      </p:sp>
      <p:grpSp>
        <p:nvGrpSpPr>
          <p:cNvPr id="28675" name="Group 52"/>
          <p:cNvGrpSpPr>
            <a:grpSpLocks/>
          </p:cNvGrpSpPr>
          <p:nvPr/>
        </p:nvGrpSpPr>
        <p:grpSpPr bwMode="auto">
          <a:xfrm>
            <a:off x="428625" y="1652588"/>
            <a:ext cx="7672388" cy="3505200"/>
            <a:chOff x="192" y="768"/>
            <a:chExt cx="4833" cy="2208"/>
          </a:xfrm>
        </p:grpSpPr>
        <p:sp>
          <p:nvSpPr>
            <p:cNvPr id="160773" name="Text Box 5"/>
            <p:cNvSpPr txBox="1">
              <a:spLocks noChangeArrowheads="1"/>
            </p:cNvSpPr>
            <p:nvPr/>
          </p:nvSpPr>
          <p:spPr bwMode="auto">
            <a:xfrm>
              <a:off x="2733" y="768"/>
              <a:ext cx="880" cy="338"/>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中  断</a:t>
              </a:r>
            </a:p>
          </p:txBody>
        </p:sp>
        <p:sp>
          <p:nvSpPr>
            <p:cNvPr id="160774" name="AutoShape 6"/>
            <p:cNvSpPr>
              <a:spLocks/>
            </p:cNvSpPr>
            <p:nvPr/>
          </p:nvSpPr>
          <p:spPr bwMode="auto">
            <a:xfrm rot="-16200000">
              <a:off x="3086" y="-382"/>
              <a:ext cx="336" cy="3312"/>
            </a:xfrm>
            <a:prstGeom prst="leftBrace">
              <a:avLst>
                <a:gd name="adj1" fmla="val 82143"/>
                <a:gd name="adj2" fmla="val 50000"/>
              </a:avLst>
            </a:prstGeom>
            <a:solidFill>
              <a:srgbClr val="CCFFCC"/>
            </a:solidFill>
            <a:ln w="2857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60776" name="Text Box 8"/>
            <p:cNvSpPr txBox="1">
              <a:spLocks noChangeArrowheads="1"/>
            </p:cNvSpPr>
            <p:nvPr/>
          </p:nvSpPr>
          <p:spPr bwMode="auto">
            <a:xfrm>
              <a:off x="3280" y="1442"/>
              <a:ext cx="441" cy="1463"/>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a:t>
              </a:r>
            </a:p>
            <a:p>
              <a:pPr algn="just" eaLnBrk="0" hangingPunct="0">
                <a:defRPr/>
              </a:pPr>
              <a:r>
                <a:rPr kumimoji="0" lang="zh-CN" altLang="en-US" sz="2400" b="1">
                  <a:solidFill>
                    <a:srgbClr val="008000"/>
                  </a:solidFill>
                  <a:latin typeface="仿宋_GB2312" pitchFamily="49" charset="-122"/>
                </a:rPr>
                <a:t>断</a:t>
              </a:r>
            </a:p>
            <a:p>
              <a:pPr algn="just" eaLnBrk="0" hangingPunct="0">
                <a:defRPr/>
              </a:pPr>
              <a:r>
                <a:rPr kumimoji="0" lang="zh-CN" altLang="en-US" sz="2400" b="1">
                  <a:solidFill>
                    <a:srgbClr val="008000"/>
                  </a:solidFill>
                  <a:latin typeface="仿宋_GB2312" pitchFamily="49" charset="-122"/>
                </a:rPr>
                <a:t>处</a:t>
              </a:r>
            </a:p>
            <a:p>
              <a:pPr algn="just" eaLnBrk="0" hangingPunct="0">
                <a:defRPr/>
              </a:pPr>
              <a:r>
                <a:rPr kumimoji="0" lang="zh-CN" altLang="en-US" sz="2400" b="1">
                  <a:solidFill>
                    <a:srgbClr val="008000"/>
                  </a:solidFill>
                  <a:latin typeface="仿宋_GB2312" pitchFamily="49" charset="-122"/>
                </a:rPr>
                <a:t>理</a:t>
              </a:r>
            </a:p>
            <a:p>
              <a:pPr algn="just"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序</a:t>
              </a:r>
            </a:p>
          </p:txBody>
        </p:sp>
        <p:sp>
          <p:nvSpPr>
            <p:cNvPr id="160775" name="Text Box 7"/>
            <p:cNvSpPr txBox="1">
              <a:spLocks noChangeArrowheads="1"/>
            </p:cNvSpPr>
            <p:nvPr/>
          </p:nvSpPr>
          <p:spPr bwMode="auto">
            <a:xfrm>
              <a:off x="2795" y="1442"/>
              <a:ext cx="439" cy="1030"/>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a:t>
              </a:r>
            </a:p>
            <a:p>
              <a:pPr algn="just" eaLnBrk="0" hangingPunct="0">
                <a:defRPr/>
              </a:pPr>
              <a:r>
                <a:rPr kumimoji="0" lang="zh-CN" altLang="en-US" sz="2400" b="1">
                  <a:solidFill>
                    <a:srgbClr val="008000"/>
                  </a:solidFill>
                  <a:latin typeface="仿宋_GB2312" pitchFamily="49" charset="-122"/>
                </a:rPr>
                <a:t>断</a:t>
              </a:r>
            </a:p>
            <a:p>
              <a:pPr algn="just" eaLnBrk="0" hangingPunct="0">
                <a:defRPr/>
              </a:pPr>
              <a:r>
                <a:rPr kumimoji="0" lang="zh-CN" altLang="en-US" sz="2400" b="1">
                  <a:solidFill>
                    <a:srgbClr val="008000"/>
                  </a:solidFill>
                  <a:latin typeface="仿宋_GB2312" pitchFamily="49" charset="-122"/>
                </a:rPr>
                <a:t>响</a:t>
              </a:r>
            </a:p>
            <a:p>
              <a:pPr algn="just" eaLnBrk="0" hangingPunct="0">
                <a:defRPr/>
              </a:pPr>
              <a:r>
                <a:rPr kumimoji="0" lang="zh-CN" altLang="en-US" sz="2400" b="1">
                  <a:solidFill>
                    <a:srgbClr val="008000"/>
                  </a:solidFill>
                  <a:latin typeface="仿宋_GB2312" pitchFamily="49" charset="-122"/>
                </a:rPr>
                <a:t>应</a:t>
              </a:r>
            </a:p>
          </p:txBody>
        </p:sp>
        <p:sp>
          <p:nvSpPr>
            <p:cNvPr id="160777" name="Text Box 9"/>
            <p:cNvSpPr txBox="1">
              <a:spLocks noChangeArrowheads="1"/>
            </p:cNvSpPr>
            <p:nvPr/>
          </p:nvSpPr>
          <p:spPr bwMode="auto">
            <a:xfrm>
              <a:off x="3705" y="1442"/>
              <a:ext cx="441" cy="1238"/>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a:t>
              </a:r>
            </a:p>
            <a:p>
              <a:pPr algn="just" eaLnBrk="0" hangingPunct="0">
                <a:defRPr/>
              </a:pPr>
              <a:r>
                <a:rPr kumimoji="0" lang="zh-CN" altLang="en-US" sz="2400" b="1">
                  <a:solidFill>
                    <a:srgbClr val="008000"/>
                  </a:solidFill>
                  <a:latin typeface="仿宋_GB2312" pitchFamily="49" charset="-122"/>
                </a:rPr>
                <a:t>断</a:t>
              </a:r>
            </a:p>
            <a:p>
              <a:pPr algn="just" eaLnBrk="0" hangingPunct="0">
                <a:defRPr/>
              </a:pPr>
              <a:r>
                <a:rPr kumimoji="0" lang="zh-CN" altLang="en-US" sz="2400" b="1">
                  <a:solidFill>
                    <a:srgbClr val="008000"/>
                  </a:solidFill>
                  <a:latin typeface="仿宋_GB2312" pitchFamily="49" charset="-122"/>
                </a:rPr>
                <a:t>屏</a:t>
              </a:r>
            </a:p>
            <a:p>
              <a:pPr algn="just" eaLnBrk="0" hangingPunct="0">
                <a:defRPr/>
              </a:pPr>
              <a:r>
                <a:rPr kumimoji="0" lang="zh-CN" altLang="en-US" sz="2400" b="1">
                  <a:solidFill>
                    <a:srgbClr val="008000"/>
                  </a:solidFill>
                  <a:latin typeface="仿宋_GB2312" pitchFamily="49" charset="-122"/>
                </a:rPr>
                <a:t>蔽</a:t>
              </a:r>
            </a:p>
          </p:txBody>
        </p:sp>
        <p:sp>
          <p:nvSpPr>
            <p:cNvPr id="160778" name="Text Box 10"/>
            <p:cNvSpPr txBox="1">
              <a:spLocks noChangeArrowheads="1"/>
            </p:cNvSpPr>
            <p:nvPr/>
          </p:nvSpPr>
          <p:spPr bwMode="auto">
            <a:xfrm>
              <a:off x="4146" y="1442"/>
              <a:ext cx="439" cy="1238"/>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a:t>
              </a:r>
            </a:p>
            <a:p>
              <a:pPr algn="just" eaLnBrk="0" hangingPunct="0">
                <a:defRPr/>
              </a:pPr>
              <a:r>
                <a:rPr kumimoji="0" lang="zh-CN" altLang="en-US" sz="2400" b="1">
                  <a:solidFill>
                    <a:srgbClr val="008000"/>
                  </a:solidFill>
                  <a:latin typeface="仿宋_GB2312" pitchFamily="49" charset="-122"/>
                </a:rPr>
                <a:t>断</a:t>
              </a:r>
            </a:p>
            <a:p>
              <a:pPr algn="just" eaLnBrk="0" hangingPunct="0">
                <a:defRPr/>
              </a:pPr>
              <a:r>
                <a:rPr kumimoji="0" lang="zh-CN" altLang="en-US" sz="2400" b="1">
                  <a:solidFill>
                    <a:srgbClr val="008000"/>
                  </a:solidFill>
                  <a:latin typeface="仿宋_GB2312" pitchFamily="49" charset="-122"/>
                </a:rPr>
                <a:t>优</a:t>
              </a:r>
            </a:p>
            <a:p>
              <a:pPr algn="just" eaLnBrk="0" hangingPunct="0">
                <a:defRPr/>
              </a:pPr>
              <a:r>
                <a:rPr kumimoji="0" lang="zh-CN" altLang="en-US" sz="2400" b="1">
                  <a:solidFill>
                    <a:srgbClr val="008000"/>
                  </a:solidFill>
                  <a:latin typeface="仿宋_GB2312" pitchFamily="49" charset="-122"/>
                </a:rPr>
                <a:t>先</a:t>
              </a:r>
            </a:p>
            <a:p>
              <a:pPr algn="just" eaLnBrk="0" hangingPunct="0">
                <a:defRPr/>
              </a:pPr>
              <a:r>
                <a:rPr kumimoji="0" lang="zh-CN" altLang="en-US" sz="2400" b="1">
                  <a:solidFill>
                    <a:srgbClr val="008000"/>
                  </a:solidFill>
                  <a:latin typeface="仿宋_GB2312" pitchFamily="49" charset="-122"/>
                </a:rPr>
                <a:t>级</a:t>
              </a:r>
            </a:p>
          </p:txBody>
        </p:sp>
        <p:sp>
          <p:nvSpPr>
            <p:cNvPr id="160779" name="Text Box 11"/>
            <p:cNvSpPr txBox="1">
              <a:spLocks noChangeArrowheads="1"/>
            </p:cNvSpPr>
            <p:nvPr/>
          </p:nvSpPr>
          <p:spPr bwMode="auto">
            <a:xfrm>
              <a:off x="2430" y="1442"/>
              <a:ext cx="322" cy="1012"/>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中断</a:t>
              </a:r>
            </a:p>
            <a:p>
              <a:pPr algn="just" eaLnBrk="0" hangingPunct="0">
                <a:defRPr/>
              </a:pPr>
              <a:r>
                <a:rPr kumimoji="0" lang="zh-CN" altLang="en-US" sz="2400" b="1">
                  <a:solidFill>
                    <a:srgbClr val="008000"/>
                  </a:solidFill>
                  <a:latin typeface="仿宋_GB2312" pitchFamily="49" charset="-122"/>
                </a:rPr>
                <a:t>分</a:t>
              </a:r>
            </a:p>
            <a:p>
              <a:pPr algn="just" eaLnBrk="0" hangingPunct="0">
                <a:defRPr/>
              </a:pPr>
              <a:r>
                <a:rPr kumimoji="0" lang="zh-CN" altLang="en-US" sz="2400" b="1">
                  <a:solidFill>
                    <a:srgbClr val="008000"/>
                  </a:solidFill>
                  <a:latin typeface="仿宋_GB2312" pitchFamily="49" charset="-122"/>
                </a:rPr>
                <a:t>类</a:t>
              </a:r>
            </a:p>
          </p:txBody>
        </p:sp>
        <p:sp>
          <p:nvSpPr>
            <p:cNvPr id="160780" name="Text Box 12"/>
            <p:cNvSpPr txBox="1">
              <a:spLocks noChangeArrowheads="1"/>
            </p:cNvSpPr>
            <p:nvPr/>
          </p:nvSpPr>
          <p:spPr bwMode="auto">
            <a:xfrm>
              <a:off x="1989" y="1442"/>
              <a:ext cx="417" cy="1030"/>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a:t>
              </a:r>
            </a:p>
            <a:p>
              <a:pPr algn="just" eaLnBrk="0" hangingPunct="0">
                <a:defRPr/>
              </a:pPr>
              <a:r>
                <a:rPr kumimoji="0" lang="zh-CN" altLang="en-US" sz="2400" b="1">
                  <a:solidFill>
                    <a:srgbClr val="008000"/>
                  </a:solidFill>
                  <a:latin typeface="仿宋_GB2312" pitchFamily="49" charset="-122"/>
                </a:rPr>
                <a:t>断</a:t>
              </a:r>
            </a:p>
            <a:p>
              <a:pPr algn="just" eaLnBrk="0" hangingPunct="0">
                <a:defRPr/>
              </a:pPr>
              <a:r>
                <a:rPr kumimoji="0" lang="zh-CN" altLang="en-US" sz="2400" b="1">
                  <a:solidFill>
                    <a:srgbClr val="008000"/>
                  </a:solidFill>
                  <a:latin typeface="仿宋_GB2312" pitchFamily="49" charset="-122"/>
                </a:rPr>
                <a:t>定</a:t>
              </a:r>
            </a:p>
            <a:p>
              <a:pPr algn="just" eaLnBrk="0" hangingPunct="0">
                <a:defRPr/>
              </a:pPr>
              <a:r>
                <a:rPr kumimoji="0" lang="zh-CN" altLang="en-US" sz="2400" b="1">
                  <a:solidFill>
                    <a:srgbClr val="008000"/>
                  </a:solidFill>
                  <a:latin typeface="仿宋_GB2312" pitchFamily="49" charset="-122"/>
                </a:rPr>
                <a:t>义</a:t>
              </a:r>
            </a:p>
          </p:txBody>
        </p:sp>
        <p:sp>
          <p:nvSpPr>
            <p:cNvPr id="160781" name="Text Box 13"/>
            <p:cNvSpPr txBox="1">
              <a:spLocks noChangeArrowheads="1"/>
            </p:cNvSpPr>
            <p:nvPr/>
          </p:nvSpPr>
          <p:spPr bwMode="auto">
            <a:xfrm>
              <a:off x="4585" y="1442"/>
              <a:ext cx="440" cy="1238"/>
            </a:xfrm>
            <a:prstGeom prst="rect">
              <a:avLst/>
            </a:prstGeom>
            <a:solidFill>
              <a:srgbClr val="CCFFCC"/>
            </a:solidFill>
            <a:ln w="9525">
              <a:no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多</a:t>
              </a:r>
            </a:p>
            <a:p>
              <a:pPr algn="just" eaLnBrk="0" hangingPunct="0">
                <a:defRPr/>
              </a:pPr>
              <a:r>
                <a:rPr kumimoji="0" lang="zh-CN" altLang="en-US" b="1">
                  <a:solidFill>
                    <a:srgbClr val="008000"/>
                  </a:solidFill>
                  <a:latin typeface="仿宋_GB2312" pitchFamily="49" charset="-122"/>
                </a:rPr>
                <a:t>重</a:t>
              </a:r>
            </a:p>
            <a:p>
              <a:pPr algn="just" eaLnBrk="0" hangingPunct="0">
                <a:defRPr/>
              </a:pPr>
              <a:r>
                <a:rPr kumimoji="0" lang="zh-CN" altLang="en-US" b="1">
                  <a:solidFill>
                    <a:srgbClr val="008000"/>
                  </a:solidFill>
                  <a:latin typeface="仿宋_GB2312" pitchFamily="49" charset="-122"/>
                </a:rPr>
                <a:t>中</a:t>
              </a:r>
            </a:p>
            <a:p>
              <a:pPr algn="just" eaLnBrk="0" hangingPunct="0">
                <a:defRPr/>
              </a:pPr>
              <a:r>
                <a:rPr kumimoji="0" lang="zh-CN" altLang="en-US" b="1">
                  <a:solidFill>
                    <a:srgbClr val="008000"/>
                  </a:solidFill>
                  <a:latin typeface="仿宋_GB2312" pitchFamily="49" charset="-122"/>
                </a:rPr>
                <a:t>断</a:t>
              </a:r>
            </a:p>
            <a:p>
              <a:pPr algn="just" eaLnBrk="0" hangingPunct="0">
                <a:defRPr/>
              </a:pPr>
              <a:r>
                <a:rPr kumimoji="0" lang="zh-CN" altLang="en-US" b="1">
                  <a:solidFill>
                    <a:srgbClr val="008000"/>
                  </a:solidFill>
                  <a:latin typeface="仿宋_GB2312" pitchFamily="49" charset="-122"/>
                </a:rPr>
                <a:t>处</a:t>
              </a:r>
            </a:p>
            <a:p>
              <a:pPr algn="just" eaLnBrk="0" hangingPunct="0">
                <a:defRPr/>
              </a:pPr>
              <a:r>
                <a:rPr kumimoji="0" lang="zh-CN" altLang="en-US" b="1">
                  <a:solidFill>
                    <a:srgbClr val="008000"/>
                  </a:solidFill>
                  <a:latin typeface="仿宋_GB2312" pitchFamily="49" charset="-122"/>
                </a:rPr>
                <a:t>理</a:t>
              </a:r>
            </a:p>
          </p:txBody>
        </p:sp>
        <p:sp>
          <p:nvSpPr>
            <p:cNvPr id="160805" name="Text Box 37"/>
            <p:cNvSpPr txBox="1">
              <a:spLocks noChangeArrowheads="1"/>
            </p:cNvSpPr>
            <p:nvPr/>
          </p:nvSpPr>
          <p:spPr bwMode="auto">
            <a:xfrm>
              <a:off x="1533" y="1440"/>
              <a:ext cx="407" cy="100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中断</a:t>
              </a:r>
            </a:p>
            <a:p>
              <a:pPr algn="just" eaLnBrk="0" hangingPunct="0">
                <a:defRPr/>
              </a:pPr>
              <a:r>
                <a:rPr kumimoji="0" lang="zh-CN" altLang="en-US" sz="2400" b="1">
                  <a:solidFill>
                    <a:srgbClr val="008000"/>
                  </a:solidFill>
                  <a:latin typeface="仿宋_GB2312" pitchFamily="49" charset="-122"/>
                </a:rPr>
                <a:t>作用</a:t>
              </a:r>
            </a:p>
          </p:txBody>
        </p:sp>
        <p:sp>
          <p:nvSpPr>
            <p:cNvPr id="160806" name="Text Box 38"/>
            <p:cNvSpPr txBox="1">
              <a:spLocks noChangeArrowheads="1"/>
            </p:cNvSpPr>
            <p:nvPr/>
          </p:nvSpPr>
          <p:spPr bwMode="auto">
            <a:xfrm>
              <a:off x="192" y="816"/>
              <a:ext cx="673" cy="48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dirty="0">
                  <a:solidFill>
                    <a:srgbClr val="008000"/>
                  </a:solidFill>
                  <a:latin typeface="仿宋_GB2312" pitchFamily="49" charset="-122"/>
                </a:rPr>
                <a:t>请求系统服务</a:t>
              </a:r>
            </a:p>
          </p:txBody>
        </p:sp>
        <p:sp>
          <p:nvSpPr>
            <p:cNvPr id="160807" name="Text Box 39"/>
            <p:cNvSpPr txBox="1">
              <a:spLocks noChangeArrowheads="1"/>
            </p:cNvSpPr>
            <p:nvPr/>
          </p:nvSpPr>
          <p:spPr bwMode="auto">
            <a:xfrm>
              <a:off x="192" y="1392"/>
              <a:ext cx="673" cy="43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实现并行工作</a:t>
              </a:r>
            </a:p>
          </p:txBody>
        </p:sp>
        <p:sp>
          <p:nvSpPr>
            <p:cNvPr id="160808" name="Text Box 40"/>
            <p:cNvSpPr txBox="1">
              <a:spLocks noChangeArrowheads="1"/>
            </p:cNvSpPr>
            <p:nvPr/>
          </p:nvSpPr>
          <p:spPr bwMode="auto">
            <a:xfrm>
              <a:off x="241" y="2496"/>
              <a:ext cx="673" cy="48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满足实时要求</a:t>
              </a:r>
            </a:p>
          </p:txBody>
        </p:sp>
        <p:sp>
          <p:nvSpPr>
            <p:cNvPr id="160809" name="Text Box 41"/>
            <p:cNvSpPr txBox="1">
              <a:spLocks noChangeArrowheads="1"/>
            </p:cNvSpPr>
            <p:nvPr/>
          </p:nvSpPr>
          <p:spPr bwMode="auto">
            <a:xfrm>
              <a:off x="222" y="1920"/>
              <a:ext cx="692" cy="48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处理突发事件</a:t>
              </a:r>
            </a:p>
          </p:txBody>
        </p:sp>
        <p:sp>
          <p:nvSpPr>
            <p:cNvPr id="28690" name="Line 46"/>
            <p:cNvSpPr>
              <a:spLocks noChangeShapeType="1"/>
            </p:cNvSpPr>
            <p:nvPr/>
          </p:nvSpPr>
          <p:spPr bwMode="auto">
            <a:xfrm flipH="1" flipV="1">
              <a:off x="865" y="1056"/>
              <a:ext cx="635" cy="864"/>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28691" name="Line 47"/>
            <p:cNvSpPr>
              <a:spLocks noChangeShapeType="1"/>
            </p:cNvSpPr>
            <p:nvPr/>
          </p:nvSpPr>
          <p:spPr bwMode="auto">
            <a:xfrm flipH="1" flipV="1">
              <a:off x="816" y="1632"/>
              <a:ext cx="684" cy="288"/>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28692" name="Line 48"/>
            <p:cNvSpPr>
              <a:spLocks noChangeShapeType="1"/>
            </p:cNvSpPr>
            <p:nvPr/>
          </p:nvSpPr>
          <p:spPr bwMode="auto">
            <a:xfrm flipH="1">
              <a:off x="914" y="1920"/>
              <a:ext cx="586" cy="24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28693" name="Line 49"/>
            <p:cNvSpPr>
              <a:spLocks noChangeShapeType="1"/>
            </p:cNvSpPr>
            <p:nvPr/>
          </p:nvSpPr>
          <p:spPr bwMode="auto">
            <a:xfrm flipH="1">
              <a:off x="914" y="1920"/>
              <a:ext cx="586" cy="816"/>
            </a:xfrm>
            <a:prstGeom prst="line">
              <a:avLst/>
            </a:prstGeom>
            <a:noFill/>
            <a:ln w="12700" cap="sq">
              <a:solidFill>
                <a:schemeClr val="tx1"/>
              </a:solidFill>
              <a:round/>
              <a:headEnd type="none" w="sm" len="sm"/>
              <a:tailEnd type="triangle" w="sm" len="sm"/>
            </a:ln>
          </p:spPr>
          <p:txBody>
            <a:bodyPr wrap="none"/>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41313"/>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(2)</a:t>
            </a:r>
            <a:br>
              <a:rPr lang="en-US" altLang="zh-CN" smtClean="0">
                <a:solidFill>
                  <a:srgbClr val="FF0000"/>
                </a:solidFill>
                <a:latin typeface="仿宋_GB2312" pitchFamily="49" charset="-122"/>
                <a:ea typeface="仿宋_GB2312" pitchFamily="49" charset="-122"/>
              </a:rPr>
            </a:br>
            <a:r>
              <a:rPr lang="zh-CN" altLang="en-US" sz="3600" smtClean="0">
                <a:solidFill>
                  <a:srgbClr val="FF0000"/>
                </a:solidFill>
                <a:latin typeface="仿宋_GB2312" pitchFamily="49" charset="-122"/>
                <a:ea typeface="仿宋_GB2312" pitchFamily="49" charset="-122"/>
              </a:rPr>
              <a:t>中断分类</a:t>
            </a:r>
          </a:p>
        </p:txBody>
      </p:sp>
      <p:sp>
        <p:nvSpPr>
          <p:cNvPr id="29699"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29700" name="Group 26"/>
          <p:cNvGrpSpPr>
            <a:grpSpLocks/>
          </p:cNvGrpSpPr>
          <p:nvPr/>
        </p:nvGrpSpPr>
        <p:grpSpPr bwMode="auto">
          <a:xfrm>
            <a:off x="1116013" y="1771650"/>
            <a:ext cx="5976937" cy="4448175"/>
            <a:chOff x="6973" y="10488"/>
            <a:chExt cx="4500" cy="2685"/>
          </a:xfrm>
        </p:grpSpPr>
        <p:sp>
          <p:nvSpPr>
            <p:cNvPr id="29701" name="Text Box 27"/>
            <p:cNvSpPr txBox="1">
              <a:spLocks noChangeArrowheads="1"/>
            </p:cNvSpPr>
            <p:nvPr/>
          </p:nvSpPr>
          <p:spPr bwMode="auto">
            <a:xfrm>
              <a:off x="7135" y="12705"/>
              <a:ext cx="4257" cy="468"/>
            </a:xfrm>
            <a:prstGeom prst="rect">
              <a:avLst/>
            </a:prstGeom>
            <a:solidFill>
              <a:schemeClr val="accent1"/>
            </a:solidFill>
            <a:ln w="9525">
              <a:solidFill>
                <a:srgbClr val="008000"/>
              </a:solidFill>
              <a:miter lim="800000"/>
              <a:headEnd/>
              <a:tailEnd/>
            </a:ln>
          </p:spPr>
          <p:txBody>
            <a:bodyPr/>
            <a:lstStyle/>
            <a:p>
              <a:pPr algn="just"/>
              <a:r>
                <a:rPr lang="en-US" altLang="zh-CN" sz="1600">
                  <a:latin typeface="仿宋_GB2312" pitchFamily="49" charset="-122"/>
                </a:rPr>
                <a:t> </a:t>
              </a:r>
              <a:r>
                <a:rPr lang="zh-CN" altLang="en-US" sz="2800">
                  <a:solidFill>
                    <a:srgbClr val="FF0000"/>
                  </a:solidFill>
                  <a:latin typeface="仿宋_GB2312" pitchFamily="49" charset="-122"/>
                </a:rPr>
                <a:t>中断按事件的来源和实现手段分类</a:t>
              </a:r>
            </a:p>
          </p:txBody>
        </p:sp>
        <p:sp>
          <p:nvSpPr>
            <p:cNvPr id="458780" name="Text Box 28"/>
            <p:cNvSpPr txBox="1">
              <a:spLocks noChangeArrowheads="1"/>
            </p:cNvSpPr>
            <p:nvPr/>
          </p:nvSpPr>
          <p:spPr bwMode="auto">
            <a:xfrm>
              <a:off x="6973" y="10488"/>
              <a:ext cx="4500" cy="2184"/>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1600">
                <a:latin typeface="仿宋_GB2312" pitchFamily="49" charset="-122"/>
              </a:endParaRPr>
            </a:p>
          </p:txBody>
        </p:sp>
        <p:sp>
          <p:nvSpPr>
            <p:cNvPr id="29703" name="Text Box 29"/>
            <p:cNvSpPr txBox="1">
              <a:spLocks noChangeArrowheads="1"/>
            </p:cNvSpPr>
            <p:nvPr/>
          </p:nvSpPr>
          <p:spPr bwMode="auto">
            <a:xfrm>
              <a:off x="7941" y="10898"/>
              <a:ext cx="1022" cy="327"/>
            </a:xfrm>
            <a:prstGeom prst="rect">
              <a:avLst/>
            </a:prstGeom>
            <a:solidFill>
              <a:schemeClr val="accent1"/>
            </a:solidFill>
            <a:ln w="9525">
              <a:noFill/>
              <a:miter lim="800000"/>
              <a:headEnd/>
              <a:tailEnd/>
            </a:ln>
          </p:spPr>
          <p:txBody>
            <a:bodyPr/>
            <a:lstStyle/>
            <a:p>
              <a:pPr algn="just"/>
              <a:r>
                <a:rPr lang="zh-CN" altLang="en-US" sz="1600">
                  <a:latin typeface="仿宋_GB2312" pitchFamily="49" charset="-122"/>
                </a:rPr>
                <a:t>硬中断</a:t>
              </a:r>
            </a:p>
          </p:txBody>
        </p:sp>
        <p:sp>
          <p:nvSpPr>
            <p:cNvPr id="29704" name="Text Box 30"/>
            <p:cNvSpPr txBox="1">
              <a:spLocks noChangeArrowheads="1"/>
            </p:cNvSpPr>
            <p:nvPr/>
          </p:nvSpPr>
          <p:spPr bwMode="auto">
            <a:xfrm>
              <a:off x="7939" y="11883"/>
              <a:ext cx="1024" cy="225"/>
            </a:xfrm>
            <a:prstGeom prst="rect">
              <a:avLst/>
            </a:prstGeom>
            <a:solidFill>
              <a:schemeClr val="accent1"/>
            </a:solidFill>
            <a:ln w="9525">
              <a:noFill/>
              <a:miter lim="800000"/>
              <a:headEnd/>
              <a:tailEnd/>
            </a:ln>
          </p:spPr>
          <p:txBody>
            <a:bodyPr/>
            <a:lstStyle/>
            <a:p>
              <a:r>
                <a:rPr lang="zh-CN" altLang="en-US" sz="1600">
                  <a:latin typeface="仿宋_GB2312" pitchFamily="49" charset="-122"/>
                </a:rPr>
                <a:t>软中断</a:t>
              </a:r>
            </a:p>
          </p:txBody>
        </p:sp>
        <p:sp>
          <p:nvSpPr>
            <p:cNvPr id="29705" name="AutoShape 31"/>
            <p:cNvSpPr>
              <a:spLocks/>
            </p:cNvSpPr>
            <p:nvPr/>
          </p:nvSpPr>
          <p:spPr bwMode="auto">
            <a:xfrm>
              <a:off x="8752" y="10644"/>
              <a:ext cx="465" cy="624"/>
            </a:xfrm>
            <a:prstGeom prst="leftBrace">
              <a:avLst>
                <a:gd name="adj1" fmla="val 11183"/>
                <a:gd name="adj2" fmla="val 50000"/>
              </a:avLst>
            </a:prstGeom>
            <a:solidFill>
              <a:schemeClr val="accent1"/>
            </a:solidFill>
            <a:ln w="9525">
              <a:solidFill>
                <a:srgbClr val="000000"/>
              </a:solidFill>
              <a:round/>
              <a:headEnd/>
              <a:tailEnd/>
            </a:ln>
          </p:spPr>
          <p:txBody>
            <a:bodyPr/>
            <a:lstStyle/>
            <a:p>
              <a:endParaRPr lang="zh-CN" altLang="en-US"/>
            </a:p>
          </p:txBody>
        </p:sp>
        <p:sp>
          <p:nvSpPr>
            <p:cNvPr id="29706" name="AutoShape 32"/>
            <p:cNvSpPr>
              <a:spLocks/>
            </p:cNvSpPr>
            <p:nvPr/>
          </p:nvSpPr>
          <p:spPr bwMode="auto">
            <a:xfrm>
              <a:off x="8752" y="11736"/>
              <a:ext cx="291" cy="624"/>
            </a:xfrm>
            <a:prstGeom prst="leftBrace">
              <a:avLst>
                <a:gd name="adj1" fmla="val 17869"/>
                <a:gd name="adj2" fmla="val 50000"/>
              </a:avLst>
            </a:prstGeom>
            <a:solidFill>
              <a:schemeClr val="accent1"/>
            </a:solidFill>
            <a:ln w="9525">
              <a:solidFill>
                <a:srgbClr val="000000"/>
              </a:solidFill>
              <a:round/>
              <a:headEnd/>
              <a:tailEnd/>
            </a:ln>
          </p:spPr>
          <p:txBody>
            <a:bodyPr/>
            <a:lstStyle/>
            <a:p>
              <a:endParaRPr lang="zh-CN" altLang="en-US"/>
            </a:p>
          </p:txBody>
        </p:sp>
        <p:sp>
          <p:nvSpPr>
            <p:cNvPr id="29707" name="Text Box 33"/>
            <p:cNvSpPr txBox="1">
              <a:spLocks noChangeArrowheads="1"/>
            </p:cNvSpPr>
            <p:nvPr/>
          </p:nvSpPr>
          <p:spPr bwMode="auto">
            <a:xfrm>
              <a:off x="9043" y="10488"/>
              <a:ext cx="2430" cy="468"/>
            </a:xfrm>
            <a:prstGeom prst="rect">
              <a:avLst/>
            </a:prstGeom>
            <a:solidFill>
              <a:schemeClr val="accent1"/>
            </a:solidFill>
            <a:ln w="9525">
              <a:noFill/>
              <a:miter lim="800000"/>
              <a:headEnd/>
              <a:tailEnd/>
            </a:ln>
          </p:spPr>
          <p:txBody>
            <a:bodyPr/>
            <a:lstStyle/>
            <a:p>
              <a:pPr algn="just"/>
              <a:r>
                <a:rPr lang="zh-CN" altLang="en-US" sz="1600">
                  <a:latin typeface="仿宋_GB2312" pitchFamily="49" charset="-122"/>
                </a:rPr>
                <a:t>外中断</a:t>
              </a:r>
              <a:r>
                <a:rPr lang="en-US" altLang="zh-CN" sz="1600">
                  <a:latin typeface="仿宋_GB2312" pitchFamily="49" charset="-122"/>
                </a:rPr>
                <a:t>(</a:t>
              </a:r>
              <a:r>
                <a:rPr lang="zh-CN" altLang="en-US" sz="1600">
                  <a:latin typeface="仿宋_GB2312" pitchFamily="49" charset="-122"/>
                </a:rPr>
                <a:t>中断、异步中断</a:t>
              </a:r>
              <a:r>
                <a:rPr lang="en-US" altLang="zh-CN" sz="1600">
                  <a:latin typeface="仿宋_GB2312" pitchFamily="49" charset="-122"/>
                </a:rPr>
                <a:t>)</a:t>
              </a:r>
            </a:p>
          </p:txBody>
        </p:sp>
        <p:sp>
          <p:nvSpPr>
            <p:cNvPr id="29708" name="Text Box 34"/>
            <p:cNvSpPr txBox="1">
              <a:spLocks noChangeArrowheads="1"/>
            </p:cNvSpPr>
            <p:nvPr/>
          </p:nvSpPr>
          <p:spPr bwMode="auto">
            <a:xfrm>
              <a:off x="9043" y="10956"/>
              <a:ext cx="2430" cy="468"/>
            </a:xfrm>
            <a:prstGeom prst="rect">
              <a:avLst/>
            </a:prstGeom>
            <a:solidFill>
              <a:schemeClr val="accent1"/>
            </a:solidFill>
            <a:ln w="9525">
              <a:noFill/>
              <a:miter lim="800000"/>
              <a:headEnd/>
              <a:tailEnd/>
            </a:ln>
          </p:spPr>
          <p:txBody>
            <a:bodyPr/>
            <a:lstStyle/>
            <a:p>
              <a:pPr algn="just"/>
              <a:r>
                <a:rPr lang="zh-CN" altLang="en-US" sz="1600">
                  <a:latin typeface="仿宋_GB2312" pitchFamily="49" charset="-122"/>
                </a:rPr>
                <a:t>内中断</a:t>
              </a:r>
              <a:r>
                <a:rPr lang="en-US" altLang="zh-CN" sz="1600">
                  <a:latin typeface="仿宋_GB2312" pitchFamily="49" charset="-122"/>
                </a:rPr>
                <a:t>(</a:t>
              </a:r>
              <a:r>
                <a:rPr lang="zh-CN" altLang="en-US" sz="1600">
                  <a:latin typeface="仿宋_GB2312" pitchFamily="49" charset="-122"/>
                </a:rPr>
                <a:t>异常、同步中断</a:t>
              </a:r>
              <a:r>
                <a:rPr lang="en-US" altLang="zh-CN" sz="1600">
                  <a:latin typeface="仿宋_GB2312" pitchFamily="49" charset="-122"/>
                </a:rPr>
                <a:t>)</a:t>
              </a:r>
            </a:p>
          </p:txBody>
        </p:sp>
        <p:sp>
          <p:nvSpPr>
            <p:cNvPr id="29709" name="Text Box 35"/>
            <p:cNvSpPr txBox="1">
              <a:spLocks noChangeArrowheads="1"/>
            </p:cNvSpPr>
            <p:nvPr/>
          </p:nvSpPr>
          <p:spPr bwMode="auto">
            <a:xfrm>
              <a:off x="9136" y="11863"/>
              <a:ext cx="990" cy="234"/>
            </a:xfrm>
            <a:prstGeom prst="rect">
              <a:avLst/>
            </a:prstGeom>
            <a:solidFill>
              <a:schemeClr val="accent1"/>
            </a:solidFill>
            <a:ln w="9525">
              <a:noFill/>
              <a:miter lim="800000"/>
              <a:headEnd/>
              <a:tailEnd/>
            </a:ln>
          </p:spPr>
          <p:txBody>
            <a:bodyPr/>
            <a:lstStyle/>
            <a:p>
              <a:pPr algn="just"/>
              <a:r>
                <a:rPr lang="zh-CN" altLang="en-US" sz="1600">
                  <a:latin typeface="仿宋_GB2312" pitchFamily="49" charset="-122"/>
                </a:rPr>
                <a:t>信号</a:t>
              </a:r>
            </a:p>
          </p:txBody>
        </p:sp>
        <p:sp>
          <p:nvSpPr>
            <p:cNvPr id="29710" name="Text Box 37"/>
            <p:cNvSpPr txBox="1">
              <a:spLocks noChangeArrowheads="1"/>
            </p:cNvSpPr>
            <p:nvPr/>
          </p:nvSpPr>
          <p:spPr bwMode="auto">
            <a:xfrm>
              <a:off x="7018" y="10939"/>
              <a:ext cx="855" cy="1268"/>
            </a:xfrm>
            <a:prstGeom prst="rect">
              <a:avLst/>
            </a:prstGeom>
            <a:solidFill>
              <a:schemeClr val="accent1"/>
            </a:solidFill>
            <a:ln w="9525">
              <a:noFill/>
              <a:miter lim="800000"/>
              <a:headEnd/>
              <a:tailEnd/>
            </a:ln>
          </p:spPr>
          <p:txBody>
            <a:bodyPr/>
            <a:lstStyle/>
            <a:p>
              <a:r>
                <a:rPr lang="zh-CN" altLang="en-US" sz="1600">
                  <a:latin typeface="仿宋_GB2312" pitchFamily="49" charset="-122"/>
                </a:rPr>
                <a:t>按事件来源和实现手段分类</a:t>
              </a:r>
            </a:p>
          </p:txBody>
        </p:sp>
        <p:sp>
          <p:nvSpPr>
            <p:cNvPr id="29711" name="AutoShape 38"/>
            <p:cNvSpPr>
              <a:spLocks/>
            </p:cNvSpPr>
            <p:nvPr/>
          </p:nvSpPr>
          <p:spPr bwMode="auto">
            <a:xfrm>
              <a:off x="7511" y="10956"/>
              <a:ext cx="491" cy="1092"/>
            </a:xfrm>
            <a:prstGeom prst="leftBrace">
              <a:avLst>
                <a:gd name="adj1" fmla="val 18534"/>
                <a:gd name="adj2" fmla="val 50000"/>
              </a:avLst>
            </a:prstGeom>
            <a:solidFill>
              <a:schemeClr val="accent1"/>
            </a:solidFill>
            <a:ln w="9525">
              <a:solidFill>
                <a:srgbClr val="000000"/>
              </a:solidFill>
              <a:round/>
              <a:headEnd/>
              <a:tailEnd/>
            </a:ln>
          </p:spPr>
          <p:txBody>
            <a:bodyPr/>
            <a:lstStyle/>
            <a:p>
              <a:endParaRPr lang="zh-CN" altLang="en-US"/>
            </a:p>
          </p:txBody>
        </p:sp>
        <p:sp>
          <p:nvSpPr>
            <p:cNvPr id="29712" name="Line 39"/>
            <p:cNvSpPr>
              <a:spLocks noChangeShapeType="1"/>
            </p:cNvSpPr>
            <p:nvPr/>
          </p:nvSpPr>
          <p:spPr bwMode="auto">
            <a:xfrm>
              <a:off x="6973" y="10488"/>
              <a:ext cx="0" cy="2028"/>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206500"/>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(3)</a:t>
            </a:r>
            <a:br>
              <a:rPr lang="en-US" altLang="zh-CN" smtClean="0">
                <a:solidFill>
                  <a:srgbClr val="FF0000"/>
                </a:solidFill>
                <a:latin typeface="仿宋_GB2312" pitchFamily="49" charset="-122"/>
                <a:ea typeface="仿宋_GB2312" pitchFamily="49" charset="-122"/>
              </a:rPr>
            </a:br>
            <a:r>
              <a:rPr lang="zh-CN" altLang="en-US" smtClean="0">
                <a:solidFill>
                  <a:srgbClr val="FF0000"/>
                </a:solidFill>
                <a:latin typeface="仿宋_GB2312" pitchFamily="49" charset="-122"/>
                <a:ea typeface="仿宋_GB2312" pitchFamily="49" charset="-122"/>
              </a:rPr>
              <a:t>中断用法</a:t>
            </a:r>
            <a:br>
              <a:rPr lang="zh-CN" altLang="en-US" smtClean="0">
                <a:solidFill>
                  <a:srgbClr val="FF0000"/>
                </a:solidFill>
                <a:latin typeface="仿宋_GB2312" pitchFamily="49" charset="-122"/>
                <a:ea typeface="仿宋_GB2312" pitchFamily="49" charset="-122"/>
              </a:rPr>
            </a:br>
            <a:r>
              <a:rPr lang="zh-CN" altLang="en-US" smtClean="0">
                <a:solidFill>
                  <a:srgbClr val="FF0000"/>
                </a:solidFill>
                <a:latin typeface="仿宋_GB2312" pitchFamily="49" charset="-122"/>
                <a:ea typeface="仿宋_GB2312" pitchFamily="49" charset="-122"/>
              </a:rPr>
              <a:t/>
            </a:r>
            <a:br>
              <a:rPr lang="zh-CN" altLang="en-US" smtClean="0">
                <a:solidFill>
                  <a:srgbClr val="FF0000"/>
                </a:solidFill>
                <a:latin typeface="仿宋_GB2312" pitchFamily="49" charset="-122"/>
                <a:ea typeface="仿宋_GB2312" pitchFamily="49" charset="-122"/>
              </a:rPr>
            </a:br>
            <a:endParaRPr lang="zh-CN" altLang="en-US" smtClean="0">
              <a:solidFill>
                <a:srgbClr val="FF0000"/>
              </a:solidFill>
              <a:latin typeface="仿宋_GB2312" pitchFamily="49" charset="-122"/>
              <a:ea typeface="仿宋_GB2312" pitchFamily="49" charset="-122"/>
            </a:endParaRPr>
          </a:p>
        </p:txBody>
      </p:sp>
      <p:sp>
        <p:nvSpPr>
          <p:cNvPr id="30723" name="Rectangle 3"/>
          <p:cNvSpPr>
            <a:spLocks noGrp="1" noChangeArrowheads="1"/>
          </p:cNvSpPr>
          <p:nvPr>
            <p:ph type="body" idx="1"/>
          </p:nvPr>
        </p:nvSpPr>
        <p:spPr>
          <a:xfrm flipV="1">
            <a:off x="539750" y="6464300"/>
            <a:ext cx="7772400" cy="60325"/>
          </a:xfrm>
        </p:spPr>
        <p:txBody>
          <a:bodyPr/>
          <a:lstStyle/>
          <a:p>
            <a:pPr eaLnBrk="1" hangingPunct="1">
              <a:buFontTx/>
              <a:buNone/>
            </a:pPr>
            <a:r>
              <a:rPr lang="en-US" altLang="zh-CN" smtClean="0"/>
              <a:t>  </a:t>
            </a:r>
          </a:p>
        </p:txBody>
      </p:sp>
      <p:grpSp>
        <p:nvGrpSpPr>
          <p:cNvPr id="30724" name="Group 14"/>
          <p:cNvGrpSpPr>
            <a:grpSpLocks/>
          </p:cNvGrpSpPr>
          <p:nvPr/>
        </p:nvGrpSpPr>
        <p:grpSpPr bwMode="auto">
          <a:xfrm>
            <a:off x="611188" y="1773238"/>
            <a:ext cx="7993062" cy="1323975"/>
            <a:chOff x="385" y="1117"/>
            <a:chExt cx="5035" cy="834"/>
          </a:xfrm>
        </p:grpSpPr>
        <p:sp>
          <p:nvSpPr>
            <p:cNvPr id="30732" name="Text Box 5"/>
            <p:cNvSpPr txBox="1">
              <a:spLocks noChangeArrowheads="1"/>
            </p:cNvSpPr>
            <p:nvPr/>
          </p:nvSpPr>
          <p:spPr bwMode="auto">
            <a:xfrm>
              <a:off x="385" y="1117"/>
              <a:ext cx="2449" cy="834"/>
            </a:xfrm>
            <a:prstGeom prst="rect">
              <a:avLst/>
            </a:prstGeom>
            <a:solidFill>
              <a:srgbClr val="66FFCC"/>
            </a:solidFill>
            <a:ln w="12700" cap="sq">
              <a:solidFill>
                <a:srgbClr val="008000"/>
              </a:solidFill>
              <a:miter lim="800000"/>
              <a:headEnd type="none" w="sm" len="sm"/>
              <a:tailEnd type="none" w="sm" len="sm"/>
            </a:ln>
          </p:spPr>
          <p:txBody>
            <a:bodyPr>
              <a:spAutoFit/>
            </a:bodyPr>
            <a:lstStyle/>
            <a:p>
              <a:pPr>
                <a:spcBef>
                  <a:spcPct val="50000"/>
                </a:spcBef>
              </a:pPr>
              <a:r>
                <a:rPr lang="en-US" altLang="zh-CN" b="1">
                  <a:ea typeface="宋体" pitchFamily="2" charset="-122"/>
                </a:rPr>
                <a:t>“</a:t>
              </a:r>
              <a:r>
                <a:rPr lang="zh-CN" altLang="en-US" b="1">
                  <a:ea typeface="宋体" pitchFamily="2" charset="-122"/>
                </a:rPr>
                <a:t>中断”</a:t>
              </a:r>
              <a:r>
                <a:rPr lang="en-US" altLang="zh-CN" b="1">
                  <a:ea typeface="宋体" pitchFamily="2" charset="-122"/>
                </a:rPr>
                <a:t>(</a:t>
              </a:r>
              <a:r>
                <a:rPr lang="zh-CN" altLang="en-US" b="1">
                  <a:ea typeface="宋体" pitchFamily="2" charset="-122"/>
                </a:rPr>
                <a:t>硬中断</a:t>
              </a:r>
              <a:r>
                <a:rPr lang="en-US" altLang="zh-CN" b="1">
                  <a:ea typeface="宋体" pitchFamily="2" charset="-122"/>
                </a:rPr>
                <a:t>)</a:t>
              </a:r>
              <a:r>
                <a:rPr lang="zh-CN" altLang="en-US" b="1">
                  <a:ea typeface="宋体" pitchFamily="2" charset="-122"/>
                </a:rPr>
                <a:t>用于外部设备对</a:t>
              </a:r>
              <a:r>
                <a:rPr lang="en-US" altLang="zh-CN" b="1">
                  <a:ea typeface="宋体" pitchFamily="2" charset="-122"/>
                </a:rPr>
                <a:t>CPU</a:t>
              </a:r>
              <a:r>
                <a:rPr lang="zh-CN" altLang="en-US" b="1">
                  <a:ea typeface="宋体" pitchFamily="2" charset="-122"/>
                </a:rPr>
                <a:t>的中断</a:t>
              </a:r>
              <a:r>
                <a:rPr lang="en-US" altLang="zh-CN" b="1">
                  <a:ea typeface="宋体" pitchFamily="2" charset="-122"/>
                </a:rPr>
                <a:t>(</a:t>
              </a:r>
              <a:r>
                <a:rPr lang="zh-CN" altLang="en-US" b="1">
                  <a:ea typeface="宋体" pitchFamily="2" charset="-122"/>
                </a:rPr>
                <a:t>中断的是正在运行的任何程序</a:t>
              </a:r>
              <a:r>
                <a:rPr lang="en-US" altLang="zh-CN" b="1">
                  <a:ea typeface="宋体" pitchFamily="2" charset="-122"/>
                </a:rPr>
                <a:t>)</a:t>
              </a:r>
              <a:r>
                <a:rPr lang="zh-CN" altLang="en-US" b="1">
                  <a:ea typeface="宋体" pitchFamily="2" charset="-122"/>
                </a:rPr>
                <a:t>，转向中断处理程序上半部分执行；</a:t>
              </a:r>
            </a:p>
          </p:txBody>
        </p:sp>
        <p:sp>
          <p:nvSpPr>
            <p:cNvPr id="30733" name="Text Box 6"/>
            <p:cNvSpPr txBox="1">
              <a:spLocks noChangeArrowheads="1"/>
            </p:cNvSpPr>
            <p:nvPr/>
          </p:nvSpPr>
          <p:spPr bwMode="auto">
            <a:xfrm>
              <a:off x="2971" y="1117"/>
              <a:ext cx="2449" cy="834"/>
            </a:xfrm>
            <a:prstGeom prst="rect">
              <a:avLst/>
            </a:prstGeom>
            <a:solidFill>
              <a:srgbClr val="66FFCC"/>
            </a:solidFill>
            <a:ln w="12700" cap="sq">
              <a:solidFill>
                <a:srgbClr val="008000"/>
              </a:solidFill>
              <a:miter lim="800000"/>
              <a:headEnd type="none" w="sm" len="sm"/>
              <a:tailEnd type="none" w="sm" len="sm"/>
            </a:ln>
          </p:spPr>
          <p:txBody>
            <a:bodyPr>
              <a:spAutoFit/>
            </a:bodyPr>
            <a:lstStyle/>
            <a:p>
              <a:pPr>
                <a:spcBef>
                  <a:spcPct val="50000"/>
                </a:spcBef>
              </a:pPr>
              <a:r>
                <a:rPr lang="en-US" altLang="zh-CN" b="1">
                  <a:ea typeface="宋体" pitchFamily="2" charset="-122"/>
                </a:rPr>
                <a:t>“</a:t>
              </a:r>
              <a:r>
                <a:rPr lang="zh-CN" altLang="en-US" b="1">
                  <a:ea typeface="宋体" pitchFamily="2" charset="-122"/>
                </a:rPr>
                <a:t>异常”</a:t>
              </a:r>
              <a:r>
                <a:rPr lang="en-US" altLang="zh-CN" b="1">
                  <a:ea typeface="宋体" pitchFamily="2" charset="-122"/>
                </a:rPr>
                <a:t>(</a:t>
              </a:r>
              <a:r>
                <a:rPr lang="zh-CN" altLang="en-US" b="1">
                  <a:ea typeface="宋体" pitchFamily="2" charset="-122"/>
                </a:rPr>
                <a:t>硬中断</a:t>
              </a:r>
              <a:r>
                <a:rPr lang="en-US" altLang="zh-CN" b="1">
                  <a:ea typeface="宋体" pitchFamily="2" charset="-122"/>
                </a:rPr>
                <a:t>)</a:t>
              </a:r>
              <a:r>
                <a:rPr lang="zh-CN" altLang="en-US" b="1">
                  <a:ea typeface="宋体" pitchFamily="2" charset="-122"/>
                </a:rPr>
                <a:t>因指令执行不正常而中断</a:t>
              </a:r>
              <a:r>
                <a:rPr lang="en-US" altLang="zh-CN" b="1">
                  <a:ea typeface="宋体" pitchFamily="2" charset="-122"/>
                </a:rPr>
                <a:t>CPU(</a:t>
              </a:r>
              <a:r>
                <a:rPr lang="zh-CN" altLang="en-US" b="1">
                  <a:ea typeface="宋体" pitchFamily="2" charset="-122"/>
                </a:rPr>
                <a:t>中断的是正在执行这条指令的程序</a:t>
              </a:r>
              <a:r>
                <a:rPr lang="en-US" altLang="zh-CN" b="1">
                  <a:ea typeface="宋体" pitchFamily="2" charset="-122"/>
                </a:rPr>
                <a:t>)</a:t>
              </a:r>
              <a:r>
                <a:rPr lang="zh-CN" altLang="en-US" b="1">
                  <a:ea typeface="宋体" pitchFamily="2" charset="-122"/>
                </a:rPr>
                <a:t>，转向异常处理程序；</a:t>
              </a:r>
              <a:r>
                <a:rPr lang="zh-CN" altLang="en-US">
                  <a:ea typeface="宋体" pitchFamily="2" charset="-122"/>
                </a:rPr>
                <a:t> </a:t>
              </a:r>
            </a:p>
          </p:txBody>
        </p:sp>
      </p:grpSp>
      <p:grpSp>
        <p:nvGrpSpPr>
          <p:cNvPr id="30725" name="Group 15"/>
          <p:cNvGrpSpPr>
            <a:grpSpLocks/>
          </p:cNvGrpSpPr>
          <p:nvPr/>
        </p:nvGrpSpPr>
        <p:grpSpPr bwMode="auto">
          <a:xfrm>
            <a:off x="2195513" y="3068638"/>
            <a:ext cx="3960812" cy="3384550"/>
            <a:chOff x="1383" y="1933"/>
            <a:chExt cx="2495" cy="2132"/>
          </a:xfrm>
        </p:grpSpPr>
        <p:sp>
          <p:nvSpPr>
            <p:cNvPr id="30726" name="Text Box 8"/>
            <p:cNvSpPr txBox="1">
              <a:spLocks noChangeArrowheads="1"/>
            </p:cNvSpPr>
            <p:nvPr/>
          </p:nvSpPr>
          <p:spPr bwMode="auto">
            <a:xfrm>
              <a:off x="1383" y="3231"/>
              <a:ext cx="2449" cy="834"/>
            </a:xfrm>
            <a:prstGeom prst="rect">
              <a:avLst/>
            </a:prstGeom>
            <a:solidFill>
              <a:srgbClr val="66FFCC"/>
            </a:solidFill>
            <a:ln w="12700" cap="sq">
              <a:solidFill>
                <a:srgbClr val="008000"/>
              </a:solidFill>
              <a:miter lim="800000"/>
              <a:headEnd type="none" w="sm" len="sm"/>
              <a:tailEnd type="none" w="sm" len="sm"/>
            </a:ln>
          </p:spPr>
          <p:txBody>
            <a:bodyPr>
              <a:spAutoFit/>
            </a:bodyPr>
            <a:lstStyle/>
            <a:p>
              <a:pPr>
                <a:spcBef>
                  <a:spcPct val="50000"/>
                </a:spcBef>
              </a:pPr>
              <a:r>
                <a:rPr lang="en-US" altLang="zh-CN" b="1">
                  <a:ea typeface="宋体" pitchFamily="2" charset="-122"/>
                </a:rPr>
                <a:t>“</a:t>
              </a:r>
              <a:r>
                <a:rPr lang="zh-CN" altLang="en-US" b="1">
                  <a:ea typeface="宋体" pitchFamily="2" charset="-122"/>
                </a:rPr>
                <a:t>信号”</a:t>
              </a:r>
              <a:r>
                <a:rPr lang="en-US" altLang="zh-CN" b="1">
                  <a:ea typeface="宋体" pitchFamily="2" charset="-122"/>
                </a:rPr>
                <a:t>(</a:t>
              </a:r>
              <a:r>
                <a:rPr lang="zh-CN" altLang="en-US" b="1">
                  <a:ea typeface="宋体" pitchFamily="2" charset="-122"/>
                </a:rPr>
                <a:t>软中断</a:t>
              </a:r>
              <a:r>
                <a:rPr lang="en-US" altLang="zh-CN" b="1">
                  <a:ea typeface="宋体" pitchFamily="2" charset="-122"/>
                </a:rPr>
                <a:t>)</a:t>
              </a:r>
              <a:r>
                <a:rPr lang="zh-CN" altLang="en-US" b="1">
                  <a:ea typeface="宋体" pitchFamily="2" charset="-122"/>
                </a:rPr>
                <a:t>用于内核或进程对某个进程的中断，通知进程某个特定事件发生或迫使进程执行信号处理程序。</a:t>
              </a:r>
            </a:p>
          </p:txBody>
        </p:sp>
        <p:sp>
          <p:nvSpPr>
            <p:cNvPr id="30727" name="Oval 9"/>
            <p:cNvSpPr>
              <a:spLocks noChangeArrowheads="1"/>
            </p:cNvSpPr>
            <p:nvPr/>
          </p:nvSpPr>
          <p:spPr bwMode="auto">
            <a:xfrm>
              <a:off x="2154" y="2024"/>
              <a:ext cx="1225" cy="86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30728" name="Text Box 4"/>
            <p:cNvSpPr txBox="1">
              <a:spLocks noChangeArrowheads="1"/>
            </p:cNvSpPr>
            <p:nvPr/>
          </p:nvSpPr>
          <p:spPr bwMode="auto">
            <a:xfrm>
              <a:off x="2426" y="2160"/>
              <a:ext cx="635" cy="601"/>
            </a:xfrm>
            <a:prstGeom prst="rect">
              <a:avLst/>
            </a:prstGeom>
            <a:noFill/>
            <a:ln w="12700" cap="sq">
              <a:noFill/>
              <a:miter lim="800000"/>
              <a:headEnd type="none" w="sm" len="sm"/>
              <a:tailEnd type="none" w="sm" len="sm"/>
            </a:ln>
          </p:spPr>
          <p:txBody>
            <a:bodyPr>
              <a:spAutoFit/>
            </a:bodyPr>
            <a:lstStyle/>
            <a:p>
              <a:r>
                <a:rPr lang="zh-CN" altLang="en-US" sz="2800" b="1">
                  <a:solidFill>
                    <a:srgbClr val="FF0000"/>
                  </a:solidFill>
                  <a:ea typeface="宋体" pitchFamily="2" charset="-122"/>
                </a:rPr>
                <a:t>中断</a:t>
              </a:r>
            </a:p>
            <a:p>
              <a:r>
                <a:rPr lang="zh-CN" altLang="en-US" sz="2800" b="1">
                  <a:solidFill>
                    <a:srgbClr val="FF0000"/>
                  </a:solidFill>
                  <a:ea typeface="宋体" pitchFamily="2" charset="-122"/>
                </a:rPr>
                <a:t>用法</a:t>
              </a:r>
              <a:r>
                <a:rPr lang="zh-CN" altLang="en-US" sz="2800">
                  <a:solidFill>
                    <a:srgbClr val="FF0000"/>
                  </a:solidFill>
                  <a:ea typeface="宋体" pitchFamily="2" charset="-122"/>
                </a:rPr>
                <a:t> </a:t>
              </a:r>
            </a:p>
          </p:txBody>
        </p:sp>
        <p:sp>
          <p:nvSpPr>
            <p:cNvPr id="30729" name="Line 13"/>
            <p:cNvSpPr>
              <a:spLocks noChangeShapeType="1"/>
            </p:cNvSpPr>
            <p:nvPr/>
          </p:nvSpPr>
          <p:spPr bwMode="auto">
            <a:xfrm>
              <a:off x="2744" y="2886"/>
              <a:ext cx="0" cy="363"/>
            </a:xfrm>
            <a:prstGeom prst="line">
              <a:avLst/>
            </a:prstGeom>
            <a:noFill/>
            <a:ln w="12700" cap="sq">
              <a:solidFill>
                <a:schemeClr val="tx1"/>
              </a:solidFill>
              <a:round/>
              <a:headEnd/>
              <a:tailEnd type="arrow" w="med" len="med"/>
            </a:ln>
          </p:spPr>
          <p:txBody>
            <a:bodyPr wrap="none"/>
            <a:lstStyle/>
            <a:p>
              <a:endParaRPr lang="zh-CN" altLang="en-US"/>
            </a:p>
          </p:txBody>
        </p:sp>
        <p:sp>
          <p:nvSpPr>
            <p:cNvPr id="30730" name="Line 13"/>
            <p:cNvSpPr>
              <a:spLocks noChangeShapeType="1"/>
            </p:cNvSpPr>
            <p:nvPr/>
          </p:nvSpPr>
          <p:spPr bwMode="auto">
            <a:xfrm flipH="1" flipV="1">
              <a:off x="1882" y="1933"/>
              <a:ext cx="499" cy="181"/>
            </a:xfrm>
            <a:prstGeom prst="line">
              <a:avLst/>
            </a:prstGeom>
            <a:noFill/>
            <a:ln w="12700" cap="sq">
              <a:solidFill>
                <a:schemeClr val="tx1"/>
              </a:solidFill>
              <a:round/>
              <a:headEnd/>
              <a:tailEnd type="arrow" w="med" len="med"/>
            </a:ln>
          </p:spPr>
          <p:txBody>
            <a:bodyPr wrap="none"/>
            <a:lstStyle/>
            <a:p>
              <a:endParaRPr lang="zh-CN" altLang="en-US"/>
            </a:p>
          </p:txBody>
        </p:sp>
        <p:sp>
          <p:nvSpPr>
            <p:cNvPr id="30731" name="Line 13"/>
            <p:cNvSpPr>
              <a:spLocks noChangeShapeType="1"/>
            </p:cNvSpPr>
            <p:nvPr/>
          </p:nvSpPr>
          <p:spPr bwMode="auto">
            <a:xfrm flipV="1">
              <a:off x="3288" y="1933"/>
              <a:ext cx="590" cy="272"/>
            </a:xfrm>
            <a:prstGeom prst="line">
              <a:avLst/>
            </a:prstGeom>
            <a:noFill/>
            <a:ln w="12700" cap="sq">
              <a:solidFill>
                <a:schemeClr val="tx1"/>
              </a:solidFill>
              <a:round/>
              <a:headEnd/>
              <a:tailEnd type="arrow" w="med" len="med"/>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(4)</a:t>
            </a:r>
            <a:r>
              <a:rPr lang="en-US" altLang="zh-CN" sz="4000" smtClean="0">
                <a:solidFill>
                  <a:srgbClr val="FF0000"/>
                </a:solidFill>
                <a:latin typeface="华文新魏" pitchFamily="2" charset="-122"/>
                <a:ea typeface="华文新魏" pitchFamily="2" charset="-122"/>
              </a:rPr>
              <a:t> </a:t>
            </a:r>
            <a:br>
              <a:rPr lang="en-US" altLang="zh-CN" sz="4000" smtClean="0">
                <a:solidFill>
                  <a:srgbClr val="FF0000"/>
                </a:solidFill>
                <a:latin typeface="华文新魏" pitchFamily="2" charset="-122"/>
                <a:ea typeface="华文新魏" pitchFamily="2" charset="-122"/>
              </a:rPr>
            </a:br>
            <a:r>
              <a:rPr lang="en-US" altLang="zh-CN" sz="4000" smtClean="0">
                <a:solidFill>
                  <a:srgbClr val="FF0000"/>
                </a:solidFill>
                <a:latin typeface="仿宋_GB2312" pitchFamily="49" charset="-122"/>
                <a:ea typeface="仿宋_GB2312" pitchFamily="49" charset="-122"/>
              </a:rPr>
              <a:t>Linux</a:t>
            </a:r>
            <a:r>
              <a:rPr lang="zh-CN" altLang="en-US" sz="4000" smtClean="0">
                <a:solidFill>
                  <a:srgbClr val="FF0000"/>
                </a:solidFill>
                <a:latin typeface="仿宋_GB2312" pitchFamily="49" charset="-122"/>
                <a:ea typeface="仿宋_GB2312" pitchFamily="49" charset="-122"/>
              </a:rPr>
              <a:t>内核中断处理的流程</a:t>
            </a:r>
            <a:br>
              <a:rPr lang="zh-CN" altLang="en-US" sz="4000" smtClean="0">
                <a:solidFill>
                  <a:srgbClr val="FF0000"/>
                </a:solidFill>
                <a:latin typeface="仿宋_GB2312" pitchFamily="49" charset="-122"/>
                <a:ea typeface="仿宋_GB2312" pitchFamily="49" charset="-122"/>
              </a:rPr>
            </a:br>
            <a:endParaRPr lang="zh-CN" altLang="en-US" sz="4000" smtClean="0">
              <a:solidFill>
                <a:srgbClr val="FF0000"/>
              </a:solidFill>
              <a:latin typeface="仿宋_GB2312" pitchFamily="49" charset="-122"/>
              <a:ea typeface="仿宋_GB2312" pitchFamily="49" charset="-122"/>
            </a:endParaRPr>
          </a:p>
        </p:txBody>
      </p:sp>
      <p:sp>
        <p:nvSpPr>
          <p:cNvPr id="31747"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31748" name="Group 4"/>
          <p:cNvGrpSpPr>
            <a:grpSpLocks/>
          </p:cNvGrpSpPr>
          <p:nvPr/>
        </p:nvGrpSpPr>
        <p:grpSpPr bwMode="auto">
          <a:xfrm>
            <a:off x="1116013" y="1484313"/>
            <a:ext cx="6985000" cy="5113337"/>
            <a:chOff x="703" y="799"/>
            <a:chExt cx="4400" cy="3221"/>
          </a:xfrm>
        </p:grpSpPr>
        <p:sp>
          <p:nvSpPr>
            <p:cNvPr id="31749" name="Text Box 5"/>
            <p:cNvSpPr txBox="1">
              <a:spLocks noChangeArrowheads="1"/>
            </p:cNvSpPr>
            <p:nvPr/>
          </p:nvSpPr>
          <p:spPr bwMode="auto">
            <a:xfrm>
              <a:off x="1132" y="1024"/>
              <a:ext cx="430" cy="224"/>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中断</a:t>
              </a:r>
            </a:p>
          </p:txBody>
        </p:sp>
        <p:sp>
          <p:nvSpPr>
            <p:cNvPr id="31750" name="Text Box 6"/>
            <p:cNvSpPr txBox="1">
              <a:spLocks noChangeArrowheads="1"/>
            </p:cNvSpPr>
            <p:nvPr/>
          </p:nvSpPr>
          <p:spPr bwMode="auto">
            <a:xfrm>
              <a:off x="3279" y="1099"/>
              <a:ext cx="429" cy="224"/>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自陷</a:t>
              </a:r>
            </a:p>
          </p:txBody>
        </p:sp>
        <p:sp>
          <p:nvSpPr>
            <p:cNvPr id="31751" name="Text Box 7"/>
            <p:cNvSpPr txBox="1">
              <a:spLocks noChangeArrowheads="1"/>
            </p:cNvSpPr>
            <p:nvPr/>
          </p:nvSpPr>
          <p:spPr bwMode="auto">
            <a:xfrm>
              <a:off x="1669" y="1623"/>
              <a:ext cx="644" cy="225"/>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慢中断</a:t>
              </a:r>
            </a:p>
          </p:txBody>
        </p:sp>
        <p:sp>
          <p:nvSpPr>
            <p:cNvPr id="31752" name="Text Box 8"/>
            <p:cNvSpPr txBox="1">
              <a:spLocks noChangeArrowheads="1"/>
            </p:cNvSpPr>
            <p:nvPr/>
          </p:nvSpPr>
          <p:spPr bwMode="auto">
            <a:xfrm>
              <a:off x="703" y="2073"/>
              <a:ext cx="644" cy="224"/>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快中断</a:t>
              </a:r>
            </a:p>
          </p:txBody>
        </p:sp>
        <p:sp>
          <p:nvSpPr>
            <p:cNvPr id="461833" name="Text Box 9"/>
            <p:cNvSpPr txBox="1">
              <a:spLocks noChangeArrowheads="1"/>
            </p:cNvSpPr>
            <p:nvPr/>
          </p:nvSpPr>
          <p:spPr bwMode="auto">
            <a:xfrm>
              <a:off x="1883" y="799"/>
              <a:ext cx="1074"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进程正在运行</a:t>
              </a:r>
            </a:p>
          </p:txBody>
        </p:sp>
        <p:sp>
          <p:nvSpPr>
            <p:cNvPr id="31754" name="Text Box 10"/>
            <p:cNvSpPr txBox="1">
              <a:spLocks noChangeArrowheads="1"/>
            </p:cNvSpPr>
            <p:nvPr/>
          </p:nvSpPr>
          <p:spPr bwMode="auto">
            <a:xfrm>
              <a:off x="4459" y="799"/>
              <a:ext cx="644" cy="225"/>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用户态</a:t>
              </a:r>
            </a:p>
          </p:txBody>
        </p:sp>
        <p:sp>
          <p:nvSpPr>
            <p:cNvPr id="31755" name="Text Box 11"/>
            <p:cNvSpPr txBox="1">
              <a:spLocks noChangeArrowheads="1"/>
            </p:cNvSpPr>
            <p:nvPr/>
          </p:nvSpPr>
          <p:spPr bwMode="auto">
            <a:xfrm>
              <a:off x="4459" y="1174"/>
              <a:ext cx="644" cy="224"/>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核心态</a:t>
              </a:r>
            </a:p>
          </p:txBody>
        </p:sp>
        <p:sp>
          <p:nvSpPr>
            <p:cNvPr id="31756" name="Line 12"/>
            <p:cNvSpPr>
              <a:spLocks noChangeShapeType="1"/>
            </p:cNvSpPr>
            <p:nvPr/>
          </p:nvSpPr>
          <p:spPr bwMode="auto">
            <a:xfrm flipH="1">
              <a:off x="1240" y="1024"/>
              <a:ext cx="751" cy="299"/>
            </a:xfrm>
            <a:prstGeom prst="line">
              <a:avLst/>
            </a:prstGeom>
            <a:noFill/>
            <a:ln w="9525">
              <a:solidFill>
                <a:srgbClr val="000000"/>
              </a:solidFill>
              <a:round/>
              <a:headEnd/>
              <a:tailEnd type="triangle" w="med" len="med"/>
            </a:ln>
          </p:spPr>
          <p:txBody>
            <a:bodyPr/>
            <a:lstStyle/>
            <a:p>
              <a:endParaRPr lang="zh-CN" altLang="en-US"/>
            </a:p>
          </p:txBody>
        </p:sp>
        <p:sp>
          <p:nvSpPr>
            <p:cNvPr id="31757" name="Line 13"/>
            <p:cNvSpPr>
              <a:spLocks noChangeShapeType="1"/>
            </p:cNvSpPr>
            <p:nvPr/>
          </p:nvSpPr>
          <p:spPr bwMode="auto">
            <a:xfrm>
              <a:off x="2742" y="1024"/>
              <a:ext cx="537" cy="299"/>
            </a:xfrm>
            <a:prstGeom prst="line">
              <a:avLst/>
            </a:prstGeom>
            <a:noFill/>
            <a:ln w="9525">
              <a:solidFill>
                <a:srgbClr val="000000"/>
              </a:solidFill>
              <a:round/>
              <a:headEnd/>
              <a:tailEnd type="triangle" w="med" len="med"/>
            </a:ln>
          </p:spPr>
          <p:txBody>
            <a:bodyPr/>
            <a:lstStyle/>
            <a:p>
              <a:endParaRPr lang="zh-CN" altLang="en-US"/>
            </a:p>
          </p:txBody>
        </p:sp>
        <p:sp>
          <p:nvSpPr>
            <p:cNvPr id="461838" name="Text Box 14"/>
            <p:cNvSpPr txBox="1">
              <a:spLocks noChangeArrowheads="1"/>
            </p:cNvSpPr>
            <p:nvPr/>
          </p:nvSpPr>
          <p:spPr bwMode="auto">
            <a:xfrm>
              <a:off x="1776" y="1848"/>
              <a:ext cx="966"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上半部分处理</a:t>
              </a:r>
            </a:p>
          </p:txBody>
        </p:sp>
        <p:sp>
          <p:nvSpPr>
            <p:cNvPr id="461839" name="Text Box 15"/>
            <p:cNvSpPr txBox="1">
              <a:spLocks noChangeArrowheads="1"/>
            </p:cNvSpPr>
            <p:nvPr/>
          </p:nvSpPr>
          <p:spPr bwMode="auto">
            <a:xfrm>
              <a:off x="810" y="3646"/>
              <a:ext cx="752" cy="374"/>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返回原进</a:t>
              </a:r>
            </a:p>
            <a:p>
              <a:pPr algn="just">
                <a:defRPr/>
              </a:pPr>
              <a:r>
                <a:rPr lang="zh-CN" altLang="en-US" sz="1400">
                  <a:latin typeface="仿宋_GB2312" pitchFamily="49" charset="-122"/>
                </a:rPr>
                <a:t>程运行</a:t>
              </a:r>
            </a:p>
          </p:txBody>
        </p:sp>
        <p:sp>
          <p:nvSpPr>
            <p:cNvPr id="461840" name="Text Box 16"/>
            <p:cNvSpPr txBox="1">
              <a:spLocks noChangeArrowheads="1"/>
            </p:cNvSpPr>
            <p:nvPr/>
          </p:nvSpPr>
          <p:spPr bwMode="auto">
            <a:xfrm>
              <a:off x="1776" y="2222"/>
              <a:ext cx="966"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排队下半部分</a:t>
              </a:r>
            </a:p>
          </p:txBody>
        </p:sp>
        <p:sp>
          <p:nvSpPr>
            <p:cNvPr id="461841" name="Text Box 17"/>
            <p:cNvSpPr txBox="1">
              <a:spLocks noChangeArrowheads="1"/>
            </p:cNvSpPr>
            <p:nvPr/>
          </p:nvSpPr>
          <p:spPr bwMode="auto">
            <a:xfrm>
              <a:off x="703" y="2372"/>
              <a:ext cx="859"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快中断处理</a:t>
              </a:r>
            </a:p>
          </p:txBody>
        </p:sp>
        <p:sp>
          <p:nvSpPr>
            <p:cNvPr id="461842" name="Text Box 18"/>
            <p:cNvSpPr txBox="1">
              <a:spLocks noChangeArrowheads="1"/>
            </p:cNvSpPr>
            <p:nvPr/>
          </p:nvSpPr>
          <p:spPr bwMode="auto">
            <a:xfrm>
              <a:off x="3279" y="1323"/>
              <a:ext cx="1073"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系统调用处理</a:t>
              </a:r>
            </a:p>
          </p:txBody>
        </p:sp>
        <p:sp>
          <p:nvSpPr>
            <p:cNvPr id="461843" name="Text Box 19"/>
            <p:cNvSpPr txBox="1">
              <a:spLocks noChangeArrowheads="1"/>
            </p:cNvSpPr>
            <p:nvPr/>
          </p:nvSpPr>
          <p:spPr bwMode="auto">
            <a:xfrm>
              <a:off x="3386" y="1698"/>
              <a:ext cx="1180" cy="37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从系统调用返回</a:t>
              </a:r>
            </a:p>
            <a:p>
              <a:pPr algn="just">
                <a:defRPr/>
              </a:pPr>
              <a:r>
                <a:rPr lang="en-US" altLang="zh-CN" sz="1400">
                  <a:latin typeface="仿宋_GB2312" pitchFamily="49" charset="-122"/>
                </a:rPr>
                <a:t>ret_from_sys_call</a:t>
              </a:r>
            </a:p>
          </p:txBody>
        </p:sp>
        <p:sp>
          <p:nvSpPr>
            <p:cNvPr id="461844" name="Text Box 20"/>
            <p:cNvSpPr txBox="1">
              <a:spLocks noChangeArrowheads="1"/>
            </p:cNvSpPr>
            <p:nvPr/>
          </p:nvSpPr>
          <p:spPr bwMode="auto">
            <a:xfrm>
              <a:off x="3386" y="3196"/>
              <a:ext cx="1073"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调用</a:t>
              </a:r>
              <a:r>
                <a:rPr lang="en-US" altLang="zh-CN" sz="1400">
                  <a:latin typeface="仿宋_GB2312" pitchFamily="49" charset="-122"/>
                </a:rPr>
                <a:t>schedule( )</a:t>
              </a:r>
            </a:p>
          </p:txBody>
        </p:sp>
        <p:sp>
          <p:nvSpPr>
            <p:cNvPr id="461845" name="Text Box 21"/>
            <p:cNvSpPr txBox="1">
              <a:spLocks noChangeArrowheads="1"/>
            </p:cNvSpPr>
            <p:nvPr/>
          </p:nvSpPr>
          <p:spPr bwMode="auto">
            <a:xfrm>
              <a:off x="3493" y="3646"/>
              <a:ext cx="751" cy="374"/>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调度新进</a:t>
              </a:r>
            </a:p>
            <a:p>
              <a:pPr algn="just">
                <a:defRPr/>
              </a:pPr>
              <a:r>
                <a:rPr lang="zh-CN" altLang="en-US" sz="1400">
                  <a:latin typeface="仿宋_GB2312" pitchFamily="49" charset="-122"/>
                </a:rPr>
                <a:t>程运行</a:t>
              </a:r>
            </a:p>
            <a:p>
              <a:pPr algn="just">
                <a:defRPr/>
              </a:pPr>
              <a:r>
                <a:rPr lang="zh-CN" altLang="en-US" sz="1400">
                  <a:latin typeface="仿宋_GB2312" pitchFamily="49" charset="-122"/>
                </a:rPr>
                <a:t>运行</a:t>
              </a:r>
            </a:p>
          </p:txBody>
        </p:sp>
        <p:sp>
          <p:nvSpPr>
            <p:cNvPr id="31766" name="Line 22"/>
            <p:cNvSpPr>
              <a:spLocks noChangeShapeType="1"/>
            </p:cNvSpPr>
            <p:nvPr/>
          </p:nvSpPr>
          <p:spPr bwMode="auto">
            <a:xfrm>
              <a:off x="3815" y="1548"/>
              <a:ext cx="0" cy="150"/>
            </a:xfrm>
            <a:prstGeom prst="line">
              <a:avLst/>
            </a:prstGeom>
            <a:noFill/>
            <a:ln w="9525">
              <a:solidFill>
                <a:srgbClr val="000000"/>
              </a:solidFill>
              <a:round/>
              <a:headEnd/>
              <a:tailEnd type="triangle" w="med" len="med"/>
            </a:ln>
          </p:spPr>
          <p:txBody>
            <a:bodyPr/>
            <a:lstStyle/>
            <a:p>
              <a:endParaRPr lang="zh-CN" altLang="en-US"/>
            </a:p>
          </p:txBody>
        </p:sp>
        <p:sp>
          <p:nvSpPr>
            <p:cNvPr id="31767" name="Line 23"/>
            <p:cNvSpPr>
              <a:spLocks noChangeShapeType="1"/>
            </p:cNvSpPr>
            <p:nvPr/>
          </p:nvSpPr>
          <p:spPr bwMode="auto">
            <a:xfrm flipH="1">
              <a:off x="3815" y="3421"/>
              <a:ext cx="0" cy="150"/>
            </a:xfrm>
            <a:prstGeom prst="line">
              <a:avLst/>
            </a:prstGeom>
            <a:noFill/>
            <a:ln w="9525">
              <a:solidFill>
                <a:srgbClr val="000000"/>
              </a:solidFill>
              <a:round/>
              <a:headEnd/>
              <a:tailEnd type="triangle" w="med" len="med"/>
            </a:ln>
          </p:spPr>
          <p:txBody>
            <a:bodyPr/>
            <a:lstStyle/>
            <a:p>
              <a:endParaRPr lang="zh-CN" altLang="en-US"/>
            </a:p>
          </p:txBody>
        </p:sp>
        <p:sp>
          <p:nvSpPr>
            <p:cNvPr id="31768" name="Text Box 24"/>
            <p:cNvSpPr txBox="1">
              <a:spLocks noChangeArrowheads="1"/>
            </p:cNvSpPr>
            <p:nvPr/>
          </p:nvSpPr>
          <p:spPr bwMode="auto">
            <a:xfrm>
              <a:off x="4459" y="3646"/>
              <a:ext cx="644" cy="225"/>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用户态</a:t>
              </a:r>
            </a:p>
          </p:txBody>
        </p:sp>
        <p:sp>
          <p:nvSpPr>
            <p:cNvPr id="31769" name="Line 25"/>
            <p:cNvSpPr>
              <a:spLocks noChangeShapeType="1"/>
            </p:cNvSpPr>
            <p:nvPr/>
          </p:nvSpPr>
          <p:spPr bwMode="auto">
            <a:xfrm>
              <a:off x="3064" y="1923"/>
              <a:ext cx="322" cy="0"/>
            </a:xfrm>
            <a:prstGeom prst="line">
              <a:avLst/>
            </a:prstGeom>
            <a:noFill/>
            <a:ln w="9525">
              <a:solidFill>
                <a:srgbClr val="000000"/>
              </a:solidFill>
              <a:round/>
              <a:headEnd/>
              <a:tailEnd type="triangle" w="med" len="med"/>
            </a:ln>
          </p:spPr>
          <p:txBody>
            <a:bodyPr/>
            <a:lstStyle/>
            <a:p>
              <a:endParaRPr lang="zh-CN" altLang="en-US"/>
            </a:p>
          </p:txBody>
        </p:sp>
        <p:sp>
          <p:nvSpPr>
            <p:cNvPr id="461850" name="Text Box 26"/>
            <p:cNvSpPr txBox="1">
              <a:spLocks noChangeArrowheads="1"/>
            </p:cNvSpPr>
            <p:nvPr/>
          </p:nvSpPr>
          <p:spPr bwMode="auto">
            <a:xfrm>
              <a:off x="3386" y="2222"/>
              <a:ext cx="1180" cy="37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200">
                  <a:latin typeface="仿宋_GB2312" pitchFamily="49" charset="-122"/>
                </a:rPr>
                <a:t>调度下半部分</a:t>
              </a:r>
              <a:r>
                <a:rPr lang="en-US" altLang="zh-CN" sz="1200">
                  <a:latin typeface="仿宋_GB2312" pitchFamily="49" charset="-122"/>
                </a:rPr>
                <a:t>do_bottom_half( )/do_softirq( )</a:t>
              </a:r>
            </a:p>
            <a:p>
              <a:pPr>
                <a:defRPr/>
              </a:pPr>
              <a:endParaRPr lang="en-US" altLang="zh-CN" sz="1200">
                <a:latin typeface="仿宋_GB2312" pitchFamily="49" charset="-122"/>
              </a:endParaRPr>
            </a:p>
          </p:txBody>
        </p:sp>
        <p:sp>
          <p:nvSpPr>
            <p:cNvPr id="31771" name="Line 27"/>
            <p:cNvSpPr>
              <a:spLocks noChangeShapeType="1"/>
            </p:cNvSpPr>
            <p:nvPr/>
          </p:nvSpPr>
          <p:spPr bwMode="auto">
            <a:xfrm>
              <a:off x="3815" y="2073"/>
              <a:ext cx="0" cy="149"/>
            </a:xfrm>
            <a:prstGeom prst="line">
              <a:avLst/>
            </a:prstGeom>
            <a:noFill/>
            <a:ln w="9525">
              <a:solidFill>
                <a:srgbClr val="000000"/>
              </a:solidFill>
              <a:round/>
              <a:headEnd/>
              <a:tailEnd type="triangle" w="med" len="med"/>
            </a:ln>
          </p:spPr>
          <p:txBody>
            <a:bodyPr/>
            <a:lstStyle/>
            <a:p>
              <a:endParaRPr lang="zh-CN" altLang="en-US"/>
            </a:p>
          </p:txBody>
        </p:sp>
        <p:sp>
          <p:nvSpPr>
            <p:cNvPr id="31772" name="Line 28"/>
            <p:cNvSpPr>
              <a:spLocks noChangeShapeType="1"/>
            </p:cNvSpPr>
            <p:nvPr/>
          </p:nvSpPr>
          <p:spPr bwMode="auto">
            <a:xfrm>
              <a:off x="3064" y="1923"/>
              <a:ext cx="0" cy="674"/>
            </a:xfrm>
            <a:prstGeom prst="line">
              <a:avLst/>
            </a:prstGeom>
            <a:noFill/>
            <a:ln w="9525">
              <a:solidFill>
                <a:srgbClr val="000000"/>
              </a:solidFill>
              <a:round/>
              <a:headEnd/>
              <a:tailEnd/>
            </a:ln>
          </p:spPr>
          <p:txBody>
            <a:bodyPr/>
            <a:lstStyle/>
            <a:p>
              <a:endParaRPr lang="zh-CN" altLang="en-US"/>
            </a:p>
          </p:txBody>
        </p:sp>
        <p:sp>
          <p:nvSpPr>
            <p:cNvPr id="31773" name="Line 29"/>
            <p:cNvSpPr>
              <a:spLocks noChangeShapeType="1"/>
            </p:cNvSpPr>
            <p:nvPr/>
          </p:nvSpPr>
          <p:spPr bwMode="auto">
            <a:xfrm>
              <a:off x="1669" y="1548"/>
              <a:ext cx="536" cy="0"/>
            </a:xfrm>
            <a:prstGeom prst="line">
              <a:avLst/>
            </a:prstGeom>
            <a:noFill/>
            <a:ln w="9525">
              <a:solidFill>
                <a:srgbClr val="000000"/>
              </a:solidFill>
              <a:round/>
              <a:headEnd/>
              <a:tailEnd/>
            </a:ln>
          </p:spPr>
          <p:txBody>
            <a:bodyPr/>
            <a:lstStyle/>
            <a:p>
              <a:endParaRPr lang="zh-CN" altLang="en-US"/>
            </a:p>
          </p:txBody>
        </p:sp>
        <p:sp>
          <p:nvSpPr>
            <p:cNvPr id="31774" name="Line 30"/>
            <p:cNvSpPr>
              <a:spLocks noChangeShapeType="1"/>
            </p:cNvSpPr>
            <p:nvPr/>
          </p:nvSpPr>
          <p:spPr bwMode="auto">
            <a:xfrm>
              <a:off x="2205" y="2073"/>
              <a:ext cx="0" cy="149"/>
            </a:xfrm>
            <a:prstGeom prst="line">
              <a:avLst/>
            </a:prstGeom>
            <a:noFill/>
            <a:ln w="9525">
              <a:solidFill>
                <a:srgbClr val="000000"/>
              </a:solidFill>
              <a:round/>
              <a:headEnd/>
              <a:tailEnd/>
            </a:ln>
          </p:spPr>
          <p:txBody>
            <a:bodyPr/>
            <a:lstStyle/>
            <a:p>
              <a:endParaRPr lang="zh-CN" altLang="en-US"/>
            </a:p>
          </p:txBody>
        </p:sp>
        <p:sp>
          <p:nvSpPr>
            <p:cNvPr id="31775" name="Line 31"/>
            <p:cNvSpPr>
              <a:spLocks noChangeShapeType="1"/>
            </p:cNvSpPr>
            <p:nvPr/>
          </p:nvSpPr>
          <p:spPr bwMode="auto">
            <a:xfrm flipH="1">
              <a:off x="1240" y="2597"/>
              <a:ext cx="0" cy="974"/>
            </a:xfrm>
            <a:prstGeom prst="line">
              <a:avLst/>
            </a:prstGeom>
            <a:noFill/>
            <a:ln w="9525">
              <a:solidFill>
                <a:srgbClr val="000000"/>
              </a:solidFill>
              <a:round/>
              <a:headEnd/>
              <a:tailEnd type="triangle" w="med" len="med"/>
            </a:ln>
          </p:spPr>
          <p:txBody>
            <a:bodyPr/>
            <a:lstStyle/>
            <a:p>
              <a:endParaRPr lang="zh-CN" altLang="en-US"/>
            </a:p>
          </p:txBody>
        </p:sp>
        <p:sp>
          <p:nvSpPr>
            <p:cNvPr id="31776" name="Line 32"/>
            <p:cNvSpPr>
              <a:spLocks noChangeShapeType="1"/>
            </p:cNvSpPr>
            <p:nvPr/>
          </p:nvSpPr>
          <p:spPr bwMode="auto">
            <a:xfrm>
              <a:off x="810" y="3496"/>
              <a:ext cx="4186" cy="0"/>
            </a:xfrm>
            <a:prstGeom prst="line">
              <a:avLst/>
            </a:prstGeom>
            <a:noFill/>
            <a:ln w="19050">
              <a:solidFill>
                <a:srgbClr val="000000"/>
              </a:solidFill>
              <a:round/>
              <a:headEnd/>
              <a:tailEnd/>
            </a:ln>
          </p:spPr>
          <p:txBody>
            <a:bodyPr/>
            <a:lstStyle/>
            <a:p>
              <a:endParaRPr lang="zh-CN" altLang="en-US"/>
            </a:p>
          </p:txBody>
        </p:sp>
        <p:sp>
          <p:nvSpPr>
            <p:cNvPr id="31777" name="Line 33"/>
            <p:cNvSpPr>
              <a:spLocks noChangeShapeType="1"/>
            </p:cNvSpPr>
            <p:nvPr/>
          </p:nvSpPr>
          <p:spPr bwMode="auto">
            <a:xfrm>
              <a:off x="2205" y="2597"/>
              <a:ext cx="859" cy="0"/>
            </a:xfrm>
            <a:prstGeom prst="line">
              <a:avLst/>
            </a:prstGeom>
            <a:noFill/>
            <a:ln w="9525">
              <a:solidFill>
                <a:srgbClr val="000000"/>
              </a:solidFill>
              <a:round/>
              <a:headEnd/>
              <a:tailEnd/>
            </a:ln>
          </p:spPr>
          <p:txBody>
            <a:bodyPr/>
            <a:lstStyle/>
            <a:p>
              <a:endParaRPr lang="zh-CN" altLang="en-US"/>
            </a:p>
          </p:txBody>
        </p:sp>
        <p:sp>
          <p:nvSpPr>
            <p:cNvPr id="31778" name="Line 34"/>
            <p:cNvSpPr>
              <a:spLocks noChangeShapeType="1"/>
            </p:cNvSpPr>
            <p:nvPr/>
          </p:nvSpPr>
          <p:spPr bwMode="auto">
            <a:xfrm>
              <a:off x="2205" y="2447"/>
              <a:ext cx="0" cy="150"/>
            </a:xfrm>
            <a:prstGeom prst="line">
              <a:avLst/>
            </a:prstGeom>
            <a:noFill/>
            <a:ln w="9525">
              <a:solidFill>
                <a:srgbClr val="000000"/>
              </a:solidFill>
              <a:round/>
              <a:headEnd/>
              <a:tailEnd/>
            </a:ln>
          </p:spPr>
          <p:txBody>
            <a:bodyPr/>
            <a:lstStyle/>
            <a:p>
              <a:endParaRPr lang="zh-CN" altLang="en-US"/>
            </a:p>
          </p:txBody>
        </p:sp>
        <p:sp>
          <p:nvSpPr>
            <p:cNvPr id="31779" name="Line 35"/>
            <p:cNvSpPr>
              <a:spLocks noChangeShapeType="1"/>
            </p:cNvSpPr>
            <p:nvPr/>
          </p:nvSpPr>
          <p:spPr bwMode="auto">
            <a:xfrm>
              <a:off x="1240" y="1623"/>
              <a:ext cx="0" cy="749"/>
            </a:xfrm>
            <a:prstGeom prst="line">
              <a:avLst/>
            </a:prstGeom>
            <a:noFill/>
            <a:ln w="9525">
              <a:solidFill>
                <a:srgbClr val="000000"/>
              </a:solidFill>
              <a:round/>
              <a:headEnd/>
              <a:tailEnd/>
            </a:ln>
          </p:spPr>
          <p:txBody>
            <a:bodyPr/>
            <a:lstStyle/>
            <a:p>
              <a:endParaRPr lang="zh-CN" altLang="en-US"/>
            </a:p>
          </p:txBody>
        </p:sp>
        <p:sp>
          <p:nvSpPr>
            <p:cNvPr id="31780" name="Line 36"/>
            <p:cNvSpPr>
              <a:spLocks noChangeShapeType="1"/>
            </p:cNvSpPr>
            <p:nvPr/>
          </p:nvSpPr>
          <p:spPr bwMode="auto">
            <a:xfrm>
              <a:off x="5103" y="2822"/>
              <a:ext cx="0" cy="0"/>
            </a:xfrm>
            <a:prstGeom prst="line">
              <a:avLst/>
            </a:prstGeom>
            <a:noFill/>
            <a:ln w="9525">
              <a:solidFill>
                <a:srgbClr val="000000"/>
              </a:solidFill>
              <a:round/>
              <a:headEnd/>
              <a:tailEnd/>
            </a:ln>
          </p:spPr>
          <p:txBody>
            <a:bodyPr/>
            <a:lstStyle/>
            <a:p>
              <a:endParaRPr lang="zh-CN" altLang="en-US"/>
            </a:p>
          </p:txBody>
        </p:sp>
        <p:sp>
          <p:nvSpPr>
            <p:cNvPr id="461861" name="Text Box 37"/>
            <p:cNvSpPr txBox="1">
              <a:spLocks noChangeArrowheads="1"/>
            </p:cNvSpPr>
            <p:nvPr/>
          </p:nvSpPr>
          <p:spPr bwMode="auto">
            <a:xfrm>
              <a:off x="3493" y="2747"/>
              <a:ext cx="966" cy="299"/>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sz="1400">
                  <a:latin typeface="仿宋_GB2312" pitchFamily="49" charset="-122"/>
                </a:rPr>
                <a:t>处理积累的信号</a:t>
              </a:r>
            </a:p>
            <a:p>
              <a:pPr algn="just">
                <a:defRPr/>
              </a:pPr>
              <a:r>
                <a:rPr lang="en-US" altLang="zh-CN" sz="1400">
                  <a:latin typeface="仿宋_GB2312" pitchFamily="49" charset="-122"/>
                </a:rPr>
                <a:t>do_signal( )</a:t>
              </a:r>
            </a:p>
          </p:txBody>
        </p:sp>
        <p:sp>
          <p:nvSpPr>
            <p:cNvPr id="31782" name="Line 38"/>
            <p:cNvSpPr>
              <a:spLocks noChangeShapeType="1"/>
            </p:cNvSpPr>
            <p:nvPr/>
          </p:nvSpPr>
          <p:spPr bwMode="auto">
            <a:xfrm>
              <a:off x="3815" y="3046"/>
              <a:ext cx="0" cy="150"/>
            </a:xfrm>
            <a:prstGeom prst="line">
              <a:avLst/>
            </a:prstGeom>
            <a:noFill/>
            <a:ln w="9525">
              <a:solidFill>
                <a:srgbClr val="000000"/>
              </a:solidFill>
              <a:round/>
              <a:headEnd/>
              <a:tailEnd type="triangle" w="med" len="med"/>
            </a:ln>
          </p:spPr>
          <p:txBody>
            <a:bodyPr/>
            <a:lstStyle/>
            <a:p>
              <a:endParaRPr lang="zh-CN" altLang="en-US"/>
            </a:p>
          </p:txBody>
        </p:sp>
        <p:sp>
          <p:nvSpPr>
            <p:cNvPr id="31783" name="Line 39"/>
            <p:cNvSpPr>
              <a:spLocks noChangeShapeType="1"/>
            </p:cNvSpPr>
            <p:nvPr/>
          </p:nvSpPr>
          <p:spPr bwMode="auto">
            <a:xfrm>
              <a:off x="3815" y="2597"/>
              <a:ext cx="0" cy="150"/>
            </a:xfrm>
            <a:prstGeom prst="line">
              <a:avLst/>
            </a:prstGeom>
            <a:noFill/>
            <a:ln w="9525">
              <a:solidFill>
                <a:srgbClr val="000000"/>
              </a:solidFill>
              <a:round/>
              <a:headEnd/>
              <a:tailEnd type="triangle" w="med" len="med"/>
            </a:ln>
          </p:spPr>
          <p:txBody>
            <a:bodyPr/>
            <a:lstStyle/>
            <a:p>
              <a:endParaRPr lang="zh-CN" altLang="en-US"/>
            </a:p>
          </p:txBody>
        </p:sp>
        <p:sp>
          <p:nvSpPr>
            <p:cNvPr id="461864" name="Text Box 40"/>
            <p:cNvSpPr txBox="1">
              <a:spLocks noChangeArrowheads="1"/>
            </p:cNvSpPr>
            <p:nvPr/>
          </p:nvSpPr>
          <p:spPr bwMode="auto">
            <a:xfrm>
              <a:off x="810" y="3046"/>
              <a:ext cx="752" cy="22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en-US" altLang="zh-CN" sz="1400">
                  <a:latin typeface="仿宋_GB2312" pitchFamily="49" charset="-122"/>
                </a:rPr>
                <a:t>restore_all</a:t>
              </a:r>
            </a:p>
          </p:txBody>
        </p:sp>
        <p:grpSp>
          <p:nvGrpSpPr>
            <p:cNvPr id="31785" name="Group 41"/>
            <p:cNvGrpSpPr>
              <a:grpSpLocks/>
            </p:cNvGrpSpPr>
            <p:nvPr/>
          </p:nvGrpSpPr>
          <p:grpSpPr bwMode="auto">
            <a:xfrm>
              <a:off x="810" y="1323"/>
              <a:ext cx="859" cy="450"/>
              <a:chOff x="9133" y="10956"/>
              <a:chExt cx="1440" cy="936"/>
            </a:xfrm>
          </p:grpSpPr>
          <p:sp>
            <p:nvSpPr>
              <p:cNvPr id="31787" name="AutoShape 42"/>
              <p:cNvSpPr>
                <a:spLocks noChangeArrowheads="1"/>
              </p:cNvSpPr>
              <p:nvPr/>
            </p:nvSpPr>
            <p:spPr bwMode="auto">
              <a:xfrm>
                <a:off x="9133" y="10956"/>
                <a:ext cx="1440" cy="936"/>
              </a:xfrm>
              <a:prstGeom prst="flowChartDecision">
                <a:avLst/>
              </a:prstGeom>
              <a:solidFill>
                <a:srgbClr val="66FFCC"/>
              </a:solidFill>
              <a:ln w="9525">
                <a:solidFill>
                  <a:srgbClr val="000000"/>
                </a:solidFill>
                <a:miter lim="800000"/>
                <a:headEnd/>
                <a:tailEnd/>
              </a:ln>
            </p:spPr>
            <p:txBody>
              <a:bodyPr/>
              <a:lstStyle/>
              <a:p>
                <a:endParaRPr lang="zh-CN" altLang="en-US"/>
              </a:p>
            </p:txBody>
          </p:sp>
          <p:sp>
            <p:nvSpPr>
              <p:cNvPr id="31788" name="Text Box 43"/>
              <p:cNvSpPr txBox="1">
                <a:spLocks noChangeArrowheads="1"/>
              </p:cNvSpPr>
              <p:nvPr/>
            </p:nvSpPr>
            <p:spPr bwMode="auto">
              <a:xfrm>
                <a:off x="9493" y="11112"/>
                <a:ext cx="720" cy="468"/>
              </a:xfrm>
              <a:prstGeom prst="rect">
                <a:avLst/>
              </a:prstGeom>
              <a:solidFill>
                <a:srgbClr val="66FFCC"/>
              </a:solidFill>
              <a:ln w="9525">
                <a:noFill/>
                <a:miter lim="800000"/>
                <a:headEnd/>
                <a:tailEnd/>
              </a:ln>
            </p:spPr>
            <p:txBody>
              <a:bodyPr/>
              <a:lstStyle/>
              <a:p>
                <a:pPr algn="just"/>
                <a:r>
                  <a:rPr lang="zh-CN" altLang="en-US" sz="1400">
                    <a:latin typeface="仿宋_GB2312" pitchFamily="49" charset="-122"/>
                  </a:rPr>
                  <a:t>中断</a:t>
                </a:r>
              </a:p>
            </p:txBody>
          </p:sp>
        </p:grpSp>
        <p:sp>
          <p:nvSpPr>
            <p:cNvPr id="31786" name="Line 44"/>
            <p:cNvSpPr>
              <a:spLocks noChangeShapeType="1"/>
            </p:cNvSpPr>
            <p:nvPr/>
          </p:nvSpPr>
          <p:spPr bwMode="auto">
            <a:xfrm>
              <a:off x="2205" y="1548"/>
              <a:ext cx="0" cy="300"/>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609600"/>
            <a:ext cx="7772400" cy="1143000"/>
          </a:xfrm>
        </p:spPr>
        <p:txBody>
          <a:bodyPr/>
          <a:lstStyle/>
          <a:p>
            <a:pPr eaLnBrk="1" hangingPunct="1"/>
            <a:r>
              <a:rPr kumimoji="0" lang="zh-CN" altLang="en-US" sz="4800" smtClean="0">
                <a:solidFill>
                  <a:srgbClr val="FF3300"/>
                </a:solidFill>
                <a:latin typeface="仿宋_GB2312" pitchFamily="49" charset="-122"/>
                <a:ea typeface="仿宋_GB2312" pitchFamily="49" charset="-122"/>
              </a:rPr>
              <a:t>计算机系统的层次结构</a:t>
            </a:r>
            <a:r>
              <a:rPr kumimoji="0" lang="en-US" altLang="zh-CN" sz="4800" smtClean="0">
                <a:solidFill>
                  <a:srgbClr val="FF3300"/>
                </a:solidFill>
                <a:latin typeface="仿宋_GB2312" pitchFamily="49" charset="-122"/>
                <a:ea typeface="仿宋_GB2312" pitchFamily="49" charset="-122"/>
              </a:rPr>
              <a:t>(2)</a:t>
            </a:r>
            <a:br>
              <a:rPr kumimoji="0" lang="en-US" altLang="zh-CN" sz="4800" smtClean="0">
                <a:solidFill>
                  <a:srgbClr val="FF3300"/>
                </a:solidFill>
                <a:latin typeface="仿宋_GB2312" pitchFamily="49" charset="-122"/>
                <a:ea typeface="仿宋_GB2312" pitchFamily="49" charset="-122"/>
              </a:rPr>
            </a:br>
            <a:endParaRPr kumimoji="0" lang="en-US" altLang="zh-CN" sz="4800" smtClean="0">
              <a:solidFill>
                <a:srgbClr val="FF3300"/>
              </a:solidFill>
              <a:latin typeface="仿宋_GB2312" pitchFamily="49" charset="-122"/>
              <a:ea typeface="仿宋_GB2312" pitchFamily="49" charset="-122"/>
            </a:endParaRPr>
          </a:p>
        </p:txBody>
      </p:sp>
      <p:sp>
        <p:nvSpPr>
          <p:cNvPr id="5123" name="Rectangle 3"/>
          <p:cNvSpPr>
            <a:spLocks noGrp="1" noChangeArrowheads="1"/>
          </p:cNvSpPr>
          <p:nvPr>
            <p:ph type="body" idx="1"/>
          </p:nvPr>
        </p:nvSpPr>
        <p:spPr>
          <a:xfrm>
            <a:off x="2438400" y="1371600"/>
            <a:ext cx="6248400" cy="4191000"/>
          </a:xfrm>
        </p:spPr>
        <p:txBody>
          <a:bodyPr/>
          <a:lstStyle/>
          <a:p>
            <a:pPr eaLnBrk="1" hangingPunct="1">
              <a:defRPr/>
            </a:pPr>
            <a:r>
              <a:rPr lang="en-US" altLang="zh-CN" sz="4000" b="1" dirty="0" smtClean="0"/>
              <a:t>  </a:t>
            </a:r>
            <a:r>
              <a:rPr lang="zh-CN" altLang="en-US" sz="3810" kern="1200" dirty="0" smtClean="0">
                <a:latin typeface="仿宋_GB2312" pitchFamily="49" charset="-122"/>
                <a:ea typeface="仿宋_GB2312" pitchFamily="49" charset="-122"/>
              </a:rPr>
              <a:t>硬件层 </a:t>
            </a:r>
          </a:p>
          <a:p>
            <a:pPr eaLnBrk="1" hangingPunct="1">
              <a:defRPr/>
            </a:pPr>
            <a:r>
              <a:rPr lang="zh-CN" altLang="en-US" sz="3810" kern="1200" dirty="0" smtClean="0">
                <a:latin typeface="仿宋_GB2312" pitchFamily="49" charset="-122"/>
                <a:ea typeface="仿宋_GB2312" pitchFamily="49" charset="-122"/>
              </a:rPr>
              <a:t> 操作系统层 </a:t>
            </a:r>
          </a:p>
          <a:p>
            <a:pPr eaLnBrk="1" hangingPunct="1">
              <a:defRPr/>
            </a:pPr>
            <a:r>
              <a:rPr lang="zh-CN" altLang="en-US" sz="3810" kern="1200" dirty="0" smtClean="0">
                <a:latin typeface="仿宋_GB2312" pitchFamily="49" charset="-122"/>
                <a:ea typeface="仿宋_GB2312" pitchFamily="49" charset="-122"/>
              </a:rPr>
              <a:t> 支撑软件层</a:t>
            </a:r>
          </a:p>
          <a:p>
            <a:pPr eaLnBrk="1" hangingPunct="1">
              <a:defRPr/>
            </a:pPr>
            <a:r>
              <a:rPr lang="zh-CN" altLang="en-US" sz="3810" kern="1200" dirty="0" smtClean="0">
                <a:latin typeface="仿宋_GB2312" pitchFamily="49" charset="-122"/>
                <a:ea typeface="仿宋_GB2312" pitchFamily="49" charset="-122"/>
              </a:rPr>
              <a:t> 应用软件层 </a:t>
            </a:r>
          </a:p>
          <a:p>
            <a:pPr eaLnBrk="1" hangingPunct="1">
              <a:defRPr/>
            </a:pPr>
            <a:endParaRPr lang="en-US" altLang="zh-CN" sz="3810" kern="1200" dirty="0" smtClean="0">
              <a:latin typeface="仿宋_GB2312" pitchFamily="49" charset="-122"/>
              <a:ea typeface="仿宋_GB2312" pitchFamily="49" charset="-122"/>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23850" y="260350"/>
            <a:ext cx="7772400" cy="1143000"/>
          </a:xfrm>
        </p:spPr>
        <p:txBody>
          <a:bodyPr/>
          <a:lstStyle/>
          <a:p>
            <a:r>
              <a:rPr lang="en-US" altLang="zh-CN" smtClean="0"/>
              <a:t> </a:t>
            </a:r>
            <a:r>
              <a:rPr lang="en-US" altLang="zh-CN" smtClean="0">
                <a:solidFill>
                  <a:srgbClr val="FF0000"/>
                </a:solidFill>
                <a:latin typeface="仿宋_GB2312" pitchFamily="49" charset="-122"/>
                <a:ea typeface="仿宋_GB2312" pitchFamily="49" charset="-122"/>
              </a:rPr>
              <a:t>Linux</a:t>
            </a:r>
            <a:r>
              <a:rPr lang="zh-CN" altLang="zh-CN" smtClean="0">
                <a:solidFill>
                  <a:srgbClr val="FF0000"/>
                </a:solidFill>
                <a:latin typeface="仿宋_GB2312" pitchFamily="49" charset="-122"/>
                <a:ea typeface="仿宋_GB2312" pitchFamily="49" charset="-122"/>
              </a:rPr>
              <a:t>中断处理过程</a:t>
            </a:r>
            <a:endParaRPr lang="zh-CN" altLang="en-US" smtClean="0">
              <a:solidFill>
                <a:srgbClr val="FF0000"/>
              </a:solidFill>
              <a:latin typeface="仿宋_GB2312" pitchFamily="49" charset="-122"/>
              <a:ea typeface="仿宋_GB2312" pitchFamily="49" charset="-122"/>
            </a:endParaRPr>
          </a:p>
        </p:txBody>
      </p:sp>
      <p:grpSp>
        <p:nvGrpSpPr>
          <p:cNvPr id="32771" name="Group 2"/>
          <p:cNvGrpSpPr>
            <a:grpSpLocks/>
          </p:cNvGrpSpPr>
          <p:nvPr/>
        </p:nvGrpSpPr>
        <p:grpSpPr bwMode="auto">
          <a:xfrm>
            <a:off x="468313" y="1700213"/>
            <a:ext cx="7704137" cy="3751262"/>
            <a:chOff x="766" y="1066"/>
            <a:chExt cx="8043" cy="2717"/>
          </a:xfrm>
        </p:grpSpPr>
        <p:grpSp>
          <p:nvGrpSpPr>
            <p:cNvPr id="32772" name="Group 3"/>
            <p:cNvGrpSpPr>
              <a:grpSpLocks/>
            </p:cNvGrpSpPr>
            <p:nvPr/>
          </p:nvGrpSpPr>
          <p:grpSpPr bwMode="auto">
            <a:xfrm>
              <a:off x="766" y="1066"/>
              <a:ext cx="7068" cy="2717"/>
              <a:chOff x="766" y="1092"/>
              <a:chExt cx="7068" cy="2717"/>
            </a:xfrm>
          </p:grpSpPr>
          <p:sp>
            <p:nvSpPr>
              <p:cNvPr id="32778" name="Text Box 4"/>
              <p:cNvSpPr txBox="1">
                <a:spLocks noChangeArrowheads="1"/>
              </p:cNvSpPr>
              <p:nvPr/>
            </p:nvSpPr>
            <p:spPr bwMode="auto">
              <a:xfrm>
                <a:off x="5989" y="1770"/>
                <a:ext cx="565" cy="187"/>
              </a:xfrm>
              <a:prstGeom prst="rect">
                <a:avLst/>
              </a:prstGeom>
              <a:solidFill>
                <a:srgbClr val="FFFFFF"/>
              </a:solidFill>
              <a:ln w="9525" algn="ctr">
                <a:noFill/>
                <a:miter lim="800000"/>
                <a:headEnd/>
                <a:tailEnd/>
              </a:ln>
            </p:spPr>
            <p:txBody>
              <a:bodyPr/>
              <a:lstStyle/>
              <a:p>
                <a:pPr algn="just"/>
                <a:r>
                  <a:rPr kumimoji="0" lang="zh-CN" altLang="en-US" sz="1600" b="1">
                    <a:solidFill>
                      <a:srgbClr val="008000"/>
                    </a:solidFill>
                    <a:latin typeface="仿宋_GB2312" pitchFamily="49" charset="-122"/>
                  </a:rPr>
                  <a:t>是</a:t>
                </a:r>
              </a:p>
            </p:txBody>
          </p:sp>
          <p:cxnSp>
            <p:nvCxnSpPr>
              <p:cNvPr id="32779" name="AutoShape 5"/>
              <p:cNvCxnSpPr>
                <a:cxnSpLocks noChangeShapeType="1"/>
              </p:cNvCxnSpPr>
              <p:nvPr/>
            </p:nvCxnSpPr>
            <p:spPr bwMode="auto">
              <a:xfrm>
                <a:off x="7395" y="1725"/>
                <a:ext cx="439" cy="474"/>
              </a:xfrm>
              <a:prstGeom prst="straightConnector1">
                <a:avLst/>
              </a:prstGeom>
              <a:noFill/>
              <a:ln w="9525">
                <a:solidFill>
                  <a:srgbClr val="000000"/>
                </a:solidFill>
                <a:round/>
                <a:headEnd/>
                <a:tailEnd type="triangle" w="med" len="med"/>
              </a:ln>
            </p:spPr>
          </p:cxnSp>
          <p:grpSp>
            <p:nvGrpSpPr>
              <p:cNvPr id="32780" name="Group 6"/>
              <p:cNvGrpSpPr>
                <a:grpSpLocks/>
              </p:cNvGrpSpPr>
              <p:nvPr/>
            </p:nvGrpSpPr>
            <p:grpSpPr bwMode="auto">
              <a:xfrm>
                <a:off x="766" y="1092"/>
                <a:ext cx="6766" cy="2717"/>
                <a:chOff x="766" y="1092"/>
                <a:chExt cx="6766" cy="2717"/>
              </a:xfrm>
            </p:grpSpPr>
            <p:sp>
              <p:nvSpPr>
                <p:cNvPr id="32781" name="Text Box 7"/>
                <p:cNvSpPr txBox="1">
                  <a:spLocks noChangeArrowheads="1"/>
                </p:cNvSpPr>
                <p:nvPr/>
              </p:nvSpPr>
              <p:spPr bwMode="auto">
                <a:xfrm>
                  <a:off x="2005" y="3396"/>
                  <a:ext cx="1242" cy="409"/>
                </a:xfrm>
                <a:prstGeom prst="rect">
                  <a:avLst/>
                </a:prstGeom>
                <a:solidFill>
                  <a:srgbClr val="99CCFF"/>
                </a:solidFill>
                <a:ln w="9525" algn="ctr">
                  <a:noFill/>
                  <a:miter lim="800000"/>
                  <a:headEnd/>
                  <a:tailEnd/>
                </a:ln>
              </p:spPr>
              <p:txBody>
                <a:bodyPr/>
                <a:lstStyle/>
                <a:p>
                  <a:pPr algn="just"/>
                  <a:r>
                    <a:rPr kumimoji="0" lang="en-US" altLang="zh-CN" sz="1600" b="1">
                      <a:solidFill>
                        <a:srgbClr val="008000"/>
                      </a:solidFill>
                      <a:latin typeface="仿宋_GB2312" pitchFamily="49" charset="-122"/>
                    </a:rPr>
                    <a:t>(</a:t>
                  </a:r>
                  <a:r>
                    <a:rPr kumimoji="0" lang="zh-CN" altLang="en-US" sz="1600" b="1">
                      <a:solidFill>
                        <a:srgbClr val="008000"/>
                      </a:solidFill>
                      <a:latin typeface="仿宋_GB2312" pitchFamily="49" charset="-122"/>
                    </a:rPr>
                    <a:t>中断向量号</a:t>
                  </a:r>
                  <a:r>
                    <a:rPr kumimoji="0" lang="en-US" altLang="zh-CN" sz="1600" b="1">
                      <a:solidFill>
                        <a:srgbClr val="008000"/>
                      </a:solidFill>
                      <a:latin typeface="仿宋_GB2312" pitchFamily="49" charset="-122"/>
                    </a:rPr>
                    <a:t>I)</a:t>
                  </a:r>
                  <a:endParaRPr kumimoji="0" lang="zh-CN" altLang="zh-CN" sz="1600" b="1">
                    <a:solidFill>
                      <a:srgbClr val="008000"/>
                    </a:solidFill>
                    <a:latin typeface="仿宋_GB2312" pitchFamily="49" charset="-122"/>
                  </a:endParaRPr>
                </a:p>
              </p:txBody>
            </p:sp>
            <p:sp>
              <p:nvSpPr>
                <p:cNvPr id="32782" name="Text Box 8"/>
                <p:cNvSpPr txBox="1">
                  <a:spLocks noChangeArrowheads="1"/>
                </p:cNvSpPr>
                <p:nvPr/>
              </p:nvSpPr>
              <p:spPr bwMode="auto">
                <a:xfrm>
                  <a:off x="5623" y="2728"/>
                  <a:ext cx="405" cy="242"/>
                </a:xfrm>
                <a:prstGeom prst="rect">
                  <a:avLst/>
                </a:prstGeom>
                <a:solidFill>
                  <a:srgbClr val="FFFFFF"/>
                </a:solidFill>
                <a:ln w="9525" algn="ctr">
                  <a:noFill/>
                  <a:miter lim="800000"/>
                  <a:headEnd/>
                  <a:tailEnd/>
                </a:ln>
              </p:spPr>
              <p:txBody>
                <a:bodyPr/>
                <a:lstStyle/>
                <a:p>
                  <a:pPr algn="just"/>
                  <a:r>
                    <a:rPr kumimoji="0" lang="zh-CN" altLang="en-US" sz="1600" b="1">
                      <a:solidFill>
                        <a:srgbClr val="008000"/>
                      </a:solidFill>
                      <a:latin typeface="仿宋_GB2312" pitchFamily="49" charset="-122"/>
                    </a:rPr>
                    <a:t>否</a:t>
                  </a:r>
                </a:p>
              </p:txBody>
            </p:sp>
            <p:sp>
              <p:nvSpPr>
                <p:cNvPr id="32783" name="Text Box 9"/>
                <p:cNvSpPr txBox="1">
                  <a:spLocks noChangeArrowheads="1"/>
                </p:cNvSpPr>
                <p:nvPr/>
              </p:nvSpPr>
              <p:spPr bwMode="auto">
                <a:xfrm>
                  <a:off x="5126" y="1979"/>
                  <a:ext cx="1316" cy="625"/>
                </a:xfrm>
                <a:prstGeom prst="rect">
                  <a:avLst/>
                </a:prstGeom>
                <a:solidFill>
                  <a:srgbClr val="00B0F0"/>
                </a:solidFill>
                <a:ln w="9525" algn="ctr">
                  <a:noFill/>
                  <a:miter lim="800000"/>
                  <a:headEnd/>
                  <a:tailEnd/>
                </a:ln>
              </p:spPr>
              <p:txBody>
                <a:bodyPr/>
                <a:lstStyle/>
                <a:p>
                  <a:pPr algn="just"/>
                  <a:r>
                    <a:rPr kumimoji="0" lang="zh-CN" altLang="en-US" sz="1600" b="1">
                      <a:solidFill>
                        <a:srgbClr val="008000"/>
                      </a:solidFill>
                      <a:latin typeface="仿宋_GB2312" pitchFamily="49" charset="-122"/>
                    </a:rPr>
                    <a:t>中断线上有中断处理例程</a:t>
                  </a:r>
                  <a:r>
                    <a:rPr kumimoji="0" lang="en-US" altLang="zh-CN" sz="1600" b="1">
                      <a:solidFill>
                        <a:srgbClr val="008000"/>
                      </a:solidFill>
                      <a:latin typeface="仿宋_GB2312" pitchFamily="49" charset="-122"/>
                    </a:rPr>
                    <a:t>?</a:t>
                  </a:r>
                  <a:endParaRPr kumimoji="0" lang="zh-CN" altLang="zh-CN" sz="1600" b="1">
                    <a:solidFill>
                      <a:srgbClr val="008000"/>
                    </a:solidFill>
                    <a:latin typeface="仿宋_GB2312" pitchFamily="49" charset="-122"/>
                  </a:endParaRPr>
                </a:p>
              </p:txBody>
            </p:sp>
            <p:sp>
              <p:nvSpPr>
                <p:cNvPr id="32784" name="Text Box 10"/>
                <p:cNvSpPr txBox="1">
                  <a:spLocks noChangeArrowheads="1"/>
                </p:cNvSpPr>
                <p:nvPr/>
              </p:nvSpPr>
              <p:spPr bwMode="auto">
                <a:xfrm>
                  <a:off x="4318" y="3163"/>
                  <a:ext cx="1184" cy="276"/>
                </a:xfrm>
                <a:prstGeom prst="rect">
                  <a:avLst/>
                </a:prstGeom>
                <a:solidFill>
                  <a:srgbClr val="CCFF33"/>
                </a:solidFill>
                <a:ln w="9525" algn="ctr">
                  <a:noFill/>
                  <a:miter lim="800000"/>
                  <a:headEnd/>
                  <a:tailEnd/>
                </a:ln>
              </p:spPr>
              <p:txBody>
                <a:bodyPr/>
                <a:lstStyle/>
                <a:p>
                  <a:pPr algn="just"/>
                  <a:r>
                    <a:rPr kumimoji="0" lang="en-US" altLang="zh-CN" sz="1600" b="1">
                      <a:solidFill>
                        <a:srgbClr val="008000"/>
                      </a:solidFill>
                      <a:latin typeface="仿宋_GB2312" pitchFamily="49" charset="-122"/>
                    </a:rPr>
                    <a:t>Do_IRQ( )</a:t>
                  </a:r>
                  <a:endParaRPr kumimoji="0" lang="zh-CN" altLang="zh-CN" sz="1600" b="1">
                    <a:solidFill>
                      <a:srgbClr val="008000"/>
                    </a:solidFill>
                    <a:latin typeface="仿宋_GB2312" pitchFamily="49" charset="-122"/>
                  </a:endParaRPr>
                </a:p>
              </p:txBody>
            </p:sp>
            <p:sp>
              <p:nvSpPr>
                <p:cNvPr id="32785" name="Text Box 11"/>
                <p:cNvSpPr txBox="1">
                  <a:spLocks noChangeArrowheads="1"/>
                </p:cNvSpPr>
                <p:nvPr/>
              </p:nvSpPr>
              <p:spPr bwMode="auto">
                <a:xfrm>
                  <a:off x="3124" y="1943"/>
                  <a:ext cx="1866" cy="662"/>
                </a:xfrm>
                <a:prstGeom prst="rect">
                  <a:avLst/>
                </a:prstGeom>
                <a:solidFill>
                  <a:srgbClr val="CCFF33"/>
                </a:solidFill>
                <a:ln w="9525" algn="ctr">
                  <a:noFill/>
                  <a:miter lim="800000"/>
                  <a:headEnd/>
                  <a:tailEnd/>
                </a:ln>
              </p:spPr>
              <p:txBody>
                <a:bodyPr/>
                <a:lstStyle/>
                <a:p>
                  <a:pPr algn="just"/>
                  <a:r>
                    <a:rPr kumimoji="0" lang="zh-CN" altLang="en-US" sz="1600" b="1">
                      <a:solidFill>
                        <a:srgbClr val="008000"/>
                      </a:solidFill>
                      <a:latin typeface="仿宋_GB2312" pitchFamily="49" charset="-122"/>
                    </a:rPr>
                    <a:t>中断处理程序</a:t>
                  </a:r>
                  <a:r>
                    <a:rPr kumimoji="0" lang="en-US" altLang="zh-CN" sz="1600" b="1">
                      <a:solidFill>
                        <a:srgbClr val="008000"/>
                      </a:solidFill>
                      <a:latin typeface="仿宋_GB2312" pitchFamily="49" charset="-122"/>
                    </a:rPr>
                    <a:t>IRQ0x0n_interrupt( )</a:t>
                  </a:r>
                  <a:endParaRPr kumimoji="0" lang="zh-CN" altLang="zh-CN" sz="1600" b="1">
                    <a:solidFill>
                      <a:srgbClr val="008000"/>
                    </a:solidFill>
                    <a:latin typeface="仿宋_GB2312" pitchFamily="49" charset="-122"/>
                  </a:endParaRPr>
                </a:p>
              </p:txBody>
            </p:sp>
            <p:grpSp>
              <p:nvGrpSpPr>
                <p:cNvPr id="32786" name="Group 12"/>
                <p:cNvGrpSpPr>
                  <a:grpSpLocks/>
                </p:cNvGrpSpPr>
                <p:nvPr/>
              </p:nvGrpSpPr>
              <p:grpSpPr bwMode="auto">
                <a:xfrm>
                  <a:off x="766" y="1092"/>
                  <a:ext cx="1582" cy="2400"/>
                  <a:chOff x="597" y="1027"/>
                  <a:chExt cx="1582" cy="2400"/>
                </a:xfrm>
              </p:grpSpPr>
              <p:sp>
                <p:nvSpPr>
                  <p:cNvPr id="32794" name="Text Box 13"/>
                  <p:cNvSpPr txBox="1">
                    <a:spLocks noChangeArrowheads="1"/>
                  </p:cNvSpPr>
                  <p:nvPr/>
                </p:nvSpPr>
                <p:spPr bwMode="auto">
                  <a:xfrm>
                    <a:off x="597" y="2179"/>
                    <a:ext cx="1052" cy="413"/>
                  </a:xfrm>
                  <a:prstGeom prst="rect">
                    <a:avLst/>
                  </a:prstGeom>
                  <a:solidFill>
                    <a:srgbClr val="99CCFF"/>
                  </a:solidFill>
                  <a:ln w="9525" algn="ctr">
                    <a:noFill/>
                    <a:miter lim="800000"/>
                    <a:headEnd/>
                    <a:tailEnd/>
                  </a:ln>
                </p:spPr>
                <p:txBody>
                  <a:bodyPr/>
                  <a:lstStyle/>
                  <a:p>
                    <a:pPr algn="just"/>
                    <a:r>
                      <a:rPr kumimoji="0" lang="zh-CN" altLang="en-US" sz="1600" b="1">
                        <a:solidFill>
                          <a:srgbClr val="008000"/>
                        </a:solidFill>
                        <a:latin typeface="仿宋_GB2312" pitchFamily="49" charset="-122"/>
                      </a:rPr>
                      <a:t>产生中断</a:t>
                    </a:r>
                  </a:p>
                  <a:p>
                    <a:pPr algn="just"/>
                    <a:r>
                      <a:rPr kumimoji="0" lang="en-US" altLang="zh-CN" sz="1600" b="1">
                        <a:solidFill>
                          <a:srgbClr val="008000"/>
                        </a:solidFill>
                        <a:latin typeface="仿宋_GB2312" pitchFamily="49" charset="-122"/>
                      </a:rPr>
                      <a:t>(IRQ</a:t>
                    </a:r>
                    <a:r>
                      <a:rPr kumimoji="0" lang="zh-CN" altLang="en-US" sz="1600" b="1">
                        <a:solidFill>
                          <a:srgbClr val="008000"/>
                        </a:solidFill>
                        <a:latin typeface="仿宋_GB2312" pitchFamily="49" charset="-122"/>
                      </a:rPr>
                      <a:t>号</a:t>
                    </a:r>
                    <a:r>
                      <a:rPr kumimoji="0" lang="en-US" altLang="zh-CN" sz="1600" b="1">
                        <a:solidFill>
                          <a:srgbClr val="008000"/>
                        </a:solidFill>
                        <a:latin typeface="仿宋_GB2312" pitchFamily="49" charset="-122"/>
                      </a:rPr>
                      <a:t>)</a:t>
                    </a:r>
                    <a:endParaRPr kumimoji="0" lang="zh-CN" altLang="zh-CN" sz="1600" b="1">
                      <a:solidFill>
                        <a:srgbClr val="008000"/>
                      </a:solidFill>
                      <a:latin typeface="仿宋_GB2312" pitchFamily="49" charset="-122"/>
                    </a:endParaRPr>
                  </a:p>
                </p:txBody>
              </p:sp>
              <p:grpSp>
                <p:nvGrpSpPr>
                  <p:cNvPr id="32795" name="Group 14"/>
                  <p:cNvGrpSpPr>
                    <a:grpSpLocks/>
                  </p:cNvGrpSpPr>
                  <p:nvPr/>
                </p:nvGrpSpPr>
                <p:grpSpPr bwMode="auto">
                  <a:xfrm>
                    <a:off x="1089" y="1027"/>
                    <a:ext cx="1090" cy="1290"/>
                    <a:chOff x="1089" y="1027"/>
                    <a:chExt cx="1090" cy="1290"/>
                  </a:xfrm>
                </p:grpSpPr>
                <p:sp>
                  <p:nvSpPr>
                    <p:cNvPr id="32798" name="AutoShape 15"/>
                    <p:cNvSpPr>
                      <a:spLocks noChangeArrowheads="1"/>
                    </p:cNvSpPr>
                    <p:nvPr/>
                  </p:nvSpPr>
                  <p:spPr bwMode="auto">
                    <a:xfrm>
                      <a:off x="1089" y="1027"/>
                      <a:ext cx="1090" cy="1290"/>
                    </a:xfrm>
                    <a:prstGeom prst="irregularSeal1">
                      <a:avLst/>
                    </a:prstGeom>
                    <a:solidFill>
                      <a:srgbClr val="FFC000"/>
                    </a:solidFill>
                    <a:ln w="9525" algn="ctr">
                      <a:solidFill>
                        <a:srgbClr val="000000"/>
                      </a:solidFill>
                      <a:miter lim="800000"/>
                      <a:headEnd/>
                      <a:tailEnd/>
                    </a:ln>
                  </p:spPr>
                  <p:txBody>
                    <a:bodyPr/>
                    <a:lstStyle/>
                    <a:p>
                      <a:endParaRPr lang="zh-CN" altLang="en-US"/>
                    </a:p>
                  </p:txBody>
                </p:sp>
                <p:sp>
                  <p:nvSpPr>
                    <p:cNvPr id="32799" name="Text Box 16"/>
                    <p:cNvSpPr txBox="1">
                      <a:spLocks noChangeArrowheads="1"/>
                    </p:cNvSpPr>
                    <p:nvPr/>
                  </p:nvSpPr>
                  <p:spPr bwMode="auto">
                    <a:xfrm>
                      <a:off x="1290" y="1453"/>
                      <a:ext cx="676" cy="425"/>
                    </a:xfrm>
                    <a:prstGeom prst="rect">
                      <a:avLst/>
                    </a:prstGeom>
                    <a:solidFill>
                      <a:srgbClr val="FFC000"/>
                    </a:solidFill>
                    <a:ln w="9525" algn="ctr">
                      <a:noFill/>
                      <a:miter lim="800000"/>
                      <a:headEnd/>
                      <a:tailEnd/>
                    </a:ln>
                  </p:spPr>
                  <p:txBody>
                    <a:bodyPr/>
                    <a:lstStyle/>
                    <a:p>
                      <a:pPr algn="just"/>
                      <a:r>
                        <a:rPr kumimoji="0" lang="zh-CN" altLang="en-US" sz="1800" b="1">
                          <a:solidFill>
                            <a:srgbClr val="008000"/>
                          </a:solidFill>
                          <a:latin typeface="仿宋_GB2312" pitchFamily="49" charset="-122"/>
                        </a:rPr>
                        <a:t>设备</a:t>
                      </a:r>
                    </a:p>
                  </p:txBody>
                </p:sp>
              </p:grpSp>
              <p:sp>
                <p:nvSpPr>
                  <p:cNvPr id="32796" name="Text Box 17"/>
                  <p:cNvSpPr txBox="1">
                    <a:spLocks noChangeArrowheads="1"/>
                  </p:cNvSpPr>
                  <p:nvPr/>
                </p:nvSpPr>
                <p:spPr bwMode="auto">
                  <a:xfrm>
                    <a:off x="1026" y="2968"/>
                    <a:ext cx="877" cy="459"/>
                  </a:xfrm>
                  <a:prstGeom prst="rect">
                    <a:avLst/>
                  </a:prstGeom>
                  <a:solidFill>
                    <a:srgbClr val="FFC000"/>
                  </a:solidFill>
                  <a:ln w="9525" algn="ctr">
                    <a:solidFill>
                      <a:srgbClr val="000000"/>
                    </a:solidFill>
                    <a:miter lim="800000"/>
                    <a:headEnd/>
                    <a:tailEnd/>
                  </a:ln>
                </p:spPr>
                <p:txBody>
                  <a:bodyPr/>
                  <a:lstStyle/>
                  <a:p>
                    <a:pPr algn="just"/>
                    <a:r>
                      <a:rPr kumimoji="0" lang="zh-CN" altLang="en-US" sz="1600" b="1">
                        <a:solidFill>
                          <a:srgbClr val="008000"/>
                        </a:solidFill>
                        <a:latin typeface="仿宋_GB2312" pitchFamily="49" charset="-122"/>
                      </a:rPr>
                      <a:t>中断控</a:t>
                    </a:r>
                  </a:p>
                  <a:p>
                    <a:pPr algn="just"/>
                    <a:r>
                      <a:rPr kumimoji="0" lang="zh-CN" altLang="en-US" sz="1600" b="1">
                        <a:solidFill>
                          <a:srgbClr val="008000"/>
                        </a:solidFill>
                        <a:latin typeface="仿宋_GB2312" pitchFamily="49" charset="-122"/>
                      </a:rPr>
                      <a:t>制器</a:t>
                    </a:r>
                  </a:p>
                </p:txBody>
              </p:sp>
              <p:cxnSp>
                <p:nvCxnSpPr>
                  <p:cNvPr id="32797" name="AutoShape 18"/>
                  <p:cNvCxnSpPr>
                    <a:cxnSpLocks noChangeShapeType="1"/>
                  </p:cNvCxnSpPr>
                  <p:nvPr/>
                </p:nvCxnSpPr>
                <p:spPr bwMode="auto">
                  <a:xfrm flipH="1">
                    <a:off x="1503" y="2317"/>
                    <a:ext cx="12" cy="651"/>
                  </a:xfrm>
                  <a:prstGeom prst="straightConnector1">
                    <a:avLst/>
                  </a:prstGeom>
                  <a:noFill/>
                  <a:ln w="9525">
                    <a:solidFill>
                      <a:srgbClr val="000000"/>
                    </a:solidFill>
                    <a:round/>
                    <a:headEnd/>
                    <a:tailEnd type="triangle" w="med" len="med"/>
                  </a:ln>
                </p:spPr>
              </p:cxnSp>
            </p:grpSp>
            <p:sp>
              <p:nvSpPr>
                <p:cNvPr id="32787" name="Text Box 19"/>
                <p:cNvSpPr txBox="1">
                  <a:spLocks noChangeArrowheads="1"/>
                </p:cNvSpPr>
                <p:nvPr/>
              </p:nvSpPr>
              <p:spPr bwMode="auto">
                <a:xfrm>
                  <a:off x="3124" y="3137"/>
                  <a:ext cx="877" cy="250"/>
                </a:xfrm>
                <a:prstGeom prst="rect">
                  <a:avLst/>
                </a:prstGeom>
                <a:solidFill>
                  <a:srgbClr val="FFC000"/>
                </a:solidFill>
                <a:ln w="9525" algn="ctr">
                  <a:solidFill>
                    <a:srgbClr val="000000"/>
                  </a:solidFill>
                  <a:miter lim="800000"/>
                  <a:headEnd/>
                  <a:tailEnd/>
                </a:ln>
              </p:spPr>
              <p:txBody>
                <a:bodyPr/>
                <a:lstStyle/>
                <a:p>
                  <a:pPr algn="just"/>
                  <a:r>
                    <a:rPr kumimoji="0" lang="zh-CN" altLang="en-US" sz="1600" b="1">
                      <a:solidFill>
                        <a:srgbClr val="008000"/>
                      </a:solidFill>
                      <a:latin typeface="仿宋_GB2312" pitchFamily="49" charset="-122"/>
                    </a:rPr>
                    <a:t>处理器</a:t>
                  </a:r>
                </a:p>
              </p:txBody>
            </p:sp>
            <p:cxnSp>
              <p:nvCxnSpPr>
                <p:cNvPr id="32788" name="AutoShape 20"/>
                <p:cNvCxnSpPr>
                  <a:cxnSpLocks noChangeShapeType="1"/>
                </p:cNvCxnSpPr>
                <p:nvPr/>
              </p:nvCxnSpPr>
              <p:spPr bwMode="auto">
                <a:xfrm flipV="1">
                  <a:off x="3494" y="2594"/>
                  <a:ext cx="507" cy="543"/>
                </a:xfrm>
                <a:prstGeom prst="straightConnector1">
                  <a:avLst/>
                </a:prstGeom>
                <a:noFill/>
                <a:ln w="9525">
                  <a:solidFill>
                    <a:srgbClr val="000000"/>
                  </a:solidFill>
                  <a:round/>
                  <a:headEnd/>
                  <a:tailEnd type="triangle" w="med" len="med"/>
                </a:ln>
              </p:spPr>
            </p:cxnSp>
            <p:cxnSp>
              <p:nvCxnSpPr>
                <p:cNvPr id="32789" name="AutoShape 21"/>
                <p:cNvCxnSpPr>
                  <a:cxnSpLocks noChangeShapeType="1"/>
                </p:cNvCxnSpPr>
                <p:nvPr/>
              </p:nvCxnSpPr>
              <p:spPr bwMode="auto">
                <a:xfrm>
                  <a:off x="4389" y="2594"/>
                  <a:ext cx="325" cy="543"/>
                </a:xfrm>
                <a:prstGeom prst="straightConnector1">
                  <a:avLst/>
                </a:prstGeom>
                <a:noFill/>
                <a:ln w="9525">
                  <a:solidFill>
                    <a:srgbClr val="000000"/>
                  </a:solidFill>
                  <a:round/>
                  <a:headEnd/>
                  <a:tailEnd type="triangle" w="med" len="med"/>
                </a:ln>
              </p:spPr>
            </p:cxnSp>
            <p:cxnSp>
              <p:nvCxnSpPr>
                <p:cNvPr id="32790" name="AutoShape 22"/>
                <p:cNvCxnSpPr>
                  <a:cxnSpLocks noChangeShapeType="1"/>
                </p:cNvCxnSpPr>
                <p:nvPr/>
              </p:nvCxnSpPr>
              <p:spPr bwMode="auto">
                <a:xfrm flipV="1">
                  <a:off x="4990" y="2594"/>
                  <a:ext cx="476" cy="543"/>
                </a:xfrm>
                <a:prstGeom prst="straightConnector1">
                  <a:avLst/>
                </a:prstGeom>
                <a:noFill/>
                <a:ln w="9525">
                  <a:solidFill>
                    <a:srgbClr val="000000"/>
                  </a:solidFill>
                  <a:round/>
                  <a:headEnd/>
                  <a:tailEnd type="triangle" w="med" len="med"/>
                </a:ln>
              </p:spPr>
            </p:cxnSp>
            <p:cxnSp>
              <p:nvCxnSpPr>
                <p:cNvPr id="32791" name="AutoShape 23"/>
                <p:cNvCxnSpPr>
                  <a:cxnSpLocks noChangeShapeType="1"/>
                </p:cNvCxnSpPr>
                <p:nvPr/>
              </p:nvCxnSpPr>
              <p:spPr bwMode="auto">
                <a:xfrm>
                  <a:off x="5841" y="2594"/>
                  <a:ext cx="501" cy="543"/>
                </a:xfrm>
                <a:prstGeom prst="straightConnector1">
                  <a:avLst/>
                </a:prstGeom>
                <a:noFill/>
                <a:ln w="9525">
                  <a:solidFill>
                    <a:srgbClr val="000000"/>
                  </a:solidFill>
                  <a:round/>
                  <a:headEnd/>
                  <a:tailEnd type="triangle" w="med" len="med"/>
                </a:ln>
              </p:spPr>
            </p:cxnSp>
            <p:sp>
              <p:nvSpPr>
                <p:cNvPr id="32792" name="Text Box 24"/>
                <p:cNvSpPr txBox="1">
                  <a:spLocks noChangeArrowheads="1"/>
                </p:cNvSpPr>
                <p:nvPr/>
              </p:nvSpPr>
              <p:spPr bwMode="auto">
                <a:xfrm>
                  <a:off x="5729" y="3171"/>
                  <a:ext cx="1803" cy="638"/>
                </a:xfrm>
                <a:prstGeom prst="rect">
                  <a:avLst/>
                </a:prstGeom>
                <a:solidFill>
                  <a:srgbClr val="FF0000"/>
                </a:solidFill>
                <a:ln w="9525" algn="ctr">
                  <a:noFill/>
                  <a:miter lim="800000"/>
                  <a:headEnd/>
                  <a:tailEnd/>
                </a:ln>
              </p:spPr>
              <p:txBody>
                <a:bodyPr/>
                <a:lstStyle/>
                <a:p>
                  <a:pPr algn="just"/>
                  <a:r>
                    <a:rPr kumimoji="0" lang="en-US" altLang="zh-CN" sz="1600" b="1">
                      <a:solidFill>
                        <a:srgbClr val="008000"/>
                      </a:solidFill>
                      <a:latin typeface="仿宋_GB2312" pitchFamily="49" charset="-122"/>
                    </a:rPr>
                    <a:t>ret_from_intr( )</a:t>
                  </a:r>
                  <a:r>
                    <a:rPr kumimoji="0" lang="zh-CN" altLang="en-US" sz="1600" b="1">
                      <a:solidFill>
                        <a:srgbClr val="008000"/>
                      </a:solidFill>
                      <a:latin typeface="仿宋_GB2312" pitchFamily="49" charset="-122"/>
                    </a:rPr>
                    <a:t>从中断返回内核代码</a:t>
                  </a:r>
                </a:p>
              </p:txBody>
            </p:sp>
            <p:cxnSp>
              <p:nvCxnSpPr>
                <p:cNvPr id="32793" name="AutoShape 25"/>
                <p:cNvCxnSpPr>
                  <a:cxnSpLocks noChangeShapeType="1"/>
                </p:cNvCxnSpPr>
                <p:nvPr/>
              </p:nvCxnSpPr>
              <p:spPr bwMode="auto">
                <a:xfrm>
                  <a:off x="2072" y="3283"/>
                  <a:ext cx="1052" cy="0"/>
                </a:xfrm>
                <a:prstGeom prst="straightConnector1">
                  <a:avLst/>
                </a:prstGeom>
                <a:noFill/>
                <a:ln w="9525">
                  <a:solidFill>
                    <a:srgbClr val="000000"/>
                  </a:solidFill>
                  <a:round/>
                  <a:headEnd/>
                  <a:tailEnd type="triangle" w="med" len="med"/>
                </a:ln>
              </p:spPr>
            </p:cxnSp>
          </p:grpSp>
        </p:grpSp>
        <p:grpSp>
          <p:nvGrpSpPr>
            <p:cNvPr id="32773" name="Group 26"/>
            <p:cNvGrpSpPr>
              <a:grpSpLocks/>
            </p:cNvGrpSpPr>
            <p:nvPr/>
          </p:nvGrpSpPr>
          <p:grpSpPr bwMode="auto">
            <a:xfrm>
              <a:off x="6092" y="1196"/>
              <a:ext cx="2717" cy="2110"/>
              <a:chOff x="6092" y="1196"/>
              <a:chExt cx="2717" cy="2110"/>
            </a:xfrm>
          </p:grpSpPr>
          <p:sp>
            <p:nvSpPr>
              <p:cNvPr id="32774" name="Text Box 27"/>
              <p:cNvSpPr txBox="1">
                <a:spLocks noChangeArrowheads="1"/>
              </p:cNvSpPr>
              <p:nvPr/>
            </p:nvSpPr>
            <p:spPr bwMode="auto">
              <a:xfrm>
                <a:off x="6092" y="1196"/>
                <a:ext cx="2341" cy="496"/>
              </a:xfrm>
              <a:prstGeom prst="rect">
                <a:avLst/>
              </a:prstGeom>
              <a:solidFill>
                <a:srgbClr val="CCFF33"/>
              </a:solidFill>
              <a:ln w="9525" algn="ctr">
                <a:noFill/>
                <a:miter lim="800000"/>
                <a:headEnd/>
                <a:tailEnd/>
              </a:ln>
            </p:spPr>
            <p:txBody>
              <a:bodyPr/>
              <a:lstStyle/>
              <a:p>
                <a:r>
                  <a:rPr kumimoji="0" lang="zh-CN" altLang="en-US" sz="1600" b="1">
                    <a:solidFill>
                      <a:srgbClr val="008000"/>
                    </a:solidFill>
                    <a:latin typeface="仿宋_GB2312" pitchFamily="49" charset="-122"/>
                  </a:rPr>
                  <a:t>中断服务例程执行程序</a:t>
                </a:r>
                <a:r>
                  <a:rPr kumimoji="0" lang="en-US" altLang="zh-CN" sz="1600" b="1">
                    <a:solidFill>
                      <a:srgbClr val="008000"/>
                    </a:solidFill>
                    <a:latin typeface="仿宋_GB2312" pitchFamily="49" charset="-122"/>
                  </a:rPr>
                  <a:t>handle_IRQ_event( )</a:t>
                </a:r>
                <a:endParaRPr kumimoji="0" lang="zh-CN" altLang="zh-CN" sz="1600" b="1">
                  <a:solidFill>
                    <a:srgbClr val="008000"/>
                  </a:solidFill>
                  <a:latin typeface="仿宋_GB2312" pitchFamily="49" charset="-122"/>
                </a:endParaRPr>
              </a:p>
            </p:txBody>
          </p:sp>
          <p:cxnSp>
            <p:nvCxnSpPr>
              <p:cNvPr id="32775" name="AutoShape 28"/>
              <p:cNvCxnSpPr>
                <a:cxnSpLocks noChangeShapeType="1"/>
              </p:cNvCxnSpPr>
              <p:nvPr/>
            </p:nvCxnSpPr>
            <p:spPr bwMode="auto">
              <a:xfrm flipV="1">
                <a:off x="6230" y="1701"/>
                <a:ext cx="476" cy="474"/>
              </a:xfrm>
              <a:prstGeom prst="straightConnector1">
                <a:avLst/>
              </a:prstGeom>
              <a:noFill/>
              <a:ln w="9525">
                <a:solidFill>
                  <a:srgbClr val="000000"/>
                </a:solidFill>
                <a:round/>
                <a:headEnd/>
                <a:tailEnd type="triangle" w="med" len="med"/>
              </a:ln>
            </p:spPr>
          </p:cxnSp>
          <p:sp>
            <p:nvSpPr>
              <p:cNvPr id="32776" name="Text Box 29"/>
              <p:cNvSpPr txBox="1">
                <a:spLocks noChangeArrowheads="1"/>
              </p:cNvSpPr>
              <p:nvPr/>
            </p:nvSpPr>
            <p:spPr bwMode="auto">
              <a:xfrm>
                <a:off x="7144" y="2161"/>
                <a:ext cx="1665" cy="651"/>
              </a:xfrm>
              <a:prstGeom prst="rect">
                <a:avLst/>
              </a:prstGeom>
              <a:solidFill>
                <a:srgbClr val="FF0000"/>
              </a:solidFill>
              <a:ln w="9525" algn="ctr">
                <a:noFill/>
                <a:miter lim="800000"/>
                <a:headEnd/>
                <a:tailEnd/>
              </a:ln>
            </p:spPr>
            <p:txBody>
              <a:bodyPr/>
              <a:lstStyle/>
              <a:p>
                <a:pPr algn="just"/>
                <a:r>
                  <a:rPr kumimoji="0" lang="zh-CN" altLang="en-US" sz="1600" b="1">
                    <a:solidFill>
                      <a:srgbClr val="008000"/>
                    </a:solidFill>
                    <a:latin typeface="仿宋_GB2312" pitchFamily="49" charset="-122"/>
                  </a:rPr>
                  <a:t>执行中断线上所有中断服务例程</a:t>
                </a:r>
                <a:r>
                  <a:rPr kumimoji="0" lang="en-US" altLang="zh-CN" sz="1600" b="1">
                    <a:solidFill>
                      <a:srgbClr val="008000"/>
                    </a:solidFill>
                    <a:latin typeface="仿宋_GB2312" pitchFamily="49" charset="-122"/>
                  </a:rPr>
                  <a:t>?</a:t>
                </a:r>
                <a:endParaRPr kumimoji="0" lang="zh-CN" altLang="zh-CN" sz="1600" b="1">
                  <a:solidFill>
                    <a:srgbClr val="008000"/>
                  </a:solidFill>
                  <a:latin typeface="仿宋_GB2312" pitchFamily="49" charset="-122"/>
                </a:endParaRPr>
              </a:p>
            </p:txBody>
          </p:sp>
          <p:cxnSp>
            <p:nvCxnSpPr>
              <p:cNvPr id="32777" name="AutoShape 30"/>
              <p:cNvCxnSpPr>
                <a:cxnSpLocks noChangeShapeType="1"/>
              </p:cNvCxnSpPr>
              <p:nvPr/>
            </p:nvCxnSpPr>
            <p:spPr bwMode="auto">
              <a:xfrm flipH="1">
                <a:off x="7219" y="2763"/>
                <a:ext cx="650" cy="543"/>
              </a:xfrm>
              <a:prstGeom prst="straightConnector1">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33375"/>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(5)</a:t>
            </a:r>
            <a:r>
              <a:rPr lang="en-US" altLang="zh-CN" sz="4000" smtClean="0">
                <a:solidFill>
                  <a:srgbClr val="FF0000"/>
                </a:solidFill>
                <a:latin typeface="华文新魏" pitchFamily="2" charset="-122"/>
                <a:ea typeface="华文新魏" pitchFamily="2" charset="-122"/>
              </a:rPr>
              <a:t> </a:t>
            </a:r>
            <a:br>
              <a:rPr lang="en-US" altLang="zh-CN" sz="4000" smtClean="0">
                <a:solidFill>
                  <a:srgbClr val="FF0000"/>
                </a:solidFill>
                <a:latin typeface="华文新魏" pitchFamily="2" charset="-122"/>
                <a:ea typeface="华文新魏" pitchFamily="2" charset="-122"/>
              </a:rPr>
            </a:br>
            <a:r>
              <a:rPr lang="en-US" altLang="zh-CN" sz="4000" smtClean="0">
                <a:solidFill>
                  <a:srgbClr val="FF0000"/>
                </a:solidFill>
                <a:latin typeface="仿宋_GB2312" pitchFamily="49" charset="-122"/>
                <a:ea typeface="仿宋_GB2312" pitchFamily="49" charset="-122"/>
              </a:rPr>
              <a:t>Linux</a:t>
            </a:r>
            <a:r>
              <a:rPr lang="zh-CN" altLang="en-US" sz="4000" smtClean="0">
                <a:solidFill>
                  <a:srgbClr val="FF0000"/>
                </a:solidFill>
                <a:latin typeface="仿宋_GB2312" pitchFamily="49" charset="-122"/>
                <a:ea typeface="仿宋_GB2312" pitchFamily="49" charset="-122"/>
              </a:rPr>
              <a:t>下半部分实现机制</a:t>
            </a:r>
          </a:p>
        </p:txBody>
      </p:sp>
      <p:sp>
        <p:nvSpPr>
          <p:cNvPr id="33795"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33796" name="Group 4"/>
          <p:cNvGrpSpPr>
            <a:grpSpLocks/>
          </p:cNvGrpSpPr>
          <p:nvPr/>
        </p:nvGrpSpPr>
        <p:grpSpPr bwMode="auto">
          <a:xfrm>
            <a:off x="2843213" y="2128838"/>
            <a:ext cx="3527425" cy="3641725"/>
            <a:chOff x="2925" y="1890"/>
            <a:chExt cx="1180" cy="1616"/>
          </a:xfrm>
        </p:grpSpPr>
        <p:sp>
          <p:nvSpPr>
            <p:cNvPr id="33797" name="Text Box 5"/>
            <p:cNvSpPr txBox="1">
              <a:spLocks noChangeArrowheads="1"/>
            </p:cNvSpPr>
            <p:nvPr/>
          </p:nvSpPr>
          <p:spPr bwMode="auto">
            <a:xfrm>
              <a:off x="2925" y="1890"/>
              <a:ext cx="1180" cy="257"/>
            </a:xfrm>
            <a:prstGeom prst="rect">
              <a:avLst/>
            </a:prstGeom>
            <a:solidFill>
              <a:srgbClr val="66FFCC"/>
            </a:solidFill>
            <a:ln w="12700" cap="sq">
              <a:noFill/>
              <a:miter lim="800000"/>
              <a:headEnd type="none" w="sm" len="sm"/>
              <a:tailEnd type="none" w="sm" len="sm"/>
            </a:ln>
          </p:spPr>
          <p:txBody>
            <a:bodyPr>
              <a:spAutoFit/>
            </a:bodyPr>
            <a:lstStyle/>
            <a:p>
              <a:r>
                <a:rPr lang="en-US" altLang="zh-CN" sz="3200">
                  <a:ea typeface="华文新魏" pitchFamily="2" charset="-122"/>
                </a:rPr>
                <a:t>bottom half</a:t>
              </a:r>
            </a:p>
          </p:txBody>
        </p:sp>
        <p:sp>
          <p:nvSpPr>
            <p:cNvPr id="33798" name="Text Box 7"/>
            <p:cNvSpPr txBox="1">
              <a:spLocks noChangeArrowheads="1"/>
            </p:cNvSpPr>
            <p:nvPr/>
          </p:nvSpPr>
          <p:spPr bwMode="auto">
            <a:xfrm>
              <a:off x="2925" y="2432"/>
              <a:ext cx="1180" cy="257"/>
            </a:xfrm>
            <a:prstGeom prst="rect">
              <a:avLst/>
            </a:prstGeom>
            <a:solidFill>
              <a:srgbClr val="66FFCC"/>
            </a:solidFill>
            <a:ln w="12700" cap="sq">
              <a:noFill/>
              <a:miter lim="800000"/>
              <a:headEnd type="none" w="sm" len="sm"/>
              <a:tailEnd type="none" w="sm" len="sm"/>
            </a:ln>
          </p:spPr>
          <p:txBody>
            <a:bodyPr>
              <a:spAutoFit/>
            </a:bodyPr>
            <a:lstStyle/>
            <a:p>
              <a:r>
                <a:rPr lang="en-US" altLang="zh-CN" sz="3200">
                  <a:ea typeface="华文新魏" pitchFamily="2" charset="-122"/>
                </a:rPr>
                <a:t>tasklet</a:t>
              </a:r>
            </a:p>
          </p:txBody>
        </p:sp>
        <p:sp>
          <p:nvSpPr>
            <p:cNvPr id="33799" name="Text Box 8"/>
            <p:cNvSpPr txBox="1">
              <a:spLocks noChangeArrowheads="1"/>
            </p:cNvSpPr>
            <p:nvPr/>
          </p:nvSpPr>
          <p:spPr bwMode="auto">
            <a:xfrm>
              <a:off x="2925" y="2840"/>
              <a:ext cx="1180" cy="257"/>
            </a:xfrm>
            <a:prstGeom prst="rect">
              <a:avLst/>
            </a:prstGeom>
            <a:solidFill>
              <a:srgbClr val="66FFCC"/>
            </a:solidFill>
            <a:ln w="12700" cap="sq">
              <a:noFill/>
              <a:miter lim="800000"/>
              <a:headEnd type="none" w="sm" len="sm"/>
              <a:tailEnd type="none" w="sm" len="sm"/>
            </a:ln>
          </p:spPr>
          <p:txBody>
            <a:bodyPr>
              <a:spAutoFit/>
            </a:bodyPr>
            <a:lstStyle/>
            <a:p>
              <a:r>
                <a:rPr lang="en-US" altLang="zh-CN" sz="3200">
                  <a:ea typeface="华文新魏" pitchFamily="2" charset="-122"/>
                </a:rPr>
                <a:t> work queue</a:t>
              </a:r>
            </a:p>
          </p:txBody>
        </p:sp>
        <p:sp>
          <p:nvSpPr>
            <p:cNvPr id="33800" name="Text Box 9"/>
            <p:cNvSpPr txBox="1">
              <a:spLocks noChangeArrowheads="1"/>
            </p:cNvSpPr>
            <p:nvPr/>
          </p:nvSpPr>
          <p:spPr bwMode="auto">
            <a:xfrm>
              <a:off x="2925" y="3249"/>
              <a:ext cx="1180" cy="257"/>
            </a:xfrm>
            <a:prstGeom prst="rect">
              <a:avLst/>
            </a:prstGeom>
            <a:solidFill>
              <a:srgbClr val="66FFCC"/>
            </a:solidFill>
            <a:ln w="12700" cap="sq">
              <a:noFill/>
              <a:miter lim="800000"/>
              <a:headEnd type="none" w="sm" len="sm"/>
              <a:tailEnd type="none" w="sm" len="sm"/>
            </a:ln>
          </p:spPr>
          <p:txBody>
            <a:bodyPr>
              <a:spAutoFit/>
            </a:bodyPr>
            <a:lstStyle/>
            <a:p>
              <a:r>
                <a:rPr lang="en-US" altLang="zh-CN" sz="3200">
                  <a:ea typeface="华文新魏" pitchFamily="2" charset="-122"/>
                </a:rPr>
                <a:t>softirq</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685800"/>
            <a:ext cx="7543800" cy="762000"/>
          </a:xfrm>
        </p:spPr>
        <p:txBody>
          <a:bodyPr/>
          <a:lstStyle/>
          <a:p>
            <a:pPr eaLnBrk="1" hangingPunct="1"/>
            <a:r>
              <a:rPr lang="zh-CN" altLang="en-US" sz="4800" smtClean="0">
                <a:solidFill>
                  <a:srgbClr val="FF0000"/>
                </a:solidFill>
                <a:latin typeface="仿宋_GB2312" pitchFamily="49" charset="-122"/>
                <a:ea typeface="仿宋_GB2312" pitchFamily="49" charset="-122"/>
              </a:rPr>
              <a:t>处理器管理</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34819" name="Rectangle 3"/>
          <p:cNvSpPr>
            <a:spLocks noGrp="1" noChangeArrowheads="1"/>
          </p:cNvSpPr>
          <p:nvPr>
            <p:ph type="body" idx="1"/>
          </p:nvPr>
        </p:nvSpPr>
        <p:spPr>
          <a:xfrm>
            <a:off x="4953000" y="-4267200"/>
            <a:ext cx="8382000" cy="5181600"/>
          </a:xfrm>
        </p:spPr>
        <p:txBody>
          <a:bodyPr/>
          <a:lstStyle/>
          <a:p>
            <a:pPr eaLnBrk="1" hangingPunct="1">
              <a:buFontTx/>
              <a:buNone/>
            </a:pPr>
            <a:r>
              <a:rPr lang="en-US" altLang="zh-CN" smtClean="0">
                <a:latin typeface="宋体" pitchFamily="2" charset="-122"/>
              </a:rPr>
              <a:t>   </a:t>
            </a:r>
            <a:r>
              <a:rPr lang="en-US" altLang="zh-CN" sz="4000" smtClean="0"/>
              <a:t> </a:t>
            </a:r>
            <a:r>
              <a:rPr lang="zh-CN" altLang="en-US" b="1" smtClean="0">
                <a:solidFill>
                  <a:srgbClr val="9933FF"/>
                </a:solidFill>
              </a:rPr>
              <a:t>多道技术</a:t>
            </a:r>
          </a:p>
          <a:p>
            <a:pPr eaLnBrk="1" hangingPunct="1">
              <a:buFontTx/>
              <a:buNone/>
            </a:pPr>
            <a:endParaRPr lang="en-US" altLang="zh-CN" smtClean="0"/>
          </a:p>
        </p:txBody>
      </p:sp>
      <p:grpSp>
        <p:nvGrpSpPr>
          <p:cNvPr id="34820" name="Group 20"/>
          <p:cNvGrpSpPr>
            <a:grpSpLocks/>
          </p:cNvGrpSpPr>
          <p:nvPr/>
        </p:nvGrpSpPr>
        <p:grpSpPr bwMode="auto">
          <a:xfrm>
            <a:off x="1143000" y="1295400"/>
            <a:ext cx="6710363" cy="4953000"/>
            <a:chOff x="720" y="816"/>
            <a:chExt cx="4227" cy="3120"/>
          </a:xfrm>
        </p:grpSpPr>
        <p:sp>
          <p:nvSpPr>
            <p:cNvPr id="34821" name="Text Box 5"/>
            <p:cNvSpPr txBox="1">
              <a:spLocks noChangeArrowheads="1"/>
            </p:cNvSpPr>
            <p:nvPr/>
          </p:nvSpPr>
          <p:spPr bwMode="auto">
            <a:xfrm>
              <a:off x="1971" y="816"/>
              <a:ext cx="2250" cy="542"/>
            </a:xfrm>
            <a:prstGeom prst="rect">
              <a:avLst/>
            </a:prstGeom>
            <a:solidFill>
              <a:srgbClr val="CCFFCC"/>
            </a:solidFill>
            <a:ln w="9525">
              <a:noFill/>
              <a:miter lim="800000"/>
              <a:headEnd/>
              <a:tailEnd/>
            </a:ln>
          </p:spPr>
          <p:txBody>
            <a:bodyPr/>
            <a:lstStyle/>
            <a:p>
              <a:pPr algn="just" eaLnBrk="0" hangingPunct="0"/>
              <a:r>
                <a:rPr kumimoji="0" lang="en-US" altLang="zh-CN" sz="2400" b="1">
                  <a:solidFill>
                    <a:srgbClr val="008000"/>
                  </a:solidFill>
                  <a:latin typeface="仿宋_GB2312" pitchFamily="49" charset="-122"/>
                </a:rPr>
                <a:t>  </a:t>
              </a:r>
              <a:r>
                <a:rPr kumimoji="0" lang="zh-CN" altLang="en-US" sz="2800" b="1">
                  <a:solidFill>
                    <a:srgbClr val="008000"/>
                  </a:solidFill>
                  <a:latin typeface="仿宋_GB2312" pitchFamily="49" charset="-122"/>
                </a:rPr>
                <a:t>多道程序设计技术</a:t>
              </a:r>
            </a:p>
          </p:txBody>
        </p:sp>
        <p:sp>
          <p:nvSpPr>
            <p:cNvPr id="34822" name="Text Box 6"/>
            <p:cNvSpPr txBox="1">
              <a:spLocks noChangeArrowheads="1"/>
            </p:cNvSpPr>
            <p:nvPr/>
          </p:nvSpPr>
          <p:spPr bwMode="auto">
            <a:xfrm>
              <a:off x="720" y="2033"/>
              <a:ext cx="624" cy="1855"/>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为什么要引入多道程序设计技 术  </a:t>
              </a:r>
              <a:r>
                <a:rPr kumimoji="0" lang="en-US" altLang="zh-CN" sz="2400" b="1">
                  <a:solidFill>
                    <a:srgbClr val="008000"/>
                  </a:solidFill>
                  <a:latin typeface="仿宋_GB2312" pitchFamily="49" charset="-122"/>
                </a:rPr>
                <a:t>?</a:t>
              </a:r>
            </a:p>
          </p:txBody>
        </p:sp>
        <p:sp>
          <p:nvSpPr>
            <p:cNvPr id="34823" name="Text Box 7"/>
            <p:cNvSpPr txBox="1">
              <a:spLocks noChangeArrowheads="1"/>
            </p:cNvSpPr>
            <p:nvPr/>
          </p:nvSpPr>
          <p:spPr bwMode="auto">
            <a:xfrm>
              <a:off x="2380" y="1901"/>
              <a:ext cx="1432" cy="541"/>
            </a:xfrm>
            <a:prstGeom prst="rect">
              <a:avLst/>
            </a:prstGeom>
            <a:solidFill>
              <a:srgbClr val="CCFFCC"/>
            </a:solidFill>
            <a:ln w="9525">
              <a:noFill/>
              <a:miter lim="800000"/>
              <a:headEnd/>
              <a:tailEnd/>
            </a:ln>
          </p:spPr>
          <p:txBody>
            <a:bodyPr/>
            <a:lstStyle/>
            <a:p>
              <a:pPr algn="just" eaLnBrk="0" hangingPunct="0"/>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多道特征</a:t>
              </a:r>
            </a:p>
          </p:txBody>
        </p:sp>
        <p:sp>
          <p:nvSpPr>
            <p:cNvPr id="34824" name="Text Box 8"/>
            <p:cNvSpPr txBox="1">
              <a:spLocks noChangeArrowheads="1"/>
            </p:cNvSpPr>
            <p:nvPr/>
          </p:nvSpPr>
          <p:spPr bwMode="auto">
            <a:xfrm>
              <a:off x="2271" y="2525"/>
              <a:ext cx="513" cy="1411"/>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多</a:t>
              </a:r>
            </a:p>
            <a:p>
              <a:pPr algn="just" eaLnBrk="0" hangingPunct="0"/>
              <a:r>
                <a:rPr kumimoji="0" lang="zh-CN" altLang="en-US" sz="2400" b="1">
                  <a:solidFill>
                    <a:srgbClr val="008000"/>
                  </a:solidFill>
                  <a:latin typeface="仿宋_GB2312" pitchFamily="49" charset="-122"/>
                </a:rPr>
                <a:t>道</a:t>
              </a:r>
            </a:p>
            <a:p>
              <a:pPr algn="just" eaLnBrk="0" hangingPunct="0"/>
              <a:r>
                <a:rPr kumimoji="0" lang="zh-CN" altLang="en-US" sz="2400" b="1">
                  <a:solidFill>
                    <a:srgbClr val="008000"/>
                  </a:solidFill>
                  <a:latin typeface="仿宋_GB2312" pitchFamily="49" charset="-122"/>
                </a:rPr>
                <a:t>独</a:t>
              </a:r>
            </a:p>
            <a:p>
              <a:pPr algn="just" eaLnBrk="0" hangingPunct="0"/>
              <a:r>
                <a:rPr kumimoji="0" lang="zh-CN" altLang="en-US" sz="2400" b="1">
                  <a:solidFill>
                    <a:srgbClr val="008000"/>
                  </a:solidFill>
                  <a:latin typeface="仿宋_GB2312" pitchFamily="49" charset="-122"/>
                </a:rPr>
                <a:t>立</a:t>
              </a:r>
            </a:p>
            <a:p>
              <a:pPr algn="just" eaLnBrk="0" hangingPunct="0"/>
              <a:r>
                <a:rPr kumimoji="0" lang="zh-CN" altLang="en-US" sz="2400" b="1">
                  <a:solidFill>
                    <a:srgbClr val="008000"/>
                  </a:solidFill>
                  <a:latin typeface="仿宋_GB2312" pitchFamily="49" charset="-122"/>
                </a:rPr>
                <a:t>运</a:t>
              </a:r>
            </a:p>
            <a:p>
              <a:pPr algn="just" eaLnBrk="0" hangingPunct="0"/>
              <a:r>
                <a:rPr kumimoji="0" lang="zh-CN" altLang="en-US" sz="2400" b="1">
                  <a:solidFill>
                    <a:srgbClr val="008000"/>
                  </a:solidFill>
                  <a:latin typeface="仿宋_GB2312" pitchFamily="49" charset="-122"/>
                </a:rPr>
                <a:t>行</a:t>
              </a:r>
            </a:p>
          </p:txBody>
        </p:sp>
        <p:sp>
          <p:nvSpPr>
            <p:cNvPr id="34825" name="Text Box 9"/>
            <p:cNvSpPr txBox="1">
              <a:spLocks noChangeArrowheads="1"/>
            </p:cNvSpPr>
            <p:nvPr/>
          </p:nvSpPr>
          <p:spPr bwMode="auto">
            <a:xfrm>
              <a:off x="2784" y="2525"/>
              <a:ext cx="576" cy="1383"/>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宏</a:t>
              </a:r>
            </a:p>
            <a:p>
              <a:pPr algn="just" eaLnBrk="0" hangingPunct="0"/>
              <a:r>
                <a:rPr kumimoji="0" lang="zh-CN" altLang="en-US" sz="2400" b="1">
                  <a:solidFill>
                    <a:srgbClr val="008000"/>
                  </a:solidFill>
                  <a:latin typeface="仿宋_GB2312" pitchFamily="49" charset="-122"/>
                </a:rPr>
                <a:t>观</a:t>
              </a:r>
            </a:p>
            <a:p>
              <a:pPr algn="just" eaLnBrk="0" hangingPunct="0"/>
              <a:r>
                <a:rPr kumimoji="0" lang="zh-CN" altLang="en-US" sz="2400" b="1">
                  <a:solidFill>
                    <a:srgbClr val="008000"/>
                  </a:solidFill>
                  <a:latin typeface="仿宋_GB2312" pitchFamily="49" charset="-122"/>
                </a:rPr>
                <a:t>上</a:t>
              </a:r>
            </a:p>
            <a:p>
              <a:pPr algn="just" eaLnBrk="0" hangingPunct="0"/>
              <a:r>
                <a:rPr kumimoji="0" lang="zh-CN" altLang="en-US" sz="2400" b="1">
                  <a:solidFill>
                    <a:srgbClr val="008000"/>
                  </a:solidFill>
                  <a:latin typeface="仿宋_GB2312" pitchFamily="49" charset="-122"/>
                </a:rPr>
                <a:t>并</a:t>
              </a:r>
            </a:p>
            <a:p>
              <a:pPr algn="just" eaLnBrk="0" hangingPunct="0"/>
              <a:r>
                <a:rPr kumimoji="0" lang="zh-CN" altLang="en-US" sz="2400" b="1">
                  <a:solidFill>
                    <a:srgbClr val="008000"/>
                  </a:solidFill>
                  <a:latin typeface="仿宋_GB2312" pitchFamily="49" charset="-122"/>
                </a:rPr>
                <a:t>行</a:t>
              </a:r>
            </a:p>
          </p:txBody>
        </p:sp>
        <p:sp>
          <p:nvSpPr>
            <p:cNvPr id="34826" name="Text Box 10"/>
            <p:cNvSpPr txBox="1">
              <a:spLocks noChangeArrowheads="1"/>
            </p:cNvSpPr>
            <p:nvPr/>
          </p:nvSpPr>
          <p:spPr bwMode="auto">
            <a:xfrm>
              <a:off x="3360" y="2525"/>
              <a:ext cx="581" cy="1411"/>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微</a:t>
              </a:r>
            </a:p>
            <a:p>
              <a:pPr algn="just" eaLnBrk="0" hangingPunct="0"/>
              <a:r>
                <a:rPr kumimoji="0" lang="zh-CN" altLang="en-US" sz="2400" b="1">
                  <a:solidFill>
                    <a:srgbClr val="008000"/>
                  </a:solidFill>
                  <a:latin typeface="仿宋_GB2312" pitchFamily="49" charset="-122"/>
                </a:rPr>
                <a:t>观</a:t>
              </a:r>
            </a:p>
            <a:p>
              <a:pPr algn="just" eaLnBrk="0" hangingPunct="0"/>
              <a:r>
                <a:rPr kumimoji="0" lang="zh-CN" altLang="en-US" sz="2400" b="1">
                  <a:solidFill>
                    <a:srgbClr val="008000"/>
                  </a:solidFill>
                  <a:latin typeface="仿宋_GB2312" pitchFamily="49" charset="-122"/>
                </a:rPr>
                <a:t>上</a:t>
              </a:r>
            </a:p>
            <a:p>
              <a:pPr algn="just" eaLnBrk="0" hangingPunct="0"/>
              <a:r>
                <a:rPr kumimoji="0" lang="zh-CN" altLang="en-US" sz="2400" b="1">
                  <a:solidFill>
                    <a:srgbClr val="008000"/>
                  </a:solidFill>
                  <a:latin typeface="仿宋_GB2312" pitchFamily="49" charset="-122"/>
                </a:rPr>
                <a:t>串</a:t>
              </a:r>
            </a:p>
            <a:p>
              <a:pPr algn="just" eaLnBrk="0" hangingPunct="0"/>
              <a:r>
                <a:rPr kumimoji="0" lang="zh-CN" altLang="en-US" sz="2400" b="1">
                  <a:solidFill>
                    <a:srgbClr val="008000"/>
                  </a:solidFill>
                  <a:latin typeface="仿宋_GB2312" pitchFamily="49" charset="-122"/>
                </a:rPr>
                <a:t>行</a:t>
              </a:r>
            </a:p>
          </p:txBody>
        </p:sp>
        <p:sp>
          <p:nvSpPr>
            <p:cNvPr id="34827" name="AutoShape 11"/>
            <p:cNvSpPr>
              <a:spLocks/>
            </p:cNvSpPr>
            <p:nvPr/>
          </p:nvSpPr>
          <p:spPr bwMode="auto">
            <a:xfrm rot="-5400000">
              <a:off x="2939" y="1612"/>
              <a:ext cx="313" cy="1432"/>
            </a:xfrm>
            <a:prstGeom prst="leftBrace">
              <a:avLst>
                <a:gd name="adj1" fmla="val 38126"/>
                <a:gd name="adj2" fmla="val 50000"/>
              </a:avLst>
            </a:prstGeom>
            <a:solidFill>
              <a:srgbClr val="CCFFCC"/>
            </a:solidFill>
            <a:ln w="28575">
              <a:solidFill>
                <a:srgbClr val="000000"/>
              </a:solidFill>
              <a:round/>
              <a:headEnd/>
              <a:tailEnd/>
            </a:ln>
          </p:spPr>
          <p:txBody>
            <a:bodyPr/>
            <a:lstStyle/>
            <a:p>
              <a:endParaRPr lang="zh-CN" altLang="en-US"/>
            </a:p>
          </p:txBody>
        </p:sp>
        <p:sp>
          <p:nvSpPr>
            <p:cNvPr id="34828" name="Text Box 12"/>
            <p:cNvSpPr txBox="1">
              <a:spLocks noChangeArrowheads="1"/>
            </p:cNvSpPr>
            <p:nvPr/>
          </p:nvSpPr>
          <p:spPr bwMode="auto">
            <a:xfrm>
              <a:off x="4128" y="1876"/>
              <a:ext cx="819" cy="2032"/>
            </a:xfrm>
            <a:prstGeom prst="rect">
              <a:avLst/>
            </a:prstGeom>
            <a:solidFill>
              <a:srgbClr val="CCFFCC"/>
            </a:solidFill>
            <a:ln w="9525">
              <a:noFill/>
              <a:miter lim="800000"/>
              <a:headEnd/>
              <a:tailEnd/>
            </a:ln>
          </p:spPr>
          <p:txBody>
            <a:bodyPr/>
            <a:lstStyle/>
            <a:p>
              <a:pPr algn="just" eaLnBrk="0" hangingPunct="0"/>
              <a:r>
                <a:rPr kumimoji="0" lang="zh-CN" altLang="en-US" sz="2800" b="1">
                  <a:solidFill>
                    <a:srgbClr val="008000"/>
                  </a:solidFill>
                  <a:latin typeface="仿宋_GB2312" pitchFamily="49" charset="-122"/>
                </a:rPr>
                <a:t>引入多道程序设计技术的优点</a:t>
              </a:r>
            </a:p>
          </p:txBody>
        </p:sp>
        <p:sp>
          <p:nvSpPr>
            <p:cNvPr id="34829" name="Line 13"/>
            <p:cNvSpPr>
              <a:spLocks noChangeShapeType="1"/>
            </p:cNvSpPr>
            <p:nvPr/>
          </p:nvSpPr>
          <p:spPr bwMode="auto">
            <a:xfrm flipH="1">
              <a:off x="1056" y="1093"/>
              <a:ext cx="1733" cy="940"/>
            </a:xfrm>
            <a:prstGeom prst="line">
              <a:avLst/>
            </a:prstGeom>
            <a:noFill/>
            <a:ln w="28575">
              <a:solidFill>
                <a:srgbClr val="000000"/>
              </a:solidFill>
              <a:round/>
              <a:headEnd/>
              <a:tailEnd/>
            </a:ln>
          </p:spPr>
          <p:txBody>
            <a:bodyPr/>
            <a:lstStyle/>
            <a:p>
              <a:endParaRPr lang="zh-CN" altLang="en-US"/>
            </a:p>
          </p:txBody>
        </p:sp>
        <p:sp>
          <p:nvSpPr>
            <p:cNvPr id="34830" name="Line 14"/>
            <p:cNvSpPr>
              <a:spLocks noChangeShapeType="1"/>
            </p:cNvSpPr>
            <p:nvPr/>
          </p:nvSpPr>
          <p:spPr bwMode="auto">
            <a:xfrm>
              <a:off x="2789" y="1087"/>
              <a:ext cx="1723" cy="774"/>
            </a:xfrm>
            <a:prstGeom prst="line">
              <a:avLst/>
            </a:prstGeom>
            <a:noFill/>
            <a:ln w="28575">
              <a:solidFill>
                <a:srgbClr val="000000"/>
              </a:solidFill>
              <a:round/>
              <a:headEnd/>
              <a:tailEnd/>
            </a:ln>
          </p:spPr>
          <p:txBody>
            <a:bodyPr/>
            <a:lstStyle/>
            <a:p>
              <a:endParaRPr lang="zh-CN" altLang="en-US"/>
            </a:p>
          </p:txBody>
        </p:sp>
        <p:sp>
          <p:nvSpPr>
            <p:cNvPr id="34831" name="Line 15"/>
            <p:cNvSpPr>
              <a:spLocks noChangeShapeType="1"/>
            </p:cNvSpPr>
            <p:nvPr/>
          </p:nvSpPr>
          <p:spPr bwMode="auto">
            <a:xfrm>
              <a:off x="2789" y="1087"/>
              <a:ext cx="205" cy="814"/>
            </a:xfrm>
            <a:prstGeom prst="line">
              <a:avLst/>
            </a:prstGeom>
            <a:noFill/>
            <a:ln w="28575">
              <a:solidFill>
                <a:srgbClr val="000000"/>
              </a:solidFill>
              <a:round/>
              <a:headEnd/>
              <a:tailEnd/>
            </a:ln>
          </p:spPr>
          <p:txBody>
            <a:bodyPr/>
            <a:lstStyle/>
            <a:p>
              <a:endParaRPr lang="zh-CN" altLang="en-US"/>
            </a:p>
          </p:txBody>
        </p:sp>
        <p:sp>
          <p:nvSpPr>
            <p:cNvPr id="34832" name="Text Box 17"/>
            <p:cNvSpPr txBox="1">
              <a:spLocks noChangeArrowheads="1"/>
            </p:cNvSpPr>
            <p:nvPr/>
          </p:nvSpPr>
          <p:spPr bwMode="auto">
            <a:xfrm>
              <a:off x="1440" y="2088"/>
              <a:ext cx="768" cy="1800"/>
            </a:xfrm>
            <a:prstGeom prst="rect">
              <a:avLst/>
            </a:prstGeom>
            <a:solidFill>
              <a:srgbClr val="CCFFCC"/>
            </a:solidFill>
            <a:ln w="9525">
              <a:noFill/>
              <a:miter lim="800000"/>
              <a:headEnd/>
              <a:tailEnd/>
            </a:ln>
          </p:spPr>
          <p:txBody>
            <a:bodyPr/>
            <a:lstStyle/>
            <a:p>
              <a:pPr algn="just" eaLnBrk="0" hangingPunct="0"/>
              <a:r>
                <a:rPr kumimoji="0" lang="zh-CN" altLang="en-US" sz="2400" b="1">
                  <a:solidFill>
                    <a:srgbClr val="008000"/>
                  </a:solidFill>
                  <a:latin typeface="仿宋_GB2312" pitchFamily="49" charset="-122"/>
                </a:rPr>
                <a:t>中断</a:t>
              </a:r>
              <a:r>
                <a:rPr kumimoji="0" lang="en-US" altLang="zh-CN" sz="2400" b="1">
                  <a:solidFill>
                    <a:srgbClr val="008000"/>
                  </a:solidFill>
                  <a:latin typeface="仿宋_GB2312" pitchFamily="49" charset="-122"/>
                </a:rPr>
                <a:t>+</a:t>
              </a:r>
              <a:r>
                <a:rPr kumimoji="0" lang="zh-CN" altLang="en-US" sz="2400" b="1">
                  <a:solidFill>
                    <a:srgbClr val="008000"/>
                  </a:solidFill>
                  <a:latin typeface="仿宋_GB2312" pitchFamily="49" charset="-122"/>
                </a:rPr>
                <a:t>通道</a:t>
              </a:r>
              <a:r>
                <a:rPr kumimoji="0" lang="en-US" altLang="zh-CN" sz="2400" b="1">
                  <a:solidFill>
                    <a:srgbClr val="008000"/>
                  </a:solidFill>
                  <a:latin typeface="仿宋_GB2312" pitchFamily="49" charset="-122"/>
                </a:rPr>
                <a:t>---</a:t>
              </a:r>
              <a:r>
                <a:rPr kumimoji="0" lang="zh-CN" altLang="en-US" sz="2400" b="1">
                  <a:solidFill>
                    <a:srgbClr val="008000"/>
                  </a:solidFill>
                  <a:latin typeface="仿宋_GB2312" pitchFamily="49" charset="-122"/>
                </a:rPr>
                <a:t>多道程序设计技术的基础</a:t>
              </a:r>
            </a:p>
          </p:txBody>
        </p:sp>
        <p:sp>
          <p:nvSpPr>
            <p:cNvPr id="34833" name="Line 18"/>
            <p:cNvSpPr>
              <a:spLocks noChangeShapeType="1"/>
            </p:cNvSpPr>
            <p:nvPr/>
          </p:nvSpPr>
          <p:spPr bwMode="auto">
            <a:xfrm flipH="1">
              <a:off x="1872" y="1148"/>
              <a:ext cx="912" cy="885"/>
            </a:xfrm>
            <a:prstGeom prst="line">
              <a:avLst/>
            </a:prstGeom>
            <a:noFill/>
            <a:ln w="28575"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11188" y="188913"/>
            <a:ext cx="7772400" cy="1143000"/>
          </a:xfrm>
        </p:spPr>
        <p:txBody>
          <a:bodyPr/>
          <a:lstStyle/>
          <a:p>
            <a:r>
              <a:rPr lang="zh-CN" altLang="en-US" smtClean="0">
                <a:solidFill>
                  <a:srgbClr val="FF0000"/>
                </a:solidFill>
                <a:latin typeface="仿宋_GB2312" pitchFamily="49" charset="-122"/>
                <a:ea typeface="仿宋_GB2312" pitchFamily="49" charset="-122"/>
              </a:rPr>
              <a:t>多道程序运行的例子</a:t>
            </a:r>
          </a:p>
        </p:txBody>
      </p:sp>
      <p:grpSp>
        <p:nvGrpSpPr>
          <p:cNvPr id="2" name="Group 2"/>
          <p:cNvGrpSpPr>
            <a:grpSpLocks/>
          </p:cNvGrpSpPr>
          <p:nvPr/>
        </p:nvGrpSpPr>
        <p:grpSpPr bwMode="auto">
          <a:xfrm>
            <a:off x="611560" y="1700808"/>
            <a:ext cx="7560840" cy="3888432"/>
            <a:chOff x="1380" y="682"/>
            <a:chExt cx="6912" cy="2477"/>
          </a:xfrm>
          <a:solidFill>
            <a:srgbClr val="B050A2"/>
          </a:solidFill>
        </p:grpSpPr>
        <p:grpSp>
          <p:nvGrpSpPr>
            <p:cNvPr id="3" name="Group 3"/>
            <p:cNvGrpSpPr>
              <a:grpSpLocks/>
            </p:cNvGrpSpPr>
            <p:nvPr/>
          </p:nvGrpSpPr>
          <p:grpSpPr bwMode="auto">
            <a:xfrm>
              <a:off x="1382" y="684"/>
              <a:ext cx="6907" cy="2472"/>
              <a:chOff x="1382" y="684"/>
              <a:chExt cx="6907" cy="2472"/>
            </a:xfrm>
            <a:grpFill/>
          </p:grpSpPr>
          <p:sp>
            <p:nvSpPr>
              <p:cNvPr id="155652" name="Freeform 4"/>
              <p:cNvSpPr>
                <a:spLocks/>
              </p:cNvSpPr>
              <p:nvPr/>
            </p:nvSpPr>
            <p:spPr bwMode="auto">
              <a:xfrm>
                <a:off x="1382" y="684"/>
                <a:ext cx="6907" cy="2472"/>
              </a:xfrm>
              <a:custGeom>
                <a:avLst/>
                <a:gdLst/>
                <a:ahLst/>
                <a:cxnLst>
                  <a:cxn ang="0">
                    <a:pos x="0" y="2472"/>
                  </a:cxn>
                  <a:cxn ang="0">
                    <a:pos x="6908" y="2472"/>
                  </a:cxn>
                  <a:cxn ang="0">
                    <a:pos x="6908" y="0"/>
                  </a:cxn>
                  <a:cxn ang="0">
                    <a:pos x="0" y="0"/>
                  </a:cxn>
                  <a:cxn ang="0">
                    <a:pos x="0" y="2472"/>
                  </a:cxn>
                </a:cxnLst>
                <a:rect l="0" t="0" r="r" b="b"/>
                <a:pathLst>
                  <a:path w="6907" h="2472">
                    <a:moveTo>
                      <a:pt x="0" y="2472"/>
                    </a:moveTo>
                    <a:lnTo>
                      <a:pt x="6908" y="2472"/>
                    </a:lnTo>
                    <a:lnTo>
                      <a:pt x="6908" y="0"/>
                    </a:lnTo>
                    <a:lnTo>
                      <a:pt x="0" y="0"/>
                    </a:lnTo>
                    <a:lnTo>
                      <a:pt x="0" y="2472"/>
                    </a:lnTo>
                  </a:path>
                </a:pathLst>
              </a:custGeom>
              <a:grpFill/>
              <a:ln w="9525">
                <a:noFill/>
                <a:round/>
                <a:headEnd/>
                <a:tailEnd/>
              </a:ln>
            </p:spPr>
            <p:txBody>
              <a:bodyPr/>
              <a:lstStyle/>
              <a:p>
                <a:pPr>
                  <a:defRPr/>
                </a:pPr>
                <a:endParaRPr lang="zh-CN" altLang="en-US"/>
              </a:p>
            </p:txBody>
          </p:sp>
          <p:pic>
            <p:nvPicPr>
              <p:cNvPr id="155653" name="Picture 5"/>
              <p:cNvPicPr>
                <a:picLocks noChangeAspect="1" noChangeArrowheads="1"/>
              </p:cNvPicPr>
              <p:nvPr/>
            </p:nvPicPr>
            <p:blipFill>
              <a:blip r:embed="rId2" cstate="print"/>
              <a:srcRect/>
              <a:stretch>
                <a:fillRect/>
              </a:stretch>
            </p:blipFill>
            <p:spPr bwMode="auto">
              <a:xfrm>
                <a:off x="1380" y="682"/>
                <a:ext cx="6912" cy="2477"/>
              </a:xfrm>
              <a:prstGeom prst="rect">
                <a:avLst/>
              </a:prstGeom>
              <a:grpFill/>
            </p:spPr>
          </p:pic>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539750" y="404813"/>
            <a:ext cx="7772400" cy="1143000"/>
          </a:xfrm>
        </p:spPr>
        <p:txBody>
          <a:bodyPr/>
          <a:lstStyle/>
          <a:p>
            <a:r>
              <a:rPr lang="en-US" altLang="zh-CN" smtClean="0">
                <a:solidFill>
                  <a:srgbClr val="FF0000"/>
                </a:solidFill>
                <a:latin typeface="仿宋_GB2312" pitchFamily="49" charset="-122"/>
                <a:ea typeface="仿宋_GB2312" pitchFamily="49" charset="-122"/>
              </a:rPr>
              <a:t>cpu</a:t>
            </a:r>
            <a:r>
              <a:rPr lang="zh-CN" altLang="zh-CN" smtClean="0">
                <a:solidFill>
                  <a:srgbClr val="FF0000"/>
                </a:solidFill>
                <a:latin typeface="仿宋_GB2312" pitchFamily="49" charset="-122"/>
                <a:ea typeface="仿宋_GB2312" pitchFamily="49" charset="-122"/>
              </a:rPr>
              <a:t>利用率是内存中多道程序道数的函数</a:t>
            </a:r>
            <a:endParaRPr lang="zh-CN" altLang="en-US" smtClean="0">
              <a:solidFill>
                <a:srgbClr val="FF0000"/>
              </a:solidFill>
              <a:latin typeface="仿宋_GB2312" pitchFamily="49" charset="-122"/>
              <a:ea typeface="仿宋_GB2312" pitchFamily="49" charset="-122"/>
            </a:endParaRPr>
          </a:p>
        </p:txBody>
      </p:sp>
      <p:pic>
        <p:nvPicPr>
          <p:cNvPr id="156674" name="Picture 2" descr="未标题-2"/>
          <p:cNvPicPr>
            <a:picLocks noChangeAspect="1" noChangeArrowheads="1"/>
          </p:cNvPicPr>
          <p:nvPr/>
        </p:nvPicPr>
        <p:blipFill>
          <a:blip r:embed="rId2" cstate="print"/>
          <a:srcRect/>
          <a:stretch>
            <a:fillRect/>
          </a:stretch>
        </p:blipFill>
        <p:spPr bwMode="auto">
          <a:xfrm>
            <a:off x="1115616" y="1848746"/>
            <a:ext cx="7298119" cy="446057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4400" y="609600"/>
            <a:ext cx="7543800" cy="762000"/>
          </a:xfrm>
        </p:spPr>
        <p:txBody>
          <a:bodyPr/>
          <a:lstStyle/>
          <a:p>
            <a:pPr eaLnBrk="1" hangingPunct="1"/>
            <a:r>
              <a:rPr lang="zh-CN" altLang="en-US" smtClean="0">
                <a:solidFill>
                  <a:srgbClr val="FF0000"/>
                </a:solidFill>
                <a:latin typeface="仿宋_GB2312" pitchFamily="49" charset="-122"/>
                <a:ea typeface="仿宋_GB2312" pitchFamily="49" charset="-122"/>
              </a:rPr>
              <a:t>处理机管理</a:t>
            </a:r>
            <a:r>
              <a:rPr lang="en-US" altLang="zh-CN" smtClean="0">
                <a:solidFill>
                  <a:srgbClr val="FF0000"/>
                </a:solidFill>
                <a:latin typeface="仿宋_GB2312" pitchFamily="49" charset="-122"/>
                <a:ea typeface="仿宋_GB2312" pitchFamily="49" charset="-122"/>
              </a:rPr>
              <a:t>(7)</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37891" name="Rectangle 3"/>
          <p:cNvSpPr>
            <a:spLocks noGrp="1" noChangeArrowheads="1"/>
          </p:cNvSpPr>
          <p:nvPr>
            <p:ph type="body" idx="1"/>
          </p:nvPr>
        </p:nvSpPr>
        <p:spPr>
          <a:xfrm>
            <a:off x="7162800" y="-5029200"/>
            <a:ext cx="8077200" cy="6172200"/>
          </a:xfrm>
        </p:spPr>
        <p:txBody>
          <a:bodyPr/>
          <a:lstStyle/>
          <a:p>
            <a:pPr eaLnBrk="1" hangingPunct="1">
              <a:buFontTx/>
              <a:buNone/>
            </a:pPr>
            <a:r>
              <a:rPr lang="en-US" altLang="zh-CN" smtClean="0">
                <a:latin typeface="宋体" pitchFamily="2" charset="-122"/>
              </a:rPr>
              <a:t>    </a:t>
            </a:r>
            <a:endParaRPr lang="en-US" altLang="zh-CN" sz="4000" smtClean="0">
              <a:latin typeface="宋体" pitchFamily="2" charset="-122"/>
            </a:endParaRPr>
          </a:p>
        </p:txBody>
      </p:sp>
      <p:grpSp>
        <p:nvGrpSpPr>
          <p:cNvPr id="37892" name="Group 38"/>
          <p:cNvGrpSpPr>
            <a:grpSpLocks/>
          </p:cNvGrpSpPr>
          <p:nvPr/>
        </p:nvGrpSpPr>
        <p:grpSpPr bwMode="auto">
          <a:xfrm>
            <a:off x="1447800" y="990600"/>
            <a:ext cx="6781800" cy="5889625"/>
            <a:chOff x="912" y="768"/>
            <a:chExt cx="4272" cy="3662"/>
          </a:xfrm>
        </p:grpSpPr>
        <p:sp>
          <p:nvSpPr>
            <p:cNvPr id="37893" name="Text Box 5"/>
            <p:cNvSpPr txBox="1">
              <a:spLocks noChangeArrowheads="1"/>
            </p:cNvSpPr>
            <p:nvPr/>
          </p:nvSpPr>
          <p:spPr bwMode="auto">
            <a:xfrm>
              <a:off x="912" y="1851"/>
              <a:ext cx="398" cy="595"/>
            </a:xfrm>
            <a:prstGeom prst="rect">
              <a:avLst/>
            </a:prstGeom>
            <a:solidFill>
              <a:srgbClr val="CCFFCC"/>
            </a:solidFill>
            <a:ln w="12700">
              <a:solidFill>
                <a:srgbClr val="000000"/>
              </a:solidFill>
              <a:miter lim="800000"/>
              <a:headEnd/>
              <a:tailEnd/>
            </a:ln>
          </p:spPr>
          <p:txBody>
            <a:bodyPr/>
            <a:lstStyle/>
            <a:p>
              <a:pPr algn="just" eaLnBrk="0" hangingPunct="0"/>
              <a:r>
                <a:rPr kumimoji="0" lang="zh-CN" altLang="en-US" sz="2400" b="1">
                  <a:solidFill>
                    <a:srgbClr val="008000"/>
                  </a:solidFill>
                  <a:latin typeface="仿宋_GB2312" pitchFamily="49" charset="-122"/>
                </a:rPr>
                <a:t>进</a:t>
              </a:r>
            </a:p>
            <a:p>
              <a:pPr algn="just" eaLnBrk="0" hangingPunct="0"/>
              <a:r>
                <a:rPr kumimoji="0" lang="zh-CN" altLang="en-US" sz="2400" b="1">
                  <a:solidFill>
                    <a:srgbClr val="008000"/>
                  </a:solidFill>
                  <a:latin typeface="仿宋_GB2312" pitchFamily="49" charset="-122"/>
                </a:rPr>
                <a:t>程</a:t>
              </a:r>
            </a:p>
          </p:txBody>
        </p:sp>
        <p:sp>
          <p:nvSpPr>
            <p:cNvPr id="37894" name="Text Box 6"/>
            <p:cNvSpPr txBox="1">
              <a:spLocks noChangeArrowheads="1"/>
            </p:cNvSpPr>
            <p:nvPr/>
          </p:nvSpPr>
          <p:spPr bwMode="auto">
            <a:xfrm>
              <a:off x="1872" y="816"/>
              <a:ext cx="960" cy="336"/>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进程定义</a:t>
              </a:r>
            </a:p>
            <a:p>
              <a:pPr eaLnBrk="0" hangingPunct="0"/>
              <a:endParaRPr kumimoji="0" lang="zh-CN" altLang="en-US" b="1">
                <a:solidFill>
                  <a:srgbClr val="008000"/>
                </a:solidFill>
                <a:latin typeface="仿宋_GB2312" pitchFamily="49" charset="-122"/>
              </a:endParaRPr>
            </a:p>
            <a:p>
              <a:pPr eaLnBrk="0" hangingPunct="0"/>
              <a:endParaRPr kumimoji="0" lang="en-US" altLang="zh-CN" b="1">
                <a:solidFill>
                  <a:srgbClr val="008000"/>
                </a:solidFill>
                <a:latin typeface="仿宋_GB2312" pitchFamily="49" charset="-122"/>
              </a:endParaRPr>
            </a:p>
          </p:txBody>
        </p:sp>
        <p:sp>
          <p:nvSpPr>
            <p:cNvPr id="37895" name="Text Box 7"/>
            <p:cNvSpPr txBox="1">
              <a:spLocks noChangeArrowheads="1"/>
            </p:cNvSpPr>
            <p:nvPr/>
          </p:nvSpPr>
          <p:spPr bwMode="auto">
            <a:xfrm>
              <a:off x="1842" y="1392"/>
              <a:ext cx="942" cy="318"/>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进程属性</a:t>
              </a:r>
            </a:p>
            <a:p>
              <a:pPr eaLnBrk="0" hangingPunct="0"/>
              <a:endParaRPr kumimoji="0" lang="zh-CN" altLang="en-US" b="1">
                <a:solidFill>
                  <a:srgbClr val="008000"/>
                </a:solidFill>
                <a:latin typeface="仿宋_GB2312" pitchFamily="49" charset="-122"/>
              </a:endParaRPr>
            </a:p>
            <a:p>
              <a:pPr eaLnBrk="0" hangingPunct="0"/>
              <a:endParaRPr kumimoji="0" lang="en-US" altLang="zh-CN" b="1">
                <a:solidFill>
                  <a:srgbClr val="008000"/>
                </a:solidFill>
                <a:latin typeface="仿宋_GB2312" pitchFamily="49" charset="-122"/>
              </a:endParaRPr>
            </a:p>
          </p:txBody>
        </p:sp>
        <p:sp>
          <p:nvSpPr>
            <p:cNvPr id="37896" name="Text Box 8"/>
            <p:cNvSpPr txBox="1">
              <a:spLocks noChangeArrowheads="1"/>
            </p:cNvSpPr>
            <p:nvPr/>
          </p:nvSpPr>
          <p:spPr bwMode="auto">
            <a:xfrm>
              <a:off x="1842" y="1920"/>
              <a:ext cx="942" cy="278"/>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进程状态</a:t>
              </a:r>
            </a:p>
            <a:p>
              <a:pPr eaLnBrk="0" hangingPunct="0"/>
              <a:endParaRPr kumimoji="0" lang="zh-CN" altLang="en-US" b="1">
                <a:solidFill>
                  <a:srgbClr val="008000"/>
                </a:solidFill>
                <a:latin typeface="仿宋_GB2312" pitchFamily="49" charset="-122"/>
              </a:endParaRPr>
            </a:p>
            <a:p>
              <a:pPr eaLnBrk="0" hangingPunct="0"/>
              <a:endParaRPr kumimoji="0" lang="en-US" altLang="zh-CN" b="1">
                <a:solidFill>
                  <a:srgbClr val="008000"/>
                </a:solidFill>
                <a:latin typeface="仿宋_GB2312" pitchFamily="49" charset="-122"/>
              </a:endParaRPr>
            </a:p>
          </p:txBody>
        </p:sp>
        <p:sp>
          <p:nvSpPr>
            <p:cNvPr id="37897" name="Text Box 9"/>
            <p:cNvSpPr txBox="1">
              <a:spLocks noChangeArrowheads="1"/>
            </p:cNvSpPr>
            <p:nvPr/>
          </p:nvSpPr>
          <p:spPr bwMode="auto">
            <a:xfrm>
              <a:off x="1824" y="2592"/>
              <a:ext cx="960" cy="288"/>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进程组成</a:t>
              </a:r>
            </a:p>
            <a:p>
              <a:pPr eaLnBrk="0" hangingPunct="0"/>
              <a:endParaRPr kumimoji="0" lang="zh-CN" altLang="en-US" b="1">
                <a:solidFill>
                  <a:srgbClr val="008000"/>
                </a:solidFill>
                <a:latin typeface="仿宋_GB2312" pitchFamily="49" charset="-122"/>
              </a:endParaRPr>
            </a:p>
            <a:p>
              <a:pPr eaLnBrk="0" hangingPunct="0"/>
              <a:endParaRPr kumimoji="0" lang="en-US" altLang="zh-CN" b="1">
                <a:solidFill>
                  <a:srgbClr val="008000"/>
                </a:solidFill>
                <a:latin typeface="仿宋_GB2312" pitchFamily="49" charset="-122"/>
              </a:endParaRPr>
            </a:p>
          </p:txBody>
        </p:sp>
        <p:sp>
          <p:nvSpPr>
            <p:cNvPr id="37898" name="Text Box 10"/>
            <p:cNvSpPr txBox="1">
              <a:spLocks noChangeArrowheads="1"/>
            </p:cNvSpPr>
            <p:nvPr/>
          </p:nvSpPr>
          <p:spPr bwMode="auto">
            <a:xfrm>
              <a:off x="1842" y="3114"/>
              <a:ext cx="1086" cy="342"/>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进程上下文</a:t>
              </a:r>
            </a:p>
            <a:p>
              <a:pPr eaLnBrk="0" hangingPunct="0"/>
              <a:endParaRPr kumimoji="0" lang="en-US" altLang="zh-CN" b="1">
                <a:solidFill>
                  <a:srgbClr val="008000"/>
                </a:solidFill>
                <a:latin typeface="仿宋_GB2312" pitchFamily="49" charset="-122"/>
              </a:endParaRPr>
            </a:p>
          </p:txBody>
        </p:sp>
        <p:sp>
          <p:nvSpPr>
            <p:cNvPr id="37899" name="Text Box 11"/>
            <p:cNvSpPr txBox="1">
              <a:spLocks noChangeArrowheads="1"/>
            </p:cNvSpPr>
            <p:nvPr/>
          </p:nvSpPr>
          <p:spPr bwMode="auto">
            <a:xfrm>
              <a:off x="3072" y="1248"/>
              <a:ext cx="1344" cy="576"/>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结构性 共享性</a:t>
              </a:r>
            </a:p>
            <a:p>
              <a:pPr eaLnBrk="0" hangingPunct="0"/>
              <a:r>
                <a:rPr kumimoji="0" lang="zh-CN" altLang="en-US" b="1">
                  <a:solidFill>
                    <a:srgbClr val="008000"/>
                  </a:solidFill>
                  <a:latin typeface="仿宋_GB2312" pitchFamily="49" charset="-122"/>
                </a:rPr>
                <a:t>动态性 独立性</a:t>
              </a:r>
            </a:p>
            <a:p>
              <a:pPr eaLnBrk="0" hangingPunct="0"/>
              <a:r>
                <a:rPr kumimoji="0" lang="zh-CN" altLang="en-US" b="1">
                  <a:solidFill>
                    <a:srgbClr val="008000"/>
                  </a:solidFill>
                  <a:latin typeface="仿宋_GB2312" pitchFamily="49" charset="-122"/>
                </a:rPr>
                <a:t>制约性 并发性</a:t>
              </a:r>
            </a:p>
          </p:txBody>
        </p:sp>
        <p:sp>
          <p:nvSpPr>
            <p:cNvPr id="37900" name="Text Box 12"/>
            <p:cNvSpPr txBox="1">
              <a:spLocks noChangeArrowheads="1"/>
            </p:cNvSpPr>
            <p:nvPr/>
          </p:nvSpPr>
          <p:spPr bwMode="auto">
            <a:xfrm>
              <a:off x="3088" y="768"/>
              <a:ext cx="1328" cy="432"/>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单线程进程定义</a:t>
              </a:r>
            </a:p>
            <a:p>
              <a:pPr eaLnBrk="0" hangingPunct="0"/>
              <a:r>
                <a:rPr kumimoji="0" lang="zh-CN" altLang="en-US" b="1">
                  <a:solidFill>
                    <a:srgbClr val="008000"/>
                  </a:solidFill>
                  <a:latin typeface="仿宋_GB2312" pitchFamily="49" charset="-122"/>
                </a:rPr>
                <a:t>多线程进程定义</a:t>
              </a:r>
            </a:p>
            <a:p>
              <a:pPr eaLnBrk="0" hangingPunct="0"/>
              <a:endParaRPr kumimoji="0" lang="en-US" altLang="zh-CN" b="1">
                <a:solidFill>
                  <a:srgbClr val="008000"/>
                </a:solidFill>
                <a:latin typeface="仿宋_GB2312" pitchFamily="49" charset="-122"/>
              </a:endParaRPr>
            </a:p>
          </p:txBody>
        </p:sp>
        <p:sp>
          <p:nvSpPr>
            <p:cNvPr id="37901" name="Text Box 13"/>
            <p:cNvSpPr txBox="1">
              <a:spLocks noChangeArrowheads="1"/>
            </p:cNvSpPr>
            <p:nvPr/>
          </p:nvSpPr>
          <p:spPr bwMode="auto">
            <a:xfrm>
              <a:off x="3029" y="1872"/>
              <a:ext cx="1291" cy="624"/>
            </a:xfrm>
            <a:prstGeom prst="rect">
              <a:avLst/>
            </a:prstGeom>
            <a:solidFill>
              <a:srgbClr val="CCFFCC"/>
            </a:solidFill>
            <a:ln w="12700">
              <a:solidFill>
                <a:srgbClr val="000000"/>
              </a:solidFill>
              <a:miter lim="800000"/>
              <a:headEnd/>
              <a:tailEnd/>
            </a:ln>
          </p:spPr>
          <p:txBody>
            <a:bodyPr/>
            <a:lstStyle/>
            <a:p>
              <a:pPr algn="just" eaLnBrk="0" hangingPunct="0"/>
              <a:r>
                <a:rPr kumimoji="0" lang="zh-CN" altLang="en-US" b="1">
                  <a:solidFill>
                    <a:srgbClr val="008000"/>
                  </a:solidFill>
                  <a:latin typeface="仿宋_GB2312" pitchFamily="49" charset="-122"/>
                </a:rPr>
                <a:t>三态模型</a:t>
              </a:r>
            </a:p>
            <a:p>
              <a:pPr algn="just" eaLnBrk="0" hangingPunct="0"/>
              <a:r>
                <a:rPr kumimoji="0" lang="zh-CN" altLang="en-US" b="1">
                  <a:solidFill>
                    <a:srgbClr val="008000"/>
                  </a:solidFill>
                  <a:latin typeface="仿宋_GB2312" pitchFamily="49" charset="-122"/>
                </a:rPr>
                <a:t>五态模型模型</a:t>
              </a:r>
            </a:p>
            <a:p>
              <a:pPr algn="just" eaLnBrk="0" hangingPunct="0"/>
              <a:r>
                <a:rPr kumimoji="0" lang="zh-CN" altLang="en-US" b="1">
                  <a:solidFill>
                    <a:srgbClr val="008000"/>
                  </a:solidFill>
                  <a:latin typeface="仿宋_GB2312" pitchFamily="49" charset="-122"/>
                </a:rPr>
                <a:t>挂起状态模型</a:t>
              </a:r>
            </a:p>
          </p:txBody>
        </p:sp>
        <p:sp>
          <p:nvSpPr>
            <p:cNvPr id="37902" name="Text Box 14"/>
            <p:cNvSpPr txBox="1">
              <a:spLocks noChangeArrowheads="1"/>
            </p:cNvSpPr>
            <p:nvPr/>
          </p:nvSpPr>
          <p:spPr bwMode="auto">
            <a:xfrm>
              <a:off x="3043" y="2496"/>
              <a:ext cx="797" cy="624"/>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程序块</a:t>
              </a:r>
            </a:p>
            <a:p>
              <a:pPr eaLnBrk="0" hangingPunct="0"/>
              <a:r>
                <a:rPr kumimoji="0" lang="zh-CN" altLang="en-US" b="1">
                  <a:solidFill>
                    <a:srgbClr val="008000"/>
                  </a:solidFill>
                  <a:latin typeface="仿宋_GB2312" pitchFamily="49" charset="-122"/>
                </a:rPr>
                <a:t>控制块</a:t>
              </a:r>
            </a:p>
            <a:p>
              <a:pPr eaLnBrk="0" hangingPunct="0"/>
              <a:r>
                <a:rPr kumimoji="0" lang="zh-CN" altLang="en-US" b="1">
                  <a:solidFill>
                    <a:srgbClr val="008000"/>
                  </a:solidFill>
                  <a:latin typeface="仿宋_GB2312" pitchFamily="49" charset="-122"/>
                </a:rPr>
                <a:t>数据块</a:t>
              </a:r>
            </a:p>
            <a:p>
              <a:pPr eaLnBrk="0" hangingPunct="0"/>
              <a:endParaRPr kumimoji="0" lang="zh-CN" altLang="en-US" b="1">
                <a:solidFill>
                  <a:srgbClr val="008000"/>
                </a:solidFill>
                <a:latin typeface="仿宋_GB2312" pitchFamily="49" charset="-122"/>
              </a:endParaRPr>
            </a:p>
            <a:p>
              <a:pPr eaLnBrk="0" hangingPunct="0"/>
              <a:endParaRPr kumimoji="0" lang="en-US" altLang="zh-CN" b="1">
                <a:solidFill>
                  <a:srgbClr val="008000"/>
                </a:solidFill>
                <a:latin typeface="仿宋_GB2312" pitchFamily="49" charset="-122"/>
              </a:endParaRPr>
            </a:p>
          </p:txBody>
        </p:sp>
        <p:sp>
          <p:nvSpPr>
            <p:cNvPr id="37903" name="Text Box 15"/>
            <p:cNvSpPr txBox="1">
              <a:spLocks noChangeArrowheads="1"/>
            </p:cNvSpPr>
            <p:nvPr/>
          </p:nvSpPr>
          <p:spPr bwMode="auto">
            <a:xfrm>
              <a:off x="4424" y="1824"/>
              <a:ext cx="760" cy="624"/>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运行</a:t>
              </a:r>
            </a:p>
            <a:p>
              <a:pPr eaLnBrk="0" hangingPunct="0"/>
              <a:r>
                <a:rPr kumimoji="0" lang="zh-CN" altLang="en-US" b="1">
                  <a:solidFill>
                    <a:srgbClr val="008000"/>
                  </a:solidFill>
                  <a:latin typeface="仿宋_GB2312" pitchFamily="49" charset="-122"/>
                </a:rPr>
                <a:t>就绪</a:t>
              </a:r>
            </a:p>
            <a:p>
              <a:pPr eaLnBrk="0" hangingPunct="0"/>
              <a:r>
                <a:rPr kumimoji="0" lang="zh-CN" altLang="en-US" b="1">
                  <a:solidFill>
                    <a:srgbClr val="008000"/>
                  </a:solidFill>
                  <a:latin typeface="仿宋_GB2312" pitchFamily="49" charset="-122"/>
                </a:rPr>
                <a:t>阻塞</a:t>
              </a:r>
            </a:p>
            <a:p>
              <a:pPr eaLnBrk="0" hangingPunct="0"/>
              <a:endParaRPr kumimoji="0" lang="en-US" altLang="zh-CN" b="1">
                <a:solidFill>
                  <a:srgbClr val="008000"/>
                </a:solidFill>
                <a:latin typeface="仿宋_GB2312" pitchFamily="49" charset="-122"/>
              </a:endParaRPr>
            </a:p>
          </p:txBody>
        </p:sp>
        <p:sp>
          <p:nvSpPr>
            <p:cNvPr id="37904" name="Line 16"/>
            <p:cNvSpPr>
              <a:spLocks noChangeShapeType="1"/>
            </p:cNvSpPr>
            <p:nvPr/>
          </p:nvSpPr>
          <p:spPr bwMode="auto">
            <a:xfrm>
              <a:off x="3696" y="2016"/>
              <a:ext cx="720" cy="0"/>
            </a:xfrm>
            <a:prstGeom prst="line">
              <a:avLst/>
            </a:prstGeom>
            <a:noFill/>
            <a:ln w="9525">
              <a:solidFill>
                <a:srgbClr val="000000"/>
              </a:solidFill>
              <a:round/>
              <a:headEnd/>
              <a:tailEnd type="triangle" w="med" len="med"/>
            </a:ln>
          </p:spPr>
          <p:txBody>
            <a:bodyPr/>
            <a:lstStyle/>
            <a:p>
              <a:endParaRPr lang="zh-CN" altLang="en-US"/>
            </a:p>
          </p:txBody>
        </p:sp>
        <p:sp>
          <p:nvSpPr>
            <p:cNvPr id="37905" name="Line 17"/>
            <p:cNvSpPr>
              <a:spLocks noChangeShapeType="1"/>
            </p:cNvSpPr>
            <p:nvPr/>
          </p:nvSpPr>
          <p:spPr bwMode="auto">
            <a:xfrm>
              <a:off x="2806" y="960"/>
              <a:ext cx="266" cy="0"/>
            </a:xfrm>
            <a:prstGeom prst="line">
              <a:avLst/>
            </a:prstGeom>
            <a:noFill/>
            <a:ln w="9525">
              <a:solidFill>
                <a:srgbClr val="000000"/>
              </a:solidFill>
              <a:round/>
              <a:headEnd/>
              <a:tailEnd/>
            </a:ln>
          </p:spPr>
          <p:txBody>
            <a:bodyPr/>
            <a:lstStyle/>
            <a:p>
              <a:endParaRPr lang="zh-CN" altLang="en-US"/>
            </a:p>
          </p:txBody>
        </p:sp>
        <p:sp>
          <p:nvSpPr>
            <p:cNvPr id="37906" name="Line 18"/>
            <p:cNvSpPr>
              <a:spLocks noChangeShapeType="1"/>
            </p:cNvSpPr>
            <p:nvPr/>
          </p:nvSpPr>
          <p:spPr bwMode="auto">
            <a:xfrm>
              <a:off x="2806" y="1536"/>
              <a:ext cx="266" cy="0"/>
            </a:xfrm>
            <a:prstGeom prst="line">
              <a:avLst/>
            </a:prstGeom>
            <a:noFill/>
            <a:ln w="9525">
              <a:solidFill>
                <a:srgbClr val="000000"/>
              </a:solidFill>
              <a:round/>
              <a:headEnd/>
              <a:tailEnd/>
            </a:ln>
          </p:spPr>
          <p:txBody>
            <a:bodyPr/>
            <a:lstStyle/>
            <a:p>
              <a:endParaRPr lang="zh-CN" altLang="en-US"/>
            </a:p>
          </p:txBody>
        </p:sp>
        <p:sp>
          <p:nvSpPr>
            <p:cNvPr id="37907" name="Line 19"/>
            <p:cNvSpPr>
              <a:spLocks noChangeShapeType="1"/>
            </p:cNvSpPr>
            <p:nvPr/>
          </p:nvSpPr>
          <p:spPr bwMode="auto">
            <a:xfrm>
              <a:off x="2758" y="2064"/>
              <a:ext cx="266" cy="0"/>
            </a:xfrm>
            <a:prstGeom prst="line">
              <a:avLst/>
            </a:prstGeom>
            <a:noFill/>
            <a:ln w="9525">
              <a:solidFill>
                <a:srgbClr val="000000"/>
              </a:solidFill>
              <a:round/>
              <a:headEnd/>
              <a:tailEnd/>
            </a:ln>
          </p:spPr>
          <p:txBody>
            <a:bodyPr/>
            <a:lstStyle/>
            <a:p>
              <a:endParaRPr lang="zh-CN" altLang="en-US"/>
            </a:p>
          </p:txBody>
        </p:sp>
        <p:sp>
          <p:nvSpPr>
            <p:cNvPr id="37908" name="Line 20"/>
            <p:cNvSpPr>
              <a:spLocks noChangeShapeType="1"/>
            </p:cNvSpPr>
            <p:nvPr/>
          </p:nvSpPr>
          <p:spPr bwMode="auto">
            <a:xfrm>
              <a:off x="2806" y="2736"/>
              <a:ext cx="266" cy="0"/>
            </a:xfrm>
            <a:prstGeom prst="line">
              <a:avLst/>
            </a:prstGeom>
            <a:noFill/>
            <a:ln w="9525">
              <a:solidFill>
                <a:srgbClr val="000000"/>
              </a:solidFill>
              <a:round/>
              <a:headEnd/>
              <a:tailEnd/>
            </a:ln>
          </p:spPr>
          <p:txBody>
            <a:bodyPr/>
            <a:lstStyle/>
            <a:p>
              <a:endParaRPr lang="zh-CN" altLang="en-US"/>
            </a:p>
          </p:txBody>
        </p:sp>
        <p:sp>
          <p:nvSpPr>
            <p:cNvPr id="37909" name="Text Box 21"/>
            <p:cNvSpPr txBox="1">
              <a:spLocks noChangeArrowheads="1"/>
            </p:cNvSpPr>
            <p:nvPr/>
          </p:nvSpPr>
          <p:spPr bwMode="auto">
            <a:xfrm>
              <a:off x="4206" y="2544"/>
              <a:ext cx="978" cy="622"/>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标识信息</a:t>
              </a:r>
            </a:p>
            <a:p>
              <a:pPr eaLnBrk="0" hangingPunct="0"/>
              <a:r>
                <a:rPr kumimoji="0" lang="zh-CN" altLang="en-US" b="1">
                  <a:solidFill>
                    <a:srgbClr val="008000"/>
                  </a:solidFill>
                  <a:latin typeface="仿宋_GB2312" pitchFamily="49" charset="-122"/>
                </a:rPr>
                <a:t>现埸信息</a:t>
              </a:r>
            </a:p>
            <a:p>
              <a:pPr eaLnBrk="0" hangingPunct="0"/>
              <a:r>
                <a:rPr kumimoji="0" lang="zh-CN" altLang="en-US" b="1">
                  <a:solidFill>
                    <a:srgbClr val="008000"/>
                  </a:solidFill>
                  <a:latin typeface="仿宋_GB2312" pitchFamily="49" charset="-122"/>
                </a:rPr>
                <a:t>控制信息</a:t>
              </a:r>
            </a:p>
            <a:p>
              <a:pPr eaLnBrk="0" hangingPunct="0"/>
              <a:endParaRPr kumimoji="0" lang="en-US" altLang="zh-CN" b="1">
                <a:solidFill>
                  <a:srgbClr val="008000"/>
                </a:solidFill>
                <a:latin typeface="仿宋_GB2312" pitchFamily="49" charset="-122"/>
              </a:endParaRPr>
            </a:p>
          </p:txBody>
        </p:sp>
        <p:sp>
          <p:nvSpPr>
            <p:cNvPr id="37910" name="Line 22"/>
            <p:cNvSpPr>
              <a:spLocks noChangeShapeType="1"/>
            </p:cNvSpPr>
            <p:nvPr/>
          </p:nvSpPr>
          <p:spPr bwMode="auto">
            <a:xfrm>
              <a:off x="3552" y="2784"/>
              <a:ext cx="624" cy="0"/>
            </a:xfrm>
            <a:prstGeom prst="line">
              <a:avLst/>
            </a:prstGeom>
            <a:noFill/>
            <a:ln w="9525">
              <a:solidFill>
                <a:srgbClr val="000000"/>
              </a:solidFill>
              <a:round/>
              <a:headEnd/>
              <a:tailEnd type="triangle" w="med" len="med"/>
            </a:ln>
          </p:spPr>
          <p:txBody>
            <a:bodyPr/>
            <a:lstStyle/>
            <a:p>
              <a:endParaRPr lang="zh-CN" altLang="en-US"/>
            </a:p>
          </p:txBody>
        </p:sp>
        <p:sp>
          <p:nvSpPr>
            <p:cNvPr id="37911" name="Line 23"/>
            <p:cNvSpPr>
              <a:spLocks noChangeShapeType="1"/>
            </p:cNvSpPr>
            <p:nvPr/>
          </p:nvSpPr>
          <p:spPr bwMode="auto">
            <a:xfrm>
              <a:off x="2854" y="3312"/>
              <a:ext cx="266" cy="0"/>
            </a:xfrm>
            <a:prstGeom prst="line">
              <a:avLst/>
            </a:prstGeom>
            <a:noFill/>
            <a:ln w="9525">
              <a:solidFill>
                <a:srgbClr val="000000"/>
              </a:solidFill>
              <a:round/>
              <a:headEnd/>
              <a:tailEnd/>
            </a:ln>
          </p:spPr>
          <p:txBody>
            <a:bodyPr/>
            <a:lstStyle/>
            <a:p>
              <a:endParaRPr lang="zh-CN" altLang="en-US"/>
            </a:p>
          </p:txBody>
        </p:sp>
        <p:sp>
          <p:nvSpPr>
            <p:cNvPr id="37912" name="Text Box 24"/>
            <p:cNvSpPr txBox="1">
              <a:spLocks noChangeArrowheads="1"/>
            </p:cNvSpPr>
            <p:nvPr/>
          </p:nvSpPr>
          <p:spPr bwMode="auto">
            <a:xfrm>
              <a:off x="3144" y="3168"/>
              <a:ext cx="1272" cy="576"/>
            </a:xfrm>
            <a:prstGeom prst="rect">
              <a:avLst/>
            </a:prstGeom>
            <a:solidFill>
              <a:srgbClr val="CCFFCC"/>
            </a:solidFill>
            <a:ln w="1270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用户级上下文</a:t>
              </a:r>
            </a:p>
            <a:p>
              <a:pPr eaLnBrk="0" hangingPunct="0"/>
              <a:r>
                <a:rPr kumimoji="0" lang="zh-CN" altLang="en-US" sz="1800" b="1">
                  <a:solidFill>
                    <a:srgbClr val="008000"/>
                  </a:solidFill>
                  <a:latin typeface="仿宋_GB2312" pitchFamily="49" charset="-122"/>
                </a:rPr>
                <a:t>系统级上下文</a:t>
              </a:r>
            </a:p>
            <a:p>
              <a:pPr eaLnBrk="0" hangingPunct="0"/>
              <a:r>
                <a:rPr kumimoji="0" lang="zh-CN" altLang="en-US" sz="1800" b="1">
                  <a:solidFill>
                    <a:srgbClr val="008000"/>
                  </a:solidFill>
                  <a:latin typeface="仿宋_GB2312" pitchFamily="49" charset="-122"/>
                </a:rPr>
                <a:t>寄存器上下文</a:t>
              </a:r>
            </a:p>
          </p:txBody>
        </p:sp>
        <p:sp>
          <p:nvSpPr>
            <p:cNvPr id="37913" name="Line 25"/>
            <p:cNvSpPr>
              <a:spLocks noChangeShapeType="1"/>
            </p:cNvSpPr>
            <p:nvPr/>
          </p:nvSpPr>
          <p:spPr bwMode="auto">
            <a:xfrm flipH="1">
              <a:off x="1576" y="1008"/>
              <a:ext cx="8" cy="2775"/>
            </a:xfrm>
            <a:prstGeom prst="line">
              <a:avLst/>
            </a:prstGeom>
            <a:noFill/>
            <a:ln w="9525">
              <a:solidFill>
                <a:srgbClr val="000000"/>
              </a:solidFill>
              <a:round/>
              <a:headEnd/>
              <a:tailEnd/>
            </a:ln>
          </p:spPr>
          <p:txBody>
            <a:bodyPr/>
            <a:lstStyle/>
            <a:p>
              <a:endParaRPr lang="zh-CN" altLang="en-US"/>
            </a:p>
          </p:txBody>
        </p:sp>
        <p:sp>
          <p:nvSpPr>
            <p:cNvPr id="37914" name="Line 26"/>
            <p:cNvSpPr>
              <a:spLocks noChangeShapeType="1"/>
            </p:cNvSpPr>
            <p:nvPr/>
          </p:nvSpPr>
          <p:spPr bwMode="auto">
            <a:xfrm>
              <a:off x="1576" y="1008"/>
              <a:ext cx="266" cy="0"/>
            </a:xfrm>
            <a:prstGeom prst="line">
              <a:avLst/>
            </a:prstGeom>
            <a:noFill/>
            <a:ln w="9525">
              <a:solidFill>
                <a:srgbClr val="000000"/>
              </a:solidFill>
              <a:round/>
              <a:headEnd/>
              <a:tailEnd/>
            </a:ln>
          </p:spPr>
          <p:txBody>
            <a:bodyPr/>
            <a:lstStyle/>
            <a:p>
              <a:endParaRPr lang="zh-CN" altLang="en-US"/>
            </a:p>
          </p:txBody>
        </p:sp>
        <p:sp>
          <p:nvSpPr>
            <p:cNvPr id="37915" name="Line 27"/>
            <p:cNvSpPr>
              <a:spLocks noChangeShapeType="1"/>
            </p:cNvSpPr>
            <p:nvPr/>
          </p:nvSpPr>
          <p:spPr bwMode="auto">
            <a:xfrm>
              <a:off x="1576" y="1536"/>
              <a:ext cx="266" cy="0"/>
            </a:xfrm>
            <a:prstGeom prst="line">
              <a:avLst/>
            </a:prstGeom>
            <a:noFill/>
            <a:ln w="9525">
              <a:solidFill>
                <a:srgbClr val="000000"/>
              </a:solidFill>
              <a:round/>
              <a:headEnd/>
              <a:tailEnd/>
            </a:ln>
          </p:spPr>
          <p:txBody>
            <a:bodyPr/>
            <a:lstStyle/>
            <a:p>
              <a:endParaRPr lang="zh-CN" altLang="en-US"/>
            </a:p>
          </p:txBody>
        </p:sp>
        <p:sp>
          <p:nvSpPr>
            <p:cNvPr id="37916" name="Line 28"/>
            <p:cNvSpPr>
              <a:spLocks noChangeShapeType="1"/>
            </p:cNvSpPr>
            <p:nvPr/>
          </p:nvSpPr>
          <p:spPr bwMode="auto">
            <a:xfrm>
              <a:off x="1576" y="2064"/>
              <a:ext cx="266" cy="0"/>
            </a:xfrm>
            <a:prstGeom prst="line">
              <a:avLst/>
            </a:prstGeom>
            <a:noFill/>
            <a:ln w="9525">
              <a:solidFill>
                <a:srgbClr val="000000"/>
              </a:solidFill>
              <a:round/>
              <a:headEnd/>
              <a:tailEnd/>
            </a:ln>
          </p:spPr>
          <p:txBody>
            <a:bodyPr/>
            <a:lstStyle/>
            <a:p>
              <a:endParaRPr lang="zh-CN" altLang="en-US"/>
            </a:p>
          </p:txBody>
        </p:sp>
        <p:sp>
          <p:nvSpPr>
            <p:cNvPr id="37917" name="Line 29"/>
            <p:cNvSpPr>
              <a:spLocks noChangeShapeType="1"/>
            </p:cNvSpPr>
            <p:nvPr/>
          </p:nvSpPr>
          <p:spPr bwMode="auto">
            <a:xfrm>
              <a:off x="1576" y="2688"/>
              <a:ext cx="266" cy="0"/>
            </a:xfrm>
            <a:prstGeom prst="line">
              <a:avLst/>
            </a:prstGeom>
            <a:noFill/>
            <a:ln w="9525">
              <a:solidFill>
                <a:srgbClr val="000000"/>
              </a:solidFill>
              <a:round/>
              <a:headEnd/>
              <a:tailEnd/>
            </a:ln>
          </p:spPr>
          <p:txBody>
            <a:bodyPr/>
            <a:lstStyle/>
            <a:p>
              <a:endParaRPr lang="zh-CN" altLang="en-US"/>
            </a:p>
          </p:txBody>
        </p:sp>
        <p:sp>
          <p:nvSpPr>
            <p:cNvPr id="37918" name="Line 30"/>
            <p:cNvSpPr>
              <a:spLocks noChangeShapeType="1"/>
            </p:cNvSpPr>
            <p:nvPr/>
          </p:nvSpPr>
          <p:spPr bwMode="auto">
            <a:xfrm>
              <a:off x="1576" y="3263"/>
              <a:ext cx="266" cy="0"/>
            </a:xfrm>
            <a:prstGeom prst="line">
              <a:avLst/>
            </a:prstGeom>
            <a:noFill/>
            <a:ln w="9525">
              <a:solidFill>
                <a:srgbClr val="000000"/>
              </a:solidFill>
              <a:round/>
              <a:headEnd/>
              <a:tailEnd/>
            </a:ln>
          </p:spPr>
          <p:txBody>
            <a:bodyPr/>
            <a:lstStyle/>
            <a:p>
              <a:endParaRPr lang="zh-CN" altLang="en-US"/>
            </a:p>
          </p:txBody>
        </p:sp>
        <p:sp>
          <p:nvSpPr>
            <p:cNvPr id="37919" name="Line 31"/>
            <p:cNvSpPr>
              <a:spLocks noChangeShapeType="1"/>
            </p:cNvSpPr>
            <p:nvPr/>
          </p:nvSpPr>
          <p:spPr bwMode="auto">
            <a:xfrm>
              <a:off x="1310" y="2149"/>
              <a:ext cx="266" cy="0"/>
            </a:xfrm>
            <a:prstGeom prst="line">
              <a:avLst/>
            </a:prstGeom>
            <a:noFill/>
            <a:ln w="9525">
              <a:solidFill>
                <a:srgbClr val="000000"/>
              </a:solidFill>
              <a:round/>
              <a:headEnd/>
              <a:tailEnd/>
            </a:ln>
          </p:spPr>
          <p:txBody>
            <a:bodyPr/>
            <a:lstStyle/>
            <a:p>
              <a:endParaRPr lang="zh-CN" altLang="en-US"/>
            </a:p>
          </p:txBody>
        </p:sp>
        <p:sp>
          <p:nvSpPr>
            <p:cNvPr id="37920" name="Text Box 32"/>
            <p:cNvSpPr txBox="1">
              <a:spLocks noChangeArrowheads="1"/>
            </p:cNvSpPr>
            <p:nvPr/>
          </p:nvSpPr>
          <p:spPr bwMode="auto">
            <a:xfrm>
              <a:off x="1842" y="3634"/>
              <a:ext cx="1038" cy="302"/>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进程控制</a:t>
              </a:r>
            </a:p>
            <a:p>
              <a:pPr eaLnBrk="0" hangingPunct="0"/>
              <a:endParaRPr kumimoji="0" lang="en-US" altLang="zh-CN" b="1">
                <a:solidFill>
                  <a:srgbClr val="008000"/>
                </a:solidFill>
                <a:latin typeface="仿宋_GB2312" pitchFamily="49" charset="-122"/>
              </a:endParaRPr>
            </a:p>
          </p:txBody>
        </p:sp>
        <p:sp>
          <p:nvSpPr>
            <p:cNvPr id="37921" name="Line 33"/>
            <p:cNvSpPr>
              <a:spLocks noChangeShapeType="1"/>
            </p:cNvSpPr>
            <p:nvPr/>
          </p:nvSpPr>
          <p:spPr bwMode="auto">
            <a:xfrm>
              <a:off x="1576" y="3783"/>
              <a:ext cx="266" cy="0"/>
            </a:xfrm>
            <a:prstGeom prst="line">
              <a:avLst/>
            </a:prstGeom>
            <a:noFill/>
            <a:ln w="9525">
              <a:solidFill>
                <a:srgbClr val="000000"/>
              </a:solidFill>
              <a:round/>
              <a:headEnd/>
              <a:tailEnd/>
            </a:ln>
          </p:spPr>
          <p:txBody>
            <a:bodyPr/>
            <a:lstStyle/>
            <a:p>
              <a:endParaRPr lang="zh-CN" altLang="en-US"/>
            </a:p>
          </p:txBody>
        </p:sp>
        <p:sp>
          <p:nvSpPr>
            <p:cNvPr id="37922" name="Text Box 34"/>
            <p:cNvSpPr txBox="1">
              <a:spLocks noChangeArrowheads="1"/>
            </p:cNvSpPr>
            <p:nvPr/>
          </p:nvSpPr>
          <p:spPr bwMode="auto">
            <a:xfrm>
              <a:off x="3144" y="3744"/>
              <a:ext cx="936" cy="686"/>
            </a:xfrm>
            <a:prstGeom prst="rect">
              <a:avLst/>
            </a:prstGeom>
            <a:solidFill>
              <a:srgbClr val="CCFFCC"/>
            </a:solidFill>
            <a:ln w="1270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创建 撤销</a:t>
              </a:r>
            </a:p>
            <a:p>
              <a:pPr eaLnBrk="0" hangingPunct="0"/>
              <a:r>
                <a:rPr kumimoji="0" lang="zh-CN" altLang="en-US" b="1">
                  <a:solidFill>
                    <a:srgbClr val="008000"/>
                  </a:solidFill>
                  <a:latin typeface="仿宋_GB2312" pitchFamily="49" charset="-122"/>
                </a:rPr>
                <a:t>阻塞 唤醒</a:t>
              </a:r>
            </a:p>
            <a:p>
              <a:pPr eaLnBrk="0" hangingPunct="0"/>
              <a:r>
                <a:rPr kumimoji="0" lang="zh-CN" altLang="en-US" b="1">
                  <a:solidFill>
                    <a:srgbClr val="008000"/>
                  </a:solidFill>
                  <a:latin typeface="仿宋_GB2312" pitchFamily="49" charset="-122"/>
                </a:rPr>
                <a:t>挂起 激活</a:t>
              </a:r>
            </a:p>
          </p:txBody>
        </p:sp>
        <p:sp>
          <p:nvSpPr>
            <p:cNvPr id="37923" name="Line 35"/>
            <p:cNvSpPr>
              <a:spLocks noChangeShapeType="1"/>
            </p:cNvSpPr>
            <p:nvPr/>
          </p:nvSpPr>
          <p:spPr bwMode="auto">
            <a:xfrm>
              <a:off x="2854" y="3857"/>
              <a:ext cx="266" cy="0"/>
            </a:xfrm>
            <a:prstGeom prst="line">
              <a:avLst/>
            </a:prstGeom>
            <a:noFill/>
            <a:ln w="9525">
              <a:solidFill>
                <a:srgbClr val="000000"/>
              </a:solidFill>
              <a:round/>
              <a:headEnd/>
              <a:tailEnd/>
            </a:ln>
          </p:spPr>
          <p:txBody>
            <a:bodyPr/>
            <a:lstStyle/>
            <a:p>
              <a:endParaRPr lang="zh-CN" altLang="en-US"/>
            </a:p>
          </p:txBody>
        </p:sp>
        <p:sp>
          <p:nvSpPr>
            <p:cNvPr id="37924" name="Line 36"/>
            <p:cNvSpPr>
              <a:spLocks noChangeShapeType="1"/>
            </p:cNvSpPr>
            <p:nvPr/>
          </p:nvSpPr>
          <p:spPr bwMode="auto">
            <a:xfrm>
              <a:off x="1045" y="2446"/>
              <a:ext cx="0" cy="223"/>
            </a:xfrm>
            <a:prstGeom prst="line">
              <a:avLst/>
            </a:prstGeom>
            <a:noFill/>
            <a:ln w="9525">
              <a:solidFill>
                <a:srgbClr val="000000"/>
              </a:solidFill>
              <a:round/>
              <a:headEnd/>
              <a:tailEnd/>
            </a:ln>
          </p:spPr>
          <p:txBody>
            <a:bodyPr/>
            <a:lstStyle/>
            <a:p>
              <a:endParaRPr lang="zh-CN" altLang="en-US"/>
            </a:p>
          </p:txBody>
        </p:sp>
        <p:sp>
          <p:nvSpPr>
            <p:cNvPr id="37925" name="Text Box 37"/>
            <p:cNvSpPr txBox="1">
              <a:spLocks noChangeArrowheads="1"/>
            </p:cNvSpPr>
            <p:nvPr/>
          </p:nvSpPr>
          <p:spPr bwMode="auto">
            <a:xfrm>
              <a:off x="912" y="2520"/>
              <a:ext cx="336" cy="1080"/>
            </a:xfrm>
            <a:prstGeom prst="rect">
              <a:avLst/>
            </a:prstGeom>
            <a:solidFill>
              <a:srgbClr val="CCFFCC"/>
            </a:solidFill>
            <a:ln w="1270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为何引入进程</a:t>
              </a: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grpSp>
    </p:spTree>
  </p:cSld>
  <p:clrMapOvr>
    <a:masterClrMapping/>
  </p:clrMapOvr>
  <p:transition>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476250"/>
            <a:ext cx="7772400" cy="1143000"/>
          </a:xfrm>
        </p:spPr>
        <p:txBody>
          <a:bodyPr/>
          <a:lstStyle/>
          <a:p>
            <a:pPr eaLnBrk="1" hangingPunct="1"/>
            <a:r>
              <a:rPr lang="zh-CN" altLang="en-US" sz="4000" smtClean="0">
                <a:solidFill>
                  <a:srgbClr val="FF0000"/>
                </a:solidFill>
                <a:latin typeface="仿宋_GB2312" pitchFamily="49" charset="-122"/>
                <a:ea typeface="仿宋_GB2312" pitchFamily="49" charset="-122"/>
              </a:rPr>
              <a:t>处理机管理</a:t>
            </a:r>
            <a:r>
              <a:rPr lang="en-US" altLang="zh-CN" sz="4000" smtClean="0">
                <a:solidFill>
                  <a:srgbClr val="FF0000"/>
                </a:solidFill>
                <a:latin typeface="仿宋_GB2312" pitchFamily="49" charset="-122"/>
                <a:ea typeface="仿宋_GB2312" pitchFamily="49" charset="-122"/>
              </a:rPr>
              <a:t>(8)</a:t>
            </a:r>
            <a:br>
              <a:rPr lang="en-US" altLang="zh-CN" sz="4000" smtClean="0">
                <a:solidFill>
                  <a:srgbClr val="FF0000"/>
                </a:solidFill>
                <a:latin typeface="仿宋_GB2312" pitchFamily="49" charset="-122"/>
                <a:ea typeface="仿宋_GB2312" pitchFamily="49" charset="-122"/>
              </a:rPr>
            </a:br>
            <a:r>
              <a:rPr lang="en-US" altLang="zh-CN" sz="2400" noProof="1" smtClean="0">
                <a:solidFill>
                  <a:srgbClr val="FF0000"/>
                </a:solidFill>
                <a:latin typeface="华文新魏" pitchFamily="2" charset="-122"/>
                <a:ea typeface="华文新魏" pitchFamily="2" charset="-122"/>
              </a:rPr>
              <a:t>(</a:t>
            </a:r>
            <a:r>
              <a:rPr lang="en-US" altLang="zh-CN" sz="2400" noProof="1" smtClean="0">
                <a:solidFill>
                  <a:srgbClr val="FF0000"/>
                </a:solidFill>
                <a:latin typeface="仿宋_GB2312" pitchFamily="49" charset="-122"/>
                <a:ea typeface="仿宋_GB2312" pitchFamily="49" charset="-122"/>
              </a:rPr>
              <a:t>A)Linux</a:t>
            </a:r>
            <a:r>
              <a:rPr lang="zh-CN" altLang="en-US" sz="2400" noProof="1" smtClean="0">
                <a:solidFill>
                  <a:srgbClr val="FF0000"/>
                </a:solidFill>
                <a:latin typeface="仿宋_GB2312" pitchFamily="49" charset="-122"/>
                <a:ea typeface="仿宋_GB2312" pitchFamily="49" charset="-122"/>
              </a:rPr>
              <a:t>进程核心栈和</a:t>
            </a:r>
            <a:r>
              <a:rPr lang="en-US" altLang="zh-CN" sz="2400" noProof="1" smtClean="0">
                <a:solidFill>
                  <a:srgbClr val="FF0000"/>
                </a:solidFill>
                <a:latin typeface="仿宋_GB2312" pitchFamily="49" charset="-122"/>
                <a:ea typeface="仿宋_GB2312" pitchFamily="49" charset="-122"/>
              </a:rPr>
              <a:t>PC</a:t>
            </a:r>
            <a:r>
              <a:rPr lang="en-US" altLang="zh-CN" sz="2400" smtClean="0">
                <a:solidFill>
                  <a:srgbClr val="FF0000"/>
                </a:solidFill>
                <a:latin typeface="仿宋_GB2312" pitchFamily="49" charset="-122"/>
                <a:ea typeface="仿宋_GB2312" pitchFamily="49" charset="-122"/>
              </a:rPr>
              <a:t>B(B)Linux</a:t>
            </a:r>
            <a:r>
              <a:rPr lang="zh-CN" altLang="en-US" sz="2400" smtClean="0">
                <a:solidFill>
                  <a:srgbClr val="FF0000"/>
                </a:solidFill>
                <a:latin typeface="仿宋_GB2312" pitchFamily="49" charset="-122"/>
                <a:ea typeface="仿宋_GB2312" pitchFamily="49" charset="-122"/>
              </a:rPr>
              <a:t>进程虚存映象</a:t>
            </a:r>
            <a:br>
              <a:rPr lang="zh-CN" altLang="en-US" sz="2400" smtClean="0">
                <a:solidFill>
                  <a:srgbClr val="FF0000"/>
                </a:solidFill>
                <a:latin typeface="仿宋_GB2312" pitchFamily="49" charset="-122"/>
                <a:ea typeface="仿宋_GB2312" pitchFamily="49" charset="-122"/>
              </a:rPr>
            </a:br>
            <a:endParaRPr lang="zh-CN" altLang="en-US" sz="2400" smtClean="0">
              <a:solidFill>
                <a:srgbClr val="FF0000"/>
              </a:solidFill>
              <a:latin typeface="仿宋_GB2312" pitchFamily="49" charset="-122"/>
              <a:ea typeface="仿宋_GB2312" pitchFamily="49" charset="-122"/>
            </a:endParaRPr>
          </a:p>
        </p:txBody>
      </p:sp>
      <p:grpSp>
        <p:nvGrpSpPr>
          <p:cNvPr id="38915" name="Group 3"/>
          <p:cNvGrpSpPr>
            <a:grpSpLocks/>
          </p:cNvGrpSpPr>
          <p:nvPr/>
        </p:nvGrpSpPr>
        <p:grpSpPr bwMode="auto">
          <a:xfrm>
            <a:off x="395288" y="1484313"/>
            <a:ext cx="8569325" cy="5373687"/>
            <a:chOff x="431" y="907"/>
            <a:chExt cx="4853" cy="3385"/>
          </a:xfrm>
        </p:grpSpPr>
        <p:sp>
          <p:nvSpPr>
            <p:cNvPr id="38916" name="Text Box 4"/>
            <p:cNvSpPr txBox="1">
              <a:spLocks noChangeArrowheads="1"/>
            </p:cNvSpPr>
            <p:nvPr/>
          </p:nvSpPr>
          <p:spPr bwMode="auto">
            <a:xfrm>
              <a:off x="1478" y="3309"/>
              <a:ext cx="285" cy="32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(a )        </a:t>
              </a:r>
            </a:p>
          </p:txBody>
        </p:sp>
        <p:grpSp>
          <p:nvGrpSpPr>
            <p:cNvPr id="38917" name="Group 5"/>
            <p:cNvGrpSpPr>
              <a:grpSpLocks/>
            </p:cNvGrpSpPr>
            <p:nvPr/>
          </p:nvGrpSpPr>
          <p:grpSpPr bwMode="auto">
            <a:xfrm>
              <a:off x="2796" y="1016"/>
              <a:ext cx="2488" cy="3276"/>
              <a:chOff x="5327" y="9396"/>
              <a:chExt cx="4706" cy="4680"/>
            </a:xfrm>
          </p:grpSpPr>
          <p:sp>
            <p:nvSpPr>
              <p:cNvPr id="38976" name="Text Box 6"/>
              <p:cNvSpPr txBox="1">
                <a:spLocks noChangeArrowheads="1"/>
              </p:cNvSpPr>
              <p:nvPr/>
            </p:nvSpPr>
            <p:spPr bwMode="auto">
              <a:xfrm>
                <a:off x="7333" y="13452"/>
                <a:ext cx="540" cy="624"/>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     (b)</a:t>
                </a:r>
              </a:p>
            </p:txBody>
          </p:sp>
          <p:sp>
            <p:nvSpPr>
              <p:cNvPr id="38977" name="Text Box 7"/>
              <p:cNvSpPr txBox="1">
                <a:spLocks noChangeArrowheads="1"/>
              </p:cNvSpPr>
              <p:nvPr/>
            </p:nvSpPr>
            <p:spPr bwMode="auto">
              <a:xfrm>
                <a:off x="5533" y="13452"/>
                <a:ext cx="1260"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a:t>
                </a:r>
              </a:p>
            </p:txBody>
          </p:sp>
          <p:sp>
            <p:nvSpPr>
              <p:cNvPr id="38978" name="Text Box 8"/>
              <p:cNvSpPr txBox="1">
                <a:spLocks noChangeArrowheads="1"/>
              </p:cNvSpPr>
              <p:nvPr/>
            </p:nvSpPr>
            <p:spPr bwMode="auto">
              <a:xfrm>
                <a:off x="5327" y="12984"/>
                <a:ext cx="1466"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0x08048000</a:t>
                </a:r>
              </a:p>
            </p:txBody>
          </p:sp>
          <p:sp>
            <p:nvSpPr>
              <p:cNvPr id="38979" name="Text Box 9"/>
              <p:cNvSpPr txBox="1">
                <a:spLocks noChangeArrowheads="1"/>
              </p:cNvSpPr>
              <p:nvPr/>
            </p:nvSpPr>
            <p:spPr bwMode="auto">
              <a:xfrm>
                <a:off x="5533" y="11112"/>
                <a:ext cx="1260"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0x4000000</a:t>
                </a:r>
              </a:p>
            </p:txBody>
          </p:sp>
          <p:sp>
            <p:nvSpPr>
              <p:cNvPr id="38980" name="Text Box 11"/>
              <p:cNvSpPr txBox="1">
                <a:spLocks noChangeArrowheads="1"/>
              </p:cNvSpPr>
              <p:nvPr/>
            </p:nvSpPr>
            <p:spPr bwMode="auto">
              <a:xfrm>
                <a:off x="6793" y="9396"/>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内核虚存</a:t>
                </a:r>
              </a:p>
            </p:txBody>
          </p:sp>
          <p:sp>
            <p:nvSpPr>
              <p:cNvPr id="38981" name="Text Box 12"/>
              <p:cNvSpPr txBox="1">
                <a:spLocks noChangeArrowheads="1"/>
              </p:cNvSpPr>
              <p:nvPr/>
            </p:nvSpPr>
            <p:spPr bwMode="auto">
              <a:xfrm>
                <a:off x="6793" y="9864"/>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用户栈</a:t>
                </a:r>
                <a:r>
                  <a:rPr lang="en-US" altLang="zh-CN" sz="1400">
                    <a:latin typeface="华文新魏" pitchFamily="2" charset="-122"/>
                    <a:ea typeface="华文新魏" pitchFamily="2" charset="-122"/>
                  </a:rPr>
                  <a:t>(</a:t>
                </a:r>
                <a:r>
                  <a:rPr lang="zh-CN" altLang="en-US" sz="1400">
                    <a:latin typeface="华文新魏" pitchFamily="2" charset="-122"/>
                    <a:ea typeface="华文新魏" pitchFamily="2" charset="-122"/>
                  </a:rPr>
                  <a:t>运行时创建</a:t>
                </a:r>
                <a:r>
                  <a:rPr lang="en-US" altLang="zh-CN" sz="1400">
                    <a:latin typeface="华文新魏" pitchFamily="2" charset="-122"/>
                    <a:ea typeface="华文新魏" pitchFamily="2" charset="-122"/>
                  </a:rPr>
                  <a:t>)</a:t>
                </a:r>
              </a:p>
            </p:txBody>
          </p:sp>
          <p:sp>
            <p:nvSpPr>
              <p:cNvPr id="38982" name="Text Box 13"/>
              <p:cNvSpPr txBox="1">
                <a:spLocks noChangeArrowheads="1"/>
              </p:cNvSpPr>
              <p:nvPr/>
            </p:nvSpPr>
            <p:spPr bwMode="auto">
              <a:xfrm>
                <a:off x="6793" y="10332"/>
                <a:ext cx="1980" cy="468"/>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83" name="Text Box 14"/>
              <p:cNvSpPr txBox="1">
                <a:spLocks noChangeArrowheads="1"/>
              </p:cNvSpPr>
              <p:nvPr/>
            </p:nvSpPr>
            <p:spPr bwMode="auto">
              <a:xfrm>
                <a:off x="6793" y="10800"/>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共享库内存映象区</a:t>
                </a:r>
              </a:p>
            </p:txBody>
          </p:sp>
          <p:sp>
            <p:nvSpPr>
              <p:cNvPr id="38984" name="Text Box 15"/>
              <p:cNvSpPr txBox="1">
                <a:spLocks noChangeArrowheads="1"/>
              </p:cNvSpPr>
              <p:nvPr/>
            </p:nvSpPr>
            <p:spPr bwMode="auto">
              <a:xfrm>
                <a:off x="6793" y="11268"/>
                <a:ext cx="1980" cy="468"/>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85" name="Text Box 16"/>
              <p:cNvSpPr txBox="1">
                <a:spLocks noChangeArrowheads="1"/>
              </p:cNvSpPr>
              <p:nvPr/>
            </p:nvSpPr>
            <p:spPr bwMode="auto">
              <a:xfrm>
                <a:off x="6793" y="11736"/>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运行时堆空间</a:t>
                </a:r>
              </a:p>
              <a:p>
                <a:pPr algn="just"/>
                <a:r>
                  <a:rPr lang="zh-CN" altLang="en-US" sz="1400">
                    <a:latin typeface="华文新魏" pitchFamily="2" charset="-122"/>
                    <a:ea typeface="华文新魏" pitchFamily="2" charset="-122"/>
                  </a:rPr>
                  <a:t>堆</a:t>
                </a:r>
                <a:r>
                  <a:rPr lang="en-US" altLang="zh-CN" sz="1400">
                    <a:latin typeface="华文新魏" pitchFamily="2" charset="-122"/>
                    <a:ea typeface="华文新魏" pitchFamily="2" charset="-122"/>
                  </a:rPr>
                  <a:t>(malloc</a:t>
                </a:r>
                <a:r>
                  <a:rPr lang="zh-CN" altLang="en-US" sz="1400">
                    <a:latin typeface="华文新魏" pitchFamily="2" charset="-122"/>
                    <a:ea typeface="华文新魏" pitchFamily="2" charset="-122"/>
                  </a:rPr>
                  <a:t>创建</a:t>
                </a:r>
                <a:r>
                  <a:rPr lang="en-US" altLang="zh-CN" sz="1400">
                    <a:latin typeface="华文新魏" pitchFamily="2" charset="-122"/>
                    <a:ea typeface="华文新魏" pitchFamily="2" charset="-122"/>
                  </a:rPr>
                  <a:t>)</a:t>
                </a:r>
              </a:p>
            </p:txBody>
          </p:sp>
          <p:sp>
            <p:nvSpPr>
              <p:cNvPr id="38986" name="Text Box 17"/>
              <p:cNvSpPr txBox="1">
                <a:spLocks noChangeArrowheads="1"/>
              </p:cNvSpPr>
              <p:nvPr/>
            </p:nvSpPr>
            <p:spPr bwMode="auto">
              <a:xfrm>
                <a:off x="6793" y="12204"/>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读</a:t>
                </a:r>
                <a:r>
                  <a:rPr lang="en-US" altLang="zh-CN" sz="1400">
                    <a:latin typeface="华文新魏" pitchFamily="2" charset="-122"/>
                    <a:ea typeface="华文新魏" pitchFamily="2" charset="-122"/>
                  </a:rPr>
                  <a:t>/</a:t>
                </a:r>
                <a:r>
                  <a:rPr lang="zh-CN" altLang="en-US" sz="1400">
                    <a:latin typeface="华文新魏" pitchFamily="2" charset="-122"/>
                    <a:ea typeface="华文新魏" pitchFamily="2" charset="-122"/>
                  </a:rPr>
                  <a:t>写段</a:t>
                </a:r>
              </a:p>
            </p:txBody>
          </p:sp>
          <p:sp>
            <p:nvSpPr>
              <p:cNvPr id="38987" name="Text Box 18"/>
              <p:cNvSpPr txBox="1">
                <a:spLocks noChangeArrowheads="1"/>
              </p:cNvSpPr>
              <p:nvPr/>
            </p:nvSpPr>
            <p:spPr bwMode="auto">
              <a:xfrm>
                <a:off x="6793" y="12672"/>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只读段</a:t>
                </a:r>
              </a:p>
            </p:txBody>
          </p:sp>
          <p:sp>
            <p:nvSpPr>
              <p:cNvPr id="38988" name="Text Box 19"/>
              <p:cNvSpPr txBox="1">
                <a:spLocks noChangeArrowheads="1"/>
              </p:cNvSpPr>
              <p:nvPr/>
            </p:nvSpPr>
            <p:spPr bwMode="auto">
              <a:xfrm>
                <a:off x="8953" y="12360"/>
                <a:ext cx="1080" cy="624"/>
              </a:xfrm>
              <a:prstGeom prst="rect">
                <a:avLst/>
              </a:prstGeom>
              <a:solidFill>
                <a:srgbClr val="66FFCC"/>
              </a:solidFill>
              <a:ln w="9525">
                <a:noFill/>
                <a:miter lim="800000"/>
                <a:headEnd/>
                <a:tailEnd/>
              </a:ln>
            </p:spPr>
            <p:txBody>
              <a:bodyPr/>
              <a:lstStyle/>
              <a:p>
                <a:r>
                  <a:rPr lang="zh-CN" altLang="en-US" sz="1400">
                    <a:latin typeface="华文新魏" pitchFamily="2" charset="-122"/>
                    <a:ea typeface="华文新魏" pitchFamily="2" charset="-122"/>
                  </a:rPr>
                  <a:t>从可执行</a:t>
                </a:r>
              </a:p>
              <a:p>
                <a:r>
                  <a:rPr lang="zh-CN" altLang="en-US" sz="1400">
                    <a:latin typeface="华文新魏" pitchFamily="2" charset="-122"/>
                    <a:ea typeface="华文新魏" pitchFamily="2" charset="-122"/>
                  </a:rPr>
                  <a:t>文件加载</a:t>
                </a:r>
              </a:p>
            </p:txBody>
          </p:sp>
          <p:sp>
            <p:nvSpPr>
              <p:cNvPr id="38989" name="AutoShape 20"/>
              <p:cNvSpPr>
                <a:spLocks/>
              </p:cNvSpPr>
              <p:nvPr/>
            </p:nvSpPr>
            <p:spPr bwMode="auto">
              <a:xfrm>
                <a:off x="8773" y="12204"/>
                <a:ext cx="180" cy="936"/>
              </a:xfrm>
              <a:prstGeom prst="rightBrace">
                <a:avLst>
                  <a:gd name="adj1" fmla="val 43333"/>
                  <a:gd name="adj2" fmla="val 50000"/>
                </a:avLst>
              </a:prstGeom>
              <a:solidFill>
                <a:srgbClr val="66FFCC"/>
              </a:solidFill>
              <a:ln w="9525">
                <a:solidFill>
                  <a:srgbClr val="000000"/>
                </a:solidFill>
                <a:round/>
                <a:headEnd/>
                <a:tailEnd/>
              </a:ln>
            </p:spPr>
            <p:txBody>
              <a:bodyPr/>
              <a:lstStyle/>
              <a:p>
                <a:endParaRPr lang="zh-CN" altLang="en-US"/>
              </a:p>
            </p:txBody>
          </p:sp>
          <p:sp>
            <p:nvSpPr>
              <p:cNvPr id="38990" name="Text Box 21"/>
              <p:cNvSpPr txBox="1">
                <a:spLocks noChangeArrowheads="1"/>
              </p:cNvSpPr>
              <p:nvPr/>
            </p:nvSpPr>
            <p:spPr bwMode="auto">
              <a:xfrm>
                <a:off x="8953" y="10020"/>
                <a:ext cx="540" cy="46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esp</a:t>
                </a:r>
              </a:p>
            </p:txBody>
          </p:sp>
          <p:sp>
            <p:nvSpPr>
              <p:cNvPr id="38991" name="Line 22"/>
              <p:cNvSpPr>
                <a:spLocks noChangeShapeType="1"/>
              </p:cNvSpPr>
              <p:nvPr/>
            </p:nvSpPr>
            <p:spPr bwMode="auto">
              <a:xfrm flipH="1">
                <a:off x="8773" y="10176"/>
                <a:ext cx="360" cy="0"/>
              </a:xfrm>
              <a:prstGeom prst="line">
                <a:avLst/>
              </a:prstGeom>
              <a:noFill/>
              <a:ln w="9525">
                <a:solidFill>
                  <a:srgbClr val="000000"/>
                </a:solidFill>
                <a:round/>
                <a:headEnd/>
                <a:tailEnd type="triangle" w="med" len="med"/>
              </a:ln>
            </p:spPr>
            <p:txBody>
              <a:bodyPr/>
              <a:lstStyle/>
              <a:p>
                <a:endParaRPr lang="zh-CN" altLang="en-US"/>
              </a:p>
            </p:txBody>
          </p:sp>
          <p:sp>
            <p:nvSpPr>
              <p:cNvPr id="38992" name="Line 23"/>
              <p:cNvSpPr>
                <a:spLocks noChangeShapeType="1"/>
              </p:cNvSpPr>
              <p:nvPr/>
            </p:nvSpPr>
            <p:spPr bwMode="auto">
              <a:xfrm flipH="1">
                <a:off x="8773" y="10176"/>
                <a:ext cx="360" cy="0"/>
              </a:xfrm>
              <a:prstGeom prst="line">
                <a:avLst/>
              </a:prstGeom>
              <a:noFill/>
              <a:ln w="9525">
                <a:solidFill>
                  <a:srgbClr val="000000"/>
                </a:solidFill>
                <a:round/>
                <a:headEnd/>
                <a:tailEnd type="triangle" w="med" len="med"/>
              </a:ln>
            </p:spPr>
            <p:txBody>
              <a:bodyPr/>
              <a:lstStyle/>
              <a:p>
                <a:endParaRPr lang="zh-CN" altLang="en-US"/>
              </a:p>
            </p:txBody>
          </p:sp>
          <p:sp>
            <p:nvSpPr>
              <p:cNvPr id="38993" name="Text Box 24"/>
              <p:cNvSpPr txBox="1">
                <a:spLocks noChangeArrowheads="1"/>
              </p:cNvSpPr>
              <p:nvPr/>
            </p:nvSpPr>
            <p:spPr bwMode="auto">
              <a:xfrm>
                <a:off x="8953" y="9396"/>
                <a:ext cx="1080" cy="624"/>
              </a:xfrm>
              <a:prstGeom prst="rect">
                <a:avLst/>
              </a:prstGeom>
              <a:solidFill>
                <a:srgbClr val="66FFCC"/>
              </a:solidFill>
              <a:ln w="9525">
                <a:noFill/>
                <a:miter lim="800000"/>
                <a:headEnd/>
                <a:tailEnd/>
              </a:ln>
            </p:spPr>
            <p:txBody>
              <a:bodyPr/>
              <a:lstStyle/>
              <a:p>
                <a:r>
                  <a:rPr lang="zh-CN" altLang="en-US" sz="1400">
                    <a:latin typeface="华文新魏" pitchFamily="2" charset="-122"/>
                    <a:ea typeface="华文新魏" pitchFamily="2" charset="-122"/>
                  </a:rPr>
                  <a:t>用户代码</a:t>
                </a:r>
              </a:p>
              <a:p>
                <a:r>
                  <a:rPr lang="zh-CN" altLang="en-US" sz="1400">
                    <a:latin typeface="华文新魏" pitchFamily="2" charset="-122"/>
                    <a:ea typeface="华文新魏" pitchFamily="2" charset="-122"/>
                  </a:rPr>
                  <a:t>不可见</a:t>
                </a:r>
              </a:p>
            </p:txBody>
          </p:sp>
          <p:sp>
            <p:nvSpPr>
              <p:cNvPr id="38994" name="Line 25"/>
              <p:cNvSpPr>
                <a:spLocks noChangeShapeType="1"/>
              </p:cNvSpPr>
              <p:nvPr/>
            </p:nvSpPr>
            <p:spPr bwMode="auto">
              <a:xfrm flipH="1">
                <a:off x="8773" y="9708"/>
                <a:ext cx="360" cy="0"/>
              </a:xfrm>
              <a:prstGeom prst="line">
                <a:avLst/>
              </a:prstGeom>
              <a:noFill/>
              <a:ln w="9525">
                <a:solidFill>
                  <a:srgbClr val="000000"/>
                </a:solidFill>
                <a:round/>
                <a:headEnd/>
                <a:tailEnd type="triangle" w="med" len="med"/>
              </a:ln>
            </p:spPr>
            <p:txBody>
              <a:bodyPr/>
              <a:lstStyle/>
              <a:p>
                <a:endParaRPr lang="zh-CN" altLang="en-US"/>
              </a:p>
            </p:txBody>
          </p:sp>
          <p:sp>
            <p:nvSpPr>
              <p:cNvPr id="38995" name="Text Box 26"/>
              <p:cNvSpPr txBox="1">
                <a:spLocks noChangeArrowheads="1"/>
              </p:cNvSpPr>
              <p:nvPr/>
            </p:nvSpPr>
            <p:spPr bwMode="auto">
              <a:xfrm>
                <a:off x="6793" y="13140"/>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未  用</a:t>
                </a:r>
              </a:p>
            </p:txBody>
          </p:sp>
          <p:sp>
            <p:nvSpPr>
              <p:cNvPr id="38996" name="Line 27"/>
              <p:cNvSpPr>
                <a:spLocks noChangeShapeType="1"/>
              </p:cNvSpPr>
              <p:nvPr/>
            </p:nvSpPr>
            <p:spPr bwMode="auto">
              <a:xfrm rot="16200000" flipH="1">
                <a:off x="7603" y="10398"/>
                <a:ext cx="180" cy="0"/>
              </a:xfrm>
              <a:prstGeom prst="line">
                <a:avLst/>
              </a:prstGeom>
              <a:noFill/>
              <a:ln w="9525">
                <a:solidFill>
                  <a:srgbClr val="000000"/>
                </a:solidFill>
                <a:round/>
                <a:headEnd/>
                <a:tailEnd type="triangle" w="med" len="med"/>
              </a:ln>
            </p:spPr>
            <p:txBody>
              <a:bodyPr/>
              <a:lstStyle/>
              <a:p>
                <a:endParaRPr lang="zh-CN" altLang="en-US"/>
              </a:p>
            </p:txBody>
          </p:sp>
          <p:sp>
            <p:nvSpPr>
              <p:cNvPr id="38997" name="Line 28"/>
              <p:cNvSpPr>
                <a:spLocks noChangeShapeType="1"/>
              </p:cNvSpPr>
              <p:nvPr/>
            </p:nvSpPr>
            <p:spPr bwMode="auto">
              <a:xfrm rot="5400000" flipH="1">
                <a:off x="7513" y="11556"/>
                <a:ext cx="360" cy="0"/>
              </a:xfrm>
              <a:prstGeom prst="line">
                <a:avLst/>
              </a:prstGeom>
              <a:noFill/>
              <a:ln w="9525">
                <a:solidFill>
                  <a:srgbClr val="000000"/>
                </a:solidFill>
                <a:round/>
                <a:headEnd/>
                <a:tailEnd type="triangle" w="med" len="med"/>
              </a:ln>
            </p:spPr>
            <p:txBody>
              <a:bodyPr/>
              <a:lstStyle/>
              <a:p>
                <a:endParaRPr lang="zh-CN" altLang="en-US"/>
              </a:p>
            </p:txBody>
          </p:sp>
          <p:sp>
            <p:nvSpPr>
              <p:cNvPr id="38998" name="Line 29"/>
              <p:cNvSpPr>
                <a:spLocks noChangeShapeType="1"/>
              </p:cNvSpPr>
              <p:nvPr/>
            </p:nvSpPr>
            <p:spPr bwMode="auto">
              <a:xfrm rot="5400000" flipH="1">
                <a:off x="7591" y="10698"/>
                <a:ext cx="204" cy="0"/>
              </a:xfrm>
              <a:prstGeom prst="line">
                <a:avLst/>
              </a:prstGeom>
              <a:noFill/>
              <a:ln w="9525">
                <a:solidFill>
                  <a:srgbClr val="000000"/>
                </a:solidFill>
                <a:round/>
                <a:headEnd/>
                <a:tailEnd type="triangle" w="med" len="med"/>
              </a:ln>
            </p:spPr>
            <p:txBody>
              <a:bodyPr/>
              <a:lstStyle/>
              <a:p>
                <a:endParaRPr lang="zh-CN" altLang="en-US"/>
              </a:p>
            </p:txBody>
          </p:sp>
          <p:sp>
            <p:nvSpPr>
              <p:cNvPr id="38999" name="Text Box 30"/>
              <p:cNvSpPr txBox="1">
                <a:spLocks noChangeArrowheads="1"/>
              </p:cNvSpPr>
              <p:nvPr/>
            </p:nvSpPr>
            <p:spPr bwMode="auto">
              <a:xfrm>
                <a:off x="8953" y="11580"/>
                <a:ext cx="540" cy="46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brk</a:t>
                </a:r>
              </a:p>
            </p:txBody>
          </p:sp>
          <p:sp>
            <p:nvSpPr>
              <p:cNvPr id="39000" name="Line 31"/>
              <p:cNvSpPr>
                <a:spLocks noChangeShapeType="1"/>
              </p:cNvSpPr>
              <p:nvPr/>
            </p:nvSpPr>
            <p:spPr bwMode="auto">
              <a:xfrm flipH="1">
                <a:off x="8773" y="11736"/>
                <a:ext cx="360" cy="0"/>
              </a:xfrm>
              <a:prstGeom prst="line">
                <a:avLst/>
              </a:prstGeom>
              <a:noFill/>
              <a:ln w="9525">
                <a:solidFill>
                  <a:srgbClr val="000000"/>
                </a:solidFill>
                <a:round/>
                <a:headEnd/>
                <a:tailEnd type="triangle" w="med" len="med"/>
              </a:ln>
            </p:spPr>
            <p:txBody>
              <a:bodyPr/>
              <a:lstStyle/>
              <a:p>
                <a:endParaRPr lang="zh-CN" altLang="en-US"/>
              </a:p>
            </p:txBody>
          </p:sp>
        </p:grpSp>
        <p:grpSp>
          <p:nvGrpSpPr>
            <p:cNvPr id="38918" name="Group 32"/>
            <p:cNvGrpSpPr>
              <a:grpSpLocks/>
            </p:cNvGrpSpPr>
            <p:nvPr/>
          </p:nvGrpSpPr>
          <p:grpSpPr bwMode="auto">
            <a:xfrm>
              <a:off x="431" y="907"/>
              <a:ext cx="2379" cy="2131"/>
              <a:chOff x="1573" y="3780"/>
              <a:chExt cx="4500" cy="3044"/>
            </a:xfrm>
          </p:grpSpPr>
          <p:sp>
            <p:nvSpPr>
              <p:cNvPr id="38962" name="Text Box 33"/>
              <p:cNvSpPr txBox="1">
                <a:spLocks noChangeArrowheads="1"/>
              </p:cNvSpPr>
              <p:nvPr/>
            </p:nvSpPr>
            <p:spPr bwMode="auto">
              <a:xfrm>
                <a:off x="1946" y="3780"/>
                <a:ext cx="1260" cy="468"/>
              </a:xfrm>
              <a:prstGeom prst="rect">
                <a:avLst/>
              </a:prstGeom>
              <a:solidFill>
                <a:srgbClr val="66FFCC"/>
              </a:solidFill>
              <a:ln w="9525">
                <a:noFill/>
                <a:miter lim="800000"/>
                <a:headEnd/>
                <a:tailEnd/>
              </a:ln>
            </p:spPr>
            <p:txBody>
              <a:bodyPr/>
              <a:lstStyle/>
              <a:p>
                <a:pPr algn="just"/>
                <a:r>
                  <a:rPr lang="zh-CN" altLang="en-US" sz="1400">
                    <a:latin typeface="华文新魏" pitchFamily="2" charset="-122"/>
                    <a:ea typeface="华文新魏" pitchFamily="2" charset="-122"/>
                  </a:rPr>
                  <a:t>进程核心栈</a:t>
                </a:r>
              </a:p>
            </p:txBody>
          </p:sp>
          <p:sp>
            <p:nvSpPr>
              <p:cNvPr id="38963" name="Text Box 34"/>
              <p:cNvSpPr txBox="1">
                <a:spLocks noChangeArrowheads="1"/>
              </p:cNvSpPr>
              <p:nvPr/>
            </p:nvSpPr>
            <p:spPr bwMode="auto">
              <a:xfrm>
                <a:off x="1573" y="4172"/>
                <a:ext cx="1980" cy="2496"/>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64" name="Text Box 35"/>
              <p:cNvSpPr txBox="1">
                <a:spLocks noChangeArrowheads="1"/>
              </p:cNvSpPr>
              <p:nvPr/>
            </p:nvSpPr>
            <p:spPr bwMode="auto">
              <a:xfrm>
                <a:off x="1946" y="3780"/>
                <a:ext cx="1260" cy="468"/>
              </a:xfrm>
              <a:prstGeom prst="rect">
                <a:avLst/>
              </a:prstGeom>
              <a:solidFill>
                <a:srgbClr val="66FFCC"/>
              </a:solidFill>
              <a:ln w="9525">
                <a:noFill/>
                <a:miter lim="800000"/>
                <a:headEnd/>
                <a:tailEnd/>
              </a:ln>
            </p:spPr>
            <p:txBody>
              <a:bodyPr/>
              <a:lstStyle/>
              <a:p>
                <a:pPr algn="just"/>
                <a:r>
                  <a:rPr lang="zh-CN" altLang="en-US" sz="1400">
                    <a:solidFill>
                      <a:srgbClr val="FF0000"/>
                    </a:solidFill>
                    <a:latin typeface="华文新魏" pitchFamily="2" charset="-122"/>
                    <a:ea typeface="华文新魏" pitchFamily="2" charset="-122"/>
                  </a:rPr>
                  <a:t>进程核心栈</a:t>
                </a:r>
                <a:endParaRPr lang="zh-CN" altLang="en-US" sz="1400">
                  <a:latin typeface="华文新魏" pitchFamily="2" charset="-122"/>
                  <a:ea typeface="华文新魏" pitchFamily="2" charset="-122"/>
                </a:endParaRPr>
              </a:p>
            </p:txBody>
          </p:sp>
          <p:sp>
            <p:nvSpPr>
              <p:cNvPr id="38965" name="Text Box 36"/>
              <p:cNvSpPr txBox="1">
                <a:spLocks noChangeArrowheads="1"/>
              </p:cNvSpPr>
              <p:nvPr/>
            </p:nvSpPr>
            <p:spPr bwMode="auto">
              <a:xfrm>
                <a:off x="1573" y="4172"/>
                <a:ext cx="1980" cy="2652"/>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66" name="Text Box 37"/>
              <p:cNvSpPr txBox="1">
                <a:spLocks noChangeArrowheads="1"/>
              </p:cNvSpPr>
              <p:nvPr/>
            </p:nvSpPr>
            <p:spPr bwMode="auto">
              <a:xfrm>
                <a:off x="2113" y="4328"/>
                <a:ext cx="720" cy="312"/>
              </a:xfrm>
              <a:prstGeom prst="rect">
                <a:avLst/>
              </a:prstGeom>
              <a:solidFill>
                <a:srgbClr val="66FFCC"/>
              </a:solidFill>
              <a:ln w="9525">
                <a:noFill/>
                <a:miter lim="800000"/>
                <a:headEnd/>
                <a:tailEnd/>
              </a:ln>
            </p:spPr>
            <p:txBody>
              <a:bodyPr/>
              <a:lstStyle/>
              <a:p>
                <a:r>
                  <a:rPr lang="zh-CN" altLang="en-US" sz="1400">
                    <a:solidFill>
                      <a:srgbClr val="FF0000"/>
                    </a:solidFill>
                    <a:latin typeface="华文新魏" pitchFamily="2" charset="-122"/>
                    <a:ea typeface="华文新魏" pitchFamily="2" charset="-122"/>
                  </a:rPr>
                  <a:t>栈顶</a:t>
                </a:r>
                <a:endParaRPr lang="zh-CN" altLang="en-US" sz="1400">
                  <a:latin typeface="华文新魏" pitchFamily="2" charset="-122"/>
                  <a:ea typeface="华文新魏" pitchFamily="2" charset="-122"/>
                </a:endParaRPr>
              </a:p>
            </p:txBody>
          </p:sp>
          <p:sp>
            <p:nvSpPr>
              <p:cNvPr id="38967" name="Text Box 38"/>
              <p:cNvSpPr txBox="1">
                <a:spLocks noChangeArrowheads="1"/>
              </p:cNvSpPr>
              <p:nvPr/>
            </p:nvSpPr>
            <p:spPr bwMode="auto">
              <a:xfrm>
                <a:off x="3913" y="5108"/>
                <a:ext cx="900" cy="312"/>
              </a:xfrm>
              <a:prstGeom prst="rect">
                <a:avLst/>
              </a:prstGeom>
              <a:solidFill>
                <a:srgbClr val="66FFCC"/>
              </a:solidFill>
              <a:ln w="9525">
                <a:noFill/>
                <a:miter lim="800000"/>
                <a:headEnd/>
                <a:tailEnd/>
              </a:ln>
            </p:spPr>
            <p:txBody>
              <a:bodyPr/>
              <a:lstStyle/>
              <a:p>
                <a:r>
                  <a:rPr lang="zh-CN" altLang="en-US" sz="1400">
                    <a:solidFill>
                      <a:srgbClr val="FF0000"/>
                    </a:solidFill>
                    <a:latin typeface="华文新魏" pitchFamily="2" charset="-122"/>
                    <a:ea typeface="华文新魏" pitchFamily="2" charset="-122"/>
                  </a:rPr>
                  <a:t>栈指针</a:t>
                </a:r>
                <a:endParaRPr lang="zh-CN" altLang="en-US" sz="1400">
                  <a:latin typeface="华文新魏" pitchFamily="2" charset="-122"/>
                  <a:ea typeface="华文新魏" pitchFamily="2" charset="-122"/>
                </a:endParaRPr>
              </a:p>
            </p:txBody>
          </p:sp>
          <p:sp>
            <p:nvSpPr>
              <p:cNvPr id="38968" name="Line 39"/>
              <p:cNvSpPr>
                <a:spLocks noChangeShapeType="1"/>
              </p:cNvSpPr>
              <p:nvPr/>
            </p:nvSpPr>
            <p:spPr bwMode="auto">
              <a:xfrm>
                <a:off x="1573" y="5264"/>
                <a:ext cx="1980" cy="0"/>
              </a:xfrm>
              <a:prstGeom prst="line">
                <a:avLst/>
              </a:prstGeom>
              <a:noFill/>
              <a:ln w="9525">
                <a:solidFill>
                  <a:srgbClr val="000000"/>
                </a:solidFill>
                <a:round/>
                <a:headEnd/>
                <a:tailEnd/>
              </a:ln>
            </p:spPr>
            <p:txBody>
              <a:bodyPr/>
              <a:lstStyle/>
              <a:p>
                <a:endParaRPr lang="zh-CN" altLang="en-US"/>
              </a:p>
            </p:txBody>
          </p:sp>
          <p:sp>
            <p:nvSpPr>
              <p:cNvPr id="38969" name="AutoShape 40"/>
              <p:cNvSpPr>
                <a:spLocks noChangeArrowheads="1"/>
              </p:cNvSpPr>
              <p:nvPr/>
            </p:nvSpPr>
            <p:spPr bwMode="auto">
              <a:xfrm>
                <a:off x="2293" y="4640"/>
                <a:ext cx="180" cy="1092"/>
              </a:xfrm>
              <a:prstGeom prst="downArrow">
                <a:avLst>
                  <a:gd name="adj1" fmla="val 50000"/>
                  <a:gd name="adj2" fmla="val 151667"/>
                </a:avLst>
              </a:prstGeom>
              <a:solidFill>
                <a:srgbClr val="66FFCC"/>
              </a:solidFill>
              <a:ln w="9525">
                <a:solidFill>
                  <a:srgbClr val="000000"/>
                </a:solidFill>
                <a:miter lim="800000"/>
                <a:headEnd/>
                <a:tailEnd/>
              </a:ln>
            </p:spPr>
            <p:txBody>
              <a:bodyPr/>
              <a:lstStyle/>
              <a:p>
                <a:endParaRPr lang="zh-CN" altLang="en-US"/>
              </a:p>
            </p:txBody>
          </p:sp>
          <p:sp>
            <p:nvSpPr>
              <p:cNvPr id="38970" name="Text Box 41"/>
              <p:cNvSpPr txBox="1">
                <a:spLocks noChangeArrowheads="1"/>
              </p:cNvSpPr>
              <p:nvPr/>
            </p:nvSpPr>
            <p:spPr bwMode="auto">
              <a:xfrm>
                <a:off x="1753" y="6200"/>
                <a:ext cx="1620" cy="624"/>
              </a:xfrm>
              <a:prstGeom prst="rect">
                <a:avLst/>
              </a:prstGeom>
              <a:solidFill>
                <a:srgbClr val="66FFCC"/>
              </a:solidFill>
              <a:ln w="9525">
                <a:noFill/>
                <a:miter lim="800000"/>
                <a:headEnd/>
                <a:tailEnd/>
              </a:ln>
            </p:spPr>
            <p:txBody>
              <a:bodyPr/>
              <a:lstStyle/>
              <a:p>
                <a:r>
                  <a:rPr lang="en-US" altLang="zh-CN" sz="1400">
                    <a:solidFill>
                      <a:srgbClr val="FF0000"/>
                    </a:solidFill>
                    <a:latin typeface="华文新魏" pitchFamily="2" charset="-122"/>
                    <a:ea typeface="华文新魏" pitchFamily="2" charset="-122"/>
                  </a:rPr>
                  <a:t>thread_info{*task   </a:t>
                </a:r>
              </a:p>
              <a:p>
                <a:r>
                  <a:rPr lang="en-US" altLang="zh-CN" sz="1400">
                    <a:solidFill>
                      <a:srgbClr val="FF0000"/>
                    </a:solidFill>
                    <a:latin typeface="华文新魏" pitchFamily="2" charset="-122"/>
                    <a:ea typeface="华文新魏" pitchFamily="2" charset="-122"/>
                  </a:rPr>
                  <a:t>  </a:t>
                </a:r>
                <a:r>
                  <a:rPr lang="en-US" altLang="zh-CN" sz="1400">
                    <a:solidFill>
                      <a:srgbClr val="FF0000"/>
                    </a:solidFill>
                    <a:ea typeface="华文新魏" pitchFamily="2" charset="-122"/>
                  </a:rPr>
                  <a:t>…</a:t>
                </a:r>
                <a:r>
                  <a:rPr lang="en-US" altLang="zh-CN" sz="1400">
                    <a:solidFill>
                      <a:srgbClr val="FF0000"/>
                    </a:solidFill>
                    <a:latin typeface="华文新魏" pitchFamily="2" charset="-122"/>
                    <a:ea typeface="华文新魏" pitchFamily="2" charset="-122"/>
                  </a:rPr>
                  <a:t>     }</a:t>
                </a:r>
              </a:p>
            </p:txBody>
          </p:sp>
          <p:sp>
            <p:nvSpPr>
              <p:cNvPr id="38971" name="Line 42"/>
              <p:cNvSpPr>
                <a:spLocks noChangeShapeType="1"/>
              </p:cNvSpPr>
              <p:nvPr/>
            </p:nvSpPr>
            <p:spPr bwMode="auto">
              <a:xfrm>
                <a:off x="3193" y="6356"/>
                <a:ext cx="1620" cy="0"/>
              </a:xfrm>
              <a:prstGeom prst="line">
                <a:avLst/>
              </a:prstGeom>
              <a:noFill/>
              <a:ln w="9525">
                <a:solidFill>
                  <a:srgbClr val="000000"/>
                </a:solidFill>
                <a:round/>
                <a:headEnd/>
                <a:tailEnd type="triangle" w="med" len="med"/>
              </a:ln>
            </p:spPr>
            <p:txBody>
              <a:bodyPr/>
              <a:lstStyle/>
              <a:p>
                <a:endParaRPr lang="zh-CN" altLang="en-US"/>
              </a:p>
            </p:txBody>
          </p:sp>
          <p:sp>
            <p:nvSpPr>
              <p:cNvPr id="38972" name="Text Box 43"/>
              <p:cNvSpPr txBox="1">
                <a:spLocks noChangeArrowheads="1"/>
              </p:cNvSpPr>
              <p:nvPr/>
            </p:nvSpPr>
            <p:spPr bwMode="auto">
              <a:xfrm>
                <a:off x="4813" y="5108"/>
                <a:ext cx="1260" cy="624"/>
              </a:xfrm>
              <a:prstGeom prst="rect">
                <a:avLst/>
              </a:prstGeom>
              <a:solidFill>
                <a:srgbClr val="66FFCC"/>
              </a:solidFill>
              <a:ln w="9525">
                <a:noFill/>
                <a:miter lim="800000"/>
                <a:headEnd/>
                <a:tailEnd/>
              </a:ln>
            </p:spPr>
            <p:txBody>
              <a:bodyPr/>
              <a:lstStyle/>
              <a:p>
                <a:pPr algn="just"/>
                <a:r>
                  <a:rPr lang="en-US" altLang="zh-CN" sz="1400">
                    <a:solidFill>
                      <a:srgbClr val="FF0000"/>
                    </a:solidFill>
                    <a:latin typeface="华文新魏" pitchFamily="2" charset="-122"/>
                    <a:ea typeface="华文新魏" pitchFamily="2" charset="-122"/>
                  </a:rPr>
                  <a:t>current</a:t>
                </a:r>
                <a:endParaRPr lang="en-US" altLang="zh-CN" sz="1400">
                  <a:latin typeface="华文新魏" pitchFamily="2" charset="-122"/>
                  <a:ea typeface="华文新魏" pitchFamily="2" charset="-122"/>
                </a:endParaRPr>
              </a:p>
            </p:txBody>
          </p:sp>
          <p:sp>
            <p:nvSpPr>
              <p:cNvPr id="38973" name="Text Box 44"/>
              <p:cNvSpPr txBox="1">
                <a:spLocks noChangeArrowheads="1"/>
              </p:cNvSpPr>
              <p:nvPr/>
            </p:nvSpPr>
            <p:spPr bwMode="auto">
              <a:xfrm>
                <a:off x="4813" y="5732"/>
                <a:ext cx="1260" cy="1092"/>
              </a:xfrm>
              <a:prstGeom prst="rect">
                <a:avLst/>
              </a:prstGeom>
              <a:solidFill>
                <a:srgbClr val="66FFCC"/>
              </a:solidFill>
              <a:ln w="9525">
                <a:solidFill>
                  <a:srgbClr val="000000"/>
                </a:solidFill>
                <a:miter lim="800000"/>
                <a:headEnd/>
                <a:tailEnd/>
              </a:ln>
            </p:spPr>
            <p:txBody>
              <a:bodyPr/>
              <a:lstStyle/>
              <a:p>
                <a:endParaRPr lang="en-US" altLang="zh-CN" sz="1400">
                  <a:solidFill>
                    <a:srgbClr val="FF0000"/>
                  </a:solidFill>
                  <a:latin typeface="华文新魏" pitchFamily="2" charset="-122"/>
                  <a:ea typeface="华文新魏" pitchFamily="2" charset="-122"/>
                </a:endParaRPr>
              </a:p>
              <a:p>
                <a:r>
                  <a:rPr lang="en-US" altLang="zh-CN" sz="1400">
                    <a:solidFill>
                      <a:srgbClr val="FF0000"/>
                    </a:solidFill>
                    <a:latin typeface="华文新魏" pitchFamily="2" charset="-122"/>
                    <a:ea typeface="华文新魏" pitchFamily="2" charset="-122"/>
                  </a:rPr>
                  <a:t>task_struct</a:t>
                </a:r>
              </a:p>
              <a:p>
                <a:endParaRPr lang="en-US" altLang="zh-CN" sz="1400">
                  <a:latin typeface="华文新魏" pitchFamily="2" charset="-122"/>
                  <a:ea typeface="华文新魏" pitchFamily="2" charset="-122"/>
                </a:endParaRPr>
              </a:p>
            </p:txBody>
          </p:sp>
          <p:sp>
            <p:nvSpPr>
              <p:cNvPr id="38974" name="Line 45"/>
              <p:cNvSpPr>
                <a:spLocks noChangeShapeType="1"/>
              </p:cNvSpPr>
              <p:nvPr/>
            </p:nvSpPr>
            <p:spPr bwMode="auto">
              <a:xfrm>
                <a:off x="1573" y="6200"/>
                <a:ext cx="1980" cy="0"/>
              </a:xfrm>
              <a:prstGeom prst="line">
                <a:avLst/>
              </a:prstGeom>
              <a:noFill/>
              <a:ln w="9525">
                <a:solidFill>
                  <a:srgbClr val="000000"/>
                </a:solidFill>
                <a:round/>
                <a:headEnd/>
                <a:tailEnd/>
              </a:ln>
            </p:spPr>
            <p:txBody>
              <a:bodyPr/>
              <a:lstStyle/>
              <a:p>
                <a:endParaRPr lang="zh-CN" altLang="en-US"/>
              </a:p>
            </p:txBody>
          </p:sp>
          <p:sp>
            <p:nvSpPr>
              <p:cNvPr id="38975" name="Line 46"/>
              <p:cNvSpPr>
                <a:spLocks noChangeShapeType="1"/>
              </p:cNvSpPr>
              <p:nvPr/>
            </p:nvSpPr>
            <p:spPr bwMode="auto">
              <a:xfrm flipH="1">
                <a:off x="3553" y="5264"/>
                <a:ext cx="360" cy="0"/>
              </a:xfrm>
              <a:prstGeom prst="line">
                <a:avLst/>
              </a:prstGeom>
              <a:noFill/>
              <a:ln w="9525">
                <a:solidFill>
                  <a:srgbClr val="000000"/>
                </a:solidFill>
                <a:round/>
                <a:headEnd/>
                <a:tailEnd type="triangle" w="med" len="med"/>
              </a:ln>
            </p:spPr>
            <p:txBody>
              <a:bodyPr/>
              <a:lstStyle/>
              <a:p>
                <a:endParaRPr lang="zh-CN" altLang="en-US"/>
              </a:p>
            </p:txBody>
          </p:sp>
        </p:grpSp>
        <p:sp>
          <p:nvSpPr>
            <p:cNvPr id="38919" name="Line 47"/>
            <p:cNvSpPr>
              <a:spLocks noChangeShapeType="1"/>
            </p:cNvSpPr>
            <p:nvPr/>
          </p:nvSpPr>
          <p:spPr bwMode="auto">
            <a:xfrm>
              <a:off x="2429" y="2108"/>
              <a:ext cx="0" cy="219"/>
            </a:xfrm>
            <a:prstGeom prst="line">
              <a:avLst/>
            </a:prstGeom>
            <a:noFill/>
            <a:ln w="9525">
              <a:solidFill>
                <a:srgbClr val="000000"/>
              </a:solidFill>
              <a:round/>
              <a:headEnd/>
              <a:tailEnd type="triangle" w="med" len="med"/>
            </a:ln>
          </p:spPr>
          <p:txBody>
            <a:bodyPr/>
            <a:lstStyle/>
            <a:p>
              <a:endParaRPr lang="zh-CN" altLang="en-US"/>
            </a:p>
          </p:txBody>
        </p:sp>
        <p:sp>
          <p:nvSpPr>
            <p:cNvPr id="38920" name="Text Box 48"/>
            <p:cNvSpPr txBox="1">
              <a:spLocks noChangeArrowheads="1"/>
            </p:cNvSpPr>
            <p:nvPr/>
          </p:nvSpPr>
          <p:spPr bwMode="auto">
            <a:xfrm>
              <a:off x="1478" y="3309"/>
              <a:ext cx="285" cy="32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(A )        </a:t>
              </a:r>
            </a:p>
          </p:txBody>
        </p:sp>
        <p:grpSp>
          <p:nvGrpSpPr>
            <p:cNvPr id="38921" name="Group 49"/>
            <p:cNvGrpSpPr>
              <a:grpSpLocks/>
            </p:cNvGrpSpPr>
            <p:nvPr/>
          </p:nvGrpSpPr>
          <p:grpSpPr bwMode="auto">
            <a:xfrm>
              <a:off x="2796" y="1016"/>
              <a:ext cx="2479" cy="3276"/>
              <a:chOff x="5336" y="9396"/>
              <a:chExt cx="4697" cy="4680"/>
            </a:xfrm>
          </p:grpSpPr>
          <p:sp>
            <p:nvSpPr>
              <p:cNvPr id="38936" name="Text Box 50"/>
              <p:cNvSpPr txBox="1">
                <a:spLocks noChangeArrowheads="1"/>
              </p:cNvSpPr>
              <p:nvPr/>
            </p:nvSpPr>
            <p:spPr bwMode="auto">
              <a:xfrm>
                <a:off x="7333" y="13452"/>
                <a:ext cx="540" cy="624"/>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     (B)</a:t>
                </a:r>
              </a:p>
            </p:txBody>
          </p:sp>
          <p:sp>
            <p:nvSpPr>
              <p:cNvPr id="38937" name="Text Box 51"/>
              <p:cNvSpPr txBox="1">
                <a:spLocks noChangeArrowheads="1"/>
              </p:cNvSpPr>
              <p:nvPr/>
            </p:nvSpPr>
            <p:spPr bwMode="auto">
              <a:xfrm>
                <a:off x="5533" y="13452"/>
                <a:ext cx="1260"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a:t>
                </a:r>
              </a:p>
            </p:txBody>
          </p:sp>
          <p:sp>
            <p:nvSpPr>
              <p:cNvPr id="38938" name="Text Box 52"/>
              <p:cNvSpPr txBox="1">
                <a:spLocks noChangeArrowheads="1"/>
              </p:cNvSpPr>
              <p:nvPr/>
            </p:nvSpPr>
            <p:spPr bwMode="auto">
              <a:xfrm>
                <a:off x="5336" y="12984"/>
                <a:ext cx="1468"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0x08048000</a:t>
                </a:r>
              </a:p>
            </p:txBody>
          </p:sp>
          <p:sp>
            <p:nvSpPr>
              <p:cNvPr id="38939" name="Text Box 53"/>
              <p:cNvSpPr txBox="1">
                <a:spLocks noChangeArrowheads="1"/>
              </p:cNvSpPr>
              <p:nvPr/>
            </p:nvSpPr>
            <p:spPr bwMode="auto">
              <a:xfrm>
                <a:off x="5405" y="11112"/>
                <a:ext cx="1388"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0x40000000</a:t>
                </a:r>
              </a:p>
            </p:txBody>
          </p:sp>
          <p:sp>
            <p:nvSpPr>
              <p:cNvPr id="38940" name="Text Box 54"/>
              <p:cNvSpPr txBox="1">
                <a:spLocks noChangeArrowheads="1"/>
              </p:cNvSpPr>
              <p:nvPr/>
            </p:nvSpPr>
            <p:spPr bwMode="auto">
              <a:xfrm>
                <a:off x="5490" y="9759"/>
                <a:ext cx="1313" cy="312"/>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0xc0000000</a:t>
                </a:r>
              </a:p>
            </p:txBody>
          </p:sp>
          <p:sp>
            <p:nvSpPr>
              <p:cNvPr id="38941" name="Text Box 55"/>
              <p:cNvSpPr txBox="1">
                <a:spLocks noChangeArrowheads="1"/>
              </p:cNvSpPr>
              <p:nvPr/>
            </p:nvSpPr>
            <p:spPr bwMode="auto">
              <a:xfrm>
                <a:off x="6793" y="9396"/>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内核虚存</a:t>
                </a:r>
              </a:p>
            </p:txBody>
          </p:sp>
          <p:sp>
            <p:nvSpPr>
              <p:cNvPr id="38942" name="Text Box 56"/>
              <p:cNvSpPr txBox="1">
                <a:spLocks noChangeArrowheads="1"/>
              </p:cNvSpPr>
              <p:nvPr/>
            </p:nvSpPr>
            <p:spPr bwMode="auto">
              <a:xfrm>
                <a:off x="6793" y="9864"/>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用户栈</a:t>
                </a:r>
                <a:r>
                  <a:rPr lang="en-US" altLang="zh-CN" sz="1400">
                    <a:latin typeface="华文新魏" pitchFamily="2" charset="-122"/>
                    <a:ea typeface="华文新魏" pitchFamily="2" charset="-122"/>
                  </a:rPr>
                  <a:t>(</a:t>
                </a:r>
                <a:r>
                  <a:rPr lang="zh-CN" altLang="en-US" sz="1400">
                    <a:latin typeface="华文新魏" pitchFamily="2" charset="-122"/>
                    <a:ea typeface="华文新魏" pitchFamily="2" charset="-122"/>
                  </a:rPr>
                  <a:t>运行时创建</a:t>
                </a:r>
                <a:r>
                  <a:rPr lang="en-US" altLang="zh-CN" sz="1400">
                    <a:latin typeface="华文新魏" pitchFamily="2" charset="-122"/>
                    <a:ea typeface="华文新魏" pitchFamily="2" charset="-122"/>
                  </a:rPr>
                  <a:t>)</a:t>
                </a:r>
              </a:p>
            </p:txBody>
          </p:sp>
          <p:sp>
            <p:nvSpPr>
              <p:cNvPr id="38943" name="Text Box 57"/>
              <p:cNvSpPr txBox="1">
                <a:spLocks noChangeArrowheads="1"/>
              </p:cNvSpPr>
              <p:nvPr/>
            </p:nvSpPr>
            <p:spPr bwMode="auto">
              <a:xfrm>
                <a:off x="6793" y="10332"/>
                <a:ext cx="1980" cy="468"/>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44" name="Text Box 58"/>
              <p:cNvSpPr txBox="1">
                <a:spLocks noChangeArrowheads="1"/>
              </p:cNvSpPr>
              <p:nvPr/>
            </p:nvSpPr>
            <p:spPr bwMode="auto">
              <a:xfrm>
                <a:off x="6793" y="10800"/>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共享库内存映象区</a:t>
                </a:r>
              </a:p>
            </p:txBody>
          </p:sp>
          <p:sp>
            <p:nvSpPr>
              <p:cNvPr id="38945" name="Text Box 59"/>
              <p:cNvSpPr txBox="1">
                <a:spLocks noChangeArrowheads="1"/>
              </p:cNvSpPr>
              <p:nvPr/>
            </p:nvSpPr>
            <p:spPr bwMode="auto">
              <a:xfrm>
                <a:off x="6793" y="11268"/>
                <a:ext cx="1980" cy="468"/>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46" name="Text Box 60"/>
              <p:cNvSpPr txBox="1">
                <a:spLocks noChangeArrowheads="1"/>
              </p:cNvSpPr>
              <p:nvPr/>
            </p:nvSpPr>
            <p:spPr bwMode="auto">
              <a:xfrm>
                <a:off x="6793" y="11736"/>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运行时堆空间</a:t>
                </a:r>
              </a:p>
              <a:p>
                <a:pPr algn="just"/>
                <a:r>
                  <a:rPr lang="zh-CN" altLang="en-US" sz="1400">
                    <a:latin typeface="华文新魏" pitchFamily="2" charset="-122"/>
                    <a:ea typeface="华文新魏" pitchFamily="2" charset="-122"/>
                  </a:rPr>
                  <a:t>堆</a:t>
                </a:r>
                <a:r>
                  <a:rPr lang="en-US" altLang="zh-CN" sz="1400">
                    <a:latin typeface="华文新魏" pitchFamily="2" charset="-122"/>
                    <a:ea typeface="华文新魏" pitchFamily="2" charset="-122"/>
                  </a:rPr>
                  <a:t>(malloc</a:t>
                </a:r>
                <a:r>
                  <a:rPr lang="zh-CN" altLang="en-US" sz="1400">
                    <a:latin typeface="华文新魏" pitchFamily="2" charset="-122"/>
                    <a:ea typeface="华文新魏" pitchFamily="2" charset="-122"/>
                  </a:rPr>
                  <a:t>创建</a:t>
                </a:r>
                <a:r>
                  <a:rPr lang="en-US" altLang="zh-CN" sz="1400">
                    <a:latin typeface="华文新魏" pitchFamily="2" charset="-122"/>
                    <a:ea typeface="华文新魏" pitchFamily="2" charset="-122"/>
                  </a:rPr>
                  <a:t>)</a:t>
                </a:r>
              </a:p>
            </p:txBody>
          </p:sp>
          <p:sp>
            <p:nvSpPr>
              <p:cNvPr id="38947" name="Text Box 61"/>
              <p:cNvSpPr txBox="1">
                <a:spLocks noChangeArrowheads="1"/>
              </p:cNvSpPr>
              <p:nvPr/>
            </p:nvSpPr>
            <p:spPr bwMode="auto">
              <a:xfrm>
                <a:off x="6793" y="12204"/>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读</a:t>
                </a:r>
                <a:r>
                  <a:rPr lang="en-US" altLang="zh-CN" sz="1400">
                    <a:latin typeface="华文新魏" pitchFamily="2" charset="-122"/>
                    <a:ea typeface="华文新魏" pitchFamily="2" charset="-122"/>
                  </a:rPr>
                  <a:t>/</a:t>
                </a:r>
                <a:r>
                  <a:rPr lang="zh-CN" altLang="en-US" sz="1400">
                    <a:latin typeface="华文新魏" pitchFamily="2" charset="-122"/>
                    <a:ea typeface="华文新魏" pitchFamily="2" charset="-122"/>
                  </a:rPr>
                  <a:t>写段</a:t>
                </a:r>
              </a:p>
            </p:txBody>
          </p:sp>
          <p:sp>
            <p:nvSpPr>
              <p:cNvPr id="38948" name="Text Box 62"/>
              <p:cNvSpPr txBox="1">
                <a:spLocks noChangeArrowheads="1"/>
              </p:cNvSpPr>
              <p:nvPr/>
            </p:nvSpPr>
            <p:spPr bwMode="auto">
              <a:xfrm>
                <a:off x="6793" y="12672"/>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只读段</a:t>
                </a:r>
              </a:p>
            </p:txBody>
          </p:sp>
          <p:sp>
            <p:nvSpPr>
              <p:cNvPr id="38949" name="Text Box 63"/>
              <p:cNvSpPr txBox="1">
                <a:spLocks noChangeArrowheads="1"/>
              </p:cNvSpPr>
              <p:nvPr/>
            </p:nvSpPr>
            <p:spPr bwMode="auto">
              <a:xfrm>
                <a:off x="8953" y="12360"/>
                <a:ext cx="1080" cy="624"/>
              </a:xfrm>
              <a:prstGeom prst="rect">
                <a:avLst/>
              </a:prstGeom>
              <a:solidFill>
                <a:srgbClr val="66FFCC"/>
              </a:solidFill>
              <a:ln w="9525">
                <a:noFill/>
                <a:miter lim="800000"/>
                <a:headEnd/>
                <a:tailEnd/>
              </a:ln>
            </p:spPr>
            <p:txBody>
              <a:bodyPr/>
              <a:lstStyle/>
              <a:p>
                <a:r>
                  <a:rPr lang="zh-CN" altLang="en-US" sz="1400">
                    <a:latin typeface="华文新魏" pitchFamily="2" charset="-122"/>
                    <a:ea typeface="华文新魏" pitchFamily="2" charset="-122"/>
                  </a:rPr>
                  <a:t>从可执行</a:t>
                </a:r>
              </a:p>
              <a:p>
                <a:r>
                  <a:rPr lang="zh-CN" altLang="en-US" sz="1400">
                    <a:latin typeface="华文新魏" pitchFamily="2" charset="-122"/>
                    <a:ea typeface="华文新魏" pitchFamily="2" charset="-122"/>
                  </a:rPr>
                  <a:t>文件加载</a:t>
                </a:r>
              </a:p>
            </p:txBody>
          </p:sp>
          <p:sp>
            <p:nvSpPr>
              <p:cNvPr id="38950" name="AutoShape 64"/>
              <p:cNvSpPr>
                <a:spLocks/>
              </p:cNvSpPr>
              <p:nvPr/>
            </p:nvSpPr>
            <p:spPr bwMode="auto">
              <a:xfrm>
                <a:off x="8773" y="12204"/>
                <a:ext cx="180" cy="936"/>
              </a:xfrm>
              <a:prstGeom prst="rightBrace">
                <a:avLst>
                  <a:gd name="adj1" fmla="val 43333"/>
                  <a:gd name="adj2" fmla="val 50000"/>
                </a:avLst>
              </a:prstGeom>
              <a:solidFill>
                <a:srgbClr val="66FFCC"/>
              </a:solidFill>
              <a:ln w="9525">
                <a:solidFill>
                  <a:srgbClr val="000000"/>
                </a:solidFill>
                <a:round/>
                <a:headEnd/>
                <a:tailEnd/>
              </a:ln>
            </p:spPr>
            <p:txBody>
              <a:bodyPr/>
              <a:lstStyle/>
              <a:p>
                <a:endParaRPr lang="zh-CN" altLang="en-US"/>
              </a:p>
            </p:txBody>
          </p:sp>
          <p:sp>
            <p:nvSpPr>
              <p:cNvPr id="38951" name="Text Box 65"/>
              <p:cNvSpPr txBox="1">
                <a:spLocks noChangeArrowheads="1"/>
              </p:cNvSpPr>
              <p:nvPr/>
            </p:nvSpPr>
            <p:spPr bwMode="auto">
              <a:xfrm>
                <a:off x="8953" y="10020"/>
                <a:ext cx="540" cy="46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esp</a:t>
                </a:r>
              </a:p>
            </p:txBody>
          </p:sp>
          <p:sp>
            <p:nvSpPr>
              <p:cNvPr id="38952" name="Line 66"/>
              <p:cNvSpPr>
                <a:spLocks noChangeShapeType="1"/>
              </p:cNvSpPr>
              <p:nvPr/>
            </p:nvSpPr>
            <p:spPr bwMode="auto">
              <a:xfrm flipH="1">
                <a:off x="8773" y="10176"/>
                <a:ext cx="360" cy="0"/>
              </a:xfrm>
              <a:prstGeom prst="line">
                <a:avLst/>
              </a:prstGeom>
              <a:noFill/>
              <a:ln w="9525">
                <a:solidFill>
                  <a:srgbClr val="000000"/>
                </a:solidFill>
                <a:round/>
                <a:headEnd/>
                <a:tailEnd type="triangle" w="med" len="med"/>
              </a:ln>
            </p:spPr>
            <p:txBody>
              <a:bodyPr/>
              <a:lstStyle/>
              <a:p>
                <a:endParaRPr lang="zh-CN" altLang="en-US"/>
              </a:p>
            </p:txBody>
          </p:sp>
          <p:sp>
            <p:nvSpPr>
              <p:cNvPr id="38953" name="Line 67"/>
              <p:cNvSpPr>
                <a:spLocks noChangeShapeType="1"/>
              </p:cNvSpPr>
              <p:nvPr/>
            </p:nvSpPr>
            <p:spPr bwMode="auto">
              <a:xfrm flipH="1">
                <a:off x="8773" y="10176"/>
                <a:ext cx="360" cy="0"/>
              </a:xfrm>
              <a:prstGeom prst="line">
                <a:avLst/>
              </a:prstGeom>
              <a:noFill/>
              <a:ln w="9525">
                <a:solidFill>
                  <a:srgbClr val="000000"/>
                </a:solidFill>
                <a:round/>
                <a:headEnd/>
                <a:tailEnd type="triangle" w="med" len="med"/>
              </a:ln>
            </p:spPr>
            <p:txBody>
              <a:bodyPr/>
              <a:lstStyle/>
              <a:p>
                <a:endParaRPr lang="zh-CN" altLang="en-US"/>
              </a:p>
            </p:txBody>
          </p:sp>
          <p:sp>
            <p:nvSpPr>
              <p:cNvPr id="38954" name="Text Box 68"/>
              <p:cNvSpPr txBox="1">
                <a:spLocks noChangeArrowheads="1"/>
              </p:cNvSpPr>
              <p:nvPr/>
            </p:nvSpPr>
            <p:spPr bwMode="auto">
              <a:xfrm>
                <a:off x="8953" y="9396"/>
                <a:ext cx="1080" cy="624"/>
              </a:xfrm>
              <a:prstGeom prst="rect">
                <a:avLst/>
              </a:prstGeom>
              <a:solidFill>
                <a:srgbClr val="66FFCC"/>
              </a:solidFill>
              <a:ln w="9525">
                <a:noFill/>
                <a:miter lim="800000"/>
                <a:headEnd/>
                <a:tailEnd/>
              </a:ln>
            </p:spPr>
            <p:txBody>
              <a:bodyPr/>
              <a:lstStyle/>
              <a:p>
                <a:r>
                  <a:rPr lang="zh-CN" altLang="en-US" sz="1400">
                    <a:latin typeface="华文新魏" pitchFamily="2" charset="-122"/>
                    <a:ea typeface="华文新魏" pitchFamily="2" charset="-122"/>
                  </a:rPr>
                  <a:t>用户代码</a:t>
                </a:r>
              </a:p>
              <a:p>
                <a:r>
                  <a:rPr lang="zh-CN" altLang="en-US" sz="1400">
                    <a:latin typeface="华文新魏" pitchFamily="2" charset="-122"/>
                    <a:ea typeface="华文新魏" pitchFamily="2" charset="-122"/>
                  </a:rPr>
                  <a:t>不可见</a:t>
                </a:r>
              </a:p>
            </p:txBody>
          </p:sp>
          <p:sp>
            <p:nvSpPr>
              <p:cNvPr id="38955" name="Line 69"/>
              <p:cNvSpPr>
                <a:spLocks noChangeShapeType="1"/>
              </p:cNvSpPr>
              <p:nvPr/>
            </p:nvSpPr>
            <p:spPr bwMode="auto">
              <a:xfrm flipH="1">
                <a:off x="8773" y="9708"/>
                <a:ext cx="360" cy="0"/>
              </a:xfrm>
              <a:prstGeom prst="line">
                <a:avLst/>
              </a:prstGeom>
              <a:noFill/>
              <a:ln w="9525">
                <a:solidFill>
                  <a:srgbClr val="000000"/>
                </a:solidFill>
                <a:round/>
                <a:headEnd/>
                <a:tailEnd type="triangle" w="med" len="med"/>
              </a:ln>
            </p:spPr>
            <p:txBody>
              <a:bodyPr/>
              <a:lstStyle/>
              <a:p>
                <a:endParaRPr lang="zh-CN" altLang="en-US"/>
              </a:p>
            </p:txBody>
          </p:sp>
          <p:sp>
            <p:nvSpPr>
              <p:cNvPr id="38956" name="Text Box 70"/>
              <p:cNvSpPr txBox="1">
                <a:spLocks noChangeArrowheads="1"/>
              </p:cNvSpPr>
              <p:nvPr/>
            </p:nvSpPr>
            <p:spPr bwMode="auto">
              <a:xfrm>
                <a:off x="6793" y="13140"/>
                <a:ext cx="1980" cy="468"/>
              </a:xfrm>
              <a:prstGeom prst="rect">
                <a:avLst/>
              </a:prstGeom>
              <a:solidFill>
                <a:srgbClr val="66FFCC"/>
              </a:solidFill>
              <a:ln w="9525">
                <a:solidFill>
                  <a:srgbClr val="000000"/>
                </a:solidFill>
                <a:miter lim="800000"/>
                <a:headEnd/>
                <a:tailEnd/>
              </a:ln>
            </p:spPr>
            <p:txBody>
              <a:bodyPr/>
              <a:lstStyle/>
              <a:p>
                <a:pPr algn="just"/>
                <a:r>
                  <a:rPr lang="zh-CN" altLang="en-US" sz="1400">
                    <a:latin typeface="华文新魏" pitchFamily="2" charset="-122"/>
                    <a:ea typeface="华文新魏" pitchFamily="2" charset="-122"/>
                  </a:rPr>
                  <a:t>未  用</a:t>
                </a:r>
              </a:p>
            </p:txBody>
          </p:sp>
          <p:sp>
            <p:nvSpPr>
              <p:cNvPr id="38957" name="Line 71"/>
              <p:cNvSpPr>
                <a:spLocks noChangeShapeType="1"/>
              </p:cNvSpPr>
              <p:nvPr/>
            </p:nvSpPr>
            <p:spPr bwMode="auto">
              <a:xfrm rot="16200000" flipH="1">
                <a:off x="7603" y="10398"/>
                <a:ext cx="180" cy="0"/>
              </a:xfrm>
              <a:prstGeom prst="line">
                <a:avLst/>
              </a:prstGeom>
              <a:noFill/>
              <a:ln w="9525">
                <a:solidFill>
                  <a:srgbClr val="000000"/>
                </a:solidFill>
                <a:round/>
                <a:headEnd/>
                <a:tailEnd type="triangle" w="med" len="med"/>
              </a:ln>
            </p:spPr>
            <p:txBody>
              <a:bodyPr/>
              <a:lstStyle/>
              <a:p>
                <a:endParaRPr lang="zh-CN" altLang="en-US"/>
              </a:p>
            </p:txBody>
          </p:sp>
          <p:sp>
            <p:nvSpPr>
              <p:cNvPr id="38958" name="Line 72"/>
              <p:cNvSpPr>
                <a:spLocks noChangeShapeType="1"/>
              </p:cNvSpPr>
              <p:nvPr/>
            </p:nvSpPr>
            <p:spPr bwMode="auto">
              <a:xfrm rot="5400000" flipH="1">
                <a:off x="7513" y="11556"/>
                <a:ext cx="360" cy="0"/>
              </a:xfrm>
              <a:prstGeom prst="line">
                <a:avLst/>
              </a:prstGeom>
              <a:noFill/>
              <a:ln w="9525">
                <a:solidFill>
                  <a:srgbClr val="000000"/>
                </a:solidFill>
                <a:round/>
                <a:headEnd/>
                <a:tailEnd type="triangle" w="med" len="med"/>
              </a:ln>
            </p:spPr>
            <p:txBody>
              <a:bodyPr/>
              <a:lstStyle/>
              <a:p>
                <a:endParaRPr lang="zh-CN" altLang="en-US"/>
              </a:p>
            </p:txBody>
          </p:sp>
          <p:sp>
            <p:nvSpPr>
              <p:cNvPr id="38959" name="Line 73"/>
              <p:cNvSpPr>
                <a:spLocks noChangeShapeType="1"/>
              </p:cNvSpPr>
              <p:nvPr/>
            </p:nvSpPr>
            <p:spPr bwMode="auto">
              <a:xfrm rot="5400000" flipH="1">
                <a:off x="7591" y="10698"/>
                <a:ext cx="204" cy="0"/>
              </a:xfrm>
              <a:prstGeom prst="line">
                <a:avLst/>
              </a:prstGeom>
              <a:noFill/>
              <a:ln w="9525">
                <a:solidFill>
                  <a:srgbClr val="000000"/>
                </a:solidFill>
                <a:round/>
                <a:headEnd/>
                <a:tailEnd type="triangle" w="med" len="med"/>
              </a:ln>
            </p:spPr>
            <p:txBody>
              <a:bodyPr/>
              <a:lstStyle/>
              <a:p>
                <a:endParaRPr lang="zh-CN" altLang="en-US"/>
              </a:p>
            </p:txBody>
          </p:sp>
          <p:sp>
            <p:nvSpPr>
              <p:cNvPr id="38960" name="Text Box 74"/>
              <p:cNvSpPr txBox="1">
                <a:spLocks noChangeArrowheads="1"/>
              </p:cNvSpPr>
              <p:nvPr/>
            </p:nvSpPr>
            <p:spPr bwMode="auto">
              <a:xfrm>
                <a:off x="8953" y="11580"/>
                <a:ext cx="540" cy="468"/>
              </a:xfrm>
              <a:prstGeom prst="rect">
                <a:avLst/>
              </a:prstGeom>
              <a:solidFill>
                <a:srgbClr val="66FFCC"/>
              </a:solidFill>
              <a:ln w="9525">
                <a:noFill/>
                <a:miter lim="800000"/>
                <a:headEnd/>
                <a:tailEnd/>
              </a:ln>
            </p:spPr>
            <p:txBody>
              <a:bodyPr/>
              <a:lstStyle/>
              <a:p>
                <a:r>
                  <a:rPr lang="en-US" altLang="zh-CN" sz="1400">
                    <a:latin typeface="华文新魏" pitchFamily="2" charset="-122"/>
                    <a:ea typeface="华文新魏" pitchFamily="2" charset="-122"/>
                  </a:rPr>
                  <a:t>brk</a:t>
                </a:r>
              </a:p>
            </p:txBody>
          </p:sp>
          <p:sp>
            <p:nvSpPr>
              <p:cNvPr id="38961" name="Line 75"/>
              <p:cNvSpPr>
                <a:spLocks noChangeShapeType="1"/>
              </p:cNvSpPr>
              <p:nvPr/>
            </p:nvSpPr>
            <p:spPr bwMode="auto">
              <a:xfrm flipH="1">
                <a:off x="8773" y="11736"/>
                <a:ext cx="360" cy="0"/>
              </a:xfrm>
              <a:prstGeom prst="line">
                <a:avLst/>
              </a:prstGeom>
              <a:noFill/>
              <a:ln w="9525">
                <a:solidFill>
                  <a:srgbClr val="000000"/>
                </a:solidFill>
                <a:round/>
                <a:headEnd/>
                <a:tailEnd type="triangle" w="med" len="med"/>
              </a:ln>
            </p:spPr>
            <p:txBody>
              <a:bodyPr/>
              <a:lstStyle/>
              <a:p>
                <a:endParaRPr lang="zh-CN" altLang="en-US"/>
              </a:p>
            </p:txBody>
          </p:sp>
        </p:grpSp>
        <p:sp>
          <p:nvSpPr>
            <p:cNvPr id="38922" name="Text Box 76"/>
            <p:cNvSpPr txBox="1">
              <a:spLocks noChangeArrowheads="1"/>
            </p:cNvSpPr>
            <p:nvPr/>
          </p:nvSpPr>
          <p:spPr bwMode="auto">
            <a:xfrm>
              <a:off x="628" y="907"/>
              <a:ext cx="666" cy="328"/>
            </a:xfrm>
            <a:prstGeom prst="rect">
              <a:avLst/>
            </a:prstGeom>
            <a:solidFill>
              <a:srgbClr val="66FFCC"/>
            </a:solidFill>
            <a:ln w="9525">
              <a:noFill/>
              <a:miter lim="800000"/>
              <a:headEnd/>
              <a:tailEnd/>
            </a:ln>
          </p:spPr>
          <p:txBody>
            <a:bodyPr/>
            <a:lstStyle/>
            <a:p>
              <a:pPr algn="just"/>
              <a:r>
                <a:rPr lang="zh-CN" altLang="en-US" sz="1400">
                  <a:latin typeface="华文新魏" pitchFamily="2" charset="-122"/>
                  <a:ea typeface="华文新魏" pitchFamily="2" charset="-122"/>
                </a:rPr>
                <a:t>进程核心栈</a:t>
              </a:r>
            </a:p>
          </p:txBody>
        </p:sp>
        <p:sp>
          <p:nvSpPr>
            <p:cNvPr id="38923" name="Text Box 77"/>
            <p:cNvSpPr txBox="1">
              <a:spLocks noChangeArrowheads="1"/>
            </p:cNvSpPr>
            <p:nvPr/>
          </p:nvSpPr>
          <p:spPr bwMode="auto">
            <a:xfrm>
              <a:off x="431" y="1181"/>
              <a:ext cx="1047" cy="1747"/>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24" name="Text Box 78"/>
            <p:cNvSpPr txBox="1">
              <a:spLocks noChangeArrowheads="1"/>
            </p:cNvSpPr>
            <p:nvPr/>
          </p:nvSpPr>
          <p:spPr bwMode="auto">
            <a:xfrm>
              <a:off x="628" y="907"/>
              <a:ext cx="666" cy="328"/>
            </a:xfrm>
            <a:prstGeom prst="rect">
              <a:avLst/>
            </a:prstGeom>
            <a:solidFill>
              <a:srgbClr val="66FFCC"/>
            </a:solidFill>
            <a:ln w="9525">
              <a:noFill/>
              <a:miter lim="800000"/>
              <a:headEnd/>
              <a:tailEnd/>
            </a:ln>
          </p:spPr>
          <p:txBody>
            <a:bodyPr/>
            <a:lstStyle/>
            <a:p>
              <a:pPr algn="just"/>
              <a:r>
                <a:rPr lang="zh-CN" altLang="en-US" sz="1400">
                  <a:solidFill>
                    <a:srgbClr val="FF0000"/>
                  </a:solidFill>
                  <a:latin typeface="华文新魏" pitchFamily="2" charset="-122"/>
                  <a:ea typeface="华文新魏" pitchFamily="2" charset="-122"/>
                </a:rPr>
                <a:t>进程核心栈</a:t>
              </a:r>
              <a:endParaRPr lang="zh-CN" altLang="en-US" sz="1400">
                <a:latin typeface="华文新魏" pitchFamily="2" charset="-122"/>
                <a:ea typeface="华文新魏" pitchFamily="2" charset="-122"/>
              </a:endParaRPr>
            </a:p>
          </p:txBody>
        </p:sp>
        <p:sp>
          <p:nvSpPr>
            <p:cNvPr id="38925" name="Text Box 79"/>
            <p:cNvSpPr txBox="1">
              <a:spLocks noChangeArrowheads="1"/>
            </p:cNvSpPr>
            <p:nvPr/>
          </p:nvSpPr>
          <p:spPr bwMode="auto">
            <a:xfrm>
              <a:off x="431" y="1181"/>
              <a:ext cx="1047" cy="1857"/>
            </a:xfrm>
            <a:prstGeom prst="rect">
              <a:avLst/>
            </a:prstGeom>
            <a:solidFill>
              <a:srgbClr val="66FFCC"/>
            </a:solidFill>
            <a:ln w="9525">
              <a:solidFill>
                <a:srgbClr val="000000"/>
              </a:solidFill>
              <a:miter lim="800000"/>
              <a:headEnd/>
              <a:tailEnd/>
            </a:ln>
          </p:spPr>
          <p:txBody>
            <a:bodyPr/>
            <a:lstStyle/>
            <a:p>
              <a:endParaRPr lang="zh-CN" altLang="zh-CN" sz="1400">
                <a:latin typeface="华文新魏" pitchFamily="2" charset="-122"/>
                <a:ea typeface="华文新魏" pitchFamily="2" charset="-122"/>
              </a:endParaRPr>
            </a:p>
          </p:txBody>
        </p:sp>
        <p:sp>
          <p:nvSpPr>
            <p:cNvPr id="38926" name="Text Box 80"/>
            <p:cNvSpPr txBox="1">
              <a:spLocks noChangeArrowheads="1"/>
            </p:cNvSpPr>
            <p:nvPr/>
          </p:nvSpPr>
          <p:spPr bwMode="auto">
            <a:xfrm>
              <a:off x="716" y="1291"/>
              <a:ext cx="381" cy="218"/>
            </a:xfrm>
            <a:prstGeom prst="rect">
              <a:avLst/>
            </a:prstGeom>
            <a:solidFill>
              <a:srgbClr val="66FFCC"/>
            </a:solidFill>
            <a:ln w="9525">
              <a:noFill/>
              <a:miter lim="800000"/>
              <a:headEnd/>
              <a:tailEnd/>
            </a:ln>
          </p:spPr>
          <p:txBody>
            <a:bodyPr/>
            <a:lstStyle/>
            <a:p>
              <a:r>
                <a:rPr lang="zh-CN" altLang="en-US" sz="1400">
                  <a:solidFill>
                    <a:srgbClr val="FF0000"/>
                  </a:solidFill>
                  <a:latin typeface="华文新魏" pitchFamily="2" charset="-122"/>
                  <a:ea typeface="华文新魏" pitchFamily="2" charset="-122"/>
                </a:rPr>
                <a:t>栈顶</a:t>
              </a:r>
              <a:endParaRPr lang="zh-CN" altLang="en-US" sz="1400">
                <a:latin typeface="华文新魏" pitchFamily="2" charset="-122"/>
                <a:ea typeface="华文新魏" pitchFamily="2" charset="-122"/>
              </a:endParaRPr>
            </a:p>
          </p:txBody>
        </p:sp>
        <p:sp>
          <p:nvSpPr>
            <p:cNvPr id="38927" name="Line 81"/>
            <p:cNvSpPr>
              <a:spLocks noChangeShapeType="1"/>
            </p:cNvSpPr>
            <p:nvPr/>
          </p:nvSpPr>
          <p:spPr bwMode="auto">
            <a:xfrm>
              <a:off x="431" y="1946"/>
              <a:ext cx="1047" cy="0"/>
            </a:xfrm>
            <a:prstGeom prst="line">
              <a:avLst/>
            </a:prstGeom>
            <a:noFill/>
            <a:ln w="9525">
              <a:solidFill>
                <a:srgbClr val="000000"/>
              </a:solidFill>
              <a:round/>
              <a:headEnd/>
              <a:tailEnd/>
            </a:ln>
          </p:spPr>
          <p:txBody>
            <a:bodyPr/>
            <a:lstStyle/>
            <a:p>
              <a:endParaRPr lang="zh-CN" altLang="en-US"/>
            </a:p>
          </p:txBody>
        </p:sp>
        <p:sp>
          <p:nvSpPr>
            <p:cNvPr id="38928" name="AutoShape 82"/>
            <p:cNvSpPr>
              <a:spLocks noChangeArrowheads="1"/>
            </p:cNvSpPr>
            <p:nvPr/>
          </p:nvSpPr>
          <p:spPr bwMode="auto">
            <a:xfrm>
              <a:off x="812" y="1509"/>
              <a:ext cx="95" cy="764"/>
            </a:xfrm>
            <a:prstGeom prst="downArrow">
              <a:avLst>
                <a:gd name="adj1" fmla="val 50000"/>
                <a:gd name="adj2" fmla="val 201053"/>
              </a:avLst>
            </a:prstGeom>
            <a:solidFill>
              <a:srgbClr val="66FFCC"/>
            </a:solidFill>
            <a:ln w="9525">
              <a:solidFill>
                <a:srgbClr val="000000"/>
              </a:solidFill>
              <a:miter lim="800000"/>
              <a:headEnd/>
              <a:tailEnd/>
            </a:ln>
          </p:spPr>
          <p:txBody>
            <a:bodyPr/>
            <a:lstStyle/>
            <a:p>
              <a:endParaRPr lang="zh-CN" altLang="en-US"/>
            </a:p>
          </p:txBody>
        </p:sp>
        <p:sp>
          <p:nvSpPr>
            <p:cNvPr id="38929" name="Text Box 83"/>
            <p:cNvSpPr txBox="1">
              <a:spLocks noChangeArrowheads="1"/>
            </p:cNvSpPr>
            <p:nvPr/>
          </p:nvSpPr>
          <p:spPr bwMode="auto">
            <a:xfrm>
              <a:off x="526" y="2601"/>
              <a:ext cx="857" cy="437"/>
            </a:xfrm>
            <a:prstGeom prst="rect">
              <a:avLst/>
            </a:prstGeom>
            <a:solidFill>
              <a:srgbClr val="66FFCC"/>
            </a:solidFill>
            <a:ln w="9525">
              <a:noFill/>
              <a:miter lim="800000"/>
              <a:headEnd/>
              <a:tailEnd/>
            </a:ln>
          </p:spPr>
          <p:txBody>
            <a:bodyPr/>
            <a:lstStyle/>
            <a:p>
              <a:r>
                <a:rPr lang="en-US" altLang="zh-CN" sz="1400">
                  <a:solidFill>
                    <a:srgbClr val="FF0000"/>
                  </a:solidFill>
                  <a:latin typeface="华文新魏" pitchFamily="2" charset="-122"/>
                  <a:ea typeface="华文新魏" pitchFamily="2" charset="-122"/>
                </a:rPr>
                <a:t>thread_info{*task   </a:t>
              </a:r>
            </a:p>
            <a:p>
              <a:r>
                <a:rPr lang="en-US" altLang="zh-CN" sz="1400">
                  <a:solidFill>
                    <a:srgbClr val="FF0000"/>
                  </a:solidFill>
                  <a:latin typeface="华文新魏" pitchFamily="2" charset="-122"/>
                  <a:ea typeface="华文新魏" pitchFamily="2" charset="-122"/>
                </a:rPr>
                <a:t>  </a:t>
              </a:r>
              <a:r>
                <a:rPr lang="en-US" altLang="zh-CN" sz="1400">
                  <a:solidFill>
                    <a:srgbClr val="FF0000"/>
                  </a:solidFill>
                  <a:ea typeface="华文新魏" pitchFamily="2" charset="-122"/>
                </a:rPr>
                <a:t>…</a:t>
              </a:r>
              <a:r>
                <a:rPr lang="en-US" altLang="zh-CN" sz="1400">
                  <a:solidFill>
                    <a:srgbClr val="FF0000"/>
                  </a:solidFill>
                  <a:latin typeface="华文新魏" pitchFamily="2" charset="-122"/>
                  <a:ea typeface="华文新魏" pitchFamily="2" charset="-122"/>
                </a:rPr>
                <a:t>     }</a:t>
              </a:r>
            </a:p>
            <a:p>
              <a:endParaRPr lang="en-US" altLang="zh-CN" sz="1400">
                <a:latin typeface="华文新魏" pitchFamily="2" charset="-122"/>
                <a:ea typeface="华文新魏" pitchFamily="2" charset="-122"/>
              </a:endParaRPr>
            </a:p>
          </p:txBody>
        </p:sp>
        <p:sp>
          <p:nvSpPr>
            <p:cNvPr id="38930" name="Line 84"/>
            <p:cNvSpPr>
              <a:spLocks noChangeShapeType="1"/>
            </p:cNvSpPr>
            <p:nvPr/>
          </p:nvSpPr>
          <p:spPr bwMode="auto">
            <a:xfrm>
              <a:off x="1287" y="2710"/>
              <a:ext cx="857" cy="0"/>
            </a:xfrm>
            <a:prstGeom prst="line">
              <a:avLst/>
            </a:prstGeom>
            <a:noFill/>
            <a:ln w="9525">
              <a:solidFill>
                <a:srgbClr val="000000"/>
              </a:solidFill>
              <a:round/>
              <a:headEnd/>
              <a:tailEnd type="triangle" w="med" len="med"/>
            </a:ln>
          </p:spPr>
          <p:txBody>
            <a:bodyPr/>
            <a:lstStyle/>
            <a:p>
              <a:endParaRPr lang="zh-CN" altLang="en-US"/>
            </a:p>
          </p:txBody>
        </p:sp>
        <p:sp>
          <p:nvSpPr>
            <p:cNvPr id="38931" name="Text Box 85"/>
            <p:cNvSpPr txBox="1">
              <a:spLocks noChangeArrowheads="1"/>
            </p:cNvSpPr>
            <p:nvPr/>
          </p:nvSpPr>
          <p:spPr bwMode="auto">
            <a:xfrm>
              <a:off x="2144" y="2273"/>
              <a:ext cx="666" cy="765"/>
            </a:xfrm>
            <a:prstGeom prst="rect">
              <a:avLst/>
            </a:prstGeom>
            <a:solidFill>
              <a:srgbClr val="66FFCC"/>
            </a:solidFill>
            <a:ln w="9525">
              <a:solidFill>
                <a:srgbClr val="000000"/>
              </a:solidFill>
              <a:miter lim="800000"/>
              <a:headEnd/>
              <a:tailEnd/>
            </a:ln>
          </p:spPr>
          <p:txBody>
            <a:bodyPr/>
            <a:lstStyle/>
            <a:p>
              <a:endParaRPr lang="en-US" altLang="zh-CN" sz="1400">
                <a:solidFill>
                  <a:srgbClr val="FF0000"/>
                </a:solidFill>
                <a:latin typeface="华文新魏" pitchFamily="2" charset="-122"/>
                <a:ea typeface="华文新魏" pitchFamily="2" charset="-122"/>
              </a:endParaRPr>
            </a:p>
            <a:p>
              <a:r>
                <a:rPr lang="en-US" altLang="zh-CN" sz="1400">
                  <a:solidFill>
                    <a:srgbClr val="FF0000"/>
                  </a:solidFill>
                  <a:latin typeface="华文新魏" pitchFamily="2" charset="-122"/>
                  <a:ea typeface="华文新魏" pitchFamily="2" charset="-122"/>
                </a:rPr>
                <a:t>task_struct</a:t>
              </a:r>
            </a:p>
            <a:p>
              <a:endParaRPr lang="en-US" altLang="zh-CN" sz="1400">
                <a:latin typeface="华文新魏" pitchFamily="2" charset="-122"/>
                <a:ea typeface="华文新魏" pitchFamily="2" charset="-122"/>
              </a:endParaRPr>
            </a:p>
          </p:txBody>
        </p:sp>
        <p:sp>
          <p:nvSpPr>
            <p:cNvPr id="38932" name="Line 86"/>
            <p:cNvSpPr>
              <a:spLocks noChangeShapeType="1"/>
            </p:cNvSpPr>
            <p:nvPr/>
          </p:nvSpPr>
          <p:spPr bwMode="auto">
            <a:xfrm>
              <a:off x="431" y="2601"/>
              <a:ext cx="1047" cy="0"/>
            </a:xfrm>
            <a:prstGeom prst="line">
              <a:avLst/>
            </a:prstGeom>
            <a:noFill/>
            <a:ln w="9525">
              <a:solidFill>
                <a:srgbClr val="000000"/>
              </a:solidFill>
              <a:round/>
              <a:headEnd/>
              <a:tailEnd/>
            </a:ln>
          </p:spPr>
          <p:txBody>
            <a:bodyPr/>
            <a:lstStyle/>
            <a:p>
              <a:endParaRPr lang="zh-CN" altLang="en-US"/>
            </a:p>
          </p:txBody>
        </p:sp>
        <p:sp>
          <p:nvSpPr>
            <p:cNvPr id="38933" name="Line 87"/>
            <p:cNvSpPr>
              <a:spLocks noChangeShapeType="1"/>
            </p:cNvSpPr>
            <p:nvPr/>
          </p:nvSpPr>
          <p:spPr bwMode="auto">
            <a:xfrm flipH="1">
              <a:off x="1478" y="1946"/>
              <a:ext cx="190" cy="0"/>
            </a:xfrm>
            <a:prstGeom prst="line">
              <a:avLst/>
            </a:prstGeom>
            <a:noFill/>
            <a:ln w="9525">
              <a:solidFill>
                <a:srgbClr val="000000"/>
              </a:solidFill>
              <a:round/>
              <a:headEnd/>
              <a:tailEnd type="triangle" w="med" len="med"/>
            </a:ln>
          </p:spPr>
          <p:txBody>
            <a:bodyPr/>
            <a:lstStyle/>
            <a:p>
              <a:endParaRPr lang="zh-CN" altLang="en-US"/>
            </a:p>
          </p:txBody>
        </p:sp>
        <p:sp>
          <p:nvSpPr>
            <p:cNvPr id="38934" name="Line 88"/>
            <p:cNvSpPr>
              <a:spLocks noChangeShapeType="1"/>
            </p:cNvSpPr>
            <p:nvPr/>
          </p:nvSpPr>
          <p:spPr bwMode="auto">
            <a:xfrm>
              <a:off x="2429" y="2108"/>
              <a:ext cx="0" cy="219"/>
            </a:xfrm>
            <a:prstGeom prst="line">
              <a:avLst/>
            </a:prstGeom>
            <a:noFill/>
            <a:ln w="9525">
              <a:solidFill>
                <a:srgbClr val="000000"/>
              </a:solidFill>
              <a:round/>
              <a:headEnd/>
              <a:tailEnd type="triangle" w="med" len="med"/>
            </a:ln>
          </p:spPr>
          <p:txBody>
            <a:bodyPr/>
            <a:lstStyle/>
            <a:p>
              <a:endParaRPr lang="zh-CN" altLang="en-US"/>
            </a:p>
          </p:txBody>
        </p:sp>
        <p:sp>
          <p:nvSpPr>
            <p:cNvPr id="38935" name="Line 89"/>
            <p:cNvSpPr>
              <a:spLocks noChangeShapeType="1"/>
            </p:cNvSpPr>
            <p:nvPr/>
          </p:nvSpPr>
          <p:spPr bwMode="auto">
            <a:xfrm flipH="1">
              <a:off x="1478" y="2872"/>
              <a:ext cx="761"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33375"/>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处理机管理</a:t>
            </a:r>
            <a:r>
              <a:rPr lang="en-US" altLang="zh-CN" smtClean="0">
                <a:solidFill>
                  <a:srgbClr val="FF0000"/>
                </a:solidFill>
                <a:latin typeface="仿宋_GB2312" pitchFamily="49" charset="-122"/>
                <a:ea typeface="仿宋_GB2312" pitchFamily="49" charset="-122"/>
              </a:rPr>
              <a:t>(9)</a:t>
            </a:r>
          </a:p>
        </p:txBody>
      </p:sp>
      <p:grpSp>
        <p:nvGrpSpPr>
          <p:cNvPr id="39939" name="Group 3"/>
          <p:cNvGrpSpPr>
            <a:grpSpLocks/>
          </p:cNvGrpSpPr>
          <p:nvPr/>
        </p:nvGrpSpPr>
        <p:grpSpPr bwMode="auto">
          <a:xfrm>
            <a:off x="755650" y="1412875"/>
            <a:ext cx="8137525" cy="5184775"/>
            <a:chOff x="2473" y="1284"/>
            <a:chExt cx="7020" cy="4524"/>
          </a:xfrm>
        </p:grpSpPr>
        <p:sp>
          <p:nvSpPr>
            <p:cNvPr id="39940" name="Oval 4"/>
            <p:cNvSpPr>
              <a:spLocks noChangeArrowheads="1"/>
            </p:cNvSpPr>
            <p:nvPr/>
          </p:nvSpPr>
          <p:spPr bwMode="auto">
            <a:xfrm>
              <a:off x="4713" y="2782"/>
              <a:ext cx="2016" cy="642"/>
            </a:xfrm>
            <a:prstGeom prst="ellipse">
              <a:avLst/>
            </a:prstGeom>
            <a:solidFill>
              <a:srgbClr val="00CC00"/>
            </a:solidFill>
            <a:ln w="19050">
              <a:solidFill>
                <a:srgbClr val="000000"/>
              </a:solidFill>
              <a:round/>
              <a:headEnd/>
              <a:tailEnd/>
            </a:ln>
          </p:spPr>
          <p:txBody>
            <a:bodyPr lIns="0" tIns="0" rIns="0" bIns="0"/>
            <a:lstStyle/>
            <a:p>
              <a:r>
                <a:rPr lang="zh-CN" altLang="en-US" sz="1800">
                  <a:solidFill>
                    <a:srgbClr val="000000"/>
                  </a:solidFill>
                  <a:latin typeface="仿宋_GB2312" pitchFamily="49" charset="-122"/>
                </a:rPr>
                <a:t>核心态运行</a:t>
              </a:r>
              <a:r>
                <a:rPr lang="en-US" altLang="zh-CN" sz="1800">
                  <a:solidFill>
                    <a:srgbClr val="000000"/>
                  </a:solidFill>
                  <a:latin typeface="仿宋_GB2312" pitchFamily="49" charset="-122"/>
                </a:rPr>
                <a:t>(2)</a:t>
              </a:r>
              <a:endParaRPr lang="en-US" altLang="zh-CN" sz="1800">
                <a:latin typeface="仿宋_GB2312" pitchFamily="49" charset="-122"/>
              </a:endParaRPr>
            </a:p>
          </p:txBody>
        </p:sp>
        <p:sp>
          <p:nvSpPr>
            <p:cNvPr id="39941" name="Text Box 5"/>
            <p:cNvSpPr txBox="1">
              <a:spLocks noChangeArrowheads="1"/>
            </p:cNvSpPr>
            <p:nvPr/>
          </p:nvSpPr>
          <p:spPr bwMode="auto">
            <a:xfrm>
              <a:off x="4041" y="1998"/>
              <a:ext cx="1492" cy="1002"/>
            </a:xfrm>
            <a:prstGeom prst="rect">
              <a:avLst/>
            </a:prstGeom>
            <a:noFill/>
            <a:ln w="9525">
              <a:noFill/>
              <a:miter lim="800000"/>
              <a:headEnd/>
              <a:tailEnd/>
            </a:ln>
          </p:spPr>
          <p:txBody>
            <a:bodyPr lIns="0" tIns="0" rIns="0" bIns="0"/>
            <a:lstStyle/>
            <a:p>
              <a:r>
                <a:rPr lang="zh-CN" altLang="en-US" sz="1800">
                  <a:solidFill>
                    <a:srgbClr val="000000"/>
                  </a:solidFill>
                  <a:latin typeface="仿宋_GB2312" pitchFamily="49" charset="-122"/>
                </a:rPr>
                <a:t>系统调用或中断</a:t>
              </a:r>
              <a:r>
                <a:rPr lang="en-US" altLang="zh-CN" sz="1800">
                  <a:solidFill>
                    <a:srgbClr val="000000"/>
                  </a:solidFill>
                  <a:latin typeface="仿宋_GB2312" pitchFamily="49" charset="-122"/>
                </a:rPr>
                <a:t>(</a:t>
              </a:r>
              <a:r>
                <a:rPr lang="zh-CN" altLang="en-US" sz="1800">
                  <a:solidFill>
                    <a:srgbClr val="000000"/>
                  </a:solidFill>
                  <a:latin typeface="仿宋_GB2312" pitchFamily="49" charset="-122"/>
                </a:rPr>
                <a:t>隐含处理器状态转换</a:t>
              </a:r>
              <a:endParaRPr lang="zh-CN" altLang="en-US" sz="1800">
                <a:latin typeface="仿宋_GB2312" pitchFamily="49" charset="-122"/>
              </a:endParaRPr>
            </a:p>
          </p:txBody>
        </p:sp>
        <p:sp>
          <p:nvSpPr>
            <p:cNvPr id="39942" name="Oval 6"/>
            <p:cNvSpPr>
              <a:spLocks noChangeArrowheads="1"/>
            </p:cNvSpPr>
            <p:nvPr/>
          </p:nvSpPr>
          <p:spPr bwMode="auto">
            <a:xfrm>
              <a:off x="4713" y="1284"/>
              <a:ext cx="2016" cy="641"/>
            </a:xfrm>
            <a:prstGeom prst="ellipse">
              <a:avLst/>
            </a:prstGeom>
            <a:solidFill>
              <a:srgbClr val="00CC00"/>
            </a:solidFill>
            <a:ln w="19050">
              <a:solidFill>
                <a:srgbClr val="000000"/>
              </a:solidFill>
              <a:round/>
              <a:headEnd/>
              <a:tailEnd/>
            </a:ln>
          </p:spPr>
          <p:txBody>
            <a:bodyPr lIns="0" tIns="0" rIns="0" bIns="0"/>
            <a:lstStyle/>
            <a:p>
              <a:r>
                <a:rPr lang="zh-CN" altLang="en-US" sz="1800">
                  <a:solidFill>
                    <a:srgbClr val="000000"/>
                  </a:solidFill>
                  <a:latin typeface="仿宋_GB2312" pitchFamily="49" charset="-122"/>
                </a:rPr>
                <a:t>用户态运行</a:t>
              </a:r>
              <a:r>
                <a:rPr lang="en-US" altLang="zh-CN" sz="1800">
                  <a:solidFill>
                    <a:srgbClr val="000000"/>
                  </a:solidFill>
                  <a:latin typeface="仿宋_GB2312" pitchFamily="49" charset="-122"/>
                </a:rPr>
                <a:t>(1)</a:t>
              </a:r>
              <a:endParaRPr lang="en-US" altLang="zh-CN" sz="1800">
                <a:latin typeface="仿宋_GB2312" pitchFamily="49" charset="-122"/>
              </a:endParaRPr>
            </a:p>
          </p:txBody>
        </p:sp>
        <p:sp>
          <p:nvSpPr>
            <p:cNvPr id="39943" name="Oval 7"/>
            <p:cNvSpPr>
              <a:spLocks noChangeArrowheads="1"/>
            </p:cNvSpPr>
            <p:nvPr/>
          </p:nvSpPr>
          <p:spPr bwMode="auto">
            <a:xfrm>
              <a:off x="3369" y="4281"/>
              <a:ext cx="2016" cy="641"/>
            </a:xfrm>
            <a:prstGeom prst="ellipse">
              <a:avLst/>
            </a:prstGeom>
            <a:solidFill>
              <a:srgbClr val="00CC00"/>
            </a:solidFill>
            <a:ln w="19050">
              <a:solidFill>
                <a:srgbClr val="000000"/>
              </a:solidFill>
              <a:round/>
              <a:headEnd/>
              <a:tailEnd/>
            </a:ln>
          </p:spPr>
          <p:txBody>
            <a:bodyPr lIns="0" tIns="0" rIns="0" bIns="0"/>
            <a:lstStyle/>
            <a:p>
              <a:r>
                <a:rPr lang="zh-CN" altLang="en-US" sz="1800">
                  <a:solidFill>
                    <a:srgbClr val="000000"/>
                  </a:solidFill>
                  <a:latin typeface="仿宋_GB2312" pitchFamily="49" charset="-122"/>
                </a:rPr>
                <a:t>等待状态</a:t>
              </a:r>
              <a:r>
                <a:rPr lang="en-US" altLang="zh-CN" sz="1800">
                  <a:solidFill>
                    <a:srgbClr val="000000"/>
                  </a:solidFill>
                  <a:latin typeface="仿宋_GB2312" pitchFamily="49" charset="-122"/>
                </a:rPr>
                <a:t>(4)</a:t>
              </a:r>
              <a:endParaRPr lang="en-US" altLang="zh-CN" sz="1800">
                <a:latin typeface="仿宋_GB2312" pitchFamily="49" charset="-122"/>
              </a:endParaRPr>
            </a:p>
          </p:txBody>
        </p:sp>
        <p:sp>
          <p:nvSpPr>
            <p:cNvPr id="39944" name="Oval 8"/>
            <p:cNvSpPr>
              <a:spLocks noChangeArrowheads="1"/>
            </p:cNvSpPr>
            <p:nvPr/>
          </p:nvSpPr>
          <p:spPr bwMode="auto">
            <a:xfrm>
              <a:off x="6281" y="4281"/>
              <a:ext cx="2015" cy="641"/>
            </a:xfrm>
            <a:prstGeom prst="ellipse">
              <a:avLst/>
            </a:prstGeom>
            <a:solidFill>
              <a:srgbClr val="00CC00"/>
            </a:solidFill>
            <a:ln w="19050">
              <a:solidFill>
                <a:srgbClr val="00CC00"/>
              </a:solidFill>
              <a:round/>
              <a:headEnd/>
              <a:tailEnd/>
            </a:ln>
          </p:spPr>
          <p:txBody>
            <a:bodyPr lIns="0" tIns="0" rIns="0" bIns="0"/>
            <a:lstStyle/>
            <a:p>
              <a:r>
                <a:rPr lang="zh-CN" altLang="en-US" sz="1800">
                  <a:solidFill>
                    <a:srgbClr val="000000"/>
                  </a:solidFill>
                  <a:latin typeface="仿宋_GB2312" pitchFamily="49" charset="-122"/>
                </a:rPr>
                <a:t>就绪状态</a:t>
              </a:r>
              <a:r>
                <a:rPr lang="en-US" altLang="zh-CN" sz="1800">
                  <a:solidFill>
                    <a:srgbClr val="000000"/>
                  </a:solidFill>
                  <a:latin typeface="仿宋_GB2312" pitchFamily="49" charset="-122"/>
                </a:rPr>
                <a:t>(3)</a:t>
              </a:r>
              <a:endParaRPr lang="en-US" altLang="zh-CN" sz="1800">
                <a:latin typeface="仿宋_GB2312" pitchFamily="49" charset="-122"/>
              </a:endParaRPr>
            </a:p>
          </p:txBody>
        </p:sp>
        <p:sp>
          <p:nvSpPr>
            <p:cNvPr id="39945" name="Line 9"/>
            <p:cNvSpPr>
              <a:spLocks noChangeShapeType="1"/>
            </p:cNvSpPr>
            <p:nvPr/>
          </p:nvSpPr>
          <p:spPr bwMode="auto">
            <a:xfrm>
              <a:off x="5609" y="1925"/>
              <a:ext cx="0" cy="857"/>
            </a:xfrm>
            <a:prstGeom prst="line">
              <a:avLst/>
            </a:prstGeom>
            <a:noFill/>
            <a:ln w="19050">
              <a:solidFill>
                <a:srgbClr val="000000"/>
              </a:solidFill>
              <a:round/>
              <a:headEnd/>
              <a:tailEnd type="stealth" w="sm" len="lg"/>
            </a:ln>
          </p:spPr>
          <p:txBody>
            <a:bodyPr tIns="0" bIns="0"/>
            <a:lstStyle/>
            <a:p>
              <a:endParaRPr lang="zh-CN" altLang="en-US"/>
            </a:p>
          </p:txBody>
        </p:sp>
        <p:sp>
          <p:nvSpPr>
            <p:cNvPr id="39946" name="Line 10"/>
            <p:cNvSpPr>
              <a:spLocks noChangeShapeType="1"/>
            </p:cNvSpPr>
            <p:nvPr/>
          </p:nvSpPr>
          <p:spPr bwMode="auto">
            <a:xfrm flipH="1" flipV="1">
              <a:off x="5833" y="1925"/>
              <a:ext cx="0" cy="857"/>
            </a:xfrm>
            <a:prstGeom prst="line">
              <a:avLst/>
            </a:prstGeom>
            <a:noFill/>
            <a:ln w="19050">
              <a:solidFill>
                <a:srgbClr val="000000"/>
              </a:solidFill>
              <a:round/>
              <a:headEnd/>
              <a:tailEnd type="stealth" w="sm" len="lg"/>
            </a:ln>
          </p:spPr>
          <p:txBody>
            <a:bodyPr tIns="0" bIns="0"/>
            <a:lstStyle/>
            <a:p>
              <a:endParaRPr lang="zh-CN" altLang="en-US"/>
            </a:p>
          </p:txBody>
        </p:sp>
        <p:sp>
          <p:nvSpPr>
            <p:cNvPr id="39947" name="Line 11"/>
            <p:cNvSpPr>
              <a:spLocks noChangeShapeType="1"/>
            </p:cNvSpPr>
            <p:nvPr/>
          </p:nvSpPr>
          <p:spPr bwMode="auto">
            <a:xfrm flipH="1">
              <a:off x="4489" y="3424"/>
              <a:ext cx="810" cy="857"/>
            </a:xfrm>
            <a:prstGeom prst="line">
              <a:avLst/>
            </a:prstGeom>
            <a:noFill/>
            <a:ln w="19050">
              <a:solidFill>
                <a:srgbClr val="000000"/>
              </a:solidFill>
              <a:round/>
              <a:headEnd/>
              <a:tailEnd type="stealth" w="sm" len="lg"/>
            </a:ln>
          </p:spPr>
          <p:txBody>
            <a:bodyPr tIns="0" bIns="0"/>
            <a:lstStyle/>
            <a:p>
              <a:endParaRPr lang="zh-CN" altLang="en-US"/>
            </a:p>
          </p:txBody>
        </p:sp>
        <p:sp>
          <p:nvSpPr>
            <p:cNvPr id="39948" name="Line 12"/>
            <p:cNvSpPr>
              <a:spLocks noChangeShapeType="1"/>
            </p:cNvSpPr>
            <p:nvPr/>
          </p:nvSpPr>
          <p:spPr bwMode="auto">
            <a:xfrm flipH="1" flipV="1">
              <a:off x="6281" y="3404"/>
              <a:ext cx="1119" cy="857"/>
            </a:xfrm>
            <a:prstGeom prst="line">
              <a:avLst/>
            </a:prstGeom>
            <a:noFill/>
            <a:ln w="19050">
              <a:solidFill>
                <a:srgbClr val="000000"/>
              </a:solidFill>
              <a:round/>
              <a:headEnd/>
              <a:tailEnd type="stealth" w="sm" len="lg"/>
            </a:ln>
          </p:spPr>
          <p:txBody>
            <a:bodyPr tIns="0" bIns="0"/>
            <a:lstStyle/>
            <a:p>
              <a:endParaRPr lang="zh-CN" altLang="en-US"/>
            </a:p>
          </p:txBody>
        </p:sp>
        <p:sp>
          <p:nvSpPr>
            <p:cNvPr id="39949" name="Line 13"/>
            <p:cNvSpPr>
              <a:spLocks noChangeShapeType="1"/>
            </p:cNvSpPr>
            <p:nvPr/>
          </p:nvSpPr>
          <p:spPr bwMode="auto">
            <a:xfrm>
              <a:off x="5385" y="4601"/>
              <a:ext cx="896" cy="0"/>
            </a:xfrm>
            <a:prstGeom prst="line">
              <a:avLst/>
            </a:prstGeom>
            <a:noFill/>
            <a:ln w="19050">
              <a:solidFill>
                <a:srgbClr val="000000"/>
              </a:solidFill>
              <a:round/>
              <a:headEnd/>
              <a:tailEnd type="stealth" w="sm" len="lg"/>
            </a:ln>
          </p:spPr>
          <p:txBody>
            <a:bodyPr tIns="0" bIns="0"/>
            <a:lstStyle/>
            <a:p>
              <a:endParaRPr lang="zh-CN" altLang="en-US"/>
            </a:p>
          </p:txBody>
        </p:sp>
        <p:sp>
          <p:nvSpPr>
            <p:cNvPr id="39950" name="Text Box 14"/>
            <p:cNvSpPr txBox="1">
              <a:spLocks noChangeArrowheads="1"/>
            </p:cNvSpPr>
            <p:nvPr/>
          </p:nvSpPr>
          <p:spPr bwMode="auto">
            <a:xfrm>
              <a:off x="5385" y="4708"/>
              <a:ext cx="830" cy="346"/>
            </a:xfrm>
            <a:prstGeom prst="rect">
              <a:avLst/>
            </a:prstGeom>
            <a:noFill/>
            <a:ln w="9525">
              <a:noFill/>
              <a:miter lim="800000"/>
              <a:headEnd/>
              <a:tailEnd/>
            </a:ln>
          </p:spPr>
          <p:txBody>
            <a:bodyPr lIns="0" tIns="0" rIns="0" bIns="0"/>
            <a:lstStyle/>
            <a:p>
              <a:r>
                <a:rPr lang="zh-CN" altLang="en-US" sz="1800">
                  <a:solidFill>
                    <a:srgbClr val="000000"/>
                  </a:solidFill>
                  <a:latin typeface="仿宋_GB2312" pitchFamily="49" charset="-122"/>
                </a:rPr>
                <a:t>唤醒</a:t>
              </a:r>
              <a:endParaRPr lang="zh-CN" altLang="en-US" sz="1800">
                <a:latin typeface="仿宋_GB2312" pitchFamily="49" charset="-122"/>
              </a:endParaRPr>
            </a:p>
          </p:txBody>
        </p:sp>
        <p:sp>
          <p:nvSpPr>
            <p:cNvPr id="39951" name="Text Box 15"/>
            <p:cNvSpPr txBox="1">
              <a:spLocks noChangeArrowheads="1"/>
            </p:cNvSpPr>
            <p:nvPr/>
          </p:nvSpPr>
          <p:spPr bwMode="auto">
            <a:xfrm>
              <a:off x="6953" y="3710"/>
              <a:ext cx="1119" cy="487"/>
            </a:xfrm>
            <a:prstGeom prst="rect">
              <a:avLst/>
            </a:prstGeom>
            <a:noFill/>
            <a:ln w="9525">
              <a:noFill/>
              <a:miter lim="800000"/>
              <a:headEnd/>
              <a:tailEnd/>
            </a:ln>
          </p:spPr>
          <p:txBody>
            <a:bodyPr lIns="0" tIns="0" rIns="0" bIns="0"/>
            <a:lstStyle/>
            <a:p>
              <a:r>
                <a:rPr lang="zh-CN" altLang="en-US" sz="1800">
                  <a:solidFill>
                    <a:srgbClr val="000000"/>
                  </a:solidFill>
                  <a:latin typeface="仿宋_GB2312" pitchFamily="49" charset="-122"/>
                </a:rPr>
                <a:t>调度进程</a:t>
              </a:r>
              <a:endParaRPr lang="zh-CN" altLang="en-US" sz="1800">
                <a:latin typeface="仿宋_GB2312" pitchFamily="49" charset="-122"/>
              </a:endParaRPr>
            </a:p>
          </p:txBody>
        </p:sp>
        <p:sp>
          <p:nvSpPr>
            <p:cNvPr id="39952" name="Freeform 16"/>
            <p:cNvSpPr>
              <a:spLocks/>
            </p:cNvSpPr>
            <p:nvPr/>
          </p:nvSpPr>
          <p:spPr bwMode="auto">
            <a:xfrm>
              <a:off x="6729" y="2782"/>
              <a:ext cx="895" cy="748"/>
            </a:xfrm>
            <a:custGeom>
              <a:avLst/>
              <a:gdLst>
                <a:gd name="T0" fmla="*/ 0 w 750"/>
                <a:gd name="T1" fmla="*/ 1239 h 676"/>
                <a:gd name="T2" fmla="*/ 5184 w 750"/>
                <a:gd name="T3" fmla="*/ 180 h 676"/>
                <a:gd name="T4" fmla="*/ 10339 w 750"/>
                <a:gd name="T5" fmla="*/ 180 h 676"/>
                <a:gd name="T6" fmla="*/ 15532 w 750"/>
                <a:gd name="T7" fmla="*/ 180 h 676"/>
                <a:gd name="T8" fmla="*/ 20677 w 750"/>
                <a:gd name="T9" fmla="*/ 1239 h 676"/>
                <a:gd name="T10" fmla="*/ 20677 w 750"/>
                <a:gd name="T11" fmla="*/ 3378 h 676"/>
                <a:gd name="T12" fmla="*/ 15532 w 750"/>
                <a:gd name="T13" fmla="*/ 4450 h 676"/>
                <a:gd name="T14" fmla="*/ 5184 w 750"/>
                <a:gd name="T15" fmla="*/ 4450 h 676"/>
                <a:gd name="T16" fmla="*/ 0 w 750"/>
                <a:gd name="T17" fmla="*/ 3378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19050">
              <a:solidFill>
                <a:srgbClr val="000000"/>
              </a:solidFill>
              <a:round/>
              <a:headEnd type="stealth" w="sm" len="lg"/>
              <a:tailEnd type="stealth" w="sm" len="lg"/>
            </a:ln>
          </p:spPr>
          <p:txBody>
            <a:bodyPr tIns="0" bIns="0"/>
            <a:lstStyle/>
            <a:p>
              <a:endParaRPr lang="zh-CN" altLang="en-US"/>
            </a:p>
          </p:txBody>
        </p:sp>
        <p:sp>
          <p:nvSpPr>
            <p:cNvPr id="39953" name="Text Box 17"/>
            <p:cNvSpPr txBox="1">
              <a:spLocks noChangeArrowheads="1"/>
            </p:cNvSpPr>
            <p:nvPr/>
          </p:nvSpPr>
          <p:spPr bwMode="auto">
            <a:xfrm>
              <a:off x="7804" y="2997"/>
              <a:ext cx="1689" cy="419"/>
            </a:xfrm>
            <a:prstGeom prst="rect">
              <a:avLst/>
            </a:prstGeom>
            <a:noFill/>
            <a:ln w="9525">
              <a:noFill/>
              <a:miter lim="800000"/>
              <a:headEnd/>
              <a:tailEnd/>
            </a:ln>
          </p:spPr>
          <p:txBody>
            <a:bodyPr lIns="0" tIns="0" rIns="0" bIns="0"/>
            <a:lstStyle/>
            <a:p>
              <a:r>
                <a:rPr lang="zh-CN" altLang="en-US" sz="1800">
                  <a:solidFill>
                    <a:srgbClr val="000000"/>
                  </a:solidFill>
                  <a:latin typeface="仿宋_GB2312" pitchFamily="49" charset="-122"/>
                </a:rPr>
                <a:t>中断、中断返回</a:t>
              </a:r>
              <a:endParaRPr lang="zh-CN" altLang="en-US" sz="1800">
                <a:latin typeface="仿宋_GB2312" pitchFamily="49" charset="-122"/>
              </a:endParaRPr>
            </a:p>
          </p:txBody>
        </p:sp>
        <p:sp>
          <p:nvSpPr>
            <p:cNvPr id="39954" name="Text Box 18"/>
            <p:cNvSpPr txBox="1">
              <a:spLocks noChangeArrowheads="1"/>
            </p:cNvSpPr>
            <p:nvPr/>
          </p:nvSpPr>
          <p:spPr bwMode="auto">
            <a:xfrm>
              <a:off x="4209" y="3567"/>
              <a:ext cx="784" cy="369"/>
            </a:xfrm>
            <a:prstGeom prst="rect">
              <a:avLst/>
            </a:prstGeom>
            <a:noFill/>
            <a:ln w="19050">
              <a:noFill/>
              <a:miter lim="800000"/>
              <a:headEnd/>
              <a:tailEnd/>
            </a:ln>
          </p:spPr>
          <p:txBody>
            <a:bodyPr lIns="0" tIns="0" rIns="0" bIns="0"/>
            <a:lstStyle/>
            <a:p>
              <a:r>
                <a:rPr lang="zh-CN" altLang="en-US" sz="1800">
                  <a:solidFill>
                    <a:srgbClr val="000000"/>
                  </a:solidFill>
                  <a:latin typeface="仿宋_GB2312" pitchFamily="49" charset="-122"/>
                </a:rPr>
                <a:t>等待</a:t>
              </a:r>
            </a:p>
            <a:p>
              <a:endParaRPr lang="en-US" altLang="zh-CN" sz="1800">
                <a:latin typeface="仿宋_GB2312" pitchFamily="49" charset="-122"/>
              </a:endParaRPr>
            </a:p>
          </p:txBody>
        </p:sp>
        <p:sp>
          <p:nvSpPr>
            <p:cNvPr id="39955" name="Text Box 19"/>
            <p:cNvSpPr txBox="1">
              <a:spLocks noChangeArrowheads="1"/>
            </p:cNvSpPr>
            <p:nvPr/>
          </p:nvSpPr>
          <p:spPr bwMode="auto">
            <a:xfrm>
              <a:off x="6033" y="2141"/>
              <a:ext cx="1120" cy="427"/>
            </a:xfrm>
            <a:prstGeom prst="rect">
              <a:avLst/>
            </a:prstGeom>
            <a:noFill/>
            <a:ln w="9525">
              <a:noFill/>
              <a:miter lim="800000"/>
              <a:headEnd/>
              <a:tailEnd/>
            </a:ln>
          </p:spPr>
          <p:txBody>
            <a:bodyPr lIns="0" tIns="0" rIns="0" bIns="0"/>
            <a:lstStyle/>
            <a:p>
              <a:r>
                <a:rPr lang="zh-CN" altLang="en-US" sz="1800">
                  <a:solidFill>
                    <a:srgbClr val="000000"/>
                  </a:solidFill>
                  <a:latin typeface="仿宋_GB2312" pitchFamily="49" charset="-122"/>
                </a:rPr>
                <a:t>处理器状态转换</a:t>
              </a:r>
              <a:endParaRPr lang="zh-CN" altLang="en-US" sz="1800">
                <a:latin typeface="仿宋_GB2312" pitchFamily="49" charset="-122"/>
              </a:endParaRPr>
            </a:p>
          </p:txBody>
        </p:sp>
        <p:sp>
          <p:nvSpPr>
            <p:cNvPr id="39956" name="Text Box 20"/>
            <p:cNvSpPr txBox="1">
              <a:spLocks noChangeArrowheads="1"/>
            </p:cNvSpPr>
            <p:nvPr/>
          </p:nvSpPr>
          <p:spPr bwMode="auto">
            <a:xfrm>
              <a:off x="2473" y="4464"/>
              <a:ext cx="896" cy="754"/>
            </a:xfrm>
            <a:prstGeom prst="rect">
              <a:avLst/>
            </a:prstGeom>
            <a:noFill/>
            <a:ln w="19050">
              <a:noFill/>
              <a:miter lim="800000"/>
              <a:headEnd/>
              <a:tailEnd/>
            </a:ln>
          </p:spPr>
          <p:txBody>
            <a:bodyPr lIns="0" tIns="0" rIns="0" bIns="0"/>
            <a:lstStyle/>
            <a:p>
              <a:r>
                <a:rPr lang="zh-CN" altLang="en-US" sz="1800">
                  <a:solidFill>
                    <a:srgbClr val="000000"/>
                  </a:solidFill>
                  <a:latin typeface="仿宋_GB2312" pitchFamily="49" charset="-122"/>
                </a:rPr>
                <a:t>允许进程</a:t>
              </a:r>
            </a:p>
            <a:p>
              <a:r>
                <a:rPr lang="zh-CN" altLang="en-US" sz="1800">
                  <a:solidFill>
                    <a:srgbClr val="000000"/>
                  </a:solidFill>
                  <a:latin typeface="仿宋_GB2312" pitchFamily="49" charset="-122"/>
                </a:rPr>
                <a:t>上下文切换</a:t>
              </a:r>
            </a:p>
            <a:p>
              <a:endParaRPr lang="en-US" altLang="zh-CN" sz="1800">
                <a:latin typeface="仿宋_GB2312" pitchFamily="49" charset="-122"/>
              </a:endParaRPr>
            </a:p>
          </p:txBody>
        </p:sp>
        <p:sp>
          <p:nvSpPr>
            <p:cNvPr id="39957" name="Text Box 21"/>
            <p:cNvSpPr txBox="1">
              <a:spLocks noChangeArrowheads="1"/>
            </p:cNvSpPr>
            <p:nvPr/>
          </p:nvSpPr>
          <p:spPr bwMode="auto">
            <a:xfrm>
              <a:off x="3343" y="5123"/>
              <a:ext cx="5032" cy="685"/>
            </a:xfrm>
            <a:prstGeom prst="rect">
              <a:avLst/>
            </a:prstGeom>
            <a:solidFill>
              <a:srgbClr val="00CC00"/>
            </a:solidFill>
            <a:ln w="9525">
              <a:solidFill>
                <a:srgbClr val="FFFFFF"/>
              </a:solidFill>
              <a:miter lim="800000"/>
              <a:headEnd/>
              <a:tailEnd/>
            </a:ln>
          </p:spPr>
          <p:txBody>
            <a:bodyPr/>
            <a:lstStyle/>
            <a:p>
              <a:r>
                <a:rPr lang="zh-CN" altLang="en-US" sz="2800" noProof="1">
                  <a:solidFill>
                    <a:srgbClr val="000000"/>
                  </a:solidFill>
                  <a:latin typeface="仿宋_GB2312" pitchFamily="49" charset="-122"/>
                </a:rPr>
                <a:t>进程上下文切换和处理器状态转换</a:t>
              </a:r>
            </a:p>
            <a:p>
              <a:endParaRPr lang="en-US" altLang="zh-CN" sz="3200">
                <a:latin typeface="仿宋_GB2312" pitchFamily="49" charset="-122"/>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533400"/>
            <a:ext cx="7543800" cy="762000"/>
          </a:xfrm>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(10)</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grpSp>
        <p:nvGrpSpPr>
          <p:cNvPr id="40963" name="Group 56"/>
          <p:cNvGrpSpPr>
            <a:grpSpLocks/>
          </p:cNvGrpSpPr>
          <p:nvPr/>
        </p:nvGrpSpPr>
        <p:grpSpPr bwMode="auto">
          <a:xfrm>
            <a:off x="685800" y="838200"/>
            <a:ext cx="6343650" cy="5981700"/>
            <a:chOff x="432" y="528"/>
            <a:chExt cx="3996" cy="3768"/>
          </a:xfrm>
        </p:grpSpPr>
        <p:sp>
          <p:nvSpPr>
            <p:cNvPr id="40964" name="Text Box 18"/>
            <p:cNvSpPr txBox="1">
              <a:spLocks noChangeArrowheads="1"/>
            </p:cNvSpPr>
            <p:nvPr/>
          </p:nvSpPr>
          <p:spPr bwMode="auto">
            <a:xfrm>
              <a:off x="1650" y="672"/>
              <a:ext cx="936" cy="432"/>
            </a:xfrm>
            <a:prstGeom prst="rect">
              <a:avLst/>
            </a:prstGeom>
            <a:solidFill>
              <a:srgbClr val="CCFFCC"/>
            </a:solidFill>
            <a:ln w="1905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线程的</a:t>
              </a:r>
            </a:p>
            <a:p>
              <a:pPr eaLnBrk="0" hangingPunct="0"/>
              <a:r>
                <a:rPr kumimoji="0" lang="zh-CN" altLang="en-US" b="1">
                  <a:solidFill>
                    <a:srgbClr val="008000"/>
                  </a:solidFill>
                  <a:latin typeface="仿宋_GB2312" pitchFamily="49" charset="-122"/>
                </a:rPr>
                <a:t> 实现</a:t>
              </a:r>
            </a:p>
          </p:txBody>
        </p:sp>
        <p:sp>
          <p:nvSpPr>
            <p:cNvPr id="40965" name="Text Box 19"/>
            <p:cNvSpPr txBox="1">
              <a:spLocks noChangeArrowheads="1"/>
            </p:cNvSpPr>
            <p:nvPr/>
          </p:nvSpPr>
          <p:spPr bwMode="auto">
            <a:xfrm>
              <a:off x="2981" y="528"/>
              <a:ext cx="1447"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用户级线程</a:t>
              </a:r>
            </a:p>
          </p:txBody>
        </p:sp>
        <p:sp>
          <p:nvSpPr>
            <p:cNvPr id="40966" name="Text Box 20"/>
            <p:cNvSpPr txBox="1">
              <a:spLocks noChangeArrowheads="1"/>
            </p:cNvSpPr>
            <p:nvPr/>
          </p:nvSpPr>
          <p:spPr bwMode="auto">
            <a:xfrm>
              <a:off x="2981" y="816"/>
              <a:ext cx="1447"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系统级线程</a:t>
              </a:r>
            </a:p>
          </p:txBody>
        </p:sp>
        <p:sp>
          <p:nvSpPr>
            <p:cNvPr id="40967" name="Text Box 21"/>
            <p:cNvSpPr txBox="1">
              <a:spLocks noChangeArrowheads="1"/>
            </p:cNvSpPr>
            <p:nvPr/>
          </p:nvSpPr>
          <p:spPr bwMode="auto">
            <a:xfrm>
              <a:off x="2981" y="1104"/>
              <a:ext cx="1447"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混型式线程</a:t>
              </a:r>
            </a:p>
          </p:txBody>
        </p:sp>
        <p:sp>
          <p:nvSpPr>
            <p:cNvPr id="40968" name="Text Box 22"/>
            <p:cNvSpPr txBox="1">
              <a:spLocks noChangeArrowheads="1"/>
            </p:cNvSpPr>
            <p:nvPr/>
          </p:nvSpPr>
          <p:spPr bwMode="auto">
            <a:xfrm>
              <a:off x="480" y="2040"/>
              <a:ext cx="526" cy="57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2800" b="1">
                  <a:solidFill>
                    <a:srgbClr val="008000"/>
                  </a:solidFill>
                  <a:latin typeface="仿宋_GB2312" pitchFamily="49" charset="-122"/>
                </a:rPr>
                <a:t>线程</a:t>
              </a:r>
            </a:p>
          </p:txBody>
        </p:sp>
        <p:sp>
          <p:nvSpPr>
            <p:cNvPr id="40969" name="Text Box 23"/>
            <p:cNvSpPr txBox="1">
              <a:spLocks noChangeArrowheads="1"/>
            </p:cNvSpPr>
            <p:nvPr/>
          </p:nvSpPr>
          <p:spPr bwMode="auto">
            <a:xfrm>
              <a:off x="1665" y="2040"/>
              <a:ext cx="921" cy="576"/>
            </a:xfrm>
            <a:prstGeom prst="rect">
              <a:avLst/>
            </a:prstGeom>
            <a:solidFill>
              <a:srgbClr val="CCFFCC"/>
            </a:solidFill>
            <a:ln w="1905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并发多线程优点</a:t>
              </a:r>
            </a:p>
          </p:txBody>
        </p:sp>
        <p:sp>
          <p:nvSpPr>
            <p:cNvPr id="40970" name="Text Box 24"/>
            <p:cNvSpPr txBox="1">
              <a:spLocks noChangeArrowheads="1"/>
            </p:cNvSpPr>
            <p:nvPr/>
          </p:nvSpPr>
          <p:spPr bwMode="auto">
            <a:xfrm>
              <a:off x="1665" y="3264"/>
              <a:ext cx="921" cy="576"/>
            </a:xfrm>
            <a:prstGeom prst="rect">
              <a:avLst/>
            </a:prstGeom>
            <a:solidFill>
              <a:srgbClr val="CCFFCC"/>
            </a:solidFill>
            <a:ln w="1905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并发多线程应用</a:t>
              </a:r>
            </a:p>
          </p:txBody>
        </p:sp>
        <p:sp>
          <p:nvSpPr>
            <p:cNvPr id="40971" name="Text Box 25"/>
            <p:cNvSpPr txBox="1">
              <a:spLocks noChangeArrowheads="1"/>
            </p:cNvSpPr>
            <p:nvPr/>
          </p:nvSpPr>
          <p:spPr bwMode="auto">
            <a:xfrm>
              <a:off x="2981" y="1464"/>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快速线程切换</a:t>
              </a:r>
            </a:p>
          </p:txBody>
        </p:sp>
        <p:sp>
          <p:nvSpPr>
            <p:cNvPr id="40972" name="Text Box 26"/>
            <p:cNvSpPr txBox="1">
              <a:spLocks noChangeArrowheads="1"/>
            </p:cNvSpPr>
            <p:nvPr/>
          </p:nvSpPr>
          <p:spPr bwMode="auto">
            <a:xfrm>
              <a:off x="2981" y="1752"/>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减少管理开销</a:t>
              </a:r>
            </a:p>
          </p:txBody>
        </p:sp>
        <p:sp>
          <p:nvSpPr>
            <p:cNvPr id="40973" name="Text Box 27"/>
            <p:cNvSpPr txBox="1">
              <a:spLocks noChangeArrowheads="1"/>
            </p:cNvSpPr>
            <p:nvPr/>
          </p:nvSpPr>
          <p:spPr bwMode="auto">
            <a:xfrm>
              <a:off x="2981" y="2040"/>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通信易于实现</a:t>
              </a:r>
            </a:p>
          </p:txBody>
        </p:sp>
        <p:sp>
          <p:nvSpPr>
            <p:cNvPr id="40974" name="Text Box 28"/>
            <p:cNvSpPr txBox="1">
              <a:spLocks noChangeArrowheads="1"/>
            </p:cNvSpPr>
            <p:nvPr/>
          </p:nvSpPr>
          <p:spPr bwMode="auto">
            <a:xfrm>
              <a:off x="2981" y="2328"/>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并发程度提高</a:t>
              </a:r>
            </a:p>
          </p:txBody>
        </p:sp>
        <p:sp>
          <p:nvSpPr>
            <p:cNvPr id="40975" name="Text Box 29"/>
            <p:cNvSpPr txBox="1">
              <a:spLocks noChangeArrowheads="1"/>
            </p:cNvSpPr>
            <p:nvPr/>
          </p:nvSpPr>
          <p:spPr bwMode="auto">
            <a:xfrm>
              <a:off x="2981" y="2616"/>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节省内存空间</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76" name="Text Box 30"/>
            <p:cNvSpPr txBox="1">
              <a:spLocks noChangeArrowheads="1"/>
            </p:cNvSpPr>
            <p:nvPr/>
          </p:nvSpPr>
          <p:spPr bwMode="auto">
            <a:xfrm>
              <a:off x="2981" y="2904"/>
              <a:ext cx="1435" cy="216"/>
            </a:xfrm>
            <a:prstGeom prst="rect">
              <a:avLst/>
            </a:prstGeom>
            <a:solidFill>
              <a:srgbClr val="CCFFCC"/>
            </a:solidFill>
            <a:ln w="19050">
              <a:solidFill>
                <a:srgbClr val="000000"/>
              </a:solidFill>
              <a:miter lim="800000"/>
              <a:headEnd/>
              <a:tailEnd/>
            </a:ln>
          </p:spPr>
          <p:txBody>
            <a:bodyPr/>
            <a:lstStyle/>
            <a:p>
              <a:pPr eaLnBrk="0" hangingPunct="0"/>
              <a:r>
                <a:rPr kumimoji="0" lang="en-US" altLang="zh-CN" sz="1800" b="1">
                  <a:solidFill>
                    <a:srgbClr val="008000"/>
                  </a:solidFill>
                  <a:latin typeface="仿宋_GB2312" pitchFamily="49" charset="-122"/>
                </a:rPr>
                <a:t>C/S</a:t>
              </a:r>
              <a:r>
                <a:rPr kumimoji="0" lang="zh-CN" altLang="en-US" sz="1800" b="1">
                  <a:solidFill>
                    <a:srgbClr val="008000"/>
                  </a:solidFill>
                  <a:latin typeface="仿宋_GB2312" pitchFamily="49" charset="-122"/>
                </a:rPr>
                <a:t>应用模式</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77" name="Text Box 31"/>
            <p:cNvSpPr txBox="1">
              <a:spLocks noChangeArrowheads="1"/>
            </p:cNvSpPr>
            <p:nvPr/>
          </p:nvSpPr>
          <p:spPr bwMode="auto">
            <a:xfrm>
              <a:off x="2981" y="3192"/>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前台后台工作</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78" name="Text Box 32"/>
            <p:cNvSpPr txBox="1">
              <a:spLocks noChangeArrowheads="1"/>
            </p:cNvSpPr>
            <p:nvPr/>
          </p:nvSpPr>
          <p:spPr bwMode="auto">
            <a:xfrm>
              <a:off x="2981" y="3480"/>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加快计算速度</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79" name="Text Box 33"/>
            <p:cNvSpPr txBox="1">
              <a:spLocks noChangeArrowheads="1"/>
            </p:cNvSpPr>
            <p:nvPr/>
          </p:nvSpPr>
          <p:spPr bwMode="auto">
            <a:xfrm>
              <a:off x="2981" y="3768"/>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设计用户接口</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80" name="Text Box 34"/>
            <p:cNvSpPr txBox="1">
              <a:spLocks noChangeArrowheads="1"/>
            </p:cNvSpPr>
            <p:nvPr/>
          </p:nvSpPr>
          <p:spPr bwMode="auto">
            <a:xfrm>
              <a:off x="2976" y="4080"/>
              <a:ext cx="1435" cy="216"/>
            </a:xfrm>
            <a:prstGeom prst="rect">
              <a:avLst/>
            </a:prstGeom>
            <a:solidFill>
              <a:srgbClr val="CCFFCC"/>
            </a:solidFill>
            <a:ln w="19050">
              <a:solidFill>
                <a:srgbClr val="000000"/>
              </a:solidFill>
              <a:miter lim="800000"/>
              <a:headEnd/>
              <a:tailEnd/>
            </a:ln>
          </p:spPr>
          <p:txBody>
            <a:bodyPr/>
            <a:lstStyle/>
            <a:p>
              <a:pPr eaLnBrk="0" hangingPunct="0"/>
              <a:r>
                <a:rPr kumimoji="0" lang="zh-CN" altLang="en-US" sz="1800" b="1">
                  <a:solidFill>
                    <a:srgbClr val="008000"/>
                  </a:solidFill>
                  <a:latin typeface="仿宋_GB2312" pitchFamily="49" charset="-122"/>
                </a:rPr>
                <a:t>异步方式处理</a:t>
              </a: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zh-CN" altLang="en-US"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40981" name="Line 35"/>
            <p:cNvSpPr>
              <a:spLocks noChangeShapeType="1"/>
            </p:cNvSpPr>
            <p:nvPr/>
          </p:nvSpPr>
          <p:spPr bwMode="auto">
            <a:xfrm>
              <a:off x="1006" y="2328"/>
              <a:ext cx="659" cy="0"/>
            </a:xfrm>
            <a:prstGeom prst="line">
              <a:avLst/>
            </a:prstGeom>
            <a:noFill/>
            <a:ln w="9525">
              <a:solidFill>
                <a:srgbClr val="000000"/>
              </a:solidFill>
              <a:round/>
              <a:headEnd/>
              <a:tailEnd/>
            </a:ln>
          </p:spPr>
          <p:txBody>
            <a:bodyPr/>
            <a:lstStyle/>
            <a:p>
              <a:endParaRPr lang="zh-CN" altLang="en-US"/>
            </a:p>
          </p:txBody>
        </p:sp>
        <p:sp>
          <p:nvSpPr>
            <p:cNvPr id="40982" name="Line 36"/>
            <p:cNvSpPr>
              <a:spLocks noChangeShapeType="1"/>
            </p:cNvSpPr>
            <p:nvPr/>
          </p:nvSpPr>
          <p:spPr bwMode="auto">
            <a:xfrm flipV="1">
              <a:off x="1006" y="888"/>
              <a:ext cx="659" cy="1440"/>
            </a:xfrm>
            <a:prstGeom prst="line">
              <a:avLst/>
            </a:prstGeom>
            <a:noFill/>
            <a:ln w="9525">
              <a:solidFill>
                <a:srgbClr val="000000"/>
              </a:solidFill>
              <a:round/>
              <a:headEnd/>
              <a:tailEnd/>
            </a:ln>
          </p:spPr>
          <p:txBody>
            <a:bodyPr/>
            <a:lstStyle/>
            <a:p>
              <a:endParaRPr lang="zh-CN" altLang="en-US"/>
            </a:p>
          </p:txBody>
        </p:sp>
        <p:sp>
          <p:nvSpPr>
            <p:cNvPr id="40983" name="Line 37"/>
            <p:cNvSpPr>
              <a:spLocks noChangeShapeType="1"/>
            </p:cNvSpPr>
            <p:nvPr/>
          </p:nvSpPr>
          <p:spPr bwMode="auto">
            <a:xfrm>
              <a:off x="1006" y="2328"/>
              <a:ext cx="659" cy="1224"/>
            </a:xfrm>
            <a:prstGeom prst="line">
              <a:avLst/>
            </a:prstGeom>
            <a:noFill/>
            <a:ln w="9525">
              <a:solidFill>
                <a:srgbClr val="000000"/>
              </a:solidFill>
              <a:round/>
              <a:headEnd/>
              <a:tailEnd/>
            </a:ln>
          </p:spPr>
          <p:txBody>
            <a:bodyPr/>
            <a:lstStyle/>
            <a:p>
              <a:endParaRPr lang="zh-CN" altLang="en-US"/>
            </a:p>
          </p:txBody>
        </p:sp>
        <p:sp>
          <p:nvSpPr>
            <p:cNvPr id="40984" name="Line 38"/>
            <p:cNvSpPr>
              <a:spLocks noChangeShapeType="1"/>
            </p:cNvSpPr>
            <p:nvPr/>
          </p:nvSpPr>
          <p:spPr bwMode="auto">
            <a:xfrm>
              <a:off x="2586" y="888"/>
              <a:ext cx="395" cy="0"/>
            </a:xfrm>
            <a:prstGeom prst="line">
              <a:avLst/>
            </a:prstGeom>
            <a:noFill/>
            <a:ln w="9525">
              <a:solidFill>
                <a:srgbClr val="000000"/>
              </a:solidFill>
              <a:round/>
              <a:headEnd/>
              <a:tailEnd/>
            </a:ln>
          </p:spPr>
          <p:txBody>
            <a:bodyPr/>
            <a:lstStyle/>
            <a:p>
              <a:endParaRPr lang="zh-CN" altLang="en-US"/>
            </a:p>
          </p:txBody>
        </p:sp>
        <p:sp>
          <p:nvSpPr>
            <p:cNvPr id="40985" name="Line 39"/>
            <p:cNvSpPr>
              <a:spLocks noChangeShapeType="1"/>
            </p:cNvSpPr>
            <p:nvPr/>
          </p:nvSpPr>
          <p:spPr bwMode="auto">
            <a:xfrm flipV="1">
              <a:off x="2586" y="600"/>
              <a:ext cx="395" cy="288"/>
            </a:xfrm>
            <a:prstGeom prst="line">
              <a:avLst/>
            </a:prstGeom>
            <a:noFill/>
            <a:ln w="9525">
              <a:solidFill>
                <a:srgbClr val="000000"/>
              </a:solidFill>
              <a:round/>
              <a:headEnd/>
              <a:tailEnd/>
            </a:ln>
          </p:spPr>
          <p:txBody>
            <a:bodyPr/>
            <a:lstStyle/>
            <a:p>
              <a:endParaRPr lang="zh-CN" altLang="en-US"/>
            </a:p>
          </p:txBody>
        </p:sp>
        <p:sp>
          <p:nvSpPr>
            <p:cNvPr id="40986" name="Line 40"/>
            <p:cNvSpPr>
              <a:spLocks noChangeShapeType="1"/>
            </p:cNvSpPr>
            <p:nvPr/>
          </p:nvSpPr>
          <p:spPr bwMode="auto">
            <a:xfrm>
              <a:off x="2586" y="888"/>
              <a:ext cx="395" cy="360"/>
            </a:xfrm>
            <a:prstGeom prst="line">
              <a:avLst/>
            </a:prstGeom>
            <a:noFill/>
            <a:ln w="9525">
              <a:solidFill>
                <a:srgbClr val="000000"/>
              </a:solidFill>
              <a:round/>
              <a:headEnd/>
              <a:tailEnd/>
            </a:ln>
          </p:spPr>
          <p:txBody>
            <a:bodyPr/>
            <a:lstStyle/>
            <a:p>
              <a:endParaRPr lang="zh-CN" altLang="en-US"/>
            </a:p>
          </p:txBody>
        </p:sp>
        <p:sp>
          <p:nvSpPr>
            <p:cNvPr id="40987" name="Line 41"/>
            <p:cNvSpPr>
              <a:spLocks noChangeShapeType="1"/>
            </p:cNvSpPr>
            <p:nvPr/>
          </p:nvSpPr>
          <p:spPr bwMode="auto">
            <a:xfrm flipV="1">
              <a:off x="2586" y="1536"/>
              <a:ext cx="395" cy="720"/>
            </a:xfrm>
            <a:prstGeom prst="line">
              <a:avLst/>
            </a:prstGeom>
            <a:noFill/>
            <a:ln w="9525">
              <a:solidFill>
                <a:srgbClr val="000000"/>
              </a:solidFill>
              <a:round/>
              <a:headEnd/>
              <a:tailEnd/>
            </a:ln>
          </p:spPr>
          <p:txBody>
            <a:bodyPr/>
            <a:lstStyle/>
            <a:p>
              <a:endParaRPr lang="zh-CN" altLang="en-US"/>
            </a:p>
          </p:txBody>
        </p:sp>
        <p:sp>
          <p:nvSpPr>
            <p:cNvPr id="40988" name="Line 42"/>
            <p:cNvSpPr>
              <a:spLocks noChangeShapeType="1"/>
            </p:cNvSpPr>
            <p:nvPr/>
          </p:nvSpPr>
          <p:spPr bwMode="auto">
            <a:xfrm flipV="1">
              <a:off x="2586" y="1824"/>
              <a:ext cx="395" cy="432"/>
            </a:xfrm>
            <a:prstGeom prst="line">
              <a:avLst/>
            </a:prstGeom>
            <a:noFill/>
            <a:ln w="9525">
              <a:solidFill>
                <a:srgbClr val="000000"/>
              </a:solidFill>
              <a:round/>
              <a:headEnd/>
              <a:tailEnd/>
            </a:ln>
          </p:spPr>
          <p:txBody>
            <a:bodyPr/>
            <a:lstStyle/>
            <a:p>
              <a:endParaRPr lang="zh-CN" altLang="en-US"/>
            </a:p>
          </p:txBody>
        </p:sp>
        <p:sp>
          <p:nvSpPr>
            <p:cNvPr id="40989" name="Line 43"/>
            <p:cNvSpPr>
              <a:spLocks noChangeShapeType="1"/>
            </p:cNvSpPr>
            <p:nvPr/>
          </p:nvSpPr>
          <p:spPr bwMode="auto">
            <a:xfrm flipV="1">
              <a:off x="2586" y="2112"/>
              <a:ext cx="395" cy="144"/>
            </a:xfrm>
            <a:prstGeom prst="line">
              <a:avLst/>
            </a:prstGeom>
            <a:noFill/>
            <a:ln w="9525">
              <a:solidFill>
                <a:srgbClr val="000000"/>
              </a:solidFill>
              <a:round/>
              <a:headEnd/>
              <a:tailEnd/>
            </a:ln>
          </p:spPr>
          <p:txBody>
            <a:bodyPr/>
            <a:lstStyle/>
            <a:p>
              <a:endParaRPr lang="zh-CN" altLang="en-US"/>
            </a:p>
          </p:txBody>
        </p:sp>
        <p:sp>
          <p:nvSpPr>
            <p:cNvPr id="40990" name="Line 44"/>
            <p:cNvSpPr>
              <a:spLocks noChangeShapeType="1"/>
            </p:cNvSpPr>
            <p:nvPr/>
          </p:nvSpPr>
          <p:spPr bwMode="auto">
            <a:xfrm>
              <a:off x="2586" y="2256"/>
              <a:ext cx="395" cy="144"/>
            </a:xfrm>
            <a:prstGeom prst="line">
              <a:avLst/>
            </a:prstGeom>
            <a:noFill/>
            <a:ln w="9525">
              <a:solidFill>
                <a:srgbClr val="000000"/>
              </a:solidFill>
              <a:round/>
              <a:headEnd/>
              <a:tailEnd/>
            </a:ln>
          </p:spPr>
          <p:txBody>
            <a:bodyPr/>
            <a:lstStyle/>
            <a:p>
              <a:endParaRPr lang="zh-CN" altLang="en-US"/>
            </a:p>
          </p:txBody>
        </p:sp>
        <p:sp>
          <p:nvSpPr>
            <p:cNvPr id="40991" name="Line 45"/>
            <p:cNvSpPr>
              <a:spLocks noChangeShapeType="1"/>
            </p:cNvSpPr>
            <p:nvPr/>
          </p:nvSpPr>
          <p:spPr bwMode="auto">
            <a:xfrm>
              <a:off x="2586" y="2256"/>
              <a:ext cx="395" cy="504"/>
            </a:xfrm>
            <a:prstGeom prst="line">
              <a:avLst/>
            </a:prstGeom>
            <a:noFill/>
            <a:ln w="9525">
              <a:solidFill>
                <a:srgbClr val="000000"/>
              </a:solidFill>
              <a:round/>
              <a:headEnd/>
              <a:tailEnd/>
            </a:ln>
          </p:spPr>
          <p:txBody>
            <a:bodyPr/>
            <a:lstStyle/>
            <a:p>
              <a:endParaRPr lang="zh-CN" altLang="en-US"/>
            </a:p>
          </p:txBody>
        </p:sp>
        <p:sp>
          <p:nvSpPr>
            <p:cNvPr id="40992" name="Line 46"/>
            <p:cNvSpPr>
              <a:spLocks noChangeShapeType="1"/>
            </p:cNvSpPr>
            <p:nvPr/>
          </p:nvSpPr>
          <p:spPr bwMode="auto">
            <a:xfrm flipV="1">
              <a:off x="2586" y="2976"/>
              <a:ext cx="395" cy="576"/>
            </a:xfrm>
            <a:prstGeom prst="line">
              <a:avLst/>
            </a:prstGeom>
            <a:noFill/>
            <a:ln w="9525">
              <a:solidFill>
                <a:srgbClr val="000000"/>
              </a:solidFill>
              <a:round/>
              <a:headEnd/>
              <a:tailEnd/>
            </a:ln>
          </p:spPr>
          <p:txBody>
            <a:bodyPr/>
            <a:lstStyle/>
            <a:p>
              <a:endParaRPr lang="zh-CN" altLang="en-US"/>
            </a:p>
          </p:txBody>
        </p:sp>
        <p:sp>
          <p:nvSpPr>
            <p:cNvPr id="40993" name="Line 47"/>
            <p:cNvSpPr>
              <a:spLocks noChangeShapeType="1"/>
            </p:cNvSpPr>
            <p:nvPr/>
          </p:nvSpPr>
          <p:spPr bwMode="auto">
            <a:xfrm flipV="1">
              <a:off x="2586" y="3264"/>
              <a:ext cx="395" cy="288"/>
            </a:xfrm>
            <a:prstGeom prst="line">
              <a:avLst/>
            </a:prstGeom>
            <a:noFill/>
            <a:ln w="9525">
              <a:solidFill>
                <a:srgbClr val="000000"/>
              </a:solidFill>
              <a:round/>
              <a:headEnd/>
              <a:tailEnd/>
            </a:ln>
          </p:spPr>
          <p:txBody>
            <a:bodyPr/>
            <a:lstStyle/>
            <a:p>
              <a:endParaRPr lang="zh-CN" altLang="en-US"/>
            </a:p>
          </p:txBody>
        </p:sp>
        <p:sp>
          <p:nvSpPr>
            <p:cNvPr id="40994" name="Line 48"/>
            <p:cNvSpPr>
              <a:spLocks noChangeShapeType="1"/>
            </p:cNvSpPr>
            <p:nvPr/>
          </p:nvSpPr>
          <p:spPr bwMode="auto">
            <a:xfrm>
              <a:off x="2586" y="3552"/>
              <a:ext cx="395" cy="0"/>
            </a:xfrm>
            <a:prstGeom prst="line">
              <a:avLst/>
            </a:prstGeom>
            <a:noFill/>
            <a:ln w="9525">
              <a:solidFill>
                <a:srgbClr val="000000"/>
              </a:solidFill>
              <a:round/>
              <a:headEnd/>
              <a:tailEnd/>
            </a:ln>
          </p:spPr>
          <p:txBody>
            <a:bodyPr/>
            <a:lstStyle/>
            <a:p>
              <a:endParaRPr lang="zh-CN" altLang="en-US"/>
            </a:p>
          </p:txBody>
        </p:sp>
        <p:sp>
          <p:nvSpPr>
            <p:cNvPr id="40995" name="Line 49"/>
            <p:cNvSpPr>
              <a:spLocks noChangeShapeType="1"/>
            </p:cNvSpPr>
            <p:nvPr/>
          </p:nvSpPr>
          <p:spPr bwMode="auto">
            <a:xfrm>
              <a:off x="2586" y="3552"/>
              <a:ext cx="395" cy="360"/>
            </a:xfrm>
            <a:prstGeom prst="line">
              <a:avLst/>
            </a:prstGeom>
            <a:noFill/>
            <a:ln w="9525">
              <a:solidFill>
                <a:srgbClr val="000000"/>
              </a:solidFill>
              <a:round/>
              <a:headEnd/>
              <a:tailEnd/>
            </a:ln>
          </p:spPr>
          <p:txBody>
            <a:bodyPr/>
            <a:lstStyle/>
            <a:p>
              <a:endParaRPr lang="zh-CN" altLang="en-US"/>
            </a:p>
          </p:txBody>
        </p:sp>
        <p:sp>
          <p:nvSpPr>
            <p:cNvPr id="40996" name="Line 50"/>
            <p:cNvSpPr>
              <a:spLocks noChangeShapeType="1"/>
            </p:cNvSpPr>
            <p:nvPr/>
          </p:nvSpPr>
          <p:spPr bwMode="auto">
            <a:xfrm>
              <a:off x="2586" y="3552"/>
              <a:ext cx="395" cy="648"/>
            </a:xfrm>
            <a:prstGeom prst="line">
              <a:avLst/>
            </a:prstGeom>
            <a:noFill/>
            <a:ln w="9525">
              <a:solidFill>
                <a:srgbClr val="000000"/>
              </a:solidFill>
              <a:round/>
              <a:headEnd/>
              <a:tailEnd/>
            </a:ln>
          </p:spPr>
          <p:txBody>
            <a:bodyPr/>
            <a:lstStyle/>
            <a:p>
              <a:endParaRPr lang="zh-CN" altLang="en-US"/>
            </a:p>
          </p:txBody>
        </p:sp>
        <p:sp>
          <p:nvSpPr>
            <p:cNvPr id="40997" name="Text Box 52"/>
            <p:cNvSpPr txBox="1">
              <a:spLocks noChangeArrowheads="1"/>
            </p:cNvSpPr>
            <p:nvPr/>
          </p:nvSpPr>
          <p:spPr bwMode="auto">
            <a:xfrm>
              <a:off x="432" y="3168"/>
              <a:ext cx="768" cy="720"/>
            </a:xfrm>
            <a:prstGeom prst="rect">
              <a:avLst/>
            </a:prstGeom>
            <a:solidFill>
              <a:srgbClr val="CCFFCC"/>
            </a:solidFill>
            <a:ln w="19050">
              <a:solidFill>
                <a:srgbClr val="000000"/>
              </a:solidFill>
              <a:miter lim="800000"/>
              <a:headEnd/>
              <a:tailEnd/>
            </a:ln>
          </p:spPr>
          <p:txBody>
            <a:bodyPr/>
            <a:lstStyle/>
            <a:p>
              <a:pPr eaLnBrk="0" hangingPunct="0"/>
              <a:r>
                <a:rPr kumimoji="0" lang="zh-CN" altLang="en-US" sz="2400" b="1">
                  <a:solidFill>
                    <a:srgbClr val="008000"/>
                  </a:solidFill>
                  <a:latin typeface="仿宋_GB2312" pitchFamily="49" charset="-122"/>
                </a:rPr>
                <a:t>为什么要引入线程</a:t>
              </a:r>
            </a:p>
          </p:txBody>
        </p:sp>
        <p:sp>
          <p:nvSpPr>
            <p:cNvPr id="40998" name="Text Box 53"/>
            <p:cNvSpPr txBox="1">
              <a:spLocks noChangeArrowheads="1"/>
            </p:cNvSpPr>
            <p:nvPr/>
          </p:nvSpPr>
          <p:spPr bwMode="auto">
            <a:xfrm>
              <a:off x="480" y="864"/>
              <a:ext cx="816" cy="720"/>
            </a:xfrm>
            <a:prstGeom prst="rect">
              <a:avLst/>
            </a:prstGeom>
            <a:solidFill>
              <a:srgbClr val="CCFFCC"/>
            </a:solidFill>
            <a:ln w="19050">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线程的定义、结构、特性</a:t>
              </a:r>
            </a:p>
          </p:txBody>
        </p:sp>
        <p:sp>
          <p:nvSpPr>
            <p:cNvPr id="40999" name="Line 54"/>
            <p:cNvSpPr>
              <a:spLocks noChangeShapeType="1"/>
            </p:cNvSpPr>
            <p:nvPr/>
          </p:nvSpPr>
          <p:spPr bwMode="auto">
            <a:xfrm>
              <a:off x="720" y="2640"/>
              <a:ext cx="0" cy="52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1000" name="Line 55"/>
            <p:cNvSpPr>
              <a:spLocks noChangeShapeType="1"/>
            </p:cNvSpPr>
            <p:nvPr/>
          </p:nvSpPr>
          <p:spPr bwMode="auto">
            <a:xfrm flipV="1">
              <a:off x="768" y="1584"/>
              <a:ext cx="0" cy="480"/>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60350"/>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处理器管理</a:t>
            </a:r>
            <a:r>
              <a:rPr lang="en-US" altLang="zh-CN" smtClean="0">
                <a:solidFill>
                  <a:srgbClr val="FF0000"/>
                </a:solidFill>
                <a:latin typeface="仿宋_GB2312" pitchFamily="49" charset="-122"/>
                <a:ea typeface="仿宋_GB2312" pitchFamily="49" charset="-122"/>
              </a:rPr>
              <a:t>(11)</a:t>
            </a:r>
          </a:p>
        </p:txBody>
      </p:sp>
      <p:grpSp>
        <p:nvGrpSpPr>
          <p:cNvPr id="41987" name="Group 3"/>
          <p:cNvGrpSpPr>
            <a:grpSpLocks/>
          </p:cNvGrpSpPr>
          <p:nvPr/>
        </p:nvGrpSpPr>
        <p:grpSpPr bwMode="auto">
          <a:xfrm>
            <a:off x="1331913" y="1412875"/>
            <a:ext cx="6254750" cy="5162550"/>
            <a:chOff x="2113" y="9708"/>
            <a:chExt cx="6480" cy="3900"/>
          </a:xfrm>
        </p:grpSpPr>
        <p:sp>
          <p:nvSpPr>
            <p:cNvPr id="473092" name="Text Box 4"/>
            <p:cNvSpPr txBox="1">
              <a:spLocks noChangeArrowheads="1"/>
            </p:cNvSpPr>
            <p:nvPr/>
          </p:nvSpPr>
          <p:spPr bwMode="auto">
            <a:xfrm>
              <a:off x="2113" y="9708"/>
              <a:ext cx="6480" cy="3276"/>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2400">
                <a:latin typeface="仿宋_GB2312" pitchFamily="49" charset="-122"/>
              </a:endParaRPr>
            </a:p>
          </p:txBody>
        </p:sp>
        <p:grpSp>
          <p:nvGrpSpPr>
            <p:cNvPr id="41989" name="Group 5"/>
            <p:cNvGrpSpPr>
              <a:grpSpLocks/>
            </p:cNvGrpSpPr>
            <p:nvPr/>
          </p:nvGrpSpPr>
          <p:grpSpPr bwMode="auto">
            <a:xfrm>
              <a:off x="2113" y="9708"/>
              <a:ext cx="6480" cy="3900"/>
              <a:chOff x="2113" y="2844"/>
              <a:chExt cx="6480" cy="3900"/>
            </a:xfrm>
          </p:grpSpPr>
          <p:sp>
            <p:nvSpPr>
              <p:cNvPr id="41990" name="Text Box 6"/>
              <p:cNvSpPr txBox="1">
                <a:spLocks noChangeArrowheads="1"/>
              </p:cNvSpPr>
              <p:nvPr/>
            </p:nvSpPr>
            <p:spPr bwMode="auto">
              <a:xfrm>
                <a:off x="2113" y="2844"/>
                <a:ext cx="6480" cy="3276"/>
              </a:xfrm>
              <a:prstGeom prst="rect">
                <a:avLst/>
              </a:prstGeom>
              <a:solidFill>
                <a:srgbClr val="99CCFF"/>
              </a:solidFill>
              <a:ln w="19050">
                <a:solidFill>
                  <a:srgbClr val="000000"/>
                </a:solidFill>
                <a:miter lim="800000"/>
                <a:headEnd/>
                <a:tailEnd/>
              </a:ln>
            </p:spPr>
            <p:txBody>
              <a:bodyPr/>
              <a:lstStyle/>
              <a:p>
                <a:pPr algn="just"/>
                <a:r>
                  <a:rPr lang="zh-CN" altLang="en-US">
                    <a:latin typeface="仿宋_GB2312" pitchFamily="49" charset="-122"/>
                  </a:rPr>
                  <a:t>进程 </a:t>
                </a:r>
              </a:p>
              <a:p>
                <a:pPr algn="just"/>
                <a:endParaRPr lang="zh-CN" altLang="en-US">
                  <a:latin typeface="仿宋_GB2312" pitchFamily="49" charset="-122"/>
                </a:endParaRPr>
              </a:p>
              <a:p>
                <a:pPr algn="just"/>
                <a:endParaRPr lang="zh-CN" altLang="en-US">
                  <a:latin typeface="仿宋_GB2312" pitchFamily="49" charset="-122"/>
                </a:endParaRPr>
              </a:p>
              <a:p>
                <a:endParaRPr lang="en-US" altLang="zh-CN">
                  <a:latin typeface="仿宋_GB2312" pitchFamily="49" charset="-122"/>
                </a:endParaRPr>
              </a:p>
            </p:txBody>
          </p:sp>
          <p:sp>
            <p:nvSpPr>
              <p:cNvPr id="41991" name="Text Box 7"/>
              <p:cNvSpPr txBox="1">
                <a:spLocks noChangeArrowheads="1"/>
              </p:cNvSpPr>
              <p:nvPr/>
            </p:nvSpPr>
            <p:spPr bwMode="auto">
              <a:xfrm>
                <a:off x="2293" y="3312"/>
                <a:ext cx="720" cy="624"/>
              </a:xfrm>
              <a:prstGeom prst="rect">
                <a:avLst/>
              </a:prstGeom>
              <a:solidFill>
                <a:srgbClr val="66FFCC"/>
              </a:solidFill>
              <a:ln w="9525">
                <a:solidFill>
                  <a:srgbClr val="000000"/>
                </a:solidFill>
                <a:miter lim="800000"/>
                <a:headEnd/>
                <a:tailEnd/>
              </a:ln>
            </p:spPr>
            <p:txBody>
              <a:bodyPr/>
              <a:lstStyle/>
              <a:p>
                <a:r>
                  <a:rPr lang="zh-CN" altLang="en-US" sz="1800">
                    <a:latin typeface="仿宋_GB2312" pitchFamily="49" charset="-122"/>
                  </a:rPr>
                  <a:t>进程</a:t>
                </a:r>
                <a:r>
                  <a:rPr lang="en-US" altLang="zh-CN" sz="1800">
                    <a:latin typeface="仿宋_GB2312" pitchFamily="49" charset="-122"/>
                  </a:rPr>
                  <a:t>PCB</a:t>
                </a:r>
              </a:p>
            </p:txBody>
          </p:sp>
          <p:sp>
            <p:nvSpPr>
              <p:cNvPr id="41992" name="Text Box 8"/>
              <p:cNvSpPr txBox="1">
                <a:spLocks noChangeArrowheads="1"/>
              </p:cNvSpPr>
              <p:nvPr/>
            </p:nvSpPr>
            <p:spPr bwMode="auto">
              <a:xfrm>
                <a:off x="3193" y="3312"/>
                <a:ext cx="720" cy="624"/>
              </a:xfrm>
              <a:prstGeom prst="rect">
                <a:avLst/>
              </a:prstGeom>
              <a:solidFill>
                <a:srgbClr val="66FFCC"/>
              </a:solidFill>
              <a:ln w="9525">
                <a:solidFill>
                  <a:srgbClr val="000000"/>
                </a:solidFill>
                <a:miter lim="800000"/>
                <a:headEnd/>
                <a:tailEnd/>
              </a:ln>
            </p:spPr>
            <p:txBody>
              <a:bodyPr/>
              <a:lstStyle/>
              <a:p>
                <a:pPr algn="just"/>
                <a:r>
                  <a:rPr lang="zh-CN" altLang="en-US">
                    <a:latin typeface="仿宋_GB2312" pitchFamily="49" charset="-122"/>
                  </a:rPr>
                  <a:t>资源</a:t>
                </a:r>
              </a:p>
            </p:txBody>
          </p:sp>
          <p:sp>
            <p:nvSpPr>
              <p:cNvPr id="41993" name="Text Box 9"/>
              <p:cNvSpPr txBox="1">
                <a:spLocks noChangeArrowheads="1"/>
              </p:cNvSpPr>
              <p:nvPr/>
            </p:nvSpPr>
            <p:spPr bwMode="auto">
              <a:xfrm>
                <a:off x="3373" y="6276"/>
                <a:ext cx="3960" cy="468"/>
              </a:xfrm>
              <a:prstGeom prst="rect">
                <a:avLst/>
              </a:prstGeom>
              <a:solidFill>
                <a:srgbClr val="FFFFFF"/>
              </a:solidFill>
              <a:ln w="9525">
                <a:noFill/>
                <a:miter lim="800000"/>
                <a:headEnd/>
                <a:tailEnd/>
              </a:ln>
            </p:spPr>
            <p:txBody>
              <a:bodyPr/>
              <a:lstStyle/>
              <a:p>
                <a:pPr algn="just"/>
                <a:r>
                  <a:rPr lang="en-US" altLang="zh-CN" sz="1000">
                    <a:solidFill>
                      <a:srgbClr val="000000"/>
                    </a:solidFill>
                    <a:latin typeface="仿宋_GB2312" pitchFamily="49" charset="-122"/>
                  </a:rPr>
                  <a:t> </a:t>
                </a:r>
                <a:r>
                  <a:rPr lang="zh-CN" altLang="en-US" sz="2800">
                    <a:solidFill>
                      <a:srgbClr val="000000"/>
                    </a:solidFill>
                    <a:latin typeface="仿宋_GB2312" pitchFamily="49" charset="-122"/>
                  </a:rPr>
                  <a:t>多线程结构进程</a:t>
                </a:r>
              </a:p>
              <a:p>
                <a:pPr algn="just"/>
                <a:endParaRPr lang="en-US" altLang="zh-CN" sz="2800">
                  <a:latin typeface="仿宋_GB2312" pitchFamily="49" charset="-122"/>
                </a:endParaRPr>
              </a:p>
            </p:txBody>
          </p:sp>
          <p:sp>
            <p:nvSpPr>
              <p:cNvPr id="41994" name="Line 10"/>
              <p:cNvSpPr>
                <a:spLocks noChangeShapeType="1"/>
              </p:cNvSpPr>
              <p:nvPr/>
            </p:nvSpPr>
            <p:spPr bwMode="auto">
              <a:xfrm>
                <a:off x="4093" y="5496"/>
                <a:ext cx="900" cy="0"/>
              </a:xfrm>
              <a:prstGeom prst="line">
                <a:avLst/>
              </a:prstGeom>
              <a:noFill/>
              <a:ln w="9525">
                <a:solidFill>
                  <a:srgbClr val="000000"/>
                </a:solidFill>
                <a:prstDash val="dash"/>
                <a:round/>
                <a:headEnd/>
                <a:tailEnd/>
              </a:ln>
            </p:spPr>
            <p:txBody>
              <a:bodyPr/>
              <a:lstStyle/>
              <a:p>
                <a:endParaRPr lang="zh-CN" altLang="en-US"/>
              </a:p>
            </p:txBody>
          </p:sp>
          <p:sp>
            <p:nvSpPr>
              <p:cNvPr id="41995" name="Line 11"/>
              <p:cNvSpPr>
                <a:spLocks noChangeShapeType="1"/>
              </p:cNvSpPr>
              <p:nvPr/>
            </p:nvSpPr>
            <p:spPr bwMode="auto">
              <a:xfrm>
                <a:off x="5173" y="5496"/>
                <a:ext cx="900" cy="0"/>
              </a:xfrm>
              <a:prstGeom prst="line">
                <a:avLst/>
              </a:prstGeom>
              <a:noFill/>
              <a:ln w="9525">
                <a:solidFill>
                  <a:srgbClr val="000000"/>
                </a:solidFill>
                <a:prstDash val="dash"/>
                <a:round/>
                <a:headEnd/>
                <a:tailEnd/>
              </a:ln>
            </p:spPr>
            <p:txBody>
              <a:bodyPr/>
              <a:lstStyle/>
              <a:p>
                <a:endParaRPr lang="zh-CN" altLang="en-US"/>
              </a:p>
            </p:txBody>
          </p:sp>
          <p:sp>
            <p:nvSpPr>
              <p:cNvPr id="41996" name="Line 12"/>
              <p:cNvSpPr>
                <a:spLocks noChangeShapeType="1"/>
              </p:cNvSpPr>
              <p:nvPr/>
            </p:nvSpPr>
            <p:spPr bwMode="auto">
              <a:xfrm>
                <a:off x="4093" y="5496"/>
                <a:ext cx="900" cy="0"/>
              </a:xfrm>
              <a:prstGeom prst="line">
                <a:avLst/>
              </a:prstGeom>
              <a:noFill/>
              <a:ln w="9525">
                <a:solidFill>
                  <a:srgbClr val="000000"/>
                </a:solidFill>
                <a:prstDash val="dash"/>
                <a:round/>
                <a:headEnd/>
                <a:tailEnd/>
              </a:ln>
            </p:spPr>
            <p:txBody>
              <a:bodyPr/>
              <a:lstStyle/>
              <a:p>
                <a:endParaRPr lang="zh-CN" altLang="en-US"/>
              </a:p>
            </p:txBody>
          </p:sp>
          <p:sp>
            <p:nvSpPr>
              <p:cNvPr id="41997" name="Line 13"/>
              <p:cNvSpPr>
                <a:spLocks noChangeShapeType="1"/>
              </p:cNvSpPr>
              <p:nvPr/>
            </p:nvSpPr>
            <p:spPr bwMode="auto">
              <a:xfrm>
                <a:off x="4093" y="2844"/>
                <a:ext cx="3960" cy="0"/>
              </a:xfrm>
              <a:prstGeom prst="line">
                <a:avLst/>
              </a:prstGeom>
              <a:noFill/>
              <a:ln w="19050">
                <a:solidFill>
                  <a:srgbClr val="000000"/>
                </a:solidFill>
                <a:round/>
                <a:headEnd/>
                <a:tailEnd/>
              </a:ln>
            </p:spPr>
            <p:txBody>
              <a:bodyPr/>
              <a:lstStyle/>
              <a:p>
                <a:endParaRPr lang="zh-CN" altLang="en-US"/>
              </a:p>
            </p:txBody>
          </p:sp>
          <p:sp>
            <p:nvSpPr>
              <p:cNvPr id="41998" name="Rectangle 14"/>
              <p:cNvSpPr>
                <a:spLocks noChangeArrowheads="1"/>
              </p:cNvSpPr>
              <p:nvPr/>
            </p:nvSpPr>
            <p:spPr bwMode="auto">
              <a:xfrm>
                <a:off x="2293" y="4092"/>
                <a:ext cx="6120" cy="1872"/>
              </a:xfrm>
              <a:prstGeom prst="rect">
                <a:avLst/>
              </a:prstGeom>
              <a:solidFill>
                <a:srgbClr val="99CCFF"/>
              </a:solidFill>
              <a:ln w="9525">
                <a:solidFill>
                  <a:srgbClr val="000000"/>
                </a:solidFill>
                <a:prstDash val="dash"/>
                <a:miter lim="800000"/>
                <a:headEnd/>
                <a:tailEnd/>
              </a:ln>
            </p:spPr>
            <p:txBody>
              <a:bodyPr/>
              <a:lstStyle/>
              <a:p>
                <a:endParaRPr lang="zh-CN" altLang="en-US"/>
              </a:p>
            </p:txBody>
          </p:sp>
          <p:sp>
            <p:nvSpPr>
              <p:cNvPr id="41999" name="Text Box 15"/>
              <p:cNvSpPr txBox="1">
                <a:spLocks noChangeArrowheads="1"/>
              </p:cNvSpPr>
              <p:nvPr/>
            </p:nvSpPr>
            <p:spPr bwMode="auto">
              <a:xfrm>
                <a:off x="4093" y="3312"/>
                <a:ext cx="900" cy="2496"/>
              </a:xfrm>
              <a:prstGeom prst="rect">
                <a:avLst/>
              </a:prstGeom>
              <a:solidFill>
                <a:srgbClr val="66FFCC"/>
              </a:solidFill>
              <a:ln w="19050">
                <a:solidFill>
                  <a:srgbClr val="000000"/>
                </a:solidFill>
                <a:miter lim="800000"/>
                <a:headEnd/>
                <a:tailEnd/>
              </a:ln>
            </p:spPr>
            <p:txBody>
              <a:bodyPr/>
              <a:lstStyle/>
              <a:p>
                <a:pPr algn="just"/>
                <a:r>
                  <a:rPr lang="zh-CN" altLang="en-US" sz="1800">
                    <a:latin typeface="仿宋_GB2312" pitchFamily="49" charset="-122"/>
                  </a:rPr>
                  <a:t>线 程控制 块</a:t>
                </a:r>
              </a:p>
              <a:p>
                <a:pPr algn="just"/>
                <a:endParaRPr lang="zh-CN" altLang="en-US" sz="1800">
                  <a:latin typeface="仿宋_GB2312" pitchFamily="49" charset="-122"/>
                </a:endParaRPr>
              </a:p>
              <a:p>
                <a:pPr algn="just"/>
                <a:r>
                  <a:rPr lang="zh-CN" altLang="en-US" sz="1800">
                    <a:latin typeface="仿宋_GB2312" pitchFamily="49" charset="-122"/>
                  </a:rPr>
                  <a:t>用户栈</a:t>
                </a:r>
              </a:p>
              <a:p>
                <a:pPr algn="just"/>
                <a:endParaRPr lang="zh-CN" altLang="en-US" sz="1800">
                  <a:solidFill>
                    <a:srgbClr val="000000"/>
                  </a:solidFill>
                  <a:latin typeface="仿宋_GB2312" pitchFamily="49" charset="-122"/>
                </a:endParaRPr>
              </a:p>
              <a:p>
                <a:pPr algn="just"/>
                <a:r>
                  <a:rPr lang="zh-CN" altLang="en-US" sz="1800">
                    <a:solidFill>
                      <a:srgbClr val="000000"/>
                    </a:solidFill>
                    <a:latin typeface="仿宋_GB2312" pitchFamily="49" charset="-122"/>
                  </a:rPr>
                  <a:t>核心栈</a:t>
                </a:r>
              </a:p>
              <a:p>
                <a:pPr algn="just"/>
                <a:endParaRPr lang="zh-CN" altLang="en-US" sz="1800">
                  <a:latin typeface="仿宋_GB2312" pitchFamily="49" charset="-122"/>
                </a:endParaRPr>
              </a:p>
              <a:p>
                <a:endParaRPr lang="en-US" altLang="zh-CN" sz="1800">
                  <a:latin typeface="仿宋_GB2312" pitchFamily="49" charset="-122"/>
                </a:endParaRPr>
              </a:p>
            </p:txBody>
          </p:sp>
          <p:sp>
            <p:nvSpPr>
              <p:cNvPr id="42000" name="Text Box 16"/>
              <p:cNvSpPr txBox="1">
                <a:spLocks noChangeArrowheads="1"/>
              </p:cNvSpPr>
              <p:nvPr/>
            </p:nvSpPr>
            <p:spPr bwMode="auto">
              <a:xfrm>
                <a:off x="5173" y="3312"/>
                <a:ext cx="900" cy="2496"/>
              </a:xfrm>
              <a:prstGeom prst="rect">
                <a:avLst/>
              </a:prstGeom>
              <a:solidFill>
                <a:srgbClr val="66FFCC"/>
              </a:solidFill>
              <a:ln w="19050">
                <a:noFill/>
                <a:miter lim="800000"/>
                <a:headEnd/>
                <a:tailEnd/>
              </a:ln>
            </p:spPr>
            <p:txBody>
              <a:bodyPr/>
              <a:lstStyle/>
              <a:p>
                <a:pPr algn="just"/>
                <a:r>
                  <a:rPr lang="zh-CN" altLang="en-US" sz="1800">
                    <a:latin typeface="仿宋_GB2312" pitchFamily="49" charset="-122"/>
                  </a:rPr>
                  <a:t>线 程</a:t>
                </a:r>
              </a:p>
              <a:p>
                <a:pPr algn="just"/>
                <a:r>
                  <a:rPr lang="zh-CN" altLang="en-US" sz="1800">
                    <a:latin typeface="仿宋_GB2312" pitchFamily="49" charset="-122"/>
                  </a:rPr>
                  <a:t>控制块</a:t>
                </a:r>
              </a:p>
              <a:p>
                <a:pPr algn="just"/>
                <a:endParaRPr lang="zh-CN" altLang="en-US" sz="1800">
                  <a:latin typeface="仿宋_GB2312" pitchFamily="49" charset="-122"/>
                </a:endParaRPr>
              </a:p>
              <a:p>
                <a:pPr algn="just"/>
                <a:r>
                  <a:rPr lang="zh-CN" altLang="en-US" sz="1800">
                    <a:latin typeface="仿宋_GB2312" pitchFamily="49" charset="-122"/>
                  </a:rPr>
                  <a:t>用户栈</a:t>
                </a:r>
              </a:p>
              <a:p>
                <a:pPr algn="just"/>
                <a:endParaRPr lang="zh-CN" altLang="en-US" sz="1800">
                  <a:latin typeface="仿宋_GB2312" pitchFamily="49" charset="-122"/>
                </a:endParaRPr>
              </a:p>
              <a:p>
                <a:pPr algn="just"/>
                <a:r>
                  <a:rPr lang="zh-CN" altLang="en-US" sz="1800">
                    <a:latin typeface="仿宋_GB2312" pitchFamily="49" charset="-122"/>
                  </a:rPr>
                  <a:t>核心栈</a:t>
                </a:r>
              </a:p>
              <a:p>
                <a:pPr algn="just"/>
                <a:endParaRPr lang="zh-CN" altLang="en-US" sz="1800">
                  <a:latin typeface="仿宋_GB2312" pitchFamily="49" charset="-122"/>
                </a:endParaRPr>
              </a:p>
              <a:p>
                <a:pPr algn="just"/>
                <a:endParaRPr lang="zh-CN" altLang="en-US" sz="1800">
                  <a:latin typeface="仿宋_GB2312" pitchFamily="49" charset="-122"/>
                </a:endParaRPr>
              </a:p>
              <a:p>
                <a:endParaRPr lang="en-US" altLang="zh-CN" sz="1800">
                  <a:latin typeface="仿宋_GB2312" pitchFamily="49" charset="-122"/>
                </a:endParaRPr>
              </a:p>
            </p:txBody>
          </p:sp>
          <p:sp>
            <p:nvSpPr>
              <p:cNvPr id="42001" name="Text Box 17"/>
              <p:cNvSpPr txBox="1">
                <a:spLocks noChangeArrowheads="1"/>
              </p:cNvSpPr>
              <p:nvPr/>
            </p:nvSpPr>
            <p:spPr bwMode="auto">
              <a:xfrm>
                <a:off x="6253" y="3312"/>
                <a:ext cx="900" cy="2496"/>
              </a:xfrm>
              <a:prstGeom prst="rect">
                <a:avLst/>
              </a:prstGeom>
              <a:solidFill>
                <a:srgbClr val="FFFFFF"/>
              </a:solidFill>
              <a:ln w="19050">
                <a:solidFill>
                  <a:srgbClr val="000000"/>
                </a:solidFill>
                <a:miter lim="800000"/>
                <a:headEnd/>
                <a:tailEnd/>
              </a:ln>
            </p:spPr>
            <p:txBody>
              <a:bodyPr/>
              <a:lstStyle/>
              <a:p>
                <a:pPr algn="just"/>
                <a:endParaRPr lang="en-US" altLang="zh-CN" sz="900">
                  <a:latin typeface="仿宋_GB2312" pitchFamily="49" charset="-122"/>
                </a:endParaRPr>
              </a:p>
              <a:p>
                <a:pPr algn="just"/>
                <a:endParaRPr lang="en-US" altLang="zh-CN" sz="900">
                  <a:latin typeface="仿宋_GB2312" pitchFamily="49" charset="-122"/>
                </a:endParaRPr>
              </a:p>
              <a:p>
                <a:pPr algn="just"/>
                <a:endParaRPr lang="en-US" altLang="zh-CN" sz="900">
                  <a:latin typeface="仿宋_GB2312" pitchFamily="49" charset="-122"/>
                </a:endParaRPr>
              </a:p>
              <a:p>
                <a:pPr algn="just"/>
                <a:r>
                  <a:rPr lang="en-US" altLang="zh-CN" sz="900"/>
                  <a:t>…</a:t>
                </a:r>
                <a:endParaRPr lang="en-US" altLang="zh-CN" sz="900">
                  <a:latin typeface="仿宋_GB2312" pitchFamily="49" charset="-122"/>
                </a:endParaRPr>
              </a:p>
              <a:p>
                <a:pPr algn="just"/>
                <a:endParaRPr lang="en-US" altLang="zh-CN" sz="900">
                  <a:latin typeface="仿宋_GB2312" pitchFamily="49" charset="-122"/>
                </a:endParaRPr>
              </a:p>
              <a:p>
                <a:pPr algn="just"/>
                <a:endParaRPr lang="en-US" altLang="zh-CN" sz="900">
                  <a:latin typeface="仿宋_GB2312" pitchFamily="49" charset="-122"/>
                </a:endParaRPr>
              </a:p>
              <a:p>
                <a:pPr algn="just"/>
                <a:endParaRPr lang="en-US" altLang="zh-CN" sz="900">
                  <a:latin typeface="仿宋_GB2312" pitchFamily="49" charset="-122"/>
                </a:endParaRPr>
              </a:p>
              <a:p>
                <a:pPr algn="just"/>
                <a:endParaRPr lang="en-US" altLang="zh-CN" sz="900">
                  <a:latin typeface="仿宋_GB2312" pitchFamily="49" charset="-122"/>
                </a:endParaRPr>
              </a:p>
              <a:p>
                <a:endParaRPr lang="en-US" altLang="zh-CN" sz="2400">
                  <a:latin typeface="仿宋_GB2312" pitchFamily="49" charset="-122"/>
                </a:endParaRPr>
              </a:p>
            </p:txBody>
          </p:sp>
          <p:sp>
            <p:nvSpPr>
              <p:cNvPr id="42002" name="Text Box 18"/>
              <p:cNvSpPr txBox="1">
                <a:spLocks noChangeArrowheads="1"/>
              </p:cNvSpPr>
              <p:nvPr/>
            </p:nvSpPr>
            <p:spPr bwMode="auto">
              <a:xfrm>
                <a:off x="7333" y="3312"/>
                <a:ext cx="900" cy="2496"/>
              </a:xfrm>
              <a:prstGeom prst="rect">
                <a:avLst/>
              </a:prstGeom>
              <a:solidFill>
                <a:srgbClr val="FFFFFF"/>
              </a:solidFill>
              <a:ln w="19050">
                <a:solidFill>
                  <a:srgbClr val="000000"/>
                </a:solidFill>
                <a:miter lim="800000"/>
                <a:headEnd/>
                <a:tailEnd/>
              </a:ln>
            </p:spPr>
            <p:txBody>
              <a:bodyPr/>
              <a:lstStyle/>
              <a:p>
                <a:pPr algn="just"/>
                <a:r>
                  <a:rPr lang="zh-CN" altLang="en-US" sz="900">
                    <a:latin typeface="仿宋_GB2312" pitchFamily="49" charset="-122"/>
                  </a:rPr>
                  <a:t>线程</a:t>
                </a:r>
                <a:r>
                  <a:rPr lang="en-US" altLang="zh-CN" sz="900">
                    <a:latin typeface="仿宋_GB2312" pitchFamily="49" charset="-122"/>
                  </a:rPr>
                  <a:t>n</a:t>
                </a:r>
              </a:p>
              <a:p>
                <a:pPr algn="just"/>
                <a:r>
                  <a:rPr lang="zh-CN" altLang="en-US" sz="900">
                    <a:latin typeface="仿宋_GB2312" pitchFamily="49" charset="-122"/>
                  </a:rPr>
                  <a:t>控制块</a:t>
                </a:r>
              </a:p>
              <a:p>
                <a:pPr algn="just"/>
                <a:endParaRPr lang="zh-CN" altLang="en-US" sz="900">
                  <a:latin typeface="仿宋_GB2312" pitchFamily="49" charset="-122"/>
                </a:endParaRPr>
              </a:p>
              <a:p>
                <a:pPr algn="just"/>
                <a:r>
                  <a:rPr lang="zh-CN" altLang="en-US" sz="900">
                    <a:latin typeface="仿宋_GB2312" pitchFamily="49" charset="-122"/>
                  </a:rPr>
                  <a:t>用户栈</a:t>
                </a:r>
              </a:p>
              <a:p>
                <a:pPr algn="just"/>
                <a:r>
                  <a:rPr lang="zh-CN" altLang="en-US" sz="900">
                    <a:latin typeface="仿宋_GB2312" pitchFamily="49" charset="-122"/>
                  </a:rPr>
                  <a:t>核心栈</a:t>
                </a:r>
              </a:p>
              <a:p>
                <a:pPr algn="just"/>
                <a:r>
                  <a:rPr lang="zh-CN" altLang="en-US" sz="900">
                    <a:latin typeface="仿宋_GB2312" pitchFamily="49" charset="-122"/>
                  </a:rPr>
                  <a:t>存储区</a:t>
                </a:r>
              </a:p>
              <a:p>
                <a:pPr algn="just"/>
                <a:endParaRPr lang="zh-CN" altLang="en-US" sz="900">
                  <a:latin typeface="仿宋_GB2312" pitchFamily="49" charset="-122"/>
                </a:endParaRPr>
              </a:p>
              <a:p>
                <a:endParaRPr lang="en-US" altLang="zh-CN" sz="2400">
                  <a:latin typeface="仿宋_GB2312" pitchFamily="49" charset="-122"/>
                </a:endParaRPr>
              </a:p>
            </p:txBody>
          </p:sp>
          <p:sp>
            <p:nvSpPr>
              <p:cNvPr id="42003" name="Text Box 19"/>
              <p:cNvSpPr txBox="1">
                <a:spLocks noChangeArrowheads="1"/>
              </p:cNvSpPr>
              <p:nvPr/>
            </p:nvSpPr>
            <p:spPr bwMode="auto">
              <a:xfrm>
                <a:off x="2653" y="4248"/>
                <a:ext cx="1080" cy="468"/>
              </a:xfrm>
              <a:prstGeom prst="rect">
                <a:avLst/>
              </a:prstGeom>
              <a:solidFill>
                <a:srgbClr val="66FFCC"/>
              </a:solidFill>
              <a:ln w="9525">
                <a:noFill/>
                <a:miter lim="800000"/>
                <a:headEnd/>
                <a:tailEnd/>
              </a:ln>
            </p:spPr>
            <p:txBody>
              <a:bodyPr/>
              <a:lstStyle/>
              <a:p>
                <a:pPr algn="just"/>
                <a:r>
                  <a:rPr lang="zh-CN" altLang="en-US" sz="1800">
                    <a:latin typeface="仿宋_GB2312" pitchFamily="49" charset="-122"/>
                  </a:rPr>
                  <a:t>存储</a:t>
                </a:r>
              </a:p>
              <a:p>
                <a:pPr algn="just"/>
                <a:r>
                  <a:rPr lang="zh-CN" altLang="en-US" sz="1800">
                    <a:latin typeface="仿宋_GB2312" pitchFamily="49" charset="-122"/>
                  </a:rPr>
                  <a:t>空间</a:t>
                </a:r>
              </a:p>
            </p:txBody>
          </p:sp>
          <p:sp>
            <p:nvSpPr>
              <p:cNvPr id="42004" name="Text Box 20"/>
              <p:cNvSpPr txBox="1">
                <a:spLocks noChangeArrowheads="1"/>
              </p:cNvSpPr>
              <p:nvPr/>
            </p:nvSpPr>
            <p:spPr bwMode="auto">
              <a:xfrm>
                <a:off x="2653" y="4716"/>
                <a:ext cx="1080" cy="468"/>
              </a:xfrm>
              <a:prstGeom prst="rect">
                <a:avLst/>
              </a:prstGeom>
              <a:solidFill>
                <a:srgbClr val="66FFCC"/>
              </a:solidFill>
              <a:ln w="9525">
                <a:solidFill>
                  <a:srgbClr val="000000"/>
                </a:solidFill>
                <a:miter lim="800000"/>
                <a:headEnd/>
                <a:tailEnd/>
              </a:ln>
            </p:spPr>
            <p:txBody>
              <a:bodyPr/>
              <a:lstStyle/>
              <a:p>
                <a:r>
                  <a:rPr lang="zh-CN" altLang="en-US" sz="1800">
                    <a:latin typeface="仿宋_GB2312" pitchFamily="49" charset="-122"/>
                  </a:rPr>
                  <a:t>全局</a:t>
                </a:r>
              </a:p>
              <a:p>
                <a:r>
                  <a:rPr lang="zh-CN" altLang="en-US" sz="1800">
                    <a:latin typeface="仿宋_GB2312" pitchFamily="49" charset="-122"/>
                  </a:rPr>
                  <a:t>数据</a:t>
                </a:r>
              </a:p>
            </p:txBody>
          </p:sp>
          <p:sp>
            <p:nvSpPr>
              <p:cNvPr id="42005" name="Text Box 21"/>
              <p:cNvSpPr txBox="1">
                <a:spLocks noChangeArrowheads="1"/>
              </p:cNvSpPr>
              <p:nvPr/>
            </p:nvSpPr>
            <p:spPr bwMode="auto">
              <a:xfrm>
                <a:off x="2653" y="5340"/>
                <a:ext cx="1080" cy="468"/>
              </a:xfrm>
              <a:prstGeom prst="rect">
                <a:avLst/>
              </a:prstGeom>
              <a:solidFill>
                <a:srgbClr val="66FFCC"/>
              </a:solidFill>
              <a:ln w="9525">
                <a:solidFill>
                  <a:srgbClr val="000000"/>
                </a:solidFill>
                <a:miter lim="800000"/>
                <a:headEnd/>
                <a:tailEnd/>
              </a:ln>
            </p:spPr>
            <p:txBody>
              <a:bodyPr/>
              <a:lstStyle/>
              <a:p>
                <a:pPr algn="just"/>
                <a:r>
                  <a:rPr lang="zh-CN" altLang="en-US" sz="1800">
                    <a:latin typeface="仿宋_GB2312" pitchFamily="49" charset="-122"/>
                  </a:rPr>
                  <a:t>程序</a:t>
                </a:r>
              </a:p>
              <a:p>
                <a:pPr algn="just"/>
                <a:r>
                  <a:rPr lang="zh-CN" altLang="en-US" sz="1800">
                    <a:latin typeface="仿宋_GB2312" pitchFamily="49" charset="-122"/>
                  </a:rPr>
                  <a:t>代码</a:t>
                </a:r>
              </a:p>
            </p:txBody>
          </p:sp>
          <p:sp>
            <p:nvSpPr>
              <p:cNvPr id="42006" name="Text Box 22"/>
              <p:cNvSpPr txBox="1">
                <a:spLocks noChangeArrowheads="1"/>
              </p:cNvSpPr>
              <p:nvPr/>
            </p:nvSpPr>
            <p:spPr bwMode="auto">
              <a:xfrm>
                <a:off x="4093" y="5340"/>
                <a:ext cx="900" cy="468"/>
              </a:xfrm>
              <a:prstGeom prst="rect">
                <a:avLst/>
              </a:prstGeom>
              <a:solidFill>
                <a:srgbClr val="CCFFCC"/>
              </a:solidFill>
              <a:ln w="9525">
                <a:solidFill>
                  <a:srgbClr val="000000"/>
                </a:solidFill>
                <a:miter lim="800000"/>
                <a:headEnd/>
                <a:tailEnd/>
              </a:ln>
            </p:spPr>
            <p:txBody>
              <a:bodyPr/>
              <a:lstStyle/>
              <a:p>
                <a:pPr algn="just"/>
                <a:r>
                  <a:rPr lang="zh-CN" altLang="en-US" sz="1800">
                    <a:solidFill>
                      <a:srgbClr val="000000"/>
                    </a:solidFill>
                    <a:latin typeface="仿宋_GB2312" pitchFamily="49" charset="-122"/>
                  </a:rPr>
                  <a:t>线程</a:t>
                </a:r>
                <a:r>
                  <a:rPr lang="en-US" altLang="zh-CN" sz="1800">
                    <a:solidFill>
                      <a:srgbClr val="000000"/>
                    </a:solidFill>
                    <a:latin typeface="仿宋_GB2312" pitchFamily="49" charset="-122"/>
                  </a:rPr>
                  <a:t>1</a:t>
                </a:r>
              </a:p>
              <a:p>
                <a:endParaRPr lang="en-US" altLang="zh-CN" sz="1800">
                  <a:latin typeface="仿宋_GB2312" pitchFamily="49" charset="-122"/>
                </a:endParaRPr>
              </a:p>
            </p:txBody>
          </p:sp>
          <p:sp>
            <p:nvSpPr>
              <p:cNvPr id="42007" name="Text Box 23"/>
              <p:cNvSpPr txBox="1">
                <a:spLocks noChangeArrowheads="1"/>
              </p:cNvSpPr>
              <p:nvPr/>
            </p:nvSpPr>
            <p:spPr bwMode="auto">
              <a:xfrm>
                <a:off x="5173" y="5340"/>
                <a:ext cx="900" cy="468"/>
              </a:xfrm>
              <a:prstGeom prst="rect">
                <a:avLst/>
              </a:prstGeom>
              <a:solidFill>
                <a:srgbClr val="CCFFCC"/>
              </a:solidFill>
              <a:ln w="9525">
                <a:solidFill>
                  <a:srgbClr val="000000"/>
                </a:solidFill>
                <a:miter lim="800000"/>
                <a:headEnd/>
                <a:tailEnd/>
              </a:ln>
            </p:spPr>
            <p:txBody>
              <a:bodyPr/>
              <a:lstStyle/>
              <a:p>
                <a:pPr algn="just"/>
                <a:r>
                  <a:rPr lang="zh-CN" altLang="en-US" sz="900">
                    <a:solidFill>
                      <a:srgbClr val="000000"/>
                    </a:solidFill>
                    <a:latin typeface="仿宋_GB2312" pitchFamily="49" charset="-122"/>
                  </a:rPr>
                  <a:t>线程</a:t>
                </a:r>
                <a:r>
                  <a:rPr lang="en-US" altLang="zh-CN" sz="900">
                    <a:solidFill>
                      <a:srgbClr val="000000"/>
                    </a:solidFill>
                    <a:latin typeface="仿宋_GB2312" pitchFamily="49" charset="-122"/>
                  </a:rPr>
                  <a:t>1</a:t>
                </a:r>
              </a:p>
              <a:p>
                <a:endParaRPr lang="en-US" altLang="zh-CN" sz="2400">
                  <a:latin typeface="仿宋_GB2312" pitchFamily="49" charset="-122"/>
                </a:endParaRPr>
              </a:p>
            </p:txBody>
          </p:sp>
          <p:sp>
            <p:nvSpPr>
              <p:cNvPr id="42008" name="Text Box 24"/>
              <p:cNvSpPr txBox="1">
                <a:spLocks noChangeArrowheads="1"/>
              </p:cNvSpPr>
              <p:nvPr/>
            </p:nvSpPr>
            <p:spPr bwMode="auto">
              <a:xfrm>
                <a:off x="6253" y="3312"/>
                <a:ext cx="900" cy="2496"/>
              </a:xfrm>
              <a:prstGeom prst="rect">
                <a:avLst/>
              </a:prstGeom>
              <a:solidFill>
                <a:srgbClr val="66FFCC"/>
              </a:solidFill>
              <a:ln w="19050">
                <a:solidFill>
                  <a:srgbClr val="000000"/>
                </a:solidFill>
                <a:miter lim="800000"/>
                <a:headEnd/>
                <a:tailEnd/>
              </a:ln>
            </p:spPr>
            <p:txBody>
              <a:bodyPr/>
              <a:lstStyle/>
              <a:p>
                <a:pPr algn="just"/>
                <a:r>
                  <a:rPr lang="zh-CN" altLang="en-US" sz="1800">
                    <a:latin typeface="仿宋_GB2312" pitchFamily="49" charset="-122"/>
                  </a:rPr>
                  <a:t>线 程</a:t>
                </a:r>
              </a:p>
              <a:p>
                <a:pPr algn="just"/>
                <a:r>
                  <a:rPr lang="zh-CN" altLang="en-US" sz="1800">
                    <a:latin typeface="仿宋_GB2312" pitchFamily="49" charset="-122"/>
                  </a:rPr>
                  <a:t>控制块</a:t>
                </a:r>
              </a:p>
              <a:p>
                <a:pPr algn="just"/>
                <a:endParaRPr lang="zh-CN" altLang="en-US" sz="1800">
                  <a:latin typeface="仿宋_GB2312" pitchFamily="49" charset="-122"/>
                </a:endParaRPr>
              </a:p>
              <a:p>
                <a:pPr algn="just"/>
                <a:endParaRPr lang="zh-CN" altLang="en-US" sz="1800">
                  <a:latin typeface="仿宋_GB2312" pitchFamily="49" charset="-122"/>
                </a:endParaRPr>
              </a:p>
              <a:p>
                <a:pPr algn="just"/>
                <a:r>
                  <a:rPr lang="en-US" altLang="zh-CN" sz="1800"/>
                  <a:t>…</a:t>
                </a:r>
                <a:endParaRPr lang="en-US" altLang="zh-CN" sz="1800">
                  <a:latin typeface="仿宋_GB2312" pitchFamily="49" charset="-122"/>
                </a:endParaRPr>
              </a:p>
              <a:p>
                <a:pPr algn="just"/>
                <a:endParaRPr lang="en-US" altLang="zh-CN" sz="1800">
                  <a:latin typeface="仿宋_GB2312" pitchFamily="49" charset="-122"/>
                </a:endParaRPr>
              </a:p>
              <a:p>
                <a:pPr algn="just"/>
                <a:endParaRPr lang="en-US" altLang="zh-CN" sz="1800">
                  <a:latin typeface="仿宋_GB2312" pitchFamily="49" charset="-122"/>
                </a:endParaRPr>
              </a:p>
              <a:p>
                <a:pPr algn="just"/>
                <a:endParaRPr lang="en-US" altLang="zh-CN" sz="1800">
                  <a:latin typeface="仿宋_GB2312" pitchFamily="49" charset="-122"/>
                </a:endParaRPr>
              </a:p>
              <a:p>
                <a:pPr algn="just"/>
                <a:endParaRPr lang="en-US" altLang="zh-CN" sz="1800">
                  <a:latin typeface="仿宋_GB2312" pitchFamily="49" charset="-122"/>
                </a:endParaRPr>
              </a:p>
              <a:p>
                <a:endParaRPr lang="en-US" altLang="zh-CN" sz="1800">
                  <a:latin typeface="仿宋_GB2312" pitchFamily="49" charset="-122"/>
                </a:endParaRPr>
              </a:p>
            </p:txBody>
          </p:sp>
          <p:sp>
            <p:nvSpPr>
              <p:cNvPr id="42009" name="Text Box 25"/>
              <p:cNvSpPr txBox="1">
                <a:spLocks noChangeArrowheads="1"/>
              </p:cNvSpPr>
              <p:nvPr/>
            </p:nvSpPr>
            <p:spPr bwMode="auto">
              <a:xfrm>
                <a:off x="5173" y="5340"/>
                <a:ext cx="900" cy="468"/>
              </a:xfrm>
              <a:prstGeom prst="rect">
                <a:avLst/>
              </a:prstGeom>
              <a:solidFill>
                <a:srgbClr val="CCFFCC"/>
              </a:solidFill>
              <a:ln w="9525">
                <a:solidFill>
                  <a:srgbClr val="000000"/>
                </a:solidFill>
                <a:miter lim="800000"/>
                <a:headEnd/>
                <a:tailEnd/>
              </a:ln>
            </p:spPr>
            <p:txBody>
              <a:bodyPr/>
              <a:lstStyle/>
              <a:p>
                <a:pPr algn="just"/>
                <a:r>
                  <a:rPr lang="zh-CN" altLang="en-US" sz="1800">
                    <a:solidFill>
                      <a:srgbClr val="000000"/>
                    </a:solidFill>
                    <a:latin typeface="仿宋_GB2312" pitchFamily="49" charset="-122"/>
                  </a:rPr>
                  <a:t>线程</a:t>
                </a:r>
                <a:r>
                  <a:rPr lang="en-US" altLang="zh-CN" sz="1800">
                    <a:solidFill>
                      <a:srgbClr val="000000"/>
                    </a:solidFill>
                    <a:latin typeface="仿宋_GB2312" pitchFamily="49" charset="-122"/>
                  </a:rPr>
                  <a:t>2</a:t>
                </a:r>
              </a:p>
              <a:p>
                <a:endParaRPr lang="en-US" altLang="zh-CN" sz="1800">
                  <a:latin typeface="仿宋_GB2312" pitchFamily="49" charset="-122"/>
                </a:endParaRPr>
              </a:p>
            </p:txBody>
          </p:sp>
          <p:sp>
            <p:nvSpPr>
              <p:cNvPr id="42010" name="Text Box 26"/>
              <p:cNvSpPr txBox="1">
                <a:spLocks noChangeArrowheads="1"/>
              </p:cNvSpPr>
              <p:nvPr/>
            </p:nvSpPr>
            <p:spPr bwMode="auto">
              <a:xfrm>
                <a:off x="6253" y="5340"/>
                <a:ext cx="900" cy="468"/>
              </a:xfrm>
              <a:prstGeom prst="rect">
                <a:avLst/>
              </a:prstGeom>
              <a:solidFill>
                <a:srgbClr val="CCFFCC"/>
              </a:solidFill>
              <a:ln w="9525">
                <a:solidFill>
                  <a:srgbClr val="000000"/>
                </a:solidFill>
                <a:miter lim="800000"/>
                <a:headEnd/>
                <a:tailEnd/>
              </a:ln>
            </p:spPr>
            <p:txBody>
              <a:bodyPr/>
              <a:lstStyle/>
              <a:p>
                <a:pPr algn="just"/>
                <a:r>
                  <a:rPr lang="zh-CN" altLang="en-US" sz="900">
                    <a:solidFill>
                      <a:srgbClr val="000000"/>
                    </a:solidFill>
                    <a:latin typeface="仿宋_GB2312" pitchFamily="49" charset="-122"/>
                  </a:rPr>
                  <a:t>线程</a:t>
                </a:r>
                <a:r>
                  <a:rPr lang="en-US" altLang="zh-CN" sz="900">
                    <a:solidFill>
                      <a:srgbClr val="000000"/>
                    </a:solidFill>
                    <a:latin typeface="仿宋_GB2312" pitchFamily="49" charset="-122"/>
                  </a:rPr>
                  <a:t>1</a:t>
                </a:r>
              </a:p>
              <a:p>
                <a:endParaRPr lang="en-US" altLang="zh-CN" sz="2400">
                  <a:latin typeface="仿宋_GB2312" pitchFamily="49" charset="-122"/>
                </a:endParaRPr>
              </a:p>
            </p:txBody>
          </p:sp>
          <p:sp>
            <p:nvSpPr>
              <p:cNvPr id="42011" name="Text Box 27"/>
              <p:cNvSpPr txBox="1">
                <a:spLocks noChangeArrowheads="1"/>
              </p:cNvSpPr>
              <p:nvPr/>
            </p:nvSpPr>
            <p:spPr bwMode="auto">
              <a:xfrm>
                <a:off x="7333" y="3312"/>
                <a:ext cx="900" cy="2496"/>
              </a:xfrm>
              <a:prstGeom prst="rect">
                <a:avLst/>
              </a:prstGeom>
              <a:solidFill>
                <a:srgbClr val="66FFCC"/>
              </a:solidFill>
              <a:ln w="19050">
                <a:solidFill>
                  <a:srgbClr val="000000"/>
                </a:solidFill>
                <a:miter lim="800000"/>
                <a:headEnd/>
                <a:tailEnd/>
              </a:ln>
            </p:spPr>
            <p:txBody>
              <a:bodyPr/>
              <a:lstStyle/>
              <a:p>
                <a:pPr algn="just"/>
                <a:r>
                  <a:rPr lang="zh-CN" altLang="en-US" sz="1800">
                    <a:latin typeface="仿宋_GB2312" pitchFamily="49" charset="-122"/>
                  </a:rPr>
                  <a:t>线 程</a:t>
                </a:r>
              </a:p>
              <a:p>
                <a:pPr algn="just"/>
                <a:r>
                  <a:rPr lang="zh-CN" altLang="en-US" sz="1800">
                    <a:latin typeface="仿宋_GB2312" pitchFamily="49" charset="-122"/>
                  </a:rPr>
                  <a:t>控制块</a:t>
                </a:r>
              </a:p>
              <a:p>
                <a:pPr algn="just"/>
                <a:endParaRPr lang="zh-CN" altLang="en-US" sz="1800">
                  <a:latin typeface="仿宋_GB2312" pitchFamily="49" charset="-122"/>
                </a:endParaRPr>
              </a:p>
              <a:p>
                <a:pPr algn="just"/>
                <a:r>
                  <a:rPr lang="zh-CN" altLang="en-US" sz="1800">
                    <a:latin typeface="仿宋_GB2312" pitchFamily="49" charset="-122"/>
                  </a:rPr>
                  <a:t>用户栈</a:t>
                </a:r>
              </a:p>
              <a:p>
                <a:pPr algn="just"/>
                <a:endParaRPr lang="zh-CN" altLang="en-US" sz="1800">
                  <a:latin typeface="仿宋_GB2312" pitchFamily="49" charset="-122"/>
                </a:endParaRPr>
              </a:p>
              <a:p>
                <a:pPr algn="just"/>
                <a:r>
                  <a:rPr lang="zh-CN" altLang="en-US" sz="1800">
                    <a:latin typeface="仿宋_GB2312" pitchFamily="49" charset="-122"/>
                  </a:rPr>
                  <a:t>核心栈</a:t>
                </a:r>
              </a:p>
              <a:p>
                <a:pPr algn="just"/>
                <a:endParaRPr lang="zh-CN" altLang="en-US" sz="1800">
                  <a:latin typeface="仿宋_GB2312" pitchFamily="49" charset="-122"/>
                </a:endParaRPr>
              </a:p>
              <a:p>
                <a:pPr algn="just"/>
                <a:endParaRPr lang="zh-CN" altLang="en-US" sz="1800">
                  <a:latin typeface="仿宋_GB2312" pitchFamily="49" charset="-122"/>
                </a:endParaRPr>
              </a:p>
              <a:p>
                <a:endParaRPr lang="en-US" altLang="zh-CN" sz="1800">
                  <a:latin typeface="仿宋_GB2312" pitchFamily="49" charset="-122"/>
                </a:endParaRPr>
              </a:p>
            </p:txBody>
          </p:sp>
          <p:sp>
            <p:nvSpPr>
              <p:cNvPr id="42012" name="Text Box 28"/>
              <p:cNvSpPr txBox="1">
                <a:spLocks noChangeArrowheads="1"/>
              </p:cNvSpPr>
              <p:nvPr/>
            </p:nvSpPr>
            <p:spPr bwMode="auto">
              <a:xfrm>
                <a:off x="6253" y="5340"/>
                <a:ext cx="900" cy="468"/>
              </a:xfrm>
              <a:prstGeom prst="rect">
                <a:avLst/>
              </a:prstGeom>
              <a:solidFill>
                <a:srgbClr val="CCFFCC"/>
              </a:solidFill>
              <a:ln w="9525">
                <a:solidFill>
                  <a:srgbClr val="000000"/>
                </a:solidFill>
                <a:miter lim="800000"/>
                <a:headEnd/>
                <a:tailEnd/>
              </a:ln>
            </p:spPr>
            <p:txBody>
              <a:bodyPr/>
              <a:lstStyle/>
              <a:p>
                <a:pPr algn="just"/>
                <a:r>
                  <a:rPr lang="zh-CN" altLang="en-US" sz="1800">
                    <a:solidFill>
                      <a:srgbClr val="000000"/>
                    </a:solidFill>
                    <a:latin typeface="仿宋_GB2312" pitchFamily="49" charset="-122"/>
                  </a:rPr>
                  <a:t>线程</a:t>
                </a:r>
                <a:r>
                  <a:rPr lang="en-US" altLang="zh-CN" sz="1800">
                    <a:solidFill>
                      <a:srgbClr val="000000"/>
                    </a:solidFill>
                    <a:latin typeface="仿宋_GB2312" pitchFamily="49" charset="-122"/>
                  </a:rPr>
                  <a:t>i</a:t>
                </a:r>
              </a:p>
              <a:p>
                <a:endParaRPr lang="en-US" altLang="zh-CN" sz="1800">
                  <a:latin typeface="仿宋_GB2312" pitchFamily="49" charset="-122"/>
                </a:endParaRPr>
              </a:p>
            </p:txBody>
          </p:sp>
          <p:sp>
            <p:nvSpPr>
              <p:cNvPr id="42013" name="Text Box 29"/>
              <p:cNvSpPr txBox="1">
                <a:spLocks noChangeArrowheads="1"/>
              </p:cNvSpPr>
              <p:nvPr/>
            </p:nvSpPr>
            <p:spPr bwMode="auto">
              <a:xfrm>
                <a:off x="7333" y="5340"/>
                <a:ext cx="900" cy="468"/>
              </a:xfrm>
              <a:prstGeom prst="rect">
                <a:avLst/>
              </a:prstGeom>
              <a:solidFill>
                <a:srgbClr val="CCFFCC"/>
              </a:solidFill>
              <a:ln w="9525">
                <a:solidFill>
                  <a:srgbClr val="000000"/>
                </a:solidFill>
                <a:miter lim="800000"/>
                <a:headEnd/>
                <a:tailEnd/>
              </a:ln>
            </p:spPr>
            <p:txBody>
              <a:bodyPr/>
              <a:lstStyle/>
              <a:p>
                <a:pPr algn="just"/>
                <a:r>
                  <a:rPr lang="zh-CN" altLang="en-US" sz="1800">
                    <a:solidFill>
                      <a:srgbClr val="000000"/>
                    </a:solidFill>
                    <a:latin typeface="仿宋_GB2312" pitchFamily="49" charset="-122"/>
                  </a:rPr>
                  <a:t>线程</a:t>
                </a:r>
                <a:r>
                  <a:rPr lang="en-US" altLang="zh-CN" sz="1800">
                    <a:solidFill>
                      <a:srgbClr val="000000"/>
                    </a:solidFill>
                    <a:latin typeface="仿宋_GB2312" pitchFamily="49" charset="-122"/>
                  </a:rPr>
                  <a:t>n</a:t>
                </a:r>
              </a:p>
              <a:p>
                <a:endParaRPr lang="en-US" altLang="zh-CN" sz="1800">
                  <a:latin typeface="仿宋_GB2312" pitchFamily="49" charset="-122"/>
                </a:endParaRPr>
              </a:p>
            </p:txBody>
          </p:sp>
          <p:sp>
            <p:nvSpPr>
              <p:cNvPr id="42014" name="Line 30"/>
              <p:cNvSpPr>
                <a:spLocks noChangeShapeType="1"/>
              </p:cNvSpPr>
              <p:nvPr/>
            </p:nvSpPr>
            <p:spPr bwMode="auto">
              <a:xfrm>
                <a:off x="4093" y="4092"/>
                <a:ext cx="4140" cy="0"/>
              </a:xfrm>
              <a:prstGeom prst="line">
                <a:avLst/>
              </a:prstGeom>
              <a:noFill/>
              <a:ln w="9525">
                <a:solidFill>
                  <a:srgbClr val="000000"/>
                </a:solidFill>
                <a:prstDash val="dash"/>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7950" y="214313"/>
            <a:ext cx="903605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操作系统的资源管理技术</a:t>
            </a:r>
          </a:p>
        </p:txBody>
      </p:sp>
      <p:sp>
        <p:nvSpPr>
          <p:cNvPr id="96260" name="AutoShape 4"/>
          <p:cNvSpPr>
            <a:spLocks/>
          </p:cNvSpPr>
          <p:nvPr/>
        </p:nvSpPr>
        <p:spPr bwMode="auto">
          <a:xfrm>
            <a:off x="2000250" y="1857375"/>
            <a:ext cx="533400" cy="3406775"/>
          </a:xfrm>
          <a:prstGeom prst="leftBrace">
            <a:avLst>
              <a:gd name="adj1" fmla="val 53224"/>
              <a:gd name="adj2" fmla="val 50000"/>
            </a:avLst>
          </a:prstGeom>
          <a:noFill/>
          <a:ln w="28575">
            <a:solidFill>
              <a:srgbClr val="FF3399"/>
            </a:solidFill>
            <a:round/>
            <a:headEnd/>
            <a:tailEnd/>
          </a:ln>
        </p:spPr>
        <p:txBody>
          <a:bodyPr wrap="none" anchor="ctr"/>
          <a:lstStyle/>
          <a:p>
            <a:pPr algn="ctr"/>
            <a:endParaRPr lang="zh-CN" altLang="zh-CN">
              <a:solidFill>
                <a:srgbClr val="FF3399"/>
              </a:solidFill>
            </a:endParaRPr>
          </a:p>
        </p:txBody>
      </p:sp>
      <p:sp>
        <p:nvSpPr>
          <p:cNvPr id="96261" name="Rectangle 5"/>
          <p:cNvSpPr>
            <a:spLocks noChangeArrowheads="1"/>
          </p:cNvSpPr>
          <p:nvPr/>
        </p:nvSpPr>
        <p:spPr bwMode="auto">
          <a:xfrm>
            <a:off x="2500313" y="1428750"/>
            <a:ext cx="2214562" cy="1262063"/>
          </a:xfrm>
          <a:prstGeom prst="rect">
            <a:avLst/>
          </a:prstGeom>
          <a:noFill/>
          <a:ln w="9525">
            <a:noFill/>
            <a:miter lim="800000"/>
            <a:headEnd/>
            <a:tailEnd/>
          </a:ln>
        </p:spPr>
        <p:txBody>
          <a:bodyPr anchor="ctr">
            <a:spAutoFit/>
          </a:bodyPr>
          <a:lstStyle/>
          <a:p>
            <a:r>
              <a:rPr lang="zh-CN" altLang="en-US" sz="3600">
                <a:solidFill>
                  <a:srgbClr val="FF3399"/>
                </a:solidFill>
                <a:latin typeface="仿宋_GB2312" pitchFamily="49" charset="-122"/>
              </a:rPr>
              <a:t>资源复用</a:t>
            </a:r>
          </a:p>
          <a:p>
            <a:r>
              <a:rPr lang="en-US" altLang="zh-CN">
                <a:latin typeface="仿宋_GB2312" pitchFamily="49" charset="-122"/>
              </a:rPr>
              <a:t>(</a:t>
            </a:r>
            <a:r>
              <a:rPr lang="zh-CN" altLang="en-US">
                <a:latin typeface="仿宋_GB2312" pitchFamily="49" charset="-122"/>
              </a:rPr>
              <a:t>解决物理资源数量不足 </a:t>
            </a:r>
            <a:r>
              <a:rPr lang="en-US" altLang="zh-CN">
                <a:latin typeface="仿宋_GB2312" pitchFamily="49" charset="-122"/>
              </a:rPr>
              <a:t>) </a:t>
            </a:r>
          </a:p>
        </p:txBody>
      </p:sp>
      <p:sp>
        <p:nvSpPr>
          <p:cNvPr id="96262" name="Rectangle 6"/>
          <p:cNvSpPr>
            <a:spLocks noChangeArrowheads="1"/>
          </p:cNvSpPr>
          <p:nvPr/>
        </p:nvSpPr>
        <p:spPr bwMode="auto">
          <a:xfrm>
            <a:off x="2428875" y="2962275"/>
            <a:ext cx="3071813" cy="1200150"/>
          </a:xfrm>
          <a:prstGeom prst="rect">
            <a:avLst/>
          </a:prstGeom>
          <a:noFill/>
          <a:ln w="9525">
            <a:noFill/>
            <a:miter lim="800000"/>
            <a:headEnd/>
            <a:tailEnd/>
          </a:ln>
        </p:spPr>
        <p:txBody>
          <a:bodyPr anchor="ctr">
            <a:spAutoFit/>
          </a:bodyPr>
          <a:lstStyle/>
          <a:p>
            <a:r>
              <a:rPr lang="zh-CN" altLang="en-US" sz="3200">
                <a:solidFill>
                  <a:srgbClr val="FF3399"/>
                </a:solidFill>
                <a:latin typeface="仿宋_GB2312" pitchFamily="49" charset="-122"/>
              </a:rPr>
              <a:t>资源虚拟</a:t>
            </a:r>
          </a:p>
          <a:p>
            <a:pPr algn="r"/>
            <a:r>
              <a:rPr lang="en-US" altLang="zh-CN">
                <a:latin typeface="仿宋_GB2312" pitchFamily="49" charset="-122"/>
              </a:rPr>
              <a:t>(</a:t>
            </a:r>
            <a:r>
              <a:rPr lang="zh-CN" altLang="en-US">
                <a:latin typeface="仿宋_GB2312" pitchFamily="49" charset="-122"/>
              </a:rPr>
              <a:t>解决物理资源数量不足， 提高服务的能力和水平 </a:t>
            </a:r>
            <a:r>
              <a:rPr lang="en-US" altLang="zh-CN">
                <a:latin typeface="仿宋_GB2312" pitchFamily="49" charset="-122"/>
              </a:rPr>
              <a:t>)</a:t>
            </a:r>
          </a:p>
        </p:txBody>
      </p:sp>
      <p:sp>
        <p:nvSpPr>
          <p:cNvPr id="96263" name="Rectangle 7"/>
          <p:cNvSpPr>
            <a:spLocks noChangeArrowheads="1"/>
          </p:cNvSpPr>
          <p:nvPr/>
        </p:nvSpPr>
        <p:spPr bwMode="auto">
          <a:xfrm>
            <a:off x="2428875" y="4533900"/>
            <a:ext cx="2643188" cy="1200150"/>
          </a:xfrm>
          <a:prstGeom prst="rect">
            <a:avLst/>
          </a:prstGeom>
          <a:noFill/>
          <a:ln w="9525">
            <a:noFill/>
            <a:miter lim="800000"/>
            <a:headEnd/>
            <a:tailEnd/>
          </a:ln>
        </p:spPr>
        <p:txBody>
          <a:bodyPr anchor="ctr">
            <a:spAutoFit/>
          </a:bodyPr>
          <a:lstStyle/>
          <a:p>
            <a:r>
              <a:rPr lang="zh-CN" altLang="en-US" sz="3200">
                <a:solidFill>
                  <a:srgbClr val="FF3399"/>
                </a:solidFill>
                <a:latin typeface="仿宋_GB2312" pitchFamily="49" charset="-122"/>
              </a:rPr>
              <a:t>资源抽象</a:t>
            </a:r>
          </a:p>
          <a:p>
            <a:r>
              <a:rPr lang="en-US" altLang="zh-CN">
                <a:latin typeface="仿宋_GB2312" pitchFamily="49" charset="-122"/>
              </a:rPr>
              <a:t>(</a:t>
            </a:r>
            <a:r>
              <a:rPr lang="zh-CN" altLang="en-US">
                <a:latin typeface="仿宋_GB2312" pitchFamily="49" charset="-122"/>
              </a:rPr>
              <a:t>处理系统的复杂性，</a:t>
            </a:r>
          </a:p>
          <a:p>
            <a:r>
              <a:rPr lang="zh-CN" altLang="en-US">
                <a:latin typeface="仿宋_GB2312" pitchFamily="49" charset="-122"/>
              </a:rPr>
              <a:t> 解决资源的易用性</a:t>
            </a:r>
            <a:r>
              <a:rPr lang="en-US" altLang="zh-CN">
                <a:latin typeface="仿宋_GB2312" pitchFamily="49" charset="-122"/>
              </a:rPr>
              <a:t>) </a:t>
            </a:r>
            <a:r>
              <a:rPr lang="en-US" altLang="zh-CN">
                <a:latin typeface="华文新魏" pitchFamily="2" charset="-122"/>
                <a:ea typeface="华文新魏" pitchFamily="2" charset="-122"/>
              </a:rPr>
              <a:t> </a:t>
            </a:r>
          </a:p>
        </p:txBody>
      </p:sp>
      <p:sp>
        <p:nvSpPr>
          <p:cNvPr id="96268" name="Text Box 12"/>
          <p:cNvSpPr txBox="1">
            <a:spLocks noChangeArrowheads="1"/>
          </p:cNvSpPr>
          <p:nvPr/>
        </p:nvSpPr>
        <p:spPr bwMode="auto">
          <a:xfrm>
            <a:off x="285750" y="3000375"/>
            <a:ext cx="1817688" cy="1077913"/>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latin typeface="仿宋_GB2312" pitchFamily="49" charset="-122"/>
              </a:rPr>
              <a:t>资源管理技术</a:t>
            </a:r>
          </a:p>
        </p:txBody>
      </p:sp>
      <p:sp>
        <p:nvSpPr>
          <p:cNvPr id="25608" name="左大括号 7"/>
          <p:cNvSpPr>
            <a:spLocks/>
          </p:cNvSpPr>
          <p:nvPr/>
        </p:nvSpPr>
        <p:spPr bwMode="auto">
          <a:xfrm>
            <a:off x="4500563" y="1357313"/>
            <a:ext cx="357187" cy="1643062"/>
          </a:xfrm>
          <a:prstGeom prst="leftBrace">
            <a:avLst>
              <a:gd name="adj1" fmla="val 8327"/>
              <a:gd name="adj2" fmla="val 50000"/>
            </a:avLst>
          </a:prstGeom>
          <a:noFill/>
          <a:ln w="28575" algn="ctr">
            <a:solidFill>
              <a:srgbClr val="FF3399"/>
            </a:solidFill>
            <a:round/>
            <a:headEnd/>
            <a:tailEnd/>
          </a:ln>
        </p:spPr>
        <p:txBody>
          <a:bodyPr/>
          <a:lstStyle/>
          <a:p>
            <a:endParaRPr lang="zh-CN" altLang="en-US" b="1"/>
          </a:p>
        </p:txBody>
      </p:sp>
      <p:sp>
        <p:nvSpPr>
          <p:cNvPr id="9" name="Rectangle 7"/>
          <p:cNvSpPr>
            <a:spLocks noChangeArrowheads="1"/>
          </p:cNvSpPr>
          <p:nvPr/>
        </p:nvSpPr>
        <p:spPr bwMode="auto">
          <a:xfrm>
            <a:off x="4857750" y="1314450"/>
            <a:ext cx="1500188" cy="461963"/>
          </a:xfrm>
          <a:prstGeom prst="rect">
            <a:avLst/>
          </a:prstGeom>
          <a:noFill/>
          <a:ln w="9525">
            <a:noFill/>
            <a:miter lim="800000"/>
            <a:headEnd/>
            <a:tailEnd/>
          </a:ln>
        </p:spPr>
        <p:txBody>
          <a:bodyPr anchor="ctr">
            <a:spAutoFit/>
          </a:bodyPr>
          <a:lstStyle/>
          <a:p>
            <a:r>
              <a:rPr lang="zh-CN" altLang="en-US" sz="2400">
                <a:solidFill>
                  <a:srgbClr val="FF3399"/>
                </a:solidFill>
                <a:latin typeface="仿宋_GB2312" pitchFamily="49" charset="-122"/>
              </a:rPr>
              <a:t>空分复用</a:t>
            </a:r>
          </a:p>
        </p:txBody>
      </p:sp>
      <p:sp>
        <p:nvSpPr>
          <p:cNvPr id="10" name="Rectangle 7"/>
          <p:cNvSpPr>
            <a:spLocks noChangeArrowheads="1"/>
          </p:cNvSpPr>
          <p:nvPr/>
        </p:nvSpPr>
        <p:spPr bwMode="auto">
          <a:xfrm>
            <a:off x="4857750" y="2571750"/>
            <a:ext cx="1428750" cy="461963"/>
          </a:xfrm>
          <a:prstGeom prst="rect">
            <a:avLst/>
          </a:prstGeom>
          <a:noFill/>
          <a:ln w="9525">
            <a:noFill/>
            <a:miter lim="800000"/>
            <a:headEnd/>
            <a:tailEnd/>
          </a:ln>
        </p:spPr>
        <p:txBody>
          <a:bodyPr anchor="ctr">
            <a:spAutoFit/>
          </a:bodyPr>
          <a:lstStyle/>
          <a:p>
            <a:r>
              <a:rPr lang="zh-CN" altLang="en-US" sz="2400">
                <a:solidFill>
                  <a:srgbClr val="FF3399"/>
                </a:solidFill>
                <a:latin typeface="仿宋_GB2312" pitchFamily="49" charset="-122"/>
              </a:rPr>
              <a:t>时分复用</a:t>
            </a:r>
          </a:p>
        </p:txBody>
      </p:sp>
      <p:sp>
        <p:nvSpPr>
          <p:cNvPr id="11" name="Rectangle 7"/>
          <p:cNvSpPr>
            <a:spLocks noChangeArrowheads="1"/>
          </p:cNvSpPr>
          <p:nvPr/>
        </p:nvSpPr>
        <p:spPr bwMode="auto">
          <a:xfrm>
            <a:off x="6429375" y="2143125"/>
            <a:ext cx="1714500" cy="461963"/>
          </a:xfrm>
          <a:prstGeom prst="rect">
            <a:avLst/>
          </a:prstGeom>
          <a:noFill/>
          <a:ln w="9525">
            <a:noFill/>
            <a:miter lim="800000"/>
            <a:headEnd/>
            <a:tailEnd/>
          </a:ln>
        </p:spPr>
        <p:txBody>
          <a:bodyPr anchor="ctr">
            <a:spAutoFit/>
          </a:bodyPr>
          <a:lstStyle/>
          <a:p>
            <a:r>
              <a:rPr lang="zh-CN" altLang="en-US" sz="2400">
                <a:solidFill>
                  <a:srgbClr val="FF3399"/>
                </a:solidFill>
                <a:latin typeface="仿宋_GB2312" pitchFamily="49" charset="-122"/>
              </a:rPr>
              <a:t>时分独占式</a:t>
            </a:r>
          </a:p>
        </p:txBody>
      </p:sp>
      <p:sp>
        <p:nvSpPr>
          <p:cNvPr id="12" name="Rectangle 7"/>
          <p:cNvSpPr>
            <a:spLocks noChangeArrowheads="1"/>
          </p:cNvSpPr>
          <p:nvPr/>
        </p:nvSpPr>
        <p:spPr bwMode="auto">
          <a:xfrm>
            <a:off x="6429375" y="2967038"/>
            <a:ext cx="1857375" cy="461962"/>
          </a:xfrm>
          <a:prstGeom prst="rect">
            <a:avLst/>
          </a:prstGeom>
          <a:noFill/>
          <a:ln w="9525">
            <a:noFill/>
            <a:miter lim="800000"/>
            <a:headEnd/>
            <a:tailEnd/>
          </a:ln>
        </p:spPr>
        <p:txBody>
          <a:bodyPr anchor="ctr">
            <a:spAutoFit/>
          </a:bodyPr>
          <a:lstStyle/>
          <a:p>
            <a:r>
              <a:rPr lang="zh-CN" altLang="en-US" sz="2400">
                <a:solidFill>
                  <a:srgbClr val="FF3399"/>
                </a:solidFill>
                <a:latin typeface="仿宋_GB2312" pitchFamily="49" charset="-122"/>
              </a:rPr>
              <a:t>时分共享式</a:t>
            </a:r>
          </a:p>
        </p:txBody>
      </p:sp>
      <p:sp>
        <p:nvSpPr>
          <p:cNvPr id="25613" name="左大括号 12"/>
          <p:cNvSpPr>
            <a:spLocks/>
          </p:cNvSpPr>
          <p:nvPr/>
        </p:nvSpPr>
        <p:spPr bwMode="auto">
          <a:xfrm>
            <a:off x="6215063" y="2357438"/>
            <a:ext cx="285750" cy="928687"/>
          </a:xfrm>
          <a:prstGeom prst="leftBrace">
            <a:avLst>
              <a:gd name="adj1" fmla="val 8336"/>
              <a:gd name="adj2" fmla="val 50000"/>
            </a:avLst>
          </a:prstGeom>
          <a:noFill/>
          <a:ln w="28575" algn="ctr">
            <a:solidFill>
              <a:srgbClr val="FF3399"/>
            </a:solidFill>
            <a:round/>
            <a:headEnd/>
            <a:tailEnd/>
          </a:ln>
        </p:spPr>
        <p:txBody>
          <a:bodyP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8"/>
                                        </p:tgtEl>
                                        <p:attrNameLst>
                                          <p:attrName>style.visibility</p:attrName>
                                        </p:attrNameLst>
                                      </p:cBhvr>
                                      <p:to>
                                        <p:strVal val="visible"/>
                                      </p:to>
                                    </p:set>
                                    <p:anim calcmode="lin" valueType="num">
                                      <p:cBhvr additive="base">
                                        <p:cTn id="7" dur="500" fill="hold"/>
                                        <p:tgtEl>
                                          <p:spTgt spid="96268"/>
                                        </p:tgtEl>
                                        <p:attrNameLst>
                                          <p:attrName>ppt_x</p:attrName>
                                        </p:attrNameLst>
                                      </p:cBhvr>
                                      <p:tavLst>
                                        <p:tav tm="0">
                                          <p:val>
                                            <p:strVal val="#ppt_x"/>
                                          </p:val>
                                        </p:tav>
                                        <p:tav tm="100000">
                                          <p:val>
                                            <p:strVal val="#ppt_x"/>
                                          </p:val>
                                        </p:tav>
                                      </p:tavLst>
                                    </p:anim>
                                    <p:anim calcmode="lin" valueType="num">
                                      <p:cBhvr additive="base">
                                        <p:cTn id="8" dur="500" fill="hold"/>
                                        <p:tgtEl>
                                          <p:spTgt spid="962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260"/>
                                        </p:tgtEl>
                                        <p:attrNameLst>
                                          <p:attrName>style.visibility</p:attrName>
                                        </p:attrNameLst>
                                      </p:cBhvr>
                                      <p:to>
                                        <p:strVal val="visible"/>
                                      </p:to>
                                    </p:set>
                                    <p:anim calcmode="lin" valueType="num">
                                      <p:cBhvr additive="base">
                                        <p:cTn id="11" dur="500" fill="hold"/>
                                        <p:tgtEl>
                                          <p:spTgt spid="96260"/>
                                        </p:tgtEl>
                                        <p:attrNameLst>
                                          <p:attrName>ppt_x</p:attrName>
                                        </p:attrNameLst>
                                      </p:cBhvr>
                                      <p:tavLst>
                                        <p:tav tm="0">
                                          <p:val>
                                            <p:strVal val="#ppt_x"/>
                                          </p:val>
                                        </p:tav>
                                        <p:tav tm="100000">
                                          <p:val>
                                            <p:strVal val="#ppt_x"/>
                                          </p:val>
                                        </p:tav>
                                      </p:tavLst>
                                    </p:anim>
                                    <p:anim calcmode="lin" valueType="num">
                                      <p:cBhvr additive="base">
                                        <p:cTn id="12"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6261"/>
                                        </p:tgtEl>
                                        <p:attrNameLst>
                                          <p:attrName>style.visibility</p:attrName>
                                        </p:attrNameLst>
                                      </p:cBhvr>
                                      <p:to>
                                        <p:strVal val="visible"/>
                                      </p:to>
                                    </p:set>
                                    <p:anim calcmode="lin" valueType="num">
                                      <p:cBhvr additive="base">
                                        <p:cTn id="17" dur="500" fill="hold"/>
                                        <p:tgtEl>
                                          <p:spTgt spid="96261"/>
                                        </p:tgtEl>
                                        <p:attrNameLst>
                                          <p:attrName>ppt_x</p:attrName>
                                        </p:attrNameLst>
                                      </p:cBhvr>
                                      <p:tavLst>
                                        <p:tav tm="0">
                                          <p:val>
                                            <p:strVal val="#ppt_x"/>
                                          </p:val>
                                        </p:tav>
                                        <p:tav tm="100000">
                                          <p:val>
                                            <p:strVal val="#ppt_x"/>
                                          </p:val>
                                        </p:tav>
                                      </p:tavLst>
                                    </p:anim>
                                    <p:anim calcmode="lin" valueType="num">
                                      <p:cBhvr additive="base">
                                        <p:cTn id="18"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6262"/>
                                        </p:tgtEl>
                                        <p:attrNameLst>
                                          <p:attrName>style.visibility</p:attrName>
                                        </p:attrNameLst>
                                      </p:cBhvr>
                                      <p:to>
                                        <p:strVal val="visible"/>
                                      </p:to>
                                    </p:set>
                                    <p:anim calcmode="lin" valueType="num">
                                      <p:cBhvr additive="base">
                                        <p:cTn id="23" dur="500" fill="hold"/>
                                        <p:tgtEl>
                                          <p:spTgt spid="96262"/>
                                        </p:tgtEl>
                                        <p:attrNameLst>
                                          <p:attrName>ppt_x</p:attrName>
                                        </p:attrNameLst>
                                      </p:cBhvr>
                                      <p:tavLst>
                                        <p:tav tm="0">
                                          <p:val>
                                            <p:strVal val="#ppt_x"/>
                                          </p:val>
                                        </p:tav>
                                        <p:tav tm="100000">
                                          <p:val>
                                            <p:strVal val="#ppt_x"/>
                                          </p:val>
                                        </p:tav>
                                      </p:tavLst>
                                    </p:anim>
                                    <p:anim calcmode="lin" valueType="num">
                                      <p:cBhvr additive="base">
                                        <p:cTn id="24"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6263"/>
                                        </p:tgtEl>
                                        <p:attrNameLst>
                                          <p:attrName>style.visibility</p:attrName>
                                        </p:attrNameLst>
                                      </p:cBhvr>
                                      <p:to>
                                        <p:strVal val="visible"/>
                                      </p:to>
                                    </p:set>
                                    <p:anim calcmode="lin" valueType="num">
                                      <p:cBhvr additive="base">
                                        <p:cTn id="29" dur="500" fill="hold"/>
                                        <p:tgtEl>
                                          <p:spTgt spid="96263"/>
                                        </p:tgtEl>
                                        <p:attrNameLst>
                                          <p:attrName>ppt_x</p:attrName>
                                        </p:attrNameLst>
                                      </p:cBhvr>
                                      <p:tavLst>
                                        <p:tav tm="0">
                                          <p:val>
                                            <p:strVal val="#ppt_x"/>
                                          </p:val>
                                        </p:tav>
                                        <p:tav tm="100000">
                                          <p:val>
                                            <p:strVal val="#ppt_x"/>
                                          </p:val>
                                        </p:tav>
                                      </p:tavLst>
                                    </p:anim>
                                    <p:anim calcmode="lin" valueType="num">
                                      <p:cBhvr additive="base">
                                        <p:cTn id="30"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608"/>
                                        </p:tgtEl>
                                        <p:attrNameLst>
                                          <p:attrName>style.visibility</p:attrName>
                                        </p:attrNameLst>
                                      </p:cBhvr>
                                      <p:to>
                                        <p:strVal val="visible"/>
                                      </p:to>
                                    </p:set>
                                    <p:anim calcmode="lin" valueType="num">
                                      <p:cBhvr additive="base">
                                        <p:cTn id="35" dur="500" fill="hold"/>
                                        <p:tgtEl>
                                          <p:spTgt spid="25608"/>
                                        </p:tgtEl>
                                        <p:attrNameLst>
                                          <p:attrName>ppt_x</p:attrName>
                                        </p:attrNameLst>
                                      </p:cBhvr>
                                      <p:tavLst>
                                        <p:tav tm="0">
                                          <p:val>
                                            <p:strVal val="#ppt_x"/>
                                          </p:val>
                                        </p:tav>
                                        <p:tav tm="100000">
                                          <p:val>
                                            <p:strVal val="#ppt_x"/>
                                          </p:val>
                                        </p:tav>
                                      </p:tavLst>
                                    </p:anim>
                                    <p:anim calcmode="lin" valueType="num">
                                      <p:cBhvr additive="base">
                                        <p:cTn id="36"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5613"/>
                                        </p:tgtEl>
                                        <p:attrNameLst>
                                          <p:attrName>style.visibility</p:attrName>
                                        </p:attrNameLst>
                                      </p:cBhvr>
                                      <p:to>
                                        <p:strVal val="visible"/>
                                      </p:to>
                                    </p:set>
                                    <p:anim calcmode="lin" valueType="num">
                                      <p:cBhvr additive="base">
                                        <p:cTn id="53" dur="500" fill="hold"/>
                                        <p:tgtEl>
                                          <p:spTgt spid="25613"/>
                                        </p:tgtEl>
                                        <p:attrNameLst>
                                          <p:attrName>ppt_x</p:attrName>
                                        </p:attrNameLst>
                                      </p:cBhvr>
                                      <p:tavLst>
                                        <p:tav tm="0">
                                          <p:val>
                                            <p:strVal val="#ppt_x"/>
                                          </p:val>
                                        </p:tav>
                                        <p:tav tm="100000">
                                          <p:val>
                                            <p:strVal val="#ppt_x"/>
                                          </p:val>
                                        </p:tav>
                                      </p:tavLst>
                                    </p:anim>
                                    <p:anim calcmode="lin" valueType="num">
                                      <p:cBhvr additive="base">
                                        <p:cTn id="54" dur="500" fill="hold"/>
                                        <p:tgtEl>
                                          <p:spTgt spid="2561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P spid="96261" grpId="0"/>
      <p:bldP spid="96262" grpId="0"/>
      <p:bldP spid="96263" grpId="0"/>
      <p:bldP spid="96268" grpId="0"/>
      <p:bldP spid="25608" grpId="0" animBg="1"/>
      <p:bldP spid="9" grpId="0"/>
      <p:bldP spid="10" grpId="0"/>
      <p:bldP spid="11" grpId="0"/>
      <p:bldP spid="12" grpId="0"/>
      <p:bldP spid="256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4400" y="838200"/>
            <a:ext cx="7543800" cy="762000"/>
          </a:xfrm>
        </p:spPr>
        <p:txBody>
          <a:bodyPr/>
          <a:lstStyle/>
          <a:p>
            <a:pPr eaLnBrk="1" hangingPunct="1"/>
            <a:r>
              <a:rPr lang="zh-CN" altLang="en-US" sz="4800" smtClean="0">
                <a:solidFill>
                  <a:srgbClr val="FF0000"/>
                </a:solidFill>
                <a:latin typeface="仿宋_GB2312" pitchFamily="49" charset="-122"/>
                <a:ea typeface="仿宋_GB2312" pitchFamily="49" charset="-122"/>
              </a:rPr>
              <a:t>处理器管理</a:t>
            </a:r>
            <a:r>
              <a:rPr lang="en-US" altLang="zh-CN" sz="4800" smtClean="0">
                <a:solidFill>
                  <a:srgbClr val="FF0000"/>
                </a:solidFill>
                <a:latin typeface="仿宋_GB2312" pitchFamily="49" charset="-122"/>
                <a:ea typeface="仿宋_GB2312" pitchFamily="49" charset="-122"/>
              </a:rPr>
              <a:t>(12)</a:t>
            </a:r>
            <a:r>
              <a:rPr lang="en-US" altLang="zh-CN" sz="4800" smtClean="0">
                <a:latin typeface="仿宋_GB2312" pitchFamily="49" charset="-122"/>
                <a:ea typeface="仿宋_GB2312" pitchFamily="49" charset="-122"/>
              </a:rPr>
              <a:t/>
            </a:r>
            <a:br>
              <a:rPr lang="en-US" altLang="zh-CN" sz="4800" smtClean="0">
                <a:latin typeface="仿宋_GB2312" pitchFamily="49" charset="-122"/>
                <a:ea typeface="仿宋_GB2312" pitchFamily="49" charset="-122"/>
              </a:rPr>
            </a:br>
            <a:endParaRPr lang="en-US" altLang="zh-CN" sz="4800" smtClean="0">
              <a:latin typeface="仿宋_GB2312" pitchFamily="49" charset="-122"/>
              <a:ea typeface="仿宋_GB2312" pitchFamily="49" charset="-122"/>
            </a:endParaRPr>
          </a:p>
        </p:txBody>
      </p:sp>
      <p:grpSp>
        <p:nvGrpSpPr>
          <p:cNvPr id="43011" name="Group 15"/>
          <p:cNvGrpSpPr>
            <a:grpSpLocks/>
          </p:cNvGrpSpPr>
          <p:nvPr/>
        </p:nvGrpSpPr>
        <p:grpSpPr bwMode="auto">
          <a:xfrm>
            <a:off x="1219200" y="1295400"/>
            <a:ext cx="7239000" cy="4648200"/>
            <a:chOff x="1488" y="1138"/>
            <a:chExt cx="2928" cy="2462"/>
          </a:xfrm>
        </p:grpSpPr>
        <p:sp>
          <p:nvSpPr>
            <p:cNvPr id="43012" name="Text Box 6"/>
            <p:cNvSpPr txBox="1">
              <a:spLocks noChangeArrowheads="1"/>
            </p:cNvSpPr>
            <p:nvPr/>
          </p:nvSpPr>
          <p:spPr bwMode="auto">
            <a:xfrm>
              <a:off x="1488" y="1138"/>
              <a:ext cx="1152" cy="586"/>
            </a:xfrm>
            <a:prstGeom prst="rect">
              <a:avLst/>
            </a:prstGeom>
            <a:solidFill>
              <a:srgbClr val="CCFFCC"/>
            </a:solidFill>
            <a:ln w="9525">
              <a:solidFill>
                <a:srgbClr val="000000"/>
              </a:solidFill>
              <a:miter lim="800000"/>
              <a:headEnd/>
              <a:tailEnd/>
            </a:ln>
          </p:spPr>
          <p:txBody>
            <a:bodyPr/>
            <a:lstStyle/>
            <a:p>
              <a:pPr eaLnBrk="0" hangingPunct="0"/>
              <a:r>
                <a:rPr kumimoji="0" lang="en-US" altLang="zh-CN" sz="2400" b="1">
                  <a:solidFill>
                    <a:srgbClr val="008000"/>
                  </a:solidFill>
                  <a:latin typeface="仿宋_GB2312" pitchFamily="49" charset="-122"/>
                </a:rPr>
                <a:t>  </a:t>
              </a:r>
              <a:r>
                <a:rPr kumimoji="0" lang="zh-CN" altLang="en-US" sz="2800" b="1">
                  <a:solidFill>
                    <a:srgbClr val="008000"/>
                  </a:solidFill>
                  <a:latin typeface="仿宋_GB2312" pitchFamily="49" charset="-122"/>
                </a:rPr>
                <a:t>作     业</a:t>
              </a:r>
            </a:p>
            <a:p>
              <a:pPr eaLnBrk="0" hangingPunct="0"/>
              <a:r>
                <a:rPr kumimoji="0" lang="zh-CN" altLang="en-US" sz="2800" b="1">
                  <a:solidFill>
                    <a:srgbClr val="008000"/>
                  </a:solidFill>
                  <a:latin typeface="仿宋_GB2312" pitchFamily="49" charset="-122"/>
                </a:rPr>
                <a:t> </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任务实体</a:t>
              </a:r>
              <a:r>
                <a:rPr kumimoji="0" lang="en-US" altLang="zh-CN" sz="2800" b="1">
                  <a:solidFill>
                    <a:srgbClr val="008000"/>
                  </a:solidFill>
                  <a:latin typeface="仿宋_GB2312" pitchFamily="49" charset="-122"/>
                </a:rPr>
                <a:t>)</a:t>
              </a:r>
            </a:p>
          </p:txBody>
        </p:sp>
        <p:sp>
          <p:nvSpPr>
            <p:cNvPr id="43013" name="Text Box 7"/>
            <p:cNvSpPr txBox="1">
              <a:spLocks noChangeArrowheads="1"/>
            </p:cNvSpPr>
            <p:nvPr/>
          </p:nvSpPr>
          <p:spPr bwMode="auto">
            <a:xfrm>
              <a:off x="1488" y="3014"/>
              <a:ext cx="1200" cy="586"/>
            </a:xfrm>
            <a:prstGeom prst="rect">
              <a:avLst/>
            </a:prstGeom>
            <a:solidFill>
              <a:srgbClr val="CCFFCC"/>
            </a:solidFill>
            <a:ln w="9525">
              <a:solidFill>
                <a:srgbClr val="000000"/>
              </a:solidFill>
              <a:miter lim="800000"/>
              <a:headEnd/>
              <a:tailEnd/>
            </a:ln>
          </p:spPr>
          <p:txBody>
            <a:bodyPr/>
            <a:lstStyle/>
            <a:p>
              <a:pPr eaLnBrk="0" hangingPunct="0"/>
              <a:r>
                <a:rPr kumimoji="0" lang="en-US" altLang="zh-CN" sz="2400" b="1">
                  <a:solidFill>
                    <a:srgbClr val="008000"/>
                  </a:solidFill>
                  <a:latin typeface="仿宋_GB2312" pitchFamily="49" charset="-122"/>
                </a:rPr>
                <a:t>  </a:t>
              </a:r>
              <a:r>
                <a:rPr kumimoji="0" lang="zh-CN" altLang="en-US" sz="2800" b="1">
                  <a:solidFill>
                    <a:srgbClr val="008000"/>
                  </a:solidFill>
                  <a:latin typeface="仿宋_GB2312" pitchFamily="49" charset="-122"/>
                </a:rPr>
                <a:t>线     程</a:t>
              </a:r>
            </a:p>
            <a:p>
              <a:pPr eaLnBrk="0" hangingPunct="0"/>
              <a:r>
                <a:rPr kumimoji="0" lang="zh-CN" altLang="en-US" sz="2800" b="1">
                  <a:solidFill>
                    <a:srgbClr val="008000"/>
                  </a:solidFill>
                  <a:latin typeface="仿宋_GB2312" pitchFamily="49" charset="-122"/>
                </a:rPr>
                <a:t> </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执行实体</a:t>
              </a:r>
              <a:r>
                <a:rPr kumimoji="0" lang="en-US" altLang="zh-CN" sz="2800" b="1">
                  <a:solidFill>
                    <a:srgbClr val="008000"/>
                  </a:solidFill>
                  <a:latin typeface="仿宋_GB2312" pitchFamily="49" charset="-122"/>
                </a:rPr>
                <a:t>)</a:t>
              </a:r>
            </a:p>
          </p:txBody>
        </p:sp>
        <p:sp>
          <p:nvSpPr>
            <p:cNvPr id="43014" name="Text Box 8"/>
            <p:cNvSpPr txBox="1">
              <a:spLocks noChangeArrowheads="1"/>
            </p:cNvSpPr>
            <p:nvPr/>
          </p:nvSpPr>
          <p:spPr bwMode="auto">
            <a:xfrm>
              <a:off x="1488" y="1959"/>
              <a:ext cx="1152" cy="820"/>
            </a:xfrm>
            <a:prstGeom prst="rect">
              <a:avLst/>
            </a:prstGeom>
            <a:solidFill>
              <a:srgbClr val="CCFFCC"/>
            </a:solidFill>
            <a:ln w="9525">
              <a:solidFill>
                <a:srgbClr val="000000"/>
              </a:solidFill>
              <a:miter lim="800000"/>
              <a:headEnd/>
              <a:tailEnd/>
            </a:ln>
          </p:spPr>
          <p:txBody>
            <a:bodyPr/>
            <a:lstStyle/>
            <a:p>
              <a:pPr eaLnBrk="0" hangingPunct="0"/>
              <a:r>
                <a:rPr kumimoji="0" lang="en-US" altLang="zh-CN" sz="2400" b="1">
                  <a:solidFill>
                    <a:srgbClr val="008000"/>
                  </a:solidFill>
                  <a:latin typeface="仿宋_GB2312" pitchFamily="49" charset="-122"/>
                </a:rPr>
                <a:t>  </a:t>
              </a:r>
              <a:r>
                <a:rPr kumimoji="0" lang="zh-CN" altLang="en-US" sz="2800" b="1">
                  <a:solidFill>
                    <a:srgbClr val="008000"/>
                  </a:solidFill>
                  <a:latin typeface="仿宋_GB2312" pitchFamily="49" charset="-122"/>
                </a:rPr>
                <a:t>进     程</a:t>
              </a:r>
            </a:p>
            <a:p>
              <a:pPr eaLnBrk="0" hangingPunct="0"/>
              <a:r>
                <a:rPr kumimoji="0" lang="zh-CN" altLang="en-US" sz="2800" b="1">
                  <a:solidFill>
                    <a:srgbClr val="008000"/>
                  </a:solidFill>
                  <a:latin typeface="仿宋_GB2312" pitchFamily="49" charset="-122"/>
                </a:rPr>
                <a:t> </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资源分配、</a:t>
              </a:r>
            </a:p>
            <a:p>
              <a:pPr eaLnBrk="0" hangingPunct="0"/>
              <a:r>
                <a:rPr kumimoji="0" lang="zh-CN" altLang="en-US" sz="2800" b="1">
                  <a:solidFill>
                    <a:srgbClr val="008000"/>
                  </a:solidFill>
                  <a:latin typeface="仿宋_GB2312" pitchFamily="49" charset="-122"/>
                </a:rPr>
                <a:t>  保护实体</a:t>
              </a:r>
              <a:r>
                <a:rPr kumimoji="0" lang="en-US" altLang="zh-CN" sz="2800" b="1">
                  <a:solidFill>
                    <a:srgbClr val="008000"/>
                  </a:solidFill>
                  <a:latin typeface="仿宋_GB2312" pitchFamily="49" charset="-122"/>
                </a:rPr>
                <a:t>)</a:t>
              </a:r>
            </a:p>
          </p:txBody>
        </p:sp>
        <p:sp>
          <p:nvSpPr>
            <p:cNvPr id="43015" name="Text Box 9"/>
            <p:cNvSpPr txBox="1">
              <a:spLocks noChangeArrowheads="1"/>
            </p:cNvSpPr>
            <p:nvPr/>
          </p:nvSpPr>
          <p:spPr bwMode="auto">
            <a:xfrm>
              <a:off x="3140" y="3014"/>
              <a:ext cx="1276" cy="586"/>
            </a:xfrm>
            <a:prstGeom prst="rect">
              <a:avLst/>
            </a:prstGeom>
            <a:solidFill>
              <a:srgbClr val="CCFFCC"/>
            </a:solidFill>
            <a:ln w="9525">
              <a:solidFill>
                <a:srgbClr val="000000"/>
              </a:solidFill>
              <a:miter lim="800000"/>
              <a:headEnd/>
              <a:tailEnd/>
            </a:ln>
          </p:spPr>
          <p:txBody>
            <a:bodyPr/>
            <a:lstStyle/>
            <a:p>
              <a:pPr eaLnBrk="0" hangingPunct="0"/>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程    序</a:t>
              </a:r>
            </a:p>
            <a:p>
              <a:pPr eaLnBrk="0" hangingPunct="0"/>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求解问题指令集</a:t>
              </a:r>
              <a:r>
                <a:rPr kumimoji="0" lang="en-US" altLang="zh-CN" sz="2800" b="1">
                  <a:solidFill>
                    <a:srgbClr val="008000"/>
                  </a:solidFill>
                  <a:latin typeface="仿宋_GB2312" pitchFamily="49" charset="-122"/>
                </a:rPr>
                <a:t>)</a:t>
              </a:r>
            </a:p>
          </p:txBody>
        </p:sp>
        <p:sp>
          <p:nvSpPr>
            <p:cNvPr id="43016" name="Line 10"/>
            <p:cNvSpPr>
              <a:spLocks noChangeShapeType="1"/>
            </p:cNvSpPr>
            <p:nvPr/>
          </p:nvSpPr>
          <p:spPr bwMode="auto">
            <a:xfrm>
              <a:off x="2039" y="1724"/>
              <a:ext cx="0" cy="235"/>
            </a:xfrm>
            <a:prstGeom prst="line">
              <a:avLst/>
            </a:prstGeom>
            <a:noFill/>
            <a:ln w="28575">
              <a:solidFill>
                <a:srgbClr val="000000"/>
              </a:solidFill>
              <a:round/>
              <a:headEnd/>
              <a:tailEnd type="triangle" w="med" len="med"/>
            </a:ln>
          </p:spPr>
          <p:txBody>
            <a:bodyPr/>
            <a:lstStyle/>
            <a:p>
              <a:endParaRPr lang="zh-CN" altLang="en-US"/>
            </a:p>
          </p:txBody>
        </p:sp>
        <p:sp>
          <p:nvSpPr>
            <p:cNvPr id="43017" name="Line 11"/>
            <p:cNvSpPr>
              <a:spLocks noChangeShapeType="1"/>
            </p:cNvSpPr>
            <p:nvPr/>
          </p:nvSpPr>
          <p:spPr bwMode="auto">
            <a:xfrm>
              <a:off x="2039" y="2779"/>
              <a:ext cx="0" cy="235"/>
            </a:xfrm>
            <a:prstGeom prst="line">
              <a:avLst/>
            </a:prstGeom>
            <a:noFill/>
            <a:ln w="28575">
              <a:solidFill>
                <a:srgbClr val="000000"/>
              </a:solidFill>
              <a:round/>
              <a:headEnd/>
              <a:tailEnd type="triangle" w="med" len="med"/>
            </a:ln>
          </p:spPr>
          <p:txBody>
            <a:bodyPr/>
            <a:lstStyle/>
            <a:p>
              <a:endParaRPr lang="zh-CN" altLang="en-US"/>
            </a:p>
          </p:txBody>
        </p:sp>
        <p:sp>
          <p:nvSpPr>
            <p:cNvPr id="43018" name="Text Box 13"/>
            <p:cNvSpPr txBox="1">
              <a:spLocks noChangeArrowheads="1"/>
            </p:cNvSpPr>
            <p:nvPr/>
          </p:nvSpPr>
          <p:spPr bwMode="auto">
            <a:xfrm>
              <a:off x="3140" y="1138"/>
              <a:ext cx="700" cy="1524"/>
            </a:xfrm>
            <a:prstGeom prst="rect">
              <a:avLst/>
            </a:prstGeom>
            <a:solidFill>
              <a:srgbClr val="CCFFCC"/>
            </a:solidFill>
            <a:ln w="9525">
              <a:noFill/>
              <a:miter lim="800000"/>
              <a:headEnd/>
              <a:tailEnd/>
            </a:ln>
          </p:spPr>
          <p:txBody>
            <a:bodyPr/>
            <a:lstStyle/>
            <a:p>
              <a:pPr eaLnBrk="0" hangingPunct="0"/>
              <a:r>
                <a:rPr kumimoji="0" lang="zh-CN" altLang="en-US" sz="2800" b="1">
                  <a:solidFill>
                    <a:srgbClr val="008000"/>
                  </a:solidFill>
                  <a:latin typeface="仿宋_GB2312" pitchFamily="49" charset="-122"/>
                </a:rPr>
                <a:t>作 业、</a:t>
              </a:r>
            </a:p>
            <a:p>
              <a:pPr eaLnBrk="0" hangingPunct="0"/>
              <a:r>
                <a:rPr kumimoji="0" lang="zh-CN" altLang="en-US" sz="2800" b="1">
                  <a:solidFill>
                    <a:srgbClr val="008000"/>
                  </a:solidFill>
                  <a:latin typeface="仿宋_GB2312" pitchFamily="49" charset="-122"/>
                </a:rPr>
                <a:t>进 程、</a:t>
              </a:r>
            </a:p>
            <a:p>
              <a:pPr eaLnBrk="0" hangingPunct="0"/>
              <a:r>
                <a:rPr kumimoji="0" lang="zh-CN" altLang="en-US" sz="2800" b="1">
                  <a:solidFill>
                    <a:srgbClr val="008000"/>
                  </a:solidFill>
                  <a:latin typeface="仿宋_GB2312" pitchFamily="49" charset="-122"/>
                </a:rPr>
                <a:t>线 程、</a:t>
              </a:r>
            </a:p>
            <a:p>
              <a:pPr eaLnBrk="0" hangingPunct="0"/>
              <a:r>
                <a:rPr kumimoji="0" lang="zh-CN" altLang="en-US" sz="2800" b="1">
                  <a:solidFill>
                    <a:srgbClr val="008000"/>
                  </a:solidFill>
                  <a:latin typeface="仿宋_GB2312" pitchFamily="49" charset="-122"/>
                </a:rPr>
                <a:t>程 序</a:t>
              </a:r>
            </a:p>
            <a:p>
              <a:pPr eaLnBrk="0" hangingPunct="0"/>
              <a:r>
                <a:rPr kumimoji="0" lang="zh-CN" altLang="en-US" sz="2800" b="1">
                  <a:solidFill>
                    <a:srgbClr val="008000"/>
                  </a:solidFill>
                  <a:latin typeface="仿宋_GB2312" pitchFamily="49" charset="-122"/>
                </a:rPr>
                <a:t>间 的</a:t>
              </a:r>
            </a:p>
            <a:p>
              <a:pPr eaLnBrk="0" hangingPunct="0"/>
              <a:r>
                <a:rPr kumimoji="0" lang="zh-CN" altLang="en-US" sz="2800" b="1">
                  <a:solidFill>
                    <a:srgbClr val="008000"/>
                  </a:solidFill>
                  <a:latin typeface="仿宋_GB2312" pitchFamily="49" charset="-122"/>
                </a:rPr>
                <a:t>关 系</a:t>
              </a:r>
            </a:p>
          </p:txBody>
        </p:sp>
        <p:sp>
          <p:nvSpPr>
            <p:cNvPr id="43019" name="Line 14"/>
            <p:cNvSpPr>
              <a:spLocks noChangeShapeType="1"/>
            </p:cNvSpPr>
            <p:nvPr/>
          </p:nvSpPr>
          <p:spPr bwMode="auto">
            <a:xfrm>
              <a:off x="2688" y="3312"/>
              <a:ext cx="432" cy="0"/>
            </a:xfrm>
            <a:prstGeom prst="line">
              <a:avLst/>
            </a:prstGeom>
            <a:noFill/>
            <a:ln w="28575" cap="sq">
              <a:solidFill>
                <a:schemeClr val="tx1"/>
              </a:solidFill>
              <a:round/>
              <a:headEnd type="none" w="sm" len="sm"/>
              <a:tailEnd type="triangle" w="med" len="med"/>
            </a:ln>
          </p:spPr>
          <p:txBody>
            <a:bodyPr wrap="none"/>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838200"/>
            <a:ext cx="7543800" cy="762000"/>
          </a:xfrm>
        </p:spPr>
        <p:txBody>
          <a:bodyPr/>
          <a:lstStyle/>
          <a:p>
            <a:pPr eaLnBrk="1" hangingPunct="1"/>
            <a:r>
              <a:rPr lang="zh-CN" altLang="en-US" sz="4800" smtClean="0">
                <a:solidFill>
                  <a:srgbClr val="FF0000"/>
                </a:solidFill>
                <a:latin typeface="仿宋_GB2312" pitchFamily="49" charset="-122"/>
                <a:ea typeface="仿宋_GB2312" pitchFamily="49" charset="-122"/>
              </a:rPr>
              <a:t>处理器管理</a:t>
            </a:r>
            <a:r>
              <a:rPr lang="en-US" altLang="zh-CN" sz="4800" smtClean="0">
                <a:solidFill>
                  <a:srgbClr val="FF0000"/>
                </a:solidFill>
                <a:latin typeface="仿宋_GB2312" pitchFamily="49" charset="-122"/>
                <a:ea typeface="仿宋_GB2312" pitchFamily="49" charset="-122"/>
              </a:rPr>
              <a:t>(13)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44035" name="Rectangle 89"/>
          <p:cNvSpPr>
            <a:spLocks noGrp="1" noChangeArrowheads="1"/>
          </p:cNvSpPr>
          <p:nvPr>
            <p:ph type="body" idx="1"/>
          </p:nvPr>
        </p:nvSpPr>
        <p:spPr/>
        <p:txBody>
          <a:bodyPr/>
          <a:lstStyle/>
          <a:p>
            <a:pPr eaLnBrk="1" hangingPunct="1">
              <a:buFontTx/>
              <a:buNone/>
            </a:pPr>
            <a:r>
              <a:rPr lang="en-US" altLang="zh-CN" smtClean="0">
                <a:latin typeface="宋体" pitchFamily="2" charset="-122"/>
              </a:rPr>
              <a:t>    </a:t>
            </a:r>
            <a:endParaRPr lang="en-US" altLang="zh-CN" sz="4400" smtClean="0">
              <a:latin typeface="宋体" pitchFamily="2" charset="-122"/>
            </a:endParaRPr>
          </a:p>
        </p:txBody>
      </p:sp>
      <p:grpSp>
        <p:nvGrpSpPr>
          <p:cNvPr id="44036" name="Group 90"/>
          <p:cNvGrpSpPr>
            <a:grpSpLocks/>
          </p:cNvGrpSpPr>
          <p:nvPr/>
        </p:nvGrpSpPr>
        <p:grpSpPr bwMode="auto">
          <a:xfrm>
            <a:off x="323850" y="1484313"/>
            <a:ext cx="8569325" cy="5040312"/>
            <a:chOff x="1573" y="11580"/>
            <a:chExt cx="8820" cy="3596"/>
          </a:xfrm>
        </p:grpSpPr>
        <p:grpSp>
          <p:nvGrpSpPr>
            <p:cNvPr id="44037" name="Group 91"/>
            <p:cNvGrpSpPr>
              <a:grpSpLocks/>
            </p:cNvGrpSpPr>
            <p:nvPr/>
          </p:nvGrpSpPr>
          <p:grpSpPr bwMode="auto">
            <a:xfrm>
              <a:off x="5353" y="11624"/>
              <a:ext cx="2653" cy="2028"/>
              <a:chOff x="5320" y="4872"/>
              <a:chExt cx="2628" cy="2618"/>
            </a:xfrm>
          </p:grpSpPr>
          <p:sp>
            <p:nvSpPr>
              <p:cNvPr id="234588" name="Text Box 92"/>
              <p:cNvSpPr txBox="1">
                <a:spLocks noChangeArrowheads="1"/>
              </p:cNvSpPr>
              <p:nvPr/>
            </p:nvSpPr>
            <p:spPr bwMode="auto">
              <a:xfrm>
                <a:off x="5318" y="4872"/>
                <a:ext cx="2627" cy="2616"/>
              </a:xfrm>
              <a:prstGeom prst="rect">
                <a:avLst/>
              </a:prstGeom>
              <a:solidFill>
                <a:srgbClr val="66FFCC"/>
              </a:solidFill>
              <a:ln w="19050">
                <a:solidFill>
                  <a:srgbClr val="000000"/>
                </a:solidFill>
                <a:miter lim="800000"/>
                <a:headEnd/>
                <a:tailEnd/>
              </a:ln>
              <a:effectLst>
                <a:outerShdw dist="107763" dir="18900000" algn="ctr" rotWithShape="0">
                  <a:srgbClr val="808080"/>
                </a:outerShdw>
              </a:effectLst>
            </p:spPr>
            <p:txBody>
              <a:bodyPr lIns="36000" tIns="36000" rIns="0" bIns="0"/>
              <a:lstStyle/>
              <a:p>
                <a:pPr algn="just">
                  <a:defRPr/>
                </a:pPr>
                <a:r>
                  <a:rPr lang="zh-CN" altLang="en-US" sz="1800">
                    <a:ea typeface="宋体" pitchFamily="2" charset="-122"/>
                  </a:rPr>
                  <a:t>进程调度</a:t>
                </a:r>
              </a:p>
            </p:txBody>
          </p:sp>
          <p:grpSp>
            <p:nvGrpSpPr>
              <p:cNvPr id="44057" name="Group 93"/>
              <p:cNvGrpSpPr>
                <a:grpSpLocks/>
              </p:cNvGrpSpPr>
              <p:nvPr/>
            </p:nvGrpSpPr>
            <p:grpSpPr bwMode="auto">
              <a:xfrm>
                <a:off x="5428" y="5308"/>
                <a:ext cx="2520" cy="1964"/>
                <a:chOff x="2541" y="5502"/>
                <a:chExt cx="7455" cy="3432"/>
              </a:xfrm>
            </p:grpSpPr>
            <p:sp>
              <p:nvSpPr>
                <p:cNvPr id="44058" name="Oval 94"/>
                <p:cNvSpPr>
                  <a:spLocks noChangeArrowheads="1"/>
                </p:cNvSpPr>
                <p:nvPr/>
              </p:nvSpPr>
              <p:spPr bwMode="auto">
                <a:xfrm>
                  <a:off x="4746" y="5502"/>
                  <a:ext cx="2100" cy="936"/>
                </a:xfrm>
                <a:prstGeom prst="ellipse">
                  <a:avLst/>
                </a:prstGeom>
                <a:solidFill>
                  <a:srgbClr val="66FFCC"/>
                </a:solidFill>
                <a:ln w="19050">
                  <a:solidFill>
                    <a:srgbClr val="000000"/>
                  </a:solidFill>
                  <a:round/>
                  <a:headEnd/>
                  <a:tailEnd/>
                </a:ln>
              </p:spPr>
              <p:txBody>
                <a:bodyPr/>
                <a:lstStyle/>
                <a:p>
                  <a:endParaRPr lang="zh-CN" altLang="en-US"/>
                </a:p>
              </p:txBody>
            </p:sp>
            <p:sp>
              <p:nvSpPr>
                <p:cNvPr id="44059" name="Oval 95"/>
                <p:cNvSpPr>
                  <a:spLocks noChangeArrowheads="1"/>
                </p:cNvSpPr>
                <p:nvPr/>
              </p:nvSpPr>
              <p:spPr bwMode="auto">
                <a:xfrm>
                  <a:off x="2541" y="7686"/>
                  <a:ext cx="2100" cy="936"/>
                </a:xfrm>
                <a:prstGeom prst="ellipse">
                  <a:avLst/>
                </a:prstGeom>
                <a:solidFill>
                  <a:srgbClr val="66FFCC"/>
                </a:solidFill>
                <a:ln w="19050">
                  <a:solidFill>
                    <a:srgbClr val="000000"/>
                  </a:solidFill>
                  <a:round/>
                  <a:headEnd/>
                  <a:tailEnd/>
                </a:ln>
              </p:spPr>
              <p:txBody>
                <a:bodyPr/>
                <a:lstStyle/>
                <a:p>
                  <a:endParaRPr lang="zh-CN" altLang="en-US"/>
                </a:p>
              </p:txBody>
            </p:sp>
            <p:sp>
              <p:nvSpPr>
                <p:cNvPr id="44060" name="Oval 96"/>
                <p:cNvSpPr>
                  <a:spLocks noChangeArrowheads="1"/>
                </p:cNvSpPr>
                <p:nvPr/>
              </p:nvSpPr>
              <p:spPr bwMode="auto">
                <a:xfrm>
                  <a:off x="7476" y="7686"/>
                  <a:ext cx="2100" cy="936"/>
                </a:xfrm>
                <a:prstGeom prst="ellipse">
                  <a:avLst/>
                </a:prstGeom>
                <a:solidFill>
                  <a:srgbClr val="66FFCC"/>
                </a:solidFill>
                <a:ln w="19050">
                  <a:solidFill>
                    <a:srgbClr val="000000"/>
                  </a:solidFill>
                  <a:round/>
                  <a:headEnd/>
                  <a:tailEnd/>
                </a:ln>
              </p:spPr>
              <p:txBody>
                <a:bodyPr/>
                <a:lstStyle/>
                <a:p>
                  <a:endParaRPr lang="zh-CN" altLang="en-US"/>
                </a:p>
              </p:txBody>
            </p:sp>
            <p:sp>
              <p:nvSpPr>
                <p:cNvPr id="44061" name="Line 97"/>
                <p:cNvSpPr>
                  <a:spLocks noChangeShapeType="1"/>
                </p:cNvSpPr>
                <p:nvPr/>
              </p:nvSpPr>
              <p:spPr bwMode="auto">
                <a:xfrm flipV="1">
                  <a:off x="3696" y="6126"/>
                  <a:ext cx="1155" cy="1560"/>
                </a:xfrm>
                <a:prstGeom prst="line">
                  <a:avLst/>
                </a:prstGeom>
                <a:noFill/>
                <a:ln w="19050">
                  <a:solidFill>
                    <a:srgbClr val="000000"/>
                  </a:solidFill>
                  <a:round/>
                  <a:headEnd/>
                  <a:tailEnd type="triangle" w="sm" len="med"/>
                </a:ln>
              </p:spPr>
              <p:txBody>
                <a:bodyPr/>
                <a:lstStyle/>
                <a:p>
                  <a:endParaRPr lang="zh-CN" altLang="en-US"/>
                </a:p>
              </p:txBody>
            </p:sp>
            <p:sp>
              <p:nvSpPr>
                <p:cNvPr id="44062" name="Line 98"/>
                <p:cNvSpPr>
                  <a:spLocks noChangeShapeType="1"/>
                </p:cNvSpPr>
                <p:nvPr/>
              </p:nvSpPr>
              <p:spPr bwMode="auto">
                <a:xfrm flipH="1">
                  <a:off x="4221" y="6438"/>
                  <a:ext cx="1050" cy="1404"/>
                </a:xfrm>
                <a:prstGeom prst="line">
                  <a:avLst/>
                </a:prstGeom>
                <a:noFill/>
                <a:ln w="19050">
                  <a:solidFill>
                    <a:srgbClr val="000000"/>
                  </a:solidFill>
                  <a:round/>
                  <a:headEnd/>
                  <a:tailEnd type="triangle" w="sm" len="med"/>
                </a:ln>
              </p:spPr>
              <p:txBody>
                <a:bodyPr/>
                <a:lstStyle/>
                <a:p>
                  <a:endParaRPr lang="zh-CN" altLang="en-US"/>
                </a:p>
              </p:txBody>
            </p:sp>
            <p:sp>
              <p:nvSpPr>
                <p:cNvPr id="44063" name="Line 99"/>
                <p:cNvSpPr>
                  <a:spLocks noChangeShapeType="1"/>
                </p:cNvSpPr>
                <p:nvPr/>
              </p:nvSpPr>
              <p:spPr bwMode="auto">
                <a:xfrm>
                  <a:off x="6636" y="6282"/>
                  <a:ext cx="1470" cy="1404"/>
                </a:xfrm>
                <a:prstGeom prst="line">
                  <a:avLst/>
                </a:prstGeom>
                <a:noFill/>
                <a:ln w="19050">
                  <a:solidFill>
                    <a:srgbClr val="000000"/>
                  </a:solidFill>
                  <a:round/>
                  <a:headEnd/>
                  <a:tailEnd type="triangle" w="sm" len="med"/>
                </a:ln>
              </p:spPr>
              <p:txBody>
                <a:bodyPr/>
                <a:lstStyle/>
                <a:p>
                  <a:endParaRPr lang="zh-CN" altLang="en-US"/>
                </a:p>
              </p:txBody>
            </p:sp>
            <p:sp>
              <p:nvSpPr>
                <p:cNvPr id="44064" name="Line 100"/>
                <p:cNvSpPr>
                  <a:spLocks noChangeShapeType="1"/>
                </p:cNvSpPr>
                <p:nvPr/>
              </p:nvSpPr>
              <p:spPr bwMode="auto">
                <a:xfrm flipH="1">
                  <a:off x="4641" y="8154"/>
                  <a:ext cx="2835" cy="0"/>
                </a:xfrm>
                <a:prstGeom prst="line">
                  <a:avLst/>
                </a:prstGeom>
                <a:noFill/>
                <a:ln w="19050">
                  <a:solidFill>
                    <a:srgbClr val="000000"/>
                  </a:solidFill>
                  <a:round/>
                  <a:headEnd/>
                  <a:tailEnd type="triangle" w="sm" len="med"/>
                </a:ln>
              </p:spPr>
              <p:txBody>
                <a:bodyPr/>
                <a:lstStyle/>
                <a:p>
                  <a:endParaRPr lang="zh-CN" altLang="en-US"/>
                </a:p>
              </p:txBody>
            </p:sp>
            <p:sp>
              <p:nvSpPr>
                <p:cNvPr id="44065" name="Text Box 101"/>
                <p:cNvSpPr txBox="1">
                  <a:spLocks noChangeArrowheads="1"/>
                </p:cNvSpPr>
                <p:nvPr/>
              </p:nvSpPr>
              <p:spPr bwMode="auto">
                <a:xfrm>
                  <a:off x="5271" y="5661"/>
                  <a:ext cx="1260" cy="624"/>
                </a:xfrm>
                <a:prstGeom prst="rect">
                  <a:avLst/>
                </a:prstGeom>
                <a:solidFill>
                  <a:srgbClr val="66FFCC"/>
                </a:solidFill>
                <a:ln w="9525">
                  <a:noFill/>
                  <a:miter lim="800000"/>
                  <a:headEnd/>
                  <a:tailEnd/>
                </a:ln>
              </p:spPr>
              <p:txBody>
                <a:bodyPr lIns="0" tIns="0" rIns="0" bIns="0"/>
                <a:lstStyle/>
                <a:p>
                  <a:r>
                    <a:rPr lang="zh-CN" altLang="en-US" sz="1800">
                      <a:solidFill>
                        <a:srgbClr val="000000"/>
                      </a:solidFill>
                      <a:latin typeface="宋体" pitchFamily="2" charset="-122"/>
                      <a:ea typeface="宋体" pitchFamily="2" charset="-122"/>
                    </a:rPr>
                    <a:t>运行</a:t>
                  </a:r>
                  <a:endParaRPr lang="zh-CN" altLang="en-US" sz="1800">
                    <a:ea typeface="宋体" pitchFamily="2" charset="-122"/>
                  </a:endParaRPr>
                </a:p>
              </p:txBody>
            </p:sp>
            <p:sp>
              <p:nvSpPr>
                <p:cNvPr id="44066" name="Text Box 102"/>
                <p:cNvSpPr txBox="1">
                  <a:spLocks noChangeArrowheads="1"/>
                </p:cNvSpPr>
                <p:nvPr/>
              </p:nvSpPr>
              <p:spPr bwMode="auto">
                <a:xfrm>
                  <a:off x="3066" y="7842"/>
                  <a:ext cx="1260" cy="624"/>
                </a:xfrm>
                <a:prstGeom prst="rect">
                  <a:avLst/>
                </a:prstGeom>
                <a:solidFill>
                  <a:srgbClr val="66FFCC"/>
                </a:solidFill>
                <a:ln w="9525">
                  <a:noFill/>
                  <a:miter lim="800000"/>
                  <a:headEnd/>
                  <a:tailEnd/>
                </a:ln>
              </p:spPr>
              <p:txBody>
                <a:bodyPr lIns="0" tIns="0" rIns="0" bIns="0"/>
                <a:lstStyle/>
                <a:p>
                  <a:r>
                    <a:rPr lang="zh-CN" altLang="en-US" sz="1800">
                      <a:solidFill>
                        <a:srgbClr val="000000"/>
                      </a:solidFill>
                      <a:latin typeface="宋体" pitchFamily="2" charset="-122"/>
                      <a:ea typeface="宋体" pitchFamily="2" charset="-122"/>
                    </a:rPr>
                    <a:t>就绪</a:t>
                  </a:r>
                  <a:endParaRPr lang="zh-CN" altLang="en-US" sz="1800">
                    <a:ea typeface="宋体" pitchFamily="2" charset="-122"/>
                  </a:endParaRPr>
                </a:p>
              </p:txBody>
            </p:sp>
            <p:sp>
              <p:nvSpPr>
                <p:cNvPr id="44067" name="Text Box 103"/>
                <p:cNvSpPr txBox="1">
                  <a:spLocks noChangeArrowheads="1"/>
                </p:cNvSpPr>
                <p:nvPr/>
              </p:nvSpPr>
              <p:spPr bwMode="auto">
                <a:xfrm>
                  <a:off x="8001" y="7842"/>
                  <a:ext cx="1260" cy="624"/>
                </a:xfrm>
                <a:prstGeom prst="rect">
                  <a:avLst/>
                </a:prstGeom>
                <a:solidFill>
                  <a:srgbClr val="66FFCC"/>
                </a:solidFill>
                <a:ln w="9525">
                  <a:noFill/>
                  <a:miter lim="800000"/>
                  <a:headEnd/>
                  <a:tailEnd/>
                </a:ln>
              </p:spPr>
              <p:txBody>
                <a:bodyPr lIns="0" tIns="0" rIns="0" bIns="0"/>
                <a:lstStyle/>
                <a:p>
                  <a:r>
                    <a:rPr lang="zh-CN" altLang="en-US" sz="1800">
                      <a:solidFill>
                        <a:srgbClr val="000000"/>
                      </a:solidFill>
                      <a:latin typeface="宋体" pitchFamily="2" charset="-122"/>
                      <a:ea typeface="宋体" pitchFamily="2" charset="-122"/>
                    </a:rPr>
                    <a:t>等待</a:t>
                  </a:r>
                  <a:endParaRPr lang="zh-CN" altLang="en-US" sz="1800">
                    <a:ea typeface="宋体" pitchFamily="2" charset="-122"/>
                  </a:endParaRPr>
                </a:p>
              </p:txBody>
            </p:sp>
            <p:sp>
              <p:nvSpPr>
                <p:cNvPr id="44068" name="Text Box 104"/>
                <p:cNvSpPr txBox="1">
                  <a:spLocks noChangeArrowheads="1"/>
                </p:cNvSpPr>
                <p:nvPr/>
              </p:nvSpPr>
              <p:spPr bwMode="auto">
                <a:xfrm>
                  <a:off x="3276" y="6594"/>
                  <a:ext cx="735" cy="624"/>
                </a:xfrm>
                <a:prstGeom prst="rect">
                  <a:avLst/>
                </a:prstGeom>
                <a:solidFill>
                  <a:srgbClr val="66FFCC"/>
                </a:solidFill>
                <a:ln w="9525">
                  <a:noFill/>
                  <a:miter lim="800000"/>
                  <a:headEnd/>
                  <a:tailEnd/>
                </a:ln>
              </p:spPr>
              <p:txBody>
                <a:bodyPr lIns="0" tIns="0" rIns="0" bIns="0"/>
                <a:lstStyle/>
                <a:p>
                  <a:endParaRPr lang="zh-CN" altLang="zh-CN" sz="1800">
                    <a:ea typeface="宋体" pitchFamily="2" charset="-122"/>
                  </a:endParaRPr>
                </a:p>
              </p:txBody>
            </p:sp>
            <p:sp>
              <p:nvSpPr>
                <p:cNvPr id="44069" name="Text Box 105"/>
                <p:cNvSpPr txBox="1">
                  <a:spLocks noChangeArrowheads="1"/>
                </p:cNvSpPr>
                <p:nvPr/>
              </p:nvSpPr>
              <p:spPr bwMode="auto">
                <a:xfrm>
                  <a:off x="5061" y="6906"/>
                  <a:ext cx="735" cy="624"/>
                </a:xfrm>
                <a:prstGeom prst="rect">
                  <a:avLst/>
                </a:prstGeom>
                <a:solidFill>
                  <a:srgbClr val="66FFCC"/>
                </a:solidFill>
                <a:ln w="9525">
                  <a:noFill/>
                  <a:miter lim="800000"/>
                  <a:headEnd/>
                  <a:tailEnd/>
                </a:ln>
              </p:spPr>
              <p:txBody>
                <a:bodyPr lIns="0" tIns="0" rIns="0" bIns="0"/>
                <a:lstStyle/>
                <a:p>
                  <a:endParaRPr lang="zh-CN" altLang="zh-CN" sz="1800">
                    <a:ea typeface="宋体" pitchFamily="2" charset="-122"/>
                  </a:endParaRPr>
                </a:p>
              </p:txBody>
            </p:sp>
            <p:sp>
              <p:nvSpPr>
                <p:cNvPr id="44070" name="Text Box 106"/>
                <p:cNvSpPr txBox="1">
                  <a:spLocks noChangeArrowheads="1"/>
                </p:cNvSpPr>
                <p:nvPr/>
              </p:nvSpPr>
              <p:spPr bwMode="auto">
                <a:xfrm>
                  <a:off x="7686" y="6594"/>
                  <a:ext cx="2310" cy="624"/>
                </a:xfrm>
                <a:prstGeom prst="rect">
                  <a:avLst/>
                </a:prstGeom>
                <a:solidFill>
                  <a:srgbClr val="66FFCC"/>
                </a:solidFill>
                <a:ln w="9525">
                  <a:noFill/>
                  <a:miter lim="800000"/>
                  <a:headEnd/>
                  <a:tailEnd/>
                </a:ln>
              </p:spPr>
              <p:txBody>
                <a:bodyPr lIns="0" tIns="0" rIns="0" bIns="0"/>
                <a:lstStyle/>
                <a:p>
                  <a:endParaRPr lang="zh-CN" altLang="zh-CN" sz="1800">
                    <a:ea typeface="宋体" pitchFamily="2" charset="-122"/>
                  </a:endParaRPr>
                </a:p>
              </p:txBody>
            </p:sp>
            <p:sp>
              <p:nvSpPr>
                <p:cNvPr id="44071" name="Text Box 107"/>
                <p:cNvSpPr txBox="1">
                  <a:spLocks noChangeArrowheads="1"/>
                </p:cNvSpPr>
                <p:nvPr/>
              </p:nvSpPr>
              <p:spPr bwMode="auto">
                <a:xfrm>
                  <a:off x="5061" y="8310"/>
                  <a:ext cx="2310" cy="624"/>
                </a:xfrm>
                <a:prstGeom prst="rect">
                  <a:avLst/>
                </a:prstGeom>
                <a:solidFill>
                  <a:srgbClr val="66FFCC"/>
                </a:solidFill>
                <a:ln w="9525">
                  <a:noFill/>
                  <a:miter lim="800000"/>
                  <a:headEnd/>
                  <a:tailEnd/>
                </a:ln>
              </p:spPr>
              <p:txBody>
                <a:bodyPr lIns="0" tIns="0" rIns="0" bIns="0"/>
                <a:lstStyle/>
                <a:p>
                  <a:endParaRPr lang="zh-CN" altLang="zh-CN" sz="1800">
                    <a:ea typeface="宋体" pitchFamily="2" charset="-122"/>
                  </a:endParaRPr>
                </a:p>
              </p:txBody>
            </p:sp>
          </p:grpSp>
        </p:grpSp>
        <p:sp>
          <p:nvSpPr>
            <p:cNvPr id="234604" name="Text Box 108"/>
            <p:cNvSpPr txBox="1">
              <a:spLocks noChangeArrowheads="1"/>
            </p:cNvSpPr>
            <p:nvPr/>
          </p:nvSpPr>
          <p:spPr bwMode="auto">
            <a:xfrm>
              <a:off x="2946" y="11580"/>
              <a:ext cx="428" cy="1872"/>
            </a:xfrm>
            <a:prstGeom prst="rect">
              <a:avLst/>
            </a:prstGeom>
            <a:solidFill>
              <a:srgbClr val="66FFCC"/>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800">
                <a:solidFill>
                  <a:srgbClr val="000000"/>
                </a:solidFill>
                <a:latin typeface="宋体" pitchFamily="2" charset="-122"/>
                <a:ea typeface="宋体" pitchFamily="2" charset="-122"/>
              </a:endParaRPr>
            </a:p>
            <a:p>
              <a:pPr>
                <a:defRPr/>
              </a:pPr>
              <a:r>
                <a:rPr lang="zh-CN" altLang="en-US" sz="1800">
                  <a:solidFill>
                    <a:srgbClr val="000000"/>
                  </a:solidFill>
                  <a:latin typeface="宋体" pitchFamily="2" charset="-122"/>
                  <a:ea typeface="宋体" pitchFamily="2" charset="-122"/>
                </a:rPr>
                <a:t>输</a:t>
              </a:r>
            </a:p>
            <a:p>
              <a:pPr>
                <a:defRPr/>
              </a:pPr>
              <a:r>
                <a:rPr lang="zh-CN" altLang="en-US" sz="1800">
                  <a:solidFill>
                    <a:srgbClr val="000000"/>
                  </a:solidFill>
                  <a:latin typeface="宋体" pitchFamily="2" charset="-122"/>
                  <a:ea typeface="宋体" pitchFamily="2" charset="-122"/>
                </a:rPr>
                <a:t>入</a:t>
              </a:r>
            </a:p>
            <a:p>
              <a:pPr>
                <a:defRPr/>
              </a:pPr>
              <a:r>
                <a:rPr lang="zh-CN" altLang="en-US" sz="1800">
                  <a:solidFill>
                    <a:srgbClr val="000000"/>
                  </a:solidFill>
                  <a:latin typeface="宋体" pitchFamily="2" charset="-122"/>
                  <a:ea typeface="宋体" pitchFamily="2" charset="-122"/>
                </a:rPr>
                <a:t>状</a:t>
              </a:r>
            </a:p>
            <a:p>
              <a:pPr>
                <a:defRPr/>
              </a:pPr>
              <a:r>
                <a:rPr lang="zh-CN" altLang="en-US" sz="1800">
                  <a:solidFill>
                    <a:srgbClr val="000000"/>
                  </a:solidFill>
                  <a:latin typeface="宋体" pitchFamily="2" charset="-122"/>
                  <a:ea typeface="宋体" pitchFamily="2" charset="-122"/>
                </a:rPr>
                <a:t>态</a:t>
              </a:r>
              <a:endParaRPr lang="zh-CN" altLang="en-US" sz="1800">
                <a:ea typeface="宋体" pitchFamily="2" charset="-122"/>
              </a:endParaRPr>
            </a:p>
          </p:txBody>
        </p:sp>
        <p:sp>
          <p:nvSpPr>
            <p:cNvPr id="234605" name="Text Box 109"/>
            <p:cNvSpPr txBox="1">
              <a:spLocks noChangeArrowheads="1"/>
            </p:cNvSpPr>
            <p:nvPr/>
          </p:nvSpPr>
          <p:spPr bwMode="auto">
            <a:xfrm>
              <a:off x="4204" y="11624"/>
              <a:ext cx="430" cy="1872"/>
            </a:xfrm>
            <a:prstGeom prst="rect">
              <a:avLst/>
            </a:prstGeom>
            <a:solidFill>
              <a:srgbClr val="66FFCC"/>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800">
                <a:solidFill>
                  <a:srgbClr val="000000"/>
                </a:solidFill>
                <a:latin typeface="宋体" pitchFamily="2" charset="-122"/>
                <a:ea typeface="宋体" pitchFamily="2" charset="-122"/>
              </a:endParaRPr>
            </a:p>
            <a:p>
              <a:pPr>
                <a:defRPr/>
              </a:pPr>
              <a:r>
                <a:rPr lang="zh-CN" altLang="en-US" sz="1800">
                  <a:solidFill>
                    <a:srgbClr val="000000"/>
                  </a:solidFill>
                  <a:latin typeface="宋体" pitchFamily="2" charset="-122"/>
                  <a:ea typeface="宋体" pitchFamily="2" charset="-122"/>
                </a:rPr>
                <a:t>后</a:t>
              </a:r>
            </a:p>
            <a:p>
              <a:pPr>
                <a:defRPr/>
              </a:pPr>
              <a:r>
                <a:rPr lang="zh-CN" altLang="en-US" sz="1800">
                  <a:solidFill>
                    <a:srgbClr val="000000"/>
                  </a:solidFill>
                  <a:latin typeface="宋体" pitchFamily="2" charset="-122"/>
                  <a:ea typeface="宋体" pitchFamily="2" charset="-122"/>
                </a:rPr>
                <a:t>备</a:t>
              </a:r>
            </a:p>
            <a:p>
              <a:pPr>
                <a:defRPr/>
              </a:pPr>
              <a:r>
                <a:rPr lang="zh-CN" altLang="en-US" sz="1800">
                  <a:solidFill>
                    <a:srgbClr val="000000"/>
                  </a:solidFill>
                  <a:latin typeface="宋体" pitchFamily="2" charset="-122"/>
                  <a:ea typeface="宋体" pitchFamily="2" charset="-122"/>
                </a:rPr>
                <a:t>状</a:t>
              </a:r>
            </a:p>
            <a:p>
              <a:pPr>
                <a:defRPr/>
              </a:pPr>
              <a:r>
                <a:rPr lang="zh-CN" altLang="en-US" sz="1800">
                  <a:solidFill>
                    <a:srgbClr val="000000"/>
                  </a:solidFill>
                  <a:latin typeface="宋体" pitchFamily="2" charset="-122"/>
                  <a:ea typeface="宋体" pitchFamily="2" charset="-122"/>
                </a:rPr>
                <a:t>态</a:t>
              </a:r>
              <a:endParaRPr lang="zh-CN" altLang="en-US" sz="1800">
                <a:ea typeface="宋体" pitchFamily="2" charset="-122"/>
              </a:endParaRPr>
            </a:p>
          </p:txBody>
        </p:sp>
        <p:sp>
          <p:nvSpPr>
            <p:cNvPr id="234606" name="Text Box 110"/>
            <p:cNvSpPr txBox="1">
              <a:spLocks noChangeArrowheads="1"/>
            </p:cNvSpPr>
            <p:nvPr/>
          </p:nvSpPr>
          <p:spPr bwMode="auto">
            <a:xfrm>
              <a:off x="8592" y="11684"/>
              <a:ext cx="428" cy="1716"/>
            </a:xfrm>
            <a:prstGeom prst="rect">
              <a:avLst/>
            </a:prstGeom>
            <a:solidFill>
              <a:srgbClr val="66FFCC"/>
            </a:solidFill>
            <a:ln w="19050">
              <a:solidFill>
                <a:srgbClr val="000000"/>
              </a:solidFill>
              <a:miter lim="800000"/>
              <a:headEnd/>
              <a:tailEnd/>
            </a:ln>
            <a:effectLst>
              <a:outerShdw dist="107763" dir="18900000" algn="ctr" rotWithShape="0">
                <a:srgbClr val="808080"/>
              </a:outerShdw>
            </a:effectLst>
          </p:spPr>
          <p:txBody>
            <a:bodyPr lIns="0" tIns="0" rIns="0" bIns="0"/>
            <a:lstStyle/>
            <a:p>
              <a:pPr>
                <a:defRPr/>
              </a:pPr>
              <a:endParaRPr lang="en-US" altLang="zh-CN" sz="1800">
                <a:solidFill>
                  <a:srgbClr val="000000"/>
                </a:solidFill>
                <a:latin typeface="宋体" pitchFamily="2" charset="-122"/>
                <a:ea typeface="宋体" pitchFamily="2" charset="-122"/>
              </a:endParaRPr>
            </a:p>
            <a:p>
              <a:pPr>
                <a:defRPr/>
              </a:pPr>
              <a:r>
                <a:rPr lang="zh-CN" altLang="en-US" sz="1800">
                  <a:solidFill>
                    <a:srgbClr val="000000"/>
                  </a:solidFill>
                  <a:latin typeface="宋体" pitchFamily="2" charset="-122"/>
                  <a:ea typeface="宋体" pitchFamily="2" charset="-122"/>
                </a:rPr>
                <a:t>完</a:t>
              </a:r>
            </a:p>
            <a:p>
              <a:pPr>
                <a:defRPr/>
              </a:pPr>
              <a:r>
                <a:rPr lang="zh-CN" altLang="en-US" sz="1800">
                  <a:solidFill>
                    <a:srgbClr val="000000"/>
                  </a:solidFill>
                  <a:latin typeface="宋体" pitchFamily="2" charset="-122"/>
                  <a:ea typeface="宋体" pitchFamily="2" charset="-122"/>
                </a:rPr>
                <a:t>成</a:t>
              </a:r>
            </a:p>
            <a:p>
              <a:pPr>
                <a:defRPr/>
              </a:pPr>
              <a:r>
                <a:rPr lang="zh-CN" altLang="en-US" sz="1800">
                  <a:solidFill>
                    <a:srgbClr val="000000"/>
                  </a:solidFill>
                  <a:latin typeface="宋体" pitchFamily="2" charset="-122"/>
                  <a:ea typeface="宋体" pitchFamily="2" charset="-122"/>
                </a:rPr>
                <a:t>状</a:t>
              </a:r>
            </a:p>
            <a:p>
              <a:pPr>
                <a:defRPr/>
              </a:pPr>
              <a:r>
                <a:rPr lang="zh-CN" altLang="en-US" sz="1800">
                  <a:solidFill>
                    <a:srgbClr val="000000"/>
                  </a:solidFill>
                  <a:latin typeface="宋体" pitchFamily="2" charset="-122"/>
                  <a:ea typeface="宋体" pitchFamily="2" charset="-122"/>
                </a:rPr>
                <a:t>态</a:t>
              </a:r>
              <a:endParaRPr lang="zh-CN" altLang="en-US" sz="1800">
                <a:ea typeface="宋体" pitchFamily="2" charset="-122"/>
              </a:endParaRPr>
            </a:p>
          </p:txBody>
        </p:sp>
        <p:sp>
          <p:nvSpPr>
            <p:cNvPr id="44041" name="Line 111"/>
            <p:cNvSpPr>
              <a:spLocks noChangeShapeType="1"/>
            </p:cNvSpPr>
            <p:nvPr/>
          </p:nvSpPr>
          <p:spPr bwMode="auto">
            <a:xfrm>
              <a:off x="3310" y="12776"/>
              <a:ext cx="963" cy="21"/>
            </a:xfrm>
            <a:prstGeom prst="line">
              <a:avLst/>
            </a:prstGeom>
            <a:noFill/>
            <a:ln w="19050">
              <a:solidFill>
                <a:srgbClr val="000000"/>
              </a:solidFill>
              <a:round/>
              <a:headEnd/>
              <a:tailEnd type="triangle" w="sm" len="med"/>
            </a:ln>
          </p:spPr>
          <p:txBody>
            <a:bodyPr/>
            <a:lstStyle/>
            <a:p>
              <a:endParaRPr lang="zh-CN" altLang="en-US"/>
            </a:p>
          </p:txBody>
        </p:sp>
        <p:sp>
          <p:nvSpPr>
            <p:cNvPr id="44042" name="Line 112"/>
            <p:cNvSpPr>
              <a:spLocks noChangeShapeType="1"/>
            </p:cNvSpPr>
            <p:nvPr/>
          </p:nvSpPr>
          <p:spPr bwMode="auto">
            <a:xfrm flipV="1">
              <a:off x="4633" y="12776"/>
              <a:ext cx="720" cy="0"/>
            </a:xfrm>
            <a:prstGeom prst="line">
              <a:avLst/>
            </a:prstGeom>
            <a:noFill/>
            <a:ln w="19050">
              <a:solidFill>
                <a:srgbClr val="000000"/>
              </a:solidFill>
              <a:round/>
              <a:headEnd/>
              <a:tailEnd type="triangle" w="sm" len="med"/>
            </a:ln>
          </p:spPr>
          <p:txBody>
            <a:bodyPr/>
            <a:lstStyle/>
            <a:p>
              <a:endParaRPr lang="zh-CN" altLang="en-US"/>
            </a:p>
          </p:txBody>
        </p:sp>
        <p:sp>
          <p:nvSpPr>
            <p:cNvPr id="44043" name="Line 113"/>
            <p:cNvSpPr>
              <a:spLocks noChangeShapeType="1"/>
            </p:cNvSpPr>
            <p:nvPr/>
          </p:nvSpPr>
          <p:spPr bwMode="auto">
            <a:xfrm>
              <a:off x="8053" y="12767"/>
              <a:ext cx="540" cy="9"/>
            </a:xfrm>
            <a:prstGeom prst="line">
              <a:avLst/>
            </a:prstGeom>
            <a:noFill/>
            <a:ln w="19050">
              <a:solidFill>
                <a:srgbClr val="000000"/>
              </a:solidFill>
              <a:round/>
              <a:headEnd/>
              <a:tailEnd type="triangle" w="sm" len="med"/>
            </a:ln>
          </p:spPr>
          <p:txBody>
            <a:bodyPr/>
            <a:lstStyle/>
            <a:p>
              <a:endParaRPr lang="zh-CN" altLang="en-US"/>
            </a:p>
          </p:txBody>
        </p:sp>
        <p:sp>
          <p:nvSpPr>
            <p:cNvPr id="44044" name="Line 114"/>
            <p:cNvSpPr>
              <a:spLocks noChangeShapeType="1"/>
            </p:cNvSpPr>
            <p:nvPr/>
          </p:nvSpPr>
          <p:spPr bwMode="auto">
            <a:xfrm>
              <a:off x="2584" y="12797"/>
              <a:ext cx="429" cy="0"/>
            </a:xfrm>
            <a:prstGeom prst="line">
              <a:avLst/>
            </a:prstGeom>
            <a:noFill/>
            <a:ln w="19050">
              <a:solidFill>
                <a:srgbClr val="000000"/>
              </a:solidFill>
              <a:round/>
              <a:headEnd/>
              <a:tailEnd type="triangle" w="sm" len="med"/>
            </a:ln>
          </p:spPr>
          <p:txBody>
            <a:bodyPr/>
            <a:lstStyle/>
            <a:p>
              <a:endParaRPr lang="zh-CN" altLang="en-US"/>
            </a:p>
          </p:txBody>
        </p:sp>
        <p:sp>
          <p:nvSpPr>
            <p:cNvPr id="44045" name="Line 115"/>
            <p:cNvSpPr>
              <a:spLocks noChangeShapeType="1"/>
            </p:cNvSpPr>
            <p:nvPr/>
          </p:nvSpPr>
          <p:spPr bwMode="auto">
            <a:xfrm>
              <a:off x="8953" y="12767"/>
              <a:ext cx="551" cy="30"/>
            </a:xfrm>
            <a:prstGeom prst="line">
              <a:avLst/>
            </a:prstGeom>
            <a:noFill/>
            <a:ln w="19050">
              <a:solidFill>
                <a:srgbClr val="000000"/>
              </a:solidFill>
              <a:round/>
              <a:headEnd/>
              <a:tailEnd type="triangle" w="sm" len="med"/>
            </a:ln>
          </p:spPr>
          <p:txBody>
            <a:bodyPr/>
            <a:lstStyle/>
            <a:p>
              <a:endParaRPr lang="zh-CN" altLang="en-US"/>
            </a:p>
          </p:txBody>
        </p:sp>
        <p:sp>
          <p:nvSpPr>
            <p:cNvPr id="44046" name="Text Box 116"/>
            <p:cNvSpPr txBox="1">
              <a:spLocks noChangeArrowheads="1"/>
            </p:cNvSpPr>
            <p:nvPr/>
          </p:nvSpPr>
          <p:spPr bwMode="auto">
            <a:xfrm>
              <a:off x="3426" y="12962"/>
              <a:ext cx="741" cy="468"/>
            </a:xfrm>
            <a:prstGeom prst="rect">
              <a:avLst/>
            </a:prstGeom>
            <a:solidFill>
              <a:srgbClr val="66FFCC"/>
            </a:solidFill>
            <a:ln w="9525">
              <a:noFill/>
              <a:miter lim="800000"/>
              <a:headEnd/>
              <a:tailEnd/>
            </a:ln>
          </p:spPr>
          <p:txBody>
            <a:bodyPr lIns="0" tIns="0" rIns="0" bIns="0"/>
            <a:lstStyle/>
            <a:p>
              <a:r>
                <a:rPr lang="zh-CN" altLang="en-US" sz="1800">
                  <a:solidFill>
                    <a:srgbClr val="000000"/>
                  </a:solidFill>
                  <a:latin typeface="宋体" pitchFamily="2" charset="-122"/>
                  <a:ea typeface="宋体" pitchFamily="2" charset="-122"/>
                </a:rPr>
                <a:t>预输入</a:t>
              </a:r>
            </a:p>
            <a:p>
              <a:r>
                <a:rPr lang="zh-CN" altLang="en-US" sz="1800">
                  <a:solidFill>
                    <a:srgbClr val="000000"/>
                  </a:solidFill>
                  <a:latin typeface="宋体" pitchFamily="2" charset="-122"/>
                  <a:ea typeface="宋体" pitchFamily="2" charset="-122"/>
                </a:rPr>
                <a:t>完成</a:t>
              </a:r>
              <a:endParaRPr lang="zh-CN" altLang="en-US" sz="1800">
                <a:ea typeface="宋体" pitchFamily="2" charset="-122"/>
              </a:endParaRPr>
            </a:p>
          </p:txBody>
        </p:sp>
        <p:sp>
          <p:nvSpPr>
            <p:cNvPr id="44047" name="Text Box 117"/>
            <p:cNvSpPr txBox="1">
              <a:spLocks noChangeArrowheads="1"/>
            </p:cNvSpPr>
            <p:nvPr/>
          </p:nvSpPr>
          <p:spPr bwMode="auto">
            <a:xfrm>
              <a:off x="3226" y="14648"/>
              <a:ext cx="5694" cy="528"/>
            </a:xfrm>
            <a:prstGeom prst="rect">
              <a:avLst/>
            </a:prstGeom>
            <a:solidFill>
              <a:srgbClr val="66FFCC"/>
            </a:solidFill>
            <a:ln w="9525">
              <a:solidFill>
                <a:srgbClr val="FFFFFF"/>
              </a:solidFill>
              <a:miter lim="800000"/>
              <a:headEnd/>
              <a:tailEnd/>
            </a:ln>
          </p:spPr>
          <p:txBody>
            <a:bodyPr/>
            <a:lstStyle/>
            <a:p>
              <a:pPr algn="just"/>
              <a:r>
                <a:rPr lang="zh-CN" altLang="en-US" sz="1800">
                  <a:solidFill>
                    <a:srgbClr val="000000"/>
                  </a:solidFill>
                  <a:ea typeface="宋体" pitchFamily="2" charset="-122"/>
                </a:rPr>
                <a:t>作</a:t>
              </a:r>
              <a:r>
                <a:rPr lang="zh-CN" altLang="en-US" sz="1800">
                  <a:ea typeface="宋体" pitchFamily="2" charset="-122"/>
                </a:rPr>
                <a:t>业调度与进程调度关系及作业和进程状态转换</a:t>
              </a:r>
            </a:p>
          </p:txBody>
        </p:sp>
        <p:sp>
          <p:nvSpPr>
            <p:cNvPr id="234614" name="Text Box 118"/>
            <p:cNvSpPr txBox="1">
              <a:spLocks noChangeArrowheads="1"/>
            </p:cNvSpPr>
            <p:nvPr/>
          </p:nvSpPr>
          <p:spPr bwMode="auto">
            <a:xfrm>
              <a:off x="5893" y="13964"/>
              <a:ext cx="1284" cy="521"/>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800">
                  <a:solidFill>
                    <a:srgbClr val="000000"/>
                  </a:solidFill>
                  <a:latin typeface="宋体" pitchFamily="2" charset="-122"/>
                  <a:ea typeface="宋体" pitchFamily="2" charset="-122"/>
                </a:rPr>
                <a:t>作业控制</a:t>
              </a:r>
              <a:endParaRPr lang="zh-CN" altLang="en-US" sz="1800">
                <a:ea typeface="宋体" pitchFamily="2" charset="-122"/>
              </a:endParaRPr>
            </a:p>
          </p:txBody>
        </p:sp>
        <p:sp>
          <p:nvSpPr>
            <p:cNvPr id="44049" name="Line 119"/>
            <p:cNvSpPr>
              <a:spLocks noChangeShapeType="1"/>
            </p:cNvSpPr>
            <p:nvPr/>
          </p:nvSpPr>
          <p:spPr bwMode="auto">
            <a:xfrm flipV="1">
              <a:off x="6613" y="13652"/>
              <a:ext cx="0" cy="347"/>
            </a:xfrm>
            <a:prstGeom prst="line">
              <a:avLst/>
            </a:prstGeom>
            <a:noFill/>
            <a:ln w="9525">
              <a:solidFill>
                <a:srgbClr val="000000"/>
              </a:solidFill>
              <a:round/>
              <a:headEnd/>
              <a:tailEnd type="triangle" w="med" len="med"/>
            </a:ln>
          </p:spPr>
          <p:txBody>
            <a:bodyPr/>
            <a:lstStyle/>
            <a:p>
              <a:endParaRPr lang="zh-CN" altLang="en-US"/>
            </a:p>
          </p:txBody>
        </p:sp>
        <p:sp>
          <p:nvSpPr>
            <p:cNvPr id="234616" name="Text Box 120"/>
            <p:cNvSpPr txBox="1">
              <a:spLocks noChangeArrowheads="1"/>
            </p:cNvSpPr>
            <p:nvPr/>
          </p:nvSpPr>
          <p:spPr bwMode="auto">
            <a:xfrm>
              <a:off x="3888" y="13808"/>
              <a:ext cx="1645" cy="684"/>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800">
                  <a:solidFill>
                    <a:srgbClr val="000000"/>
                  </a:solidFill>
                  <a:latin typeface="宋体" pitchFamily="2" charset="-122"/>
                  <a:ea typeface="宋体" pitchFamily="2" charset="-122"/>
                </a:rPr>
                <a:t>作业调度</a:t>
              </a:r>
              <a:r>
                <a:rPr lang="en-US" altLang="zh-CN" sz="1800">
                  <a:solidFill>
                    <a:srgbClr val="000000"/>
                  </a:solidFill>
                  <a:latin typeface="宋体" pitchFamily="2" charset="-122"/>
                  <a:ea typeface="宋体" pitchFamily="2" charset="-122"/>
                </a:rPr>
                <a:t>(</a:t>
              </a:r>
              <a:r>
                <a:rPr lang="zh-CN" altLang="en-US" sz="1800">
                  <a:solidFill>
                    <a:srgbClr val="000000"/>
                  </a:solidFill>
                  <a:latin typeface="宋体" pitchFamily="2" charset="-122"/>
                  <a:ea typeface="宋体" pitchFamily="2" charset="-122"/>
                </a:rPr>
                <a:t>选中并创建进程</a:t>
              </a:r>
              <a:r>
                <a:rPr lang="en-US" altLang="zh-CN" sz="1800">
                  <a:solidFill>
                    <a:srgbClr val="000000"/>
                  </a:solidFill>
                  <a:latin typeface="宋体" pitchFamily="2" charset="-122"/>
                  <a:ea typeface="宋体" pitchFamily="2" charset="-122"/>
                </a:rPr>
                <a:t>)</a:t>
              </a:r>
              <a:endParaRPr lang="en-US" altLang="zh-CN" sz="1800">
                <a:ea typeface="宋体" pitchFamily="2" charset="-122"/>
              </a:endParaRPr>
            </a:p>
          </p:txBody>
        </p:sp>
        <p:sp>
          <p:nvSpPr>
            <p:cNvPr id="234617" name="Text Box 121"/>
            <p:cNvSpPr txBox="1">
              <a:spLocks noChangeArrowheads="1"/>
            </p:cNvSpPr>
            <p:nvPr/>
          </p:nvSpPr>
          <p:spPr bwMode="auto">
            <a:xfrm>
              <a:off x="7694" y="13808"/>
              <a:ext cx="1644" cy="684"/>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800">
                  <a:solidFill>
                    <a:srgbClr val="000000"/>
                  </a:solidFill>
                  <a:latin typeface="宋体" pitchFamily="2" charset="-122"/>
                  <a:ea typeface="宋体" pitchFamily="2" charset="-122"/>
                </a:rPr>
                <a:t>作业调度</a:t>
              </a:r>
              <a:r>
                <a:rPr lang="en-US" altLang="zh-CN" sz="1800">
                  <a:solidFill>
                    <a:srgbClr val="000000"/>
                  </a:solidFill>
                  <a:latin typeface="宋体" pitchFamily="2" charset="-122"/>
                  <a:ea typeface="宋体" pitchFamily="2" charset="-122"/>
                </a:rPr>
                <a:t>(</a:t>
              </a:r>
              <a:r>
                <a:rPr lang="zh-CN" altLang="en-US" sz="1800">
                  <a:solidFill>
                    <a:srgbClr val="000000"/>
                  </a:solidFill>
                  <a:latin typeface="宋体" pitchFamily="2" charset="-122"/>
                  <a:ea typeface="宋体" pitchFamily="2" charset="-122"/>
                </a:rPr>
                <a:t>作业终止并撤离</a:t>
              </a:r>
              <a:r>
                <a:rPr lang="en-US" altLang="zh-CN" sz="1800">
                  <a:solidFill>
                    <a:srgbClr val="000000"/>
                  </a:solidFill>
                  <a:latin typeface="宋体" pitchFamily="2" charset="-122"/>
                  <a:ea typeface="宋体" pitchFamily="2" charset="-122"/>
                </a:rPr>
                <a:t>)</a:t>
              </a:r>
              <a:endParaRPr lang="en-US" altLang="zh-CN" sz="1800">
                <a:ea typeface="宋体" pitchFamily="2" charset="-122"/>
              </a:endParaRPr>
            </a:p>
          </p:txBody>
        </p:sp>
        <p:sp>
          <p:nvSpPr>
            <p:cNvPr id="44052" name="Line 122"/>
            <p:cNvSpPr>
              <a:spLocks noChangeShapeType="1"/>
            </p:cNvSpPr>
            <p:nvPr/>
          </p:nvSpPr>
          <p:spPr bwMode="auto">
            <a:xfrm flipV="1">
              <a:off x="4993" y="12872"/>
              <a:ext cx="0" cy="936"/>
            </a:xfrm>
            <a:prstGeom prst="line">
              <a:avLst/>
            </a:prstGeom>
            <a:noFill/>
            <a:ln w="9525">
              <a:solidFill>
                <a:srgbClr val="000000"/>
              </a:solidFill>
              <a:round/>
              <a:headEnd/>
              <a:tailEnd type="triangle" w="med" len="med"/>
            </a:ln>
          </p:spPr>
          <p:txBody>
            <a:bodyPr/>
            <a:lstStyle/>
            <a:p>
              <a:endParaRPr lang="zh-CN" altLang="en-US"/>
            </a:p>
          </p:txBody>
        </p:sp>
        <p:sp>
          <p:nvSpPr>
            <p:cNvPr id="44053" name="Line 123"/>
            <p:cNvSpPr>
              <a:spLocks noChangeShapeType="1"/>
            </p:cNvSpPr>
            <p:nvPr/>
          </p:nvSpPr>
          <p:spPr bwMode="auto">
            <a:xfrm flipV="1">
              <a:off x="8413" y="12776"/>
              <a:ext cx="0" cy="1092"/>
            </a:xfrm>
            <a:prstGeom prst="line">
              <a:avLst/>
            </a:prstGeom>
            <a:noFill/>
            <a:ln w="9525">
              <a:solidFill>
                <a:srgbClr val="000000"/>
              </a:solidFill>
              <a:round/>
              <a:headEnd/>
              <a:tailEnd type="triangle" w="med" len="med"/>
            </a:ln>
          </p:spPr>
          <p:txBody>
            <a:bodyPr/>
            <a:lstStyle/>
            <a:p>
              <a:endParaRPr lang="zh-CN" altLang="en-US"/>
            </a:p>
          </p:txBody>
        </p:sp>
        <p:sp>
          <p:nvSpPr>
            <p:cNvPr id="44054" name="AutoShape 124"/>
            <p:cNvSpPr>
              <a:spLocks noChangeArrowheads="1"/>
            </p:cNvSpPr>
            <p:nvPr/>
          </p:nvSpPr>
          <p:spPr bwMode="auto">
            <a:xfrm>
              <a:off x="1573" y="11736"/>
              <a:ext cx="1260" cy="624"/>
            </a:xfrm>
            <a:prstGeom prst="wedgeRectCallout">
              <a:avLst>
                <a:gd name="adj1" fmla="val 40157"/>
                <a:gd name="adj2" fmla="val 107694"/>
              </a:avLst>
            </a:prstGeom>
            <a:solidFill>
              <a:srgbClr val="66FFCC"/>
            </a:solidFill>
            <a:ln w="9525">
              <a:solidFill>
                <a:srgbClr val="000000"/>
              </a:solidFill>
              <a:miter lim="800000"/>
              <a:headEnd/>
              <a:tailEnd/>
            </a:ln>
          </p:spPr>
          <p:txBody>
            <a:bodyPr/>
            <a:lstStyle/>
            <a:p>
              <a:r>
                <a:rPr lang="en-US" altLang="zh-CN" sz="1800">
                  <a:solidFill>
                    <a:srgbClr val="000000"/>
                  </a:solidFill>
                  <a:latin typeface="宋体" pitchFamily="2" charset="-122"/>
                  <a:ea typeface="宋体" pitchFamily="2" charset="-122"/>
                </a:rPr>
                <a:t>SPOOLing</a:t>
              </a:r>
            </a:p>
            <a:p>
              <a:r>
                <a:rPr lang="zh-CN" altLang="en-US" sz="1800">
                  <a:solidFill>
                    <a:srgbClr val="000000"/>
                  </a:solidFill>
                  <a:latin typeface="宋体" pitchFamily="2" charset="-122"/>
                  <a:ea typeface="宋体" pitchFamily="2" charset="-122"/>
                </a:rPr>
                <a:t>作业预输入</a:t>
              </a:r>
            </a:p>
            <a:p>
              <a:endParaRPr lang="en-US" altLang="zh-CN" sz="1800">
                <a:ea typeface="宋体" pitchFamily="2" charset="-122"/>
              </a:endParaRPr>
            </a:p>
          </p:txBody>
        </p:sp>
        <p:sp>
          <p:nvSpPr>
            <p:cNvPr id="44055" name="AutoShape 125"/>
            <p:cNvSpPr>
              <a:spLocks noChangeArrowheads="1"/>
            </p:cNvSpPr>
            <p:nvPr/>
          </p:nvSpPr>
          <p:spPr bwMode="auto">
            <a:xfrm>
              <a:off x="9133" y="11580"/>
              <a:ext cx="1260" cy="624"/>
            </a:xfrm>
            <a:prstGeom prst="wedgeRectCallout">
              <a:avLst>
                <a:gd name="adj1" fmla="val -44366"/>
                <a:gd name="adj2" fmla="val 136537"/>
              </a:avLst>
            </a:prstGeom>
            <a:solidFill>
              <a:srgbClr val="66FFCC"/>
            </a:solidFill>
            <a:ln w="9525">
              <a:solidFill>
                <a:srgbClr val="000000"/>
              </a:solidFill>
              <a:miter lim="800000"/>
              <a:headEnd/>
              <a:tailEnd/>
            </a:ln>
          </p:spPr>
          <p:txBody>
            <a:bodyPr/>
            <a:lstStyle/>
            <a:p>
              <a:r>
                <a:rPr lang="en-US" altLang="zh-CN" sz="1800">
                  <a:solidFill>
                    <a:srgbClr val="000000"/>
                  </a:solidFill>
                  <a:latin typeface="宋体" pitchFamily="2" charset="-122"/>
                  <a:ea typeface="宋体" pitchFamily="2" charset="-122"/>
                </a:rPr>
                <a:t>SPOOLing</a:t>
              </a:r>
            </a:p>
            <a:p>
              <a:r>
                <a:rPr lang="zh-CN" altLang="en-US" sz="1800">
                  <a:solidFill>
                    <a:srgbClr val="000000"/>
                  </a:solidFill>
                  <a:latin typeface="宋体" pitchFamily="2" charset="-122"/>
                  <a:ea typeface="宋体" pitchFamily="2" charset="-122"/>
                </a:rPr>
                <a:t>作业缓输出</a:t>
              </a:r>
            </a:p>
            <a:p>
              <a:endParaRPr lang="en-US" altLang="zh-CN" sz="1800">
                <a:ea typeface="宋体" pitchFamily="2" charset="-122"/>
              </a:endParaRPr>
            </a:p>
          </p:txBody>
        </p:sp>
      </p:grpSp>
    </p:spTree>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838200"/>
            <a:ext cx="7543800" cy="762000"/>
          </a:xfrm>
        </p:spPr>
        <p:txBody>
          <a:bodyPr/>
          <a:lstStyle/>
          <a:p>
            <a:pPr eaLnBrk="1" hangingPunct="1"/>
            <a:r>
              <a:rPr lang="zh-CN" altLang="en-US" sz="4800" smtClean="0">
                <a:solidFill>
                  <a:srgbClr val="FF0000"/>
                </a:solidFill>
                <a:latin typeface="仿宋_GB2312" pitchFamily="49" charset="-122"/>
                <a:ea typeface="仿宋_GB2312" pitchFamily="49" charset="-122"/>
              </a:rPr>
              <a:t>处理器管理</a:t>
            </a:r>
            <a:r>
              <a:rPr lang="en-US" altLang="zh-CN" sz="4800" smtClean="0">
                <a:solidFill>
                  <a:srgbClr val="FF0000"/>
                </a:solidFill>
                <a:latin typeface="仿宋_GB2312" pitchFamily="49" charset="-122"/>
                <a:ea typeface="仿宋_GB2312" pitchFamily="49" charset="-122"/>
              </a:rPr>
              <a:t>(14)</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grpSp>
        <p:nvGrpSpPr>
          <p:cNvPr id="45059" name="Group 34"/>
          <p:cNvGrpSpPr>
            <a:grpSpLocks/>
          </p:cNvGrpSpPr>
          <p:nvPr/>
        </p:nvGrpSpPr>
        <p:grpSpPr bwMode="auto">
          <a:xfrm>
            <a:off x="1143000" y="1371600"/>
            <a:ext cx="7467600" cy="4876800"/>
            <a:chOff x="720" y="864"/>
            <a:chExt cx="4704" cy="3072"/>
          </a:xfrm>
        </p:grpSpPr>
        <p:sp>
          <p:nvSpPr>
            <p:cNvPr id="226318" name="Text Box 14"/>
            <p:cNvSpPr txBox="1">
              <a:spLocks noChangeArrowheads="1"/>
            </p:cNvSpPr>
            <p:nvPr/>
          </p:nvSpPr>
          <p:spPr bwMode="auto">
            <a:xfrm>
              <a:off x="2395" y="864"/>
              <a:ext cx="1222" cy="68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处理器</a:t>
              </a:r>
            </a:p>
            <a:p>
              <a:pPr eaLnBrk="0" hangingPunct="0">
                <a:defRPr/>
              </a:pPr>
              <a:r>
                <a:rPr kumimoji="0" lang="zh-CN" altLang="en-US" sz="2800" b="1">
                  <a:solidFill>
                    <a:srgbClr val="008000"/>
                  </a:solidFill>
                  <a:latin typeface="仿宋_GB2312" pitchFamily="49" charset="-122"/>
                </a:rPr>
                <a:t> 调度类型</a:t>
              </a:r>
            </a:p>
          </p:txBody>
        </p:sp>
        <p:sp>
          <p:nvSpPr>
            <p:cNvPr id="226319" name="Text Box 15"/>
            <p:cNvSpPr txBox="1">
              <a:spLocks noChangeArrowheads="1"/>
            </p:cNvSpPr>
            <p:nvPr/>
          </p:nvSpPr>
          <p:spPr bwMode="auto">
            <a:xfrm>
              <a:off x="960" y="1940"/>
              <a:ext cx="1222" cy="63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高级调度</a:t>
              </a:r>
            </a:p>
            <a:p>
              <a:pPr eaLnBrk="0" hangingPunct="0">
                <a:defRPr/>
              </a:pPr>
              <a:r>
                <a:rPr kumimoji="0" lang="en-US" altLang="zh-CN" sz="2400" b="1">
                  <a:solidFill>
                    <a:srgbClr val="008000"/>
                  </a:solidFill>
                  <a:latin typeface="仿宋_GB2312" pitchFamily="49" charset="-122"/>
                </a:rPr>
                <a:t>(</a:t>
              </a:r>
              <a:r>
                <a:rPr kumimoji="0" lang="zh-CN" altLang="en-US" sz="2400" b="1">
                  <a:solidFill>
                    <a:srgbClr val="008000"/>
                  </a:solidFill>
                  <a:latin typeface="仿宋_GB2312" pitchFamily="49" charset="-122"/>
                </a:rPr>
                <a:t>作业调度</a:t>
              </a:r>
              <a:r>
                <a:rPr kumimoji="0" lang="en-US" altLang="zh-CN" sz="2400" b="1">
                  <a:solidFill>
                    <a:srgbClr val="008000"/>
                  </a:solidFill>
                  <a:latin typeface="仿宋_GB2312" pitchFamily="49" charset="-122"/>
                </a:rPr>
                <a:t>)</a:t>
              </a:r>
            </a:p>
          </p:txBody>
        </p:sp>
        <p:sp>
          <p:nvSpPr>
            <p:cNvPr id="226320" name="Line 16"/>
            <p:cNvSpPr>
              <a:spLocks noChangeShapeType="1"/>
            </p:cNvSpPr>
            <p:nvPr/>
          </p:nvSpPr>
          <p:spPr bwMode="auto">
            <a:xfrm>
              <a:off x="2924" y="1505"/>
              <a:ext cx="0" cy="21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26321" name="Text Box 17"/>
            <p:cNvSpPr txBox="1">
              <a:spLocks noChangeArrowheads="1"/>
            </p:cNvSpPr>
            <p:nvPr/>
          </p:nvSpPr>
          <p:spPr bwMode="auto">
            <a:xfrm>
              <a:off x="4174" y="1940"/>
              <a:ext cx="1250" cy="57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中级调度</a:t>
              </a:r>
            </a:p>
            <a:p>
              <a:pPr eaLnBrk="0" hangingPunct="0">
                <a:defRPr/>
              </a:pPr>
              <a:r>
                <a:rPr kumimoji="0" lang="zh-CN" altLang="en-US" sz="2400" b="1">
                  <a:solidFill>
                    <a:srgbClr val="008000"/>
                  </a:solidFill>
                  <a:latin typeface="仿宋_GB2312" pitchFamily="49" charset="-122"/>
                </a:rPr>
                <a:t> </a:t>
              </a:r>
              <a:r>
                <a:rPr kumimoji="0" lang="en-US" altLang="zh-CN" sz="2400" b="1">
                  <a:solidFill>
                    <a:srgbClr val="008000"/>
                  </a:solidFill>
                  <a:latin typeface="仿宋_GB2312" pitchFamily="49" charset="-122"/>
                </a:rPr>
                <a:t>(</a:t>
              </a:r>
              <a:r>
                <a:rPr kumimoji="0" lang="zh-CN" altLang="en-US" sz="2400" b="1">
                  <a:solidFill>
                    <a:srgbClr val="008000"/>
                  </a:solidFill>
                  <a:latin typeface="仿宋_GB2312" pitchFamily="49" charset="-122"/>
                </a:rPr>
                <a:t>内外对换</a:t>
              </a:r>
              <a:r>
                <a:rPr kumimoji="0" lang="en-US" altLang="zh-CN" sz="2400" b="1">
                  <a:solidFill>
                    <a:srgbClr val="008000"/>
                  </a:solidFill>
                  <a:latin typeface="仿宋_GB2312" pitchFamily="49" charset="-122"/>
                </a:rPr>
                <a:t>)</a:t>
              </a:r>
            </a:p>
          </p:txBody>
        </p:sp>
        <p:sp>
          <p:nvSpPr>
            <p:cNvPr id="226322" name="Text Box 18"/>
            <p:cNvSpPr txBox="1">
              <a:spLocks noChangeArrowheads="1"/>
            </p:cNvSpPr>
            <p:nvPr/>
          </p:nvSpPr>
          <p:spPr bwMode="auto">
            <a:xfrm>
              <a:off x="2568" y="1940"/>
              <a:ext cx="1262" cy="57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a:t>
              </a:r>
              <a:r>
                <a:rPr kumimoji="0" lang="zh-CN" altLang="en-US" b="1">
                  <a:solidFill>
                    <a:srgbClr val="008000"/>
                  </a:solidFill>
                  <a:latin typeface="仿宋_GB2312" pitchFamily="49" charset="-122"/>
                </a:rPr>
                <a:t>低级调度</a:t>
              </a:r>
              <a:r>
                <a:rPr kumimoji="0" lang="en-US" altLang="zh-CN" b="1">
                  <a:solidFill>
                    <a:srgbClr val="008000"/>
                  </a:solidFill>
                  <a:latin typeface="仿宋_GB2312" pitchFamily="49" charset="-122"/>
                </a:rPr>
                <a:t>(</a:t>
              </a:r>
              <a:r>
                <a:rPr kumimoji="0" lang="zh-CN" altLang="en-US" b="1">
                  <a:solidFill>
                    <a:srgbClr val="008000"/>
                  </a:solidFill>
                  <a:latin typeface="仿宋_GB2312" pitchFamily="49" charset="-122"/>
                </a:rPr>
                <a:t>进 </a:t>
              </a:r>
            </a:p>
            <a:p>
              <a:pPr eaLnBrk="0" hangingPunct="0">
                <a:defRPr/>
              </a:pPr>
              <a:r>
                <a:rPr kumimoji="0" lang="zh-CN" altLang="en-US" b="1">
                  <a:solidFill>
                    <a:srgbClr val="008000"/>
                  </a:solidFill>
                  <a:latin typeface="仿宋_GB2312" pitchFamily="49" charset="-122"/>
                </a:rPr>
                <a:t> 程</a:t>
              </a:r>
              <a:r>
                <a:rPr kumimoji="0" lang="en-US" altLang="zh-CN" b="1">
                  <a:solidFill>
                    <a:srgbClr val="008000"/>
                  </a:solidFill>
                  <a:latin typeface="仿宋_GB2312" pitchFamily="49" charset="-122"/>
                </a:rPr>
                <a:t>/</a:t>
              </a:r>
              <a:r>
                <a:rPr kumimoji="0" lang="zh-CN" altLang="en-US" b="1">
                  <a:solidFill>
                    <a:srgbClr val="008000"/>
                  </a:solidFill>
                  <a:latin typeface="仿宋_GB2312" pitchFamily="49" charset="-122"/>
                </a:rPr>
                <a:t>线程调度</a:t>
              </a:r>
              <a:r>
                <a:rPr kumimoji="0" lang="en-US" altLang="zh-CN" b="1">
                  <a:solidFill>
                    <a:srgbClr val="008000"/>
                  </a:solidFill>
                  <a:latin typeface="仿宋_GB2312" pitchFamily="49" charset="-122"/>
                </a:rPr>
                <a:t>)</a:t>
              </a:r>
            </a:p>
          </p:txBody>
        </p:sp>
        <p:sp>
          <p:nvSpPr>
            <p:cNvPr id="226323" name="Text Box 19"/>
            <p:cNvSpPr txBox="1">
              <a:spLocks noChangeArrowheads="1"/>
            </p:cNvSpPr>
            <p:nvPr/>
          </p:nvSpPr>
          <p:spPr bwMode="auto">
            <a:xfrm>
              <a:off x="2023" y="2811"/>
              <a:ext cx="1070" cy="32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剥夺式</a:t>
              </a:r>
            </a:p>
            <a:p>
              <a:pPr eaLnBrk="0" hangingPunct="0">
                <a:defRPr/>
              </a:pPr>
              <a:endParaRPr kumimoji="0" lang="en-US" altLang="zh-CN" sz="2400" b="1">
                <a:solidFill>
                  <a:srgbClr val="008000"/>
                </a:solidFill>
                <a:latin typeface="仿宋_GB2312" pitchFamily="49" charset="-122"/>
              </a:endParaRPr>
            </a:p>
          </p:txBody>
        </p:sp>
        <p:sp>
          <p:nvSpPr>
            <p:cNvPr id="226324" name="Text Box 20"/>
            <p:cNvSpPr txBox="1">
              <a:spLocks noChangeArrowheads="1"/>
            </p:cNvSpPr>
            <p:nvPr/>
          </p:nvSpPr>
          <p:spPr bwMode="auto">
            <a:xfrm>
              <a:off x="3130" y="2811"/>
              <a:ext cx="1072" cy="32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非剥夺式</a:t>
              </a:r>
            </a:p>
            <a:p>
              <a:pPr eaLnBrk="0" hangingPunct="0">
                <a:defRPr/>
              </a:pPr>
              <a:endParaRPr kumimoji="0" lang="en-US" altLang="zh-CN" sz="900" b="1">
                <a:solidFill>
                  <a:srgbClr val="008000"/>
                </a:solidFill>
                <a:latin typeface="仿宋_GB2312" pitchFamily="49" charset="-122"/>
              </a:endParaRPr>
            </a:p>
          </p:txBody>
        </p:sp>
        <p:sp>
          <p:nvSpPr>
            <p:cNvPr id="226325" name="Text Box 21"/>
            <p:cNvSpPr txBox="1">
              <a:spLocks noChangeArrowheads="1"/>
            </p:cNvSpPr>
            <p:nvPr/>
          </p:nvSpPr>
          <p:spPr bwMode="auto">
            <a:xfrm>
              <a:off x="1790" y="3367"/>
              <a:ext cx="850" cy="569"/>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优先级</a:t>
              </a:r>
            </a:p>
            <a:p>
              <a:pPr eaLnBrk="0" hangingPunct="0">
                <a:defRPr/>
              </a:pPr>
              <a:r>
                <a:rPr kumimoji="0" lang="zh-CN" altLang="en-US" sz="2400" b="1">
                  <a:solidFill>
                    <a:srgbClr val="008000"/>
                  </a:solidFill>
                  <a:latin typeface="仿宋_GB2312" pitchFamily="49" charset="-122"/>
                </a:rPr>
                <a:t>  剥夺</a:t>
              </a:r>
            </a:p>
            <a:p>
              <a:pPr eaLnBrk="0" hangingPunct="0">
                <a:defRPr/>
              </a:pPr>
              <a:endParaRPr kumimoji="0" lang="en-US" altLang="zh-CN" sz="2400" b="1">
                <a:solidFill>
                  <a:srgbClr val="008000"/>
                </a:solidFill>
                <a:latin typeface="仿宋_GB2312" pitchFamily="49" charset="-122"/>
              </a:endParaRPr>
            </a:p>
          </p:txBody>
        </p:sp>
        <p:sp>
          <p:nvSpPr>
            <p:cNvPr id="226326" name="Text Box 22"/>
            <p:cNvSpPr txBox="1">
              <a:spLocks noChangeArrowheads="1"/>
            </p:cNvSpPr>
            <p:nvPr/>
          </p:nvSpPr>
          <p:spPr bwMode="auto">
            <a:xfrm>
              <a:off x="2763" y="3355"/>
              <a:ext cx="837" cy="58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时间片</a:t>
              </a:r>
            </a:p>
            <a:p>
              <a:pPr eaLnBrk="0" hangingPunct="0">
                <a:defRPr/>
              </a:pPr>
              <a:r>
                <a:rPr kumimoji="0" lang="zh-CN" altLang="en-US" sz="2400" b="1">
                  <a:solidFill>
                    <a:srgbClr val="008000"/>
                  </a:solidFill>
                  <a:latin typeface="仿宋_GB2312" pitchFamily="49" charset="-122"/>
                </a:rPr>
                <a:t> 剥夺</a:t>
              </a:r>
            </a:p>
            <a:p>
              <a:pPr eaLnBrk="0" hangingPunct="0">
                <a:defRPr/>
              </a:pPr>
              <a:endParaRPr kumimoji="0" lang="en-US" altLang="zh-CN" sz="2400" b="1">
                <a:solidFill>
                  <a:srgbClr val="008000"/>
                </a:solidFill>
                <a:latin typeface="仿宋_GB2312" pitchFamily="49" charset="-122"/>
              </a:endParaRPr>
            </a:p>
          </p:txBody>
        </p:sp>
        <p:sp>
          <p:nvSpPr>
            <p:cNvPr id="226327" name="Line 23"/>
            <p:cNvSpPr>
              <a:spLocks noChangeShapeType="1"/>
            </p:cNvSpPr>
            <p:nvPr/>
          </p:nvSpPr>
          <p:spPr bwMode="auto">
            <a:xfrm>
              <a:off x="1496" y="1723"/>
              <a:ext cx="3214"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26328" name="Line 24"/>
            <p:cNvSpPr>
              <a:spLocks noChangeShapeType="1"/>
            </p:cNvSpPr>
            <p:nvPr/>
          </p:nvSpPr>
          <p:spPr bwMode="auto">
            <a:xfrm>
              <a:off x="1496" y="1723"/>
              <a:ext cx="0" cy="217"/>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29" name="Line 25"/>
            <p:cNvSpPr>
              <a:spLocks noChangeShapeType="1"/>
            </p:cNvSpPr>
            <p:nvPr/>
          </p:nvSpPr>
          <p:spPr bwMode="auto">
            <a:xfrm>
              <a:off x="2924" y="1723"/>
              <a:ext cx="0" cy="217"/>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0" name="Line 26"/>
            <p:cNvSpPr>
              <a:spLocks noChangeShapeType="1"/>
            </p:cNvSpPr>
            <p:nvPr/>
          </p:nvSpPr>
          <p:spPr bwMode="auto">
            <a:xfrm>
              <a:off x="4710" y="1723"/>
              <a:ext cx="0" cy="217"/>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1" name="Line 27"/>
            <p:cNvSpPr>
              <a:spLocks noChangeShapeType="1"/>
            </p:cNvSpPr>
            <p:nvPr/>
          </p:nvSpPr>
          <p:spPr bwMode="auto">
            <a:xfrm flipH="1">
              <a:off x="2568" y="2484"/>
              <a:ext cx="534" cy="327"/>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2" name="Line 28"/>
            <p:cNvSpPr>
              <a:spLocks noChangeShapeType="1"/>
            </p:cNvSpPr>
            <p:nvPr/>
          </p:nvSpPr>
          <p:spPr bwMode="auto">
            <a:xfrm>
              <a:off x="3102" y="2484"/>
              <a:ext cx="536" cy="327"/>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3" name="Line 29"/>
            <p:cNvSpPr>
              <a:spLocks noChangeShapeType="1"/>
            </p:cNvSpPr>
            <p:nvPr/>
          </p:nvSpPr>
          <p:spPr bwMode="auto">
            <a:xfrm flipH="1">
              <a:off x="2210" y="3137"/>
              <a:ext cx="358" cy="218"/>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4" name="Line 30"/>
            <p:cNvSpPr>
              <a:spLocks noChangeShapeType="1"/>
            </p:cNvSpPr>
            <p:nvPr/>
          </p:nvSpPr>
          <p:spPr bwMode="auto">
            <a:xfrm>
              <a:off x="2568" y="3137"/>
              <a:ext cx="552" cy="223"/>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26336" name="Text Box 32"/>
            <p:cNvSpPr txBox="1">
              <a:spLocks noChangeArrowheads="1"/>
            </p:cNvSpPr>
            <p:nvPr/>
          </p:nvSpPr>
          <p:spPr bwMode="auto">
            <a:xfrm>
              <a:off x="720" y="3367"/>
              <a:ext cx="850" cy="569"/>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短进程</a:t>
              </a:r>
            </a:p>
            <a:p>
              <a:pPr eaLnBrk="0" hangingPunct="0">
                <a:defRPr/>
              </a:pPr>
              <a:r>
                <a:rPr kumimoji="0" lang="zh-CN" altLang="en-US" sz="2400" b="1">
                  <a:solidFill>
                    <a:srgbClr val="008000"/>
                  </a:solidFill>
                  <a:latin typeface="仿宋_GB2312" pitchFamily="49" charset="-122"/>
                </a:rPr>
                <a:t> 优先</a:t>
              </a:r>
            </a:p>
            <a:p>
              <a:pPr eaLnBrk="0" hangingPunct="0">
                <a:defRPr/>
              </a:pPr>
              <a:r>
                <a:rPr kumimoji="0" lang="zh-CN" altLang="en-US" sz="2400" b="1">
                  <a:solidFill>
                    <a:srgbClr val="008000"/>
                  </a:solidFill>
                  <a:latin typeface="仿宋_GB2312" pitchFamily="49" charset="-122"/>
                </a:rPr>
                <a:t> </a:t>
              </a:r>
            </a:p>
            <a:p>
              <a:pPr eaLnBrk="0" hangingPunct="0">
                <a:defRPr/>
              </a:pPr>
              <a:endParaRPr kumimoji="0" lang="en-US" altLang="zh-CN" sz="2400" b="1">
                <a:solidFill>
                  <a:srgbClr val="008000"/>
                </a:solidFill>
                <a:latin typeface="仿宋_GB2312" pitchFamily="49" charset="-122"/>
              </a:endParaRPr>
            </a:p>
          </p:txBody>
        </p:sp>
        <p:sp>
          <p:nvSpPr>
            <p:cNvPr id="226337" name="Line 33"/>
            <p:cNvSpPr>
              <a:spLocks noChangeShapeType="1"/>
            </p:cNvSpPr>
            <p:nvPr/>
          </p:nvSpPr>
          <p:spPr bwMode="auto">
            <a:xfrm flipH="1">
              <a:off x="1104" y="3120"/>
              <a:ext cx="1392" cy="240"/>
            </a:xfrm>
            <a:prstGeom prst="line">
              <a:avLst/>
            </a:prstGeom>
            <a:noFill/>
            <a:ln w="12700" cap="sq">
              <a:solidFill>
                <a:schemeClr val="tx1"/>
              </a:solidFill>
              <a:round/>
              <a:headEnd type="none" w="sm" len="sm"/>
              <a:tailEnd type="triangle" w="sm" len="sm"/>
            </a:ln>
            <a:effectLst>
              <a:outerShdw dist="107763" dir="2700000" algn="ctr" rotWithShape="0">
                <a:schemeClr val="bg2"/>
              </a:outerShdw>
            </a:effectLst>
          </p:spPr>
          <p:txBody>
            <a:bodyPr wrap="none"/>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76200"/>
            <a:ext cx="7772400" cy="1143000"/>
          </a:xfrm>
        </p:spPr>
        <p:txBody>
          <a:bodyPr/>
          <a:lstStyle/>
          <a:p>
            <a:pPr eaLnBrk="1" hangingPunct="1"/>
            <a:r>
              <a:rPr lang="zh-CN" altLang="en-US" smtClean="0">
                <a:solidFill>
                  <a:srgbClr val="FF0000"/>
                </a:solidFill>
                <a:ea typeface="仿宋_GB2312" pitchFamily="49" charset="-122"/>
              </a:rPr>
              <a:t>处理器管理</a:t>
            </a:r>
            <a:r>
              <a:rPr lang="en-US" altLang="zh-CN" smtClean="0">
                <a:solidFill>
                  <a:srgbClr val="FF0000"/>
                </a:solidFill>
                <a:ea typeface="仿宋_GB2312" pitchFamily="49" charset="-122"/>
              </a:rPr>
              <a:t>(15)</a:t>
            </a:r>
            <a:endParaRPr lang="en-US" altLang="zh-CN" smtClean="0">
              <a:solidFill>
                <a:srgbClr val="FF0000"/>
              </a:solidFill>
              <a:ea typeface="华文新魏" pitchFamily="2" charset="-122"/>
            </a:endParaRPr>
          </a:p>
        </p:txBody>
      </p:sp>
      <p:sp>
        <p:nvSpPr>
          <p:cNvPr id="474116" name="Text Box 4"/>
          <p:cNvSpPr txBox="1">
            <a:spLocks noChangeArrowheads="1"/>
          </p:cNvSpPr>
          <p:nvPr/>
        </p:nvSpPr>
        <p:spPr bwMode="auto">
          <a:xfrm>
            <a:off x="684213" y="1844675"/>
            <a:ext cx="1030287" cy="27146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en-US" sz="2400" dirty="0">
                <a:solidFill>
                  <a:srgbClr val="0033CC"/>
                </a:solidFill>
                <a:latin typeface="仿宋_GB2312" pitchFamily="49" charset="-122"/>
              </a:rPr>
              <a:t>作业</a:t>
            </a:r>
            <a:r>
              <a:rPr lang="en-US" altLang="zh-CN" sz="2400" dirty="0">
                <a:solidFill>
                  <a:srgbClr val="0033CC"/>
                </a:solidFill>
                <a:latin typeface="仿宋_GB2312" pitchFamily="49" charset="-122"/>
              </a:rPr>
              <a:t>/</a:t>
            </a:r>
            <a:r>
              <a:rPr lang="zh-CN" altLang="en-US" sz="2400" dirty="0">
                <a:solidFill>
                  <a:srgbClr val="0033CC"/>
                </a:solidFill>
                <a:latin typeface="仿宋_GB2312" pitchFamily="49" charset="-122"/>
              </a:rPr>
              <a:t>进程</a:t>
            </a:r>
            <a:r>
              <a:rPr lang="en-US" altLang="zh-CN" sz="2400" dirty="0">
                <a:solidFill>
                  <a:srgbClr val="0033CC"/>
                </a:solidFill>
                <a:latin typeface="仿宋_GB2312" pitchFamily="49" charset="-122"/>
              </a:rPr>
              <a:t>/</a:t>
            </a:r>
            <a:r>
              <a:rPr lang="zh-CN" altLang="en-US" sz="2400" dirty="0">
                <a:solidFill>
                  <a:srgbClr val="0033CC"/>
                </a:solidFill>
                <a:latin typeface="仿宋_GB2312" pitchFamily="49" charset="-122"/>
              </a:rPr>
              <a:t>线程</a:t>
            </a:r>
          </a:p>
          <a:p>
            <a:pPr eaLnBrk="0" hangingPunct="0">
              <a:defRPr/>
            </a:pPr>
            <a:r>
              <a:rPr lang="zh-CN" altLang="en-US" sz="2400" dirty="0">
                <a:solidFill>
                  <a:srgbClr val="0033CC"/>
                </a:solidFill>
                <a:latin typeface="仿宋_GB2312" pitchFamily="49" charset="-122"/>
              </a:rPr>
              <a:t>调度算法</a:t>
            </a:r>
          </a:p>
        </p:txBody>
      </p:sp>
      <p:sp>
        <p:nvSpPr>
          <p:cNvPr id="474117" name="Text Box 5"/>
          <p:cNvSpPr txBox="1">
            <a:spLocks noChangeArrowheads="1"/>
          </p:cNvSpPr>
          <p:nvPr/>
        </p:nvSpPr>
        <p:spPr bwMode="auto">
          <a:xfrm>
            <a:off x="2641600" y="2324100"/>
            <a:ext cx="1801813" cy="72390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en-US" dirty="0">
                <a:solidFill>
                  <a:srgbClr val="0033CC"/>
                </a:solidFill>
                <a:latin typeface="仿宋_GB2312" pitchFamily="49" charset="-122"/>
              </a:rPr>
              <a:t>  单</a:t>
            </a:r>
            <a:r>
              <a:rPr lang="en-US" altLang="zh-CN" dirty="0">
                <a:solidFill>
                  <a:srgbClr val="0033CC"/>
                </a:solidFill>
                <a:latin typeface="仿宋_GB2312" pitchFamily="49" charset="-122"/>
              </a:rPr>
              <a:t>CPU</a:t>
            </a:r>
            <a:r>
              <a:rPr lang="zh-CN" altLang="en-US" dirty="0">
                <a:solidFill>
                  <a:srgbClr val="0033CC"/>
                </a:solidFill>
                <a:latin typeface="仿宋_GB2312" pitchFamily="49" charset="-122"/>
              </a:rPr>
              <a:t>调度</a:t>
            </a:r>
          </a:p>
        </p:txBody>
      </p:sp>
      <p:sp>
        <p:nvSpPr>
          <p:cNvPr id="474120" name="Text Box 8"/>
          <p:cNvSpPr txBox="1">
            <a:spLocks noChangeArrowheads="1"/>
          </p:cNvSpPr>
          <p:nvPr/>
        </p:nvSpPr>
        <p:spPr bwMode="auto">
          <a:xfrm>
            <a:off x="5435600" y="1844675"/>
            <a:ext cx="2411413" cy="28082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en-US" dirty="0">
                <a:solidFill>
                  <a:srgbClr val="0033CC"/>
                </a:solidFill>
                <a:latin typeface="仿宋_GB2312" pitchFamily="49" charset="-122"/>
              </a:rPr>
              <a:t>先来先服务</a:t>
            </a:r>
          </a:p>
          <a:p>
            <a:pPr algn="just" eaLnBrk="0" hangingPunct="0">
              <a:defRPr/>
            </a:pPr>
            <a:r>
              <a:rPr lang="zh-CN" altLang="en-US" dirty="0">
                <a:solidFill>
                  <a:srgbClr val="0033CC"/>
                </a:solidFill>
                <a:latin typeface="仿宋_GB2312" pitchFamily="49" charset="-122"/>
              </a:rPr>
              <a:t>短作业</a:t>
            </a:r>
            <a:r>
              <a:rPr lang="en-US" altLang="zh-CN" dirty="0">
                <a:solidFill>
                  <a:srgbClr val="0033CC"/>
                </a:solidFill>
                <a:latin typeface="仿宋_GB2312" pitchFamily="49" charset="-122"/>
              </a:rPr>
              <a:t>/</a:t>
            </a:r>
            <a:r>
              <a:rPr lang="zh-CN" altLang="en-US" dirty="0">
                <a:solidFill>
                  <a:srgbClr val="0033CC"/>
                </a:solidFill>
                <a:latin typeface="仿宋_GB2312" pitchFamily="49" charset="-122"/>
              </a:rPr>
              <a:t>进程优先</a:t>
            </a:r>
            <a:endParaRPr lang="en-US" altLang="zh-CN" dirty="0">
              <a:solidFill>
                <a:srgbClr val="0033CC"/>
              </a:solidFill>
              <a:latin typeface="仿宋_GB2312" pitchFamily="49" charset="-122"/>
            </a:endParaRPr>
          </a:p>
          <a:p>
            <a:pPr algn="just" eaLnBrk="0" hangingPunct="0">
              <a:defRPr/>
            </a:pPr>
            <a:r>
              <a:rPr lang="zh-CN" altLang="zh-CN" dirty="0">
                <a:solidFill>
                  <a:srgbClr val="0033CC"/>
                </a:solidFill>
                <a:latin typeface="仿宋_GB2312" pitchFamily="49" charset="-122"/>
              </a:rPr>
              <a:t>最短剩余时间优先</a:t>
            </a:r>
            <a:endParaRPr lang="zh-CN" altLang="en-US" dirty="0">
              <a:solidFill>
                <a:srgbClr val="0033CC"/>
              </a:solidFill>
              <a:latin typeface="仿宋_GB2312" pitchFamily="49" charset="-122"/>
            </a:endParaRPr>
          </a:p>
          <a:p>
            <a:pPr algn="just" eaLnBrk="0" hangingPunct="0">
              <a:defRPr/>
            </a:pPr>
            <a:r>
              <a:rPr lang="zh-CN" altLang="en-US" dirty="0">
                <a:solidFill>
                  <a:srgbClr val="0033CC"/>
                </a:solidFill>
                <a:latin typeface="仿宋_GB2312" pitchFamily="49" charset="-122"/>
              </a:rPr>
              <a:t>时间片轮转法</a:t>
            </a:r>
          </a:p>
          <a:p>
            <a:pPr algn="just" eaLnBrk="0" hangingPunct="0">
              <a:defRPr/>
            </a:pPr>
            <a:r>
              <a:rPr lang="zh-CN" altLang="en-US" dirty="0">
                <a:solidFill>
                  <a:srgbClr val="0033CC"/>
                </a:solidFill>
                <a:latin typeface="仿宋_GB2312" pitchFamily="49" charset="-122"/>
              </a:rPr>
              <a:t>优先级法</a:t>
            </a:r>
          </a:p>
          <a:p>
            <a:pPr algn="just" eaLnBrk="0" hangingPunct="0">
              <a:defRPr/>
            </a:pPr>
            <a:r>
              <a:rPr lang="zh-CN" altLang="zh-CN" dirty="0">
                <a:solidFill>
                  <a:srgbClr val="0033CC"/>
                </a:solidFill>
                <a:latin typeface="仿宋_GB2312" pitchFamily="49" charset="-122"/>
              </a:rPr>
              <a:t>最</a:t>
            </a:r>
            <a:r>
              <a:rPr lang="zh-CN" altLang="en-US" dirty="0">
                <a:solidFill>
                  <a:srgbClr val="0033CC"/>
                </a:solidFill>
                <a:latin typeface="仿宋_GB2312" pitchFamily="49" charset="-122"/>
              </a:rPr>
              <a:t>高响应比法</a:t>
            </a:r>
          </a:p>
          <a:p>
            <a:pPr algn="just" eaLnBrk="0" hangingPunct="0">
              <a:defRPr/>
            </a:pPr>
            <a:r>
              <a:rPr lang="zh-CN" altLang="en-US" dirty="0">
                <a:solidFill>
                  <a:srgbClr val="0033CC"/>
                </a:solidFill>
                <a:latin typeface="仿宋_GB2312" pitchFamily="49" charset="-122"/>
              </a:rPr>
              <a:t>多级反馈队列</a:t>
            </a:r>
          </a:p>
        </p:txBody>
      </p:sp>
      <p:sp>
        <p:nvSpPr>
          <p:cNvPr id="474126" name="Line 14"/>
          <p:cNvSpPr>
            <a:spLocks noChangeShapeType="1"/>
          </p:cNvSpPr>
          <p:nvPr/>
        </p:nvSpPr>
        <p:spPr bwMode="auto">
          <a:xfrm>
            <a:off x="4443413" y="2743200"/>
            <a:ext cx="1030287" cy="158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74130" name="Line 18"/>
          <p:cNvSpPr>
            <a:spLocks noChangeShapeType="1"/>
          </p:cNvSpPr>
          <p:nvPr/>
        </p:nvSpPr>
        <p:spPr bwMode="auto">
          <a:xfrm flipV="1">
            <a:off x="1692275" y="2781300"/>
            <a:ext cx="936625"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Tree>
  </p:cSld>
  <p:clrMapOvr>
    <a:masterClrMapping/>
  </p:clrMapOvr>
  <p:transition>
    <p:check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68313" y="260350"/>
            <a:ext cx="7772400" cy="1143000"/>
          </a:xfrm>
        </p:spPr>
        <p:txBody>
          <a:bodyPr/>
          <a:lstStyle/>
          <a:p>
            <a:r>
              <a:rPr lang="zh-CN" altLang="en-US" sz="4000" smtClean="0">
                <a:solidFill>
                  <a:srgbClr val="FF0000"/>
                </a:solidFill>
                <a:ea typeface="仿宋_GB2312" pitchFamily="49" charset="-122"/>
              </a:rPr>
              <a:t>处理器管理</a:t>
            </a:r>
            <a:r>
              <a:rPr lang="en-US" altLang="zh-CN" sz="4000" smtClean="0">
                <a:solidFill>
                  <a:srgbClr val="FF0000"/>
                </a:solidFill>
                <a:ea typeface="仿宋_GB2312" pitchFamily="49" charset="-122"/>
              </a:rPr>
              <a:t>(16)</a:t>
            </a:r>
            <a:r>
              <a:rPr lang="en-US" altLang="zh-CN" sz="4000" smtClean="0">
                <a:solidFill>
                  <a:srgbClr val="FF0000"/>
                </a:solidFill>
                <a:latin typeface="华文新魏" pitchFamily="2" charset="-122"/>
                <a:ea typeface="华文新魏" pitchFamily="2" charset="-122"/>
              </a:rPr>
              <a:t> </a:t>
            </a:r>
            <a:r>
              <a:rPr lang="en-US" altLang="zh-CN" smtClean="0">
                <a:solidFill>
                  <a:srgbClr val="FF0000"/>
                </a:solidFill>
                <a:latin typeface="华文新魏" pitchFamily="2" charset="-122"/>
                <a:ea typeface="华文新魏" pitchFamily="2" charset="-122"/>
              </a:rPr>
              <a:t/>
            </a:r>
            <a:br>
              <a:rPr lang="en-US" altLang="zh-CN" smtClean="0">
                <a:solidFill>
                  <a:srgbClr val="FF0000"/>
                </a:solidFill>
                <a:latin typeface="华文新魏" pitchFamily="2" charset="-122"/>
                <a:ea typeface="华文新魏" pitchFamily="2" charset="-122"/>
              </a:rPr>
            </a:br>
            <a:r>
              <a:rPr lang="en-US" altLang="zh-CN" sz="3800" smtClean="0">
                <a:solidFill>
                  <a:srgbClr val="FF0000"/>
                </a:solidFill>
                <a:ea typeface="仿宋_GB2312" pitchFamily="49" charset="-122"/>
              </a:rPr>
              <a:t>Linux 2.4 </a:t>
            </a:r>
            <a:r>
              <a:rPr lang="zh-CN" altLang="en-US" sz="3800" smtClean="0">
                <a:solidFill>
                  <a:srgbClr val="FF0000"/>
                </a:solidFill>
                <a:ea typeface="仿宋_GB2312" pitchFamily="49" charset="-122"/>
              </a:rPr>
              <a:t>调度算法</a:t>
            </a:r>
            <a:r>
              <a:rPr lang="en-US" altLang="zh-CN" sz="3800" smtClean="0">
                <a:solidFill>
                  <a:srgbClr val="FF0000"/>
                </a:solidFill>
                <a:ea typeface="仿宋_GB2312" pitchFamily="49" charset="-122"/>
              </a:rPr>
              <a:t>(1)</a:t>
            </a:r>
            <a:endParaRPr lang="zh-CN" altLang="en-US" sz="3800" smtClean="0">
              <a:solidFill>
                <a:srgbClr val="FF0000"/>
              </a:solidFill>
              <a:ea typeface="仿宋_GB2312" pitchFamily="49" charset="-122"/>
            </a:endParaRPr>
          </a:p>
        </p:txBody>
      </p:sp>
      <p:sp>
        <p:nvSpPr>
          <p:cNvPr id="3" name="内容占位符 2"/>
          <p:cNvSpPr>
            <a:spLocks noGrp="1"/>
          </p:cNvSpPr>
          <p:nvPr>
            <p:ph idx="1"/>
          </p:nvPr>
        </p:nvSpPr>
        <p:spPr>
          <a:xfrm>
            <a:off x="395288" y="1341438"/>
            <a:ext cx="8280400" cy="5256212"/>
          </a:xfrm>
        </p:spPr>
        <p:txBody>
          <a:bodyPr/>
          <a:lstStyle/>
          <a:p>
            <a:pPr>
              <a:defRPr/>
            </a:pPr>
            <a:r>
              <a:rPr kumimoji="0" lang="en-US" altLang="zh-CN" sz="2800" b="1" kern="1200" dirty="0" smtClean="0">
                <a:latin typeface="仿宋_GB2312" pitchFamily="49" charset="-122"/>
                <a:ea typeface="仿宋_GB2312" pitchFamily="49" charset="-122"/>
              </a:rPr>
              <a:t>schedule(</a:t>
            </a:r>
            <a:r>
              <a:rPr kumimoji="0" lang="zh-CN" altLang="zh-CN" sz="2800" b="1" kern="1200" dirty="0" smtClean="0">
                <a:latin typeface="仿宋_GB2312" pitchFamily="49" charset="-122"/>
                <a:ea typeface="仿宋_GB2312" pitchFamily="49" charset="-122"/>
              </a:rPr>
              <a:t> </a:t>
            </a:r>
            <a:r>
              <a:rPr kumimoji="0" lang="en-US" altLang="zh-CN" sz="2800" b="1" kern="1200" dirty="0" smtClean="0">
                <a:latin typeface="仿宋_GB2312" pitchFamily="49" charset="-122"/>
                <a:ea typeface="仿宋_GB2312" pitchFamily="49" charset="-122"/>
              </a:rPr>
              <a:t>)</a:t>
            </a:r>
            <a:r>
              <a:rPr kumimoji="0" lang="zh-CN" altLang="zh-CN" sz="2800" b="1" kern="1200" dirty="0" smtClean="0">
                <a:latin typeface="仿宋_GB2312" pitchFamily="49" charset="-122"/>
                <a:ea typeface="仿宋_GB2312" pitchFamily="49" charset="-122"/>
              </a:rPr>
              <a:t>函数执行过程大致如下。</a:t>
            </a:r>
          </a:p>
          <a:p>
            <a:pPr>
              <a:defRPr/>
            </a:pPr>
            <a:r>
              <a:rPr kumimoji="0" lang="zh-CN" altLang="zh-CN" sz="2800" b="1" kern="1200" dirty="0" smtClean="0">
                <a:latin typeface="仿宋_GB2312" pitchFamily="49" charset="-122"/>
                <a:ea typeface="仿宋_GB2312" pitchFamily="49" charset="-122"/>
              </a:rPr>
              <a:t>①检查是否有软中断服务请求，如果有，则先执行这些请求。</a:t>
            </a:r>
          </a:p>
          <a:p>
            <a:pPr>
              <a:defRPr/>
            </a:pPr>
            <a:r>
              <a:rPr kumimoji="0" lang="zh-CN" altLang="zh-CN" sz="2800" b="1" kern="1200" dirty="0" smtClean="0">
                <a:latin typeface="仿宋_GB2312" pitchFamily="49" charset="-122"/>
                <a:ea typeface="仿宋_GB2312" pitchFamily="49" charset="-122"/>
              </a:rPr>
              <a:t>②若当前进程调度策略是</a:t>
            </a:r>
            <a:r>
              <a:rPr kumimoji="0" lang="en-US" altLang="zh-CN" sz="2800" b="1" kern="1200" dirty="0" smtClean="0">
                <a:latin typeface="仿宋_GB2312" pitchFamily="49" charset="-122"/>
                <a:ea typeface="仿宋_GB2312" pitchFamily="49" charset="-122"/>
              </a:rPr>
              <a:t>SCHED_RR</a:t>
            </a:r>
            <a:r>
              <a:rPr kumimoji="0" lang="zh-CN" altLang="zh-CN" sz="2800" b="1" kern="1200" dirty="0" smtClean="0">
                <a:latin typeface="仿宋_GB2312" pitchFamily="49" charset="-122"/>
                <a:ea typeface="仿宋_GB2312" pitchFamily="49" charset="-122"/>
              </a:rPr>
              <a:t>且</a:t>
            </a:r>
            <a:r>
              <a:rPr kumimoji="0" lang="en-US" altLang="zh-CN" sz="2800" b="1" kern="1200" dirty="0" smtClean="0">
                <a:latin typeface="仿宋_GB2312" pitchFamily="49" charset="-122"/>
                <a:ea typeface="仿宋_GB2312" pitchFamily="49" charset="-122"/>
              </a:rPr>
              <a:t>counter</a:t>
            </a:r>
            <a:r>
              <a:rPr kumimoji="0" lang="zh-CN" altLang="zh-CN" sz="2800" b="1" kern="1200" dirty="0" smtClean="0">
                <a:latin typeface="仿宋_GB2312" pitchFamily="49" charset="-122"/>
                <a:ea typeface="仿宋_GB2312" pitchFamily="49" charset="-122"/>
              </a:rPr>
              <a:t>为</a:t>
            </a:r>
            <a:r>
              <a:rPr kumimoji="0" lang="en-US" altLang="zh-CN" sz="2800" b="1" kern="1200" dirty="0" smtClean="0">
                <a:latin typeface="仿宋_GB2312" pitchFamily="49" charset="-122"/>
                <a:ea typeface="仿宋_GB2312" pitchFamily="49" charset="-122"/>
              </a:rPr>
              <a:t>0</a:t>
            </a:r>
            <a:r>
              <a:rPr kumimoji="0" lang="zh-CN" altLang="zh-CN" sz="2800" b="1" kern="1200" dirty="0" smtClean="0">
                <a:latin typeface="仿宋_GB2312" pitchFamily="49" charset="-122"/>
                <a:ea typeface="仿宋_GB2312" pitchFamily="49" charset="-122"/>
              </a:rPr>
              <a:t>，则将该进程移到可运行进程队列尾部并对</a:t>
            </a:r>
            <a:r>
              <a:rPr kumimoji="0" lang="en-US" altLang="zh-CN" sz="2800" b="1" kern="1200" dirty="0" smtClean="0">
                <a:latin typeface="仿宋_GB2312" pitchFamily="49" charset="-122"/>
                <a:ea typeface="仿宋_GB2312" pitchFamily="49" charset="-122"/>
              </a:rPr>
              <a:t>counter</a:t>
            </a:r>
            <a:r>
              <a:rPr kumimoji="0" lang="zh-CN" altLang="zh-CN" sz="2800" b="1" kern="1200" dirty="0" smtClean="0">
                <a:latin typeface="仿宋_GB2312" pitchFamily="49" charset="-122"/>
                <a:ea typeface="仿宋_GB2312" pitchFamily="49" charset="-122"/>
              </a:rPr>
              <a:t>重新赋值。</a:t>
            </a:r>
          </a:p>
          <a:p>
            <a:pPr>
              <a:defRPr/>
            </a:pPr>
            <a:r>
              <a:rPr kumimoji="0" lang="zh-CN" altLang="zh-CN" sz="2800" b="1" kern="1200" dirty="0" smtClean="0">
                <a:latin typeface="仿宋_GB2312" pitchFamily="49" charset="-122"/>
                <a:ea typeface="仿宋_GB2312" pitchFamily="49" charset="-122"/>
              </a:rPr>
              <a:t>③若当前进程状态为</a:t>
            </a:r>
            <a:r>
              <a:rPr kumimoji="0" lang="en-US" altLang="zh-CN" sz="2800" b="1" kern="1200" dirty="0" smtClean="0">
                <a:latin typeface="仿宋_GB2312" pitchFamily="49" charset="-122"/>
                <a:ea typeface="仿宋_GB2312" pitchFamily="49" charset="-122"/>
              </a:rPr>
              <a:t>TASK</a:t>
            </a:r>
            <a:r>
              <a:rPr kumimoji="0" lang="zh-CN" altLang="zh-CN" sz="2800" b="1" kern="1200" dirty="0" smtClean="0">
                <a:latin typeface="仿宋_GB2312" pitchFamily="49" charset="-122"/>
                <a:ea typeface="仿宋_GB2312" pitchFamily="49" charset="-122"/>
              </a:rPr>
              <a:t>＿</a:t>
            </a:r>
            <a:r>
              <a:rPr kumimoji="0" lang="en-US" altLang="zh-CN" sz="2800" b="1" kern="1200" dirty="0" smtClean="0">
                <a:latin typeface="仿宋_GB2312" pitchFamily="49" charset="-122"/>
                <a:ea typeface="仿宋_GB2312" pitchFamily="49" charset="-122"/>
              </a:rPr>
              <a:t>INTERRUPTIBLE</a:t>
            </a:r>
            <a:r>
              <a:rPr kumimoji="0" lang="zh-CN" altLang="zh-CN" sz="2800" b="1" kern="1200" dirty="0" smtClean="0">
                <a:latin typeface="仿宋_GB2312" pitchFamily="49" charset="-122"/>
                <a:ea typeface="仿宋_GB2312" pitchFamily="49" charset="-122"/>
              </a:rPr>
              <a:t>且它有信号接收，则将进程状态置为</a:t>
            </a:r>
            <a:r>
              <a:rPr kumimoji="0" lang="en-US" altLang="zh-CN" sz="2800" b="1" kern="1200" dirty="0" smtClean="0">
                <a:latin typeface="仿宋_GB2312" pitchFamily="49" charset="-122"/>
                <a:ea typeface="仿宋_GB2312" pitchFamily="49" charset="-122"/>
              </a:rPr>
              <a:t>TASK_RUNNING</a:t>
            </a:r>
            <a:r>
              <a:rPr kumimoji="0" lang="zh-CN" altLang="zh-CN" sz="2800" b="1" kern="1200" dirty="0" smtClean="0">
                <a:latin typeface="仿宋_GB2312" pitchFamily="49" charset="-122"/>
                <a:ea typeface="仿宋_GB2312" pitchFamily="49" charset="-122"/>
              </a:rPr>
              <a:t>；若当前进程状态不是</a:t>
            </a:r>
            <a:r>
              <a:rPr kumimoji="0" lang="en-US" altLang="zh-CN" sz="2800" b="1" kern="1200" dirty="0" smtClean="0">
                <a:latin typeface="仿宋_GB2312" pitchFamily="49" charset="-122"/>
                <a:ea typeface="仿宋_GB2312" pitchFamily="49" charset="-122"/>
              </a:rPr>
              <a:t>TASK_RUNNING</a:t>
            </a:r>
            <a:r>
              <a:rPr kumimoji="0" lang="zh-CN" altLang="zh-CN" sz="2800" b="1" kern="1200" dirty="0" smtClean="0">
                <a:latin typeface="仿宋_GB2312" pitchFamily="49" charset="-122"/>
                <a:ea typeface="仿宋_GB2312" pitchFamily="49" charset="-122"/>
              </a:rPr>
              <a:t>，则将其从可执行进程队列中移出，然后，将当前进程描述符的</a:t>
            </a:r>
            <a:r>
              <a:rPr kumimoji="0" lang="en-US" altLang="zh-CN" sz="2800" b="1" kern="1200" dirty="0" err="1" smtClean="0">
                <a:latin typeface="仿宋_GB2312" pitchFamily="49" charset="-122"/>
                <a:ea typeface="仿宋_GB2312" pitchFamily="49" charset="-122"/>
              </a:rPr>
              <a:t>need_resched</a:t>
            </a:r>
            <a:r>
              <a:rPr kumimoji="0" lang="zh-CN" altLang="zh-CN" sz="2800" b="1" kern="1200" dirty="0" smtClean="0">
                <a:latin typeface="仿宋_GB2312" pitchFamily="49" charset="-122"/>
                <a:ea typeface="仿宋_GB2312" pitchFamily="49" charset="-122"/>
              </a:rPr>
              <a:t>恢复成</a:t>
            </a:r>
            <a:r>
              <a:rPr kumimoji="0" lang="en-US" altLang="zh-CN" sz="2800" b="1" kern="1200" dirty="0" smtClean="0">
                <a:latin typeface="仿宋_GB2312" pitchFamily="49" charset="-122"/>
                <a:ea typeface="仿宋_GB2312" pitchFamily="49" charset="-122"/>
              </a:rPr>
              <a:t>0</a:t>
            </a:r>
            <a:r>
              <a:rPr kumimoji="0" lang="zh-CN" altLang="zh-CN" sz="2800" b="1" kern="1200" dirty="0" smtClean="0">
                <a:latin typeface="仿宋_GB2312" pitchFamily="49" charset="-122"/>
                <a:ea typeface="仿宋_GB2312" pitchFamily="49" charset="-12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68313" y="260350"/>
            <a:ext cx="7772400" cy="1143000"/>
          </a:xfrm>
        </p:spPr>
        <p:txBody>
          <a:bodyPr/>
          <a:lstStyle/>
          <a:p>
            <a:r>
              <a:rPr lang="zh-CN" altLang="en-US" smtClean="0">
                <a:solidFill>
                  <a:srgbClr val="FF0000"/>
                </a:solidFill>
                <a:ea typeface="仿宋_GB2312" pitchFamily="49" charset="-122"/>
              </a:rPr>
              <a:t>处理器管理</a:t>
            </a:r>
            <a:r>
              <a:rPr lang="en-US" altLang="zh-CN" smtClean="0">
                <a:solidFill>
                  <a:srgbClr val="FF0000"/>
                </a:solidFill>
                <a:ea typeface="仿宋_GB2312" pitchFamily="49" charset="-122"/>
              </a:rPr>
              <a:t>(17)</a:t>
            </a:r>
            <a:r>
              <a:rPr lang="en-US" altLang="zh-CN" smtClean="0">
                <a:solidFill>
                  <a:srgbClr val="FF0000"/>
                </a:solidFill>
                <a:latin typeface="华文新魏" pitchFamily="2" charset="-122"/>
                <a:ea typeface="华文新魏" pitchFamily="2" charset="-122"/>
              </a:rPr>
              <a:t> </a:t>
            </a:r>
            <a:br>
              <a:rPr lang="en-US" altLang="zh-CN" smtClean="0">
                <a:solidFill>
                  <a:srgbClr val="FF0000"/>
                </a:solidFill>
                <a:latin typeface="华文新魏" pitchFamily="2" charset="-122"/>
                <a:ea typeface="华文新魏" pitchFamily="2" charset="-122"/>
              </a:rPr>
            </a:br>
            <a:r>
              <a:rPr lang="en-US" altLang="zh-CN" smtClean="0">
                <a:solidFill>
                  <a:srgbClr val="FF0000"/>
                </a:solidFill>
                <a:ea typeface="仿宋_GB2312" pitchFamily="49" charset="-122"/>
              </a:rPr>
              <a:t>Linux 2.4 </a:t>
            </a:r>
            <a:r>
              <a:rPr lang="zh-CN" altLang="en-US" smtClean="0">
                <a:solidFill>
                  <a:srgbClr val="FF0000"/>
                </a:solidFill>
                <a:ea typeface="仿宋_GB2312" pitchFamily="49" charset="-122"/>
              </a:rPr>
              <a:t>调度算法</a:t>
            </a:r>
            <a:r>
              <a:rPr lang="en-US" altLang="zh-CN" smtClean="0">
                <a:solidFill>
                  <a:srgbClr val="FF0000"/>
                </a:solidFill>
                <a:ea typeface="仿宋_GB2312" pitchFamily="49" charset="-122"/>
              </a:rPr>
              <a:t>(2)</a:t>
            </a:r>
            <a:endParaRPr lang="zh-CN" altLang="en-US" smtClean="0">
              <a:solidFill>
                <a:srgbClr val="FF0000"/>
              </a:solidFill>
              <a:ea typeface="仿宋_GB2312" pitchFamily="49" charset="-122"/>
            </a:endParaRPr>
          </a:p>
        </p:txBody>
      </p:sp>
      <p:sp>
        <p:nvSpPr>
          <p:cNvPr id="3" name="内容占位符 2"/>
          <p:cNvSpPr>
            <a:spLocks noGrp="1"/>
          </p:cNvSpPr>
          <p:nvPr>
            <p:ph idx="1"/>
          </p:nvPr>
        </p:nvSpPr>
        <p:spPr>
          <a:xfrm>
            <a:off x="539750" y="1484313"/>
            <a:ext cx="7772400" cy="5257800"/>
          </a:xfrm>
        </p:spPr>
        <p:txBody>
          <a:bodyPr/>
          <a:lstStyle/>
          <a:p>
            <a:pPr>
              <a:defRPr/>
            </a:pPr>
            <a:r>
              <a:rPr kumimoji="0" lang="zh-CN" altLang="zh-CN" sz="2800" b="1" kern="1200" dirty="0" smtClean="0">
                <a:latin typeface="仿宋_GB2312" pitchFamily="49" charset="-122"/>
                <a:ea typeface="仿宋_GB2312" pitchFamily="49" charset="-122"/>
              </a:rPr>
              <a:t>④</a:t>
            </a:r>
            <a:r>
              <a:rPr kumimoji="0" lang="en-US" altLang="zh-CN" sz="2800" b="1" kern="1200" dirty="0" smtClean="0">
                <a:latin typeface="仿宋_GB2312" pitchFamily="49" charset="-122"/>
                <a:ea typeface="仿宋_GB2312" pitchFamily="49" charset="-122"/>
              </a:rPr>
              <a:t> </a:t>
            </a:r>
            <a:r>
              <a:rPr kumimoji="0" lang="zh-CN" altLang="zh-CN" sz="2800" b="1" kern="1200" dirty="0" smtClean="0">
                <a:latin typeface="仿宋_GB2312" pitchFamily="49" charset="-122"/>
                <a:ea typeface="仿宋_GB2312" pitchFamily="49" charset="-122"/>
              </a:rPr>
              <a:t>调度程序的</a:t>
            </a:r>
            <a:r>
              <a:rPr kumimoji="0" lang="en-US" altLang="zh-CN" sz="2800" b="1" kern="1200" dirty="0" smtClean="0">
                <a:latin typeface="仿宋_GB2312" pitchFamily="49" charset="-122"/>
                <a:ea typeface="仿宋_GB2312" pitchFamily="49" charset="-122"/>
              </a:rPr>
              <a:t>goodness(</a:t>
            </a:r>
            <a:r>
              <a:rPr kumimoji="0" lang="zh-CN" altLang="zh-CN" sz="2800" b="1" kern="1200" dirty="0" smtClean="0">
                <a:latin typeface="仿宋_GB2312" pitchFamily="49" charset="-122"/>
                <a:ea typeface="仿宋_GB2312" pitchFamily="49" charset="-122"/>
              </a:rPr>
              <a:t> </a:t>
            </a:r>
            <a:r>
              <a:rPr kumimoji="0" lang="en-US" altLang="zh-CN" sz="2800" b="1" kern="1200" dirty="0" smtClean="0">
                <a:latin typeface="仿宋_GB2312" pitchFamily="49" charset="-122"/>
                <a:ea typeface="仿宋_GB2312" pitchFamily="49" charset="-122"/>
              </a:rPr>
              <a:t>)</a:t>
            </a:r>
            <a:r>
              <a:rPr kumimoji="0" lang="zh-CN" altLang="zh-CN" sz="2800" b="1" kern="1200" dirty="0" smtClean="0">
                <a:latin typeface="仿宋_GB2312" pitchFamily="49" charset="-122"/>
                <a:ea typeface="仿宋_GB2312" pitchFamily="49" charset="-122"/>
              </a:rPr>
              <a:t>函数为可运行进程队列的每个进程计算出一个权值，最终最大的权值保存在变量</a:t>
            </a:r>
            <a:r>
              <a:rPr kumimoji="0" lang="en-US" altLang="zh-CN" sz="2800" b="1" kern="1200" dirty="0" smtClean="0">
                <a:latin typeface="仿宋_GB2312" pitchFamily="49" charset="-122"/>
                <a:ea typeface="仿宋_GB2312" pitchFamily="49" charset="-122"/>
              </a:rPr>
              <a:t>c</a:t>
            </a:r>
            <a:r>
              <a:rPr kumimoji="0" lang="zh-CN" altLang="zh-CN" sz="2800" b="1" kern="1200" dirty="0" smtClean="0">
                <a:latin typeface="仿宋_GB2312" pitchFamily="49" charset="-122"/>
                <a:ea typeface="仿宋_GB2312" pitchFamily="49" charset="-122"/>
              </a:rPr>
              <a:t>中，与之对应的进程描述符保存在变量</a:t>
            </a:r>
            <a:r>
              <a:rPr kumimoji="0" lang="en-US" altLang="zh-CN" sz="2800" b="1" kern="1200" dirty="0" smtClean="0">
                <a:latin typeface="仿宋_GB2312" pitchFamily="49" charset="-122"/>
                <a:ea typeface="仿宋_GB2312" pitchFamily="49" charset="-122"/>
              </a:rPr>
              <a:t>next</a:t>
            </a:r>
            <a:r>
              <a:rPr kumimoji="0" lang="zh-CN" altLang="zh-CN" sz="2800" b="1" kern="1200" dirty="0" smtClean="0">
                <a:latin typeface="仿宋_GB2312" pitchFamily="49" charset="-122"/>
                <a:ea typeface="仿宋_GB2312" pitchFamily="49" charset="-122"/>
              </a:rPr>
              <a:t>中。</a:t>
            </a:r>
          </a:p>
          <a:p>
            <a:pPr>
              <a:defRPr/>
            </a:pPr>
            <a:r>
              <a:rPr kumimoji="0" lang="zh-CN" altLang="zh-CN" sz="2800" b="1" kern="1200" dirty="0" smtClean="0">
                <a:latin typeface="仿宋_GB2312" pitchFamily="49" charset="-122"/>
                <a:ea typeface="仿宋_GB2312" pitchFamily="49" charset="-122"/>
              </a:rPr>
              <a:t>⑤</a:t>
            </a:r>
            <a:r>
              <a:rPr kumimoji="0" lang="en-US" altLang="zh-CN" sz="2800" b="1" kern="1200" dirty="0" smtClean="0">
                <a:latin typeface="仿宋_GB2312" pitchFamily="49" charset="-122"/>
                <a:ea typeface="仿宋_GB2312" pitchFamily="49" charset="-122"/>
              </a:rPr>
              <a:t> </a:t>
            </a:r>
            <a:r>
              <a:rPr kumimoji="0" lang="zh-CN" altLang="zh-CN" sz="2800" b="1" kern="1200" dirty="0" smtClean="0">
                <a:latin typeface="仿宋_GB2312" pitchFamily="49" charset="-122"/>
                <a:ea typeface="仿宋_GB2312" pitchFamily="49" charset="-122"/>
              </a:rPr>
              <a:t>检查</a:t>
            </a:r>
            <a:r>
              <a:rPr kumimoji="0" lang="en-US" altLang="zh-CN" sz="2800" b="1" kern="1200" dirty="0" smtClean="0">
                <a:latin typeface="仿宋_GB2312" pitchFamily="49" charset="-122"/>
                <a:ea typeface="仿宋_GB2312" pitchFamily="49" charset="-122"/>
              </a:rPr>
              <a:t>c</a:t>
            </a:r>
            <a:r>
              <a:rPr kumimoji="0" lang="zh-CN" altLang="zh-CN" sz="2800" b="1" kern="1200" dirty="0" smtClean="0">
                <a:latin typeface="仿宋_GB2312" pitchFamily="49" charset="-122"/>
                <a:ea typeface="仿宋_GB2312" pitchFamily="49" charset="-122"/>
              </a:rPr>
              <a:t>是否为</a:t>
            </a:r>
            <a:r>
              <a:rPr kumimoji="0" lang="en-US" altLang="zh-CN" sz="2800" b="1" kern="1200" dirty="0" smtClean="0">
                <a:latin typeface="仿宋_GB2312" pitchFamily="49" charset="-122"/>
                <a:ea typeface="仿宋_GB2312" pitchFamily="49" charset="-122"/>
              </a:rPr>
              <a:t>0</a:t>
            </a:r>
            <a:r>
              <a:rPr kumimoji="0" lang="zh-CN" altLang="zh-CN" sz="2800" b="1" kern="1200" dirty="0" smtClean="0">
                <a:latin typeface="仿宋_GB2312" pitchFamily="49" charset="-122"/>
                <a:ea typeface="仿宋_GB2312" pitchFamily="49" charset="-122"/>
              </a:rPr>
              <a:t>。若为</a:t>
            </a:r>
            <a:r>
              <a:rPr kumimoji="0" lang="en-US" altLang="zh-CN" sz="2800" b="1" kern="1200" dirty="0" smtClean="0">
                <a:latin typeface="仿宋_GB2312" pitchFamily="49" charset="-122"/>
                <a:ea typeface="仿宋_GB2312" pitchFamily="49" charset="-122"/>
              </a:rPr>
              <a:t>0</a:t>
            </a:r>
            <a:r>
              <a:rPr kumimoji="0" lang="zh-CN" altLang="zh-CN" sz="2800" b="1" kern="1200" dirty="0" smtClean="0">
                <a:latin typeface="仿宋_GB2312" pitchFamily="49" charset="-122"/>
                <a:ea typeface="仿宋_GB2312" pitchFamily="49" charset="-122"/>
              </a:rPr>
              <a:t>，表明所有可运行进程的时间配额都用完，此时对所有进程的</a:t>
            </a:r>
            <a:r>
              <a:rPr kumimoji="0" lang="en-US" altLang="zh-CN" sz="2800" b="1" kern="1200" dirty="0" smtClean="0">
                <a:latin typeface="仿宋_GB2312" pitchFamily="49" charset="-122"/>
                <a:ea typeface="仿宋_GB2312" pitchFamily="49" charset="-122"/>
              </a:rPr>
              <a:t>counter</a:t>
            </a:r>
            <a:r>
              <a:rPr kumimoji="0" lang="zh-CN" altLang="zh-CN" sz="2800" b="1" kern="1200" dirty="0" smtClean="0">
                <a:latin typeface="仿宋_GB2312" pitchFamily="49" charset="-122"/>
                <a:ea typeface="仿宋_GB2312" pitchFamily="49" charset="-122"/>
              </a:rPr>
              <a:t>重新赋值，然后，再执行第④步。</a:t>
            </a:r>
          </a:p>
          <a:p>
            <a:pPr>
              <a:defRPr/>
            </a:pPr>
            <a:r>
              <a:rPr kumimoji="0" lang="zh-CN" altLang="zh-CN" sz="2800" b="1" kern="1200" dirty="0" smtClean="0">
                <a:latin typeface="仿宋_GB2312" pitchFamily="49" charset="-122"/>
                <a:ea typeface="仿宋_GB2312" pitchFamily="49" charset="-122"/>
              </a:rPr>
              <a:t>⑥</a:t>
            </a:r>
            <a:r>
              <a:rPr kumimoji="0" lang="en-US" altLang="zh-CN" sz="2800" b="1" kern="1200" dirty="0" smtClean="0">
                <a:latin typeface="仿宋_GB2312" pitchFamily="49" charset="-122"/>
                <a:ea typeface="仿宋_GB2312" pitchFamily="49" charset="-122"/>
              </a:rPr>
              <a:t> </a:t>
            </a:r>
            <a:r>
              <a:rPr kumimoji="0" lang="zh-CN" altLang="zh-CN" sz="2800" b="1" kern="1200" dirty="0" smtClean="0">
                <a:latin typeface="仿宋_GB2312" pitchFamily="49" charset="-122"/>
                <a:ea typeface="仿宋_GB2312" pitchFamily="49" charset="-122"/>
              </a:rPr>
              <a:t>如果</a:t>
            </a:r>
            <a:r>
              <a:rPr kumimoji="0" lang="en-US" altLang="zh-CN" sz="2800" b="1" kern="1200" dirty="0" smtClean="0">
                <a:latin typeface="仿宋_GB2312" pitchFamily="49" charset="-122"/>
                <a:ea typeface="仿宋_GB2312" pitchFamily="49" charset="-122"/>
              </a:rPr>
              <a:t>next</a:t>
            </a:r>
            <a:r>
              <a:rPr kumimoji="0" lang="zh-CN" altLang="zh-CN" sz="2800" b="1" kern="1200" dirty="0" smtClean="0">
                <a:latin typeface="仿宋_GB2312" pitchFamily="49" charset="-122"/>
                <a:ea typeface="仿宋_GB2312" pitchFamily="49" charset="-122"/>
              </a:rPr>
              <a:t>进程就是当前进程，则结束</a:t>
            </a:r>
            <a:r>
              <a:rPr kumimoji="0" lang="en-US" altLang="zh-CN" sz="2800" b="1" kern="1200" dirty="0" smtClean="0">
                <a:latin typeface="仿宋_GB2312" pitchFamily="49" charset="-122"/>
                <a:ea typeface="仿宋_GB2312" pitchFamily="49" charset="-122"/>
              </a:rPr>
              <a:t>schedule(</a:t>
            </a:r>
            <a:r>
              <a:rPr kumimoji="0" lang="zh-CN" altLang="zh-CN" sz="2800" b="1" kern="1200" dirty="0" smtClean="0">
                <a:latin typeface="仿宋_GB2312" pitchFamily="49" charset="-122"/>
                <a:ea typeface="仿宋_GB2312" pitchFamily="49" charset="-122"/>
              </a:rPr>
              <a:t> </a:t>
            </a:r>
            <a:r>
              <a:rPr kumimoji="0" lang="en-US" altLang="zh-CN" sz="2800" b="1" kern="1200" dirty="0" smtClean="0">
                <a:latin typeface="仿宋_GB2312" pitchFamily="49" charset="-122"/>
                <a:ea typeface="仿宋_GB2312" pitchFamily="49" charset="-122"/>
              </a:rPr>
              <a:t>)</a:t>
            </a:r>
            <a:r>
              <a:rPr kumimoji="0" lang="zh-CN" altLang="zh-CN" sz="2800" b="1" kern="1200" dirty="0" smtClean="0">
                <a:latin typeface="仿宋_GB2312" pitchFamily="49" charset="-122"/>
                <a:ea typeface="仿宋_GB2312" pitchFamily="49" charset="-122"/>
              </a:rPr>
              <a:t>函数运行。否则进行进程上下文切换，</a:t>
            </a:r>
            <a:r>
              <a:rPr kumimoji="0" lang="en-US" altLang="zh-CN" sz="2800" b="1" kern="1200" dirty="0" smtClean="0">
                <a:latin typeface="仿宋_GB2312" pitchFamily="49" charset="-122"/>
                <a:ea typeface="仿宋_GB2312" pitchFamily="49" charset="-122"/>
              </a:rPr>
              <a:t>CPU</a:t>
            </a:r>
            <a:r>
              <a:rPr kumimoji="0" lang="zh-CN" altLang="zh-CN" sz="2800" b="1" kern="1200" dirty="0" smtClean="0">
                <a:latin typeface="仿宋_GB2312" pitchFamily="49" charset="-122"/>
                <a:ea typeface="仿宋_GB2312" pitchFamily="49" charset="-122"/>
              </a:rPr>
              <a:t>改由</a:t>
            </a:r>
            <a:r>
              <a:rPr kumimoji="0" lang="en-US" altLang="zh-CN" sz="2800" b="1" kern="1200" dirty="0" smtClean="0">
                <a:latin typeface="仿宋_GB2312" pitchFamily="49" charset="-122"/>
                <a:ea typeface="仿宋_GB2312" pitchFamily="49" charset="-122"/>
              </a:rPr>
              <a:t>next</a:t>
            </a:r>
            <a:r>
              <a:rPr kumimoji="0" lang="zh-CN" altLang="zh-CN" sz="2800" b="1" kern="1200" dirty="0" smtClean="0">
                <a:latin typeface="仿宋_GB2312" pitchFamily="49" charset="-122"/>
                <a:ea typeface="仿宋_GB2312" pitchFamily="49" charset="-122"/>
              </a:rPr>
              <a:t>进程占用。</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68313" y="188913"/>
            <a:ext cx="7772400" cy="1143000"/>
          </a:xfrm>
        </p:spPr>
        <p:txBody>
          <a:bodyPr/>
          <a:lstStyle/>
          <a:p>
            <a:r>
              <a:rPr lang="zh-CN" altLang="en-US" sz="4000" smtClean="0">
                <a:solidFill>
                  <a:srgbClr val="FF0000"/>
                </a:solidFill>
                <a:ea typeface="仿宋_GB2312" pitchFamily="49" charset="-122"/>
              </a:rPr>
              <a:t>处理器管理</a:t>
            </a:r>
            <a:r>
              <a:rPr lang="en-US" altLang="zh-CN" sz="4000" smtClean="0">
                <a:solidFill>
                  <a:srgbClr val="FF0000"/>
                </a:solidFill>
                <a:ea typeface="仿宋_GB2312" pitchFamily="49" charset="-122"/>
              </a:rPr>
              <a:t>(18)</a:t>
            </a:r>
            <a:r>
              <a:rPr lang="en-US" altLang="zh-CN" sz="4000" smtClean="0">
                <a:solidFill>
                  <a:srgbClr val="FF0000"/>
                </a:solidFill>
                <a:latin typeface="华文新魏" pitchFamily="2" charset="-122"/>
                <a:ea typeface="华文新魏" pitchFamily="2" charset="-122"/>
              </a:rPr>
              <a:t> </a:t>
            </a:r>
            <a:r>
              <a:rPr lang="en-US" altLang="zh-CN" smtClean="0">
                <a:solidFill>
                  <a:srgbClr val="FF0000"/>
                </a:solidFill>
                <a:latin typeface="华文新魏" pitchFamily="2" charset="-122"/>
                <a:ea typeface="华文新魏" pitchFamily="2" charset="-122"/>
              </a:rPr>
              <a:t/>
            </a:r>
            <a:br>
              <a:rPr lang="en-US" altLang="zh-CN" smtClean="0">
                <a:solidFill>
                  <a:srgbClr val="FF0000"/>
                </a:solidFill>
                <a:latin typeface="华文新魏" pitchFamily="2" charset="-122"/>
                <a:ea typeface="华文新魏" pitchFamily="2" charset="-122"/>
              </a:rPr>
            </a:br>
            <a:r>
              <a:rPr lang="en-US" altLang="zh-CN" sz="3800" smtClean="0">
                <a:solidFill>
                  <a:srgbClr val="FF0000"/>
                </a:solidFill>
                <a:ea typeface="仿宋_GB2312" pitchFamily="49" charset="-122"/>
              </a:rPr>
              <a:t>Linux 2.4 </a:t>
            </a:r>
            <a:r>
              <a:rPr lang="zh-CN" altLang="en-US" sz="3800" smtClean="0">
                <a:solidFill>
                  <a:srgbClr val="FF0000"/>
                </a:solidFill>
                <a:ea typeface="仿宋_GB2312" pitchFamily="49" charset="-122"/>
              </a:rPr>
              <a:t>调度算法</a:t>
            </a:r>
            <a:r>
              <a:rPr lang="en-US" altLang="zh-CN" sz="3800" smtClean="0">
                <a:solidFill>
                  <a:srgbClr val="FF0000"/>
                </a:solidFill>
                <a:ea typeface="仿宋_GB2312" pitchFamily="49" charset="-122"/>
              </a:rPr>
              <a:t>(3)</a:t>
            </a:r>
            <a:endParaRPr lang="zh-CN" altLang="en-US" sz="3800" smtClean="0">
              <a:solidFill>
                <a:srgbClr val="FF0000"/>
              </a:solidFill>
              <a:ea typeface="仿宋_GB2312" pitchFamily="49" charset="-122"/>
            </a:endParaRPr>
          </a:p>
        </p:txBody>
      </p:sp>
      <p:sp>
        <p:nvSpPr>
          <p:cNvPr id="49155" name="内容占位符 2"/>
          <p:cNvSpPr>
            <a:spLocks noGrp="1"/>
          </p:cNvSpPr>
          <p:nvPr>
            <p:ph idx="1"/>
          </p:nvPr>
        </p:nvSpPr>
        <p:spPr>
          <a:xfrm>
            <a:off x="323850" y="1412875"/>
            <a:ext cx="8208963" cy="5256213"/>
          </a:xfrm>
        </p:spPr>
        <p:txBody>
          <a:bodyPr/>
          <a:lstStyle/>
          <a:p>
            <a:r>
              <a:rPr lang="en-US" altLang="zh-CN" sz="2000" smtClean="0"/>
              <a:t>goodness(</a:t>
            </a:r>
            <a:r>
              <a:rPr lang="zh-CN" altLang="zh-CN" sz="2000" smtClean="0"/>
              <a:t> </a:t>
            </a:r>
            <a:r>
              <a:rPr lang="en-US" altLang="zh-CN" sz="2000" smtClean="0"/>
              <a:t>)</a:t>
            </a:r>
            <a:r>
              <a:rPr lang="zh-CN" altLang="zh-CN" sz="2000" smtClean="0"/>
              <a:t>函数用来计算进程当前权值，其第</a:t>
            </a:r>
            <a:r>
              <a:rPr lang="en-US" altLang="zh-CN" sz="2000" smtClean="0"/>
              <a:t>1</a:t>
            </a:r>
            <a:r>
              <a:rPr lang="zh-CN" altLang="zh-CN" sz="2000" smtClean="0"/>
              <a:t>个参数是待估进程描述符，返回值</a:t>
            </a:r>
            <a:r>
              <a:rPr lang="en-US" altLang="zh-CN" sz="2000" smtClean="0"/>
              <a:t>c</a:t>
            </a:r>
            <a:r>
              <a:rPr lang="zh-CN" altLang="zh-CN" sz="2000" smtClean="0"/>
              <a:t>比较真实地反映待估进程“值得运行程度”。</a:t>
            </a:r>
            <a:r>
              <a:rPr lang="en-US" altLang="zh-CN" sz="2000" smtClean="0"/>
              <a:t>c</a:t>
            </a:r>
            <a:r>
              <a:rPr lang="zh-CN" altLang="zh-CN" sz="2000" smtClean="0"/>
              <a:t>取值范围如下：</a:t>
            </a:r>
          </a:p>
          <a:p>
            <a:r>
              <a:rPr lang="en-US" altLang="zh-CN" sz="2000" smtClean="0"/>
              <a:t>c=</a:t>
            </a:r>
            <a:r>
              <a:rPr lang="zh-CN" altLang="zh-CN" sz="2000" smtClean="0"/>
              <a:t> </a:t>
            </a:r>
            <a:r>
              <a:rPr lang="en-US" altLang="zh-CN" sz="2000" smtClean="0"/>
              <a:t>–1000</a:t>
            </a:r>
            <a:r>
              <a:rPr lang="zh-CN" altLang="zh-CN" sz="2000" smtClean="0"/>
              <a:t>，表示永远不必选择待估进程。当运行队列里只有一个进程时，选择该值。</a:t>
            </a:r>
          </a:p>
          <a:p>
            <a:r>
              <a:rPr lang="en-US" altLang="zh-CN" sz="2000" smtClean="0"/>
              <a:t>c=0</a:t>
            </a:r>
            <a:r>
              <a:rPr lang="zh-CN" altLang="zh-CN" sz="2000" smtClean="0"/>
              <a:t>，表示待估进程时间片用完，在其他进程时间片用完之前不会选择它。</a:t>
            </a:r>
          </a:p>
          <a:p>
            <a:r>
              <a:rPr lang="en-US" altLang="zh-CN" sz="2000" smtClean="0"/>
              <a:t>0&lt;c&lt;1000</a:t>
            </a:r>
            <a:r>
              <a:rPr lang="zh-CN" altLang="zh-CN" sz="2000" smtClean="0"/>
              <a:t>，表示待估进程时间片还没有用完，剩余时间片可以看做优先级。</a:t>
            </a:r>
          </a:p>
          <a:p>
            <a:r>
              <a:rPr lang="en-US" altLang="zh-CN" sz="2000" smtClean="0"/>
              <a:t>c </a:t>
            </a:r>
            <a:r>
              <a:rPr lang="zh-CN" altLang="zh-CN" sz="2000" smtClean="0"/>
              <a:t>≥</a:t>
            </a:r>
            <a:r>
              <a:rPr lang="en-US" altLang="zh-CN" sz="2000" smtClean="0"/>
              <a:t>1000</a:t>
            </a:r>
            <a:r>
              <a:rPr lang="zh-CN" altLang="zh-CN" sz="2000" smtClean="0"/>
              <a:t>，表示待估进程是实时进程，应该优先执行。</a:t>
            </a:r>
          </a:p>
          <a:p>
            <a:r>
              <a:rPr lang="zh-CN" altLang="zh-CN" sz="2000" smtClean="0"/>
              <a:t>如果该进程是实时进程，其权值为</a:t>
            </a:r>
            <a:r>
              <a:rPr lang="en-US" altLang="zh-CN" sz="2000" smtClean="0"/>
              <a:t>1000</a:t>
            </a:r>
            <a:r>
              <a:rPr lang="zh-CN" altLang="zh-CN" sz="2000" smtClean="0"/>
              <a:t> </a:t>
            </a:r>
            <a:r>
              <a:rPr lang="en-US" altLang="zh-CN" sz="2000" smtClean="0"/>
              <a:t>+</a:t>
            </a:r>
            <a:r>
              <a:rPr lang="zh-CN" altLang="zh-CN" sz="2000" smtClean="0"/>
              <a:t> </a:t>
            </a:r>
            <a:r>
              <a:rPr lang="en-US" altLang="zh-CN" sz="2000" smtClean="0"/>
              <a:t>rt_priority</a:t>
            </a:r>
            <a:r>
              <a:rPr lang="zh-CN" altLang="zh-CN" sz="2000" smtClean="0"/>
              <a:t>，普通进程权值无法到达</a:t>
            </a:r>
            <a:r>
              <a:rPr lang="en-US" altLang="zh-CN" sz="2000" smtClean="0"/>
              <a:t>1000</a:t>
            </a:r>
            <a:r>
              <a:rPr lang="zh-CN" altLang="zh-CN" sz="2000" smtClean="0"/>
              <a:t>，因而，实时进程可以优先得到执行。对于普通进程，它的权值为</a:t>
            </a:r>
            <a:r>
              <a:rPr lang="en-US" altLang="zh-CN" sz="2000" smtClean="0"/>
              <a:t>counter</a:t>
            </a:r>
            <a:r>
              <a:rPr lang="zh-CN" altLang="zh-CN" sz="2000" smtClean="0"/>
              <a:t> </a:t>
            </a:r>
            <a:r>
              <a:rPr lang="en-US" altLang="zh-CN" sz="2000" smtClean="0"/>
              <a:t>+</a:t>
            </a:r>
            <a:r>
              <a:rPr lang="zh-CN" altLang="zh-CN" sz="2000" smtClean="0"/>
              <a:t> </a:t>
            </a:r>
            <a:r>
              <a:rPr lang="en-US" altLang="zh-CN" sz="2000" smtClean="0"/>
              <a:t>20</a:t>
            </a:r>
            <a:r>
              <a:rPr lang="zh-CN" altLang="zh-CN" sz="2000" smtClean="0"/>
              <a:t> </a:t>
            </a:r>
            <a:r>
              <a:rPr lang="en-US" altLang="zh-CN" sz="2000" smtClean="0"/>
              <a:t>–</a:t>
            </a:r>
            <a:r>
              <a:rPr lang="zh-CN" altLang="zh-CN" sz="2000" smtClean="0"/>
              <a:t> </a:t>
            </a:r>
            <a:r>
              <a:rPr lang="en-US" altLang="zh-CN" sz="2000" smtClean="0"/>
              <a:t>nice</a:t>
            </a:r>
            <a:r>
              <a:rPr lang="zh-CN" altLang="zh-CN" sz="2000" smtClean="0"/>
              <a:t>，如果它又是内核线程，由于无须切换用户空间，则将权值加</a:t>
            </a:r>
            <a:r>
              <a:rPr lang="en-US" altLang="zh-CN" sz="2000" smtClean="0"/>
              <a:t>1</a:t>
            </a:r>
            <a:r>
              <a:rPr lang="zh-CN" altLang="zh-CN" sz="2000" smtClean="0"/>
              <a:t>作为奖励。找出切换进程后，调用</a:t>
            </a:r>
            <a:r>
              <a:rPr lang="en-US" altLang="zh-CN" sz="2000" smtClean="0"/>
              <a:t>switch to(</a:t>
            </a:r>
            <a:r>
              <a:rPr lang="zh-CN" altLang="zh-CN" sz="2000" smtClean="0"/>
              <a:t> </a:t>
            </a:r>
            <a:r>
              <a:rPr lang="en-US" altLang="zh-CN" sz="2000" smtClean="0"/>
              <a:t>)</a:t>
            </a:r>
            <a:r>
              <a:rPr lang="zh-CN" altLang="zh-CN" sz="2000" smtClean="0"/>
              <a:t>宏，让新进程开始执行。</a:t>
            </a:r>
          </a:p>
          <a:p>
            <a:endParaRPr lang="zh-CN" altLang="zh-CN"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685800" y="333375"/>
            <a:ext cx="7772400" cy="1143000"/>
          </a:xfrm>
        </p:spPr>
        <p:txBody>
          <a:bodyPr/>
          <a:lstStyle/>
          <a:p>
            <a:pPr eaLnBrk="1" hangingPunct="1"/>
            <a:r>
              <a:rPr lang="zh-CN" altLang="en-US" sz="4000" smtClean="0">
                <a:solidFill>
                  <a:srgbClr val="FF0000"/>
                </a:solidFill>
                <a:ea typeface="仿宋_GB2312" pitchFamily="49" charset="-122"/>
              </a:rPr>
              <a:t>处理器管理</a:t>
            </a:r>
            <a:r>
              <a:rPr lang="en-US" altLang="zh-CN" sz="4000" smtClean="0">
                <a:solidFill>
                  <a:srgbClr val="FF0000"/>
                </a:solidFill>
                <a:ea typeface="仿宋_GB2312" pitchFamily="49" charset="-122"/>
              </a:rPr>
              <a:t>(18)</a:t>
            </a:r>
            <a:r>
              <a:rPr lang="en-US" altLang="zh-CN" smtClean="0">
                <a:latin typeface="华文新魏" pitchFamily="2" charset="-122"/>
                <a:ea typeface="华文新魏" pitchFamily="2" charset="-122"/>
              </a:rPr>
              <a:t> </a:t>
            </a:r>
            <a:br>
              <a:rPr lang="en-US" altLang="zh-CN" smtClean="0">
                <a:latin typeface="华文新魏" pitchFamily="2" charset="-122"/>
                <a:ea typeface="华文新魏" pitchFamily="2" charset="-122"/>
              </a:rPr>
            </a:br>
            <a:r>
              <a:rPr lang="en-US" altLang="zh-CN" sz="3600" smtClean="0">
                <a:solidFill>
                  <a:srgbClr val="FF0000"/>
                </a:solidFill>
                <a:latin typeface="华文新魏" pitchFamily="2" charset="-122"/>
                <a:ea typeface="华文新魏" pitchFamily="2" charset="-122"/>
              </a:rPr>
              <a:t>Linux 2.6</a:t>
            </a:r>
            <a:r>
              <a:rPr lang="en-US" altLang="zh-CN" smtClean="0">
                <a:latin typeface="华文新魏" pitchFamily="2" charset="-122"/>
                <a:ea typeface="华文新魏" pitchFamily="2" charset="-122"/>
              </a:rPr>
              <a:t> </a:t>
            </a:r>
            <a:r>
              <a:rPr lang="en-US" altLang="zh-CN" sz="3600" smtClean="0">
                <a:solidFill>
                  <a:srgbClr val="FF0000"/>
                </a:solidFill>
                <a:latin typeface="华文新魏" pitchFamily="2" charset="-122"/>
                <a:ea typeface="华文新魏" pitchFamily="2" charset="-122"/>
              </a:rPr>
              <a:t>O(1)</a:t>
            </a:r>
            <a:r>
              <a:rPr lang="zh-CN" altLang="en-US" sz="3600" smtClean="0">
                <a:solidFill>
                  <a:srgbClr val="FF0000"/>
                </a:solidFill>
                <a:latin typeface="华文新魏" pitchFamily="2" charset="-122"/>
                <a:ea typeface="华文新魏" pitchFamily="2" charset="-122"/>
              </a:rPr>
              <a:t>调度算法</a:t>
            </a:r>
            <a:endParaRPr lang="en-US" altLang="zh-CN" sz="3600" smtClean="0">
              <a:solidFill>
                <a:srgbClr val="FF0000"/>
              </a:solidFill>
              <a:latin typeface="华文新魏" pitchFamily="2" charset="-122"/>
              <a:ea typeface="华文新魏" pitchFamily="2" charset="-122"/>
            </a:endParaRPr>
          </a:p>
        </p:txBody>
      </p:sp>
      <p:sp>
        <p:nvSpPr>
          <p:cNvPr id="50179" name="Text Box 50"/>
          <p:cNvSpPr txBox="1">
            <a:spLocks noChangeArrowheads="1"/>
          </p:cNvSpPr>
          <p:nvPr/>
        </p:nvSpPr>
        <p:spPr bwMode="auto">
          <a:xfrm>
            <a:off x="-1058863" y="-1249363"/>
            <a:ext cx="114300" cy="98425"/>
          </a:xfrm>
          <a:prstGeom prst="rect">
            <a:avLst/>
          </a:prstGeom>
          <a:solidFill>
            <a:srgbClr val="000000"/>
          </a:solidFill>
          <a:ln w="9525">
            <a:solidFill>
              <a:srgbClr val="000000"/>
            </a:solidFill>
            <a:miter lim="800000"/>
            <a:headEnd/>
            <a:tailEnd/>
          </a:ln>
        </p:spPr>
        <p:txBody>
          <a:bodyPr/>
          <a:lstStyle/>
          <a:p>
            <a:endParaRPr lang="zh-CN" altLang="zh-CN" sz="2400">
              <a:ea typeface="宋体" pitchFamily="2" charset="-122"/>
            </a:endParaRPr>
          </a:p>
        </p:txBody>
      </p:sp>
      <p:sp>
        <p:nvSpPr>
          <p:cNvPr id="50180" name="Text Box 51"/>
          <p:cNvSpPr txBox="1">
            <a:spLocks noChangeArrowheads="1"/>
          </p:cNvSpPr>
          <p:nvPr/>
        </p:nvSpPr>
        <p:spPr bwMode="auto">
          <a:xfrm>
            <a:off x="-833438" y="-1252538"/>
            <a:ext cx="114300" cy="98425"/>
          </a:xfrm>
          <a:prstGeom prst="rect">
            <a:avLst/>
          </a:prstGeom>
          <a:solidFill>
            <a:srgbClr val="000000"/>
          </a:solidFill>
          <a:ln w="9525">
            <a:solidFill>
              <a:srgbClr val="000000"/>
            </a:solidFill>
            <a:miter lim="800000"/>
            <a:headEnd/>
            <a:tailEnd/>
          </a:ln>
        </p:spPr>
        <p:txBody>
          <a:bodyPr/>
          <a:lstStyle/>
          <a:p>
            <a:endParaRPr lang="zh-CN" altLang="zh-CN" sz="2400">
              <a:ea typeface="宋体" pitchFamily="2" charset="-122"/>
            </a:endParaRPr>
          </a:p>
        </p:txBody>
      </p:sp>
      <p:sp>
        <p:nvSpPr>
          <p:cNvPr id="50181" name="Rectangle 52"/>
          <p:cNvSpPr>
            <a:spLocks noChangeArrowheads="1"/>
          </p:cNvSpPr>
          <p:nvPr/>
        </p:nvSpPr>
        <p:spPr bwMode="auto">
          <a:xfrm>
            <a:off x="1060450" y="2189163"/>
            <a:ext cx="184150" cy="457200"/>
          </a:xfrm>
          <a:prstGeom prst="rect">
            <a:avLst/>
          </a:prstGeom>
          <a:noFill/>
          <a:ln w="9525">
            <a:noFill/>
            <a:miter lim="800000"/>
            <a:headEnd/>
            <a:tailEnd/>
          </a:ln>
        </p:spPr>
        <p:txBody>
          <a:bodyPr wrap="none" anchor="ctr">
            <a:spAutoFit/>
          </a:bodyPr>
          <a:lstStyle/>
          <a:p>
            <a:endParaRPr lang="zh-CN" altLang="zh-CN" sz="2400">
              <a:ea typeface="宋体" pitchFamily="2" charset="-122"/>
            </a:endParaRPr>
          </a:p>
        </p:txBody>
      </p:sp>
      <p:sp>
        <p:nvSpPr>
          <p:cNvPr id="50182" name="Rectangle 53"/>
          <p:cNvSpPr>
            <a:spLocks noChangeArrowheads="1"/>
          </p:cNvSpPr>
          <p:nvPr/>
        </p:nvSpPr>
        <p:spPr bwMode="auto">
          <a:xfrm>
            <a:off x="1060450" y="2417763"/>
            <a:ext cx="228600" cy="0"/>
          </a:xfrm>
          <a:prstGeom prst="rect">
            <a:avLst/>
          </a:prstGeom>
          <a:noFill/>
          <a:ln w="9525">
            <a:noFill/>
            <a:miter lim="800000"/>
            <a:headEnd/>
            <a:tailEnd/>
          </a:ln>
        </p:spPr>
        <p:txBody>
          <a:bodyPr wrap="none">
            <a:spAutoFit/>
          </a:bodyPr>
          <a:lstStyle/>
          <a:p>
            <a:endParaRPr lang="zh-CN" altLang="zh-CN" sz="2400">
              <a:ea typeface="宋体" pitchFamily="2" charset="-122"/>
            </a:endParaRPr>
          </a:p>
        </p:txBody>
      </p:sp>
      <p:sp>
        <p:nvSpPr>
          <p:cNvPr id="50183" name="Rectangle 864"/>
          <p:cNvSpPr>
            <a:spLocks noChangeArrowheads="1"/>
          </p:cNvSpPr>
          <p:nvPr/>
        </p:nvSpPr>
        <p:spPr bwMode="auto">
          <a:xfrm>
            <a:off x="1060450" y="7881938"/>
            <a:ext cx="184150" cy="457200"/>
          </a:xfrm>
          <a:prstGeom prst="rect">
            <a:avLst/>
          </a:prstGeom>
          <a:noFill/>
          <a:ln w="9525">
            <a:noFill/>
            <a:miter lim="800000"/>
            <a:headEnd/>
            <a:tailEnd/>
          </a:ln>
        </p:spPr>
        <p:txBody>
          <a:bodyPr wrap="none" anchor="ctr">
            <a:spAutoFit/>
          </a:bodyPr>
          <a:lstStyle/>
          <a:p>
            <a:endParaRPr lang="zh-CN" altLang="zh-CN" sz="2400">
              <a:ea typeface="宋体" pitchFamily="2" charset="-122"/>
            </a:endParaRPr>
          </a:p>
        </p:txBody>
      </p:sp>
      <p:pic>
        <p:nvPicPr>
          <p:cNvPr id="50184" name="Picture 1871"/>
          <p:cNvPicPr>
            <a:picLocks noGrp="1" noChangeAspect="1" noChangeArrowheads="1"/>
          </p:cNvPicPr>
          <p:nvPr>
            <p:ph idx="4294967295"/>
          </p:nvPr>
        </p:nvPicPr>
        <p:blipFill>
          <a:blip r:embed="rId2" cstate="print"/>
          <a:srcRect/>
          <a:stretch>
            <a:fillRect/>
          </a:stretch>
        </p:blipFill>
        <p:spPr>
          <a:xfrm>
            <a:off x="1143000" y="1538288"/>
            <a:ext cx="6858000" cy="4986337"/>
          </a:xfrm>
          <a:solidFill>
            <a:srgbClr val="009900"/>
          </a:solid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5334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(1)</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51203" name="Rectangle 3"/>
          <p:cNvSpPr>
            <a:spLocks noGrp="1" noChangeArrowheads="1"/>
          </p:cNvSpPr>
          <p:nvPr>
            <p:ph type="body" idx="1"/>
          </p:nvPr>
        </p:nvSpPr>
        <p:spPr>
          <a:xfrm>
            <a:off x="762000" y="1295400"/>
            <a:ext cx="8153400" cy="5562600"/>
          </a:xfrm>
        </p:spPr>
        <p:txBody>
          <a:bodyPr/>
          <a:lstStyle/>
          <a:p>
            <a:pPr eaLnBrk="1" hangingPunct="1">
              <a:buFontTx/>
              <a:buNone/>
            </a:pPr>
            <a:endParaRPr lang="en-US" altLang="zh-CN" smtClean="0">
              <a:solidFill>
                <a:srgbClr val="FF0000"/>
              </a:solidFill>
            </a:endParaRPr>
          </a:p>
          <a:p>
            <a:pPr eaLnBrk="1" hangingPunct="1">
              <a:buFontTx/>
              <a:buNone/>
            </a:pPr>
            <a:endParaRPr lang="en-US" altLang="zh-CN" sz="4000" smtClean="0"/>
          </a:p>
        </p:txBody>
      </p:sp>
      <p:grpSp>
        <p:nvGrpSpPr>
          <p:cNvPr id="51204" name="Group 35"/>
          <p:cNvGrpSpPr>
            <a:grpSpLocks/>
          </p:cNvGrpSpPr>
          <p:nvPr/>
        </p:nvGrpSpPr>
        <p:grpSpPr bwMode="auto">
          <a:xfrm>
            <a:off x="468313" y="1700213"/>
            <a:ext cx="8377237" cy="4876800"/>
            <a:chOff x="816" y="1056"/>
            <a:chExt cx="4416" cy="3072"/>
          </a:xfrm>
        </p:grpSpPr>
        <p:sp>
          <p:nvSpPr>
            <p:cNvPr id="139269" name="Text Box 5"/>
            <p:cNvSpPr txBox="1">
              <a:spLocks noChangeArrowheads="1"/>
            </p:cNvSpPr>
            <p:nvPr/>
          </p:nvSpPr>
          <p:spPr bwMode="auto">
            <a:xfrm>
              <a:off x="816" y="1739"/>
              <a:ext cx="609" cy="91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存储管理功能</a:t>
              </a:r>
            </a:p>
          </p:txBody>
        </p:sp>
        <p:sp>
          <p:nvSpPr>
            <p:cNvPr id="139270" name="Text Box 6"/>
            <p:cNvSpPr txBox="1">
              <a:spLocks noChangeArrowheads="1"/>
            </p:cNvSpPr>
            <p:nvPr/>
          </p:nvSpPr>
          <p:spPr bwMode="auto">
            <a:xfrm>
              <a:off x="2034" y="1056"/>
              <a:ext cx="1374" cy="52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存储分配</a:t>
              </a:r>
            </a:p>
            <a:p>
              <a:pPr algn="just" eaLnBrk="0" hangingPunct="0">
                <a:defRPr/>
              </a:pPr>
              <a:r>
                <a:rPr kumimoji="0" lang="zh-CN" altLang="en-US" sz="2400" b="1">
                  <a:solidFill>
                    <a:srgbClr val="008000"/>
                  </a:solidFill>
                  <a:latin typeface="仿宋_GB2312" pitchFamily="49" charset="-122"/>
                </a:rPr>
                <a:t>和回收</a:t>
              </a:r>
            </a:p>
            <a:p>
              <a:pPr eaLnBrk="0" hangingPunct="0">
                <a:defRPr/>
              </a:pPr>
              <a:endParaRPr kumimoji="0" lang="en-US" altLang="zh-CN" sz="2400" b="1">
                <a:solidFill>
                  <a:srgbClr val="008000"/>
                </a:solidFill>
                <a:latin typeface="仿宋_GB2312" pitchFamily="49" charset="-122"/>
              </a:endParaRPr>
            </a:p>
          </p:txBody>
        </p:sp>
        <p:sp>
          <p:nvSpPr>
            <p:cNvPr id="139271" name="Text Box 7"/>
            <p:cNvSpPr txBox="1">
              <a:spLocks noChangeArrowheads="1"/>
            </p:cNvSpPr>
            <p:nvPr/>
          </p:nvSpPr>
          <p:spPr bwMode="auto">
            <a:xfrm>
              <a:off x="2034" y="1721"/>
              <a:ext cx="1372" cy="439"/>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地址转换</a:t>
              </a:r>
            </a:p>
            <a:p>
              <a:pPr algn="just" eaLnBrk="0" hangingPunct="0">
                <a:defRPr/>
              </a:pPr>
              <a:endParaRPr kumimoji="0" lang="zh-CN" altLang="en-US" sz="2400" b="1">
                <a:solidFill>
                  <a:srgbClr val="008000"/>
                </a:solidFill>
                <a:latin typeface="仿宋_GB2312" pitchFamily="49" charset="-122"/>
              </a:endParaRPr>
            </a:p>
            <a:p>
              <a:pPr eaLnBrk="0" hangingPunct="0">
                <a:defRPr/>
              </a:pPr>
              <a:endParaRPr kumimoji="0" lang="en-US" altLang="zh-CN" sz="2400" b="1">
                <a:solidFill>
                  <a:srgbClr val="008000"/>
                </a:solidFill>
                <a:latin typeface="仿宋_GB2312" pitchFamily="49" charset="-122"/>
              </a:endParaRPr>
            </a:p>
          </p:txBody>
        </p:sp>
        <p:sp>
          <p:nvSpPr>
            <p:cNvPr id="139272" name="Text Box 8"/>
            <p:cNvSpPr txBox="1">
              <a:spLocks noChangeArrowheads="1"/>
            </p:cNvSpPr>
            <p:nvPr/>
          </p:nvSpPr>
          <p:spPr bwMode="auto">
            <a:xfrm>
              <a:off x="2034" y="2308"/>
              <a:ext cx="1372" cy="45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存储共享</a:t>
              </a:r>
            </a:p>
            <a:p>
              <a:pPr eaLnBrk="0" hangingPunct="0">
                <a:defRPr/>
              </a:pPr>
              <a:endParaRPr kumimoji="0" lang="en-US" altLang="zh-CN" sz="2400" b="1">
                <a:solidFill>
                  <a:srgbClr val="008000"/>
                </a:solidFill>
                <a:latin typeface="仿宋_GB2312" pitchFamily="49" charset="-122"/>
              </a:endParaRPr>
            </a:p>
          </p:txBody>
        </p:sp>
        <p:sp>
          <p:nvSpPr>
            <p:cNvPr id="139273" name="Text Box 9"/>
            <p:cNvSpPr txBox="1">
              <a:spLocks noChangeArrowheads="1"/>
            </p:cNvSpPr>
            <p:nvPr/>
          </p:nvSpPr>
          <p:spPr bwMode="auto">
            <a:xfrm>
              <a:off x="2034" y="3445"/>
              <a:ext cx="1372" cy="45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存储扩充</a:t>
              </a:r>
            </a:p>
            <a:p>
              <a:pPr eaLnBrk="0" hangingPunct="0">
                <a:defRPr/>
              </a:pPr>
              <a:endParaRPr kumimoji="0" lang="en-US" altLang="zh-CN" sz="2400" b="1">
                <a:solidFill>
                  <a:srgbClr val="008000"/>
                </a:solidFill>
                <a:latin typeface="仿宋_GB2312" pitchFamily="49" charset="-122"/>
              </a:endParaRPr>
            </a:p>
          </p:txBody>
        </p:sp>
        <p:sp>
          <p:nvSpPr>
            <p:cNvPr id="139274" name="Line 10"/>
            <p:cNvSpPr>
              <a:spLocks noChangeShapeType="1"/>
            </p:cNvSpPr>
            <p:nvPr/>
          </p:nvSpPr>
          <p:spPr bwMode="auto">
            <a:xfrm>
              <a:off x="1730" y="1284"/>
              <a:ext cx="0" cy="238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75" name="Line 11"/>
            <p:cNvSpPr>
              <a:spLocks noChangeShapeType="1"/>
            </p:cNvSpPr>
            <p:nvPr/>
          </p:nvSpPr>
          <p:spPr bwMode="auto">
            <a:xfrm>
              <a:off x="1730" y="1284"/>
              <a:ext cx="304"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76" name="Line 12"/>
            <p:cNvSpPr>
              <a:spLocks noChangeShapeType="1"/>
            </p:cNvSpPr>
            <p:nvPr/>
          </p:nvSpPr>
          <p:spPr bwMode="auto">
            <a:xfrm>
              <a:off x="1730" y="1966"/>
              <a:ext cx="304"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77" name="Line 13"/>
            <p:cNvSpPr>
              <a:spLocks noChangeShapeType="1"/>
            </p:cNvSpPr>
            <p:nvPr/>
          </p:nvSpPr>
          <p:spPr bwMode="auto">
            <a:xfrm>
              <a:off x="1730" y="2535"/>
              <a:ext cx="304"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78" name="Line 14"/>
            <p:cNvSpPr>
              <a:spLocks noChangeShapeType="1"/>
            </p:cNvSpPr>
            <p:nvPr/>
          </p:nvSpPr>
          <p:spPr bwMode="auto">
            <a:xfrm>
              <a:off x="1730" y="3104"/>
              <a:ext cx="304"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79" name="Line 15"/>
            <p:cNvSpPr>
              <a:spLocks noChangeShapeType="1"/>
            </p:cNvSpPr>
            <p:nvPr/>
          </p:nvSpPr>
          <p:spPr bwMode="auto">
            <a:xfrm>
              <a:off x="1425" y="2194"/>
              <a:ext cx="305"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80" name="Text Box 16"/>
            <p:cNvSpPr txBox="1">
              <a:spLocks noChangeArrowheads="1"/>
            </p:cNvSpPr>
            <p:nvPr/>
          </p:nvSpPr>
          <p:spPr bwMode="auto">
            <a:xfrm>
              <a:off x="3862" y="1966"/>
              <a:ext cx="1065" cy="34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900" b="1">
                  <a:solidFill>
                    <a:srgbClr val="008000"/>
                  </a:solidFill>
                  <a:latin typeface="仿宋_GB2312" pitchFamily="49" charset="-122"/>
                </a:rPr>
                <a:t>静态重定位</a:t>
              </a:r>
            </a:p>
            <a:p>
              <a:pPr eaLnBrk="0" hangingPunct="0">
                <a:defRPr/>
              </a:pPr>
              <a:endParaRPr kumimoji="0" lang="en-US" altLang="zh-CN" sz="900" b="1">
                <a:solidFill>
                  <a:srgbClr val="008000"/>
                </a:solidFill>
                <a:latin typeface="仿宋_GB2312" pitchFamily="49" charset="-122"/>
              </a:endParaRPr>
            </a:p>
          </p:txBody>
        </p:sp>
        <p:sp>
          <p:nvSpPr>
            <p:cNvPr id="139281" name="Text Box 17"/>
            <p:cNvSpPr txBox="1">
              <a:spLocks noChangeArrowheads="1"/>
            </p:cNvSpPr>
            <p:nvPr/>
          </p:nvSpPr>
          <p:spPr bwMode="auto">
            <a:xfrm>
              <a:off x="3862" y="1966"/>
              <a:ext cx="1065" cy="34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静态重定位</a:t>
              </a:r>
            </a:p>
            <a:p>
              <a:pPr eaLnBrk="0" hangingPunct="0">
                <a:defRPr/>
              </a:pPr>
              <a:endParaRPr kumimoji="0" lang="en-US" altLang="zh-CN" b="1">
                <a:solidFill>
                  <a:srgbClr val="008000"/>
                </a:solidFill>
                <a:latin typeface="仿宋_GB2312" pitchFamily="49" charset="-122"/>
              </a:endParaRPr>
            </a:p>
          </p:txBody>
        </p:sp>
        <p:sp>
          <p:nvSpPr>
            <p:cNvPr id="139282" name="Text Box 18"/>
            <p:cNvSpPr txBox="1">
              <a:spLocks noChangeArrowheads="1"/>
            </p:cNvSpPr>
            <p:nvPr/>
          </p:nvSpPr>
          <p:spPr bwMode="auto">
            <a:xfrm>
              <a:off x="3862" y="1511"/>
              <a:ext cx="1065" cy="34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动态重定位</a:t>
              </a:r>
            </a:p>
            <a:p>
              <a:pPr eaLnBrk="0" hangingPunct="0">
                <a:defRPr/>
              </a:pPr>
              <a:endParaRPr kumimoji="0" lang="en-US" altLang="zh-CN" b="1">
                <a:solidFill>
                  <a:srgbClr val="008000"/>
                </a:solidFill>
                <a:latin typeface="仿宋_GB2312" pitchFamily="49" charset="-122"/>
              </a:endParaRPr>
            </a:p>
          </p:txBody>
        </p:sp>
        <p:sp>
          <p:nvSpPr>
            <p:cNvPr id="139283" name="Line 19"/>
            <p:cNvSpPr>
              <a:spLocks noChangeShapeType="1"/>
            </p:cNvSpPr>
            <p:nvPr/>
          </p:nvSpPr>
          <p:spPr bwMode="auto">
            <a:xfrm>
              <a:off x="3557" y="1739"/>
              <a:ext cx="0" cy="45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84" name="Line 20"/>
            <p:cNvSpPr>
              <a:spLocks noChangeShapeType="1"/>
            </p:cNvSpPr>
            <p:nvPr/>
          </p:nvSpPr>
          <p:spPr bwMode="auto">
            <a:xfrm>
              <a:off x="3405" y="1966"/>
              <a:ext cx="151"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85" name="Line 21"/>
            <p:cNvSpPr>
              <a:spLocks noChangeShapeType="1"/>
            </p:cNvSpPr>
            <p:nvPr/>
          </p:nvSpPr>
          <p:spPr bwMode="auto">
            <a:xfrm>
              <a:off x="3557" y="1739"/>
              <a:ext cx="30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86" name="Line 22"/>
            <p:cNvSpPr>
              <a:spLocks noChangeShapeType="1"/>
            </p:cNvSpPr>
            <p:nvPr/>
          </p:nvSpPr>
          <p:spPr bwMode="auto">
            <a:xfrm>
              <a:off x="3557" y="2194"/>
              <a:ext cx="30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87" name="Text Box 23"/>
            <p:cNvSpPr txBox="1">
              <a:spLocks noChangeArrowheads="1"/>
            </p:cNvSpPr>
            <p:nvPr/>
          </p:nvSpPr>
          <p:spPr bwMode="auto">
            <a:xfrm>
              <a:off x="2034" y="2876"/>
              <a:ext cx="1372" cy="45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存储保护</a:t>
              </a:r>
            </a:p>
            <a:p>
              <a:pPr eaLnBrk="0" hangingPunct="0">
                <a:defRPr/>
              </a:pPr>
              <a:endParaRPr kumimoji="0" lang="en-US" altLang="zh-CN" sz="2400" b="1">
                <a:solidFill>
                  <a:srgbClr val="008000"/>
                </a:solidFill>
                <a:latin typeface="仿宋_GB2312" pitchFamily="49" charset="-122"/>
              </a:endParaRPr>
            </a:p>
          </p:txBody>
        </p:sp>
        <p:sp>
          <p:nvSpPr>
            <p:cNvPr id="139288" name="Text Box 24"/>
            <p:cNvSpPr txBox="1">
              <a:spLocks noChangeArrowheads="1"/>
            </p:cNvSpPr>
            <p:nvPr/>
          </p:nvSpPr>
          <p:spPr bwMode="auto">
            <a:xfrm>
              <a:off x="3862" y="2535"/>
              <a:ext cx="1370" cy="34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界地址保护</a:t>
              </a:r>
            </a:p>
            <a:p>
              <a:pPr eaLnBrk="0" hangingPunct="0">
                <a:defRPr/>
              </a:pPr>
              <a:endParaRPr kumimoji="0" lang="en-US" altLang="zh-CN" b="1">
                <a:solidFill>
                  <a:srgbClr val="008000"/>
                </a:solidFill>
                <a:latin typeface="仿宋_GB2312" pitchFamily="49" charset="-122"/>
              </a:endParaRPr>
            </a:p>
          </p:txBody>
        </p:sp>
        <p:sp>
          <p:nvSpPr>
            <p:cNvPr id="139289" name="Text Box 25"/>
            <p:cNvSpPr txBox="1">
              <a:spLocks noChangeArrowheads="1"/>
            </p:cNvSpPr>
            <p:nvPr/>
          </p:nvSpPr>
          <p:spPr bwMode="auto">
            <a:xfrm>
              <a:off x="3862" y="2876"/>
              <a:ext cx="1370" cy="34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存储键保护</a:t>
              </a:r>
            </a:p>
            <a:p>
              <a:pPr eaLnBrk="0" hangingPunct="0">
                <a:defRPr/>
              </a:pPr>
              <a:endParaRPr kumimoji="0" lang="en-US" altLang="zh-CN" b="1">
                <a:solidFill>
                  <a:srgbClr val="008000"/>
                </a:solidFill>
                <a:latin typeface="仿宋_GB2312" pitchFamily="49" charset="-122"/>
              </a:endParaRPr>
            </a:p>
          </p:txBody>
        </p:sp>
        <p:sp>
          <p:nvSpPr>
            <p:cNvPr id="139290" name="Text Box 26"/>
            <p:cNvSpPr txBox="1">
              <a:spLocks noChangeArrowheads="1"/>
            </p:cNvSpPr>
            <p:nvPr/>
          </p:nvSpPr>
          <p:spPr bwMode="auto">
            <a:xfrm>
              <a:off x="3862" y="3218"/>
              <a:ext cx="1370" cy="34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页</a:t>
              </a:r>
              <a:r>
                <a:rPr kumimoji="0" lang="en-US" altLang="zh-CN" b="1">
                  <a:solidFill>
                    <a:srgbClr val="008000"/>
                  </a:solidFill>
                  <a:latin typeface="仿宋_GB2312" pitchFamily="49" charset="-122"/>
                </a:rPr>
                <a:t>/</a:t>
              </a:r>
              <a:r>
                <a:rPr kumimoji="0" lang="zh-CN" altLang="en-US" b="1">
                  <a:solidFill>
                    <a:srgbClr val="008000"/>
                  </a:solidFill>
                  <a:latin typeface="仿宋_GB2312" pitchFamily="49" charset="-122"/>
                </a:rPr>
                <a:t>段表特征保护</a:t>
              </a:r>
            </a:p>
            <a:p>
              <a:pPr eaLnBrk="0" hangingPunct="0">
                <a:defRPr/>
              </a:pPr>
              <a:endParaRPr kumimoji="0" lang="en-US" altLang="zh-CN" b="1">
                <a:solidFill>
                  <a:srgbClr val="008000"/>
                </a:solidFill>
                <a:latin typeface="仿宋_GB2312" pitchFamily="49" charset="-122"/>
              </a:endParaRPr>
            </a:p>
          </p:txBody>
        </p:sp>
        <p:sp>
          <p:nvSpPr>
            <p:cNvPr id="139291" name="Line 27"/>
            <p:cNvSpPr>
              <a:spLocks noChangeShapeType="1"/>
            </p:cNvSpPr>
            <p:nvPr/>
          </p:nvSpPr>
          <p:spPr bwMode="auto">
            <a:xfrm>
              <a:off x="3557" y="2763"/>
              <a:ext cx="0" cy="569"/>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92" name="Line 28"/>
            <p:cNvSpPr>
              <a:spLocks noChangeShapeType="1"/>
            </p:cNvSpPr>
            <p:nvPr/>
          </p:nvSpPr>
          <p:spPr bwMode="auto">
            <a:xfrm>
              <a:off x="3557" y="2763"/>
              <a:ext cx="30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93" name="Line 29"/>
            <p:cNvSpPr>
              <a:spLocks noChangeShapeType="1"/>
            </p:cNvSpPr>
            <p:nvPr/>
          </p:nvSpPr>
          <p:spPr bwMode="auto">
            <a:xfrm>
              <a:off x="3557" y="3332"/>
              <a:ext cx="30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94" name="Line 30"/>
            <p:cNvSpPr>
              <a:spLocks noChangeShapeType="1"/>
            </p:cNvSpPr>
            <p:nvPr/>
          </p:nvSpPr>
          <p:spPr bwMode="auto">
            <a:xfrm>
              <a:off x="3557" y="3104"/>
              <a:ext cx="30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95" name="Line 31"/>
            <p:cNvSpPr>
              <a:spLocks noChangeShapeType="1"/>
            </p:cNvSpPr>
            <p:nvPr/>
          </p:nvSpPr>
          <p:spPr bwMode="auto">
            <a:xfrm>
              <a:off x="3405" y="3104"/>
              <a:ext cx="151"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139296" name="Text Box 32"/>
            <p:cNvSpPr txBox="1">
              <a:spLocks noChangeArrowheads="1"/>
            </p:cNvSpPr>
            <p:nvPr/>
          </p:nvSpPr>
          <p:spPr bwMode="auto">
            <a:xfrm>
              <a:off x="3862" y="3673"/>
              <a:ext cx="1065" cy="45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覆盖技术</a:t>
              </a:r>
            </a:p>
            <a:p>
              <a:pPr eaLnBrk="0" hangingPunct="0">
                <a:defRPr/>
              </a:pPr>
              <a:r>
                <a:rPr kumimoji="0" lang="zh-CN" altLang="en-US" b="1">
                  <a:solidFill>
                    <a:srgbClr val="008000"/>
                  </a:solidFill>
                  <a:latin typeface="仿宋_GB2312" pitchFamily="49" charset="-122"/>
                </a:rPr>
                <a:t>虚存技求</a:t>
              </a:r>
            </a:p>
            <a:p>
              <a:pPr eaLnBrk="0" hangingPunct="0">
                <a:defRPr/>
              </a:pPr>
              <a:endParaRPr kumimoji="0" lang="en-US" altLang="zh-CN" b="1">
                <a:solidFill>
                  <a:srgbClr val="008000"/>
                </a:solidFill>
                <a:latin typeface="仿宋_GB2312" pitchFamily="49" charset="-122"/>
              </a:endParaRPr>
            </a:p>
          </p:txBody>
        </p:sp>
        <p:sp>
          <p:nvSpPr>
            <p:cNvPr id="139297" name="Line 33"/>
            <p:cNvSpPr>
              <a:spLocks noChangeShapeType="1"/>
            </p:cNvSpPr>
            <p:nvPr/>
          </p:nvSpPr>
          <p:spPr bwMode="auto">
            <a:xfrm>
              <a:off x="3405" y="3787"/>
              <a:ext cx="457"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139298" name="Line 34"/>
            <p:cNvSpPr>
              <a:spLocks noChangeShapeType="1"/>
            </p:cNvSpPr>
            <p:nvPr/>
          </p:nvSpPr>
          <p:spPr bwMode="auto">
            <a:xfrm>
              <a:off x="1730" y="3673"/>
              <a:ext cx="304"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609600"/>
            <a:ext cx="8496300" cy="1143000"/>
          </a:xfrm>
        </p:spPr>
        <p:txBody>
          <a:bodyPr/>
          <a:lstStyle/>
          <a:p>
            <a:pPr eaLnBrk="1" hangingPunct="1"/>
            <a:r>
              <a:rPr lang="zh-CN" altLang="en-US" sz="3200" smtClean="0">
                <a:solidFill>
                  <a:srgbClr val="FF0000"/>
                </a:solidFill>
                <a:latin typeface="仿宋_GB2312" pitchFamily="49" charset="-122"/>
                <a:ea typeface="仿宋_GB2312" pitchFamily="49" charset="-122"/>
              </a:rPr>
              <a:t>存储管理</a:t>
            </a:r>
            <a:r>
              <a:rPr lang="en-US" altLang="zh-CN" sz="3200" smtClean="0">
                <a:solidFill>
                  <a:srgbClr val="FF0000"/>
                </a:solidFill>
                <a:latin typeface="仿宋_GB2312" pitchFamily="49" charset="-122"/>
                <a:ea typeface="仿宋_GB2312" pitchFamily="49" charset="-122"/>
              </a:rPr>
              <a:t>(2)</a:t>
            </a:r>
            <a:br>
              <a:rPr lang="en-US" altLang="zh-CN" sz="3200" smtClean="0">
                <a:solidFill>
                  <a:srgbClr val="FF0000"/>
                </a:solidFill>
                <a:latin typeface="仿宋_GB2312" pitchFamily="49" charset="-122"/>
                <a:ea typeface="仿宋_GB2312" pitchFamily="49" charset="-122"/>
              </a:rPr>
            </a:br>
            <a:r>
              <a:rPr lang="zh-CN" altLang="en-US" sz="3200" smtClean="0">
                <a:solidFill>
                  <a:srgbClr val="FF3300"/>
                </a:solidFill>
                <a:latin typeface="仿宋_GB2312" pitchFamily="49" charset="-122"/>
                <a:ea typeface="仿宋_GB2312" pitchFamily="49" charset="-122"/>
              </a:rPr>
              <a:t>地址转换与存储保护</a:t>
            </a:r>
            <a:br>
              <a:rPr lang="zh-CN" altLang="en-US" sz="3200" smtClean="0">
                <a:solidFill>
                  <a:srgbClr val="FF3300"/>
                </a:solidFill>
                <a:latin typeface="仿宋_GB2312" pitchFamily="49" charset="-122"/>
                <a:ea typeface="仿宋_GB2312" pitchFamily="49" charset="-122"/>
              </a:rPr>
            </a:br>
            <a:r>
              <a:rPr lang="zh-CN" altLang="en-US" sz="3200" smtClean="0">
                <a:solidFill>
                  <a:srgbClr val="FF3300"/>
                </a:solidFill>
                <a:latin typeface="仿宋_GB2312" pitchFamily="49" charset="-122"/>
                <a:ea typeface="仿宋_GB2312" pitchFamily="49" charset="-122"/>
              </a:rPr>
              <a:t>程序的编译、链接、装入和执行</a:t>
            </a:r>
            <a:r>
              <a:rPr lang="zh-CN" altLang="en-US" sz="3200" smtClean="0">
                <a:latin typeface="仿宋_GB2312" pitchFamily="49" charset="-122"/>
                <a:ea typeface="仿宋_GB2312" pitchFamily="49" charset="-122"/>
              </a:rPr>
              <a:t>  </a:t>
            </a:r>
            <a:br>
              <a:rPr lang="zh-CN" altLang="en-US" sz="3200" smtClean="0">
                <a:latin typeface="仿宋_GB2312" pitchFamily="49" charset="-122"/>
                <a:ea typeface="仿宋_GB2312" pitchFamily="49" charset="-122"/>
              </a:rPr>
            </a:br>
            <a:endParaRPr lang="zh-CN" altLang="en-US" sz="3200" smtClean="0">
              <a:latin typeface="仿宋_GB2312" pitchFamily="49" charset="-122"/>
              <a:ea typeface="仿宋_GB2312" pitchFamily="49" charset="-122"/>
            </a:endParaRPr>
          </a:p>
        </p:txBody>
      </p:sp>
      <p:grpSp>
        <p:nvGrpSpPr>
          <p:cNvPr id="52227" name="Group 44"/>
          <p:cNvGrpSpPr>
            <a:grpSpLocks/>
          </p:cNvGrpSpPr>
          <p:nvPr/>
        </p:nvGrpSpPr>
        <p:grpSpPr bwMode="auto">
          <a:xfrm>
            <a:off x="0" y="1773238"/>
            <a:ext cx="9324975" cy="4103687"/>
            <a:chOff x="548" y="952"/>
            <a:chExt cx="4600" cy="3382"/>
          </a:xfrm>
        </p:grpSpPr>
        <p:sp>
          <p:nvSpPr>
            <p:cNvPr id="52228" name="Text Box 5"/>
            <p:cNvSpPr txBox="1">
              <a:spLocks noChangeArrowheads="1"/>
            </p:cNvSpPr>
            <p:nvPr/>
          </p:nvSpPr>
          <p:spPr bwMode="auto">
            <a:xfrm>
              <a:off x="2256" y="952"/>
              <a:ext cx="445" cy="356"/>
            </a:xfrm>
            <a:prstGeom prst="rect">
              <a:avLst/>
            </a:prstGeom>
            <a:solidFill>
              <a:schemeClr val="bg1"/>
            </a:solidFill>
            <a:ln w="9525">
              <a:noFill/>
              <a:miter lim="800000"/>
              <a:headEnd/>
              <a:tailEnd/>
            </a:ln>
          </p:spPr>
          <p:txBody>
            <a:bodyPr/>
            <a:lstStyle/>
            <a:p>
              <a:pPr algn="just"/>
              <a:r>
                <a:rPr lang="zh-CN" altLang="en-US">
                  <a:solidFill>
                    <a:srgbClr val="0033CC"/>
                  </a:solidFill>
                  <a:latin typeface="华文新魏" pitchFamily="2" charset="-122"/>
                  <a:ea typeface="华文新魏" pitchFamily="2" charset="-122"/>
                </a:rPr>
                <a:t>链接</a:t>
              </a:r>
            </a:p>
          </p:txBody>
        </p:sp>
        <p:sp>
          <p:nvSpPr>
            <p:cNvPr id="52229" name="Text Box 6"/>
            <p:cNvSpPr txBox="1">
              <a:spLocks noChangeArrowheads="1"/>
            </p:cNvSpPr>
            <p:nvPr/>
          </p:nvSpPr>
          <p:spPr bwMode="auto">
            <a:xfrm>
              <a:off x="3525" y="2823"/>
              <a:ext cx="460" cy="443"/>
            </a:xfrm>
            <a:prstGeom prst="rect">
              <a:avLst/>
            </a:prstGeom>
            <a:solidFill>
              <a:schemeClr val="bg1"/>
            </a:solidFill>
            <a:ln w="9525">
              <a:noFill/>
              <a:miter lim="800000"/>
              <a:headEnd/>
              <a:tailEnd/>
            </a:ln>
          </p:spPr>
          <p:txBody>
            <a:bodyPr/>
            <a:lstStyle/>
            <a:p>
              <a:r>
                <a:rPr lang="zh-CN" altLang="en-US" sz="1600">
                  <a:solidFill>
                    <a:srgbClr val="0033CC"/>
                  </a:solidFill>
                  <a:latin typeface="华文新魏" pitchFamily="2" charset="-122"/>
                  <a:ea typeface="华文新魏" pitchFamily="2" charset="-122"/>
                </a:rPr>
                <a:t>动态重定位</a:t>
              </a:r>
            </a:p>
          </p:txBody>
        </p:sp>
        <p:sp>
          <p:nvSpPr>
            <p:cNvPr id="52230" name="Text Box 7"/>
            <p:cNvSpPr txBox="1">
              <a:spLocks noChangeArrowheads="1"/>
            </p:cNvSpPr>
            <p:nvPr/>
          </p:nvSpPr>
          <p:spPr bwMode="auto">
            <a:xfrm>
              <a:off x="3555" y="1486"/>
              <a:ext cx="434" cy="439"/>
            </a:xfrm>
            <a:prstGeom prst="rect">
              <a:avLst/>
            </a:prstGeom>
            <a:solidFill>
              <a:schemeClr val="bg1"/>
            </a:solidFill>
            <a:ln w="9525">
              <a:noFill/>
              <a:miter lim="800000"/>
              <a:headEnd/>
              <a:tailEnd/>
            </a:ln>
          </p:spPr>
          <p:txBody>
            <a:bodyPr/>
            <a:lstStyle/>
            <a:p>
              <a:r>
                <a:rPr lang="zh-CN" altLang="en-US" sz="1600">
                  <a:solidFill>
                    <a:srgbClr val="0033CC"/>
                  </a:solidFill>
                  <a:latin typeface="华文新魏" pitchFamily="2" charset="-122"/>
                  <a:ea typeface="华文新魏" pitchFamily="2" charset="-122"/>
                </a:rPr>
                <a:t>静态重定位</a:t>
              </a:r>
            </a:p>
          </p:txBody>
        </p:sp>
        <p:sp>
          <p:nvSpPr>
            <p:cNvPr id="52231" name="Text Box 8"/>
            <p:cNvSpPr txBox="1">
              <a:spLocks noChangeArrowheads="1"/>
            </p:cNvSpPr>
            <p:nvPr/>
          </p:nvSpPr>
          <p:spPr bwMode="auto">
            <a:xfrm>
              <a:off x="805" y="2649"/>
              <a:ext cx="243" cy="237"/>
            </a:xfrm>
            <a:prstGeom prst="rect">
              <a:avLst/>
            </a:prstGeom>
            <a:solidFill>
              <a:srgbClr val="FFCC00"/>
            </a:solidFill>
            <a:ln w="9525">
              <a:noFill/>
              <a:miter lim="800000"/>
              <a:headEnd/>
              <a:tailEnd/>
            </a:ln>
          </p:spPr>
          <p:txBody>
            <a:bodyPr/>
            <a:lstStyle/>
            <a:p>
              <a:r>
                <a:rPr lang="en-US" altLang="zh-CN" sz="1600">
                  <a:solidFill>
                    <a:srgbClr val="0033CC"/>
                  </a:solidFill>
                  <a:latin typeface="华文新魏" pitchFamily="2" charset="-122"/>
                  <a:ea typeface="华文新魏" pitchFamily="2" charset="-122"/>
                </a:rPr>
                <a:t>…</a:t>
              </a:r>
            </a:p>
          </p:txBody>
        </p:sp>
        <p:sp>
          <p:nvSpPr>
            <p:cNvPr id="45" name="Text Box 9"/>
            <p:cNvSpPr txBox="1">
              <a:spLocks noChangeArrowheads="1"/>
            </p:cNvSpPr>
            <p:nvPr/>
          </p:nvSpPr>
          <p:spPr bwMode="auto">
            <a:xfrm>
              <a:off x="587" y="142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1</a:t>
              </a:r>
            </a:p>
          </p:txBody>
        </p:sp>
        <p:sp>
          <p:nvSpPr>
            <p:cNvPr id="46" name="Text Box 10"/>
            <p:cNvSpPr txBox="1">
              <a:spLocks noChangeArrowheads="1"/>
            </p:cNvSpPr>
            <p:nvPr/>
          </p:nvSpPr>
          <p:spPr bwMode="auto">
            <a:xfrm>
              <a:off x="587" y="2139"/>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2</a:t>
              </a:r>
            </a:p>
          </p:txBody>
        </p:sp>
        <p:sp>
          <p:nvSpPr>
            <p:cNvPr id="47" name="Text Box 11"/>
            <p:cNvSpPr txBox="1">
              <a:spLocks noChangeArrowheads="1"/>
            </p:cNvSpPr>
            <p:nvPr/>
          </p:nvSpPr>
          <p:spPr bwMode="auto">
            <a:xfrm>
              <a:off x="587" y="314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n</a:t>
              </a:r>
            </a:p>
          </p:txBody>
        </p:sp>
        <p:sp>
          <p:nvSpPr>
            <p:cNvPr id="52235" name="Text Box 12"/>
            <p:cNvSpPr txBox="1">
              <a:spLocks noChangeArrowheads="1"/>
            </p:cNvSpPr>
            <p:nvPr/>
          </p:nvSpPr>
          <p:spPr bwMode="auto">
            <a:xfrm>
              <a:off x="1837" y="2673"/>
              <a:ext cx="286" cy="237"/>
            </a:xfrm>
            <a:prstGeom prst="rect">
              <a:avLst/>
            </a:prstGeom>
            <a:solidFill>
              <a:srgbClr val="FFCC00"/>
            </a:solidFill>
            <a:ln w="9525">
              <a:noFill/>
              <a:miter lim="800000"/>
              <a:headEnd/>
              <a:tailEnd/>
            </a:ln>
          </p:spPr>
          <p:txBody>
            <a:bodyPr/>
            <a:lstStyle/>
            <a:p>
              <a:r>
                <a:rPr lang="en-US" altLang="zh-CN" sz="1600">
                  <a:solidFill>
                    <a:srgbClr val="0033CC"/>
                  </a:solidFill>
                  <a:latin typeface="华文新魏" pitchFamily="2" charset="-122"/>
                  <a:ea typeface="华文新魏" pitchFamily="2" charset="-122"/>
                </a:rPr>
                <a:t>…</a:t>
              </a:r>
            </a:p>
          </p:txBody>
        </p:sp>
        <p:sp>
          <p:nvSpPr>
            <p:cNvPr id="49" name="Text Box 13"/>
            <p:cNvSpPr txBox="1">
              <a:spLocks noChangeArrowheads="1"/>
            </p:cNvSpPr>
            <p:nvPr/>
          </p:nvSpPr>
          <p:spPr bwMode="auto">
            <a:xfrm>
              <a:off x="1700" y="130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1</a:t>
              </a:r>
            </a:p>
          </p:txBody>
        </p:sp>
        <p:sp>
          <p:nvSpPr>
            <p:cNvPr id="50" name="Text Box 14"/>
            <p:cNvSpPr txBox="1">
              <a:spLocks noChangeArrowheads="1"/>
            </p:cNvSpPr>
            <p:nvPr/>
          </p:nvSpPr>
          <p:spPr bwMode="auto">
            <a:xfrm>
              <a:off x="1700" y="2198"/>
              <a:ext cx="556" cy="297"/>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2</a:t>
              </a:r>
            </a:p>
          </p:txBody>
        </p:sp>
        <p:sp>
          <p:nvSpPr>
            <p:cNvPr id="51" name="Text Box 15"/>
            <p:cNvSpPr txBox="1">
              <a:spLocks noChangeArrowheads="1"/>
            </p:cNvSpPr>
            <p:nvPr/>
          </p:nvSpPr>
          <p:spPr bwMode="auto">
            <a:xfrm>
              <a:off x="1700" y="308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n</a:t>
              </a:r>
            </a:p>
          </p:txBody>
        </p:sp>
        <p:sp>
          <p:nvSpPr>
            <p:cNvPr id="52" name="Text Box 16"/>
            <p:cNvSpPr txBox="1">
              <a:spLocks noChangeArrowheads="1"/>
            </p:cNvSpPr>
            <p:nvPr/>
          </p:nvSpPr>
          <p:spPr bwMode="auto">
            <a:xfrm>
              <a:off x="2590" y="2020"/>
              <a:ext cx="858" cy="713"/>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可重定位目标代码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装载代码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外存</a:t>
              </a:r>
              <a:r>
                <a:rPr lang="en-US" altLang="zh-CN" sz="1600" dirty="0">
                  <a:solidFill>
                    <a:srgbClr val="0033CC"/>
                  </a:solidFill>
                  <a:latin typeface="华文新魏" pitchFamily="2" charset="-122"/>
                  <a:ea typeface="华文新魏" pitchFamily="2" charset="-122"/>
                </a:rPr>
                <a:t>)</a:t>
              </a:r>
            </a:p>
          </p:txBody>
        </p:sp>
        <p:sp>
          <p:nvSpPr>
            <p:cNvPr id="52240" name="Line 17"/>
            <p:cNvSpPr>
              <a:spLocks noChangeShapeType="1"/>
            </p:cNvSpPr>
            <p:nvPr/>
          </p:nvSpPr>
          <p:spPr bwMode="auto">
            <a:xfrm>
              <a:off x="1255" y="1545"/>
              <a:ext cx="445" cy="1"/>
            </a:xfrm>
            <a:prstGeom prst="line">
              <a:avLst/>
            </a:prstGeom>
            <a:noFill/>
            <a:ln w="9525">
              <a:solidFill>
                <a:srgbClr val="000000"/>
              </a:solidFill>
              <a:round/>
              <a:headEnd/>
              <a:tailEnd type="triangle" w="med" len="med"/>
            </a:ln>
          </p:spPr>
          <p:txBody>
            <a:bodyPr/>
            <a:lstStyle/>
            <a:p>
              <a:endParaRPr lang="zh-CN" altLang="en-US"/>
            </a:p>
          </p:txBody>
        </p:sp>
        <p:sp>
          <p:nvSpPr>
            <p:cNvPr id="52241" name="Line 18"/>
            <p:cNvSpPr>
              <a:spLocks noChangeShapeType="1"/>
            </p:cNvSpPr>
            <p:nvPr/>
          </p:nvSpPr>
          <p:spPr bwMode="auto">
            <a:xfrm>
              <a:off x="1255" y="2376"/>
              <a:ext cx="445" cy="1"/>
            </a:xfrm>
            <a:prstGeom prst="line">
              <a:avLst/>
            </a:prstGeom>
            <a:noFill/>
            <a:ln w="9525">
              <a:solidFill>
                <a:srgbClr val="000000"/>
              </a:solidFill>
              <a:round/>
              <a:headEnd/>
              <a:tailEnd type="triangle" w="med" len="med"/>
            </a:ln>
          </p:spPr>
          <p:txBody>
            <a:bodyPr/>
            <a:lstStyle/>
            <a:p>
              <a:endParaRPr lang="zh-CN" altLang="en-US"/>
            </a:p>
          </p:txBody>
        </p:sp>
        <p:sp>
          <p:nvSpPr>
            <p:cNvPr id="52242" name="Line 19"/>
            <p:cNvSpPr>
              <a:spLocks noChangeShapeType="1"/>
            </p:cNvSpPr>
            <p:nvPr/>
          </p:nvSpPr>
          <p:spPr bwMode="auto">
            <a:xfrm>
              <a:off x="1255" y="3325"/>
              <a:ext cx="445" cy="0"/>
            </a:xfrm>
            <a:prstGeom prst="line">
              <a:avLst/>
            </a:prstGeom>
            <a:noFill/>
            <a:ln w="9525">
              <a:solidFill>
                <a:srgbClr val="000000"/>
              </a:solidFill>
              <a:round/>
              <a:headEnd/>
              <a:tailEnd type="triangle" w="med" len="med"/>
            </a:ln>
          </p:spPr>
          <p:txBody>
            <a:bodyPr/>
            <a:lstStyle/>
            <a:p>
              <a:endParaRPr lang="zh-CN" altLang="en-US"/>
            </a:p>
          </p:txBody>
        </p:sp>
        <p:sp>
          <p:nvSpPr>
            <p:cNvPr id="52243" name="Line 20"/>
            <p:cNvSpPr>
              <a:spLocks noChangeShapeType="1"/>
            </p:cNvSpPr>
            <p:nvPr/>
          </p:nvSpPr>
          <p:spPr bwMode="auto">
            <a:xfrm>
              <a:off x="2256" y="2376"/>
              <a:ext cx="334" cy="1"/>
            </a:xfrm>
            <a:prstGeom prst="line">
              <a:avLst/>
            </a:prstGeom>
            <a:noFill/>
            <a:ln w="9525">
              <a:solidFill>
                <a:srgbClr val="000000"/>
              </a:solidFill>
              <a:round/>
              <a:headEnd/>
              <a:tailEnd type="triangle" w="med" len="med"/>
            </a:ln>
          </p:spPr>
          <p:txBody>
            <a:bodyPr/>
            <a:lstStyle/>
            <a:p>
              <a:endParaRPr lang="zh-CN" altLang="en-US"/>
            </a:p>
          </p:txBody>
        </p:sp>
        <p:sp>
          <p:nvSpPr>
            <p:cNvPr id="52244" name="Text Box 21"/>
            <p:cNvSpPr txBox="1">
              <a:spLocks noChangeArrowheads="1"/>
            </p:cNvSpPr>
            <p:nvPr/>
          </p:nvSpPr>
          <p:spPr bwMode="auto">
            <a:xfrm>
              <a:off x="1255" y="952"/>
              <a:ext cx="445" cy="356"/>
            </a:xfrm>
            <a:prstGeom prst="rect">
              <a:avLst/>
            </a:prstGeom>
            <a:solidFill>
              <a:schemeClr val="bg1"/>
            </a:solidFill>
            <a:ln w="9525">
              <a:noFill/>
              <a:miter lim="800000"/>
              <a:headEnd/>
              <a:tailEnd/>
            </a:ln>
          </p:spPr>
          <p:txBody>
            <a:bodyPr/>
            <a:lstStyle/>
            <a:p>
              <a:pPr algn="just"/>
              <a:r>
                <a:rPr lang="zh-CN" altLang="en-US">
                  <a:solidFill>
                    <a:srgbClr val="0033CC"/>
                  </a:solidFill>
                  <a:latin typeface="华文新魏" pitchFamily="2" charset="-122"/>
                  <a:ea typeface="华文新魏" pitchFamily="2" charset="-122"/>
                </a:rPr>
                <a:t>编译</a:t>
              </a:r>
            </a:p>
          </p:txBody>
        </p:sp>
        <p:sp>
          <p:nvSpPr>
            <p:cNvPr id="52245" name="Text Box 22"/>
            <p:cNvSpPr txBox="1">
              <a:spLocks noChangeArrowheads="1"/>
            </p:cNvSpPr>
            <p:nvPr/>
          </p:nvSpPr>
          <p:spPr bwMode="auto">
            <a:xfrm>
              <a:off x="3479" y="952"/>
              <a:ext cx="445" cy="356"/>
            </a:xfrm>
            <a:prstGeom prst="rect">
              <a:avLst/>
            </a:prstGeom>
            <a:solidFill>
              <a:schemeClr val="bg1"/>
            </a:solidFill>
            <a:ln w="9525">
              <a:noFill/>
              <a:miter lim="800000"/>
              <a:headEnd/>
              <a:tailEnd/>
            </a:ln>
          </p:spPr>
          <p:txBody>
            <a:bodyPr/>
            <a:lstStyle/>
            <a:p>
              <a:pPr algn="just"/>
              <a:r>
                <a:rPr lang="zh-CN" altLang="en-US">
                  <a:solidFill>
                    <a:srgbClr val="0033CC"/>
                  </a:solidFill>
                  <a:latin typeface="华文新魏" pitchFamily="2" charset="-122"/>
                  <a:ea typeface="华文新魏" pitchFamily="2" charset="-122"/>
                </a:rPr>
                <a:t>装载</a:t>
              </a:r>
            </a:p>
          </p:txBody>
        </p:sp>
        <p:sp>
          <p:nvSpPr>
            <p:cNvPr id="52246" name="Text Box 23"/>
            <p:cNvSpPr txBox="1">
              <a:spLocks noChangeArrowheads="1"/>
            </p:cNvSpPr>
            <p:nvPr/>
          </p:nvSpPr>
          <p:spPr bwMode="auto">
            <a:xfrm>
              <a:off x="4147" y="952"/>
              <a:ext cx="445" cy="356"/>
            </a:xfrm>
            <a:prstGeom prst="rect">
              <a:avLst/>
            </a:prstGeom>
            <a:solidFill>
              <a:schemeClr val="bg1"/>
            </a:solidFill>
            <a:ln w="9525">
              <a:noFill/>
              <a:miter lim="800000"/>
              <a:headEnd/>
              <a:tailEnd/>
            </a:ln>
          </p:spPr>
          <p:txBody>
            <a:bodyPr/>
            <a:lstStyle/>
            <a:p>
              <a:pPr algn="just"/>
              <a:r>
                <a:rPr lang="zh-CN" altLang="en-US">
                  <a:solidFill>
                    <a:srgbClr val="0033CC"/>
                  </a:solidFill>
                  <a:latin typeface="华文新魏" pitchFamily="2" charset="-122"/>
                  <a:ea typeface="华文新魏" pitchFamily="2" charset="-122"/>
                </a:rPr>
                <a:t>执行</a:t>
              </a:r>
            </a:p>
          </p:txBody>
        </p:sp>
        <p:sp>
          <p:nvSpPr>
            <p:cNvPr id="52247" name="Line 24"/>
            <p:cNvSpPr>
              <a:spLocks noChangeShapeType="1"/>
            </p:cNvSpPr>
            <p:nvPr/>
          </p:nvSpPr>
          <p:spPr bwMode="auto">
            <a:xfrm>
              <a:off x="2256" y="1545"/>
              <a:ext cx="445" cy="475"/>
            </a:xfrm>
            <a:prstGeom prst="line">
              <a:avLst/>
            </a:prstGeom>
            <a:noFill/>
            <a:ln w="9525">
              <a:solidFill>
                <a:srgbClr val="000000"/>
              </a:solidFill>
              <a:round/>
              <a:headEnd/>
              <a:tailEnd type="triangle" w="med" len="med"/>
            </a:ln>
          </p:spPr>
          <p:txBody>
            <a:bodyPr/>
            <a:lstStyle/>
            <a:p>
              <a:endParaRPr lang="zh-CN" altLang="en-US"/>
            </a:p>
          </p:txBody>
        </p:sp>
        <p:sp>
          <p:nvSpPr>
            <p:cNvPr id="52248" name="Line 25"/>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p:spPr>
          <p:txBody>
            <a:bodyPr/>
            <a:lstStyle/>
            <a:p>
              <a:endParaRPr lang="zh-CN" altLang="en-US"/>
            </a:p>
          </p:txBody>
        </p:sp>
        <p:sp>
          <p:nvSpPr>
            <p:cNvPr id="52249" name="Text Box 27"/>
            <p:cNvSpPr txBox="1">
              <a:spLocks noChangeArrowheads="1"/>
            </p:cNvSpPr>
            <p:nvPr/>
          </p:nvSpPr>
          <p:spPr bwMode="auto">
            <a:xfrm>
              <a:off x="548" y="3978"/>
              <a:ext cx="752" cy="297"/>
            </a:xfrm>
            <a:prstGeom prst="rect">
              <a:avLst/>
            </a:prstGeom>
            <a:solidFill>
              <a:schemeClr val="bg1"/>
            </a:solidFill>
            <a:ln w="9525">
              <a:noFill/>
              <a:miter lim="800000"/>
              <a:headEnd/>
              <a:tailEnd/>
            </a:ln>
          </p:spPr>
          <p:txBody>
            <a:bodyPr/>
            <a:lstStyle/>
            <a:p>
              <a:pPr algn="just"/>
              <a:r>
                <a:rPr lang="zh-CN" altLang="en-US" sz="1600">
                  <a:solidFill>
                    <a:srgbClr val="0033CC"/>
                  </a:solidFill>
                  <a:latin typeface="华文新魏" pitchFamily="2" charset="-122"/>
                  <a:ea typeface="华文新魏" pitchFamily="2" charset="-122"/>
                </a:rPr>
                <a:t>程序名字空间</a:t>
              </a:r>
            </a:p>
            <a:p>
              <a:pPr algn="just"/>
              <a:endParaRPr lang="zh-CN" altLang="en-US" sz="1600">
                <a:solidFill>
                  <a:srgbClr val="0033CC"/>
                </a:solidFill>
                <a:latin typeface="华文新魏" pitchFamily="2" charset="-122"/>
                <a:ea typeface="华文新魏" pitchFamily="2" charset="-122"/>
              </a:endParaRPr>
            </a:p>
          </p:txBody>
        </p:sp>
        <p:sp>
          <p:nvSpPr>
            <p:cNvPr id="52250" name="Text Box 28"/>
            <p:cNvSpPr txBox="1">
              <a:spLocks noChangeArrowheads="1"/>
            </p:cNvSpPr>
            <p:nvPr/>
          </p:nvSpPr>
          <p:spPr bwMode="auto">
            <a:xfrm>
              <a:off x="2305" y="3978"/>
              <a:ext cx="756" cy="297"/>
            </a:xfrm>
            <a:prstGeom prst="rect">
              <a:avLst/>
            </a:prstGeom>
            <a:solidFill>
              <a:schemeClr val="bg1"/>
            </a:solidFill>
            <a:ln w="9525">
              <a:noFill/>
              <a:miter lim="800000"/>
              <a:headEnd/>
              <a:tailEnd/>
            </a:ln>
          </p:spPr>
          <p:txBody>
            <a:bodyPr/>
            <a:lstStyle/>
            <a:p>
              <a:pPr algn="just"/>
              <a:r>
                <a:rPr lang="zh-CN" altLang="en-US" sz="1600">
                  <a:solidFill>
                    <a:srgbClr val="0033CC"/>
                  </a:solidFill>
                  <a:latin typeface="华文新魏" pitchFamily="2" charset="-122"/>
                  <a:ea typeface="华文新魏" pitchFamily="2" charset="-122"/>
                </a:rPr>
                <a:t>逻辑地址空间</a:t>
              </a:r>
            </a:p>
          </p:txBody>
        </p:sp>
        <p:sp>
          <p:nvSpPr>
            <p:cNvPr id="52251" name="Text Box 29"/>
            <p:cNvSpPr txBox="1">
              <a:spLocks noChangeArrowheads="1"/>
            </p:cNvSpPr>
            <p:nvPr/>
          </p:nvSpPr>
          <p:spPr bwMode="auto">
            <a:xfrm>
              <a:off x="3903" y="4037"/>
              <a:ext cx="791" cy="297"/>
            </a:xfrm>
            <a:prstGeom prst="rect">
              <a:avLst/>
            </a:prstGeom>
            <a:solidFill>
              <a:schemeClr val="bg1"/>
            </a:solidFill>
            <a:ln w="9525">
              <a:noFill/>
              <a:miter lim="800000"/>
              <a:headEnd/>
              <a:tailEnd/>
            </a:ln>
          </p:spPr>
          <p:txBody>
            <a:bodyPr/>
            <a:lstStyle/>
            <a:p>
              <a:pPr algn="just"/>
              <a:r>
                <a:rPr lang="zh-CN" altLang="en-US" sz="1600">
                  <a:solidFill>
                    <a:srgbClr val="0033CC"/>
                  </a:solidFill>
                  <a:latin typeface="华文新魏" pitchFamily="2" charset="-122"/>
                  <a:ea typeface="华文新魏" pitchFamily="2" charset="-122"/>
                </a:rPr>
                <a:t>物理地址空间</a:t>
              </a:r>
            </a:p>
          </p:txBody>
        </p:sp>
        <p:sp>
          <p:nvSpPr>
            <p:cNvPr id="52252" name="Line 30"/>
            <p:cNvSpPr>
              <a:spLocks noChangeShapeType="1"/>
            </p:cNvSpPr>
            <p:nvPr/>
          </p:nvSpPr>
          <p:spPr bwMode="auto">
            <a:xfrm>
              <a:off x="1477" y="3681"/>
              <a:ext cx="1" cy="475"/>
            </a:xfrm>
            <a:prstGeom prst="line">
              <a:avLst/>
            </a:prstGeom>
            <a:noFill/>
            <a:ln w="19050">
              <a:solidFill>
                <a:srgbClr val="000000"/>
              </a:solidFill>
              <a:prstDash val="dash"/>
              <a:round/>
              <a:headEnd/>
              <a:tailEnd/>
            </a:ln>
          </p:spPr>
          <p:txBody>
            <a:bodyPr/>
            <a:lstStyle/>
            <a:p>
              <a:endParaRPr lang="zh-CN" altLang="en-US"/>
            </a:p>
          </p:txBody>
        </p:sp>
        <p:sp>
          <p:nvSpPr>
            <p:cNvPr id="52253" name="Line 31"/>
            <p:cNvSpPr>
              <a:spLocks noChangeShapeType="1"/>
            </p:cNvSpPr>
            <p:nvPr/>
          </p:nvSpPr>
          <p:spPr bwMode="auto">
            <a:xfrm>
              <a:off x="3701" y="3681"/>
              <a:ext cx="1" cy="475"/>
            </a:xfrm>
            <a:prstGeom prst="line">
              <a:avLst/>
            </a:prstGeom>
            <a:noFill/>
            <a:ln w="19050">
              <a:solidFill>
                <a:srgbClr val="000000"/>
              </a:solidFill>
              <a:prstDash val="dash"/>
              <a:round/>
              <a:headEnd/>
              <a:tailEnd/>
            </a:ln>
          </p:spPr>
          <p:txBody>
            <a:bodyPr/>
            <a:lstStyle/>
            <a:p>
              <a:endParaRPr lang="zh-CN" altLang="en-US"/>
            </a:p>
          </p:txBody>
        </p:sp>
        <p:grpSp>
          <p:nvGrpSpPr>
            <p:cNvPr id="52254" name="Group 32"/>
            <p:cNvGrpSpPr>
              <a:grpSpLocks/>
            </p:cNvGrpSpPr>
            <p:nvPr/>
          </p:nvGrpSpPr>
          <p:grpSpPr bwMode="auto">
            <a:xfrm>
              <a:off x="4036" y="2731"/>
              <a:ext cx="1112" cy="534"/>
              <a:chOff x="7153" y="10306"/>
              <a:chExt cx="1620" cy="585"/>
            </a:xfrm>
          </p:grpSpPr>
          <p:sp>
            <p:nvSpPr>
              <p:cNvPr id="77" name="Text Box 33"/>
              <p:cNvSpPr txBox="1">
                <a:spLocks noChangeArrowheads="1"/>
              </p:cNvSpPr>
              <p:nvPr/>
            </p:nvSpPr>
            <p:spPr bwMode="auto">
              <a:xfrm>
                <a:off x="7153" y="10306"/>
                <a:ext cx="1080" cy="585"/>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可执行二进代码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内存</a:t>
                </a:r>
                <a:r>
                  <a:rPr lang="en-US" altLang="zh-CN" sz="1600" dirty="0">
                    <a:solidFill>
                      <a:srgbClr val="0033CC"/>
                    </a:solidFill>
                    <a:latin typeface="华文新魏" pitchFamily="2" charset="-122"/>
                    <a:ea typeface="华文新魏" pitchFamily="2" charset="-122"/>
                  </a:rPr>
                  <a:t>)</a:t>
                </a:r>
              </a:p>
            </p:txBody>
          </p:sp>
          <p:sp>
            <p:nvSpPr>
              <p:cNvPr id="52265" name="Line 34"/>
              <p:cNvSpPr>
                <a:spLocks noChangeShapeType="1"/>
              </p:cNvSpPr>
              <p:nvPr/>
            </p:nvSpPr>
            <p:spPr bwMode="auto">
              <a:xfrm>
                <a:off x="8233" y="10644"/>
                <a:ext cx="540" cy="1"/>
              </a:xfrm>
              <a:prstGeom prst="line">
                <a:avLst/>
              </a:prstGeom>
              <a:noFill/>
              <a:ln w="9525">
                <a:solidFill>
                  <a:srgbClr val="000000"/>
                </a:solidFill>
                <a:round/>
                <a:headEnd/>
                <a:tailEnd type="triangle" w="med" len="med"/>
              </a:ln>
            </p:spPr>
            <p:txBody>
              <a:bodyPr/>
              <a:lstStyle/>
              <a:p>
                <a:endParaRPr lang="zh-CN" altLang="en-US"/>
              </a:p>
            </p:txBody>
          </p:sp>
        </p:grpSp>
        <p:sp>
          <p:nvSpPr>
            <p:cNvPr id="52255" name="Line 35"/>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p:spPr>
          <p:txBody>
            <a:bodyPr/>
            <a:lstStyle/>
            <a:p>
              <a:endParaRPr lang="zh-CN" altLang="en-US"/>
            </a:p>
          </p:txBody>
        </p:sp>
        <p:sp>
          <p:nvSpPr>
            <p:cNvPr id="52256" name="Line 36"/>
            <p:cNvSpPr>
              <a:spLocks noChangeShapeType="1"/>
            </p:cNvSpPr>
            <p:nvPr/>
          </p:nvSpPr>
          <p:spPr bwMode="auto">
            <a:xfrm>
              <a:off x="3479" y="2495"/>
              <a:ext cx="557" cy="355"/>
            </a:xfrm>
            <a:prstGeom prst="line">
              <a:avLst/>
            </a:prstGeom>
            <a:noFill/>
            <a:ln w="9525">
              <a:solidFill>
                <a:srgbClr val="000000"/>
              </a:solidFill>
              <a:round/>
              <a:headEnd/>
              <a:tailEnd type="triangle" w="med" len="med"/>
            </a:ln>
          </p:spPr>
          <p:txBody>
            <a:bodyPr/>
            <a:lstStyle/>
            <a:p>
              <a:endParaRPr lang="zh-CN" altLang="en-US"/>
            </a:p>
          </p:txBody>
        </p:sp>
        <p:sp>
          <p:nvSpPr>
            <p:cNvPr id="70" name="Text Box 37"/>
            <p:cNvSpPr txBox="1">
              <a:spLocks noChangeArrowheads="1"/>
            </p:cNvSpPr>
            <p:nvPr/>
          </p:nvSpPr>
          <p:spPr bwMode="auto">
            <a:xfrm>
              <a:off x="2588" y="3444"/>
              <a:ext cx="810" cy="35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静态链接系统库</a:t>
              </a:r>
            </a:p>
          </p:txBody>
        </p:sp>
        <p:sp>
          <p:nvSpPr>
            <p:cNvPr id="52258" name="Line 38"/>
            <p:cNvSpPr>
              <a:spLocks noChangeShapeType="1"/>
            </p:cNvSpPr>
            <p:nvPr/>
          </p:nvSpPr>
          <p:spPr bwMode="auto">
            <a:xfrm flipV="1">
              <a:off x="3018" y="2732"/>
              <a:ext cx="0" cy="712"/>
            </a:xfrm>
            <a:prstGeom prst="line">
              <a:avLst/>
            </a:prstGeom>
            <a:noFill/>
            <a:ln w="9525">
              <a:solidFill>
                <a:srgbClr val="000000"/>
              </a:solidFill>
              <a:round/>
              <a:headEnd/>
              <a:tailEnd type="triangle" w="med" len="med"/>
            </a:ln>
          </p:spPr>
          <p:txBody>
            <a:bodyPr/>
            <a:lstStyle/>
            <a:p>
              <a:endParaRPr lang="zh-CN" altLang="en-US"/>
            </a:p>
          </p:txBody>
        </p:sp>
        <p:grpSp>
          <p:nvGrpSpPr>
            <p:cNvPr id="52259" name="Group 39"/>
            <p:cNvGrpSpPr>
              <a:grpSpLocks/>
            </p:cNvGrpSpPr>
            <p:nvPr/>
          </p:nvGrpSpPr>
          <p:grpSpPr bwMode="auto">
            <a:xfrm>
              <a:off x="4036" y="1663"/>
              <a:ext cx="1112" cy="534"/>
              <a:chOff x="7153" y="10306"/>
              <a:chExt cx="1620" cy="585"/>
            </a:xfrm>
          </p:grpSpPr>
          <p:sp>
            <p:nvSpPr>
              <p:cNvPr id="75" name="Text Box 40"/>
              <p:cNvSpPr txBox="1">
                <a:spLocks noChangeArrowheads="1"/>
              </p:cNvSpPr>
              <p:nvPr/>
            </p:nvSpPr>
            <p:spPr bwMode="auto">
              <a:xfrm>
                <a:off x="7153" y="10304"/>
                <a:ext cx="1080" cy="58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可执行二进代码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内存</a:t>
                </a:r>
                <a:r>
                  <a:rPr lang="en-US" altLang="zh-CN" sz="1600" dirty="0">
                    <a:solidFill>
                      <a:srgbClr val="0033CC"/>
                    </a:solidFill>
                    <a:latin typeface="华文新魏" pitchFamily="2" charset="-122"/>
                    <a:ea typeface="华文新魏" pitchFamily="2" charset="-122"/>
                  </a:rPr>
                  <a:t>)</a:t>
                </a:r>
              </a:p>
              <a:p>
                <a:pPr>
                  <a:defRPr/>
                </a:pPr>
                <a:r>
                  <a:rPr lang="en-US" altLang="zh-CN" dirty="0">
                    <a:solidFill>
                      <a:srgbClr val="0033CC"/>
                    </a:solidFill>
                    <a:latin typeface="华文新魏" pitchFamily="2" charset="-122"/>
                    <a:ea typeface="华文新魏" pitchFamily="2" charset="-122"/>
                  </a:rPr>
                  <a:t>    </a:t>
                </a:r>
              </a:p>
            </p:txBody>
          </p:sp>
          <p:sp>
            <p:nvSpPr>
              <p:cNvPr id="52263" name="Line 41"/>
              <p:cNvSpPr>
                <a:spLocks noChangeShapeType="1"/>
              </p:cNvSpPr>
              <p:nvPr/>
            </p:nvSpPr>
            <p:spPr bwMode="auto">
              <a:xfrm>
                <a:off x="8233" y="10644"/>
                <a:ext cx="540" cy="1"/>
              </a:xfrm>
              <a:prstGeom prst="line">
                <a:avLst/>
              </a:prstGeom>
              <a:noFill/>
              <a:ln w="9525">
                <a:solidFill>
                  <a:srgbClr val="000000"/>
                </a:solidFill>
                <a:round/>
                <a:headEnd/>
                <a:tailEnd type="triangle" w="med" len="med"/>
              </a:ln>
            </p:spPr>
            <p:txBody>
              <a:bodyPr/>
              <a:lstStyle/>
              <a:p>
                <a:endParaRPr lang="zh-CN" altLang="en-US"/>
              </a:p>
            </p:txBody>
          </p:sp>
        </p:grpSp>
        <p:sp>
          <p:nvSpPr>
            <p:cNvPr id="73" name="Text Box 37"/>
            <p:cNvSpPr txBox="1">
              <a:spLocks noChangeArrowheads="1"/>
            </p:cNvSpPr>
            <p:nvPr/>
          </p:nvSpPr>
          <p:spPr bwMode="auto">
            <a:xfrm>
              <a:off x="4020" y="3563"/>
              <a:ext cx="810" cy="357"/>
            </a:xfrm>
            <a:prstGeom prst="rect">
              <a:avLst/>
            </a:prstGeom>
            <a:solidFill>
              <a:schemeClr val="accent1"/>
            </a:solidFill>
            <a:ln w="9525">
              <a:solidFill>
                <a:srgbClr val="000000"/>
              </a:solidFill>
              <a:prstDash val="dash"/>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动态链接系统库</a:t>
              </a:r>
            </a:p>
          </p:txBody>
        </p:sp>
        <p:sp>
          <p:nvSpPr>
            <p:cNvPr id="52261" name="Line 38"/>
            <p:cNvSpPr>
              <a:spLocks noChangeShapeType="1"/>
            </p:cNvSpPr>
            <p:nvPr/>
          </p:nvSpPr>
          <p:spPr bwMode="auto">
            <a:xfrm flipV="1">
              <a:off x="4414" y="3207"/>
              <a:ext cx="0" cy="356"/>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539750" y="549275"/>
            <a:ext cx="8353425" cy="863600"/>
          </a:xfrm>
        </p:spPr>
        <p:txBody>
          <a:bodyPr/>
          <a:lstStyle/>
          <a:p>
            <a:r>
              <a:rPr lang="zh-CN" altLang="en-US" sz="4000" smtClean="0">
                <a:solidFill>
                  <a:srgbClr val="FF3300"/>
                </a:solidFill>
                <a:ea typeface="仿宋_GB2312" pitchFamily="49" charset="-122"/>
              </a:rPr>
              <a:t>设备</a:t>
            </a:r>
            <a:r>
              <a:rPr lang="zh-CN" altLang="zh-CN" sz="4000" smtClean="0">
                <a:solidFill>
                  <a:srgbClr val="FF3300"/>
                </a:solidFill>
                <a:ea typeface="仿宋_GB2312" pitchFamily="49" charset="-122"/>
              </a:rPr>
              <a:t>抽象接口</a:t>
            </a:r>
            <a:r>
              <a:rPr lang="en-US" altLang="zh-CN" sz="4000" smtClean="0">
                <a:solidFill>
                  <a:srgbClr val="FF3300"/>
                </a:solidFill>
                <a:ea typeface="仿宋_GB2312" pitchFamily="49" charset="-122"/>
              </a:rPr>
              <a:t>(</a:t>
            </a:r>
            <a:r>
              <a:rPr lang="zh-CN" altLang="zh-CN" sz="4000" smtClean="0">
                <a:solidFill>
                  <a:srgbClr val="FF3300"/>
                </a:solidFill>
                <a:ea typeface="仿宋_GB2312" pitchFamily="49" charset="-122"/>
              </a:rPr>
              <a:t>隐蔽</a:t>
            </a:r>
            <a:r>
              <a:rPr lang="en-US" altLang="zh-CN" sz="4000" smtClean="0">
                <a:solidFill>
                  <a:srgbClr val="FF3300"/>
                </a:solidFill>
                <a:ea typeface="仿宋_GB2312" pitchFamily="49" charset="-122"/>
              </a:rPr>
              <a:t>I/O</a:t>
            </a:r>
            <a:r>
              <a:rPr lang="zh-CN" altLang="zh-CN" sz="4000" smtClean="0">
                <a:solidFill>
                  <a:srgbClr val="FF3300"/>
                </a:solidFill>
                <a:ea typeface="仿宋_GB2312" pitchFamily="49" charset="-122"/>
              </a:rPr>
              <a:t>操作实现细节</a:t>
            </a:r>
            <a:r>
              <a:rPr lang="en-US" altLang="zh-CN" sz="4000" smtClean="0">
                <a:solidFill>
                  <a:srgbClr val="FF3300"/>
                </a:solidFill>
                <a:ea typeface="仿宋_GB2312" pitchFamily="49" charset="-122"/>
              </a:rPr>
              <a:t>)</a:t>
            </a:r>
            <a:r>
              <a:rPr lang="zh-CN" altLang="zh-CN" sz="4000" smtClean="0">
                <a:solidFill>
                  <a:srgbClr val="FF3300"/>
                </a:solidFill>
                <a:ea typeface="仿宋_GB2312" pitchFamily="49" charset="-122"/>
              </a:rPr>
              <a:t/>
            </a:r>
            <a:br>
              <a:rPr lang="zh-CN" altLang="zh-CN" sz="4000" smtClean="0">
                <a:solidFill>
                  <a:srgbClr val="FF3300"/>
                </a:solidFill>
                <a:ea typeface="仿宋_GB2312" pitchFamily="49" charset="-122"/>
              </a:rPr>
            </a:br>
            <a:endParaRPr lang="zh-CN" altLang="en-US" sz="4000" smtClean="0">
              <a:solidFill>
                <a:srgbClr val="FF3300"/>
              </a:solidFill>
              <a:ea typeface="仿宋_GB2312" pitchFamily="49" charset="-122"/>
            </a:endParaRPr>
          </a:p>
        </p:txBody>
      </p:sp>
      <p:sp>
        <p:nvSpPr>
          <p:cNvPr id="7171" name="Rectangle 3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7172" name="Group 17"/>
          <p:cNvGrpSpPr>
            <a:grpSpLocks/>
          </p:cNvGrpSpPr>
          <p:nvPr/>
        </p:nvGrpSpPr>
        <p:grpSpPr bwMode="auto">
          <a:xfrm>
            <a:off x="1331913" y="1125538"/>
            <a:ext cx="6911975" cy="5543550"/>
            <a:chOff x="5395" y="7547"/>
            <a:chExt cx="3572" cy="3370"/>
          </a:xfrm>
        </p:grpSpPr>
        <p:grpSp>
          <p:nvGrpSpPr>
            <p:cNvPr id="7173" name="Group 29"/>
            <p:cNvGrpSpPr>
              <a:grpSpLocks/>
            </p:cNvGrpSpPr>
            <p:nvPr/>
          </p:nvGrpSpPr>
          <p:grpSpPr bwMode="auto">
            <a:xfrm>
              <a:off x="5395" y="8280"/>
              <a:ext cx="1280" cy="2401"/>
              <a:chOff x="3390" y="3715"/>
              <a:chExt cx="1280" cy="2401"/>
            </a:xfrm>
          </p:grpSpPr>
          <p:grpSp>
            <p:nvGrpSpPr>
              <p:cNvPr id="7185" name="Group 34"/>
              <p:cNvGrpSpPr>
                <a:grpSpLocks/>
              </p:cNvGrpSpPr>
              <p:nvPr/>
            </p:nvGrpSpPr>
            <p:grpSpPr bwMode="auto">
              <a:xfrm>
                <a:off x="3390" y="4713"/>
                <a:ext cx="1280" cy="1403"/>
                <a:chOff x="3390" y="4807"/>
                <a:chExt cx="1280" cy="1403"/>
              </a:xfrm>
            </p:grpSpPr>
            <p:sp>
              <p:nvSpPr>
                <p:cNvPr id="7190" name="Oval 38"/>
                <p:cNvSpPr>
                  <a:spLocks noChangeArrowheads="1"/>
                </p:cNvSpPr>
                <p:nvPr/>
              </p:nvSpPr>
              <p:spPr bwMode="auto">
                <a:xfrm>
                  <a:off x="3390" y="4807"/>
                  <a:ext cx="1280" cy="1403"/>
                </a:xfrm>
                <a:prstGeom prst="ellipse">
                  <a:avLst/>
                </a:prstGeom>
                <a:solidFill>
                  <a:srgbClr val="99FFCC"/>
                </a:solidFill>
                <a:ln w="9525">
                  <a:solidFill>
                    <a:srgbClr val="000000"/>
                  </a:solidFill>
                  <a:prstDash val="dash"/>
                  <a:round/>
                  <a:headEnd/>
                  <a:tailEnd/>
                </a:ln>
              </p:spPr>
              <p:txBody>
                <a:bodyPr/>
                <a:lstStyle/>
                <a:p>
                  <a:endParaRPr lang="zh-CN" altLang="en-US"/>
                </a:p>
              </p:txBody>
            </p:sp>
            <p:grpSp>
              <p:nvGrpSpPr>
                <p:cNvPr id="7191" name="Group 35"/>
                <p:cNvGrpSpPr>
                  <a:grpSpLocks/>
                </p:cNvGrpSpPr>
                <p:nvPr/>
              </p:nvGrpSpPr>
              <p:grpSpPr bwMode="auto">
                <a:xfrm>
                  <a:off x="3539" y="5117"/>
                  <a:ext cx="1001" cy="773"/>
                  <a:chOff x="3509" y="4887"/>
                  <a:chExt cx="1001" cy="773"/>
                </a:xfrm>
              </p:grpSpPr>
              <p:sp>
                <p:nvSpPr>
                  <p:cNvPr id="14373" name="Text Box 37"/>
                  <p:cNvSpPr txBox="1">
                    <a:spLocks noChangeArrowheads="1"/>
                  </p:cNvSpPr>
                  <p:nvPr/>
                </p:nvSpPr>
                <p:spPr bwMode="auto">
                  <a:xfrm>
                    <a:off x="3509" y="4887"/>
                    <a:ext cx="1001" cy="773"/>
                  </a:xfrm>
                  <a:prstGeom prst="rect">
                    <a:avLst/>
                  </a:prstGeom>
                  <a:solidFill>
                    <a:srgbClr val="CC99FF"/>
                  </a:solidFill>
                  <a:ln w="9525">
                    <a:solidFill>
                      <a:srgbClr val="CC99FF"/>
                    </a:solidFill>
                    <a:miter lim="800000"/>
                    <a:headEnd/>
                    <a:tailEnd/>
                  </a:ln>
                </p:spPr>
                <p:txBody>
                  <a:bodyPr/>
                  <a:lstStyle/>
                  <a:p>
                    <a:pPr indent="95250" eaLnBrk="0" hangingPunct="0">
                      <a:defRPr/>
                    </a:pPr>
                    <a:r>
                      <a:rPr lang="zh-CN" altLang="en-US" sz="2800" dirty="0">
                        <a:solidFill>
                          <a:schemeClr val="tx2"/>
                        </a:solidFill>
                        <a:latin typeface="华文新魏" pitchFamily="2" charset="-122"/>
                        <a:ea typeface="华文新魏" pitchFamily="2" charset="-122"/>
                        <a:cs typeface="+mj-cs"/>
                      </a:rPr>
                      <a:t>物理接口</a:t>
                    </a:r>
                  </a:p>
                  <a:p>
                    <a:pPr indent="95250" eaLnBrk="0" hangingPunct="0">
                      <a:defRPr/>
                    </a:pPr>
                    <a:r>
                      <a:rPr lang="zh-CN" altLang="en-US" sz="2800" dirty="0">
                        <a:solidFill>
                          <a:schemeClr val="tx2"/>
                        </a:solidFill>
                        <a:latin typeface="华文新魏" pitchFamily="2" charset="-122"/>
                        <a:ea typeface="华文新魏" pitchFamily="2" charset="-122"/>
                        <a:cs typeface="+mj-cs"/>
                      </a:rPr>
                      <a:t>    设备  </a:t>
                    </a:r>
                  </a:p>
                </p:txBody>
              </p:sp>
              <p:cxnSp>
                <p:nvCxnSpPr>
                  <p:cNvPr id="7193" name="AutoShape 36"/>
                  <p:cNvCxnSpPr>
                    <a:cxnSpLocks noChangeShapeType="1"/>
                  </p:cNvCxnSpPr>
                  <p:nvPr/>
                </p:nvCxnSpPr>
                <p:spPr bwMode="auto">
                  <a:xfrm>
                    <a:off x="3509" y="5170"/>
                    <a:ext cx="1001" cy="0"/>
                  </a:xfrm>
                  <a:prstGeom prst="straightConnector1">
                    <a:avLst/>
                  </a:prstGeom>
                  <a:noFill/>
                  <a:ln w="9525">
                    <a:solidFill>
                      <a:srgbClr val="000000"/>
                    </a:solidFill>
                    <a:prstDash val="dash"/>
                    <a:round/>
                    <a:headEnd/>
                    <a:tailEnd/>
                  </a:ln>
                </p:spPr>
              </p:cxnSp>
            </p:grpSp>
          </p:grpSp>
          <p:sp>
            <p:nvSpPr>
              <p:cNvPr id="7186" name="AutoShape 33"/>
              <p:cNvSpPr>
                <a:spLocks noChangeArrowheads="1"/>
              </p:cNvSpPr>
              <p:nvPr/>
            </p:nvSpPr>
            <p:spPr bwMode="auto">
              <a:xfrm>
                <a:off x="3981" y="4660"/>
                <a:ext cx="140" cy="363"/>
              </a:xfrm>
              <a:prstGeom prst="downArrow">
                <a:avLst>
                  <a:gd name="adj1" fmla="val 50000"/>
                  <a:gd name="adj2" fmla="val 64821"/>
                </a:avLst>
              </a:prstGeom>
              <a:solidFill>
                <a:srgbClr val="FFFFFF"/>
              </a:solidFill>
              <a:ln w="9525">
                <a:solidFill>
                  <a:srgbClr val="000000"/>
                </a:solidFill>
                <a:miter lim="800000"/>
                <a:headEnd/>
                <a:tailEnd/>
              </a:ln>
            </p:spPr>
            <p:txBody>
              <a:bodyPr/>
              <a:lstStyle/>
              <a:p>
                <a:endParaRPr lang="zh-CN" altLang="en-US"/>
              </a:p>
            </p:txBody>
          </p:sp>
          <p:sp>
            <p:nvSpPr>
              <p:cNvPr id="14368" name="Text Box 32"/>
              <p:cNvSpPr txBox="1">
                <a:spLocks noChangeArrowheads="1"/>
              </p:cNvSpPr>
              <p:nvPr/>
            </p:nvSpPr>
            <p:spPr bwMode="auto">
              <a:xfrm>
                <a:off x="3737" y="3715"/>
                <a:ext cx="664" cy="345"/>
              </a:xfrm>
              <a:prstGeom prst="rect">
                <a:avLst/>
              </a:prstGeom>
              <a:solidFill>
                <a:srgbClr val="99FFCC"/>
              </a:solidFill>
              <a:ln w="9525">
                <a:solidFill>
                  <a:srgbClr val="000000"/>
                </a:solidFill>
                <a:miter lim="800000"/>
                <a:headEnd/>
                <a:tailEnd/>
              </a:ln>
            </p:spPr>
            <p:txBody>
              <a:bodyPr/>
              <a:lstStyle/>
              <a:p>
                <a:pPr eaLnBrk="0" hangingPunct="0">
                  <a:defRPr/>
                </a:pPr>
                <a:r>
                  <a:rPr lang="en-US" altLang="zh-CN" sz="2800" dirty="0">
                    <a:solidFill>
                      <a:schemeClr val="tx2"/>
                    </a:solidFill>
                    <a:latin typeface="华文新魏" pitchFamily="2" charset="-122"/>
                    <a:ea typeface="华文新魏" pitchFamily="2" charset="-122"/>
                    <a:cs typeface="+mj-cs"/>
                  </a:rPr>
                  <a:t>  </a:t>
                </a:r>
                <a:r>
                  <a:rPr lang="zh-CN" altLang="zh-CN" sz="2800" dirty="0">
                    <a:solidFill>
                      <a:schemeClr val="tx2"/>
                    </a:solidFill>
                    <a:latin typeface="华文新魏" pitchFamily="2" charset="-122"/>
                    <a:ea typeface="华文新魏" pitchFamily="2" charset="-122"/>
                    <a:cs typeface="+mj-cs"/>
                  </a:rPr>
                  <a:t>用户</a:t>
                </a:r>
              </a:p>
            </p:txBody>
          </p:sp>
          <p:sp>
            <p:nvSpPr>
              <p:cNvPr id="14367" name="Text Box 31"/>
              <p:cNvSpPr txBox="1">
                <a:spLocks noChangeArrowheads="1"/>
              </p:cNvSpPr>
              <p:nvPr/>
            </p:nvSpPr>
            <p:spPr bwMode="auto">
              <a:xfrm>
                <a:off x="3450" y="4322"/>
                <a:ext cx="1220" cy="339"/>
              </a:xfrm>
              <a:prstGeom prst="rect">
                <a:avLst/>
              </a:prstGeom>
              <a:solidFill>
                <a:srgbClr val="FFC000"/>
              </a:solidFill>
              <a:ln w="9525">
                <a:solidFill>
                  <a:srgbClr val="99FFCC"/>
                </a:solidFill>
                <a:miter lim="800000"/>
                <a:headEnd/>
                <a:tailEnd/>
              </a:ln>
            </p:spPr>
            <p:txBody>
              <a:bodyPr/>
              <a:lstStyle/>
              <a:p>
                <a:pPr eaLnBrk="0" hangingPunct="0">
                  <a:defRPr/>
                </a:pPr>
                <a:r>
                  <a:rPr lang="en-US" altLang="zh-CN" sz="2800" dirty="0">
                    <a:solidFill>
                      <a:schemeClr val="tx2"/>
                    </a:solidFill>
                    <a:latin typeface="华文新魏" pitchFamily="2" charset="-122"/>
                    <a:ea typeface="华文新魏" pitchFamily="2" charset="-122"/>
                    <a:cs typeface="+mj-cs"/>
                  </a:rPr>
                  <a:t>  I/O</a:t>
                </a:r>
                <a:r>
                  <a:rPr lang="zh-CN" altLang="en-US" sz="2800" dirty="0">
                    <a:solidFill>
                      <a:schemeClr val="tx2"/>
                    </a:solidFill>
                    <a:latin typeface="华文新魏" pitchFamily="2" charset="-122"/>
                    <a:ea typeface="华文新魏" pitchFamily="2" charset="-122"/>
                    <a:cs typeface="+mj-cs"/>
                  </a:rPr>
                  <a:t>机器指令</a:t>
                </a:r>
              </a:p>
              <a:p>
                <a:pPr eaLnBrk="0" hangingPunct="0">
                  <a:defRPr/>
                </a:pPr>
                <a:endParaRPr lang="zh-CN" altLang="en-US" dirty="0"/>
              </a:p>
            </p:txBody>
          </p:sp>
          <p:cxnSp>
            <p:nvCxnSpPr>
              <p:cNvPr id="7189" name="AutoShape 30"/>
              <p:cNvCxnSpPr>
                <a:cxnSpLocks noChangeShapeType="1"/>
              </p:cNvCxnSpPr>
              <p:nvPr/>
            </p:nvCxnSpPr>
            <p:spPr bwMode="auto">
              <a:xfrm>
                <a:off x="4071" y="4063"/>
                <a:ext cx="1" cy="247"/>
              </a:xfrm>
              <a:prstGeom prst="straightConnector1">
                <a:avLst/>
              </a:prstGeom>
              <a:noFill/>
              <a:ln w="9525">
                <a:solidFill>
                  <a:srgbClr val="000000"/>
                </a:solidFill>
                <a:round/>
                <a:headEnd/>
                <a:tailEnd type="triangle" w="med" len="med"/>
              </a:ln>
            </p:spPr>
          </p:cxnSp>
        </p:grpSp>
        <p:grpSp>
          <p:nvGrpSpPr>
            <p:cNvPr id="7174" name="Group 18"/>
            <p:cNvGrpSpPr>
              <a:grpSpLocks/>
            </p:cNvGrpSpPr>
            <p:nvPr/>
          </p:nvGrpSpPr>
          <p:grpSpPr bwMode="auto">
            <a:xfrm>
              <a:off x="7297" y="7547"/>
              <a:ext cx="1670" cy="3370"/>
              <a:chOff x="6140" y="3560"/>
              <a:chExt cx="1670" cy="3370"/>
            </a:xfrm>
          </p:grpSpPr>
          <p:sp>
            <p:nvSpPr>
              <p:cNvPr id="7175" name="Oval 28"/>
              <p:cNvSpPr>
                <a:spLocks noChangeArrowheads="1"/>
              </p:cNvSpPr>
              <p:nvPr/>
            </p:nvSpPr>
            <p:spPr bwMode="auto">
              <a:xfrm>
                <a:off x="6140" y="4860"/>
                <a:ext cx="1670" cy="2070"/>
              </a:xfrm>
              <a:prstGeom prst="ellipse">
                <a:avLst/>
              </a:prstGeom>
              <a:solidFill>
                <a:srgbClr val="00CCFF"/>
              </a:solidFill>
              <a:ln w="9525">
                <a:solidFill>
                  <a:srgbClr val="000000"/>
                </a:solidFill>
                <a:prstDash val="dash"/>
                <a:round/>
                <a:headEnd/>
                <a:tailEnd/>
              </a:ln>
            </p:spPr>
            <p:txBody>
              <a:bodyPr/>
              <a:lstStyle/>
              <a:p>
                <a:endParaRPr lang="zh-CN" altLang="en-US"/>
              </a:p>
            </p:txBody>
          </p:sp>
          <p:sp>
            <p:nvSpPr>
              <p:cNvPr id="14363" name="Text Box 27"/>
              <p:cNvSpPr txBox="1">
                <a:spLocks noChangeArrowheads="1"/>
              </p:cNvSpPr>
              <p:nvPr/>
            </p:nvSpPr>
            <p:spPr bwMode="auto">
              <a:xfrm>
                <a:off x="6316" y="4170"/>
                <a:ext cx="1315" cy="576"/>
              </a:xfrm>
              <a:prstGeom prst="rect">
                <a:avLst/>
              </a:prstGeom>
              <a:solidFill>
                <a:srgbClr val="00CCFF"/>
              </a:solidFill>
              <a:ln w="9525">
                <a:solidFill>
                  <a:srgbClr val="000000"/>
                </a:solidFill>
                <a:miter lim="800000"/>
                <a:headEnd/>
                <a:tailEnd/>
              </a:ln>
            </p:spPr>
            <p:txBody>
              <a:bodyPr/>
              <a:lstStyle/>
              <a:p>
                <a:pPr eaLnBrk="0" hangingPunct="0">
                  <a:defRPr/>
                </a:pPr>
                <a:r>
                  <a:rPr lang="en-US" altLang="zh-CN" sz="2800" dirty="0">
                    <a:solidFill>
                      <a:schemeClr val="tx2"/>
                    </a:solidFill>
                    <a:latin typeface="华文新魏" pitchFamily="2" charset="-122"/>
                    <a:ea typeface="华文新魏" pitchFamily="2" charset="-122"/>
                    <a:cs typeface="+mj-cs"/>
                  </a:rPr>
                  <a:t>  I/O</a:t>
                </a:r>
                <a:r>
                  <a:rPr lang="zh-CN" altLang="en-US" sz="2800" dirty="0">
                    <a:solidFill>
                      <a:schemeClr val="tx2"/>
                    </a:solidFill>
                    <a:latin typeface="华文新魏" pitchFamily="2" charset="-122"/>
                    <a:ea typeface="华文新魏" pitchFamily="2" charset="-122"/>
                    <a:cs typeface="+mj-cs"/>
                  </a:rPr>
                  <a:t>系统调用</a:t>
                </a:r>
                <a:r>
                  <a:rPr lang="en-US" altLang="zh-CN" sz="2800" dirty="0">
                    <a:solidFill>
                      <a:schemeClr val="tx2"/>
                    </a:solidFill>
                    <a:latin typeface="华文新魏" pitchFamily="2" charset="-122"/>
                    <a:ea typeface="华文新魏" pitchFamily="2" charset="-122"/>
                    <a:cs typeface="+mj-cs"/>
                  </a:rPr>
                  <a:t>read( ),write( )</a:t>
                </a:r>
              </a:p>
              <a:p>
                <a:pPr eaLnBrk="0" hangingPunct="0">
                  <a:defRPr/>
                </a:pPr>
                <a:endParaRPr lang="en-US" altLang="zh-CN" sz="2800" dirty="0">
                  <a:solidFill>
                    <a:schemeClr val="tx2"/>
                  </a:solidFill>
                  <a:latin typeface="华文新魏" pitchFamily="2" charset="-122"/>
                  <a:ea typeface="华文新魏" pitchFamily="2" charset="-122"/>
                  <a:cs typeface="+mj-cs"/>
                </a:endParaRPr>
              </a:p>
            </p:txBody>
          </p:sp>
          <p:sp>
            <p:nvSpPr>
              <p:cNvPr id="14362" name="Text Box 26"/>
              <p:cNvSpPr txBox="1">
                <a:spLocks noChangeArrowheads="1"/>
              </p:cNvSpPr>
              <p:nvPr/>
            </p:nvSpPr>
            <p:spPr bwMode="auto">
              <a:xfrm>
                <a:off x="6375" y="5204"/>
                <a:ext cx="1192" cy="566"/>
              </a:xfrm>
              <a:prstGeom prst="rect">
                <a:avLst/>
              </a:prstGeom>
              <a:solidFill>
                <a:srgbClr val="FFC000"/>
              </a:solidFill>
              <a:ln w="9525">
                <a:solidFill>
                  <a:srgbClr val="000000"/>
                </a:solidFill>
                <a:miter lim="800000"/>
                <a:headEnd/>
                <a:tailEnd/>
              </a:ln>
            </p:spPr>
            <p:txBody>
              <a:bodyPr/>
              <a:lstStyle/>
              <a:p>
                <a:pPr indent="47625" eaLnBrk="0" hangingPunct="0">
                  <a:defRPr/>
                </a:pPr>
                <a:r>
                  <a:rPr lang="en-US" altLang="zh-CN" sz="2800" dirty="0">
                    <a:solidFill>
                      <a:schemeClr val="tx2"/>
                    </a:solidFill>
                    <a:latin typeface="华文新魏" pitchFamily="2" charset="-122"/>
                    <a:ea typeface="华文新魏" pitchFamily="2" charset="-122"/>
                    <a:cs typeface="+mj-cs"/>
                  </a:rPr>
                  <a:t>I/O</a:t>
                </a:r>
                <a:r>
                  <a:rPr lang="zh-CN" altLang="en-US" sz="2800" dirty="0">
                    <a:solidFill>
                      <a:schemeClr val="tx2"/>
                    </a:solidFill>
                    <a:latin typeface="华文新魏" pitchFamily="2" charset="-122"/>
                    <a:ea typeface="华文新魏" pitchFamily="2" charset="-122"/>
                    <a:cs typeface="+mj-cs"/>
                  </a:rPr>
                  <a:t>软件及设</a:t>
                </a:r>
              </a:p>
              <a:p>
                <a:pPr indent="47625" eaLnBrk="0" hangingPunct="0">
                  <a:defRPr/>
                </a:pPr>
                <a:r>
                  <a:rPr lang="zh-CN" altLang="en-US" sz="2800" dirty="0">
                    <a:solidFill>
                      <a:schemeClr val="tx2"/>
                    </a:solidFill>
                    <a:latin typeface="华文新魏" pitchFamily="2" charset="-122"/>
                    <a:ea typeface="华文新魏" pitchFamily="2" charset="-122"/>
                    <a:cs typeface="+mj-cs"/>
                  </a:rPr>
                  <a:t> 备驱动程序</a:t>
                </a:r>
              </a:p>
            </p:txBody>
          </p:sp>
          <p:sp>
            <p:nvSpPr>
              <p:cNvPr id="14361" name="Text Box 25"/>
              <p:cNvSpPr txBox="1">
                <a:spLocks noChangeArrowheads="1"/>
              </p:cNvSpPr>
              <p:nvPr/>
            </p:nvSpPr>
            <p:spPr bwMode="auto">
              <a:xfrm>
                <a:off x="6666" y="3560"/>
                <a:ext cx="624" cy="303"/>
              </a:xfrm>
              <a:prstGeom prst="rect">
                <a:avLst/>
              </a:prstGeom>
              <a:solidFill>
                <a:srgbClr val="00CCFF"/>
              </a:solidFill>
              <a:ln w="9525">
                <a:solidFill>
                  <a:srgbClr val="000000"/>
                </a:solidFill>
                <a:miter lim="800000"/>
                <a:headEnd/>
                <a:tailEnd/>
              </a:ln>
            </p:spPr>
            <p:txBody>
              <a:bodyPr/>
              <a:lstStyle/>
              <a:p>
                <a:pPr eaLnBrk="0" hangingPunct="0">
                  <a:defRPr/>
                </a:pPr>
                <a:r>
                  <a:rPr lang="en-US" altLang="zh-CN" sz="2800" dirty="0">
                    <a:solidFill>
                      <a:schemeClr val="tx2"/>
                    </a:solidFill>
                    <a:latin typeface="华文新魏" pitchFamily="2" charset="-122"/>
                    <a:ea typeface="华文新魏" pitchFamily="2" charset="-122"/>
                    <a:cs typeface="+mj-cs"/>
                  </a:rPr>
                  <a:t>  </a:t>
                </a:r>
                <a:r>
                  <a:rPr lang="zh-CN" altLang="zh-CN" sz="2800" dirty="0">
                    <a:solidFill>
                      <a:schemeClr val="tx2"/>
                    </a:solidFill>
                    <a:latin typeface="华文新魏" pitchFamily="2" charset="-122"/>
                    <a:ea typeface="华文新魏" pitchFamily="2" charset="-122"/>
                    <a:cs typeface="+mj-cs"/>
                  </a:rPr>
                  <a:t>用户</a:t>
                </a:r>
              </a:p>
            </p:txBody>
          </p:sp>
          <p:cxnSp>
            <p:nvCxnSpPr>
              <p:cNvPr id="7179" name="AutoShape 24"/>
              <p:cNvCxnSpPr>
                <a:cxnSpLocks noChangeShapeType="1"/>
              </p:cNvCxnSpPr>
              <p:nvPr/>
            </p:nvCxnSpPr>
            <p:spPr bwMode="auto">
              <a:xfrm>
                <a:off x="7000" y="3873"/>
                <a:ext cx="1" cy="287"/>
              </a:xfrm>
              <a:prstGeom prst="straightConnector1">
                <a:avLst/>
              </a:prstGeom>
              <a:noFill/>
              <a:ln w="9525">
                <a:solidFill>
                  <a:srgbClr val="000000"/>
                </a:solidFill>
                <a:round/>
                <a:headEnd/>
                <a:tailEnd type="triangle" w="med" len="med"/>
              </a:ln>
            </p:spPr>
          </p:cxnSp>
          <p:sp>
            <p:nvSpPr>
              <p:cNvPr id="7180" name="AutoShape 23"/>
              <p:cNvSpPr>
                <a:spLocks noChangeArrowheads="1"/>
              </p:cNvSpPr>
              <p:nvPr/>
            </p:nvSpPr>
            <p:spPr bwMode="auto">
              <a:xfrm>
                <a:off x="6910" y="4753"/>
                <a:ext cx="140" cy="437"/>
              </a:xfrm>
              <a:prstGeom prst="downArrow">
                <a:avLst>
                  <a:gd name="adj1" fmla="val 50000"/>
                  <a:gd name="adj2" fmla="val 78036"/>
                </a:avLst>
              </a:prstGeom>
              <a:solidFill>
                <a:srgbClr val="FFFFFF"/>
              </a:solidFill>
              <a:ln w="9525">
                <a:solidFill>
                  <a:srgbClr val="000000"/>
                </a:solidFill>
                <a:miter lim="800000"/>
                <a:headEnd/>
                <a:tailEnd/>
              </a:ln>
            </p:spPr>
            <p:txBody>
              <a:bodyPr/>
              <a:lstStyle/>
              <a:p>
                <a:endParaRPr lang="zh-CN" altLang="en-US"/>
              </a:p>
            </p:txBody>
          </p:sp>
          <p:grpSp>
            <p:nvGrpSpPr>
              <p:cNvPr id="7181" name="Group 20"/>
              <p:cNvGrpSpPr>
                <a:grpSpLocks/>
              </p:cNvGrpSpPr>
              <p:nvPr/>
            </p:nvGrpSpPr>
            <p:grpSpPr bwMode="auto">
              <a:xfrm>
                <a:off x="6465" y="6010"/>
                <a:ext cx="1001" cy="700"/>
                <a:chOff x="3509" y="4887"/>
                <a:chExt cx="1001" cy="773"/>
              </a:xfrm>
            </p:grpSpPr>
            <p:sp>
              <p:nvSpPr>
                <p:cNvPr id="14358" name="Text Box 22"/>
                <p:cNvSpPr txBox="1">
                  <a:spLocks noChangeArrowheads="1"/>
                </p:cNvSpPr>
                <p:nvPr/>
              </p:nvSpPr>
              <p:spPr bwMode="auto">
                <a:xfrm>
                  <a:off x="3509" y="4887"/>
                  <a:ext cx="1003" cy="773"/>
                </a:xfrm>
                <a:prstGeom prst="rect">
                  <a:avLst/>
                </a:prstGeom>
                <a:solidFill>
                  <a:srgbClr val="CC99FF"/>
                </a:solidFill>
                <a:ln w="9525">
                  <a:solidFill>
                    <a:srgbClr val="000000"/>
                  </a:solidFill>
                  <a:miter lim="800000"/>
                  <a:headEnd/>
                  <a:tailEnd/>
                </a:ln>
              </p:spPr>
              <p:txBody>
                <a:bodyPr/>
                <a:lstStyle/>
                <a:p>
                  <a:pPr indent="95250" eaLnBrk="0" hangingPunct="0">
                    <a:defRPr/>
                  </a:pPr>
                  <a:r>
                    <a:rPr lang="zh-CN" altLang="en-US" sz="2800" dirty="0">
                      <a:solidFill>
                        <a:schemeClr val="tx2"/>
                      </a:solidFill>
                      <a:latin typeface="华文新魏" pitchFamily="2" charset="-122"/>
                      <a:ea typeface="华文新魏" pitchFamily="2" charset="-122"/>
                      <a:cs typeface="+mj-cs"/>
                    </a:rPr>
                    <a:t> 物理接口</a:t>
                  </a:r>
                </a:p>
                <a:p>
                  <a:pPr indent="95250" eaLnBrk="0" hangingPunct="0">
                    <a:defRPr/>
                  </a:pPr>
                  <a:r>
                    <a:rPr lang="zh-CN" altLang="en-US" sz="2800" dirty="0">
                      <a:solidFill>
                        <a:schemeClr val="tx2"/>
                      </a:solidFill>
                      <a:latin typeface="华文新魏" pitchFamily="2" charset="-122"/>
                      <a:ea typeface="华文新魏" pitchFamily="2" charset="-122"/>
                      <a:cs typeface="+mj-cs"/>
                    </a:rPr>
                    <a:t>    设备  </a:t>
                  </a:r>
                </a:p>
              </p:txBody>
            </p:sp>
            <p:cxnSp>
              <p:nvCxnSpPr>
                <p:cNvPr id="7184" name="AutoShape 21"/>
                <p:cNvCxnSpPr>
                  <a:cxnSpLocks noChangeShapeType="1"/>
                </p:cNvCxnSpPr>
                <p:nvPr/>
              </p:nvCxnSpPr>
              <p:spPr bwMode="auto">
                <a:xfrm>
                  <a:off x="3509" y="5170"/>
                  <a:ext cx="1001" cy="0"/>
                </a:xfrm>
                <a:prstGeom prst="straightConnector1">
                  <a:avLst/>
                </a:prstGeom>
                <a:noFill/>
                <a:ln w="9525">
                  <a:solidFill>
                    <a:srgbClr val="000000"/>
                  </a:solidFill>
                  <a:prstDash val="dash"/>
                  <a:round/>
                  <a:headEnd/>
                  <a:tailEnd/>
                </a:ln>
              </p:spPr>
            </p:cxnSp>
          </p:grpSp>
          <p:sp>
            <p:nvSpPr>
              <p:cNvPr id="7182" name="AutoShape 19"/>
              <p:cNvSpPr>
                <a:spLocks noChangeArrowheads="1"/>
              </p:cNvSpPr>
              <p:nvPr/>
            </p:nvSpPr>
            <p:spPr bwMode="auto">
              <a:xfrm>
                <a:off x="6907" y="5723"/>
                <a:ext cx="143" cy="307"/>
              </a:xfrm>
              <a:prstGeom prst="upDownArrow">
                <a:avLst>
                  <a:gd name="adj1" fmla="val 50000"/>
                  <a:gd name="adj2" fmla="val 42937"/>
                </a:avLst>
              </a:prstGeom>
              <a:solidFill>
                <a:srgbClr val="FFFFFF"/>
              </a:solidFill>
              <a:ln w="9525">
                <a:solidFill>
                  <a:srgbClr val="000000"/>
                </a:solidFill>
                <a:miter lim="800000"/>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23850" y="115888"/>
            <a:ext cx="7772400" cy="1143000"/>
          </a:xfrm>
        </p:spPr>
        <p:txBody>
          <a:bodyPr/>
          <a:lstStyle/>
          <a:p>
            <a:r>
              <a:rPr lang="zh-CN" altLang="en-US" sz="4000" smtClean="0">
                <a:solidFill>
                  <a:srgbClr val="FF0000"/>
                </a:solidFill>
              </a:rPr>
              <a:t>程序链接、装载和重定位</a:t>
            </a:r>
          </a:p>
        </p:txBody>
      </p:sp>
      <p:sp>
        <p:nvSpPr>
          <p:cNvPr id="4" name="Text Box 5"/>
          <p:cNvSpPr txBox="1">
            <a:spLocks noChangeArrowheads="1"/>
          </p:cNvSpPr>
          <p:nvPr/>
        </p:nvSpPr>
        <p:spPr bwMode="auto">
          <a:xfrm>
            <a:off x="827088" y="2708275"/>
            <a:ext cx="576262" cy="165735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zh-CN" sz="2400" dirty="0">
                <a:solidFill>
                  <a:srgbClr val="FF0000"/>
                </a:solidFill>
              </a:rPr>
              <a:t>程序链接</a:t>
            </a:r>
            <a:endParaRPr lang="zh-CN" altLang="en-US" sz="2400" dirty="0">
              <a:solidFill>
                <a:srgbClr val="FF0000"/>
              </a:solidFill>
            </a:endParaRPr>
          </a:p>
          <a:p>
            <a:pPr algn="just" eaLnBrk="0" hangingPunct="0">
              <a:defRPr/>
            </a:pPr>
            <a:r>
              <a:rPr lang="en-US" altLang="zh-CN" sz="2400" dirty="0">
                <a:solidFill>
                  <a:srgbClr val="0033CC"/>
                </a:solidFill>
                <a:latin typeface="仿宋_GB2312" pitchFamily="49" charset="-122"/>
              </a:rPr>
              <a:t>                    </a:t>
            </a:r>
            <a:endParaRPr lang="zh-CN" altLang="en-US" sz="2400" dirty="0">
              <a:solidFill>
                <a:srgbClr val="0033CC"/>
              </a:solidFill>
              <a:latin typeface="仿宋_GB2312" pitchFamily="49" charset="-122"/>
            </a:endParaRPr>
          </a:p>
        </p:txBody>
      </p:sp>
      <p:sp>
        <p:nvSpPr>
          <p:cNvPr id="5" name="Text Box 5"/>
          <p:cNvSpPr txBox="1">
            <a:spLocks noChangeArrowheads="1"/>
          </p:cNvSpPr>
          <p:nvPr/>
        </p:nvSpPr>
        <p:spPr bwMode="auto">
          <a:xfrm>
            <a:off x="3203575" y="2708275"/>
            <a:ext cx="647700" cy="165735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zh-CN" sz="2400" dirty="0">
                <a:solidFill>
                  <a:srgbClr val="FF0000"/>
                </a:solidFill>
              </a:rPr>
              <a:t>程序装载</a:t>
            </a:r>
            <a:endParaRPr lang="zh-CN" altLang="en-US" sz="2400" dirty="0">
              <a:solidFill>
                <a:srgbClr val="FF0000"/>
              </a:solidFill>
            </a:endParaRPr>
          </a:p>
          <a:p>
            <a:pPr algn="just" eaLnBrk="0" hangingPunct="0">
              <a:defRPr/>
            </a:pPr>
            <a:r>
              <a:rPr lang="en-US" altLang="zh-CN" dirty="0">
                <a:solidFill>
                  <a:srgbClr val="0033CC"/>
                </a:solidFill>
                <a:latin typeface="仿宋_GB2312" pitchFamily="49" charset="-122"/>
              </a:rPr>
              <a:t>                    </a:t>
            </a:r>
            <a:endParaRPr lang="zh-CN" altLang="en-US" dirty="0">
              <a:solidFill>
                <a:srgbClr val="0033CC"/>
              </a:solidFill>
              <a:latin typeface="仿宋_GB2312" pitchFamily="49" charset="-122"/>
            </a:endParaRPr>
          </a:p>
        </p:txBody>
      </p:sp>
      <p:sp>
        <p:nvSpPr>
          <p:cNvPr id="6" name="Text Box 5"/>
          <p:cNvSpPr txBox="1">
            <a:spLocks noChangeArrowheads="1"/>
          </p:cNvSpPr>
          <p:nvPr/>
        </p:nvSpPr>
        <p:spPr bwMode="auto">
          <a:xfrm>
            <a:off x="1835150" y="1916113"/>
            <a:ext cx="865188" cy="79216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sz="1800" dirty="0">
                <a:solidFill>
                  <a:srgbClr val="00B0F0"/>
                </a:solidFill>
              </a:rPr>
              <a:t>静态链接</a:t>
            </a:r>
            <a:endParaRPr lang="zh-CN" altLang="en-US" sz="1800" dirty="0">
              <a:solidFill>
                <a:srgbClr val="00B0F0"/>
              </a:solidFill>
              <a:latin typeface="仿宋_GB2312" pitchFamily="49" charset="-122"/>
            </a:endParaRPr>
          </a:p>
        </p:txBody>
      </p:sp>
      <p:sp>
        <p:nvSpPr>
          <p:cNvPr id="7" name="Text Box 5"/>
          <p:cNvSpPr txBox="1">
            <a:spLocks noChangeArrowheads="1"/>
          </p:cNvSpPr>
          <p:nvPr/>
        </p:nvSpPr>
        <p:spPr bwMode="auto">
          <a:xfrm>
            <a:off x="4211638" y="1916113"/>
            <a:ext cx="792162" cy="79216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绝对装</a:t>
            </a:r>
            <a:r>
              <a:rPr lang="zh-CN" altLang="zh-CN" sz="2400" dirty="0">
                <a:solidFill>
                  <a:srgbClr val="00B0F0"/>
                </a:solidFill>
              </a:rPr>
              <a:t>载</a:t>
            </a:r>
            <a:endParaRPr lang="zh-CN" altLang="en-US" dirty="0">
              <a:solidFill>
                <a:srgbClr val="00B0F0"/>
              </a:solidFill>
              <a:latin typeface="仿宋_GB2312" pitchFamily="49" charset="-122"/>
            </a:endParaRPr>
          </a:p>
        </p:txBody>
      </p:sp>
      <p:sp>
        <p:nvSpPr>
          <p:cNvPr id="8" name="Text Box 5"/>
          <p:cNvSpPr txBox="1">
            <a:spLocks noChangeArrowheads="1"/>
          </p:cNvSpPr>
          <p:nvPr/>
        </p:nvSpPr>
        <p:spPr bwMode="auto">
          <a:xfrm>
            <a:off x="1835150" y="3141663"/>
            <a:ext cx="865188" cy="79216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en-US" sz="1800" dirty="0">
                <a:solidFill>
                  <a:srgbClr val="00B0F0"/>
                </a:solidFill>
              </a:rPr>
              <a:t>动</a:t>
            </a:r>
            <a:r>
              <a:rPr lang="zh-CN" altLang="zh-CN" sz="1800" dirty="0">
                <a:solidFill>
                  <a:srgbClr val="00B0F0"/>
                </a:solidFill>
              </a:rPr>
              <a:t>态链接</a:t>
            </a:r>
            <a:endParaRPr lang="zh-CN" altLang="en-US" sz="1800" dirty="0">
              <a:solidFill>
                <a:srgbClr val="00B0F0"/>
              </a:solidFill>
              <a:latin typeface="仿宋_GB2312" pitchFamily="49" charset="-122"/>
            </a:endParaRPr>
          </a:p>
        </p:txBody>
      </p:sp>
      <p:sp>
        <p:nvSpPr>
          <p:cNvPr id="9" name="Text Box 5"/>
          <p:cNvSpPr txBox="1">
            <a:spLocks noChangeArrowheads="1"/>
          </p:cNvSpPr>
          <p:nvPr/>
        </p:nvSpPr>
        <p:spPr bwMode="auto">
          <a:xfrm>
            <a:off x="1835150" y="4365625"/>
            <a:ext cx="865188" cy="93503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sz="1800" dirty="0">
                <a:solidFill>
                  <a:srgbClr val="00B0F0"/>
                </a:solidFill>
              </a:rPr>
              <a:t>运行时链接</a:t>
            </a:r>
            <a:endParaRPr lang="zh-CN" altLang="en-US" sz="1800" dirty="0">
              <a:solidFill>
                <a:srgbClr val="00B0F0"/>
              </a:solidFill>
              <a:latin typeface="仿宋_GB2312" pitchFamily="49" charset="-122"/>
            </a:endParaRPr>
          </a:p>
        </p:txBody>
      </p:sp>
      <p:sp>
        <p:nvSpPr>
          <p:cNvPr id="14" name="Text Box 5"/>
          <p:cNvSpPr txBox="1">
            <a:spLocks noChangeArrowheads="1"/>
          </p:cNvSpPr>
          <p:nvPr/>
        </p:nvSpPr>
        <p:spPr bwMode="auto">
          <a:xfrm>
            <a:off x="4211638" y="3068638"/>
            <a:ext cx="792162" cy="108108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可重定位装载</a:t>
            </a:r>
            <a:endParaRPr lang="zh-CN" altLang="en-US" dirty="0">
              <a:solidFill>
                <a:srgbClr val="00B0F0"/>
              </a:solidFill>
              <a:latin typeface="仿宋_GB2312" pitchFamily="49" charset="-122"/>
            </a:endParaRPr>
          </a:p>
        </p:txBody>
      </p:sp>
      <p:sp>
        <p:nvSpPr>
          <p:cNvPr id="15" name="Text Box 5"/>
          <p:cNvSpPr txBox="1">
            <a:spLocks noChangeArrowheads="1"/>
          </p:cNvSpPr>
          <p:nvPr/>
        </p:nvSpPr>
        <p:spPr bwMode="auto">
          <a:xfrm>
            <a:off x="4284663" y="4508500"/>
            <a:ext cx="792162" cy="12969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动态运行时装载</a:t>
            </a:r>
            <a:endParaRPr lang="zh-CN" altLang="en-US" dirty="0">
              <a:solidFill>
                <a:srgbClr val="00B0F0"/>
              </a:solidFill>
              <a:latin typeface="仿宋_GB2312" pitchFamily="49" charset="-122"/>
            </a:endParaRPr>
          </a:p>
        </p:txBody>
      </p:sp>
      <p:sp>
        <p:nvSpPr>
          <p:cNvPr id="16" name="Text Box 5"/>
          <p:cNvSpPr txBox="1">
            <a:spLocks noChangeArrowheads="1"/>
          </p:cNvSpPr>
          <p:nvPr/>
        </p:nvSpPr>
        <p:spPr bwMode="auto">
          <a:xfrm>
            <a:off x="5580063" y="2708275"/>
            <a:ext cx="504825" cy="19446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lang="zh-CN" altLang="zh-CN" sz="2400" dirty="0">
                <a:solidFill>
                  <a:srgbClr val="FF0000"/>
                </a:solidFill>
              </a:rPr>
              <a:t>地址重定位</a:t>
            </a:r>
            <a:endParaRPr lang="zh-CN" altLang="en-US" sz="2400" dirty="0">
              <a:solidFill>
                <a:srgbClr val="FF0000"/>
              </a:solidFill>
              <a:latin typeface="仿宋_GB2312" pitchFamily="49" charset="-122"/>
            </a:endParaRPr>
          </a:p>
        </p:txBody>
      </p:sp>
      <p:sp>
        <p:nvSpPr>
          <p:cNvPr id="19" name="Text Box 5"/>
          <p:cNvSpPr txBox="1">
            <a:spLocks noChangeArrowheads="1"/>
          </p:cNvSpPr>
          <p:nvPr/>
        </p:nvSpPr>
        <p:spPr bwMode="auto">
          <a:xfrm>
            <a:off x="6588125" y="3068638"/>
            <a:ext cx="1008063" cy="108108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动态地址重定位</a:t>
            </a:r>
            <a:endParaRPr lang="zh-CN" altLang="en-US" dirty="0">
              <a:solidFill>
                <a:srgbClr val="00B0F0"/>
              </a:solidFill>
              <a:latin typeface="仿宋_GB2312" pitchFamily="49" charset="-122"/>
            </a:endParaRPr>
          </a:p>
        </p:txBody>
      </p:sp>
      <p:sp>
        <p:nvSpPr>
          <p:cNvPr id="20" name="Text Box 5"/>
          <p:cNvSpPr txBox="1">
            <a:spLocks noChangeArrowheads="1"/>
          </p:cNvSpPr>
          <p:nvPr/>
        </p:nvSpPr>
        <p:spPr bwMode="auto">
          <a:xfrm>
            <a:off x="6588125" y="4508500"/>
            <a:ext cx="1008063" cy="129698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运行时链接地址重定位</a:t>
            </a:r>
          </a:p>
          <a:p>
            <a:pPr eaLnBrk="0" hangingPunct="0">
              <a:defRPr/>
            </a:pPr>
            <a:endParaRPr lang="zh-CN" altLang="en-US" dirty="0">
              <a:solidFill>
                <a:srgbClr val="0033CC"/>
              </a:solidFill>
              <a:latin typeface="仿宋_GB2312" pitchFamily="49" charset="-122"/>
            </a:endParaRPr>
          </a:p>
        </p:txBody>
      </p:sp>
      <p:sp>
        <p:nvSpPr>
          <p:cNvPr id="27" name="Text Box 5"/>
          <p:cNvSpPr txBox="1">
            <a:spLocks noChangeArrowheads="1"/>
          </p:cNvSpPr>
          <p:nvPr/>
        </p:nvSpPr>
        <p:spPr bwMode="auto">
          <a:xfrm>
            <a:off x="6588125" y="1773238"/>
            <a:ext cx="1008063" cy="107950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lang="zh-CN" altLang="zh-CN" dirty="0">
                <a:solidFill>
                  <a:srgbClr val="00B0F0"/>
                </a:solidFill>
              </a:rPr>
              <a:t>静态地址重定位</a:t>
            </a:r>
          </a:p>
          <a:p>
            <a:pPr eaLnBrk="0" hangingPunct="0">
              <a:defRPr/>
            </a:pPr>
            <a:endParaRPr lang="zh-CN" altLang="en-US" dirty="0">
              <a:solidFill>
                <a:srgbClr val="0033CC"/>
              </a:solidFill>
              <a:latin typeface="仿宋_GB2312" pitchFamily="49" charset="-122"/>
            </a:endParaRPr>
          </a:p>
        </p:txBody>
      </p:sp>
      <p:cxnSp>
        <p:nvCxnSpPr>
          <p:cNvPr id="53263" name="直接箭头连接符 30"/>
          <p:cNvCxnSpPr>
            <a:cxnSpLocks noChangeShapeType="1"/>
            <a:stCxn id="4" idx="3"/>
            <a:endCxn id="6" idx="1"/>
          </p:cNvCxnSpPr>
          <p:nvPr/>
        </p:nvCxnSpPr>
        <p:spPr bwMode="auto">
          <a:xfrm flipV="1">
            <a:off x="1403350" y="2312988"/>
            <a:ext cx="431800" cy="1223962"/>
          </a:xfrm>
          <a:prstGeom prst="straightConnector1">
            <a:avLst/>
          </a:prstGeom>
          <a:noFill/>
          <a:ln w="12700" cap="sq" algn="ctr">
            <a:solidFill>
              <a:schemeClr val="tx1"/>
            </a:solidFill>
            <a:round/>
            <a:headEnd type="none" w="sm" len="sm"/>
            <a:tailEnd type="arrow" w="med" len="med"/>
          </a:ln>
        </p:spPr>
      </p:cxnSp>
      <p:cxnSp>
        <p:nvCxnSpPr>
          <p:cNvPr id="53264" name="直接箭头连接符 32"/>
          <p:cNvCxnSpPr>
            <a:cxnSpLocks noChangeShapeType="1"/>
            <a:stCxn id="4" idx="3"/>
            <a:endCxn id="8" idx="1"/>
          </p:cNvCxnSpPr>
          <p:nvPr/>
        </p:nvCxnSpPr>
        <p:spPr bwMode="auto">
          <a:xfrm>
            <a:off x="1403350" y="3536950"/>
            <a:ext cx="431800" cy="0"/>
          </a:xfrm>
          <a:prstGeom prst="straightConnector1">
            <a:avLst/>
          </a:prstGeom>
          <a:noFill/>
          <a:ln w="12700" cap="sq" algn="ctr">
            <a:solidFill>
              <a:schemeClr val="tx1"/>
            </a:solidFill>
            <a:round/>
            <a:headEnd type="none" w="sm" len="sm"/>
            <a:tailEnd type="arrow" w="med" len="med"/>
          </a:ln>
        </p:spPr>
      </p:cxnSp>
      <p:cxnSp>
        <p:nvCxnSpPr>
          <p:cNvPr id="53265" name="直接箭头连接符 34"/>
          <p:cNvCxnSpPr>
            <a:cxnSpLocks noChangeShapeType="1"/>
            <a:stCxn id="4" idx="3"/>
            <a:endCxn id="9" idx="1"/>
          </p:cNvCxnSpPr>
          <p:nvPr/>
        </p:nvCxnSpPr>
        <p:spPr bwMode="auto">
          <a:xfrm>
            <a:off x="1403350" y="3536950"/>
            <a:ext cx="431800" cy="1296988"/>
          </a:xfrm>
          <a:prstGeom prst="straightConnector1">
            <a:avLst/>
          </a:prstGeom>
          <a:noFill/>
          <a:ln w="12700" cap="sq" algn="ctr">
            <a:solidFill>
              <a:schemeClr val="tx1"/>
            </a:solidFill>
            <a:round/>
            <a:headEnd type="none" w="sm" len="sm"/>
            <a:tailEnd type="arrow" w="med" len="med"/>
          </a:ln>
        </p:spPr>
      </p:cxnSp>
      <p:cxnSp>
        <p:nvCxnSpPr>
          <p:cNvPr id="53266" name="直接箭头连接符 36"/>
          <p:cNvCxnSpPr>
            <a:cxnSpLocks noChangeShapeType="1"/>
            <a:stCxn id="5" idx="3"/>
            <a:endCxn id="7" idx="1"/>
          </p:cNvCxnSpPr>
          <p:nvPr/>
        </p:nvCxnSpPr>
        <p:spPr bwMode="auto">
          <a:xfrm flipV="1">
            <a:off x="3851275" y="2312988"/>
            <a:ext cx="360363" cy="1223962"/>
          </a:xfrm>
          <a:prstGeom prst="straightConnector1">
            <a:avLst/>
          </a:prstGeom>
          <a:noFill/>
          <a:ln w="12700" cap="sq" algn="ctr">
            <a:solidFill>
              <a:schemeClr val="tx1"/>
            </a:solidFill>
            <a:round/>
            <a:headEnd type="none" w="sm" len="sm"/>
            <a:tailEnd type="arrow" w="med" len="med"/>
          </a:ln>
        </p:spPr>
      </p:cxnSp>
      <p:cxnSp>
        <p:nvCxnSpPr>
          <p:cNvPr id="53267" name="直接箭头连接符 38"/>
          <p:cNvCxnSpPr>
            <a:cxnSpLocks noChangeShapeType="1"/>
            <a:stCxn id="5" idx="3"/>
          </p:cNvCxnSpPr>
          <p:nvPr/>
        </p:nvCxnSpPr>
        <p:spPr bwMode="auto">
          <a:xfrm flipV="1">
            <a:off x="3851275" y="3500438"/>
            <a:ext cx="433388" cy="36512"/>
          </a:xfrm>
          <a:prstGeom prst="straightConnector1">
            <a:avLst/>
          </a:prstGeom>
          <a:noFill/>
          <a:ln w="12700" cap="sq" algn="ctr">
            <a:solidFill>
              <a:schemeClr val="tx1"/>
            </a:solidFill>
            <a:round/>
            <a:headEnd type="none" w="sm" len="sm"/>
            <a:tailEnd type="arrow" w="med" len="med"/>
          </a:ln>
        </p:spPr>
      </p:cxnSp>
      <p:cxnSp>
        <p:nvCxnSpPr>
          <p:cNvPr id="53268" name="直接箭头连接符 40"/>
          <p:cNvCxnSpPr>
            <a:cxnSpLocks noChangeShapeType="1"/>
            <a:stCxn id="5" idx="3"/>
            <a:endCxn id="15" idx="1"/>
          </p:cNvCxnSpPr>
          <p:nvPr/>
        </p:nvCxnSpPr>
        <p:spPr bwMode="auto">
          <a:xfrm>
            <a:off x="3851275" y="3536950"/>
            <a:ext cx="433388" cy="1620838"/>
          </a:xfrm>
          <a:prstGeom prst="straightConnector1">
            <a:avLst/>
          </a:prstGeom>
          <a:noFill/>
          <a:ln w="12700" cap="sq" algn="ctr">
            <a:solidFill>
              <a:schemeClr val="tx1"/>
            </a:solidFill>
            <a:round/>
            <a:headEnd type="none" w="sm" len="sm"/>
            <a:tailEnd type="arrow" w="med" len="med"/>
          </a:ln>
        </p:spPr>
      </p:cxnSp>
      <p:cxnSp>
        <p:nvCxnSpPr>
          <p:cNvPr id="53269" name="直接箭头连接符 42"/>
          <p:cNvCxnSpPr>
            <a:cxnSpLocks noChangeShapeType="1"/>
            <a:stCxn id="16" idx="3"/>
            <a:endCxn id="27" idx="1"/>
          </p:cNvCxnSpPr>
          <p:nvPr/>
        </p:nvCxnSpPr>
        <p:spPr bwMode="auto">
          <a:xfrm flipV="1">
            <a:off x="6084888" y="2312988"/>
            <a:ext cx="503237" cy="1368425"/>
          </a:xfrm>
          <a:prstGeom prst="straightConnector1">
            <a:avLst/>
          </a:prstGeom>
          <a:noFill/>
          <a:ln w="12700" cap="sq" algn="ctr">
            <a:solidFill>
              <a:schemeClr val="tx1"/>
            </a:solidFill>
            <a:round/>
            <a:headEnd type="none" w="sm" len="sm"/>
            <a:tailEnd type="arrow" w="med" len="med"/>
          </a:ln>
        </p:spPr>
      </p:cxnSp>
      <p:cxnSp>
        <p:nvCxnSpPr>
          <p:cNvPr id="53270" name="直接箭头连接符 44"/>
          <p:cNvCxnSpPr>
            <a:cxnSpLocks noChangeShapeType="1"/>
            <a:stCxn id="16" idx="3"/>
            <a:endCxn id="19" idx="1"/>
          </p:cNvCxnSpPr>
          <p:nvPr/>
        </p:nvCxnSpPr>
        <p:spPr bwMode="auto">
          <a:xfrm flipV="1">
            <a:off x="6084888" y="3608388"/>
            <a:ext cx="503237" cy="73025"/>
          </a:xfrm>
          <a:prstGeom prst="straightConnector1">
            <a:avLst/>
          </a:prstGeom>
          <a:noFill/>
          <a:ln w="12700" cap="sq" algn="ctr">
            <a:solidFill>
              <a:schemeClr val="tx1"/>
            </a:solidFill>
            <a:round/>
            <a:headEnd type="none" w="sm" len="sm"/>
            <a:tailEnd type="arrow" w="med" len="med"/>
          </a:ln>
        </p:spPr>
      </p:cxnSp>
      <p:cxnSp>
        <p:nvCxnSpPr>
          <p:cNvPr id="53271" name="直接箭头连接符 46"/>
          <p:cNvCxnSpPr>
            <a:cxnSpLocks noChangeShapeType="1"/>
            <a:stCxn id="16" idx="3"/>
            <a:endCxn id="20" idx="1"/>
          </p:cNvCxnSpPr>
          <p:nvPr/>
        </p:nvCxnSpPr>
        <p:spPr bwMode="auto">
          <a:xfrm>
            <a:off x="6084888" y="3681413"/>
            <a:ext cx="503237" cy="1476375"/>
          </a:xfrm>
          <a:prstGeom prst="straightConnector1">
            <a:avLst/>
          </a:prstGeom>
          <a:noFill/>
          <a:ln w="12700" cap="sq" algn="ctr">
            <a:solidFill>
              <a:schemeClr val="tx1"/>
            </a:solidFill>
            <a:round/>
            <a:headEnd type="none" w="sm" len="sm"/>
            <a:tailEnd type="arrow"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4572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54275" name="Rectangle 3"/>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grpSp>
        <p:nvGrpSpPr>
          <p:cNvPr id="54276" name="Group 55"/>
          <p:cNvGrpSpPr>
            <a:grpSpLocks/>
          </p:cNvGrpSpPr>
          <p:nvPr/>
        </p:nvGrpSpPr>
        <p:grpSpPr bwMode="auto">
          <a:xfrm>
            <a:off x="1828800" y="1447800"/>
            <a:ext cx="6324600" cy="4572000"/>
            <a:chOff x="1200" y="1008"/>
            <a:chExt cx="3678" cy="2880"/>
          </a:xfrm>
        </p:grpSpPr>
        <p:sp>
          <p:nvSpPr>
            <p:cNvPr id="238628" name="Text Box 36"/>
            <p:cNvSpPr txBox="1">
              <a:spLocks noChangeArrowheads="1"/>
            </p:cNvSpPr>
            <p:nvPr/>
          </p:nvSpPr>
          <p:spPr bwMode="auto">
            <a:xfrm>
              <a:off x="1925" y="1008"/>
              <a:ext cx="1136" cy="50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逻辑空间</a:t>
              </a:r>
            </a:p>
            <a:p>
              <a:pPr eaLnBrk="0" hangingPunct="0">
                <a:defRPr/>
              </a:pPr>
              <a:endParaRPr kumimoji="0" lang="en-US" altLang="zh-CN" sz="2800" b="1">
                <a:solidFill>
                  <a:srgbClr val="008000"/>
                </a:solidFill>
                <a:latin typeface="仿宋_GB2312" pitchFamily="49" charset="-122"/>
              </a:endParaRPr>
            </a:p>
          </p:txBody>
        </p:sp>
        <p:sp>
          <p:nvSpPr>
            <p:cNvPr id="238629" name="Text Box 37"/>
            <p:cNvSpPr txBox="1">
              <a:spLocks noChangeArrowheads="1"/>
            </p:cNvSpPr>
            <p:nvPr/>
          </p:nvSpPr>
          <p:spPr bwMode="auto">
            <a:xfrm>
              <a:off x="1381" y="1759"/>
              <a:ext cx="2267" cy="50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地址转换机构</a:t>
              </a:r>
              <a:r>
                <a:rPr kumimoji="0" lang="en-US" altLang="zh-CN" sz="2800" b="1">
                  <a:solidFill>
                    <a:srgbClr val="008000"/>
                  </a:solidFill>
                  <a:latin typeface="仿宋_GB2312" pitchFamily="49" charset="-122"/>
                </a:rPr>
                <a:t>(MMU)</a:t>
              </a:r>
            </a:p>
            <a:p>
              <a:pPr eaLnBrk="0" hangingPunct="0">
                <a:defRPr/>
              </a:pPr>
              <a:endParaRPr kumimoji="0" lang="en-US" altLang="zh-CN" sz="2800" b="1">
                <a:solidFill>
                  <a:srgbClr val="008000"/>
                </a:solidFill>
                <a:latin typeface="仿宋_GB2312" pitchFamily="49" charset="-122"/>
              </a:endParaRPr>
            </a:p>
          </p:txBody>
        </p:sp>
        <p:sp>
          <p:nvSpPr>
            <p:cNvPr id="238630" name="Text Box 38"/>
            <p:cNvSpPr txBox="1">
              <a:spLocks noChangeArrowheads="1"/>
            </p:cNvSpPr>
            <p:nvPr/>
          </p:nvSpPr>
          <p:spPr bwMode="auto">
            <a:xfrm>
              <a:off x="1200" y="2511"/>
              <a:ext cx="1133" cy="50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静态转换</a:t>
              </a:r>
            </a:p>
            <a:p>
              <a:pPr eaLnBrk="0" hangingPunct="0">
                <a:defRPr/>
              </a:pPr>
              <a:endParaRPr kumimoji="0" lang="en-US" altLang="zh-CN" sz="2800" b="1">
                <a:solidFill>
                  <a:srgbClr val="008000"/>
                </a:solidFill>
                <a:latin typeface="仿宋_GB2312" pitchFamily="49" charset="-122"/>
              </a:endParaRPr>
            </a:p>
          </p:txBody>
        </p:sp>
        <p:sp>
          <p:nvSpPr>
            <p:cNvPr id="238631" name="Text Box 39"/>
            <p:cNvSpPr txBox="1">
              <a:spLocks noChangeArrowheads="1"/>
            </p:cNvSpPr>
            <p:nvPr/>
          </p:nvSpPr>
          <p:spPr bwMode="auto">
            <a:xfrm>
              <a:off x="2650" y="2511"/>
              <a:ext cx="1133" cy="50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动态转换</a:t>
              </a:r>
            </a:p>
            <a:p>
              <a:pPr eaLnBrk="0" hangingPunct="0">
                <a:defRPr/>
              </a:pPr>
              <a:endParaRPr kumimoji="0" lang="en-US" altLang="zh-CN" sz="2800" b="1">
                <a:solidFill>
                  <a:srgbClr val="008000"/>
                </a:solidFill>
                <a:latin typeface="仿宋_GB2312" pitchFamily="49" charset="-122"/>
              </a:endParaRPr>
            </a:p>
          </p:txBody>
        </p:sp>
        <p:sp>
          <p:nvSpPr>
            <p:cNvPr id="238632" name="Text Box 40"/>
            <p:cNvSpPr txBox="1">
              <a:spLocks noChangeArrowheads="1"/>
            </p:cNvSpPr>
            <p:nvPr/>
          </p:nvSpPr>
          <p:spPr bwMode="auto">
            <a:xfrm>
              <a:off x="1744" y="3387"/>
              <a:ext cx="1136" cy="501"/>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物理空间</a:t>
              </a:r>
            </a:p>
            <a:p>
              <a:pPr eaLnBrk="0" hangingPunct="0">
                <a:defRPr/>
              </a:pPr>
              <a:endParaRPr kumimoji="0" lang="en-US" altLang="zh-CN" sz="2800" b="1">
                <a:solidFill>
                  <a:srgbClr val="008000"/>
                </a:solidFill>
                <a:latin typeface="仿宋_GB2312" pitchFamily="49" charset="-122"/>
              </a:endParaRPr>
            </a:p>
          </p:txBody>
        </p:sp>
        <p:sp>
          <p:nvSpPr>
            <p:cNvPr id="238633" name="Text Box 41"/>
            <p:cNvSpPr txBox="1">
              <a:spLocks noChangeArrowheads="1"/>
            </p:cNvSpPr>
            <p:nvPr/>
          </p:nvSpPr>
          <p:spPr bwMode="auto">
            <a:xfrm>
              <a:off x="3556" y="1008"/>
              <a:ext cx="1322" cy="62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相对地址</a:t>
              </a:r>
            </a:p>
            <a:p>
              <a:pPr eaLnBrk="0" hangingPunct="0">
                <a:defRPr/>
              </a:pPr>
              <a:r>
                <a:rPr kumimoji="0" lang="zh-CN" altLang="en-US" sz="2800" b="1">
                  <a:solidFill>
                    <a:srgbClr val="008000"/>
                  </a:solidFill>
                  <a:latin typeface="仿宋_GB2312" pitchFamily="49" charset="-122"/>
                </a:rPr>
                <a:t> </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编写程序</a:t>
              </a:r>
              <a:r>
                <a:rPr kumimoji="0" lang="en-US" altLang="zh-CN" sz="2800" b="1">
                  <a:solidFill>
                    <a:srgbClr val="008000"/>
                  </a:solidFill>
                  <a:latin typeface="仿宋_GB2312" pitchFamily="49" charset="-122"/>
                </a:rPr>
                <a:t>)</a:t>
              </a:r>
            </a:p>
          </p:txBody>
        </p:sp>
        <p:sp>
          <p:nvSpPr>
            <p:cNvPr id="238634" name="Text Box 42"/>
            <p:cNvSpPr txBox="1">
              <a:spLocks noChangeArrowheads="1"/>
            </p:cNvSpPr>
            <p:nvPr/>
          </p:nvSpPr>
          <p:spPr bwMode="auto">
            <a:xfrm>
              <a:off x="3374" y="3262"/>
              <a:ext cx="1323" cy="62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绝对地址</a:t>
              </a:r>
            </a:p>
            <a:p>
              <a:pPr eaLnBrk="0" hangingPunct="0">
                <a:defRPr/>
              </a:pPr>
              <a:r>
                <a:rPr kumimoji="0" lang="zh-CN" altLang="en-US" sz="2800" b="1">
                  <a:solidFill>
                    <a:srgbClr val="008000"/>
                  </a:solidFill>
                  <a:latin typeface="仿宋_GB2312" pitchFamily="49" charset="-122"/>
                </a:rPr>
                <a:t> </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访问内存</a:t>
              </a:r>
              <a:r>
                <a:rPr kumimoji="0" lang="en-US" altLang="zh-CN" sz="2800" b="1">
                  <a:solidFill>
                    <a:srgbClr val="008000"/>
                  </a:solidFill>
                  <a:latin typeface="仿宋_GB2312" pitchFamily="49" charset="-122"/>
                </a:rPr>
                <a:t>)</a:t>
              </a:r>
            </a:p>
          </p:txBody>
        </p:sp>
        <p:sp>
          <p:nvSpPr>
            <p:cNvPr id="238635" name="Line 43"/>
            <p:cNvSpPr>
              <a:spLocks noChangeShapeType="1"/>
            </p:cNvSpPr>
            <p:nvPr/>
          </p:nvSpPr>
          <p:spPr bwMode="auto">
            <a:xfrm>
              <a:off x="2468" y="1509"/>
              <a:ext cx="6" cy="25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38636" name="Line 44"/>
            <p:cNvSpPr>
              <a:spLocks noChangeShapeType="1"/>
            </p:cNvSpPr>
            <p:nvPr/>
          </p:nvSpPr>
          <p:spPr bwMode="auto">
            <a:xfrm flipH="1">
              <a:off x="1744" y="2260"/>
              <a:ext cx="755" cy="25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38637" name="Line 45"/>
            <p:cNvSpPr>
              <a:spLocks noChangeShapeType="1"/>
            </p:cNvSpPr>
            <p:nvPr/>
          </p:nvSpPr>
          <p:spPr bwMode="auto">
            <a:xfrm>
              <a:off x="2468" y="2260"/>
              <a:ext cx="756" cy="25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38639" name="Line 47"/>
            <p:cNvSpPr>
              <a:spLocks noChangeShapeType="1"/>
            </p:cNvSpPr>
            <p:nvPr/>
          </p:nvSpPr>
          <p:spPr bwMode="auto">
            <a:xfrm>
              <a:off x="2351" y="3137"/>
              <a:ext cx="1" cy="25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38640" name="Line 48"/>
            <p:cNvSpPr>
              <a:spLocks noChangeShapeType="1"/>
            </p:cNvSpPr>
            <p:nvPr/>
          </p:nvSpPr>
          <p:spPr bwMode="auto">
            <a:xfrm flipV="1">
              <a:off x="1728" y="3011"/>
              <a:ext cx="1" cy="126"/>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38641" name="Line 49"/>
            <p:cNvSpPr>
              <a:spLocks noChangeShapeType="1"/>
            </p:cNvSpPr>
            <p:nvPr/>
          </p:nvSpPr>
          <p:spPr bwMode="auto">
            <a:xfrm flipV="1">
              <a:off x="3071" y="3011"/>
              <a:ext cx="1" cy="126"/>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38643" name="Line 51"/>
            <p:cNvSpPr>
              <a:spLocks noChangeShapeType="1"/>
            </p:cNvSpPr>
            <p:nvPr/>
          </p:nvSpPr>
          <p:spPr bwMode="auto">
            <a:xfrm>
              <a:off x="2831" y="3638"/>
              <a:ext cx="566" cy="1"/>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38645" name="Line 53"/>
            <p:cNvSpPr>
              <a:spLocks noChangeShapeType="1"/>
            </p:cNvSpPr>
            <p:nvPr/>
          </p:nvSpPr>
          <p:spPr bwMode="auto">
            <a:xfrm>
              <a:off x="3072" y="1296"/>
              <a:ext cx="528" cy="0"/>
            </a:xfrm>
            <a:prstGeom prst="line">
              <a:avLst/>
            </a:prstGeom>
            <a:noFill/>
            <a:ln w="12700" cap="sq">
              <a:solidFill>
                <a:schemeClr val="tx1"/>
              </a:solidFill>
              <a:round/>
              <a:headEnd type="none" w="sm" len="sm"/>
              <a:tailEnd type="none" w="sm" len="sm"/>
            </a:ln>
            <a:effectLst>
              <a:outerShdw dist="107763" dir="2700000" algn="ctr" rotWithShape="0">
                <a:schemeClr val="bg2"/>
              </a:outerShdw>
            </a:effectLst>
          </p:spPr>
          <p:txBody>
            <a:bodyPr wrap="none"/>
            <a:lstStyle/>
            <a:p>
              <a:pPr>
                <a:defRPr/>
              </a:pPr>
              <a:endParaRPr lang="zh-CN" altLang="en-US"/>
            </a:p>
          </p:txBody>
        </p:sp>
        <p:sp>
          <p:nvSpPr>
            <p:cNvPr id="238646" name="Line 54"/>
            <p:cNvSpPr>
              <a:spLocks noChangeShapeType="1"/>
            </p:cNvSpPr>
            <p:nvPr/>
          </p:nvSpPr>
          <p:spPr bwMode="auto">
            <a:xfrm>
              <a:off x="1728" y="3168"/>
              <a:ext cx="1344" cy="0"/>
            </a:xfrm>
            <a:prstGeom prst="line">
              <a:avLst/>
            </a:prstGeom>
            <a:noFill/>
            <a:ln w="12700" cap="sq">
              <a:solidFill>
                <a:schemeClr val="tx1"/>
              </a:solidFill>
              <a:round/>
              <a:headEnd type="none" w="sm" len="sm"/>
              <a:tailEnd type="none" w="sm" len="sm"/>
            </a:ln>
            <a:effectLst>
              <a:outerShdw dist="107763" dir="2700000" algn="ctr" rotWithShape="0">
                <a:schemeClr val="bg2"/>
              </a:outerShdw>
            </a:effectLst>
          </p:spPr>
          <p:txBody>
            <a:bodyPr wrap="none"/>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5334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(4)</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55299" name="Rectangle 3"/>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grpSp>
        <p:nvGrpSpPr>
          <p:cNvPr id="55300" name="Group 21"/>
          <p:cNvGrpSpPr>
            <a:grpSpLocks/>
          </p:cNvGrpSpPr>
          <p:nvPr/>
        </p:nvGrpSpPr>
        <p:grpSpPr bwMode="auto">
          <a:xfrm>
            <a:off x="1371600" y="1371600"/>
            <a:ext cx="7200900" cy="5181600"/>
            <a:chOff x="1800" y="4404"/>
            <a:chExt cx="5580" cy="4524"/>
          </a:xfrm>
        </p:grpSpPr>
        <p:sp>
          <p:nvSpPr>
            <p:cNvPr id="55301" name="Text Box 22"/>
            <p:cNvSpPr txBox="1">
              <a:spLocks noChangeArrowheads="1"/>
            </p:cNvSpPr>
            <p:nvPr/>
          </p:nvSpPr>
          <p:spPr bwMode="auto">
            <a:xfrm>
              <a:off x="3780" y="4404"/>
              <a:ext cx="1980" cy="468"/>
            </a:xfrm>
            <a:prstGeom prst="rect">
              <a:avLst/>
            </a:prstGeom>
            <a:solidFill>
              <a:srgbClr val="CCFFCC"/>
            </a:solidFill>
            <a:ln w="9525">
              <a:solidFill>
                <a:srgbClr val="000000"/>
              </a:solidFill>
              <a:miter lim="800000"/>
              <a:headEnd/>
              <a:tailEnd/>
            </a:ln>
          </p:spPr>
          <p:txBody>
            <a:bodyPr/>
            <a:lstStyle/>
            <a:p>
              <a:pPr eaLnBrk="0" hangingPunct="0"/>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存储管理方案</a:t>
              </a:r>
            </a:p>
            <a:p>
              <a:pPr eaLnBrk="0" hangingPunct="0"/>
              <a:endParaRPr kumimoji="0" lang="en-US" altLang="zh-CN" sz="2800" b="1">
                <a:solidFill>
                  <a:srgbClr val="008000"/>
                </a:solidFill>
                <a:latin typeface="仿宋_GB2312" pitchFamily="49" charset="-122"/>
              </a:endParaRPr>
            </a:p>
          </p:txBody>
        </p:sp>
        <p:sp>
          <p:nvSpPr>
            <p:cNvPr id="55302" name="Text Box 23"/>
            <p:cNvSpPr txBox="1">
              <a:spLocks noChangeArrowheads="1"/>
            </p:cNvSpPr>
            <p:nvPr/>
          </p:nvSpPr>
          <p:spPr bwMode="auto">
            <a:xfrm>
              <a:off x="2520" y="5184"/>
              <a:ext cx="1260" cy="62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单用户连续存储管理</a:t>
              </a:r>
            </a:p>
            <a:p>
              <a:pPr eaLnBrk="0" hangingPunct="0"/>
              <a:endParaRPr kumimoji="0" lang="en-US" altLang="zh-CN" b="1">
                <a:solidFill>
                  <a:srgbClr val="008000"/>
                </a:solidFill>
                <a:latin typeface="仿宋_GB2312" pitchFamily="49" charset="-122"/>
              </a:endParaRPr>
            </a:p>
          </p:txBody>
        </p:sp>
        <p:sp>
          <p:nvSpPr>
            <p:cNvPr id="55303" name="Text Box 24"/>
            <p:cNvSpPr txBox="1">
              <a:spLocks noChangeArrowheads="1"/>
            </p:cNvSpPr>
            <p:nvPr/>
          </p:nvSpPr>
          <p:spPr bwMode="auto">
            <a:xfrm>
              <a:off x="5400" y="6276"/>
              <a:ext cx="540" cy="140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请求分页式</a:t>
              </a:r>
            </a:p>
          </p:txBody>
        </p:sp>
        <p:sp>
          <p:nvSpPr>
            <p:cNvPr id="55304" name="Line 25"/>
            <p:cNvSpPr>
              <a:spLocks noChangeShapeType="1"/>
            </p:cNvSpPr>
            <p:nvPr/>
          </p:nvSpPr>
          <p:spPr bwMode="auto">
            <a:xfrm flipV="1">
              <a:off x="3420" y="6900"/>
              <a:ext cx="0" cy="156"/>
            </a:xfrm>
            <a:prstGeom prst="line">
              <a:avLst/>
            </a:prstGeom>
            <a:noFill/>
            <a:ln w="9525">
              <a:solidFill>
                <a:srgbClr val="000000"/>
              </a:solidFill>
              <a:round/>
              <a:headEnd/>
              <a:tailEnd/>
            </a:ln>
          </p:spPr>
          <p:txBody>
            <a:bodyPr/>
            <a:lstStyle/>
            <a:p>
              <a:endParaRPr lang="zh-CN" altLang="en-US"/>
            </a:p>
          </p:txBody>
        </p:sp>
        <p:sp>
          <p:nvSpPr>
            <p:cNvPr id="55305" name="Text Box 26"/>
            <p:cNvSpPr txBox="1">
              <a:spLocks noChangeArrowheads="1"/>
            </p:cNvSpPr>
            <p:nvPr/>
          </p:nvSpPr>
          <p:spPr bwMode="auto">
            <a:xfrm>
              <a:off x="2520" y="5964"/>
              <a:ext cx="1260" cy="62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固定分区存储管理</a:t>
              </a:r>
            </a:p>
            <a:p>
              <a:pPr eaLnBrk="0" hangingPunct="0"/>
              <a:endParaRPr kumimoji="0" lang="en-US" altLang="zh-CN" sz="900" b="1">
                <a:solidFill>
                  <a:srgbClr val="008000"/>
                </a:solidFill>
                <a:latin typeface="仿宋_GB2312" pitchFamily="49" charset="-122"/>
              </a:endParaRPr>
            </a:p>
          </p:txBody>
        </p:sp>
        <p:sp>
          <p:nvSpPr>
            <p:cNvPr id="55306" name="Text Box 27"/>
            <p:cNvSpPr txBox="1">
              <a:spLocks noChangeArrowheads="1"/>
            </p:cNvSpPr>
            <p:nvPr/>
          </p:nvSpPr>
          <p:spPr bwMode="auto">
            <a:xfrm>
              <a:off x="2520" y="6744"/>
              <a:ext cx="1260" cy="62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可变分区存储管理</a:t>
              </a:r>
            </a:p>
            <a:p>
              <a:pPr eaLnBrk="0" hangingPunct="0"/>
              <a:endParaRPr kumimoji="0" lang="en-US" altLang="zh-CN" sz="900" b="1">
                <a:solidFill>
                  <a:srgbClr val="008000"/>
                </a:solidFill>
                <a:latin typeface="仿宋_GB2312" pitchFamily="49" charset="-122"/>
              </a:endParaRPr>
            </a:p>
          </p:txBody>
        </p:sp>
        <p:sp>
          <p:nvSpPr>
            <p:cNvPr id="55307" name="Text Box 28"/>
            <p:cNvSpPr txBox="1">
              <a:spLocks noChangeArrowheads="1"/>
            </p:cNvSpPr>
            <p:nvPr/>
          </p:nvSpPr>
          <p:spPr bwMode="auto">
            <a:xfrm>
              <a:off x="2520" y="7524"/>
              <a:ext cx="1260" cy="62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分页存储</a:t>
              </a:r>
            </a:p>
            <a:p>
              <a:pPr eaLnBrk="0" hangingPunct="0"/>
              <a:r>
                <a:rPr kumimoji="0" lang="zh-CN" altLang="en-US" b="1">
                  <a:solidFill>
                    <a:srgbClr val="008000"/>
                  </a:solidFill>
                  <a:latin typeface="仿宋_GB2312" pitchFamily="49" charset="-122"/>
                </a:rPr>
                <a:t>管   理</a:t>
              </a:r>
            </a:p>
            <a:p>
              <a:pPr eaLnBrk="0" hangingPunct="0"/>
              <a:endParaRPr kumimoji="0" lang="en-US" altLang="zh-CN" sz="900" b="1">
                <a:solidFill>
                  <a:srgbClr val="008000"/>
                </a:solidFill>
                <a:latin typeface="仿宋_GB2312" pitchFamily="49" charset="-122"/>
              </a:endParaRPr>
            </a:p>
          </p:txBody>
        </p:sp>
        <p:sp>
          <p:nvSpPr>
            <p:cNvPr id="55308" name="Text Box 29"/>
            <p:cNvSpPr txBox="1">
              <a:spLocks noChangeArrowheads="1"/>
            </p:cNvSpPr>
            <p:nvPr/>
          </p:nvSpPr>
          <p:spPr bwMode="auto">
            <a:xfrm>
              <a:off x="2520" y="8304"/>
              <a:ext cx="1260" cy="62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分段存储</a:t>
              </a:r>
            </a:p>
            <a:p>
              <a:pPr eaLnBrk="0" hangingPunct="0"/>
              <a:r>
                <a:rPr kumimoji="0" lang="zh-CN" altLang="en-US" b="1">
                  <a:solidFill>
                    <a:srgbClr val="008000"/>
                  </a:solidFill>
                  <a:latin typeface="仿宋_GB2312" pitchFamily="49" charset="-122"/>
                </a:rPr>
                <a:t>管   理</a:t>
              </a:r>
            </a:p>
            <a:p>
              <a:pPr eaLnBrk="0" hangingPunct="0"/>
              <a:endParaRPr kumimoji="0" lang="en-US" altLang="zh-CN" sz="900" b="1">
                <a:solidFill>
                  <a:srgbClr val="008000"/>
                </a:solidFill>
                <a:latin typeface="仿宋_GB2312" pitchFamily="49" charset="-122"/>
              </a:endParaRPr>
            </a:p>
          </p:txBody>
        </p:sp>
        <p:sp>
          <p:nvSpPr>
            <p:cNvPr id="55309" name="Text Box 30"/>
            <p:cNvSpPr txBox="1">
              <a:spLocks noChangeArrowheads="1"/>
            </p:cNvSpPr>
            <p:nvPr/>
          </p:nvSpPr>
          <p:spPr bwMode="auto">
            <a:xfrm>
              <a:off x="4140" y="6588"/>
              <a:ext cx="1080" cy="1248"/>
            </a:xfrm>
            <a:prstGeom prst="rect">
              <a:avLst/>
            </a:prstGeom>
            <a:solidFill>
              <a:srgbClr val="CCFFCC"/>
            </a:solidFill>
            <a:ln w="9525">
              <a:solidFill>
                <a:srgbClr val="000000"/>
              </a:solidFill>
              <a:miter lim="800000"/>
              <a:headEnd/>
              <a:tailEnd/>
            </a:ln>
          </p:spPr>
          <p:txBody>
            <a:bodyPr/>
            <a:lstStyle/>
            <a:p>
              <a:pPr eaLnBrk="0" hangingPunct="0"/>
              <a:r>
                <a:rPr kumimoji="0" lang="en-US" altLang="zh-CN" sz="1800" b="1">
                  <a:solidFill>
                    <a:srgbClr val="008000"/>
                  </a:solidFill>
                  <a:latin typeface="仿宋_GB2312" pitchFamily="49" charset="-122"/>
                </a:rPr>
                <a:t>first fit</a:t>
              </a:r>
            </a:p>
            <a:p>
              <a:pPr eaLnBrk="0" hangingPunct="0"/>
              <a:r>
                <a:rPr kumimoji="0" lang="en-US" altLang="zh-CN" sz="1800" b="1">
                  <a:solidFill>
                    <a:srgbClr val="008000"/>
                  </a:solidFill>
                  <a:latin typeface="仿宋_GB2312" pitchFamily="49" charset="-122"/>
                </a:rPr>
                <a:t>next fit</a:t>
              </a:r>
            </a:p>
            <a:p>
              <a:pPr eaLnBrk="0" hangingPunct="0"/>
              <a:r>
                <a:rPr kumimoji="0" lang="en-US" altLang="zh-CN" sz="1800" b="1">
                  <a:solidFill>
                    <a:srgbClr val="008000"/>
                  </a:solidFill>
                  <a:latin typeface="仿宋_GB2312" pitchFamily="49" charset="-122"/>
                </a:rPr>
                <a:t>best fit</a:t>
              </a:r>
            </a:p>
            <a:p>
              <a:pPr eaLnBrk="0" hangingPunct="0"/>
              <a:r>
                <a:rPr kumimoji="0" lang="en-US" altLang="zh-CN" sz="1800" b="1">
                  <a:solidFill>
                    <a:srgbClr val="008000"/>
                  </a:solidFill>
                  <a:latin typeface="仿宋_GB2312" pitchFamily="49" charset="-122"/>
                </a:rPr>
                <a:t>worst fit</a:t>
              </a:r>
            </a:p>
            <a:p>
              <a:pPr eaLnBrk="0" hangingPunct="0"/>
              <a:r>
                <a:rPr kumimoji="0" lang="en-US" altLang="zh-CN" sz="1800" b="1">
                  <a:solidFill>
                    <a:srgbClr val="008000"/>
                  </a:solidFill>
                  <a:latin typeface="仿宋_GB2312" pitchFamily="49" charset="-122"/>
                </a:rPr>
                <a:t>quick fit</a:t>
              </a:r>
            </a:p>
            <a:p>
              <a:pPr eaLnBrk="0" hangingPunct="0"/>
              <a:endParaRPr kumimoji="0" lang="en-US" altLang="zh-CN" sz="1800" b="1">
                <a:solidFill>
                  <a:srgbClr val="008000"/>
                </a:solidFill>
                <a:latin typeface="仿宋_GB2312" pitchFamily="49" charset="-122"/>
              </a:endParaRPr>
            </a:p>
            <a:p>
              <a:pPr eaLnBrk="0" hangingPunct="0"/>
              <a:endParaRPr kumimoji="0" lang="en-US" altLang="zh-CN" sz="1800" b="1">
                <a:solidFill>
                  <a:srgbClr val="008000"/>
                </a:solidFill>
                <a:latin typeface="仿宋_GB2312" pitchFamily="49" charset="-122"/>
              </a:endParaRPr>
            </a:p>
          </p:txBody>
        </p:sp>
        <p:sp>
          <p:nvSpPr>
            <p:cNvPr id="55310" name="Line 31"/>
            <p:cNvSpPr>
              <a:spLocks noChangeShapeType="1"/>
            </p:cNvSpPr>
            <p:nvPr/>
          </p:nvSpPr>
          <p:spPr bwMode="auto">
            <a:xfrm>
              <a:off x="3780" y="7056"/>
              <a:ext cx="360" cy="0"/>
            </a:xfrm>
            <a:prstGeom prst="line">
              <a:avLst/>
            </a:prstGeom>
            <a:noFill/>
            <a:ln w="9525">
              <a:solidFill>
                <a:srgbClr val="000000"/>
              </a:solidFill>
              <a:round/>
              <a:headEnd/>
              <a:tailEnd/>
            </a:ln>
          </p:spPr>
          <p:txBody>
            <a:bodyPr/>
            <a:lstStyle/>
            <a:p>
              <a:endParaRPr lang="zh-CN" altLang="en-US"/>
            </a:p>
          </p:txBody>
        </p:sp>
        <p:sp>
          <p:nvSpPr>
            <p:cNvPr id="55311" name="Text Box 32"/>
            <p:cNvSpPr txBox="1">
              <a:spLocks noChangeArrowheads="1"/>
            </p:cNvSpPr>
            <p:nvPr/>
          </p:nvSpPr>
          <p:spPr bwMode="auto">
            <a:xfrm>
              <a:off x="5760" y="5184"/>
              <a:ext cx="1260" cy="624"/>
            </a:xfrm>
            <a:prstGeom prst="rect">
              <a:avLst/>
            </a:prstGeom>
            <a:solidFill>
              <a:srgbClr val="CCFFCC"/>
            </a:solidFill>
            <a:ln w="9525">
              <a:solidFill>
                <a:srgbClr val="000000"/>
              </a:solidFill>
              <a:miter lim="800000"/>
              <a:headEnd/>
              <a:tailEnd/>
            </a:ln>
          </p:spPr>
          <p:txBody>
            <a:bodyPr/>
            <a:lstStyle/>
            <a:p>
              <a:pPr eaLnBrk="0" hangingPunct="0"/>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虚拟存储</a:t>
              </a:r>
            </a:p>
            <a:p>
              <a:pPr eaLnBrk="0" hangingPunct="0"/>
              <a:r>
                <a:rPr kumimoji="0" lang="zh-CN" altLang="en-US" b="1">
                  <a:solidFill>
                    <a:srgbClr val="008000"/>
                  </a:solidFill>
                  <a:latin typeface="仿宋_GB2312" pitchFamily="49" charset="-122"/>
                </a:rPr>
                <a:t>  管   理</a:t>
              </a:r>
            </a:p>
            <a:p>
              <a:pPr eaLnBrk="0" hangingPunct="0"/>
              <a:endParaRPr kumimoji="0" lang="en-US" altLang="zh-CN" b="1">
                <a:solidFill>
                  <a:srgbClr val="008000"/>
                </a:solidFill>
                <a:latin typeface="仿宋_GB2312" pitchFamily="49" charset="-122"/>
              </a:endParaRPr>
            </a:p>
          </p:txBody>
        </p:sp>
        <p:sp>
          <p:nvSpPr>
            <p:cNvPr id="55312" name="Text Box 33"/>
            <p:cNvSpPr txBox="1">
              <a:spLocks noChangeArrowheads="1"/>
            </p:cNvSpPr>
            <p:nvPr/>
          </p:nvSpPr>
          <p:spPr bwMode="auto">
            <a:xfrm>
              <a:off x="1800" y="6120"/>
              <a:ext cx="540" cy="1716"/>
            </a:xfrm>
            <a:prstGeom prst="rect">
              <a:avLst/>
            </a:prstGeom>
            <a:solidFill>
              <a:srgbClr val="CCFFCC"/>
            </a:solidFill>
            <a:ln w="9525">
              <a:solidFill>
                <a:srgbClr val="000000"/>
              </a:solidFill>
              <a:miter lim="800000"/>
              <a:headEnd/>
              <a:tailEnd/>
            </a:ln>
          </p:spPr>
          <p:txBody>
            <a:bodyPr/>
            <a:lstStyle/>
            <a:p>
              <a:pPr eaLnBrk="0" hangingPunct="0"/>
              <a:r>
                <a:rPr kumimoji="0" lang="zh-CN" altLang="en-US" sz="2400" b="1">
                  <a:solidFill>
                    <a:srgbClr val="008000"/>
                  </a:solidFill>
                  <a:latin typeface="仿宋_GB2312" pitchFamily="49" charset="-122"/>
                </a:rPr>
                <a:t>实</a:t>
              </a:r>
            </a:p>
            <a:p>
              <a:pPr eaLnBrk="0" hangingPunct="0"/>
              <a:r>
                <a:rPr kumimoji="0" lang="zh-CN" altLang="en-US" sz="2400" b="1">
                  <a:solidFill>
                    <a:srgbClr val="008000"/>
                  </a:solidFill>
                  <a:latin typeface="仿宋_GB2312" pitchFamily="49" charset="-122"/>
                </a:rPr>
                <a:t>存</a:t>
              </a:r>
            </a:p>
            <a:p>
              <a:pPr eaLnBrk="0" hangingPunct="0"/>
              <a:r>
                <a:rPr kumimoji="0" lang="zh-CN" altLang="en-US" sz="2400" b="1">
                  <a:solidFill>
                    <a:srgbClr val="008000"/>
                  </a:solidFill>
                  <a:latin typeface="仿宋_GB2312" pitchFamily="49" charset="-122"/>
                </a:rPr>
                <a:t>管</a:t>
              </a:r>
            </a:p>
            <a:p>
              <a:pPr eaLnBrk="0" hangingPunct="0"/>
              <a:r>
                <a:rPr kumimoji="0" lang="zh-CN" altLang="en-US" sz="2400" b="1">
                  <a:solidFill>
                    <a:srgbClr val="008000"/>
                  </a:solidFill>
                  <a:latin typeface="仿宋_GB2312" pitchFamily="49" charset="-122"/>
                </a:rPr>
                <a:t>理</a:t>
              </a:r>
            </a:p>
          </p:txBody>
        </p:sp>
        <p:sp>
          <p:nvSpPr>
            <p:cNvPr id="55313" name="Text Box 34"/>
            <p:cNvSpPr txBox="1">
              <a:spLocks noChangeArrowheads="1"/>
            </p:cNvSpPr>
            <p:nvPr/>
          </p:nvSpPr>
          <p:spPr bwMode="auto">
            <a:xfrm>
              <a:off x="6120" y="6276"/>
              <a:ext cx="540" cy="140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请求分段式</a:t>
              </a:r>
            </a:p>
          </p:txBody>
        </p:sp>
        <p:sp>
          <p:nvSpPr>
            <p:cNvPr id="55314" name="Text Box 35"/>
            <p:cNvSpPr txBox="1">
              <a:spLocks noChangeArrowheads="1"/>
            </p:cNvSpPr>
            <p:nvPr/>
          </p:nvSpPr>
          <p:spPr bwMode="auto">
            <a:xfrm>
              <a:off x="6840" y="6276"/>
              <a:ext cx="540" cy="1404"/>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请求段</a:t>
              </a:r>
            </a:p>
            <a:p>
              <a:pPr eaLnBrk="0" hangingPunct="0"/>
              <a:r>
                <a:rPr kumimoji="0" lang="zh-CN" altLang="en-US" b="1">
                  <a:solidFill>
                    <a:srgbClr val="008000"/>
                  </a:solidFill>
                  <a:latin typeface="仿宋_GB2312" pitchFamily="49" charset="-122"/>
                </a:rPr>
                <a:t>页式</a:t>
              </a:r>
            </a:p>
          </p:txBody>
        </p:sp>
        <p:sp>
          <p:nvSpPr>
            <p:cNvPr id="55315" name="Line 36"/>
            <p:cNvSpPr>
              <a:spLocks noChangeShapeType="1"/>
            </p:cNvSpPr>
            <p:nvPr/>
          </p:nvSpPr>
          <p:spPr bwMode="auto">
            <a:xfrm flipH="1">
              <a:off x="5760" y="5808"/>
              <a:ext cx="540" cy="468"/>
            </a:xfrm>
            <a:prstGeom prst="line">
              <a:avLst/>
            </a:prstGeom>
            <a:noFill/>
            <a:ln w="9525">
              <a:solidFill>
                <a:srgbClr val="000000"/>
              </a:solidFill>
              <a:round/>
              <a:headEnd/>
              <a:tailEnd type="triangle" w="med" len="med"/>
            </a:ln>
          </p:spPr>
          <p:txBody>
            <a:bodyPr/>
            <a:lstStyle/>
            <a:p>
              <a:endParaRPr lang="zh-CN" altLang="en-US"/>
            </a:p>
          </p:txBody>
        </p:sp>
        <p:sp>
          <p:nvSpPr>
            <p:cNvPr id="55316" name="Line 37"/>
            <p:cNvSpPr>
              <a:spLocks noChangeShapeType="1"/>
            </p:cNvSpPr>
            <p:nvPr/>
          </p:nvSpPr>
          <p:spPr bwMode="auto">
            <a:xfrm>
              <a:off x="6300" y="5808"/>
              <a:ext cx="0" cy="468"/>
            </a:xfrm>
            <a:prstGeom prst="line">
              <a:avLst/>
            </a:prstGeom>
            <a:noFill/>
            <a:ln w="9525">
              <a:solidFill>
                <a:srgbClr val="000000"/>
              </a:solidFill>
              <a:round/>
              <a:headEnd/>
              <a:tailEnd type="triangle" w="med" len="med"/>
            </a:ln>
          </p:spPr>
          <p:txBody>
            <a:bodyPr/>
            <a:lstStyle/>
            <a:p>
              <a:endParaRPr lang="zh-CN" altLang="en-US"/>
            </a:p>
          </p:txBody>
        </p:sp>
        <p:sp>
          <p:nvSpPr>
            <p:cNvPr id="55317" name="Line 38"/>
            <p:cNvSpPr>
              <a:spLocks noChangeShapeType="1"/>
            </p:cNvSpPr>
            <p:nvPr/>
          </p:nvSpPr>
          <p:spPr bwMode="auto">
            <a:xfrm>
              <a:off x="6300" y="5808"/>
              <a:ext cx="720" cy="468"/>
            </a:xfrm>
            <a:prstGeom prst="line">
              <a:avLst/>
            </a:prstGeom>
            <a:noFill/>
            <a:ln w="9525">
              <a:solidFill>
                <a:srgbClr val="000000"/>
              </a:solidFill>
              <a:round/>
              <a:headEnd/>
              <a:tailEnd type="triangle" w="med" len="med"/>
            </a:ln>
          </p:spPr>
          <p:txBody>
            <a:bodyPr/>
            <a:lstStyle/>
            <a:p>
              <a:endParaRPr lang="zh-CN" altLang="en-US"/>
            </a:p>
          </p:txBody>
        </p:sp>
        <p:sp>
          <p:nvSpPr>
            <p:cNvPr id="55318" name="AutoShape 39"/>
            <p:cNvSpPr>
              <a:spLocks/>
            </p:cNvSpPr>
            <p:nvPr/>
          </p:nvSpPr>
          <p:spPr bwMode="auto">
            <a:xfrm>
              <a:off x="2340" y="5340"/>
              <a:ext cx="180" cy="3432"/>
            </a:xfrm>
            <a:prstGeom prst="leftBrace">
              <a:avLst>
                <a:gd name="adj1" fmla="val 158889"/>
                <a:gd name="adj2" fmla="val 50000"/>
              </a:avLst>
            </a:prstGeom>
            <a:solidFill>
              <a:srgbClr val="CCFFCC"/>
            </a:solidFill>
            <a:ln w="9525">
              <a:solidFill>
                <a:srgbClr val="000000"/>
              </a:solidFill>
              <a:round/>
              <a:headEnd/>
              <a:tailEnd/>
            </a:ln>
          </p:spPr>
          <p:txBody>
            <a:bodyPr/>
            <a:lstStyle/>
            <a:p>
              <a:endParaRPr lang="zh-CN" altLang="en-US"/>
            </a:p>
          </p:txBody>
        </p:sp>
        <p:sp>
          <p:nvSpPr>
            <p:cNvPr id="55319" name="Line 40"/>
            <p:cNvSpPr>
              <a:spLocks noChangeShapeType="1"/>
            </p:cNvSpPr>
            <p:nvPr/>
          </p:nvSpPr>
          <p:spPr bwMode="auto">
            <a:xfrm>
              <a:off x="2160" y="4716"/>
              <a:ext cx="1620" cy="0"/>
            </a:xfrm>
            <a:prstGeom prst="line">
              <a:avLst/>
            </a:prstGeom>
            <a:noFill/>
            <a:ln w="9525">
              <a:solidFill>
                <a:srgbClr val="000000"/>
              </a:solidFill>
              <a:round/>
              <a:headEnd/>
              <a:tailEnd/>
            </a:ln>
          </p:spPr>
          <p:txBody>
            <a:bodyPr/>
            <a:lstStyle/>
            <a:p>
              <a:endParaRPr lang="zh-CN" altLang="en-US"/>
            </a:p>
          </p:txBody>
        </p:sp>
        <p:sp>
          <p:nvSpPr>
            <p:cNvPr id="55320" name="Line 41"/>
            <p:cNvSpPr>
              <a:spLocks noChangeShapeType="1"/>
            </p:cNvSpPr>
            <p:nvPr/>
          </p:nvSpPr>
          <p:spPr bwMode="auto">
            <a:xfrm>
              <a:off x="5760" y="4716"/>
              <a:ext cx="720" cy="0"/>
            </a:xfrm>
            <a:prstGeom prst="line">
              <a:avLst/>
            </a:prstGeom>
            <a:noFill/>
            <a:ln w="9525">
              <a:solidFill>
                <a:srgbClr val="000000"/>
              </a:solidFill>
              <a:round/>
              <a:headEnd/>
              <a:tailEnd/>
            </a:ln>
          </p:spPr>
          <p:txBody>
            <a:bodyPr/>
            <a:lstStyle/>
            <a:p>
              <a:endParaRPr lang="zh-CN" altLang="en-US"/>
            </a:p>
          </p:txBody>
        </p:sp>
        <p:sp>
          <p:nvSpPr>
            <p:cNvPr id="55321" name="Line 42"/>
            <p:cNvSpPr>
              <a:spLocks noChangeShapeType="1"/>
            </p:cNvSpPr>
            <p:nvPr/>
          </p:nvSpPr>
          <p:spPr bwMode="auto">
            <a:xfrm>
              <a:off x="6480" y="4716"/>
              <a:ext cx="0" cy="468"/>
            </a:xfrm>
            <a:prstGeom prst="line">
              <a:avLst/>
            </a:prstGeom>
            <a:noFill/>
            <a:ln w="9525">
              <a:solidFill>
                <a:srgbClr val="000000"/>
              </a:solidFill>
              <a:round/>
              <a:headEnd/>
              <a:tailEnd type="triangle" w="med" len="med"/>
            </a:ln>
          </p:spPr>
          <p:txBody>
            <a:bodyPr/>
            <a:lstStyle/>
            <a:p>
              <a:endParaRPr lang="zh-CN" altLang="en-US"/>
            </a:p>
          </p:txBody>
        </p:sp>
        <p:sp>
          <p:nvSpPr>
            <p:cNvPr id="55322" name="Line 43"/>
            <p:cNvSpPr>
              <a:spLocks noChangeShapeType="1"/>
            </p:cNvSpPr>
            <p:nvPr/>
          </p:nvSpPr>
          <p:spPr bwMode="auto">
            <a:xfrm>
              <a:off x="2160" y="4716"/>
              <a:ext cx="0" cy="1404"/>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0"/>
          <p:cNvSpPr>
            <a:spLocks noGrp="1" noChangeArrowheads="1"/>
          </p:cNvSpPr>
          <p:nvPr>
            <p:ph type="title"/>
          </p:nvPr>
        </p:nvSpPr>
        <p:spPr>
          <a:xfrm>
            <a:off x="152400" y="2286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mtClean="0">
                <a:solidFill>
                  <a:srgbClr val="FF0000"/>
                </a:solidFill>
                <a:latin typeface="仿宋_GB2312" pitchFamily="49" charset="-122"/>
                <a:ea typeface="仿宋_GB2312" pitchFamily="49" charset="-122"/>
              </a:rPr>
              <a:t>存储管理</a:t>
            </a:r>
            <a:r>
              <a:rPr lang="en-US" altLang="zh-CN" smtClean="0">
                <a:solidFill>
                  <a:srgbClr val="FF0000"/>
                </a:solidFill>
                <a:latin typeface="仿宋_GB2312" pitchFamily="49" charset="-122"/>
                <a:ea typeface="仿宋_GB2312" pitchFamily="49" charset="-122"/>
              </a:rPr>
              <a:t>(5)</a:t>
            </a:r>
            <a:r>
              <a:rPr lang="en-US" altLang="zh-CN" smtClean="0">
                <a:latin typeface="仿宋_GB2312" pitchFamily="49" charset="-122"/>
                <a:ea typeface="仿宋_GB2312" pitchFamily="49" charset="-122"/>
              </a:rPr>
              <a:t/>
            </a:r>
            <a:br>
              <a:rPr lang="en-US" altLang="zh-CN" smtClean="0">
                <a:latin typeface="仿宋_GB2312" pitchFamily="49" charset="-122"/>
                <a:ea typeface="仿宋_GB2312" pitchFamily="49" charset="-122"/>
              </a:rPr>
            </a:br>
            <a:endParaRPr lang="en-US" altLang="zh-CN" smtClean="0">
              <a:latin typeface="仿宋_GB2312" pitchFamily="49" charset="-122"/>
              <a:ea typeface="仿宋_GB2312" pitchFamily="49" charset="-122"/>
            </a:endParaRPr>
          </a:p>
        </p:txBody>
      </p:sp>
      <p:sp>
        <p:nvSpPr>
          <p:cNvPr id="56323" name="Rectangle 2051"/>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sp>
        <p:nvSpPr>
          <p:cNvPr id="288797" name="Text Box 2077"/>
          <p:cNvSpPr txBox="1">
            <a:spLocks noChangeArrowheads="1"/>
          </p:cNvSpPr>
          <p:nvPr/>
        </p:nvSpPr>
        <p:spPr bwMode="auto">
          <a:xfrm>
            <a:off x="1524000" y="1881188"/>
            <a:ext cx="936625" cy="386715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endParaRPr kumimoji="0" lang="en-US" altLang="zh-CN" sz="2800" b="1">
              <a:solidFill>
                <a:srgbClr val="008000"/>
              </a:solidFill>
            </a:endParaRPr>
          </a:p>
          <a:p>
            <a:pPr algn="just" eaLnBrk="0" hangingPunct="0">
              <a:defRPr/>
            </a:pPr>
            <a:r>
              <a:rPr kumimoji="0" lang="zh-CN" altLang="en-US" sz="2800" b="1">
                <a:solidFill>
                  <a:srgbClr val="008000"/>
                </a:solidFill>
              </a:rPr>
              <a:t>虚拟存储器的原理</a:t>
            </a:r>
          </a:p>
        </p:txBody>
      </p:sp>
      <p:sp>
        <p:nvSpPr>
          <p:cNvPr id="288798" name="Text Box 2078"/>
          <p:cNvSpPr txBox="1">
            <a:spLocks noChangeArrowheads="1"/>
          </p:cNvSpPr>
          <p:nvPr/>
        </p:nvSpPr>
        <p:spPr bwMode="auto">
          <a:xfrm>
            <a:off x="2928938" y="954088"/>
            <a:ext cx="1871662" cy="7651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rPr>
              <a:t>虚存的应用需求是</a:t>
            </a:r>
          </a:p>
        </p:txBody>
      </p:sp>
      <p:sp>
        <p:nvSpPr>
          <p:cNvPr id="288799" name="Text Box 2079"/>
          <p:cNvSpPr txBox="1">
            <a:spLocks noChangeArrowheads="1"/>
          </p:cNvSpPr>
          <p:nvPr/>
        </p:nvSpPr>
        <p:spPr bwMode="auto">
          <a:xfrm>
            <a:off x="2928938" y="2127250"/>
            <a:ext cx="1871662" cy="7651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虚存可行性的基础是</a:t>
            </a:r>
          </a:p>
        </p:txBody>
      </p:sp>
      <p:sp>
        <p:nvSpPr>
          <p:cNvPr id="288800" name="Text Box 2080"/>
          <p:cNvSpPr txBox="1">
            <a:spLocks noChangeArrowheads="1"/>
          </p:cNvSpPr>
          <p:nvPr/>
        </p:nvSpPr>
        <p:spPr bwMode="auto">
          <a:xfrm>
            <a:off x="2928938" y="3244850"/>
            <a:ext cx="1871662" cy="7651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虚存实现的主要技术是</a:t>
            </a:r>
          </a:p>
        </p:txBody>
      </p:sp>
      <p:sp>
        <p:nvSpPr>
          <p:cNvPr id="288801" name="Text Box 2081"/>
          <p:cNvSpPr txBox="1">
            <a:spLocks noChangeArrowheads="1"/>
          </p:cNvSpPr>
          <p:nvPr/>
        </p:nvSpPr>
        <p:spPr bwMode="auto">
          <a:xfrm>
            <a:off x="2928938" y="4338638"/>
            <a:ext cx="1871662" cy="7651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虚存实现支撑硬件是</a:t>
            </a:r>
          </a:p>
        </p:txBody>
      </p:sp>
      <p:sp>
        <p:nvSpPr>
          <p:cNvPr id="288802" name="Text Box 2082"/>
          <p:cNvSpPr txBox="1">
            <a:spLocks noChangeArrowheads="1"/>
          </p:cNvSpPr>
          <p:nvPr/>
        </p:nvSpPr>
        <p:spPr bwMode="auto">
          <a:xfrm>
            <a:off x="2928938" y="5426075"/>
            <a:ext cx="1871662" cy="11271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原理上讲，虚存空间大小等于</a:t>
            </a:r>
          </a:p>
        </p:txBody>
      </p:sp>
      <p:sp>
        <p:nvSpPr>
          <p:cNvPr id="288803" name="Text Box 2083"/>
          <p:cNvSpPr txBox="1">
            <a:spLocks noChangeArrowheads="1"/>
          </p:cNvSpPr>
          <p:nvPr/>
        </p:nvSpPr>
        <p:spPr bwMode="auto">
          <a:xfrm>
            <a:off x="5737225" y="914400"/>
            <a:ext cx="2339975" cy="80486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rPr>
              <a:t>小内存中运行大程序的要求</a:t>
            </a:r>
          </a:p>
        </p:txBody>
      </p:sp>
      <p:sp>
        <p:nvSpPr>
          <p:cNvPr id="288804" name="Text Box 2084"/>
          <p:cNvSpPr txBox="1">
            <a:spLocks noChangeArrowheads="1"/>
          </p:cNvSpPr>
          <p:nvPr/>
        </p:nvSpPr>
        <p:spPr bwMode="auto">
          <a:xfrm>
            <a:off x="5737225" y="2203450"/>
            <a:ext cx="2339975" cy="80486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rPr>
              <a:t>程序的局部性原理</a:t>
            </a:r>
          </a:p>
        </p:txBody>
      </p:sp>
      <p:sp>
        <p:nvSpPr>
          <p:cNvPr id="288805" name="Text Box 2085"/>
          <p:cNvSpPr txBox="1">
            <a:spLocks noChangeArrowheads="1"/>
          </p:cNvSpPr>
          <p:nvPr/>
        </p:nvSpPr>
        <p:spPr bwMode="auto">
          <a:xfrm>
            <a:off x="5737225" y="3330575"/>
            <a:ext cx="2263775" cy="9366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部分装入和部分对换。主辅存独立编址统</a:t>
            </a:r>
            <a:r>
              <a:rPr kumimoji="0" lang="en-US" altLang="zh-CN" b="1">
                <a:solidFill>
                  <a:srgbClr val="008000"/>
                </a:solidFill>
              </a:rPr>
              <a:t>—</a:t>
            </a:r>
            <a:r>
              <a:rPr kumimoji="0" lang="zh-CN" altLang="en-US" b="1">
                <a:solidFill>
                  <a:srgbClr val="008000"/>
                </a:solidFill>
              </a:rPr>
              <a:t>使用技术</a:t>
            </a:r>
          </a:p>
        </p:txBody>
      </p:sp>
      <p:sp>
        <p:nvSpPr>
          <p:cNvPr id="288806" name="Text Box 2086"/>
          <p:cNvSpPr txBox="1">
            <a:spLocks noChangeArrowheads="1"/>
          </p:cNvSpPr>
          <p:nvPr/>
        </p:nvSpPr>
        <p:spPr bwMode="auto">
          <a:xfrm>
            <a:off x="5737225" y="4459288"/>
            <a:ext cx="2339975" cy="80486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b="1">
                <a:solidFill>
                  <a:srgbClr val="008000"/>
                </a:solidFill>
              </a:rPr>
              <a:t>地址动态重定位设施和快速磁盘</a:t>
            </a:r>
          </a:p>
        </p:txBody>
      </p:sp>
      <p:sp>
        <p:nvSpPr>
          <p:cNvPr id="288807" name="Text Box 2087"/>
          <p:cNvSpPr txBox="1">
            <a:spLocks noChangeArrowheads="1"/>
          </p:cNvSpPr>
          <p:nvPr/>
        </p:nvSpPr>
        <p:spPr bwMode="auto">
          <a:xfrm>
            <a:off x="5737225" y="5586413"/>
            <a:ext cx="2339975" cy="80645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rPr>
              <a:t>计算机寻址范围</a:t>
            </a:r>
          </a:p>
        </p:txBody>
      </p:sp>
      <p:sp>
        <p:nvSpPr>
          <p:cNvPr id="288808" name="Line 2088"/>
          <p:cNvSpPr>
            <a:spLocks noChangeShapeType="1"/>
          </p:cNvSpPr>
          <p:nvPr/>
        </p:nvSpPr>
        <p:spPr bwMode="auto">
          <a:xfrm>
            <a:off x="4800600" y="1285875"/>
            <a:ext cx="93662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88809" name="Line 2089"/>
          <p:cNvSpPr>
            <a:spLocks noChangeShapeType="1"/>
          </p:cNvSpPr>
          <p:nvPr/>
        </p:nvSpPr>
        <p:spPr bwMode="auto">
          <a:xfrm>
            <a:off x="4800600" y="2574925"/>
            <a:ext cx="93662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88810" name="Line 2090"/>
          <p:cNvSpPr>
            <a:spLocks noChangeShapeType="1"/>
          </p:cNvSpPr>
          <p:nvPr/>
        </p:nvSpPr>
        <p:spPr bwMode="auto">
          <a:xfrm>
            <a:off x="4800600" y="3702050"/>
            <a:ext cx="93662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88811" name="Line 2091"/>
          <p:cNvSpPr>
            <a:spLocks noChangeShapeType="1"/>
          </p:cNvSpPr>
          <p:nvPr/>
        </p:nvSpPr>
        <p:spPr bwMode="auto">
          <a:xfrm>
            <a:off x="4800600" y="4830763"/>
            <a:ext cx="93662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88812" name="Line 2092"/>
          <p:cNvSpPr>
            <a:spLocks noChangeShapeType="1"/>
          </p:cNvSpPr>
          <p:nvPr/>
        </p:nvSpPr>
        <p:spPr bwMode="auto">
          <a:xfrm>
            <a:off x="4800600" y="5957888"/>
            <a:ext cx="936625" cy="0"/>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88813" name="AutoShape 2093"/>
          <p:cNvSpPr>
            <a:spLocks/>
          </p:cNvSpPr>
          <p:nvPr/>
        </p:nvSpPr>
        <p:spPr bwMode="auto">
          <a:xfrm>
            <a:off x="2460625" y="1285875"/>
            <a:ext cx="468313" cy="4994275"/>
          </a:xfrm>
          <a:prstGeom prst="leftBrace">
            <a:avLst>
              <a:gd name="adj1" fmla="val 88870"/>
              <a:gd name="adj2" fmla="val 50000"/>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Tree>
  </p:cSld>
  <p:clrMapOvr>
    <a:masterClrMapping/>
  </p:clrMapOvr>
  <p:transition>
    <p:check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400" y="533400"/>
            <a:ext cx="7772400" cy="1143000"/>
          </a:xfrm>
        </p:spPr>
        <p:txBody>
          <a:bodyPr/>
          <a:lstStyle/>
          <a:p>
            <a:pPr eaLnBrk="1" hangingPunct="1"/>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57347" name="Rectangle 3"/>
          <p:cNvSpPr>
            <a:spLocks noGrp="1" noChangeArrowheads="1"/>
          </p:cNvSpPr>
          <p:nvPr>
            <p:ph type="body" idx="1"/>
          </p:nvPr>
        </p:nvSpPr>
        <p:spPr>
          <a:xfrm>
            <a:off x="1143000" y="1143000"/>
            <a:ext cx="7239000" cy="5257800"/>
          </a:xfrm>
        </p:spPr>
        <p:txBody>
          <a:bodyPr/>
          <a:lstStyle/>
          <a:p>
            <a:pPr eaLnBrk="1" hangingPunct="1">
              <a:buFontTx/>
              <a:buNone/>
            </a:pPr>
            <a:r>
              <a:rPr lang="en-US" altLang="zh-CN" smtClean="0">
                <a:latin typeface="华文新魏" pitchFamily="2" charset="-122"/>
                <a:ea typeface="华文新魏" pitchFamily="2" charset="-122"/>
              </a:rPr>
              <a:t>            </a:t>
            </a:r>
            <a:r>
              <a:rPr lang="zh-CN" altLang="en-US" sz="3600" smtClean="0">
                <a:solidFill>
                  <a:srgbClr val="FF0000"/>
                </a:solidFill>
                <a:latin typeface="仿宋_GB2312" pitchFamily="49" charset="-122"/>
                <a:ea typeface="仿宋_GB2312" pitchFamily="49" charset="-122"/>
              </a:rPr>
              <a:t>虚拟存储器的概念图</a:t>
            </a:r>
            <a:r>
              <a:rPr lang="zh-CN" altLang="en-US" sz="3600" smtClean="0">
                <a:solidFill>
                  <a:srgbClr val="FF0000"/>
                </a:solidFill>
                <a:latin typeface="华文新魏" pitchFamily="2" charset="-122"/>
                <a:ea typeface="华文新魏" pitchFamily="2" charset="-122"/>
              </a:rPr>
              <a:t> </a:t>
            </a:r>
          </a:p>
          <a:p>
            <a:pPr eaLnBrk="1" hangingPunct="1">
              <a:buFontTx/>
              <a:buNone/>
            </a:pPr>
            <a:r>
              <a:rPr lang="zh-CN" altLang="en-US" sz="3600" smtClean="0">
                <a:latin typeface="华文新魏" pitchFamily="2" charset="-122"/>
                <a:ea typeface="华文新魏" pitchFamily="2" charset="-122"/>
              </a:rPr>
              <a:t> </a:t>
            </a:r>
          </a:p>
        </p:txBody>
      </p:sp>
      <p:grpSp>
        <p:nvGrpSpPr>
          <p:cNvPr id="57348" name="Group 21"/>
          <p:cNvGrpSpPr>
            <a:grpSpLocks/>
          </p:cNvGrpSpPr>
          <p:nvPr/>
        </p:nvGrpSpPr>
        <p:grpSpPr bwMode="auto">
          <a:xfrm>
            <a:off x="762000" y="1981200"/>
            <a:ext cx="7467600" cy="3581400"/>
            <a:chOff x="480" y="1248"/>
            <a:chExt cx="4704" cy="2256"/>
          </a:xfrm>
        </p:grpSpPr>
        <p:sp>
          <p:nvSpPr>
            <p:cNvPr id="322565" name="Rectangle 5"/>
            <p:cNvSpPr>
              <a:spLocks noChangeArrowheads="1"/>
            </p:cNvSpPr>
            <p:nvPr/>
          </p:nvSpPr>
          <p:spPr bwMode="auto">
            <a:xfrm>
              <a:off x="704" y="2018"/>
              <a:ext cx="665" cy="1321"/>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p>
          </p:txBody>
        </p:sp>
        <p:sp>
          <p:nvSpPr>
            <p:cNvPr id="322566" name="Rectangle 6"/>
            <p:cNvSpPr>
              <a:spLocks noChangeArrowheads="1"/>
            </p:cNvSpPr>
            <p:nvPr/>
          </p:nvSpPr>
          <p:spPr bwMode="auto">
            <a:xfrm>
              <a:off x="3987" y="1688"/>
              <a:ext cx="1197" cy="1816"/>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p>
          </p:txBody>
        </p:sp>
        <p:sp>
          <p:nvSpPr>
            <p:cNvPr id="57351" name="Text Box 7"/>
            <p:cNvSpPr txBox="1">
              <a:spLocks noChangeArrowheads="1"/>
            </p:cNvSpPr>
            <p:nvPr/>
          </p:nvSpPr>
          <p:spPr bwMode="auto">
            <a:xfrm>
              <a:off x="480" y="1578"/>
              <a:ext cx="1232" cy="347"/>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2400" b="1">
                  <a:solidFill>
                    <a:srgbClr val="008000"/>
                  </a:solidFill>
                </a:rPr>
                <a:t>逻辑地址空间</a:t>
              </a:r>
            </a:p>
          </p:txBody>
        </p:sp>
        <p:sp>
          <p:nvSpPr>
            <p:cNvPr id="322568" name="Text Box 8"/>
            <p:cNvSpPr txBox="1">
              <a:spLocks noChangeArrowheads="1"/>
            </p:cNvSpPr>
            <p:nvPr/>
          </p:nvSpPr>
          <p:spPr bwMode="auto">
            <a:xfrm>
              <a:off x="1768" y="2546"/>
              <a:ext cx="560" cy="338"/>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r>
                <a:rPr kumimoji="0" lang="zh-CN" altLang="en-US" b="1">
                  <a:solidFill>
                    <a:srgbClr val="008000"/>
                  </a:solidFill>
                </a:rPr>
                <a:t>处理器</a:t>
              </a:r>
            </a:p>
          </p:txBody>
        </p:sp>
        <p:sp>
          <p:nvSpPr>
            <p:cNvPr id="57353" name="Text Box 9"/>
            <p:cNvSpPr txBox="1">
              <a:spLocks noChangeArrowheads="1"/>
            </p:cNvSpPr>
            <p:nvPr/>
          </p:nvSpPr>
          <p:spPr bwMode="auto">
            <a:xfrm>
              <a:off x="2018" y="2264"/>
              <a:ext cx="807" cy="250"/>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1800" b="1">
                  <a:solidFill>
                    <a:srgbClr val="008000"/>
                  </a:solidFill>
                </a:rPr>
                <a:t>虚拟地址</a:t>
              </a:r>
            </a:p>
          </p:txBody>
        </p:sp>
        <p:sp>
          <p:nvSpPr>
            <p:cNvPr id="57354" name="Line 10"/>
            <p:cNvSpPr>
              <a:spLocks noChangeShapeType="1"/>
            </p:cNvSpPr>
            <p:nvPr/>
          </p:nvSpPr>
          <p:spPr bwMode="auto">
            <a:xfrm>
              <a:off x="1376" y="2679"/>
              <a:ext cx="399" cy="0"/>
            </a:xfrm>
            <a:prstGeom prst="line">
              <a:avLst/>
            </a:prstGeom>
            <a:noFill/>
            <a:ln w="19050">
              <a:solidFill>
                <a:srgbClr val="000000"/>
              </a:solidFill>
              <a:round/>
              <a:headEnd/>
              <a:tailEnd type="triangle" w="med" len="med"/>
            </a:ln>
          </p:spPr>
          <p:txBody>
            <a:bodyPr lIns="0" tIns="0" rIns="0" bIns="0"/>
            <a:lstStyle/>
            <a:p>
              <a:endParaRPr lang="zh-CN" altLang="en-US"/>
            </a:p>
          </p:txBody>
        </p:sp>
        <p:sp>
          <p:nvSpPr>
            <p:cNvPr id="57355" name="Line 11"/>
            <p:cNvSpPr>
              <a:spLocks noChangeShapeType="1"/>
            </p:cNvSpPr>
            <p:nvPr/>
          </p:nvSpPr>
          <p:spPr bwMode="auto">
            <a:xfrm>
              <a:off x="2335" y="2679"/>
              <a:ext cx="532" cy="0"/>
            </a:xfrm>
            <a:prstGeom prst="line">
              <a:avLst/>
            </a:prstGeom>
            <a:noFill/>
            <a:ln w="19050">
              <a:solidFill>
                <a:srgbClr val="000000"/>
              </a:solidFill>
              <a:round/>
              <a:headEnd/>
              <a:tailEnd type="triangle" w="med" len="med"/>
            </a:ln>
          </p:spPr>
          <p:txBody>
            <a:bodyPr lIns="0" tIns="0" rIns="0" bIns="0"/>
            <a:lstStyle/>
            <a:p>
              <a:endParaRPr lang="zh-CN" altLang="en-US"/>
            </a:p>
          </p:txBody>
        </p:sp>
        <p:sp>
          <p:nvSpPr>
            <p:cNvPr id="322572" name="Text Box 12"/>
            <p:cNvSpPr txBox="1">
              <a:spLocks noChangeArrowheads="1"/>
            </p:cNvSpPr>
            <p:nvPr/>
          </p:nvSpPr>
          <p:spPr bwMode="auto">
            <a:xfrm>
              <a:off x="2867" y="2183"/>
              <a:ext cx="469" cy="984"/>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endParaRPr kumimoji="0" lang="en-US" altLang="zh-CN" sz="700" b="1">
                <a:solidFill>
                  <a:srgbClr val="008000"/>
                </a:solidFill>
              </a:endParaRPr>
            </a:p>
            <a:p>
              <a:pPr eaLnBrk="0" hangingPunct="0">
                <a:defRPr/>
              </a:pPr>
              <a:r>
                <a:rPr kumimoji="0" lang="zh-CN" altLang="en-US" sz="2400" b="1">
                  <a:solidFill>
                    <a:srgbClr val="008000"/>
                  </a:solidFill>
                </a:rPr>
                <a:t>存储</a:t>
              </a:r>
            </a:p>
            <a:p>
              <a:pPr eaLnBrk="0" hangingPunct="0">
                <a:defRPr/>
              </a:pPr>
              <a:r>
                <a:rPr kumimoji="0" lang="zh-CN" altLang="en-US" sz="2400" b="1">
                  <a:solidFill>
                    <a:srgbClr val="008000"/>
                  </a:solidFill>
                </a:rPr>
                <a:t>管理</a:t>
              </a:r>
            </a:p>
            <a:p>
              <a:pPr eaLnBrk="0" hangingPunct="0">
                <a:defRPr/>
              </a:pPr>
              <a:r>
                <a:rPr kumimoji="0" lang="zh-CN" altLang="en-US" sz="2400" b="1">
                  <a:solidFill>
                    <a:srgbClr val="008000"/>
                  </a:solidFill>
                </a:rPr>
                <a:t>部件</a:t>
              </a:r>
            </a:p>
          </p:txBody>
        </p:sp>
        <p:sp>
          <p:nvSpPr>
            <p:cNvPr id="57357" name="Text Box 13"/>
            <p:cNvSpPr txBox="1">
              <a:spLocks noChangeArrowheads="1"/>
            </p:cNvSpPr>
            <p:nvPr/>
          </p:nvSpPr>
          <p:spPr bwMode="auto">
            <a:xfrm>
              <a:off x="3392" y="2264"/>
              <a:ext cx="622" cy="282"/>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1800" b="1">
                  <a:solidFill>
                    <a:srgbClr val="008000"/>
                  </a:solidFill>
                </a:rPr>
                <a:t>物理地址</a:t>
              </a:r>
            </a:p>
          </p:txBody>
        </p:sp>
        <p:sp>
          <p:nvSpPr>
            <p:cNvPr id="322574" name="Rectangle 14"/>
            <p:cNvSpPr>
              <a:spLocks noChangeArrowheads="1"/>
            </p:cNvSpPr>
            <p:nvPr/>
          </p:nvSpPr>
          <p:spPr bwMode="auto">
            <a:xfrm>
              <a:off x="4134" y="2348"/>
              <a:ext cx="266" cy="495"/>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p>
          </p:txBody>
        </p:sp>
        <p:sp>
          <p:nvSpPr>
            <p:cNvPr id="322575" name="Rectangle 15"/>
            <p:cNvSpPr>
              <a:spLocks noChangeArrowheads="1"/>
            </p:cNvSpPr>
            <p:nvPr/>
          </p:nvSpPr>
          <p:spPr bwMode="auto">
            <a:xfrm>
              <a:off x="4673" y="2183"/>
              <a:ext cx="399" cy="991"/>
            </a:xfrm>
            <a:prstGeom prst="rect">
              <a:avLst/>
            </a:prstGeom>
            <a:solidFill>
              <a:srgbClr val="CCFFCC"/>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p>
          </p:txBody>
        </p:sp>
        <p:sp>
          <p:nvSpPr>
            <p:cNvPr id="57360" name="AutoShape 16"/>
            <p:cNvSpPr>
              <a:spLocks noChangeArrowheads="1"/>
            </p:cNvSpPr>
            <p:nvPr/>
          </p:nvSpPr>
          <p:spPr bwMode="auto">
            <a:xfrm>
              <a:off x="4414" y="2513"/>
              <a:ext cx="266" cy="166"/>
            </a:xfrm>
            <a:prstGeom prst="leftRightArrow">
              <a:avLst>
                <a:gd name="adj1" fmla="val 50000"/>
                <a:gd name="adj2" fmla="val 32048"/>
              </a:avLst>
            </a:prstGeom>
            <a:solidFill>
              <a:srgbClr val="CCFFCC"/>
            </a:solidFill>
            <a:ln w="19050">
              <a:solidFill>
                <a:srgbClr val="000000"/>
              </a:solidFill>
              <a:miter lim="800000"/>
              <a:headEnd/>
              <a:tailEnd/>
            </a:ln>
          </p:spPr>
          <p:txBody>
            <a:bodyPr lIns="0" tIns="0" rIns="0" bIns="0"/>
            <a:lstStyle/>
            <a:p>
              <a:endParaRPr lang="zh-CN" altLang="en-US"/>
            </a:p>
          </p:txBody>
        </p:sp>
        <p:sp>
          <p:nvSpPr>
            <p:cNvPr id="57361" name="Text Box 17"/>
            <p:cNvSpPr txBox="1">
              <a:spLocks noChangeArrowheads="1"/>
            </p:cNvSpPr>
            <p:nvPr/>
          </p:nvSpPr>
          <p:spPr bwMode="auto">
            <a:xfrm>
              <a:off x="4064" y="1812"/>
              <a:ext cx="392" cy="282"/>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1800" b="1">
                  <a:solidFill>
                    <a:srgbClr val="008000"/>
                  </a:solidFill>
                </a:rPr>
                <a:t>内存</a:t>
              </a:r>
            </a:p>
          </p:txBody>
        </p:sp>
        <p:sp>
          <p:nvSpPr>
            <p:cNvPr id="57362" name="Text Box 18"/>
            <p:cNvSpPr txBox="1">
              <a:spLocks noChangeArrowheads="1"/>
            </p:cNvSpPr>
            <p:nvPr/>
          </p:nvSpPr>
          <p:spPr bwMode="auto">
            <a:xfrm>
              <a:off x="4652" y="1812"/>
              <a:ext cx="420" cy="299"/>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1800" b="1">
                  <a:solidFill>
                    <a:srgbClr val="008000"/>
                  </a:solidFill>
                </a:rPr>
                <a:t>辅存</a:t>
              </a:r>
            </a:p>
          </p:txBody>
        </p:sp>
        <p:sp>
          <p:nvSpPr>
            <p:cNvPr id="57363" name="Text Box 19"/>
            <p:cNvSpPr txBox="1">
              <a:spLocks noChangeArrowheads="1"/>
            </p:cNvSpPr>
            <p:nvPr/>
          </p:nvSpPr>
          <p:spPr bwMode="auto">
            <a:xfrm>
              <a:off x="3952" y="1248"/>
              <a:ext cx="1176" cy="339"/>
            </a:xfrm>
            <a:prstGeom prst="rect">
              <a:avLst/>
            </a:prstGeom>
            <a:solidFill>
              <a:srgbClr val="CCFFCC"/>
            </a:solidFill>
            <a:ln w="19050">
              <a:solidFill>
                <a:srgbClr val="FFFFFF"/>
              </a:solidFill>
              <a:miter lim="800000"/>
              <a:headEnd/>
              <a:tailEnd/>
            </a:ln>
          </p:spPr>
          <p:txBody>
            <a:bodyPr lIns="0" tIns="0" rIns="0" bIns="0"/>
            <a:lstStyle/>
            <a:p>
              <a:pPr eaLnBrk="0" hangingPunct="0"/>
              <a:r>
                <a:rPr kumimoji="0" lang="zh-CN" altLang="en-US" sz="2400" b="1">
                  <a:solidFill>
                    <a:srgbClr val="008000"/>
                  </a:solidFill>
                </a:rPr>
                <a:t>物理地址空间</a:t>
              </a:r>
            </a:p>
          </p:txBody>
        </p:sp>
        <p:sp>
          <p:nvSpPr>
            <p:cNvPr id="57364" name="Line 20"/>
            <p:cNvSpPr>
              <a:spLocks noChangeShapeType="1"/>
            </p:cNvSpPr>
            <p:nvPr/>
          </p:nvSpPr>
          <p:spPr bwMode="auto">
            <a:xfrm>
              <a:off x="3336" y="2659"/>
              <a:ext cx="784" cy="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a:xfrm>
            <a:off x="609600" y="3810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(7)</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58371" name="Rectangle 1027"/>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sp>
        <p:nvSpPr>
          <p:cNvPr id="240691" name="Text Box 1075"/>
          <p:cNvSpPr txBox="1">
            <a:spLocks noChangeArrowheads="1"/>
          </p:cNvSpPr>
          <p:nvPr/>
        </p:nvSpPr>
        <p:spPr bwMode="auto">
          <a:xfrm>
            <a:off x="1828800" y="2346325"/>
            <a:ext cx="1046163" cy="31527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endParaRPr kumimoji="0" lang="en-US" altLang="zh-CN" sz="2800" b="1">
              <a:solidFill>
                <a:srgbClr val="008000"/>
              </a:solidFill>
              <a:latin typeface="仿宋_GB2312" pitchFamily="49" charset="-122"/>
            </a:endParaRPr>
          </a:p>
          <a:p>
            <a:pPr eaLnBrk="0" hangingPunct="0">
              <a:defRPr/>
            </a:pPr>
            <a:r>
              <a:rPr kumimoji="0" lang="zh-CN" altLang="en-US" sz="2800" b="1">
                <a:solidFill>
                  <a:srgbClr val="008000"/>
                </a:solidFill>
                <a:latin typeface="仿宋_GB2312" pitchFamily="49" charset="-122"/>
              </a:rPr>
              <a:t>请求分页虚存原理</a:t>
            </a:r>
          </a:p>
        </p:txBody>
      </p:sp>
      <p:sp>
        <p:nvSpPr>
          <p:cNvPr id="240692" name="Text Box 1076"/>
          <p:cNvSpPr txBox="1">
            <a:spLocks noChangeArrowheads="1"/>
          </p:cNvSpPr>
          <p:nvPr/>
        </p:nvSpPr>
        <p:spPr bwMode="auto">
          <a:xfrm>
            <a:off x="3224213" y="1219200"/>
            <a:ext cx="1744662" cy="6762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页面</a:t>
            </a:r>
          </a:p>
        </p:txBody>
      </p:sp>
      <p:sp>
        <p:nvSpPr>
          <p:cNvPr id="240693" name="Text Box 1077"/>
          <p:cNvSpPr txBox="1">
            <a:spLocks noChangeArrowheads="1"/>
          </p:cNvSpPr>
          <p:nvPr/>
        </p:nvSpPr>
        <p:spPr bwMode="auto">
          <a:xfrm>
            <a:off x="3224213" y="2120900"/>
            <a:ext cx="1744662" cy="67468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页框</a:t>
            </a:r>
          </a:p>
        </p:txBody>
      </p:sp>
      <p:sp>
        <p:nvSpPr>
          <p:cNvPr id="240694" name="Text Box 1078"/>
          <p:cNvSpPr txBox="1">
            <a:spLocks noChangeArrowheads="1"/>
          </p:cNvSpPr>
          <p:nvPr/>
        </p:nvSpPr>
        <p:spPr bwMode="auto">
          <a:xfrm>
            <a:off x="3224213" y="3021013"/>
            <a:ext cx="1744662" cy="6762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页表</a:t>
            </a:r>
          </a:p>
        </p:txBody>
      </p:sp>
      <p:sp>
        <p:nvSpPr>
          <p:cNvPr id="240695" name="Text Box 1079"/>
          <p:cNvSpPr txBox="1">
            <a:spLocks noChangeArrowheads="1"/>
          </p:cNvSpPr>
          <p:nvPr/>
        </p:nvSpPr>
        <p:spPr bwMode="auto">
          <a:xfrm>
            <a:off x="3224213" y="3922713"/>
            <a:ext cx="2093912" cy="6762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逻辑地址</a:t>
            </a:r>
          </a:p>
        </p:txBody>
      </p:sp>
      <p:sp>
        <p:nvSpPr>
          <p:cNvPr id="240696" name="Text Box 1080"/>
          <p:cNvSpPr txBox="1">
            <a:spLocks noChangeArrowheads="1"/>
          </p:cNvSpPr>
          <p:nvPr/>
        </p:nvSpPr>
        <p:spPr bwMode="auto">
          <a:xfrm>
            <a:off x="3224213" y="4824413"/>
            <a:ext cx="2093912" cy="67468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快表</a:t>
            </a:r>
          </a:p>
        </p:txBody>
      </p:sp>
      <p:sp>
        <p:nvSpPr>
          <p:cNvPr id="240697" name="Text Box 1081"/>
          <p:cNvSpPr txBox="1">
            <a:spLocks noChangeArrowheads="1"/>
          </p:cNvSpPr>
          <p:nvPr/>
        </p:nvSpPr>
        <p:spPr bwMode="auto">
          <a:xfrm>
            <a:off x="3224213" y="5724525"/>
            <a:ext cx="2093912" cy="6762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地址转换</a:t>
            </a:r>
          </a:p>
        </p:txBody>
      </p:sp>
      <p:sp>
        <p:nvSpPr>
          <p:cNvPr id="240698" name="Text Box 1082"/>
          <p:cNvSpPr txBox="1">
            <a:spLocks noChangeArrowheads="1"/>
          </p:cNvSpPr>
          <p:nvPr/>
        </p:nvSpPr>
        <p:spPr bwMode="auto">
          <a:xfrm>
            <a:off x="5667375" y="3922713"/>
            <a:ext cx="2714625" cy="6762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页号</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页内位移</a:t>
            </a:r>
          </a:p>
        </p:txBody>
      </p:sp>
      <p:sp>
        <p:nvSpPr>
          <p:cNvPr id="240699" name="Text Box 1083"/>
          <p:cNvSpPr txBox="1">
            <a:spLocks noChangeArrowheads="1"/>
          </p:cNvSpPr>
          <p:nvPr/>
        </p:nvSpPr>
        <p:spPr bwMode="auto">
          <a:xfrm>
            <a:off x="5318125" y="2570163"/>
            <a:ext cx="3140075" cy="11271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特征位、页框号、中断位、其他</a:t>
            </a:r>
          </a:p>
        </p:txBody>
      </p:sp>
      <p:sp>
        <p:nvSpPr>
          <p:cNvPr id="240700" name="Line 1084"/>
          <p:cNvSpPr>
            <a:spLocks noChangeShapeType="1"/>
          </p:cNvSpPr>
          <p:nvPr/>
        </p:nvSpPr>
        <p:spPr bwMode="auto">
          <a:xfrm flipV="1">
            <a:off x="5318125" y="4148138"/>
            <a:ext cx="349250"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0701" name="Line 1085"/>
          <p:cNvSpPr>
            <a:spLocks noChangeShapeType="1"/>
          </p:cNvSpPr>
          <p:nvPr/>
        </p:nvSpPr>
        <p:spPr bwMode="auto">
          <a:xfrm flipV="1">
            <a:off x="4968875" y="3246438"/>
            <a:ext cx="349250"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0702" name="AutoShape 1086"/>
          <p:cNvSpPr>
            <a:spLocks/>
          </p:cNvSpPr>
          <p:nvPr/>
        </p:nvSpPr>
        <p:spPr bwMode="auto">
          <a:xfrm>
            <a:off x="2874963" y="1219200"/>
            <a:ext cx="349250" cy="5181600"/>
          </a:xfrm>
          <a:prstGeom prst="leftBrace">
            <a:avLst>
              <a:gd name="adj1" fmla="val 123636"/>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4400" y="152400"/>
            <a:ext cx="8229600" cy="1143000"/>
          </a:xfrm>
        </p:spPr>
        <p:txBody>
          <a:bodyPr/>
          <a:lstStyle/>
          <a:p>
            <a:pPr eaLnBrk="1" hangingPunct="1"/>
            <a:r>
              <a:rPr lang="zh-CN" altLang="en-US" sz="3200" smtClean="0">
                <a:solidFill>
                  <a:srgbClr val="FF0000"/>
                </a:solidFill>
                <a:latin typeface="仿宋_GB2312" pitchFamily="49" charset="-122"/>
                <a:ea typeface="仿宋_GB2312" pitchFamily="49" charset="-122"/>
              </a:rPr>
              <a:t>存储管理</a:t>
            </a:r>
            <a:r>
              <a:rPr lang="en-US" altLang="zh-CN" sz="3200" smtClean="0">
                <a:solidFill>
                  <a:srgbClr val="FF0000"/>
                </a:solidFill>
                <a:latin typeface="仿宋_GB2312" pitchFamily="49" charset="-122"/>
                <a:ea typeface="仿宋_GB2312" pitchFamily="49" charset="-122"/>
              </a:rPr>
              <a:t>(8)</a:t>
            </a:r>
            <a:r>
              <a:rPr lang="en-US" altLang="zh-CN" sz="3200" smtClean="0">
                <a:latin typeface="仿宋_GB2312" pitchFamily="49" charset="-122"/>
                <a:ea typeface="仿宋_GB2312" pitchFamily="49" charset="-122"/>
              </a:rPr>
              <a:t/>
            </a:r>
            <a:br>
              <a:rPr lang="en-US" altLang="zh-CN" sz="3200" smtClean="0">
                <a:latin typeface="仿宋_GB2312" pitchFamily="49" charset="-122"/>
                <a:ea typeface="仿宋_GB2312" pitchFamily="49" charset="-122"/>
              </a:rPr>
            </a:br>
            <a:r>
              <a:rPr lang="zh-CN" altLang="en-US" sz="3200" smtClean="0">
                <a:solidFill>
                  <a:srgbClr val="0000FF"/>
                </a:solidFill>
                <a:latin typeface="仿宋_GB2312" pitchFamily="49" charset="-122"/>
                <a:ea typeface="仿宋_GB2312" pitchFamily="49" charset="-122"/>
              </a:rPr>
              <a:t>请求分页虚存地址转换过程</a:t>
            </a:r>
            <a:r>
              <a:rPr lang="zh-CN" altLang="en-US" sz="4000" smtClean="0">
                <a:latin typeface="华文新魏" pitchFamily="2" charset="-122"/>
                <a:ea typeface="华文新魏" pitchFamily="2" charset="-122"/>
              </a:rPr>
              <a:t> </a:t>
            </a:r>
          </a:p>
        </p:txBody>
      </p:sp>
      <p:sp>
        <p:nvSpPr>
          <p:cNvPr id="59395" name="Rectangle 3"/>
          <p:cNvSpPr>
            <a:spLocks noGrp="1" noChangeArrowheads="1"/>
          </p:cNvSpPr>
          <p:nvPr>
            <p:ph type="body" idx="1"/>
          </p:nvPr>
        </p:nvSpPr>
        <p:spPr>
          <a:xfrm>
            <a:off x="381000" y="1066800"/>
            <a:ext cx="8077200" cy="5334000"/>
          </a:xfrm>
        </p:spPr>
        <p:txBody>
          <a:bodyPr/>
          <a:lstStyle/>
          <a:p>
            <a:pPr eaLnBrk="1" hangingPunct="1">
              <a:buFontTx/>
              <a:buNone/>
            </a:pPr>
            <a:r>
              <a:rPr lang="en-US" altLang="zh-CN" smtClean="0">
                <a:latin typeface="华文新魏" pitchFamily="2" charset="-122"/>
                <a:ea typeface="华文新魏" pitchFamily="2" charset="-122"/>
              </a:rPr>
              <a:t>  </a:t>
            </a:r>
          </a:p>
        </p:txBody>
      </p:sp>
      <p:grpSp>
        <p:nvGrpSpPr>
          <p:cNvPr id="59396" name="Group 4"/>
          <p:cNvGrpSpPr>
            <a:grpSpLocks/>
          </p:cNvGrpSpPr>
          <p:nvPr/>
        </p:nvGrpSpPr>
        <p:grpSpPr bwMode="auto">
          <a:xfrm>
            <a:off x="304800" y="1066800"/>
            <a:ext cx="8382000" cy="5562600"/>
            <a:chOff x="528" y="672"/>
            <a:chExt cx="4788" cy="3312"/>
          </a:xfrm>
        </p:grpSpPr>
        <p:sp>
          <p:nvSpPr>
            <p:cNvPr id="59397" name="Text Box 5"/>
            <p:cNvSpPr txBox="1">
              <a:spLocks noChangeArrowheads="1"/>
            </p:cNvSpPr>
            <p:nvPr/>
          </p:nvSpPr>
          <p:spPr bwMode="auto">
            <a:xfrm>
              <a:off x="528" y="672"/>
              <a:ext cx="816" cy="192"/>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逻辑空间地址</a:t>
              </a:r>
            </a:p>
          </p:txBody>
        </p:sp>
        <p:sp>
          <p:nvSpPr>
            <p:cNvPr id="59398" name="Text Box 6"/>
            <p:cNvSpPr txBox="1">
              <a:spLocks noChangeArrowheads="1"/>
            </p:cNvSpPr>
            <p:nvPr/>
          </p:nvSpPr>
          <p:spPr bwMode="auto">
            <a:xfrm>
              <a:off x="4512" y="1671"/>
              <a:ext cx="804" cy="249"/>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内存</a:t>
              </a:r>
              <a:r>
                <a:rPr kumimoji="0" lang="en-US" altLang="zh-CN" sz="1400">
                  <a:solidFill>
                    <a:srgbClr val="FF0000"/>
                  </a:solidFill>
                  <a:latin typeface="华文新魏" pitchFamily="2" charset="-122"/>
                  <a:ea typeface="华文新魏" pitchFamily="2" charset="-122"/>
                </a:rPr>
                <a:t>(</a:t>
              </a:r>
              <a:r>
                <a:rPr kumimoji="0" lang="zh-CN" altLang="en-US" sz="1400">
                  <a:solidFill>
                    <a:srgbClr val="FF0000"/>
                  </a:solidFill>
                  <a:latin typeface="华文新魏" pitchFamily="2" charset="-122"/>
                  <a:ea typeface="华文新魏" pitchFamily="2" charset="-122"/>
                </a:rPr>
                <a:t>用户区</a:t>
              </a:r>
              <a:r>
                <a:rPr kumimoji="0" lang="en-US" altLang="zh-CN" sz="1400">
                  <a:solidFill>
                    <a:srgbClr val="FF0000"/>
                  </a:solidFill>
                  <a:latin typeface="华文新魏" pitchFamily="2" charset="-122"/>
                  <a:ea typeface="华文新魏" pitchFamily="2" charset="-122"/>
                </a:rPr>
                <a:t>)</a:t>
              </a:r>
            </a:p>
          </p:txBody>
        </p:sp>
        <p:sp>
          <p:nvSpPr>
            <p:cNvPr id="59399" name="Text Box 7"/>
            <p:cNvSpPr txBox="1">
              <a:spLocks noChangeArrowheads="1"/>
            </p:cNvSpPr>
            <p:nvPr/>
          </p:nvSpPr>
          <p:spPr bwMode="auto">
            <a:xfrm>
              <a:off x="1031" y="898"/>
              <a:ext cx="354" cy="201"/>
            </a:xfrm>
            <a:prstGeom prst="rect">
              <a:avLst/>
            </a:prstGeom>
            <a:solidFill>
              <a:srgbClr val="3399FF"/>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CPU</a:t>
              </a:r>
            </a:p>
          </p:txBody>
        </p:sp>
        <p:sp>
          <p:nvSpPr>
            <p:cNvPr id="59400" name="Line 8"/>
            <p:cNvSpPr>
              <a:spLocks noChangeShapeType="1"/>
            </p:cNvSpPr>
            <p:nvPr/>
          </p:nvSpPr>
          <p:spPr bwMode="auto">
            <a:xfrm>
              <a:off x="670" y="1254"/>
              <a:ext cx="281" cy="0"/>
            </a:xfrm>
            <a:prstGeom prst="line">
              <a:avLst/>
            </a:prstGeom>
            <a:noFill/>
            <a:ln w="9525">
              <a:solidFill>
                <a:srgbClr val="000000"/>
              </a:solidFill>
              <a:round/>
              <a:headEnd/>
              <a:tailEnd/>
            </a:ln>
          </p:spPr>
          <p:txBody>
            <a:bodyPr/>
            <a:lstStyle/>
            <a:p>
              <a:endParaRPr lang="zh-CN" altLang="en-US"/>
            </a:p>
          </p:txBody>
        </p:sp>
        <p:sp>
          <p:nvSpPr>
            <p:cNvPr id="59401" name="Line 9"/>
            <p:cNvSpPr>
              <a:spLocks noChangeShapeType="1"/>
            </p:cNvSpPr>
            <p:nvPr/>
          </p:nvSpPr>
          <p:spPr bwMode="auto">
            <a:xfrm>
              <a:off x="670" y="1458"/>
              <a:ext cx="281" cy="0"/>
            </a:xfrm>
            <a:prstGeom prst="line">
              <a:avLst/>
            </a:prstGeom>
            <a:noFill/>
            <a:ln w="9525">
              <a:solidFill>
                <a:srgbClr val="000000"/>
              </a:solidFill>
              <a:round/>
              <a:headEnd/>
              <a:tailEnd/>
            </a:ln>
          </p:spPr>
          <p:txBody>
            <a:bodyPr/>
            <a:lstStyle/>
            <a:p>
              <a:endParaRPr lang="zh-CN" altLang="en-US"/>
            </a:p>
          </p:txBody>
        </p:sp>
        <p:sp>
          <p:nvSpPr>
            <p:cNvPr id="59402" name="Line 10"/>
            <p:cNvSpPr>
              <a:spLocks noChangeShapeType="1"/>
            </p:cNvSpPr>
            <p:nvPr/>
          </p:nvSpPr>
          <p:spPr bwMode="auto">
            <a:xfrm>
              <a:off x="1327" y="1355"/>
              <a:ext cx="282" cy="0"/>
            </a:xfrm>
            <a:prstGeom prst="line">
              <a:avLst/>
            </a:prstGeom>
            <a:noFill/>
            <a:ln w="9525">
              <a:solidFill>
                <a:srgbClr val="000000"/>
              </a:solidFill>
              <a:round/>
              <a:headEnd/>
              <a:tailEnd type="triangle" w="med" len="med"/>
            </a:ln>
          </p:spPr>
          <p:txBody>
            <a:bodyPr/>
            <a:lstStyle/>
            <a:p>
              <a:endParaRPr lang="zh-CN" altLang="en-US"/>
            </a:p>
          </p:txBody>
        </p:sp>
        <p:sp>
          <p:nvSpPr>
            <p:cNvPr id="59403" name="Line 11"/>
            <p:cNvSpPr>
              <a:spLocks noChangeShapeType="1"/>
            </p:cNvSpPr>
            <p:nvPr/>
          </p:nvSpPr>
          <p:spPr bwMode="auto">
            <a:xfrm>
              <a:off x="951" y="1355"/>
              <a:ext cx="189" cy="0"/>
            </a:xfrm>
            <a:prstGeom prst="line">
              <a:avLst/>
            </a:prstGeom>
            <a:noFill/>
            <a:ln w="9525">
              <a:solidFill>
                <a:srgbClr val="000000"/>
              </a:solidFill>
              <a:round/>
              <a:headEnd/>
              <a:tailEnd type="triangle" w="med" len="med"/>
            </a:ln>
          </p:spPr>
          <p:txBody>
            <a:bodyPr/>
            <a:lstStyle/>
            <a:p>
              <a:endParaRPr lang="zh-CN" altLang="en-US"/>
            </a:p>
          </p:txBody>
        </p:sp>
        <p:sp>
          <p:nvSpPr>
            <p:cNvPr id="59404" name="Text Box 12"/>
            <p:cNvSpPr txBox="1">
              <a:spLocks noChangeArrowheads="1"/>
            </p:cNvSpPr>
            <p:nvPr/>
          </p:nvSpPr>
          <p:spPr bwMode="auto">
            <a:xfrm>
              <a:off x="1632" y="947"/>
              <a:ext cx="618" cy="157"/>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逻辑地址</a:t>
              </a:r>
            </a:p>
          </p:txBody>
        </p:sp>
        <p:sp>
          <p:nvSpPr>
            <p:cNvPr id="59405" name="Text Box 13"/>
            <p:cNvSpPr txBox="1">
              <a:spLocks noChangeArrowheads="1"/>
            </p:cNvSpPr>
            <p:nvPr/>
          </p:nvSpPr>
          <p:spPr bwMode="auto">
            <a:xfrm>
              <a:off x="2925" y="1152"/>
              <a:ext cx="375" cy="203"/>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快表</a:t>
              </a:r>
            </a:p>
          </p:txBody>
        </p:sp>
        <p:sp>
          <p:nvSpPr>
            <p:cNvPr id="59406" name="Line 14"/>
            <p:cNvSpPr>
              <a:spLocks noChangeShapeType="1"/>
            </p:cNvSpPr>
            <p:nvPr/>
          </p:nvSpPr>
          <p:spPr bwMode="auto">
            <a:xfrm>
              <a:off x="1790" y="1420"/>
              <a:ext cx="7" cy="242"/>
            </a:xfrm>
            <a:prstGeom prst="line">
              <a:avLst/>
            </a:prstGeom>
            <a:noFill/>
            <a:ln w="9525">
              <a:solidFill>
                <a:srgbClr val="000000"/>
              </a:solidFill>
              <a:round/>
              <a:headEnd/>
              <a:tailEnd/>
            </a:ln>
          </p:spPr>
          <p:txBody>
            <a:bodyPr/>
            <a:lstStyle/>
            <a:p>
              <a:endParaRPr lang="zh-CN" altLang="en-US"/>
            </a:p>
          </p:txBody>
        </p:sp>
        <p:sp>
          <p:nvSpPr>
            <p:cNvPr id="59407" name="Text Box 15"/>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内存</a:t>
              </a:r>
              <a:r>
                <a:rPr kumimoji="0" lang="en-US" altLang="zh-CN" sz="1400">
                  <a:solidFill>
                    <a:srgbClr val="FF0000"/>
                  </a:solidFill>
                  <a:latin typeface="华文新魏" pitchFamily="2" charset="-122"/>
                  <a:ea typeface="华文新魏" pitchFamily="2" charset="-122"/>
                </a:rPr>
                <a:t>(</a:t>
              </a:r>
              <a:r>
                <a:rPr kumimoji="0" lang="zh-CN" altLang="en-US" sz="1400">
                  <a:solidFill>
                    <a:srgbClr val="FF0000"/>
                  </a:solidFill>
                  <a:latin typeface="华文新魏" pitchFamily="2" charset="-122"/>
                  <a:ea typeface="华文新魏" pitchFamily="2" charset="-122"/>
                </a:rPr>
                <a:t>系统区</a:t>
              </a:r>
              <a:r>
                <a:rPr kumimoji="0" lang="en-US" altLang="zh-CN" sz="1400">
                  <a:solidFill>
                    <a:srgbClr val="FF0000"/>
                  </a:solidFill>
                  <a:latin typeface="华文新魏" pitchFamily="2" charset="-122"/>
                  <a:ea typeface="华文新魏" pitchFamily="2" charset="-122"/>
                </a:rPr>
                <a:t>)</a:t>
              </a:r>
              <a:r>
                <a:rPr kumimoji="0" lang="zh-CN" altLang="en-US" sz="1400">
                  <a:solidFill>
                    <a:srgbClr val="FF0000"/>
                  </a:solidFill>
                  <a:latin typeface="华文新魏" pitchFamily="2" charset="-122"/>
                  <a:ea typeface="华文新魏" pitchFamily="2" charset="-122"/>
                </a:rPr>
                <a:t>运行进程页表</a:t>
              </a:r>
            </a:p>
          </p:txBody>
        </p:sp>
        <p:sp>
          <p:nvSpPr>
            <p:cNvPr id="59408" name="Text Box 16"/>
            <p:cNvSpPr txBox="1">
              <a:spLocks noChangeArrowheads="1"/>
            </p:cNvSpPr>
            <p:nvPr/>
          </p:nvSpPr>
          <p:spPr bwMode="auto">
            <a:xfrm>
              <a:off x="1234" y="2788"/>
              <a:ext cx="375" cy="204"/>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辅存</a:t>
              </a:r>
            </a:p>
          </p:txBody>
        </p:sp>
        <p:sp>
          <p:nvSpPr>
            <p:cNvPr id="59409" name="Line 17"/>
            <p:cNvSpPr>
              <a:spLocks noChangeShapeType="1"/>
            </p:cNvSpPr>
            <p:nvPr/>
          </p:nvSpPr>
          <p:spPr bwMode="auto">
            <a:xfrm>
              <a:off x="1704" y="3094"/>
              <a:ext cx="281" cy="0"/>
            </a:xfrm>
            <a:prstGeom prst="line">
              <a:avLst/>
            </a:prstGeom>
            <a:noFill/>
            <a:ln w="9525">
              <a:solidFill>
                <a:srgbClr val="000000"/>
              </a:solidFill>
              <a:round/>
              <a:headEnd/>
              <a:tailEnd type="triangle" w="med" len="med"/>
            </a:ln>
          </p:spPr>
          <p:txBody>
            <a:bodyPr/>
            <a:lstStyle/>
            <a:p>
              <a:endParaRPr lang="zh-CN" altLang="en-US"/>
            </a:p>
          </p:txBody>
        </p:sp>
        <p:sp>
          <p:nvSpPr>
            <p:cNvPr id="59410" name="Line 18"/>
            <p:cNvSpPr>
              <a:spLocks noChangeShapeType="1"/>
            </p:cNvSpPr>
            <p:nvPr/>
          </p:nvSpPr>
          <p:spPr bwMode="auto">
            <a:xfrm>
              <a:off x="1515" y="3196"/>
              <a:ext cx="470" cy="0"/>
            </a:xfrm>
            <a:prstGeom prst="line">
              <a:avLst/>
            </a:prstGeom>
            <a:noFill/>
            <a:ln w="9525">
              <a:solidFill>
                <a:srgbClr val="000000"/>
              </a:solidFill>
              <a:round/>
              <a:headEnd/>
              <a:tailEnd type="triangle" w="med" len="med"/>
            </a:ln>
          </p:spPr>
          <p:txBody>
            <a:bodyPr/>
            <a:lstStyle/>
            <a:p>
              <a:endParaRPr lang="zh-CN" altLang="en-US"/>
            </a:p>
          </p:txBody>
        </p:sp>
        <p:sp>
          <p:nvSpPr>
            <p:cNvPr id="59411" name="Line 19"/>
            <p:cNvSpPr>
              <a:spLocks noChangeShapeType="1"/>
            </p:cNvSpPr>
            <p:nvPr/>
          </p:nvSpPr>
          <p:spPr bwMode="auto">
            <a:xfrm>
              <a:off x="2172" y="2276"/>
              <a:ext cx="0" cy="204"/>
            </a:xfrm>
            <a:prstGeom prst="line">
              <a:avLst/>
            </a:prstGeom>
            <a:noFill/>
            <a:ln w="9525">
              <a:solidFill>
                <a:srgbClr val="000000"/>
              </a:solidFill>
              <a:round/>
              <a:headEnd/>
              <a:tailEnd/>
            </a:ln>
          </p:spPr>
          <p:txBody>
            <a:bodyPr/>
            <a:lstStyle/>
            <a:p>
              <a:endParaRPr lang="zh-CN" altLang="en-US"/>
            </a:p>
          </p:txBody>
        </p:sp>
        <p:sp>
          <p:nvSpPr>
            <p:cNvPr id="59412" name="Line 20"/>
            <p:cNvSpPr>
              <a:spLocks noChangeShapeType="1"/>
            </p:cNvSpPr>
            <p:nvPr/>
          </p:nvSpPr>
          <p:spPr bwMode="auto">
            <a:xfrm>
              <a:off x="1797" y="2480"/>
              <a:ext cx="375" cy="0"/>
            </a:xfrm>
            <a:prstGeom prst="line">
              <a:avLst/>
            </a:prstGeom>
            <a:noFill/>
            <a:ln w="9525">
              <a:solidFill>
                <a:srgbClr val="000000"/>
              </a:solidFill>
              <a:round/>
              <a:headEnd/>
              <a:tailEnd/>
            </a:ln>
          </p:spPr>
          <p:txBody>
            <a:bodyPr/>
            <a:lstStyle/>
            <a:p>
              <a:endParaRPr lang="zh-CN" altLang="en-US"/>
            </a:p>
          </p:txBody>
        </p:sp>
        <p:sp>
          <p:nvSpPr>
            <p:cNvPr id="59413" name="Line 21"/>
            <p:cNvSpPr>
              <a:spLocks noChangeShapeType="1"/>
            </p:cNvSpPr>
            <p:nvPr/>
          </p:nvSpPr>
          <p:spPr bwMode="auto">
            <a:xfrm>
              <a:off x="1797" y="2480"/>
              <a:ext cx="0" cy="410"/>
            </a:xfrm>
            <a:prstGeom prst="line">
              <a:avLst/>
            </a:prstGeom>
            <a:noFill/>
            <a:ln w="9525">
              <a:solidFill>
                <a:srgbClr val="000000"/>
              </a:solidFill>
              <a:round/>
              <a:headEnd/>
              <a:tailEnd/>
            </a:ln>
          </p:spPr>
          <p:txBody>
            <a:bodyPr/>
            <a:lstStyle/>
            <a:p>
              <a:endParaRPr lang="zh-CN" altLang="en-US"/>
            </a:p>
          </p:txBody>
        </p:sp>
        <p:sp>
          <p:nvSpPr>
            <p:cNvPr id="59414" name="Line 22"/>
            <p:cNvSpPr>
              <a:spLocks noChangeShapeType="1"/>
            </p:cNvSpPr>
            <p:nvPr/>
          </p:nvSpPr>
          <p:spPr bwMode="auto">
            <a:xfrm>
              <a:off x="1797" y="2890"/>
              <a:ext cx="188" cy="0"/>
            </a:xfrm>
            <a:prstGeom prst="line">
              <a:avLst/>
            </a:prstGeom>
            <a:noFill/>
            <a:ln w="9525">
              <a:solidFill>
                <a:srgbClr val="000000"/>
              </a:solidFill>
              <a:round/>
              <a:headEnd/>
              <a:tailEnd type="triangle" w="med" len="med"/>
            </a:ln>
          </p:spPr>
          <p:txBody>
            <a:bodyPr/>
            <a:lstStyle/>
            <a:p>
              <a:endParaRPr lang="zh-CN" altLang="en-US"/>
            </a:p>
          </p:txBody>
        </p:sp>
        <p:sp>
          <p:nvSpPr>
            <p:cNvPr id="59415" name="Line 23"/>
            <p:cNvSpPr>
              <a:spLocks noChangeShapeType="1"/>
            </p:cNvSpPr>
            <p:nvPr/>
          </p:nvSpPr>
          <p:spPr bwMode="auto">
            <a:xfrm>
              <a:off x="3864" y="2378"/>
              <a:ext cx="0" cy="205"/>
            </a:xfrm>
            <a:prstGeom prst="line">
              <a:avLst/>
            </a:prstGeom>
            <a:noFill/>
            <a:ln w="9525">
              <a:solidFill>
                <a:srgbClr val="000000"/>
              </a:solidFill>
              <a:round/>
              <a:headEnd/>
              <a:tailEnd/>
            </a:ln>
          </p:spPr>
          <p:txBody>
            <a:bodyPr/>
            <a:lstStyle/>
            <a:p>
              <a:endParaRPr lang="zh-CN" altLang="en-US"/>
            </a:p>
          </p:txBody>
        </p:sp>
        <p:sp>
          <p:nvSpPr>
            <p:cNvPr id="59416" name="Line 24"/>
            <p:cNvSpPr>
              <a:spLocks noChangeShapeType="1"/>
            </p:cNvSpPr>
            <p:nvPr/>
          </p:nvSpPr>
          <p:spPr bwMode="auto">
            <a:xfrm>
              <a:off x="3112" y="2276"/>
              <a:ext cx="470" cy="614"/>
            </a:xfrm>
            <a:prstGeom prst="line">
              <a:avLst/>
            </a:prstGeom>
            <a:noFill/>
            <a:ln w="9525">
              <a:solidFill>
                <a:srgbClr val="000000"/>
              </a:solidFill>
              <a:round/>
              <a:headEnd/>
              <a:tailEnd/>
            </a:ln>
          </p:spPr>
          <p:txBody>
            <a:bodyPr/>
            <a:lstStyle/>
            <a:p>
              <a:endParaRPr lang="zh-CN" altLang="en-US"/>
            </a:p>
          </p:txBody>
        </p:sp>
        <p:sp>
          <p:nvSpPr>
            <p:cNvPr id="59417" name="Line 25"/>
            <p:cNvSpPr>
              <a:spLocks noChangeShapeType="1"/>
            </p:cNvSpPr>
            <p:nvPr/>
          </p:nvSpPr>
          <p:spPr bwMode="auto">
            <a:xfrm>
              <a:off x="3582" y="2890"/>
              <a:ext cx="94" cy="0"/>
            </a:xfrm>
            <a:prstGeom prst="line">
              <a:avLst/>
            </a:prstGeom>
            <a:noFill/>
            <a:ln w="9525">
              <a:solidFill>
                <a:srgbClr val="000000"/>
              </a:solidFill>
              <a:round/>
              <a:headEnd/>
              <a:tailEnd/>
            </a:ln>
          </p:spPr>
          <p:txBody>
            <a:bodyPr/>
            <a:lstStyle/>
            <a:p>
              <a:endParaRPr lang="zh-CN" altLang="en-US"/>
            </a:p>
          </p:txBody>
        </p:sp>
        <p:sp>
          <p:nvSpPr>
            <p:cNvPr id="59418" name="Line 26"/>
            <p:cNvSpPr>
              <a:spLocks noChangeShapeType="1"/>
            </p:cNvSpPr>
            <p:nvPr/>
          </p:nvSpPr>
          <p:spPr bwMode="auto">
            <a:xfrm flipV="1">
              <a:off x="3676" y="2583"/>
              <a:ext cx="0" cy="307"/>
            </a:xfrm>
            <a:prstGeom prst="line">
              <a:avLst/>
            </a:prstGeom>
            <a:noFill/>
            <a:ln w="9525">
              <a:solidFill>
                <a:srgbClr val="000000"/>
              </a:solidFill>
              <a:round/>
              <a:headEnd/>
              <a:tailEnd type="triangle" w="med" len="med"/>
            </a:ln>
          </p:spPr>
          <p:txBody>
            <a:bodyPr/>
            <a:lstStyle/>
            <a:p>
              <a:endParaRPr lang="zh-CN" altLang="en-US"/>
            </a:p>
          </p:txBody>
        </p:sp>
        <p:sp>
          <p:nvSpPr>
            <p:cNvPr id="59419" name="Line 27"/>
            <p:cNvSpPr>
              <a:spLocks noChangeShapeType="1"/>
            </p:cNvSpPr>
            <p:nvPr/>
          </p:nvSpPr>
          <p:spPr bwMode="auto">
            <a:xfrm flipH="1">
              <a:off x="2361" y="2992"/>
              <a:ext cx="281" cy="0"/>
            </a:xfrm>
            <a:prstGeom prst="line">
              <a:avLst/>
            </a:prstGeom>
            <a:noFill/>
            <a:ln w="9525">
              <a:solidFill>
                <a:srgbClr val="000000"/>
              </a:solidFill>
              <a:round/>
              <a:headEnd/>
              <a:tailEnd type="triangle" w="med" len="med"/>
            </a:ln>
          </p:spPr>
          <p:txBody>
            <a:bodyPr/>
            <a:lstStyle/>
            <a:p>
              <a:endParaRPr lang="zh-CN" altLang="en-US"/>
            </a:p>
          </p:txBody>
        </p:sp>
        <p:sp>
          <p:nvSpPr>
            <p:cNvPr id="59420" name="Line 28"/>
            <p:cNvSpPr>
              <a:spLocks noChangeShapeType="1"/>
            </p:cNvSpPr>
            <p:nvPr/>
          </p:nvSpPr>
          <p:spPr bwMode="auto">
            <a:xfrm>
              <a:off x="3676" y="3196"/>
              <a:ext cx="375" cy="0"/>
            </a:xfrm>
            <a:prstGeom prst="line">
              <a:avLst/>
            </a:prstGeom>
            <a:noFill/>
            <a:ln w="9525">
              <a:solidFill>
                <a:srgbClr val="000000"/>
              </a:solidFill>
              <a:round/>
              <a:headEnd/>
              <a:tailEnd/>
            </a:ln>
          </p:spPr>
          <p:txBody>
            <a:bodyPr/>
            <a:lstStyle/>
            <a:p>
              <a:endParaRPr lang="zh-CN" altLang="en-US"/>
            </a:p>
          </p:txBody>
        </p:sp>
        <p:sp>
          <p:nvSpPr>
            <p:cNvPr id="59421" name="Line 29"/>
            <p:cNvSpPr>
              <a:spLocks noChangeShapeType="1"/>
            </p:cNvSpPr>
            <p:nvPr/>
          </p:nvSpPr>
          <p:spPr bwMode="auto">
            <a:xfrm flipV="1">
              <a:off x="4051" y="2583"/>
              <a:ext cx="0" cy="613"/>
            </a:xfrm>
            <a:prstGeom prst="line">
              <a:avLst/>
            </a:prstGeom>
            <a:noFill/>
            <a:ln w="9525">
              <a:solidFill>
                <a:srgbClr val="000000"/>
              </a:solidFill>
              <a:round/>
              <a:headEnd/>
              <a:tailEnd type="triangle" w="med" len="med"/>
            </a:ln>
          </p:spPr>
          <p:txBody>
            <a:bodyPr/>
            <a:lstStyle/>
            <a:p>
              <a:endParaRPr lang="zh-CN" altLang="en-US"/>
            </a:p>
          </p:txBody>
        </p:sp>
        <p:sp>
          <p:nvSpPr>
            <p:cNvPr id="59422" name="Line 30"/>
            <p:cNvSpPr>
              <a:spLocks noChangeShapeType="1"/>
            </p:cNvSpPr>
            <p:nvPr/>
          </p:nvSpPr>
          <p:spPr bwMode="auto">
            <a:xfrm>
              <a:off x="2361" y="3298"/>
              <a:ext cx="375" cy="0"/>
            </a:xfrm>
            <a:prstGeom prst="line">
              <a:avLst/>
            </a:prstGeom>
            <a:noFill/>
            <a:ln w="9525">
              <a:solidFill>
                <a:srgbClr val="000000"/>
              </a:solidFill>
              <a:round/>
              <a:headEnd/>
              <a:tailEnd/>
            </a:ln>
          </p:spPr>
          <p:txBody>
            <a:bodyPr/>
            <a:lstStyle/>
            <a:p>
              <a:endParaRPr lang="zh-CN" altLang="en-US"/>
            </a:p>
          </p:txBody>
        </p:sp>
        <p:sp>
          <p:nvSpPr>
            <p:cNvPr id="59423" name="Line 31"/>
            <p:cNvSpPr>
              <a:spLocks noChangeShapeType="1"/>
            </p:cNvSpPr>
            <p:nvPr/>
          </p:nvSpPr>
          <p:spPr bwMode="auto">
            <a:xfrm flipV="1">
              <a:off x="2736" y="3094"/>
              <a:ext cx="189" cy="204"/>
            </a:xfrm>
            <a:prstGeom prst="line">
              <a:avLst/>
            </a:prstGeom>
            <a:noFill/>
            <a:ln w="9525">
              <a:solidFill>
                <a:srgbClr val="000000"/>
              </a:solidFill>
              <a:round/>
              <a:headEnd/>
              <a:tailEnd/>
            </a:ln>
          </p:spPr>
          <p:txBody>
            <a:bodyPr/>
            <a:lstStyle/>
            <a:p>
              <a:endParaRPr lang="zh-CN" altLang="en-US"/>
            </a:p>
          </p:txBody>
        </p:sp>
        <p:sp>
          <p:nvSpPr>
            <p:cNvPr id="59424" name="Line 32"/>
            <p:cNvSpPr>
              <a:spLocks noChangeShapeType="1"/>
            </p:cNvSpPr>
            <p:nvPr/>
          </p:nvSpPr>
          <p:spPr bwMode="auto">
            <a:xfrm flipV="1">
              <a:off x="3770" y="2583"/>
              <a:ext cx="0" cy="511"/>
            </a:xfrm>
            <a:prstGeom prst="line">
              <a:avLst/>
            </a:prstGeom>
            <a:noFill/>
            <a:ln w="9525">
              <a:solidFill>
                <a:srgbClr val="000000"/>
              </a:solidFill>
              <a:round/>
              <a:headEnd/>
              <a:tailEnd type="triangle" w="med" len="med"/>
            </a:ln>
          </p:spPr>
          <p:txBody>
            <a:bodyPr/>
            <a:lstStyle/>
            <a:p>
              <a:endParaRPr lang="zh-CN" altLang="en-US"/>
            </a:p>
          </p:txBody>
        </p:sp>
        <p:sp>
          <p:nvSpPr>
            <p:cNvPr id="59425" name="Line 33"/>
            <p:cNvSpPr>
              <a:spLocks noChangeShapeType="1"/>
            </p:cNvSpPr>
            <p:nvPr/>
          </p:nvSpPr>
          <p:spPr bwMode="auto">
            <a:xfrm flipH="1">
              <a:off x="3300" y="1662"/>
              <a:ext cx="188" cy="0"/>
            </a:xfrm>
            <a:prstGeom prst="line">
              <a:avLst/>
            </a:prstGeom>
            <a:noFill/>
            <a:ln w="9525">
              <a:solidFill>
                <a:srgbClr val="000000"/>
              </a:solidFill>
              <a:round/>
              <a:headEnd/>
              <a:tailEnd type="triangle" w="med" len="med"/>
            </a:ln>
          </p:spPr>
          <p:txBody>
            <a:bodyPr/>
            <a:lstStyle/>
            <a:p>
              <a:endParaRPr lang="zh-CN" altLang="en-US"/>
            </a:p>
          </p:txBody>
        </p:sp>
        <p:sp>
          <p:nvSpPr>
            <p:cNvPr id="59426" name="Line 34"/>
            <p:cNvSpPr>
              <a:spLocks noChangeShapeType="1"/>
            </p:cNvSpPr>
            <p:nvPr/>
          </p:nvSpPr>
          <p:spPr bwMode="auto">
            <a:xfrm>
              <a:off x="3206" y="3401"/>
              <a:ext cx="0" cy="339"/>
            </a:xfrm>
            <a:prstGeom prst="line">
              <a:avLst/>
            </a:prstGeom>
            <a:noFill/>
            <a:ln w="9525">
              <a:solidFill>
                <a:srgbClr val="000000"/>
              </a:solidFill>
              <a:round/>
              <a:headEnd/>
              <a:tailEnd type="triangle" w="med" len="med"/>
            </a:ln>
          </p:spPr>
          <p:txBody>
            <a:bodyPr/>
            <a:lstStyle/>
            <a:p>
              <a:endParaRPr lang="zh-CN" altLang="en-US"/>
            </a:p>
          </p:txBody>
        </p:sp>
        <p:sp>
          <p:nvSpPr>
            <p:cNvPr id="59427" name="Text Box 35"/>
            <p:cNvSpPr txBox="1">
              <a:spLocks noChangeArrowheads="1"/>
            </p:cNvSpPr>
            <p:nvPr/>
          </p:nvSpPr>
          <p:spPr bwMode="auto">
            <a:xfrm>
              <a:off x="2925" y="3740"/>
              <a:ext cx="819" cy="244"/>
            </a:xfrm>
            <a:prstGeom prst="rect">
              <a:avLst/>
            </a:prstGeom>
            <a:solidFill>
              <a:srgbClr val="3399FF"/>
            </a:solidFill>
            <a:ln w="9525">
              <a:solidFill>
                <a:srgbClr val="000000"/>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缺页中断处理</a:t>
              </a:r>
            </a:p>
          </p:txBody>
        </p:sp>
        <p:sp>
          <p:nvSpPr>
            <p:cNvPr id="59428" name="Line 36"/>
            <p:cNvSpPr>
              <a:spLocks noChangeShapeType="1"/>
            </p:cNvSpPr>
            <p:nvPr/>
          </p:nvSpPr>
          <p:spPr bwMode="auto">
            <a:xfrm flipV="1">
              <a:off x="1327" y="3401"/>
              <a:ext cx="0" cy="441"/>
            </a:xfrm>
            <a:prstGeom prst="line">
              <a:avLst/>
            </a:prstGeom>
            <a:noFill/>
            <a:ln w="9525">
              <a:solidFill>
                <a:srgbClr val="000000"/>
              </a:solidFill>
              <a:round/>
              <a:headEnd/>
              <a:tailEnd type="triangle" w="med" len="med"/>
            </a:ln>
          </p:spPr>
          <p:txBody>
            <a:bodyPr/>
            <a:lstStyle/>
            <a:p>
              <a:endParaRPr lang="zh-CN" altLang="en-US"/>
            </a:p>
          </p:txBody>
        </p:sp>
        <p:sp>
          <p:nvSpPr>
            <p:cNvPr id="59429" name="Line 37"/>
            <p:cNvSpPr>
              <a:spLocks noChangeShapeType="1"/>
            </p:cNvSpPr>
            <p:nvPr/>
          </p:nvSpPr>
          <p:spPr bwMode="auto">
            <a:xfrm flipV="1">
              <a:off x="4724" y="2378"/>
              <a:ext cx="361" cy="3"/>
            </a:xfrm>
            <a:prstGeom prst="line">
              <a:avLst/>
            </a:prstGeom>
            <a:noFill/>
            <a:ln w="9525">
              <a:solidFill>
                <a:srgbClr val="000000"/>
              </a:solidFill>
              <a:round/>
              <a:headEnd/>
              <a:tailEnd/>
            </a:ln>
          </p:spPr>
          <p:txBody>
            <a:bodyPr/>
            <a:lstStyle/>
            <a:p>
              <a:endParaRPr lang="zh-CN" altLang="en-US"/>
            </a:p>
          </p:txBody>
        </p:sp>
        <p:sp>
          <p:nvSpPr>
            <p:cNvPr id="59430" name="Line 38"/>
            <p:cNvSpPr>
              <a:spLocks noChangeShapeType="1"/>
            </p:cNvSpPr>
            <p:nvPr/>
          </p:nvSpPr>
          <p:spPr bwMode="auto">
            <a:xfrm flipV="1">
              <a:off x="4716" y="2583"/>
              <a:ext cx="412" cy="12"/>
            </a:xfrm>
            <a:prstGeom prst="line">
              <a:avLst/>
            </a:prstGeom>
            <a:noFill/>
            <a:ln w="9525">
              <a:solidFill>
                <a:srgbClr val="000000"/>
              </a:solidFill>
              <a:round/>
              <a:headEnd/>
              <a:tailEnd/>
            </a:ln>
          </p:spPr>
          <p:txBody>
            <a:bodyPr/>
            <a:lstStyle/>
            <a:p>
              <a:endParaRPr lang="zh-CN" altLang="en-US"/>
            </a:p>
          </p:txBody>
        </p:sp>
        <p:sp>
          <p:nvSpPr>
            <p:cNvPr id="59431" name="Line 39"/>
            <p:cNvSpPr>
              <a:spLocks noChangeShapeType="1"/>
            </p:cNvSpPr>
            <p:nvPr/>
          </p:nvSpPr>
          <p:spPr bwMode="auto">
            <a:xfrm>
              <a:off x="4334" y="2480"/>
              <a:ext cx="390" cy="8"/>
            </a:xfrm>
            <a:prstGeom prst="line">
              <a:avLst/>
            </a:prstGeom>
            <a:noFill/>
            <a:ln w="9525">
              <a:solidFill>
                <a:srgbClr val="000000"/>
              </a:solidFill>
              <a:round/>
              <a:headEnd/>
              <a:tailEnd type="triangle" w="med" len="med"/>
            </a:ln>
          </p:spPr>
          <p:txBody>
            <a:bodyPr/>
            <a:lstStyle/>
            <a:p>
              <a:endParaRPr lang="zh-CN" altLang="en-US"/>
            </a:p>
          </p:txBody>
        </p:sp>
        <p:sp>
          <p:nvSpPr>
            <p:cNvPr id="59432" name="Text Box 40"/>
            <p:cNvSpPr txBox="1">
              <a:spLocks noChangeArrowheads="1"/>
            </p:cNvSpPr>
            <p:nvPr/>
          </p:nvSpPr>
          <p:spPr bwMode="auto">
            <a:xfrm>
              <a:off x="1140" y="1458"/>
              <a:ext cx="498" cy="336"/>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①</a:t>
              </a:r>
              <a:r>
                <a:rPr kumimoji="0" lang="zh-CN" altLang="en-US" sz="1400">
                  <a:solidFill>
                    <a:srgbClr val="FF0000"/>
                  </a:solidFill>
                  <a:latin typeface="华文新魏" pitchFamily="2" charset="-122"/>
                  <a:ea typeface="华文新魏" pitchFamily="2" charset="-122"/>
                </a:rPr>
                <a:t>分解地址</a:t>
              </a:r>
            </a:p>
          </p:txBody>
        </p:sp>
        <p:sp>
          <p:nvSpPr>
            <p:cNvPr id="59433" name="Text Box 41"/>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③⑤</a:t>
              </a:r>
            </a:p>
            <a:p>
              <a:pPr eaLnBrk="0" hangingPunct="0"/>
              <a:r>
                <a:rPr kumimoji="0" lang="zh-CN" altLang="en-US" sz="1400">
                  <a:solidFill>
                    <a:srgbClr val="FF0000"/>
                  </a:solidFill>
                  <a:latin typeface="华文新魏" pitchFamily="2" charset="-122"/>
                  <a:ea typeface="华文新魏" pitchFamily="2" charset="-122"/>
                </a:rPr>
                <a:t>访</a:t>
              </a:r>
            </a:p>
            <a:p>
              <a:pPr eaLnBrk="0" hangingPunct="0"/>
              <a:r>
                <a:rPr kumimoji="0" lang="zh-CN" altLang="en-US" sz="1400">
                  <a:solidFill>
                    <a:srgbClr val="FF0000"/>
                  </a:solidFill>
                  <a:latin typeface="华文新魏" pitchFamily="2" charset="-122"/>
                  <a:ea typeface="华文新魏" pitchFamily="2" charset="-122"/>
                </a:rPr>
                <a:t>问</a:t>
              </a:r>
            </a:p>
          </p:txBody>
        </p:sp>
        <p:sp>
          <p:nvSpPr>
            <p:cNvPr id="59434" name="Line 42"/>
            <p:cNvSpPr>
              <a:spLocks noChangeShapeType="1"/>
            </p:cNvSpPr>
            <p:nvPr/>
          </p:nvSpPr>
          <p:spPr bwMode="auto">
            <a:xfrm>
              <a:off x="1421" y="845"/>
              <a:ext cx="0" cy="1533"/>
            </a:xfrm>
            <a:prstGeom prst="line">
              <a:avLst/>
            </a:prstGeom>
            <a:noFill/>
            <a:ln w="9525">
              <a:solidFill>
                <a:srgbClr val="000000"/>
              </a:solidFill>
              <a:prstDash val="dash"/>
              <a:round/>
              <a:headEnd/>
              <a:tailEnd/>
            </a:ln>
          </p:spPr>
          <p:txBody>
            <a:bodyPr/>
            <a:lstStyle/>
            <a:p>
              <a:endParaRPr lang="zh-CN" altLang="en-US"/>
            </a:p>
          </p:txBody>
        </p:sp>
        <p:sp>
          <p:nvSpPr>
            <p:cNvPr id="59435" name="Line 43"/>
            <p:cNvSpPr>
              <a:spLocks noChangeShapeType="1"/>
            </p:cNvSpPr>
            <p:nvPr/>
          </p:nvSpPr>
          <p:spPr bwMode="auto">
            <a:xfrm>
              <a:off x="1421" y="2378"/>
              <a:ext cx="1128" cy="0"/>
            </a:xfrm>
            <a:prstGeom prst="line">
              <a:avLst/>
            </a:prstGeom>
            <a:noFill/>
            <a:ln w="9525">
              <a:solidFill>
                <a:srgbClr val="000000"/>
              </a:solidFill>
              <a:prstDash val="dash"/>
              <a:round/>
              <a:headEnd/>
              <a:tailEnd/>
            </a:ln>
          </p:spPr>
          <p:txBody>
            <a:bodyPr/>
            <a:lstStyle/>
            <a:p>
              <a:endParaRPr lang="zh-CN" altLang="en-US"/>
            </a:p>
          </p:txBody>
        </p:sp>
        <p:sp>
          <p:nvSpPr>
            <p:cNvPr id="59436" name="Line 44"/>
            <p:cNvSpPr>
              <a:spLocks noChangeShapeType="1"/>
            </p:cNvSpPr>
            <p:nvPr/>
          </p:nvSpPr>
          <p:spPr bwMode="auto">
            <a:xfrm flipV="1">
              <a:off x="4428" y="845"/>
              <a:ext cx="0" cy="2691"/>
            </a:xfrm>
            <a:prstGeom prst="line">
              <a:avLst/>
            </a:prstGeom>
            <a:noFill/>
            <a:ln w="9525">
              <a:solidFill>
                <a:srgbClr val="000000"/>
              </a:solidFill>
              <a:prstDash val="dash"/>
              <a:round/>
              <a:headEnd/>
              <a:tailEnd/>
            </a:ln>
          </p:spPr>
          <p:txBody>
            <a:bodyPr/>
            <a:lstStyle/>
            <a:p>
              <a:endParaRPr lang="zh-CN" altLang="en-US"/>
            </a:p>
          </p:txBody>
        </p:sp>
        <p:sp>
          <p:nvSpPr>
            <p:cNvPr id="59437" name="Line 45"/>
            <p:cNvSpPr>
              <a:spLocks noChangeShapeType="1"/>
            </p:cNvSpPr>
            <p:nvPr/>
          </p:nvSpPr>
          <p:spPr bwMode="auto">
            <a:xfrm>
              <a:off x="1421" y="845"/>
              <a:ext cx="3007" cy="0"/>
            </a:xfrm>
            <a:prstGeom prst="line">
              <a:avLst/>
            </a:prstGeom>
            <a:noFill/>
            <a:ln w="9525">
              <a:solidFill>
                <a:srgbClr val="000000"/>
              </a:solidFill>
              <a:prstDash val="dash"/>
              <a:round/>
              <a:headEnd/>
              <a:tailEnd/>
            </a:ln>
          </p:spPr>
          <p:txBody>
            <a:bodyPr/>
            <a:lstStyle/>
            <a:p>
              <a:endParaRPr lang="zh-CN" altLang="en-US"/>
            </a:p>
          </p:txBody>
        </p:sp>
        <p:sp>
          <p:nvSpPr>
            <p:cNvPr id="59438" name="Text Box 46"/>
            <p:cNvSpPr txBox="1">
              <a:spLocks noChangeArrowheads="1"/>
            </p:cNvSpPr>
            <p:nvPr/>
          </p:nvSpPr>
          <p:spPr bwMode="auto">
            <a:xfrm>
              <a:off x="3864" y="947"/>
              <a:ext cx="470" cy="307"/>
            </a:xfrm>
            <a:prstGeom prst="rect">
              <a:avLst/>
            </a:prstGeom>
            <a:solidFill>
              <a:srgbClr val="3399FF"/>
            </a:solidFill>
            <a:ln w="9525">
              <a:solidFill>
                <a:srgbClr val="FFFFFF"/>
              </a:solidFill>
              <a:miter lim="800000"/>
              <a:headEnd/>
              <a:tailEnd/>
            </a:ln>
          </p:spPr>
          <p:txBody>
            <a:bodyPr/>
            <a:lstStyle/>
            <a:p>
              <a:pPr eaLnBrk="0" hangingPunct="0"/>
              <a:r>
                <a:rPr kumimoji="0" lang="en-US" altLang="zh-CN" sz="1400">
                  <a:solidFill>
                    <a:srgbClr val="FF0000"/>
                  </a:solidFill>
                  <a:latin typeface="华文新魏" pitchFamily="2" charset="-122"/>
                  <a:ea typeface="华文新魏" pitchFamily="2" charset="-122"/>
                </a:rPr>
                <a:t>MMU</a:t>
              </a:r>
            </a:p>
          </p:txBody>
        </p:sp>
        <p:sp>
          <p:nvSpPr>
            <p:cNvPr id="59439" name="Text Box 47"/>
            <p:cNvSpPr txBox="1">
              <a:spLocks noChangeArrowheads="1"/>
            </p:cNvSpPr>
            <p:nvPr/>
          </p:nvSpPr>
          <p:spPr bwMode="auto">
            <a:xfrm>
              <a:off x="2455" y="1458"/>
              <a:ext cx="564" cy="204"/>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②</a:t>
              </a:r>
              <a:r>
                <a:rPr kumimoji="0" lang="zh-CN" altLang="en-US" sz="1200">
                  <a:solidFill>
                    <a:srgbClr val="FF0000"/>
                  </a:solidFill>
                  <a:latin typeface="华文新魏" pitchFamily="2" charset="-122"/>
                  <a:ea typeface="华文新魏" pitchFamily="2" charset="-122"/>
                </a:rPr>
                <a:t>查快表</a:t>
              </a:r>
            </a:p>
          </p:txBody>
        </p:sp>
        <p:sp>
          <p:nvSpPr>
            <p:cNvPr id="59440" name="Line 48"/>
            <p:cNvSpPr>
              <a:spLocks noChangeShapeType="1"/>
            </p:cNvSpPr>
            <p:nvPr/>
          </p:nvSpPr>
          <p:spPr bwMode="auto">
            <a:xfrm>
              <a:off x="1797" y="1662"/>
              <a:ext cx="1128" cy="0"/>
            </a:xfrm>
            <a:prstGeom prst="line">
              <a:avLst/>
            </a:prstGeom>
            <a:noFill/>
            <a:ln w="9525">
              <a:solidFill>
                <a:srgbClr val="000000"/>
              </a:solidFill>
              <a:round/>
              <a:headEnd/>
              <a:tailEnd type="triangle" w="med" len="med"/>
            </a:ln>
          </p:spPr>
          <p:txBody>
            <a:bodyPr/>
            <a:lstStyle/>
            <a:p>
              <a:endParaRPr lang="zh-CN" altLang="en-US"/>
            </a:p>
          </p:txBody>
        </p:sp>
        <p:grpSp>
          <p:nvGrpSpPr>
            <p:cNvPr id="59441" name="Group 49"/>
            <p:cNvGrpSpPr>
              <a:grpSpLocks/>
            </p:cNvGrpSpPr>
            <p:nvPr/>
          </p:nvGrpSpPr>
          <p:grpSpPr bwMode="auto">
            <a:xfrm>
              <a:off x="2925" y="1355"/>
              <a:ext cx="375" cy="615"/>
              <a:chOff x="6300" y="2376"/>
              <a:chExt cx="720" cy="936"/>
            </a:xfrm>
          </p:grpSpPr>
          <p:sp>
            <p:nvSpPr>
              <p:cNvPr id="59486" name="Text Box 50"/>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p>
                <a:pPr eaLnBrk="0" hangingPunct="0"/>
                <a:endParaRPr kumimoji="0" lang="zh-CN" altLang="zh-CN" sz="700">
                  <a:solidFill>
                    <a:srgbClr val="FF0000"/>
                  </a:solidFill>
                  <a:latin typeface="华文新魏" pitchFamily="2" charset="-122"/>
                  <a:ea typeface="华文新魏" pitchFamily="2" charset="-122"/>
                </a:endParaRPr>
              </a:p>
            </p:txBody>
          </p:sp>
          <p:sp>
            <p:nvSpPr>
              <p:cNvPr id="59487" name="Line 51"/>
              <p:cNvSpPr>
                <a:spLocks noChangeShapeType="1"/>
              </p:cNvSpPr>
              <p:nvPr/>
            </p:nvSpPr>
            <p:spPr bwMode="auto">
              <a:xfrm>
                <a:off x="6300" y="2532"/>
                <a:ext cx="720" cy="0"/>
              </a:xfrm>
              <a:prstGeom prst="line">
                <a:avLst/>
              </a:prstGeom>
              <a:noFill/>
              <a:ln w="9525">
                <a:solidFill>
                  <a:srgbClr val="000000"/>
                </a:solidFill>
                <a:round/>
                <a:headEnd/>
                <a:tailEnd/>
              </a:ln>
            </p:spPr>
            <p:txBody>
              <a:bodyPr/>
              <a:lstStyle/>
              <a:p>
                <a:endParaRPr lang="zh-CN" altLang="en-US"/>
              </a:p>
            </p:txBody>
          </p:sp>
          <p:sp>
            <p:nvSpPr>
              <p:cNvPr id="59488" name="Line 52"/>
              <p:cNvSpPr>
                <a:spLocks noChangeShapeType="1"/>
              </p:cNvSpPr>
              <p:nvPr/>
            </p:nvSpPr>
            <p:spPr bwMode="auto">
              <a:xfrm>
                <a:off x="6300" y="2688"/>
                <a:ext cx="720" cy="0"/>
              </a:xfrm>
              <a:prstGeom prst="line">
                <a:avLst/>
              </a:prstGeom>
              <a:noFill/>
              <a:ln w="9525">
                <a:solidFill>
                  <a:srgbClr val="000000"/>
                </a:solidFill>
                <a:round/>
                <a:headEnd/>
                <a:tailEnd/>
              </a:ln>
            </p:spPr>
            <p:txBody>
              <a:bodyPr/>
              <a:lstStyle/>
              <a:p>
                <a:endParaRPr lang="zh-CN" altLang="en-US"/>
              </a:p>
            </p:txBody>
          </p:sp>
          <p:sp>
            <p:nvSpPr>
              <p:cNvPr id="59489" name="Line 53"/>
              <p:cNvSpPr>
                <a:spLocks noChangeShapeType="1"/>
              </p:cNvSpPr>
              <p:nvPr/>
            </p:nvSpPr>
            <p:spPr bwMode="auto">
              <a:xfrm>
                <a:off x="6300" y="2844"/>
                <a:ext cx="720" cy="0"/>
              </a:xfrm>
              <a:prstGeom prst="line">
                <a:avLst/>
              </a:prstGeom>
              <a:noFill/>
              <a:ln w="9525">
                <a:solidFill>
                  <a:srgbClr val="000000"/>
                </a:solidFill>
                <a:round/>
                <a:headEnd/>
                <a:tailEnd/>
              </a:ln>
            </p:spPr>
            <p:txBody>
              <a:bodyPr/>
              <a:lstStyle/>
              <a:p>
                <a:endParaRPr lang="zh-CN" altLang="en-US"/>
              </a:p>
            </p:txBody>
          </p:sp>
          <p:sp>
            <p:nvSpPr>
              <p:cNvPr id="59490" name="Line 54"/>
              <p:cNvSpPr>
                <a:spLocks noChangeShapeType="1"/>
              </p:cNvSpPr>
              <p:nvPr/>
            </p:nvSpPr>
            <p:spPr bwMode="auto">
              <a:xfrm>
                <a:off x="6300" y="3000"/>
                <a:ext cx="720" cy="0"/>
              </a:xfrm>
              <a:prstGeom prst="line">
                <a:avLst/>
              </a:prstGeom>
              <a:noFill/>
              <a:ln w="9525">
                <a:solidFill>
                  <a:srgbClr val="000000"/>
                </a:solidFill>
                <a:round/>
                <a:headEnd/>
                <a:tailEnd/>
              </a:ln>
            </p:spPr>
            <p:txBody>
              <a:bodyPr/>
              <a:lstStyle/>
              <a:p>
                <a:endParaRPr lang="zh-CN" altLang="en-US"/>
              </a:p>
            </p:txBody>
          </p:sp>
          <p:sp>
            <p:nvSpPr>
              <p:cNvPr id="59491" name="Line 55"/>
              <p:cNvSpPr>
                <a:spLocks noChangeShapeType="1"/>
              </p:cNvSpPr>
              <p:nvPr/>
            </p:nvSpPr>
            <p:spPr bwMode="auto">
              <a:xfrm>
                <a:off x="6660" y="2376"/>
                <a:ext cx="0" cy="936"/>
              </a:xfrm>
              <a:prstGeom prst="line">
                <a:avLst/>
              </a:prstGeom>
              <a:noFill/>
              <a:ln w="9525">
                <a:solidFill>
                  <a:srgbClr val="000000"/>
                </a:solidFill>
                <a:round/>
                <a:headEnd/>
                <a:tailEnd/>
              </a:ln>
            </p:spPr>
            <p:txBody>
              <a:bodyPr/>
              <a:lstStyle/>
              <a:p>
                <a:endParaRPr lang="zh-CN" altLang="en-US"/>
              </a:p>
            </p:txBody>
          </p:sp>
        </p:grpSp>
        <p:sp>
          <p:nvSpPr>
            <p:cNvPr id="59442" name="Text Box 56"/>
            <p:cNvSpPr txBox="1">
              <a:spLocks noChangeArrowheads="1"/>
            </p:cNvSpPr>
            <p:nvPr/>
          </p:nvSpPr>
          <p:spPr bwMode="auto">
            <a:xfrm>
              <a:off x="3112" y="2072"/>
              <a:ext cx="448" cy="203"/>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③</a:t>
              </a:r>
              <a:r>
                <a:rPr kumimoji="0" lang="zh-CN" altLang="en-US" sz="1200">
                  <a:solidFill>
                    <a:srgbClr val="FF0000"/>
                  </a:solidFill>
                  <a:latin typeface="华文新魏" pitchFamily="2" charset="-122"/>
                  <a:ea typeface="华文新魏" pitchFamily="2" charset="-122"/>
                </a:rPr>
                <a:t>命中</a:t>
              </a:r>
            </a:p>
          </p:txBody>
        </p:sp>
        <p:sp>
          <p:nvSpPr>
            <p:cNvPr id="59443" name="Line 57"/>
            <p:cNvSpPr>
              <a:spLocks noChangeShapeType="1"/>
            </p:cNvSpPr>
            <p:nvPr/>
          </p:nvSpPr>
          <p:spPr bwMode="auto">
            <a:xfrm>
              <a:off x="3112" y="1970"/>
              <a:ext cx="0" cy="306"/>
            </a:xfrm>
            <a:prstGeom prst="line">
              <a:avLst/>
            </a:prstGeom>
            <a:noFill/>
            <a:ln w="9525">
              <a:solidFill>
                <a:srgbClr val="000000"/>
              </a:solidFill>
              <a:round/>
              <a:headEnd/>
              <a:tailEnd/>
            </a:ln>
          </p:spPr>
          <p:txBody>
            <a:bodyPr/>
            <a:lstStyle/>
            <a:p>
              <a:endParaRPr lang="zh-CN" altLang="en-US"/>
            </a:p>
          </p:txBody>
        </p:sp>
        <p:sp>
          <p:nvSpPr>
            <p:cNvPr id="59444" name="Text Box 58"/>
            <p:cNvSpPr txBox="1">
              <a:spLocks noChangeArrowheads="1"/>
            </p:cNvSpPr>
            <p:nvPr/>
          </p:nvSpPr>
          <p:spPr bwMode="auto">
            <a:xfrm>
              <a:off x="2549" y="2378"/>
              <a:ext cx="563" cy="205"/>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④</a:t>
              </a:r>
              <a:r>
                <a:rPr kumimoji="0" lang="zh-CN" altLang="en-US" sz="1200">
                  <a:solidFill>
                    <a:srgbClr val="FF0000"/>
                  </a:solidFill>
                  <a:latin typeface="华文新魏" pitchFamily="2" charset="-122"/>
                  <a:ea typeface="华文新魏" pitchFamily="2" charset="-122"/>
                </a:rPr>
                <a:t>不命中</a:t>
              </a:r>
            </a:p>
          </p:txBody>
        </p:sp>
        <p:sp>
          <p:nvSpPr>
            <p:cNvPr id="59445" name="Line 59"/>
            <p:cNvSpPr>
              <a:spLocks noChangeShapeType="1"/>
            </p:cNvSpPr>
            <p:nvPr/>
          </p:nvSpPr>
          <p:spPr bwMode="auto">
            <a:xfrm>
              <a:off x="2549" y="2378"/>
              <a:ext cx="0" cy="1158"/>
            </a:xfrm>
            <a:prstGeom prst="line">
              <a:avLst/>
            </a:prstGeom>
            <a:noFill/>
            <a:ln w="9525">
              <a:solidFill>
                <a:srgbClr val="000000"/>
              </a:solidFill>
              <a:prstDash val="dash"/>
              <a:round/>
              <a:headEnd/>
              <a:tailEnd/>
            </a:ln>
          </p:spPr>
          <p:txBody>
            <a:bodyPr/>
            <a:lstStyle/>
            <a:p>
              <a:endParaRPr lang="zh-CN" altLang="en-US"/>
            </a:p>
          </p:txBody>
        </p:sp>
        <p:sp>
          <p:nvSpPr>
            <p:cNvPr id="59446" name="Line 60"/>
            <p:cNvSpPr>
              <a:spLocks noChangeShapeType="1"/>
            </p:cNvSpPr>
            <p:nvPr/>
          </p:nvSpPr>
          <p:spPr bwMode="auto">
            <a:xfrm flipH="1">
              <a:off x="2642" y="2276"/>
              <a:ext cx="470" cy="716"/>
            </a:xfrm>
            <a:prstGeom prst="line">
              <a:avLst/>
            </a:prstGeom>
            <a:noFill/>
            <a:ln w="9525">
              <a:solidFill>
                <a:srgbClr val="000000"/>
              </a:solidFill>
              <a:round/>
              <a:headEnd/>
              <a:tailEnd/>
            </a:ln>
          </p:spPr>
          <p:txBody>
            <a:bodyPr/>
            <a:lstStyle/>
            <a:p>
              <a:endParaRPr lang="zh-CN" altLang="en-US"/>
            </a:p>
          </p:txBody>
        </p:sp>
        <p:sp>
          <p:nvSpPr>
            <p:cNvPr id="59447" name="Line 61"/>
            <p:cNvSpPr>
              <a:spLocks noChangeShapeType="1"/>
            </p:cNvSpPr>
            <p:nvPr/>
          </p:nvSpPr>
          <p:spPr bwMode="auto">
            <a:xfrm>
              <a:off x="2642" y="1867"/>
              <a:ext cx="1034" cy="1329"/>
            </a:xfrm>
            <a:prstGeom prst="line">
              <a:avLst/>
            </a:prstGeom>
            <a:noFill/>
            <a:ln w="9525">
              <a:solidFill>
                <a:srgbClr val="000000"/>
              </a:solidFill>
              <a:round/>
              <a:headEnd/>
              <a:tailEnd/>
            </a:ln>
          </p:spPr>
          <p:txBody>
            <a:bodyPr/>
            <a:lstStyle/>
            <a:p>
              <a:endParaRPr lang="zh-CN" altLang="en-US"/>
            </a:p>
          </p:txBody>
        </p:sp>
        <p:sp>
          <p:nvSpPr>
            <p:cNvPr id="59448" name="Text Box 62"/>
            <p:cNvSpPr txBox="1">
              <a:spLocks noChangeArrowheads="1"/>
            </p:cNvSpPr>
            <p:nvPr/>
          </p:nvSpPr>
          <p:spPr bwMode="auto">
            <a:xfrm>
              <a:off x="2830" y="2890"/>
              <a:ext cx="680" cy="186"/>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⑤</a:t>
              </a:r>
              <a:r>
                <a:rPr kumimoji="0" lang="zh-CN" altLang="en-US" sz="1400">
                  <a:solidFill>
                    <a:srgbClr val="FF0000"/>
                  </a:solidFill>
                  <a:latin typeface="华文新魏" pitchFamily="2" charset="-122"/>
                  <a:ea typeface="华文新魏" pitchFamily="2" charset="-122"/>
                </a:rPr>
                <a:t>页表命中</a:t>
              </a:r>
            </a:p>
          </p:txBody>
        </p:sp>
        <p:sp>
          <p:nvSpPr>
            <p:cNvPr id="59449" name="Line 63"/>
            <p:cNvSpPr>
              <a:spLocks noChangeShapeType="1"/>
            </p:cNvSpPr>
            <p:nvPr/>
          </p:nvSpPr>
          <p:spPr bwMode="auto">
            <a:xfrm>
              <a:off x="2925" y="3094"/>
              <a:ext cx="845" cy="0"/>
            </a:xfrm>
            <a:prstGeom prst="line">
              <a:avLst/>
            </a:prstGeom>
            <a:noFill/>
            <a:ln w="9525">
              <a:solidFill>
                <a:srgbClr val="000000"/>
              </a:solidFill>
              <a:round/>
              <a:headEnd/>
              <a:tailEnd/>
            </a:ln>
          </p:spPr>
          <p:txBody>
            <a:bodyPr/>
            <a:lstStyle/>
            <a:p>
              <a:endParaRPr lang="zh-CN" altLang="en-US"/>
            </a:p>
          </p:txBody>
        </p:sp>
        <p:sp>
          <p:nvSpPr>
            <p:cNvPr id="59450" name="Text Box 64"/>
            <p:cNvSpPr txBox="1">
              <a:spLocks noChangeArrowheads="1"/>
            </p:cNvSpPr>
            <p:nvPr/>
          </p:nvSpPr>
          <p:spPr bwMode="auto">
            <a:xfrm>
              <a:off x="2830" y="3196"/>
              <a:ext cx="781" cy="200"/>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⑦</a:t>
              </a:r>
              <a:r>
                <a:rPr kumimoji="0" lang="zh-CN" altLang="en-US" sz="1400">
                  <a:solidFill>
                    <a:srgbClr val="FF0000"/>
                  </a:solidFill>
                  <a:latin typeface="华文新魏" pitchFamily="2" charset="-122"/>
                  <a:ea typeface="华文新魏" pitchFamily="2" charset="-122"/>
                </a:rPr>
                <a:t>发缺页中断</a:t>
              </a:r>
            </a:p>
          </p:txBody>
        </p:sp>
        <p:sp>
          <p:nvSpPr>
            <p:cNvPr id="59451" name="Line 65"/>
            <p:cNvSpPr>
              <a:spLocks noChangeShapeType="1"/>
            </p:cNvSpPr>
            <p:nvPr/>
          </p:nvSpPr>
          <p:spPr bwMode="auto">
            <a:xfrm>
              <a:off x="2925" y="3401"/>
              <a:ext cx="281" cy="0"/>
            </a:xfrm>
            <a:prstGeom prst="line">
              <a:avLst/>
            </a:prstGeom>
            <a:noFill/>
            <a:ln w="9525">
              <a:solidFill>
                <a:srgbClr val="000000"/>
              </a:solidFill>
              <a:round/>
              <a:headEnd/>
              <a:tailEnd/>
            </a:ln>
          </p:spPr>
          <p:txBody>
            <a:bodyPr/>
            <a:lstStyle/>
            <a:p>
              <a:endParaRPr lang="zh-CN" altLang="en-US"/>
            </a:p>
          </p:txBody>
        </p:sp>
        <p:sp>
          <p:nvSpPr>
            <p:cNvPr id="59452" name="Line 66"/>
            <p:cNvSpPr>
              <a:spLocks noChangeShapeType="1"/>
            </p:cNvSpPr>
            <p:nvPr/>
          </p:nvSpPr>
          <p:spPr bwMode="auto">
            <a:xfrm>
              <a:off x="2736" y="3298"/>
              <a:ext cx="189" cy="103"/>
            </a:xfrm>
            <a:prstGeom prst="line">
              <a:avLst/>
            </a:prstGeom>
            <a:noFill/>
            <a:ln w="9525">
              <a:solidFill>
                <a:srgbClr val="000000"/>
              </a:solidFill>
              <a:round/>
              <a:headEnd/>
              <a:tailEnd/>
            </a:ln>
          </p:spPr>
          <p:txBody>
            <a:bodyPr/>
            <a:lstStyle/>
            <a:p>
              <a:endParaRPr lang="zh-CN" altLang="en-US"/>
            </a:p>
          </p:txBody>
        </p:sp>
        <p:sp>
          <p:nvSpPr>
            <p:cNvPr id="59453" name="Text Box 67"/>
            <p:cNvSpPr txBox="1">
              <a:spLocks noChangeArrowheads="1"/>
            </p:cNvSpPr>
            <p:nvPr/>
          </p:nvSpPr>
          <p:spPr bwMode="auto">
            <a:xfrm>
              <a:off x="1891" y="3579"/>
              <a:ext cx="509" cy="261"/>
            </a:xfrm>
            <a:prstGeom prst="rect">
              <a:avLst/>
            </a:prstGeom>
            <a:solidFill>
              <a:srgbClr val="FFCC66"/>
            </a:solidFill>
            <a:ln w="9525">
              <a:solidFill>
                <a:srgbClr val="FFFFFF"/>
              </a:solidFill>
              <a:miter lim="800000"/>
              <a:headEnd/>
              <a:tailEnd/>
            </a:ln>
          </p:spPr>
          <p:txBody>
            <a:bodyPr/>
            <a:lstStyle/>
            <a:p>
              <a:pPr eaLnBrk="0" hangingPunct="0"/>
              <a:r>
                <a:rPr kumimoji="0" lang="en-US" altLang="zh-CN" sz="1400">
                  <a:solidFill>
                    <a:srgbClr val="FF0000"/>
                  </a:solidFill>
                  <a:latin typeface="华文新魏" pitchFamily="2" charset="-122"/>
                  <a:ea typeface="华文新魏" pitchFamily="2" charset="-122"/>
                </a:rPr>
                <a:t>⑧</a:t>
              </a:r>
              <a:r>
                <a:rPr kumimoji="0" lang="zh-CN" altLang="en-US" sz="1600">
                  <a:solidFill>
                    <a:srgbClr val="FF0000"/>
                  </a:solidFill>
                  <a:latin typeface="华文新魏" pitchFamily="2" charset="-122"/>
                  <a:ea typeface="华文新魏" pitchFamily="2" charset="-122"/>
                </a:rPr>
                <a:t>调页</a:t>
              </a:r>
            </a:p>
          </p:txBody>
        </p:sp>
        <p:sp>
          <p:nvSpPr>
            <p:cNvPr id="59454" name="Line 68"/>
            <p:cNvSpPr>
              <a:spLocks noChangeShapeType="1"/>
            </p:cNvSpPr>
            <p:nvPr/>
          </p:nvSpPr>
          <p:spPr bwMode="auto">
            <a:xfrm>
              <a:off x="1327" y="3842"/>
              <a:ext cx="1598" cy="0"/>
            </a:xfrm>
            <a:prstGeom prst="line">
              <a:avLst/>
            </a:prstGeom>
            <a:noFill/>
            <a:ln w="9525">
              <a:solidFill>
                <a:srgbClr val="000000"/>
              </a:solidFill>
              <a:round/>
              <a:headEnd/>
              <a:tailEnd/>
            </a:ln>
          </p:spPr>
          <p:txBody>
            <a:bodyPr/>
            <a:lstStyle/>
            <a:p>
              <a:endParaRPr lang="zh-CN" altLang="en-US"/>
            </a:p>
          </p:txBody>
        </p:sp>
        <p:sp>
          <p:nvSpPr>
            <p:cNvPr id="59455" name="Text Box 69"/>
            <p:cNvSpPr txBox="1">
              <a:spLocks noChangeArrowheads="1"/>
            </p:cNvSpPr>
            <p:nvPr/>
          </p:nvSpPr>
          <p:spPr bwMode="auto">
            <a:xfrm>
              <a:off x="1421" y="3298"/>
              <a:ext cx="470" cy="259"/>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⑨</a:t>
              </a:r>
              <a:r>
                <a:rPr kumimoji="0" lang="zh-CN" altLang="en-US" sz="1400">
                  <a:solidFill>
                    <a:srgbClr val="FF0000"/>
                  </a:solidFill>
                  <a:latin typeface="华文新魏" pitchFamily="2" charset="-122"/>
                  <a:ea typeface="华文新魏" pitchFamily="2" charset="-122"/>
                </a:rPr>
                <a:t>装入、改表</a:t>
              </a:r>
            </a:p>
          </p:txBody>
        </p:sp>
        <p:sp>
          <p:nvSpPr>
            <p:cNvPr id="59456" name="AutoShape 70"/>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headEnd/>
              <a:tailEnd/>
            </a:ln>
          </p:spPr>
          <p:txBody>
            <a:bodyPr/>
            <a:lstStyle/>
            <a:p>
              <a:endParaRPr lang="zh-CN" altLang="en-US"/>
            </a:p>
          </p:txBody>
        </p:sp>
        <p:grpSp>
          <p:nvGrpSpPr>
            <p:cNvPr id="59457" name="Group 71"/>
            <p:cNvGrpSpPr>
              <a:grpSpLocks/>
            </p:cNvGrpSpPr>
            <p:nvPr/>
          </p:nvGrpSpPr>
          <p:grpSpPr bwMode="auto">
            <a:xfrm>
              <a:off x="1985" y="2890"/>
              <a:ext cx="376" cy="613"/>
              <a:chOff x="6300" y="2376"/>
              <a:chExt cx="720" cy="936"/>
            </a:xfrm>
          </p:grpSpPr>
          <p:sp>
            <p:nvSpPr>
              <p:cNvPr id="59480" name="Text Box 72"/>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p>
                <a:pPr eaLnBrk="0" hangingPunct="0"/>
                <a:endParaRPr kumimoji="0" lang="zh-CN" altLang="zh-CN" sz="700">
                  <a:solidFill>
                    <a:srgbClr val="FF0000"/>
                  </a:solidFill>
                  <a:latin typeface="华文新魏" pitchFamily="2" charset="-122"/>
                  <a:ea typeface="华文新魏" pitchFamily="2" charset="-122"/>
                </a:endParaRPr>
              </a:p>
            </p:txBody>
          </p:sp>
          <p:sp>
            <p:nvSpPr>
              <p:cNvPr id="59481" name="Line 73"/>
              <p:cNvSpPr>
                <a:spLocks noChangeShapeType="1"/>
              </p:cNvSpPr>
              <p:nvPr/>
            </p:nvSpPr>
            <p:spPr bwMode="auto">
              <a:xfrm>
                <a:off x="6300" y="2532"/>
                <a:ext cx="720" cy="0"/>
              </a:xfrm>
              <a:prstGeom prst="line">
                <a:avLst/>
              </a:prstGeom>
              <a:noFill/>
              <a:ln w="9525">
                <a:solidFill>
                  <a:srgbClr val="000000"/>
                </a:solidFill>
                <a:round/>
                <a:headEnd/>
                <a:tailEnd/>
              </a:ln>
            </p:spPr>
            <p:txBody>
              <a:bodyPr/>
              <a:lstStyle/>
              <a:p>
                <a:endParaRPr lang="zh-CN" altLang="en-US"/>
              </a:p>
            </p:txBody>
          </p:sp>
          <p:sp>
            <p:nvSpPr>
              <p:cNvPr id="59482" name="Line 74"/>
              <p:cNvSpPr>
                <a:spLocks noChangeShapeType="1"/>
              </p:cNvSpPr>
              <p:nvPr/>
            </p:nvSpPr>
            <p:spPr bwMode="auto">
              <a:xfrm>
                <a:off x="6300" y="2688"/>
                <a:ext cx="720" cy="0"/>
              </a:xfrm>
              <a:prstGeom prst="line">
                <a:avLst/>
              </a:prstGeom>
              <a:noFill/>
              <a:ln w="9525">
                <a:solidFill>
                  <a:srgbClr val="000000"/>
                </a:solidFill>
                <a:round/>
                <a:headEnd/>
                <a:tailEnd/>
              </a:ln>
            </p:spPr>
            <p:txBody>
              <a:bodyPr/>
              <a:lstStyle/>
              <a:p>
                <a:endParaRPr lang="zh-CN" altLang="en-US"/>
              </a:p>
            </p:txBody>
          </p:sp>
          <p:sp>
            <p:nvSpPr>
              <p:cNvPr id="59483" name="Line 75"/>
              <p:cNvSpPr>
                <a:spLocks noChangeShapeType="1"/>
              </p:cNvSpPr>
              <p:nvPr/>
            </p:nvSpPr>
            <p:spPr bwMode="auto">
              <a:xfrm>
                <a:off x="6300" y="2844"/>
                <a:ext cx="720" cy="0"/>
              </a:xfrm>
              <a:prstGeom prst="line">
                <a:avLst/>
              </a:prstGeom>
              <a:noFill/>
              <a:ln w="9525">
                <a:solidFill>
                  <a:srgbClr val="000000"/>
                </a:solidFill>
                <a:round/>
                <a:headEnd/>
                <a:tailEnd/>
              </a:ln>
            </p:spPr>
            <p:txBody>
              <a:bodyPr/>
              <a:lstStyle/>
              <a:p>
                <a:endParaRPr lang="zh-CN" altLang="en-US"/>
              </a:p>
            </p:txBody>
          </p:sp>
          <p:sp>
            <p:nvSpPr>
              <p:cNvPr id="59484" name="Line 76"/>
              <p:cNvSpPr>
                <a:spLocks noChangeShapeType="1"/>
              </p:cNvSpPr>
              <p:nvPr/>
            </p:nvSpPr>
            <p:spPr bwMode="auto">
              <a:xfrm>
                <a:off x="6300" y="3000"/>
                <a:ext cx="720" cy="0"/>
              </a:xfrm>
              <a:prstGeom prst="line">
                <a:avLst/>
              </a:prstGeom>
              <a:noFill/>
              <a:ln w="9525">
                <a:solidFill>
                  <a:srgbClr val="000000"/>
                </a:solidFill>
                <a:round/>
                <a:headEnd/>
                <a:tailEnd/>
              </a:ln>
            </p:spPr>
            <p:txBody>
              <a:bodyPr/>
              <a:lstStyle/>
              <a:p>
                <a:endParaRPr lang="zh-CN" altLang="en-US"/>
              </a:p>
            </p:txBody>
          </p:sp>
          <p:sp>
            <p:nvSpPr>
              <p:cNvPr id="59485" name="Line 77"/>
              <p:cNvSpPr>
                <a:spLocks noChangeShapeType="1"/>
              </p:cNvSpPr>
              <p:nvPr/>
            </p:nvSpPr>
            <p:spPr bwMode="auto">
              <a:xfrm>
                <a:off x="6660" y="2376"/>
                <a:ext cx="0" cy="936"/>
              </a:xfrm>
              <a:prstGeom prst="line">
                <a:avLst/>
              </a:prstGeom>
              <a:noFill/>
              <a:ln w="9525">
                <a:solidFill>
                  <a:srgbClr val="000000"/>
                </a:solidFill>
                <a:round/>
                <a:headEnd/>
                <a:tailEnd/>
              </a:ln>
            </p:spPr>
            <p:txBody>
              <a:bodyPr/>
              <a:lstStyle/>
              <a:p>
                <a:endParaRPr lang="zh-CN" altLang="en-US"/>
              </a:p>
            </p:txBody>
          </p:sp>
        </p:grpSp>
        <p:sp>
          <p:nvSpPr>
            <p:cNvPr id="59458" name="Text Box 78"/>
            <p:cNvSpPr txBox="1">
              <a:spLocks noChangeArrowheads="1"/>
            </p:cNvSpPr>
            <p:nvPr/>
          </p:nvSpPr>
          <p:spPr bwMode="auto">
            <a:xfrm>
              <a:off x="1704" y="1867"/>
              <a:ext cx="562" cy="205"/>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④</a:t>
              </a:r>
              <a:r>
                <a:rPr kumimoji="0" lang="zh-CN" altLang="en-US" sz="1400">
                  <a:solidFill>
                    <a:srgbClr val="FF0000"/>
                  </a:solidFill>
                  <a:latin typeface="华文新魏" pitchFamily="2" charset="-122"/>
                  <a:ea typeface="华文新魏" pitchFamily="2" charset="-122"/>
                </a:rPr>
                <a:t>查页表</a:t>
              </a:r>
            </a:p>
          </p:txBody>
        </p:sp>
        <p:sp>
          <p:nvSpPr>
            <p:cNvPr id="59459" name="Line 79"/>
            <p:cNvSpPr>
              <a:spLocks noChangeShapeType="1"/>
            </p:cNvSpPr>
            <p:nvPr/>
          </p:nvSpPr>
          <p:spPr bwMode="auto">
            <a:xfrm>
              <a:off x="1704" y="1458"/>
              <a:ext cx="0" cy="1636"/>
            </a:xfrm>
            <a:prstGeom prst="line">
              <a:avLst/>
            </a:prstGeom>
            <a:noFill/>
            <a:ln w="9525">
              <a:solidFill>
                <a:srgbClr val="000000"/>
              </a:solidFill>
              <a:round/>
              <a:headEnd/>
              <a:tailEnd/>
            </a:ln>
          </p:spPr>
          <p:txBody>
            <a:bodyPr/>
            <a:lstStyle/>
            <a:p>
              <a:endParaRPr lang="zh-CN" altLang="en-US"/>
            </a:p>
          </p:txBody>
        </p:sp>
        <p:sp>
          <p:nvSpPr>
            <p:cNvPr id="59460" name="Line 80"/>
            <p:cNvSpPr>
              <a:spLocks noChangeShapeType="1"/>
            </p:cNvSpPr>
            <p:nvPr/>
          </p:nvSpPr>
          <p:spPr bwMode="auto">
            <a:xfrm>
              <a:off x="2079" y="1458"/>
              <a:ext cx="0" cy="409"/>
            </a:xfrm>
            <a:prstGeom prst="line">
              <a:avLst/>
            </a:prstGeom>
            <a:noFill/>
            <a:ln w="9525">
              <a:solidFill>
                <a:srgbClr val="000000"/>
              </a:solidFill>
              <a:round/>
              <a:headEnd/>
              <a:tailEnd/>
            </a:ln>
          </p:spPr>
          <p:txBody>
            <a:bodyPr/>
            <a:lstStyle/>
            <a:p>
              <a:endParaRPr lang="zh-CN" altLang="en-US"/>
            </a:p>
          </p:txBody>
        </p:sp>
        <p:sp>
          <p:nvSpPr>
            <p:cNvPr id="59461" name="Line 81"/>
            <p:cNvSpPr>
              <a:spLocks noChangeShapeType="1"/>
            </p:cNvSpPr>
            <p:nvPr/>
          </p:nvSpPr>
          <p:spPr bwMode="auto">
            <a:xfrm>
              <a:off x="2079" y="1867"/>
              <a:ext cx="563" cy="0"/>
            </a:xfrm>
            <a:prstGeom prst="line">
              <a:avLst/>
            </a:prstGeom>
            <a:noFill/>
            <a:ln w="9525">
              <a:solidFill>
                <a:srgbClr val="000000"/>
              </a:solidFill>
              <a:round/>
              <a:headEnd/>
              <a:tailEnd/>
            </a:ln>
          </p:spPr>
          <p:txBody>
            <a:bodyPr/>
            <a:lstStyle/>
            <a:p>
              <a:endParaRPr lang="zh-CN" altLang="en-US"/>
            </a:p>
          </p:txBody>
        </p:sp>
        <p:sp>
          <p:nvSpPr>
            <p:cNvPr id="59462" name="Text Box 82"/>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运行进程页表基址</a:t>
              </a:r>
            </a:p>
          </p:txBody>
        </p:sp>
        <p:sp>
          <p:nvSpPr>
            <p:cNvPr id="59463" name="Text Box 83"/>
            <p:cNvSpPr txBox="1">
              <a:spLocks noChangeArrowheads="1"/>
            </p:cNvSpPr>
            <p:nvPr/>
          </p:nvSpPr>
          <p:spPr bwMode="auto">
            <a:xfrm>
              <a:off x="3488" y="1847"/>
              <a:ext cx="679" cy="214"/>
            </a:xfrm>
            <a:prstGeom prst="rect">
              <a:avLst/>
            </a:prstGeom>
            <a:solidFill>
              <a:srgbClr val="FFCC66"/>
            </a:solidFill>
            <a:ln w="9525">
              <a:solidFill>
                <a:srgbClr val="FFFFFF"/>
              </a:solidFill>
              <a:miter lim="800000"/>
              <a:headEnd/>
              <a:tailEnd/>
            </a:ln>
          </p:spPr>
          <p:txBody>
            <a:bodyPr/>
            <a:lstStyle/>
            <a:p>
              <a:pPr eaLnBrk="0" hangingPunct="0"/>
              <a:r>
                <a:rPr kumimoji="0" lang="en-US" altLang="zh-CN" sz="1200">
                  <a:solidFill>
                    <a:srgbClr val="FF0000"/>
                  </a:solidFill>
                  <a:latin typeface="华文新魏" pitchFamily="2" charset="-122"/>
                  <a:ea typeface="华文新魏" pitchFamily="2" charset="-122"/>
                </a:rPr>
                <a:t>⑥</a:t>
              </a:r>
              <a:r>
                <a:rPr kumimoji="0" lang="zh-CN" altLang="en-US" sz="1400">
                  <a:solidFill>
                    <a:srgbClr val="FF0000"/>
                  </a:solidFill>
                  <a:latin typeface="华文新魏" pitchFamily="2" charset="-122"/>
                  <a:ea typeface="华文新魏" pitchFamily="2" charset="-122"/>
                </a:rPr>
                <a:t>装入快表</a:t>
              </a:r>
            </a:p>
          </p:txBody>
        </p:sp>
        <p:sp>
          <p:nvSpPr>
            <p:cNvPr id="59464" name="Text Box 84"/>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运行进</a:t>
              </a:r>
            </a:p>
            <a:p>
              <a:pPr eaLnBrk="0" hangingPunct="0"/>
              <a:r>
                <a:rPr kumimoji="0" lang="zh-CN" altLang="en-US" sz="1400">
                  <a:solidFill>
                    <a:srgbClr val="FF0000"/>
                  </a:solidFill>
                  <a:latin typeface="华文新魏" pitchFamily="2" charset="-122"/>
                  <a:ea typeface="华文新魏" pitchFamily="2" charset="-122"/>
                </a:rPr>
                <a:t>程映象</a:t>
              </a:r>
            </a:p>
          </p:txBody>
        </p:sp>
        <p:sp>
          <p:nvSpPr>
            <p:cNvPr id="59465" name="Line 85"/>
            <p:cNvSpPr>
              <a:spLocks noChangeShapeType="1"/>
            </p:cNvSpPr>
            <p:nvPr/>
          </p:nvSpPr>
          <p:spPr bwMode="auto">
            <a:xfrm>
              <a:off x="4709" y="2378"/>
              <a:ext cx="470" cy="0"/>
            </a:xfrm>
            <a:prstGeom prst="line">
              <a:avLst/>
            </a:prstGeom>
            <a:noFill/>
            <a:ln w="9525">
              <a:solidFill>
                <a:srgbClr val="000000"/>
              </a:solidFill>
              <a:round/>
              <a:headEnd/>
              <a:tailEnd/>
            </a:ln>
          </p:spPr>
          <p:txBody>
            <a:bodyPr/>
            <a:lstStyle/>
            <a:p>
              <a:endParaRPr lang="zh-CN" altLang="en-US"/>
            </a:p>
          </p:txBody>
        </p:sp>
        <p:sp>
          <p:nvSpPr>
            <p:cNvPr id="59466" name="Line 86"/>
            <p:cNvSpPr>
              <a:spLocks noChangeShapeType="1"/>
            </p:cNvSpPr>
            <p:nvPr/>
          </p:nvSpPr>
          <p:spPr bwMode="auto">
            <a:xfrm>
              <a:off x="4709" y="2583"/>
              <a:ext cx="470" cy="0"/>
            </a:xfrm>
            <a:prstGeom prst="line">
              <a:avLst/>
            </a:prstGeom>
            <a:noFill/>
            <a:ln w="9525">
              <a:solidFill>
                <a:srgbClr val="000000"/>
              </a:solidFill>
              <a:round/>
              <a:headEnd/>
              <a:tailEnd/>
            </a:ln>
          </p:spPr>
          <p:txBody>
            <a:bodyPr/>
            <a:lstStyle/>
            <a:p>
              <a:endParaRPr lang="zh-CN" altLang="en-US"/>
            </a:p>
          </p:txBody>
        </p:sp>
        <p:sp>
          <p:nvSpPr>
            <p:cNvPr id="59467" name="Line 87"/>
            <p:cNvSpPr>
              <a:spLocks noChangeShapeType="1"/>
            </p:cNvSpPr>
            <p:nvPr/>
          </p:nvSpPr>
          <p:spPr bwMode="auto">
            <a:xfrm flipV="1">
              <a:off x="3488" y="1662"/>
              <a:ext cx="0" cy="1432"/>
            </a:xfrm>
            <a:prstGeom prst="line">
              <a:avLst/>
            </a:prstGeom>
            <a:noFill/>
            <a:ln w="9525">
              <a:solidFill>
                <a:srgbClr val="000000"/>
              </a:solidFill>
              <a:round/>
              <a:headEnd/>
              <a:tailEnd/>
            </a:ln>
          </p:spPr>
          <p:txBody>
            <a:bodyPr/>
            <a:lstStyle/>
            <a:p>
              <a:endParaRPr lang="zh-CN" altLang="en-US"/>
            </a:p>
          </p:txBody>
        </p:sp>
        <p:sp>
          <p:nvSpPr>
            <p:cNvPr id="59468" name="Text Box 88"/>
            <p:cNvSpPr txBox="1">
              <a:spLocks noChangeArrowheads="1"/>
            </p:cNvSpPr>
            <p:nvPr/>
          </p:nvSpPr>
          <p:spPr bwMode="auto">
            <a:xfrm>
              <a:off x="2266" y="947"/>
              <a:ext cx="950" cy="205"/>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进程切换时装入</a:t>
              </a:r>
            </a:p>
          </p:txBody>
        </p:sp>
        <p:sp>
          <p:nvSpPr>
            <p:cNvPr id="59469" name="Line 89"/>
            <p:cNvSpPr>
              <a:spLocks noChangeShapeType="1"/>
            </p:cNvSpPr>
            <p:nvPr/>
          </p:nvSpPr>
          <p:spPr bwMode="auto">
            <a:xfrm>
              <a:off x="2455" y="1152"/>
              <a:ext cx="0" cy="920"/>
            </a:xfrm>
            <a:prstGeom prst="line">
              <a:avLst/>
            </a:prstGeom>
            <a:noFill/>
            <a:ln w="9525">
              <a:solidFill>
                <a:srgbClr val="000000"/>
              </a:solidFill>
              <a:round/>
              <a:headEnd/>
              <a:tailEnd type="triangle" w="med" len="med"/>
            </a:ln>
          </p:spPr>
          <p:txBody>
            <a:bodyPr/>
            <a:lstStyle/>
            <a:p>
              <a:endParaRPr lang="zh-CN" altLang="en-US"/>
            </a:p>
          </p:txBody>
        </p:sp>
        <p:sp>
          <p:nvSpPr>
            <p:cNvPr id="59470" name="Text Box 90"/>
            <p:cNvSpPr txBox="1">
              <a:spLocks noChangeArrowheads="1"/>
            </p:cNvSpPr>
            <p:nvPr/>
          </p:nvSpPr>
          <p:spPr bwMode="auto">
            <a:xfrm>
              <a:off x="3676" y="2173"/>
              <a:ext cx="596" cy="179"/>
            </a:xfrm>
            <a:prstGeom prst="rect">
              <a:avLst/>
            </a:prstGeom>
            <a:solidFill>
              <a:srgbClr val="3399FF"/>
            </a:solidFill>
            <a:ln w="9525">
              <a:solidFill>
                <a:srgbClr val="FFFFFF"/>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物理地址</a:t>
              </a:r>
            </a:p>
          </p:txBody>
        </p:sp>
        <p:sp>
          <p:nvSpPr>
            <p:cNvPr id="59471" name="Text Box 91"/>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页框</a:t>
              </a:r>
              <a:r>
                <a:rPr kumimoji="0" lang="zh-CN" altLang="en-US" sz="1200">
                  <a:solidFill>
                    <a:srgbClr val="FF0000"/>
                  </a:solidFill>
                  <a:latin typeface="华文新魏" pitchFamily="2" charset="-122"/>
                  <a:ea typeface="华文新魏" pitchFamily="2" charset="-122"/>
                </a:rPr>
                <a:t> </a:t>
              </a:r>
              <a:r>
                <a:rPr kumimoji="0" lang="zh-CN" altLang="en-US" sz="1400">
                  <a:solidFill>
                    <a:srgbClr val="FF0000"/>
                  </a:solidFill>
                  <a:latin typeface="华文新魏" pitchFamily="2" charset="-122"/>
                  <a:ea typeface="华文新魏" pitchFamily="2" charset="-122"/>
                </a:rPr>
                <a:t>页内地址</a:t>
              </a:r>
            </a:p>
          </p:txBody>
        </p:sp>
        <p:sp>
          <p:nvSpPr>
            <p:cNvPr id="59472" name="Line 92"/>
            <p:cNvSpPr>
              <a:spLocks noChangeShapeType="1"/>
            </p:cNvSpPr>
            <p:nvPr/>
          </p:nvSpPr>
          <p:spPr bwMode="auto">
            <a:xfrm>
              <a:off x="3864" y="2378"/>
              <a:ext cx="0" cy="205"/>
            </a:xfrm>
            <a:prstGeom prst="line">
              <a:avLst/>
            </a:prstGeom>
            <a:noFill/>
            <a:ln w="9525">
              <a:solidFill>
                <a:srgbClr val="000000"/>
              </a:solidFill>
              <a:round/>
              <a:headEnd/>
              <a:tailEnd/>
            </a:ln>
          </p:spPr>
          <p:txBody>
            <a:bodyPr/>
            <a:lstStyle/>
            <a:p>
              <a:endParaRPr lang="zh-CN" altLang="en-US"/>
            </a:p>
          </p:txBody>
        </p:sp>
        <p:sp>
          <p:nvSpPr>
            <p:cNvPr id="59473" name="Rectangle 93"/>
            <p:cNvSpPr>
              <a:spLocks noChangeArrowheads="1"/>
            </p:cNvSpPr>
            <p:nvPr/>
          </p:nvSpPr>
          <p:spPr bwMode="auto">
            <a:xfrm>
              <a:off x="1140" y="1254"/>
              <a:ext cx="187" cy="204"/>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59474" name="Text Box 94"/>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400">
                  <a:solidFill>
                    <a:srgbClr val="FF0000"/>
                  </a:solidFill>
                  <a:latin typeface="华文新魏" pitchFamily="2" charset="-122"/>
                  <a:ea typeface="华文新魏" pitchFamily="2" charset="-122"/>
                </a:rPr>
                <a:t>页号 页内地址</a:t>
              </a:r>
            </a:p>
          </p:txBody>
        </p:sp>
        <p:sp>
          <p:nvSpPr>
            <p:cNvPr id="59475" name="Line 95"/>
            <p:cNvSpPr>
              <a:spLocks noChangeShapeType="1"/>
            </p:cNvSpPr>
            <p:nvPr/>
          </p:nvSpPr>
          <p:spPr bwMode="auto">
            <a:xfrm>
              <a:off x="1891" y="1254"/>
              <a:ext cx="0" cy="204"/>
            </a:xfrm>
            <a:prstGeom prst="line">
              <a:avLst/>
            </a:prstGeom>
            <a:noFill/>
            <a:ln w="9525">
              <a:solidFill>
                <a:srgbClr val="000000"/>
              </a:solidFill>
              <a:round/>
              <a:headEnd/>
              <a:tailEnd/>
            </a:ln>
          </p:spPr>
          <p:txBody>
            <a:bodyPr/>
            <a:lstStyle/>
            <a:p>
              <a:endParaRPr lang="zh-CN" altLang="en-US"/>
            </a:p>
          </p:txBody>
        </p:sp>
        <p:sp>
          <p:nvSpPr>
            <p:cNvPr id="59476" name="Rectangle 96"/>
            <p:cNvSpPr>
              <a:spLocks noChangeArrowheads="1"/>
            </p:cNvSpPr>
            <p:nvPr/>
          </p:nvSpPr>
          <p:spPr bwMode="auto">
            <a:xfrm>
              <a:off x="670" y="947"/>
              <a:ext cx="281" cy="715"/>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59477" name="Line 97"/>
            <p:cNvSpPr>
              <a:spLocks noChangeShapeType="1"/>
            </p:cNvSpPr>
            <p:nvPr/>
          </p:nvSpPr>
          <p:spPr bwMode="auto">
            <a:xfrm>
              <a:off x="670" y="1254"/>
              <a:ext cx="281" cy="0"/>
            </a:xfrm>
            <a:prstGeom prst="line">
              <a:avLst/>
            </a:prstGeom>
            <a:noFill/>
            <a:ln w="9525">
              <a:solidFill>
                <a:srgbClr val="000000"/>
              </a:solidFill>
              <a:round/>
              <a:headEnd/>
              <a:tailEnd/>
            </a:ln>
          </p:spPr>
          <p:txBody>
            <a:bodyPr/>
            <a:lstStyle/>
            <a:p>
              <a:endParaRPr lang="zh-CN" altLang="en-US"/>
            </a:p>
          </p:txBody>
        </p:sp>
        <p:sp>
          <p:nvSpPr>
            <p:cNvPr id="59478" name="Line 98"/>
            <p:cNvSpPr>
              <a:spLocks noChangeShapeType="1"/>
            </p:cNvSpPr>
            <p:nvPr/>
          </p:nvSpPr>
          <p:spPr bwMode="auto">
            <a:xfrm>
              <a:off x="670" y="1458"/>
              <a:ext cx="281" cy="0"/>
            </a:xfrm>
            <a:prstGeom prst="line">
              <a:avLst/>
            </a:prstGeom>
            <a:noFill/>
            <a:ln w="9525">
              <a:solidFill>
                <a:srgbClr val="000000"/>
              </a:solidFill>
              <a:round/>
              <a:headEnd/>
              <a:tailEnd/>
            </a:ln>
          </p:spPr>
          <p:txBody>
            <a:bodyPr/>
            <a:lstStyle/>
            <a:p>
              <a:endParaRPr lang="zh-CN" altLang="en-US"/>
            </a:p>
          </p:txBody>
        </p:sp>
        <p:sp>
          <p:nvSpPr>
            <p:cNvPr id="59479" name="Line 99"/>
            <p:cNvSpPr>
              <a:spLocks noChangeShapeType="1"/>
            </p:cNvSpPr>
            <p:nvPr/>
          </p:nvSpPr>
          <p:spPr bwMode="auto">
            <a:xfrm>
              <a:off x="2549" y="3536"/>
              <a:ext cx="1879" cy="0"/>
            </a:xfrm>
            <a:prstGeom prst="line">
              <a:avLst/>
            </a:prstGeom>
            <a:noFill/>
            <a:ln w="9525">
              <a:solidFill>
                <a:srgbClr val="000000"/>
              </a:solidFill>
              <a:prstDash val="dash"/>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4572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(9)</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60419" name="Rectangle 3"/>
          <p:cNvSpPr>
            <a:spLocks noGrp="1" noChangeArrowheads="1"/>
          </p:cNvSpPr>
          <p:nvPr>
            <p:ph type="body" idx="1"/>
          </p:nvPr>
        </p:nvSpPr>
        <p:spPr>
          <a:xfrm>
            <a:off x="2133600" y="-1524000"/>
            <a:ext cx="8153400" cy="5486400"/>
          </a:xfrm>
        </p:spPr>
        <p:txBody>
          <a:bodyPr/>
          <a:lstStyle/>
          <a:p>
            <a:pPr eaLnBrk="1" hangingPunct="1">
              <a:buFontTx/>
              <a:buNone/>
            </a:pPr>
            <a:endParaRPr lang="en-US" altLang="zh-CN" sz="3600" smtClean="0"/>
          </a:p>
          <a:p>
            <a:pPr eaLnBrk="1" hangingPunct="1">
              <a:buFontTx/>
              <a:buNone/>
            </a:pPr>
            <a:endParaRPr lang="en-US" altLang="zh-CN" sz="3600" smtClean="0"/>
          </a:p>
        </p:txBody>
      </p:sp>
      <p:grpSp>
        <p:nvGrpSpPr>
          <p:cNvPr id="60420" name="Group 20"/>
          <p:cNvGrpSpPr>
            <a:grpSpLocks/>
          </p:cNvGrpSpPr>
          <p:nvPr/>
        </p:nvGrpSpPr>
        <p:grpSpPr bwMode="auto">
          <a:xfrm>
            <a:off x="1920875" y="1941513"/>
            <a:ext cx="6461125" cy="4383087"/>
            <a:chOff x="1162" y="1463"/>
            <a:chExt cx="4022" cy="2761"/>
          </a:xfrm>
        </p:grpSpPr>
        <p:sp>
          <p:nvSpPr>
            <p:cNvPr id="172038" name="Text Box 6"/>
            <p:cNvSpPr txBox="1">
              <a:spLocks noChangeArrowheads="1"/>
            </p:cNvSpPr>
            <p:nvPr/>
          </p:nvSpPr>
          <p:spPr bwMode="auto">
            <a:xfrm>
              <a:off x="1162" y="1674"/>
              <a:ext cx="710" cy="204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dirty="0">
                  <a:solidFill>
                    <a:srgbClr val="008000"/>
                  </a:solidFill>
                  <a:latin typeface="仿宋_GB2312" pitchFamily="49" charset="-122"/>
                </a:rPr>
                <a:t>全局请求分页虚存页面替换</a:t>
              </a:r>
            </a:p>
            <a:p>
              <a:pPr eaLnBrk="0" hangingPunct="0">
                <a:defRPr/>
              </a:pPr>
              <a:r>
                <a:rPr kumimoji="0" lang="zh-CN" altLang="en-US" sz="2800" b="1" dirty="0">
                  <a:solidFill>
                    <a:srgbClr val="008000"/>
                  </a:solidFill>
                  <a:latin typeface="仿宋_GB2312" pitchFamily="49" charset="-122"/>
                </a:rPr>
                <a:t>算法</a:t>
              </a:r>
            </a:p>
          </p:txBody>
        </p:sp>
        <p:sp>
          <p:nvSpPr>
            <p:cNvPr id="172040" name="Text Box 8"/>
            <p:cNvSpPr txBox="1">
              <a:spLocks noChangeArrowheads="1"/>
            </p:cNvSpPr>
            <p:nvPr/>
          </p:nvSpPr>
          <p:spPr bwMode="auto">
            <a:xfrm>
              <a:off x="2168" y="1662"/>
              <a:ext cx="887" cy="30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FCFS</a:t>
              </a:r>
            </a:p>
          </p:txBody>
        </p:sp>
        <p:sp>
          <p:nvSpPr>
            <p:cNvPr id="172041" name="Text Box 9"/>
            <p:cNvSpPr txBox="1">
              <a:spLocks noChangeArrowheads="1"/>
            </p:cNvSpPr>
            <p:nvPr/>
          </p:nvSpPr>
          <p:spPr bwMode="auto">
            <a:xfrm>
              <a:off x="2168" y="2173"/>
              <a:ext cx="887" cy="37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LRU</a:t>
              </a:r>
            </a:p>
          </p:txBody>
        </p:sp>
        <p:sp>
          <p:nvSpPr>
            <p:cNvPr id="172042" name="Text Box 10"/>
            <p:cNvSpPr txBox="1">
              <a:spLocks noChangeArrowheads="1"/>
            </p:cNvSpPr>
            <p:nvPr/>
          </p:nvSpPr>
          <p:spPr bwMode="auto">
            <a:xfrm>
              <a:off x="2112" y="3312"/>
              <a:ext cx="1065" cy="33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二次机会</a:t>
              </a:r>
            </a:p>
          </p:txBody>
        </p:sp>
        <p:sp>
          <p:nvSpPr>
            <p:cNvPr id="172043" name="Text Box 11"/>
            <p:cNvSpPr txBox="1">
              <a:spLocks noChangeArrowheads="1"/>
            </p:cNvSpPr>
            <p:nvPr/>
          </p:nvSpPr>
          <p:spPr bwMode="auto">
            <a:xfrm>
              <a:off x="2112" y="2736"/>
              <a:ext cx="1065" cy="38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时钟算法</a:t>
              </a:r>
            </a:p>
          </p:txBody>
        </p:sp>
        <p:sp>
          <p:nvSpPr>
            <p:cNvPr id="172044" name="Text Box 12"/>
            <p:cNvSpPr txBox="1">
              <a:spLocks noChangeArrowheads="1"/>
            </p:cNvSpPr>
            <p:nvPr/>
          </p:nvSpPr>
          <p:spPr bwMode="auto">
            <a:xfrm>
              <a:off x="3410" y="1463"/>
              <a:ext cx="1774" cy="108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dirty="0">
                  <a:solidFill>
                    <a:srgbClr val="008000"/>
                  </a:solidFill>
                  <a:latin typeface="仿宋_GB2312" pitchFamily="49" charset="-122"/>
                </a:rPr>
                <a:t>近   访问位法</a:t>
              </a:r>
              <a:r>
                <a:rPr kumimoji="0" lang="en-US" altLang="zh-CN" sz="2400" b="1" dirty="0">
                  <a:solidFill>
                    <a:srgbClr val="008000"/>
                  </a:solidFill>
                  <a:latin typeface="仿宋_GB2312" pitchFamily="49" charset="-122"/>
                </a:rPr>
                <a:t>NRU</a:t>
              </a:r>
            </a:p>
            <a:p>
              <a:pPr algn="just" eaLnBrk="0" hangingPunct="0">
                <a:defRPr/>
              </a:pPr>
              <a:r>
                <a:rPr kumimoji="0" lang="zh-CN" altLang="en-US" sz="2400" b="1" dirty="0">
                  <a:solidFill>
                    <a:srgbClr val="008000"/>
                  </a:solidFill>
                  <a:latin typeface="仿宋_GB2312" pitchFamily="49" charset="-122"/>
                </a:rPr>
                <a:t>似   多位计数器法</a:t>
              </a:r>
            </a:p>
            <a:p>
              <a:pPr algn="just" eaLnBrk="0" hangingPunct="0">
                <a:defRPr/>
              </a:pPr>
              <a:r>
                <a:rPr kumimoji="0" lang="zh-CN" altLang="en-US" sz="2400" b="1" dirty="0">
                  <a:solidFill>
                    <a:srgbClr val="008000"/>
                  </a:solidFill>
                  <a:latin typeface="仿宋_GB2312" pitchFamily="49" charset="-122"/>
                </a:rPr>
                <a:t>实   多位计时器法</a:t>
              </a:r>
            </a:p>
            <a:p>
              <a:pPr algn="just" eaLnBrk="0" hangingPunct="0">
                <a:defRPr/>
              </a:pPr>
              <a:r>
                <a:rPr kumimoji="0" lang="zh-CN" altLang="en-US" sz="2400" b="1" dirty="0">
                  <a:solidFill>
                    <a:srgbClr val="008000"/>
                  </a:solidFill>
                  <a:latin typeface="仿宋_GB2312" pitchFamily="49" charset="-122"/>
                </a:rPr>
                <a:t>现   老化算法</a:t>
              </a:r>
            </a:p>
            <a:p>
              <a:pPr algn="just" eaLnBrk="0" hangingPunct="0">
                <a:defRPr/>
              </a:pPr>
              <a:endParaRPr kumimoji="0" lang="en-US" altLang="zh-CN" sz="2400" b="1" dirty="0">
                <a:solidFill>
                  <a:srgbClr val="008000"/>
                </a:solidFill>
                <a:latin typeface="仿宋_GB2312" pitchFamily="49" charset="-122"/>
              </a:endParaRPr>
            </a:p>
          </p:txBody>
        </p:sp>
        <p:sp>
          <p:nvSpPr>
            <p:cNvPr id="172045" name="Line 13"/>
            <p:cNvSpPr>
              <a:spLocks noChangeShapeType="1"/>
            </p:cNvSpPr>
            <p:nvPr/>
          </p:nvSpPr>
          <p:spPr bwMode="auto">
            <a:xfrm flipV="1">
              <a:off x="3055" y="2324"/>
              <a:ext cx="355"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2046" name="AutoShape 14"/>
            <p:cNvSpPr>
              <a:spLocks/>
            </p:cNvSpPr>
            <p:nvPr/>
          </p:nvSpPr>
          <p:spPr bwMode="auto">
            <a:xfrm>
              <a:off x="1910" y="1538"/>
              <a:ext cx="185" cy="2590"/>
            </a:xfrm>
            <a:prstGeom prst="leftBrace">
              <a:avLst>
                <a:gd name="adj1" fmla="val 122772"/>
                <a:gd name="adj2" fmla="val 50000"/>
              </a:avLst>
            </a:prstGeom>
            <a:solidFill>
              <a:srgbClr val="CCFFCC"/>
            </a:solid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2048" name="Text Box 16"/>
            <p:cNvSpPr txBox="1">
              <a:spLocks noChangeArrowheads="1"/>
            </p:cNvSpPr>
            <p:nvPr/>
          </p:nvSpPr>
          <p:spPr bwMode="auto">
            <a:xfrm>
              <a:off x="3360" y="2640"/>
              <a:ext cx="1774" cy="5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访问位法、</a:t>
              </a:r>
            </a:p>
            <a:p>
              <a:pPr algn="just" eaLnBrk="0" hangingPunct="0">
                <a:defRPr/>
              </a:pPr>
              <a:r>
                <a:rPr kumimoji="0" lang="zh-CN" altLang="en-US" sz="2400" b="1">
                  <a:solidFill>
                    <a:srgbClr val="008000"/>
                  </a:solidFill>
                  <a:latin typeface="仿宋_GB2312" pitchFamily="49" charset="-122"/>
                </a:rPr>
                <a:t>访问位</a:t>
              </a:r>
              <a:r>
                <a:rPr kumimoji="0" lang="en-US" altLang="zh-CN" sz="2400" b="1">
                  <a:solidFill>
                    <a:srgbClr val="008000"/>
                  </a:solidFill>
                  <a:latin typeface="仿宋_GB2312" pitchFamily="49" charset="-122"/>
                </a:rPr>
                <a:t>+</a:t>
              </a:r>
              <a:r>
                <a:rPr kumimoji="0" lang="zh-CN" altLang="en-US" sz="2400" b="1">
                  <a:solidFill>
                    <a:srgbClr val="008000"/>
                  </a:solidFill>
                  <a:latin typeface="仿宋_GB2312" pitchFamily="49" charset="-122"/>
                </a:rPr>
                <a:t>修改位法</a:t>
              </a:r>
            </a:p>
          </p:txBody>
        </p:sp>
        <p:sp>
          <p:nvSpPr>
            <p:cNvPr id="172049" name="Line 17"/>
            <p:cNvSpPr>
              <a:spLocks noChangeShapeType="1"/>
            </p:cNvSpPr>
            <p:nvPr/>
          </p:nvSpPr>
          <p:spPr bwMode="auto">
            <a:xfrm>
              <a:off x="3744" y="1488"/>
              <a:ext cx="0" cy="1056"/>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sp>
          <p:nvSpPr>
            <p:cNvPr id="172050" name="Text Box 18"/>
            <p:cNvSpPr txBox="1">
              <a:spLocks noChangeArrowheads="1"/>
            </p:cNvSpPr>
            <p:nvPr/>
          </p:nvSpPr>
          <p:spPr bwMode="auto">
            <a:xfrm>
              <a:off x="2103" y="3888"/>
              <a:ext cx="1065" cy="33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OPT</a:t>
              </a:r>
            </a:p>
          </p:txBody>
        </p:sp>
        <p:sp>
          <p:nvSpPr>
            <p:cNvPr id="172051" name="Line 19"/>
            <p:cNvSpPr>
              <a:spLocks noChangeShapeType="1"/>
            </p:cNvSpPr>
            <p:nvPr/>
          </p:nvSpPr>
          <p:spPr bwMode="auto">
            <a:xfrm>
              <a:off x="3168" y="2928"/>
              <a:ext cx="192" cy="0"/>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gr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4572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(10)</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61443" name="Rectangle 3"/>
          <p:cNvSpPr>
            <a:spLocks noGrp="1" noChangeArrowheads="1"/>
          </p:cNvSpPr>
          <p:nvPr>
            <p:ph type="body" idx="1"/>
          </p:nvPr>
        </p:nvSpPr>
        <p:spPr>
          <a:xfrm>
            <a:off x="2133600" y="-1524000"/>
            <a:ext cx="8153400" cy="5486400"/>
          </a:xfrm>
        </p:spPr>
        <p:txBody>
          <a:bodyPr/>
          <a:lstStyle/>
          <a:p>
            <a:pPr eaLnBrk="1" hangingPunct="1">
              <a:buFontTx/>
              <a:buNone/>
            </a:pPr>
            <a:endParaRPr lang="en-US" altLang="zh-CN" sz="3600" smtClean="0"/>
          </a:p>
          <a:p>
            <a:pPr eaLnBrk="1" hangingPunct="1">
              <a:buFontTx/>
              <a:buNone/>
            </a:pPr>
            <a:endParaRPr lang="en-US" altLang="zh-CN" sz="3600" smtClean="0"/>
          </a:p>
        </p:txBody>
      </p:sp>
      <p:sp>
        <p:nvSpPr>
          <p:cNvPr id="439301" name="Text Box 5"/>
          <p:cNvSpPr txBox="1">
            <a:spLocks noChangeArrowheads="1"/>
          </p:cNvSpPr>
          <p:nvPr/>
        </p:nvSpPr>
        <p:spPr bwMode="auto">
          <a:xfrm>
            <a:off x="1920875" y="1412875"/>
            <a:ext cx="1139825" cy="33401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dirty="0">
                <a:solidFill>
                  <a:srgbClr val="008000"/>
                </a:solidFill>
                <a:latin typeface="仿宋_GB2312" pitchFamily="49" charset="-122"/>
              </a:rPr>
              <a:t>局部请求分页虚存页面替换</a:t>
            </a:r>
          </a:p>
          <a:p>
            <a:pPr eaLnBrk="0" hangingPunct="0">
              <a:defRPr/>
            </a:pPr>
            <a:r>
              <a:rPr kumimoji="0" lang="zh-CN" altLang="en-US" sz="2800" b="1" dirty="0">
                <a:solidFill>
                  <a:srgbClr val="008000"/>
                </a:solidFill>
                <a:latin typeface="仿宋_GB2312" pitchFamily="49" charset="-122"/>
              </a:rPr>
              <a:t>算法</a:t>
            </a:r>
          </a:p>
        </p:txBody>
      </p:sp>
      <p:sp>
        <p:nvSpPr>
          <p:cNvPr id="439302" name="Text Box 6"/>
          <p:cNvSpPr txBox="1">
            <a:spLocks noChangeArrowheads="1"/>
          </p:cNvSpPr>
          <p:nvPr/>
        </p:nvSpPr>
        <p:spPr bwMode="auto">
          <a:xfrm>
            <a:off x="3563938" y="1341438"/>
            <a:ext cx="1944687" cy="9048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lang="zh-CN" altLang="en-US" sz="2400">
                <a:solidFill>
                  <a:srgbClr val="008000"/>
                </a:solidFill>
                <a:ea typeface="宋体" pitchFamily="2" charset="-122"/>
              </a:rPr>
              <a:t>局部最佳页面替换算法 </a:t>
            </a:r>
          </a:p>
        </p:txBody>
      </p:sp>
      <p:sp>
        <p:nvSpPr>
          <p:cNvPr id="439304" name="Text Box 8"/>
          <p:cNvSpPr txBox="1">
            <a:spLocks noChangeArrowheads="1"/>
          </p:cNvSpPr>
          <p:nvPr/>
        </p:nvSpPr>
        <p:spPr bwMode="auto">
          <a:xfrm>
            <a:off x="3492500" y="2565400"/>
            <a:ext cx="1943100" cy="79216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spcBef>
                <a:spcPct val="20000"/>
              </a:spcBef>
              <a:defRPr/>
            </a:pPr>
            <a:r>
              <a:rPr lang="zh-CN" altLang="en-US" sz="2400">
                <a:solidFill>
                  <a:srgbClr val="008000"/>
                </a:solidFill>
                <a:ea typeface="宋体" pitchFamily="2" charset="-122"/>
              </a:rPr>
              <a:t>工作集置换算法 </a:t>
            </a:r>
          </a:p>
          <a:p>
            <a:pPr algn="just" eaLnBrk="0" hangingPunct="0">
              <a:defRPr/>
            </a:pPr>
            <a:endParaRPr kumimoji="0" lang="en-US" altLang="zh-CN" sz="2400" b="1">
              <a:solidFill>
                <a:srgbClr val="008000"/>
              </a:solidFill>
              <a:latin typeface="仿宋_GB2312" pitchFamily="49" charset="-122"/>
            </a:endParaRPr>
          </a:p>
        </p:txBody>
      </p:sp>
      <p:sp>
        <p:nvSpPr>
          <p:cNvPr id="439306" name="Text Box 10"/>
          <p:cNvSpPr txBox="1">
            <a:spLocks noChangeArrowheads="1"/>
          </p:cNvSpPr>
          <p:nvPr/>
        </p:nvSpPr>
        <p:spPr bwMode="auto">
          <a:xfrm>
            <a:off x="3446463" y="3860800"/>
            <a:ext cx="1989137" cy="79216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lang="zh-CN" altLang="en-US" sz="2400">
                <a:solidFill>
                  <a:srgbClr val="008000"/>
                </a:solidFill>
                <a:ea typeface="宋体" pitchFamily="2" charset="-122"/>
              </a:rPr>
              <a:t>模拟工作集替换算法</a:t>
            </a:r>
          </a:p>
        </p:txBody>
      </p:sp>
      <p:sp>
        <p:nvSpPr>
          <p:cNvPr id="439309" name="AutoShape 13"/>
          <p:cNvSpPr>
            <a:spLocks/>
          </p:cNvSpPr>
          <p:nvPr/>
        </p:nvSpPr>
        <p:spPr bwMode="auto">
          <a:xfrm>
            <a:off x="3122613" y="1447800"/>
            <a:ext cx="323850" cy="4724400"/>
          </a:xfrm>
          <a:prstGeom prst="leftBrace">
            <a:avLst>
              <a:gd name="adj1" fmla="val 121569"/>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439312" name="Text Box 16"/>
          <p:cNvSpPr txBox="1">
            <a:spLocks noChangeArrowheads="1"/>
          </p:cNvSpPr>
          <p:nvPr/>
        </p:nvSpPr>
        <p:spPr bwMode="auto">
          <a:xfrm>
            <a:off x="3432175" y="5300663"/>
            <a:ext cx="1860550" cy="87947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lang="zh-CN" altLang="en-US" sz="2400">
                <a:solidFill>
                  <a:srgbClr val="008000"/>
                </a:solidFill>
                <a:ea typeface="宋体" pitchFamily="2" charset="-122"/>
              </a:rPr>
              <a:t>缺页频率替换算法</a:t>
            </a:r>
          </a:p>
        </p:txBody>
      </p:sp>
    </p:spTree>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5334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(11)</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242691" name="Rectangle 3"/>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grpSp>
        <p:nvGrpSpPr>
          <p:cNvPr id="62468" name="Group 20"/>
          <p:cNvGrpSpPr>
            <a:grpSpLocks/>
          </p:cNvGrpSpPr>
          <p:nvPr/>
        </p:nvGrpSpPr>
        <p:grpSpPr bwMode="auto">
          <a:xfrm>
            <a:off x="1752600" y="1600200"/>
            <a:ext cx="7086600" cy="4498975"/>
            <a:chOff x="1104" y="1008"/>
            <a:chExt cx="4464" cy="2834"/>
          </a:xfrm>
        </p:grpSpPr>
        <p:sp>
          <p:nvSpPr>
            <p:cNvPr id="242693" name="Text Box 5"/>
            <p:cNvSpPr txBox="1">
              <a:spLocks noChangeArrowheads="1"/>
            </p:cNvSpPr>
            <p:nvPr/>
          </p:nvSpPr>
          <p:spPr bwMode="auto">
            <a:xfrm>
              <a:off x="1104" y="1428"/>
              <a:ext cx="696" cy="15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请求分段虚存原理</a:t>
              </a:r>
            </a:p>
          </p:txBody>
        </p:sp>
        <p:sp>
          <p:nvSpPr>
            <p:cNvPr id="242696" name="Text Box 8"/>
            <p:cNvSpPr txBox="1">
              <a:spLocks noChangeArrowheads="1"/>
            </p:cNvSpPr>
            <p:nvPr/>
          </p:nvSpPr>
          <p:spPr bwMode="auto">
            <a:xfrm>
              <a:off x="2084" y="1144"/>
              <a:ext cx="1161" cy="44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段 表</a:t>
              </a:r>
            </a:p>
          </p:txBody>
        </p:sp>
        <p:sp>
          <p:nvSpPr>
            <p:cNvPr id="242697" name="Text Box 9"/>
            <p:cNvSpPr txBox="1">
              <a:spLocks noChangeArrowheads="1"/>
            </p:cNvSpPr>
            <p:nvPr/>
          </p:nvSpPr>
          <p:spPr bwMode="auto">
            <a:xfrm>
              <a:off x="2094" y="2586"/>
              <a:ext cx="1218" cy="48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逻辑地址</a:t>
              </a:r>
            </a:p>
          </p:txBody>
        </p:sp>
        <p:sp>
          <p:nvSpPr>
            <p:cNvPr id="242699" name="Text Box 11"/>
            <p:cNvSpPr txBox="1">
              <a:spLocks noChangeArrowheads="1"/>
            </p:cNvSpPr>
            <p:nvPr/>
          </p:nvSpPr>
          <p:spPr bwMode="auto">
            <a:xfrm>
              <a:off x="2084" y="3354"/>
              <a:ext cx="1228" cy="48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地址转换</a:t>
              </a:r>
            </a:p>
          </p:txBody>
        </p:sp>
        <p:sp>
          <p:nvSpPr>
            <p:cNvPr id="242700" name="Text Box 12"/>
            <p:cNvSpPr txBox="1">
              <a:spLocks noChangeArrowheads="1"/>
            </p:cNvSpPr>
            <p:nvPr/>
          </p:nvSpPr>
          <p:spPr bwMode="auto">
            <a:xfrm>
              <a:off x="3600" y="2586"/>
              <a:ext cx="1626" cy="48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段号</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段内位移</a:t>
              </a:r>
            </a:p>
          </p:txBody>
        </p:sp>
        <p:sp>
          <p:nvSpPr>
            <p:cNvPr id="242701" name="Text Box 13"/>
            <p:cNvSpPr txBox="1">
              <a:spLocks noChangeArrowheads="1"/>
            </p:cNvSpPr>
            <p:nvPr/>
          </p:nvSpPr>
          <p:spPr bwMode="auto">
            <a:xfrm>
              <a:off x="3478" y="1008"/>
              <a:ext cx="2090" cy="76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dirty="0">
                  <a:solidFill>
                    <a:srgbClr val="008000"/>
                  </a:solidFill>
                  <a:latin typeface="仿宋_GB2312" pitchFamily="49" charset="-122"/>
                </a:rPr>
                <a:t>特征位、中断位、内存起址、其他</a:t>
              </a:r>
            </a:p>
          </p:txBody>
        </p:sp>
        <p:sp>
          <p:nvSpPr>
            <p:cNvPr id="242702" name="Line 14"/>
            <p:cNvSpPr>
              <a:spLocks noChangeShapeType="1"/>
            </p:cNvSpPr>
            <p:nvPr/>
          </p:nvSpPr>
          <p:spPr bwMode="auto">
            <a:xfrm flipV="1">
              <a:off x="3312" y="2880"/>
              <a:ext cx="232"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2703" name="Line 15"/>
            <p:cNvSpPr>
              <a:spLocks noChangeShapeType="1"/>
            </p:cNvSpPr>
            <p:nvPr/>
          </p:nvSpPr>
          <p:spPr bwMode="auto">
            <a:xfrm flipV="1">
              <a:off x="3245" y="1392"/>
              <a:ext cx="233"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2704" name="AutoShape 16"/>
            <p:cNvSpPr>
              <a:spLocks/>
            </p:cNvSpPr>
            <p:nvPr/>
          </p:nvSpPr>
          <p:spPr bwMode="auto">
            <a:xfrm>
              <a:off x="1851" y="1286"/>
              <a:ext cx="217" cy="2556"/>
            </a:xfrm>
            <a:prstGeom prst="leftBrace">
              <a:avLst>
                <a:gd name="adj1" fmla="val 98157"/>
                <a:gd name="adj2" fmla="val 50000"/>
              </a:avLst>
            </a:prstGeom>
            <a:solidFill>
              <a:srgbClr val="CCFFCC"/>
            </a:solid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2706" name="Text Box 18"/>
            <p:cNvSpPr txBox="1">
              <a:spLocks noChangeArrowheads="1"/>
            </p:cNvSpPr>
            <p:nvPr/>
          </p:nvSpPr>
          <p:spPr bwMode="auto">
            <a:xfrm>
              <a:off x="2112" y="1776"/>
              <a:ext cx="1152" cy="62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段的二维地址结构</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barn(inVertical)">
                                      <p:cBhvr>
                                        <p:cTn id="7" dur="500"/>
                                        <p:tgtEl>
                                          <p:spTgt spid="242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p:cNvGrpSpPr>
            <a:grpSpLocks/>
          </p:cNvGrpSpPr>
          <p:nvPr/>
        </p:nvGrpSpPr>
        <p:grpSpPr bwMode="auto">
          <a:xfrm>
            <a:off x="2000250" y="1785938"/>
            <a:ext cx="6072188" cy="1008062"/>
            <a:chOff x="703" y="1954"/>
            <a:chExt cx="1315" cy="1159"/>
          </a:xfrm>
        </p:grpSpPr>
        <p:sp>
          <p:nvSpPr>
            <p:cNvPr id="8206" name="Rectangle 5"/>
            <p:cNvSpPr>
              <a:spLocks noChangeArrowheads="1"/>
            </p:cNvSpPr>
            <p:nvPr/>
          </p:nvSpPr>
          <p:spPr bwMode="auto">
            <a:xfrm>
              <a:off x="703" y="1954"/>
              <a:ext cx="1315" cy="1159"/>
            </a:xfrm>
            <a:prstGeom prst="rect">
              <a:avLst/>
            </a:prstGeom>
            <a:solidFill>
              <a:srgbClr val="99FF99"/>
            </a:solidFill>
            <a:ln w="9525">
              <a:solidFill>
                <a:schemeClr val="tx1"/>
              </a:solidFill>
              <a:miter lim="800000"/>
              <a:headEnd/>
              <a:tailEnd/>
            </a:ln>
          </p:spPr>
          <p:txBody>
            <a:bodyPr wrap="none" anchor="ctr"/>
            <a:lstStyle/>
            <a:p>
              <a:pPr algn="ctr"/>
              <a:endParaRPr lang="zh-CN" altLang="zh-CN" sz="2400">
                <a:solidFill>
                  <a:srgbClr val="009900"/>
                </a:solidFill>
                <a:latin typeface="仿宋_GB2312" pitchFamily="49" charset="-122"/>
              </a:endParaRPr>
            </a:p>
          </p:txBody>
        </p:sp>
        <p:sp>
          <p:nvSpPr>
            <p:cNvPr id="8207" name="Rectangle 6"/>
            <p:cNvSpPr>
              <a:spLocks noChangeArrowheads="1"/>
            </p:cNvSpPr>
            <p:nvPr/>
          </p:nvSpPr>
          <p:spPr bwMode="auto">
            <a:xfrm>
              <a:off x="703" y="2022"/>
              <a:ext cx="1315" cy="1016"/>
            </a:xfrm>
            <a:prstGeom prst="rect">
              <a:avLst/>
            </a:prstGeom>
            <a:noFill/>
            <a:ln w="9525">
              <a:noFill/>
              <a:miter lim="800000"/>
              <a:headEnd/>
              <a:tailEnd/>
            </a:ln>
          </p:spPr>
          <p:txBody>
            <a:bodyPr>
              <a:spAutoFit/>
            </a:bodyPr>
            <a:lstStyle/>
            <a:p>
              <a:pPr algn="ctr" fontAlgn="t"/>
              <a:r>
                <a:rPr lang="zh-CN" altLang="en-US" sz="2800" b="1">
                  <a:solidFill>
                    <a:srgbClr val="FF0000"/>
                  </a:solidFill>
                  <a:cs typeface="Times New Roman" pitchFamily="18" charset="0"/>
                </a:rPr>
                <a:t>进程抽象</a:t>
              </a:r>
            </a:p>
            <a:p>
              <a:pPr algn="ctr" fontAlgn="t"/>
              <a:r>
                <a:rPr kumimoji="0" lang="en-US" altLang="zh-CN" sz="2400" b="1">
                  <a:solidFill>
                    <a:srgbClr val="3333CC"/>
                  </a:solidFill>
                  <a:cs typeface="Times New Roman" pitchFamily="18" charset="0"/>
                </a:rPr>
                <a:t>Process is the abstraction of processor </a:t>
              </a:r>
              <a:endParaRPr lang="en-US" altLang="zh-CN" sz="2400">
                <a:solidFill>
                  <a:srgbClr val="3333CC"/>
                </a:solidFill>
                <a:cs typeface="Times New Roman" pitchFamily="18" charset="0"/>
              </a:endParaRPr>
            </a:p>
          </p:txBody>
        </p:sp>
      </p:grpSp>
      <p:grpSp>
        <p:nvGrpSpPr>
          <p:cNvPr id="8195" name="Group 7"/>
          <p:cNvGrpSpPr>
            <a:grpSpLocks/>
          </p:cNvGrpSpPr>
          <p:nvPr/>
        </p:nvGrpSpPr>
        <p:grpSpPr bwMode="auto">
          <a:xfrm>
            <a:off x="2000250" y="3009900"/>
            <a:ext cx="6072188" cy="936625"/>
            <a:chOff x="703" y="1954"/>
            <a:chExt cx="1315" cy="1159"/>
          </a:xfrm>
        </p:grpSpPr>
        <p:sp>
          <p:nvSpPr>
            <p:cNvPr id="8204" name="Rectangle 8"/>
            <p:cNvSpPr>
              <a:spLocks noChangeArrowheads="1"/>
            </p:cNvSpPr>
            <p:nvPr/>
          </p:nvSpPr>
          <p:spPr bwMode="auto">
            <a:xfrm>
              <a:off x="703" y="1954"/>
              <a:ext cx="1315" cy="1159"/>
            </a:xfrm>
            <a:prstGeom prst="rect">
              <a:avLst/>
            </a:prstGeom>
            <a:solidFill>
              <a:srgbClr val="99FF99"/>
            </a:solidFill>
            <a:ln w="9525">
              <a:solidFill>
                <a:schemeClr val="tx1"/>
              </a:solidFill>
              <a:miter lim="800000"/>
              <a:headEnd/>
              <a:tailEnd/>
            </a:ln>
          </p:spPr>
          <p:txBody>
            <a:bodyPr wrap="none" anchor="ctr"/>
            <a:lstStyle/>
            <a:p>
              <a:pPr algn="ctr"/>
              <a:endParaRPr lang="zh-CN" altLang="zh-CN" sz="2400">
                <a:solidFill>
                  <a:srgbClr val="009900"/>
                </a:solidFill>
                <a:latin typeface="仿宋_GB2312" pitchFamily="49" charset="-122"/>
              </a:endParaRPr>
            </a:p>
          </p:txBody>
        </p:sp>
        <p:sp>
          <p:nvSpPr>
            <p:cNvPr id="8205" name="Rectangle 9"/>
            <p:cNvSpPr>
              <a:spLocks noChangeArrowheads="1"/>
            </p:cNvSpPr>
            <p:nvPr/>
          </p:nvSpPr>
          <p:spPr bwMode="auto">
            <a:xfrm>
              <a:off x="703" y="2025"/>
              <a:ext cx="1315" cy="1066"/>
            </a:xfrm>
            <a:prstGeom prst="rect">
              <a:avLst/>
            </a:prstGeom>
            <a:noFill/>
            <a:ln w="9525">
              <a:noFill/>
              <a:miter lim="800000"/>
              <a:headEnd/>
              <a:tailEnd/>
            </a:ln>
          </p:spPr>
          <p:txBody>
            <a:bodyPr>
              <a:spAutoFit/>
            </a:bodyPr>
            <a:lstStyle/>
            <a:p>
              <a:pPr algn="ctr"/>
              <a:r>
                <a:rPr lang="zh-CN" altLang="en-US" sz="2800" b="1">
                  <a:solidFill>
                    <a:srgbClr val="FF0000"/>
                  </a:solidFill>
                  <a:cs typeface="Times New Roman" pitchFamily="18" charset="0"/>
                </a:rPr>
                <a:t>虚存抽象</a:t>
              </a:r>
              <a:br>
                <a:rPr lang="zh-CN" altLang="en-US" sz="2800" b="1">
                  <a:solidFill>
                    <a:srgbClr val="FF0000"/>
                  </a:solidFill>
                  <a:cs typeface="Times New Roman" pitchFamily="18" charset="0"/>
                </a:rPr>
              </a:br>
              <a:r>
                <a:rPr kumimoji="0" lang="en-US" altLang="zh-CN" sz="2200" b="1">
                  <a:solidFill>
                    <a:srgbClr val="3333CC"/>
                  </a:solidFill>
                  <a:cs typeface="Times New Roman" pitchFamily="18" charset="0"/>
                </a:rPr>
                <a:t>Virtual memory is the abstraction of memory </a:t>
              </a:r>
            </a:p>
          </p:txBody>
        </p:sp>
      </p:grpSp>
      <p:grpSp>
        <p:nvGrpSpPr>
          <p:cNvPr id="8196" name="Group 10"/>
          <p:cNvGrpSpPr>
            <a:grpSpLocks/>
          </p:cNvGrpSpPr>
          <p:nvPr/>
        </p:nvGrpSpPr>
        <p:grpSpPr bwMode="auto">
          <a:xfrm>
            <a:off x="2000250" y="4268788"/>
            <a:ext cx="6140450" cy="973137"/>
            <a:chOff x="703" y="1954"/>
            <a:chExt cx="1613" cy="1159"/>
          </a:xfrm>
        </p:grpSpPr>
        <p:sp>
          <p:nvSpPr>
            <p:cNvPr id="8202" name="Rectangle 11"/>
            <p:cNvSpPr>
              <a:spLocks noChangeArrowheads="1"/>
            </p:cNvSpPr>
            <p:nvPr/>
          </p:nvSpPr>
          <p:spPr bwMode="auto">
            <a:xfrm>
              <a:off x="703" y="1954"/>
              <a:ext cx="1613" cy="1159"/>
            </a:xfrm>
            <a:prstGeom prst="rect">
              <a:avLst/>
            </a:prstGeom>
            <a:solidFill>
              <a:srgbClr val="99FF99"/>
            </a:solidFill>
            <a:ln w="9525">
              <a:solidFill>
                <a:schemeClr val="tx1"/>
              </a:solidFill>
              <a:miter lim="800000"/>
              <a:headEnd/>
              <a:tailEnd/>
            </a:ln>
          </p:spPr>
          <p:txBody>
            <a:bodyPr wrap="none" anchor="ctr"/>
            <a:lstStyle/>
            <a:p>
              <a:pPr algn="ctr"/>
              <a:endParaRPr lang="zh-CN" altLang="zh-CN" sz="2400">
                <a:solidFill>
                  <a:srgbClr val="009900"/>
                </a:solidFill>
                <a:latin typeface="仿宋_GB2312" pitchFamily="49" charset="-122"/>
              </a:endParaRPr>
            </a:p>
          </p:txBody>
        </p:sp>
        <p:sp>
          <p:nvSpPr>
            <p:cNvPr id="8203" name="Rectangle 12"/>
            <p:cNvSpPr>
              <a:spLocks noChangeArrowheads="1"/>
            </p:cNvSpPr>
            <p:nvPr/>
          </p:nvSpPr>
          <p:spPr bwMode="auto">
            <a:xfrm>
              <a:off x="703" y="2026"/>
              <a:ext cx="1594" cy="1053"/>
            </a:xfrm>
            <a:prstGeom prst="rect">
              <a:avLst/>
            </a:prstGeom>
            <a:noFill/>
            <a:ln w="9525">
              <a:noFill/>
              <a:miter lim="800000"/>
              <a:headEnd/>
              <a:tailEnd/>
            </a:ln>
          </p:spPr>
          <p:txBody>
            <a:bodyPr>
              <a:spAutoFit/>
            </a:bodyPr>
            <a:lstStyle/>
            <a:p>
              <a:pPr algn="ctr"/>
              <a:r>
                <a:rPr lang="zh-CN" altLang="en-US" sz="2800" b="1">
                  <a:solidFill>
                    <a:srgbClr val="FF0000"/>
                  </a:solidFill>
                  <a:cs typeface="Times New Roman" pitchFamily="18" charset="0"/>
                </a:rPr>
                <a:t>文件抽象</a:t>
              </a:r>
            </a:p>
            <a:p>
              <a:pPr algn="ctr"/>
              <a:r>
                <a:rPr kumimoji="0" lang="zh-CN" altLang="en-US" sz="2400" b="1">
                  <a:solidFill>
                    <a:srgbClr val="3333CC"/>
                  </a:solidFill>
                  <a:cs typeface="Times New Roman" pitchFamily="18" charset="0"/>
                </a:rPr>
                <a:t>  </a:t>
              </a:r>
              <a:r>
                <a:rPr kumimoji="0" lang="en-US" altLang="zh-CN" sz="2400" b="1">
                  <a:solidFill>
                    <a:srgbClr val="3333CC"/>
                  </a:solidFill>
                  <a:cs typeface="Times New Roman" pitchFamily="18" charset="0"/>
                </a:rPr>
                <a:t>File is the abstraction of device</a:t>
              </a:r>
            </a:p>
          </p:txBody>
        </p:sp>
      </p:grpSp>
      <p:sp>
        <p:nvSpPr>
          <p:cNvPr id="8197" name="Rectangle 13"/>
          <p:cNvSpPr>
            <a:spLocks noChangeArrowheads="1"/>
          </p:cNvSpPr>
          <p:nvPr/>
        </p:nvSpPr>
        <p:spPr bwMode="auto">
          <a:xfrm>
            <a:off x="214313" y="2513013"/>
            <a:ext cx="885825" cy="1927225"/>
          </a:xfrm>
          <a:prstGeom prst="rect">
            <a:avLst/>
          </a:prstGeom>
          <a:solidFill>
            <a:srgbClr val="99FF99"/>
          </a:solidFill>
          <a:ln w="9525">
            <a:solidFill>
              <a:schemeClr val="tx1"/>
            </a:solidFill>
            <a:miter lim="800000"/>
            <a:headEnd/>
            <a:tailEnd/>
          </a:ln>
        </p:spPr>
        <p:txBody>
          <a:bodyPr>
            <a:spAutoFit/>
          </a:bodyPr>
          <a:lstStyle/>
          <a:p>
            <a:pPr algn="ctr"/>
            <a:r>
              <a:rPr lang="en-US" altLang="zh-CN" sz="2400" b="1">
                <a:solidFill>
                  <a:srgbClr val="FF0000"/>
                </a:solidFill>
                <a:latin typeface="仿宋_GB2312" pitchFamily="49" charset="-122"/>
              </a:rPr>
              <a:t>OS</a:t>
            </a:r>
            <a:r>
              <a:rPr lang="zh-CN" altLang="en-US" sz="2400" b="1">
                <a:solidFill>
                  <a:srgbClr val="FF0000"/>
                </a:solidFill>
                <a:latin typeface="仿宋_GB2312" pitchFamily="49" charset="-122"/>
              </a:rPr>
              <a:t>中最基础的三个抽象</a:t>
            </a:r>
          </a:p>
        </p:txBody>
      </p:sp>
      <p:sp>
        <p:nvSpPr>
          <p:cNvPr id="8198" name="Line 14"/>
          <p:cNvSpPr>
            <a:spLocks noChangeShapeType="1"/>
          </p:cNvSpPr>
          <p:nvPr/>
        </p:nvSpPr>
        <p:spPr bwMode="auto">
          <a:xfrm>
            <a:off x="1165225" y="3441700"/>
            <a:ext cx="835025" cy="0"/>
          </a:xfrm>
          <a:prstGeom prst="line">
            <a:avLst/>
          </a:prstGeom>
          <a:noFill/>
          <a:ln w="19050">
            <a:solidFill>
              <a:schemeClr val="tx1"/>
            </a:solidFill>
            <a:round/>
            <a:headEnd/>
            <a:tailEnd/>
          </a:ln>
        </p:spPr>
        <p:txBody>
          <a:bodyPr/>
          <a:lstStyle/>
          <a:p>
            <a:endParaRPr lang="zh-CN" altLang="en-US"/>
          </a:p>
        </p:txBody>
      </p:sp>
      <p:sp>
        <p:nvSpPr>
          <p:cNvPr id="8199" name="Line 15"/>
          <p:cNvSpPr>
            <a:spLocks noChangeShapeType="1"/>
          </p:cNvSpPr>
          <p:nvPr/>
        </p:nvSpPr>
        <p:spPr bwMode="auto">
          <a:xfrm flipV="1">
            <a:off x="1165225" y="2649538"/>
            <a:ext cx="835025" cy="792162"/>
          </a:xfrm>
          <a:prstGeom prst="line">
            <a:avLst/>
          </a:prstGeom>
          <a:noFill/>
          <a:ln w="19050">
            <a:solidFill>
              <a:schemeClr val="tx1"/>
            </a:solidFill>
            <a:round/>
            <a:headEnd/>
            <a:tailEnd/>
          </a:ln>
        </p:spPr>
        <p:txBody>
          <a:bodyPr/>
          <a:lstStyle/>
          <a:p>
            <a:endParaRPr lang="zh-CN" altLang="en-US"/>
          </a:p>
        </p:txBody>
      </p:sp>
      <p:sp>
        <p:nvSpPr>
          <p:cNvPr id="8200" name="Line 16"/>
          <p:cNvSpPr>
            <a:spLocks noChangeShapeType="1"/>
          </p:cNvSpPr>
          <p:nvPr/>
        </p:nvSpPr>
        <p:spPr bwMode="auto">
          <a:xfrm>
            <a:off x="1165225" y="3441700"/>
            <a:ext cx="835025" cy="863600"/>
          </a:xfrm>
          <a:prstGeom prst="line">
            <a:avLst/>
          </a:prstGeom>
          <a:noFill/>
          <a:ln w="19050">
            <a:solidFill>
              <a:schemeClr val="tx1"/>
            </a:solidFill>
            <a:round/>
            <a:headEnd/>
            <a:tailEnd/>
          </a:ln>
        </p:spPr>
        <p:txBody>
          <a:bodyPr/>
          <a:lstStyle/>
          <a:p>
            <a:endParaRPr lang="zh-CN" altLang="en-US"/>
          </a:p>
        </p:txBody>
      </p:sp>
      <p:sp>
        <p:nvSpPr>
          <p:cNvPr id="8201" name="Rectangle 2"/>
          <p:cNvSpPr>
            <a:spLocks noChangeArrowheads="1"/>
          </p:cNvSpPr>
          <p:nvPr/>
        </p:nvSpPr>
        <p:spPr bwMode="auto">
          <a:xfrm>
            <a:off x="539750" y="333375"/>
            <a:ext cx="7032625" cy="1143000"/>
          </a:xfrm>
          <a:prstGeom prst="rect">
            <a:avLst/>
          </a:prstGeom>
          <a:noFill/>
          <a:ln w="9525">
            <a:noFill/>
            <a:miter lim="800000"/>
            <a:headEnd/>
            <a:tailEnd/>
          </a:ln>
        </p:spPr>
        <p:txBody>
          <a:bodyPr anchor="ctr"/>
          <a:lstStyle/>
          <a:p>
            <a:pPr algn="ctr"/>
            <a:r>
              <a:rPr kumimoji="0" lang="zh-CN" altLang="en-US" sz="4000">
                <a:solidFill>
                  <a:srgbClr val="FF0000"/>
                </a:solidFill>
                <a:latin typeface="仿宋_GB2312" pitchFamily="49" charset="-122"/>
              </a:rPr>
              <a:t>操作系统的三个基础抽象</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5334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z="4800" smtClean="0">
                <a:solidFill>
                  <a:srgbClr val="FF0000"/>
                </a:solidFill>
                <a:latin typeface="仿宋_GB2312" pitchFamily="49" charset="-122"/>
                <a:ea typeface="仿宋_GB2312" pitchFamily="49" charset="-122"/>
              </a:rPr>
              <a:t>存储管理</a:t>
            </a:r>
            <a:r>
              <a:rPr lang="en-US" altLang="zh-CN" sz="4800" smtClean="0">
                <a:solidFill>
                  <a:srgbClr val="FF0000"/>
                </a:solidFill>
                <a:latin typeface="仿宋_GB2312" pitchFamily="49" charset="-122"/>
                <a:ea typeface="仿宋_GB2312" pitchFamily="49" charset="-122"/>
              </a:rPr>
              <a:t>(12)</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63491" name="Rectangle 3"/>
          <p:cNvSpPr>
            <a:spLocks noGrp="1" noChangeArrowheads="1"/>
          </p:cNvSpPr>
          <p:nvPr>
            <p:ph type="body" idx="1"/>
          </p:nvPr>
        </p:nvSpPr>
        <p:spPr>
          <a:xfrm>
            <a:off x="1828800" y="-2209800"/>
            <a:ext cx="8153400" cy="5562600"/>
          </a:xfrm>
        </p:spPr>
        <p:txBody>
          <a:bodyPr/>
          <a:lstStyle/>
          <a:p>
            <a:pPr eaLnBrk="1" hangingPunct="1">
              <a:buFontTx/>
              <a:buNone/>
            </a:pPr>
            <a:endParaRPr lang="en-US" altLang="zh-CN" smtClean="0"/>
          </a:p>
          <a:p>
            <a:pPr eaLnBrk="1" hangingPunct="1">
              <a:buFontTx/>
              <a:buNone/>
            </a:pPr>
            <a:endParaRPr lang="en-US" altLang="zh-CN" sz="4000" smtClean="0"/>
          </a:p>
        </p:txBody>
      </p:sp>
      <p:sp>
        <p:nvSpPr>
          <p:cNvPr id="243717" name="Text Box 5"/>
          <p:cNvSpPr txBox="1">
            <a:spLocks noChangeArrowheads="1"/>
          </p:cNvSpPr>
          <p:nvPr/>
        </p:nvSpPr>
        <p:spPr bwMode="auto">
          <a:xfrm>
            <a:off x="1752600" y="2190750"/>
            <a:ext cx="1104900" cy="29305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请求段页式虚存原理</a:t>
            </a:r>
          </a:p>
        </p:txBody>
      </p:sp>
      <p:sp>
        <p:nvSpPr>
          <p:cNvPr id="243718" name="Text Box 6"/>
          <p:cNvSpPr txBox="1">
            <a:spLocks noChangeArrowheads="1"/>
          </p:cNvSpPr>
          <p:nvPr/>
        </p:nvSpPr>
        <p:spPr bwMode="auto">
          <a:xfrm>
            <a:off x="3308350" y="1739900"/>
            <a:ext cx="1843088" cy="6985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段表</a:t>
            </a:r>
          </a:p>
        </p:txBody>
      </p:sp>
      <p:sp>
        <p:nvSpPr>
          <p:cNvPr id="243719" name="Text Box 7"/>
          <p:cNvSpPr txBox="1">
            <a:spLocks noChangeArrowheads="1"/>
          </p:cNvSpPr>
          <p:nvPr/>
        </p:nvSpPr>
        <p:spPr bwMode="auto">
          <a:xfrm>
            <a:off x="3324225" y="4105275"/>
            <a:ext cx="1933575" cy="6191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逻辑地址</a:t>
            </a:r>
          </a:p>
        </p:txBody>
      </p:sp>
      <p:sp>
        <p:nvSpPr>
          <p:cNvPr id="243720" name="Text Box 8"/>
          <p:cNvSpPr txBox="1">
            <a:spLocks noChangeArrowheads="1"/>
          </p:cNvSpPr>
          <p:nvPr/>
        </p:nvSpPr>
        <p:spPr bwMode="auto">
          <a:xfrm>
            <a:off x="3308350" y="5248275"/>
            <a:ext cx="1949450" cy="7715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地址转换</a:t>
            </a:r>
          </a:p>
        </p:txBody>
      </p:sp>
      <p:sp>
        <p:nvSpPr>
          <p:cNvPr id="243721" name="Text Box 9"/>
          <p:cNvSpPr txBox="1">
            <a:spLocks noChangeArrowheads="1"/>
          </p:cNvSpPr>
          <p:nvPr/>
        </p:nvSpPr>
        <p:spPr bwMode="auto">
          <a:xfrm>
            <a:off x="5715000" y="4181475"/>
            <a:ext cx="2971800" cy="10763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段号</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段内页号</a:t>
            </a:r>
            <a:r>
              <a:rPr kumimoji="0" lang="en-US" altLang="zh-CN" sz="2800" b="1">
                <a:solidFill>
                  <a:srgbClr val="008000"/>
                </a:solidFill>
                <a:latin typeface="仿宋_GB2312" pitchFamily="49" charset="-122"/>
              </a:rPr>
              <a:t>+</a:t>
            </a:r>
            <a:r>
              <a:rPr kumimoji="0" lang="zh-CN" altLang="en-US" sz="2800" b="1">
                <a:solidFill>
                  <a:srgbClr val="008000"/>
                </a:solidFill>
                <a:latin typeface="仿宋_GB2312" pitchFamily="49" charset="-122"/>
              </a:rPr>
              <a:t>页内位移</a:t>
            </a:r>
          </a:p>
        </p:txBody>
      </p:sp>
      <p:sp>
        <p:nvSpPr>
          <p:cNvPr id="243722" name="Text Box 10"/>
          <p:cNvSpPr txBox="1">
            <a:spLocks noChangeArrowheads="1"/>
          </p:cNvSpPr>
          <p:nvPr/>
        </p:nvSpPr>
        <p:spPr bwMode="auto">
          <a:xfrm>
            <a:off x="5521325" y="1447800"/>
            <a:ext cx="3317875" cy="9906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中断位、页表起址、其他</a:t>
            </a:r>
          </a:p>
        </p:txBody>
      </p:sp>
      <p:sp>
        <p:nvSpPr>
          <p:cNvPr id="243723" name="Line 11"/>
          <p:cNvSpPr>
            <a:spLocks noChangeShapeType="1"/>
          </p:cNvSpPr>
          <p:nvPr/>
        </p:nvSpPr>
        <p:spPr bwMode="auto">
          <a:xfrm flipV="1">
            <a:off x="5257800" y="4495800"/>
            <a:ext cx="368300"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3724" name="Line 12"/>
          <p:cNvSpPr>
            <a:spLocks noChangeShapeType="1"/>
          </p:cNvSpPr>
          <p:nvPr/>
        </p:nvSpPr>
        <p:spPr bwMode="auto">
          <a:xfrm flipV="1">
            <a:off x="5151438" y="2133600"/>
            <a:ext cx="369887"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3725" name="AutoShape 13"/>
          <p:cNvSpPr>
            <a:spLocks/>
          </p:cNvSpPr>
          <p:nvPr/>
        </p:nvSpPr>
        <p:spPr bwMode="auto">
          <a:xfrm>
            <a:off x="2938463" y="1965325"/>
            <a:ext cx="344487" cy="4057650"/>
          </a:xfrm>
          <a:prstGeom prst="leftBrace">
            <a:avLst>
              <a:gd name="adj1" fmla="val 98157"/>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43726" name="Text Box 14"/>
          <p:cNvSpPr txBox="1">
            <a:spLocks noChangeArrowheads="1"/>
          </p:cNvSpPr>
          <p:nvPr/>
        </p:nvSpPr>
        <p:spPr bwMode="auto">
          <a:xfrm>
            <a:off x="3352800" y="3048000"/>
            <a:ext cx="1828800" cy="6858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页表</a:t>
            </a:r>
          </a:p>
        </p:txBody>
      </p:sp>
      <p:sp>
        <p:nvSpPr>
          <p:cNvPr id="243727" name="Text Box 15"/>
          <p:cNvSpPr txBox="1">
            <a:spLocks noChangeArrowheads="1"/>
          </p:cNvSpPr>
          <p:nvPr/>
        </p:nvSpPr>
        <p:spPr bwMode="auto">
          <a:xfrm>
            <a:off x="5486400" y="2895600"/>
            <a:ext cx="3317875" cy="9906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中断位、页框号、 特征位、其他</a:t>
            </a:r>
          </a:p>
        </p:txBody>
      </p:sp>
      <p:sp>
        <p:nvSpPr>
          <p:cNvPr id="243728" name="Line 16"/>
          <p:cNvSpPr>
            <a:spLocks noChangeShapeType="1"/>
          </p:cNvSpPr>
          <p:nvPr/>
        </p:nvSpPr>
        <p:spPr bwMode="auto">
          <a:xfrm>
            <a:off x="5181600" y="3429000"/>
            <a:ext cx="304800" cy="0"/>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p:nvPr>
        </p:nvSpPr>
        <p:spPr>
          <a:xfrm>
            <a:off x="685800" y="381000"/>
            <a:ext cx="7620000" cy="762000"/>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mtClean="0">
                <a:solidFill>
                  <a:srgbClr val="FF0000"/>
                </a:solidFill>
                <a:latin typeface="仿宋_GB2312" pitchFamily="49" charset="-122"/>
                <a:ea typeface="仿宋_GB2312" pitchFamily="49" charset="-122"/>
              </a:rPr>
              <a:t>存储管理</a:t>
            </a:r>
            <a:r>
              <a:rPr lang="en-US" altLang="zh-CN" smtClean="0">
                <a:solidFill>
                  <a:srgbClr val="FF0000"/>
                </a:solidFill>
                <a:latin typeface="仿宋_GB2312" pitchFamily="49" charset="-122"/>
                <a:ea typeface="仿宋_GB2312" pitchFamily="49" charset="-122"/>
              </a:rPr>
              <a:t>(13)</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64515" name="Rectangle 2051"/>
          <p:cNvSpPr>
            <a:spLocks noGrp="1" noChangeArrowheads="1"/>
          </p:cNvSpPr>
          <p:nvPr>
            <p:ph type="body" idx="1"/>
          </p:nvPr>
        </p:nvSpPr>
        <p:spPr>
          <a:xfrm>
            <a:off x="3048000" y="-838200"/>
            <a:ext cx="8153400" cy="5486400"/>
          </a:xfrm>
        </p:spPr>
        <p:txBody>
          <a:bodyPr/>
          <a:lstStyle/>
          <a:p>
            <a:pPr eaLnBrk="1" hangingPunct="1">
              <a:buFontTx/>
              <a:buNone/>
            </a:pPr>
            <a:r>
              <a:rPr lang="en-US" altLang="zh-CN" sz="3600" smtClean="0"/>
              <a:t>      </a:t>
            </a:r>
          </a:p>
          <a:p>
            <a:pPr eaLnBrk="1" hangingPunct="1">
              <a:buFontTx/>
              <a:buNone/>
            </a:pPr>
            <a:endParaRPr lang="en-US" altLang="zh-CN" sz="4400" smtClean="0"/>
          </a:p>
        </p:txBody>
      </p:sp>
      <p:grpSp>
        <p:nvGrpSpPr>
          <p:cNvPr id="64516" name="Group 2052"/>
          <p:cNvGrpSpPr>
            <a:grpSpLocks/>
          </p:cNvGrpSpPr>
          <p:nvPr/>
        </p:nvGrpSpPr>
        <p:grpSpPr bwMode="auto">
          <a:xfrm>
            <a:off x="609600" y="1066800"/>
            <a:ext cx="8229600" cy="5638800"/>
            <a:chOff x="2781" y="1318"/>
            <a:chExt cx="6480" cy="3432"/>
          </a:xfrm>
        </p:grpSpPr>
        <p:grpSp>
          <p:nvGrpSpPr>
            <p:cNvPr id="64517" name="Group 2053"/>
            <p:cNvGrpSpPr>
              <a:grpSpLocks/>
            </p:cNvGrpSpPr>
            <p:nvPr/>
          </p:nvGrpSpPr>
          <p:grpSpPr bwMode="auto">
            <a:xfrm>
              <a:off x="2781" y="1318"/>
              <a:ext cx="6480" cy="3041"/>
              <a:chOff x="2601" y="10914"/>
              <a:chExt cx="6480" cy="3041"/>
            </a:xfrm>
          </p:grpSpPr>
          <p:sp>
            <p:nvSpPr>
              <p:cNvPr id="64519" name="Text Box 2054"/>
              <p:cNvSpPr txBox="1">
                <a:spLocks noChangeArrowheads="1"/>
              </p:cNvSpPr>
              <p:nvPr/>
            </p:nvSpPr>
            <p:spPr bwMode="auto">
              <a:xfrm>
                <a:off x="4429" y="12020"/>
                <a:ext cx="845" cy="1167"/>
              </a:xfrm>
              <a:prstGeom prst="rect">
                <a:avLst/>
              </a:prstGeom>
              <a:solidFill>
                <a:srgbClr val="CCFFCC"/>
              </a:solidFill>
              <a:ln w="19050">
                <a:solidFill>
                  <a:srgbClr val="000000"/>
                </a:solidFill>
                <a:miter lim="800000"/>
                <a:headEnd/>
                <a:tailEnd/>
              </a:ln>
            </p:spPr>
            <p:txBody>
              <a:bodyPr lIns="0" tIns="0" rIns="0" bIns="0"/>
              <a:lstStyle/>
              <a:p>
                <a:pPr algn="just" eaLnBrk="0" hangingPunct="0"/>
                <a:endParaRPr kumimoji="0" lang="zh-CN" altLang="zh-CN" sz="1000" b="1">
                  <a:solidFill>
                    <a:srgbClr val="008000"/>
                  </a:solidFill>
                  <a:latin typeface="仿宋_GB2312" pitchFamily="49" charset="-122"/>
                </a:endParaRPr>
              </a:p>
            </p:txBody>
          </p:sp>
          <p:sp>
            <p:nvSpPr>
              <p:cNvPr id="64520" name="Text Box 2055"/>
              <p:cNvSpPr txBox="1">
                <a:spLocks noChangeArrowheads="1"/>
              </p:cNvSpPr>
              <p:nvPr/>
            </p:nvSpPr>
            <p:spPr bwMode="auto">
              <a:xfrm>
                <a:off x="7586" y="12296"/>
                <a:ext cx="1495" cy="415"/>
              </a:xfrm>
              <a:prstGeom prst="rect">
                <a:avLst/>
              </a:prstGeom>
              <a:solidFill>
                <a:srgbClr val="CCFFCC"/>
              </a:solidFill>
              <a:ln w="19050">
                <a:solidFill>
                  <a:srgbClr val="000000"/>
                </a:solid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页框号  页内位移</a:t>
                </a:r>
              </a:p>
            </p:txBody>
          </p:sp>
          <p:sp>
            <p:nvSpPr>
              <p:cNvPr id="64521" name="Text Box 2056"/>
              <p:cNvSpPr txBox="1">
                <a:spLocks noChangeArrowheads="1"/>
              </p:cNvSpPr>
              <p:nvPr/>
            </p:nvSpPr>
            <p:spPr bwMode="auto">
              <a:xfrm>
                <a:off x="3598" y="10914"/>
                <a:ext cx="3988" cy="415"/>
              </a:xfrm>
              <a:prstGeom prst="rect">
                <a:avLst/>
              </a:prstGeom>
              <a:solidFill>
                <a:srgbClr val="CCFFCC"/>
              </a:solidFill>
              <a:ln w="19050">
                <a:solidFill>
                  <a:srgbClr val="000000"/>
                </a:solidFill>
                <a:miter lim="800000"/>
                <a:headEnd/>
                <a:tailEnd/>
              </a:ln>
            </p:spPr>
            <p:txBody>
              <a:bodyPr lIns="0" tIns="0" rIns="0" bIns="0"/>
              <a:lstStyle/>
              <a:p>
                <a:pPr algn="just" eaLnBrk="0" hangingPunct="0"/>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目录位移     页表页位移    页内位移</a:t>
                </a:r>
              </a:p>
            </p:txBody>
          </p:sp>
          <p:sp>
            <p:nvSpPr>
              <p:cNvPr id="64522" name="Text Box 2057"/>
              <p:cNvSpPr txBox="1">
                <a:spLocks noChangeArrowheads="1"/>
              </p:cNvSpPr>
              <p:nvPr/>
            </p:nvSpPr>
            <p:spPr bwMode="auto">
              <a:xfrm>
                <a:off x="6090" y="12020"/>
                <a:ext cx="741" cy="1254"/>
              </a:xfrm>
              <a:prstGeom prst="rect">
                <a:avLst/>
              </a:prstGeom>
              <a:solidFill>
                <a:srgbClr val="CCFFCC"/>
              </a:solidFill>
              <a:ln w="19050">
                <a:solidFill>
                  <a:srgbClr val="000000"/>
                </a:solidFill>
                <a:miter lim="800000"/>
                <a:headEnd/>
                <a:tailEnd/>
              </a:ln>
            </p:spPr>
            <p:txBody>
              <a:bodyPr lIns="0" tIns="0" rIns="0" bIns="0"/>
              <a:lstStyle/>
              <a:p>
                <a:pPr algn="just" eaLnBrk="0" hangingPunct="0"/>
                <a:endParaRPr kumimoji="0" lang="zh-CN" altLang="zh-CN" sz="1000" b="1">
                  <a:solidFill>
                    <a:srgbClr val="008000"/>
                  </a:solidFill>
                  <a:latin typeface="仿宋_GB2312" pitchFamily="49" charset="-122"/>
                </a:endParaRPr>
              </a:p>
            </p:txBody>
          </p:sp>
          <p:sp>
            <p:nvSpPr>
              <p:cNvPr id="64523" name="Line 2058"/>
              <p:cNvSpPr>
                <a:spLocks noChangeShapeType="1"/>
              </p:cNvSpPr>
              <p:nvPr/>
            </p:nvSpPr>
            <p:spPr bwMode="auto">
              <a:xfrm>
                <a:off x="4927" y="10914"/>
                <a:ext cx="0" cy="415"/>
              </a:xfrm>
              <a:prstGeom prst="line">
                <a:avLst/>
              </a:prstGeom>
              <a:noFill/>
              <a:ln w="19050">
                <a:solidFill>
                  <a:srgbClr val="000000"/>
                </a:solidFill>
                <a:round/>
                <a:headEnd/>
                <a:tailEnd/>
              </a:ln>
            </p:spPr>
            <p:txBody>
              <a:bodyPr lIns="0" tIns="0" rIns="0" bIns="0"/>
              <a:lstStyle/>
              <a:p>
                <a:endParaRPr lang="zh-CN" altLang="en-US"/>
              </a:p>
            </p:txBody>
          </p:sp>
          <p:sp>
            <p:nvSpPr>
              <p:cNvPr id="64524" name="Line 2059"/>
              <p:cNvSpPr>
                <a:spLocks noChangeShapeType="1"/>
              </p:cNvSpPr>
              <p:nvPr/>
            </p:nvSpPr>
            <p:spPr bwMode="auto">
              <a:xfrm>
                <a:off x="6090" y="10914"/>
                <a:ext cx="0" cy="430"/>
              </a:xfrm>
              <a:prstGeom prst="line">
                <a:avLst/>
              </a:prstGeom>
              <a:noFill/>
              <a:ln w="19050">
                <a:solidFill>
                  <a:srgbClr val="000000"/>
                </a:solidFill>
                <a:round/>
                <a:headEnd/>
                <a:tailEnd/>
              </a:ln>
            </p:spPr>
            <p:txBody>
              <a:bodyPr lIns="0" tIns="0" rIns="0" bIns="0"/>
              <a:lstStyle/>
              <a:p>
                <a:endParaRPr lang="zh-CN" altLang="en-US"/>
              </a:p>
            </p:txBody>
          </p:sp>
          <p:sp>
            <p:nvSpPr>
              <p:cNvPr id="64525" name="Line 2060"/>
              <p:cNvSpPr>
                <a:spLocks noChangeShapeType="1"/>
              </p:cNvSpPr>
              <p:nvPr/>
            </p:nvSpPr>
            <p:spPr bwMode="auto">
              <a:xfrm>
                <a:off x="8084" y="12296"/>
                <a:ext cx="0" cy="443"/>
              </a:xfrm>
              <a:prstGeom prst="line">
                <a:avLst/>
              </a:prstGeom>
              <a:noFill/>
              <a:ln w="19050">
                <a:solidFill>
                  <a:srgbClr val="000000"/>
                </a:solidFill>
                <a:round/>
                <a:headEnd/>
                <a:tailEnd/>
              </a:ln>
            </p:spPr>
            <p:txBody>
              <a:bodyPr lIns="0" tIns="0" rIns="0" bIns="0"/>
              <a:lstStyle/>
              <a:p>
                <a:endParaRPr lang="zh-CN" altLang="en-US"/>
              </a:p>
            </p:txBody>
          </p:sp>
          <p:sp>
            <p:nvSpPr>
              <p:cNvPr id="64526" name="Line 2061"/>
              <p:cNvSpPr>
                <a:spLocks noChangeShapeType="1"/>
              </p:cNvSpPr>
              <p:nvPr/>
            </p:nvSpPr>
            <p:spPr bwMode="auto">
              <a:xfrm>
                <a:off x="4263" y="12594"/>
                <a:ext cx="170" cy="0"/>
              </a:xfrm>
              <a:prstGeom prst="line">
                <a:avLst/>
              </a:prstGeom>
              <a:noFill/>
              <a:ln w="19050">
                <a:solidFill>
                  <a:srgbClr val="000000"/>
                </a:solidFill>
                <a:round/>
                <a:headEnd/>
                <a:tailEnd/>
              </a:ln>
            </p:spPr>
            <p:txBody>
              <a:bodyPr lIns="0" tIns="0" rIns="0" bIns="0"/>
              <a:lstStyle/>
              <a:p>
                <a:endParaRPr lang="zh-CN" altLang="en-US"/>
              </a:p>
            </p:txBody>
          </p:sp>
          <p:sp>
            <p:nvSpPr>
              <p:cNvPr id="64527" name="Line 2062"/>
              <p:cNvSpPr>
                <a:spLocks noChangeShapeType="1"/>
              </p:cNvSpPr>
              <p:nvPr/>
            </p:nvSpPr>
            <p:spPr bwMode="auto">
              <a:xfrm>
                <a:off x="4096" y="11329"/>
                <a:ext cx="0" cy="1119"/>
              </a:xfrm>
              <a:prstGeom prst="line">
                <a:avLst/>
              </a:prstGeom>
              <a:noFill/>
              <a:ln w="19050">
                <a:solidFill>
                  <a:srgbClr val="000000"/>
                </a:solidFill>
                <a:round/>
                <a:headEnd/>
                <a:tailEnd type="triangle" w="med" len="med"/>
              </a:ln>
            </p:spPr>
            <p:txBody>
              <a:bodyPr lIns="0" tIns="0" rIns="0" bIns="0"/>
              <a:lstStyle/>
              <a:p>
                <a:endParaRPr lang="zh-CN" altLang="en-US"/>
              </a:p>
            </p:txBody>
          </p:sp>
          <p:sp>
            <p:nvSpPr>
              <p:cNvPr id="64528" name="Text Box 2063"/>
              <p:cNvSpPr txBox="1">
                <a:spLocks noChangeArrowheads="1"/>
              </p:cNvSpPr>
              <p:nvPr/>
            </p:nvSpPr>
            <p:spPr bwMode="auto">
              <a:xfrm>
                <a:off x="6090" y="12435"/>
                <a:ext cx="665" cy="414"/>
              </a:xfrm>
              <a:prstGeom prst="rect">
                <a:avLst/>
              </a:prstGeom>
              <a:solidFill>
                <a:srgbClr val="CCFFCC"/>
              </a:solidFill>
              <a:ln w="19050">
                <a:noFill/>
                <a:miter lim="800000"/>
                <a:headEnd/>
                <a:tailEnd/>
              </a:ln>
            </p:spPr>
            <p:txBody>
              <a:bodyPr lIns="0" tIns="0" rIns="0" bIns="0"/>
              <a:lstStyle/>
              <a:p>
                <a:pPr algn="just" eaLnBrk="0" fontAlgn="ctr" hangingPunct="0"/>
                <a:r>
                  <a:rPr kumimoji="0" lang="zh-CN" altLang="en-US" sz="1800" b="1">
                    <a:solidFill>
                      <a:srgbClr val="008000"/>
                    </a:solidFill>
                    <a:latin typeface="仿宋_GB2312" pitchFamily="49" charset="-122"/>
                  </a:rPr>
                  <a:t>页框号</a:t>
                </a:r>
              </a:p>
            </p:txBody>
          </p:sp>
          <p:sp>
            <p:nvSpPr>
              <p:cNvPr id="64529" name="Line 2064"/>
              <p:cNvSpPr>
                <a:spLocks noChangeShapeType="1"/>
              </p:cNvSpPr>
              <p:nvPr/>
            </p:nvSpPr>
            <p:spPr bwMode="auto">
              <a:xfrm flipV="1">
                <a:off x="6090" y="12435"/>
                <a:ext cx="741" cy="13"/>
              </a:xfrm>
              <a:prstGeom prst="line">
                <a:avLst/>
              </a:prstGeom>
              <a:noFill/>
              <a:ln w="19050">
                <a:solidFill>
                  <a:srgbClr val="000000"/>
                </a:solidFill>
                <a:round/>
                <a:headEnd/>
                <a:tailEnd/>
              </a:ln>
            </p:spPr>
            <p:txBody>
              <a:bodyPr lIns="0" tIns="0" rIns="0" bIns="0"/>
              <a:lstStyle/>
              <a:p>
                <a:endParaRPr lang="zh-CN" altLang="en-US"/>
              </a:p>
            </p:txBody>
          </p:sp>
          <p:sp>
            <p:nvSpPr>
              <p:cNvPr id="64530" name="Text Box 2065"/>
              <p:cNvSpPr txBox="1">
                <a:spLocks noChangeArrowheads="1"/>
              </p:cNvSpPr>
              <p:nvPr/>
            </p:nvSpPr>
            <p:spPr bwMode="auto">
              <a:xfrm>
                <a:off x="4429" y="12435"/>
                <a:ext cx="830" cy="276"/>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页表页地址</a:t>
                </a:r>
              </a:p>
            </p:txBody>
          </p:sp>
          <p:sp>
            <p:nvSpPr>
              <p:cNvPr id="64531" name="Text Box 2066"/>
              <p:cNvSpPr txBox="1">
                <a:spLocks noChangeArrowheads="1"/>
              </p:cNvSpPr>
              <p:nvPr/>
            </p:nvSpPr>
            <p:spPr bwMode="auto">
              <a:xfrm>
                <a:off x="4429" y="13402"/>
                <a:ext cx="1025" cy="553"/>
              </a:xfrm>
              <a:prstGeom prst="rect">
                <a:avLst/>
              </a:prstGeom>
              <a:solidFill>
                <a:srgbClr val="CCFFCC"/>
              </a:solidFill>
              <a:ln w="19050">
                <a:noFill/>
                <a:miter lim="800000"/>
                <a:headEnd/>
                <a:tailEnd/>
              </a:ln>
            </p:spPr>
            <p:txBody>
              <a:bodyPr lIns="0" tIns="0" rIns="0" bIns="0"/>
              <a:lstStyle/>
              <a:p>
                <a:pPr algn="just" eaLnBrk="0" hangingPunct="0">
                  <a:lnSpc>
                    <a:spcPct val="80000"/>
                  </a:lnSpc>
                </a:pPr>
                <a:r>
                  <a:rPr kumimoji="0" lang="zh-CN" altLang="en-US" b="1">
                    <a:solidFill>
                      <a:srgbClr val="008000"/>
                    </a:solidFill>
                    <a:latin typeface="仿宋_GB2312" pitchFamily="49" charset="-122"/>
                  </a:rPr>
                  <a:t>进程一级</a:t>
                </a:r>
              </a:p>
              <a:p>
                <a:pPr algn="just" eaLnBrk="0" hangingPunct="0">
                  <a:lnSpc>
                    <a:spcPct val="80000"/>
                  </a:lnSpc>
                </a:pPr>
                <a:r>
                  <a:rPr kumimoji="0" lang="zh-CN" altLang="en-US" b="1">
                    <a:solidFill>
                      <a:srgbClr val="008000"/>
                    </a:solidFill>
                    <a:latin typeface="仿宋_GB2312" pitchFamily="49" charset="-122"/>
                  </a:rPr>
                  <a:t>页    表</a:t>
                </a:r>
              </a:p>
              <a:p>
                <a:pPr algn="just" eaLnBrk="0" hangingPunct="0">
                  <a:lnSpc>
                    <a:spcPct val="80000"/>
                  </a:lnSpc>
                </a:pPr>
                <a:r>
                  <a:rPr kumimoji="0" lang="en-US" altLang="zh-CN" b="1">
                    <a:solidFill>
                      <a:srgbClr val="008000"/>
                    </a:solidFill>
                    <a:latin typeface="仿宋_GB2312" pitchFamily="49" charset="-122"/>
                  </a:rPr>
                  <a:t>(</a:t>
                </a:r>
                <a:r>
                  <a:rPr kumimoji="0" lang="zh-CN" altLang="en-US" b="1">
                    <a:solidFill>
                      <a:srgbClr val="008000"/>
                    </a:solidFill>
                    <a:latin typeface="仿宋_GB2312" pitchFamily="49" charset="-122"/>
                  </a:rPr>
                  <a:t>页目录表</a:t>
                </a:r>
                <a:r>
                  <a:rPr kumimoji="0" lang="en-US" altLang="zh-CN" b="1">
                    <a:solidFill>
                      <a:srgbClr val="008000"/>
                    </a:solidFill>
                    <a:latin typeface="仿宋_GB2312" pitchFamily="49" charset="-122"/>
                  </a:rPr>
                  <a:t>)</a:t>
                </a:r>
              </a:p>
            </p:txBody>
          </p:sp>
          <p:sp>
            <p:nvSpPr>
              <p:cNvPr id="64532" name="Text Box 2067"/>
              <p:cNvSpPr txBox="1">
                <a:spLocks noChangeArrowheads="1"/>
              </p:cNvSpPr>
              <p:nvPr/>
            </p:nvSpPr>
            <p:spPr bwMode="auto">
              <a:xfrm>
                <a:off x="6090" y="13402"/>
                <a:ext cx="1197" cy="553"/>
              </a:xfrm>
              <a:prstGeom prst="rect">
                <a:avLst/>
              </a:prstGeom>
              <a:solidFill>
                <a:srgbClr val="CCFFCC"/>
              </a:solidFill>
              <a:ln w="19050">
                <a:noFill/>
                <a:miter lim="800000"/>
                <a:headEnd/>
                <a:tailEnd/>
              </a:ln>
            </p:spPr>
            <p:txBody>
              <a:bodyPr lIns="0" tIns="0" rIns="0" bIns="0"/>
              <a:lstStyle/>
              <a:p>
                <a:pPr algn="just" eaLnBrk="0" hangingPunct="0">
                  <a:lnSpc>
                    <a:spcPct val="80000"/>
                  </a:lnSpc>
                </a:pPr>
                <a:r>
                  <a:rPr kumimoji="0" lang="zh-CN" altLang="en-US" b="1">
                    <a:solidFill>
                      <a:srgbClr val="008000"/>
                    </a:solidFill>
                    <a:latin typeface="仿宋_GB2312" pitchFamily="49" charset="-122"/>
                  </a:rPr>
                  <a:t>进程二级</a:t>
                </a:r>
              </a:p>
              <a:p>
                <a:pPr algn="just" eaLnBrk="0" hangingPunct="0">
                  <a:lnSpc>
                    <a:spcPct val="80000"/>
                  </a:lnSpc>
                </a:pPr>
                <a:r>
                  <a:rPr kumimoji="0" lang="zh-CN" altLang="en-US" b="1">
                    <a:solidFill>
                      <a:srgbClr val="008000"/>
                    </a:solidFill>
                    <a:latin typeface="仿宋_GB2312" pitchFamily="49" charset="-122"/>
                  </a:rPr>
                  <a:t>页    表</a:t>
                </a:r>
              </a:p>
              <a:p>
                <a:pPr algn="just" eaLnBrk="0" hangingPunct="0">
                  <a:lnSpc>
                    <a:spcPct val="80000"/>
                  </a:lnSpc>
                </a:pPr>
                <a:r>
                  <a:rPr kumimoji="0" lang="en-US" altLang="zh-CN" b="1">
                    <a:solidFill>
                      <a:srgbClr val="008000"/>
                    </a:solidFill>
                    <a:latin typeface="仿宋_GB2312" pitchFamily="49" charset="-122"/>
                  </a:rPr>
                  <a:t>(</a:t>
                </a:r>
                <a:r>
                  <a:rPr kumimoji="0" lang="zh-CN" altLang="en-US" b="1">
                    <a:solidFill>
                      <a:srgbClr val="008000"/>
                    </a:solidFill>
                    <a:latin typeface="仿宋_GB2312" pitchFamily="49" charset="-122"/>
                  </a:rPr>
                  <a:t>页表页</a:t>
                </a:r>
                <a:r>
                  <a:rPr kumimoji="0" lang="en-US" altLang="zh-CN" b="1">
                    <a:solidFill>
                      <a:srgbClr val="008000"/>
                    </a:solidFill>
                    <a:latin typeface="仿宋_GB2312" pitchFamily="49" charset="-122"/>
                  </a:rPr>
                  <a:t>)</a:t>
                </a:r>
              </a:p>
            </p:txBody>
          </p:sp>
          <p:sp>
            <p:nvSpPr>
              <p:cNvPr id="64533" name="Text Box 2068"/>
              <p:cNvSpPr txBox="1">
                <a:spLocks noChangeArrowheads="1"/>
              </p:cNvSpPr>
              <p:nvPr/>
            </p:nvSpPr>
            <p:spPr bwMode="auto">
              <a:xfrm>
                <a:off x="7752" y="11996"/>
                <a:ext cx="1197" cy="292"/>
              </a:xfrm>
              <a:prstGeom prst="rect">
                <a:avLst/>
              </a:prstGeom>
              <a:solidFill>
                <a:srgbClr val="CCFFCC"/>
              </a:solidFill>
              <a:ln w="19050">
                <a:noFill/>
                <a:miter lim="800000"/>
                <a:headEnd/>
                <a:tailEnd/>
              </a:ln>
            </p:spPr>
            <p:txBody>
              <a:bodyPr lIns="0" tIns="0" rIns="0" bIns="0"/>
              <a:lstStyle/>
              <a:p>
                <a:pPr algn="just" eaLnBrk="0" hangingPunct="0">
                  <a:lnSpc>
                    <a:spcPct val="80000"/>
                  </a:lnSpc>
                </a:pPr>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物理地址</a:t>
                </a:r>
              </a:p>
            </p:txBody>
          </p:sp>
          <p:sp>
            <p:nvSpPr>
              <p:cNvPr id="64534" name="Text Box 2069"/>
              <p:cNvSpPr txBox="1">
                <a:spLocks noChangeArrowheads="1"/>
              </p:cNvSpPr>
              <p:nvPr/>
            </p:nvSpPr>
            <p:spPr bwMode="auto">
              <a:xfrm>
                <a:off x="7752" y="11052"/>
                <a:ext cx="997" cy="253"/>
              </a:xfrm>
              <a:prstGeom prst="rect">
                <a:avLst/>
              </a:prstGeom>
              <a:solidFill>
                <a:srgbClr val="CCFFCC"/>
              </a:solidFill>
              <a:ln w="19050">
                <a:noFill/>
                <a:miter lim="800000"/>
                <a:headEnd/>
                <a:tailEnd/>
              </a:ln>
            </p:spPr>
            <p:txBody>
              <a:bodyPr lIns="0" tIns="0" rIns="0" bIns="0"/>
              <a:lstStyle/>
              <a:p>
                <a:pPr algn="just" eaLnBrk="0" hangingPunct="0">
                  <a:lnSpc>
                    <a:spcPct val="80000"/>
                  </a:lnSpc>
                </a:pPr>
                <a:r>
                  <a:rPr kumimoji="0" lang="en-US" altLang="zh-CN" b="1">
                    <a:solidFill>
                      <a:srgbClr val="008000"/>
                    </a:solidFill>
                    <a:latin typeface="仿宋_GB2312" pitchFamily="49" charset="-122"/>
                  </a:rPr>
                  <a:t> </a:t>
                </a:r>
                <a:r>
                  <a:rPr kumimoji="0" lang="zh-CN" altLang="en-US" b="1">
                    <a:solidFill>
                      <a:srgbClr val="008000"/>
                    </a:solidFill>
                    <a:latin typeface="仿宋_GB2312" pitchFamily="49" charset="-122"/>
                  </a:rPr>
                  <a:t>逻辑地址</a:t>
                </a:r>
              </a:p>
            </p:txBody>
          </p:sp>
          <p:sp>
            <p:nvSpPr>
              <p:cNvPr id="64535" name="Text Box 2070"/>
              <p:cNvSpPr txBox="1">
                <a:spLocks noChangeArrowheads="1"/>
              </p:cNvSpPr>
              <p:nvPr/>
            </p:nvSpPr>
            <p:spPr bwMode="auto">
              <a:xfrm>
                <a:off x="2601" y="12448"/>
                <a:ext cx="1026" cy="438"/>
              </a:xfrm>
              <a:prstGeom prst="rect">
                <a:avLst/>
              </a:prstGeom>
              <a:solidFill>
                <a:srgbClr val="CCFFCC"/>
              </a:solidFill>
              <a:ln w="19050">
                <a:solidFill>
                  <a:srgbClr val="000000"/>
                </a:solidFill>
                <a:miter lim="800000"/>
                <a:headEnd/>
                <a:tailEnd/>
              </a:ln>
            </p:spPr>
            <p:txBody>
              <a:bodyPr lIns="0" tIns="0" rIns="0" bIns="0"/>
              <a:lstStyle/>
              <a:p>
                <a:pPr algn="just" eaLnBrk="0" hangingPunct="0">
                  <a:lnSpc>
                    <a:spcPct val="80000"/>
                  </a:lnSpc>
                </a:pPr>
                <a:r>
                  <a:rPr kumimoji="0" lang="zh-CN" altLang="en-US" b="1">
                    <a:solidFill>
                      <a:srgbClr val="008000"/>
                    </a:solidFill>
                    <a:latin typeface="仿宋_GB2312" pitchFamily="49" charset="-122"/>
                  </a:rPr>
                  <a:t>页目录表控制寄存器</a:t>
                </a:r>
              </a:p>
            </p:txBody>
          </p:sp>
          <p:sp>
            <p:nvSpPr>
              <p:cNvPr id="64536" name="Line 2071"/>
              <p:cNvSpPr>
                <a:spLocks noChangeShapeType="1"/>
              </p:cNvSpPr>
              <p:nvPr/>
            </p:nvSpPr>
            <p:spPr bwMode="auto">
              <a:xfrm>
                <a:off x="3598" y="12594"/>
                <a:ext cx="341" cy="0"/>
              </a:xfrm>
              <a:prstGeom prst="line">
                <a:avLst/>
              </a:prstGeom>
              <a:noFill/>
              <a:ln w="19050">
                <a:solidFill>
                  <a:srgbClr val="000000"/>
                </a:solidFill>
                <a:round/>
                <a:headEnd/>
                <a:tailEnd type="triangle" w="med" len="med"/>
              </a:ln>
            </p:spPr>
            <p:txBody>
              <a:bodyPr lIns="0" tIns="0" rIns="0" bIns="0"/>
              <a:lstStyle/>
              <a:p>
                <a:endParaRPr lang="zh-CN" altLang="en-US"/>
              </a:p>
            </p:txBody>
          </p:sp>
          <p:sp>
            <p:nvSpPr>
              <p:cNvPr id="64537" name="AutoShape 2072"/>
              <p:cNvSpPr>
                <a:spLocks noChangeArrowheads="1"/>
              </p:cNvSpPr>
              <p:nvPr/>
            </p:nvSpPr>
            <p:spPr bwMode="auto">
              <a:xfrm>
                <a:off x="3930" y="12448"/>
                <a:ext cx="343" cy="291"/>
              </a:xfrm>
              <a:prstGeom prst="flowChartOr">
                <a:avLst/>
              </a:prstGeom>
              <a:solidFill>
                <a:srgbClr val="CCFFCC"/>
              </a:solidFill>
              <a:ln w="19050">
                <a:solidFill>
                  <a:srgbClr val="000000"/>
                </a:solidFill>
                <a:round/>
                <a:headEnd/>
                <a:tailEnd/>
              </a:ln>
            </p:spPr>
            <p:txBody>
              <a:bodyPr lIns="0" tIns="0" rIns="0" bIns="0"/>
              <a:lstStyle/>
              <a:p>
                <a:endParaRPr lang="zh-CN" altLang="en-US"/>
              </a:p>
            </p:txBody>
          </p:sp>
          <p:sp>
            <p:nvSpPr>
              <p:cNvPr id="64538" name="AutoShape 2073"/>
              <p:cNvSpPr>
                <a:spLocks noChangeArrowheads="1"/>
              </p:cNvSpPr>
              <p:nvPr/>
            </p:nvSpPr>
            <p:spPr bwMode="auto">
              <a:xfrm>
                <a:off x="5496" y="12448"/>
                <a:ext cx="342" cy="291"/>
              </a:xfrm>
              <a:prstGeom prst="flowChartOr">
                <a:avLst/>
              </a:prstGeom>
              <a:solidFill>
                <a:srgbClr val="CCFFCC"/>
              </a:solidFill>
              <a:ln w="19050">
                <a:solidFill>
                  <a:srgbClr val="000000"/>
                </a:solidFill>
                <a:round/>
                <a:headEnd/>
                <a:tailEnd/>
              </a:ln>
            </p:spPr>
            <p:txBody>
              <a:bodyPr lIns="0" tIns="0" rIns="0" bIns="0"/>
              <a:lstStyle/>
              <a:p>
                <a:endParaRPr lang="zh-CN" altLang="en-US"/>
              </a:p>
            </p:txBody>
          </p:sp>
          <p:sp>
            <p:nvSpPr>
              <p:cNvPr id="64539" name="Line 2074"/>
              <p:cNvSpPr>
                <a:spLocks noChangeShapeType="1"/>
              </p:cNvSpPr>
              <p:nvPr/>
            </p:nvSpPr>
            <p:spPr bwMode="auto">
              <a:xfrm>
                <a:off x="4429" y="12711"/>
                <a:ext cx="830" cy="0"/>
              </a:xfrm>
              <a:prstGeom prst="line">
                <a:avLst/>
              </a:prstGeom>
              <a:noFill/>
              <a:ln w="12700">
                <a:solidFill>
                  <a:srgbClr val="000000"/>
                </a:solidFill>
                <a:round/>
                <a:headEnd/>
                <a:tailEnd/>
              </a:ln>
            </p:spPr>
            <p:txBody>
              <a:bodyPr/>
              <a:lstStyle/>
              <a:p>
                <a:endParaRPr lang="zh-CN" altLang="en-US"/>
              </a:p>
            </p:txBody>
          </p:sp>
          <p:sp>
            <p:nvSpPr>
              <p:cNvPr id="64540" name="Line 2075"/>
              <p:cNvSpPr>
                <a:spLocks noChangeShapeType="1"/>
              </p:cNvSpPr>
              <p:nvPr/>
            </p:nvSpPr>
            <p:spPr bwMode="auto">
              <a:xfrm>
                <a:off x="4429" y="12435"/>
                <a:ext cx="830" cy="0"/>
              </a:xfrm>
              <a:prstGeom prst="line">
                <a:avLst/>
              </a:prstGeom>
              <a:noFill/>
              <a:ln w="12700">
                <a:solidFill>
                  <a:srgbClr val="000000"/>
                </a:solidFill>
                <a:round/>
                <a:headEnd/>
                <a:tailEnd/>
              </a:ln>
            </p:spPr>
            <p:txBody>
              <a:bodyPr/>
              <a:lstStyle/>
              <a:p>
                <a:endParaRPr lang="zh-CN" altLang="en-US"/>
              </a:p>
            </p:txBody>
          </p:sp>
          <p:sp>
            <p:nvSpPr>
              <p:cNvPr id="64541" name="Line 2076"/>
              <p:cNvSpPr>
                <a:spLocks noChangeShapeType="1"/>
              </p:cNvSpPr>
              <p:nvPr/>
            </p:nvSpPr>
            <p:spPr bwMode="auto">
              <a:xfrm flipV="1">
                <a:off x="6090" y="12711"/>
                <a:ext cx="741" cy="13"/>
              </a:xfrm>
              <a:prstGeom prst="line">
                <a:avLst/>
              </a:prstGeom>
              <a:noFill/>
              <a:ln w="19050">
                <a:solidFill>
                  <a:srgbClr val="000000"/>
                </a:solidFill>
                <a:round/>
                <a:headEnd/>
                <a:tailEnd/>
              </a:ln>
            </p:spPr>
            <p:txBody>
              <a:bodyPr lIns="0" tIns="0" rIns="0" bIns="0"/>
              <a:lstStyle/>
              <a:p>
                <a:endParaRPr lang="zh-CN" altLang="en-US"/>
              </a:p>
            </p:txBody>
          </p:sp>
          <p:sp>
            <p:nvSpPr>
              <p:cNvPr id="64542" name="Line 2077"/>
              <p:cNvSpPr>
                <a:spLocks noChangeShapeType="1"/>
              </p:cNvSpPr>
              <p:nvPr/>
            </p:nvSpPr>
            <p:spPr bwMode="auto">
              <a:xfrm>
                <a:off x="5259" y="12573"/>
                <a:ext cx="831" cy="0"/>
              </a:xfrm>
              <a:prstGeom prst="line">
                <a:avLst/>
              </a:prstGeom>
              <a:noFill/>
              <a:ln w="12700">
                <a:solidFill>
                  <a:srgbClr val="000000"/>
                </a:solidFill>
                <a:round/>
                <a:headEnd/>
                <a:tailEnd type="triangle" w="med" len="med"/>
              </a:ln>
            </p:spPr>
            <p:txBody>
              <a:bodyPr/>
              <a:lstStyle/>
              <a:p>
                <a:endParaRPr lang="zh-CN" altLang="en-US"/>
              </a:p>
            </p:txBody>
          </p:sp>
          <p:sp>
            <p:nvSpPr>
              <p:cNvPr id="64543" name="Line 2078"/>
              <p:cNvSpPr>
                <a:spLocks noChangeShapeType="1"/>
              </p:cNvSpPr>
              <p:nvPr/>
            </p:nvSpPr>
            <p:spPr bwMode="auto">
              <a:xfrm>
                <a:off x="6755" y="12573"/>
                <a:ext cx="831" cy="0"/>
              </a:xfrm>
              <a:prstGeom prst="line">
                <a:avLst/>
              </a:prstGeom>
              <a:noFill/>
              <a:ln w="12700">
                <a:solidFill>
                  <a:srgbClr val="000000"/>
                </a:solidFill>
                <a:round/>
                <a:headEnd/>
                <a:tailEnd type="triangle" w="med" len="med"/>
              </a:ln>
            </p:spPr>
            <p:txBody>
              <a:bodyPr/>
              <a:lstStyle/>
              <a:p>
                <a:endParaRPr lang="zh-CN" altLang="en-US"/>
              </a:p>
            </p:txBody>
          </p:sp>
          <p:sp>
            <p:nvSpPr>
              <p:cNvPr id="64544" name="Line 2079"/>
              <p:cNvSpPr>
                <a:spLocks noChangeShapeType="1"/>
              </p:cNvSpPr>
              <p:nvPr/>
            </p:nvSpPr>
            <p:spPr bwMode="auto">
              <a:xfrm>
                <a:off x="5592" y="11329"/>
                <a:ext cx="0" cy="1106"/>
              </a:xfrm>
              <a:prstGeom prst="line">
                <a:avLst/>
              </a:prstGeom>
              <a:noFill/>
              <a:ln w="12700">
                <a:solidFill>
                  <a:srgbClr val="000000"/>
                </a:solidFill>
                <a:round/>
                <a:headEnd/>
                <a:tailEnd type="triangle" w="med" len="med"/>
              </a:ln>
            </p:spPr>
            <p:txBody>
              <a:bodyPr/>
              <a:lstStyle/>
              <a:p>
                <a:endParaRPr lang="zh-CN" altLang="en-US"/>
              </a:p>
            </p:txBody>
          </p:sp>
        </p:grpSp>
        <p:sp>
          <p:nvSpPr>
            <p:cNvPr id="64518" name="Text Box 2080"/>
            <p:cNvSpPr txBox="1">
              <a:spLocks noChangeArrowheads="1"/>
            </p:cNvSpPr>
            <p:nvPr/>
          </p:nvSpPr>
          <p:spPr bwMode="auto">
            <a:xfrm>
              <a:off x="4221" y="4282"/>
              <a:ext cx="4140" cy="468"/>
            </a:xfrm>
            <a:prstGeom prst="rect">
              <a:avLst/>
            </a:prstGeom>
            <a:solidFill>
              <a:srgbClr val="CCFFCC"/>
            </a:solidFill>
            <a:ln w="9525">
              <a:solidFill>
                <a:srgbClr val="FFFFFF"/>
              </a:solidFill>
              <a:miter lim="800000"/>
              <a:headEnd/>
              <a:tailEnd/>
            </a:ln>
          </p:spPr>
          <p:txBody>
            <a:bodyPr/>
            <a:lstStyle/>
            <a:p>
              <a:pPr algn="just" eaLnBrk="0" hangingPunct="0"/>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二级页表地址转换过程</a:t>
              </a:r>
            </a:p>
          </p:txBody>
        </p:sp>
      </p:gr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 y="762000"/>
            <a:ext cx="7391400" cy="71438"/>
          </a:xfrm>
        </p:spPr>
        <p:txBody>
          <a:bodyPr/>
          <a:lstStyle/>
          <a:p>
            <a:pPr eaLnBrk="1" hangingPunct="1"/>
            <a:r>
              <a:rPr lang="en-US" altLang="zh-CN" b="1" smtClean="0">
                <a:cs typeface="Times New Roman" pitchFamily="18" charset="0"/>
              </a:rPr>
              <a:t> </a:t>
            </a:r>
            <a:br>
              <a:rPr lang="en-US" altLang="zh-CN" b="1" smtClean="0">
                <a:cs typeface="Times New Roman" pitchFamily="18" charset="0"/>
              </a:rPr>
            </a:br>
            <a:r>
              <a:rPr lang="en-US" altLang="zh-CN" b="1" smtClean="0">
                <a:cs typeface="Times New Roman" pitchFamily="18" charset="0"/>
              </a:rPr>
              <a:t>             </a:t>
            </a:r>
            <a:r>
              <a:rPr lang="zh-CN" altLang="en-US" smtClean="0">
                <a:solidFill>
                  <a:srgbClr val="FF0000"/>
                </a:solidFill>
                <a:latin typeface="仿宋_GB2312" pitchFamily="49" charset="-122"/>
                <a:ea typeface="仿宋_GB2312" pitchFamily="49" charset="-122"/>
              </a:rPr>
              <a:t>存储管理</a:t>
            </a:r>
            <a:r>
              <a:rPr lang="en-US" altLang="zh-CN" smtClean="0">
                <a:solidFill>
                  <a:srgbClr val="FF0000"/>
                </a:solidFill>
                <a:latin typeface="仿宋_GB2312" pitchFamily="49" charset="-122"/>
                <a:ea typeface="仿宋_GB2312" pitchFamily="49" charset="-122"/>
              </a:rPr>
              <a:t>(14)</a:t>
            </a:r>
            <a:br>
              <a:rPr lang="en-US" altLang="zh-CN" smtClean="0">
                <a:solidFill>
                  <a:srgbClr val="FF0000"/>
                </a:solidFill>
                <a:latin typeface="仿宋_GB2312" pitchFamily="49" charset="-122"/>
                <a:ea typeface="仿宋_GB2312" pitchFamily="49" charset="-122"/>
              </a:rPr>
            </a:br>
            <a:endParaRPr lang="en-US" altLang="zh-CN" smtClean="0">
              <a:solidFill>
                <a:srgbClr val="FF0000"/>
              </a:solidFill>
              <a:latin typeface="仿宋_GB2312" pitchFamily="49" charset="-122"/>
              <a:ea typeface="仿宋_GB2312" pitchFamily="49" charset="-122"/>
            </a:endParaRPr>
          </a:p>
        </p:txBody>
      </p:sp>
      <p:sp>
        <p:nvSpPr>
          <p:cNvPr id="65539" name="Rectangle 3"/>
          <p:cNvSpPr>
            <a:spLocks noGrp="1" noChangeArrowheads="1"/>
          </p:cNvSpPr>
          <p:nvPr>
            <p:ph type="body" idx="1"/>
          </p:nvPr>
        </p:nvSpPr>
        <p:spPr>
          <a:xfrm>
            <a:off x="762000" y="1676400"/>
            <a:ext cx="8153400" cy="5486400"/>
          </a:xfrm>
        </p:spPr>
        <p:txBody>
          <a:bodyPr/>
          <a:lstStyle/>
          <a:p>
            <a:pPr eaLnBrk="1" hangingPunct="1">
              <a:buFontTx/>
              <a:buNone/>
            </a:pPr>
            <a:r>
              <a:rPr lang="en-US" altLang="zh-CN" sz="3600" smtClean="0"/>
              <a:t>      </a:t>
            </a:r>
          </a:p>
          <a:p>
            <a:pPr eaLnBrk="1" hangingPunct="1">
              <a:buFontTx/>
              <a:buNone/>
            </a:pPr>
            <a:endParaRPr lang="en-US" altLang="zh-CN" sz="3600" smtClean="0"/>
          </a:p>
        </p:txBody>
      </p:sp>
      <p:grpSp>
        <p:nvGrpSpPr>
          <p:cNvPr id="65540" name="Group 56"/>
          <p:cNvGrpSpPr>
            <a:grpSpLocks/>
          </p:cNvGrpSpPr>
          <p:nvPr/>
        </p:nvGrpSpPr>
        <p:grpSpPr bwMode="auto">
          <a:xfrm>
            <a:off x="1193800" y="1295400"/>
            <a:ext cx="7493000" cy="4953000"/>
            <a:chOff x="752" y="816"/>
            <a:chExt cx="4720" cy="3120"/>
          </a:xfrm>
        </p:grpSpPr>
        <p:sp>
          <p:nvSpPr>
            <p:cNvPr id="65541" name="Text Box 5"/>
            <p:cNvSpPr txBox="1">
              <a:spLocks noChangeArrowheads="1"/>
            </p:cNvSpPr>
            <p:nvPr/>
          </p:nvSpPr>
          <p:spPr bwMode="auto">
            <a:xfrm>
              <a:off x="4236" y="1046"/>
              <a:ext cx="1236" cy="229"/>
            </a:xfrm>
            <a:prstGeom prst="rect">
              <a:avLst/>
            </a:prstGeom>
            <a:solidFill>
              <a:srgbClr val="CCFFCC"/>
            </a:solidFill>
            <a:ln w="19050">
              <a:solidFill>
                <a:srgbClr val="000000"/>
              </a:solidFill>
              <a:miter lim="800000"/>
              <a:headEnd/>
              <a:tailEnd/>
            </a:ln>
          </p:spPr>
          <p:txBody>
            <a:bodyPr lIns="0" tIns="0" rIns="0" bIns="0"/>
            <a:lstStyle/>
            <a:p>
              <a:pPr algn="just" eaLnBrk="0" hangingPunct="0"/>
              <a:r>
                <a:rPr kumimoji="0" lang="en-US" altLang="zh-CN" sz="900" b="1">
                  <a:solidFill>
                    <a:srgbClr val="008000"/>
                  </a:solidFill>
                  <a:latin typeface="仿宋_GB2312" pitchFamily="49" charset="-122"/>
                </a:rPr>
                <a:t> </a:t>
              </a:r>
              <a:r>
                <a:rPr kumimoji="0" lang="zh-CN" altLang="en-US" sz="1600" b="1">
                  <a:solidFill>
                    <a:srgbClr val="008000"/>
                  </a:solidFill>
                  <a:latin typeface="仿宋_GB2312" pitchFamily="49" charset="-122"/>
                </a:rPr>
                <a:t>页框号    位移</a:t>
              </a:r>
            </a:p>
          </p:txBody>
        </p:sp>
        <p:sp>
          <p:nvSpPr>
            <p:cNvPr id="65542" name="Rectangle 6"/>
            <p:cNvSpPr>
              <a:spLocks noChangeArrowheads="1"/>
            </p:cNvSpPr>
            <p:nvPr/>
          </p:nvSpPr>
          <p:spPr bwMode="auto">
            <a:xfrm>
              <a:off x="2325" y="1818"/>
              <a:ext cx="1574" cy="1391"/>
            </a:xfrm>
            <a:prstGeom prst="rect">
              <a:avLst/>
            </a:prstGeom>
            <a:solidFill>
              <a:srgbClr val="CCFFCC"/>
            </a:solidFill>
            <a:ln w="19050">
              <a:solidFill>
                <a:srgbClr val="000000"/>
              </a:solidFill>
              <a:miter lim="800000"/>
              <a:headEnd/>
              <a:tailEnd/>
            </a:ln>
          </p:spPr>
          <p:txBody>
            <a:bodyPr lIns="0" tIns="0" rIns="0" bIns="0"/>
            <a:lstStyle/>
            <a:p>
              <a:endParaRPr lang="zh-CN" altLang="en-US"/>
            </a:p>
          </p:txBody>
        </p:sp>
        <p:sp>
          <p:nvSpPr>
            <p:cNvPr id="65543" name="Text Box 7"/>
            <p:cNvSpPr txBox="1">
              <a:spLocks noChangeArrowheads="1"/>
            </p:cNvSpPr>
            <p:nvPr/>
          </p:nvSpPr>
          <p:spPr bwMode="auto">
            <a:xfrm>
              <a:off x="977" y="1046"/>
              <a:ext cx="1798" cy="229"/>
            </a:xfrm>
            <a:prstGeom prst="rect">
              <a:avLst/>
            </a:prstGeom>
            <a:solidFill>
              <a:srgbClr val="CCFFCC"/>
            </a:solidFill>
            <a:ln w="19050">
              <a:solidFill>
                <a:srgbClr val="000000"/>
              </a:solid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进程标识 页号     位移</a:t>
              </a:r>
            </a:p>
          </p:txBody>
        </p:sp>
        <p:sp>
          <p:nvSpPr>
            <p:cNvPr id="65544" name="Line 8"/>
            <p:cNvSpPr>
              <a:spLocks noChangeShapeType="1"/>
            </p:cNvSpPr>
            <p:nvPr/>
          </p:nvSpPr>
          <p:spPr bwMode="auto">
            <a:xfrm>
              <a:off x="2775" y="1046"/>
              <a:ext cx="0" cy="229"/>
            </a:xfrm>
            <a:prstGeom prst="line">
              <a:avLst/>
            </a:prstGeom>
            <a:noFill/>
            <a:ln w="19050">
              <a:solidFill>
                <a:srgbClr val="000000"/>
              </a:solidFill>
              <a:round/>
              <a:headEnd/>
              <a:tailEnd/>
            </a:ln>
          </p:spPr>
          <p:txBody>
            <a:bodyPr lIns="0" tIns="0" rIns="0" bIns="0"/>
            <a:lstStyle/>
            <a:p>
              <a:endParaRPr lang="zh-CN" altLang="en-US"/>
            </a:p>
          </p:txBody>
        </p:sp>
        <p:sp>
          <p:nvSpPr>
            <p:cNvPr id="65545" name="Line 9"/>
            <p:cNvSpPr>
              <a:spLocks noChangeShapeType="1"/>
            </p:cNvSpPr>
            <p:nvPr/>
          </p:nvSpPr>
          <p:spPr bwMode="auto">
            <a:xfrm>
              <a:off x="1539" y="1046"/>
              <a:ext cx="0" cy="229"/>
            </a:xfrm>
            <a:prstGeom prst="line">
              <a:avLst/>
            </a:prstGeom>
            <a:noFill/>
            <a:ln w="19050">
              <a:solidFill>
                <a:srgbClr val="000000"/>
              </a:solidFill>
              <a:round/>
              <a:headEnd/>
              <a:tailEnd/>
            </a:ln>
          </p:spPr>
          <p:txBody>
            <a:bodyPr lIns="0" tIns="0" rIns="0" bIns="0"/>
            <a:lstStyle/>
            <a:p>
              <a:endParaRPr lang="zh-CN" altLang="en-US"/>
            </a:p>
          </p:txBody>
        </p:sp>
        <p:sp>
          <p:nvSpPr>
            <p:cNvPr id="65546" name="Text Box 10"/>
            <p:cNvSpPr txBox="1">
              <a:spLocks noChangeArrowheads="1"/>
            </p:cNvSpPr>
            <p:nvPr/>
          </p:nvSpPr>
          <p:spPr bwMode="auto">
            <a:xfrm>
              <a:off x="2160" y="1584"/>
              <a:ext cx="1963" cy="230"/>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进程标识  页号 特征位 链指针</a:t>
              </a:r>
              <a:r>
                <a:rPr kumimoji="0" lang="zh-CN" altLang="en-US" sz="900" b="1">
                  <a:solidFill>
                    <a:srgbClr val="008000"/>
                  </a:solidFill>
                  <a:latin typeface="仿宋_GB2312" pitchFamily="49" charset="-122"/>
                </a:rPr>
                <a:t>    </a:t>
              </a:r>
            </a:p>
          </p:txBody>
        </p:sp>
        <p:sp>
          <p:nvSpPr>
            <p:cNvPr id="65547" name="Line 11"/>
            <p:cNvSpPr>
              <a:spLocks noChangeShapeType="1"/>
            </p:cNvSpPr>
            <p:nvPr/>
          </p:nvSpPr>
          <p:spPr bwMode="auto">
            <a:xfrm flipH="1">
              <a:off x="2775" y="1795"/>
              <a:ext cx="0" cy="1433"/>
            </a:xfrm>
            <a:prstGeom prst="line">
              <a:avLst/>
            </a:prstGeom>
            <a:noFill/>
            <a:ln w="9525">
              <a:solidFill>
                <a:srgbClr val="000000"/>
              </a:solidFill>
              <a:round/>
              <a:headEnd/>
              <a:tailEnd/>
            </a:ln>
          </p:spPr>
          <p:txBody>
            <a:bodyPr lIns="0" tIns="0" rIns="0" bIns="0"/>
            <a:lstStyle/>
            <a:p>
              <a:endParaRPr lang="zh-CN" altLang="en-US"/>
            </a:p>
          </p:txBody>
        </p:sp>
        <p:sp>
          <p:nvSpPr>
            <p:cNvPr id="65548" name="Line 12"/>
            <p:cNvSpPr>
              <a:spLocks noChangeShapeType="1"/>
            </p:cNvSpPr>
            <p:nvPr/>
          </p:nvSpPr>
          <p:spPr bwMode="auto">
            <a:xfrm flipH="1">
              <a:off x="3112" y="1795"/>
              <a:ext cx="0" cy="1433"/>
            </a:xfrm>
            <a:prstGeom prst="line">
              <a:avLst/>
            </a:prstGeom>
            <a:noFill/>
            <a:ln w="9525">
              <a:solidFill>
                <a:srgbClr val="000000"/>
              </a:solidFill>
              <a:round/>
              <a:headEnd/>
              <a:tailEnd/>
            </a:ln>
          </p:spPr>
          <p:txBody>
            <a:bodyPr lIns="0" tIns="0" rIns="0" bIns="0"/>
            <a:lstStyle/>
            <a:p>
              <a:endParaRPr lang="zh-CN" altLang="en-US"/>
            </a:p>
          </p:txBody>
        </p:sp>
        <p:sp>
          <p:nvSpPr>
            <p:cNvPr id="65549" name="Line 13"/>
            <p:cNvSpPr>
              <a:spLocks noChangeShapeType="1"/>
            </p:cNvSpPr>
            <p:nvPr/>
          </p:nvSpPr>
          <p:spPr bwMode="auto">
            <a:xfrm>
              <a:off x="1876" y="1046"/>
              <a:ext cx="0" cy="229"/>
            </a:xfrm>
            <a:prstGeom prst="line">
              <a:avLst/>
            </a:prstGeom>
            <a:noFill/>
            <a:ln w="19050">
              <a:solidFill>
                <a:srgbClr val="000000"/>
              </a:solidFill>
              <a:round/>
              <a:headEnd/>
              <a:tailEnd/>
            </a:ln>
          </p:spPr>
          <p:txBody>
            <a:bodyPr lIns="0" tIns="0" rIns="0" bIns="0"/>
            <a:lstStyle/>
            <a:p>
              <a:endParaRPr lang="zh-CN" altLang="en-US"/>
            </a:p>
          </p:txBody>
        </p:sp>
        <p:sp>
          <p:nvSpPr>
            <p:cNvPr id="65550" name="Line 14"/>
            <p:cNvSpPr>
              <a:spLocks noChangeShapeType="1"/>
            </p:cNvSpPr>
            <p:nvPr/>
          </p:nvSpPr>
          <p:spPr bwMode="auto">
            <a:xfrm>
              <a:off x="4685" y="1046"/>
              <a:ext cx="0" cy="229"/>
            </a:xfrm>
            <a:prstGeom prst="line">
              <a:avLst/>
            </a:prstGeom>
            <a:noFill/>
            <a:ln w="19050">
              <a:solidFill>
                <a:srgbClr val="000000"/>
              </a:solidFill>
              <a:round/>
              <a:headEnd/>
              <a:tailEnd/>
            </a:ln>
          </p:spPr>
          <p:txBody>
            <a:bodyPr lIns="0" tIns="0" rIns="0" bIns="0"/>
            <a:lstStyle/>
            <a:p>
              <a:endParaRPr lang="zh-CN" altLang="en-US"/>
            </a:p>
          </p:txBody>
        </p:sp>
        <p:sp>
          <p:nvSpPr>
            <p:cNvPr id="65551" name="Line 15"/>
            <p:cNvSpPr>
              <a:spLocks noChangeShapeType="1"/>
            </p:cNvSpPr>
            <p:nvPr/>
          </p:nvSpPr>
          <p:spPr bwMode="auto">
            <a:xfrm>
              <a:off x="4123" y="1848"/>
              <a:ext cx="225" cy="0"/>
            </a:xfrm>
            <a:prstGeom prst="line">
              <a:avLst/>
            </a:prstGeom>
            <a:noFill/>
            <a:ln w="19050">
              <a:solidFill>
                <a:srgbClr val="000000"/>
              </a:solidFill>
              <a:round/>
              <a:headEnd/>
              <a:tailEnd/>
            </a:ln>
          </p:spPr>
          <p:txBody>
            <a:bodyPr lIns="0" tIns="0" rIns="0" bIns="0"/>
            <a:lstStyle/>
            <a:p>
              <a:endParaRPr lang="zh-CN" altLang="en-US"/>
            </a:p>
          </p:txBody>
        </p:sp>
        <p:sp>
          <p:nvSpPr>
            <p:cNvPr id="65552" name="Text Box 16"/>
            <p:cNvSpPr txBox="1">
              <a:spLocks noChangeArrowheads="1"/>
            </p:cNvSpPr>
            <p:nvPr/>
          </p:nvSpPr>
          <p:spPr bwMode="auto">
            <a:xfrm>
              <a:off x="4123" y="2273"/>
              <a:ext cx="338" cy="238"/>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索引</a:t>
              </a:r>
            </a:p>
            <a:p>
              <a:pPr algn="just" eaLnBrk="0" hangingPunct="0"/>
              <a:endParaRPr kumimoji="0" lang="en-US" altLang="zh-CN" sz="1600" b="1">
                <a:solidFill>
                  <a:srgbClr val="008000"/>
                </a:solidFill>
                <a:latin typeface="仿宋_GB2312" pitchFamily="49" charset="-122"/>
              </a:endParaRPr>
            </a:p>
          </p:txBody>
        </p:sp>
        <p:sp>
          <p:nvSpPr>
            <p:cNvPr id="65553" name="Line 17"/>
            <p:cNvSpPr>
              <a:spLocks noChangeShapeType="1"/>
            </p:cNvSpPr>
            <p:nvPr/>
          </p:nvSpPr>
          <p:spPr bwMode="auto">
            <a:xfrm>
              <a:off x="4123" y="2993"/>
              <a:ext cx="225" cy="0"/>
            </a:xfrm>
            <a:prstGeom prst="line">
              <a:avLst/>
            </a:prstGeom>
            <a:noFill/>
            <a:ln w="19050">
              <a:solidFill>
                <a:srgbClr val="000000"/>
              </a:solidFill>
              <a:round/>
              <a:headEnd/>
              <a:tailEnd/>
            </a:ln>
          </p:spPr>
          <p:txBody>
            <a:bodyPr lIns="0" tIns="0" rIns="0" bIns="0"/>
            <a:lstStyle/>
            <a:p>
              <a:endParaRPr lang="zh-CN" altLang="en-US"/>
            </a:p>
          </p:txBody>
        </p:sp>
        <p:sp>
          <p:nvSpPr>
            <p:cNvPr id="65554" name="Line 18"/>
            <p:cNvSpPr>
              <a:spLocks noChangeShapeType="1"/>
            </p:cNvSpPr>
            <p:nvPr/>
          </p:nvSpPr>
          <p:spPr bwMode="auto">
            <a:xfrm flipV="1">
              <a:off x="4236" y="1848"/>
              <a:ext cx="0" cy="458"/>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65555" name="Line 19"/>
            <p:cNvSpPr>
              <a:spLocks noChangeShapeType="1"/>
            </p:cNvSpPr>
            <p:nvPr/>
          </p:nvSpPr>
          <p:spPr bwMode="auto">
            <a:xfrm>
              <a:off x="4236" y="2535"/>
              <a:ext cx="0" cy="458"/>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65556" name="Line 20"/>
            <p:cNvSpPr>
              <a:spLocks noChangeShapeType="1"/>
            </p:cNvSpPr>
            <p:nvPr/>
          </p:nvSpPr>
          <p:spPr bwMode="auto">
            <a:xfrm flipV="1">
              <a:off x="4461" y="1318"/>
              <a:ext cx="0" cy="1074"/>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65557" name="Line 22"/>
            <p:cNvSpPr>
              <a:spLocks noChangeShapeType="1"/>
            </p:cNvSpPr>
            <p:nvPr/>
          </p:nvSpPr>
          <p:spPr bwMode="auto">
            <a:xfrm>
              <a:off x="2325" y="1275"/>
              <a:ext cx="0" cy="229"/>
            </a:xfrm>
            <a:prstGeom prst="line">
              <a:avLst/>
            </a:prstGeom>
            <a:noFill/>
            <a:ln w="9525">
              <a:solidFill>
                <a:srgbClr val="000000"/>
              </a:solidFill>
              <a:round/>
              <a:headEnd/>
              <a:tailEnd/>
            </a:ln>
          </p:spPr>
          <p:txBody>
            <a:bodyPr lIns="0" tIns="0" rIns="0" bIns="0"/>
            <a:lstStyle/>
            <a:p>
              <a:endParaRPr lang="zh-CN" altLang="en-US"/>
            </a:p>
          </p:txBody>
        </p:sp>
        <p:sp>
          <p:nvSpPr>
            <p:cNvPr id="65558" name="Line 23"/>
            <p:cNvSpPr>
              <a:spLocks noChangeShapeType="1"/>
            </p:cNvSpPr>
            <p:nvPr/>
          </p:nvSpPr>
          <p:spPr bwMode="auto">
            <a:xfrm>
              <a:off x="2325" y="1504"/>
              <a:ext cx="2697" cy="0"/>
            </a:xfrm>
            <a:prstGeom prst="line">
              <a:avLst/>
            </a:prstGeom>
            <a:noFill/>
            <a:ln w="9525">
              <a:solidFill>
                <a:srgbClr val="000000"/>
              </a:solidFill>
              <a:round/>
              <a:headEnd/>
              <a:tailEnd/>
            </a:ln>
          </p:spPr>
          <p:txBody>
            <a:bodyPr lIns="0" tIns="0" rIns="0" bIns="0"/>
            <a:lstStyle/>
            <a:p>
              <a:endParaRPr lang="zh-CN" altLang="en-US"/>
            </a:p>
          </p:txBody>
        </p:sp>
        <p:sp>
          <p:nvSpPr>
            <p:cNvPr id="65559" name="Line 24"/>
            <p:cNvSpPr>
              <a:spLocks noChangeShapeType="1"/>
            </p:cNvSpPr>
            <p:nvPr/>
          </p:nvSpPr>
          <p:spPr bwMode="auto">
            <a:xfrm flipV="1">
              <a:off x="5022" y="1275"/>
              <a:ext cx="0" cy="229"/>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65560" name="Text Box 25"/>
            <p:cNvSpPr txBox="1">
              <a:spLocks noChangeArrowheads="1"/>
            </p:cNvSpPr>
            <p:nvPr/>
          </p:nvSpPr>
          <p:spPr bwMode="auto">
            <a:xfrm>
              <a:off x="4461" y="816"/>
              <a:ext cx="561" cy="230"/>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物理地址</a:t>
              </a:r>
            </a:p>
          </p:txBody>
        </p:sp>
        <p:sp>
          <p:nvSpPr>
            <p:cNvPr id="65561" name="Text Box 26"/>
            <p:cNvSpPr txBox="1">
              <a:spLocks noChangeArrowheads="1"/>
            </p:cNvSpPr>
            <p:nvPr/>
          </p:nvSpPr>
          <p:spPr bwMode="auto">
            <a:xfrm>
              <a:off x="1539" y="816"/>
              <a:ext cx="562" cy="230"/>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600" b="1">
                  <a:solidFill>
                    <a:srgbClr val="008000"/>
                  </a:solidFill>
                  <a:latin typeface="仿宋_GB2312" pitchFamily="49" charset="-122"/>
                </a:rPr>
                <a:t>逻辑地址</a:t>
              </a:r>
            </a:p>
          </p:txBody>
        </p:sp>
        <p:sp>
          <p:nvSpPr>
            <p:cNvPr id="65562" name="Text Box 27"/>
            <p:cNvSpPr txBox="1">
              <a:spLocks noChangeArrowheads="1"/>
            </p:cNvSpPr>
            <p:nvPr/>
          </p:nvSpPr>
          <p:spPr bwMode="auto">
            <a:xfrm>
              <a:off x="1539" y="1795"/>
              <a:ext cx="337" cy="1433"/>
            </a:xfrm>
            <a:prstGeom prst="rect">
              <a:avLst/>
            </a:prstGeom>
            <a:solidFill>
              <a:srgbClr val="CCFFCC"/>
            </a:solidFill>
            <a:ln w="9525">
              <a:solidFill>
                <a:srgbClr val="000000"/>
              </a:solidFill>
              <a:miter lim="800000"/>
              <a:headEnd/>
              <a:tailEnd/>
            </a:ln>
          </p:spPr>
          <p:txBody>
            <a:bodyPr/>
            <a:lstStyle/>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eaLnBrk="0" hangingPunct="0"/>
              <a:r>
                <a:rPr kumimoji="0" lang="en-US" altLang="zh-CN" sz="1000" b="1">
                  <a:solidFill>
                    <a:srgbClr val="008000"/>
                  </a:solidFill>
                </a:rPr>
                <a:t>·</a:t>
              </a:r>
              <a:endParaRPr kumimoji="0" lang="en-US" altLang="zh-CN" sz="1000" b="1">
                <a:solidFill>
                  <a:srgbClr val="008000"/>
                </a:solidFill>
                <a:latin typeface="仿宋_GB2312" pitchFamily="49" charset="-122"/>
              </a:endParaRPr>
            </a:p>
            <a:p>
              <a:pPr eaLnBrk="0" hangingPunct="0"/>
              <a:r>
                <a:rPr kumimoji="0" lang="en-US" altLang="zh-CN" sz="1000" b="1">
                  <a:solidFill>
                    <a:srgbClr val="008000"/>
                  </a:solidFill>
                </a:rPr>
                <a:t>·</a:t>
              </a:r>
              <a:endParaRPr kumimoji="0" lang="en-US" altLang="zh-CN" sz="1000" b="1">
                <a:solidFill>
                  <a:srgbClr val="008000"/>
                </a:solidFill>
                <a:latin typeface="仿宋_GB2312" pitchFamily="49" charset="-122"/>
              </a:endParaRPr>
            </a:p>
          </p:txBody>
        </p:sp>
        <p:sp>
          <p:nvSpPr>
            <p:cNvPr id="65563" name="Text Box 28"/>
            <p:cNvSpPr txBox="1">
              <a:spLocks noChangeArrowheads="1"/>
            </p:cNvSpPr>
            <p:nvPr/>
          </p:nvSpPr>
          <p:spPr bwMode="auto">
            <a:xfrm>
              <a:off x="752" y="2153"/>
              <a:ext cx="450" cy="478"/>
            </a:xfrm>
            <a:prstGeom prst="rect">
              <a:avLst/>
            </a:prstGeom>
            <a:solidFill>
              <a:srgbClr val="CCFFCC"/>
            </a:solidFill>
            <a:ln w="9525">
              <a:solidFill>
                <a:srgbClr val="000000"/>
              </a:solidFill>
              <a:miter lim="800000"/>
              <a:headEnd/>
              <a:tailEnd/>
            </a:ln>
          </p:spPr>
          <p:txBody>
            <a:bodyPr/>
            <a:lstStyle/>
            <a:p>
              <a:pPr eaLnBrk="0" hangingPunct="0"/>
              <a:r>
                <a:rPr kumimoji="0" lang="zh-CN" altLang="en-US" b="1">
                  <a:solidFill>
                    <a:srgbClr val="008000"/>
                  </a:solidFill>
                  <a:latin typeface="仿宋_GB2312" pitchFamily="49" charset="-122"/>
                </a:rPr>
                <a:t>哈希</a:t>
              </a:r>
            </a:p>
            <a:p>
              <a:pPr eaLnBrk="0" hangingPunct="0"/>
              <a:r>
                <a:rPr kumimoji="0" lang="zh-CN" altLang="en-US" b="1">
                  <a:solidFill>
                    <a:srgbClr val="008000"/>
                  </a:solidFill>
                  <a:latin typeface="仿宋_GB2312" pitchFamily="49" charset="-122"/>
                </a:rPr>
                <a:t>函数</a:t>
              </a:r>
            </a:p>
          </p:txBody>
        </p:sp>
        <p:sp>
          <p:nvSpPr>
            <p:cNvPr id="65564" name="Line 29"/>
            <p:cNvSpPr>
              <a:spLocks noChangeShapeType="1"/>
            </p:cNvSpPr>
            <p:nvPr/>
          </p:nvSpPr>
          <p:spPr bwMode="auto">
            <a:xfrm>
              <a:off x="1539" y="1914"/>
              <a:ext cx="337" cy="0"/>
            </a:xfrm>
            <a:prstGeom prst="line">
              <a:avLst/>
            </a:prstGeom>
            <a:noFill/>
            <a:ln w="9525">
              <a:solidFill>
                <a:srgbClr val="000000"/>
              </a:solidFill>
              <a:round/>
              <a:headEnd/>
              <a:tailEnd/>
            </a:ln>
          </p:spPr>
          <p:txBody>
            <a:bodyPr/>
            <a:lstStyle/>
            <a:p>
              <a:endParaRPr lang="zh-CN" altLang="en-US"/>
            </a:p>
          </p:txBody>
        </p:sp>
        <p:sp>
          <p:nvSpPr>
            <p:cNvPr id="65565" name="Line 30"/>
            <p:cNvSpPr>
              <a:spLocks noChangeShapeType="1"/>
            </p:cNvSpPr>
            <p:nvPr/>
          </p:nvSpPr>
          <p:spPr bwMode="auto">
            <a:xfrm>
              <a:off x="1539" y="2034"/>
              <a:ext cx="337" cy="0"/>
            </a:xfrm>
            <a:prstGeom prst="line">
              <a:avLst/>
            </a:prstGeom>
            <a:noFill/>
            <a:ln w="9525">
              <a:solidFill>
                <a:srgbClr val="000000"/>
              </a:solidFill>
              <a:round/>
              <a:headEnd/>
              <a:tailEnd/>
            </a:ln>
          </p:spPr>
          <p:txBody>
            <a:bodyPr/>
            <a:lstStyle/>
            <a:p>
              <a:endParaRPr lang="zh-CN" altLang="en-US"/>
            </a:p>
          </p:txBody>
        </p:sp>
        <p:sp>
          <p:nvSpPr>
            <p:cNvPr id="65566" name="Line 31"/>
            <p:cNvSpPr>
              <a:spLocks noChangeShapeType="1"/>
            </p:cNvSpPr>
            <p:nvPr/>
          </p:nvSpPr>
          <p:spPr bwMode="auto">
            <a:xfrm>
              <a:off x="1539" y="2153"/>
              <a:ext cx="337" cy="0"/>
            </a:xfrm>
            <a:prstGeom prst="line">
              <a:avLst/>
            </a:prstGeom>
            <a:noFill/>
            <a:ln w="9525">
              <a:solidFill>
                <a:srgbClr val="000000"/>
              </a:solidFill>
              <a:round/>
              <a:headEnd/>
              <a:tailEnd/>
            </a:ln>
          </p:spPr>
          <p:txBody>
            <a:bodyPr/>
            <a:lstStyle/>
            <a:p>
              <a:endParaRPr lang="zh-CN" altLang="en-US"/>
            </a:p>
          </p:txBody>
        </p:sp>
        <p:sp>
          <p:nvSpPr>
            <p:cNvPr id="65567" name="Line 32"/>
            <p:cNvSpPr>
              <a:spLocks noChangeShapeType="1"/>
            </p:cNvSpPr>
            <p:nvPr/>
          </p:nvSpPr>
          <p:spPr bwMode="auto">
            <a:xfrm>
              <a:off x="1539" y="2273"/>
              <a:ext cx="337" cy="0"/>
            </a:xfrm>
            <a:prstGeom prst="line">
              <a:avLst/>
            </a:prstGeom>
            <a:noFill/>
            <a:ln w="9525">
              <a:solidFill>
                <a:srgbClr val="000000"/>
              </a:solidFill>
              <a:round/>
              <a:headEnd/>
              <a:tailEnd/>
            </a:ln>
          </p:spPr>
          <p:txBody>
            <a:bodyPr/>
            <a:lstStyle/>
            <a:p>
              <a:endParaRPr lang="zh-CN" altLang="en-US"/>
            </a:p>
          </p:txBody>
        </p:sp>
        <p:sp>
          <p:nvSpPr>
            <p:cNvPr id="65568" name="Line 33"/>
            <p:cNvSpPr>
              <a:spLocks noChangeShapeType="1"/>
            </p:cNvSpPr>
            <p:nvPr/>
          </p:nvSpPr>
          <p:spPr bwMode="auto">
            <a:xfrm>
              <a:off x="1539" y="2392"/>
              <a:ext cx="337" cy="0"/>
            </a:xfrm>
            <a:prstGeom prst="line">
              <a:avLst/>
            </a:prstGeom>
            <a:noFill/>
            <a:ln w="9525">
              <a:solidFill>
                <a:srgbClr val="000000"/>
              </a:solidFill>
              <a:round/>
              <a:headEnd/>
              <a:tailEnd/>
            </a:ln>
          </p:spPr>
          <p:txBody>
            <a:bodyPr/>
            <a:lstStyle/>
            <a:p>
              <a:endParaRPr lang="zh-CN" altLang="en-US"/>
            </a:p>
          </p:txBody>
        </p:sp>
        <p:sp>
          <p:nvSpPr>
            <p:cNvPr id="65569" name="Line 34"/>
            <p:cNvSpPr>
              <a:spLocks noChangeShapeType="1"/>
            </p:cNvSpPr>
            <p:nvPr/>
          </p:nvSpPr>
          <p:spPr bwMode="auto">
            <a:xfrm>
              <a:off x="1539" y="2511"/>
              <a:ext cx="337" cy="0"/>
            </a:xfrm>
            <a:prstGeom prst="line">
              <a:avLst/>
            </a:prstGeom>
            <a:noFill/>
            <a:ln w="9525">
              <a:solidFill>
                <a:srgbClr val="000000"/>
              </a:solidFill>
              <a:round/>
              <a:headEnd/>
              <a:tailEnd/>
            </a:ln>
          </p:spPr>
          <p:txBody>
            <a:bodyPr/>
            <a:lstStyle/>
            <a:p>
              <a:endParaRPr lang="zh-CN" altLang="en-US"/>
            </a:p>
          </p:txBody>
        </p:sp>
        <p:sp>
          <p:nvSpPr>
            <p:cNvPr id="65570" name="Line 35"/>
            <p:cNvSpPr>
              <a:spLocks noChangeShapeType="1"/>
            </p:cNvSpPr>
            <p:nvPr/>
          </p:nvSpPr>
          <p:spPr bwMode="auto">
            <a:xfrm>
              <a:off x="1539" y="2392"/>
              <a:ext cx="337" cy="0"/>
            </a:xfrm>
            <a:prstGeom prst="line">
              <a:avLst/>
            </a:prstGeom>
            <a:noFill/>
            <a:ln w="9525">
              <a:solidFill>
                <a:srgbClr val="000000"/>
              </a:solidFill>
              <a:round/>
              <a:headEnd/>
              <a:tailEnd/>
            </a:ln>
          </p:spPr>
          <p:txBody>
            <a:bodyPr/>
            <a:lstStyle/>
            <a:p>
              <a:endParaRPr lang="zh-CN" altLang="en-US"/>
            </a:p>
          </p:txBody>
        </p:sp>
        <p:sp>
          <p:nvSpPr>
            <p:cNvPr id="65571" name="Line 36"/>
            <p:cNvSpPr>
              <a:spLocks noChangeShapeType="1"/>
            </p:cNvSpPr>
            <p:nvPr/>
          </p:nvSpPr>
          <p:spPr bwMode="auto">
            <a:xfrm>
              <a:off x="1539" y="2750"/>
              <a:ext cx="337" cy="0"/>
            </a:xfrm>
            <a:prstGeom prst="line">
              <a:avLst/>
            </a:prstGeom>
            <a:noFill/>
            <a:ln w="9525">
              <a:solidFill>
                <a:srgbClr val="000000"/>
              </a:solidFill>
              <a:round/>
              <a:headEnd/>
              <a:tailEnd/>
            </a:ln>
          </p:spPr>
          <p:txBody>
            <a:bodyPr/>
            <a:lstStyle/>
            <a:p>
              <a:endParaRPr lang="zh-CN" altLang="en-US"/>
            </a:p>
          </p:txBody>
        </p:sp>
        <p:sp>
          <p:nvSpPr>
            <p:cNvPr id="65572" name="Line 37"/>
            <p:cNvSpPr>
              <a:spLocks noChangeShapeType="1"/>
            </p:cNvSpPr>
            <p:nvPr/>
          </p:nvSpPr>
          <p:spPr bwMode="auto">
            <a:xfrm>
              <a:off x="1539" y="2631"/>
              <a:ext cx="337" cy="0"/>
            </a:xfrm>
            <a:prstGeom prst="line">
              <a:avLst/>
            </a:prstGeom>
            <a:noFill/>
            <a:ln w="9525">
              <a:solidFill>
                <a:srgbClr val="000000"/>
              </a:solidFill>
              <a:round/>
              <a:headEnd/>
              <a:tailEnd/>
            </a:ln>
          </p:spPr>
          <p:txBody>
            <a:bodyPr/>
            <a:lstStyle/>
            <a:p>
              <a:endParaRPr lang="zh-CN" altLang="en-US"/>
            </a:p>
          </p:txBody>
        </p:sp>
        <p:sp>
          <p:nvSpPr>
            <p:cNvPr id="65573" name="Line 38"/>
            <p:cNvSpPr>
              <a:spLocks noChangeShapeType="1"/>
            </p:cNvSpPr>
            <p:nvPr/>
          </p:nvSpPr>
          <p:spPr bwMode="auto">
            <a:xfrm>
              <a:off x="1539" y="1198"/>
              <a:ext cx="0" cy="239"/>
            </a:xfrm>
            <a:prstGeom prst="line">
              <a:avLst/>
            </a:prstGeom>
            <a:noFill/>
            <a:ln w="9525">
              <a:solidFill>
                <a:srgbClr val="000000"/>
              </a:solidFill>
              <a:round/>
              <a:headEnd/>
              <a:tailEnd/>
            </a:ln>
          </p:spPr>
          <p:txBody>
            <a:bodyPr/>
            <a:lstStyle/>
            <a:p>
              <a:endParaRPr lang="zh-CN" altLang="en-US"/>
            </a:p>
          </p:txBody>
        </p:sp>
        <p:sp>
          <p:nvSpPr>
            <p:cNvPr id="65574" name="Line 39"/>
            <p:cNvSpPr>
              <a:spLocks noChangeShapeType="1"/>
            </p:cNvSpPr>
            <p:nvPr/>
          </p:nvSpPr>
          <p:spPr bwMode="auto">
            <a:xfrm>
              <a:off x="977" y="1437"/>
              <a:ext cx="562" cy="0"/>
            </a:xfrm>
            <a:prstGeom prst="line">
              <a:avLst/>
            </a:prstGeom>
            <a:noFill/>
            <a:ln w="9525">
              <a:solidFill>
                <a:srgbClr val="000000"/>
              </a:solidFill>
              <a:round/>
              <a:headEnd/>
              <a:tailEnd/>
            </a:ln>
          </p:spPr>
          <p:txBody>
            <a:bodyPr/>
            <a:lstStyle/>
            <a:p>
              <a:endParaRPr lang="zh-CN" altLang="en-US"/>
            </a:p>
          </p:txBody>
        </p:sp>
        <p:sp>
          <p:nvSpPr>
            <p:cNvPr id="65575" name="Line 40"/>
            <p:cNvSpPr>
              <a:spLocks noChangeShapeType="1"/>
            </p:cNvSpPr>
            <p:nvPr/>
          </p:nvSpPr>
          <p:spPr bwMode="auto">
            <a:xfrm>
              <a:off x="977" y="1437"/>
              <a:ext cx="0" cy="716"/>
            </a:xfrm>
            <a:prstGeom prst="line">
              <a:avLst/>
            </a:prstGeom>
            <a:noFill/>
            <a:ln w="9525">
              <a:solidFill>
                <a:srgbClr val="000000"/>
              </a:solidFill>
              <a:round/>
              <a:headEnd/>
              <a:tailEnd type="triangle" w="med" len="med"/>
            </a:ln>
          </p:spPr>
          <p:txBody>
            <a:bodyPr/>
            <a:lstStyle/>
            <a:p>
              <a:endParaRPr lang="zh-CN" altLang="en-US"/>
            </a:p>
          </p:txBody>
        </p:sp>
        <p:sp>
          <p:nvSpPr>
            <p:cNvPr id="65576" name="Line 41"/>
            <p:cNvSpPr>
              <a:spLocks noChangeShapeType="1"/>
            </p:cNvSpPr>
            <p:nvPr/>
          </p:nvSpPr>
          <p:spPr bwMode="auto">
            <a:xfrm>
              <a:off x="1202" y="2392"/>
              <a:ext cx="337" cy="0"/>
            </a:xfrm>
            <a:prstGeom prst="line">
              <a:avLst/>
            </a:prstGeom>
            <a:noFill/>
            <a:ln w="9525">
              <a:solidFill>
                <a:srgbClr val="000000"/>
              </a:solidFill>
              <a:round/>
              <a:headEnd/>
              <a:tailEnd type="triangle" w="med" len="med"/>
            </a:ln>
          </p:spPr>
          <p:txBody>
            <a:bodyPr/>
            <a:lstStyle/>
            <a:p>
              <a:endParaRPr lang="zh-CN" altLang="en-US"/>
            </a:p>
          </p:txBody>
        </p:sp>
        <p:sp>
          <p:nvSpPr>
            <p:cNvPr id="65577" name="Text Box 42"/>
            <p:cNvSpPr txBox="1">
              <a:spLocks noChangeArrowheads="1"/>
            </p:cNvSpPr>
            <p:nvPr/>
          </p:nvSpPr>
          <p:spPr bwMode="auto">
            <a:xfrm>
              <a:off x="1426" y="3347"/>
              <a:ext cx="562" cy="230"/>
            </a:xfrm>
            <a:prstGeom prst="rect">
              <a:avLst/>
            </a:prstGeom>
            <a:solidFill>
              <a:srgbClr val="CCFFCC"/>
            </a:solidFill>
            <a:ln w="19050">
              <a:noFill/>
              <a:miter lim="800000"/>
              <a:headEnd/>
              <a:tailEnd/>
            </a:ln>
          </p:spPr>
          <p:txBody>
            <a:bodyPr lIns="0" tIns="0" rIns="0" bIns="0"/>
            <a:lstStyle/>
            <a:p>
              <a:pPr algn="just" eaLnBrk="0" hangingPunct="0"/>
              <a:r>
                <a:rPr kumimoji="0" lang="zh-CN" altLang="en-US" sz="1800" b="1">
                  <a:solidFill>
                    <a:srgbClr val="008000"/>
                  </a:solidFill>
                  <a:latin typeface="仿宋_GB2312" pitchFamily="49" charset="-122"/>
                </a:rPr>
                <a:t>哈希表</a:t>
              </a:r>
            </a:p>
          </p:txBody>
        </p:sp>
        <p:sp>
          <p:nvSpPr>
            <p:cNvPr id="65578" name="Line 43"/>
            <p:cNvSpPr>
              <a:spLocks noChangeShapeType="1"/>
            </p:cNvSpPr>
            <p:nvPr/>
          </p:nvSpPr>
          <p:spPr bwMode="auto">
            <a:xfrm>
              <a:off x="3449" y="1795"/>
              <a:ext cx="0" cy="1433"/>
            </a:xfrm>
            <a:prstGeom prst="line">
              <a:avLst/>
            </a:prstGeom>
            <a:noFill/>
            <a:ln w="9525">
              <a:solidFill>
                <a:srgbClr val="000000"/>
              </a:solidFill>
              <a:round/>
              <a:headEnd/>
              <a:tailEnd/>
            </a:ln>
          </p:spPr>
          <p:txBody>
            <a:bodyPr/>
            <a:lstStyle/>
            <a:p>
              <a:endParaRPr lang="zh-CN" altLang="en-US"/>
            </a:p>
          </p:txBody>
        </p:sp>
        <p:sp>
          <p:nvSpPr>
            <p:cNvPr id="65579" name="Line 44"/>
            <p:cNvSpPr>
              <a:spLocks noChangeShapeType="1"/>
            </p:cNvSpPr>
            <p:nvPr/>
          </p:nvSpPr>
          <p:spPr bwMode="auto">
            <a:xfrm>
              <a:off x="3899" y="1795"/>
              <a:ext cx="0" cy="1414"/>
            </a:xfrm>
            <a:prstGeom prst="line">
              <a:avLst/>
            </a:prstGeom>
            <a:noFill/>
            <a:ln w="12700">
              <a:solidFill>
                <a:srgbClr val="000000"/>
              </a:solidFill>
              <a:round/>
              <a:headEnd/>
              <a:tailEnd/>
            </a:ln>
          </p:spPr>
          <p:txBody>
            <a:bodyPr/>
            <a:lstStyle/>
            <a:p>
              <a:endParaRPr lang="zh-CN" altLang="en-US"/>
            </a:p>
          </p:txBody>
        </p:sp>
        <p:sp>
          <p:nvSpPr>
            <p:cNvPr id="65580" name="Line 45"/>
            <p:cNvSpPr>
              <a:spLocks noChangeShapeType="1"/>
            </p:cNvSpPr>
            <p:nvPr/>
          </p:nvSpPr>
          <p:spPr bwMode="auto">
            <a:xfrm>
              <a:off x="2325" y="2034"/>
              <a:ext cx="1574" cy="0"/>
            </a:xfrm>
            <a:prstGeom prst="line">
              <a:avLst/>
            </a:prstGeom>
            <a:noFill/>
            <a:ln w="9525">
              <a:solidFill>
                <a:srgbClr val="000000"/>
              </a:solidFill>
              <a:round/>
              <a:headEnd/>
              <a:tailEnd/>
            </a:ln>
          </p:spPr>
          <p:txBody>
            <a:bodyPr/>
            <a:lstStyle/>
            <a:p>
              <a:endParaRPr lang="zh-CN" altLang="en-US"/>
            </a:p>
          </p:txBody>
        </p:sp>
        <p:sp>
          <p:nvSpPr>
            <p:cNvPr id="65581" name="Line 46"/>
            <p:cNvSpPr>
              <a:spLocks noChangeShapeType="1"/>
            </p:cNvSpPr>
            <p:nvPr/>
          </p:nvSpPr>
          <p:spPr bwMode="auto">
            <a:xfrm>
              <a:off x="2325" y="2273"/>
              <a:ext cx="1574" cy="0"/>
            </a:xfrm>
            <a:prstGeom prst="line">
              <a:avLst/>
            </a:prstGeom>
            <a:noFill/>
            <a:ln w="9525">
              <a:solidFill>
                <a:srgbClr val="000000"/>
              </a:solidFill>
              <a:round/>
              <a:headEnd/>
              <a:tailEnd/>
            </a:ln>
          </p:spPr>
          <p:txBody>
            <a:bodyPr/>
            <a:lstStyle/>
            <a:p>
              <a:endParaRPr lang="zh-CN" altLang="en-US"/>
            </a:p>
          </p:txBody>
        </p:sp>
        <p:sp>
          <p:nvSpPr>
            <p:cNvPr id="65582" name="Line 47"/>
            <p:cNvSpPr>
              <a:spLocks noChangeShapeType="1"/>
            </p:cNvSpPr>
            <p:nvPr/>
          </p:nvSpPr>
          <p:spPr bwMode="auto">
            <a:xfrm>
              <a:off x="2325" y="2511"/>
              <a:ext cx="1574" cy="0"/>
            </a:xfrm>
            <a:prstGeom prst="line">
              <a:avLst/>
            </a:prstGeom>
            <a:noFill/>
            <a:ln w="9525">
              <a:solidFill>
                <a:srgbClr val="000000"/>
              </a:solidFill>
              <a:round/>
              <a:headEnd/>
              <a:tailEnd/>
            </a:ln>
          </p:spPr>
          <p:txBody>
            <a:bodyPr/>
            <a:lstStyle/>
            <a:p>
              <a:endParaRPr lang="zh-CN" altLang="en-US"/>
            </a:p>
          </p:txBody>
        </p:sp>
        <p:sp>
          <p:nvSpPr>
            <p:cNvPr id="65583" name="Line 48"/>
            <p:cNvSpPr>
              <a:spLocks noChangeShapeType="1"/>
            </p:cNvSpPr>
            <p:nvPr/>
          </p:nvSpPr>
          <p:spPr bwMode="auto">
            <a:xfrm>
              <a:off x="2325" y="2750"/>
              <a:ext cx="1574" cy="0"/>
            </a:xfrm>
            <a:prstGeom prst="line">
              <a:avLst/>
            </a:prstGeom>
            <a:noFill/>
            <a:ln w="9525">
              <a:solidFill>
                <a:srgbClr val="000000"/>
              </a:solidFill>
              <a:round/>
              <a:headEnd/>
              <a:tailEnd/>
            </a:ln>
          </p:spPr>
          <p:txBody>
            <a:bodyPr/>
            <a:lstStyle/>
            <a:p>
              <a:endParaRPr lang="zh-CN" altLang="en-US"/>
            </a:p>
          </p:txBody>
        </p:sp>
        <p:sp>
          <p:nvSpPr>
            <p:cNvPr id="65584" name="Line 49"/>
            <p:cNvSpPr>
              <a:spLocks noChangeShapeType="1"/>
            </p:cNvSpPr>
            <p:nvPr/>
          </p:nvSpPr>
          <p:spPr bwMode="auto">
            <a:xfrm>
              <a:off x="2325" y="2989"/>
              <a:ext cx="1574" cy="0"/>
            </a:xfrm>
            <a:prstGeom prst="line">
              <a:avLst/>
            </a:prstGeom>
            <a:noFill/>
            <a:ln w="9525">
              <a:solidFill>
                <a:srgbClr val="000000"/>
              </a:solidFill>
              <a:round/>
              <a:headEnd/>
              <a:tailEnd/>
            </a:ln>
          </p:spPr>
          <p:txBody>
            <a:bodyPr/>
            <a:lstStyle/>
            <a:p>
              <a:endParaRPr lang="zh-CN" altLang="en-US"/>
            </a:p>
          </p:txBody>
        </p:sp>
        <p:sp>
          <p:nvSpPr>
            <p:cNvPr id="65585" name="Line 50"/>
            <p:cNvSpPr>
              <a:spLocks noChangeShapeType="1"/>
            </p:cNvSpPr>
            <p:nvPr/>
          </p:nvSpPr>
          <p:spPr bwMode="auto">
            <a:xfrm flipV="1">
              <a:off x="1876" y="2153"/>
              <a:ext cx="449" cy="239"/>
            </a:xfrm>
            <a:prstGeom prst="line">
              <a:avLst/>
            </a:prstGeom>
            <a:noFill/>
            <a:ln w="9525">
              <a:solidFill>
                <a:srgbClr val="000000"/>
              </a:solidFill>
              <a:round/>
              <a:headEnd/>
              <a:tailEnd type="triangle" w="med" len="med"/>
            </a:ln>
          </p:spPr>
          <p:txBody>
            <a:bodyPr/>
            <a:lstStyle/>
            <a:p>
              <a:endParaRPr lang="zh-CN" altLang="en-US"/>
            </a:p>
          </p:txBody>
        </p:sp>
        <p:sp>
          <p:nvSpPr>
            <p:cNvPr id="65586" name="Line 51"/>
            <p:cNvSpPr>
              <a:spLocks noChangeShapeType="1"/>
            </p:cNvSpPr>
            <p:nvPr/>
          </p:nvSpPr>
          <p:spPr bwMode="auto">
            <a:xfrm flipH="1">
              <a:off x="3899" y="2870"/>
              <a:ext cx="112" cy="0"/>
            </a:xfrm>
            <a:prstGeom prst="line">
              <a:avLst/>
            </a:prstGeom>
            <a:noFill/>
            <a:ln w="9525">
              <a:solidFill>
                <a:srgbClr val="000000"/>
              </a:solidFill>
              <a:round/>
              <a:headEnd/>
              <a:tailEnd type="triangle" w="med" len="med"/>
            </a:ln>
          </p:spPr>
          <p:txBody>
            <a:bodyPr/>
            <a:lstStyle/>
            <a:p>
              <a:endParaRPr lang="zh-CN" altLang="en-US"/>
            </a:p>
          </p:txBody>
        </p:sp>
        <p:sp>
          <p:nvSpPr>
            <p:cNvPr id="65587" name="Line 52"/>
            <p:cNvSpPr>
              <a:spLocks noChangeShapeType="1"/>
            </p:cNvSpPr>
            <p:nvPr/>
          </p:nvSpPr>
          <p:spPr bwMode="auto">
            <a:xfrm>
              <a:off x="3899" y="2153"/>
              <a:ext cx="112" cy="0"/>
            </a:xfrm>
            <a:prstGeom prst="line">
              <a:avLst/>
            </a:prstGeom>
            <a:noFill/>
            <a:ln w="9525">
              <a:solidFill>
                <a:srgbClr val="000000"/>
              </a:solidFill>
              <a:round/>
              <a:headEnd/>
              <a:tailEnd/>
            </a:ln>
          </p:spPr>
          <p:txBody>
            <a:bodyPr/>
            <a:lstStyle/>
            <a:p>
              <a:endParaRPr lang="zh-CN" altLang="en-US"/>
            </a:p>
          </p:txBody>
        </p:sp>
        <p:sp>
          <p:nvSpPr>
            <p:cNvPr id="65588" name="Line 53"/>
            <p:cNvSpPr>
              <a:spLocks noChangeShapeType="1"/>
            </p:cNvSpPr>
            <p:nvPr/>
          </p:nvSpPr>
          <p:spPr bwMode="auto">
            <a:xfrm>
              <a:off x="4011" y="2153"/>
              <a:ext cx="0" cy="717"/>
            </a:xfrm>
            <a:prstGeom prst="line">
              <a:avLst/>
            </a:prstGeom>
            <a:noFill/>
            <a:ln w="9525">
              <a:solidFill>
                <a:srgbClr val="000000"/>
              </a:solidFill>
              <a:round/>
              <a:headEnd/>
              <a:tailEnd/>
            </a:ln>
          </p:spPr>
          <p:txBody>
            <a:bodyPr/>
            <a:lstStyle/>
            <a:p>
              <a:endParaRPr lang="zh-CN" altLang="en-US"/>
            </a:p>
          </p:txBody>
        </p:sp>
        <p:sp>
          <p:nvSpPr>
            <p:cNvPr id="65589" name="Line 54"/>
            <p:cNvSpPr>
              <a:spLocks noChangeShapeType="1"/>
            </p:cNvSpPr>
            <p:nvPr/>
          </p:nvSpPr>
          <p:spPr bwMode="auto">
            <a:xfrm>
              <a:off x="4348" y="2392"/>
              <a:ext cx="113" cy="0"/>
            </a:xfrm>
            <a:prstGeom prst="line">
              <a:avLst/>
            </a:prstGeom>
            <a:noFill/>
            <a:ln w="9525">
              <a:solidFill>
                <a:srgbClr val="000000"/>
              </a:solidFill>
              <a:round/>
              <a:headEnd/>
              <a:tailEnd/>
            </a:ln>
          </p:spPr>
          <p:txBody>
            <a:bodyPr/>
            <a:lstStyle/>
            <a:p>
              <a:endParaRPr lang="zh-CN" altLang="en-US"/>
            </a:p>
          </p:txBody>
        </p:sp>
        <p:sp>
          <p:nvSpPr>
            <p:cNvPr id="65590" name="Text Box 55"/>
            <p:cNvSpPr txBox="1">
              <a:spLocks noChangeArrowheads="1"/>
            </p:cNvSpPr>
            <p:nvPr/>
          </p:nvSpPr>
          <p:spPr bwMode="auto">
            <a:xfrm>
              <a:off x="1988" y="3503"/>
              <a:ext cx="2135" cy="433"/>
            </a:xfrm>
            <a:prstGeom prst="rect">
              <a:avLst/>
            </a:prstGeom>
            <a:solidFill>
              <a:srgbClr val="CCFFCC"/>
            </a:solidFill>
            <a:ln w="9525">
              <a:solidFill>
                <a:srgbClr val="FFFFFF"/>
              </a:solidFill>
              <a:miter lim="800000"/>
              <a:headEnd/>
              <a:tailEnd/>
            </a:ln>
          </p:spPr>
          <p:txBody>
            <a:bodyPr/>
            <a:lstStyle/>
            <a:p>
              <a:pPr eaLnBrk="0" hangingPunct="0"/>
              <a:r>
                <a:rPr kumimoji="0" lang="zh-CN" sz="2400" b="1">
                  <a:solidFill>
                    <a:srgbClr val="008000"/>
                  </a:solidFill>
                  <a:latin typeface="仿宋_GB2312" pitchFamily="49" charset="-122"/>
                </a:rPr>
                <a:t>反置页表及其地址转换</a:t>
              </a:r>
            </a:p>
            <a:p>
              <a:pPr algn="just" eaLnBrk="0" hangingPunct="0"/>
              <a:endParaRPr kumimoji="0" lang="en-US" altLang="zh-CN" sz="2400" b="1">
                <a:solidFill>
                  <a:srgbClr val="008000"/>
                </a:solidFill>
                <a:latin typeface="仿宋_GB2312" pitchFamily="49" charset="-122"/>
              </a:endParaRPr>
            </a:p>
          </p:txBody>
        </p:sp>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23850" y="404813"/>
            <a:ext cx="1295400" cy="6119812"/>
          </a:xfrm>
        </p:spPr>
        <p:txBody>
          <a:bodyPr/>
          <a:lstStyle/>
          <a:p>
            <a:pPr eaLnBrk="1" hangingPunct="1"/>
            <a:r>
              <a:rPr lang="zh-CN" altLang="en-US" sz="3600" smtClean="0">
                <a:solidFill>
                  <a:srgbClr val="FF0000"/>
                </a:solidFill>
                <a:latin typeface="仿宋_GB2312" pitchFamily="49" charset="-122"/>
                <a:ea typeface="仿宋_GB2312" pitchFamily="49" charset="-122"/>
              </a:rPr>
              <a:t>存储管理</a:t>
            </a:r>
            <a:r>
              <a:rPr lang="en-US" altLang="zh-CN" sz="3600" smtClean="0">
                <a:solidFill>
                  <a:srgbClr val="FF0000"/>
                </a:solidFill>
                <a:latin typeface="仿宋_GB2312" pitchFamily="49" charset="-122"/>
                <a:ea typeface="仿宋_GB2312" pitchFamily="49" charset="-122"/>
              </a:rPr>
              <a:t>(15)</a:t>
            </a:r>
            <a:br>
              <a:rPr lang="en-US" altLang="zh-CN" sz="3600" smtClean="0">
                <a:solidFill>
                  <a:srgbClr val="FF0000"/>
                </a:solidFill>
                <a:latin typeface="仿宋_GB2312" pitchFamily="49" charset="-122"/>
                <a:ea typeface="仿宋_GB2312" pitchFamily="49" charset="-122"/>
              </a:rPr>
            </a:br>
            <a:r>
              <a:rPr lang="en-US" altLang="zh-CN" sz="3600" smtClean="0">
                <a:solidFill>
                  <a:srgbClr val="FF0000"/>
                </a:solidFill>
                <a:latin typeface="仿宋_GB2312" pitchFamily="49" charset="-122"/>
                <a:ea typeface="仿宋_GB2312" pitchFamily="49" charset="-122"/>
              </a:rPr>
              <a:t>Li</a:t>
            </a:r>
            <a:br>
              <a:rPr lang="en-US" altLang="zh-CN" sz="3600" smtClean="0">
                <a:solidFill>
                  <a:srgbClr val="FF0000"/>
                </a:solidFill>
                <a:latin typeface="仿宋_GB2312" pitchFamily="49" charset="-122"/>
                <a:ea typeface="仿宋_GB2312" pitchFamily="49" charset="-122"/>
              </a:rPr>
            </a:br>
            <a:r>
              <a:rPr lang="en-US" altLang="zh-CN" sz="3600" smtClean="0">
                <a:solidFill>
                  <a:srgbClr val="FF0000"/>
                </a:solidFill>
                <a:latin typeface="仿宋_GB2312" pitchFamily="49" charset="-122"/>
                <a:ea typeface="仿宋_GB2312" pitchFamily="49" charset="-122"/>
              </a:rPr>
              <a:t>nux</a:t>
            </a:r>
            <a:br>
              <a:rPr lang="en-US" altLang="zh-CN" sz="3600" smtClean="0">
                <a:solidFill>
                  <a:srgbClr val="FF0000"/>
                </a:solidFill>
                <a:latin typeface="仿宋_GB2312" pitchFamily="49" charset="-122"/>
                <a:ea typeface="仿宋_GB2312" pitchFamily="49" charset="-122"/>
              </a:rPr>
            </a:br>
            <a:r>
              <a:rPr lang="zh-CN" altLang="en-US" sz="3600" smtClean="0">
                <a:solidFill>
                  <a:srgbClr val="FF0000"/>
                </a:solidFill>
                <a:latin typeface="仿宋_GB2312" pitchFamily="49" charset="-122"/>
                <a:ea typeface="仿宋_GB2312" pitchFamily="49" charset="-122"/>
              </a:rPr>
              <a:t>虚存管理</a:t>
            </a:r>
          </a:p>
        </p:txBody>
      </p:sp>
      <p:grpSp>
        <p:nvGrpSpPr>
          <p:cNvPr id="66563" name="Group 3"/>
          <p:cNvGrpSpPr>
            <a:grpSpLocks/>
          </p:cNvGrpSpPr>
          <p:nvPr/>
        </p:nvGrpSpPr>
        <p:grpSpPr bwMode="auto">
          <a:xfrm>
            <a:off x="1476375" y="188913"/>
            <a:ext cx="7667625" cy="6673850"/>
            <a:chOff x="2473" y="2532"/>
            <a:chExt cx="7380" cy="10452"/>
          </a:xfrm>
        </p:grpSpPr>
        <p:grpSp>
          <p:nvGrpSpPr>
            <p:cNvPr id="66564" name="Group 4"/>
            <p:cNvGrpSpPr>
              <a:grpSpLocks/>
            </p:cNvGrpSpPr>
            <p:nvPr/>
          </p:nvGrpSpPr>
          <p:grpSpPr bwMode="auto">
            <a:xfrm>
              <a:off x="2606" y="2532"/>
              <a:ext cx="1620" cy="1404"/>
              <a:chOff x="1753" y="4716"/>
              <a:chExt cx="1620" cy="1404"/>
            </a:xfrm>
          </p:grpSpPr>
          <p:sp>
            <p:nvSpPr>
              <p:cNvPr id="66653" name="Text Box 5"/>
              <p:cNvSpPr txBox="1">
                <a:spLocks noChangeArrowheads="1"/>
              </p:cNvSpPr>
              <p:nvPr/>
            </p:nvSpPr>
            <p:spPr bwMode="auto">
              <a:xfrm>
                <a:off x="1753" y="4716"/>
                <a:ext cx="1620" cy="802"/>
              </a:xfrm>
              <a:prstGeom prst="rect">
                <a:avLst/>
              </a:prstGeom>
              <a:solidFill>
                <a:srgbClr val="66FFCC"/>
              </a:solidFill>
              <a:ln w="9525">
                <a:solidFill>
                  <a:srgbClr val="FFFFFF"/>
                </a:solidFill>
                <a:miter lim="800000"/>
                <a:headEnd/>
                <a:tailEnd/>
              </a:ln>
            </p:spPr>
            <p:txBody>
              <a:bodyPr/>
              <a:lstStyle/>
              <a:p>
                <a:pPr algn="just"/>
                <a:r>
                  <a:rPr lang="en-US" altLang="zh-CN" sz="1200">
                    <a:ea typeface="宋体" pitchFamily="2" charset="-122"/>
                  </a:rPr>
                  <a:t>         </a:t>
                </a:r>
                <a:r>
                  <a:rPr lang="zh-CN" altLang="en-US" sz="1200">
                    <a:ea typeface="宋体" pitchFamily="2" charset="-122"/>
                  </a:rPr>
                  <a:t>进程任务结构</a:t>
                </a:r>
              </a:p>
              <a:p>
                <a:pPr algn="ctr"/>
                <a:r>
                  <a:rPr lang="en-US" altLang="zh-CN" sz="1200">
                    <a:ea typeface="宋体" pitchFamily="2" charset="-122"/>
                  </a:rPr>
                  <a:t>task_struct</a:t>
                </a:r>
              </a:p>
              <a:p>
                <a:endParaRPr lang="en-US" altLang="zh-CN" sz="1200">
                  <a:ea typeface="华文新魏" pitchFamily="2" charset="-122"/>
                </a:endParaRPr>
              </a:p>
            </p:txBody>
          </p:sp>
          <p:sp>
            <p:nvSpPr>
              <p:cNvPr id="475142" name="Text Box 6"/>
              <p:cNvSpPr txBox="1">
                <a:spLocks noChangeArrowheads="1"/>
              </p:cNvSpPr>
              <p:nvPr/>
            </p:nvSpPr>
            <p:spPr bwMode="auto">
              <a:xfrm>
                <a:off x="1981" y="5497"/>
                <a:ext cx="1259" cy="624"/>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200">
                    <a:ea typeface="宋体" pitchFamily="2" charset="-122"/>
                  </a:rPr>
                  <a:t>*mm</a:t>
                </a:r>
                <a:endParaRPr lang="en-US" altLang="zh-CN" sz="1200">
                  <a:ea typeface="华文新魏" pitchFamily="2" charset="-122"/>
                </a:endParaRPr>
              </a:p>
            </p:txBody>
          </p:sp>
        </p:grpSp>
        <p:grpSp>
          <p:nvGrpSpPr>
            <p:cNvPr id="66565" name="Group 7"/>
            <p:cNvGrpSpPr>
              <a:grpSpLocks/>
            </p:cNvGrpSpPr>
            <p:nvPr/>
          </p:nvGrpSpPr>
          <p:grpSpPr bwMode="auto">
            <a:xfrm>
              <a:off x="4993" y="2688"/>
              <a:ext cx="1620" cy="3120"/>
              <a:chOff x="4140" y="2064"/>
              <a:chExt cx="1620" cy="3120"/>
            </a:xfrm>
          </p:grpSpPr>
          <p:sp>
            <p:nvSpPr>
              <p:cNvPr id="66647" name="Text Box 8"/>
              <p:cNvSpPr txBox="1">
                <a:spLocks noChangeArrowheads="1"/>
              </p:cNvSpPr>
              <p:nvPr/>
            </p:nvSpPr>
            <p:spPr bwMode="auto">
              <a:xfrm>
                <a:off x="4140" y="2064"/>
                <a:ext cx="1620" cy="780"/>
              </a:xfrm>
              <a:prstGeom prst="rect">
                <a:avLst/>
              </a:prstGeom>
              <a:solidFill>
                <a:srgbClr val="66FFCC"/>
              </a:solidFill>
              <a:ln w="9525">
                <a:solidFill>
                  <a:srgbClr val="FFFFFF"/>
                </a:solidFill>
                <a:miter lim="800000"/>
                <a:headEnd/>
                <a:tailEnd/>
              </a:ln>
            </p:spPr>
            <p:txBody>
              <a:bodyPr/>
              <a:lstStyle/>
              <a:p>
                <a:pPr algn="just"/>
                <a:r>
                  <a:rPr lang="en-US" altLang="zh-CN" sz="1200">
                    <a:ea typeface="宋体" pitchFamily="2" charset="-122"/>
                  </a:rPr>
                  <a:t>    </a:t>
                </a:r>
                <a:r>
                  <a:rPr lang="zh-CN" altLang="en-US" sz="1200">
                    <a:ea typeface="宋体" pitchFamily="2" charset="-122"/>
                  </a:rPr>
                  <a:t>虚存区结构</a:t>
                </a:r>
              </a:p>
              <a:p>
                <a:pPr algn="just"/>
                <a:r>
                  <a:rPr lang="zh-CN" altLang="en-US" sz="1200">
                    <a:ea typeface="宋体" pitchFamily="2" charset="-122"/>
                  </a:rPr>
                  <a:t>   </a:t>
                </a:r>
                <a:r>
                  <a:rPr lang="en-US" altLang="zh-CN" sz="1200">
                    <a:ea typeface="宋体" pitchFamily="2" charset="-122"/>
                  </a:rPr>
                  <a:t>vm_area_struct</a:t>
                </a:r>
                <a:endParaRPr lang="en-US" altLang="zh-CN" sz="1200">
                  <a:ea typeface="华文新魏" pitchFamily="2" charset="-122"/>
                </a:endParaRPr>
              </a:p>
            </p:txBody>
          </p:sp>
          <p:sp>
            <p:nvSpPr>
              <p:cNvPr id="475145" name="Text Box 9"/>
              <p:cNvSpPr txBox="1">
                <a:spLocks noChangeArrowheads="1"/>
              </p:cNvSpPr>
              <p:nvPr/>
            </p:nvSpPr>
            <p:spPr bwMode="auto">
              <a:xfrm>
                <a:off x="4320" y="2845"/>
                <a:ext cx="1262" cy="445"/>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*vm_mm</a:t>
                </a:r>
                <a:endParaRPr lang="en-US" altLang="zh-CN" sz="1000">
                  <a:ea typeface="华文新魏" pitchFamily="2" charset="-122"/>
                </a:endParaRPr>
              </a:p>
            </p:txBody>
          </p:sp>
          <p:sp>
            <p:nvSpPr>
              <p:cNvPr id="475146" name="Text Box 10"/>
              <p:cNvSpPr txBox="1">
                <a:spLocks noChangeArrowheads="1"/>
              </p:cNvSpPr>
              <p:nvPr/>
            </p:nvSpPr>
            <p:spPr bwMode="auto">
              <a:xfrm>
                <a:off x="4320" y="3290"/>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vm__start</a:t>
                </a:r>
                <a:endParaRPr lang="en-US" altLang="zh-CN" sz="1000">
                  <a:ea typeface="华文新魏" pitchFamily="2" charset="-122"/>
                </a:endParaRPr>
              </a:p>
            </p:txBody>
          </p:sp>
          <p:sp>
            <p:nvSpPr>
              <p:cNvPr id="475147" name="Text Box 11"/>
              <p:cNvSpPr txBox="1">
                <a:spLocks noChangeArrowheads="1"/>
              </p:cNvSpPr>
              <p:nvPr/>
            </p:nvSpPr>
            <p:spPr bwMode="auto">
              <a:xfrm>
                <a:off x="4320" y="3780"/>
                <a:ext cx="1262" cy="470"/>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vm_end</a:t>
                </a:r>
                <a:endParaRPr lang="en-US" altLang="zh-CN" sz="1000">
                  <a:ea typeface="华文新魏" pitchFamily="2" charset="-122"/>
                </a:endParaRPr>
              </a:p>
            </p:txBody>
          </p:sp>
          <p:sp>
            <p:nvSpPr>
              <p:cNvPr id="475148" name="Text Box 12"/>
              <p:cNvSpPr txBox="1">
                <a:spLocks noChangeArrowheads="1"/>
              </p:cNvSpPr>
              <p:nvPr/>
            </p:nvSpPr>
            <p:spPr bwMode="auto">
              <a:xfrm>
                <a:off x="4320" y="4250"/>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000">
                    <a:ea typeface="宋体" pitchFamily="2" charset="-122"/>
                  </a:rPr>
                  <a:t>*vm_ops</a:t>
                </a:r>
                <a:endParaRPr lang="en-US" altLang="zh-CN" sz="1000">
                  <a:ea typeface="华文新魏" pitchFamily="2" charset="-122"/>
                </a:endParaRPr>
              </a:p>
            </p:txBody>
          </p:sp>
          <p:sp>
            <p:nvSpPr>
              <p:cNvPr id="475149" name="Text Box 13"/>
              <p:cNvSpPr txBox="1">
                <a:spLocks noChangeArrowheads="1"/>
              </p:cNvSpPr>
              <p:nvPr/>
            </p:nvSpPr>
            <p:spPr bwMode="auto">
              <a:xfrm>
                <a:off x="4320" y="4717"/>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*vm_next</a:t>
                </a:r>
                <a:endParaRPr lang="en-US" altLang="zh-CN" sz="1000">
                  <a:ea typeface="华文新魏" pitchFamily="2" charset="-122"/>
                </a:endParaRPr>
              </a:p>
            </p:txBody>
          </p:sp>
        </p:grpSp>
        <p:grpSp>
          <p:nvGrpSpPr>
            <p:cNvPr id="66566" name="Group 14"/>
            <p:cNvGrpSpPr>
              <a:grpSpLocks/>
            </p:cNvGrpSpPr>
            <p:nvPr/>
          </p:nvGrpSpPr>
          <p:grpSpPr bwMode="auto">
            <a:xfrm>
              <a:off x="2473" y="3468"/>
              <a:ext cx="7380" cy="9516"/>
              <a:chOff x="2473" y="2688"/>
              <a:chExt cx="7380" cy="9516"/>
            </a:xfrm>
          </p:grpSpPr>
          <p:sp>
            <p:nvSpPr>
              <p:cNvPr id="66567" name="Text Box 15"/>
              <p:cNvSpPr txBox="1">
                <a:spLocks noChangeArrowheads="1"/>
              </p:cNvSpPr>
              <p:nvPr/>
            </p:nvSpPr>
            <p:spPr bwMode="auto">
              <a:xfrm>
                <a:off x="2833" y="5496"/>
                <a:ext cx="1260" cy="780"/>
              </a:xfrm>
              <a:prstGeom prst="rect">
                <a:avLst/>
              </a:prstGeom>
              <a:solidFill>
                <a:srgbClr val="66FFCC"/>
              </a:solidFill>
              <a:ln w="9525">
                <a:solidFill>
                  <a:srgbClr val="FFFFFF"/>
                </a:solidFill>
                <a:miter lim="800000"/>
                <a:headEnd/>
                <a:tailEnd/>
              </a:ln>
            </p:spPr>
            <p:txBody>
              <a:bodyPr/>
              <a:lstStyle/>
              <a:p>
                <a:pPr algn="just"/>
                <a:r>
                  <a:rPr lang="zh-CN" altLang="en-US" sz="1200">
                    <a:ea typeface="宋体" pitchFamily="2" charset="-122"/>
                  </a:rPr>
                  <a:t>页目录表</a:t>
                </a:r>
              </a:p>
              <a:p>
                <a:pPr algn="just"/>
                <a:r>
                  <a:rPr lang="zh-CN" altLang="en-US" sz="1200">
                    <a:ea typeface="宋体" pitchFamily="2" charset="-122"/>
                  </a:rPr>
                  <a:t>   </a:t>
                </a:r>
                <a:r>
                  <a:rPr lang="en-US" altLang="zh-CN" sz="1200">
                    <a:ea typeface="宋体" pitchFamily="2" charset="-122"/>
                  </a:rPr>
                  <a:t>pgd</a:t>
                </a:r>
                <a:endParaRPr lang="en-US" altLang="zh-CN" sz="1200">
                  <a:ea typeface="华文新魏" pitchFamily="2" charset="-122"/>
                </a:endParaRPr>
              </a:p>
            </p:txBody>
          </p:sp>
          <p:sp>
            <p:nvSpPr>
              <p:cNvPr id="66568" name="Text Box 16"/>
              <p:cNvSpPr txBox="1">
                <a:spLocks noChangeArrowheads="1"/>
              </p:cNvSpPr>
              <p:nvPr/>
            </p:nvSpPr>
            <p:spPr bwMode="auto">
              <a:xfrm>
                <a:off x="3373" y="11736"/>
                <a:ext cx="3960" cy="468"/>
              </a:xfrm>
              <a:prstGeom prst="rect">
                <a:avLst/>
              </a:prstGeom>
              <a:solidFill>
                <a:srgbClr val="66FFCC"/>
              </a:solidFill>
              <a:ln w="9525">
                <a:solidFill>
                  <a:srgbClr val="FFFFFF"/>
                </a:solidFill>
                <a:miter lim="800000"/>
                <a:headEnd/>
                <a:tailEnd/>
              </a:ln>
            </p:spPr>
            <p:txBody>
              <a:bodyPr/>
              <a:lstStyle/>
              <a:p>
                <a:r>
                  <a:rPr lang="en-US" altLang="zh-CN" sz="1000">
                    <a:ea typeface="宋体" pitchFamily="2" charset="-122"/>
                  </a:rPr>
                  <a:t>                                   </a:t>
                </a:r>
                <a:r>
                  <a:rPr lang="en-US" altLang="zh-CN" sz="1600">
                    <a:latin typeface="华文新魏" pitchFamily="2" charset="-122"/>
                    <a:ea typeface="华文新魏" pitchFamily="2" charset="-122"/>
                  </a:rPr>
                  <a:t>Linux</a:t>
                </a:r>
                <a:r>
                  <a:rPr lang="zh-CN" altLang="en-US" sz="1600">
                    <a:latin typeface="华文新魏" pitchFamily="2" charset="-122"/>
                    <a:ea typeface="华文新魏" pitchFamily="2" charset="-122"/>
                  </a:rPr>
                  <a:t>进程虚存管理数据结构</a:t>
                </a:r>
              </a:p>
            </p:txBody>
          </p:sp>
          <p:sp>
            <p:nvSpPr>
              <p:cNvPr id="66569" name="Text Box 17"/>
              <p:cNvSpPr txBox="1">
                <a:spLocks noChangeArrowheads="1"/>
              </p:cNvSpPr>
              <p:nvPr/>
            </p:nvSpPr>
            <p:spPr bwMode="auto">
              <a:xfrm>
                <a:off x="2653" y="3312"/>
                <a:ext cx="1620" cy="780"/>
              </a:xfrm>
              <a:prstGeom prst="rect">
                <a:avLst/>
              </a:prstGeom>
              <a:solidFill>
                <a:srgbClr val="66FFCC"/>
              </a:solidFill>
              <a:ln w="9525">
                <a:solidFill>
                  <a:srgbClr val="FFFFFF"/>
                </a:solidFill>
                <a:miter lim="800000"/>
                <a:headEnd/>
                <a:tailEnd/>
              </a:ln>
            </p:spPr>
            <p:txBody>
              <a:bodyPr/>
              <a:lstStyle/>
              <a:p>
                <a:pPr algn="just"/>
                <a:r>
                  <a:rPr lang="en-US" altLang="zh-CN" sz="1000">
                    <a:ea typeface="宋体" pitchFamily="2" charset="-122"/>
                  </a:rPr>
                  <a:t>          </a:t>
                </a:r>
                <a:r>
                  <a:rPr lang="zh-CN" altLang="en-US" sz="1200">
                    <a:ea typeface="宋体" pitchFamily="2" charset="-122"/>
                  </a:rPr>
                  <a:t>内存管理结构</a:t>
                </a:r>
              </a:p>
              <a:p>
                <a:pPr algn="ctr"/>
                <a:r>
                  <a:rPr lang="en-US" altLang="zh-CN" sz="1200">
                    <a:ea typeface="宋体" pitchFamily="2" charset="-122"/>
                  </a:rPr>
                  <a:t>mm_struct</a:t>
                </a:r>
              </a:p>
              <a:p>
                <a:pPr algn="just"/>
                <a:endParaRPr lang="en-US" altLang="zh-CN" sz="1200">
                  <a:ea typeface="宋体" pitchFamily="2" charset="-122"/>
                </a:endParaRPr>
              </a:p>
              <a:p>
                <a:endParaRPr lang="en-US" altLang="zh-CN" sz="1200">
                  <a:ea typeface="华文新魏" pitchFamily="2" charset="-122"/>
                </a:endParaRPr>
              </a:p>
            </p:txBody>
          </p:sp>
          <p:sp>
            <p:nvSpPr>
              <p:cNvPr id="475154" name="Text Box 18"/>
              <p:cNvSpPr txBox="1">
                <a:spLocks noChangeArrowheads="1"/>
              </p:cNvSpPr>
              <p:nvPr/>
            </p:nvSpPr>
            <p:spPr bwMode="auto">
              <a:xfrm>
                <a:off x="2834" y="4114"/>
                <a:ext cx="1259" cy="405"/>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*mmap</a:t>
                </a:r>
                <a:endParaRPr lang="en-US" altLang="zh-CN" sz="1000">
                  <a:ea typeface="华文新魏" pitchFamily="2" charset="-122"/>
                </a:endParaRPr>
              </a:p>
            </p:txBody>
          </p:sp>
          <p:sp>
            <p:nvSpPr>
              <p:cNvPr id="475155" name="Text Box 19"/>
              <p:cNvSpPr txBox="1">
                <a:spLocks noChangeArrowheads="1"/>
              </p:cNvSpPr>
              <p:nvPr/>
            </p:nvSpPr>
            <p:spPr bwMode="auto">
              <a:xfrm>
                <a:off x="2834" y="4519"/>
                <a:ext cx="1259" cy="398"/>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a:t>
                </a:r>
                <a:endParaRPr lang="en-US" altLang="zh-CN" sz="1000">
                  <a:ea typeface="华文新魏" pitchFamily="2" charset="-122"/>
                </a:endParaRPr>
              </a:p>
            </p:txBody>
          </p:sp>
          <p:sp>
            <p:nvSpPr>
              <p:cNvPr id="475156" name="Text Box 20"/>
              <p:cNvSpPr txBox="1">
                <a:spLocks noChangeArrowheads="1"/>
              </p:cNvSpPr>
              <p:nvPr/>
            </p:nvSpPr>
            <p:spPr bwMode="auto">
              <a:xfrm>
                <a:off x="2834" y="4872"/>
                <a:ext cx="1259" cy="55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*pgd</a:t>
                </a:r>
                <a:endParaRPr lang="en-US" altLang="zh-CN" sz="1000">
                  <a:ea typeface="华文新魏" pitchFamily="2" charset="-122"/>
                </a:endParaRPr>
              </a:p>
            </p:txBody>
          </p:sp>
          <p:sp>
            <p:nvSpPr>
              <p:cNvPr id="66573" name="Text Box 21"/>
              <p:cNvSpPr txBox="1">
                <a:spLocks noChangeArrowheads="1"/>
              </p:cNvSpPr>
              <p:nvPr/>
            </p:nvSpPr>
            <p:spPr bwMode="auto">
              <a:xfrm>
                <a:off x="7693" y="8460"/>
                <a:ext cx="2160" cy="780"/>
              </a:xfrm>
              <a:prstGeom prst="rect">
                <a:avLst/>
              </a:prstGeom>
              <a:solidFill>
                <a:srgbClr val="66FFCC"/>
              </a:solidFill>
              <a:ln w="9525">
                <a:solidFill>
                  <a:srgbClr val="FFFFFF"/>
                </a:solidFill>
                <a:miter lim="800000"/>
                <a:headEnd/>
                <a:tailEnd/>
              </a:ln>
            </p:spPr>
            <p:txBody>
              <a:bodyPr/>
              <a:lstStyle/>
              <a:p>
                <a:pPr algn="just"/>
                <a:r>
                  <a:rPr lang="en-US" altLang="zh-CN" sz="1000">
                    <a:ea typeface="宋体" pitchFamily="2" charset="-122"/>
                  </a:rPr>
                  <a:t>        </a:t>
                </a:r>
                <a:r>
                  <a:rPr lang="zh-CN" altLang="en-US" sz="1200">
                    <a:ea typeface="宋体" pitchFamily="2" charset="-122"/>
                  </a:rPr>
                  <a:t>封装的操作集</a:t>
                </a:r>
              </a:p>
              <a:p>
                <a:pPr algn="just"/>
                <a:r>
                  <a:rPr lang="zh-CN" altLang="en-US" sz="1200">
                    <a:ea typeface="宋体" pitchFamily="2" charset="-122"/>
                  </a:rPr>
                  <a:t>   </a:t>
                </a:r>
                <a:r>
                  <a:rPr lang="en-US" altLang="zh-CN" sz="1200">
                    <a:ea typeface="宋体" pitchFamily="2" charset="-122"/>
                  </a:rPr>
                  <a:t>vm_operations_struct</a:t>
                </a:r>
                <a:endParaRPr lang="en-US" altLang="zh-CN" sz="1200">
                  <a:ea typeface="华文新魏" pitchFamily="2" charset="-122"/>
                </a:endParaRPr>
              </a:p>
            </p:txBody>
          </p:sp>
          <p:sp>
            <p:nvSpPr>
              <p:cNvPr id="475158" name="Text Box 22"/>
              <p:cNvSpPr txBox="1">
                <a:spLocks noChangeArrowheads="1"/>
              </p:cNvSpPr>
              <p:nvPr/>
            </p:nvSpPr>
            <p:spPr bwMode="auto">
              <a:xfrm>
                <a:off x="7873" y="9395"/>
                <a:ext cx="1441" cy="470"/>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open( )</a:t>
                </a:r>
                <a:endParaRPr lang="en-US" altLang="zh-CN" sz="1000">
                  <a:ea typeface="华文新魏" pitchFamily="2" charset="-122"/>
                </a:endParaRPr>
              </a:p>
            </p:txBody>
          </p:sp>
          <p:sp>
            <p:nvSpPr>
              <p:cNvPr id="475159" name="Text Box 23"/>
              <p:cNvSpPr txBox="1">
                <a:spLocks noChangeArrowheads="1"/>
              </p:cNvSpPr>
              <p:nvPr/>
            </p:nvSpPr>
            <p:spPr bwMode="auto">
              <a:xfrm>
                <a:off x="7873" y="9864"/>
                <a:ext cx="1441"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close( )</a:t>
                </a:r>
                <a:endParaRPr lang="en-US" altLang="zh-CN" sz="1000">
                  <a:ea typeface="华文新魏" pitchFamily="2" charset="-122"/>
                </a:endParaRPr>
              </a:p>
            </p:txBody>
          </p:sp>
          <p:sp>
            <p:nvSpPr>
              <p:cNvPr id="475160" name="Text Box 24"/>
              <p:cNvSpPr txBox="1">
                <a:spLocks noChangeArrowheads="1"/>
              </p:cNvSpPr>
              <p:nvPr/>
            </p:nvSpPr>
            <p:spPr bwMode="auto">
              <a:xfrm>
                <a:off x="7873" y="10332"/>
                <a:ext cx="1441"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unmap( )</a:t>
                </a:r>
                <a:endParaRPr lang="en-US" altLang="zh-CN" sz="1000">
                  <a:ea typeface="华文新魏" pitchFamily="2" charset="-122"/>
                </a:endParaRPr>
              </a:p>
            </p:txBody>
          </p:sp>
          <p:sp>
            <p:nvSpPr>
              <p:cNvPr id="475161" name="Text Box 25"/>
              <p:cNvSpPr txBox="1">
                <a:spLocks noChangeArrowheads="1"/>
              </p:cNvSpPr>
              <p:nvPr/>
            </p:nvSpPr>
            <p:spPr bwMode="auto">
              <a:xfrm>
                <a:off x="7873" y="10799"/>
                <a:ext cx="1441"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swapin( )</a:t>
                </a:r>
                <a:endParaRPr lang="en-US" altLang="zh-CN" sz="1000">
                  <a:ea typeface="华文新魏" pitchFamily="2" charset="-122"/>
                </a:endParaRPr>
              </a:p>
            </p:txBody>
          </p:sp>
          <p:grpSp>
            <p:nvGrpSpPr>
              <p:cNvPr id="66578" name="Group 26"/>
              <p:cNvGrpSpPr>
                <a:grpSpLocks/>
              </p:cNvGrpSpPr>
              <p:nvPr/>
            </p:nvGrpSpPr>
            <p:grpSpPr bwMode="auto">
              <a:xfrm>
                <a:off x="3013" y="6276"/>
                <a:ext cx="900" cy="1092"/>
                <a:chOff x="2160" y="7078"/>
                <a:chExt cx="900" cy="1092"/>
              </a:xfrm>
            </p:grpSpPr>
            <p:sp>
              <p:nvSpPr>
                <p:cNvPr id="475163" name="Text Box 27"/>
                <p:cNvSpPr txBox="1">
                  <a:spLocks noChangeArrowheads="1"/>
                </p:cNvSpPr>
                <p:nvPr/>
              </p:nvSpPr>
              <p:spPr bwMode="auto">
                <a:xfrm>
                  <a:off x="2158" y="7057"/>
                  <a:ext cx="900" cy="331"/>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sp>
              <p:nvSpPr>
                <p:cNvPr id="475164" name="Text Box 28"/>
                <p:cNvSpPr txBox="1">
                  <a:spLocks noChangeArrowheads="1"/>
                </p:cNvSpPr>
                <p:nvPr/>
              </p:nvSpPr>
              <p:spPr bwMode="auto">
                <a:xfrm>
                  <a:off x="2158" y="7390"/>
                  <a:ext cx="900"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sp>
              <p:nvSpPr>
                <p:cNvPr id="475165" name="Text Box 29"/>
                <p:cNvSpPr txBox="1">
                  <a:spLocks noChangeArrowheads="1"/>
                </p:cNvSpPr>
                <p:nvPr/>
              </p:nvSpPr>
              <p:spPr bwMode="auto">
                <a:xfrm>
                  <a:off x="2158" y="7857"/>
                  <a:ext cx="900" cy="313"/>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grpSp>
          <p:sp>
            <p:nvSpPr>
              <p:cNvPr id="66579" name="Text Box 30"/>
              <p:cNvSpPr txBox="1">
                <a:spLocks noChangeArrowheads="1"/>
              </p:cNvSpPr>
              <p:nvPr/>
            </p:nvSpPr>
            <p:spPr bwMode="auto">
              <a:xfrm>
                <a:off x="3013" y="7524"/>
                <a:ext cx="900" cy="624"/>
              </a:xfrm>
              <a:prstGeom prst="rect">
                <a:avLst/>
              </a:prstGeom>
              <a:solidFill>
                <a:srgbClr val="66FFCC"/>
              </a:solidFill>
              <a:ln w="9525">
                <a:solidFill>
                  <a:srgbClr val="FFFFFF"/>
                </a:solidFill>
                <a:miter lim="800000"/>
                <a:headEnd/>
                <a:tailEnd/>
              </a:ln>
            </p:spPr>
            <p:txBody>
              <a:bodyPr/>
              <a:lstStyle/>
              <a:p>
                <a:pPr algn="just"/>
                <a:r>
                  <a:rPr lang="zh-CN" altLang="en-US" sz="1200">
                    <a:ea typeface="宋体" pitchFamily="2" charset="-122"/>
                  </a:rPr>
                  <a:t>页表</a:t>
                </a:r>
              </a:p>
              <a:p>
                <a:pPr algn="just"/>
                <a:r>
                  <a:rPr lang="en-US" altLang="zh-CN" sz="1200">
                    <a:ea typeface="宋体" pitchFamily="2" charset="-122"/>
                  </a:rPr>
                  <a:t>PTE</a:t>
                </a:r>
                <a:endParaRPr lang="en-US" altLang="zh-CN" sz="1200">
                  <a:ea typeface="华文新魏" pitchFamily="2" charset="-122"/>
                </a:endParaRPr>
              </a:p>
            </p:txBody>
          </p:sp>
          <p:sp>
            <p:nvSpPr>
              <p:cNvPr id="66580" name="Text Box 31"/>
              <p:cNvSpPr txBox="1">
                <a:spLocks noChangeArrowheads="1"/>
              </p:cNvSpPr>
              <p:nvPr/>
            </p:nvSpPr>
            <p:spPr bwMode="auto">
              <a:xfrm>
                <a:off x="2833" y="9374"/>
                <a:ext cx="1080" cy="646"/>
              </a:xfrm>
              <a:prstGeom prst="rect">
                <a:avLst/>
              </a:prstGeom>
              <a:solidFill>
                <a:srgbClr val="66FFCC"/>
              </a:solidFill>
              <a:ln w="9525">
                <a:solidFill>
                  <a:srgbClr val="FFFFFF"/>
                </a:solidFill>
                <a:miter lim="800000"/>
                <a:headEnd/>
                <a:tailEnd/>
              </a:ln>
            </p:spPr>
            <p:txBody>
              <a:bodyPr/>
              <a:lstStyle/>
              <a:p>
                <a:pPr algn="just"/>
                <a:r>
                  <a:rPr lang="en-US" altLang="zh-CN" sz="1200">
                    <a:ea typeface="宋体" pitchFamily="2" charset="-122"/>
                  </a:rPr>
                  <a:t> </a:t>
                </a:r>
                <a:r>
                  <a:rPr lang="zh-CN" altLang="en-US" sz="1200">
                    <a:ea typeface="宋体" pitchFamily="2" charset="-122"/>
                  </a:rPr>
                  <a:t>页框</a:t>
                </a:r>
              </a:p>
              <a:p>
                <a:pPr algn="just"/>
                <a:r>
                  <a:rPr lang="zh-CN" altLang="en-US" sz="1200">
                    <a:ea typeface="宋体" pitchFamily="2" charset="-122"/>
                  </a:rPr>
                  <a:t>  </a:t>
                </a:r>
                <a:r>
                  <a:rPr lang="en-US" altLang="zh-CN" sz="1200">
                    <a:ea typeface="宋体" pitchFamily="2" charset="-122"/>
                  </a:rPr>
                  <a:t>PF</a:t>
                </a:r>
                <a:endParaRPr lang="en-US" altLang="zh-CN" sz="1200">
                  <a:ea typeface="华文新魏" pitchFamily="2" charset="-122"/>
                </a:endParaRPr>
              </a:p>
            </p:txBody>
          </p:sp>
          <p:sp>
            <p:nvSpPr>
              <p:cNvPr id="475168" name="Text Box 32"/>
              <p:cNvSpPr txBox="1">
                <a:spLocks noChangeArrowheads="1"/>
              </p:cNvSpPr>
              <p:nvPr/>
            </p:nvSpPr>
            <p:spPr bwMode="auto">
              <a:xfrm>
                <a:off x="3012" y="10019"/>
                <a:ext cx="900" cy="781"/>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sp>
            <p:nvSpPr>
              <p:cNvPr id="475169" name="Text Box 33"/>
              <p:cNvSpPr txBox="1">
                <a:spLocks noChangeArrowheads="1"/>
              </p:cNvSpPr>
              <p:nvPr/>
            </p:nvSpPr>
            <p:spPr bwMode="auto">
              <a:xfrm>
                <a:off x="3012" y="8147"/>
                <a:ext cx="900" cy="313"/>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sp>
            <p:nvSpPr>
              <p:cNvPr id="475170" name="Text Box 34"/>
              <p:cNvSpPr txBox="1">
                <a:spLocks noChangeArrowheads="1"/>
              </p:cNvSpPr>
              <p:nvPr/>
            </p:nvSpPr>
            <p:spPr bwMode="auto">
              <a:xfrm>
                <a:off x="3012" y="8460"/>
                <a:ext cx="900"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000">
                  <a:ea typeface="华文新魏" pitchFamily="2" charset="-122"/>
                </a:endParaRPr>
              </a:p>
            </p:txBody>
          </p:sp>
          <p:sp>
            <p:nvSpPr>
              <p:cNvPr id="475171" name="Rectangle 35"/>
              <p:cNvSpPr>
                <a:spLocks noChangeArrowheads="1"/>
              </p:cNvSpPr>
              <p:nvPr/>
            </p:nvSpPr>
            <p:spPr bwMode="auto">
              <a:xfrm>
                <a:off x="3012" y="8927"/>
                <a:ext cx="900" cy="313"/>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66585" name="Line 36"/>
              <p:cNvSpPr>
                <a:spLocks noChangeShapeType="1"/>
              </p:cNvSpPr>
              <p:nvPr/>
            </p:nvSpPr>
            <p:spPr bwMode="auto">
              <a:xfrm flipV="1">
                <a:off x="2653" y="8616"/>
                <a:ext cx="360" cy="0"/>
              </a:xfrm>
              <a:prstGeom prst="line">
                <a:avLst/>
              </a:prstGeom>
              <a:noFill/>
              <a:ln w="9525">
                <a:solidFill>
                  <a:srgbClr val="000000"/>
                </a:solidFill>
                <a:round/>
                <a:headEnd/>
                <a:tailEnd/>
              </a:ln>
            </p:spPr>
            <p:txBody>
              <a:bodyPr/>
              <a:lstStyle/>
              <a:p>
                <a:endParaRPr lang="zh-CN" altLang="en-US"/>
              </a:p>
            </p:txBody>
          </p:sp>
          <p:sp>
            <p:nvSpPr>
              <p:cNvPr id="66586" name="Line 37"/>
              <p:cNvSpPr>
                <a:spLocks noChangeShapeType="1"/>
              </p:cNvSpPr>
              <p:nvPr/>
            </p:nvSpPr>
            <p:spPr bwMode="auto">
              <a:xfrm>
                <a:off x="2653" y="10020"/>
                <a:ext cx="360" cy="0"/>
              </a:xfrm>
              <a:prstGeom prst="line">
                <a:avLst/>
              </a:prstGeom>
              <a:noFill/>
              <a:ln w="9525">
                <a:solidFill>
                  <a:srgbClr val="000000"/>
                </a:solidFill>
                <a:round/>
                <a:headEnd/>
                <a:tailEnd type="triangle" w="med" len="med"/>
              </a:ln>
            </p:spPr>
            <p:txBody>
              <a:bodyPr/>
              <a:lstStyle/>
              <a:p>
                <a:endParaRPr lang="zh-CN" altLang="en-US"/>
              </a:p>
            </p:txBody>
          </p:sp>
          <p:sp>
            <p:nvSpPr>
              <p:cNvPr id="475174" name="Text Box 38"/>
              <p:cNvSpPr txBox="1">
                <a:spLocks noChangeArrowheads="1"/>
              </p:cNvSpPr>
              <p:nvPr/>
            </p:nvSpPr>
            <p:spPr bwMode="auto">
              <a:xfrm>
                <a:off x="7692" y="3711"/>
                <a:ext cx="1621" cy="4281"/>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endParaRPr lang="en-US" altLang="zh-CN" sz="1000" dirty="0">
                  <a:ea typeface="宋体" pitchFamily="2" charset="-122"/>
                </a:endParaRPr>
              </a:p>
              <a:p>
                <a:pPr algn="just">
                  <a:defRPr/>
                </a:pPr>
                <a:r>
                  <a:rPr lang="en-US" altLang="zh-CN" sz="1000" dirty="0">
                    <a:ea typeface="宋体" pitchFamily="2" charset="-122"/>
                  </a:rPr>
                  <a:t>           (</a:t>
                </a:r>
                <a:r>
                  <a:rPr lang="zh-CN" altLang="en-US" sz="1000" dirty="0">
                    <a:ea typeface="宋体" pitchFamily="2" charset="-122"/>
                  </a:rPr>
                  <a:t>共享库</a:t>
                </a:r>
                <a:r>
                  <a:rPr lang="en-US" altLang="zh-CN" sz="1000" dirty="0">
                    <a:ea typeface="宋体" pitchFamily="2" charset="-122"/>
                  </a:rPr>
                  <a:t>)</a:t>
                </a:r>
                <a:endParaRPr lang="en-US" altLang="zh-CN" sz="1000" dirty="0">
                  <a:ea typeface="华文新魏" pitchFamily="2" charset="-122"/>
                </a:endParaRPr>
              </a:p>
            </p:txBody>
          </p:sp>
          <p:sp>
            <p:nvSpPr>
              <p:cNvPr id="66588" name="Line 39"/>
              <p:cNvSpPr>
                <a:spLocks noChangeShapeType="1"/>
              </p:cNvSpPr>
              <p:nvPr/>
            </p:nvSpPr>
            <p:spPr bwMode="auto">
              <a:xfrm>
                <a:off x="7693" y="4070"/>
                <a:ext cx="1620" cy="0"/>
              </a:xfrm>
              <a:prstGeom prst="line">
                <a:avLst/>
              </a:prstGeom>
              <a:noFill/>
              <a:ln w="9525">
                <a:solidFill>
                  <a:srgbClr val="000000"/>
                </a:solidFill>
                <a:round/>
                <a:headEnd/>
                <a:tailEnd/>
              </a:ln>
            </p:spPr>
            <p:txBody>
              <a:bodyPr/>
              <a:lstStyle/>
              <a:p>
                <a:endParaRPr lang="zh-CN" altLang="en-US"/>
              </a:p>
            </p:txBody>
          </p:sp>
          <p:sp>
            <p:nvSpPr>
              <p:cNvPr id="66589" name="Text Box 40"/>
              <p:cNvSpPr txBox="1">
                <a:spLocks noChangeArrowheads="1"/>
              </p:cNvSpPr>
              <p:nvPr/>
            </p:nvSpPr>
            <p:spPr bwMode="auto">
              <a:xfrm>
                <a:off x="7693" y="3000"/>
                <a:ext cx="1620" cy="535"/>
              </a:xfrm>
              <a:prstGeom prst="rect">
                <a:avLst/>
              </a:prstGeom>
              <a:solidFill>
                <a:srgbClr val="66FFCC"/>
              </a:solidFill>
              <a:ln w="9525">
                <a:solidFill>
                  <a:srgbClr val="FFFFFF"/>
                </a:solidFill>
                <a:miter lim="800000"/>
                <a:headEnd/>
                <a:tailEnd/>
              </a:ln>
            </p:spPr>
            <p:txBody>
              <a:bodyPr/>
              <a:lstStyle/>
              <a:p>
                <a:r>
                  <a:rPr lang="en-US" altLang="zh-CN" sz="1000">
                    <a:ea typeface="宋体" pitchFamily="2" charset="-122"/>
                  </a:rPr>
                  <a:t>    </a:t>
                </a:r>
                <a:r>
                  <a:rPr lang="zh-CN" altLang="en-US" sz="1200">
                    <a:ea typeface="宋体" pitchFamily="2" charset="-122"/>
                  </a:rPr>
                  <a:t>进程虚拟内存</a:t>
                </a:r>
                <a:endParaRPr lang="zh-CN" altLang="en-US" sz="1200">
                  <a:ea typeface="华文新魏" pitchFamily="2" charset="-122"/>
                </a:endParaRPr>
              </a:p>
            </p:txBody>
          </p:sp>
          <p:sp>
            <p:nvSpPr>
              <p:cNvPr id="66590" name="Text Box 41"/>
              <p:cNvSpPr txBox="1">
                <a:spLocks noChangeArrowheads="1"/>
              </p:cNvSpPr>
              <p:nvPr/>
            </p:nvSpPr>
            <p:spPr bwMode="auto">
              <a:xfrm>
                <a:off x="7896" y="4426"/>
                <a:ext cx="1417" cy="602"/>
              </a:xfrm>
              <a:prstGeom prst="rect">
                <a:avLst/>
              </a:prstGeom>
              <a:solidFill>
                <a:srgbClr val="66FFCC"/>
              </a:solidFill>
              <a:ln w="9525">
                <a:solidFill>
                  <a:srgbClr val="FFFFFF"/>
                </a:solidFill>
                <a:miter lim="800000"/>
                <a:headEnd/>
                <a:tailEnd/>
              </a:ln>
            </p:spPr>
            <p:txBody>
              <a:bodyPr/>
              <a:lstStyle/>
              <a:p>
                <a:r>
                  <a:rPr lang="zh-CN" altLang="en-US" sz="1000">
                    <a:ea typeface="宋体" pitchFamily="2" charset="-122"/>
                  </a:rPr>
                  <a:t>虚拟内存段</a:t>
                </a:r>
              </a:p>
              <a:p>
                <a:r>
                  <a:rPr lang="en-US" altLang="zh-CN" sz="1000">
                    <a:ea typeface="宋体" pitchFamily="2" charset="-122"/>
                  </a:rPr>
                  <a:t>(0x40000000)</a:t>
                </a:r>
                <a:endParaRPr lang="en-US" altLang="zh-CN" sz="1000">
                  <a:ea typeface="华文新魏" pitchFamily="2" charset="-122"/>
                </a:endParaRPr>
              </a:p>
            </p:txBody>
          </p:sp>
          <p:sp>
            <p:nvSpPr>
              <p:cNvPr id="66591" name="Line 42"/>
              <p:cNvSpPr>
                <a:spLocks noChangeShapeType="1"/>
              </p:cNvSpPr>
              <p:nvPr/>
            </p:nvSpPr>
            <p:spPr bwMode="auto">
              <a:xfrm>
                <a:off x="9313" y="4426"/>
                <a:ext cx="0" cy="713"/>
              </a:xfrm>
              <a:prstGeom prst="line">
                <a:avLst/>
              </a:prstGeom>
              <a:noFill/>
              <a:ln w="9525">
                <a:solidFill>
                  <a:srgbClr val="000000"/>
                </a:solidFill>
                <a:round/>
                <a:headEnd/>
                <a:tailEnd/>
              </a:ln>
            </p:spPr>
            <p:txBody>
              <a:bodyPr/>
              <a:lstStyle/>
              <a:p>
                <a:endParaRPr lang="zh-CN" altLang="en-US"/>
              </a:p>
            </p:txBody>
          </p:sp>
          <p:sp>
            <p:nvSpPr>
              <p:cNvPr id="66592" name="Line 43"/>
              <p:cNvSpPr>
                <a:spLocks noChangeShapeType="1"/>
              </p:cNvSpPr>
              <p:nvPr/>
            </p:nvSpPr>
            <p:spPr bwMode="auto">
              <a:xfrm>
                <a:off x="7693" y="6387"/>
                <a:ext cx="1620" cy="0"/>
              </a:xfrm>
              <a:prstGeom prst="line">
                <a:avLst/>
              </a:prstGeom>
              <a:noFill/>
              <a:ln w="9525">
                <a:solidFill>
                  <a:srgbClr val="000000"/>
                </a:solidFill>
                <a:round/>
                <a:headEnd/>
                <a:tailEnd/>
              </a:ln>
            </p:spPr>
            <p:txBody>
              <a:bodyPr/>
              <a:lstStyle/>
              <a:p>
                <a:endParaRPr lang="zh-CN" altLang="en-US"/>
              </a:p>
            </p:txBody>
          </p:sp>
          <p:sp>
            <p:nvSpPr>
              <p:cNvPr id="66593" name="Line 44"/>
              <p:cNvSpPr>
                <a:spLocks noChangeShapeType="1"/>
              </p:cNvSpPr>
              <p:nvPr/>
            </p:nvSpPr>
            <p:spPr bwMode="auto">
              <a:xfrm>
                <a:off x="7693" y="5318"/>
                <a:ext cx="1620" cy="0"/>
              </a:xfrm>
              <a:prstGeom prst="line">
                <a:avLst/>
              </a:prstGeom>
              <a:noFill/>
              <a:ln w="9525">
                <a:solidFill>
                  <a:srgbClr val="000000"/>
                </a:solidFill>
                <a:round/>
                <a:headEnd/>
                <a:tailEnd/>
              </a:ln>
            </p:spPr>
            <p:txBody>
              <a:bodyPr/>
              <a:lstStyle/>
              <a:p>
                <a:endParaRPr lang="zh-CN" altLang="en-US"/>
              </a:p>
            </p:txBody>
          </p:sp>
          <p:sp>
            <p:nvSpPr>
              <p:cNvPr id="66594" name="Text Box 45"/>
              <p:cNvSpPr txBox="1">
                <a:spLocks noChangeArrowheads="1"/>
              </p:cNvSpPr>
              <p:nvPr/>
            </p:nvSpPr>
            <p:spPr bwMode="auto">
              <a:xfrm>
                <a:off x="7896" y="5496"/>
                <a:ext cx="1417" cy="780"/>
              </a:xfrm>
              <a:prstGeom prst="rect">
                <a:avLst/>
              </a:prstGeom>
              <a:solidFill>
                <a:srgbClr val="66FFCC"/>
              </a:solidFill>
              <a:ln w="9525">
                <a:solidFill>
                  <a:srgbClr val="FFFFFF"/>
                </a:solidFill>
                <a:miter lim="800000"/>
                <a:headEnd/>
                <a:tailEnd/>
              </a:ln>
            </p:spPr>
            <p:txBody>
              <a:bodyPr/>
              <a:lstStyle/>
              <a:p>
                <a:r>
                  <a:rPr lang="en-US" altLang="zh-CN" sz="1000">
                    <a:ea typeface="宋体" pitchFamily="2" charset="-122"/>
                  </a:rPr>
                  <a:t> (data)</a:t>
                </a:r>
              </a:p>
              <a:p>
                <a:r>
                  <a:rPr lang="zh-CN" altLang="en-US" sz="1000">
                    <a:ea typeface="宋体" pitchFamily="2" charset="-122"/>
                  </a:rPr>
                  <a:t>虚拟内存段</a:t>
                </a:r>
              </a:p>
              <a:p>
                <a:r>
                  <a:rPr lang="en-US" altLang="zh-CN" sz="1000">
                    <a:ea typeface="宋体" pitchFamily="2" charset="-122"/>
                  </a:rPr>
                  <a:t>(0x0804a020)</a:t>
                </a:r>
                <a:endParaRPr lang="en-US" altLang="zh-CN" sz="1000">
                  <a:ea typeface="华文新魏" pitchFamily="2" charset="-122"/>
                </a:endParaRPr>
              </a:p>
            </p:txBody>
          </p:sp>
          <p:sp>
            <p:nvSpPr>
              <p:cNvPr id="66595" name="Text Box 46"/>
              <p:cNvSpPr txBox="1">
                <a:spLocks noChangeArrowheads="1"/>
              </p:cNvSpPr>
              <p:nvPr/>
            </p:nvSpPr>
            <p:spPr bwMode="auto">
              <a:xfrm>
                <a:off x="7896" y="6744"/>
                <a:ext cx="1417" cy="780"/>
              </a:xfrm>
              <a:prstGeom prst="rect">
                <a:avLst/>
              </a:prstGeom>
              <a:solidFill>
                <a:srgbClr val="66FFCC"/>
              </a:solidFill>
              <a:ln w="9525">
                <a:solidFill>
                  <a:srgbClr val="FFFFFF"/>
                </a:solidFill>
                <a:miter lim="800000"/>
                <a:headEnd/>
                <a:tailEnd/>
              </a:ln>
            </p:spPr>
            <p:txBody>
              <a:bodyPr/>
              <a:lstStyle/>
              <a:p>
                <a:r>
                  <a:rPr lang="en-US" altLang="zh-CN" sz="1000">
                    <a:ea typeface="宋体" pitchFamily="2" charset="-122"/>
                  </a:rPr>
                  <a:t> (text)</a:t>
                </a:r>
              </a:p>
              <a:p>
                <a:r>
                  <a:rPr lang="zh-CN" altLang="en-US" sz="1000">
                    <a:ea typeface="宋体" pitchFamily="2" charset="-122"/>
                  </a:rPr>
                  <a:t>虚拟内存段</a:t>
                </a:r>
              </a:p>
              <a:p>
                <a:r>
                  <a:rPr lang="en-US" altLang="zh-CN" sz="1000">
                    <a:ea typeface="宋体" pitchFamily="2" charset="-122"/>
                  </a:rPr>
                  <a:t>(0x08048000)</a:t>
                </a:r>
                <a:endParaRPr lang="en-US" altLang="zh-CN" sz="1000">
                  <a:ea typeface="华文新魏" pitchFamily="2" charset="-122"/>
                </a:endParaRPr>
              </a:p>
            </p:txBody>
          </p:sp>
          <p:sp>
            <p:nvSpPr>
              <p:cNvPr id="66596" name="Line 47"/>
              <p:cNvSpPr>
                <a:spLocks noChangeShapeType="1"/>
              </p:cNvSpPr>
              <p:nvPr/>
            </p:nvSpPr>
            <p:spPr bwMode="auto">
              <a:xfrm>
                <a:off x="7693" y="4961"/>
                <a:ext cx="1620" cy="0"/>
              </a:xfrm>
              <a:prstGeom prst="line">
                <a:avLst/>
              </a:prstGeom>
              <a:noFill/>
              <a:ln w="9525">
                <a:solidFill>
                  <a:srgbClr val="000000"/>
                </a:solidFill>
                <a:round/>
                <a:headEnd/>
                <a:tailEnd/>
              </a:ln>
            </p:spPr>
            <p:txBody>
              <a:bodyPr/>
              <a:lstStyle/>
              <a:p>
                <a:endParaRPr lang="zh-CN" altLang="en-US"/>
              </a:p>
            </p:txBody>
          </p:sp>
          <p:sp>
            <p:nvSpPr>
              <p:cNvPr id="66597" name="Line 48"/>
              <p:cNvSpPr>
                <a:spLocks noChangeShapeType="1"/>
              </p:cNvSpPr>
              <p:nvPr/>
            </p:nvSpPr>
            <p:spPr bwMode="auto">
              <a:xfrm>
                <a:off x="2653" y="5184"/>
                <a:ext cx="180" cy="0"/>
              </a:xfrm>
              <a:prstGeom prst="line">
                <a:avLst/>
              </a:prstGeom>
              <a:noFill/>
              <a:ln w="9525">
                <a:solidFill>
                  <a:srgbClr val="000000"/>
                </a:solidFill>
                <a:round/>
                <a:headEnd/>
                <a:tailEnd/>
              </a:ln>
            </p:spPr>
            <p:txBody>
              <a:bodyPr/>
              <a:lstStyle/>
              <a:p>
                <a:endParaRPr lang="zh-CN" altLang="en-US"/>
              </a:p>
            </p:txBody>
          </p:sp>
          <p:sp>
            <p:nvSpPr>
              <p:cNvPr id="66598" name="Line 49"/>
              <p:cNvSpPr>
                <a:spLocks noChangeShapeType="1"/>
              </p:cNvSpPr>
              <p:nvPr/>
            </p:nvSpPr>
            <p:spPr bwMode="auto">
              <a:xfrm>
                <a:off x="2653" y="5184"/>
                <a:ext cx="0" cy="1092"/>
              </a:xfrm>
              <a:prstGeom prst="line">
                <a:avLst/>
              </a:prstGeom>
              <a:noFill/>
              <a:ln w="9525">
                <a:solidFill>
                  <a:srgbClr val="000000"/>
                </a:solidFill>
                <a:round/>
                <a:headEnd/>
                <a:tailEnd/>
              </a:ln>
            </p:spPr>
            <p:txBody>
              <a:bodyPr/>
              <a:lstStyle/>
              <a:p>
                <a:endParaRPr lang="zh-CN" altLang="en-US"/>
              </a:p>
            </p:txBody>
          </p:sp>
          <p:sp>
            <p:nvSpPr>
              <p:cNvPr id="66599" name="Line 50"/>
              <p:cNvSpPr>
                <a:spLocks noChangeShapeType="1"/>
              </p:cNvSpPr>
              <p:nvPr/>
            </p:nvSpPr>
            <p:spPr bwMode="auto">
              <a:xfrm>
                <a:off x="2653" y="6276"/>
                <a:ext cx="360" cy="0"/>
              </a:xfrm>
              <a:prstGeom prst="line">
                <a:avLst/>
              </a:prstGeom>
              <a:noFill/>
              <a:ln w="9525">
                <a:solidFill>
                  <a:srgbClr val="000000"/>
                </a:solidFill>
                <a:round/>
                <a:headEnd/>
                <a:tailEnd type="triangle" w="med" len="med"/>
              </a:ln>
            </p:spPr>
            <p:txBody>
              <a:bodyPr/>
              <a:lstStyle/>
              <a:p>
                <a:endParaRPr lang="zh-CN" altLang="en-US"/>
              </a:p>
            </p:txBody>
          </p:sp>
          <p:sp>
            <p:nvSpPr>
              <p:cNvPr id="66600" name="Line 51"/>
              <p:cNvSpPr>
                <a:spLocks noChangeShapeType="1"/>
              </p:cNvSpPr>
              <p:nvPr/>
            </p:nvSpPr>
            <p:spPr bwMode="auto">
              <a:xfrm>
                <a:off x="2653" y="7212"/>
                <a:ext cx="360" cy="0"/>
              </a:xfrm>
              <a:prstGeom prst="line">
                <a:avLst/>
              </a:prstGeom>
              <a:noFill/>
              <a:ln w="9525">
                <a:solidFill>
                  <a:srgbClr val="000000"/>
                </a:solidFill>
                <a:round/>
                <a:headEnd/>
                <a:tailEnd/>
              </a:ln>
            </p:spPr>
            <p:txBody>
              <a:bodyPr/>
              <a:lstStyle/>
              <a:p>
                <a:endParaRPr lang="zh-CN" altLang="en-US"/>
              </a:p>
            </p:txBody>
          </p:sp>
          <p:sp>
            <p:nvSpPr>
              <p:cNvPr id="66601" name="Line 52"/>
              <p:cNvSpPr>
                <a:spLocks noChangeShapeType="1"/>
              </p:cNvSpPr>
              <p:nvPr/>
            </p:nvSpPr>
            <p:spPr bwMode="auto">
              <a:xfrm>
                <a:off x="2653" y="7212"/>
                <a:ext cx="0" cy="936"/>
              </a:xfrm>
              <a:prstGeom prst="line">
                <a:avLst/>
              </a:prstGeom>
              <a:noFill/>
              <a:ln w="9525">
                <a:solidFill>
                  <a:srgbClr val="000000"/>
                </a:solidFill>
                <a:round/>
                <a:headEnd/>
                <a:tailEnd/>
              </a:ln>
            </p:spPr>
            <p:txBody>
              <a:bodyPr/>
              <a:lstStyle/>
              <a:p>
                <a:endParaRPr lang="zh-CN" altLang="en-US"/>
              </a:p>
            </p:txBody>
          </p:sp>
          <p:sp>
            <p:nvSpPr>
              <p:cNvPr id="66602" name="Line 53"/>
              <p:cNvSpPr>
                <a:spLocks noChangeShapeType="1"/>
              </p:cNvSpPr>
              <p:nvPr/>
            </p:nvSpPr>
            <p:spPr bwMode="auto">
              <a:xfrm>
                <a:off x="2653" y="8148"/>
                <a:ext cx="360" cy="0"/>
              </a:xfrm>
              <a:prstGeom prst="line">
                <a:avLst/>
              </a:prstGeom>
              <a:noFill/>
              <a:ln w="9525">
                <a:solidFill>
                  <a:srgbClr val="000000"/>
                </a:solidFill>
                <a:round/>
                <a:headEnd/>
                <a:tailEnd type="triangle" w="med" len="med"/>
              </a:ln>
            </p:spPr>
            <p:txBody>
              <a:bodyPr/>
              <a:lstStyle/>
              <a:p>
                <a:endParaRPr lang="zh-CN" altLang="en-US"/>
              </a:p>
            </p:txBody>
          </p:sp>
          <p:grpSp>
            <p:nvGrpSpPr>
              <p:cNvPr id="66603" name="Group 54"/>
              <p:cNvGrpSpPr>
                <a:grpSpLocks/>
              </p:cNvGrpSpPr>
              <p:nvPr/>
            </p:nvGrpSpPr>
            <p:grpSpPr bwMode="auto">
              <a:xfrm>
                <a:off x="4993" y="5184"/>
                <a:ext cx="1620" cy="3120"/>
                <a:chOff x="4140" y="2064"/>
                <a:chExt cx="1620" cy="3120"/>
              </a:xfrm>
            </p:grpSpPr>
            <p:sp>
              <p:nvSpPr>
                <p:cNvPr id="66638" name="Text Box 55"/>
                <p:cNvSpPr txBox="1">
                  <a:spLocks noChangeArrowheads="1"/>
                </p:cNvSpPr>
                <p:nvPr/>
              </p:nvSpPr>
              <p:spPr bwMode="auto">
                <a:xfrm>
                  <a:off x="4140" y="2064"/>
                  <a:ext cx="1620" cy="780"/>
                </a:xfrm>
                <a:prstGeom prst="rect">
                  <a:avLst/>
                </a:prstGeom>
                <a:solidFill>
                  <a:srgbClr val="66FFCC"/>
                </a:solidFill>
                <a:ln w="9525">
                  <a:solidFill>
                    <a:srgbClr val="FFFFFF"/>
                  </a:solidFill>
                  <a:miter lim="800000"/>
                  <a:headEnd/>
                  <a:tailEnd/>
                </a:ln>
              </p:spPr>
              <p:txBody>
                <a:bodyPr/>
                <a:lstStyle/>
                <a:p>
                  <a:pPr algn="just"/>
                  <a:r>
                    <a:rPr lang="zh-CN" altLang="en-US" sz="1000">
                      <a:ea typeface="宋体" pitchFamily="2" charset="-122"/>
                    </a:rPr>
                    <a:t>虚存区结构</a:t>
                  </a:r>
                </a:p>
                <a:p>
                  <a:pPr algn="just"/>
                  <a:r>
                    <a:rPr lang="en-US" altLang="zh-CN" sz="1000">
                      <a:ea typeface="宋体" pitchFamily="2" charset="-122"/>
                    </a:rPr>
                    <a:t>vm_area_struct</a:t>
                  </a:r>
                  <a:endParaRPr lang="en-US" altLang="zh-CN" sz="1000">
                    <a:ea typeface="华文新魏" pitchFamily="2" charset="-122"/>
                  </a:endParaRPr>
                </a:p>
              </p:txBody>
            </p:sp>
            <p:sp>
              <p:nvSpPr>
                <p:cNvPr id="475192" name="Text Box 56"/>
                <p:cNvSpPr txBox="1">
                  <a:spLocks noChangeArrowheads="1"/>
                </p:cNvSpPr>
                <p:nvPr/>
              </p:nvSpPr>
              <p:spPr bwMode="auto">
                <a:xfrm>
                  <a:off x="4320" y="2844"/>
                  <a:ext cx="1262" cy="445"/>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*vm_mm</a:t>
                  </a:r>
                  <a:endParaRPr lang="en-US" altLang="zh-CN" sz="1000">
                    <a:ea typeface="华文新魏" pitchFamily="2" charset="-122"/>
                  </a:endParaRPr>
                </a:p>
              </p:txBody>
            </p:sp>
            <p:sp>
              <p:nvSpPr>
                <p:cNvPr id="475193" name="Text Box 57"/>
                <p:cNvSpPr txBox="1">
                  <a:spLocks noChangeArrowheads="1"/>
                </p:cNvSpPr>
                <p:nvPr/>
              </p:nvSpPr>
              <p:spPr bwMode="auto">
                <a:xfrm>
                  <a:off x="4320" y="3289"/>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vm__start</a:t>
                  </a:r>
                  <a:endParaRPr lang="en-US" altLang="zh-CN" sz="1000">
                    <a:ea typeface="华文新魏" pitchFamily="2" charset="-122"/>
                  </a:endParaRPr>
                </a:p>
              </p:txBody>
            </p:sp>
            <p:sp>
              <p:nvSpPr>
                <p:cNvPr id="475194" name="Text Box 58"/>
                <p:cNvSpPr txBox="1">
                  <a:spLocks noChangeArrowheads="1"/>
                </p:cNvSpPr>
                <p:nvPr/>
              </p:nvSpPr>
              <p:spPr bwMode="auto">
                <a:xfrm>
                  <a:off x="4320" y="3776"/>
                  <a:ext cx="1262" cy="472"/>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vm_end</a:t>
                  </a:r>
                  <a:endParaRPr lang="en-US" altLang="zh-CN" sz="1000">
                    <a:ea typeface="华文新魏" pitchFamily="2" charset="-122"/>
                  </a:endParaRPr>
                </a:p>
              </p:txBody>
            </p:sp>
            <p:sp>
              <p:nvSpPr>
                <p:cNvPr id="475195" name="Text Box 59"/>
                <p:cNvSpPr txBox="1">
                  <a:spLocks noChangeArrowheads="1"/>
                </p:cNvSpPr>
                <p:nvPr/>
              </p:nvSpPr>
              <p:spPr bwMode="auto">
                <a:xfrm>
                  <a:off x="4320" y="4248"/>
                  <a:ext cx="1262" cy="465"/>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000">
                      <a:ea typeface="宋体" pitchFamily="2" charset="-122"/>
                    </a:rPr>
                    <a:t>*vm_ops</a:t>
                  </a:r>
                  <a:endParaRPr lang="en-US" altLang="zh-CN" sz="1000">
                    <a:ea typeface="华文新魏" pitchFamily="2" charset="-122"/>
                  </a:endParaRPr>
                </a:p>
              </p:txBody>
            </p:sp>
            <p:sp>
              <p:nvSpPr>
                <p:cNvPr id="475196" name="Text Box 60"/>
                <p:cNvSpPr txBox="1">
                  <a:spLocks noChangeArrowheads="1"/>
                </p:cNvSpPr>
                <p:nvPr/>
              </p:nvSpPr>
              <p:spPr bwMode="auto">
                <a:xfrm>
                  <a:off x="4320" y="4716"/>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*vm_next</a:t>
                  </a:r>
                  <a:endParaRPr lang="en-US" altLang="zh-CN" sz="1000">
                    <a:ea typeface="华文新魏" pitchFamily="2" charset="-122"/>
                  </a:endParaRPr>
                </a:p>
              </p:txBody>
            </p:sp>
          </p:grpSp>
          <p:sp>
            <p:nvSpPr>
              <p:cNvPr id="66604" name="Line 61"/>
              <p:cNvSpPr>
                <a:spLocks noChangeShapeType="1"/>
              </p:cNvSpPr>
              <p:nvPr/>
            </p:nvSpPr>
            <p:spPr bwMode="auto">
              <a:xfrm>
                <a:off x="2653" y="8616"/>
                <a:ext cx="0" cy="1404"/>
              </a:xfrm>
              <a:prstGeom prst="line">
                <a:avLst/>
              </a:prstGeom>
              <a:noFill/>
              <a:ln w="9525">
                <a:solidFill>
                  <a:srgbClr val="000000"/>
                </a:solidFill>
                <a:round/>
                <a:headEnd/>
                <a:tailEnd/>
              </a:ln>
            </p:spPr>
            <p:txBody>
              <a:bodyPr/>
              <a:lstStyle/>
              <a:p>
                <a:endParaRPr lang="zh-CN" altLang="en-US"/>
              </a:p>
            </p:txBody>
          </p:sp>
          <p:sp>
            <p:nvSpPr>
              <p:cNvPr id="66605" name="Line 62"/>
              <p:cNvSpPr>
                <a:spLocks noChangeShapeType="1"/>
              </p:cNvSpPr>
              <p:nvPr/>
            </p:nvSpPr>
            <p:spPr bwMode="auto">
              <a:xfrm>
                <a:off x="2473" y="2844"/>
                <a:ext cx="360" cy="0"/>
              </a:xfrm>
              <a:prstGeom prst="line">
                <a:avLst/>
              </a:prstGeom>
              <a:noFill/>
              <a:ln w="9525">
                <a:solidFill>
                  <a:srgbClr val="000000"/>
                </a:solidFill>
                <a:round/>
                <a:headEnd/>
                <a:tailEnd/>
              </a:ln>
            </p:spPr>
            <p:txBody>
              <a:bodyPr/>
              <a:lstStyle/>
              <a:p>
                <a:endParaRPr lang="zh-CN" altLang="en-US"/>
              </a:p>
            </p:txBody>
          </p:sp>
          <p:sp>
            <p:nvSpPr>
              <p:cNvPr id="66606" name="Line 63"/>
              <p:cNvSpPr>
                <a:spLocks noChangeShapeType="1"/>
              </p:cNvSpPr>
              <p:nvPr/>
            </p:nvSpPr>
            <p:spPr bwMode="auto">
              <a:xfrm>
                <a:off x="2473" y="2844"/>
                <a:ext cx="0" cy="1248"/>
              </a:xfrm>
              <a:prstGeom prst="line">
                <a:avLst/>
              </a:prstGeom>
              <a:noFill/>
              <a:ln w="9525">
                <a:solidFill>
                  <a:srgbClr val="000000"/>
                </a:solidFill>
                <a:round/>
                <a:headEnd/>
                <a:tailEnd/>
              </a:ln>
            </p:spPr>
            <p:txBody>
              <a:bodyPr/>
              <a:lstStyle/>
              <a:p>
                <a:endParaRPr lang="zh-CN" altLang="en-US"/>
              </a:p>
            </p:txBody>
          </p:sp>
          <p:sp>
            <p:nvSpPr>
              <p:cNvPr id="66607" name="Line 64"/>
              <p:cNvSpPr>
                <a:spLocks noChangeShapeType="1"/>
              </p:cNvSpPr>
              <p:nvPr/>
            </p:nvSpPr>
            <p:spPr bwMode="auto">
              <a:xfrm>
                <a:off x="2473" y="4092"/>
                <a:ext cx="360" cy="0"/>
              </a:xfrm>
              <a:prstGeom prst="line">
                <a:avLst/>
              </a:prstGeom>
              <a:noFill/>
              <a:ln w="9525">
                <a:solidFill>
                  <a:srgbClr val="000000"/>
                </a:solidFill>
                <a:round/>
                <a:headEnd/>
                <a:tailEnd type="triangle" w="med" len="med"/>
              </a:ln>
            </p:spPr>
            <p:txBody>
              <a:bodyPr/>
              <a:lstStyle/>
              <a:p>
                <a:endParaRPr lang="zh-CN" altLang="en-US"/>
              </a:p>
            </p:txBody>
          </p:sp>
          <p:grpSp>
            <p:nvGrpSpPr>
              <p:cNvPr id="66608" name="Group 65"/>
              <p:cNvGrpSpPr>
                <a:grpSpLocks/>
              </p:cNvGrpSpPr>
              <p:nvPr/>
            </p:nvGrpSpPr>
            <p:grpSpPr bwMode="auto">
              <a:xfrm>
                <a:off x="4993" y="8460"/>
                <a:ext cx="1620" cy="3120"/>
                <a:chOff x="4140" y="2064"/>
                <a:chExt cx="1620" cy="3120"/>
              </a:xfrm>
            </p:grpSpPr>
            <p:sp>
              <p:nvSpPr>
                <p:cNvPr id="66632" name="Text Box 66"/>
                <p:cNvSpPr txBox="1">
                  <a:spLocks noChangeArrowheads="1"/>
                </p:cNvSpPr>
                <p:nvPr/>
              </p:nvSpPr>
              <p:spPr bwMode="auto">
                <a:xfrm>
                  <a:off x="4140" y="2064"/>
                  <a:ext cx="1620" cy="780"/>
                </a:xfrm>
                <a:prstGeom prst="rect">
                  <a:avLst/>
                </a:prstGeom>
                <a:solidFill>
                  <a:srgbClr val="66FFCC"/>
                </a:solidFill>
                <a:ln w="9525">
                  <a:solidFill>
                    <a:srgbClr val="FFFFFF"/>
                  </a:solidFill>
                  <a:miter lim="800000"/>
                  <a:headEnd/>
                  <a:tailEnd/>
                </a:ln>
              </p:spPr>
              <p:txBody>
                <a:bodyPr/>
                <a:lstStyle/>
                <a:p>
                  <a:pPr algn="just"/>
                  <a:r>
                    <a:rPr lang="en-US" altLang="zh-CN" sz="1200">
                      <a:ea typeface="宋体" pitchFamily="2" charset="-122"/>
                    </a:rPr>
                    <a:t>  </a:t>
                  </a:r>
                  <a:r>
                    <a:rPr lang="zh-CN" altLang="en-US" sz="1200">
                      <a:ea typeface="宋体" pitchFamily="2" charset="-122"/>
                    </a:rPr>
                    <a:t>虚存区结构</a:t>
                  </a:r>
                </a:p>
                <a:p>
                  <a:pPr algn="just"/>
                  <a:r>
                    <a:rPr lang="en-US" altLang="zh-CN" sz="1200">
                      <a:ea typeface="宋体" pitchFamily="2" charset="-122"/>
                    </a:rPr>
                    <a:t>vm_area_struct</a:t>
                  </a:r>
                  <a:endParaRPr lang="en-US" altLang="zh-CN" sz="1200">
                    <a:ea typeface="华文新魏" pitchFamily="2" charset="-122"/>
                  </a:endParaRPr>
                </a:p>
              </p:txBody>
            </p:sp>
            <p:sp>
              <p:nvSpPr>
                <p:cNvPr id="475203" name="Text Box 67"/>
                <p:cNvSpPr txBox="1">
                  <a:spLocks noChangeArrowheads="1"/>
                </p:cNvSpPr>
                <p:nvPr/>
              </p:nvSpPr>
              <p:spPr bwMode="auto">
                <a:xfrm>
                  <a:off x="4320" y="2844"/>
                  <a:ext cx="1262" cy="445"/>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*vm_mm</a:t>
                  </a:r>
                  <a:endParaRPr lang="en-US" altLang="zh-CN" sz="1000">
                    <a:ea typeface="华文新魏" pitchFamily="2" charset="-122"/>
                  </a:endParaRPr>
                </a:p>
              </p:txBody>
            </p:sp>
            <p:sp>
              <p:nvSpPr>
                <p:cNvPr id="475204" name="Text Box 68"/>
                <p:cNvSpPr txBox="1">
                  <a:spLocks noChangeArrowheads="1"/>
                </p:cNvSpPr>
                <p:nvPr/>
              </p:nvSpPr>
              <p:spPr bwMode="auto">
                <a:xfrm>
                  <a:off x="4320" y="3289"/>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vm__start</a:t>
                  </a:r>
                  <a:endParaRPr lang="en-US" altLang="zh-CN" sz="1000">
                    <a:ea typeface="华文新魏" pitchFamily="2" charset="-122"/>
                  </a:endParaRPr>
                </a:p>
              </p:txBody>
            </p:sp>
            <p:sp>
              <p:nvSpPr>
                <p:cNvPr id="475205" name="Text Box 69"/>
                <p:cNvSpPr txBox="1">
                  <a:spLocks noChangeArrowheads="1"/>
                </p:cNvSpPr>
                <p:nvPr/>
              </p:nvSpPr>
              <p:spPr bwMode="auto">
                <a:xfrm>
                  <a:off x="4320" y="3779"/>
                  <a:ext cx="1262" cy="470"/>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vm_end</a:t>
                  </a:r>
                  <a:endParaRPr lang="en-US" altLang="zh-CN" sz="1000">
                    <a:ea typeface="华文新魏" pitchFamily="2" charset="-122"/>
                  </a:endParaRPr>
                </a:p>
              </p:txBody>
            </p:sp>
            <p:sp>
              <p:nvSpPr>
                <p:cNvPr id="475206" name="Text Box 70"/>
                <p:cNvSpPr txBox="1">
                  <a:spLocks noChangeArrowheads="1"/>
                </p:cNvSpPr>
                <p:nvPr/>
              </p:nvSpPr>
              <p:spPr bwMode="auto">
                <a:xfrm>
                  <a:off x="4320" y="4249"/>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000">
                      <a:ea typeface="宋体" pitchFamily="2" charset="-122"/>
                    </a:rPr>
                    <a:t>*vm_ops</a:t>
                  </a:r>
                  <a:endParaRPr lang="en-US" altLang="zh-CN" sz="1000">
                    <a:ea typeface="华文新魏" pitchFamily="2" charset="-122"/>
                  </a:endParaRPr>
                </a:p>
              </p:txBody>
            </p:sp>
            <p:sp>
              <p:nvSpPr>
                <p:cNvPr id="475207" name="Text Box 71"/>
                <p:cNvSpPr txBox="1">
                  <a:spLocks noChangeArrowheads="1"/>
                </p:cNvSpPr>
                <p:nvPr/>
              </p:nvSpPr>
              <p:spPr bwMode="auto">
                <a:xfrm>
                  <a:off x="4320" y="4717"/>
                  <a:ext cx="1262" cy="467"/>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*vm_next</a:t>
                  </a:r>
                  <a:endParaRPr lang="en-US" altLang="zh-CN" sz="1000">
                    <a:ea typeface="华文新魏" pitchFamily="2" charset="-122"/>
                  </a:endParaRPr>
                </a:p>
              </p:txBody>
            </p:sp>
          </p:grpSp>
          <p:sp>
            <p:nvSpPr>
              <p:cNvPr id="66609" name="Line 72"/>
              <p:cNvSpPr>
                <a:spLocks noChangeShapeType="1"/>
              </p:cNvSpPr>
              <p:nvPr/>
            </p:nvSpPr>
            <p:spPr bwMode="auto">
              <a:xfrm>
                <a:off x="4813" y="4872"/>
                <a:ext cx="360" cy="0"/>
              </a:xfrm>
              <a:prstGeom prst="line">
                <a:avLst/>
              </a:prstGeom>
              <a:noFill/>
              <a:ln w="9525">
                <a:solidFill>
                  <a:srgbClr val="000000"/>
                </a:solidFill>
                <a:round/>
                <a:headEnd/>
                <a:tailEnd/>
              </a:ln>
            </p:spPr>
            <p:txBody>
              <a:bodyPr/>
              <a:lstStyle/>
              <a:p>
                <a:endParaRPr lang="zh-CN" altLang="en-US"/>
              </a:p>
            </p:txBody>
          </p:sp>
          <p:sp>
            <p:nvSpPr>
              <p:cNvPr id="66610" name="Line 73"/>
              <p:cNvSpPr>
                <a:spLocks noChangeShapeType="1"/>
              </p:cNvSpPr>
              <p:nvPr/>
            </p:nvSpPr>
            <p:spPr bwMode="auto">
              <a:xfrm>
                <a:off x="4813" y="4872"/>
                <a:ext cx="0" cy="1092"/>
              </a:xfrm>
              <a:prstGeom prst="line">
                <a:avLst/>
              </a:prstGeom>
              <a:noFill/>
              <a:ln w="9525">
                <a:solidFill>
                  <a:srgbClr val="000000"/>
                </a:solidFill>
                <a:round/>
                <a:headEnd/>
                <a:tailEnd/>
              </a:ln>
            </p:spPr>
            <p:txBody>
              <a:bodyPr/>
              <a:lstStyle/>
              <a:p>
                <a:endParaRPr lang="zh-CN" altLang="en-US"/>
              </a:p>
            </p:txBody>
          </p:sp>
          <p:sp>
            <p:nvSpPr>
              <p:cNvPr id="66611" name="Line 74"/>
              <p:cNvSpPr>
                <a:spLocks noChangeShapeType="1"/>
              </p:cNvSpPr>
              <p:nvPr/>
            </p:nvSpPr>
            <p:spPr bwMode="auto">
              <a:xfrm>
                <a:off x="4813" y="5964"/>
                <a:ext cx="360" cy="0"/>
              </a:xfrm>
              <a:prstGeom prst="line">
                <a:avLst/>
              </a:prstGeom>
              <a:noFill/>
              <a:ln w="9525">
                <a:solidFill>
                  <a:srgbClr val="000000"/>
                </a:solidFill>
                <a:round/>
                <a:headEnd/>
                <a:tailEnd type="triangle" w="med" len="med"/>
              </a:ln>
            </p:spPr>
            <p:txBody>
              <a:bodyPr/>
              <a:lstStyle/>
              <a:p>
                <a:endParaRPr lang="zh-CN" altLang="en-US"/>
              </a:p>
            </p:txBody>
          </p:sp>
          <p:sp>
            <p:nvSpPr>
              <p:cNvPr id="66612" name="Line 75"/>
              <p:cNvSpPr>
                <a:spLocks noChangeShapeType="1"/>
              </p:cNvSpPr>
              <p:nvPr/>
            </p:nvSpPr>
            <p:spPr bwMode="auto">
              <a:xfrm>
                <a:off x="4813" y="8148"/>
                <a:ext cx="360" cy="0"/>
              </a:xfrm>
              <a:prstGeom prst="line">
                <a:avLst/>
              </a:prstGeom>
              <a:noFill/>
              <a:ln w="9525">
                <a:solidFill>
                  <a:srgbClr val="000000"/>
                </a:solidFill>
                <a:round/>
                <a:headEnd/>
                <a:tailEnd/>
              </a:ln>
            </p:spPr>
            <p:txBody>
              <a:bodyPr/>
              <a:lstStyle/>
              <a:p>
                <a:endParaRPr lang="zh-CN" altLang="en-US"/>
              </a:p>
            </p:txBody>
          </p:sp>
          <p:sp>
            <p:nvSpPr>
              <p:cNvPr id="66613" name="Line 76"/>
              <p:cNvSpPr>
                <a:spLocks noChangeShapeType="1"/>
              </p:cNvSpPr>
              <p:nvPr/>
            </p:nvSpPr>
            <p:spPr bwMode="auto">
              <a:xfrm flipH="1">
                <a:off x="4813" y="8148"/>
                <a:ext cx="0" cy="1092"/>
              </a:xfrm>
              <a:prstGeom prst="line">
                <a:avLst/>
              </a:prstGeom>
              <a:noFill/>
              <a:ln w="9525">
                <a:solidFill>
                  <a:srgbClr val="000000"/>
                </a:solidFill>
                <a:round/>
                <a:headEnd/>
                <a:tailEnd/>
              </a:ln>
            </p:spPr>
            <p:txBody>
              <a:bodyPr/>
              <a:lstStyle/>
              <a:p>
                <a:endParaRPr lang="zh-CN" altLang="en-US"/>
              </a:p>
            </p:txBody>
          </p:sp>
          <p:sp>
            <p:nvSpPr>
              <p:cNvPr id="66614" name="Line 77"/>
              <p:cNvSpPr>
                <a:spLocks noChangeShapeType="1"/>
              </p:cNvSpPr>
              <p:nvPr/>
            </p:nvSpPr>
            <p:spPr bwMode="auto">
              <a:xfrm>
                <a:off x="4813" y="9240"/>
                <a:ext cx="360" cy="0"/>
              </a:xfrm>
              <a:prstGeom prst="line">
                <a:avLst/>
              </a:prstGeom>
              <a:noFill/>
              <a:ln w="9525">
                <a:solidFill>
                  <a:srgbClr val="000000"/>
                </a:solidFill>
                <a:round/>
                <a:headEnd/>
                <a:tailEnd type="triangle" w="med" len="med"/>
              </a:ln>
            </p:spPr>
            <p:txBody>
              <a:bodyPr/>
              <a:lstStyle/>
              <a:p>
                <a:endParaRPr lang="zh-CN" altLang="en-US"/>
              </a:p>
            </p:txBody>
          </p:sp>
          <p:sp>
            <p:nvSpPr>
              <p:cNvPr id="66615" name="Line 78"/>
              <p:cNvSpPr>
                <a:spLocks noChangeShapeType="1"/>
              </p:cNvSpPr>
              <p:nvPr/>
            </p:nvSpPr>
            <p:spPr bwMode="auto">
              <a:xfrm flipV="1">
                <a:off x="4093" y="2688"/>
                <a:ext cx="1080" cy="1404"/>
              </a:xfrm>
              <a:prstGeom prst="line">
                <a:avLst/>
              </a:prstGeom>
              <a:noFill/>
              <a:ln w="9525">
                <a:solidFill>
                  <a:srgbClr val="000000"/>
                </a:solidFill>
                <a:round/>
                <a:headEnd/>
                <a:tailEnd type="triangle" w="med" len="med"/>
              </a:ln>
            </p:spPr>
            <p:txBody>
              <a:bodyPr/>
              <a:lstStyle/>
              <a:p>
                <a:endParaRPr lang="zh-CN" altLang="en-US"/>
              </a:p>
            </p:txBody>
          </p:sp>
          <p:sp>
            <p:nvSpPr>
              <p:cNvPr id="66616" name="Line 79"/>
              <p:cNvSpPr>
                <a:spLocks noChangeShapeType="1"/>
              </p:cNvSpPr>
              <p:nvPr/>
            </p:nvSpPr>
            <p:spPr bwMode="auto">
              <a:xfrm flipH="1" flipV="1">
                <a:off x="4093" y="4560"/>
                <a:ext cx="1080" cy="4680"/>
              </a:xfrm>
              <a:prstGeom prst="line">
                <a:avLst/>
              </a:prstGeom>
              <a:noFill/>
              <a:ln w="9525">
                <a:solidFill>
                  <a:srgbClr val="000000"/>
                </a:solidFill>
                <a:round/>
                <a:headEnd/>
                <a:tailEnd type="triangle" w="med" len="med"/>
              </a:ln>
            </p:spPr>
            <p:txBody>
              <a:bodyPr/>
              <a:lstStyle/>
              <a:p>
                <a:endParaRPr lang="zh-CN" altLang="en-US"/>
              </a:p>
            </p:txBody>
          </p:sp>
          <p:sp>
            <p:nvSpPr>
              <p:cNvPr id="66617" name="Line 80"/>
              <p:cNvSpPr>
                <a:spLocks noChangeShapeType="1"/>
              </p:cNvSpPr>
              <p:nvPr/>
            </p:nvSpPr>
            <p:spPr bwMode="auto">
              <a:xfrm flipH="1" flipV="1">
                <a:off x="4093" y="4404"/>
                <a:ext cx="1080" cy="1560"/>
              </a:xfrm>
              <a:prstGeom prst="line">
                <a:avLst/>
              </a:prstGeom>
              <a:noFill/>
              <a:ln w="9525">
                <a:solidFill>
                  <a:srgbClr val="000000"/>
                </a:solidFill>
                <a:round/>
                <a:headEnd/>
                <a:tailEnd type="triangle" w="med" len="med"/>
              </a:ln>
            </p:spPr>
            <p:txBody>
              <a:bodyPr/>
              <a:lstStyle/>
              <a:p>
                <a:endParaRPr lang="zh-CN" altLang="en-US"/>
              </a:p>
            </p:txBody>
          </p:sp>
          <p:sp>
            <p:nvSpPr>
              <p:cNvPr id="66618" name="Line 81"/>
              <p:cNvSpPr>
                <a:spLocks noChangeShapeType="1"/>
              </p:cNvSpPr>
              <p:nvPr/>
            </p:nvSpPr>
            <p:spPr bwMode="auto">
              <a:xfrm flipH="1">
                <a:off x="4093" y="3000"/>
                <a:ext cx="1080" cy="1404"/>
              </a:xfrm>
              <a:prstGeom prst="line">
                <a:avLst/>
              </a:prstGeom>
              <a:noFill/>
              <a:ln w="9525">
                <a:solidFill>
                  <a:srgbClr val="000000"/>
                </a:solidFill>
                <a:round/>
                <a:headEnd/>
                <a:tailEnd type="triangle" w="med" len="med"/>
              </a:ln>
            </p:spPr>
            <p:txBody>
              <a:bodyPr/>
              <a:lstStyle/>
              <a:p>
                <a:endParaRPr lang="zh-CN" altLang="en-US"/>
              </a:p>
            </p:txBody>
          </p:sp>
          <p:sp>
            <p:nvSpPr>
              <p:cNvPr id="66619" name="Line 82"/>
              <p:cNvSpPr>
                <a:spLocks noChangeShapeType="1"/>
              </p:cNvSpPr>
              <p:nvPr/>
            </p:nvSpPr>
            <p:spPr bwMode="auto">
              <a:xfrm>
                <a:off x="9313" y="3936"/>
                <a:ext cx="0" cy="3744"/>
              </a:xfrm>
              <a:prstGeom prst="line">
                <a:avLst/>
              </a:prstGeom>
              <a:noFill/>
              <a:ln w="9525">
                <a:solidFill>
                  <a:srgbClr val="000000"/>
                </a:solidFill>
                <a:round/>
                <a:headEnd/>
                <a:tailEnd/>
              </a:ln>
            </p:spPr>
            <p:txBody>
              <a:bodyPr/>
              <a:lstStyle/>
              <a:p>
                <a:endParaRPr lang="zh-CN" altLang="en-US"/>
              </a:p>
            </p:txBody>
          </p:sp>
          <p:sp>
            <p:nvSpPr>
              <p:cNvPr id="66620" name="Line 83"/>
              <p:cNvSpPr>
                <a:spLocks noChangeShapeType="1"/>
              </p:cNvSpPr>
              <p:nvPr/>
            </p:nvSpPr>
            <p:spPr bwMode="auto">
              <a:xfrm>
                <a:off x="6433" y="3312"/>
                <a:ext cx="1260" cy="780"/>
              </a:xfrm>
              <a:prstGeom prst="line">
                <a:avLst/>
              </a:prstGeom>
              <a:noFill/>
              <a:ln w="9525">
                <a:solidFill>
                  <a:srgbClr val="000000"/>
                </a:solidFill>
                <a:round/>
                <a:headEnd/>
                <a:tailEnd type="triangle" w="med" len="med"/>
              </a:ln>
            </p:spPr>
            <p:txBody>
              <a:bodyPr/>
              <a:lstStyle/>
              <a:p>
                <a:endParaRPr lang="zh-CN" altLang="en-US"/>
              </a:p>
            </p:txBody>
          </p:sp>
          <p:sp>
            <p:nvSpPr>
              <p:cNvPr id="66621" name="Line 84"/>
              <p:cNvSpPr>
                <a:spLocks noChangeShapeType="1"/>
              </p:cNvSpPr>
              <p:nvPr/>
            </p:nvSpPr>
            <p:spPr bwMode="auto">
              <a:xfrm>
                <a:off x="6433" y="3780"/>
                <a:ext cx="1260" cy="1248"/>
              </a:xfrm>
              <a:prstGeom prst="line">
                <a:avLst/>
              </a:prstGeom>
              <a:noFill/>
              <a:ln w="9525">
                <a:solidFill>
                  <a:srgbClr val="000000"/>
                </a:solidFill>
                <a:round/>
                <a:headEnd/>
                <a:tailEnd type="triangle" w="med" len="med"/>
              </a:ln>
            </p:spPr>
            <p:txBody>
              <a:bodyPr/>
              <a:lstStyle/>
              <a:p>
                <a:endParaRPr lang="zh-CN" altLang="en-US"/>
              </a:p>
            </p:txBody>
          </p:sp>
          <p:sp>
            <p:nvSpPr>
              <p:cNvPr id="66622" name="Line 85"/>
              <p:cNvSpPr>
                <a:spLocks noChangeShapeType="1"/>
              </p:cNvSpPr>
              <p:nvPr/>
            </p:nvSpPr>
            <p:spPr bwMode="auto">
              <a:xfrm flipV="1">
                <a:off x="6433" y="5340"/>
                <a:ext cx="1260" cy="1248"/>
              </a:xfrm>
              <a:prstGeom prst="line">
                <a:avLst/>
              </a:prstGeom>
              <a:noFill/>
              <a:ln w="9525">
                <a:solidFill>
                  <a:srgbClr val="000000"/>
                </a:solidFill>
                <a:round/>
                <a:headEnd/>
                <a:tailEnd type="triangle" w="med" len="med"/>
              </a:ln>
            </p:spPr>
            <p:txBody>
              <a:bodyPr/>
              <a:lstStyle/>
              <a:p>
                <a:endParaRPr lang="zh-CN" altLang="en-US"/>
              </a:p>
            </p:txBody>
          </p:sp>
          <p:sp>
            <p:nvSpPr>
              <p:cNvPr id="66623" name="Line 86"/>
              <p:cNvSpPr>
                <a:spLocks noChangeShapeType="1"/>
              </p:cNvSpPr>
              <p:nvPr/>
            </p:nvSpPr>
            <p:spPr bwMode="auto">
              <a:xfrm flipV="1">
                <a:off x="6433" y="6276"/>
                <a:ext cx="1260" cy="936"/>
              </a:xfrm>
              <a:prstGeom prst="line">
                <a:avLst/>
              </a:prstGeom>
              <a:noFill/>
              <a:ln w="9525">
                <a:solidFill>
                  <a:srgbClr val="000000"/>
                </a:solidFill>
                <a:round/>
                <a:headEnd/>
                <a:tailEnd type="triangle" w="med" len="med"/>
              </a:ln>
            </p:spPr>
            <p:txBody>
              <a:bodyPr/>
              <a:lstStyle/>
              <a:p>
                <a:endParaRPr lang="zh-CN" altLang="en-US"/>
              </a:p>
            </p:txBody>
          </p:sp>
          <p:sp>
            <p:nvSpPr>
              <p:cNvPr id="66624" name="Line 87"/>
              <p:cNvSpPr>
                <a:spLocks noChangeShapeType="1"/>
              </p:cNvSpPr>
              <p:nvPr/>
            </p:nvSpPr>
            <p:spPr bwMode="auto">
              <a:xfrm>
                <a:off x="7693" y="6588"/>
                <a:ext cx="1620" cy="0"/>
              </a:xfrm>
              <a:prstGeom prst="line">
                <a:avLst/>
              </a:prstGeom>
              <a:noFill/>
              <a:ln w="9525">
                <a:solidFill>
                  <a:srgbClr val="000000"/>
                </a:solidFill>
                <a:round/>
                <a:headEnd/>
                <a:tailEnd/>
              </a:ln>
            </p:spPr>
            <p:txBody>
              <a:bodyPr/>
              <a:lstStyle/>
              <a:p>
                <a:endParaRPr lang="zh-CN" altLang="en-US"/>
              </a:p>
            </p:txBody>
          </p:sp>
          <p:sp>
            <p:nvSpPr>
              <p:cNvPr id="66625" name="Line 88"/>
              <p:cNvSpPr>
                <a:spLocks noChangeShapeType="1"/>
              </p:cNvSpPr>
              <p:nvPr/>
            </p:nvSpPr>
            <p:spPr bwMode="auto">
              <a:xfrm>
                <a:off x="7693" y="7680"/>
                <a:ext cx="1620" cy="0"/>
              </a:xfrm>
              <a:prstGeom prst="line">
                <a:avLst/>
              </a:prstGeom>
              <a:noFill/>
              <a:ln w="9525">
                <a:solidFill>
                  <a:srgbClr val="000000"/>
                </a:solidFill>
                <a:round/>
                <a:headEnd/>
                <a:tailEnd/>
              </a:ln>
            </p:spPr>
            <p:txBody>
              <a:bodyPr/>
              <a:lstStyle/>
              <a:p>
                <a:endParaRPr lang="zh-CN" altLang="en-US"/>
              </a:p>
            </p:txBody>
          </p:sp>
          <p:sp>
            <p:nvSpPr>
              <p:cNvPr id="66626" name="Line 89"/>
              <p:cNvSpPr>
                <a:spLocks noChangeShapeType="1"/>
              </p:cNvSpPr>
              <p:nvPr/>
            </p:nvSpPr>
            <p:spPr bwMode="auto">
              <a:xfrm flipV="1">
                <a:off x="6433" y="6588"/>
                <a:ext cx="1260" cy="3432"/>
              </a:xfrm>
              <a:prstGeom prst="line">
                <a:avLst/>
              </a:prstGeom>
              <a:noFill/>
              <a:ln w="9525">
                <a:solidFill>
                  <a:srgbClr val="000000"/>
                </a:solidFill>
                <a:round/>
                <a:headEnd/>
                <a:tailEnd type="triangle" w="med" len="med"/>
              </a:ln>
            </p:spPr>
            <p:txBody>
              <a:bodyPr/>
              <a:lstStyle/>
              <a:p>
                <a:endParaRPr lang="zh-CN" altLang="en-US"/>
              </a:p>
            </p:txBody>
          </p:sp>
          <p:sp>
            <p:nvSpPr>
              <p:cNvPr id="66627" name="Line 90"/>
              <p:cNvSpPr>
                <a:spLocks noChangeShapeType="1"/>
              </p:cNvSpPr>
              <p:nvPr/>
            </p:nvSpPr>
            <p:spPr bwMode="auto">
              <a:xfrm flipV="1">
                <a:off x="6433" y="7524"/>
                <a:ext cx="1260" cy="2964"/>
              </a:xfrm>
              <a:prstGeom prst="line">
                <a:avLst/>
              </a:prstGeom>
              <a:noFill/>
              <a:ln w="9525">
                <a:solidFill>
                  <a:srgbClr val="000000"/>
                </a:solidFill>
                <a:round/>
                <a:headEnd/>
                <a:tailEnd type="triangle" w="med" len="med"/>
              </a:ln>
            </p:spPr>
            <p:txBody>
              <a:bodyPr/>
              <a:lstStyle/>
              <a:p>
                <a:endParaRPr lang="zh-CN" altLang="en-US"/>
              </a:p>
            </p:txBody>
          </p:sp>
          <p:sp>
            <p:nvSpPr>
              <p:cNvPr id="66628" name="Line 91"/>
              <p:cNvSpPr>
                <a:spLocks noChangeShapeType="1"/>
              </p:cNvSpPr>
              <p:nvPr/>
            </p:nvSpPr>
            <p:spPr bwMode="auto">
              <a:xfrm flipV="1">
                <a:off x="6433" y="9708"/>
                <a:ext cx="1440" cy="1248"/>
              </a:xfrm>
              <a:prstGeom prst="line">
                <a:avLst/>
              </a:prstGeom>
              <a:noFill/>
              <a:ln w="9525">
                <a:solidFill>
                  <a:srgbClr val="000000"/>
                </a:solidFill>
                <a:round/>
                <a:headEnd/>
                <a:tailEnd type="triangle" w="med" len="med"/>
              </a:ln>
            </p:spPr>
            <p:txBody>
              <a:bodyPr/>
              <a:lstStyle/>
              <a:p>
                <a:endParaRPr lang="zh-CN" altLang="en-US"/>
              </a:p>
            </p:txBody>
          </p:sp>
          <p:sp>
            <p:nvSpPr>
              <p:cNvPr id="66629" name="Line 92"/>
              <p:cNvSpPr>
                <a:spLocks noChangeShapeType="1"/>
              </p:cNvSpPr>
              <p:nvPr/>
            </p:nvSpPr>
            <p:spPr bwMode="auto">
              <a:xfrm>
                <a:off x="6433" y="7680"/>
                <a:ext cx="1440" cy="2028"/>
              </a:xfrm>
              <a:prstGeom prst="line">
                <a:avLst/>
              </a:prstGeom>
              <a:noFill/>
              <a:ln w="9525">
                <a:solidFill>
                  <a:srgbClr val="000000"/>
                </a:solidFill>
                <a:round/>
                <a:headEnd/>
                <a:tailEnd type="triangle" w="med" len="med"/>
              </a:ln>
            </p:spPr>
            <p:txBody>
              <a:bodyPr/>
              <a:lstStyle/>
              <a:p>
                <a:endParaRPr lang="zh-CN" altLang="en-US"/>
              </a:p>
            </p:txBody>
          </p:sp>
          <p:sp>
            <p:nvSpPr>
              <p:cNvPr id="66630" name="Line 93"/>
              <p:cNvSpPr>
                <a:spLocks noChangeShapeType="1"/>
              </p:cNvSpPr>
              <p:nvPr/>
            </p:nvSpPr>
            <p:spPr bwMode="auto">
              <a:xfrm>
                <a:off x="6433" y="4404"/>
                <a:ext cx="1440" cy="4992"/>
              </a:xfrm>
              <a:prstGeom prst="line">
                <a:avLst/>
              </a:prstGeom>
              <a:noFill/>
              <a:ln w="9525">
                <a:solidFill>
                  <a:srgbClr val="000000"/>
                </a:solidFill>
                <a:round/>
                <a:headEnd/>
                <a:tailEnd type="triangle" w="med" len="med"/>
              </a:ln>
            </p:spPr>
            <p:txBody>
              <a:bodyPr/>
              <a:lstStyle/>
              <a:p>
                <a:endParaRPr lang="zh-CN" altLang="en-US"/>
              </a:p>
            </p:txBody>
          </p:sp>
          <p:sp>
            <p:nvSpPr>
              <p:cNvPr id="475230" name="Text Box 94"/>
              <p:cNvSpPr txBox="1">
                <a:spLocks noChangeArrowheads="1"/>
              </p:cNvSpPr>
              <p:nvPr/>
            </p:nvSpPr>
            <p:spPr bwMode="auto">
              <a:xfrm>
                <a:off x="7873" y="11267"/>
                <a:ext cx="1441" cy="470"/>
              </a:xfrm>
              <a:prstGeom prst="rect">
                <a:avLst/>
              </a:prstGeom>
              <a:solidFill>
                <a:srgbClr val="66FFCC"/>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000">
                    <a:ea typeface="宋体" pitchFamily="2" charset="-122"/>
                  </a:rPr>
                  <a:t>  …</a:t>
                </a:r>
                <a:endParaRPr lang="en-US" altLang="zh-CN" sz="1000">
                  <a:ea typeface="华文新魏" pitchFamily="2" charset="-122"/>
                </a:endParaRPr>
              </a:p>
            </p:txBody>
          </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684213" y="620713"/>
            <a:ext cx="7702550" cy="658812"/>
          </a:xfrm>
        </p:spPr>
        <p:txBody>
          <a:bodyPr/>
          <a:lstStyle/>
          <a:p>
            <a:r>
              <a:rPr lang="zh-CN" altLang="zh-CN" sz="4000" smtClean="0">
                <a:solidFill>
                  <a:srgbClr val="FF0000"/>
                </a:solidFill>
              </a:rPr>
              <a:t>存储管理方案小结</a:t>
            </a:r>
            <a:r>
              <a:rPr lang="en-US" altLang="zh-CN" smtClean="0">
                <a:solidFill>
                  <a:srgbClr val="FF0000"/>
                </a:solidFill>
              </a:rPr>
              <a:t>	</a:t>
            </a:r>
            <a:r>
              <a:rPr lang="zh-CN" altLang="zh-CN" smtClean="0"/>
              <a:t/>
            </a:r>
            <a:br>
              <a:rPr lang="zh-CN" altLang="zh-CN" smtClean="0"/>
            </a:br>
            <a:endParaRPr lang="zh-CN" altLang="en-US" smtClean="0"/>
          </a:p>
        </p:txBody>
      </p:sp>
      <p:graphicFrame>
        <p:nvGraphicFramePr>
          <p:cNvPr id="3" name="表格 2"/>
          <p:cNvGraphicFramePr>
            <a:graphicFrameLocks noGrp="1"/>
          </p:cNvGraphicFramePr>
          <p:nvPr/>
        </p:nvGraphicFramePr>
        <p:xfrm>
          <a:off x="539750" y="908050"/>
          <a:ext cx="7488831" cy="5857597"/>
        </p:xfrm>
        <a:graphic>
          <a:graphicData uri="http://schemas.openxmlformats.org/drawingml/2006/table">
            <a:tbl>
              <a:tblPr/>
              <a:tblGrid>
                <a:gridCol w="504055"/>
                <a:gridCol w="1008112"/>
                <a:gridCol w="504056"/>
                <a:gridCol w="909301"/>
                <a:gridCol w="962907"/>
                <a:gridCol w="720080"/>
                <a:gridCol w="864096"/>
                <a:gridCol w="432048"/>
                <a:gridCol w="568398"/>
                <a:gridCol w="1015778"/>
              </a:tblGrid>
              <a:tr h="496736">
                <a:tc>
                  <a:txBody>
                    <a:bodyPr/>
                    <a:lstStyle/>
                    <a:p>
                      <a:pPr>
                        <a:lnSpc>
                          <a:spcPts val="1000"/>
                        </a:lnSpc>
                        <a:spcAft>
                          <a:spcPts val="0"/>
                        </a:spcAft>
                      </a:pPr>
                      <a:r>
                        <a:rPr lang="zh-CN" sz="1400" b="1" kern="100" dirty="0" smtClean="0">
                          <a:solidFill>
                            <a:srgbClr val="9966FF"/>
                          </a:solidFill>
                          <a:latin typeface="Times New Roman"/>
                          <a:ea typeface="宋体"/>
                          <a:cs typeface="Times New Roman"/>
                        </a:rPr>
                        <a:t>分类</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管理方案</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维数</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多道支持</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共享内存</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重定位</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内存扩充</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000"/>
                        </a:lnSpc>
                        <a:spcAft>
                          <a:spcPts val="0"/>
                        </a:spcAft>
                      </a:pPr>
                      <a:r>
                        <a:rPr lang="zh-CN" sz="1400" b="1" kern="100" dirty="0">
                          <a:solidFill>
                            <a:srgbClr val="9966FF"/>
                          </a:solidFill>
                          <a:latin typeface="Times New Roman"/>
                          <a:ea typeface="宋体"/>
                          <a:cs typeface="Times New Roman"/>
                        </a:rPr>
                        <a:t>保护机制</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nSpc>
                          <a:spcPts val="1000"/>
                        </a:lnSpc>
                        <a:spcAft>
                          <a:spcPts val="0"/>
                        </a:spcAft>
                      </a:pPr>
                      <a:r>
                        <a:rPr lang="zh-CN" sz="1400" b="1" kern="100" dirty="0">
                          <a:solidFill>
                            <a:srgbClr val="9966FF"/>
                          </a:solidFill>
                          <a:latin typeface="Times New Roman"/>
                          <a:ea typeface="宋体"/>
                          <a:cs typeface="Times New Roman"/>
                        </a:rPr>
                        <a:t>硬件支持</a:t>
                      </a:r>
                      <a:endParaRPr lang="zh-CN" sz="1400" b="1" kern="100" dirty="0">
                        <a:solidFill>
                          <a:srgbClr val="9966FF"/>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862">
                <a:tc rowSpan="6">
                  <a:txBody>
                    <a:bodyPr/>
                    <a:lstStyle/>
                    <a:p>
                      <a:pPr>
                        <a:lnSpc>
                          <a:spcPct val="100000"/>
                        </a:lnSpc>
                        <a:spcAft>
                          <a:spcPts val="0"/>
                        </a:spcAft>
                      </a:pPr>
                      <a:endParaRPr lang="en-US" sz="900" kern="100" dirty="0">
                        <a:latin typeface="Calibri"/>
                        <a:ea typeface="宋体"/>
                        <a:cs typeface="Times New Roman"/>
                      </a:endParaRPr>
                    </a:p>
                    <a:p>
                      <a:pPr>
                        <a:lnSpc>
                          <a:spcPct val="100000"/>
                        </a:lnSpc>
                        <a:spcAft>
                          <a:spcPts val="0"/>
                        </a:spcAft>
                      </a:pPr>
                      <a:r>
                        <a:rPr lang="zh-CN" sz="1400" kern="100" dirty="0">
                          <a:latin typeface="Calibri"/>
                          <a:ea typeface="宋体"/>
                          <a:cs typeface="Times New Roman"/>
                        </a:rPr>
                        <a:t>实存</a:t>
                      </a:r>
                    </a:p>
                    <a:p>
                      <a:pPr>
                        <a:lnSpc>
                          <a:spcPct val="100000"/>
                        </a:lnSpc>
                        <a:spcAft>
                          <a:spcPts val="0"/>
                        </a:spcAft>
                      </a:pPr>
                      <a:r>
                        <a:rPr lang="zh-CN" sz="1400" kern="100" dirty="0">
                          <a:latin typeface="Calibri"/>
                          <a:ea typeface="宋体"/>
                          <a:cs typeface="Times New Roman"/>
                        </a:rPr>
                        <a:t>管理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单连续分区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一维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单道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不能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静态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覆盖与对换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17145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11430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158">
                <a:tc vMerge="1">
                  <a:txBody>
                    <a:bodyPr/>
                    <a:lstStyle/>
                    <a:p>
                      <a:endParaRPr lang="zh-CN" altLang="en-US"/>
                    </a:p>
                  </a:txBody>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固定分区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rowSpan="7">
                  <a:txBody>
                    <a:bodyPr/>
                    <a:lstStyle/>
                    <a:p>
                      <a:pPr>
                        <a:lnSpc>
                          <a:spcPts val="1000"/>
                        </a:lnSpc>
                        <a:spcAft>
                          <a:spcPts val="1000"/>
                        </a:spcAft>
                      </a:pPr>
                      <a:endParaRPr lang="en-US" sz="900" kern="100" dirty="0">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多道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ts val="1000"/>
                        </a:lnSpc>
                        <a:spcAft>
                          <a:spcPts val="1000"/>
                        </a:spcAft>
                      </a:pPr>
                      <a:endParaRPr lang="en-US" sz="900" kern="100" dirty="0">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可以</a:t>
                      </a:r>
                      <a:r>
                        <a:rPr lang="en-US" sz="1400" kern="100" dirty="0">
                          <a:solidFill>
                            <a:schemeClr val="tx1"/>
                          </a:solidFill>
                          <a:latin typeface="Calibri"/>
                          <a:ea typeface="宋体"/>
                          <a:cs typeface="Times New Roman"/>
                        </a:rPr>
                        <a:t>(</a:t>
                      </a:r>
                      <a:r>
                        <a:rPr lang="zh-CN" sz="1400" kern="100" dirty="0">
                          <a:solidFill>
                            <a:schemeClr val="tx1"/>
                          </a:solidFill>
                          <a:latin typeface="Calibri"/>
                          <a:ea typeface="宋体"/>
                          <a:cs typeface="Times New Roman"/>
                        </a:rPr>
                        <a:t>多对界地址</a:t>
                      </a:r>
                      <a:r>
                        <a:rPr lang="en-US" sz="1400" kern="100" dirty="0">
                          <a:solidFill>
                            <a:schemeClr val="tx1"/>
                          </a:solidFill>
                          <a:latin typeface="Calibri"/>
                          <a:ea typeface="宋体"/>
                          <a:cs typeface="Times New Roman"/>
                        </a:rPr>
                        <a:t>)</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静态</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rowSpan="2" gridSpan="2">
                  <a:txBody>
                    <a:bodyPr/>
                    <a:lstStyle/>
                    <a:p>
                      <a:pPr marL="0" algn="l" defTabSz="914400" rtl="0" eaLnBrk="1" latinLnBrk="0" hangingPunct="1">
                        <a:lnSpc>
                          <a:spcPct val="100000"/>
                        </a:lnSpc>
                        <a:spcAft>
                          <a:spcPts val="0"/>
                        </a:spcAft>
                      </a:pPr>
                      <a:r>
                        <a:rPr lang="en-US" sz="1400" kern="100" baseline="0" dirty="0">
                          <a:solidFill>
                            <a:schemeClr val="tx1"/>
                          </a:solidFill>
                          <a:latin typeface="Calibri"/>
                          <a:ea typeface="宋体"/>
                          <a:cs typeface="Times New Roman"/>
                        </a:rPr>
                        <a:t> </a:t>
                      </a:r>
                      <a:r>
                        <a:rPr lang="en-US" sz="1400" kern="100" baseline="0" dirty="0" smtClean="0">
                          <a:solidFill>
                            <a:schemeClr val="tx1"/>
                          </a:solidFill>
                          <a:latin typeface="Calibri"/>
                          <a:ea typeface="宋体"/>
                          <a:cs typeface="Times New Roman"/>
                        </a:rPr>
                        <a:t>  </a:t>
                      </a:r>
                      <a:r>
                        <a:rPr lang="en-US" sz="1400" kern="100" dirty="0" err="1" smtClean="0">
                          <a:solidFill>
                            <a:schemeClr val="tx1"/>
                          </a:solidFill>
                          <a:latin typeface="Calibri"/>
                          <a:ea typeface="宋体"/>
                          <a:cs typeface="Times New Roman"/>
                        </a:rPr>
                        <a:t>界地址</a:t>
                      </a:r>
                      <a:endParaRPr lang="en-US" sz="1400" kern="100" dirty="0" smtClean="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smtClean="0">
                          <a:solidFill>
                            <a:schemeClr val="tx1"/>
                          </a:solidFill>
                          <a:latin typeface="Calibri"/>
                          <a:ea typeface="宋体"/>
                          <a:cs typeface="Times New Roman"/>
                        </a:rPr>
                        <a:t>  </a:t>
                      </a:r>
                      <a:r>
                        <a:rPr lang="en-US" sz="1400" kern="100" dirty="0" err="1" smtClean="0">
                          <a:solidFill>
                            <a:schemeClr val="tx1"/>
                          </a:solidFill>
                          <a:latin typeface="Calibri"/>
                          <a:ea typeface="宋体"/>
                          <a:cs typeface="Times New Roman"/>
                        </a:rPr>
                        <a:t>或键保护</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单或多对重定位寄存器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1502">
                <a:tc vMerge="1">
                  <a:txBody>
                    <a:bodyPr/>
                    <a:lstStyle/>
                    <a:p>
                      <a:endParaRPr lang="zh-CN" altLang="en-US"/>
                    </a:p>
                  </a:txBody>
                  <a:tcPr/>
                </a:tc>
                <a:tc>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可变分区</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6">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动态</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r>
              <a:tr h="573158">
                <a:tc vMerge="1">
                  <a:txBody>
                    <a:bodyPr/>
                    <a:lstStyle/>
                    <a:p>
                      <a:endParaRPr lang="zh-CN" altLang="en-US"/>
                    </a:p>
                  </a:txBody>
                  <a:tcPr/>
                </a:tc>
                <a:tc>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分页</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rowSpan="5">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可以</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ct val="100000"/>
                        </a:lnSpc>
                        <a:spcAft>
                          <a:spcPts val="0"/>
                        </a:spcAft>
                      </a:pPr>
                      <a:r>
                        <a:rPr lang="en-US" sz="1400" kern="100" dirty="0">
                          <a:solidFill>
                            <a:schemeClr val="tx1"/>
                          </a:solidFill>
                          <a:latin typeface="Calibri"/>
                          <a:ea typeface="宋体"/>
                          <a:cs typeface="Times New Roman"/>
                        </a:rPr>
                        <a:t>页表</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越界保护和存取控制保护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地址转换机制与保护机制</a:t>
                      </a:r>
                      <a:r>
                        <a:rPr lang="en-US" sz="1400" kern="100" dirty="0">
                          <a:solidFill>
                            <a:schemeClr val="tx1"/>
                          </a:solidFill>
                          <a:latin typeface="Calibri"/>
                          <a:ea typeface="宋体"/>
                          <a:cs typeface="Times New Roman"/>
                        </a:rPr>
                        <a:t>+</a:t>
                      </a:r>
                      <a:r>
                        <a:rPr lang="zh-CN" sz="1400" kern="100" dirty="0">
                          <a:solidFill>
                            <a:schemeClr val="tx1"/>
                          </a:solidFill>
                          <a:latin typeface="Calibri"/>
                          <a:ea typeface="宋体"/>
                          <a:cs typeface="Times New Roman"/>
                        </a:rPr>
                        <a:t>快表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927">
                <a:tc vMerge="1">
                  <a:txBody>
                    <a:bodyPr/>
                    <a:lstStyle/>
                    <a:p>
                      <a:endParaRPr lang="zh-CN" altLang="en-US"/>
                    </a:p>
                  </a:txBody>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分段</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二维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段表</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857376">
                <a:tc vMerge="1">
                  <a:txBody>
                    <a:bodyPr/>
                    <a:lstStyle/>
                    <a:p>
                      <a:endParaRPr lang="zh-CN" altLang="en-US"/>
                    </a:p>
                  </a:txBody>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段页式</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段页表</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739645">
                <a:tc rowSpan="2">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虚存</a:t>
                      </a:r>
                      <a:endParaRPr lang="zh-CN"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管理</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请求分页</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一维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虚存</a:t>
                      </a:r>
                      <a:r>
                        <a:rPr lang="en-US" sz="1400" kern="100" dirty="0">
                          <a:solidFill>
                            <a:schemeClr val="tx1"/>
                          </a:solidFill>
                          <a:latin typeface="Calibri"/>
                          <a:ea typeface="宋体"/>
                          <a:cs typeface="Times New Roman"/>
                        </a:rPr>
                        <a:t>(</a:t>
                      </a:r>
                      <a:r>
                        <a:rPr lang="zh-CN" sz="1400" kern="100" dirty="0">
                          <a:solidFill>
                            <a:schemeClr val="tx1"/>
                          </a:solidFill>
                          <a:latin typeface="Calibri"/>
                          <a:ea typeface="宋体"/>
                          <a:cs typeface="Times New Roman"/>
                        </a:rPr>
                        <a:t>内存是外存的缓冲</a:t>
                      </a:r>
                      <a:r>
                        <a:rPr lang="en-US" sz="1400" kern="100" dirty="0">
                          <a:solidFill>
                            <a:schemeClr val="tx1"/>
                          </a:solidFill>
                          <a:latin typeface="Calibri"/>
                          <a:ea typeface="宋体"/>
                          <a:cs typeface="Times New Roman"/>
                        </a:rPr>
                        <a:t>)</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r>
                        <a:rPr lang="en-US" sz="1400" kern="100" dirty="0">
                          <a:solidFill>
                            <a:schemeClr val="tx1"/>
                          </a:solidFill>
                          <a:latin typeface="Calibri"/>
                          <a:ea typeface="宋体"/>
                          <a:cs typeface="Times New Roman"/>
                        </a:rPr>
                        <a:t>页表</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rowSpan="2">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同上</a:t>
                      </a:r>
                      <a:r>
                        <a:rPr lang="en-US" sz="1400" kern="100" dirty="0">
                          <a:solidFill>
                            <a:schemeClr val="tx1"/>
                          </a:solidFill>
                          <a:latin typeface="Calibri"/>
                          <a:ea typeface="宋体"/>
                          <a:cs typeface="Times New Roman"/>
                        </a:rPr>
                        <a:t>+</a:t>
                      </a:r>
                      <a:r>
                        <a:rPr lang="zh-CN" sz="1400" kern="100" dirty="0">
                          <a:solidFill>
                            <a:schemeClr val="tx1"/>
                          </a:solidFill>
                          <a:latin typeface="Calibri"/>
                          <a:ea typeface="宋体"/>
                          <a:cs typeface="Times New Roman"/>
                        </a:rPr>
                        <a:t>动态链接机制</a:t>
                      </a:r>
                      <a:r>
                        <a:rPr lang="en-US" sz="1400" kern="100" dirty="0">
                          <a:solidFill>
                            <a:schemeClr val="tx1"/>
                          </a:solidFill>
                          <a:latin typeface="Calibri"/>
                          <a:ea typeface="宋体"/>
                          <a:cs typeface="Times New Roman"/>
                        </a:rPr>
                        <a:t>+</a:t>
                      </a:r>
                      <a:r>
                        <a:rPr lang="zh-CN" sz="1400" kern="100" dirty="0">
                          <a:solidFill>
                            <a:schemeClr val="tx1"/>
                          </a:solidFill>
                          <a:latin typeface="Calibri"/>
                          <a:ea typeface="宋体"/>
                          <a:cs typeface="Times New Roman"/>
                        </a:rPr>
                        <a:t>中断机制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2383">
                <a:tc vMerge="1">
                  <a:txBody>
                    <a:bodyPr/>
                    <a:lstStyle/>
                    <a:p>
                      <a:endParaRPr lang="zh-CN" altLang="en-US"/>
                    </a:p>
                  </a:txBody>
                  <a:tcPr/>
                </a:tc>
                <a:tc>
                  <a:txBody>
                    <a:bodyPr/>
                    <a:lstStyle/>
                    <a:p>
                      <a:pPr>
                        <a:lnSpc>
                          <a:spcPts val="1000"/>
                        </a:lnSpc>
                        <a:spcAft>
                          <a:spcPts val="1000"/>
                        </a:spcAft>
                      </a:pPr>
                      <a:endParaRPr lang="en-US" sz="900" kern="100" dirty="0">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请求段页</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zh-CN" sz="1400" kern="100" dirty="0">
                          <a:solidFill>
                            <a:schemeClr val="tx1"/>
                          </a:solidFill>
                          <a:latin typeface="Calibri"/>
                          <a:ea typeface="宋体"/>
                          <a:cs typeface="Times New Roman"/>
                        </a:rPr>
                        <a:t>二维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l" defTabSz="914400" rtl="0" eaLnBrk="1" latinLnBrk="0" hangingPunct="1">
                        <a:lnSpc>
                          <a:spcPct val="100000"/>
                        </a:lnSpc>
                        <a:spcAft>
                          <a:spcPts val="0"/>
                        </a:spcAft>
                      </a:pPr>
                      <a:endParaRPr lang="en-US" sz="1400" kern="100" dirty="0">
                        <a:solidFill>
                          <a:schemeClr val="tx1"/>
                        </a:solidFill>
                        <a:latin typeface="Calibri"/>
                        <a:ea typeface="宋体"/>
                        <a:cs typeface="Times New Roman"/>
                      </a:endParaRPr>
                    </a:p>
                    <a:p>
                      <a:pPr marL="0" algn="l" defTabSz="914400" rtl="0" eaLnBrk="1" latinLnBrk="0" hangingPunct="1">
                        <a:lnSpc>
                          <a:spcPct val="100000"/>
                        </a:lnSpc>
                        <a:spcAft>
                          <a:spcPts val="0"/>
                        </a:spcAft>
                      </a:pPr>
                      <a:r>
                        <a:rPr lang="en-US" sz="1400" kern="100" dirty="0" err="1">
                          <a:solidFill>
                            <a:schemeClr val="tx1"/>
                          </a:solidFill>
                          <a:latin typeface="Calibri"/>
                          <a:ea typeface="宋体"/>
                          <a:cs typeface="Times New Roman"/>
                        </a:rPr>
                        <a:t>段页表</a:t>
                      </a:r>
                      <a:endParaRPr lang="zh-CN" sz="1400" kern="100" dirty="0">
                        <a:solidFill>
                          <a:schemeClr val="tx1"/>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bl>
          </a:graphicData>
        </a:graphic>
      </p:graphicFrame>
      <p:sp>
        <p:nvSpPr>
          <p:cNvPr id="67664" name="Rectangle 3"/>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indent="263525" eaLnBrk="0" hangingPunct="0"/>
            <a:r>
              <a:rPr lang="en-US" altLang="zh-CN" sz="1000">
                <a:latin typeface="Calibri" pitchFamily="34" charset="0"/>
                <a:ea typeface="Microsoft JhengHei" charset="-120"/>
              </a:rPr>
              <a:t>1. </a:t>
            </a:r>
            <a:r>
              <a:rPr lang="zh-CN" altLang="en-US" sz="1000">
                <a:latin typeface="Calibri" pitchFamily="34" charset="0"/>
                <a:ea typeface="Microsoft JhengHei" charset="-120"/>
              </a:rPr>
              <a:t>存储管理方案小结</a:t>
            </a:r>
            <a:endParaRPr lang="zh-CN" altLang="en-US" sz="900"/>
          </a:p>
          <a:p>
            <a:pPr indent="263525" eaLnBrk="0" hangingPunct="0"/>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zh-CN" sz="4000" smtClean="0">
                <a:solidFill>
                  <a:srgbClr val="FF0000"/>
                </a:solidFill>
              </a:rPr>
              <a:t>虚存页面替换算法小结</a:t>
            </a:r>
            <a:r>
              <a:rPr lang="zh-CN" altLang="zh-CN" smtClean="0">
                <a:solidFill>
                  <a:srgbClr val="FF0000"/>
                </a:solidFill>
              </a:rPr>
              <a:t/>
            </a:r>
            <a:br>
              <a:rPr lang="zh-CN" altLang="zh-CN" smtClean="0">
                <a:solidFill>
                  <a:srgbClr val="FF0000"/>
                </a:solidFill>
              </a:rPr>
            </a:br>
            <a:endParaRPr lang="zh-CN" altLang="en-US" smtClean="0">
              <a:solidFill>
                <a:srgbClr val="FF0000"/>
              </a:solidFill>
            </a:endParaRPr>
          </a:p>
        </p:txBody>
      </p:sp>
      <p:graphicFrame>
        <p:nvGraphicFramePr>
          <p:cNvPr id="3" name="表格 2"/>
          <p:cNvGraphicFramePr>
            <a:graphicFrameLocks noGrp="1"/>
          </p:cNvGraphicFramePr>
          <p:nvPr/>
        </p:nvGraphicFramePr>
        <p:xfrm>
          <a:off x="900113" y="1196975"/>
          <a:ext cx="7343775" cy="5326068"/>
        </p:xfrm>
        <a:graphic>
          <a:graphicData uri="http://schemas.openxmlformats.org/drawingml/2006/table">
            <a:tbl>
              <a:tblPr/>
              <a:tblGrid>
                <a:gridCol w="1927225"/>
                <a:gridCol w="3249612"/>
                <a:gridCol w="2166938"/>
              </a:tblGrid>
              <a:tr h="376238">
                <a:tc>
                  <a:txBody>
                    <a:bodyPr/>
                    <a:lstStyle/>
                    <a:p>
                      <a:pPr marL="0" marR="0" lvl="0" indent="342900" algn="just" defTabSz="914400" rtl="0" eaLnBrk="1" fontAlgn="base" latinLnBrk="0" hangingPunct="1">
                        <a:lnSpc>
                          <a:spcPct val="115000"/>
                        </a:lnSpc>
                        <a:spcBef>
                          <a:spcPct val="0"/>
                        </a:spcBef>
                        <a:spcAft>
                          <a:spcPct val="0"/>
                        </a:spcAft>
                        <a:buClrTx/>
                        <a:buSzTx/>
                        <a:buFontTx/>
                        <a:buNone/>
                        <a:tabLst/>
                      </a:pPr>
                      <a:r>
                        <a:rPr kumimoji="0" lang="zh-CN" altLang="zh-CN" sz="1800" b="1" i="0" u="none" strike="noStrike" cap="none" normalizeH="0" baseline="0" dirty="0" smtClean="0">
                          <a:ln>
                            <a:noFill/>
                          </a:ln>
                          <a:solidFill>
                            <a:srgbClr val="9966FF"/>
                          </a:solidFill>
                          <a:effectLst/>
                          <a:latin typeface="Times New Roman" pitchFamily="18" charset="0"/>
                          <a:ea typeface="宋体" pitchFamily="2" charset="-122"/>
                        </a:rPr>
                        <a:t>算法名称</a:t>
                      </a:r>
                      <a:endParaRPr kumimoji="0" lang="zh-CN" sz="1600" b="1" i="0" u="none" strike="noStrike" cap="none" normalizeH="0" baseline="0" dirty="0" smtClean="0">
                        <a:ln>
                          <a:noFill/>
                        </a:ln>
                        <a:solidFill>
                          <a:srgbClr val="9966FF"/>
                        </a:solidFill>
                        <a:effectLst/>
                        <a:latin typeface="Calibri" pitchFamily="34" charset="0"/>
                        <a:ea typeface="宋体" pitchFamily="2" charset="-122"/>
                        <a:cs typeface="Microsoft JhengHei" charset="-12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600" b="0" i="0" u="none" strike="noStrike" cap="none" normalizeH="0" baseline="0" dirty="0" smtClean="0">
                          <a:ln>
                            <a:noFill/>
                          </a:ln>
                          <a:solidFill>
                            <a:srgbClr val="9966FF"/>
                          </a:solidFill>
                          <a:effectLst/>
                          <a:latin typeface="宋体" pitchFamily="2" charset="-122"/>
                          <a:ea typeface="宋体" pitchFamily="2" charset="-122"/>
                          <a:cs typeface="Microsoft JhengHei" charset="-120"/>
                        </a:rPr>
                        <a:t>         </a:t>
                      </a:r>
                      <a:r>
                        <a:rPr kumimoji="0" lang="zh-CN" altLang="zh-CN" sz="1800" b="1" i="0" u="none" strike="noStrike" cap="none" normalizeH="0" baseline="0" dirty="0" smtClean="0">
                          <a:ln>
                            <a:noFill/>
                          </a:ln>
                          <a:solidFill>
                            <a:srgbClr val="9966FF"/>
                          </a:solidFill>
                          <a:effectLst/>
                          <a:latin typeface="Times New Roman" pitchFamily="18" charset="0"/>
                          <a:ea typeface="宋体" pitchFamily="2" charset="-122"/>
                          <a:cs typeface="Microsoft JhengHei" charset="-120"/>
                        </a:rPr>
                        <a:t>特点</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just" defTabSz="914400" rtl="0" eaLnBrk="1" fontAlgn="base" latinLnBrk="0" hangingPunct="1">
                        <a:lnSpc>
                          <a:spcPct val="115000"/>
                        </a:lnSpc>
                        <a:spcBef>
                          <a:spcPct val="0"/>
                        </a:spcBef>
                        <a:spcAft>
                          <a:spcPct val="0"/>
                        </a:spcAft>
                        <a:buClrTx/>
                        <a:buSzTx/>
                        <a:buFontTx/>
                        <a:buNone/>
                        <a:tabLst/>
                      </a:pPr>
                      <a:r>
                        <a:rPr kumimoji="0" lang="zh-CN" altLang="zh-CN" sz="1800" b="1" i="0" u="none" strike="noStrike" cap="none" normalizeH="0" baseline="0" dirty="0" smtClean="0">
                          <a:ln>
                            <a:noFill/>
                          </a:ln>
                          <a:solidFill>
                            <a:srgbClr val="9966FF"/>
                          </a:solidFill>
                          <a:effectLst/>
                          <a:latin typeface="Times New Roman" pitchFamily="18" charset="0"/>
                          <a:ea typeface="宋体" pitchFamily="2" charset="-122"/>
                        </a:rPr>
                        <a:t>比较说明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OPT(</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最优算法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淘汰不用的页或最长时间后才访问的页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理论算法，不可能实现，作为衡量标准</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FIFO(</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先进先出算法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淘汰最先调入内存的页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可能会调出经常使用的页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PageBuf(</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页面缓冲算法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维护修改页、空闲页两个队列，便于再访问页的找回</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FIFO</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算法的改进，实用和性能好，</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LRU(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最近最少用算法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淘汰最近最少使用的页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性能好，实现难，常采用近似算法</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NRU(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最近未使用算法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 </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淘汰最近未使用的页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LRU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的近似算法，粗糙</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NFU(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最不经常使用算法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淘汰最不经常使用的页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LRU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的近似算法，粗糙</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aging(</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老化算法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通过年龄寄存器各位的累加值，找出应淘汰的页</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近似</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LRU</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算法，但开销低，性能好，易实现</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SCR(</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第二次机会算法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先进入内存的、还在使用的页，让其像新页一样留在内存中</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性能比</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FIFO</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算法有改善</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CLOCK1(</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时钟算法算法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循环机制构造页面队列，采用单指针，加多条淘汰规则。</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是</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SCR</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算法的改进，实用，性能适中</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CLOCK2(</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改进时钟算法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引用位”，采用双指针，加多条淘汰规则。</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实用，总体性能优于</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CLOCK1</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ws(</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工作集算法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引入滑动窗口概念，向后查看页引用串，估算出不久将来所需内存页框数</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性能好，实现开销大</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PFF(</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缺页频率替换算法</a:t>
                      </a:r>
                      <a:r>
                        <a:rPr kumimoji="0" lang="en-US" alt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根据连续缺页之间的时间间隔来对缺页频率进行测量，找出应淘汰的页</a:t>
                      </a:r>
                      <a:r>
                        <a:rPr kumimoji="0" lang="en-US"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           </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cs typeface="Microsoft JhengHei" charset="-120"/>
                        </a:rPr>
                        <a:t>ws</a:t>
                      </a:r>
                      <a:r>
                        <a:rPr kumimoji="0" lang="zh-CN" sz="1100" b="0" i="0" u="none" strike="noStrike" cap="none" normalizeH="0" baseline="0" smtClean="0">
                          <a:ln>
                            <a:noFill/>
                          </a:ln>
                          <a:solidFill>
                            <a:schemeClr val="tx1"/>
                          </a:solidFill>
                          <a:effectLst/>
                          <a:latin typeface="Calibri" pitchFamily="34" charset="0"/>
                          <a:ea typeface="宋体" pitchFamily="2" charset="-122"/>
                          <a:cs typeface="Microsoft JhengHei" charset="-120"/>
                        </a:rPr>
                        <a:t>算法的改进，实现效率高</a:t>
                      </a:r>
                      <a:endParaRPr kumimoji="0" 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669" name="Rectangle 3"/>
          <p:cNvSpPr>
            <a:spLocks noChangeArrowheads="1"/>
          </p:cNvSpPr>
          <p:nvPr/>
        </p:nvSpPr>
        <p:spPr bwMode="auto">
          <a:xfrm>
            <a:off x="0" y="0"/>
            <a:ext cx="9144000" cy="457200"/>
          </a:xfrm>
          <a:prstGeom prst="rect">
            <a:avLst/>
          </a:prstGeom>
          <a:noFill/>
          <a:ln w="12700" cap="sq">
            <a:noFill/>
            <a:miter lim="800000"/>
            <a:headEnd type="none" w="sm" len="sm"/>
            <a:tailEnd type="none" w="sm" len="sm"/>
          </a:ln>
        </p:spPr>
        <p:txBody>
          <a:bodyPr wrap="none" anchor="ctr">
            <a:spAutoFit/>
          </a:bodyPr>
          <a:lstStyle/>
          <a:p>
            <a:pPr indent="263525" eaLnBrk="0" hangingPunct="0"/>
            <a:r>
              <a:rPr lang="en-US" altLang="zh-CN" sz="1000">
                <a:latin typeface="Calibri" pitchFamily="34" charset="0"/>
                <a:ea typeface="Microsoft JhengHei" charset="-120"/>
              </a:rPr>
              <a:t>2. </a:t>
            </a:r>
            <a:r>
              <a:rPr lang="zh-CN" altLang="en-US" sz="1000">
                <a:latin typeface="Calibri" pitchFamily="34" charset="0"/>
                <a:ea typeface="Microsoft JhengHei" charset="-120"/>
              </a:rPr>
              <a:t>虚存页面替换算法小结</a:t>
            </a:r>
            <a:endParaRPr lang="zh-CN" altLang="en-US" sz="900"/>
          </a:p>
          <a:p>
            <a:pPr indent="263525" eaLnBrk="0" hangingPunct="0"/>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762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(1)</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grpSp>
        <p:nvGrpSpPr>
          <p:cNvPr id="69635" name="Group 32"/>
          <p:cNvGrpSpPr>
            <a:grpSpLocks/>
          </p:cNvGrpSpPr>
          <p:nvPr/>
        </p:nvGrpSpPr>
        <p:grpSpPr bwMode="auto">
          <a:xfrm>
            <a:off x="6248400" y="990600"/>
            <a:ext cx="1735138" cy="5664200"/>
            <a:chOff x="3792" y="880"/>
            <a:chExt cx="1765" cy="2848"/>
          </a:xfrm>
        </p:grpSpPr>
        <p:sp>
          <p:nvSpPr>
            <p:cNvPr id="347141" name="Text Box 5"/>
            <p:cNvSpPr txBox="1">
              <a:spLocks noChangeArrowheads="1"/>
            </p:cNvSpPr>
            <p:nvPr/>
          </p:nvSpPr>
          <p:spPr bwMode="auto">
            <a:xfrm>
              <a:off x="3792" y="1488"/>
              <a:ext cx="576" cy="1679"/>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I</a:t>
              </a:r>
            </a:p>
            <a:p>
              <a:pPr algn="just" eaLnBrk="0" hangingPunct="0">
                <a:defRPr/>
              </a:pPr>
              <a:r>
                <a:rPr kumimoji="0" lang="en-US" altLang="zh-CN" sz="2400" b="1">
                  <a:solidFill>
                    <a:srgbClr val="008000"/>
                  </a:solidFill>
                  <a:latin typeface="仿宋_GB2312" pitchFamily="49" charset="-122"/>
                </a:rPr>
                <a:t>/</a:t>
              </a:r>
            </a:p>
            <a:p>
              <a:pPr algn="just" eaLnBrk="0" hangingPunct="0">
                <a:defRPr/>
              </a:pPr>
              <a:r>
                <a:rPr kumimoji="0" lang="en-US" altLang="zh-CN" sz="2400" b="1">
                  <a:solidFill>
                    <a:srgbClr val="008000"/>
                  </a:solidFill>
                  <a:latin typeface="仿宋_GB2312" pitchFamily="49" charset="-122"/>
                </a:rPr>
                <a:t>O</a:t>
              </a:r>
              <a:r>
                <a:rPr kumimoji="0" lang="zh-CN" altLang="en-US" sz="2400" b="1">
                  <a:solidFill>
                    <a:srgbClr val="008000"/>
                  </a:solidFill>
                  <a:latin typeface="仿宋_GB2312" pitchFamily="49" charset="-122"/>
                </a:rPr>
                <a:t>控制</a:t>
              </a:r>
            </a:p>
            <a:p>
              <a:pPr algn="just" eaLnBrk="0" hangingPunct="0">
                <a:defRPr/>
              </a:pPr>
              <a:r>
                <a:rPr kumimoji="0" lang="zh-CN" altLang="en-US" sz="2400" b="1">
                  <a:solidFill>
                    <a:srgbClr val="008000"/>
                  </a:solidFill>
                  <a:latin typeface="仿宋_GB2312" pitchFamily="49" charset="-122"/>
                </a:rPr>
                <a:t>方式</a:t>
              </a:r>
            </a:p>
          </p:txBody>
        </p:sp>
        <p:sp>
          <p:nvSpPr>
            <p:cNvPr id="347142" name="Text Box 6"/>
            <p:cNvSpPr txBox="1">
              <a:spLocks noChangeArrowheads="1"/>
            </p:cNvSpPr>
            <p:nvPr/>
          </p:nvSpPr>
          <p:spPr bwMode="auto">
            <a:xfrm>
              <a:off x="4800" y="2320"/>
              <a:ext cx="757" cy="60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中断驱动方式</a:t>
              </a:r>
            </a:p>
          </p:txBody>
        </p:sp>
        <p:sp>
          <p:nvSpPr>
            <p:cNvPr id="347143" name="Text Box 7"/>
            <p:cNvSpPr txBox="1">
              <a:spLocks noChangeArrowheads="1"/>
            </p:cNvSpPr>
            <p:nvPr/>
          </p:nvSpPr>
          <p:spPr bwMode="auto">
            <a:xfrm>
              <a:off x="4800" y="880"/>
              <a:ext cx="757" cy="60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通道控制方式</a:t>
              </a:r>
            </a:p>
          </p:txBody>
        </p:sp>
        <p:sp>
          <p:nvSpPr>
            <p:cNvPr id="347144" name="Text Box 8"/>
            <p:cNvSpPr txBox="1">
              <a:spLocks noChangeArrowheads="1"/>
            </p:cNvSpPr>
            <p:nvPr/>
          </p:nvSpPr>
          <p:spPr bwMode="auto">
            <a:xfrm>
              <a:off x="4800" y="3120"/>
              <a:ext cx="757" cy="60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程序询问方式</a:t>
              </a:r>
            </a:p>
          </p:txBody>
        </p:sp>
        <p:sp>
          <p:nvSpPr>
            <p:cNvPr id="347149" name="Text Box 13"/>
            <p:cNvSpPr txBox="1">
              <a:spLocks noChangeArrowheads="1"/>
            </p:cNvSpPr>
            <p:nvPr/>
          </p:nvSpPr>
          <p:spPr bwMode="auto">
            <a:xfrm>
              <a:off x="4800" y="1632"/>
              <a:ext cx="757" cy="60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DMA</a:t>
              </a:r>
              <a:r>
                <a:rPr kumimoji="0" lang="zh-CN" altLang="en-US" b="1">
                  <a:solidFill>
                    <a:srgbClr val="008000"/>
                  </a:solidFill>
                  <a:latin typeface="仿宋_GB2312" pitchFamily="49" charset="-122"/>
                </a:rPr>
                <a:t>控制方式</a:t>
              </a:r>
            </a:p>
          </p:txBody>
        </p:sp>
        <p:sp>
          <p:nvSpPr>
            <p:cNvPr id="69663" name="Line 28"/>
            <p:cNvSpPr>
              <a:spLocks noChangeShapeType="1"/>
            </p:cNvSpPr>
            <p:nvPr/>
          </p:nvSpPr>
          <p:spPr bwMode="auto">
            <a:xfrm flipV="1">
              <a:off x="4368" y="1152"/>
              <a:ext cx="432" cy="1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64" name="Line 29"/>
            <p:cNvSpPr>
              <a:spLocks noChangeShapeType="1"/>
            </p:cNvSpPr>
            <p:nvPr/>
          </p:nvSpPr>
          <p:spPr bwMode="auto">
            <a:xfrm flipV="1">
              <a:off x="4368" y="1968"/>
              <a:ext cx="432" cy="384"/>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65" name="Line 30"/>
            <p:cNvSpPr>
              <a:spLocks noChangeShapeType="1"/>
            </p:cNvSpPr>
            <p:nvPr/>
          </p:nvSpPr>
          <p:spPr bwMode="auto">
            <a:xfrm>
              <a:off x="4368" y="2352"/>
              <a:ext cx="432" cy="2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66" name="Line 31"/>
            <p:cNvSpPr>
              <a:spLocks noChangeShapeType="1"/>
            </p:cNvSpPr>
            <p:nvPr/>
          </p:nvSpPr>
          <p:spPr bwMode="auto">
            <a:xfrm>
              <a:off x="4368" y="2352"/>
              <a:ext cx="432" cy="1104"/>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69636" name="Group 56"/>
          <p:cNvGrpSpPr>
            <a:grpSpLocks/>
          </p:cNvGrpSpPr>
          <p:nvPr/>
        </p:nvGrpSpPr>
        <p:grpSpPr bwMode="auto">
          <a:xfrm>
            <a:off x="3733800" y="914400"/>
            <a:ext cx="1905000" cy="5715000"/>
            <a:chOff x="2352" y="576"/>
            <a:chExt cx="1200" cy="3600"/>
          </a:xfrm>
        </p:grpSpPr>
        <p:sp>
          <p:nvSpPr>
            <p:cNvPr id="347170" name="Text Box 34"/>
            <p:cNvSpPr txBox="1">
              <a:spLocks noChangeArrowheads="1"/>
            </p:cNvSpPr>
            <p:nvPr/>
          </p:nvSpPr>
          <p:spPr bwMode="auto">
            <a:xfrm>
              <a:off x="2352" y="1382"/>
              <a:ext cx="392" cy="209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I</a:t>
              </a:r>
            </a:p>
            <a:p>
              <a:pPr algn="just" eaLnBrk="0" hangingPunct="0">
                <a:defRPr/>
              </a:pPr>
              <a:r>
                <a:rPr kumimoji="0" lang="en-US" altLang="zh-CN" sz="2400" b="1">
                  <a:solidFill>
                    <a:srgbClr val="008000"/>
                  </a:solidFill>
                  <a:latin typeface="仿宋_GB2312" pitchFamily="49" charset="-122"/>
                </a:rPr>
                <a:t>/</a:t>
              </a:r>
            </a:p>
            <a:p>
              <a:pPr algn="just" eaLnBrk="0" hangingPunct="0">
                <a:defRPr/>
              </a:pPr>
              <a:r>
                <a:rPr kumimoji="0" lang="en-US" altLang="zh-CN" sz="2400" b="1">
                  <a:solidFill>
                    <a:srgbClr val="008000"/>
                  </a:solidFill>
                  <a:latin typeface="仿宋_GB2312" pitchFamily="49" charset="-122"/>
                </a:rPr>
                <a:t>O</a:t>
              </a:r>
              <a:r>
                <a:rPr kumimoji="0" lang="zh-CN" altLang="en-US" sz="2400" b="1">
                  <a:solidFill>
                    <a:srgbClr val="008000"/>
                  </a:solidFill>
                  <a:latin typeface="仿宋_GB2312" pitchFamily="49" charset="-122"/>
                </a:rPr>
                <a:t>软件</a:t>
              </a:r>
            </a:p>
            <a:p>
              <a:pPr algn="just" eaLnBrk="0" hangingPunct="0">
                <a:defRPr/>
              </a:pPr>
              <a:r>
                <a:rPr kumimoji="0" lang="zh-CN" altLang="en-US" sz="2400" b="1">
                  <a:solidFill>
                    <a:srgbClr val="008000"/>
                  </a:solidFill>
                  <a:latin typeface="仿宋_GB2312" pitchFamily="49" charset="-122"/>
                </a:rPr>
                <a:t>组  成</a:t>
              </a:r>
            </a:p>
            <a:p>
              <a:pPr algn="just" eaLnBrk="0" hangingPunct="0">
                <a:defRPr/>
              </a:pPr>
              <a:endParaRPr kumimoji="0" lang="en-US" altLang="zh-CN" sz="2400" b="1">
                <a:solidFill>
                  <a:srgbClr val="008000"/>
                </a:solidFill>
                <a:latin typeface="仿宋_GB2312" pitchFamily="49" charset="-122"/>
              </a:endParaRPr>
            </a:p>
          </p:txBody>
        </p:sp>
        <p:sp>
          <p:nvSpPr>
            <p:cNvPr id="347171" name="Text Box 35"/>
            <p:cNvSpPr txBox="1">
              <a:spLocks noChangeArrowheads="1"/>
            </p:cNvSpPr>
            <p:nvPr/>
          </p:nvSpPr>
          <p:spPr bwMode="auto">
            <a:xfrm>
              <a:off x="3037" y="2496"/>
              <a:ext cx="515" cy="79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1800" b="1">
                  <a:solidFill>
                    <a:srgbClr val="008000"/>
                  </a:solidFill>
                  <a:latin typeface="仿宋_GB2312" pitchFamily="49" charset="-122"/>
                </a:rPr>
                <a:t>I/O</a:t>
              </a:r>
              <a:r>
                <a:rPr kumimoji="0" lang="zh-CN" altLang="en-US" sz="1800" b="1">
                  <a:solidFill>
                    <a:srgbClr val="008000"/>
                  </a:solidFill>
                  <a:latin typeface="仿宋_GB2312" pitchFamily="49" charset="-122"/>
                </a:rPr>
                <a:t>设备驱动程序</a:t>
              </a:r>
            </a:p>
          </p:txBody>
        </p:sp>
        <p:sp>
          <p:nvSpPr>
            <p:cNvPr id="347172" name="Text Box 36"/>
            <p:cNvSpPr txBox="1">
              <a:spLocks noChangeArrowheads="1"/>
            </p:cNvSpPr>
            <p:nvPr/>
          </p:nvSpPr>
          <p:spPr bwMode="auto">
            <a:xfrm>
              <a:off x="3037" y="576"/>
              <a:ext cx="515" cy="806"/>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用户层</a:t>
              </a:r>
              <a:r>
                <a:rPr kumimoji="0" lang="en-US" altLang="zh-CN" b="1">
                  <a:solidFill>
                    <a:srgbClr val="008000"/>
                  </a:solidFill>
                  <a:latin typeface="仿宋_GB2312" pitchFamily="49" charset="-122"/>
                </a:rPr>
                <a:t>I/O </a:t>
              </a:r>
              <a:r>
                <a:rPr kumimoji="0" lang="zh-CN" altLang="en-US" b="1">
                  <a:solidFill>
                    <a:srgbClr val="008000"/>
                  </a:solidFill>
                  <a:latin typeface="仿宋_GB2312" pitchFamily="49" charset="-122"/>
                </a:rPr>
                <a:t>软件</a:t>
              </a:r>
            </a:p>
            <a:p>
              <a:pPr eaLnBrk="0" hangingPunct="0">
                <a:defRPr/>
              </a:pPr>
              <a:endParaRPr kumimoji="0" lang="en-US" altLang="zh-CN" b="1">
                <a:solidFill>
                  <a:srgbClr val="008000"/>
                </a:solidFill>
                <a:latin typeface="仿宋_GB2312" pitchFamily="49" charset="-122"/>
              </a:endParaRPr>
            </a:p>
          </p:txBody>
        </p:sp>
        <p:sp>
          <p:nvSpPr>
            <p:cNvPr id="347173" name="Text Box 37"/>
            <p:cNvSpPr txBox="1">
              <a:spLocks noChangeArrowheads="1"/>
            </p:cNvSpPr>
            <p:nvPr/>
          </p:nvSpPr>
          <p:spPr bwMode="auto">
            <a:xfrm>
              <a:off x="3037" y="3418"/>
              <a:ext cx="515" cy="758"/>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1800" b="1">
                  <a:solidFill>
                    <a:srgbClr val="008000"/>
                  </a:solidFill>
                  <a:latin typeface="仿宋_GB2312" pitchFamily="49" charset="-122"/>
                </a:rPr>
                <a:t>I/O</a:t>
              </a:r>
              <a:r>
                <a:rPr kumimoji="0" lang="zh-CN" altLang="en-US" sz="1800" b="1">
                  <a:solidFill>
                    <a:srgbClr val="008000"/>
                  </a:solidFill>
                  <a:latin typeface="仿宋_GB2312" pitchFamily="49" charset="-122"/>
                </a:rPr>
                <a:t>中断处理程序</a:t>
              </a:r>
            </a:p>
          </p:txBody>
        </p:sp>
        <p:sp>
          <p:nvSpPr>
            <p:cNvPr id="347174" name="Text Box 38"/>
            <p:cNvSpPr txBox="1">
              <a:spLocks noChangeArrowheads="1"/>
            </p:cNvSpPr>
            <p:nvPr/>
          </p:nvSpPr>
          <p:spPr bwMode="auto">
            <a:xfrm>
              <a:off x="3037" y="1488"/>
              <a:ext cx="515" cy="86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1800" b="1">
                  <a:solidFill>
                    <a:srgbClr val="008000"/>
                  </a:solidFill>
                  <a:latin typeface="仿宋_GB2312" pitchFamily="49" charset="-122"/>
                </a:rPr>
                <a:t>与设备无关的</a:t>
              </a:r>
              <a:r>
                <a:rPr kumimoji="0" lang="en-US" altLang="zh-CN" sz="1800" b="1">
                  <a:solidFill>
                    <a:srgbClr val="008000"/>
                  </a:solidFill>
                  <a:latin typeface="仿宋_GB2312" pitchFamily="49" charset="-122"/>
                </a:rPr>
                <a:t>OS</a:t>
              </a:r>
              <a:r>
                <a:rPr kumimoji="0" lang="zh-CN" altLang="en-US" sz="1800" b="1">
                  <a:solidFill>
                    <a:srgbClr val="008000"/>
                  </a:solidFill>
                  <a:latin typeface="仿宋_GB2312" pitchFamily="49" charset="-122"/>
                </a:rPr>
                <a:t>软件</a:t>
              </a:r>
            </a:p>
          </p:txBody>
        </p:sp>
        <p:sp>
          <p:nvSpPr>
            <p:cNvPr id="69654" name="Line 39"/>
            <p:cNvSpPr>
              <a:spLocks noChangeShapeType="1"/>
            </p:cNvSpPr>
            <p:nvPr/>
          </p:nvSpPr>
          <p:spPr bwMode="auto">
            <a:xfrm flipV="1">
              <a:off x="2744" y="963"/>
              <a:ext cx="293" cy="149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55" name="Line 40"/>
            <p:cNvSpPr>
              <a:spLocks noChangeShapeType="1"/>
            </p:cNvSpPr>
            <p:nvPr/>
          </p:nvSpPr>
          <p:spPr bwMode="auto">
            <a:xfrm flipV="1">
              <a:off x="2744" y="1981"/>
              <a:ext cx="293" cy="479"/>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56" name="Line 41"/>
            <p:cNvSpPr>
              <a:spLocks noChangeShapeType="1"/>
            </p:cNvSpPr>
            <p:nvPr/>
          </p:nvSpPr>
          <p:spPr bwMode="auto">
            <a:xfrm>
              <a:off x="2744" y="2460"/>
              <a:ext cx="293" cy="359"/>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57" name="Line 42"/>
            <p:cNvSpPr>
              <a:spLocks noChangeShapeType="1"/>
            </p:cNvSpPr>
            <p:nvPr/>
          </p:nvSpPr>
          <p:spPr bwMode="auto">
            <a:xfrm>
              <a:off x="2744" y="2460"/>
              <a:ext cx="293" cy="1377"/>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69637" name="Group 57"/>
          <p:cNvGrpSpPr>
            <a:grpSpLocks/>
          </p:cNvGrpSpPr>
          <p:nvPr/>
        </p:nvGrpSpPr>
        <p:grpSpPr bwMode="auto">
          <a:xfrm>
            <a:off x="914400" y="914400"/>
            <a:ext cx="2286000" cy="5662613"/>
            <a:chOff x="528" y="576"/>
            <a:chExt cx="1440" cy="3567"/>
          </a:xfrm>
        </p:grpSpPr>
        <p:sp>
          <p:nvSpPr>
            <p:cNvPr id="347180" name="Text Box 44"/>
            <p:cNvSpPr txBox="1">
              <a:spLocks noChangeArrowheads="1"/>
            </p:cNvSpPr>
            <p:nvPr/>
          </p:nvSpPr>
          <p:spPr bwMode="auto">
            <a:xfrm>
              <a:off x="528" y="1440"/>
              <a:ext cx="384" cy="192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endParaRPr kumimoji="0" lang="en-US" altLang="zh-CN" sz="24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设备管理      </a:t>
              </a:r>
            </a:p>
            <a:p>
              <a:pPr algn="just" eaLnBrk="0" hangingPunct="0">
                <a:defRPr/>
              </a:pPr>
              <a:r>
                <a:rPr kumimoji="0" lang="zh-CN" altLang="en-US" sz="2400" b="1">
                  <a:solidFill>
                    <a:srgbClr val="008000"/>
                  </a:solidFill>
                  <a:latin typeface="仿宋_GB2312" pitchFamily="49" charset="-122"/>
                </a:rPr>
                <a:t>功  能</a:t>
              </a:r>
            </a:p>
          </p:txBody>
        </p:sp>
        <p:sp>
          <p:nvSpPr>
            <p:cNvPr id="347181" name="Text Box 45"/>
            <p:cNvSpPr txBox="1">
              <a:spLocks noChangeArrowheads="1"/>
            </p:cNvSpPr>
            <p:nvPr/>
          </p:nvSpPr>
          <p:spPr bwMode="auto">
            <a:xfrm>
              <a:off x="1440" y="1248"/>
              <a:ext cx="528" cy="6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设备中断处理</a:t>
              </a:r>
            </a:p>
          </p:txBody>
        </p:sp>
        <p:sp>
          <p:nvSpPr>
            <p:cNvPr id="347182" name="Text Box 46"/>
            <p:cNvSpPr txBox="1">
              <a:spLocks noChangeArrowheads="1"/>
            </p:cNvSpPr>
            <p:nvPr/>
          </p:nvSpPr>
          <p:spPr bwMode="auto">
            <a:xfrm>
              <a:off x="1440" y="2592"/>
              <a:ext cx="528" cy="71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设备驱动调度</a:t>
              </a:r>
            </a:p>
          </p:txBody>
        </p:sp>
        <p:sp>
          <p:nvSpPr>
            <p:cNvPr id="347183" name="Text Box 47"/>
            <p:cNvSpPr txBox="1">
              <a:spLocks noChangeArrowheads="1"/>
            </p:cNvSpPr>
            <p:nvPr/>
          </p:nvSpPr>
          <p:spPr bwMode="auto">
            <a:xfrm>
              <a:off x="1440" y="3312"/>
              <a:ext cx="528" cy="83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实现虚拟设备</a:t>
              </a:r>
            </a:p>
          </p:txBody>
        </p:sp>
        <p:sp>
          <p:nvSpPr>
            <p:cNvPr id="347184" name="Text Box 48"/>
            <p:cNvSpPr txBox="1">
              <a:spLocks noChangeArrowheads="1"/>
            </p:cNvSpPr>
            <p:nvPr/>
          </p:nvSpPr>
          <p:spPr bwMode="auto">
            <a:xfrm>
              <a:off x="1440" y="576"/>
              <a:ext cx="528" cy="6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设备分配去配</a:t>
              </a:r>
            </a:p>
          </p:txBody>
        </p:sp>
        <p:sp>
          <p:nvSpPr>
            <p:cNvPr id="347185" name="Text Box 49"/>
            <p:cNvSpPr txBox="1">
              <a:spLocks noChangeArrowheads="1"/>
            </p:cNvSpPr>
            <p:nvPr/>
          </p:nvSpPr>
          <p:spPr bwMode="auto">
            <a:xfrm>
              <a:off x="1440" y="1920"/>
              <a:ext cx="528" cy="67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缓冲管 理</a:t>
              </a:r>
            </a:p>
          </p:txBody>
        </p:sp>
        <p:sp>
          <p:nvSpPr>
            <p:cNvPr id="69644" name="Line 50"/>
            <p:cNvSpPr>
              <a:spLocks noChangeShapeType="1"/>
            </p:cNvSpPr>
            <p:nvPr/>
          </p:nvSpPr>
          <p:spPr bwMode="auto">
            <a:xfrm flipV="1">
              <a:off x="912" y="864"/>
              <a:ext cx="480" cy="148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45" name="Line 51"/>
            <p:cNvSpPr>
              <a:spLocks noChangeShapeType="1"/>
            </p:cNvSpPr>
            <p:nvPr/>
          </p:nvSpPr>
          <p:spPr bwMode="auto">
            <a:xfrm flipV="1">
              <a:off x="912" y="1488"/>
              <a:ext cx="528" cy="81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46" name="Line 52"/>
            <p:cNvSpPr>
              <a:spLocks noChangeShapeType="1"/>
            </p:cNvSpPr>
            <p:nvPr/>
          </p:nvSpPr>
          <p:spPr bwMode="auto">
            <a:xfrm>
              <a:off x="912" y="2256"/>
              <a:ext cx="528" cy="1"/>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47" name="Line 53"/>
            <p:cNvSpPr>
              <a:spLocks noChangeShapeType="1"/>
            </p:cNvSpPr>
            <p:nvPr/>
          </p:nvSpPr>
          <p:spPr bwMode="auto">
            <a:xfrm>
              <a:off x="912" y="2256"/>
              <a:ext cx="480" cy="76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648" name="Line 54"/>
            <p:cNvSpPr>
              <a:spLocks noChangeShapeType="1"/>
            </p:cNvSpPr>
            <p:nvPr/>
          </p:nvSpPr>
          <p:spPr bwMode="auto">
            <a:xfrm>
              <a:off x="912" y="2256"/>
              <a:ext cx="480" cy="1584"/>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152400" y="2286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(2)</a:t>
            </a:r>
            <a:r>
              <a:rPr lang="en-US" altLang="zh-CN" smtClean="0">
                <a:latin typeface="仿宋_GB2312" pitchFamily="49" charset="-122"/>
                <a:ea typeface="仿宋_GB2312" pitchFamily="49" charset="-122"/>
              </a:rPr>
              <a:t/>
            </a:r>
            <a:br>
              <a:rPr lang="en-US" altLang="zh-CN" smtClean="0">
                <a:latin typeface="仿宋_GB2312" pitchFamily="49" charset="-122"/>
                <a:ea typeface="仿宋_GB2312" pitchFamily="49" charset="-122"/>
              </a:rPr>
            </a:br>
            <a:endParaRPr lang="en-US" altLang="zh-CN" smtClean="0">
              <a:latin typeface="仿宋_GB2312" pitchFamily="49" charset="-122"/>
              <a:ea typeface="仿宋_GB2312" pitchFamily="49" charset="-122"/>
            </a:endParaRPr>
          </a:p>
        </p:txBody>
      </p:sp>
      <p:grpSp>
        <p:nvGrpSpPr>
          <p:cNvPr id="70659" name="Group 1087"/>
          <p:cNvGrpSpPr>
            <a:grpSpLocks/>
          </p:cNvGrpSpPr>
          <p:nvPr/>
        </p:nvGrpSpPr>
        <p:grpSpPr bwMode="auto">
          <a:xfrm>
            <a:off x="5638800" y="990600"/>
            <a:ext cx="3352800" cy="5334000"/>
            <a:chOff x="1392" y="883"/>
            <a:chExt cx="3216" cy="3005"/>
          </a:xfrm>
        </p:grpSpPr>
        <p:sp>
          <p:nvSpPr>
            <p:cNvPr id="251951" name="Text Box 1071"/>
            <p:cNvSpPr txBox="1">
              <a:spLocks noChangeArrowheads="1"/>
            </p:cNvSpPr>
            <p:nvPr/>
          </p:nvSpPr>
          <p:spPr bwMode="auto">
            <a:xfrm>
              <a:off x="2239" y="883"/>
              <a:ext cx="1523" cy="68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 </a:t>
              </a:r>
              <a:r>
                <a:rPr kumimoji="0" lang="en-US" altLang="zh-CN" sz="2800" b="1">
                  <a:solidFill>
                    <a:srgbClr val="008000"/>
                  </a:solidFill>
                  <a:latin typeface="仿宋_GB2312" pitchFamily="49" charset="-122"/>
                </a:rPr>
                <a:t>I/O</a:t>
              </a:r>
              <a:r>
                <a:rPr kumimoji="0" lang="zh-CN" altLang="en-US" sz="2800" b="1">
                  <a:solidFill>
                    <a:srgbClr val="008000"/>
                  </a:solidFill>
                  <a:latin typeface="仿宋_GB2312" pitchFamily="49" charset="-122"/>
                </a:rPr>
                <a:t>设备</a:t>
              </a:r>
            </a:p>
            <a:p>
              <a:pPr algn="just" eaLnBrk="0" hangingPunct="0">
                <a:defRPr/>
              </a:pPr>
              <a:r>
                <a:rPr kumimoji="0" lang="zh-CN" altLang="en-US" sz="2800" b="1">
                  <a:solidFill>
                    <a:srgbClr val="008000"/>
                  </a:solidFill>
                  <a:latin typeface="仿宋_GB2312" pitchFamily="49" charset="-122"/>
                </a:rPr>
                <a:t>  分 类</a:t>
              </a:r>
            </a:p>
          </p:txBody>
        </p:sp>
        <p:sp>
          <p:nvSpPr>
            <p:cNvPr id="251952" name="Text Box 1072"/>
            <p:cNvSpPr txBox="1">
              <a:spLocks noChangeArrowheads="1"/>
            </p:cNvSpPr>
            <p:nvPr/>
          </p:nvSpPr>
          <p:spPr bwMode="auto">
            <a:xfrm>
              <a:off x="1561" y="2112"/>
              <a:ext cx="1016" cy="54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按共享属 性</a:t>
              </a:r>
            </a:p>
          </p:txBody>
        </p:sp>
        <p:sp>
          <p:nvSpPr>
            <p:cNvPr id="251953" name="Text Box 1073"/>
            <p:cNvSpPr txBox="1">
              <a:spLocks noChangeArrowheads="1"/>
            </p:cNvSpPr>
            <p:nvPr/>
          </p:nvSpPr>
          <p:spPr bwMode="auto">
            <a:xfrm>
              <a:off x="3423" y="2112"/>
              <a:ext cx="1016" cy="54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按传输</a:t>
              </a:r>
            </a:p>
            <a:p>
              <a:pPr eaLnBrk="0" hangingPunct="0">
                <a:defRPr/>
              </a:pPr>
              <a:r>
                <a:rPr kumimoji="0" lang="zh-CN" altLang="en-US" b="1">
                  <a:solidFill>
                    <a:srgbClr val="008000"/>
                  </a:solidFill>
                  <a:latin typeface="仿宋_GB2312" pitchFamily="49" charset="-122"/>
                </a:rPr>
                <a:t> 单 位</a:t>
              </a:r>
            </a:p>
          </p:txBody>
        </p:sp>
        <p:sp>
          <p:nvSpPr>
            <p:cNvPr id="251954" name="Line 1074"/>
            <p:cNvSpPr>
              <a:spLocks noChangeShapeType="1"/>
            </p:cNvSpPr>
            <p:nvPr/>
          </p:nvSpPr>
          <p:spPr bwMode="auto">
            <a:xfrm>
              <a:off x="2070" y="1839"/>
              <a:ext cx="1861"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1955" name="Line 1075"/>
            <p:cNvSpPr>
              <a:spLocks noChangeShapeType="1"/>
            </p:cNvSpPr>
            <p:nvPr/>
          </p:nvSpPr>
          <p:spPr bwMode="auto">
            <a:xfrm>
              <a:off x="2070" y="1839"/>
              <a:ext cx="0"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51956" name="Line 1076"/>
            <p:cNvSpPr>
              <a:spLocks noChangeShapeType="1"/>
            </p:cNvSpPr>
            <p:nvPr/>
          </p:nvSpPr>
          <p:spPr bwMode="auto">
            <a:xfrm>
              <a:off x="3930" y="1839"/>
              <a:ext cx="0"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51957" name="Line 1077"/>
            <p:cNvSpPr>
              <a:spLocks noChangeShapeType="1"/>
            </p:cNvSpPr>
            <p:nvPr/>
          </p:nvSpPr>
          <p:spPr bwMode="auto">
            <a:xfrm>
              <a:off x="2915" y="1566"/>
              <a:ext cx="0" cy="273"/>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1958" name="Text Box 1078"/>
            <p:cNvSpPr txBox="1">
              <a:spLocks noChangeArrowheads="1"/>
            </p:cNvSpPr>
            <p:nvPr/>
          </p:nvSpPr>
          <p:spPr bwMode="auto">
            <a:xfrm>
              <a:off x="3423" y="2932"/>
              <a:ext cx="507" cy="95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块</a:t>
              </a:r>
            </a:p>
            <a:p>
              <a:pPr eaLnBrk="0" hangingPunct="0">
                <a:defRPr/>
              </a:pPr>
              <a:r>
                <a:rPr kumimoji="0" lang="zh-CN" altLang="en-US" b="1">
                  <a:solidFill>
                    <a:srgbClr val="008000"/>
                  </a:solidFill>
                  <a:latin typeface="仿宋_GB2312" pitchFamily="49" charset="-122"/>
                </a:rPr>
                <a:t>设</a:t>
              </a:r>
            </a:p>
            <a:p>
              <a:pPr eaLnBrk="0" hangingPunct="0">
                <a:defRPr/>
              </a:pPr>
              <a:r>
                <a:rPr kumimoji="0" lang="zh-CN" altLang="en-US" b="1">
                  <a:solidFill>
                    <a:srgbClr val="008000"/>
                  </a:solidFill>
                  <a:latin typeface="仿宋_GB2312" pitchFamily="49" charset="-122"/>
                </a:rPr>
                <a:t>备</a:t>
              </a:r>
            </a:p>
          </p:txBody>
        </p:sp>
        <p:sp>
          <p:nvSpPr>
            <p:cNvPr id="251959" name="Text Box 1079"/>
            <p:cNvSpPr txBox="1">
              <a:spLocks noChangeArrowheads="1"/>
            </p:cNvSpPr>
            <p:nvPr/>
          </p:nvSpPr>
          <p:spPr bwMode="auto">
            <a:xfrm>
              <a:off x="4099" y="2932"/>
              <a:ext cx="509" cy="95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字</a:t>
              </a:r>
            </a:p>
            <a:p>
              <a:pPr eaLnBrk="0" hangingPunct="0">
                <a:defRPr/>
              </a:pPr>
              <a:r>
                <a:rPr kumimoji="0" lang="zh-CN" altLang="en-US" b="1">
                  <a:solidFill>
                    <a:srgbClr val="008000"/>
                  </a:solidFill>
                  <a:latin typeface="仿宋_GB2312" pitchFamily="49" charset="-122"/>
                </a:rPr>
                <a:t>符</a:t>
              </a:r>
            </a:p>
            <a:p>
              <a:pPr eaLnBrk="0" hangingPunct="0">
                <a:defRPr/>
              </a:pPr>
              <a:r>
                <a:rPr kumimoji="0" lang="zh-CN" altLang="en-US" b="1">
                  <a:solidFill>
                    <a:srgbClr val="008000"/>
                  </a:solidFill>
                  <a:latin typeface="仿宋_GB2312" pitchFamily="49" charset="-122"/>
                </a:rPr>
                <a:t>设</a:t>
              </a:r>
            </a:p>
            <a:p>
              <a:pPr eaLnBrk="0" hangingPunct="0">
                <a:defRPr/>
              </a:pPr>
              <a:r>
                <a:rPr kumimoji="0" lang="zh-CN" altLang="en-US" b="1">
                  <a:solidFill>
                    <a:srgbClr val="008000"/>
                  </a:solidFill>
                  <a:latin typeface="仿宋_GB2312" pitchFamily="49" charset="-122"/>
                </a:rPr>
                <a:t>备</a:t>
              </a:r>
            </a:p>
          </p:txBody>
        </p:sp>
        <p:sp>
          <p:nvSpPr>
            <p:cNvPr id="251960" name="Text Box 1080"/>
            <p:cNvSpPr txBox="1">
              <a:spLocks noChangeArrowheads="1"/>
            </p:cNvSpPr>
            <p:nvPr/>
          </p:nvSpPr>
          <p:spPr bwMode="auto">
            <a:xfrm>
              <a:off x="1392" y="2932"/>
              <a:ext cx="509" cy="95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独</a:t>
              </a:r>
            </a:p>
            <a:p>
              <a:pPr eaLnBrk="0" hangingPunct="0">
                <a:defRPr/>
              </a:pPr>
              <a:r>
                <a:rPr kumimoji="0" lang="zh-CN" altLang="en-US" b="1">
                  <a:solidFill>
                    <a:srgbClr val="008000"/>
                  </a:solidFill>
                  <a:latin typeface="仿宋_GB2312" pitchFamily="49" charset="-122"/>
                </a:rPr>
                <a:t>占</a:t>
              </a:r>
            </a:p>
            <a:p>
              <a:pPr eaLnBrk="0" hangingPunct="0">
                <a:defRPr/>
              </a:pPr>
              <a:r>
                <a:rPr kumimoji="0" lang="zh-CN" altLang="en-US" b="1">
                  <a:solidFill>
                    <a:srgbClr val="008000"/>
                  </a:solidFill>
                  <a:latin typeface="仿宋_GB2312" pitchFamily="49" charset="-122"/>
                </a:rPr>
                <a:t>设</a:t>
              </a:r>
            </a:p>
            <a:p>
              <a:pPr eaLnBrk="0" hangingPunct="0">
                <a:defRPr/>
              </a:pPr>
              <a:r>
                <a:rPr kumimoji="0" lang="zh-CN" altLang="en-US" b="1">
                  <a:solidFill>
                    <a:srgbClr val="008000"/>
                  </a:solidFill>
                  <a:latin typeface="仿宋_GB2312" pitchFamily="49" charset="-122"/>
                </a:rPr>
                <a:t>备</a:t>
              </a:r>
            </a:p>
          </p:txBody>
        </p:sp>
        <p:sp>
          <p:nvSpPr>
            <p:cNvPr id="251961" name="Text Box 1081"/>
            <p:cNvSpPr txBox="1">
              <a:spLocks noChangeArrowheads="1"/>
            </p:cNvSpPr>
            <p:nvPr/>
          </p:nvSpPr>
          <p:spPr bwMode="auto">
            <a:xfrm>
              <a:off x="2070" y="2932"/>
              <a:ext cx="507" cy="95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共</a:t>
              </a:r>
            </a:p>
            <a:p>
              <a:pPr eaLnBrk="0" hangingPunct="0">
                <a:defRPr/>
              </a:pPr>
              <a:r>
                <a:rPr kumimoji="0" lang="zh-CN" altLang="en-US" b="1">
                  <a:solidFill>
                    <a:srgbClr val="008000"/>
                  </a:solidFill>
                  <a:latin typeface="仿宋_GB2312" pitchFamily="49" charset="-122"/>
                </a:rPr>
                <a:t>享</a:t>
              </a:r>
            </a:p>
            <a:p>
              <a:pPr eaLnBrk="0" hangingPunct="0">
                <a:defRPr/>
              </a:pPr>
              <a:r>
                <a:rPr kumimoji="0" lang="zh-CN" altLang="en-US" b="1">
                  <a:solidFill>
                    <a:srgbClr val="008000"/>
                  </a:solidFill>
                  <a:latin typeface="仿宋_GB2312" pitchFamily="49" charset="-122"/>
                </a:rPr>
                <a:t>设</a:t>
              </a:r>
            </a:p>
            <a:p>
              <a:pPr eaLnBrk="0" hangingPunct="0">
                <a:defRPr/>
              </a:pPr>
              <a:r>
                <a:rPr kumimoji="0" lang="zh-CN" altLang="en-US" b="1">
                  <a:solidFill>
                    <a:srgbClr val="008000"/>
                  </a:solidFill>
                  <a:latin typeface="仿宋_GB2312" pitchFamily="49" charset="-122"/>
                </a:rPr>
                <a:t>备</a:t>
              </a:r>
            </a:p>
          </p:txBody>
        </p:sp>
        <p:sp>
          <p:nvSpPr>
            <p:cNvPr id="251962" name="Text Box 1082"/>
            <p:cNvSpPr txBox="1">
              <a:spLocks noChangeArrowheads="1"/>
            </p:cNvSpPr>
            <p:nvPr/>
          </p:nvSpPr>
          <p:spPr bwMode="auto">
            <a:xfrm>
              <a:off x="2746" y="2932"/>
              <a:ext cx="509" cy="95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虚</a:t>
              </a:r>
            </a:p>
            <a:p>
              <a:pPr eaLnBrk="0" hangingPunct="0">
                <a:defRPr/>
              </a:pPr>
              <a:r>
                <a:rPr kumimoji="0" lang="zh-CN" altLang="en-US" b="1">
                  <a:solidFill>
                    <a:srgbClr val="008000"/>
                  </a:solidFill>
                  <a:latin typeface="仿宋_GB2312" pitchFamily="49" charset="-122"/>
                </a:rPr>
                <a:t>拟</a:t>
              </a:r>
            </a:p>
            <a:p>
              <a:pPr eaLnBrk="0" hangingPunct="0">
                <a:defRPr/>
              </a:pPr>
              <a:r>
                <a:rPr kumimoji="0" lang="zh-CN" altLang="en-US" b="1">
                  <a:solidFill>
                    <a:srgbClr val="008000"/>
                  </a:solidFill>
                  <a:latin typeface="仿宋_GB2312" pitchFamily="49" charset="-122"/>
                </a:rPr>
                <a:t>设</a:t>
              </a:r>
            </a:p>
            <a:p>
              <a:pPr eaLnBrk="0" hangingPunct="0">
                <a:defRPr/>
              </a:pPr>
              <a:r>
                <a:rPr kumimoji="0" lang="zh-CN" altLang="en-US" b="1">
                  <a:solidFill>
                    <a:srgbClr val="008000"/>
                  </a:solidFill>
                  <a:latin typeface="仿宋_GB2312" pitchFamily="49" charset="-122"/>
                </a:rPr>
                <a:t>备</a:t>
              </a:r>
            </a:p>
          </p:txBody>
        </p:sp>
        <p:sp>
          <p:nvSpPr>
            <p:cNvPr id="251963" name="Line 1083"/>
            <p:cNvSpPr>
              <a:spLocks noChangeShapeType="1"/>
            </p:cNvSpPr>
            <p:nvPr/>
          </p:nvSpPr>
          <p:spPr bwMode="auto">
            <a:xfrm flipH="1">
              <a:off x="1732" y="2659"/>
              <a:ext cx="338"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51964" name="Line 1084"/>
            <p:cNvSpPr>
              <a:spLocks noChangeShapeType="1"/>
            </p:cNvSpPr>
            <p:nvPr/>
          </p:nvSpPr>
          <p:spPr bwMode="auto">
            <a:xfrm>
              <a:off x="2070" y="2659"/>
              <a:ext cx="338"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51965" name="Line 1085"/>
            <p:cNvSpPr>
              <a:spLocks noChangeShapeType="1"/>
            </p:cNvSpPr>
            <p:nvPr/>
          </p:nvSpPr>
          <p:spPr bwMode="auto">
            <a:xfrm flipH="1">
              <a:off x="3592" y="2659"/>
              <a:ext cx="338"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51966" name="Line 1086"/>
            <p:cNvSpPr>
              <a:spLocks noChangeShapeType="1"/>
            </p:cNvSpPr>
            <p:nvPr/>
          </p:nvSpPr>
          <p:spPr bwMode="auto">
            <a:xfrm>
              <a:off x="3930" y="2659"/>
              <a:ext cx="338" cy="273"/>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grpSp>
      <p:grpSp>
        <p:nvGrpSpPr>
          <p:cNvPr id="70660" name="Group 1110"/>
          <p:cNvGrpSpPr>
            <a:grpSpLocks/>
          </p:cNvGrpSpPr>
          <p:nvPr/>
        </p:nvGrpSpPr>
        <p:grpSpPr bwMode="auto">
          <a:xfrm>
            <a:off x="304800" y="838200"/>
            <a:ext cx="5181600" cy="5867400"/>
            <a:chOff x="384" y="672"/>
            <a:chExt cx="3120" cy="3504"/>
          </a:xfrm>
        </p:grpSpPr>
        <p:sp>
          <p:nvSpPr>
            <p:cNvPr id="251969" name="Text Box 1089"/>
            <p:cNvSpPr txBox="1">
              <a:spLocks noChangeArrowheads="1"/>
            </p:cNvSpPr>
            <p:nvPr/>
          </p:nvSpPr>
          <p:spPr bwMode="auto">
            <a:xfrm>
              <a:off x="1117" y="672"/>
              <a:ext cx="571" cy="604"/>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fontAlgn="ctr" hangingPunct="0">
                <a:defRPr/>
              </a:pPr>
              <a:r>
                <a:rPr kumimoji="0" lang="zh-CN" altLang="en-US" sz="2400" b="1">
                  <a:solidFill>
                    <a:srgbClr val="008000"/>
                  </a:solidFill>
                  <a:latin typeface="仿宋_GB2312" pitchFamily="49" charset="-122"/>
                </a:rPr>
                <a:t>设备</a:t>
              </a:r>
            </a:p>
            <a:p>
              <a:pPr algn="just" eaLnBrk="0" fontAlgn="ctr" hangingPunct="0">
                <a:defRPr/>
              </a:pPr>
              <a:r>
                <a:rPr kumimoji="0" lang="zh-CN" altLang="en-US" sz="2400" b="1">
                  <a:solidFill>
                    <a:srgbClr val="008000"/>
                  </a:solidFill>
                  <a:latin typeface="仿宋_GB2312" pitchFamily="49" charset="-122"/>
                </a:rPr>
                <a:t>分配</a:t>
              </a:r>
            </a:p>
          </p:txBody>
        </p:sp>
        <p:sp>
          <p:nvSpPr>
            <p:cNvPr id="251970" name="Text Box 1090"/>
            <p:cNvSpPr txBox="1">
              <a:spLocks noChangeArrowheads="1"/>
            </p:cNvSpPr>
            <p:nvPr/>
          </p:nvSpPr>
          <p:spPr bwMode="auto">
            <a:xfrm>
              <a:off x="710" y="1878"/>
              <a:ext cx="489" cy="45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1800" b="1">
                  <a:solidFill>
                    <a:srgbClr val="008000"/>
                  </a:solidFill>
                  <a:latin typeface="仿宋_GB2312" pitchFamily="49" charset="-122"/>
                </a:rPr>
                <a:t>分 配</a:t>
              </a:r>
            </a:p>
            <a:p>
              <a:pPr eaLnBrk="0" hangingPunct="0">
                <a:defRPr/>
              </a:pPr>
              <a:r>
                <a:rPr kumimoji="0" lang="zh-CN" altLang="en-US" sz="1800" b="1">
                  <a:solidFill>
                    <a:srgbClr val="008000"/>
                  </a:solidFill>
                  <a:latin typeface="仿宋_GB2312" pitchFamily="49" charset="-122"/>
                </a:rPr>
                <a:t>技 术</a:t>
              </a:r>
            </a:p>
          </p:txBody>
        </p:sp>
        <p:sp>
          <p:nvSpPr>
            <p:cNvPr id="251971" name="Text Box 1091"/>
            <p:cNvSpPr txBox="1">
              <a:spLocks noChangeArrowheads="1"/>
            </p:cNvSpPr>
            <p:nvPr/>
          </p:nvSpPr>
          <p:spPr bwMode="auto">
            <a:xfrm>
              <a:off x="1526" y="1878"/>
              <a:ext cx="488" cy="45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1800" b="1">
                  <a:solidFill>
                    <a:srgbClr val="008000"/>
                  </a:solidFill>
                  <a:latin typeface="仿宋_GB2312" pitchFamily="49" charset="-122"/>
                </a:rPr>
                <a:t>分 配</a:t>
              </a:r>
            </a:p>
            <a:p>
              <a:pPr eaLnBrk="0" hangingPunct="0">
                <a:defRPr/>
              </a:pPr>
              <a:r>
                <a:rPr kumimoji="0" lang="zh-CN" altLang="en-US" sz="1800" b="1">
                  <a:solidFill>
                    <a:srgbClr val="008000"/>
                  </a:solidFill>
                  <a:latin typeface="仿宋_GB2312" pitchFamily="49" charset="-122"/>
                </a:rPr>
                <a:t>算 法</a:t>
              </a:r>
            </a:p>
          </p:txBody>
        </p:sp>
        <p:sp>
          <p:nvSpPr>
            <p:cNvPr id="251972" name="Line 1092"/>
            <p:cNvSpPr>
              <a:spLocks noChangeShapeType="1"/>
            </p:cNvSpPr>
            <p:nvPr/>
          </p:nvSpPr>
          <p:spPr bwMode="auto">
            <a:xfrm>
              <a:off x="955" y="1577"/>
              <a:ext cx="1549"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1973" name="Line 1093"/>
            <p:cNvSpPr>
              <a:spLocks noChangeShapeType="1"/>
            </p:cNvSpPr>
            <p:nvPr/>
          </p:nvSpPr>
          <p:spPr bwMode="auto">
            <a:xfrm>
              <a:off x="955" y="1577"/>
              <a:ext cx="0" cy="30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1974" name="Line 1094"/>
            <p:cNvSpPr>
              <a:spLocks noChangeShapeType="1"/>
            </p:cNvSpPr>
            <p:nvPr/>
          </p:nvSpPr>
          <p:spPr bwMode="auto">
            <a:xfrm>
              <a:off x="1770" y="1577"/>
              <a:ext cx="0" cy="30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1975" name="Line 1095"/>
            <p:cNvSpPr>
              <a:spLocks noChangeShapeType="1"/>
            </p:cNvSpPr>
            <p:nvPr/>
          </p:nvSpPr>
          <p:spPr bwMode="auto">
            <a:xfrm>
              <a:off x="1362" y="1276"/>
              <a:ext cx="0" cy="301"/>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1976" name="AutoShape 1096"/>
            <p:cNvSpPr>
              <a:spLocks/>
            </p:cNvSpPr>
            <p:nvPr/>
          </p:nvSpPr>
          <p:spPr bwMode="auto">
            <a:xfrm rot="-16200000">
              <a:off x="803" y="2155"/>
              <a:ext cx="301" cy="653"/>
            </a:xfrm>
            <a:prstGeom prst="leftBrace">
              <a:avLst>
                <a:gd name="adj1" fmla="val 18019"/>
                <a:gd name="adj2" fmla="val 500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1977" name="AutoShape 1097"/>
            <p:cNvSpPr>
              <a:spLocks/>
            </p:cNvSpPr>
            <p:nvPr/>
          </p:nvSpPr>
          <p:spPr bwMode="auto">
            <a:xfrm rot="-16200000">
              <a:off x="1582" y="2279"/>
              <a:ext cx="301" cy="401"/>
            </a:xfrm>
            <a:prstGeom prst="leftBrace">
              <a:avLst>
                <a:gd name="adj1" fmla="val 11231"/>
                <a:gd name="adj2" fmla="val 500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1978" name="Text Box 1098"/>
            <p:cNvSpPr txBox="1">
              <a:spLocks noChangeArrowheads="1"/>
            </p:cNvSpPr>
            <p:nvPr/>
          </p:nvSpPr>
          <p:spPr bwMode="auto">
            <a:xfrm>
              <a:off x="384" y="2633"/>
              <a:ext cx="326" cy="1055"/>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静态分配</a:t>
              </a:r>
            </a:p>
          </p:txBody>
        </p:sp>
        <p:sp>
          <p:nvSpPr>
            <p:cNvPr id="251979" name="Text Box 1099"/>
            <p:cNvSpPr txBox="1">
              <a:spLocks noChangeArrowheads="1"/>
            </p:cNvSpPr>
            <p:nvPr/>
          </p:nvSpPr>
          <p:spPr bwMode="auto">
            <a:xfrm>
              <a:off x="726" y="2633"/>
              <a:ext cx="327" cy="106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动态分配</a:t>
              </a:r>
            </a:p>
          </p:txBody>
        </p:sp>
        <p:sp>
          <p:nvSpPr>
            <p:cNvPr id="251980" name="Text Box 1100"/>
            <p:cNvSpPr txBox="1">
              <a:spLocks noChangeArrowheads="1"/>
            </p:cNvSpPr>
            <p:nvPr/>
          </p:nvSpPr>
          <p:spPr bwMode="auto">
            <a:xfrm>
              <a:off x="1068" y="2633"/>
              <a:ext cx="304" cy="1070"/>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虚拟分配</a:t>
              </a:r>
            </a:p>
            <a:p>
              <a:pPr eaLnBrk="0" hangingPunct="0">
                <a:defRPr/>
              </a:pPr>
              <a:endParaRPr kumimoji="0" lang="zh-CN" altLang="en-US" b="1">
                <a:solidFill>
                  <a:srgbClr val="008000"/>
                </a:solidFill>
                <a:latin typeface="仿宋_GB2312" pitchFamily="49" charset="-122"/>
              </a:endParaRPr>
            </a:p>
            <a:p>
              <a:pPr eaLnBrk="0" hangingPunct="0">
                <a:defRPr/>
              </a:pPr>
              <a:endParaRPr kumimoji="0" lang="zh-CN" altLang="en-US" sz="1600" b="1">
                <a:solidFill>
                  <a:srgbClr val="008000"/>
                </a:solidFill>
                <a:latin typeface="仿宋_GB2312" pitchFamily="49" charset="-122"/>
              </a:endParaRPr>
            </a:p>
            <a:p>
              <a:pPr eaLnBrk="0" hangingPunct="0">
                <a:defRPr/>
              </a:pPr>
              <a:endParaRPr kumimoji="0" lang="zh-CN" altLang="en-US" sz="1600" b="1">
                <a:solidFill>
                  <a:srgbClr val="008000"/>
                </a:solidFill>
                <a:latin typeface="仿宋_GB2312" pitchFamily="49" charset="-122"/>
              </a:endParaRPr>
            </a:p>
            <a:p>
              <a:pPr eaLnBrk="0" hangingPunct="0">
                <a:defRPr/>
              </a:pPr>
              <a:endParaRPr kumimoji="0" lang="en-US" altLang="zh-CN" sz="1600" b="1">
                <a:solidFill>
                  <a:srgbClr val="008000"/>
                </a:solidFill>
                <a:latin typeface="仿宋_GB2312" pitchFamily="49" charset="-122"/>
              </a:endParaRPr>
            </a:p>
          </p:txBody>
        </p:sp>
        <p:sp>
          <p:nvSpPr>
            <p:cNvPr id="251981" name="Text Box 1101"/>
            <p:cNvSpPr txBox="1">
              <a:spLocks noChangeArrowheads="1"/>
            </p:cNvSpPr>
            <p:nvPr/>
          </p:nvSpPr>
          <p:spPr bwMode="auto">
            <a:xfrm>
              <a:off x="1444" y="2633"/>
              <a:ext cx="244" cy="106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先来先服务</a:t>
              </a:r>
            </a:p>
          </p:txBody>
        </p:sp>
        <p:sp>
          <p:nvSpPr>
            <p:cNvPr id="251982" name="Text Box 1102"/>
            <p:cNvSpPr txBox="1">
              <a:spLocks noChangeArrowheads="1"/>
            </p:cNvSpPr>
            <p:nvPr/>
          </p:nvSpPr>
          <p:spPr bwMode="auto">
            <a:xfrm>
              <a:off x="2259" y="1878"/>
              <a:ext cx="488" cy="45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1800" b="1">
                  <a:solidFill>
                    <a:srgbClr val="008000"/>
                  </a:solidFill>
                  <a:latin typeface="仿宋_GB2312" pitchFamily="49" charset="-122"/>
                </a:rPr>
                <a:t>数 据</a:t>
              </a:r>
            </a:p>
            <a:p>
              <a:pPr eaLnBrk="0" hangingPunct="0">
                <a:defRPr/>
              </a:pPr>
              <a:r>
                <a:rPr kumimoji="0" lang="zh-CN" altLang="en-US" sz="1800" b="1">
                  <a:solidFill>
                    <a:srgbClr val="008000"/>
                  </a:solidFill>
                  <a:latin typeface="仿宋_GB2312" pitchFamily="49" charset="-122"/>
                </a:rPr>
                <a:t>结 构</a:t>
              </a:r>
            </a:p>
          </p:txBody>
        </p:sp>
        <p:sp>
          <p:nvSpPr>
            <p:cNvPr id="251983" name="Line 1103"/>
            <p:cNvSpPr>
              <a:spLocks noChangeShapeType="1"/>
            </p:cNvSpPr>
            <p:nvPr/>
          </p:nvSpPr>
          <p:spPr bwMode="auto">
            <a:xfrm>
              <a:off x="2503" y="1577"/>
              <a:ext cx="0" cy="30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1984" name="AutoShape 1104"/>
            <p:cNvSpPr>
              <a:spLocks/>
            </p:cNvSpPr>
            <p:nvPr/>
          </p:nvSpPr>
          <p:spPr bwMode="auto">
            <a:xfrm rot="-16200000">
              <a:off x="2517" y="2022"/>
              <a:ext cx="293" cy="912"/>
            </a:xfrm>
            <a:prstGeom prst="leftBrace">
              <a:avLst>
                <a:gd name="adj1" fmla="val 25939"/>
                <a:gd name="adj2" fmla="val 500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1985" name="Text Box 1105"/>
            <p:cNvSpPr txBox="1">
              <a:spLocks noChangeArrowheads="1"/>
            </p:cNvSpPr>
            <p:nvPr/>
          </p:nvSpPr>
          <p:spPr bwMode="auto">
            <a:xfrm>
              <a:off x="2041" y="2624"/>
              <a:ext cx="791" cy="92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1600" b="1" dirty="0">
                  <a:solidFill>
                    <a:srgbClr val="008000"/>
                  </a:solidFill>
                  <a:latin typeface="仿宋_GB2312" pitchFamily="49" charset="-122"/>
                </a:rPr>
                <a:t>系统设备表</a:t>
              </a:r>
            </a:p>
            <a:p>
              <a:pPr eaLnBrk="0" hangingPunct="0">
                <a:defRPr/>
              </a:pPr>
              <a:r>
                <a:rPr kumimoji="0" lang="zh-CN" altLang="en-US" sz="1600" b="1" dirty="0">
                  <a:solidFill>
                    <a:srgbClr val="008000"/>
                  </a:solidFill>
                  <a:latin typeface="仿宋_GB2312" pitchFamily="49" charset="-122"/>
                </a:rPr>
                <a:t>设备控制表</a:t>
              </a:r>
            </a:p>
            <a:p>
              <a:pPr eaLnBrk="0" hangingPunct="0">
                <a:defRPr/>
              </a:pPr>
              <a:r>
                <a:rPr kumimoji="0" lang="zh-CN" altLang="en-US" sz="1600" b="1" dirty="0">
                  <a:solidFill>
                    <a:srgbClr val="008000"/>
                  </a:solidFill>
                  <a:latin typeface="仿宋_GB2312" pitchFamily="49" charset="-122"/>
                </a:rPr>
                <a:t>控制器控制表</a:t>
              </a:r>
            </a:p>
            <a:p>
              <a:pPr eaLnBrk="0" hangingPunct="0">
                <a:defRPr/>
              </a:pPr>
              <a:r>
                <a:rPr kumimoji="0" lang="zh-CN" altLang="en-US" sz="1600" b="1" dirty="0">
                  <a:solidFill>
                    <a:srgbClr val="008000"/>
                  </a:solidFill>
                  <a:latin typeface="仿宋_GB2312" pitchFamily="49" charset="-122"/>
                </a:rPr>
                <a:t>通道控制表</a:t>
              </a:r>
            </a:p>
          </p:txBody>
        </p:sp>
        <p:sp>
          <p:nvSpPr>
            <p:cNvPr id="251986" name="Text Box 1106"/>
            <p:cNvSpPr txBox="1">
              <a:spLocks noChangeArrowheads="1"/>
            </p:cNvSpPr>
            <p:nvPr/>
          </p:nvSpPr>
          <p:spPr bwMode="auto">
            <a:xfrm>
              <a:off x="2837" y="2684"/>
              <a:ext cx="667" cy="532"/>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1800" b="1">
                  <a:solidFill>
                    <a:srgbClr val="008000"/>
                  </a:solidFill>
                  <a:latin typeface="仿宋_GB2312" pitchFamily="49" charset="-122"/>
                </a:rPr>
                <a:t>设备类表</a:t>
              </a:r>
            </a:p>
            <a:p>
              <a:pPr eaLnBrk="0" hangingPunct="0">
                <a:defRPr/>
              </a:pPr>
              <a:r>
                <a:rPr kumimoji="0" lang="zh-CN" altLang="en-US" sz="1800" b="1">
                  <a:solidFill>
                    <a:srgbClr val="008000"/>
                  </a:solidFill>
                  <a:latin typeface="仿宋_GB2312" pitchFamily="49" charset="-122"/>
                </a:rPr>
                <a:t>设备表</a:t>
              </a:r>
            </a:p>
            <a:p>
              <a:pPr eaLnBrk="0" hangingPunct="0">
                <a:defRPr/>
              </a:pPr>
              <a:endParaRPr kumimoji="0" lang="en-US" altLang="zh-CN" sz="1800" b="1">
                <a:solidFill>
                  <a:srgbClr val="008000"/>
                </a:solidFill>
                <a:latin typeface="仿宋_GB2312" pitchFamily="49" charset="-122"/>
              </a:endParaRPr>
            </a:p>
          </p:txBody>
        </p:sp>
        <p:sp>
          <p:nvSpPr>
            <p:cNvPr id="251987" name="Line 1107"/>
            <p:cNvSpPr>
              <a:spLocks noChangeShapeType="1"/>
            </p:cNvSpPr>
            <p:nvPr/>
          </p:nvSpPr>
          <p:spPr bwMode="auto">
            <a:xfrm flipV="1">
              <a:off x="1149" y="3504"/>
              <a:ext cx="0" cy="411"/>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1988" name="Text Box 1108"/>
            <p:cNvSpPr txBox="1">
              <a:spLocks noChangeArrowheads="1"/>
            </p:cNvSpPr>
            <p:nvPr/>
          </p:nvSpPr>
          <p:spPr bwMode="auto">
            <a:xfrm>
              <a:off x="816" y="3936"/>
              <a:ext cx="768" cy="24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1600" b="1">
                  <a:solidFill>
                    <a:srgbClr val="008000"/>
                  </a:solidFill>
                  <a:latin typeface="仿宋_GB2312" pitchFamily="49" charset="-122"/>
                </a:rPr>
                <a:t>SPOOLing</a:t>
              </a:r>
            </a:p>
            <a:p>
              <a:pPr eaLnBrk="0" hangingPunct="0">
                <a:defRPr/>
              </a:pPr>
              <a:endParaRPr kumimoji="0" lang="en-US" altLang="zh-CN" sz="1600" b="1">
                <a:solidFill>
                  <a:srgbClr val="008000"/>
                </a:solidFill>
                <a:latin typeface="仿宋_GB2312" pitchFamily="49" charset="-122"/>
              </a:endParaRPr>
            </a:p>
          </p:txBody>
        </p:sp>
        <p:sp>
          <p:nvSpPr>
            <p:cNvPr id="251989" name="Text Box 1109"/>
            <p:cNvSpPr txBox="1">
              <a:spLocks noChangeArrowheads="1"/>
            </p:cNvSpPr>
            <p:nvPr/>
          </p:nvSpPr>
          <p:spPr bwMode="auto">
            <a:xfrm>
              <a:off x="1772" y="2624"/>
              <a:ext cx="244" cy="1072"/>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高优先服务</a:t>
              </a:r>
            </a:p>
          </p:txBody>
        </p:sp>
      </p:grpSp>
      <p:sp>
        <p:nvSpPr>
          <p:cNvPr id="70661" name="内容占位符 42"/>
          <p:cNvSpPr>
            <a:spLocks noGrp="1"/>
          </p:cNvSpPr>
          <p:nvPr>
            <p:ph idx="1"/>
          </p:nvPr>
        </p:nvSpPr>
        <p:spPr>
          <a:xfrm>
            <a:off x="685800" y="1981200"/>
            <a:ext cx="7772400" cy="4760913"/>
          </a:xfrm>
        </p:spPr>
        <p:txBody>
          <a:bodyPr/>
          <a:lstStyle/>
          <a:p>
            <a:pPr>
              <a:buFontTx/>
              <a:buNone/>
            </a:pPr>
            <a:r>
              <a:rPr lang="en-US" altLang="zh-CN" smtClean="0"/>
              <a:t> </a:t>
            </a:r>
            <a:endParaRPr lang="zh-CN" altLang="en-US" smtClean="0"/>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3048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grpSp>
        <p:nvGrpSpPr>
          <p:cNvPr id="71683" name="Group 40"/>
          <p:cNvGrpSpPr>
            <a:grpSpLocks/>
          </p:cNvGrpSpPr>
          <p:nvPr/>
        </p:nvGrpSpPr>
        <p:grpSpPr bwMode="auto">
          <a:xfrm>
            <a:off x="1752600" y="1371600"/>
            <a:ext cx="5943600" cy="4895850"/>
            <a:chOff x="1104" y="986"/>
            <a:chExt cx="3744" cy="3084"/>
          </a:xfrm>
        </p:grpSpPr>
        <p:sp>
          <p:nvSpPr>
            <p:cNvPr id="252951" name="Text Box 23"/>
            <p:cNvSpPr txBox="1">
              <a:spLocks noChangeArrowheads="1"/>
            </p:cNvSpPr>
            <p:nvPr/>
          </p:nvSpPr>
          <p:spPr bwMode="auto">
            <a:xfrm>
              <a:off x="2569" y="986"/>
              <a:ext cx="1140" cy="550"/>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缓冲技术</a:t>
              </a:r>
            </a:p>
          </p:txBody>
        </p:sp>
        <p:sp>
          <p:nvSpPr>
            <p:cNvPr id="252952" name="Text Box 24"/>
            <p:cNvSpPr txBox="1">
              <a:spLocks noChangeArrowheads="1"/>
            </p:cNvSpPr>
            <p:nvPr/>
          </p:nvSpPr>
          <p:spPr bwMode="auto">
            <a:xfrm>
              <a:off x="1755" y="2131"/>
              <a:ext cx="977" cy="41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目 的</a:t>
              </a:r>
            </a:p>
          </p:txBody>
        </p:sp>
        <p:sp>
          <p:nvSpPr>
            <p:cNvPr id="252953" name="Text Box 25"/>
            <p:cNvSpPr txBox="1">
              <a:spLocks noChangeArrowheads="1"/>
            </p:cNvSpPr>
            <p:nvPr/>
          </p:nvSpPr>
          <p:spPr bwMode="auto">
            <a:xfrm>
              <a:off x="3546" y="2131"/>
              <a:ext cx="976" cy="413"/>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分 类</a:t>
              </a:r>
            </a:p>
          </p:txBody>
        </p:sp>
        <p:sp>
          <p:nvSpPr>
            <p:cNvPr id="252954" name="Line 26"/>
            <p:cNvSpPr>
              <a:spLocks noChangeShapeType="1"/>
            </p:cNvSpPr>
            <p:nvPr/>
          </p:nvSpPr>
          <p:spPr bwMode="auto">
            <a:xfrm>
              <a:off x="2243" y="1824"/>
              <a:ext cx="1791" cy="0"/>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2955" name="Line 27"/>
            <p:cNvSpPr>
              <a:spLocks noChangeShapeType="1"/>
            </p:cNvSpPr>
            <p:nvPr/>
          </p:nvSpPr>
          <p:spPr bwMode="auto">
            <a:xfrm>
              <a:off x="2243" y="1837"/>
              <a:ext cx="0" cy="275"/>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2956" name="Line 28"/>
            <p:cNvSpPr>
              <a:spLocks noChangeShapeType="1"/>
            </p:cNvSpPr>
            <p:nvPr/>
          </p:nvSpPr>
          <p:spPr bwMode="auto">
            <a:xfrm>
              <a:off x="4034" y="1837"/>
              <a:ext cx="0" cy="275"/>
            </a:xfrm>
            <a:prstGeom prst="line">
              <a:avLst/>
            </a:prstGeom>
            <a:noFill/>
            <a:ln w="9525">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p>
          </p:txBody>
        </p:sp>
        <p:sp>
          <p:nvSpPr>
            <p:cNvPr id="252957" name="Line 29"/>
            <p:cNvSpPr>
              <a:spLocks noChangeShapeType="1"/>
            </p:cNvSpPr>
            <p:nvPr/>
          </p:nvSpPr>
          <p:spPr bwMode="auto">
            <a:xfrm>
              <a:off x="3057" y="1549"/>
              <a:ext cx="0" cy="275"/>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2958" name="AutoShape 30"/>
            <p:cNvSpPr>
              <a:spLocks/>
            </p:cNvSpPr>
            <p:nvPr/>
          </p:nvSpPr>
          <p:spPr bwMode="auto">
            <a:xfrm rot="-16200000">
              <a:off x="2106" y="2043"/>
              <a:ext cx="275" cy="1303"/>
            </a:xfrm>
            <a:prstGeom prst="leftBrace">
              <a:avLst>
                <a:gd name="adj1" fmla="val 39485"/>
                <a:gd name="adj2" fmla="val 500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2959" name="AutoShape 31"/>
            <p:cNvSpPr>
              <a:spLocks/>
            </p:cNvSpPr>
            <p:nvPr/>
          </p:nvSpPr>
          <p:spPr bwMode="auto">
            <a:xfrm rot="-16200000">
              <a:off x="3897" y="2043"/>
              <a:ext cx="275" cy="1302"/>
            </a:xfrm>
            <a:prstGeom prst="leftBrace">
              <a:avLst>
                <a:gd name="adj1" fmla="val 39455"/>
                <a:gd name="adj2" fmla="val 50000"/>
              </a:avLst>
            </a:prstGeom>
            <a:solidFill>
              <a:srgbClr val="CCFFCC"/>
            </a:solid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252960" name="Text Box 32"/>
            <p:cNvSpPr txBox="1">
              <a:spLocks noChangeArrowheads="1"/>
            </p:cNvSpPr>
            <p:nvPr/>
          </p:nvSpPr>
          <p:spPr bwMode="auto">
            <a:xfrm>
              <a:off x="1104" y="2832"/>
              <a:ext cx="651" cy="1185"/>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减少内外交换次数</a:t>
              </a:r>
            </a:p>
          </p:txBody>
        </p:sp>
        <p:sp>
          <p:nvSpPr>
            <p:cNvPr id="252961" name="Text Box 33"/>
            <p:cNvSpPr txBox="1">
              <a:spLocks noChangeArrowheads="1"/>
            </p:cNvSpPr>
            <p:nvPr/>
          </p:nvSpPr>
          <p:spPr bwMode="auto">
            <a:xfrm>
              <a:off x="1755" y="2832"/>
              <a:ext cx="651"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匹配</a:t>
              </a:r>
              <a:r>
                <a:rPr kumimoji="0" lang="en-US" altLang="zh-CN" sz="2400" b="1">
                  <a:solidFill>
                    <a:srgbClr val="008000"/>
                  </a:solidFill>
                  <a:latin typeface="仿宋_GB2312" pitchFamily="49" charset="-122"/>
                </a:rPr>
                <a:t>CPU</a:t>
              </a:r>
              <a:r>
                <a:rPr kumimoji="0" lang="zh-CN" altLang="en-US" sz="2400" b="1">
                  <a:solidFill>
                    <a:srgbClr val="008000"/>
                  </a:solidFill>
                  <a:latin typeface="仿宋_GB2312" pitchFamily="49" charset="-122"/>
                </a:rPr>
                <a:t>与设备速度</a:t>
              </a:r>
            </a:p>
          </p:txBody>
        </p:sp>
        <p:sp>
          <p:nvSpPr>
            <p:cNvPr id="252962" name="Text Box 34"/>
            <p:cNvSpPr txBox="1">
              <a:spLocks noChangeArrowheads="1"/>
            </p:cNvSpPr>
            <p:nvPr/>
          </p:nvSpPr>
          <p:spPr bwMode="auto">
            <a:xfrm>
              <a:off x="2406" y="2832"/>
              <a:ext cx="651"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提高</a:t>
              </a:r>
              <a:r>
                <a:rPr kumimoji="0" lang="en-US" altLang="zh-CN" sz="2400" b="1">
                  <a:solidFill>
                    <a:srgbClr val="008000"/>
                  </a:solidFill>
                  <a:latin typeface="仿宋_GB2312" pitchFamily="49" charset="-122"/>
                </a:rPr>
                <a:t>CPU</a:t>
              </a:r>
              <a:r>
                <a:rPr kumimoji="0" lang="zh-CN" altLang="en-US" sz="2400" b="1">
                  <a:solidFill>
                    <a:srgbClr val="008000"/>
                  </a:solidFill>
                  <a:latin typeface="仿宋_GB2312" pitchFamily="49" charset="-122"/>
                </a:rPr>
                <a:t>与设备并行性</a:t>
              </a:r>
            </a:p>
          </p:txBody>
        </p:sp>
        <p:sp>
          <p:nvSpPr>
            <p:cNvPr id="252963" name="Text Box 35"/>
            <p:cNvSpPr txBox="1">
              <a:spLocks noChangeArrowheads="1"/>
            </p:cNvSpPr>
            <p:nvPr/>
          </p:nvSpPr>
          <p:spPr bwMode="auto">
            <a:xfrm>
              <a:off x="3057" y="2832"/>
              <a:ext cx="489"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单</a:t>
              </a:r>
            </a:p>
            <a:p>
              <a:pPr eaLnBrk="0" hangingPunct="0">
                <a:defRPr/>
              </a:pPr>
              <a:r>
                <a:rPr kumimoji="0" lang="zh-CN" altLang="en-US" sz="2400" b="1">
                  <a:solidFill>
                    <a:srgbClr val="008000"/>
                  </a:solidFill>
                  <a:latin typeface="仿宋_GB2312" pitchFamily="49" charset="-122"/>
                </a:rPr>
                <a:t>缓</a:t>
              </a:r>
            </a:p>
            <a:p>
              <a:pPr eaLnBrk="0" hangingPunct="0">
                <a:defRPr/>
              </a:pPr>
              <a:r>
                <a:rPr kumimoji="0" lang="zh-CN" altLang="en-US" sz="2400" b="1">
                  <a:solidFill>
                    <a:srgbClr val="008000"/>
                  </a:solidFill>
                  <a:latin typeface="仿宋_GB2312" pitchFamily="49" charset="-122"/>
                </a:rPr>
                <a:t>冲</a:t>
              </a:r>
            </a:p>
          </p:txBody>
        </p:sp>
        <p:sp>
          <p:nvSpPr>
            <p:cNvPr id="252964" name="Text Box 36"/>
            <p:cNvSpPr txBox="1">
              <a:spLocks noChangeArrowheads="1"/>
            </p:cNvSpPr>
            <p:nvPr/>
          </p:nvSpPr>
          <p:spPr bwMode="auto">
            <a:xfrm>
              <a:off x="3479" y="2832"/>
              <a:ext cx="409"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双</a:t>
              </a:r>
            </a:p>
            <a:p>
              <a:pPr eaLnBrk="0" hangingPunct="0">
                <a:defRPr/>
              </a:pPr>
              <a:r>
                <a:rPr kumimoji="0" lang="zh-CN" altLang="en-US" sz="2400" b="1">
                  <a:solidFill>
                    <a:srgbClr val="008000"/>
                  </a:solidFill>
                  <a:latin typeface="仿宋_GB2312" pitchFamily="49" charset="-122"/>
                </a:rPr>
                <a:t>缓</a:t>
              </a:r>
            </a:p>
            <a:p>
              <a:pPr eaLnBrk="0" hangingPunct="0">
                <a:defRPr/>
              </a:pPr>
              <a:r>
                <a:rPr kumimoji="0" lang="zh-CN" altLang="en-US" sz="2400" b="1">
                  <a:solidFill>
                    <a:srgbClr val="008000"/>
                  </a:solidFill>
                  <a:latin typeface="仿宋_GB2312" pitchFamily="49" charset="-122"/>
                </a:rPr>
                <a:t>冲</a:t>
              </a:r>
            </a:p>
          </p:txBody>
        </p:sp>
        <p:sp>
          <p:nvSpPr>
            <p:cNvPr id="252965" name="Text Box 37"/>
            <p:cNvSpPr txBox="1">
              <a:spLocks noChangeArrowheads="1"/>
            </p:cNvSpPr>
            <p:nvPr/>
          </p:nvSpPr>
          <p:spPr bwMode="auto">
            <a:xfrm>
              <a:off x="3871" y="2832"/>
              <a:ext cx="489"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循环</a:t>
              </a:r>
            </a:p>
            <a:p>
              <a:pPr eaLnBrk="0" hangingPunct="0">
                <a:defRPr/>
              </a:pPr>
              <a:r>
                <a:rPr kumimoji="0" lang="zh-CN" altLang="en-US" sz="2400" b="1">
                  <a:solidFill>
                    <a:srgbClr val="008000"/>
                  </a:solidFill>
                  <a:latin typeface="仿宋_GB2312" pitchFamily="49" charset="-122"/>
                </a:rPr>
                <a:t>缓</a:t>
              </a:r>
            </a:p>
            <a:p>
              <a:pPr eaLnBrk="0" hangingPunct="0">
                <a:defRPr/>
              </a:pPr>
              <a:r>
                <a:rPr kumimoji="0" lang="zh-CN" altLang="en-US" sz="2400" b="1">
                  <a:solidFill>
                    <a:srgbClr val="008000"/>
                  </a:solidFill>
                  <a:latin typeface="仿宋_GB2312" pitchFamily="49" charset="-122"/>
                </a:rPr>
                <a:t>冲</a:t>
              </a:r>
            </a:p>
          </p:txBody>
        </p:sp>
        <p:sp>
          <p:nvSpPr>
            <p:cNvPr id="252966" name="Text Box 38"/>
            <p:cNvSpPr txBox="1">
              <a:spLocks noChangeArrowheads="1"/>
            </p:cNvSpPr>
            <p:nvPr/>
          </p:nvSpPr>
          <p:spPr bwMode="auto">
            <a:xfrm>
              <a:off x="4360" y="2832"/>
              <a:ext cx="488" cy="1238"/>
            </a:xfrm>
            <a:prstGeom prst="rect">
              <a:avLst/>
            </a:prstGeom>
            <a:solidFill>
              <a:srgbClr val="CCFFCC"/>
            </a:solidFill>
            <a:ln w="9525">
              <a:no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缓</a:t>
              </a:r>
            </a:p>
            <a:p>
              <a:pPr eaLnBrk="0" hangingPunct="0">
                <a:defRPr/>
              </a:pPr>
              <a:r>
                <a:rPr kumimoji="0" lang="zh-CN" altLang="en-US" sz="2400" b="1">
                  <a:solidFill>
                    <a:srgbClr val="008000"/>
                  </a:solidFill>
                  <a:latin typeface="仿宋_GB2312" pitchFamily="49" charset="-122"/>
                </a:rPr>
                <a:t>冲</a:t>
              </a:r>
            </a:p>
            <a:p>
              <a:pPr eaLnBrk="0" hangingPunct="0">
                <a:defRPr/>
              </a:pPr>
              <a:r>
                <a:rPr kumimoji="0" lang="zh-CN" altLang="en-US" sz="2400" b="1">
                  <a:solidFill>
                    <a:srgbClr val="008000"/>
                  </a:solidFill>
                  <a:latin typeface="仿宋_GB2312" pitchFamily="49" charset="-122"/>
                </a:rPr>
                <a:t>池</a:t>
              </a:r>
            </a:p>
          </p:txBody>
        </p:sp>
      </p:grpSp>
      <p:sp>
        <p:nvSpPr>
          <p:cNvPr id="71684" name="内容占位符 20"/>
          <p:cNvSpPr>
            <a:spLocks noGrp="1"/>
          </p:cNvSpPr>
          <p:nvPr>
            <p:ph idx="1"/>
          </p:nvPr>
        </p:nvSpPr>
        <p:spPr/>
        <p:txBody>
          <a:bodyPr/>
          <a:lstStyle/>
          <a:p>
            <a:pPr>
              <a:buFontTx/>
              <a:buNone/>
            </a:pPr>
            <a:r>
              <a:rPr lang="en-US" altLang="zh-CN" smtClean="0"/>
              <a:t>  </a:t>
            </a:r>
            <a:endParaRPr lang="zh-CN" altLang="en-US" smtClean="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3048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(4)</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440325" name="Text Box 5"/>
          <p:cNvSpPr txBox="1">
            <a:spLocks noChangeArrowheads="1"/>
          </p:cNvSpPr>
          <p:nvPr/>
        </p:nvSpPr>
        <p:spPr bwMode="auto">
          <a:xfrm>
            <a:off x="2679700" y="1477963"/>
            <a:ext cx="2197100" cy="6508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磁盘驱动调度</a:t>
            </a:r>
          </a:p>
        </p:txBody>
      </p:sp>
      <p:sp>
        <p:nvSpPr>
          <p:cNvPr id="440326" name="Text Box 6"/>
          <p:cNvSpPr txBox="1">
            <a:spLocks noChangeArrowheads="1"/>
          </p:cNvSpPr>
          <p:nvPr/>
        </p:nvSpPr>
        <p:spPr bwMode="auto">
          <a:xfrm>
            <a:off x="1362075" y="2562225"/>
            <a:ext cx="1098550" cy="6508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目的</a:t>
            </a:r>
          </a:p>
        </p:txBody>
      </p:sp>
      <p:sp>
        <p:nvSpPr>
          <p:cNvPr id="440327" name="Text Box 7"/>
          <p:cNvSpPr txBox="1">
            <a:spLocks noChangeArrowheads="1"/>
          </p:cNvSpPr>
          <p:nvPr/>
        </p:nvSpPr>
        <p:spPr bwMode="auto">
          <a:xfrm>
            <a:off x="5095875" y="2562225"/>
            <a:ext cx="1098550" cy="65087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算法</a:t>
            </a:r>
          </a:p>
        </p:txBody>
      </p:sp>
      <p:sp>
        <p:nvSpPr>
          <p:cNvPr id="440328" name="Line 8"/>
          <p:cNvSpPr>
            <a:spLocks noChangeShapeType="1"/>
          </p:cNvSpPr>
          <p:nvPr/>
        </p:nvSpPr>
        <p:spPr bwMode="auto">
          <a:xfrm>
            <a:off x="1801813" y="3213100"/>
            <a:ext cx="0" cy="433388"/>
          </a:xfrm>
          <a:prstGeom prst="line">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40329" name="Text Box 9"/>
          <p:cNvSpPr txBox="1">
            <a:spLocks noChangeArrowheads="1"/>
          </p:cNvSpPr>
          <p:nvPr/>
        </p:nvSpPr>
        <p:spPr bwMode="auto">
          <a:xfrm>
            <a:off x="1143000" y="3646488"/>
            <a:ext cx="1317625" cy="1951037"/>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缩短若干请求的总服务时间</a:t>
            </a:r>
          </a:p>
        </p:txBody>
      </p:sp>
      <p:sp>
        <p:nvSpPr>
          <p:cNvPr id="440330" name="Text Box 10"/>
          <p:cNvSpPr txBox="1">
            <a:spLocks noChangeArrowheads="1"/>
          </p:cNvSpPr>
          <p:nvPr/>
        </p:nvSpPr>
        <p:spPr bwMode="auto">
          <a:xfrm>
            <a:off x="3559175" y="3646488"/>
            <a:ext cx="658813" cy="21685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短查找优先</a:t>
            </a:r>
          </a:p>
        </p:txBody>
      </p:sp>
      <p:sp>
        <p:nvSpPr>
          <p:cNvPr id="440331" name="Text Box 11"/>
          <p:cNvSpPr txBox="1">
            <a:spLocks noChangeArrowheads="1"/>
          </p:cNvSpPr>
          <p:nvPr/>
        </p:nvSpPr>
        <p:spPr bwMode="auto">
          <a:xfrm>
            <a:off x="4437063" y="3646488"/>
            <a:ext cx="658812" cy="21685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扫描调度</a:t>
            </a:r>
          </a:p>
        </p:txBody>
      </p:sp>
      <p:sp>
        <p:nvSpPr>
          <p:cNvPr id="440332" name="Text Box 12"/>
          <p:cNvSpPr txBox="1">
            <a:spLocks noChangeArrowheads="1"/>
          </p:cNvSpPr>
          <p:nvPr/>
        </p:nvSpPr>
        <p:spPr bwMode="auto">
          <a:xfrm>
            <a:off x="5316538" y="3646488"/>
            <a:ext cx="658812" cy="23844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en-US" altLang="zh-CN" sz="2400" b="1">
                <a:solidFill>
                  <a:srgbClr val="008000"/>
                </a:solidFill>
                <a:latin typeface="仿宋_GB2312" pitchFamily="49" charset="-122"/>
              </a:rPr>
              <a:t>N</a:t>
            </a:r>
          </a:p>
          <a:p>
            <a:pPr eaLnBrk="0" hangingPunct="0">
              <a:defRPr/>
            </a:pPr>
            <a:r>
              <a:rPr kumimoji="0" lang="zh-CN" altLang="en-US" sz="2400" b="1">
                <a:solidFill>
                  <a:srgbClr val="008000"/>
                </a:solidFill>
                <a:latin typeface="仿宋_GB2312" pitchFamily="49" charset="-122"/>
              </a:rPr>
              <a:t>步扫描调度</a:t>
            </a:r>
          </a:p>
        </p:txBody>
      </p:sp>
      <p:sp>
        <p:nvSpPr>
          <p:cNvPr id="440333" name="Text Box 13"/>
          <p:cNvSpPr txBox="1">
            <a:spLocks noChangeArrowheads="1"/>
          </p:cNvSpPr>
          <p:nvPr/>
        </p:nvSpPr>
        <p:spPr bwMode="auto">
          <a:xfrm>
            <a:off x="7073900" y="3646488"/>
            <a:ext cx="658813" cy="23844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电梯调度</a:t>
            </a:r>
          </a:p>
        </p:txBody>
      </p:sp>
      <p:sp>
        <p:nvSpPr>
          <p:cNvPr id="440334" name="Text Box 14"/>
          <p:cNvSpPr txBox="1">
            <a:spLocks noChangeArrowheads="1"/>
          </p:cNvSpPr>
          <p:nvPr/>
        </p:nvSpPr>
        <p:spPr bwMode="auto">
          <a:xfrm>
            <a:off x="2679700" y="3646488"/>
            <a:ext cx="660400" cy="21685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先来先服务</a:t>
            </a:r>
          </a:p>
        </p:txBody>
      </p:sp>
      <p:sp>
        <p:nvSpPr>
          <p:cNvPr id="440335" name="Text Box 15"/>
          <p:cNvSpPr txBox="1">
            <a:spLocks noChangeArrowheads="1"/>
          </p:cNvSpPr>
          <p:nvPr/>
        </p:nvSpPr>
        <p:spPr bwMode="auto">
          <a:xfrm>
            <a:off x="6194425" y="3646488"/>
            <a:ext cx="658813" cy="2601912"/>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循环扫描调度</a:t>
            </a:r>
          </a:p>
        </p:txBody>
      </p:sp>
      <p:sp>
        <p:nvSpPr>
          <p:cNvPr id="440336" name="Text Box 16"/>
          <p:cNvSpPr txBox="1">
            <a:spLocks noChangeArrowheads="1"/>
          </p:cNvSpPr>
          <p:nvPr/>
        </p:nvSpPr>
        <p:spPr bwMode="auto">
          <a:xfrm>
            <a:off x="7951788" y="3646488"/>
            <a:ext cx="658812" cy="2384425"/>
          </a:xfrm>
          <a:prstGeom prst="rect">
            <a:avLst/>
          </a:pr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循环排序</a:t>
            </a:r>
          </a:p>
        </p:txBody>
      </p:sp>
      <p:sp>
        <p:nvSpPr>
          <p:cNvPr id="440337" name="AutoShape 17"/>
          <p:cNvSpPr>
            <a:spLocks/>
          </p:cNvSpPr>
          <p:nvPr/>
        </p:nvSpPr>
        <p:spPr bwMode="auto">
          <a:xfrm rot="5400000">
            <a:off x="5428457" y="904081"/>
            <a:ext cx="433388" cy="5051425"/>
          </a:xfrm>
          <a:prstGeom prst="leftBrace">
            <a:avLst>
              <a:gd name="adj1" fmla="val 97131"/>
              <a:gd name="adj2" fmla="val 50000"/>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440338" name="AutoShape 18"/>
          <p:cNvSpPr>
            <a:spLocks/>
          </p:cNvSpPr>
          <p:nvPr/>
        </p:nvSpPr>
        <p:spPr bwMode="auto">
          <a:xfrm rot="5400000">
            <a:off x="3452019" y="697707"/>
            <a:ext cx="433387" cy="3295650"/>
          </a:xfrm>
          <a:prstGeom prst="leftBrace">
            <a:avLst>
              <a:gd name="adj1" fmla="val 63370"/>
              <a:gd name="adj2" fmla="val 50000"/>
            </a:avLst>
          </a:prstGeom>
          <a:noFill/>
          <a:ln w="9525">
            <a:solidFill>
              <a:srgbClr val="000000"/>
            </a:solidFill>
            <a:round/>
            <a:headEnd/>
            <a:tailEnd/>
          </a:ln>
          <a:effectLst>
            <a:outerShdw dist="107763" dir="2700000" algn="ctr" rotWithShape="0">
              <a:srgbClr val="808080"/>
            </a:outerShdw>
          </a:effectLst>
        </p:spPr>
        <p:txBody>
          <a:bodyPr/>
          <a:lstStyle/>
          <a:p>
            <a:pPr>
              <a:defRPr/>
            </a:pPr>
            <a:endParaRPr lang="zh-CN" altLang="en-US"/>
          </a:p>
        </p:txBody>
      </p:sp>
      <p:sp>
        <p:nvSpPr>
          <p:cNvPr id="72721" name="内容占位符 17"/>
          <p:cNvSpPr>
            <a:spLocks noGrp="1"/>
          </p:cNvSpPr>
          <p:nvPr>
            <p:ph idx="1"/>
          </p:nvPr>
        </p:nvSpPr>
        <p:spPr/>
        <p:txBody>
          <a:bodyPr/>
          <a:lstStyle/>
          <a:p>
            <a:pPr>
              <a:buFontTx/>
              <a:buNone/>
            </a:pPr>
            <a:r>
              <a:rPr lang="en-US" altLang="zh-CN" smtClean="0"/>
              <a:t>  </a:t>
            </a:r>
            <a:endParaRPr lang="zh-CN" altLang="en-US" smtClean="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1484693" y="1988840"/>
            <a:ext cx="2727267" cy="3384376"/>
            <a:chOff x="406" y="721"/>
            <a:chExt cx="3018" cy="3721"/>
          </a:xfrm>
          <a:solidFill>
            <a:srgbClr val="CC99FF"/>
          </a:solidFill>
        </p:grpSpPr>
        <p:sp>
          <p:nvSpPr>
            <p:cNvPr id="4" name="Text Box 5"/>
            <p:cNvSpPr txBox="1">
              <a:spLocks noChangeArrowheads="1"/>
            </p:cNvSpPr>
            <p:nvPr/>
          </p:nvSpPr>
          <p:spPr bwMode="auto">
            <a:xfrm>
              <a:off x="406" y="721"/>
              <a:ext cx="3018" cy="3721"/>
            </a:xfrm>
            <a:prstGeom prst="rect">
              <a:avLst/>
            </a:prstGeom>
            <a:grp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r>
                <a:rPr lang="zh-CN" altLang="en-US" sz="1800" b="1" spc="-100" dirty="0">
                  <a:latin typeface="Calibri" pitchFamily="34" charset="0"/>
                </a:rPr>
                <a:t>                进 程（</a:t>
              </a:r>
              <a:r>
                <a:rPr lang="en-US" altLang="zh-CN" sz="1800" b="1" spc="-100" dirty="0">
                  <a:latin typeface="Calibri" pitchFamily="34" charset="0"/>
                </a:rPr>
                <a:t>process</a:t>
              </a:r>
              <a:r>
                <a:rPr lang="zh-CN" altLang="en-US" sz="1800" b="1" spc="-100" dirty="0">
                  <a:latin typeface="Calibri" pitchFamily="34" charset="0"/>
                </a:rPr>
                <a:t>）</a:t>
              </a:r>
              <a:endParaRPr lang="en-US" altLang="zh-CN" sz="1800" b="1" spc="-100" dirty="0"/>
            </a:p>
            <a:p>
              <a:pPr algn="just">
                <a:defRPr/>
              </a:pPr>
              <a:r>
                <a:rPr lang="zh-CN" altLang="en-US" sz="1600" b="1" spc="-100" dirty="0">
                  <a:latin typeface="Calibri" pitchFamily="34" charset="0"/>
                </a:rPr>
                <a:t>（进程是处理器的一种抽象）</a:t>
              </a:r>
              <a:endParaRPr lang="zh-CN" altLang="en-US" sz="1600" b="1" spc="-100" dirty="0"/>
            </a:p>
            <a:p>
              <a:pPr algn="just">
                <a:spcBef>
                  <a:spcPts val="1550"/>
                </a:spcBef>
                <a:spcAft>
                  <a:spcPts val="775"/>
                </a:spcAft>
                <a:defRPr/>
              </a:pPr>
              <a:r>
                <a:rPr lang="zh-CN" altLang="en-US" sz="1100" dirty="0">
                  <a:latin typeface="Calibri" pitchFamily="34" charset="0"/>
                </a:rPr>
                <a:t>用户：运行应用程序，以进程方式执行</a:t>
              </a:r>
              <a:endParaRPr lang="zh-CN" altLang="en-US" sz="1100" dirty="0"/>
            </a:p>
            <a:p>
              <a:pPr algn="just">
                <a:spcBef>
                  <a:spcPts val="1550"/>
                </a:spcBef>
                <a:spcAft>
                  <a:spcPts val="775"/>
                </a:spcAft>
                <a:defRPr/>
              </a:pPr>
              <a:r>
                <a:rPr lang="zh-CN" altLang="en-US" sz="1100" dirty="0">
                  <a:latin typeface="Calibri" pitchFamily="34" charset="0"/>
                </a:rPr>
                <a:t>        </a:t>
              </a:r>
              <a:r>
                <a:rPr lang="zh-CN" altLang="en-US" sz="1100" b="1" dirty="0">
                  <a:latin typeface="Calibri" pitchFamily="34" charset="0"/>
                </a:rPr>
                <a:t>虚拟机界面            </a:t>
              </a:r>
              <a:r>
                <a:rPr lang="en-US" altLang="zh-CN" sz="1100" dirty="0">
                  <a:latin typeface="Calibri" pitchFamily="34" charset="0"/>
                </a:rPr>
                <a:t>fork</a:t>
              </a:r>
              <a:r>
                <a:rPr lang="zh-CN" altLang="en-US" sz="1100" dirty="0">
                  <a:latin typeface="Calibri" pitchFamily="34" charset="0"/>
                </a:rPr>
                <a:t>、</a:t>
              </a:r>
              <a:r>
                <a:rPr lang="en-US" altLang="zh-CN" sz="1100" dirty="0">
                  <a:latin typeface="Calibri" pitchFamily="34" charset="0"/>
                </a:rPr>
                <a:t>wait</a:t>
              </a:r>
              <a:r>
                <a:rPr lang="zh-CN" altLang="en-US" sz="1100" dirty="0">
                  <a:latin typeface="Calibri" pitchFamily="34" charset="0"/>
                </a:rPr>
                <a:t>、</a:t>
              </a:r>
              <a:r>
                <a:rPr lang="en-US" altLang="zh-CN" sz="1100" dirty="0">
                  <a:latin typeface="Calibri" pitchFamily="34" charset="0"/>
                </a:rPr>
                <a:t>exec...                                      </a:t>
              </a:r>
            </a:p>
            <a:p>
              <a:pPr algn="just">
                <a:spcBef>
                  <a:spcPts val="1550"/>
                </a:spcBef>
                <a:spcAft>
                  <a:spcPts val="775"/>
                </a:spcAft>
                <a:defRPr/>
              </a:pPr>
              <a:r>
                <a:rPr lang="en-US" altLang="zh-CN" sz="1100" dirty="0">
                  <a:latin typeface="Calibri" pitchFamily="34" charset="0"/>
                </a:rPr>
                <a:t>OS</a:t>
              </a:r>
              <a:r>
                <a:rPr lang="zh-CN" altLang="en-US" sz="1100" dirty="0">
                  <a:latin typeface="Calibri" pitchFamily="34" charset="0"/>
                </a:rPr>
                <a:t>：进程及其管理</a:t>
              </a:r>
            </a:p>
            <a:p>
              <a:pPr algn="just">
                <a:defRPr/>
              </a:pPr>
              <a:r>
                <a:rPr lang="zh-CN" altLang="en-US" sz="1100" b="1" dirty="0">
                  <a:latin typeface="Calibri" pitchFamily="34" charset="0"/>
                </a:rPr>
                <a:t>   </a:t>
              </a:r>
              <a:endParaRPr lang="en-US" altLang="zh-CN" sz="1100" b="1" dirty="0">
                <a:latin typeface="Calibri" pitchFamily="34" charset="0"/>
              </a:endParaRPr>
            </a:p>
            <a:p>
              <a:pPr algn="just">
                <a:defRPr/>
              </a:pPr>
              <a:r>
                <a:rPr lang="en-US" altLang="zh-CN" sz="1100" b="1" dirty="0">
                  <a:latin typeface="Calibri" pitchFamily="34" charset="0"/>
                </a:rPr>
                <a:t>        </a:t>
              </a:r>
              <a:r>
                <a:rPr lang="zh-CN" altLang="en-US" sz="1100" b="1" dirty="0">
                  <a:latin typeface="Calibri" pitchFamily="34" charset="0"/>
                </a:rPr>
                <a:t>物理机界面           </a:t>
              </a:r>
              <a:r>
                <a:rPr lang="zh-CN" altLang="en-US" sz="1100" dirty="0">
                  <a:latin typeface="Calibri" pitchFamily="34" charset="0"/>
                </a:rPr>
                <a:t>进程调度和切换</a:t>
              </a:r>
            </a:p>
            <a:p>
              <a:pPr algn="just">
                <a:defRPr/>
              </a:pPr>
              <a:endParaRPr lang="en-US" altLang="zh-CN" sz="1100" dirty="0">
                <a:latin typeface="Calibri" pitchFamily="34" charset="0"/>
              </a:endParaRPr>
            </a:p>
            <a:p>
              <a:pPr algn="just">
                <a:defRPr/>
              </a:pPr>
              <a:endParaRPr lang="en-US" altLang="zh-CN" sz="1100" dirty="0">
                <a:latin typeface="Calibri" pitchFamily="34" charset="0"/>
              </a:endParaRPr>
            </a:p>
            <a:p>
              <a:pPr algn="just">
                <a:defRPr/>
              </a:pPr>
              <a:r>
                <a:rPr lang="zh-CN" altLang="en-US" sz="1100" dirty="0">
                  <a:latin typeface="Calibri" pitchFamily="34" charset="0"/>
                </a:rPr>
                <a:t>硬件：处理器</a:t>
              </a:r>
            </a:p>
            <a:p>
              <a:pPr>
                <a:defRPr/>
              </a:pPr>
              <a:endParaRPr lang="zh-CN" dirty="0"/>
            </a:p>
          </p:txBody>
        </p:sp>
        <p:cxnSp>
          <p:nvCxnSpPr>
            <p:cNvPr id="5" name="AutoShape 6"/>
            <p:cNvCxnSpPr>
              <a:cxnSpLocks noChangeShapeType="1"/>
            </p:cNvCxnSpPr>
            <p:nvPr/>
          </p:nvCxnSpPr>
          <p:spPr bwMode="auto">
            <a:xfrm>
              <a:off x="486" y="2225"/>
              <a:ext cx="263" cy="0"/>
            </a:xfrm>
            <a:prstGeom prst="straightConnector1">
              <a:avLst/>
            </a:prstGeom>
            <a:grpFill/>
            <a:ln w="28575">
              <a:solidFill>
                <a:srgbClr val="000000"/>
              </a:solidFill>
              <a:round/>
              <a:headEnd/>
              <a:tailEnd/>
            </a:ln>
          </p:spPr>
        </p:cxnSp>
        <p:cxnSp>
          <p:nvCxnSpPr>
            <p:cNvPr id="6" name="AutoShape 7"/>
            <p:cNvCxnSpPr>
              <a:cxnSpLocks noChangeShapeType="1"/>
            </p:cNvCxnSpPr>
            <p:nvPr/>
          </p:nvCxnSpPr>
          <p:spPr bwMode="auto">
            <a:xfrm>
              <a:off x="1601" y="2224"/>
              <a:ext cx="263" cy="1"/>
            </a:xfrm>
            <a:prstGeom prst="straightConnector1">
              <a:avLst/>
            </a:prstGeom>
            <a:grpFill/>
            <a:ln w="28575">
              <a:solidFill>
                <a:srgbClr val="000000"/>
              </a:solidFill>
              <a:round/>
              <a:headEnd/>
              <a:tailEnd/>
            </a:ln>
          </p:spPr>
        </p:cxnSp>
        <p:cxnSp>
          <p:nvCxnSpPr>
            <p:cNvPr id="7" name="AutoShape 8"/>
            <p:cNvCxnSpPr>
              <a:cxnSpLocks noChangeShapeType="1"/>
            </p:cNvCxnSpPr>
            <p:nvPr/>
          </p:nvCxnSpPr>
          <p:spPr bwMode="auto">
            <a:xfrm>
              <a:off x="462" y="3174"/>
              <a:ext cx="263" cy="1"/>
            </a:xfrm>
            <a:prstGeom prst="straightConnector1">
              <a:avLst/>
            </a:prstGeom>
            <a:grpFill/>
            <a:ln w="28575">
              <a:solidFill>
                <a:srgbClr val="000000"/>
              </a:solidFill>
              <a:round/>
              <a:headEnd/>
              <a:tailEnd/>
            </a:ln>
          </p:spPr>
        </p:cxnSp>
        <p:cxnSp>
          <p:nvCxnSpPr>
            <p:cNvPr id="8" name="AutoShape 9"/>
            <p:cNvCxnSpPr>
              <a:cxnSpLocks noChangeShapeType="1"/>
            </p:cNvCxnSpPr>
            <p:nvPr/>
          </p:nvCxnSpPr>
          <p:spPr bwMode="auto">
            <a:xfrm>
              <a:off x="1601" y="3175"/>
              <a:ext cx="263" cy="1"/>
            </a:xfrm>
            <a:prstGeom prst="straightConnector1">
              <a:avLst/>
            </a:prstGeom>
            <a:grpFill/>
            <a:ln w="28575">
              <a:solidFill>
                <a:srgbClr val="000000"/>
              </a:solidFill>
              <a:round/>
              <a:headEnd/>
              <a:tailEnd/>
            </a:ln>
          </p:spPr>
        </p:cxnSp>
      </p:grpSp>
      <p:sp>
        <p:nvSpPr>
          <p:cNvPr id="9" name="Text Box 17"/>
          <p:cNvSpPr txBox="1">
            <a:spLocks noChangeArrowheads="1"/>
          </p:cNvSpPr>
          <p:nvPr/>
        </p:nvSpPr>
        <p:spPr bwMode="auto">
          <a:xfrm>
            <a:off x="5003800" y="1989138"/>
            <a:ext cx="2716213" cy="3384550"/>
          </a:xfrm>
          <a:prstGeom prst="rect">
            <a:avLst/>
          </a:prstGeom>
          <a:solidFill>
            <a:srgbClr val="00CCFF"/>
          </a:solidFill>
          <a:ln w="9525">
            <a:solidFill>
              <a:srgbClr val="000000"/>
            </a:solidFill>
            <a:miter lim="800000"/>
            <a:headEnd/>
            <a:tailEnd/>
          </a:ln>
          <a:effectLst>
            <a:outerShdw dist="35921" dir="2700000" algn="ctr" rotWithShape="0">
              <a:srgbClr val="B2B2B2"/>
            </a:outerShdw>
          </a:effectLst>
        </p:spPr>
        <p:txBody>
          <a:bodyPr/>
          <a:lstStyle/>
          <a:p>
            <a:pPr algn="just">
              <a:defRPr/>
            </a:pPr>
            <a:r>
              <a:rPr lang="zh-CN" altLang="zh-CN" sz="1800" b="1" spc="-100" dirty="0">
                <a:latin typeface="Calibri" pitchFamily="34" charset="0"/>
              </a:rPr>
              <a:t>进程是对于进入内存的执行程序在处理器上操作的状态集的一个抽象</a:t>
            </a:r>
            <a:r>
              <a:rPr lang="zh-CN" altLang="en-US" sz="1800" b="1" spc="-100" dirty="0">
                <a:latin typeface="Calibri" pitchFamily="34" charset="0"/>
              </a:rPr>
              <a:t>。</a:t>
            </a:r>
            <a:r>
              <a:rPr lang="zh-CN" altLang="zh-CN" sz="1800" b="1" spc="-100" dirty="0">
                <a:latin typeface="Calibri" pitchFamily="34" charset="0"/>
              </a:rPr>
              <a:t>进程抽象的效果是让用户感觉到有自己独享的处理器，从而，可为用户提供多任务操作系统和分时操作系统。</a:t>
            </a:r>
          </a:p>
          <a:p>
            <a:pPr algn="just">
              <a:defRPr/>
            </a:pPr>
            <a:endParaRPr lang="en-US" altLang="zh-CN" sz="1500" dirty="0"/>
          </a:p>
          <a:p>
            <a:pPr algn="just">
              <a:defRPr/>
            </a:pPr>
            <a:endParaRPr lang="zh-CN" altLang="zh-CN" sz="1100" dirty="0">
              <a:latin typeface="Calibri" pitchFamily="34" charset="0"/>
            </a:endParaRPr>
          </a:p>
        </p:txBody>
      </p:sp>
      <p:sp>
        <p:nvSpPr>
          <p:cNvPr id="10" name="标题 11"/>
          <p:cNvSpPr txBox="1">
            <a:spLocks/>
          </p:cNvSpPr>
          <p:nvPr/>
        </p:nvSpPr>
        <p:spPr bwMode="auto">
          <a:xfrm>
            <a:off x="1090612" y="266700"/>
            <a:ext cx="8229601" cy="1143000"/>
          </a:xfrm>
          <a:prstGeom prst="rect">
            <a:avLst/>
          </a:prstGeom>
          <a:noFill/>
          <a:ln w="9525">
            <a:noFill/>
            <a:miter lim="800000"/>
            <a:headEnd/>
            <a:tailEnd/>
          </a:ln>
        </p:spPr>
        <p:txBody>
          <a:bodyPr vert="horz" wrap="square" lIns="45720" tIns="0" rIns="45720" bIns="0" numCol="1" anchor="b"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1" i="0" u="none" strike="noStrike" kern="1200" cap="all" spc="0" normalizeH="0" baseline="0" noProof="0" smtClean="0">
                <a:ln w="500">
                  <a:solidFill>
                    <a:schemeClr val="tx2">
                      <a:shade val="20000"/>
                      <a:satMod val="120000"/>
                    </a:schemeClr>
                  </a:solidFill>
                </a:ln>
                <a:solidFill>
                  <a:srgbClr val="FF0000"/>
                </a:solidFill>
                <a:effectLst/>
                <a:uLnTx/>
                <a:uFillTx/>
                <a:latin typeface="+mj-lt"/>
                <a:ea typeface="+mj-ea"/>
                <a:cs typeface="+mj-cs"/>
              </a:rPr>
              <a:t>进程抽象</a:t>
            </a:r>
            <a:endParaRPr kumimoji="0" lang="zh-CN" altLang="en-US" sz="50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 y="2286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(5)</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73731" name="Text Box 18"/>
          <p:cNvSpPr txBox="1">
            <a:spLocks noChangeArrowheads="1"/>
          </p:cNvSpPr>
          <p:nvPr/>
        </p:nvSpPr>
        <p:spPr bwMode="auto">
          <a:xfrm>
            <a:off x="1979613" y="2420938"/>
            <a:ext cx="1008062" cy="1930400"/>
          </a:xfrm>
          <a:prstGeom prst="rect">
            <a:avLst/>
          </a:prstGeom>
          <a:solidFill>
            <a:schemeClr val="accent1"/>
          </a:solidFill>
          <a:ln w="12700" cap="sq">
            <a:solidFill>
              <a:schemeClr val="accent1"/>
            </a:solidFill>
            <a:miter lim="800000"/>
            <a:headEnd type="none" w="sm" len="sm"/>
            <a:tailEnd type="none" w="sm" len="sm"/>
          </a:ln>
        </p:spPr>
        <p:txBody>
          <a:bodyPr>
            <a:spAutoFit/>
          </a:bodyPr>
          <a:lstStyle/>
          <a:p>
            <a:pPr>
              <a:spcBef>
                <a:spcPct val="50000"/>
              </a:spcBef>
            </a:pPr>
            <a:r>
              <a:rPr lang="en-US" altLang="zh-CN" sz="2400">
                <a:ea typeface="宋体" pitchFamily="2" charset="-122"/>
              </a:rPr>
              <a:t>Linux</a:t>
            </a:r>
            <a:r>
              <a:rPr lang="zh-CN" altLang="en-US" sz="2400">
                <a:ea typeface="宋体" pitchFamily="2" charset="-122"/>
              </a:rPr>
              <a:t>磁盘驱动调度算法</a:t>
            </a:r>
          </a:p>
        </p:txBody>
      </p:sp>
      <p:sp>
        <p:nvSpPr>
          <p:cNvPr id="73732" name="Text Box 19"/>
          <p:cNvSpPr txBox="1">
            <a:spLocks noChangeArrowheads="1"/>
          </p:cNvSpPr>
          <p:nvPr/>
        </p:nvSpPr>
        <p:spPr bwMode="auto">
          <a:xfrm>
            <a:off x="3779838" y="1268413"/>
            <a:ext cx="1368425" cy="835025"/>
          </a:xfrm>
          <a:prstGeom prst="rect">
            <a:avLst/>
          </a:prstGeom>
          <a:solidFill>
            <a:schemeClr val="accent1"/>
          </a:solidFill>
          <a:ln w="12700" cap="sq">
            <a:solidFill>
              <a:schemeClr val="accent1"/>
            </a:solidFill>
            <a:miter lim="800000"/>
            <a:headEnd type="none" w="sm" len="sm"/>
            <a:tailEnd type="none" w="sm" len="sm"/>
          </a:ln>
        </p:spPr>
        <p:txBody>
          <a:bodyPr>
            <a:spAutoFit/>
          </a:bodyPr>
          <a:lstStyle/>
          <a:p>
            <a:pPr>
              <a:spcBef>
                <a:spcPct val="50000"/>
              </a:spcBef>
            </a:pPr>
            <a:r>
              <a:rPr lang="en-US" altLang="zh-CN" sz="2400">
                <a:ea typeface="宋体" pitchFamily="2" charset="-122"/>
              </a:rPr>
              <a:t>Linus</a:t>
            </a:r>
            <a:r>
              <a:rPr lang="zh-CN" altLang="en-US" sz="2400">
                <a:ea typeface="宋体" pitchFamily="2" charset="-122"/>
              </a:rPr>
              <a:t>调度算法</a:t>
            </a:r>
          </a:p>
        </p:txBody>
      </p:sp>
      <p:sp>
        <p:nvSpPr>
          <p:cNvPr id="73733" name="Text Box 20"/>
          <p:cNvSpPr txBox="1">
            <a:spLocks noChangeArrowheads="1"/>
          </p:cNvSpPr>
          <p:nvPr/>
        </p:nvSpPr>
        <p:spPr bwMode="auto">
          <a:xfrm>
            <a:off x="3779838" y="2276475"/>
            <a:ext cx="1368425" cy="1200150"/>
          </a:xfrm>
          <a:prstGeom prst="rect">
            <a:avLst/>
          </a:prstGeom>
          <a:solidFill>
            <a:schemeClr val="accent1"/>
          </a:solidFill>
          <a:ln w="12700" cap="sq">
            <a:solidFill>
              <a:schemeClr val="accent1"/>
            </a:solidFill>
            <a:miter lim="800000"/>
            <a:headEnd type="none" w="sm" len="sm"/>
            <a:tailEnd type="none" w="sm" len="sm"/>
          </a:ln>
        </p:spPr>
        <p:txBody>
          <a:bodyPr>
            <a:spAutoFit/>
          </a:bodyPr>
          <a:lstStyle/>
          <a:p>
            <a:pPr>
              <a:spcBef>
                <a:spcPct val="50000"/>
              </a:spcBef>
            </a:pPr>
            <a:r>
              <a:rPr lang="zh-CN" altLang="en-US" sz="2400">
                <a:ea typeface="宋体" pitchFamily="2" charset="-122"/>
              </a:rPr>
              <a:t>最终期限调度算法 </a:t>
            </a:r>
          </a:p>
        </p:txBody>
      </p:sp>
      <p:sp>
        <p:nvSpPr>
          <p:cNvPr id="73734" name="Text Box 21"/>
          <p:cNvSpPr txBox="1">
            <a:spLocks noChangeArrowheads="1"/>
          </p:cNvSpPr>
          <p:nvPr/>
        </p:nvSpPr>
        <p:spPr bwMode="auto">
          <a:xfrm>
            <a:off x="3779838" y="3644900"/>
            <a:ext cx="1368425" cy="831850"/>
          </a:xfrm>
          <a:prstGeom prst="rect">
            <a:avLst/>
          </a:prstGeom>
          <a:solidFill>
            <a:schemeClr val="accent1"/>
          </a:solidFill>
          <a:ln w="12700" cap="sq">
            <a:solidFill>
              <a:schemeClr val="accent1"/>
            </a:solidFill>
            <a:miter lim="800000"/>
            <a:headEnd type="none" w="sm" len="sm"/>
            <a:tailEnd type="none" w="sm" len="sm"/>
          </a:ln>
        </p:spPr>
        <p:txBody>
          <a:bodyPr>
            <a:spAutoFit/>
          </a:bodyPr>
          <a:lstStyle/>
          <a:p>
            <a:pPr>
              <a:spcBef>
                <a:spcPct val="50000"/>
              </a:spcBef>
            </a:pPr>
            <a:r>
              <a:rPr lang="zh-CN" altLang="en-US" sz="2400">
                <a:ea typeface="宋体" pitchFamily="2" charset="-122"/>
              </a:rPr>
              <a:t>预期调度算法 </a:t>
            </a:r>
          </a:p>
        </p:txBody>
      </p:sp>
      <p:sp>
        <p:nvSpPr>
          <p:cNvPr id="73735" name="AutoShape 22"/>
          <p:cNvSpPr>
            <a:spLocks/>
          </p:cNvSpPr>
          <p:nvPr/>
        </p:nvSpPr>
        <p:spPr bwMode="auto">
          <a:xfrm>
            <a:off x="3203575" y="1773238"/>
            <a:ext cx="504825" cy="3240087"/>
          </a:xfrm>
          <a:prstGeom prst="leftBrace">
            <a:avLst>
              <a:gd name="adj1" fmla="val 5348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73736" name="Text Box 21"/>
          <p:cNvSpPr txBox="1">
            <a:spLocks noChangeArrowheads="1"/>
          </p:cNvSpPr>
          <p:nvPr/>
        </p:nvSpPr>
        <p:spPr bwMode="auto">
          <a:xfrm>
            <a:off x="3779838" y="4652963"/>
            <a:ext cx="1368425" cy="1200150"/>
          </a:xfrm>
          <a:prstGeom prst="rect">
            <a:avLst/>
          </a:prstGeom>
          <a:solidFill>
            <a:schemeClr val="accent1"/>
          </a:solidFill>
          <a:ln w="12700" cap="sq">
            <a:solidFill>
              <a:schemeClr val="accent1"/>
            </a:solidFill>
            <a:miter lim="800000"/>
            <a:headEnd type="none" w="sm" len="sm"/>
            <a:tailEnd type="none" w="sm" len="sm"/>
          </a:ln>
        </p:spPr>
        <p:txBody>
          <a:bodyPr>
            <a:spAutoFit/>
          </a:bodyPr>
          <a:lstStyle/>
          <a:p>
            <a:pPr>
              <a:spcBef>
                <a:spcPct val="50000"/>
              </a:spcBef>
            </a:pPr>
            <a:r>
              <a:rPr lang="zh-CN" altLang="zh-CN" sz="2400"/>
              <a:t>公平排队</a:t>
            </a:r>
            <a:r>
              <a:rPr lang="en-US" altLang="zh-CN" sz="2400"/>
              <a:t>I/O</a:t>
            </a:r>
            <a:r>
              <a:rPr lang="zh-CN" altLang="zh-CN" sz="2400"/>
              <a:t>调度算法</a:t>
            </a:r>
            <a:endParaRPr lang="zh-CN" altLang="en-US" sz="24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 y="3810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74755" name="Rectangle 3"/>
          <p:cNvSpPr>
            <a:spLocks noGrp="1" noChangeArrowheads="1"/>
          </p:cNvSpPr>
          <p:nvPr>
            <p:ph type="body" idx="1"/>
          </p:nvPr>
        </p:nvSpPr>
        <p:spPr>
          <a:xfrm>
            <a:off x="914400" y="1371600"/>
            <a:ext cx="7924800" cy="4648200"/>
          </a:xfrm>
        </p:spPr>
        <p:txBody>
          <a:bodyPr/>
          <a:lstStyle/>
          <a:p>
            <a:pPr lvl="1" eaLnBrk="1" hangingPunct="1">
              <a:buFontTx/>
              <a:buNone/>
            </a:pPr>
            <a:r>
              <a:rPr lang="en-US" altLang="zh-CN" sz="3600" smtClean="0"/>
              <a:t>   </a:t>
            </a:r>
            <a:endParaRPr lang="en-US" altLang="zh-CN" sz="4400" smtClean="0"/>
          </a:p>
        </p:txBody>
      </p:sp>
      <p:grpSp>
        <p:nvGrpSpPr>
          <p:cNvPr id="74756" name="Group 31"/>
          <p:cNvGrpSpPr>
            <a:grpSpLocks/>
          </p:cNvGrpSpPr>
          <p:nvPr/>
        </p:nvGrpSpPr>
        <p:grpSpPr bwMode="auto">
          <a:xfrm>
            <a:off x="1524000" y="1608138"/>
            <a:ext cx="6858000" cy="4640262"/>
            <a:chOff x="960" y="1013"/>
            <a:chExt cx="4320" cy="2923"/>
          </a:xfrm>
        </p:grpSpPr>
        <p:sp>
          <p:nvSpPr>
            <p:cNvPr id="177157" name="Text Box 5"/>
            <p:cNvSpPr txBox="1">
              <a:spLocks noChangeArrowheads="1"/>
            </p:cNvSpPr>
            <p:nvPr/>
          </p:nvSpPr>
          <p:spPr bwMode="auto">
            <a:xfrm>
              <a:off x="2544" y="1013"/>
              <a:ext cx="1089" cy="41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虚拟设备</a:t>
              </a:r>
            </a:p>
          </p:txBody>
        </p:sp>
        <p:sp>
          <p:nvSpPr>
            <p:cNvPr id="177158" name="Text Box 6"/>
            <p:cNvSpPr txBox="1">
              <a:spLocks noChangeArrowheads="1"/>
            </p:cNvSpPr>
            <p:nvPr/>
          </p:nvSpPr>
          <p:spPr bwMode="auto">
            <a:xfrm>
              <a:off x="1008" y="1848"/>
              <a:ext cx="960" cy="5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SPOOLING</a:t>
              </a:r>
            </a:p>
            <a:p>
              <a:pPr algn="just" eaLnBrk="0" hangingPunct="0">
                <a:defRPr/>
              </a:pPr>
              <a:r>
                <a:rPr kumimoji="0" lang="zh-CN" altLang="en-US" b="1">
                  <a:solidFill>
                    <a:srgbClr val="008000"/>
                  </a:solidFill>
                  <a:latin typeface="仿宋_GB2312" pitchFamily="49" charset="-122"/>
                </a:rPr>
                <a:t>原   理</a:t>
              </a:r>
            </a:p>
          </p:txBody>
        </p:sp>
        <p:sp>
          <p:nvSpPr>
            <p:cNvPr id="177159" name="Text Box 7"/>
            <p:cNvSpPr txBox="1">
              <a:spLocks noChangeArrowheads="1"/>
            </p:cNvSpPr>
            <p:nvPr/>
          </p:nvSpPr>
          <p:spPr bwMode="auto">
            <a:xfrm>
              <a:off x="2082" y="1848"/>
              <a:ext cx="990" cy="5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SPOOLING</a:t>
              </a:r>
            </a:p>
            <a:p>
              <a:pPr algn="just" eaLnBrk="0" hangingPunct="0">
                <a:defRPr/>
              </a:pPr>
              <a:r>
                <a:rPr kumimoji="0" lang="zh-CN" altLang="en-US" b="1">
                  <a:solidFill>
                    <a:srgbClr val="008000"/>
                  </a:solidFill>
                  <a:latin typeface="仿宋_GB2312" pitchFamily="49" charset="-122"/>
                </a:rPr>
                <a:t>数据结构</a:t>
              </a:r>
            </a:p>
          </p:txBody>
        </p:sp>
        <p:sp>
          <p:nvSpPr>
            <p:cNvPr id="177160" name="Text Box 8"/>
            <p:cNvSpPr txBox="1">
              <a:spLocks noChangeArrowheads="1"/>
            </p:cNvSpPr>
            <p:nvPr/>
          </p:nvSpPr>
          <p:spPr bwMode="auto">
            <a:xfrm>
              <a:off x="3275" y="1848"/>
              <a:ext cx="949" cy="5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SPOOLING</a:t>
              </a:r>
            </a:p>
            <a:p>
              <a:pPr algn="just" eaLnBrk="0" hangingPunct="0">
                <a:defRPr/>
              </a:pPr>
              <a:r>
                <a:rPr kumimoji="0" lang="zh-CN" altLang="en-US" b="1">
                  <a:solidFill>
                    <a:srgbClr val="008000"/>
                  </a:solidFill>
                  <a:latin typeface="仿宋_GB2312" pitchFamily="49" charset="-122"/>
                </a:rPr>
                <a:t>组   成</a:t>
              </a:r>
            </a:p>
          </p:txBody>
        </p:sp>
        <p:sp>
          <p:nvSpPr>
            <p:cNvPr id="177161" name="Text Box 9"/>
            <p:cNvSpPr txBox="1">
              <a:spLocks noChangeArrowheads="1"/>
            </p:cNvSpPr>
            <p:nvPr/>
          </p:nvSpPr>
          <p:spPr bwMode="auto">
            <a:xfrm>
              <a:off x="4349" y="1848"/>
              <a:ext cx="931" cy="5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b="1">
                  <a:solidFill>
                    <a:srgbClr val="008000"/>
                  </a:solidFill>
                  <a:latin typeface="仿宋_GB2312" pitchFamily="49" charset="-122"/>
                </a:rPr>
                <a:t>SPOOLING</a:t>
              </a:r>
            </a:p>
            <a:p>
              <a:pPr algn="just" eaLnBrk="0" hangingPunct="0">
                <a:defRPr/>
              </a:pPr>
              <a:r>
                <a:rPr kumimoji="0" lang="zh-CN" altLang="en-US" b="1">
                  <a:solidFill>
                    <a:srgbClr val="008000"/>
                  </a:solidFill>
                  <a:latin typeface="仿宋_GB2312" pitchFamily="49" charset="-122"/>
                </a:rPr>
                <a:t>应   用</a:t>
              </a:r>
            </a:p>
          </p:txBody>
        </p:sp>
        <p:grpSp>
          <p:nvGrpSpPr>
            <p:cNvPr id="74762" name="Group 10"/>
            <p:cNvGrpSpPr>
              <a:grpSpLocks/>
            </p:cNvGrpSpPr>
            <p:nvPr/>
          </p:nvGrpSpPr>
          <p:grpSpPr bwMode="auto">
            <a:xfrm>
              <a:off x="1963" y="2683"/>
              <a:ext cx="1073" cy="940"/>
              <a:chOff x="4500" y="5340"/>
              <a:chExt cx="1620" cy="1404"/>
            </a:xfrm>
          </p:grpSpPr>
          <p:sp>
            <p:nvSpPr>
              <p:cNvPr id="177163" name="Text Box 11"/>
              <p:cNvSpPr txBox="1">
                <a:spLocks noChangeArrowheads="1"/>
              </p:cNvSpPr>
              <p:nvPr/>
            </p:nvSpPr>
            <p:spPr bwMode="auto">
              <a:xfrm>
                <a:off x="4500" y="5340"/>
                <a:ext cx="541"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作业表</a:t>
                </a:r>
              </a:p>
            </p:txBody>
          </p:sp>
          <p:sp>
            <p:nvSpPr>
              <p:cNvPr id="177164" name="Text Box 12"/>
              <p:cNvSpPr txBox="1">
                <a:spLocks noChangeArrowheads="1"/>
              </p:cNvSpPr>
              <p:nvPr/>
            </p:nvSpPr>
            <p:spPr bwMode="auto">
              <a:xfrm>
                <a:off x="5041" y="5340"/>
                <a:ext cx="539"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预输入表</a:t>
                </a:r>
              </a:p>
            </p:txBody>
          </p:sp>
          <p:sp>
            <p:nvSpPr>
              <p:cNvPr id="177165" name="Text Box 13"/>
              <p:cNvSpPr txBox="1">
                <a:spLocks noChangeArrowheads="1"/>
              </p:cNvSpPr>
              <p:nvPr/>
            </p:nvSpPr>
            <p:spPr bwMode="auto">
              <a:xfrm>
                <a:off x="5579" y="5340"/>
                <a:ext cx="541"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缓输出表</a:t>
                </a:r>
              </a:p>
            </p:txBody>
          </p:sp>
        </p:grpSp>
        <p:grpSp>
          <p:nvGrpSpPr>
            <p:cNvPr id="74763" name="Group 14"/>
            <p:cNvGrpSpPr>
              <a:grpSpLocks/>
            </p:cNvGrpSpPr>
            <p:nvPr/>
          </p:nvGrpSpPr>
          <p:grpSpPr bwMode="auto">
            <a:xfrm>
              <a:off x="3156" y="2683"/>
              <a:ext cx="1073" cy="1044"/>
              <a:chOff x="4500" y="5340"/>
              <a:chExt cx="1620" cy="1404"/>
            </a:xfrm>
          </p:grpSpPr>
          <p:sp>
            <p:nvSpPr>
              <p:cNvPr id="177167" name="Text Box 15"/>
              <p:cNvSpPr txBox="1">
                <a:spLocks noChangeArrowheads="1"/>
              </p:cNvSpPr>
              <p:nvPr/>
            </p:nvSpPr>
            <p:spPr bwMode="auto">
              <a:xfrm>
                <a:off x="4500" y="5340"/>
                <a:ext cx="541"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预输入程序</a:t>
                </a:r>
              </a:p>
            </p:txBody>
          </p:sp>
          <p:sp>
            <p:nvSpPr>
              <p:cNvPr id="177168" name="Text Box 16"/>
              <p:cNvSpPr txBox="1">
                <a:spLocks noChangeArrowheads="1"/>
              </p:cNvSpPr>
              <p:nvPr/>
            </p:nvSpPr>
            <p:spPr bwMode="auto">
              <a:xfrm>
                <a:off x="5041" y="5340"/>
                <a:ext cx="539"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缓输出程序</a:t>
                </a:r>
              </a:p>
            </p:txBody>
          </p:sp>
          <p:sp>
            <p:nvSpPr>
              <p:cNvPr id="177169" name="Text Box 17"/>
              <p:cNvSpPr txBox="1">
                <a:spLocks noChangeArrowheads="1"/>
              </p:cNvSpPr>
              <p:nvPr/>
            </p:nvSpPr>
            <p:spPr bwMode="auto">
              <a:xfrm>
                <a:off x="5579" y="5340"/>
                <a:ext cx="541" cy="140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井管理程序</a:t>
                </a:r>
              </a:p>
            </p:txBody>
          </p:sp>
        </p:grpSp>
        <p:sp>
          <p:nvSpPr>
            <p:cNvPr id="177170" name="Text Box 18"/>
            <p:cNvSpPr txBox="1">
              <a:spLocks noChangeArrowheads="1"/>
            </p:cNvSpPr>
            <p:nvPr/>
          </p:nvSpPr>
          <p:spPr bwMode="auto">
            <a:xfrm>
              <a:off x="4349" y="2683"/>
              <a:ext cx="358" cy="125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用于</a:t>
              </a:r>
            </a:p>
            <a:p>
              <a:pPr eaLnBrk="0" hangingPunct="0">
                <a:defRPr/>
              </a:pPr>
              <a:r>
                <a:rPr kumimoji="0" lang="zh-CN" altLang="en-US" b="1">
                  <a:solidFill>
                    <a:srgbClr val="008000"/>
                  </a:solidFill>
                  <a:latin typeface="仿宋_GB2312" pitchFamily="49" charset="-122"/>
                </a:rPr>
                <a:t>打印机</a:t>
              </a:r>
            </a:p>
          </p:txBody>
        </p:sp>
        <p:sp>
          <p:nvSpPr>
            <p:cNvPr id="177171" name="Text Box 19"/>
            <p:cNvSpPr txBox="1">
              <a:spLocks noChangeArrowheads="1"/>
            </p:cNvSpPr>
            <p:nvPr/>
          </p:nvSpPr>
          <p:spPr bwMode="auto">
            <a:xfrm>
              <a:off x="4707" y="2683"/>
              <a:ext cx="358" cy="125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用于</a:t>
              </a:r>
            </a:p>
            <a:p>
              <a:pPr eaLnBrk="0" hangingPunct="0">
                <a:defRPr/>
              </a:pPr>
              <a:r>
                <a:rPr kumimoji="0" lang="zh-CN" altLang="en-US" b="1">
                  <a:solidFill>
                    <a:srgbClr val="008000"/>
                  </a:solidFill>
                  <a:latin typeface="仿宋_GB2312" pitchFamily="49" charset="-122"/>
                </a:rPr>
                <a:t>网</a:t>
              </a:r>
            </a:p>
            <a:p>
              <a:pPr eaLnBrk="0" hangingPunct="0">
                <a:defRPr/>
              </a:pPr>
              <a:r>
                <a:rPr kumimoji="0" lang="zh-CN" altLang="en-US" b="1">
                  <a:solidFill>
                    <a:srgbClr val="008000"/>
                  </a:solidFill>
                  <a:latin typeface="仿宋_GB2312" pitchFamily="49" charset="-122"/>
                </a:rPr>
                <a:t>络通信</a:t>
              </a:r>
            </a:p>
          </p:txBody>
        </p:sp>
        <p:sp>
          <p:nvSpPr>
            <p:cNvPr id="177172" name="Line 20"/>
            <p:cNvSpPr>
              <a:spLocks noChangeShapeType="1"/>
            </p:cNvSpPr>
            <p:nvPr/>
          </p:nvSpPr>
          <p:spPr bwMode="auto">
            <a:xfrm>
              <a:off x="1366" y="1639"/>
              <a:ext cx="3341"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7173" name="Line 21"/>
            <p:cNvSpPr>
              <a:spLocks noChangeShapeType="1"/>
            </p:cNvSpPr>
            <p:nvPr/>
          </p:nvSpPr>
          <p:spPr bwMode="auto">
            <a:xfrm>
              <a:off x="1366" y="1639"/>
              <a:ext cx="0" cy="20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177174" name="Line 22"/>
            <p:cNvSpPr>
              <a:spLocks noChangeShapeType="1"/>
            </p:cNvSpPr>
            <p:nvPr/>
          </p:nvSpPr>
          <p:spPr bwMode="auto">
            <a:xfrm>
              <a:off x="2559" y="1639"/>
              <a:ext cx="0" cy="20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177175" name="Line 23"/>
            <p:cNvSpPr>
              <a:spLocks noChangeShapeType="1"/>
            </p:cNvSpPr>
            <p:nvPr/>
          </p:nvSpPr>
          <p:spPr bwMode="auto">
            <a:xfrm>
              <a:off x="3752" y="1639"/>
              <a:ext cx="0" cy="20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177176" name="Line 24"/>
            <p:cNvSpPr>
              <a:spLocks noChangeShapeType="1"/>
            </p:cNvSpPr>
            <p:nvPr/>
          </p:nvSpPr>
          <p:spPr bwMode="auto">
            <a:xfrm>
              <a:off x="4707" y="1639"/>
              <a:ext cx="0" cy="20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177177" name="Line 25"/>
            <p:cNvSpPr>
              <a:spLocks noChangeShapeType="1"/>
            </p:cNvSpPr>
            <p:nvPr/>
          </p:nvSpPr>
          <p:spPr bwMode="auto">
            <a:xfrm>
              <a:off x="3036" y="1431"/>
              <a:ext cx="0" cy="20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7178" name="Line 26"/>
            <p:cNvSpPr>
              <a:spLocks noChangeShapeType="1"/>
            </p:cNvSpPr>
            <p:nvPr/>
          </p:nvSpPr>
          <p:spPr bwMode="auto">
            <a:xfrm>
              <a:off x="2440" y="2370"/>
              <a:ext cx="0" cy="313"/>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7179" name="Line 27"/>
            <p:cNvSpPr>
              <a:spLocks noChangeShapeType="1"/>
            </p:cNvSpPr>
            <p:nvPr/>
          </p:nvSpPr>
          <p:spPr bwMode="auto">
            <a:xfrm>
              <a:off x="3633" y="2370"/>
              <a:ext cx="0" cy="313"/>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7180" name="Line 28"/>
            <p:cNvSpPr>
              <a:spLocks noChangeShapeType="1"/>
            </p:cNvSpPr>
            <p:nvPr/>
          </p:nvSpPr>
          <p:spPr bwMode="auto">
            <a:xfrm>
              <a:off x="4707" y="2370"/>
              <a:ext cx="0" cy="313"/>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177181" name="Text Box 29"/>
            <p:cNvSpPr txBox="1">
              <a:spLocks noChangeArrowheads="1"/>
            </p:cNvSpPr>
            <p:nvPr/>
          </p:nvSpPr>
          <p:spPr bwMode="auto">
            <a:xfrm>
              <a:off x="960" y="2688"/>
              <a:ext cx="960" cy="86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共享设备模拟独占设备</a:t>
              </a:r>
            </a:p>
          </p:txBody>
        </p:sp>
        <p:sp>
          <p:nvSpPr>
            <p:cNvPr id="177182" name="Line 30"/>
            <p:cNvSpPr>
              <a:spLocks noChangeShapeType="1"/>
            </p:cNvSpPr>
            <p:nvPr/>
          </p:nvSpPr>
          <p:spPr bwMode="auto">
            <a:xfrm>
              <a:off x="1488" y="2400"/>
              <a:ext cx="0" cy="288"/>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gr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 y="228600"/>
            <a:ext cx="7772400" cy="1143000"/>
          </a:xfrm>
        </p:spPr>
        <p:txBody>
          <a:bodyPr/>
          <a:lstStyle/>
          <a:p>
            <a:pPr eaLnBrk="1" hangingPunct="1"/>
            <a:r>
              <a:rPr lang="en-US" altLang="zh-CN" b="1" smtClean="0">
                <a:ea typeface="黑体" pitchFamily="2" charset="-122"/>
              </a:rPr>
              <a:t/>
            </a:r>
            <a:br>
              <a:rPr lang="en-US" altLang="zh-CN" b="1" smtClean="0">
                <a:ea typeface="黑体" pitchFamily="2" charset="-122"/>
              </a:rPr>
            </a:br>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设备管理</a:t>
            </a:r>
            <a:r>
              <a:rPr lang="en-US" altLang="zh-CN" sz="4800" smtClean="0">
                <a:solidFill>
                  <a:srgbClr val="FF0000"/>
                </a:solidFill>
                <a:latin typeface="仿宋_GB2312" pitchFamily="49" charset="-122"/>
                <a:ea typeface="仿宋_GB2312" pitchFamily="49" charset="-122"/>
              </a:rPr>
              <a:t>(7)</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75779" name="Rectangle 3"/>
          <p:cNvSpPr>
            <a:spLocks noGrp="1" noChangeArrowheads="1"/>
          </p:cNvSpPr>
          <p:nvPr>
            <p:ph type="body" idx="1"/>
          </p:nvPr>
        </p:nvSpPr>
        <p:spPr>
          <a:xfrm>
            <a:off x="914400" y="1371600"/>
            <a:ext cx="7924800" cy="4648200"/>
          </a:xfrm>
        </p:spPr>
        <p:txBody>
          <a:bodyPr/>
          <a:lstStyle/>
          <a:p>
            <a:pPr lvl="1" eaLnBrk="1" hangingPunct="1">
              <a:buFontTx/>
              <a:buNone/>
            </a:pPr>
            <a:r>
              <a:rPr lang="en-US" altLang="zh-CN" sz="3600" smtClean="0"/>
              <a:t>   </a:t>
            </a:r>
            <a:endParaRPr lang="en-US" altLang="zh-CN" sz="4400" smtClean="0"/>
          </a:p>
        </p:txBody>
      </p:sp>
      <p:sp>
        <p:nvSpPr>
          <p:cNvPr id="75780" name="Text Box 32"/>
          <p:cNvSpPr txBox="1">
            <a:spLocks noChangeArrowheads="1"/>
          </p:cNvSpPr>
          <p:nvPr/>
        </p:nvSpPr>
        <p:spPr bwMode="auto">
          <a:xfrm>
            <a:off x="4587875" y="1581150"/>
            <a:ext cx="1560513" cy="533400"/>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预输入程序</a:t>
            </a:r>
          </a:p>
        </p:txBody>
      </p:sp>
      <p:sp>
        <p:nvSpPr>
          <p:cNvPr id="75781" name="Oval 33"/>
          <p:cNvSpPr>
            <a:spLocks noChangeArrowheads="1"/>
          </p:cNvSpPr>
          <p:nvPr/>
        </p:nvSpPr>
        <p:spPr bwMode="auto">
          <a:xfrm>
            <a:off x="6970713" y="1447800"/>
            <a:ext cx="1563687" cy="266700"/>
          </a:xfrm>
          <a:prstGeom prst="ellipse">
            <a:avLst/>
          </a:prstGeom>
          <a:solidFill>
            <a:srgbClr val="CCFFCC"/>
          </a:solidFill>
          <a:ln w="19050">
            <a:solidFill>
              <a:srgbClr val="000000"/>
            </a:solidFill>
            <a:round/>
            <a:headEnd/>
            <a:tailEnd/>
          </a:ln>
        </p:spPr>
        <p:txBody>
          <a:bodyPr/>
          <a:lstStyle/>
          <a:p>
            <a:endParaRPr lang="zh-CN" altLang="en-US"/>
          </a:p>
        </p:txBody>
      </p:sp>
      <p:sp>
        <p:nvSpPr>
          <p:cNvPr id="75782" name="Oval 34"/>
          <p:cNvSpPr>
            <a:spLocks noChangeArrowheads="1"/>
          </p:cNvSpPr>
          <p:nvPr/>
        </p:nvSpPr>
        <p:spPr bwMode="auto">
          <a:xfrm>
            <a:off x="6970713" y="5721350"/>
            <a:ext cx="1563687" cy="266700"/>
          </a:xfrm>
          <a:prstGeom prst="ellipse">
            <a:avLst/>
          </a:prstGeom>
          <a:solidFill>
            <a:srgbClr val="CCFFCC"/>
          </a:solidFill>
          <a:ln w="19050">
            <a:solidFill>
              <a:srgbClr val="000000"/>
            </a:solidFill>
            <a:round/>
            <a:headEnd/>
            <a:tailEnd/>
          </a:ln>
        </p:spPr>
        <p:txBody>
          <a:bodyPr/>
          <a:lstStyle/>
          <a:p>
            <a:endParaRPr lang="zh-CN" altLang="en-US"/>
          </a:p>
        </p:txBody>
      </p:sp>
      <p:sp>
        <p:nvSpPr>
          <p:cNvPr id="75783" name="Line 35"/>
          <p:cNvSpPr>
            <a:spLocks noChangeShapeType="1"/>
          </p:cNvSpPr>
          <p:nvPr/>
        </p:nvSpPr>
        <p:spPr bwMode="auto">
          <a:xfrm>
            <a:off x="6970713" y="1581150"/>
            <a:ext cx="0" cy="4273550"/>
          </a:xfrm>
          <a:prstGeom prst="line">
            <a:avLst/>
          </a:prstGeom>
          <a:noFill/>
          <a:ln w="19050">
            <a:solidFill>
              <a:srgbClr val="000000"/>
            </a:solidFill>
            <a:round/>
            <a:headEnd/>
            <a:tailEnd/>
          </a:ln>
        </p:spPr>
        <p:txBody>
          <a:bodyPr/>
          <a:lstStyle/>
          <a:p>
            <a:endParaRPr lang="zh-CN" altLang="en-US"/>
          </a:p>
        </p:txBody>
      </p:sp>
      <p:sp>
        <p:nvSpPr>
          <p:cNvPr id="75784" name="Line 36"/>
          <p:cNvSpPr>
            <a:spLocks noChangeShapeType="1"/>
          </p:cNvSpPr>
          <p:nvPr/>
        </p:nvSpPr>
        <p:spPr bwMode="auto">
          <a:xfrm>
            <a:off x="8534400" y="1581150"/>
            <a:ext cx="0" cy="4273550"/>
          </a:xfrm>
          <a:prstGeom prst="line">
            <a:avLst/>
          </a:prstGeom>
          <a:noFill/>
          <a:ln w="19050">
            <a:solidFill>
              <a:srgbClr val="000000"/>
            </a:solidFill>
            <a:round/>
            <a:headEnd/>
            <a:tailEnd/>
          </a:ln>
        </p:spPr>
        <p:txBody>
          <a:bodyPr/>
          <a:lstStyle/>
          <a:p>
            <a:endParaRPr lang="zh-CN" altLang="en-US"/>
          </a:p>
        </p:txBody>
      </p:sp>
      <p:sp>
        <p:nvSpPr>
          <p:cNvPr id="75785" name="Text Box 37"/>
          <p:cNvSpPr txBox="1">
            <a:spLocks noChangeArrowheads="1"/>
          </p:cNvSpPr>
          <p:nvPr/>
        </p:nvSpPr>
        <p:spPr bwMode="auto">
          <a:xfrm>
            <a:off x="7053263" y="2382838"/>
            <a:ext cx="1398587" cy="39846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作业</a:t>
            </a:r>
            <a:r>
              <a:rPr kumimoji="0" lang="en-US" altLang="zh-CN" b="1">
                <a:solidFill>
                  <a:srgbClr val="008000"/>
                </a:solidFill>
                <a:latin typeface="仿宋_GB2312" pitchFamily="49" charset="-122"/>
              </a:rPr>
              <a:t>1</a:t>
            </a:r>
            <a:r>
              <a:rPr kumimoji="0" lang="zh-CN" altLang="en-US" b="1">
                <a:solidFill>
                  <a:srgbClr val="008000"/>
                </a:solidFill>
                <a:latin typeface="仿宋_GB2312" pitchFamily="49" charset="-122"/>
              </a:rPr>
              <a:t>信息</a:t>
            </a:r>
          </a:p>
        </p:txBody>
      </p:sp>
      <p:sp>
        <p:nvSpPr>
          <p:cNvPr id="75786" name="Line 38"/>
          <p:cNvSpPr>
            <a:spLocks noChangeShapeType="1"/>
          </p:cNvSpPr>
          <p:nvPr/>
        </p:nvSpPr>
        <p:spPr bwMode="auto">
          <a:xfrm>
            <a:off x="6146800" y="3851275"/>
            <a:ext cx="906463" cy="400050"/>
          </a:xfrm>
          <a:prstGeom prst="line">
            <a:avLst/>
          </a:prstGeom>
          <a:noFill/>
          <a:ln w="19050">
            <a:solidFill>
              <a:srgbClr val="000000"/>
            </a:solidFill>
            <a:round/>
            <a:headEnd/>
            <a:tailEnd type="triangle" w="med" len="med"/>
          </a:ln>
        </p:spPr>
        <p:txBody>
          <a:bodyPr/>
          <a:lstStyle/>
          <a:p>
            <a:endParaRPr lang="zh-CN" altLang="en-US"/>
          </a:p>
        </p:txBody>
      </p:sp>
      <p:sp>
        <p:nvSpPr>
          <p:cNvPr id="75787" name="Line 39"/>
          <p:cNvSpPr>
            <a:spLocks noChangeShapeType="1"/>
          </p:cNvSpPr>
          <p:nvPr/>
        </p:nvSpPr>
        <p:spPr bwMode="auto">
          <a:xfrm flipH="1">
            <a:off x="6146800" y="3182938"/>
            <a:ext cx="906463" cy="534987"/>
          </a:xfrm>
          <a:prstGeom prst="line">
            <a:avLst/>
          </a:prstGeom>
          <a:noFill/>
          <a:ln w="19050">
            <a:solidFill>
              <a:srgbClr val="000000"/>
            </a:solidFill>
            <a:round/>
            <a:headEnd/>
            <a:tailEnd type="triangle" w="med" len="med"/>
          </a:ln>
        </p:spPr>
        <p:txBody>
          <a:bodyPr/>
          <a:lstStyle/>
          <a:p>
            <a:endParaRPr lang="zh-CN" altLang="en-US"/>
          </a:p>
        </p:txBody>
      </p:sp>
      <p:sp>
        <p:nvSpPr>
          <p:cNvPr id="75788" name="Line 40"/>
          <p:cNvSpPr>
            <a:spLocks noChangeShapeType="1"/>
          </p:cNvSpPr>
          <p:nvPr/>
        </p:nvSpPr>
        <p:spPr bwMode="auto">
          <a:xfrm flipH="1">
            <a:off x="6229350" y="4652963"/>
            <a:ext cx="823913" cy="400050"/>
          </a:xfrm>
          <a:prstGeom prst="line">
            <a:avLst/>
          </a:prstGeom>
          <a:noFill/>
          <a:ln w="19050">
            <a:solidFill>
              <a:srgbClr val="000000"/>
            </a:solidFill>
            <a:round/>
            <a:headEnd/>
            <a:tailEnd type="triangle" w="med" len="med"/>
          </a:ln>
        </p:spPr>
        <p:txBody>
          <a:bodyPr/>
          <a:lstStyle/>
          <a:p>
            <a:endParaRPr lang="zh-CN" altLang="en-US"/>
          </a:p>
        </p:txBody>
      </p:sp>
      <p:sp>
        <p:nvSpPr>
          <p:cNvPr id="75789" name="Line 41"/>
          <p:cNvSpPr>
            <a:spLocks noChangeShapeType="1"/>
          </p:cNvSpPr>
          <p:nvPr/>
        </p:nvSpPr>
        <p:spPr bwMode="auto">
          <a:xfrm>
            <a:off x="6146800" y="1849438"/>
            <a:ext cx="873125" cy="571500"/>
          </a:xfrm>
          <a:prstGeom prst="line">
            <a:avLst/>
          </a:prstGeom>
          <a:noFill/>
          <a:ln w="19050">
            <a:solidFill>
              <a:srgbClr val="000000"/>
            </a:solidFill>
            <a:round/>
            <a:headEnd/>
            <a:tailEnd type="triangle" w="med" len="med"/>
          </a:ln>
        </p:spPr>
        <p:txBody>
          <a:bodyPr/>
          <a:lstStyle/>
          <a:p>
            <a:endParaRPr lang="zh-CN" altLang="en-US"/>
          </a:p>
        </p:txBody>
      </p:sp>
      <p:sp>
        <p:nvSpPr>
          <p:cNvPr id="75790" name="Text Box 42"/>
          <p:cNvSpPr txBox="1">
            <a:spLocks noChangeArrowheads="1"/>
          </p:cNvSpPr>
          <p:nvPr/>
        </p:nvSpPr>
        <p:spPr bwMode="auto">
          <a:xfrm>
            <a:off x="7053263" y="2782888"/>
            <a:ext cx="1398587" cy="396875"/>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rPr>
              <a:t>…</a:t>
            </a:r>
            <a:endParaRPr kumimoji="0" lang="en-US" altLang="zh-CN" sz="1800" b="1">
              <a:solidFill>
                <a:srgbClr val="008000"/>
              </a:solidFill>
              <a:latin typeface="仿宋_GB2312" pitchFamily="49" charset="-122"/>
            </a:endParaRPr>
          </a:p>
        </p:txBody>
      </p:sp>
      <p:sp>
        <p:nvSpPr>
          <p:cNvPr id="75791" name="Text Box 43"/>
          <p:cNvSpPr txBox="1">
            <a:spLocks noChangeArrowheads="1"/>
          </p:cNvSpPr>
          <p:nvPr/>
        </p:nvSpPr>
        <p:spPr bwMode="auto">
          <a:xfrm>
            <a:off x="7053263" y="3182938"/>
            <a:ext cx="1398587" cy="39846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作业</a:t>
            </a:r>
            <a:r>
              <a:rPr kumimoji="0" lang="en-US" altLang="zh-CN" b="1">
                <a:solidFill>
                  <a:srgbClr val="008000"/>
                </a:solidFill>
                <a:latin typeface="仿宋_GB2312" pitchFamily="49" charset="-122"/>
              </a:rPr>
              <a:t>n</a:t>
            </a:r>
            <a:r>
              <a:rPr kumimoji="0" lang="zh-CN" altLang="en-US" b="1">
                <a:solidFill>
                  <a:srgbClr val="008000"/>
                </a:solidFill>
                <a:latin typeface="仿宋_GB2312" pitchFamily="49" charset="-122"/>
              </a:rPr>
              <a:t>信息</a:t>
            </a:r>
          </a:p>
        </p:txBody>
      </p:sp>
      <p:sp>
        <p:nvSpPr>
          <p:cNvPr id="75792" name="Text Box 44"/>
          <p:cNvSpPr txBox="1">
            <a:spLocks noChangeArrowheads="1"/>
          </p:cNvSpPr>
          <p:nvPr/>
        </p:nvSpPr>
        <p:spPr bwMode="auto">
          <a:xfrm>
            <a:off x="7053263" y="1849438"/>
            <a:ext cx="1374775" cy="396875"/>
          </a:xfrm>
          <a:prstGeom prst="rect">
            <a:avLst/>
          </a:prstGeom>
          <a:solidFill>
            <a:srgbClr val="CCFFCC"/>
          </a:solidFill>
          <a:ln w="19050">
            <a:no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输入井</a:t>
            </a:r>
          </a:p>
        </p:txBody>
      </p:sp>
      <p:sp>
        <p:nvSpPr>
          <p:cNvPr id="75793" name="Text Box 45"/>
          <p:cNvSpPr txBox="1">
            <a:spLocks noChangeArrowheads="1"/>
          </p:cNvSpPr>
          <p:nvPr/>
        </p:nvSpPr>
        <p:spPr bwMode="auto">
          <a:xfrm>
            <a:off x="7053263" y="3854450"/>
            <a:ext cx="1398587" cy="396875"/>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作业</a:t>
            </a:r>
            <a:r>
              <a:rPr kumimoji="0" lang="en-US" altLang="zh-CN" b="1">
                <a:solidFill>
                  <a:srgbClr val="008000"/>
                </a:solidFill>
                <a:latin typeface="仿宋_GB2312" pitchFamily="49" charset="-122"/>
              </a:rPr>
              <a:t>1</a:t>
            </a:r>
            <a:r>
              <a:rPr kumimoji="0" lang="zh-CN" altLang="en-US" b="1">
                <a:solidFill>
                  <a:srgbClr val="008000"/>
                </a:solidFill>
                <a:latin typeface="仿宋_GB2312" pitchFamily="49" charset="-122"/>
              </a:rPr>
              <a:t>结果</a:t>
            </a:r>
          </a:p>
        </p:txBody>
      </p:sp>
      <p:sp>
        <p:nvSpPr>
          <p:cNvPr id="75794" name="Text Box 46"/>
          <p:cNvSpPr txBox="1">
            <a:spLocks noChangeArrowheads="1"/>
          </p:cNvSpPr>
          <p:nvPr/>
        </p:nvSpPr>
        <p:spPr bwMode="auto">
          <a:xfrm>
            <a:off x="7053263" y="4254500"/>
            <a:ext cx="1398587" cy="398463"/>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rPr>
              <a:t>…</a:t>
            </a:r>
            <a:endParaRPr kumimoji="0" lang="en-US" altLang="zh-CN" sz="1800" b="1">
              <a:solidFill>
                <a:srgbClr val="008000"/>
              </a:solidFill>
              <a:latin typeface="仿宋_GB2312" pitchFamily="49" charset="-122"/>
            </a:endParaRPr>
          </a:p>
        </p:txBody>
      </p:sp>
      <p:sp>
        <p:nvSpPr>
          <p:cNvPr id="75795" name="Text Box 47"/>
          <p:cNvSpPr txBox="1">
            <a:spLocks noChangeArrowheads="1"/>
          </p:cNvSpPr>
          <p:nvPr/>
        </p:nvSpPr>
        <p:spPr bwMode="auto">
          <a:xfrm>
            <a:off x="7053263" y="4652963"/>
            <a:ext cx="1398587" cy="39846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作业</a:t>
            </a:r>
            <a:r>
              <a:rPr kumimoji="0" lang="en-US" altLang="zh-CN" b="1">
                <a:solidFill>
                  <a:srgbClr val="008000"/>
                </a:solidFill>
                <a:latin typeface="仿宋_GB2312" pitchFamily="49" charset="-122"/>
              </a:rPr>
              <a:t>n</a:t>
            </a:r>
            <a:r>
              <a:rPr kumimoji="0" lang="zh-CN" altLang="en-US" b="1">
                <a:solidFill>
                  <a:srgbClr val="008000"/>
                </a:solidFill>
                <a:latin typeface="仿宋_GB2312" pitchFamily="49" charset="-122"/>
              </a:rPr>
              <a:t>结果</a:t>
            </a:r>
          </a:p>
        </p:txBody>
      </p:sp>
      <p:sp>
        <p:nvSpPr>
          <p:cNvPr id="75796" name="Text Box 48"/>
          <p:cNvSpPr txBox="1">
            <a:spLocks noChangeArrowheads="1"/>
          </p:cNvSpPr>
          <p:nvPr/>
        </p:nvSpPr>
        <p:spPr bwMode="auto">
          <a:xfrm>
            <a:off x="7077075" y="5189538"/>
            <a:ext cx="1374775" cy="396875"/>
          </a:xfrm>
          <a:prstGeom prst="rect">
            <a:avLst/>
          </a:prstGeom>
          <a:solidFill>
            <a:srgbClr val="CCFFCC"/>
          </a:solidFill>
          <a:ln w="19050">
            <a:noFill/>
            <a:miter lim="800000"/>
            <a:headEnd/>
            <a:tailEnd/>
          </a:ln>
        </p:spPr>
        <p:txBody>
          <a:bodyPr lIns="0" tIns="0" rIns="0" bIns="0"/>
          <a:lstStyle/>
          <a:p>
            <a:pPr algn="ctr" eaLnBrk="0" hangingPunct="0"/>
            <a:r>
              <a:rPr kumimoji="0" lang="zh-CN" altLang="en-US" b="1">
                <a:solidFill>
                  <a:srgbClr val="008000"/>
                </a:solidFill>
                <a:latin typeface="仿宋_GB2312" pitchFamily="49" charset="-122"/>
              </a:rPr>
              <a:t>输出井</a:t>
            </a:r>
          </a:p>
        </p:txBody>
      </p:sp>
      <p:sp>
        <p:nvSpPr>
          <p:cNvPr id="75797" name="Text Box 49"/>
          <p:cNvSpPr txBox="1">
            <a:spLocks noChangeArrowheads="1"/>
          </p:cNvSpPr>
          <p:nvPr/>
        </p:nvSpPr>
        <p:spPr bwMode="auto">
          <a:xfrm>
            <a:off x="4667250" y="4786313"/>
            <a:ext cx="1562100" cy="534987"/>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缓输出程序</a:t>
            </a:r>
          </a:p>
        </p:txBody>
      </p:sp>
      <p:sp>
        <p:nvSpPr>
          <p:cNvPr id="75798" name="Text Box 50"/>
          <p:cNvSpPr txBox="1">
            <a:spLocks noChangeArrowheads="1"/>
          </p:cNvSpPr>
          <p:nvPr/>
        </p:nvSpPr>
        <p:spPr bwMode="auto">
          <a:xfrm>
            <a:off x="5240338" y="3316288"/>
            <a:ext cx="908050" cy="935037"/>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井管理</a:t>
            </a:r>
          </a:p>
          <a:p>
            <a:pPr algn="ctr" eaLnBrk="0" hangingPunct="0"/>
            <a:r>
              <a:rPr kumimoji="0" lang="zh-CN" altLang="en-US" b="1">
                <a:solidFill>
                  <a:srgbClr val="008000"/>
                </a:solidFill>
                <a:latin typeface="仿宋_GB2312" pitchFamily="49" charset="-122"/>
              </a:rPr>
              <a:t>程序</a:t>
            </a:r>
          </a:p>
        </p:txBody>
      </p:sp>
      <p:sp>
        <p:nvSpPr>
          <p:cNvPr id="75799" name="Text Box 51"/>
          <p:cNvSpPr txBox="1">
            <a:spLocks noChangeArrowheads="1"/>
          </p:cNvSpPr>
          <p:nvPr/>
        </p:nvSpPr>
        <p:spPr bwMode="auto">
          <a:xfrm>
            <a:off x="2852738" y="3584575"/>
            <a:ext cx="1316037" cy="534988"/>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运行作业</a:t>
            </a:r>
          </a:p>
        </p:txBody>
      </p:sp>
      <p:sp>
        <p:nvSpPr>
          <p:cNvPr id="75800" name="Text Box 52"/>
          <p:cNvSpPr txBox="1">
            <a:spLocks noChangeArrowheads="1"/>
          </p:cNvSpPr>
          <p:nvPr/>
        </p:nvSpPr>
        <p:spPr bwMode="auto">
          <a:xfrm>
            <a:off x="2935288" y="1581150"/>
            <a:ext cx="1233487" cy="533400"/>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输入设备</a:t>
            </a:r>
          </a:p>
        </p:txBody>
      </p:sp>
      <p:sp>
        <p:nvSpPr>
          <p:cNvPr id="75801" name="Text Box 53"/>
          <p:cNvSpPr txBox="1">
            <a:spLocks noChangeArrowheads="1"/>
          </p:cNvSpPr>
          <p:nvPr/>
        </p:nvSpPr>
        <p:spPr bwMode="auto">
          <a:xfrm>
            <a:off x="3017838" y="4786313"/>
            <a:ext cx="1233487" cy="534987"/>
          </a:xfrm>
          <a:prstGeom prst="rect">
            <a:avLst/>
          </a:prstGeom>
          <a:solidFill>
            <a:srgbClr val="CCFFCC"/>
          </a:solidFill>
          <a:ln w="19050">
            <a:solidFill>
              <a:srgbClr val="000000"/>
            </a:solidFill>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输出设备</a:t>
            </a:r>
          </a:p>
        </p:txBody>
      </p:sp>
      <p:sp>
        <p:nvSpPr>
          <p:cNvPr id="75802" name="AutoShape 54"/>
          <p:cNvSpPr>
            <a:spLocks noChangeArrowheads="1"/>
          </p:cNvSpPr>
          <p:nvPr/>
        </p:nvSpPr>
        <p:spPr bwMode="auto">
          <a:xfrm>
            <a:off x="1454150" y="4786313"/>
            <a:ext cx="1152525" cy="800100"/>
          </a:xfrm>
          <a:prstGeom prst="flowChartMultidocument">
            <a:avLst/>
          </a:prstGeom>
          <a:solidFill>
            <a:srgbClr val="CCFFCC"/>
          </a:solidFill>
          <a:ln w="9525">
            <a:solidFill>
              <a:srgbClr val="000000"/>
            </a:solidFill>
            <a:miter lim="800000"/>
            <a:headEnd/>
            <a:tailEnd/>
          </a:ln>
        </p:spPr>
        <p:txBody>
          <a:bodyPr/>
          <a:lstStyle/>
          <a:p>
            <a:endParaRPr lang="zh-CN" altLang="en-US"/>
          </a:p>
        </p:txBody>
      </p:sp>
      <p:sp>
        <p:nvSpPr>
          <p:cNvPr id="75803" name="AutoShape 55"/>
          <p:cNvSpPr>
            <a:spLocks noChangeArrowheads="1"/>
          </p:cNvSpPr>
          <p:nvPr/>
        </p:nvSpPr>
        <p:spPr bwMode="auto">
          <a:xfrm>
            <a:off x="1535113" y="1447800"/>
            <a:ext cx="966787" cy="615950"/>
          </a:xfrm>
          <a:prstGeom prst="flowChartManualInput">
            <a:avLst/>
          </a:prstGeom>
          <a:solidFill>
            <a:srgbClr val="CCFFCC"/>
          </a:solidFill>
          <a:ln w="9525">
            <a:solidFill>
              <a:srgbClr val="000000"/>
            </a:solidFill>
            <a:miter lim="800000"/>
            <a:headEnd/>
            <a:tailEnd/>
          </a:ln>
        </p:spPr>
        <p:txBody>
          <a:bodyPr/>
          <a:lstStyle/>
          <a:p>
            <a:endParaRPr lang="zh-CN" altLang="en-US"/>
          </a:p>
        </p:txBody>
      </p:sp>
      <p:sp>
        <p:nvSpPr>
          <p:cNvPr id="75804" name="AutoShape 56"/>
          <p:cNvSpPr>
            <a:spLocks noChangeArrowheads="1"/>
          </p:cNvSpPr>
          <p:nvPr/>
        </p:nvSpPr>
        <p:spPr bwMode="auto">
          <a:xfrm>
            <a:off x="1454150" y="1581150"/>
            <a:ext cx="963613" cy="617538"/>
          </a:xfrm>
          <a:prstGeom prst="flowChartManualInput">
            <a:avLst/>
          </a:prstGeom>
          <a:solidFill>
            <a:srgbClr val="CCFFCC"/>
          </a:solidFill>
          <a:ln w="9525">
            <a:solidFill>
              <a:srgbClr val="000000"/>
            </a:solidFill>
            <a:miter lim="800000"/>
            <a:headEnd/>
            <a:tailEnd/>
          </a:ln>
        </p:spPr>
        <p:txBody>
          <a:bodyPr/>
          <a:lstStyle/>
          <a:p>
            <a:endParaRPr lang="zh-CN" altLang="en-US"/>
          </a:p>
        </p:txBody>
      </p:sp>
      <p:sp>
        <p:nvSpPr>
          <p:cNvPr id="75805" name="AutoShape 57"/>
          <p:cNvSpPr>
            <a:spLocks noChangeArrowheads="1"/>
          </p:cNvSpPr>
          <p:nvPr/>
        </p:nvSpPr>
        <p:spPr bwMode="auto">
          <a:xfrm>
            <a:off x="1371600" y="1714500"/>
            <a:ext cx="963613" cy="617538"/>
          </a:xfrm>
          <a:prstGeom prst="flowChartManualInput">
            <a:avLst/>
          </a:prstGeom>
          <a:solidFill>
            <a:srgbClr val="CCFFCC"/>
          </a:solidFill>
          <a:ln w="9525">
            <a:solidFill>
              <a:srgbClr val="000000"/>
            </a:solidFill>
            <a:miter lim="800000"/>
            <a:headEnd/>
            <a:tailEnd/>
          </a:ln>
        </p:spPr>
        <p:txBody>
          <a:bodyPr/>
          <a:lstStyle/>
          <a:p>
            <a:endParaRPr lang="zh-CN" altLang="en-US"/>
          </a:p>
        </p:txBody>
      </p:sp>
      <p:sp>
        <p:nvSpPr>
          <p:cNvPr id="75806" name="Line 58"/>
          <p:cNvSpPr>
            <a:spLocks noChangeShapeType="1"/>
          </p:cNvSpPr>
          <p:nvPr/>
        </p:nvSpPr>
        <p:spPr bwMode="auto">
          <a:xfrm>
            <a:off x="4170363" y="1849438"/>
            <a:ext cx="412750" cy="0"/>
          </a:xfrm>
          <a:prstGeom prst="line">
            <a:avLst/>
          </a:prstGeom>
          <a:noFill/>
          <a:ln w="19050">
            <a:solidFill>
              <a:srgbClr val="000000"/>
            </a:solidFill>
            <a:round/>
            <a:headEnd/>
            <a:tailEnd type="triangle" w="med" len="med"/>
          </a:ln>
        </p:spPr>
        <p:txBody>
          <a:bodyPr/>
          <a:lstStyle/>
          <a:p>
            <a:endParaRPr lang="zh-CN" altLang="en-US"/>
          </a:p>
        </p:txBody>
      </p:sp>
      <p:sp>
        <p:nvSpPr>
          <p:cNvPr id="75807" name="Line 59"/>
          <p:cNvSpPr>
            <a:spLocks noChangeShapeType="1"/>
          </p:cNvSpPr>
          <p:nvPr/>
        </p:nvSpPr>
        <p:spPr bwMode="auto">
          <a:xfrm>
            <a:off x="2524125" y="1849438"/>
            <a:ext cx="411163" cy="0"/>
          </a:xfrm>
          <a:prstGeom prst="line">
            <a:avLst/>
          </a:prstGeom>
          <a:noFill/>
          <a:ln w="19050">
            <a:solidFill>
              <a:srgbClr val="000000"/>
            </a:solidFill>
            <a:round/>
            <a:headEnd/>
            <a:tailEnd type="triangle" w="med" len="med"/>
          </a:ln>
        </p:spPr>
        <p:txBody>
          <a:bodyPr/>
          <a:lstStyle/>
          <a:p>
            <a:endParaRPr lang="zh-CN" altLang="en-US"/>
          </a:p>
        </p:txBody>
      </p:sp>
      <p:sp>
        <p:nvSpPr>
          <p:cNvPr id="75808" name="Line 60"/>
          <p:cNvSpPr>
            <a:spLocks noChangeShapeType="1"/>
          </p:cNvSpPr>
          <p:nvPr/>
        </p:nvSpPr>
        <p:spPr bwMode="auto">
          <a:xfrm flipH="1">
            <a:off x="4252913" y="5053013"/>
            <a:ext cx="412750" cy="0"/>
          </a:xfrm>
          <a:prstGeom prst="line">
            <a:avLst/>
          </a:prstGeom>
          <a:noFill/>
          <a:ln w="19050">
            <a:solidFill>
              <a:srgbClr val="000000"/>
            </a:solidFill>
            <a:round/>
            <a:headEnd/>
            <a:tailEnd type="triangle" w="med" len="med"/>
          </a:ln>
        </p:spPr>
        <p:txBody>
          <a:bodyPr/>
          <a:lstStyle/>
          <a:p>
            <a:endParaRPr lang="zh-CN" altLang="en-US"/>
          </a:p>
        </p:txBody>
      </p:sp>
      <p:sp>
        <p:nvSpPr>
          <p:cNvPr id="75809" name="Line 61"/>
          <p:cNvSpPr>
            <a:spLocks noChangeShapeType="1"/>
          </p:cNvSpPr>
          <p:nvPr/>
        </p:nvSpPr>
        <p:spPr bwMode="auto">
          <a:xfrm flipH="1">
            <a:off x="2606675" y="5053013"/>
            <a:ext cx="411163" cy="0"/>
          </a:xfrm>
          <a:prstGeom prst="line">
            <a:avLst/>
          </a:prstGeom>
          <a:noFill/>
          <a:ln w="19050">
            <a:solidFill>
              <a:srgbClr val="000000"/>
            </a:solidFill>
            <a:round/>
            <a:headEnd/>
            <a:tailEnd type="triangle" w="med" len="med"/>
          </a:ln>
        </p:spPr>
        <p:txBody>
          <a:bodyPr/>
          <a:lstStyle/>
          <a:p>
            <a:endParaRPr lang="zh-CN" altLang="en-US"/>
          </a:p>
        </p:txBody>
      </p:sp>
      <p:sp>
        <p:nvSpPr>
          <p:cNvPr id="75810" name="Line 62"/>
          <p:cNvSpPr>
            <a:spLocks noChangeShapeType="1"/>
          </p:cNvSpPr>
          <p:nvPr/>
        </p:nvSpPr>
        <p:spPr bwMode="auto">
          <a:xfrm flipH="1">
            <a:off x="4170363" y="3851275"/>
            <a:ext cx="1069975" cy="0"/>
          </a:xfrm>
          <a:prstGeom prst="line">
            <a:avLst/>
          </a:prstGeom>
          <a:noFill/>
          <a:ln w="19050">
            <a:solidFill>
              <a:srgbClr val="000000"/>
            </a:solidFill>
            <a:round/>
            <a:headEnd type="triangle" w="med" len="med"/>
            <a:tailEnd type="triangle" w="med" len="med"/>
          </a:ln>
        </p:spPr>
        <p:txBody>
          <a:bodyPr/>
          <a:lstStyle/>
          <a:p>
            <a:endParaRPr lang="zh-CN" altLang="en-US"/>
          </a:p>
        </p:txBody>
      </p:sp>
      <p:sp>
        <p:nvSpPr>
          <p:cNvPr id="75811" name="Text Box 63"/>
          <p:cNvSpPr txBox="1">
            <a:spLocks noChangeArrowheads="1"/>
          </p:cNvSpPr>
          <p:nvPr/>
        </p:nvSpPr>
        <p:spPr bwMode="auto">
          <a:xfrm>
            <a:off x="4418013" y="2382838"/>
            <a:ext cx="1892300" cy="534987"/>
          </a:xfrm>
          <a:prstGeom prst="rect">
            <a:avLst/>
          </a:prstGeom>
          <a:solidFill>
            <a:srgbClr val="CCFFCC"/>
          </a:solidFill>
          <a:ln w="19050">
            <a:solidFill>
              <a:srgbClr val="000000"/>
            </a:solidFill>
            <a:prstDash val="dash"/>
            <a:miter lim="800000"/>
            <a:headEnd/>
            <a:tailEnd/>
          </a:ln>
        </p:spPr>
        <p:txBody>
          <a:bodyPr lIns="0" tIns="36000" rIns="0" bIns="0"/>
          <a:lstStyle/>
          <a:p>
            <a:pPr algn="ctr" eaLnBrk="0" hangingPunct="0"/>
            <a:r>
              <a:rPr kumimoji="0" lang="zh-CN" altLang="en-US" b="1">
                <a:solidFill>
                  <a:srgbClr val="008000"/>
                </a:solidFill>
                <a:latin typeface="仿宋_GB2312" pitchFamily="49" charset="-122"/>
              </a:rPr>
              <a:t>作业调度程序</a:t>
            </a:r>
          </a:p>
        </p:txBody>
      </p:sp>
      <p:sp>
        <p:nvSpPr>
          <p:cNvPr id="75812" name="Line 64"/>
          <p:cNvSpPr>
            <a:spLocks noChangeShapeType="1"/>
          </p:cNvSpPr>
          <p:nvPr/>
        </p:nvSpPr>
        <p:spPr bwMode="auto">
          <a:xfrm rot="5400000" flipH="1">
            <a:off x="6696075" y="2320925"/>
            <a:ext cx="9525" cy="784225"/>
          </a:xfrm>
          <a:prstGeom prst="line">
            <a:avLst/>
          </a:prstGeom>
          <a:noFill/>
          <a:ln w="19050">
            <a:solidFill>
              <a:srgbClr val="000000"/>
            </a:solidFill>
            <a:round/>
            <a:headEnd/>
            <a:tailEnd type="triangle" w="med" len="med"/>
          </a:ln>
        </p:spPr>
        <p:txBody>
          <a:bodyPr/>
          <a:lstStyle/>
          <a:p>
            <a:endParaRPr lang="zh-CN" altLang="en-US"/>
          </a:p>
        </p:txBody>
      </p:sp>
      <p:sp>
        <p:nvSpPr>
          <p:cNvPr id="75813" name="Line 65"/>
          <p:cNvSpPr>
            <a:spLocks noChangeShapeType="1"/>
          </p:cNvSpPr>
          <p:nvPr/>
        </p:nvSpPr>
        <p:spPr bwMode="auto">
          <a:xfrm flipH="1">
            <a:off x="3511550" y="2917825"/>
            <a:ext cx="1811338" cy="666750"/>
          </a:xfrm>
          <a:prstGeom prst="line">
            <a:avLst/>
          </a:prstGeom>
          <a:noFill/>
          <a:ln w="19050">
            <a:solidFill>
              <a:srgbClr val="000000"/>
            </a:solidFill>
            <a:round/>
            <a:headEnd/>
            <a:tailEnd type="triangle" w="med" len="med"/>
          </a:ln>
        </p:spPr>
        <p:txBody>
          <a:bodyPr/>
          <a:lstStyle/>
          <a:p>
            <a:endParaRPr lang="zh-CN" altLang="en-US"/>
          </a:p>
        </p:txBody>
      </p:sp>
      <p:sp>
        <p:nvSpPr>
          <p:cNvPr id="75814" name="Text Box 66"/>
          <p:cNvSpPr txBox="1">
            <a:spLocks noChangeArrowheads="1"/>
          </p:cNvSpPr>
          <p:nvPr/>
        </p:nvSpPr>
        <p:spPr bwMode="auto">
          <a:xfrm>
            <a:off x="2841625" y="5462588"/>
            <a:ext cx="4040188" cy="633412"/>
          </a:xfrm>
          <a:prstGeom prst="rect">
            <a:avLst/>
          </a:prstGeom>
          <a:solidFill>
            <a:srgbClr val="CCFFCC"/>
          </a:solidFill>
          <a:ln w="9525">
            <a:solidFill>
              <a:srgbClr val="FFFFFF"/>
            </a:solidFill>
            <a:miter lim="800000"/>
            <a:headEnd/>
            <a:tailEnd/>
          </a:ln>
        </p:spPr>
        <p:txBody>
          <a:bodyPr/>
          <a:lstStyle/>
          <a:p>
            <a:pPr eaLnBrk="0" hangingPunct="0"/>
            <a:r>
              <a:rPr kumimoji="0" lang="zh-CN" sz="2800" b="1">
                <a:solidFill>
                  <a:srgbClr val="008000"/>
                </a:solidFill>
                <a:latin typeface="仿宋_GB2312" pitchFamily="49" charset="-122"/>
              </a:rPr>
              <a:t>斯普林系统组成和结构</a:t>
            </a:r>
          </a:p>
          <a:p>
            <a:pPr algn="just" eaLnBrk="0" hangingPunct="0"/>
            <a:endParaRPr kumimoji="0" lang="en-US" altLang="zh-CN" sz="1000" b="1">
              <a:solidFill>
                <a:srgbClr val="008000"/>
              </a:solidFill>
              <a:latin typeface="仿宋_GB2312" pitchFamily="49" charset="-122"/>
            </a:endParaRPr>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a:xfrm>
            <a:off x="-533400" y="533400"/>
            <a:ext cx="7772400" cy="1143000"/>
          </a:xfrm>
        </p:spPr>
        <p:txBody>
          <a:bodyPr/>
          <a:lstStyle/>
          <a:p>
            <a:pPr eaLnBrk="1" hangingPunct="1"/>
            <a:r>
              <a:rPr lang="en-US" altLang="zh-CN" b="1" smtClean="0">
                <a:ea typeface="黑体" pitchFamily="2" charset="-122"/>
              </a:rPr>
              <a:t>                   </a:t>
            </a:r>
            <a:r>
              <a:rPr lang="zh-CN" altLang="en-US" sz="4800" smtClean="0">
                <a:solidFill>
                  <a:srgbClr val="FF0000"/>
                </a:solidFill>
                <a:latin typeface="仿宋_GB2312" pitchFamily="49" charset="-122"/>
                <a:ea typeface="仿宋_GB2312" pitchFamily="49" charset="-122"/>
              </a:rPr>
              <a:t>文件管理</a:t>
            </a:r>
            <a:r>
              <a:rPr lang="en-US" altLang="zh-CN" sz="4800" smtClean="0">
                <a:solidFill>
                  <a:srgbClr val="FF0000"/>
                </a:solidFill>
                <a:latin typeface="仿宋_GB2312" pitchFamily="49" charset="-122"/>
                <a:ea typeface="仿宋_GB2312" pitchFamily="49" charset="-122"/>
              </a:rPr>
              <a:t>(1)</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258051" name="Rectangle 1027"/>
          <p:cNvSpPr>
            <a:spLocks noGrp="1" noChangeArrowheads="1"/>
          </p:cNvSpPr>
          <p:nvPr>
            <p:ph type="body" idx="1"/>
          </p:nvPr>
        </p:nvSpPr>
        <p:spPr>
          <a:xfrm>
            <a:off x="533400" y="1143000"/>
            <a:ext cx="8229600" cy="5334000"/>
          </a:xfrm>
        </p:spPr>
        <p:txBody>
          <a:bodyPr/>
          <a:lstStyle/>
          <a:p>
            <a:pPr eaLnBrk="1" hangingPunct="1">
              <a:buFontTx/>
              <a:buNone/>
            </a:pPr>
            <a:r>
              <a:rPr lang="en-US" altLang="zh-CN" smtClean="0"/>
              <a:t>        </a:t>
            </a:r>
          </a:p>
        </p:txBody>
      </p:sp>
      <p:sp>
        <p:nvSpPr>
          <p:cNvPr id="258053" name="Text Box 1029"/>
          <p:cNvSpPr txBox="1">
            <a:spLocks noChangeArrowheads="1"/>
          </p:cNvSpPr>
          <p:nvPr/>
        </p:nvSpPr>
        <p:spPr bwMode="auto">
          <a:xfrm>
            <a:off x="1447800" y="3382963"/>
            <a:ext cx="750888" cy="16224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仿宋_GB2312" pitchFamily="49" charset="-122"/>
              </a:rPr>
              <a:t>文</a:t>
            </a:r>
          </a:p>
          <a:p>
            <a:pPr algn="just" eaLnBrk="0" hangingPunct="0">
              <a:defRPr/>
            </a:pPr>
            <a:r>
              <a:rPr kumimoji="0" lang="zh-CN" altLang="en-US" sz="2400" b="1">
                <a:solidFill>
                  <a:srgbClr val="008000"/>
                </a:solidFill>
                <a:latin typeface="仿宋_GB2312" pitchFamily="49" charset="-122"/>
              </a:rPr>
              <a:t>件</a:t>
            </a:r>
          </a:p>
          <a:p>
            <a:pPr algn="just" eaLnBrk="0" hangingPunct="0">
              <a:defRPr/>
            </a:pPr>
            <a:r>
              <a:rPr kumimoji="0" lang="zh-CN" altLang="en-US" sz="2400" b="1">
                <a:solidFill>
                  <a:srgbClr val="008000"/>
                </a:solidFill>
                <a:latin typeface="仿宋_GB2312" pitchFamily="49" charset="-122"/>
              </a:rPr>
              <a:t>系</a:t>
            </a:r>
          </a:p>
          <a:p>
            <a:pPr algn="just" eaLnBrk="0" hangingPunct="0">
              <a:defRPr/>
            </a:pPr>
            <a:r>
              <a:rPr kumimoji="0" lang="zh-CN" altLang="en-US" sz="2400" b="1">
                <a:solidFill>
                  <a:srgbClr val="008000"/>
                </a:solidFill>
                <a:latin typeface="仿宋_GB2312" pitchFamily="49" charset="-122"/>
              </a:rPr>
              <a:t>统</a:t>
            </a:r>
          </a:p>
        </p:txBody>
      </p:sp>
      <p:sp>
        <p:nvSpPr>
          <p:cNvPr id="258054" name="Text Box 1030"/>
          <p:cNvSpPr txBox="1">
            <a:spLocks noChangeArrowheads="1"/>
          </p:cNvSpPr>
          <p:nvPr/>
        </p:nvSpPr>
        <p:spPr bwMode="auto">
          <a:xfrm>
            <a:off x="2700338" y="1374775"/>
            <a:ext cx="1262062" cy="7080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文件逻辑结构</a:t>
            </a:r>
          </a:p>
        </p:txBody>
      </p:sp>
      <p:sp>
        <p:nvSpPr>
          <p:cNvPr id="258055" name="Text Box 1031"/>
          <p:cNvSpPr txBox="1">
            <a:spLocks noChangeArrowheads="1"/>
          </p:cNvSpPr>
          <p:nvPr/>
        </p:nvSpPr>
        <p:spPr bwMode="auto">
          <a:xfrm>
            <a:off x="2667000" y="2147888"/>
            <a:ext cx="1219200" cy="6953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文件物理结构</a:t>
            </a:r>
          </a:p>
        </p:txBody>
      </p:sp>
      <p:sp>
        <p:nvSpPr>
          <p:cNvPr id="258056" name="Text Box 1032"/>
          <p:cNvSpPr txBox="1">
            <a:spLocks noChangeArrowheads="1"/>
          </p:cNvSpPr>
          <p:nvPr/>
        </p:nvSpPr>
        <p:spPr bwMode="auto">
          <a:xfrm>
            <a:off x="2700338" y="2921000"/>
            <a:ext cx="1338262" cy="69373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文件存取方法</a:t>
            </a:r>
          </a:p>
        </p:txBody>
      </p:sp>
      <p:sp>
        <p:nvSpPr>
          <p:cNvPr id="258057" name="Text Box 1033"/>
          <p:cNvSpPr txBox="1">
            <a:spLocks noChangeArrowheads="1"/>
          </p:cNvSpPr>
          <p:nvPr/>
        </p:nvSpPr>
        <p:spPr bwMode="auto">
          <a:xfrm>
            <a:off x="2700338" y="3663950"/>
            <a:ext cx="1250950" cy="59213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文件共享</a:t>
            </a:r>
          </a:p>
        </p:txBody>
      </p:sp>
      <p:sp>
        <p:nvSpPr>
          <p:cNvPr id="258058" name="Text Box 1034"/>
          <p:cNvSpPr txBox="1">
            <a:spLocks noChangeArrowheads="1"/>
          </p:cNvSpPr>
          <p:nvPr/>
        </p:nvSpPr>
        <p:spPr bwMode="auto">
          <a:xfrm>
            <a:off x="2700338" y="4403725"/>
            <a:ext cx="1250950" cy="5937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文件保护</a:t>
            </a:r>
          </a:p>
        </p:txBody>
      </p:sp>
      <p:sp>
        <p:nvSpPr>
          <p:cNvPr id="258059" name="Text Box 1035"/>
          <p:cNvSpPr txBox="1">
            <a:spLocks noChangeArrowheads="1"/>
          </p:cNvSpPr>
          <p:nvPr/>
        </p:nvSpPr>
        <p:spPr bwMode="auto">
          <a:xfrm>
            <a:off x="2700338" y="5886450"/>
            <a:ext cx="1250950" cy="5937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文件目录</a:t>
            </a:r>
          </a:p>
        </p:txBody>
      </p:sp>
      <p:sp>
        <p:nvSpPr>
          <p:cNvPr id="258060" name="Text Box 1036"/>
          <p:cNvSpPr txBox="1">
            <a:spLocks noChangeArrowheads="1"/>
          </p:cNvSpPr>
          <p:nvPr/>
        </p:nvSpPr>
        <p:spPr bwMode="auto">
          <a:xfrm>
            <a:off x="2700338" y="5146675"/>
            <a:ext cx="1250950" cy="59213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文件操作</a:t>
            </a:r>
          </a:p>
        </p:txBody>
      </p:sp>
      <p:sp>
        <p:nvSpPr>
          <p:cNvPr id="258061" name="AutoShape 1037"/>
          <p:cNvSpPr>
            <a:spLocks/>
          </p:cNvSpPr>
          <p:nvPr/>
        </p:nvSpPr>
        <p:spPr bwMode="auto">
          <a:xfrm>
            <a:off x="2198688" y="1587500"/>
            <a:ext cx="501650" cy="4745038"/>
          </a:xfrm>
          <a:prstGeom prst="leftBrace">
            <a:avLst>
              <a:gd name="adj1" fmla="val 78824"/>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62" name="Text Box 1038"/>
          <p:cNvSpPr txBox="1">
            <a:spLocks noChangeArrowheads="1"/>
          </p:cNvSpPr>
          <p:nvPr/>
        </p:nvSpPr>
        <p:spPr bwMode="auto">
          <a:xfrm>
            <a:off x="4452938" y="1143000"/>
            <a:ext cx="1752600" cy="44450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记录式文件</a:t>
            </a:r>
          </a:p>
        </p:txBody>
      </p:sp>
      <p:sp>
        <p:nvSpPr>
          <p:cNvPr id="258063" name="Text Box 1039"/>
          <p:cNvSpPr txBox="1">
            <a:spLocks noChangeArrowheads="1"/>
          </p:cNvSpPr>
          <p:nvPr/>
        </p:nvSpPr>
        <p:spPr bwMode="auto">
          <a:xfrm>
            <a:off x="4452938" y="1587500"/>
            <a:ext cx="1752600" cy="44608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b="1">
                <a:solidFill>
                  <a:srgbClr val="008000"/>
                </a:solidFill>
                <a:latin typeface="仿宋_GB2312" pitchFamily="49" charset="-122"/>
              </a:rPr>
              <a:t>流式文件</a:t>
            </a:r>
          </a:p>
        </p:txBody>
      </p:sp>
      <p:sp>
        <p:nvSpPr>
          <p:cNvPr id="258064" name="AutoShape 1040"/>
          <p:cNvSpPr>
            <a:spLocks/>
          </p:cNvSpPr>
          <p:nvPr/>
        </p:nvSpPr>
        <p:spPr bwMode="auto">
          <a:xfrm>
            <a:off x="3951288" y="2181225"/>
            <a:ext cx="501650" cy="592138"/>
          </a:xfrm>
          <a:prstGeom prst="leftBrace">
            <a:avLst>
              <a:gd name="adj1" fmla="val 9837"/>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65" name="AutoShape 1041"/>
          <p:cNvSpPr>
            <a:spLocks/>
          </p:cNvSpPr>
          <p:nvPr/>
        </p:nvSpPr>
        <p:spPr bwMode="auto">
          <a:xfrm>
            <a:off x="3951288" y="1290638"/>
            <a:ext cx="501650" cy="593725"/>
          </a:xfrm>
          <a:prstGeom prst="leftBrace">
            <a:avLst>
              <a:gd name="adj1" fmla="val 9863"/>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66" name="Text Box 1042"/>
          <p:cNvSpPr txBox="1">
            <a:spLocks noChangeArrowheads="1"/>
          </p:cNvSpPr>
          <p:nvPr/>
        </p:nvSpPr>
        <p:spPr bwMode="auto">
          <a:xfrm>
            <a:off x="4452938" y="2181225"/>
            <a:ext cx="2786062" cy="66198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连续文件、串联文件、直接文件、索引文件</a:t>
            </a:r>
          </a:p>
        </p:txBody>
      </p:sp>
      <p:sp>
        <p:nvSpPr>
          <p:cNvPr id="258067" name="AutoShape 1043"/>
          <p:cNvSpPr>
            <a:spLocks/>
          </p:cNvSpPr>
          <p:nvPr/>
        </p:nvSpPr>
        <p:spPr bwMode="auto">
          <a:xfrm>
            <a:off x="3951288" y="2921000"/>
            <a:ext cx="501650" cy="593725"/>
          </a:xfrm>
          <a:prstGeom prst="leftBrace">
            <a:avLst>
              <a:gd name="adj1" fmla="val 9863"/>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68" name="Text Box 1044"/>
          <p:cNvSpPr txBox="1">
            <a:spLocks noChangeArrowheads="1"/>
          </p:cNvSpPr>
          <p:nvPr/>
        </p:nvSpPr>
        <p:spPr bwMode="auto">
          <a:xfrm>
            <a:off x="4452938" y="2921000"/>
            <a:ext cx="2752725" cy="5937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1800" b="1">
                <a:solidFill>
                  <a:srgbClr val="008000"/>
                </a:solidFill>
                <a:latin typeface="仿宋_GB2312" pitchFamily="49" charset="-122"/>
              </a:rPr>
              <a:t>顺序存取、直接存取、索引存取</a:t>
            </a:r>
          </a:p>
          <a:p>
            <a:pPr eaLnBrk="0" hangingPunct="0">
              <a:defRPr/>
            </a:pPr>
            <a:endParaRPr kumimoji="0" lang="en-US" altLang="zh-CN" sz="900" b="1">
              <a:solidFill>
                <a:srgbClr val="008000"/>
              </a:solidFill>
              <a:latin typeface="仿宋_GB2312" pitchFamily="49" charset="-122"/>
            </a:endParaRPr>
          </a:p>
        </p:txBody>
      </p:sp>
      <p:sp>
        <p:nvSpPr>
          <p:cNvPr id="258069" name="AutoShape 1045"/>
          <p:cNvSpPr>
            <a:spLocks/>
          </p:cNvSpPr>
          <p:nvPr/>
        </p:nvSpPr>
        <p:spPr bwMode="auto">
          <a:xfrm>
            <a:off x="3951288" y="3663950"/>
            <a:ext cx="501650" cy="592138"/>
          </a:xfrm>
          <a:prstGeom prst="leftBrace">
            <a:avLst>
              <a:gd name="adj1" fmla="val 9837"/>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70" name="Text Box 1046"/>
          <p:cNvSpPr txBox="1">
            <a:spLocks noChangeArrowheads="1"/>
          </p:cNvSpPr>
          <p:nvPr/>
        </p:nvSpPr>
        <p:spPr bwMode="auto">
          <a:xfrm>
            <a:off x="4452938" y="3663950"/>
            <a:ext cx="2786062" cy="64611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静态共享、动态共享、链接共享</a:t>
            </a:r>
          </a:p>
          <a:p>
            <a:pPr eaLnBrk="0" hangingPunct="0">
              <a:defRPr/>
            </a:pPr>
            <a:endParaRPr kumimoji="0" lang="en-US" altLang="zh-CN" sz="900" b="1">
              <a:solidFill>
                <a:srgbClr val="008000"/>
              </a:solidFill>
              <a:latin typeface="仿宋_GB2312" pitchFamily="49" charset="-122"/>
            </a:endParaRPr>
          </a:p>
        </p:txBody>
      </p:sp>
      <p:sp>
        <p:nvSpPr>
          <p:cNvPr id="258071" name="AutoShape 1047"/>
          <p:cNvSpPr>
            <a:spLocks/>
          </p:cNvSpPr>
          <p:nvPr/>
        </p:nvSpPr>
        <p:spPr bwMode="auto">
          <a:xfrm>
            <a:off x="3951288" y="4403725"/>
            <a:ext cx="501650" cy="593725"/>
          </a:xfrm>
          <a:prstGeom prst="leftBrace">
            <a:avLst>
              <a:gd name="adj1" fmla="val 9863"/>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72" name="Text Box 1048"/>
          <p:cNvSpPr txBox="1">
            <a:spLocks noChangeArrowheads="1"/>
          </p:cNvSpPr>
          <p:nvPr/>
        </p:nvSpPr>
        <p:spPr bwMode="auto">
          <a:xfrm>
            <a:off x="4452938" y="4403725"/>
            <a:ext cx="2752725" cy="5937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访问矩阵、存取控制表、权能表</a:t>
            </a:r>
          </a:p>
          <a:p>
            <a:pPr eaLnBrk="0" hangingPunct="0">
              <a:defRPr/>
            </a:pPr>
            <a:endParaRPr kumimoji="0" lang="en-US" altLang="zh-CN" sz="900" b="1">
              <a:solidFill>
                <a:srgbClr val="008000"/>
              </a:solidFill>
              <a:latin typeface="仿宋_GB2312" pitchFamily="49" charset="-122"/>
            </a:endParaRPr>
          </a:p>
        </p:txBody>
      </p:sp>
      <p:sp>
        <p:nvSpPr>
          <p:cNvPr id="258073" name="AutoShape 1049"/>
          <p:cNvSpPr>
            <a:spLocks/>
          </p:cNvSpPr>
          <p:nvPr/>
        </p:nvSpPr>
        <p:spPr bwMode="auto">
          <a:xfrm>
            <a:off x="3951288" y="5146675"/>
            <a:ext cx="501650" cy="592138"/>
          </a:xfrm>
          <a:prstGeom prst="leftBrace">
            <a:avLst>
              <a:gd name="adj1" fmla="val 9837"/>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74" name="Text Box 1050"/>
          <p:cNvSpPr txBox="1">
            <a:spLocks noChangeArrowheads="1"/>
          </p:cNvSpPr>
          <p:nvPr/>
        </p:nvSpPr>
        <p:spPr bwMode="auto">
          <a:xfrm>
            <a:off x="4452938" y="5146675"/>
            <a:ext cx="2786062" cy="70961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打开、建立、关闭、撤销、读写、控制、定位</a:t>
            </a:r>
            <a:r>
              <a:rPr kumimoji="0" lang="en-US" altLang="zh-CN" b="1">
                <a:solidFill>
                  <a:srgbClr val="008000"/>
                </a:solidFill>
                <a:latin typeface="Times New Roman"/>
              </a:rPr>
              <a:t>…</a:t>
            </a:r>
            <a:endParaRPr kumimoji="0" lang="en-US" altLang="zh-CN" b="1">
              <a:solidFill>
                <a:srgbClr val="008000"/>
              </a:solidFill>
              <a:latin typeface="仿宋_GB2312" pitchFamily="49" charset="-122"/>
            </a:endParaRPr>
          </a:p>
          <a:p>
            <a:pPr eaLnBrk="0" hangingPunct="0">
              <a:defRPr/>
            </a:pPr>
            <a:endParaRPr kumimoji="0" lang="en-US" altLang="zh-CN" sz="900" b="1">
              <a:solidFill>
                <a:srgbClr val="008000"/>
              </a:solidFill>
              <a:latin typeface="仿宋_GB2312" pitchFamily="49" charset="-122"/>
            </a:endParaRPr>
          </a:p>
        </p:txBody>
      </p:sp>
      <p:sp>
        <p:nvSpPr>
          <p:cNvPr id="258075" name="AutoShape 1051"/>
          <p:cNvSpPr>
            <a:spLocks/>
          </p:cNvSpPr>
          <p:nvPr/>
        </p:nvSpPr>
        <p:spPr bwMode="auto">
          <a:xfrm>
            <a:off x="3951288" y="5957888"/>
            <a:ext cx="501650" cy="593725"/>
          </a:xfrm>
          <a:prstGeom prst="leftBrace">
            <a:avLst>
              <a:gd name="adj1" fmla="val 9863"/>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76" name="Text Box 1052"/>
          <p:cNvSpPr txBox="1">
            <a:spLocks noChangeArrowheads="1"/>
          </p:cNvSpPr>
          <p:nvPr/>
        </p:nvSpPr>
        <p:spPr bwMode="auto">
          <a:xfrm>
            <a:off x="4452938" y="5964238"/>
            <a:ext cx="1490662" cy="74136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单级目录</a:t>
            </a:r>
          </a:p>
          <a:p>
            <a:pPr eaLnBrk="0" hangingPunct="0">
              <a:defRPr/>
            </a:pPr>
            <a:r>
              <a:rPr kumimoji="0" lang="zh-CN" altLang="en-US" b="1">
                <a:solidFill>
                  <a:srgbClr val="008000"/>
                </a:solidFill>
                <a:latin typeface="仿宋_GB2312" pitchFamily="49" charset="-122"/>
              </a:rPr>
              <a:t>树型目录</a:t>
            </a:r>
          </a:p>
          <a:p>
            <a:pPr eaLnBrk="0" hangingPunct="0">
              <a:defRPr/>
            </a:pPr>
            <a:endParaRPr kumimoji="0" lang="en-US" altLang="zh-CN" b="1">
              <a:solidFill>
                <a:srgbClr val="008000"/>
              </a:solidFill>
              <a:latin typeface="仿宋_GB2312" pitchFamily="49" charset="-122"/>
            </a:endParaRPr>
          </a:p>
        </p:txBody>
      </p:sp>
      <p:sp>
        <p:nvSpPr>
          <p:cNvPr id="258077" name="AutoShape 1053"/>
          <p:cNvSpPr>
            <a:spLocks/>
          </p:cNvSpPr>
          <p:nvPr/>
        </p:nvSpPr>
        <p:spPr bwMode="auto">
          <a:xfrm>
            <a:off x="5954713" y="6035675"/>
            <a:ext cx="500062" cy="592138"/>
          </a:xfrm>
          <a:prstGeom prst="leftBrace">
            <a:avLst>
              <a:gd name="adj1" fmla="val 9868"/>
              <a:gd name="adj2" fmla="val 50000"/>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58078" name="Text Box 1054"/>
          <p:cNvSpPr txBox="1">
            <a:spLocks noChangeArrowheads="1"/>
          </p:cNvSpPr>
          <p:nvPr/>
        </p:nvSpPr>
        <p:spPr bwMode="auto">
          <a:xfrm>
            <a:off x="6454775" y="6035675"/>
            <a:ext cx="2003425" cy="66992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en-US" altLang="zh-CN" b="1">
                <a:solidFill>
                  <a:srgbClr val="008000"/>
                </a:solidFill>
                <a:latin typeface="仿宋_GB2312" pitchFamily="49" charset="-122"/>
              </a:rPr>
              <a:t>FCB</a:t>
            </a:r>
            <a:r>
              <a:rPr kumimoji="0" lang="zh-CN" altLang="en-US" b="1">
                <a:solidFill>
                  <a:srgbClr val="008000"/>
                </a:solidFill>
                <a:latin typeface="仿宋_GB2312" pitchFamily="49" charset="-122"/>
              </a:rPr>
              <a:t>、路径、当前目录、</a:t>
            </a:r>
            <a:r>
              <a:rPr kumimoji="0" lang="en-US" altLang="zh-CN" b="1">
                <a:solidFill>
                  <a:srgbClr val="008000"/>
                </a:solidFill>
                <a:latin typeface="Times New Roman"/>
              </a:rPr>
              <a:t>…</a:t>
            </a:r>
            <a:endParaRPr kumimoji="0" lang="en-US" altLang="zh-CN" b="1">
              <a:solidFill>
                <a:srgbClr val="008000"/>
              </a:solidFill>
              <a:latin typeface="仿宋_GB2312" pitchFamily="49" charset="-122"/>
            </a:endParaRPr>
          </a:p>
          <a:p>
            <a:pPr eaLnBrk="0" hangingPunct="0">
              <a:defRPr/>
            </a:pPr>
            <a:endParaRPr kumimoji="0" lang="en-US" altLang="zh-CN" b="1">
              <a:solidFill>
                <a:srgbClr val="008000"/>
              </a:solidFill>
              <a:latin typeface="仿宋_GB2312" pitchFamily="49" charset="-122"/>
            </a:endParaRPr>
          </a:p>
        </p:txBody>
      </p:sp>
      <p:sp>
        <p:nvSpPr>
          <p:cNvPr id="258079" name="Text Box 1055"/>
          <p:cNvSpPr txBox="1">
            <a:spLocks noChangeArrowheads="1"/>
          </p:cNvSpPr>
          <p:nvPr/>
        </p:nvSpPr>
        <p:spPr bwMode="auto">
          <a:xfrm>
            <a:off x="6553200" y="1143000"/>
            <a:ext cx="1066800" cy="46355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b="1">
                <a:solidFill>
                  <a:srgbClr val="008000"/>
                </a:solidFill>
                <a:latin typeface="仿宋_GB2312" pitchFamily="49" charset="-122"/>
              </a:rPr>
              <a:t>记录键</a:t>
            </a:r>
          </a:p>
        </p:txBody>
      </p:sp>
      <p:sp>
        <p:nvSpPr>
          <p:cNvPr id="258080" name="Line 1056"/>
          <p:cNvSpPr>
            <a:spLocks noChangeShapeType="1"/>
          </p:cNvSpPr>
          <p:nvPr/>
        </p:nvSpPr>
        <p:spPr bwMode="auto">
          <a:xfrm>
            <a:off x="6172200" y="1374775"/>
            <a:ext cx="381000" cy="0"/>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barn(inVertical)">
                                      <p:cBhvr>
                                        <p:cTn id="7" dur="500"/>
                                        <p:tgtEl>
                                          <p:spTgt spid="258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81200" y="457200"/>
            <a:ext cx="4724400" cy="1219200"/>
          </a:xfrm>
        </p:spPr>
        <p:txBody>
          <a:bodyPr/>
          <a:lstStyle/>
          <a:p>
            <a:pPr eaLnBrk="1" hangingPunct="1"/>
            <a:r>
              <a:rPr lang="zh-CN" altLang="en-US" sz="4800" smtClean="0">
                <a:solidFill>
                  <a:srgbClr val="FF0000"/>
                </a:solidFill>
                <a:latin typeface="仿宋_GB2312" pitchFamily="49" charset="-122"/>
                <a:ea typeface="仿宋_GB2312" pitchFamily="49" charset="-122"/>
              </a:rPr>
              <a:t>文件管理</a:t>
            </a:r>
            <a:r>
              <a:rPr lang="en-US" altLang="zh-CN" sz="4800" smtClean="0">
                <a:solidFill>
                  <a:srgbClr val="FF0000"/>
                </a:solidFill>
                <a:latin typeface="仿宋_GB2312" pitchFamily="49" charset="-122"/>
                <a:ea typeface="仿宋_GB2312" pitchFamily="49" charset="-122"/>
              </a:rPr>
              <a:t>(2)</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77827"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grpSp>
        <p:nvGrpSpPr>
          <p:cNvPr id="77828" name="Group 46"/>
          <p:cNvGrpSpPr>
            <a:grpSpLocks/>
          </p:cNvGrpSpPr>
          <p:nvPr/>
        </p:nvGrpSpPr>
        <p:grpSpPr bwMode="auto">
          <a:xfrm>
            <a:off x="1219200" y="1111250"/>
            <a:ext cx="7162800" cy="5486400"/>
            <a:chOff x="2340" y="5496"/>
            <a:chExt cx="5940" cy="4836"/>
          </a:xfrm>
        </p:grpSpPr>
        <p:grpSp>
          <p:nvGrpSpPr>
            <p:cNvPr id="77829" name="Group 47"/>
            <p:cNvGrpSpPr>
              <a:grpSpLocks/>
            </p:cNvGrpSpPr>
            <p:nvPr/>
          </p:nvGrpSpPr>
          <p:grpSpPr bwMode="auto">
            <a:xfrm>
              <a:off x="2520" y="5964"/>
              <a:ext cx="720" cy="2496"/>
              <a:chOff x="2340" y="5808"/>
              <a:chExt cx="720" cy="2496"/>
            </a:xfrm>
          </p:grpSpPr>
          <p:sp>
            <p:nvSpPr>
              <p:cNvPr id="77884" name="Text Box 48"/>
              <p:cNvSpPr txBox="1">
                <a:spLocks noChangeArrowheads="1"/>
              </p:cNvSpPr>
              <p:nvPr/>
            </p:nvSpPr>
            <p:spPr bwMode="auto">
              <a:xfrm>
                <a:off x="2340" y="5808"/>
                <a:ext cx="720" cy="2496"/>
              </a:xfrm>
              <a:prstGeom prst="rect">
                <a:avLst/>
              </a:prstGeom>
              <a:solidFill>
                <a:srgbClr val="CCFFCC"/>
              </a:solidFill>
              <a:ln w="9525">
                <a:solidFill>
                  <a:srgbClr val="000000"/>
                </a:solidFill>
                <a:miter lim="800000"/>
                <a:headEnd/>
                <a:tailEnd/>
              </a:ln>
            </p:spPr>
            <p:txBody>
              <a:bodyPr tIns="10800" bIns="10800"/>
              <a:lstStyle/>
              <a:p>
                <a:pPr algn="just" eaLnBrk="0" hangingPunct="0"/>
                <a:endParaRPr kumimoji="0" lang="en-US" altLang="zh-CN" sz="1800" b="1">
                  <a:solidFill>
                    <a:srgbClr val="008000"/>
                  </a:solidFill>
                  <a:latin typeface="仿宋_GB2312" pitchFamily="49" charset="-122"/>
                </a:endParaRPr>
              </a:p>
              <a:p>
                <a:pPr algn="just" eaLnBrk="0" hangingPunct="0"/>
                <a:r>
                  <a:rPr kumimoji="0" lang="en-US" altLang="zh-CN" sz="1800" b="1">
                    <a:solidFill>
                      <a:srgbClr val="008000"/>
                    </a:solidFill>
                    <a:latin typeface="仿宋_GB2312" pitchFamily="49" charset="-122"/>
                  </a:rPr>
                  <a:t>1</a:t>
                </a:r>
              </a:p>
              <a:p>
                <a:pPr algn="just" eaLnBrk="0" hangingPunct="0"/>
                <a:r>
                  <a:rPr kumimoji="0" lang="en-US" altLang="zh-CN" sz="1800" b="1">
                    <a:solidFill>
                      <a:srgbClr val="008000"/>
                    </a:solidFill>
                    <a:latin typeface="仿宋_GB2312" pitchFamily="49" charset="-122"/>
                  </a:rPr>
                  <a:t>2</a:t>
                </a:r>
              </a:p>
              <a:p>
                <a:pPr algn="just" eaLnBrk="0" hangingPunct="0"/>
                <a:r>
                  <a:rPr kumimoji="0" lang="en-US" altLang="zh-CN" sz="1800" b="1">
                    <a:solidFill>
                      <a:srgbClr val="008000"/>
                    </a:solidFill>
                    <a:latin typeface="仿宋_GB2312" pitchFamily="49" charset="-122"/>
                  </a:rPr>
                  <a:t>3</a:t>
                </a:r>
              </a:p>
              <a:p>
                <a:pPr algn="just" eaLnBrk="0" hangingPunct="0"/>
                <a:endParaRPr kumimoji="0" lang="en-US" altLang="zh-CN" sz="1800" b="1">
                  <a:solidFill>
                    <a:srgbClr val="008000"/>
                  </a:solidFill>
                  <a:latin typeface="仿宋_GB2312" pitchFamily="49" charset="-122"/>
                </a:endParaRPr>
              </a:p>
              <a:p>
                <a:pPr algn="just" eaLnBrk="0" hangingPunct="0"/>
                <a:r>
                  <a:rPr kumimoji="0" lang="en-US" altLang="zh-CN" sz="1800" b="1">
                    <a:solidFill>
                      <a:srgbClr val="008000"/>
                    </a:solidFill>
                    <a:latin typeface="仿宋_GB2312" pitchFamily="49" charset="-122"/>
                  </a:rPr>
                  <a:t>4</a:t>
                </a:r>
              </a:p>
              <a:p>
                <a:pPr algn="just" eaLnBrk="0" hangingPunct="0"/>
                <a:r>
                  <a:rPr kumimoji="0" lang="en-US" altLang="zh-CN" sz="1800" b="1">
                    <a:solidFill>
                      <a:srgbClr val="008000"/>
                    </a:solidFill>
                    <a:latin typeface="仿宋_GB2312" pitchFamily="49" charset="-122"/>
                  </a:rPr>
                  <a:t>5</a:t>
                </a:r>
              </a:p>
            </p:txBody>
          </p:sp>
          <p:sp>
            <p:nvSpPr>
              <p:cNvPr id="77885" name="Line 49"/>
              <p:cNvSpPr>
                <a:spLocks noChangeShapeType="1"/>
              </p:cNvSpPr>
              <p:nvPr/>
            </p:nvSpPr>
            <p:spPr bwMode="auto">
              <a:xfrm>
                <a:off x="2340" y="6276"/>
                <a:ext cx="720" cy="0"/>
              </a:xfrm>
              <a:prstGeom prst="line">
                <a:avLst/>
              </a:prstGeom>
              <a:noFill/>
              <a:ln w="9525">
                <a:solidFill>
                  <a:srgbClr val="000000"/>
                </a:solidFill>
                <a:round/>
                <a:headEnd/>
                <a:tailEnd/>
              </a:ln>
            </p:spPr>
            <p:txBody>
              <a:bodyPr tIns="10800" bIns="10800"/>
              <a:lstStyle/>
              <a:p>
                <a:endParaRPr lang="zh-CN" altLang="en-US"/>
              </a:p>
            </p:txBody>
          </p:sp>
          <p:sp>
            <p:nvSpPr>
              <p:cNvPr id="77886" name="Line 50"/>
              <p:cNvSpPr>
                <a:spLocks noChangeShapeType="1"/>
              </p:cNvSpPr>
              <p:nvPr/>
            </p:nvSpPr>
            <p:spPr bwMode="auto">
              <a:xfrm>
                <a:off x="2340" y="6588"/>
                <a:ext cx="720" cy="0"/>
              </a:xfrm>
              <a:prstGeom prst="line">
                <a:avLst/>
              </a:prstGeom>
              <a:noFill/>
              <a:ln w="9525">
                <a:solidFill>
                  <a:srgbClr val="000000"/>
                </a:solidFill>
                <a:round/>
                <a:headEnd/>
                <a:tailEnd/>
              </a:ln>
            </p:spPr>
            <p:txBody>
              <a:bodyPr tIns="10800" bIns="10800"/>
              <a:lstStyle/>
              <a:p>
                <a:endParaRPr lang="zh-CN" altLang="en-US"/>
              </a:p>
            </p:txBody>
          </p:sp>
          <p:sp>
            <p:nvSpPr>
              <p:cNvPr id="77887" name="Line 51"/>
              <p:cNvSpPr>
                <a:spLocks noChangeShapeType="1"/>
              </p:cNvSpPr>
              <p:nvPr/>
            </p:nvSpPr>
            <p:spPr bwMode="auto">
              <a:xfrm>
                <a:off x="2340" y="6900"/>
                <a:ext cx="720" cy="0"/>
              </a:xfrm>
              <a:prstGeom prst="line">
                <a:avLst/>
              </a:prstGeom>
              <a:noFill/>
              <a:ln w="9525">
                <a:solidFill>
                  <a:srgbClr val="000000"/>
                </a:solidFill>
                <a:round/>
                <a:headEnd/>
                <a:tailEnd/>
              </a:ln>
            </p:spPr>
            <p:txBody>
              <a:bodyPr tIns="10800" bIns="10800"/>
              <a:lstStyle/>
              <a:p>
                <a:endParaRPr lang="zh-CN" altLang="en-US"/>
              </a:p>
            </p:txBody>
          </p:sp>
          <p:sp>
            <p:nvSpPr>
              <p:cNvPr id="77888" name="Line 52"/>
              <p:cNvSpPr>
                <a:spLocks noChangeShapeType="1"/>
              </p:cNvSpPr>
              <p:nvPr/>
            </p:nvSpPr>
            <p:spPr bwMode="auto">
              <a:xfrm>
                <a:off x="2340" y="7212"/>
                <a:ext cx="720" cy="0"/>
              </a:xfrm>
              <a:prstGeom prst="line">
                <a:avLst/>
              </a:prstGeom>
              <a:noFill/>
              <a:ln w="9525">
                <a:solidFill>
                  <a:srgbClr val="000000"/>
                </a:solidFill>
                <a:round/>
                <a:headEnd/>
                <a:tailEnd/>
              </a:ln>
            </p:spPr>
            <p:txBody>
              <a:bodyPr tIns="10800" bIns="10800"/>
              <a:lstStyle/>
              <a:p>
                <a:endParaRPr lang="zh-CN" altLang="en-US"/>
              </a:p>
            </p:txBody>
          </p:sp>
          <p:sp>
            <p:nvSpPr>
              <p:cNvPr id="77889" name="Line 53"/>
              <p:cNvSpPr>
                <a:spLocks noChangeShapeType="1"/>
              </p:cNvSpPr>
              <p:nvPr/>
            </p:nvSpPr>
            <p:spPr bwMode="auto">
              <a:xfrm>
                <a:off x="2340" y="7524"/>
                <a:ext cx="720" cy="0"/>
              </a:xfrm>
              <a:prstGeom prst="line">
                <a:avLst/>
              </a:prstGeom>
              <a:noFill/>
              <a:ln w="9525">
                <a:solidFill>
                  <a:srgbClr val="000000"/>
                </a:solidFill>
                <a:round/>
                <a:headEnd/>
                <a:tailEnd/>
              </a:ln>
            </p:spPr>
            <p:txBody>
              <a:bodyPr tIns="10800" bIns="10800"/>
              <a:lstStyle/>
              <a:p>
                <a:endParaRPr lang="zh-CN" altLang="en-US"/>
              </a:p>
            </p:txBody>
          </p:sp>
          <p:sp>
            <p:nvSpPr>
              <p:cNvPr id="77890" name="Line 54"/>
              <p:cNvSpPr>
                <a:spLocks noChangeShapeType="1"/>
              </p:cNvSpPr>
              <p:nvPr/>
            </p:nvSpPr>
            <p:spPr bwMode="auto">
              <a:xfrm>
                <a:off x="2340" y="5964"/>
                <a:ext cx="720" cy="0"/>
              </a:xfrm>
              <a:prstGeom prst="line">
                <a:avLst/>
              </a:prstGeom>
              <a:noFill/>
              <a:ln w="9525">
                <a:solidFill>
                  <a:srgbClr val="000000"/>
                </a:solidFill>
                <a:round/>
                <a:headEnd/>
                <a:tailEnd/>
              </a:ln>
            </p:spPr>
            <p:txBody>
              <a:bodyPr tIns="10800" bIns="10800"/>
              <a:lstStyle/>
              <a:p>
                <a:endParaRPr lang="zh-CN" altLang="en-US"/>
              </a:p>
            </p:txBody>
          </p:sp>
        </p:grpSp>
        <p:grpSp>
          <p:nvGrpSpPr>
            <p:cNvPr id="77830" name="Group 55"/>
            <p:cNvGrpSpPr>
              <a:grpSpLocks/>
            </p:cNvGrpSpPr>
            <p:nvPr/>
          </p:nvGrpSpPr>
          <p:grpSpPr bwMode="auto">
            <a:xfrm>
              <a:off x="7200" y="5808"/>
              <a:ext cx="720" cy="2652"/>
              <a:chOff x="7020" y="5808"/>
              <a:chExt cx="720" cy="2652"/>
            </a:xfrm>
          </p:grpSpPr>
          <p:sp>
            <p:nvSpPr>
              <p:cNvPr id="77878" name="Text Box 56"/>
              <p:cNvSpPr txBox="1">
                <a:spLocks noChangeArrowheads="1"/>
              </p:cNvSpPr>
              <p:nvPr/>
            </p:nvSpPr>
            <p:spPr bwMode="auto">
              <a:xfrm>
                <a:off x="7020" y="5808"/>
                <a:ext cx="720" cy="2652"/>
              </a:xfrm>
              <a:prstGeom prst="rect">
                <a:avLst/>
              </a:prstGeom>
              <a:solidFill>
                <a:srgbClr val="CCFFCC"/>
              </a:solidFill>
              <a:ln w="9525">
                <a:solidFill>
                  <a:srgbClr val="000000"/>
                </a:solidFill>
                <a:miter lim="800000"/>
                <a:headEnd/>
                <a:tailEnd/>
              </a:ln>
            </p:spPr>
            <p:txBody>
              <a:bodyPr tIns="10800" bIns="10800"/>
              <a:lstStyle/>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b="1">
                  <a:solidFill>
                    <a:srgbClr val="008000"/>
                  </a:solidFill>
                  <a:latin typeface="仿宋_GB2312" pitchFamily="49" charset="-122"/>
                </a:endParaRPr>
              </a:p>
              <a:p>
                <a:pPr algn="just" eaLnBrk="0" hangingPunct="0"/>
                <a:endParaRPr kumimoji="0" lang="en-US" altLang="zh-CN" b="1">
                  <a:solidFill>
                    <a:srgbClr val="008000"/>
                  </a:solidFill>
                  <a:latin typeface="仿宋_GB2312" pitchFamily="49" charset="-122"/>
                </a:endParaRPr>
              </a:p>
              <a:p>
                <a:pPr algn="just" eaLnBrk="0" hangingPunct="0"/>
                <a:endParaRPr kumimoji="0" lang="en-US" altLang="zh-CN" sz="1600" b="1">
                  <a:solidFill>
                    <a:srgbClr val="008000"/>
                  </a:solidFill>
                  <a:latin typeface="仿宋_GB2312" pitchFamily="49" charset="-122"/>
                </a:endParaRPr>
              </a:p>
              <a:p>
                <a:pPr algn="just" eaLnBrk="0" hangingPunct="0"/>
                <a:r>
                  <a:rPr kumimoji="0" lang="en-US" altLang="zh-CN" sz="1600" b="1">
                    <a:solidFill>
                      <a:srgbClr val="008000"/>
                    </a:solidFill>
                    <a:latin typeface="仿宋_GB2312" pitchFamily="49" charset="-122"/>
                  </a:rPr>
                  <a:t>1</a:t>
                </a:r>
              </a:p>
              <a:p>
                <a:pPr algn="just" eaLnBrk="0" hangingPunct="0"/>
                <a:endParaRPr kumimoji="0" lang="en-US" altLang="zh-CN" sz="1600" b="1">
                  <a:solidFill>
                    <a:srgbClr val="008000"/>
                  </a:solidFill>
                  <a:latin typeface="仿宋_GB2312" pitchFamily="49" charset="-122"/>
                </a:endParaRPr>
              </a:p>
              <a:p>
                <a:pPr algn="just" eaLnBrk="0" hangingPunct="0"/>
                <a:r>
                  <a:rPr kumimoji="0" lang="en-US" altLang="zh-CN" sz="1600" b="1">
                    <a:solidFill>
                      <a:srgbClr val="008000"/>
                    </a:solidFill>
                    <a:latin typeface="仿宋_GB2312" pitchFamily="49" charset="-122"/>
                  </a:rPr>
                  <a:t>2</a:t>
                </a:r>
              </a:p>
              <a:p>
                <a:pPr algn="just" eaLnBrk="0" hangingPunct="0"/>
                <a:r>
                  <a:rPr kumimoji="0" lang="en-US" altLang="zh-CN" sz="1600" b="1">
                    <a:solidFill>
                      <a:srgbClr val="008000"/>
                    </a:solidFill>
                    <a:latin typeface="仿宋_GB2312" pitchFamily="49" charset="-122"/>
                  </a:rPr>
                  <a:t>3</a:t>
                </a:r>
              </a:p>
              <a:p>
                <a:pPr algn="just" eaLnBrk="0" hangingPunct="0"/>
                <a:endParaRPr kumimoji="0" lang="en-US" altLang="zh-CN" sz="1600" b="1">
                  <a:solidFill>
                    <a:srgbClr val="008000"/>
                  </a:solidFill>
                  <a:latin typeface="仿宋_GB2312" pitchFamily="49" charset="-122"/>
                </a:endParaRPr>
              </a:p>
              <a:p>
                <a:pPr algn="just" eaLnBrk="0" hangingPunct="0"/>
                <a:r>
                  <a:rPr kumimoji="0" lang="en-US" altLang="zh-CN" sz="1600" b="1">
                    <a:solidFill>
                      <a:srgbClr val="008000"/>
                    </a:solidFill>
                    <a:latin typeface="仿宋_GB2312" pitchFamily="49" charset="-122"/>
                  </a:rPr>
                  <a:t>4</a:t>
                </a:r>
              </a:p>
              <a:p>
                <a:pPr algn="just" eaLnBrk="0" hangingPunct="0"/>
                <a:r>
                  <a:rPr kumimoji="0" lang="en-US" altLang="zh-CN" sz="1600" b="1">
                    <a:solidFill>
                      <a:srgbClr val="008000"/>
                    </a:solidFill>
                    <a:latin typeface="仿宋_GB2312" pitchFamily="49" charset="-122"/>
                  </a:rPr>
                  <a:t>5</a:t>
                </a:r>
              </a:p>
            </p:txBody>
          </p:sp>
          <p:sp>
            <p:nvSpPr>
              <p:cNvPr id="77879" name="Line 57"/>
              <p:cNvSpPr>
                <a:spLocks noChangeShapeType="1"/>
              </p:cNvSpPr>
              <p:nvPr/>
            </p:nvSpPr>
            <p:spPr bwMode="auto">
              <a:xfrm>
                <a:off x="7020" y="8148"/>
                <a:ext cx="720" cy="0"/>
              </a:xfrm>
              <a:prstGeom prst="line">
                <a:avLst/>
              </a:prstGeom>
              <a:noFill/>
              <a:ln w="9525">
                <a:solidFill>
                  <a:srgbClr val="000000"/>
                </a:solidFill>
                <a:round/>
                <a:headEnd/>
                <a:tailEnd/>
              </a:ln>
            </p:spPr>
            <p:txBody>
              <a:bodyPr tIns="10800" bIns="10800"/>
              <a:lstStyle/>
              <a:p>
                <a:endParaRPr lang="zh-CN" altLang="en-US"/>
              </a:p>
            </p:txBody>
          </p:sp>
          <p:sp>
            <p:nvSpPr>
              <p:cNvPr id="77880" name="Line 58"/>
              <p:cNvSpPr>
                <a:spLocks noChangeShapeType="1"/>
              </p:cNvSpPr>
              <p:nvPr/>
            </p:nvSpPr>
            <p:spPr bwMode="auto">
              <a:xfrm>
                <a:off x="7020" y="6900"/>
                <a:ext cx="720" cy="0"/>
              </a:xfrm>
              <a:prstGeom prst="line">
                <a:avLst/>
              </a:prstGeom>
              <a:noFill/>
              <a:ln w="9525">
                <a:solidFill>
                  <a:srgbClr val="000000"/>
                </a:solidFill>
                <a:round/>
                <a:headEnd/>
                <a:tailEnd/>
              </a:ln>
            </p:spPr>
            <p:txBody>
              <a:bodyPr tIns="10800" bIns="10800"/>
              <a:lstStyle/>
              <a:p>
                <a:endParaRPr lang="zh-CN" altLang="en-US"/>
              </a:p>
            </p:txBody>
          </p:sp>
          <p:sp>
            <p:nvSpPr>
              <p:cNvPr id="77881" name="Line 59"/>
              <p:cNvSpPr>
                <a:spLocks noChangeShapeType="1"/>
              </p:cNvSpPr>
              <p:nvPr/>
            </p:nvSpPr>
            <p:spPr bwMode="auto">
              <a:xfrm>
                <a:off x="7020" y="7212"/>
                <a:ext cx="720" cy="0"/>
              </a:xfrm>
              <a:prstGeom prst="line">
                <a:avLst/>
              </a:prstGeom>
              <a:noFill/>
              <a:ln w="9525">
                <a:solidFill>
                  <a:srgbClr val="000000"/>
                </a:solidFill>
                <a:round/>
                <a:headEnd/>
                <a:tailEnd/>
              </a:ln>
            </p:spPr>
            <p:txBody>
              <a:bodyPr tIns="10800" bIns="10800"/>
              <a:lstStyle/>
              <a:p>
                <a:endParaRPr lang="zh-CN" altLang="en-US"/>
              </a:p>
            </p:txBody>
          </p:sp>
          <p:sp>
            <p:nvSpPr>
              <p:cNvPr id="77882" name="Line 60"/>
              <p:cNvSpPr>
                <a:spLocks noChangeShapeType="1"/>
              </p:cNvSpPr>
              <p:nvPr/>
            </p:nvSpPr>
            <p:spPr bwMode="auto">
              <a:xfrm>
                <a:off x="7020" y="7524"/>
                <a:ext cx="720" cy="0"/>
              </a:xfrm>
              <a:prstGeom prst="line">
                <a:avLst/>
              </a:prstGeom>
              <a:noFill/>
              <a:ln w="9525">
                <a:solidFill>
                  <a:srgbClr val="000000"/>
                </a:solidFill>
                <a:round/>
                <a:headEnd/>
                <a:tailEnd/>
              </a:ln>
            </p:spPr>
            <p:txBody>
              <a:bodyPr tIns="10800" bIns="10800"/>
              <a:lstStyle/>
              <a:p>
                <a:endParaRPr lang="zh-CN" altLang="en-US"/>
              </a:p>
            </p:txBody>
          </p:sp>
          <p:sp>
            <p:nvSpPr>
              <p:cNvPr id="77883" name="Line 61"/>
              <p:cNvSpPr>
                <a:spLocks noChangeShapeType="1"/>
              </p:cNvSpPr>
              <p:nvPr/>
            </p:nvSpPr>
            <p:spPr bwMode="auto">
              <a:xfrm>
                <a:off x="7020" y="7836"/>
                <a:ext cx="720" cy="0"/>
              </a:xfrm>
              <a:prstGeom prst="line">
                <a:avLst/>
              </a:prstGeom>
              <a:noFill/>
              <a:ln w="9525">
                <a:solidFill>
                  <a:srgbClr val="000000"/>
                </a:solidFill>
                <a:round/>
                <a:headEnd/>
                <a:tailEnd/>
              </a:ln>
            </p:spPr>
            <p:txBody>
              <a:bodyPr tIns="10800" bIns="10800"/>
              <a:lstStyle/>
              <a:p>
                <a:endParaRPr lang="zh-CN" altLang="en-US"/>
              </a:p>
            </p:txBody>
          </p:sp>
        </p:grpSp>
        <p:grpSp>
          <p:nvGrpSpPr>
            <p:cNvPr id="77831" name="Group 62"/>
            <p:cNvGrpSpPr>
              <a:grpSpLocks/>
            </p:cNvGrpSpPr>
            <p:nvPr/>
          </p:nvGrpSpPr>
          <p:grpSpPr bwMode="auto">
            <a:xfrm>
              <a:off x="4680" y="5496"/>
              <a:ext cx="1260" cy="2652"/>
              <a:chOff x="7020" y="5808"/>
              <a:chExt cx="720" cy="2652"/>
            </a:xfrm>
          </p:grpSpPr>
          <p:sp>
            <p:nvSpPr>
              <p:cNvPr id="77872" name="Text Box 63"/>
              <p:cNvSpPr txBox="1">
                <a:spLocks noChangeArrowheads="1"/>
              </p:cNvSpPr>
              <p:nvPr/>
            </p:nvSpPr>
            <p:spPr bwMode="auto">
              <a:xfrm>
                <a:off x="7020" y="5808"/>
                <a:ext cx="720" cy="2652"/>
              </a:xfrm>
              <a:prstGeom prst="rect">
                <a:avLst/>
              </a:prstGeom>
              <a:solidFill>
                <a:srgbClr val="CCFFCC"/>
              </a:solidFill>
              <a:ln w="9525">
                <a:solidFill>
                  <a:srgbClr val="000000"/>
                </a:solidFill>
                <a:miter lim="800000"/>
                <a:headEnd/>
                <a:tailEnd/>
              </a:ln>
            </p:spPr>
            <p:txBody>
              <a:bodyPr tIns="10800" bIns="10800"/>
              <a:lstStyle/>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sz="1000" b="1">
                  <a:solidFill>
                    <a:srgbClr val="008000"/>
                  </a:solidFill>
                  <a:latin typeface="仿宋_GB2312" pitchFamily="49" charset="-122"/>
                </a:endParaRPr>
              </a:p>
              <a:p>
                <a:pPr algn="just" eaLnBrk="0" hangingPunct="0"/>
                <a:endParaRPr kumimoji="0" lang="en-US" altLang="zh-CN" b="1">
                  <a:solidFill>
                    <a:srgbClr val="008000"/>
                  </a:solidFill>
                  <a:latin typeface="仿宋_GB2312" pitchFamily="49" charset="-122"/>
                </a:endParaRPr>
              </a:p>
              <a:p>
                <a:pPr algn="just" eaLnBrk="0" hangingPunct="0"/>
                <a:endParaRPr kumimoji="0" lang="en-US" altLang="zh-CN" b="1">
                  <a:solidFill>
                    <a:srgbClr val="008000"/>
                  </a:solidFill>
                  <a:latin typeface="仿宋_GB2312" pitchFamily="49" charset="-122"/>
                </a:endParaRPr>
              </a:p>
              <a:p>
                <a:pPr algn="just" eaLnBrk="0" hangingPunct="0"/>
                <a:endParaRPr kumimoji="0" lang="en-US" altLang="zh-CN" b="1">
                  <a:solidFill>
                    <a:srgbClr val="008000"/>
                  </a:solidFill>
                  <a:latin typeface="仿宋_GB2312" pitchFamily="49" charset="-122"/>
                </a:endParaRPr>
              </a:p>
              <a:p>
                <a:pPr algn="just" eaLnBrk="0" hangingPunct="0"/>
                <a:r>
                  <a:rPr kumimoji="0" lang="en-US" altLang="zh-CN" b="1">
                    <a:solidFill>
                      <a:srgbClr val="008000"/>
                    </a:solidFill>
                    <a:latin typeface="仿宋_GB2312" pitchFamily="49" charset="-122"/>
                  </a:rPr>
                  <a:t>5</a:t>
                </a:r>
              </a:p>
              <a:p>
                <a:pPr algn="just" eaLnBrk="0" hangingPunct="0"/>
                <a:r>
                  <a:rPr kumimoji="0" lang="en-US" altLang="zh-CN" b="1">
                    <a:solidFill>
                      <a:srgbClr val="008000"/>
                    </a:solidFill>
                    <a:latin typeface="仿宋_GB2312" pitchFamily="49" charset="-122"/>
                  </a:rPr>
                  <a:t>2</a:t>
                </a:r>
              </a:p>
              <a:p>
                <a:pPr algn="just" eaLnBrk="0" hangingPunct="0"/>
                <a:r>
                  <a:rPr kumimoji="0" lang="en-US" altLang="zh-CN" b="1">
                    <a:solidFill>
                      <a:srgbClr val="008000"/>
                    </a:solidFill>
                    <a:latin typeface="仿宋_GB2312" pitchFamily="49" charset="-122"/>
                  </a:rPr>
                  <a:t>4</a:t>
                </a:r>
              </a:p>
              <a:p>
                <a:pPr algn="just" eaLnBrk="0" hangingPunct="0"/>
                <a:r>
                  <a:rPr kumimoji="0" lang="en-US" altLang="zh-CN" b="1">
                    <a:solidFill>
                      <a:srgbClr val="008000"/>
                    </a:solidFill>
                    <a:latin typeface="仿宋_GB2312" pitchFamily="49" charset="-122"/>
                  </a:rPr>
                  <a:t>1</a:t>
                </a:r>
              </a:p>
              <a:p>
                <a:pPr algn="just" eaLnBrk="0" hangingPunct="0"/>
                <a:r>
                  <a:rPr kumimoji="0" lang="en-US" altLang="zh-CN" b="1">
                    <a:solidFill>
                      <a:srgbClr val="008000"/>
                    </a:solidFill>
                    <a:latin typeface="仿宋_GB2312" pitchFamily="49" charset="-122"/>
                  </a:rPr>
                  <a:t>3</a:t>
                </a:r>
              </a:p>
            </p:txBody>
          </p:sp>
          <p:sp>
            <p:nvSpPr>
              <p:cNvPr id="77873" name="Line 64"/>
              <p:cNvSpPr>
                <a:spLocks noChangeShapeType="1"/>
              </p:cNvSpPr>
              <p:nvPr/>
            </p:nvSpPr>
            <p:spPr bwMode="auto">
              <a:xfrm>
                <a:off x="7020" y="8148"/>
                <a:ext cx="720" cy="0"/>
              </a:xfrm>
              <a:prstGeom prst="line">
                <a:avLst/>
              </a:prstGeom>
              <a:noFill/>
              <a:ln w="9525">
                <a:solidFill>
                  <a:srgbClr val="000000"/>
                </a:solidFill>
                <a:round/>
                <a:headEnd/>
                <a:tailEnd/>
              </a:ln>
            </p:spPr>
            <p:txBody>
              <a:bodyPr tIns="10800" bIns="10800"/>
              <a:lstStyle/>
              <a:p>
                <a:endParaRPr lang="zh-CN" altLang="en-US"/>
              </a:p>
            </p:txBody>
          </p:sp>
          <p:sp>
            <p:nvSpPr>
              <p:cNvPr id="77874" name="Line 65"/>
              <p:cNvSpPr>
                <a:spLocks noChangeShapeType="1"/>
              </p:cNvSpPr>
              <p:nvPr/>
            </p:nvSpPr>
            <p:spPr bwMode="auto">
              <a:xfrm>
                <a:off x="7020" y="6900"/>
                <a:ext cx="720" cy="0"/>
              </a:xfrm>
              <a:prstGeom prst="line">
                <a:avLst/>
              </a:prstGeom>
              <a:noFill/>
              <a:ln w="9525">
                <a:solidFill>
                  <a:srgbClr val="000000"/>
                </a:solidFill>
                <a:round/>
                <a:headEnd/>
                <a:tailEnd/>
              </a:ln>
            </p:spPr>
            <p:txBody>
              <a:bodyPr tIns="10800" bIns="10800"/>
              <a:lstStyle/>
              <a:p>
                <a:endParaRPr lang="zh-CN" altLang="en-US"/>
              </a:p>
            </p:txBody>
          </p:sp>
          <p:sp>
            <p:nvSpPr>
              <p:cNvPr id="77875" name="Line 66"/>
              <p:cNvSpPr>
                <a:spLocks noChangeShapeType="1"/>
              </p:cNvSpPr>
              <p:nvPr/>
            </p:nvSpPr>
            <p:spPr bwMode="auto">
              <a:xfrm>
                <a:off x="7020" y="7212"/>
                <a:ext cx="720" cy="0"/>
              </a:xfrm>
              <a:prstGeom prst="line">
                <a:avLst/>
              </a:prstGeom>
              <a:noFill/>
              <a:ln w="9525">
                <a:solidFill>
                  <a:srgbClr val="000000"/>
                </a:solidFill>
                <a:round/>
                <a:headEnd/>
                <a:tailEnd/>
              </a:ln>
            </p:spPr>
            <p:txBody>
              <a:bodyPr tIns="10800" bIns="10800"/>
              <a:lstStyle/>
              <a:p>
                <a:endParaRPr lang="zh-CN" altLang="en-US"/>
              </a:p>
            </p:txBody>
          </p:sp>
          <p:sp>
            <p:nvSpPr>
              <p:cNvPr id="77876" name="Line 67"/>
              <p:cNvSpPr>
                <a:spLocks noChangeShapeType="1"/>
              </p:cNvSpPr>
              <p:nvPr/>
            </p:nvSpPr>
            <p:spPr bwMode="auto">
              <a:xfrm>
                <a:off x="7020" y="7524"/>
                <a:ext cx="720" cy="0"/>
              </a:xfrm>
              <a:prstGeom prst="line">
                <a:avLst/>
              </a:prstGeom>
              <a:noFill/>
              <a:ln w="9525">
                <a:solidFill>
                  <a:srgbClr val="000000"/>
                </a:solidFill>
                <a:round/>
                <a:headEnd/>
                <a:tailEnd/>
              </a:ln>
            </p:spPr>
            <p:txBody>
              <a:bodyPr tIns="10800" bIns="10800"/>
              <a:lstStyle/>
              <a:p>
                <a:endParaRPr lang="zh-CN" altLang="en-US"/>
              </a:p>
            </p:txBody>
          </p:sp>
          <p:sp>
            <p:nvSpPr>
              <p:cNvPr id="77877" name="Line 68"/>
              <p:cNvSpPr>
                <a:spLocks noChangeShapeType="1"/>
              </p:cNvSpPr>
              <p:nvPr/>
            </p:nvSpPr>
            <p:spPr bwMode="auto">
              <a:xfrm>
                <a:off x="7020" y="7836"/>
                <a:ext cx="720" cy="0"/>
              </a:xfrm>
              <a:prstGeom prst="line">
                <a:avLst/>
              </a:prstGeom>
              <a:noFill/>
              <a:ln w="9525">
                <a:solidFill>
                  <a:srgbClr val="000000"/>
                </a:solidFill>
                <a:round/>
                <a:headEnd/>
                <a:tailEnd/>
              </a:ln>
            </p:spPr>
            <p:txBody>
              <a:bodyPr tIns="10800" bIns="10800"/>
              <a:lstStyle/>
              <a:p>
                <a:endParaRPr lang="zh-CN" altLang="en-US"/>
              </a:p>
            </p:txBody>
          </p:sp>
        </p:grpSp>
        <p:sp>
          <p:nvSpPr>
            <p:cNvPr id="77832" name="Text Box 69"/>
            <p:cNvSpPr txBox="1">
              <a:spLocks noChangeArrowheads="1"/>
            </p:cNvSpPr>
            <p:nvPr/>
          </p:nvSpPr>
          <p:spPr bwMode="auto">
            <a:xfrm>
              <a:off x="2340" y="8616"/>
              <a:ext cx="1260" cy="468"/>
            </a:xfrm>
            <a:prstGeom prst="rect">
              <a:avLst/>
            </a:prstGeom>
            <a:solidFill>
              <a:srgbClr val="CCFFCC"/>
            </a:solidFill>
            <a:ln w="9525">
              <a:solidFill>
                <a:srgbClr val="FFFFFF"/>
              </a:solidFill>
              <a:miter lim="800000"/>
              <a:headEnd/>
              <a:tailEnd/>
            </a:ln>
          </p:spPr>
          <p:txBody>
            <a:bodyPr tIns="10800" bIns="10800"/>
            <a:lstStyle/>
            <a:p>
              <a:pPr eaLnBrk="0" hangingPunct="0"/>
              <a:r>
                <a:rPr kumimoji="0" lang="zh-CN" altLang="en-US" b="1">
                  <a:solidFill>
                    <a:srgbClr val="008000"/>
                  </a:solidFill>
                  <a:latin typeface="仿宋_GB2312" pitchFamily="49" charset="-122"/>
                </a:rPr>
                <a:t>进程</a:t>
              </a:r>
              <a:r>
                <a:rPr kumimoji="0" lang="en-US" altLang="zh-CN" b="1">
                  <a:solidFill>
                    <a:srgbClr val="008000"/>
                  </a:solidFill>
                  <a:latin typeface="仿宋_GB2312" pitchFamily="49" charset="-122"/>
                </a:rPr>
                <a:t>A</a:t>
              </a:r>
              <a:r>
                <a:rPr kumimoji="0" lang="zh-CN" altLang="en-US" b="1">
                  <a:solidFill>
                    <a:srgbClr val="008000"/>
                  </a:solidFill>
                  <a:latin typeface="仿宋_GB2312" pitchFamily="49" charset="-122"/>
                </a:rPr>
                <a:t>虚存</a:t>
              </a:r>
            </a:p>
          </p:txBody>
        </p:sp>
        <p:sp>
          <p:nvSpPr>
            <p:cNvPr id="77833" name="Text Box 70"/>
            <p:cNvSpPr txBox="1">
              <a:spLocks noChangeArrowheads="1"/>
            </p:cNvSpPr>
            <p:nvPr/>
          </p:nvSpPr>
          <p:spPr bwMode="auto">
            <a:xfrm>
              <a:off x="7020" y="8616"/>
              <a:ext cx="1260" cy="468"/>
            </a:xfrm>
            <a:prstGeom prst="rect">
              <a:avLst/>
            </a:prstGeom>
            <a:solidFill>
              <a:srgbClr val="CCFFCC"/>
            </a:solidFill>
            <a:ln w="9525">
              <a:solidFill>
                <a:srgbClr val="FFFFFF"/>
              </a:solidFill>
              <a:miter lim="800000"/>
              <a:headEnd/>
              <a:tailEnd/>
            </a:ln>
          </p:spPr>
          <p:txBody>
            <a:bodyPr tIns="10800" bIns="10800"/>
            <a:lstStyle/>
            <a:p>
              <a:pPr eaLnBrk="0" hangingPunct="0"/>
              <a:r>
                <a:rPr kumimoji="0" lang="zh-CN" altLang="en-US" sz="1800" b="1">
                  <a:solidFill>
                    <a:srgbClr val="008000"/>
                  </a:solidFill>
                  <a:latin typeface="仿宋_GB2312" pitchFamily="49" charset="-122"/>
                </a:rPr>
                <a:t>进程</a:t>
              </a:r>
              <a:r>
                <a:rPr kumimoji="0" lang="en-US" altLang="zh-CN" sz="1800" b="1">
                  <a:solidFill>
                    <a:srgbClr val="008000"/>
                  </a:solidFill>
                  <a:latin typeface="仿宋_GB2312" pitchFamily="49" charset="-122"/>
                </a:rPr>
                <a:t>B</a:t>
              </a:r>
              <a:r>
                <a:rPr kumimoji="0" lang="zh-CN" altLang="en-US" sz="1800" b="1">
                  <a:solidFill>
                    <a:srgbClr val="008000"/>
                  </a:solidFill>
                  <a:latin typeface="仿宋_GB2312" pitchFamily="49" charset="-122"/>
                </a:rPr>
                <a:t>虚存</a:t>
              </a:r>
            </a:p>
          </p:txBody>
        </p:sp>
        <p:sp>
          <p:nvSpPr>
            <p:cNvPr id="77834" name="Text Box 71"/>
            <p:cNvSpPr txBox="1">
              <a:spLocks noChangeArrowheads="1"/>
            </p:cNvSpPr>
            <p:nvPr/>
          </p:nvSpPr>
          <p:spPr bwMode="auto">
            <a:xfrm>
              <a:off x="4860" y="8148"/>
              <a:ext cx="1080" cy="468"/>
            </a:xfrm>
            <a:prstGeom prst="rect">
              <a:avLst/>
            </a:prstGeom>
            <a:solidFill>
              <a:srgbClr val="CCFFCC"/>
            </a:solidFill>
            <a:ln w="9525">
              <a:solidFill>
                <a:srgbClr val="FFFFFF"/>
              </a:solidFill>
              <a:miter lim="800000"/>
              <a:headEnd/>
              <a:tailEnd/>
            </a:ln>
          </p:spPr>
          <p:txBody>
            <a:bodyPr tIns="10800" bIns="10800"/>
            <a:lstStyle/>
            <a:p>
              <a:pPr eaLnBrk="0" hangingPunct="0"/>
              <a:r>
                <a:rPr kumimoji="0" lang="zh-CN" altLang="en-US" sz="1800" b="1">
                  <a:solidFill>
                    <a:srgbClr val="008000"/>
                  </a:solidFill>
                  <a:latin typeface="仿宋_GB2312" pitchFamily="49" charset="-122"/>
                </a:rPr>
                <a:t>物理内存</a:t>
              </a:r>
            </a:p>
          </p:txBody>
        </p:sp>
        <p:sp>
          <p:nvSpPr>
            <p:cNvPr id="77835" name="Line 72"/>
            <p:cNvSpPr>
              <a:spLocks noChangeShapeType="1"/>
            </p:cNvSpPr>
            <p:nvPr/>
          </p:nvSpPr>
          <p:spPr bwMode="auto">
            <a:xfrm>
              <a:off x="4680" y="8148"/>
              <a:ext cx="1260" cy="0"/>
            </a:xfrm>
            <a:prstGeom prst="line">
              <a:avLst/>
            </a:prstGeom>
            <a:noFill/>
            <a:ln w="9525">
              <a:solidFill>
                <a:srgbClr val="000000"/>
              </a:solidFill>
              <a:round/>
              <a:headEnd/>
              <a:tailEnd/>
            </a:ln>
          </p:spPr>
          <p:txBody>
            <a:bodyPr tIns="10800" bIns="10800"/>
            <a:lstStyle/>
            <a:p>
              <a:endParaRPr lang="zh-CN" altLang="en-US"/>
            </a:p>
          </p:txBody>
        </p:sp>
        <p:grpSp>
          <p:nvGrpSpPr>
            <p:cNvPr id="77836" name="Group 73"/>
            <p:cNvGrpSpPr>
              <a:grpSpLocks/>
            </p:cNvGrpSpPr>
            <p:nvPr/>
          </p:nvGrpSpPr>
          <p:grpSpPr bwMode="auto">
            <a:xfrm>
              <a:off x="4500" y="8772"/>
              <a:ext cx="1800" cy="468"/>
              <a:chOff x="4500" y="8616"/>
              <a:chExt cx="1800" cy="468"/>
            </a:xfrm>
          </p:grpSpPr>
          <p:sp>
            <p:nvSpPr>
              <p:cNvPr id="77867" name="Text Box 74"/>
              <p:cNvSpPr txBox="1">
                <a:spLocks noChangeArrowheads="1"/>
              </p:cNvSpPr>
              <p:nvPr/>
            </p:nvSpPr>
            <p:spPr bwMode="auto">
              <a:xfrm>
                <a:off x="4500" y="8616"/>
                <a:ext cx="1800" cy="468"/>
              </a:xfrm>
              <a:prstGeom prst="rect">
                <a:avLst/>
              </a:prstGeom>
              <a:solidFill>
                <a:srgbClr val="CCFFCC"/>
              </a:solidFill>
              <a:ln w="9525">
                <a:solidFill>
                  <a:srgbClr val="000000"/>
                </a:solidFill>
                <a:miter lim="800000"/>
                <a:headEnd/>
                <a:tailEnd/>
              </a:ln>
            </p:spPr>
            <p:txBody>
              <a:bodyPr tIns="10800" bIns="10800"/>
              <a:lstStyle/>
              <a:p>
                <a:pPr algn="just" eaLnBrk="0" hangingPunct="0"/>
                <a:r>
                  <a:rPr kumimoji="0" lang="en-US" altLang="zh-CN" b="1">
                    <a:solidFill>
                      <a:srgbClr val="008000"/>
                    </a:solidFill>
                    <a:latin typeface="仿宋_GB2312" pitchFamily="49" charset="-122"/>
                  </a:rPr>
                  <a:t>1  2   3  4  5</a:t>
                </a:r>
              </a:p>
            </p:txBody>
          </p:sp>
          <p:sp>
            <p:nvSpPr>
              <p:cNvPr id="77868" name="Line 75"/>
              <p:cNvSpPr>
                <a:spLocks noChangeShapeType="1"/>
              </p:cNvSpPr>
              <p:nvPr/>
            </p:nvSpPr>
            <p:spPr bwMode="auto">
              <a:xfrm>
                <a:off x="4860" y="8616"/>
                <a:ext cx="0" cy="468"/>
              </a:xfrm>
              <a:prstGeom prst="line">
                <a:avLst/>
              </a:prstGeom>
              <a:noFill/>
              <a:ln w="9525">
                <a:solidFill>
                  <a:srgbClr val="000000"/>
                </a:solidFill>
                <a:round/>
                <a:headEnd/>
                <a:tailEnd/>
              </a:ln>
            </p:spPr>
            <p:txBody>
              <a:bodyPr tIns="10800" bIns="10800"/>
              <a:lstStyle/>
              <a:p>
                <a:endParaRPr lang="zh-CN" altLang="en-US"/>
              </a:p>
            </p:txBody>
          </p:sp>
          <p:sp>
            <p:nvSpPr>
              <p:cNvPr id="77869" name="Line 76"/>
              <p:cNvSpPr>
                <a:spLocks noChangeShapeType="1"/>
              </p:cNvSpPr>
              <p:nvPr/>
            </p:nvSpPr>
            <p:spPr bwMode="auto">
              <a:xfrm>
                <a:off x="5220" y="8616"/>
                <a:ext cx="0" cy="468"/>
              </a:xfrm>
              <a:prstGeom prst="line">
                <a:avLst/>
              </a:prstGeom>
              <a:noFill/>
              <a:ln w="9525">
                <a:solidFill>
                  <a:srgbClr val="000000"/>
                </a:solidFill>
                <a:round/>
                <a:headEnd/>
                <a:tailEnd/>
              </a:ln>
            </p:spPr>
            <p:txBody>
              <a:bodyPr tIns="10800" bIns="10800"/>
              <a:lstStyle/>
              <a:p>
                <a:endParaRPr lang="zh-CN" altLang="en-US"/>
              </a:p>
            </p:txBody>
          </p:sp>
          <p:sp>
            <p:nvSpPr>
              <p:cNvPr id="77870" name="Line 77"/>
              <p:cNvSpPr>
                <a:spLocks noChangeShapeType="1"/>
              </p:cNvSpPr>
              <p:nvPr/>
            </p:nvSpPr>
            <p:spPr bwMode="auto">
              <a:xfrm>
                <a:off x="5580" y="8616"/>
                <a:ext cx="0" cy="468"/>
              </a:xfrm>
              <a:prstGeom prst="line">
                <a:avLst/>
              </a:prstGeom>
              <a:noFill/>
              <a:ln w="9525">
                <a:solidFill>
                  <a:srgbClr val="000000"/>
                </a:solidFill>
                <a:round/>
                <a:headEnd/>
                <a:tailEnd/>
              </a:ln>
            </p:spPr>
            <p:txBody>
              <a:bodyPr tIns="10800" bIns="10800"/>
              <a:lstStyle/>
              <a:p>
                <a:endParaRPr lang="zh-CN" altLang="en-US"/>
              </a:p>
            </p:txBody>
          </p:sp>
          <p:sp>
            <p:nvSpPr>
              <p:cNvPr id="77871" name="Line 78"/>
              <p:cNvSpPr>
                <a:spLocks noChangeShapeType="1"/>
              </p:cNvSpPr>
              <p:nvPr/>
            </p:nvSpPr>
            <p:spPr bwMode="auto">
              <a:xfrm>
                <a:off x="5940" y="8616"/>
                <a:ext cx="0" cy="468"/>
              </a:xfrm>
              <a:prstGeom prst="line">
                <a:avLst/>
              </a:prstGeom>
              <a:noFill/>
              <a:ln w="9525">
                <a:solidFill>
                  <a:srgbClr val="000000"/>
                </a:solidFill>
                <a:round/>
                <a:headEnd/>
                <a:tailEnd/>
              </a:ln>
            </p:spPr>
            <p:txBody>
              <a:bodyPr tIns="10800" bIns="10800"/>
              <a:lstStyle/>
              <a:p>
                <a:endParaRPr lang="zh-CN" altLang="en-US"/>
              </a:p>
            </p:txBody>
          </p:sp>
        </p:grpSp>
        <p:sp>
          <p:nvSpPr>
            <p:cNvPr id="77837" name="Text Box 79"/>
            <p:cNvSpPr txBox="1">
              <a:spLocks noChangeArrowheads="1"/>
            </p:cNvSpPr>
            <p:nvPr/>
          </p:nvSpPr>
          <p:spPr bwMode="auto">
            <a:xfrm>
              <a:off x="4860" y="9396"/>
              <a:ext cx="1260" cy="468"/>
            </a:xfrm>
            <a:prstGeom prst="rect">
              <a:avLst/>
            </a:prstGeom>
            <a:solidFill>
              <a:srgbClr val="CCFFCC"/>
            </a:solidFill>
            <a:ln w="9525">
              <a:solidFill>
                <a:srgbClr val="FFFFFF"/>
              </a:solidFill>
              <a:miter lim="800000"/>
              <a:headEnd/>
              <a:tailEnd/>
            </a:ln>
          </p:spPr>
          <p:txBody>
            <a:bodyPr tIns="10800" bIns="10800"/>
            <a:lstStyle/>
            <a:p>
              <a:pPr eaLnBrk="0" hangingPunct="0"/>
              <a:r>
                <a:rPr kumimoji="0" lang="zh-CN" altLang="en-US" sz="2400" b="1">
                  <a:solidFill>
                    <a:srgbClr val="008000"/>
                  </a:solidFill>
                  <a:latin typeface="仿宋_GB2312" pitchFamily="49" charset="-122"/>
                </a:rPr>
                <a:t>磁盘文件</a:t>
              </a:r>
            </a:p>
          </p:txBody>
        </p:sp>
        <p:sp>
          <p:nvSpPr>
            <p:cNvPr id="77838" name="Text Box 80"/>
            <p:cNvSpPr txBox="1">
              <a:spLocks noChangeArrowheads="1"/>
            </p:cNvSpPr>
            <p:nvPr/>
          </p:nvSpPr>
          <p:spPr bwMode="auto">
            <a:xfrm>
              <a:off x="3780" y="9864"/>
              <a:ext cx="3240" cy="468"/>
            </a:xfrm>
            <a:prstGeom prst="rect">
              <a:avLst/>
            </a:prstGeom>
            <a:solidFill>
              <a:srgbClr val="CCFFCC"/>
            </a:solidFill>
            <a:ln w="9525">
              <a:solidFill>
                <a:srgbClr val="FFFFFF"/>
              </a:solidFill>
              <a:miter lim="800000"/>
              <a:headEnd/>
              <a:tailEnd/>
            </a:ln>
          </p:spPr>
          <p:txBody>
            <a:bodyPr tIns="10800" bIns="10800"/>
            <a:lstStyle/>
            <a:p>
              <a:pPr eaLnBrk="0" hangingPunct="0"/>
              <a:r>
                <a:rPr kumimoji="0" lang="zh-CN" altLang="en-US" sz="3200" b="1">
                  <a:solidFill>
                    <a:srgbClr val="008000"/>
                  </a:solidFill>
                  <a:latin typeface="仿宋_GB2312" pitchFamily="49" charset="-122"/>
                </a:rPr>
                <a:t>内存映射文件示意</a:t>
              </a:r>
            </a:p>
          </p:txBody>
        </p:sp>
        <p:sp>
          <p:nvSpPr>
            <p:cNvPr id="77839" name="Line 81"/>
            <p:cNvSpPr>
              <a:spLocks noChangeShapeType="1"/>
            </p:cNvSpPr>
            <p:nvPr/>
          </p:nvSpPr>
          <p:spPr bwMode="auto">
            <a:xfrm>
              <a:off x="5400" y="8460"/>
              <a:ext cx="0" cy="312"/>
            </a:xfrm>
            <a:prstGeom prst="line">
              <a:avLst/>
            </a:prstGeom>
            <a:noFill/>
            <a:ln w="9525">
              <a:solidFill>
                <a:srgbClr val="000000"/>
              </a:solidFill>
              <a:round/>
              <a:headEnd/>
              <a:tailEnd/>
            </a:ln>
          </p:spPr>
          <p:txBody>
            <a:bodyPr tIns="10800" bIns="10800"/>
            <a:lstStyle/>
            <a:p>
              <a:endParaRPr lang="zh-CN" altLang="en-US"/>
            </a:p>
          </p:txBody>
        </p:sp>
        <p:sp>
          <p:nvSpPr>
            <p:cNvPr id="77840" name="Line 82"/>
            <p:cNvSpPr>
              <a:spLocks noChangeShapeType="1"/>
            </p:cNvSpPr>
            <p:nvPr/>
          </p:nvSpPr>
          <p:spPr bwMode="auto">
            <a:xfrm>
              <a:off x="5400" y="8460"/>
              <a:ext cx="900" cy="0"/>
            </a:xfrm>
            <a:prstGeom prst="line">
              <a:avLst/>
            </a:prstGeom>
            <a:noFill/>
            <a:ln w="9525">
              <a:solidFill>
                <a:srgbClr val="000000"/>
              </a:solidFill>
              <a:round/>
              <a:headEnd/>
              <a:tailEnd/>
            </a:ln>
          </p:spPr>
          <p:txBody>
            <a:bodyPr tIns="10800" bIns="10800"/>
            <a:lstStyle/>
            <a:p>
              <a:endParaRPr lang="zh-CN" altLang="en-US"/>
            </a:p>
          </p:txBody>
        </p:sp>
        <p:sp>
          <p:nvSpPr>
            <p:cNvPr id="77841" name="Line 83"/>
            <p:cNvSpPr>
              <a:spLocks noChangeShapeType="1"/>
            </p:cNvSpPr>
            <p:nvPr/>
          </p:nvSpPr>
          <p:spPr bwMode="auto">
            <a:xfrm flipV="1">
              <a:off x="6300" y="7992"/>
              <a:ext cx="0" cy="468"/>
            </a:xfrm>
            <a:prstGeom prst="line">
              <a:avLst/>
            </a:prstGeom>
            <a:noFill/>
            <a:ln w="9525">
              <a:solidFill>
                <a:srgbClr val="000000"/>
              </a:solidFill>
              <a:round/>
              <a:headEnd/>
              <a:tailEnd/>
            </a:ln>
          </p:spPr>
          <p:txBody>
            <a:bodyPr tIns="10800" bIns="10800"/>
            <a:lstStyle/>
            <a:p>
              <a:endParaRPr lang="zh-CN" altLang="en-US"/>
            </a:p>
          </p:txBody>
        </p:sp>
        <p:sp>
          <p:nvSpPr>
            <p:cNvPr id="77842" name="Line 84"/>
            <p:cNvSpPr>
              <a:spLocks noChangeShapeType="1"/>
            </p:cNvSpPr>
            <p:nvPr/>
          </p:nvSpPr>
          <p:spPr bwMode="auto">
            <a:xfrm flipH="1">
              <a:off x="5940" y="7992"/>
              <a:ext cx="360" cy="0"/>
            </a:xfrm>
            <a:prstGeom prst="line">
              <a:avLst/>
            </a:prstGeom>
            <a:noFill/>
            <a:ln w="9525">
              <a:solidFill>
                <a:srgbClr val="000000"/>
              </a:solidFill>
              <a:round/>
              <a:headEnd/>
              <a:tailEnd type="triangle" w="med" len="med"/>
            </a:ln>
          </p:spPr>
          <p:txBody>
            <a:bodyPr tIns="10800" bIns="10800"/>
            <a:lstStyle/>
            <a:p>
              <a:endParaRPr lang="zh-CN" altLang="en-US"/>
            </a:p>
          </p:txBody>
        </p:sp>
        <p:sp>
          <p:nvSpPr>
            <p:cNvPr id="77843" name="Line 85"/>
            <p:cNvSpPr>
              <a:spLocks noChangeShapeType="1"/>
            </p:cNvSpPr>
            <p:nvPr/>
          </p:nvSpPr>
          <p:spPr bwMode="auto">
            <a:xfrm>
              <a:off x="5760" y="8616"/>
              <a:ext cx="0" cy="156"/>
            </a:xfrm>
            <a:prstGeom prst="line">
              <a:avLst/>
            </a:prstGeom>
            <a:noFill/>
            <a:ln w="9525">
              <a:solidFill>
                <a:srgbClr val="000000"/>
              </a:solidFill>
              <a:round/>
              <a:headEnd/>
              <a:tailEnd/>
            </a:ln>
          </p:spPr>
          <p:txBody>
            <a:bodyPr tIns="10800" bIns="10800"/>
            <a:lstStyle/>
            <a:p>
              <a:endParaRPr lang="zh-CN" altLang="en-US"/>
            </a:p>
          </p:txBody>
        </p:sp>
        <p:sp>
          <p:nvSpPr>
            <p:cNvPr id="77844" name="Line 86"/>
            <p:cNvSpPr>
              <a:spLocks noChangeShapeType="1"/>
            </p:cNvSpPr>
            <p:nvPr/>
          </p:nvSpPr>
          <p:spPr bwMode="auto">
            <a:xfrm>
              <a:off x="5760" y="8616"/>
              <a:ext cx="720" cy="0"/>
            </a:xfrm>
            <a:prstGeom prst="line">
              <a:avLst/>
            </a:prstGeom>
            <a:noFill/>
            <a:ln w="9525">
              <a:solidFill>
                <a:srgbClr val="000000"/>
              </a:solidFill>
              <a:round/>
              <a:headEnd/>
              <a:tailEnd/>
            </a:ln>
          </p:spPr>
          <p:txBody>
            <a:bodyPr tIns="10800" bIns="10800"/>
            <a:lstStyle/>
            <a:p>
              <a:endParaRPr lang="zh-CN" altLang="en-US"/>
            </a:p>
          </p:txBody>
        </p:sp>
        <p:sp>
          <p:nvSpPr>
            <p:cNvPr id="77845" name="Line 87"/>
            <p:cNvSpPr>
              <a:spLocks noChangeShapeType="1"/>
            </p:cNvSpPr>
            <p:nvPr/>
          </p:nvSpPr>
          <p:spPr bwMode="auto">
            <a:xfrm flipV="1">
              <a:off x="6480" y="7368"/>
              <a:ext cx="0" cy="1248"/>
            </a:xfrm>
            <a:prstGeom prst="line">
              <a:avLst/>
            </a:prstGeom>
            <a:noFill/>
            <a:ln w="9525">
              <a:solidFill>
                <a:srgbClr val="000000"/>
              </a:solidFill>
              <a:round/>
              <a:headEnd/>
              <a:tailEnd/>
            </a:ln>
          </p:spPr>
          <p:txBody>
            <a:bodyPr tIns="10800" bIns="10800"/>
            <a:lstStyle/>
            <a:p>
              <a:endParaRPr lang="zh-CN" altLang="en-US"/>
            </a:p>
          </p:txBody>
        </p:sp>
        <p:sp>
          <p:nvSpPr>
            <p:cNvPr id="77846" name="Line 88"/>
            <p:cNvSpPr>
              <a:spLocks noChangeShapeType="1"/>
            </p:cNvSpPr>
            <p:nvPr/>
          </p:nvSpPr>
          <p:spPr bwMode="auto">
            <a:xfrm flipH="1">
              <a:off x="5940" y="7368"/>
              <a:ext cx="540" cy="0"/>
            </a:xfrm>
            <a:prstGeom prst="line">
              <a:avLst/>
            </a:prstGeom>
            <a:noFill/>
            <a:ln w="9525">
              <a:solidFill>
                <a:srgbClr val="000000"/>
              </a:solidFill>
              <a:round/>
              <a:headEnd/>
              <a:tailEnd type="triangle" w="med" len="med"/>
            </a:ln>
          </p:spPr>
          <p:txBody>
            <a:bodyPr tIns="10800" bIns="10800"/>
            <a:lstStyle/>
            <a:p>
              <a:endParaRPr lang="zh-CN" altLang="en-US"/>
            </a:p>
          </p:txBody>
        </p:sp>
        <p:sp>
          <p:nvSpPr>
            <p:cNvPr id="77847" name="Line 89"/>
            <p:cNvSpPr>
              <a:spLocks noChangeShapeType="1"/>
            </p:cNvSpPr>
            <p:nvPr/>
          </p:nvSpPr>
          <p:spPr bwMode="auto">
            <a:xfrm>
              <a:off x="6300" y="8928"/>
              <a:ext cx="360" cy="0"/>
            </a:xfrm>
            <a:prstGeom prst="line">
              <a:avLst/>
            </a:prstGeom>
            <a:noFill/>
            <a:ln w="9525">
              <a:solidFill>
                <a:srgbClr val="000000"/>
              </a:solidFill>
              <a:round/>
              <a:headEnd/>
              <a:tailEnd/>
            </a:ln>
          </p:spPr>
          <p:txBody>
            <a:bodyPr tIns="10800" bIns="10800"/>
            <a:lstStyle/>
            <a:p>
              <a:endParaRPr lang="zh-CN" altLang="en-US"/>
            </a:p>
          </p:txBody>
        </p:sp>
        <p:sp>
          <p:nvSpPr>
            <p:cNvPr id="77848" name="Line 90"/>
            <p:cNvSpPr>
              <a:spLocks noChangeShapeType="1"/>
            </p:cNvSpPr>
            <p:nvPr/>
          </p:nvSpPr>
          <p:spPr bwMode="auto">
            <a:xfrm flipV="1">
              <a:off x="6660" y="6744"/>
              <a:ext cx="0" cy="2184"/>
            </a:xfrm>
            <a:prstGeom prst="line">
              <a:avLst/>
            </a:prstGeom>
            <a:noFill/>
            <a:ln w="9525">
              <a:solidFill>
                <a:srgbClr val="000000"/>
              </a:solidFill>
              <a:round/>
              <a:headEnd/>
              <a:tailEnd/>
            </a:ln>
          </p:spPr>
          <p:txBody>
            <a:bodyPr tIns="10800" bIns="10800"/>
            <a:lstStyle/>
            <a:p>
              <a:endParaRPr lang="zh-CN" altLang="en-US"/>
            </a:p>
          </p:txBody>
        </p:sp>
        <p:sp>
          <p:nvSpPr>
            <p:cNvPr id="77849" name="Line 91"/>
            <p:cNvSpPr>
              <a:spLocks noChangeShapeType="1"/>
            </p:cNvSpPr>
            <p:nvPr/>
          </p:nvSpPr>
          <p:spPr bwMode="auto">
            <a:xfrm flipH="1">
              <a:off x="5940" y="6744"/>
              <a:ext cx="720" cy="0"/>
            </a:xfrm>
            <a:prstGeom prst="line">
              <a:avLst/>
            </a:prstGeom>
            <a:noFill/>
            <a:ln w="9525">
              <a:solidFill>
                <a:srgbClr val="000000"/>
              </a:solidFill>
              <a:round/>
              <a:headEnd/>
              <a:tailEnd type="triangle" w="med" len="med"/>
            </a:ln>
          </p:spPr>
          <p:txBody>
            <a:bodyPr tIns="10800" bIns="10800"/>
            <a:lstStyle/>
            <a:p>
              <a:endParaRPr lang="zh-CN" altLang="en-US"/>
            </a:p>
          </p:txBody>
        </p:sp>
        <p:sp>
          <p:nvSpPr>
            <p:cNvPr id="77850" name="Line 92"/>
            <p:cNvSpPr>
              <a:spLocks noChangeShapeType="1"/>
            </p:cNvSpPr>
            <p:nvPr/>
          </p:nvSpPr>
          <p:spPr bwMode="auto">
            <a:xfrm flipV="1">
              <a:off x="5040" y="8460"/>
              <a:ext cx="0" cy="312"/>
            </a:xfrm>
            <a:prstGeom prst="line">
              <a:avLst/>
            </a:prstGeom>
            <a:noFill/>
            <a:ln w="9525">
              <a:solidFill>
                <a:srgbClr val="000000"/>
              </a:solidFill>
              <a:round/>
              <a:headEnd/>
              <a:tailEnd/>
            </a:ln>
          </p:spPr>
          <p:txBody>
            <a:bodyPr tIns="10800" bIns="10800"/>
            <a:lstStyle/>
            <a:p>
              <a:endParaRPr lang="zh-CN" altLang="en-US"/>
            </a:p>
          </p:txBody>
        </p:sp>
        <p:sp>
          <p:nvSpPr>
            <p:cNvPr id="77851" name="Line 93"/>
            <p:cNvSpPr>
              <a:spLocks noChangeShapeType="1"/>
            </p:cNvSpPr>
            <p:nvPr/>
          </p:nvSpPr>
          <p:spPr bwMode="auto">
            <a:xfrm flipH="1">
              <a:off x="4320" y="8460"/>
              <a:ext cx="720" cy="0"/>
            </a:xfrm>
            <a:prstGeom prst="line">
              <a:avLst/>
            </a:prstGeom>
            <a:noFill/>
            <a:ln w="9525">
              <a:solidFill>
                <a:srgbClr val="000000"/>
              </a:solidFill>
              <a:round/>
              <a:headEnd/>
              <a:tailEnd/>
            </a:ln>
          </p:spPr>
          <p:txBody>
            <a:bodyPr tIns="10800" bIns="10800"/>
            <a:lstStyle/>
            <a:p>
              <a:endParaRPr lang="zh-CN" altLang="en-US"/>
            </a:p>
          </p:txBody>
        </p:sp>
        <p:sp>
          <p:nvSpPr>
            <p:cNvPr id="77852" name="Line 94"/>
            <p:cNvSpPr>
              <a:spLocks noChangeShapeType="1"/>
            </p:cNvSpPr>
            <p:nvPr/>
          </p:nvSpPr>
          <p:spPr bwMode="auto">
            <a:xfrm flipV="1">
              <a:off x="4320" y="7056"/>
              <a:ext cx="0" cy="1404"/>
            </a:xfrm>
            <a:prstGeom prst="line">
              <a:avLst/>
            </a:prstGeom>
            <a:noFill/>
            <a:ln w="9525">
              <a:solidFill>
                <a:srgbClr val="000000"/>
              </a:solidFill>
              <a:round/>
              <a:headEnd/>
              <a:tailEnd/>
            </a:ln>
          </p:spPr>
          <p:txBody>
            <a:bodyPr tIns="10800" bIns="10800"/>
            <a:lstStyle/>
            <a:p>
              <a:endParaRPr lang="zh-CN" altLang="en-US"/>
            </a:p>
          </p:txBody>
        </p:sp>
        <p:sp>
          <p:nvSpPr>
            <p:cNvPr id="77853" name="Line 95"/>
            <p:cNvSpPr>
              <a:spLocks noChangeShapeType="1"/>
            </p:cNvSpPr>
            <p:nvPr/>
          </p:nvSpPr>
          <p:spPr bwMode="auto">
            <a:xfrm>
              <a:off x="4320" y="7056"/>
              <a:ext cx="360" cy="0"/>
            </a:xfrm>
            <a:prstGeom prst="line">
              <a:avLst/>
            </a:prstGeom>
            <a:noFill/>
            <a:ln w="9525">
              <a:solidFill>
                <a:srgbClr val="000000"/>
              </a:solidFill>
              <a:round/>
              <a:headEnd/>
              <a:tailEnd type="triangle" w="med" len="med"/>
            </a:ln>
          </p:spPr>
          <p:txBody>
            <a:bodyPr tIns="10800" bIns="10800"/>
            <a:lstStyle/>
            <a:p>
              <a:endParaRPr lang="zh-CN" altLang="en-US"/>
            </a:p>
          </p:txBody>
        </p:sp>
        <p:sp>
          <p:nvSpPr>
            <p:cNvPr id="77854" name="Line 96"/>
            <p:cNvSpPr>
              <a:spLocks noChangeShapeType="1"/>
            </p:cNvSpPr>
            <p:nvPr/>
          </p:nvSpPr>
          <p:spPr bwMode="auto">
            <a:xfrm flipH="1">
              <a:off x="4140" y="8928"/>
              <a:ext cx="360" cy="0"/>
            </a:xfrm>
            <a:prstGeom prst="line">
              <a:avLst/>
            </a:prstGeom>
            <a:noFill/>
            <a:ln w="9525">
              <a:solidFill>
                <a:srgbClr val="000000"/>
              </a:solidFill>
              <a:round/>
              <a:headEnd/>
              <a:tailEnd/>
            </a:ln>
          </p:spPr>
          <p:txBody>
            <a:bodyPr tIns="10800" bIns="10800"/>
            <a:lstStyle/>
            <a:p>
              <a:endParaRPr lang="zh-CN" altLang="en-US"/>
            </a:p>
          </p:txBody>
        </p:sp>
        <p:sp>
          <p:nvSpPr>
            <p:cNvPr id="77855" name="Line 97"/>
            <p:cNvSpPr>
              <a:spLocks noChangeShapeType="1"/>
            </p:cNvSpPr>
            <p:nvPr/>
          </p:nvSpPr>
          <p:spPr bwMode="auto">
            <a:xfrm flipV="1">
              <a:off x="4140" y="7680"/>
              <a:ext cx="0" cy="1248"/>
            </a:xfrm>
            <a:prstGeom prst="line">
              <a:avLst/>
            </a:prstGeom>
            <a:noFill/>
            <a:ln w="9525">
              <a:solidFill>
                <a:srgbClr val="000000"/>
              </a:solidFill>
              <a:round/>
              <a:headEnd/>
              <a:tailEnd/>
            </a:ln>
          </p:spPr>
          <p:txBody>
            <a:bodyPr tIns="10800" bIns="10800"/>
            <a:lstStyle/>
            <a:p>
              <a:endParaRPr lang="zh-CN" altLang="en-US"/>
            </a:p>
          </p:txBody>
        </p:sp>
        <p:sp>
          <p:nvSpPr>
            <p:cNvPr id="77856" name="Line 98"/>
            <p:cNvSpPr>
              <a:spLocks noChangeShapeType="1"/>
            </p:cNvSpPr>
            <p:nvPr/>
          </p:nvSpPr>
          <p:spPr bwMode="auto">
            <a:xfrm>
              <a:off x="4140" y="7680"/>
              <a:ext cx="540" cy="0"/>
            </a:xfrm>
            <a:prstGeom prst="line">
              <a:avLst/>
            </a:prstGeom>
            <a:noFill/>
            <a:ln w="9525">
              <a:solidFill>
                <a:srgbClr val="000000"/>
              </a:solidFill>
              <a:round/>
              <a:headEnd/>
              <a:tailEnd type="triangle" w="med" len="med"/>
            </a:ln>
          </p:spPr>
          <p:txBody>
            <a:bodyPr tIns="10800" bIns="10800"/>
            <a:lstStyle/>
            <a:p>
              <a:endParaRPr lang="zh-CN" altLang="en-US"/>
            </a:p>
          </p:txBody>
        </p:sp>
        <p:sp>
          <p:nvSpPr>
            <p:cNvPr id="77857" name="Line 99"/>
            <p:cNvSpPr>
              <a:spLocks noChangeShapeType="1"/>
            </p:cNvSpPr>
            <p:nvPr/>
          </p:nvSpPr>
          <p:spPr bwMode="auto">
            <a:xfrm flipV="1">
              <a:off x="3240" y="6744"/>
              <a:ext cx="1440" cy="780"/>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58" name="Line 100"/>
            <p:cNvSpPr>
              <a:spLocks noChangeShapeType="1"/>
            </p:cNvSpPr>
            <p:nvPr/>
          </p:nvSpPr>
          <p:spPr bwMode="auto">
            <a:xfrm>
              <a:off x="3240" y="7212"/>
              <a:ext cx="1440" cy="156"/>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59" name="Line 101"/>
            <p:cNvSpPr>
              <a:spLocks noChangeShapeType="1"/>
            </p:cNvSpPr>
            <p:nvPr/>
          </p:nvSpPr>
          <p:spPr bwMode="auto">
            <a:xfrm>
              <a:off x="3240" y="6276"/>
              <a:ext cx="1440" cy="1248"/>
            </a:xfrm>
            <a:prstGeom prst="line">
              <a:avLst/>
            </a:prstGeom>
            <a:noFill/>
            <a:ln w="9525">
              <a:solidFill>
                <a:srgbClr val="000000"/>
              </a:solidFill>
              <a:prstDash val="lgDash"/>
              <a:round/>
              <a:headEnd/>
              <a:tailEnd type="triangle" w="med" len="med"/>
            </a:ln>
          </p:spPr>
          <p:txBody>
            <a:bodyPr tIns="10800" bIns="10800"/>
            <a:lstStyle/>
            <a:p>
              <a:endParaRPr lang="zh-CN" altLang="en-US"/>
            </a:p>
          </p:txBody>
        </p:sp>
        <p:sp>
          <p:nvSpPr>
            <p:cNvPr id="77860" name="Line 102"/>
            <p:cNvSpPr>
              <a:spLocks noChangeShapeType="1"/>
            </p:cNvSpPr>
            <p:nvPr/>
          </p:nvSpPr>
          <p:spPr bwMode="auto">
            <a:xfrm>
              <a:off x="3240" y="6900"/>
              <a:ext cx="1440" cy="1092"/>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1" name="Line 103"/>
            <p:cNvSpPr>
              <a:spLocks noChangeShapeType="1"/>
            </p:cNvSpPr>
            <p:nvPr/>
          </p:nvSpPr>
          <p:spPr bwMode="auto">
            <a:xfrm>
              <a:off x="3240" y="6588"/>
              <a:ext cx="1440" cy="312"/>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2" name="Line 104"/>
            <p:cNvSpPr>
              <a:spLocks noChangeShapeType="1"/>
            </p:cNvSpPr>
            <p:nvPr/>
          </p:nvSpPr>
          <p:spPr bwMode="auto">
            <a:xfrm flipH="1" flipV="1">
              <a:off x="5940" y="6900"/>
              <a:ext cx="1260" cy="1404"/>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3" name="Line 105"/>
            <p:cNvSpPr>
              <a:spLocks noChangeShapeType="1"/>
            </p:cNvSpPr>
            <p:nvPr/>
          </p:nvSpPr>
          <p:spPr bwMode="auto">
            <a:xfrm flipH="1" flipV="1">
              <a:off x="5940" y="7212"/>
              <a:ext cx="1260" cy="156"/>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4" name="Line 106"/>
            <p:cNvSpPr>
              <a:spLocks noChangeShapeType="1"/>
            </p:cNvSpPr>
            <p:nvPr/>
          </p:nvSpPr>
          <p:spPr bwMode="auto">
            <a:xfrm flipH="1">
              <a:off x="5940" y="7056"/>
              <a:ext cx="1260" cy="624"/>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5" name="Line 107"/>
            <p:cNvSpPr>
              <a:spLocks noChangeShapeType="1"/>
            </p:cNvSpPr>
            <p:nvPr/>
          </p:nvSpPr>
          <p:spPr bwMode="auto">
            <a:xfrm flipH="1" flipV="1">
              <a:off x="5940" y="7524"/>
              <a:ext cx="1260" cy="468"/>
            </a:xfrm>
            <a:prstGeom prst="line">
              <a:avLst/>
            </a:prstGeom>
            <a:noFill/>
            <a:ln w="9525">
              <a:solidFill>
                <a:srgbClr val="000000"/>
              </a:solidFill>
              <a:prstDash val="dash"/>
              <a:round/>
              <a:headEnd/>
              <a:tailEnd type="triangle" w="med" len="med"/>
            </a:ln>
          </p:spPr>
          <p:txBody>
            <a:bodyPr tIns="10800" bIns="10800"/>
            <a:lstStyle/>
            <a:p>
              <a:endParaRPr lang="zh-CN" altLang="en-US"/>
            </a:p>
          </p:txBody>
        </p:sp>
        <p:sp>
          <p:nvSpPr>
            <p:cNvPr id="77866" name="Line 108"/>
            <p:cNvSpPr>
              <a:spLocks noChangeShapeType="1"/>
            </p:cNvSpPr>
            <p:nvPr/>
          </p:nvSpPr>
          <p:spPr bwMode="auto">
            <a:xfrm flipH="1">
              <a:off x="5940" y="7680"/>
              <a:ext cx="1260" cy="156"/>
            </a:xfrm>
            <a:prstGeom prst="line">
              <a:avLst/>
            </a:prstGeom>
            <a:noFill/>
            <a:ln w="9525">
              <a:solidFill>
                <a:srgbClr val="000000"/>
              </a:solidFill>
              <a:prstDash val="dash"/>
              <a:round/>
              <a:headEnd/>
              <a:tailEnd type="triangle" w="med" len="med"/>
            </a:ln>
          </p:spPr>
          <p:txBody>
            <a:bodyPr tIns="10800" bIns="10800"/>
            <a:lstStyle/>
            <a:p>
              <a:endParaRPr lang="zh-CN" altLang="en-US"/>
            </a:p>
          </p:txBody>
        </p:sp>
      </p:gr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0" y="457200"/>
            <a:ext cx="4724400" cy="1219200"/>
          </a:xfrm>
        </p:spPr>
        <p:txBody>
          <a:bodyPr/>
          <a:lstStyle/>
          <a:p>
            <a:pPr eaLnBrk="1" hangingPunct="1"/>
            <a:r>
              <a:rPr lang="en-US" altLang="zh-CN" sz="4800" smtClean="0">
                <a:latin typeface="仿宋_GB2312" pitchFamily="49" charset="-122"/>
                <a:ea typeface="仿宋_GB2312" pitchFamily="49" charset="-122"/>
              </a:rPr>
              <a:t>  </a:t>
            </a:r>
            <a:r>
              <a:rPr lang="zh-CN" altLang="en-US" sz="4800" smtClean="0">
                <a:solidFill>
                  <a:srgbClr val="FF0000"/>
                </a:solidFill>
                <a:latin typeface="仿宋_GB2312" pitchFamily="49" charset="-122"/>
                <a:ea typeface="仿宋_GB2312" pitchFamily="49" charset="-122"/>
              </a:rPr>
              <a:t>文件管理</a:t>
            </a:r>
            <a:r>
              <a:rPr lang="en-US" altLang="zh-CN" sz="4800" smtClean="0">
                <a:solidFill>
                  <a:srgbClr val="FF0000"/>
                </a:solidFill>
                <a:latin typeface="仿宋_GB2312" pitchFamily="49" charset="-122"/>
                <a:ea typeface="仿宋_GB2312" pitchFamily="49" charset="-122"/>
              </a:rPr>
              <a:t>(3)</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78851"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grpSp>
        <p:nvGrpSpPr>
          <p:cNvPr id="78852" name="Group 67"/>
          <p:cNvGrpSpPr>
            <a:grpSpLocks/>
          </p:cNvGrpSpPr>
          <p:nvPr/>
        </p:nvGrpSpPr>
        <p:grpSpPr bwMode="auto">
          <a:xfrm>
            <a:off x="990600" y="1143000"/>
            <a:ext cx="7086600" cy="5486400"/>
            <a:chOff x="2781" y="7865"/>
            <a:chExt cx="6660" cy="6089"/>
          </a:xfrm>
        </p:grpSpPr>
        <p:grpSp>
          <p:nvGrpSpPr>
            <p:cNvPr id="78853" name="Group 68"/>
            <p:cNvGrpSpPr>
              <a:grpSpLocks/>
            </p:cNvGrpSpPr>
            <p:nvPr/>
          </p:nvGrpSpPr>
          <p:grpSpPr bwMode="auto">
            <a:xfrm>
              <a:off x="2961" y="9269"/>
              <a:ext cx="6300" cy="4094"/>
              <a:chOff x="2601" y="1942"/>
              <a:chExt cx="6300" cy="3588"/>
            </a:xfrm>
          </p:grpSpPr>
          <p:sp>
            <p:nvSpPr>
              <p:cNvPr id="78885" name="Text Box 69"/>
              <p:cNvSpPr txBox="1">
                <a:spLocks noChangeArrowheads="1"/>
              </p:cNvSpPr>
              <p:nvPr/>
            </p:nvSpPr>
            <p:spPr bwMode="auto">
              <a:xfrm>
                <a:off x="2601" y="3502"/>
                <a:ext cx="144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EXT FS</a:t>
                </a:r>
              </a:p>
            </p:txBody>
          </p:sp>
          <p:sp>
            <p:nvSpPr>
              <p:cNvPr id="78886" name="Text Box 70"/>
              <p:cNvSpPr txBox="1">
                <a:spLocks noChangeArrowheads="1"/>
              </p:cNvSpPr>
              <p:nvPr/>
            </p:nvSpPr>
            <p:spPr bwMode="auto">
              <a:xfrm>
                <a:off x="6201" y="1942"/>
                <a:ext cx="216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 inode cache</a:t>
                </a:r>
              </a:p>
            </p:txBody>
          </p:sp>
          <p:sp>
            <p:nvSpPr>
              <p:cNvPr id="78887" name="Text Box 71"/>
              <p:cNvSpPr txBox="1">
                <a:spLocks noChangeArrowheads="1"/>
              </p:cNvSpPr>
              <p:nvPr/>
            </p:nvSpPr>
            <p:spPr bwMode="auto">
              <a:xfrm>
                <a:off x="6201" y="2410"/>
                <a:ext cx="216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 directory cache</a:t>
                </a:r>
              </a:p>
            </p:txBody>
          </p:sp>
          <p:sp>
            <p:nvSpPr>
              <p:cNvPr id="78888" name="Line 72"/>
              <p:cNvSpPr>
                <a:spLocks noChangeShapeType="1"/>
              </p:cNvSpPr>
              <p:nvPr/>
            </p:nvSpPr>
            <p:spPr bwMode="auto">
              <a:xfrm flipV="1">
                <a:off x="4581" y="2098"/>
                <a:ext cx="1620" cy="156"/>
              </a:xfrm>
              <a:prstGeom prst="line">
                <a:avLst/>
              </a:prstGeom>
              <a:noFill/>
              <a:ln w="19050">
                <a:solidFill>
                  <a:srgbClr val="000000"/>
                </a:solidFill>
                <a:round/>
                <a:headEnd type="triangle" w="sm" len="med"/>
                <a:tailEnd type="triangle" w="sm" len="med"/>
              </a:ln>
            </p:spPr>
            <p:txBody>
              <a:bodyPr/>
              <a:lstStyle/>
              <a:p>
                <a:endParaRPr lang="zh-CN" altLang="en-US"/>
              </a:p>
            </p:txBody>
          </p:sp>
          <p:sp>
            <p:nvSpPr>
              <p:cNvPr id="78889" name="Line 73"/>
              <p:cNvSpPr>
                <a:spLocks noChangeShapeType="1"/>
              </p:cNvSpPr>
              <p:nvPr/>
            </p:nvSpPr>
            <p:spPr bwMode="auto">
              <a:xfrm>
                <a:off x="4581" y="2254"/>
                <a:ext cx="1620" cy="312"/>
              </a:xfrm>
              <a:prstGeom prst="line">
                <a:avLst/>
              </a:prstGeom>
              <a:noFill/>
              <a:ln w="19050">
                <a:solidFill>
                  <a:srgbClr val="000000"/>
                </a:solidFill>
                <a:round/>
                <a:headEnd type="triangle" w="sm" len="med"/>
                <a:tailEnd type="triangle" w="sm" len="med"/>
              </a:ln>
            </p:spPr>
            <p:txBody>
              <a:bodyPr/>
              <a:lstStyle/>
              <a:p>
                <a:endParaRPr lang="zh-CN" altLang="en-US"/>
              </a:p>
            </p:txBody>
          </p:sp>
          <p:sp>
            <p:nvSpPr>
              <p:cNvPr id="78890" name="Line 74"/>
              <p:cNvSpPr>
                <a:spLocks noChangeShapeType="1"/>
              </p:cNvSpPr>
              <p:nvPr/>
            </p:nvSpPr>
            <p:spPr bwMode="auto">
              <a:xfrm flipV="1">
                <a:off x="2601" y="3034"/>
                <a:ext cx="6300" cy="0"/>
              </a:xfrm>
              <a:prstGeom prst="line">
                <a:avLst/>
              </a:prstGeom>
              <a:noFill/>
              <a:ln w="19050">
                <a:solidFill>
                  <a:srgbClr val="000000"/>
                </a:solidFill>
                <a:round/>
                <a:headEnd type="none" w="sm" len="med"/>
                <a:tailEnd type="none" w="sm" len="med"/>
              </a:ln>
            </p:spPr>
            <p:txBody>
              <a:bodyPr/>
              <a:lstStyle/>
              <a:p>
                <a:endParaRPr lang="zh-CN" altLang="en-US"/>
              </a:p>
            </p:txBody>
          </p:sp>
          <p:sp>
            <p:nvSpPr>
              <p:cNvPr id="78891" name="Text Box 75"/>
              <p:cNvSpPr txBox="1">
                <a:spLocks noChangeArrowheads="1"/>
              </p:cNvSpPr>
              <p:nvPr/>
            </p:nvSpPr>
            <p:spPr bwMode="auto">
              <a:xfrm>
                <a:off x="4221" y="3502"/>
                <a:ext cx="144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EXT2 FS</a:t>
                </a:r>
              </a:p>
            </p:txBody>
          </p:sp>
          <p:sp>
            <p:nvSpPr>
              <p:cNvPr id="78892" name="Text Box 76"/>
              <p:cNvSpPr txBox="1">
                <a:spLocks noChangeArrowheads="1"/>
              </p:cNvSpPr>
              <p:nvPr/>
            </p:nvSpPr>
            <p:spPr bwMode="auto">
              <a:xfrm>
                <a:off x="5841" y="3502"/>
                <a:ext cx="144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MSDOS FS</a:t>
                </a:r>
              </a:p>
            </p:txBody>
          </p:sp>
          <p:sp>
            <p:nvSpPr>
              <p:cNvPr id="78893" name="Text Box 77"/>
              <p:cNvSpPr txBox="1">
                <a:spLocks noChangeArrowheads="1"/>
              </p:cNvSpPr>
              <p:nvPr/>
            </p:nvSpPr>
            <p:spPr bwMode="auto">
              <a:xfrm>
                <a:off x="7461" y="3502"/>
                <a:ext cx="144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MINIX FS</a:t>
                </a:r>
              </a:p>
            </p:txBody>
          </p:sp>
          <p:sp>
            <p:nvSpPr>
              <p:cNvPr id="78894" name="Text Box 78"/>
              <p:cNvSpPr txBox="1">
                <a:spLocks noChangeArrowheads="1"/>
              </p:cNvSpPr>
              <p:nvPr/>
            </p:nvSpPr>
            <p:spPr bwMode="auto">
              <a:xfrm>
                <a:off x="2961" y="2098"/>
                <a:ext cx="162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a:t>
                </a:r>
              </a:p>
            </p:txBody>
          </p:sp>
          <p:sp>
            <p:nvSpPr>
              <p:cNvPr id="78895" name="Line 79"/>
              <p:cNvSpPr>
                <a:spLocks noChangeShapeType="1"/>
              </p:cNvSpPr>
              <p:nvPr/>
            </p:nvSpPr>
            <p:spPr bwMode="auto">
              <a:xfrm>
                <a:off x="4221" y="2410"/>
                <a:ext cx="3960" cy="109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96" name="Line 80"/>
              <p:cNvSpPr>
                <a:spLocks noChangeShapeType="1"/>
              </p:cNvSpPr>
              <p:nvPr/>
            </p:nvSpPr>
            <p:spPr bwMode="auto">
              <a:xfrm>
                <a:off x="3861" y="2410"/>
                <a:ext cx="2700" cy="109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97" name="Line 81"/>
              <p:cNvSpPr>
                <a:spLocks noChangeShapeType="1"/>
              </p:cNvSpPr>
              <p:nvPr/>
            </p:nvSpPr>
            <p:spPr bwMode="auto">
              <a:xfrm>
                <a:off x="3501" y="2410"/>
                <a:ext cx="1440" cy="109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98" name="Line 82"/>
              <p:cNvSpPr>
                <a:spLocks noChangeShapeType="1"/>
              </p:cNvSpPr>
              <p:nvPr/>
            </p:nvSpPr>
            <p:spPr bwMode="auto">
              <a:xfrm flipH="1">
                <a:off x="3321" y="2410"/>
                <a:ext cx="0" cy="109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99" name="Text Box 83"/>
              <p:cNvSpPr txBox="1">
                <a:spLocks noChangeArrowheads="1"/>
              </p:cNvSpPr>
              <p:nvPr/>
            </p:nvSpPr>
            <p:spPr bwMode="auto">
              <a:xfrm>
                <a:off x="4221" y="5218"/>
                <a:ext cx="306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I/O</a:t>
                </a:r>
                <a:r>
                  <a:rPr kumimoji="0" lang="zh-CN" altLang="en-US" sz="1800" b="1">
                    <a:solidFill>
                      <a:srgbClr val="008000"/>
                    </a:solidFill>
                    <a:latin typeface="仿宋_GB2312" pitchFamily="49" charset="-122"/>
                  </a:rPr>
                  <a:t>设备驱动</a:t>
                </a:r>
              </a:p>
            </p:txBody>
          </p:sp>
          <p:sp>
            <p:nvSpPr>
              <p:cNvPr id="78900" name="Line 84"/>
              <p:cNvSpPr>
                <a:spLocks noChangeShapeType="1"/>
              </p:cNvSpPr>
              <p:nvPr/>
            </p:nvSpPr>
            <p:spPr bwMode="auto">
              <a:xfrm>
                <a:off x="3321" y="3814"/>
                <a:ext cx="1440" cy="624"/>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901" name="Line 85"/>
              <p:cNvSpPr>
                <a:spLocks noChangeShapeType="1"/>
              </p:cNvSpPr>
              <p:nvPr/>
            </p:nvSpPr>
            <p:spPr bwMode="auto">
              <a:xfrm>
                <a:off x="4941" y="3814"/>
                <a:ext cx="540" cy="624"/>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902" name="Line 86"/>
              <p:cNvSpPr>
                <a:spLocks noChangeShapeType="1"/>
              </p:cNvSpPr>
              <p:nvPr/>
            </p:nvSpPr>
            <p:spPr bwMode="auto">
              <a:xfrm flipH="1">
                <a:off x="6021" y="3814"/>
                <a:ext cx="540" cy="624"/>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903" name="Line 87"/>
              <p:cNvSpPr>
                <a:spLocks noChangeShapeType="1"/>
              </p:cNvSpPr>
              <p:nvPr/>
            </p:nvSpPr>
            <p:spPr bwMode="auto">
              <a:xfrm flipH="1">
                <a:off x="6741" y="3814"/>
                <a:ext cx="1440" cy="624"/>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904" name="Text Box 88"/>
              <p:cNvSpPr txBox="1">
                <a:spLocks noChangeArrowheads="1"/>
              </p:cNvSpPr>
              <p:nvPr/>
            </p:nvSpPr>
            <p:spPr bwMode="auto">
              <a:xfrm>
                <a:off x="4221" y="4438"/>
                <a:ext cx="3060" cy="312"/>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缓冲区缓存</a:t>
                </a:r>
              </a:p>
            </p:txBody>
          </p:sp>
          <p:sp>
            <p:nvSpPr>
              <p:cNvPr id="78905" name="Line 89"/>
              <p:cNvSpPr>
                <a:spLocks noChangeShapeType="1"/>
              </p:cNvSpPr>
              <p:nvPr/>
            </p:nvSpPr>
            <p:spPr bwMode="auto">
              <a:xfrm>
                <a:off x="5751" y="4750"/>
                <a:ext cx="0" cy="468"/>
              </a:xfrm>
              <a:prstGeom prst="line">
                <a:avLst/>
              </a:prstGeom>
              <a:noFill/>
              <a:ln w="19050">
                <a:solidFill>
                  <a:srgbClr val="000000"/>
                </a:solidFill>
                <a:round/>
                <a:headEnd type="none" w="sm" len="med"/>
                <a:tailEnd type="triangle" w="sm" len="med"/>
              </a:ln>
            </p:spPr>
            <p:txBody>
              <a:bodyPr/>
              <a:lstStyle/>
              <a:p>
                <a:endParaRPr lang="zh-CN" altLang="en-US"/>
              </a:p>
            </p:txBody>
          </p:sp>
        </p:grpSp>
        <p:sp>
          <p:nvSpPr>
            <p:cNvPr id="78854" name="Text Box 90"/>
            <p:cNvSpPr txBox="1">
              <a:spLocks noChangeArrowheads="1"/>
            </p:cNvSpPr>
            <p:nvPr/>
          </p:nvSpPr>
          <p:spPr bwMode="auto">
            <a:xfrm>
              <a:off x="3681" y="13481"/>
              <a:ext cx="4680" cy="473"/>
            </a:xfrm>
            <a:prstGeom prst="rect">
              <a:avLst/>
            </a:prstGeom>
            <a:solidFill>
              <a:srgbClr val="CCFFCC"/>
            </a:solidFill>
            <a:ln w="9525">
              <a:solidFill>
                <a:srgbClr val="FFFFFF"/>
              </a:solidFill>
              <a:miter lim="800000"/>
              <a:headEnd/>
              <a:tailEnd/>
            </a:ln>
          </p:spPr>
          <p:txBody>
            <a:bodyPr/>
            <a:lstStyle/>
            <a:p>
              <a:pPr eaLnBrk="0" hangingPunct="0"/>
              <a:r>
                <a:rPr kumimoji="0" lang="en-US" altLang="zh-CN" sz="1800" b="1">
                  <a:solidFill>
                    <a:srgbClr val="008000"/>
                  </a:solidFill>
                  <a:latin typeface="仿宋_GB2312" pitchFamily="49" charset="-122"/>
                </a:rPr>
                <a:t>         </a:t>
              </a:r>
              <a:r>
                <a:rPr kumimoji="0" lang="zh-CN" altLang="en-US" sz="2800" b="1">
                  <a:solidFill>
                    <a:srgbClr val="FF3300"/>
                  </a:solidFill>
                  <a:latin typeface="仿宋_GB2312" pitchFamily="49" charset="-122"/>
                </a:rPr>
                <a:t>虚拟文件系统结构</a:t>
              </a:r>
              <a:endParaRPr kumimoji="0" lang="zh-CN" sz="2800" b="1">
                <a:solidFill>
                  <a:srgbClr val="FF3300"/>
                </a:solidFill>
                <a:latin typeface="仿宋_GB2312" pitchFamily="49" charset="-122"/>
              </a:endParaRPr>
            </a:p>
            <a:p>
              <a:pPr eaLnBrk="0" hangingPunct="0"/>
              <a:endParaRPr kumimoji="0" lang="en-US" altLang="zh-CN" sz="2800" b="1">
                <a:solidFill>
                  <a:srgbClr val="FF3300"/>
                </a:solidFill>
                <a:latin typeface="仿宋_GB2312" pitchFamily="49" charset="-122"/>
              </a:endParaRPr>
            </a:p>
          </p:txBody>
        </p:sp>
        <p:sp>
          <p:nvSpPr>
            <p:cNvPr id="78855" name="Text Box 91"/>
            <p:cNvSpPr txBox="1">
              <a:spLocks noChangeArrowheads="1"/>
            </p:cNvSpPr>
            <p:nvPr/>
          </p:nvSpPr>
          <p:spPr bwMode="auto">
            <a:xfrm>
              <a:off x="2961" y="11049"/>
              <a:ext cx="144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EXT FS</a:t>
              </a:r>
            </a:p>
          </p:txBody>
        </p:sp>
        <p:sp>
          <p:nvSpPr>
            <p:cNvPr id="78856" name="Text Box 92"/>
            <p:cNvSpPr txBox="1">
              <a:spLocks noChangeArrowheads="1"/>
            </p:cNvSpPr>
            <p:nvPr/>
          </p:nvSpPr>
          <p:spPr bwMode="auto">
            <a:xfrm>
              <a:off x="6561" y="9269"/>
              <a:ext cx="216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 inode cache</a:t>
              </a:r>
            </a:p>
          </p:txBody>
        </p:sp>
        <p:sp>
          <p:nvSpPr>
            <p:cNvPr id="78857" name="Text Box 93"/>
            <p:cNvSpPr txBox="1">
              <a:spLocks noChangeArrowheads="1"/>
            </p:cNvSpPr>
            <p:nvPr/>
          </p:nvSpPr>
          <p:spPr bwMode="auto">
            <a:xfrm>
              <a:off x="6561" y="9803"/>
              <a:ext cx="216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 directory cache</a:t>
              </a:r>
            </a:p>
          </p:txBody>
        </p:sp>
        <p:sp>
          <p:nvSpPr>
            <p:cNvPr id="78858" name="Line 94"/>
            <p:cNvSpPr>
              <a:spLocks noChangeShapeType="1"/>
            </p:cNvSpPr>
            <p:nvPr/>
          </p:nvSpPr>
          <p:spPr bwMode="auto">
            <a:xfrm flipV="1">
              <a:off x="4941" y="9447"/>
              <a:ext cx="1620" cy="178"/>
            </a:xfrm>
            <a:prstGeom prst="line">
              <a:avLst/>
            </a:prstGeom>
            <a:noFill/>
            <a:ln w="19050">
              <a:solidFill>
                <a:srgbClr val="000000"/>
              </a:solidFill>
              <a:round/>
              <a:headEnd type="triangle" w="sm" len="med"/>
              <a:tailEnd type="triangle" w="sm" len="med"/>
            </a:ln>
          </p:spPr>
          <p:txBody>
            <a:bodyPr/>
            <a:lstStyle/>
            <a:p>
              <a:endParaRPr lang="zh-CN" altLang="en-US"/>
            </a:p>
          </p:txBody>
        </p:sp>
        <p:sp>
          <p:nvSpPr>
            <p:cNvPr id="78859" name="Line 95"/>
            <p:cNvSpPr>
              <a:spLocks noChangeShapeType="1"/>
            </p:cNvSpPr>
            <p:nvPr/>
          </p:nvSpPr>
          <p:spPr bwMode="auto">
            <a:xfrm>
              <a:off x="4941" y="9625"/>
              <a:ext cx="1620" cy="356"/>
            </a:xfrm>
            <a:prstGeom prst="line">
              <a:avLst/>
            </a:prstGeom>
            <a:noFill/>
            <a:ln w="19050">
              <a:solidFill>
                <a:srgbClr val="000000"/>
              </a:solidFill>
              <a:round/>
              <a:headEnd type="triangle" w="sm" len="med"/>
              <a:tailEnd type="triangle" w="sm" len="med"/>
            </a:ln>
          </p:spPr>
          <p:txBody>
            <a:bodyPr/>
            <a:lstStyle/>
            <a:p>
              <a:endParaRPr lang="zh-CN" altLang="en-US"/>
            </a:p>
          </p:txBody>
        </p:sp>
        <p:sp>
          <p:nvSpPr>
            <p:cNvPr id="78860" name="Line 96"/>
            <p:cNvSpPr>
              <a:spLocks noChangeShapeType="1"/>
            </p:cNvSpPr>
            <p:nvPr/>
          </p:nvSpPr>
          <p:spPr bwMode="auto">
            <a:xfrm flipV="1">
              <a:off x="2961" y="10515"/>
              <a:ext cx="6300" cy="0"/>
            </a:xfrm>
            <a:prstGeom prst="line">
              <a:avLst/>
            </a:prstGeom>
            <a:noFill/>
            <a:ln w="19050">
              <a:solidFill>
                <a:srgbClr val="000000"/>
              </a:solidFill>
              <a:round/>
              <a:headEnd type="none" w="sm" len="med"/>
              <a:tailEnd type="none" w="sm" len="med"/>
            </a:ln>
          </p:spPr>
          <p:txBody>
            <a:bodyPr/>
            <a:lstStyle/>
            <a:p>
              <a:endParaRPr lang="zh-CN" altLang="en-US"/>
            </a:p>
          </p:txBody>
        </p:sp>
        <p:sp>
          <p:nvSpPr>
            <p:cNvPr id="78861" name="Text Box 97"/>
            <p:cNvSpPr txBox="1">
              <a:spLocks noChangeArrowheads="1"/>
            </p:cNvSpPr>
            <p:nvPr/>
          </p:nvSpPr>
          <p:spPr bwMode="auto">
            <a:xfrm>
              <a:off x="4581" y="11049"/>
              <a:ext cx="144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EXT2 FS</a:t>
              </a:r>
            </a:p>
          </p:txBody>
        </p:sp>
        <p:sp>
          <p:nvSpPr>
            <p:cNvPr id="78862" name="Text Box 98"/>
            <p:cNvSpPr txBox="1">
              <a:spLocks noChangeArrowheads="1"/>
            </p:cNvSpPr>
            <p:nvPr/>
          </p:nvSpPr>
          <p:spPr bwMode="auto">
            <a:xfrm>
              <a:off x="6201" y="11049"/>
              <a:ext cx="144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MSDOS FS</a:t>
              </a:r>
            </a:p>
          </p:txBody>
        </p:sp>
        <p:sp>
          <p:nvSpPr>
            <p:cNvPr id="78863" name="Text Box 99"/>
            <p:cNvSpPr txBox="1">
              <a:spLocks noChangeArrowheads="1"/>
            </p:cNvSpPr>
            <p:nvPr/>
          </p:nvSpPr>
          <p:spPr bwMode="auto">
            <a:xfrm>
              <a:off x="7821" y="11049"/>
              <a:ext cx="144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MINIX FS</a:t>
              </a:r>
            </a:p>
          </p:txBody>
        </p:sp>
        <p:sp>
          <p:nvSpPr>
            <p:cNvPr id="78864" name="Text Box 100"/>
            <p:cNvSpPr txBox="1">
              <a:spLocks noChangeArrowheads="1"/>
            </p:cNvSpPr>
            <p:nvPr/>
          </p:nvSpPr>
          <p:spPr bwMode="auto">
            <a:xfrm>
              <a:off x="3321" y="9447"/>
              <a:ext cx="162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VFS</a:t>
              </a:r>
            </a:p>
          </p:txBody>
        </p:sp>
        <p:sp>
          <p:nvSpPr>
            <p:cNvPr id="78865" name="Line 101"/>
            <p:cNvSpPr>
              <a:spLocks noChangeShapeType="1"/>
            </p:cNvSpPr>
            <p:nvPr/>
          </p:nvSpPr>
          <p:spPr bwMode="auto">
            <a:xfrm>
              <a:off x="4581" y="9803"/>
              <a:ext cx="3960" cy="1246"/>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66" name="Line 102"/>
            <p:cNvSpPr>
              <a:spLocks noChangeShapeType="1"/>
            </p:cNvSpPr>
            <p:nvPr/>
          </p:nvSpPr>
          <p:spPr bwMode="auto">
            <a:xfrm>
              <a:off x="4221" y="9803"/>
              <a:ext cx="2700" cy="1246"/>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67" name="Line 103"/>
            <p:cNvSpPr>
              <a:spLocks noChangeShapeType="1"/>
            </p:cNvSpPr>
            <p:nvPr/>
          </p:nvSpPr>
          <p:spPr bwMode="auto">
            <a:xfrm>
              <a:off x="3861" y="9803"/>
              <a:ext cx="1440" cy="1246"/>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68" name="Line 104"/>
            <p:cNvSpPr>
              <a:spLocks noChangeShapeType="1"/>
            </p:cNvSpPr>
            <p:nvPr/>
          </p:nvSpPr>
          <p:spPr bwMode="auto">
            <a:xfrm flipH="1">
              <a:off x="3681" y="9803"/>
              <a:ext cx="0" cy="1246"/>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69" name="Text Box 105"/>
            <p:cNvSpPr txBox="1">
              <a:spLocks noChangeArrowheads="1"/>
            </p:cNvSpPr>
            <p:nvPr/>
          </p:nvSpPr>
          <p:spPr bwMode="auto">
            <a:xfrm>
              <a:off x="4581" y="13007"/>
              <a:ext cx="306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en-US" altLang="zh-CN" sz="1800" b="1">
                  <a:solidFill>
                    <a:srgbClr val="008000"/>
                  </a:solidFill>
                  <a:latin typeface="仿宋_GB2312" pitchFamily="49" charset="-122"/>
                </a:rPr>
                <a:t>I/O</a:t>
              </a:r>
              <a:r>
                <a:rPr kumimoji="0" lang="zh-CN" altLang="en-US" sz="1800" b="1">
                  <a:solidFill>
                    <a:srgbClr val="008000"/>
                  </a:solidFill>
                  <a:latin typeface="仿宋_GB2312" pitchFamily="49" charset="-122"/>
                </a:rPr>
                <a:t>设备驱动</a:t>
              </a:r>
            </a:p>
          </p:txBody>
        </p:sp>
        <p:sp>
          <p:nvSpPr>
            <p:cNvPr id="78870" name="Line 106"/>
            <p:cNvSpPr>
              <a:spLocks noChangeShapeType="1"/>
            </p:cNvSpPr>
            <p:nvPr/>
          </p:nvSpPr>
          <p:spPr bwMode="auto">
            <a:xfrm>
              <a:off x="3681" y="11405"/>
              <a:ext cx="1440" cy="71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71" name="Line 107"/>
            <p:cNvSpPr>
              <a:spLocks noChangeShapeType="1"/>
            </p:cNvSpPr>
            <p:nvPr/>
          </p:nvSpPr>
          <p:spPr bwMode="auto">
            <a:xfrm>
              <a:off x="5301" y="11405"/>
              <a:ext cx="540" cy="71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72" name="Line 108"/>
            <p:cNvSpPr>
              <a:spLocks noChangeShapeType="1"/>
            </p:cNvSpPr>
            <p:nvPr/>
          </p:nvSpPr>
          <p:spPr bwMode="auto">
            <a:xfrm flipH="1">
              <a:off x="6381" y="11405"/>
              <a:ext cx="540" cy="71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73" name="Line 109"/>
            <p:cNvSpPr>
              <a:spLocks noChangeShapeType="1"/>
            </p:cNvSpPr>
            <p:nvPr/>
          </p:nvSpPr>
          <p:spPr bwMode="auto">
            <a:xfrm flipH="1">
              <a:off x="7101" y="11405"/>
              <a:ext cx="1440" cy="712"/>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74" name="Text Box 110"/>
            <p:cNvSpPr txBox="1">
              <a:spLocks noChangeArrowheads="1"/>
            </p:cNvSpPr>
            <p:nvPr/>
          </p:nvSpPr>
          <p:spPr bwMode="auto">
            <a:xfrm>
              <a:off x="4581" y="12117"/>
              <a:ext cx="306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缓冲区缓存</a:t>
              </a:r>
            </a:p>
          </p:txBody>
        </p:sp>
        <p:sp>
          <p:nvSpPr>
            <p:cNvPr id="78875" name="Line 111"/>
            <p:cNvSpPr>
              <a:spLocks noChangeShapeType="1"/>
            </p:cNvSpPr>
            <p:nvPr/>
          </p:nvSpPr>
          <p:spPr bwMode="auto">
            <a:xfrm>
              <a:off x="6111" y="12473"/>
              <a:ext cx="0" cy="534"/>
            </a:xfrm>
            <a:prstGeom prst="line">
              <a:avLst/>
            </a:prstGeom>
            <a:noFill/>
            <a:ln w="19050">
              <a:solidFill>
                <a:srgbClr val="000000"/>
              </a:solidFill>
              <a:round/>
              <a:headEnd type="none" w="sm" len="med"/>
              <a:tailEnd type="triangle" w="sm" len="med"/>
            </a:ln>
          </p:spPr>
          <p:txBody>
            <a:bodyPr/>
            <a:lstStyle/>
            <a:p>
              <a:endParaRPr lang="zh-CN" altLang="en-US"/>
            </a:p>
          </p:txBody>
        </p:sp>
        <p:sp>
          <p:nvSpPr>
            <p:cNvPr id="78876" name="Text Box 112"/>
            <p:cNvSpPr txBox="1">
              <a:spLocks noChangeArrowheads="1"/>
            </p:cNvSpPr>
            <p:nvPr/>
          </p:nvSpPr>
          <p:spPr bwMode="auto">
            <a:xfrm>
              <a:off x="3321" y="8801"/>
              <a:ext cx="162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系统调用接口</a:t>
              </a:r>
            </a:p>
          </p:txBody>
        </p:sp>
        <p:sp>
          <p:nvSpPr>
            <p:cNvPr id="78877" name="Line 113"/>
            <p:cNvSpPr>
              <a:spLocks noChangeShapeType="1"/>
            </p:cNvSpPr>
            <p:nvPr/>
          </p:nvSpPr>
          <p:spPr bwMode="auto">
            <a:xfrm>
              <a:off x="4041" y="9113"/>
              <a:ext cx="0" cy="312"/>
            </a:xfrm>
            <a:prstGeom prst="line">
              <a:avLst/>
            </a:prstGeom>
            <a:noFill/>
            <a:ln w="9525">
              <a:solidFill>
                <a:srgbClr val="000000"/>
              </a:solidFill>
              <a:round/>
              <a:headEnd/>
              <a:tailEnd type="triangle" w="med" len="med"/>
            </a:ln>
          </p:spPr>
          <p:txBody>
            <a:bodyPr/>
            <a:lstStyle/>
            <a:p>
              <a:endParaRPr lang="zh-CN" altLang="en-US"/>
            </a:p>
          </p:txBody>
        </p:sp>
        <p:sp>
          <p:nvSpPr>
            <p:cNvPr id="78878" name="Line 114"/>
            <p:cNvSpPr>
              <a:spLocks noChangeShapeType="1"/>
            </p:cNvSpPr>
            <p:nvPr/>
          </p:nvSpPr>
          <p:spPr bwMode="auto">
            <a:xfrm>
              <a:off x="2781" y="8645"/>
              <a:ext cx="0" cy="4836"/>
            </a:xfrm>
            <a:prstGeom prst="line">
              <a:avLst/>
            </a:prstGeom>
            <a:noFill/>
            <a:ln w="9525">
              <a:solidFill>
                <a:srgbClr val="000000"/>
              </a:solidFill>
              <a:round/>
              <a:headEnd/>
              <a:tailEnd/>
            </a:ln>
          </p:spPr>
          <p:txBody>
            <a:bodyPr/>
            <a:lstStyle/>
            <a:p>
              <a:endParaRPr lang="zh-CN" altLang="en-US"/>
            </a:p>
          </p:txBody>
        </p:sp>
        <p:sp>
          <p:nvSpPr>
            <p:cNvPr id="78879" name="Line 115"/>
            <p:cNvSpPr>
              <a:spLocks noChangeShapeType="1"/>
            </p:cNvSpPr>
            <p:nvPr/>
          </p:nvSpPr>
          <p:spPr bwMode="auto">
            <a:xfrm>
              <a:off x="9441" y="8645"/>
              <a:ext cx="0" cy="4836"/>
            </a:xfrm>
            <a:prstGeom prst="line">
              <a:avLst/>
            </a:prstGeom>
            <a:noFill/>
            <a:ln w="9525">
              <a:solidFill>
                <a:srgbClr val="000000"/>
              </a:solidFill>
              <a:round/>
              <a:headEnd/>
              <a:tailEnd/>
            </a:ln>
          </p:spPr>
          <p:txBody>
            <a:bodyPr/>
            <a:lstStyle/>
            <a:p>
              <a:endParaRPr lang="zh-CN" altLang="en-US"/>
            </a:p>
          </p:txBody>
        </p:sp>
        <p:sp>
          <p:nvSpPr>
            <p:cNvPr id="78880" name="Line 116"/>
            <p:cNvSpPr>
              <a:spLocks noChangeShapeType="1"/>
            </p:cNvSpPr>
            <p:nvPr/>
          </p:nvSpPr>
          <p:spPr bwMode="auto">
            <a:xfrm>
              <a:off x="2781" y="13481"/>
              <a:ext cx="6660" cy="0"/>
            </a:xfrm>
            <a:prstGeom prst="line">
              <a:avLst/>
            </a:prstGeom>
            <a:noFill/>
            <a:ln w="9525">
              <a:solidFill>
                <a:srgbClr val="000000"/>
              </a:solidFill>
              <a:round/>
              <a:headEnd/>
              <a:tailEnd/>
            </a:ln>
          </p:spPr>
          <p:txBody>
            <a:bodyPr/>
            <a:lstStyle/>
            <a:p>
              <a:endParaRPr lang="zh-CN" altLang="en-US"/>
            </a:p>
          </p:txBody>
        </p:sp>
        <p:sp>
          <p:nvSpPr>
            <p:cNvPr id="78881" name="Text Box 117"/>
            <p:cNvSpPr txBox="1">
              <a:spLocks noChangeArrowheads="1"/>
            </p:cNvSpPr>
            <p:nvPr/>
          </p:nvSpPr>
          <p:spPr bwMode="auto">
            <a:xfrm>
              <a:off x="3321" y="7865"/>
              <a:ext cx="1620" cy="356"/>
            </a:xfrm>
            <a:prstGeom prst="rect">
              <a:avLst/>
            </a:prstGeom>
            <a:solidFill>
              <a:srgbClr val="CCFFCC"/>
            </a:solidFill>
            <a:ln w="19050">
              <a:solidFill>
                <a:srgbClr val="000000"/>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用户进程</a:t>
              </a:r>
            </a:p>
          </p:txBody>
        </p:sp>
        <p:sp>
          <p:nvSpPr>
            <p:cNvPr id="78882" name="Text Box 118"/>
            <p:cNvSpPr txBox="1">
              <a:spLocks noChangeArrowheads="1"/>
            </p:cNvSpPr>
            <p:nvPr/>
          </p:nvSpPr>
          <p:spPr bwMode="auto">
            <a:xfrm>
              <a:off x="3861" y="8333"/>
              <a:ext cx="1620" cy="356"/>
            </a:xfrm>
            <a:prstGeom prst="rect">
              <a:avLst/>
            </a:prstGeom>
            <a:solidFill>
              <a:srgbClr val="CCFFCC"/>
            </a:solidFill>
            <a:ln w="19050">
              <a:solidFill>
                <a:srgbClr val="FFFFFF"/>
              </a:solidFill>
              <a:miter lim="800000"/>
              <a:headEnd/>
              <a:tailEnd/>
            </a:ln>
          </p:spPr>
          <p:txBody>
            <a:bodyPr lIns="0" tIns="0" rIns="0" bIns="0"/>
            <a:lstStyle/>
            <a:p>
              <a:pPr algn="ctr" eaLnBrk="0" hangingPunct="0"/>
              <a:r>
                <a:rPr kumimoji="0" lang="zh-CN" altLang="en-US" sz="1800" b="1">
                  <a:solidFill>
                    <a:srgbClr val="008000"/>
                  </a:solidFill>
                  <a:latin typeface="仿宋_GB2312" pitchFamily="49" charset="-122"/>
                </a:rPr>
                <a:t>文件系统调用</a:t>
              </a:r>
            </a:p>
          </p:txBody>
        </p:sp>
        <p:sp>
          <p:nvSpPr>
            <p:cNvPr id="78883" name="Line 119"/>
            <p:cNvSpPr>
              <a:spLocks noChangeShapeType="1"/>
            </p:cNvSpPr>
            <p:nvPr/>
          </p:nvSpPr>
          <p:spPr bwMode="auto">
            <a:xfrm>
              <a:off x="2781" y="8645"/>
              <a:ext cx="6660" cy="0"/>
            </a:xfrm>
            <a:prstGeom prst="line">
              <a:avLst/>
            </a:prstGeom>
            <a:noFill/>
            <a:ln w="9525">
              <a:solidFill>
                <a:srgbClr val="000000"/>
              </a:solidFill>
              <a:round/>
              <a:headEnd/>
              <a:tailEnd/>
            </a:ln>
          </p:spPr>
          <p:txBody>
            <a:bodyPr/>
            <a:lstStyle/>
            <a:p>
              <a:endParaRPr lang="zh-CN" altLang="en-US"/>
            </a:p>
          </p:txBody>
        </p:sp>
        <p:sp>
          <p:nvSpPr>
            <p:cNvPr id="78884" name="Line 120"/>
            <p:cNvSpPr>
              <a:spLocks noChangeShapeType="1"/>
            </p:cNvSpPr>
            <p:nvPr/>
          </p:nvSpPr>
          <p:spPr bwMode="auto">
            <a:xfrm>
              <a:off x="4041" y="8177"/>
              <a:ext cx="0" cy="624"/>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404813"/>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文件管理</a:t>
            </a:r>
            <a:r>
              <a:rPr lang="en-US" altLang="zh-CN" smtClean="0">
                <a:solidFill>
                  <a:srgbClr val="FF0000"/>
                </a:solidFill>
                <a:latin typeface="仿宋_GB2312" pitchFamily="49" charset="-122"/>
                <a:ea typeface="仿宋_GB2312" pitchFamily="49" charset="-122"/>
              </a:rPr>
              <a:t>(4)</a:t>
            </a:r>
            <a:br>
              <a:rPr lang="en-US" altLang="zh-CN" smtClean="0">
                <a:solidFill>
                  <a:srgbClr val="FF0000"/>
                </a:solidFill>
                <a:latin typeface="仿宋_GB2312" pitchFamily="49" charset="-122"/>
                <a:ea typeface="仿宋_GB2312" pitchFamily="49" charset="-122"/>
              </a:rPr>
            </a:br>
            <a:r>
              <a:rPr lang="zh-CN" altLang="en-US" sz="3200" smtClean="0">
                <a:solidFill>
                  <a:srgbClr val="FF3300"/>
                </a:solidFill>
                <a:latin typeface="仿宋_GB2312" pitchFamily="49" charset="-122"/>
                <a:ea typeface="仿宋_GB2312" pitchFamily="49" charset="-122"/>
              </a:rPr>
              <a:t>虚拟文件系统组成</a:t>
            </a:r>
          </a:p>
        </p:txBody>
      </p:sp>
      <p:sp>
        <p:nvSpPr>
          <p:cNvPr id="1028" name="Rectangle 3"/>
          <p:cNvSpPr>
            <a:spLocks noGrp="1" noChangeArrowheads="1"/>
          </p:cNvSpPr>
          <p:nvPr>
            <p:ph type="body" idx="1"/>
          </p:nvPr>
        </p:nvSpPr>
        <p:spPr>
          <a:xfrm>
            <a:off x="685800" y="1628775"/>
            <a:ext cx="7772400" cy="5184775"/>
          </a:xfrm>
        </p:spPr>
        <p:txBody>
          <a:bodyPr/>
          <a:lstStyle/>
          <a:p>
            <a:pPr eaLnBrk="1" hangingPunct="1">
              <a:lnSpc>
                <a:spcPct val="80000"/>
              </a:lnSpc>
            </a:pPr>
            <a:r>
              <a:rPr lang="zh-CN" altLang="en-US" sz="2400" smtClean="0">
                <a:latin typeface="仿宋_GB2312" pitchFamily="49" charset="-122"/>
                <a:ea typeface="仿宋_GB2312" pitchFamily="49" charset="-122"/>
              </a:rPr>
              <a:t>超级块</a:t>
            </a:r>
            <a:r>
              <a:rPr lang="en-US" altLang="zh-CN" sz="2400" smtClean="0">
                <a:latin typeface="仿宋_GB2312" pitchFamily="49" charset="-122"/>
                <a:ea typeface="仿宋_GB2312" pitchFamily="49" charset="-122"/>
              </a:rPr>
              <a:t>(super block)</a:t>
            </a:r>
            <a:r>
              <a:rPr lang="zh-CN" altLang="en-US" sz="2400" smtClean="0">
                <a:latin typeface="仿宋_GB2312" pitchFamily="49" charset="-122"/>
                <a:ea typeface="仿宋_GB2312" pitchFamily="49" charset="-122"/>
              </a:rPr>
              <a:t>对象</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代表一个文件系统。</a:t>
            </a:r>
          </a:p>
          <a:p>
            <a:pPr eaLnBrk="1" hangingPunct="1">
              <a:lnSpc>
                <a:spcPct val="80000"/>
              </a:lnSpc>
            </a:pPr>
            <a:r>
              <a:rPr lang="zh-CN" altLang="en-US" sz="2400" smtClean="0">
                <a:latin typeface="仿宋_GB2312" pitchFamily="49" charset="-122"/>
                <a:ea typeface="仿宋_GB2312" pitchFamily="49" charset="-122"/>
              </a:rPr>
              <a:t>索引节点</a:t>
            </a:r>
            <a:r>
              <a:rPr lang="en-US" altLang="zh-CN" sz="2400" smtClean="0">
                <a:latin typeface="仿宋_GB2312" pitchFamily="49" charset="-122"/>
                <a:ea typeface="仿宋_GB2312" pitchFamily="49" charset="-122"/>
              </a:rPr>
              <a:t>(inode)</a:t>
            </a:r>
            <a:r>
              <a:rPr lang="zh-CN" altLang="en-US" sz="2400" smtClean="0">
                <a:latin typeface="仿宋_GB2312" pitchFamily="49" charset="-122"/>
                <a:ea typeface="仿宋_GB2312" pitchFamily="49" charset="-122"/>
              </a:rPr>
              <a:t>对象</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代表一个文件。</a:t>
            </a:r>
          </a:p>
          <a:p>
            <a:pPr eaLnBrk="1" hangingPunct="1">
              <a:lnSpc>
                <a:spcPct val="80000"/>
              </a:lnSpc>
            </a:pPr>
            <a:r>
              <a:rPr lang="zh-CN" altLang="en-US" sz="2400" smtClean="0">
                <a:latin typeface="仿宋_GB2312" pitchFamily="49" charset="-122"/>
                <a:ea typeface="仿宋_GB2312" pitchFamily="49" charset="-122"/>
              </a:rPr>
              <a:t>目录项</a:t>
            </a:r>
            <a:r>
              <a:rPr lang="en-US" altLang="zh-CN" sz="2400" smtClean="0">
                <a:latin typeface="仿宋_GB2312" pitchFamily="49" charset="-122"/>
                <a:ea typeface="仿宋_GB2312" pitchFamily="49" charset="-122"/>
              </a:rPr>
              <a:t>(dentry)</a:t>
            </a:r>
            <a:r>
              <a:rPr lang="zh-CN" altLang="en-US" sz="2400" smtClean="0">
                <a:latin typeface="仿宋_GB2312" pitchFamily="49" charset="-122"/>
                <a:ea typeface="仿宋_GB2312" pitchFamily="49" charset="-122"/>
              </a:rPr>
              <a:t>对象</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代表路径中的一个组成部分。</a:t>
            </a:r>
          </a:p>
          <a:p>
            <a:pPr eaLnBrk="1" hangingPunct="1">
              <a:lnSpc>
                <a:spcPct val="80000"/>
              </a:lnSpc>
            </a:pPr>
            <a:r>
              <a:rPr lang="zh-CN" altLang="en-US" sz="2400" smtClean="0">
                <a:latin typeface="仿宋_GB2312" pitchFamily="49" charset="-122"/>
                <a:ea typeface="仿宋_GB2312" pitchFamily="49" charset="-122"/>
              </a:rPr>
              <a:t>文件</a:t>
            </a:r>
            <a:r>
              <a:rPr lang="en-US" altLang="zh-CN" sz="2400" smtClean="0">
                <a:latin typeface="仿宋_GB2312" pitchFamily="49" charset="-122"/>
                <a:ea typeface="仿宋_GB2312" pitchFamily="49" charset="-122"/>
              </a:rPr>
              <a:t>(file)</a:t>
            </a:r>
            <a:r>
              <a:rPr lang="zh-CN" altLang="en-US" sz="2400" smtClean="0">
                <a:latin typeface="仿宋_GB2312" pitchFamily="49" charset="-122"/>
                <a:ea typeface="仿宋_GB2312" pitchFamily="49" charset="-122"/>
              </a:rPr>
              <a:t>对象</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代表由进程已打开的一个文件。</a:t>
            </a:r>
          </a:p>
        </p:txBody>
      </p:sp>
      <p:sp>
        <p:nvSpPr>
          <p:cNvPr id="1029" name="Rectangle 4"/>
          <p:cNvSpPr>
            <a:spLocks noChangeArrowheads="1"/>
          </p:cNvSpPr>
          <p:nvPr/>
        </p:nvSpPr>
        <p:spPr bwMode="auto">
          <a:xfrm>
            <a:off x="0" y="2490788"/>
            <a:ext cx="9144000" cy="0"/>
          </a:xfrm>
          <a:prstGeom prst="rect">
            <a:avLst/>
          </a:prstGeom>
          <a:noFill/>
          <a:ln w="12700" cap="sq">
            <a:noFill/>
            <a:miter lim="800000"/>
            <a:headEnd type="none" w="sm" len="sm"/>
            <a:tailEnd type="none" w="sm" len="sm"/>
          </a:ln>
        </p:spPr>
        <p:txBody>
          <a:bodyPr wrap="none" anchor="ctr">
            <a:spAutoFit/>
          </a:bodyPr>
          <a:lstStyle/>
          <a:p>
            <a:endParaRPr lang="zh-CN" altLang="en-US"/>
          </a:p>
        </p:txBody>
      </p:sp>
      <p:graphicFrame>
        <p:nvGraphicFramePr>
          <p:cNvPr id="1026" name="Object 5"/>
          <p:cNvGraphicFramePr>
            <a:graphicFrameLocks noChangeAspect="1"/>
          </p:cNvGraphicFramePr>
          <p:nvPr/>
        </p:nvGraphicFramePr>
        <p:xfrm>
          <a:off x="1258888" y="3152775"/>
          <a:ext cx="5976937" cy="3589338"/>
        </p:xfrm>
        <a:graphic>
          <a:graphicData uri="http://schemas.openxmlformats.org/presentationml/2006/ole">
            <p:oleObj spid="_x0000_s1026" r:id="rId3" imgW="5184648" imgH="3273552" progId="">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557213"/>
            <a:ext cx="7772400" cy="1143000"/>
          </a:xfrm>
        </p:spPr>
        <p:txBody>
          <a:bodyPr/>
          <a:lstStyle/>
          <a:p>
            <a:pPr eaLnBrk="1" hangingPunct="1"/>
            <a:r>
              <a:rPr lang="en-US" altLang="zh-CN" sz="3600" smtClean="0">
                <a:solidFill>
                  <a:srgbClr val="FF0000"/>
                </a:solidFill>
                <a:latin typeface="仿宋_GB2312" pitchFamily="49" charset="-122"/>
                <a:ea typeface="仿宋_GB2312" pitchFamily="49" charset="-122"/>
              </a:rPr>
              <a:t>UNIX</a:t>
            </a:r>
            <a:r>
              <a:rPr lang="zh-CN" altLang="en-US" sz="3600" smtClean="0">
                <a:solidFill>
                  <a:srgbClr val="FF0000"/>
                </a:solidFill>
                <a:latin typeface="仿宋_GB2312" pitchFamily="49" charset="-122"/>
                <a:ea typeface="仿宋_GB2312" pitchFamily="49" charset="-122"/>
              </a:rPr>
              <a:t>类文件系统</a:t>
            </a:r>
          </a:p>
        </p:txBody>
      </p:sp>
      <p:sp>
        <p:nvSpPr>
          <p:cNvPr id="79875" name="Rectangle 3"/>
          <p:cNvSpPr>
            <a:spLocks noGrp="1" noChangeArrowheads="1"/>
          </p:cNvSpPr>
          <p:nvPr>
            <p:ph type="body" idx="1"/>
          </p:nvPr>
        </p:nvSpPr>
        <p:spPr>
          <a:xfrm>
            <a:off x="685800" y="1412875"/>
            <a:ext cx="7772400" cy="5184775"/>
          </a:xfrm>
        </p:spPr>
        <p:txBody>
          <a:bodyPr/>
          <a:lstStyle/>
          <a:p>
            <a:pPr eaLnBrk="1" hangingPunct="1">
              <a:lnSpc>
                <a:spcPct val="90000"/>
              </a:lnSpc>
            </a:pPr>
            <a:r>
              <a:rPr lang="en-US" altLang="zh-CN" sz="2400" smtClean="0">
                <a:latin typeface="仿宋_GB2312" pitchFamily="49" charset="-122"/>
                <a:ea typeface="仿宋_GB2312" pitchFamily="49" charset="-122"/>
              </a:rPr>
              <a:t>UNIX</a:t>
            </a:r>
            <a:r>
              <a:rPr lang="zh-CN" altLang="en-US" sz="2400" smtClean="0">
                <a:latin typeface="仿宋_GB2312" pitchFamily="49" charset="-122"/>
                <a:ea typeface="仿宋_GB2312" pitchFamily="49" charset="-122"/>
              </a:rPr>
              <a:t>类文件系统使用四种相关的抽象概念：文件、目录项、索引节点和安装点。</a:t>
            </a:r>
          </a:p>
          <a:p>
            <a:pPr eaLnBrk="1" hangingPunct="1">
              <a:lnSpc>
                <a:spcPct val="90000"/>
              </a:lnSpc>
            </a:pPr>
            <a:r>
              <a:rPr lang="zh-CN" altLang="en-US" sz="2400" smtClean="0">
                <a:latin typeface="仿宋_GB2312" pitchFamily="49" charset="-122"/>
                <a:ea typeface="仿宋_GB2312" pitchFamily="49" charset="-122"/>
              </a:rPr>
              <a:t>文件</a:t>
            </a:r>
            <a:r>
              <a:rPr lang="en-US" altLang="zh-CN" sz="2400" smtClean="0">
                <a:latin typeface="仿宋_GB2312" pitchFamily="49" charset="-122"/>
                <a:ea typeface="仿宋_GB2312" pitchFamily="49" charset="-122"/>
              </a:rPr>
              <a:t>(file)</a:t>
            </a:r>
            <a:r>
              <a:rPr lang="en-US" altLang="zh-CN" sz="2400" smtClean="0">
                <a:ea typeface="仿宋_GB2312" pitchFamily="49" charset="-122"/>
              </a:rPr>
              <a:t>—</a:t>
            </a:r>
            <a:r>
              <a:rPr lang="zh-CN" altLang="en-US" sz="2400" smtClean="0">
                <a:latin typeface="仿宋_GB2312" pitchFamily="49" charset="-122"/>
                <a:ea typeface="仿宋_GB2312" pitchFamily="49" charset="-122"/>
              </a:rPr>
              <a:t>文件是由文件名标识的有序字节串，典型的配套文件操作有读、写、创建和删除等。</a:t>
            </a:r>
          </a:p>
          <a:p>
            <a:pPr eaLnBrk="1" hangingPunct="1">
              <a:lnSpc>
                <a:spcPct val="90000"/>
              </a:lnSpc>
            </a:pPr>
            <a:r>
              <a:rPr lang="zh-CN" altLang="en-US" sz="2400" smtClean="0">
                <a:latin typeface="仿宋_GB2312" pitchFamily="49" charset="-122"/>
                <a:ea typeface="仿宋_GB2312" pitchFamily="49" charset="-122"/>
              </a:rPr>
              <a:t>目录项</a:t>
            </a:r>
            <a:r>
              <a:rPr lang="en-US" altLang="zh-CN" sz="2400" smtClean="0">
                <a:latin typeface="仿宋_GB2312" pitchFamily="49" charset="-122"/>
                <a:ea typeface="仿宋_GB2312" pitchFamily="49" charset="-122"/>
              </a:rPr>
              <a:t>(dentry)</a:t>
            </a:r>
            <a:r>
              <a:rPr lang="en-US" altLang="zh-CN" sz="2400" smtClean="0">
                <a:ea typeface="仿宋_GB2312" pitchFamily="49" charset="-122"/>
              </a:rPr>
              <a:t>—</a:t>
            </a:r>
            <a:r>
              <a:rPr lang="zh-CN" altLang="en-US" sz="2400" smtClean="0">
                <a:latin typeface="仿宋_GB2312" pitchFamily="49" charset="-122"/>
                <a:ea typeface="仿宋_GB2312" pitchFamily="49" charset="-122"/>
              </a:rPr>
              <a:t>是文件路径名中的一部分，例如</a:t>
            </a:r>
            <a:r>
              <a:rPr lang="zh-CN" altLang="en-US" sz="2400" smtClean="0">
                <a:ea typeface="仿宋_GB2312" pitchFamily="49" charset="-122"/>
              </a:rPr>
              <a:t>“</a:t>
            </a:r>
            <a:r>
              <a:rPr lang="en-US" altLang="zh-CN" sz="2400" smtClean="0">
                <a:latin typeface="仿宋_GB2312" pitchFamily="49" charset="-122"/>
                <a:ea typeface="仿宋_GB2312" pitchFamily="49" charset="-122"/>
              </a:rPr>
              <a:t>/home/fei/fei1.c</a:t>
            </a:r>
            <a:r>
              <a:rPr lang="en-US" altLang="zh-CN" sz="2400" smtClean="0">
                <a:ea typeface="仿宋_GB2312" pitchFamily="49" charset="-122"/>
              </a:rPr>
              <a:t>”</a:t>
            </a:r>
            <a:r>
              <a:rPr lang="zh-CN" altLang="en-US" sz="2400" smtClean="0">
                <a:latin typeface="仿宋_GB2312" pitchFamily="49" charset="-122"/>
                <a:ea typeface="仿宋_GB2312" pitchFamily="49" charset="-122"/>
              </a:rPr>
              <a:t>，其中</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a:t>
            </a:r>
            <a:r>
              <a:rPr lang="en-US" altLang="zh-CN" sz="2400" smtClean="0">
                <a:latin typeface="仿宋_GB2312" pitchFamily="49" charset="-122"/>
                <a:ea typeface="仿宋_GB2312" pitchFamily="49" charset="-122"/>
              </a:rPr>
              <a:t>home</a:t>
            </a:r>
            <a:r>
              <a:rPr lang="zh-CN" altLang="en-US" sz="2400" smtClean="0">
                <a:latin typeface="仿宋_GB2312" pitchFamily="49" charset="-122"/>
                <a:ea typeface="仿宋_GB2312" pitchFamily="49" charset="-122"/>
              </a:rPr>
              <a:t>、</a:t>
            </a:r>
            <a:r>
              <a:rPr lang="en-US" altLang="zh-CN" sz="2400" smtClean="0">
                <a:latin typeface="仿宋_GB2312" pitchFamily="49" charset="-122"/>
                <a:ea typeface="仿宋_GB2312" pitchFamily="49" charset="-122"/>
              </a:rPr>
              <a:t>fei</a:t>
            </a:r>
            <a:r>
              <a:rPr lang="zh-CN" altLang="en-US" sz="2400" smtClean="0">
                <a:latin typeface="仿宋_GB2312" pitchFamily="49" charset="-122"/>
                <a:ea typeface="仿宋_GB2312" pitchFamily="49" charset="-122"/>
              </a:rPr>
              <a:t>和</a:t>
            </a:r>
            <a:r>
              <a:rPr lang="en-US" altLang="zh-CN" sz="2400" smtClean="0">
                <a:latin typeface="仿宋_GB2312" pitchFamily="49" charset="-122"/>
                <a:ea typeface="仿宋_GB2312" pitchFamily="49" charset="-122"/>
              </a:rPr>
              <a:t>fei1.c</a:t>
            </a:r>
            <a:r>
              <a:rPr lang="zh-CN" altLang="en-US" sz="2400" smtClean="0">
                <a:latin typeface="仿宋_GB2312" pitchFamily="49" charset="-122"/>
                <a:ea typeface="仿宋_GB2312" pitchFamily="49" charset="-122"/>
              </a:rPr>
              <a:t>都是目录项。</a:t>
            </a:r>
          </a:p>
          <a:p>
            <a:pPr eaLnBrk="1" hangingPunct="1">
              <a:lnSpc>
                <a:spcPct val="90000"/>
              </a:lnSpc>
            </a:pPr>
            <a:r>
              <a:rPr lang="zh-CN" altLang="en-US" sz="2400" smtClean="0">
                <a:latin typeface="仿宋_GB2312" pitchFamily="49" charset="-122"/>
                <a:ea typeface="仿宋_GB2312" pitchFamily="49" charset="-122"/>
              </a:rPr>
              <a:t>索引节点</a:t>
            </a:r>
            <a:r>
              <a:rPr lang="en-US" altLang="zh-CN" sz="2400" smtClean="0">
                <a:latin typeface="仿宋_GB2312" pitchFamily="49" charset="-122"/>
                <a:ea typeface="仿宋_GB2312" pitchFamily="49" charset="-122"/>
              </a:rPr>
              <a:t>(inode)</a:t>
            </a:r>
            <a:r>
              <a:rPr lang="en-US" altLang="zh-CN" sz="2400" smtClean="0">
                <a:ea typeface="仿宋_GB2312" pitchFamily="49" charset="-122"/>
              </a:rPr>
              <a:t>—</a:t>
            </a:r>
            <a:r>
              <a:rPr lang="zh-CN" altLang="en-US" sz="2400" smtClean="0">
                <a:latin typeface="仿宋_GB2312" pitchFamily="49" charset="-122"/>
                <a:ea typeface="仿宋_GB2312" pitchFamily="49" charset="-122"/>
              </a:rPr>
              <a:t>是存放文件控制信息的数据结构，又分磁盘块中的</a:t>
            </a:r>
            <a:r>
              <a:rPr lang="en-US" altLang="zh-CN" sz="2400" smtClean="0">
                <a:latin typeface="仿宋_GB2312" pitchFamily="49" charset="-122"/>
                <a:ea typeface="仿宋_GB2312" pitchFamily="49" charset="-122"/>
              </a:rPr>
              <a:t>inode</a:t>
            </a:r>
            <a:r>
              <a:rPr lang="zh-CN" altLang="en-US" sz="2400" smtClean="0">
                <a:latin typeface="仿宋_GB2312" pitchFamily="49" charset="-122"/>
                <a:ea typeface="仿宋_GB2312" pitchFamily="49" charset="-122"/>
              </a:rPr>
              <a:t>和内存中活动的</a:t>
            </a:r>
            <a:r>
              <a:rPr lang="en-US" altLang="zh-CN" sz="2400" smtClean="0">
                <a:latin typeface="仿宋_GB2312" pitchFamily="49" charset="-122"/>
                <a:ea typeface="仿宋_GB2312" pitchFamily="49" charset="-122"/>
              </a:rPr>
              <a:t>inode</a:t>
            </a:r>
            <a:r>
              <a:rPr lang="zh-CN" altLang="en-US" sz="2400" smtClean="0">
                <a:latin typeface="仿宋_GB2312" pitchFamily="49" charset="-122"/>
                <a:ea typeface="仿宋_GB2312" pitchFamily="49" charset="-122"/>
              </a:rPr>
              <a:t>。</a:t>
            </a:r>
          </a:p>
          <a:p>
            <a:pPr eaLnBrk="1" hangingPunct="1">
              <a:lnSpc>
                <a:spcPct val="90000"/>
              </a:lnSpc>
            </a:pPr>
            <a:r>
              <a:rPr lang="zh-CN" altLang="en-US" sz="2400" smtClean="0">
                <a:latin typeface="仿宋_GB2312" pitchFamily="49" charset="-122"/>
                <a:ea typeface="仿宋_GB2312" pitchFamily="49" charset="-122"/>
              </a:rPr>
              <a:t>安装点</a:t>
            </a:r>
            <a:r>
              <a:rPr lang="en-US" altLang="zh-CN" sz="2400" smtClean="0">
                <a:latin typeface="仿宋_GB2312" pitchFamily="49" charset="-122"/>
                <a:ea typeface="仿宋_GB2312" pitchFamily="49" charset="-122"/>
              </a:rPr>
              <a:t>(mount point)</a:t>
            </a:r>
            <a:r>
              <a:rPr lang="en-US" altLang="zh-CN" sz="2400" smtClean="0">
                <a:ea typeface="仿宋_GB2312" pitchFamily="49" charset="-122"/>
              </a:rPr>
              <a:t>—</a:t>
            </a:r>
            <a:r>
              <a:rPr lang="zh-CN" altLang="en-US" sz="2400" smtClean="0">
                <a:latin typeface="仿宋_GB2312" pitchFamily="49" charset="-122"/>
                <a:ea typeface="仿宋_GB2312" pitchFamily="49" charset="-122"/>
              </a:rPr>
              <a:t>文件系统被安装在一个特定的安装点上，所有的已安装文件系统都作为根文件系统树中的叶子出现在系统中。</a:t>
            </a:r>
          </a:p>
          <a:p>
            <a:pPr eaLnBrk="1" hangingPunct="1">
              <a:lnSpc>
                <a:spcPct val="90000"/>
              </a:lnSpc>
            </a:pPr>
            <a:r>
              <a:rPr lang="en-US" altLang="zh-CN" sz="2400" smtClean="0">
                <a:latin typeface="仿宋_GB2312" pitchFamily="49" charset="-122"/>
                <a:ea typeface="仿宋_GB2312" pitchFamily="49" charset="-122"/>
              </a:rPr>
              <a:t>Linux</a:t>
            </a:r>
            <a:r>
              <a:rPr lang="zh-CN" altLang="en-US" sz="2400" smtClean="0">
                <a:latin typeface="仿宋_GB2312" pitchFamily="49" charset="-122"/>
                <a:ea typeface="仿宋_GB2312" pitchFamily="49" charset="-122"/>
              </a:rPr>
              <a:t>的</a:t>
            </a:r>
            <a:r>
              <a:rPr lang="en-US" altLang="zh-CN" sz="2400" smtClean="0">
                <a:latin typeface="仿宋_GB2312" pitchFamily="49" charset="-122"/>
                <a:ea typeface="仿宋_GB2312" pitchFamily="49" charset="-122"/>
              </a:rPr>
              <a:t>Ext2</a:t>
            </a:r>
            <a:r>
              <a:rPr lang="zh-CN" altLang="en-US" sz="2400" smtClean="0">
                <a:latin typeface="仿宋_GB2312" pitchFamily="49" charset="-122"/>
                <a:ea typeface="仿宋_GB2312" pitchFamily="49" charset="-122"/>
              </a:rPr>
              <a:t>和</a:t>
            </a:r>
            <a:r>
              <a:rPr lang="en-US" altLang="zh-CN" sz="2400" smtClean="0">
                <a:latin typeface="仿宋_GB2312" pitchFamily="49" charset="-122"/>
                <a:ea typeface="仿宋_GB2312" pitchFamily="49" charset="-122"/>
              </a:rPr>
              <a:t>Ext3</a:t>
            </a:r>
            <a:r>
              <a:rPr lang="zh-CN" altLang="en-US" sz="2400" smtClean="0">
                <a:latin typeface="仿宋_GB2312" pitchFamily="49" charset="-122"/>
                <a:ea typeface="仿宋_GB2312" pitchFamily="49" charset="-122"/>
              </a:rPr>
              <a:t>是</a:t>
            </a:r>
            <a:r>
              <a:rPr lang="en-US" altLang="zh-CN" sz="2400" smtClean="0">
                <a:latin typeface="仿宋_GB2312" pitchFamily="49" charset="-122"/>
                <a:ea typeface="仿宋_GB2312" pitchFamily="49" charset="-122"/>
              </a:rPr>
              <a:t>UNIX</a:t>
            </a:r>
            <a:r>
              <a:rPr lang="zh-CN" altLang="en-US" sz="2400" smtClean="0">
                <a:latin typeface="仿宋_GB2312" pitchFamily="49" charset="-122"/>
                <a:ea typeface="仿宋_GB2312" pitchFamily="49" charset="-122"/>
              </a:rPr>
              <a:t>类文件系统。</a:t>
            </a:r>
            <a:r>
              <a:rPr lang="en-US" altLang="zh-CN" sz="2400" smtClean="0">
                <a:latin typeface="仿宋_GB2312" pitchFamily="49" charset="-122"/>
                <a:ea typeface="仿宋_GB2312" pitchFamily="49" charset="-122"/>
              </a:rPr>
              <a:t>Windows</a:t>
            </a:r>
            <a:r>
              <a:rPr lang="zh-CN" altLang="en-US" sz="2400" smtClean="0">
                <a:latin typeface="仿宋_GB2312" pitchFamily="49" charset="-122"/>
                <a:ea typeface="仿宋_GB2312" pitchFamily="49" charset="-122"/>
              </a:rPr>
              <a:t>的</a:t>
            </a:r>
            <a:r>
              <a:rPr lang="en-US" altLang="zh-CN" sz="2400" smtClean="0">
                <a:latin typeface="仿宋_GB2312" pitchFamily="49" charset="-122"/>
                <a:ea typeface="仿宋_GB2312" pitchFamily="49" charset="-122"/>
              </a:rPr>
              <a:t>FAT</a:t>
            </a:r>
            <a:r>
              <a:rPr lang="zh-CN" altLang="en-US" sz="2400" smtClean="0">
                <a:latin typeface="仿宋_GB2312" pitchFamily="49" charset="-122"/>
                <a:ea typeface="仿宋_GB2312" pitchFamily="49" charset="-122"/>
              </a:rPr>
              <a:t>和</a:t>
            </a:r>
            <a:r>
              <a:rPr lang="en-US" altLang="zh-CN" sz="2400" smtClean="0">
                <a:latin typeface="仿宋_GB2312" pitchFamily="49" charset="-122"/>
                <a:ea typeface="仿宋_GB2312" pitchFamily="49" charset="-122"/>
              </a:rPr>
              <a:t>NTFS</a:t>
            </a:r>
            <a:r>
              <a:rPr lang="zh-CN" altLang="en-US" sz="2400" smtClean="0">
                <a:latin typeface="仿宋_GB2312" pitchFamily="49" charset="-122"/>
                <a:ea typeface="仿宋_GB2312" pitchFamily="49" charset="-122"/>
              </a:rPr>
              <a:t>属于非</a:t>
            </a:r>
            <a:r>
              <a:rPr lang="en-US" altLang="zh-CN" sz="2400" smtClean="0">
                <a:latin typeface="仿宋_GB2312" pitchFamily="49" charset="-122"/>
                <a:ea typeface="仿宋_GB2312" pitchFamily="49" charset="-122"/>
              </a:rPr>
              <a:t>UNIX</a:t>
            </a:r>
            <a:r>
              <a:rPr lang="zh-CN" altLang="en-US" sz="2400" smtClean="0">
                <a:latin typeface="仿宋_GB2312" pitchFamily="49" charset="-122"/>
                <a:ea typeface="仿宋_GB2312" pitchFamily="49" charset="-122"/>
              </a:rPr>
              <a:t>类 </a:t>
            </a:r>
          </a:p>
        </p:txBody>
      </p:sp>
      <p:sp>
        <p:nvSpPr>
          <p:cNvPr id="79876" name="Rectangle 4"/>
          <p:cNvSpPr>
            <a:spLocks noChangeArrowheads="1"/>
          </p:cNvSpPr>
          <p:nvPr/>
        </p:nvSpPr>
        <p:spPr bwMode="auto">
          <a:xfrm>
            <a:off x="3348038" y="328613"/>
            <a:ext cx="2303462" cy="584200"/>
          </a:xfrm>
          <a:prstGeom prst="rect">
            <a:avLst/>
          </a:prstGeom>
          <a:noFill/>
          <a:ln w="12700" cap="sq">
            <a:noFill/>
            <a:miter lim="800000"/>
            <a:headEnd type="none" w="sm" len="sm"/>
            <a:tailEnd type="none" w="sm" len="sm"/>
          </a:ln>
        </p:spPr>
        <p:txBody>
          <a:bodyPr wrap="none">
            <a:spAutoFit/>
          </a:bodyPr>
          <a:lstStyle/>
          <a:p>
            <a:r>
              <a:rPr lang="zh-CN" altLang="en-US" sz="3200">
                <a:solidFill>
                  <a:srgbClr val="FF0000"/>
                </a:solidFill>
              </a:rPr>
              <a:t>文件管理</a:t>
            </a:r>
            <a:r>
              <a:rPr lang="en-US" altLang="zh-CN" sz="3200">
                <a:solidFill>
                  <a:srgbClr val="FF0000"/>
                </a:solidFill>
              </a:rPr>
              <a:t>(5)</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81200" y="457200"/>
            <a:ext cx="4724400" cy="1219200"/>
          </a:xfrm>
        </p:spPr>
        <p:txBody>
          <a:bodyPr/>
          <a:lstStyle/>
          <a:p>
            <a:pPr eaLnBrk="1" hangingPunct="1"/>
            <a:r>
              <a:rPr lang="en-US" altLang="zh-CN" sz="4800" smtClean="0">
                <a:latin typeface="仿宋_GB2312" pitchFamily="49" charset="-122"/>
                <a:ea typeface="仿宋_GB2312" pitchFamily="49" charset="-122"/>
              </a:rPr>
              <a:t>  </a:t>
            </a:r>
            <a:r>
              <a:rPr lang="zh-CN" altLang="en-US" sz="4800" smtClean="0">
                <a:solidFill>
                  <a:srgbClr val="FF0000"/>
                </a:solidFill>
                <a:latin typeface="仿宋_GB2312" pitchFamily="49" charset="-122"/>
                <a:ea typeface="仿宋_GB2312" pitchFamily="49" charset="-122"/>
              </a:rPr>
              <a:t>文件管理</a:t>
            </a:r>
            <a:r>
              <a:rPr lang="en-US" altLang="zh-CN" sz="4800" smtClean="0">
                <a:solidFill>
                  <a:srgbClr val="FF0000"/>
                </a:solidFill>
                <a:latin typeface="仿宋_GB2312" pitchFamily="49" charset="-122"/>
                <a:ea typeface="仿宋_GB2312" pitchFamily="49" charset="-122"/>
              </a:rPr>
              <a:t>(6)</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80899"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grpSp>
        <p:nvGrpSpPr>
          <p:cNvPr id="80900" name="Group 141"/>
          <p:cNvGrpSpPr>
            <a:grpSpLocks/>
          </p:cNvGrpSpPr>
          <p:nvPr/>
        </p:nvGrpSpPr>
        <p:grpSpPr bwMode="auto">
          <a:xfrm>
            <a:off x="0" y="1012825"/>
            <a:ext cx="9144000" cy="5845175"/>
            <a:chOff x="0" y="638"/>
            <a:chExt cx="5760" cy="3682"/>
          </a:xfrm>
        </p:grpSpPr>
        <p:sp>
          <p:nvSpPr>
            <p:cNvPr id="80901" name="Text Box 59"/>
            <p:cNvSpPr txBox="1">
              <a:spLocks noChangeArrowheads="1"/>
            </p:cNvSpPr>
            <p:nvPr/>
          </p:nvSpPr>
          <p:spPr bwMode="auto">
            <a:xfrm>
              <a:off x="415" y="3259"/>
              <a:ext cx="509" cy="187"/>
            </a:xfrm>
            <a:prstGeom prst="rect">
              <a:avLst/>
            </a:prstGeom>
            <a:solidFill>
              <a:srgbClr val="FFFFFF"/>
            </a:solidFill>
            <a:ln w="9525">
              <a:noFill/>
              <a:miter lim="800000"/>
              <a:headEnd/>
              <a:tailEnd/>
            </a:ln>
          </p:spPr>
          <p:txBody>
            <a:bodyPr/>
            <a:lstStyle/>
            <a:p>
              <a:r>
                <a:rPr lang="zh-CN" altLang="en-US" sz="1400" noProof="1">
                  <a:ea typeface="宋体" pitchFamily="2" charset="-122"/>
                </a:rPr>
                <a:t>磁盘</a:t>
              </a:r>
              <a:endParaRPr lang="zh-CN" altLang="en-US" sz="1400">
                <a:ea typeface="宋体" pitchFamily="2" charset="-122"/>
              </a:endParaRPr>
            </a:p>
          </p:txBody>
        </p:sp>
        <p:sp>
          <p:nvSpPr>
            <p:cNvPr id="80902" name="Text Box 60"/>
            <p:cNvSpPr txBox="1">
              <a:spLocks noChangeArrowheads="1"/>
            </p:cNvSpPr>
            <p:nvPr/>
          </p:nvSpPr>
          <p:spPr bwMode="auto">
            <a:xfrm>
              <a:off x="415" y="3072"/>
              <a:ext cx="509" cy="187"/>
            </a:xfrm>
            <a:prstGeom prst="rect">
              <a:avLst/>
            </a:prstGeom>
            <a:solidFill>
              <a:srgbClr val="FFFFFF"/>
            </a:solidFill>
            <a:ln w="9525">
              <a:noFill/>
              <a:miter lim="800000"/>
              <a:headEnd/>
              <a:tailEnd/>
            </a:ln>
          </p:spPr>
          <p:txBody>
            <a:bodyPr/>
            <a:lstStyle/>
            <a:p>
              <a:r>
                <a:rPr lang="zh-CN" altLang="en-US" sz="1400" noProof="1">
                  <a:ea typeface="宋体" pitchFamily="2" charset="-122"/>
                </a:rPr>
                <a:t>内存</a:t>
              </a:r>
              <a:endParaRPr lang="zh-CN" altLang="en-US" sz="1400">
                <a:ea typeface="宋体" pitchFamily="2" charset="-122"/>
              </a:endParaRPr>
            </a:p>
          </p:txBody>
        </p:sp>
        <p:grpSp>
          <p:nvGrpSpPr>
            <p:cNvPr id="80903" name="Group 61"/>
            <p:cNvGrpSpPr>
              <a:grpSpLocks/>
            </p:cNvGrpSpPr>
            <p:nvPr/>
          </p:nvGrpSpPr>
          <p:grpSpPr bwMode="auto">
            <a:xfrm>
              <a:off x="764" y="638"/>
              <a:ext cx="1051" cy="811"/>
              <a:chOff x="9360" y="1284"/>
              <a:chExt cx="1260" cy="2028"/>
            </a:xfrm>
          </p:grpSpPr>
          <p:sp>
            <p:nvSpPr>
              <p:cNvPr id="80975" name="AutoShape 62"/>
              <p:cNvSpPr>
                <a:spLocks noChangeArrowheads="1"/>
              </p:cNvSpPr>
              <p:nvPr/>
            </p:nvSpPr>
            <p:spPr bwMode="auto">
              <a:xfrm>
                <a:off x="9360" y="2376"/>
                <a:ext cx="1260" cy="936"/>
              </a:xfrm>
              <a:prstGeom prst="flowChartDocument">
                <a:avLst/>
              </a:prstGeom>
              <a:solidFill>
                <a:srgbClr val="FFCC99"/>
              </a:solidFill>
              <a:ln w="9525">
                <a:solidFill>
                  <a:srgbClr val="000000"/>
                </a:solidFill>
                <a:miter lim="800000"/>
                <a:headEnd/>
                <a:tailEnd/>
              </a:ln>
            </p:spPr>
            <p:txBody>
              <a:bodyPr/>
              <a:lstStyle/>
              <a:p>
                <a:endParaRPr lang="zh-CN" altLang="en-US"/>
              </a:p>
            </p:txBody>
          </p:sp>
          <p:sp>
            <p:nvSpPr>
              <p:cNvPr id="80976" name="AutoShape 63"/>
              <p:cNvSpPr>
                <a:spLocks noChangeArrowheads="1"/>
              </p:cNvSpPr>
              <p:nvPr/>
            </p:nvSpPr>
            <p:spPr bwMode="auto">
              <a:xfrm flipV="1">
                <a:off x="9360" y="1284"/>
                <a:ext cx="1260" cy="1092"/>
              </a:xfrm>
              <a:prstGeom prst="flowChartDocument">
                <a:avLst/>
              </a:prstGeom>
              <a:solidFill>
                <a:srgbClr val="FFCC99"/>
              </a:solidFill>
              <a:ln w="9525">
                <a:solidFill>
                  <a:srgbClr val="000000"/>
                </a:solidFill>
                <a:miter lim="800000"/>
                <a:headEnd/>
                <a:tailEnd/>
              </a:ln>
            </p:spPr>
            <p:txBody>
              <a:bodyPr/>
              <a:lstStyle/>
              <a:p>
                <a:endParaRPr lang="zh-CN" altLang="en-US"/>
              </a:p>
            </p:txBody>
          </p:sp>
          <p:sp>
            <p:nvSpPr>
              <p:cNvPr id="80977" name="Text Box 64"/>
              <p:cNvSpPr txBox="1">
                <a:spLocks noChangeArrowheads="1"/>
              </p:cNvSpPr>
              <p:nvPr/>
            </p:nvSpPr>
            <p:spPr bwMode="auto">
              <a:xfrm>
                <a:off x="9360" y="1596"/>
                <a:ext cx="1260" cy="1404"/>
              </a:xfrm>
              <a:prstGeom prst="rect">
                <a:avLst/>
              </a:prstGeom>
              <a:solidFill>
                <a:srgbClr val="FFCC99"/>
              </a:solidFill>
              <a:ln w="9525">
                <a:solidFill>
                  <a:srgbClr val="000000"/>
                </a:solidFill>
                <a:miter lim="800000"/>
                <a:headEnd/>
                <a:tailEnd/>
              </a:ln>
            </p:spPr>
            <p:txBody>
              <a:bodyPr/>
              <a:lstStyle/>
              <a:p>
                <a:pPr algn="just"/>
                <a:endParaRPr lang="en-US" altLang="zh-CN" sz="1400">
                  <a:ea typeface="宋体" pitchFamily="2" charset="-122"/>
                </a:endParaRPr>
              </a:p>
              <a:p>
                <a:pPr algn="just"/>
                <a:r>
                  <a:rPr lang="en-US" altLang="zh-CN" sz="1400">
                    <a:ea typeface="宋体" pitchFamily="2" charset="-122"/>
                  </a:rPr>
                  <a:t> </a:t>
                </a:r>
              </a:p>
              <a:p>
                <a:pPr algn="just"/>
                <a:r>
                  <a:rPr lang="en-US" altLang="zh-CN" sz="1400">
                    <a:ea typeface="宋体" pitchFamily="2" charset="-122"/>
                  </a:rPr>
                  <a:t>file</a:t>
                </a:r>
                <a:r>
                  <a:rPr lang="zh-CN" altLang="en-US" sz="1400">
                    <a:ea typeface="宋体" pitchFamily="2" charset="-122"/>
                  </a:rPr>
                  <a:t>的指针</a:t>
                </a:r>
                <a:r>
                  <a:rPr lang="en-US" altLang="zh-CN" sz="1400">
                    <a:ea typeface="宋体" pitchFamily="2" charset="-122"/>
                  </a:rPr>
                  <a:t>fp</a:t>
                </a:r>
              </a:p>
              <a:p>
                <a:pPr algn="just"/>
                <a:r>
                  <a:rPr lang="en-US" altLang="zh-CN" sz="1400">
                    <a:ea typeface="宋体" pitchFamily="2" charset="-122"/>
                  </a:rPr>
                  <a:t>  …</a:t>
                </a:r>
              </a:p>
            </p:txBody>
          </p:sp>
        </p:grpSp>
        <p:grpSp>
          <p:nvGrpSpPr>
            <p:cNvPr id="80904" name="Group 66"/>
            <p:cNvGrpSpPr>
              <a:grpSpLocks/>
            </p:cNvGrpSpPr>
            <p:nvPr/>
          </p:nvGrpSpPr>
          <p:grpSpPr bwMode="auto">
            <a:xfrm>
              <a:off x="3469" y="1574"/>
              <a:ext cx="891" cy="1685"/>
              <a:chOff x="9360" y="1284"/>
              <a:chExt cx="1260" cy="2028"/>
            </a:xfrm>
          </p:grpSpPr>
          <p:sp>
            <p:nvSpPr>
              <p:cNvPr id="80972" name="AutoShape 67"/>
              <p:cNvSpPr>
                <a:spLocks noChangeArrowheads="1"/>
              </p:cNvSpPr>
              <p:nvPr/>
            </p:nvSpPr>
            <p:spPr bwMode="auto">
              <a:xfrm>
                <a:off x="9360" y="2376"/>
                <a:ext cx="1260" cy="936"/>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80973" name="AutoShape 68"/>
              <p:cNvSpPr>
                <a:spLocks noChangeArrowheads="1"/>
              </p:cNvSpPr>
              <p:nvPr/>
            </p:nvSpPr>
            <p:spPr bwMode="auto">
              <a:xfrm flipV="1">
                <a:off x="9360" y="1284"/>
                <a:ext cx="1260" cy="1092"/>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80974" name="Text Box 69"/>
              <p:cNvSpPr txBox="1">
                <a:spLocks noChangeArrowheads="1"/>
              </p:cNvSpPr>
              <p:nvPr/>
            </p:nvSpPr>
            <p:spPr bwMode="auto">
              <a:xfrm>
                <a:off x="9360" y="1596"/>
                <a:ext cx="1260" cy="1404"/>
              </a:xfrm>
              <a:prstGeom prst="rect">
                <a:avLst/>
              </a:prstGeom>
              <a:solidFill>
                <a:srgbClr val="FFFFFF"/>
              </a:solidFill>
              <a:ln w="9525">
                <a:solidFill>
                  <a:srgbClr val="000000"/>
                </a:solidFill>
                <a:miter lim="800000"/>
                <a:headEnd/>
                <a:tailEnd/>
              </a:ln>
            </p:spPr>
            <p:txBody>
              <a:bodyPr/>
              <a:lstStyle/>
              <a:p>
                <a:pPr algn="just"/>
                <a:r>
                  <a:rPr lang="en-US" altLang="zh-CN" sz="1400">
                    <a:ea typeface="宋体" pitchFamily="2" charset="-122"/>
                  </a:rPr>
                  <a:t>i_number</a:t>
                </a:r>
              </a:p>
              <a:p>
                <a:pPr algn="just"/>
                <a:r>
                  <a:rPr lang="en-US" altLang="zh-CN" sz="1400">
                    <a:ea typeface="宋体" pitchFamily="2" charset="-122"/>
                  </a:rPr>
                  <a:t>i_count</a:t>
                </a:r>
              </a:p>
            </p:txBody>
          </p:sp>
        </p:grpSp>
        <p:sp>
          <p:nvSpPr>
            <p:cNvPr id="80905" name="Line 70"/>
            <p:cNvSpPr>
              <a:spLocks noChangeShapeType="1"/>
            </p:cNvSpPr>
            <p:nvPr/>
          </p:nvSpPr>
          <p:spPr bwMode="auto">
            <a:xfrm>
              <a:off x="3469" y="2011"/>
              <a:ext cx="891" cy="0"/>
            </a:xfrm>
            <a:prstGeom prst="line">
              <a:avLst/>
            </a:prstGeom>
            <a:noFill/>
            <a:ln w="9525">
              <a:solidFill>
                <a:srgbClr val="000000"/>
              </a:solidFill>
              <a:round/>
              <a:headEnd/>
              <a:tailEnd/>
            </a:ln>
          </p:spPr>
          <p:txBody>
            <a:bodyPr/>
            <a:lstStyle/>
            <a:p>
              <a:endParaRPr lang="zh-CN" altLang="en-US"/>
            </a:p>
          </p:txBody>
        </p:sp>
        <p:sp>
          <p:nvSpPr>
            <p:cNvPr id="80906" name="AutoShape 72"/>
            <p:cNvSpPr>
              <a:spLocks noChangeArrowheads="1"/>
            </p:cNvSpPr>
            <p:nvPr/>
          </p:nvSpPr>
          <p:spPr bwMode="auto">
            <a:xfrm>
              <a:off x="3469" y="2481"/>
              <a:ext cx="891" cy="77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80907" name="AutoShape 73"/>
            <p:cNvSpPr>
              <a:spLocks noChangeArrowheads="1"/>
            </p:cNvSpPr>
            <p:nvPr/>
          </p:nvSpPr>
          <p:spPr bwMode="auto">
            <a:xfrm flipV="1">
              <a:off x="3469" y="1574"/>
              <a:ext cx="891" cy="907"/>
            </a:xfrm>
            <a:prstGeom prst="flowChartDocument">
              <a:avLst/>
            </a:prstGeom>
            <a:solidFill>
              <a:srgbClr val="FFCC99"/>
            </a:solidFill>
            <a:ln w="9525">
              <a:solidFill>
                <a:srgbClr val="000000"/>
              </a:solidFill>
              <a:miter lim="800000"/>
              <a:headEnd/>
              <a:tailEnd/>
            </a:ln>
          </p:spPr>
          <p:txBody>
            <a:bodyPr/>
            <a:lstStyle/>
            <a:p>
              <a:endParaRPr lang="zh-CN" altLang="en-US"/>
            </a:p>
          </p:txBody>
        </p:sp>
        <p:sp>
          <p:nvSpPr>
            <p:cNvPr id="80908" name="Text Box 74"/>
            <p:cNvSpPr txBox="1">
              <a:spLocks noChangeArrowheads="1"/>
            </p:cNvSpPr>
            <p:nvPr/>
          </p:nvSpPr>
          <p:spPr bwMode="auto">
            <a:xfrm>
              <a:off x="3469" y="1855"/>
              <a:ext cx="891" cy="1258"/>
            </a:xfrm>
            <a:prstGeom prst="rect">
              <a:avLst/>
            </a:prstGeom>
            <a:solidFill>
              <a:srgbClr val="FFCC99"/>
            </a:solidFill>
            <a:ln w="9525">
              <a:solidFill>
                <a:srgbClr val="000000"/>
              </a:solidFill>
              <a:miter lim="800000"/>
              <a:headEnd/>
              <a:tailEnd/>
            </a:ln>
          </p:spPr>
          <p:txBody>
            <a:bodyPr/>
            <a:lstStyle/>
            <a:p>
              <a:pPr algn="just"/>
              <a:r>
                <a:rPr lang="en-US" altLang="zh-CN" sz="1400">
                  <a:ea typeface="宋体" pitchFamily="2" charset="-122"/>
                </a:rPr>
                <a:t> i_ino</a:t>
              </a:r>
            </a:p>
            <a:p>
              <a:pPr algn="just"/>
              <a:r>
                <a:rPr lang="en-US" altLang="zh-CN" sz="1400">
                  <a:ea typeface="宋体" pitchFamily="2" charset="-122"/>
                </a:rPr>
                <a:t>i_count</a:t>
              </a:r>
            </a:p>
            <a:p>
              <a:pPr algn="just"/>
              <a:r>
                <a:rPr lang="en-US" altLang="zh-CN" sz="1400">
                  <a:ea typeface="宋体" pitchFamily="2" charset="-122"/>
                </a:rPr>
                <a:t>…</a:t>
              </a:r>
            </a:p>
            <a:p>
              <a:pPr algn="just"/>
              <a:r>
                <a:rPr lang="en-US" altLang="zh-CN" sz="1400">
                  <a:ea typeface="宋体" pitchFamily="2" charset="-122"/>
                </a:rPr>
                <a:t>i_data[40]</a:t>
              </a:r>
            </a:p>
            <a:p>
              <a:pPr algn="just"/>
              <a:r>
                <a:rPr lang="en-US" altLang="zh-CN" sz="1400">
                  <a:ea typeface="宋体" pitchFamily="2" charset="-122"/>
                </a:rPr>
                <a:t>  …</a:t>
              </a:r>
            </a:p>
            <a:p>
              <a:pPr algn="just"/>
              <a:r>
                <a:rPr lang="en-US" altLang="zh-CN" sz="1400">
                  <a:ea typeface="宋体" pitchFamily="2" charset="-122"/>
                </a:rPr>
                <a:t>i_ino</a:t>
              </a:r>
            </a:p>
            <a:p>
              <a:pPr algn="just"/>
              <a:r>
                <a:rPr lang="en-US" altLang="zh-CN" sz="1400">
                  <a:ea typeface="宋体" pitchFamily="2" charset="-122"/>
                </a:rPr>
                <a:t>i_count</a:t>
              </a:r>
            </a:p>
            <a:p>
              <a:pPr algn="just"/>
              <a:r>
                <a:rPr lang="en-US" altLang="zh-CN" sz="1400">
                  <a:ea typeface="宋体" pitchFamily="2" charset="-122"/>
                </a:rPr>
                <a:t>…</a:t>
              </a:r>
            </a:p>
            <a:p>
              <a:pPr algn="just"/>
              <a:r>
                <a:rPr lang="en-US" altLang="zh-CN" sz="1400">
                  <a:ea typeface="宋体" pitchFamily="2" charset="-122"/>
                </a:rPr>
                <a:t>i_data[40]</a:t>
              </a:r>
            </a:p>
            <a:p>
              <a:endParaRPr lang="en-US" altLang="zh-CN" sz="1400">
                <a:ea typeface="宋体" pitchFamily="2" charset="-122"/>
              </a:endParaRPr>
            </a:p>
          </p:txBody>
        </p:sp>
        <p:sp>
          <p:nvSpPr>
            <p:cNvPr id="80909" name="Line 75"/>
            <p:cNvSpPr>
              <a:spLocks noChangeShapeType="1"/>
            </p:cNvSpPr>
            <p:nvPr/>
          </p:nvSpPr>
          <p:spPr bwMode="auto">
            <a:xfrm>
              <a:off x="3469" y="2704"/>
              <a:ext cx="891" cy="0"/>
            </a:xfrm>
            <a:prstGeom prst="line">
              <a:avLst/>
            </a:prstGeom>
            <a:noFill/>
            <a:ln w="9525">
              <a:solidFill>
                <a:srgbClr val="000000"/>
              </a:solidFill>
              <a:round/>
              <a:headEnd/>
              <a:tailEnd/>
            </a:ln>
          </p:spPr>
          <p:txBody>
            <a:bodyPr/>
            <a:lstStyle/>
            <a:p>
              <a:endParaRPr lang="zh-CN" altLang="en-US"/>
            </a:p>
          </p:txBody>
        </p:sp>
        <p:sp>
          <p:nvSpPr>
            <p:cNvPr id="80910" name="Line 76"/>
            <p:cNvSpPr>
              <a:spLocks noChangeShapeType="1"/>
            </p:cNvSpPr>
            <p:nvPr/>
          </p:nvSpPr>
          <p:spPr bwMode="auto">
            <a:xfrm>
              <a:off x="3469" y="2136"/>
              <a:ext cx="891" cy="0"/>
            </a:xfrm>
            <a:prstGeom prst="line">
              <a:avLst/>
            </a:prstGeom>
            <a:noFill/>
            <a:ln w="9525">
              <a:solidFill>
                <a:srgbClr val="000000"/>
              </a:solidFill>
              <a:round/>
              <a:headEnd/>
              <a:tailEnd/>
            </a:ln>
          </p:spPr>
          <p:txBody>
            <a:bodyPr/>
            <a:lstStyle/>
            <a:p>
              <a:endParaRPr lang="zh-CN" altLang="en-US"/>
            </a:p>
          </p:txBody>
        </p:sp>
        <p:sp>
          <p:nvSpPr>
            <p:cNvPr id="80911" name="Line 77"/>
            <p:cNvSpPr>
              <a:spLocks noChangeShapeType="1"/>
            </p:cNvSpPr>
            <p:nvPr/>
          </p:nvSpPr>
          <p:spPr bwMode="auto">
            <a:xfrm>
              <a:off x="3469" y="2260"/>
              <a:ext cx="891" cy="0"/>
            </a:xfrm>
            <a:prstGeom prst="line">
              <a:avLst/>
            </a:prstGeom>
            <a:noFill/>
            <a:ln w="9525">
              <a:solidFill>
                <a:srgbClr val="000000"/>
              </a:solidFill>
              <a:round/>
              <a:headEnd/>
              <a:tailEnd/>
            </a:ln>
          </p:spPr>
          <p:txBody>
            <a:bodyPr/>
            <a:lstStyle/>
            <a:p>
              <a:endParaRPr lang="zh-CN" altLang="en-US"/>
            </a:p>
          </p:txBody>
        </p:sp>
        <p:sp>
          <p:nvSpPr>
            <p:cNvPr id="80912" name="Line 78"/>
            <p:cNvSpPr>
              <a:spLocks noChangeShapeType="1"/>
            </p:cNvSpPr>
            <p:nvPr/>
          </p:nvSpPr>
          <p:spPr bwMode="auto">
            <a:xfrm>
              <a:off x="3469" y="2385"/>
              <a:ext cx="891" cy="0"/>
            </a:xfrm>
            <a:prstGeom prst="line">
              <a:avLst/>
            </a:prstGeom>
            <a:noFill/>
            <a:ln w="9525">
              <a:solidFill>
                <a:srgbClr val="000000"/>
              </a:solidFill>
              <a:round/>
              <a:headEnd/>
              <a:tailEnd/>
            </a:ln>
          </p:spPr>
          <p:txBody>
            <a:bodyPr/>
            <a:lstStyle/>
            <a:p>
              <a:endParaRPr lang="zh-CN" altLang="en-US"/>
            </a:p>
          </p:txBody>
        </p:sp>
        <p:sp>
          <p:nvSpPr>
            <p:cNvPr id="80913" name="Line 79"/>
            <p:cNvSpPr>
              <a:spLocks noChangeShapeType="1"/>
            </p:cNvSpPr>
            <p:nvPr/>
          </p:nvSpPr>
          <p:spPr bwMode="auto">
            <a:xfrm>
              <a:off x="3469" y="2510"/>
              <a:ext cx="891" cy="0"/>
            </a:xfrm>
            <a:prstGeom prst="line">
              <a:avLst/>
            </a:prstGeom>
            <a:noFill/>
            <a:ln w="9525">
              <a:solidFill>
                <a:srgbClr val="000000"/>
              </a:solidFill>
              <a:round/>
              <a:headEnd/>
              <a:tailEnd/>
            </a:ln>
          </p:spPr>
          <p:txBody>
            <a:bodyPr/>
            <a:lstStyle/>
            <a:p>
              <a:endParaRPr lang="zh-CN" altLang="en-US"/>
            </a:p>
          </p:txBody>
        </p:sp>
        <p:sp>
          <p:nvSpPr>
            <p:cNvPr id="80914" name="Line 81"/>
            <p:cNvSpPr>
              <a:spLocks noChangeShapeType="1"/>
            </p:cNvSpPr>
            <p:nvPr/>
          </p:nvSpPr>
          <p:spPr bwMode="auto">
            <a:xfrm>
              <a:off x="3469" y="2885"/>
              <a:ext cx="891" cy="0"/>
            </a:xfrm>
            <a:prstGeom prst="line">
              <a:avLst/>
            </a:prstGeom>
            <a:noFill/>
            <a:ln w="9525">
              <a:solidFill>
                <a:srgbClr val="000000"/>
              </a:solidFill>
              <a:round/>
              <a:headEnd/>
              <a:tailEnd/>
            </a:ln>
          </p:spPr>
          <p:txBody>
            <a:bodyPr/>
            <a:lstStyle/>
            <a:p>
              <a:endParaRPr lang="zh-CN" altLang="en-US"/>
            </a:p>
          </p:txBody>
        </p:sp>
        <p:sp>
          <p:nvSpPr>
            <p:cNvPr id="80915" name="Line 82"/>
            <p:cNvSpPr>
              <a:spLocks noChangeShapeType="1"/>
            </p:cNvSpPr>
            <p:nvPr/>
          </p:nvSpPr>
          <p:spPr bwMode="auto">
            <a:xfrm>
              <a:off x="3469" y="2011"/>
              <a:ext cx="891" cy="0"/>
            </a:xfrm>
            <a:prstGeom prst="line">
              <a:avLst/>
            </a:prstGeom>
            <a:noFill/>
            <a:ln w="9525">
              <a:solidFill>
                <a:srgbClr val="000000"/>
              </a:solidFill>
              <a:round/>
              <a:headEnd/>
              <a:tailEnd/>
            </a:ln>
          </p:spPr>
          <p:txBody>
            <a:bodyPr/>
            <a:lstStyle/>
            <a:p>
              <a:endParaRPr lang="zh-CN" altLang="en-US"/>
            </a:p>
          </p:txBody>
        </p:sp>
        <p:grpSp>
          <p:nvGrpSpPr>
            <p:cNvPr id="80916" name="Group 84"/>
            <p:cNvGrpSpPr>
              <a:grpSpLocks/>
            </p:cNvGrpSpPr>
            <p:nvPr/>
          </p:nvGrpSpPr>
          <p:grpSpPr bwMode="auto">
            <a:xfrm>
              <a:off x="2197" y="1574"/>
              <a:ext cx="891" cy="1435"/>
              <a:chOff x="9360" y="1284"/>
              <a:chExt cx="1260" cy="2028"/>
            </a:xfrm>
          </p:grpSpPr>
          <p:sp>
            <p:nvSpPr>
              <p:cNvPr id="80969" name="AutoShape 85"/>
              <p:cNvSpPr>
                <a:spLocks noChangeArrowheads="1"/>
              </p:cNvSpPr>
              <p:nvPr/>
            </p:nvSpPr>
            <p:spPr bwMode="auto">
              <a:xfrm>
                <a:off x="9360" y="2376"/>
                <a:ext cx="1260" cy="936"/>
              </a:xfrm>
              <a:prstGeom prst="flowChartDocument">
                <a:avLst/>
              </a:prstGeom>
              <a:solidFill>
                <a:srgbClr val="FFCC99"/>
              </a:solidFill>
              <a:ln w="9525">
                <a:solidFill>
                  <a:srgbClr val="000000"/>
                </a:solidFill>
                <a:miter lim="800000"/>
                <a:headEnd/>
                <a:tailEnd/>
              </a:ln>
            </p:spPr>
            <p:txBody>
              <a:bodyPr/>
              <a:lstStyle/>
              <a:p>
                <a:endParaRPr lang="zh-CN" altLang="en-US"/>
              </a:p>
            </p:txBody>
          </p:sp>
          <p:sp>
            <p:nvSpPr>
              <p:cNvPr id="80970" name="AutoShape 86"/>
              <p:cNvSpPr>
                <a:spLocks noChangeArrowheads="1"/>
              </p:cNvSpPr>
              <p:nvPr/>
            </p:nvSpPr>
            <p:spPr bwMode="auto">
              <a:xfrm flipV="1">
                <a:off x="9360" y="1284"/>
                <a:ext cx="1260" cy="1092"/>
              </a:xfrm>
              <a:prstGeom prst="flowChartDocument">
                <a:avLst/>
              </a:prstGeom>
              <a:solidFill>
                <a:srgbClr val="FFCC99"/>
              </a:solidFill>
              <a:ln w="9525">
                <a:solidFill>
                  <a:srgbClr val="000000"/>
                </a:solidFill>
                <a:miter lim="800000"/>
                <a:headEnd/>
                <a:tailEnd/>
              </a:ln>
            </p:spPr>
            <p:txBody>
              <a:bodyPr/>
              <a:lstStyle/>
              <a:p>
                <a:endParaRPr lang="zh-CN" altLang="en-US"/>
              </a:p>
            </p:txBody>
          </p:sp>
          <p:sp>
            <p:nvSpPr>
              <p:cNvPr id="80971" name="Text Box 87"/>
              <p:cNvSpPr txBox="1">
                <a:spLocks noChangeArrowheads="1"/>
              </p:cNvSpPr>
              <p:nvPr/>
            </p:nvSpPr>
            <p:spPr bwMode="auto">
              <a:xfrm>
                <a:off x="9360" y="1596"/>
                <a:ext cx="1260" cy="1404"/>
              </a:xfrm>
              <a:prstGeom prst="rect">
                <a:avLst/>
              </a:prstGeom>
              <a:solidFill>
                <a:srgbClr val="FFCC99"/>
              </a:solidFill>
              <a:ln w="9525">
                <a:solidFill>
                  <a:srgbClr val="000000"/>
                </a:solidFill>
                <a:miter lim="800000"/>
                <a:headEnd/>
                <a:tailEnd/>
              </a:ln>
            </p:spPr>
            <p:txBody>
              <a:bodyPr/>
              <a:lstStyle/>
              <a:p>
                <a:pPr algn="just"/>
                <a:endParaRPr lang="en-US" altLang="zh-CN" sz="1400">
                  <a:ea typeface="宋体" pitchFamily="2" charset="-122"/>
                </a:endParaRPr>
              </a:p>
              <a:p>
                <a:pPr algn="just"/>
                <a:r>
                  <a:rPr lang="en-US" altLang="zh-CN" sz="1400">
                    <a:ea typeface="宋体" pitchFamily="2" charset="-122"/>
                  </a:rPr>
                  <a:t>f_flags</a:t>
                </a:r>
              </a:p>
              <a:p>
                <a:pPr algn="just"/>
                <a:r>
                  <a:rPr lang="en-US" altLang="zh-CN" sz="1400">
                    <a:ea typeface="宋体" pitchFamily="2" charset="-122"/>
                  </a:rPr>
                  <a:t>f_count</a:t>
                </a:r>
              </a:p>
              <a:p>
                <a:pPr algn="just"/>
                <a:r>
                  <a:rPr lang="en-US" altLang="zh-CN" sz="1400">
                    <a:ea typeface="宋体" pitchFamily="2" charset="-122"/>
                  </a:rPr>
                  <a:t>…</a:t>
                </a:r>
              </a:p>
              <a:p>
                <a:pPr algn="just"/>
                <a:r>
                  <a:rPr lang="en-US" altLang="zh-CN" sz="1400">
                    <a:ea typeface="宋体" pitchFamily="2" charset="-122"/>
                  </a:rPr>
                  <a:t>f_inode</a:t>
                </a:r>
              </a:p>
              <a:p>
                <a:endParaRPr lang="en-US" altLang="zh-CN" sz="1400">
                  <a:ea typeface="宋体" pitchFamily="2" charset="-122"/>
                </a:endParaRPr>
              </a:p>
            </p:txBody>
          </p:sp>
        </p:grpSp>
        <p:sp>
          <p:nvSpPr>
            <p:cNvPr id="80917" name="Line 88"/>
            <p:cNvSpPr>
              <a:spLocks noChangeShapeType="1"/>
            </p:cNvSpPr>
            <p:nvPr/>
          </p:nvSpPr>
          <p:spPr bwMode="auto">
            <a:xfrm>
              <a:off x="2197" y="1948"/>
              <a:ext cx="891" cy="0"/>
            </a:xfrm>
            <a:prstGeom prst="line">
              <a:avLst/>
            </a:prstGeom>
            <a:noFill/>
            <a:ln w="9525">
              <a:solidFill>
                <a:srgbClr val="000000"/>
              </a:solidFill>
              <a:round/>
              <a:headEnd/>
              <a:tailEnd/>
            </a:ln>
          </p:spPr>
          <p:txBody>
            <a:bodyPr/>
            <a:lstStyle/>
            <a:p>
              <a:endParaRPr lang="zh-CN" altLang="en-US"/>
            </a:p>
          </p:txBody>
        </p:sp>
        <p:sp>
          <p:nvSpPr>
            <p:cNvPr id="80918" name="Line 89"/>
            <p:cNvSpPr>
              <a:spLocks noChangeShapeType="1"/>
            </p:cNvSpPr>
            <p:nvPr/>
          </p:nvSpPr>
          <p:spPr bwMode="auto">
            <a:xfrm>
              <a:off x="2197" y="2115"/>
              <a:ext cx="891" cy="0"/>
            </a:xfrm>
            <a:prstGeom prst="line">
              <a:avLst/>
            </a:prstGeom>
            <a:noFill/>
            <a:ln w="9525">
              <a:solidFill>
                <a:srgbClr val="000000"/>
              </a:solidFill>
              <a:round/>
              <a:headEnd/>
              <a:tailEnd/>
            </a:ln>
          </p:spPr>
          <p:txBody>
            <a:bodyPr/>
            <a:lstStyle/>
            <a:p>
              <a:endParaRPr lang="zh-CN" altLang="en-US"/>
            </a:p>
          </p:txBody>
        </p:sp>
        <p:sp>
          <p:nvSpPr>
            <p:cNvPr id="80919" name="Line 90"/>
            <p:cNvSpPr>
              <a:spLocks noChangeShapeType="1"/>
            </p:cNvSpPr>
            <p:nvPr/>
          </p:nvSpPr>
          <p:spPr bwMode="auto">
            <a:xfrm>
              <a:off x="2197" y="2251"/>
              <a:ext cx="891" cy="0"/>
            </a:xfrm>
            <a:prstGeom prst="line">
              <a:avLst/>
            </a:prstGeom>
            <a:noFill/>
            <a:ln w="9525">
              <a:solidFill>
                <a:srgbClr val="000000"/>
              </a:solidFill>
              <a:round/>
              <a:headEnd/>
              <a:tailEnd/>
            </a:ln>
          </p:spPr>
          <p:txBody>
            <a:bodyPr/>
            <a:lstStyle/>
            <a:p>
              <a:endParaRPr lang="zh-CN" altLang="en-US"/>
            </a:p>
          </p:txBody>
        </p:sp>
        <p:sp>
          <p:nvSpPr>
            <p:cNvPr id="80920" name="Line 91"/>
            <p:cNvSpPr>
              <a:spLocks noChangeShapeType="1"/>
            </p:cNvSpPr>
            <p:nvPr/>
          </p:nvSpPr>
          <p:spPr bwMode="auto">
            <a:xfrm>
              <a:off x="2197" y="2387"/>
              <a:ext cx="891" cy="0"/>
            </a:xfrm>
            <a:prstGeom prst="line">
              <a:avLst/>
            </a:prstGeom>
            <a:noFill/>
            <a:ln w="9525">
              <a:solidFill>
                <a:srgbClr val="000000"/>
              </a:solidFill>
              <a:round/>
              <a:headEnd/>
              <a:tailEnd/>
            </a:ln>
          </p:spPr>
          <p:txBody>
            <a:bodyPr/>
            <a:lstStyle/>
            <a:p>
              <a:endParaRPr lang="zh-CN" altLang="en-US"/>
            </a:p>
          </p:txBody>
        </p:sp>
        <p:sp>
          <p:nvSpPr>
            <p:cNvPr id="80921" name="Line 92"/>
            <p:cNvSpPr>
              <a:spLocks noChangeShapeType="1"/>
            </p:cNvSpPr>
            <p:nvPr/>
          </p:nvSpPr>
          <p:spPr bwMode="auto">
            <a:xfrm>
              <a:off x="2197" y="2523"/>
              <a:ext cx="891" cy="0"/>
            </a:xfrm>
            <a:prstGeom prst="line">
              <a:avLst/>
            </a:prstGeom>
            <a:noFill/>
            <a:ln w="9525">
              <a:solidFill>
                <a:srgbClr val="000000"/>
              </a:solidFill>
              <a:round/>
              <a:headEnd/>
              <a:tailEnd/>
            </a:ln>
          </p:spPr>
          <p:txBody>
            <a:bodyPr/>
            <a:lstStyle/>
            <a:p>
              <a:endParaRPr lang="zh-CN" altLang="en-US"/>
            </a:p>
          </p:txBody>
        </p:sp>
        <p:sp>
          <p:nvSpPr>
            <p:cNvPr id="80922" name="Line 93"/>
            <p:cNvSpPr>
              <a:spLocks noChangeShapeType="1"/>
            </p:cNvSpPr>
            <p:nvPr/>
          </p:nvSpPr>
          <p:spPr bwMode="auto">
            <a:xfrm>
              <a:off x="3088" y="2385"/>
              <a:ext cx="381" cy="188"/>
            </a:xfrm>
            <a:prstGeom prst="line">
              <a:avLst/>
            </a:prstGeom>
            <a:noFill/>
            <a:ln w="9525">
              <a:solidFill>
                <a:srgbClr val="000000"/>
              </a:solidFill>
              <a:round/>
              <a:headEnd/>
              <a:tailEnd type="triangle" w="med" len="med"/>
            </a:ln>
          </p:spPr>
          <p:txBody>
            <a:bodyPr/>
            <a:lstStyle/>
            <a:p>
              <a:endParaRPr lang="zh-CN" altLang="en-US"/>
            </a:p>
          </p:txBody>
        </p:sp>
        <p:sp>
          <p:nvSpPr>
            <p:cNvPr id="80923" name="Line 94"/>
            <p:cNvSpPr>
              <a:spLocks noChangeShapeType="1"/>
            </p:cNvSpPr>
            <p:nvPr/>
          </p:nvSpPr>
          <p:spPr bwMode="auto">
            <a:xfrm>
              <a:off x="764" y="888"/>
              <a:ext cx="1051" cy="0"/>
            </a:xfrm>
            <a:prstGeom prst="line">
              <a:avLst/>
            </a:prstGeom>
            <a:noFill/>
            <a:ln w="9525">
              <a:solidFill>
                <a:srgbClr val="000000"/>
              </a:solidFill>
              <a:round/>
              <a:headEnd/>
              <a:tailEnd/>
            </a:ln>
          </p:spPr>
          <p:txBody>
            <a:bodyPr/>
            <a:lstStyle/>
            <a:p>
              <a:endParaRPr lang="zh-CN" altLang="en-US"/>
            </a:p>
          </p:txBody>
        </p:sp>
        <p:sp>
          <p:nvSpPr>
            <p:cNvPr id="80924" name="Line 95"/>
            <p:cNvSpPr>
              <a:spLocks noChangeShapeType="1"/>
            </p:cNvSpPr>
            <p:nvPr/>
          </p:nvSpPr>
          <p:spPr bwMode="auto">
            <a:xfrm>
              <a:off x="764" y="1012"/>
              <a:ext cx="1051" cy="0"/>
            </a:xfrm>
            <a:prstGeom prst="line">
              <a:avLst/>
            </a:prstGeom>
            <a:noFill/>
            <a:ln w="9525">
              <a:solidFill>
                <a:srgbClr val="000000"/>
              </a:solidFill>
              <a:round/>
              <a:headEnd/>
              <a:tailEnd/>
            </a:ln>
          </p:spPr>
          <p:txBody>
            <a:bodyPr/>
            <a:lstStyle/>
            <a:p>
              <a:endParaRPr lang="zh-CN" altLang="en-US"/>
            </a:p>
          </p:txBody>
        </p:sp>
        <p:sp>
          <p:nvSpPr>
            <p:cNvPr id="80925" name="Line 96"/>
            <p:cNvSpPr>
              <a:spLocks noChangeShapeType="1"/>
            </p:cNvSpPr>
            <p:nvPr/>
          </p:nvSpPr>
          <p:spPr bwMode="auto">
            <a:xfrm>
              <a:off x="764" y="1207"/>
              <a:ext cx="1051" cy="0"/>
            </a:xfrm>
            <a:prstGeom prst="line">
              <a:avLst/>
            </a:prstGeom>
            <a:noFill/>
            <a:ln w="9525">
              <a:solidFill>
                <a:srgbClr val="000000"/>
              </a:solidFill>
              <a:round/>
              <a:headEnd/>
              <a:tailEnd/>
            </a:ln>
          </p:spPr>
          <p:txBody>
            <a:bodyPr/>
            <a:lstStyle/>
            <a:p>
              <a:endParaRPr lang="zh-CN" altLang="en-US"/>
            </a:p>
          </p:txBody>
        </p:sp>
        <p:sp>
          <p:nvSpPr>
            <p:cNvPr id="80926" name="Line 97"/>
            <p:cNvSpPr>
              <a:spLocks noChangeShapeType="1"/>
            </p:cNvSpPr>
            <p:nvPr/>
          </p:nvSpPr>
          <p:spPr bwMode="auto">
            <a:xfrm>
              <a:off x="1815" y="1075"/>
              <a:ext cx="382" cy="874"/>
            </a:xfrm>
            <a:prstGeom prst="line">
              <a:avLst/>
            </a:prstGeom>
            <a:noFill/>
            <a:ln w="9525">
              <a:solidFill>
                <a:srgbClr val="000000"/>
              </a:solidFill>
              <a:round/>
              <a:headEnd/>
              <a:tailEnd type="triangle" w="med" len="med"/>
            </a:ln>
          </p:spPr>
          <p:txBody>
            <a:bodyPr/>
            <a:lstStyle/>
            <a:p>
              <a:endParaRPr lang="zh-CN" altLang="en-US"/>
            </a:p>
          </p:txBody>
        </p:sp>
        <p:sp>
          <p:nvSpPr>
            <p:cNvPr id="80927" name="Line 98"/>
            <p:cNvSpPr>
              <a:spLocks noChangeShapeType="1"/>
            </p:cNvSpPr>
            <p:nvPr/>
          </p:nvSpPr>
          <p:spPr bwMode="auto">
            <a:xfrm>
              <a:off x="797" y="1512"/>
              <a:ext cx="4581" cy="0"/>
            </a:xfrm>
            <a:prstGeom prst="line">
              <a:avLst/>
            </a:prstGeom>
            <a:noFill/>
            <a:ln w="19050">
              <a:solidFill>
                <a:srgbClr val="000000"/>
              </a:solidFill>
              <a:prstDash val="dash"/>
              <a:round/>
              <a:headEnd/>
              <a:tailEnd/>
            </a:ln>
          </p:spPr>
          <p:txBody>
            <a:bodyPr/>
            <a:lstStyle/>
            <a:p>
              <a:endParaRPr lang="zh-CN" altLang="en-US"/>
            </a:p>
          </p:txBody>
        </p:sp>
        <p:sp>
          <p:nvSpPr>
            <p:cNvPr id="80928" name="AutoShape 99"/>
            <p:cNvSpPr>
              <a:spLocks noChangeArrowheads="1"/>
            </p:cNvSpPr>
            <p:nvPr/>
          </p:nvSpPr>
          <p:spPr bwMode="auto">
            <a:xfrm>
              <a:off x="2069" y="638"/>
              <a:ext cx="1019" cy="312"/>
            </a:xfrm>
            <a:prstGeom prst="wedgeRectCallout">
              <a:avLst>
                <a:gd name="adj1" fmla="val -78611"/>
                <a:gd name="adj2" fmla="val 8972"/>
              </a:avLst>
            </a:prstGeom>
            <a:solidFill>
              <a:srgbClr val="CCFFCC"/>
            </a:solidFill>
            <a:ln w="9525">
              <a:solidFill>
                <a:srgbClr val="000000"/>
              </a:solidFill>
              <a:miter lim="800000"/>
              <a:headEnd/>
              <a:tailEnd/>
            </a:ln>
          </p:spPr>
          <p:txBody>
            <a:bodyPr/>
            <a:lstStyle/>
            <a:p>
              <a:r>
                <a:rPr lang="zh-CN" altLang="en-US" sz="1400">
                  <a:ea typeface="宋体" pitchFamily="2" charset="-122"/>
                </a:rPr>
                <a:t>用户打开文件表</a:t>
              </a:r>
              <a:r>
                <a:rPr lang="en-US" altLang="zh-CN" sz="1400">
                  <a:ea typeface="宋体" pitchFamily="2" charset="-122"/>
                </a:rPr>
                <a:t>files_struct</a:t>
              </a:r>
            </a:p>
          </p:txBody>
        </p:sp>
        <p:sp>
          <p:nvSpPr>
            <p:cNvPr id="80929" name="Text Box 100"/>
            <p:cNvSpPr txBox="1">
              <a:spLocks noChangeArrowheads="1"/>
            </p:cNvSpPr>
            <p:nvPr/>
          </p:nvSpPr>
          <p:spPr bwMode="auto">
            <a:xfrm>
              <a:off x="0" y="950"/>
              <a:ext cx="612" cy="348"/>
            </a:xfrm>
            <a:prstGeom prst="rect">
              <a:avLst/>
            </a:prstGeom>
            <a:solidFill>
              <a:schemeClr val="accent1"/>
            </a:solidFill>
            <a:ln w="9525">
              <a:noFill/>
              <a:miter lim="800000"/>
              <a:headEnd/>
              <a:tailEnd/>
            </a:ln>
          </p:spPr>
          <p:txBody>
            <a:bodyPr/>
            <a:lstStyle/>
            <a:p>
              <a:r>
                <a:rPr lang="zh-CN" altLang="en-US" sz="1400" noProof="1">
                  <a:ea typeface="宋体" pitchFamily="2" charset="-122"/>
                </a:rPr>
                <a:t>文件描述符</a:t>
              </a:r>
              <a:r>
                <a:rPr lang="en-US" altLang="zh-CN" sz="1400" noProof="1">
                  <a:ea typeface="宋体" pitchFamily="2" charset="-122"/>
                </a:rPr>
                <a:t>fd</a:t>
              </a:r>
              <a:endParaRPr lang="en-US" altLang="zh-CN" sz="1400">
                <a:ea typeface="宋体" pitchFamily="2" charset="-122"/>
              </a:endParaRPr>
            </a:p>
          </p:txBody>
        </p:sp>
        <p:sp>
          <p:nvSpPr>
            <p:cNvPr id="80930" name="Line 101"/>
            <p:cNvSpPr>
              <a:spLocks noChangeShapeType="1"/>
            </p:cNvSpPr>
            <p:nvPr/>
          </p:nvSpPr>
          <p:spPr bwMode="auto">
            <a:xfrm>
              <a:off x="509" y="1075"/>
              <a:ext cx="255" cy="0"/>
            </a:xfrm>
            <a:prstGeom prst="line">
              <a:avLst/>
            </a:prstGeom>
            <a:noFill/>
            <a:ln w="9525">
              <a:solidFill>
                <a:srgbClr val="000000"/>
              </a:solidFill>
              <a:round/>
              <a:headEnd/>
              <a:tailEnd type="triangle" w="med" len="med"/>
            </a:ln>
          </p:spPr>
          <p:txBody>
            <a:bodyPr/>
            <a:lstStyle/>
            <a:p>
              <a:endParaRPr lang="zh-CN" altLang="en-US"/>
            </a:p>
          </p:txBody>
        </p:sp>
        <p:sp>
          <p:nvSpPr>
            <p:cNvPr id="80931" name="Text Box 102"/>
            <p:cNvSpPr txBox="1">
              <a:spLocks noChangeArrowheads="1"/>
            </p:cNvSpPr>
            <p:nvPr/>
          </p:nvSpPr>
          <p:spPr bwMode="auto">
            <a:xfrm>
              <a:off x="4615" y="1262"/>
              <a:ext cx="578" cy="187"/>
            </a:xfrm>
            <a:prstGeom prst="rect">
              <a:avLst/>
            </a:prstGeom>
            <a:solidFill>
              <a:srgbClr val="FFCC99"/>
            </a:solidFill>
            <a:ln w="9525">
              <a:noFill/>
              <a:miter lim="800000"/>
              <a:headEnd/>
              <a:tailEnd/>
            </a:ln>
          </p:spPr>
          <p:txBody>
            <a:bodyPr/>
            <a:lstStyle/>
            <a:p>
              <a:r>
                <a:rPr lang="zh-CN" altLang="en-US" sz="1400" noProof="1">
                  <a:ea typeface="宋体" pitchFamily="2" charset="-122"/>
                </a:rPr>
                <a:t>用户空间</a:t>
              </a:r>
              <a:endParaRPr lang="zh-CN" altLang="en-US" sz="1400">
                <a:ea typeface="宋体" pitchFamily="2" charset="-122"/>
              </a:endParaRPr>
            </a:p>
          </p:txBody>
        </p:sp>
        <p:sp>
          <p:nvSpPr>
            <p:cNvPr id="80932" name="Text Box 103"/>
            <p:cNvSpPr txBox="1">
              <a:spLocks noChangeArrowheads="1"/>
            </p:cNvSpPr>
            <p:nvPr/>
          </p:nvSpPr>
          <p:spPr bwMode="auto">
            <a:xfrm>
              <a:off x="4615" y="1574"/>
              <a:ext cx="578" cy="187"/>
            </a:xfrm>
            <a:prstGeom prst="rect">
              <a:avLst/>
            </a:prstGeom>
            <a:solidFill>
              <a:srgbClr val="FFCC99"/>
            </a:solidFill>
            <a:ln w="9525">
              <a:noFill/>
              <a:miter lim="800000"/>
              <a:headEnd/>
              <a:tailEnd/>
            </a:ln>
          </p:spPr>
          <p:txBody>
            <a:bodyPr/>
            <a:lstStyle/>
            <a:p>
              <a:r>
                <a:rPr lang="zh-CN" altLang="en-US" sz="1400" noProof="1">
                  <a:ea typeface="宋体" pitchFamily="2" charset="-122"/>
                </a:rPr>
                <a:t>内核空间</a:t>
              </a:r>
              <a:endParaRPr lang="zh-CN" altLang="en-US" sz="1400">
                <a:ea typeface="宋体" pitchFamily="2" charset="-122"/>
              </a:endParaRPr>
            </a:p>
          </p:txBody>
        </p:sp>
        <p:sp>
          <p:nvSpPr>
            <p:cNvPr id="80933" name="AutoShape 104"/>
            <p:cNvSpPr>
              <a:spLocks noChangeArrowheads="1"/>
            </p:cNvSpPr>
            <p:nvPr/>
          </p:nvSpPr>
          <p:spPr bwMode="auto">
            <a:xfrm>
              <a:off x="2197" y="1071"/>
              <a:ext cx="1018" cy="316"/>
            </a:xfrm>
            <a:prstGeom prst="wedgeRectCallout">
              <a:avLst>
                <a:gd name="adj1" fmla="val -41157"/>
                <a:gd name="adj2" fmla="val 113926"/>
              </a:avLst>
            </a:prstGeom>
            <a:solidFill>
              <a:srgbClr val="CCFFCC"/>
            </a:solidFill>
            <a:ln w="9525">
              <a:solidFill>
                <a:srgbClr val="000000"/>
              </a:solidFill>
              <a:miter lim="800000"/>
              <a:headEnd/>
              <a:tailEnd/>
            </a:ln>
          </p:spPr>
          <p:txBody>
            <a:bodyPr/>
            <a:lstStyle/>
            <a:p>
              <a:r>
                <a:rPr lang="zh-CN" altLang="en-US" sz="1400">
                  <a:ea typeface="宋体" pitchFamily="2" charset="-122"/>
                </a:rPr>
                <a:t>系统打开文件表</a:t>
              </a:r>
              <a:r>
                <a:rPr lang="en-US" altLang="zh-CN" sz="1400">
                  <a:ea typeface="宋体" pitchFamily="2" charset="-122"/>
                </a:rPr>
                <a:t>file_struct</a:t>
              </a:r>
            </a:p>
          </p:txBody>
        </p:sp>
        <p:sp>
          <p:nvSpPr>
            <p:cNvPr id="80934" name="Text Box 105"/>
            <p:cNvSpPr txBox="1">
              <a:spLocks noChangeArrowheads="1"/>
            </p:cNvSpPr>
            <p:nvPr/>
          </p:nvSpPr>
          <p:spPr bwMode="auto">
            <a:xfrm>
              <a:off x="1179" y="2073"/>
              <a:ext cx="890" cy="250"/>
            </a:xfrm>
            <a:prstGeom prst="rect">
              <a:avLst/>
            </a:prstGeom>
            <a:solidFill>
              <a:srgbClr val="CCFFCC"/>
            </a:solidFill>
            <a:ln w="9525">
              <a:noFill/>
              <a:miter lim="800000"/>
              <a:headEnd/>
              <a:tailEnd/>
            </a:ln>
          </p:spPr>
          <p:txBody>
            <a:bodyPr/>
            <a:lstStyle/>
            <a:p>
              <a:r>
                <a:rPr lang="zh-CN" altLang="en-US" sz="1400" noProof="1">
                  <a:ea typeface="宋体" pitchFamily="2" charset="-122"/>
                </a:rPr>
                <a:t>一个打开</a:t>
              </a:r>
            </a:p>
            <a:p>
              <a:r>
                <a:rPr lang="zh-CN" altLang="en-US" sz="1400" noProof="1">
                  <a:ea typeface="宋体" pitchFamily="2" charset="-122"/>
                </a:rPr>
                <a:t>文件的</a:t>
              </a:r>
              <a:r>
                <a:rPr lang="en-US" altLang="zh-CN" sz="1400" noProof="1">
                  <a:ea typeface="宋体" pitchFamily="2" charset="-122"/>
                </a:rPr>
                <a:t>file</a:t>
              </a:r>
              <a:endParaRPr lang="en-US" altLang="zh-CN" sz="1400">
                <a:ea typeface="宋体" pitchFamily="2" charset="-122"/>
              </a:endParaRPr>
            </a:p>
          </p:txBody>
        </p:sp>
        <p:sp>
          <p:nvSpPr>
            <p:cNvPr id="80935" name="AutoShape 106"/>
            <p:cNvSpPr>
              <a:spLocks/>
            </p:cNvSpPr>
            <p:nvPr/>
          </p:nvSpPr>
          <p:spPr bwMode="auto">
            <a:xfrm>
              <a:off x="1942" y="1949"/>
              <a:ext cx="255" cy="499"/>
            </a:xfrm>
            <a:prstGeom prst="leftBrace">
              <a:avLst>
                <a:gd name="adj1" fmla="val 16307"/>
                <a:gd name="adj2" fmla="val 50000"/>
              </a:avLst>
            </a:prstGeom>
            <a:noFill/>
            <a:ln w="9525">
              <a:solidFill>
                <a:srgbClr val="000000"/>
              </a:solidFill>
              <a:round/>
              <a:headEnd/>
              <a:tailEnd/>
            </a:ln>
          </p:spPr>
          <p:txBody>
            <a:bodyPr/>
            <a:lstStyle/>
            <a:p>
              <a:endParaRPr lang="zh-CN" altLang="en-US"/>
            </a:p>
          </p:txBody>
        </p:sp>
        <p:sp>
          <p:nvSpPr>
            <p:cNvPr id="80936" name="Text Box 107"/>
            <p:cNvSpPr txBox="1">
              <a:spLocks noChangeArrowheads="1"/>
            </p:cNvSpPr>
            <p:nvPr/>
          </p:nvSpPr>
          <p:spPr bwMode="auto">
            <a:xfrm>
              <a:off x="4566" y="2614"/>
              <a:ext cx="718" cy="250"/>
            </a:xfrm>
            <a:prstGeom prst="rect">
              <a:avLst/>
            </a:prstGeom>
            <a:solidFill>
              <a:srgbClr val="CCFFCC"/>
            </a:solidFill>
            <a:ln w="9525">
              <a:noFill/>
              <a:miter lim="800000"/>
              <a:headEnd/>
              <a:tailEnd/>
            </a:ln>
          </p:spPr>
          <p:txBody>
            <a:bodyPr/>
            <a:lstStyle/>
            <a:p>
              <a:r>
                <a:rPr lang="zh-CN" altLang="en-US" sz="1400" noProof="1">
                  <a:ea typeface="宋体" pitchFamily="2" charset="-122"/>
                </a:rPr>
                <a:t>活动</a:t>
              </a:r>
              <a:r>
                <a:rPr lang="en-US" altLang="zh-CN" sz="1400" noProof="1">
                  <a:ea typeface="宋体" pitchFamily="2" charset="-122"/>
                </a:rPr>
                <a:t>inode</a:t>
              </a:r>
              <a:endParaRPr lang="en-US" altLang="zh-CN" sz="1400">
                <a:ea typeface="宋体" pitchFamily="2" charset="-122"/>
              </a:endParaRPr>
            </a:p>
          </p:txBody>
        </p:sp>
        <p:sp>
          <p:nvSpPr>
            <p:cNvPr id="80937" name="AutoShape 108"/>
            <p:cNvSpPr>
              <a:spLocks/>
            </p:cNvSpPr>
            <p:nvPr/>
          </p:nvSpPr>
          <p:spPr bwMode="auto">
            <a:xfrm flipH="1">
              <a:off x="4360" y="2510"/>
              <a:ext cx="255" cy="499"/>
            </a:xfrm>
            <a:prstGeom prst="leftBrace">
              <a:avLst>
                <a:gd name="adj1" fmla="val 16307"/>
                <a:gd name="adj2" fmla="val 50000"/>
              </a:avLst>
            </a:prstGeom>
            <a:noFill/>
            <a:ln w="9525">
              <a:solidFill>
                <a:srgbClr val="000000"/>
              </a:solidFill>
              <a:round/>
              <a:headEnd/>
              <a:tailEnd/>
            </a:ln>
          </p:spPr>
          <p:txBody>
            <a:bodyPr/>
            <a:lstStyle/>
            <a:p>
              <a:endParaRPr lang="zh-CN" altLang="en-US"/>
            </a:p>
          </p:txBody>
        </p:sp>
        <p:sp>
          <p:nvSpPr>
            <p:cNvPr id="80938" name="AutoShape 109"/>
            <p:cNvSpPr>
              <a:spLocks/>
            </p:cNvSpPr>
            <p:nvPr/>
          </p:nvSpPr>
          <p:spPr bwMode="auto">
            <a:xfrm flipH="1">
              <a:off x="4360" y="1824"/>
              <a:ext cx="255" cy="561"/>
            </a:xfrm>
            <a:prstGeom prst="leftBrace">
              <a:avLst>
                <a:gd name="adj1" fmla="val 18333"/>
                <a:gd name="adj2" fmla="val 50000"/>
              </a:avLst>
            </a:prstGeom>
            <a:noFill/>
            <a:ln w="9525">
              <a:solidFill>
                <a:srgbClr val="000000"/>
              </a:solidFill>
              <a:round/>
              <a:headEnd/>
              <a:tailEnd/>
            </a:ln>
          </p:spPr>
          <p:txBody>
            <a:bodyPr/>
            <a:lstStyle/>
            <a:p>
              <a:endParaRPr lang="zh-CN" altLang="en-US"/>
            </a:p>
          </p:txBody>
        </p:sp>
        <p:sp>
          <p:nvSpPr>
            <p:cNvPr id="80939" name="Text Box 110"/>
            <p:cNvSpPr txBox="1">
              <a:spLocks noChangeArrowheads="1"/>
            </p:cNvSpPr>
            <p:nvPr/>
          </p:nvSpPr>
          <p:spPr bwMode="auto">
            <a:xfrm>
              <a:off x="4615" y="2011"/>
              <a:ext cx="714" cy="250"/>
            </a:xfrm>
            <a:prstGeom prst="rect">
              <a:avLst/>
            </a:prstGeom>
            <a:solidFill>
              <a:srgbClr val="CCFFCC"/>
            </a:solidFill>
            <a:ln w="9525">
              <a:noFill/>
              <a:miter lim="800000"/>
              <a:headEnd/>
              <a:tailEnd/>
            </a:ln>
          </p:spPr>
          <p:txBody>
            <a:bodyPr/>
            <a:lstStyle/>
            <a:p>
              <a:r>
                <a:rPr lang="zh-CN" altLang="en-US" sz="1400" noProof="1">
                  <a:ea typeface="宋体" pitchFamily="2" charset="-122"/>
                </a:rPr>
                <a:t>活动</a:t>
              </a:r>
              <a:r>
                <a:rPr lang="en-US" altLang="zh-CN" sz="1400" noProof="1">
                  <a:ea typeface="宋体" pitchFamily="2" charset="-122"/>
                </a:rPr>
                <a:t>inode</a:t>
              </a:r>
              <a:endParaRPr lang="en-US" altLang="zh-CN" sz="1400">
                <a:ea typeface="宋体" pitchFamily="2" charset="-122"/>
              </a:endParaRPr>
            </a:p>
          </p:txBody>
        </p:sp>
        <p:sp>
          <p:nvSpPr>
            <p:cNvPr id="80940" name="AutoShape 111"/>
            <p:cNvSpPr>
              <a:spLocks noChangeArrowheads="1"/>
            </p:cNvSpPr>
            <p:nvPr/>
          </p:nvSpPr>
          <p:spPr bwMode="auto">
            <a:xfrm>
              <a:off x="3469" y="1071"/>
              <a:ext cx="891" cy="316"/>
            </a:xfrm>
            <a:prstGeom prst="wedgeRectCallout">
              <a:avLst>
                <a:gd name="adj1" fmla="val -39787"/>
                <a:gd name="adj2" fmla="val 113926"/>
              </a:avLst>
            </a:prstGeom>
            <a:solidFill>
              <a:srgbClr val="CCFFCC"/>
            </a:solidFill>
            <a:ln w="9525">
              <a:solidFill>
                <a:srgbClr val="000000"/>
              </a:solidFill>
              <a:miter lim="800000"/>
              <a:headEnd/>
              <a:tailEnd/>
            </a:ln>
          </p:spPr>
          <p:txBody>
            <a:bodyPr/>
            <a:lstStyle/>
            <a:p>
              <a:r>
                <a:rPr lang="zh-CN" altLang="en-US" sz="1400">
                  <a:ea typeface="宋体" pitchFamily="2" charset="-122"/>
                </a:rPr>
                <a:t>内存活动</a:t>
              </a:r>
              <a:r>
                <a:rPr lang="en-US" altLang="zh-CN" sz="1400">
                  <a:ea typeface="宋体" pitchFamily="2" charset="-122"/>
                </a:rPr>
                <a:t>inode</a:t>
              </a:r>
              <a:r>
                <a:rPr lang="zh-CN" altLang="en-US" sz="1400">
                  <a:ea typeface="宋体" pitchFamily="2" charset="-122"/>
                </a:rPr>
                <a:t>表</a:t>
              </a:r>
            </a:p>
          </p:txBody>
        </p:sp>
        <p:sp>
          <p:nvSpPr>
            <p:cNvPr id="80941" name="Line 112"/>
            <p:cNvSpPr>
              <a:spLocks noChangeShapeType="1"/>
            </p:cNvSpPr>
            <p:nvPr/>
          </p:nvSpPr>
          <p:spPr bwMode="auto">
            <a:xfrm>
              <a:off x="542" y="3259"/>
              <a:ext cx="5218" cy="0"/>
            </a:xfrm>
            <a:prstGeom prst="line">
              <a:avLst/>
            </a:prstGeom>
            <a:noFill/>
            <a:ln w="19050">
              <a:solidFill>
                <a:srgbClr val="000000"/>
              </a:solidFill>
              <a:prstDash val="dash"/>
              <a:round/>
              <a:headEnd/>
              <a:tailEnd/>
            </a:ln>
          </p:spPr>
          <p:txBody>
            <a:bodyPr/>
            <a:lstStyle/>
            <a:p>
              <a:endParaRPr lang="zh-CN" altLang="en-US"/>
            </a:p>
          </p:txBody>
        </p:sp>
        <p:sp>
          <p:nvSpPr>
            <p:cNvPr id="80942" name="Line 113"/>
            <p:cNvSpPr>
              <a:spLocks noChangeShapeType="1"/>
            </p:cNvSpPr>
            <p:nvPr/>
          </p:nvSpPr>
          <p:spPr bwMode="auto">
            <a:xfrm flipH="1">
              <a:off x="2706" y="2573"/>
              <a:ext cx="763" cy="873"/>
            </a:xfrm>
            <a:prstGeom prst="line">
              <a:avLst/>
            </a:prstGeom>
            <a:noFill/>
            <a:ln w="9525">
              <a:solidFill>
                <a:srgbClr val="000000"/>
              </a:solidFill>
              <a:round/>
              <a:headEnd/>
              <a:tailEnd type="triangle" w="med" len="med"/>
            </a:ln>
          </p:spPr>
          <p:txBody>
            <a:bodyPr/>
            <a:lstStyle/>
            <a:p>
              <a:endParaRPr lang="zh-CN" altLang="en-US"/>
            </a:p>
          </p:txBody>
        </p:sp>
        <p:sp>
          <p:nvSpPr>
            <p:cNvPr id="80943" name="Line 114"/>
            <p:cNvSpPr>
              <a:spLocks noChangeShapeType="1"/>
            </p:cNvSpPr>
            <p:nvPr/>
          </p:nvSpPr>
          <p:spPr bwMode="auto">
            <a:xfrm flipH="1">
              <a:off x="4360" y="2947"/>
              <a:ext cx="382" cy="499"/>
            </a:xfrm>
            <a:prstGeom prst="line">
              <a:avLst/>
            </a:prstGeom>
            <a:noFill/>
            <a:ln w="9525">
              <a:solidFill>
                <a:srgbClr val="000000"/>
              </a:solidFill>
              <a:round/>
              <a:headEnd/>
              <a:tailEnd type="triangle" w="med" len="med"/>
            </a:ln>
          </p:spPr>
          <p:txBody>
            <a:bodyPr/>
            <a:lstStyle/>
            <a:p>
              <a:endParaRPr lang="zh-CN" altLang="en-US"/>
            </a:p>
          </p:txBody>
        </p:sp>
        <p:sp>
          <p:nvSpPr>
            <p:cNvPr id="80944" name="Line 115"/>
            <p:cNvSpPr>
              <a:spLocks noChangeShapeType="1"/>
            </p:cNvSpPr>
            <p:nvPr/>
          </p:nvSpPr>
          <p:spPr bwMode="auto">
            <a:xfrm>
              <a:off x="4360" y="2947"/>
              <a:ext cx="382" cy="0"/>
            </a:xfrm>
            <a:prstGeom prst="line">
              <a:avLst/>
            </a:prstGeom>
            <a:noFill/>
            <a:ln w="9525">
              <a:solidFill>
                <a:srgbClr val="000000"/>
              </a:solidFill>
              <a:round/>
              <a:headEnd/>
              <a:tailEnd/>
            </a:ln>
          </p:spPr>
          <p:txBody>
            <a:bodyPr/>
            <a:lstStyle/>
            <a:p>
              <a:endParaRPr lang="zh-CN" altLang="en-US"/>
            </a:p>
          </p:txBody>
        </p:sp>
        <p:sp>
          <p:nvSpPr>
            <p:cNvPr id="80945" name="Text Box 117"/>
            <p:cNvSpPr txBox="1">
              <a:spLocks noChangeArrowheads="1"/>
            </p:cNvSpPr>
            <p:nvPr/>
          </p:nvSpPr>
          <p:spPr bwMode="auto">
            <a:xfrm>
              <a:off x="33" y="3446"/>
              <a:ext cx="891" cy="187"/>
            </a:xfrm>
            <a:prstGeom prst="rect">
              <a:avLst/>
            </a:prstGeom>
            <a:solidFill>
              <a:srgbClr val="FFFFFF"/>
            </a:solidFill>
            <a:ln w="9525">
              <a:noFill/>
              <a:miter lim="800000"/>
              <a:headEnd/>
              <a:tailEnd/>
            </a:ln>
          </p:spPr>
          <p:txBody>
            <a:bodyPr/>
            <a:lstStyle/>
            <a:p>
              <a:r>
                <a:rPr lang="zh-CN" altLang="en-US" sz="1400" noProof="1">
                  <a:ea typeface="宋体" pitchFamily="2" charset="-122"/>
                </a:rPr>
                <a:t>磁盘文件卷</a:t>
              </a:r>
              <a:endParaRPr lang="zh-CN" altLang="en-US" sz="1400">
                <a:ea typeface="宋体" pitchFamily="2" charset="-122"/>
              </a:endParaRPr>
            </a:p>
          </p:txBody>
        </p:sp>
        <p:grpSp>
          <p:nvGrpSpPr>
            <p:cNvPr id="80946" name="Group 118"/>
            <p:cNvGrpSpPr>
              <a:grpSpLocks/>
            </p:cNvGrpSpPr>
            <p:nvPr/>
          </p:nvGrpSpPr>
          <p:grpSpPr bwMode="auto">
            <a:xfrm>
              <a:off x="924" y="3446"/>
              <a:ext cx="4836" cy="187"/>
              <a:chOff x="3060" y="9240"/>
              <a:chExt cx="6480" cy="468"/>
            </a:xfrm>
          </p:grpSpPr>
          <p:sp>
            <p:nvSpPr>
              <p:cNvPr id="80955" name="Text Box 119"/>
              <p:cNvSpPr txBox="1">
                <a:spLocks noChangeArrowheads="1"/>
              </p:cNvSpPr>
              <p:nvPr/>
            </p:nvSpPr>
            <p:spPr bwMode="auto">
              <a:xfrm>
                <a:off x="306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0#</a:t>
                </a:r>
                <a:endParaRPr lang="en-US" altLang="zh-CN" sz="1400">
                  <a:ea typeface="宋体" pitchFamily="2" charset="-122"/>
                </a:endParaRPr>
              </a:p>
            </p:txBody>
          </p:sp>
          <p:sp>
            <p:nvSpPr>
              <p:cNvPr id="80956" name="Text Box 120"/>
              <p:cNvSpPr txBox="1">
                <a:spLocks noChangeArrowheads="1"/>
              </p:cNvSpPr>
              <p:nvPr/>
            </p:nvSpPr>
            <p:spPr bwMode="auto">
              <a:xfrm>
                <a:off x="360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1#</a:t>
                </a:r>
                <a:endParaRPr lang="en-US" altLang="zh-CN" sz="1400">
                  <a:ea typeface="宋体" pitchFamily="2" charset="-122"/>
                </a:endParaRPr>
              </a:p>
            </p:txBody>
          </p:sp>
          <p:sp>
            <p:nvSpPr>
              <p:cNvPr id="80957" name="Text Box 121"/>
              <p:cNvSpPr txBox="1">
                <a:spLocks noChangeArrowheads="1"/>
              </p:cNvSpPr>
              <p:nvPr/>
            </p:nvSpPr>
            <p:spPr bwMode="auto">
              <a:xfrm>
                <a:off x="414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2#</a:t>
                </a:r>
                <a:endParaRPr lang="en-US" altLang="zh-CN" sz="1400">
                  <a:ea typeface="宋体" pitchFamily="2" charset="-122"/>
                </a:endParaRPr>
              </a:p>
            </p:txBody>
          </p:sp>
          <p:sp>
            <p:nvSpPr>
              <p:cNvPr id="80958" name="Text Box 122"/>
              <p:cNvSpPr txBox="1">
                <a:spLocks noChangeArrowheads="1"/>
              </p:cNvSpPr>
              <p:nvPr/>
            </p:nvSpPr>
            <p:spPr bwMode="auto">
              <a:xfrm>
                <a:off x="468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a:t>
                </a:r>
                <a:endParaRPr lang="en-US" altLang="zh-CN" sz="1400">
                  <a:ea typeface="宋体" pitchFamily="2" charset="-122"/>
                </a:endParaRPr>
              </a:p>
            </p:txBody>
          </p:sp>
          <p:sp>
            <p:nvSpPr>
              <p:cNvPr id="80959" name="Text Box 123"/>
              <p:cNvSpPr txBox="1">
                <a:spLocks noChangeArrowheads="1"/>
              </p:cNvSpPr>
              <p:nvPr/>
            </p:nvSpPr>
            <p:spPr bwMode="auto">
              <a:xfrm>
                <a:off x="5220" y="9240"/>
                <a:ext cx="540" cy="468"/>
              </a:xfrm>
              <a:prstGeom prst="rect">
                <a:avLst/>
              </a:prstGeom>
              <a:solidFill>
                <a:srgbClr val="CCFFCC"/>
              </a:solidFill>
              <a:ln w="9525">
                <a:solidFill>
                  <a:srgbClr val="000000"/>
                </a:solidFill>
                <a:miter lim="800000"/>
                <a:headEnd/>
                <a:tailEnd/>
              </a:ln>
            </p:spPr>
            <p:txBody>
              <a:bodyPr/>
              <a:lstStyle/>
              <a:p>
                <a:endParaRPr lang="zh-CN" altLang="zh-CN" sz="1400">
                  <a:ea typeface="宋体" pitchFamily="2" charset="-122"/>
                </a:endParaRPr>
              </a:p>
            </p:txBody>
          </p:sp>
          <p:sp>
            <p:nvSpPr>
              <p:cNvPr id="80960" name="Text Box 124"/>
              <p:cNvSpPr txBox="1">
                <a:spLocks noChangeArrowheads="1"/>
              </p:cNvSpPr>
              <p:nvPr/>
            </p:nvSpPr>
            <p:spPr bwMode="auto">
              <a:xfrm>
                <a:off x="576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a:t>
                </a:r>
                <a:endParaRPr lang="en-US" altLang="zh-CN" sz="1400">
                  <a:ea typeface="宋体" pitchFamily="2" charset="-122"/>
                </a:endParaRPr>
              </a:p>
            </p:txBody>
          </p:sp>
          <p:sp>
            <p:nvSpPr>
              <p:cNvPr id="80961" name="Text Box 125"/>
              <p:cNvSpPr txBox="1">
                <a:spLocks noChangeArrowheads="1"/>
              </p:cNvSpPr>
              <p:nvPr/>
            </p:nvSpPr>
            <p:spPr bwMode="auto">
              <a:xfrm>
                <a:off x="6300" y="9240"/>
                <a:ext cx="540" cy="468"/>
              </a:xfrm>
              <a:prstGeom prst="rect">
                <a:avLst/>
              </a:prstGeom>
              <a:solidFill>
                <a:srgbClr val="CCFFCC"/>
              </a:solidFill>
              <a:ln w="9525">
                <a:solidFill>
                  <a:srgbClr val="000000"/>
                </a:solidFill>
                <a:miter lim="800000"/>
                <a:headEnd/>
                <a:tailEnd/>
              </a:ln>
            </p:spPr>
            <p:txBody>
              <a:bodyPr/>
              <a:lstStyle/>
              <a:p>
                <a:endParaRPr lang="zh-CN" altLang="zh-CN" sz="1400">
                  <a:ea typeface="宋体" pitchFamily="2" charset="-122"/>
                </a:endParaRPr>
              </a:p>
            </p:txBody>
          </p:sp>
          <p:sp>
            <p:nvSpPr>
              <p:cNvPr id="80962" name="Text Box 126"/>
              <p:cNvSpPr txBox="1">
                <a:spLocks noChangeArrowheads="1"/>
              </p:cNvSpPr>
              <p:nvPr/>
            </p:nvSpPr>
            <p:spPr bwMode="auto">
              <a:xfrm>
                <a:off x="6840" y="9240"/>
                <a:ext cx="540" cy="468"/>
              </a:xfrm>
              <a:prstGeom prst="rect">
                <a:avLst/>
              </a:prstGeom>
              <a:solidFill>
                <a:srgbClr val="CCFFCC"/>
              </a:solidFill>
              <a:ln w="9525">
                <a:solidFill>
                  <a:srgbClr val="000000"/>
                </a:solidFill>
                <a:miter lim="800000"/>
                <a:headEnd/>
                <a:tailEnd/>
              </a:ln>
            </p:spPr>
            <p:txBody>
              <a:bodyPr/>
              <a:lstStyle/>
              <a:p>
                <a:endParaRPr lang="zh-CN" altLang="zh-CN" sz="1400">
                  <a:ea typeface="宋体" pitchFamily="2" charset="-122"/>
                </a:endParaRPr>
              </a:p>
            </p:txBody>
          </p:sp>
          <p:sp>
            <p:nvSpPr>
              <p:cNvPr id="80963" name="Text Box 127"/>
              <p:cNvSpPr txBox="1">
                <a:spLocks noChangeArrowheads="1"/>
              </p:cNvSpPr>
              <p:nvPr/>
            </p:nvSpPr>
            <p:spPr bwMode="auto">
              <a:xfrm>
                <a:off x="7380" y="9240"/>
                <a:ext cx="540" cy="468"/>
              </a:xfrm>
              <a:prstGeom prst="rect">
                <a:avLst/>
              </a:prstGeom>
              <a:solidFill>
                <a:srgbClr val="99CC00"/>
              </a:solidFill>
              <a:ln w="9525">
                <a:solidFill>
                  <a:srgbClr val="000000"/>
                </a:solidFill>
                <a:miter lim="800000"/>
                <a:headEnd/>
                <a:tailEnd/>
              </a:ln>
            </p:spPr>
            <p:txBody>
              <a:bodyPr/>
              <a:lstStyle/>
              <a:p>
                <a:endParaRPr lang="zh-CN" altLang="zh-CN" sz="1400">
                  <a:ea typeface="宋体" pitchFamily="2" charset="-122"/>
                </a:endParaRPr>
              </a:p>
            </p:txBody>
          </p:sp>
          <p:sp>
            <p:nvSpPr>
              <p:cNvPr id="80964" name="Text Box 128"/>
              <p:cNvSpPr txBox="1">
                <a:spLocks noChangeArrowheads="1"/>
              </p:cNvSpPr>
              <p:nvPr/>
            </p:nvSpPr>
            <p:spPr bwMode="auto">
              <a:xfrm>
                <a:off x="7920" y="9240"/>
                <a:ext cx="540" cy="468"/>
              </a:xfrm>
              <a:prstGeom prst="rect">
                <a:avLst/>
              </a:prstGeom>
              <a:solidFill>
                <a:srgbClr val="FFFFFF"/>
              </a:solidFill>
              <a:ln w="9525">
                <a:solidFill>
                  <a:srgbClr val="000000"/>
                </a:solidFill>
                <a:miter lim="800000"/>
                <a:headEnd/>
                <a:tailEnd/>
              </a:ln>
            </p:spPr>
            <p:txBody>
              <a:bodyPr/>
              <a:lstStyle/>
              <a:p>
                <a:r>
                  <a:rPr lang="zh-CN" altLang="zh-CN" sz="1400" noProof="1">
                    <a:ea typeface="宋体" pitchFamily="2" charset="-122"/>
                  </a:rPr>
                  <a:t>…</a:t>
                </a:r>
                <a:endParaRPr lang="en-US" altLang="zh-CN" sz="1400">
                  <a:ea typeface="宋体" pitchFamily="2" charset="-122"/>
                </a:endParaRPr>
              </a:p>
            </p:txBody>
          </p:sp>
          <p:sp>
            <p:nvSpPr>
              <p:cNvPr id="80965" name="Text Box 129"/>
              <p:cNvSpPr txBox="1">
                <a:spLocks noChangeArrowheads="1"/>
              </p:cNvSpPr>
              <p:nvPr/>
            </p:nvSpPr>
            <p:spPr bwMode="auto">
              <a:xfrm>
                <a:off x="8460" y="9240"/>
                <a:ext cx="540" cy="468"/>
              </a:xfrm>
              <a:prstGeom prst="rect">
                <a:avLst/>
              </a:prstGeom>
              <a:solidFill>
                <a:srgbClr val="FFFFFF"/>
              </a:solidFill>
              <a:ln w="9525">
                <a:solidFill>
                  <a:srgbClr val="000000"/>
                </a:solidFill>
                <a:miter lim="800000"/>
                <a:headEnd/>
                <a:tailEnd/>
              </a:ln>
            </p:spPr>
            <p:txBody>
              <a:bodyPr/>
              <a:lstStyle/>
              <a:p>
                <a:endParaRPr lang="zh-CN" altLang="zh-CN" sz="1400">
                  <a:ea typeface="宋体" pitchFamily="2" charset="-122"/>
                </a:endParaRPr>
              </a:p>
            </p:txBody>
          </p:sp>
          <p:sp>
            <p:nvSpPr>
              <p:cNvPr id="80966" name="Text Box 130"/>
              <p:cNvSpPr txBox="1">
                <a:spLocks noChangeArrowheads="1"/>
              </p:cNvSpPr>
              <p:nvPr/>
            </p:nvSpPr>
            <p:spPr bwMode="auto">
              <a:xfrm>
                <a:off x="792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a:t>
                </a:r>
                <a:endParaRPr lang="en-US" altLang="zh-CN" sz="1400">
                  <a:ea typeface="宋体" pitchFamily="2" charset="-122"/>
                </a:endParaRPr>
              </a:p>
            </p:txBody>
          </p:sp>
          <p:sp>
            <p:nvSpPr>
              <p:cNvPr id="80967" name="Text Box 131"/>
              <p:cNvSpPr txBox="1">
                <a:spLocks noChangeArrowheads="1"/>
              </p:cNvSpPr>
              <p:nvPr/>
            </p:nvSpPr>
            <p:spPr bwMode="auto">
              <a:xfrm>
                <a:off x="8460" y="9240"/>
                <a:ext cx="540" cy="468"/>
              </a:xfrm>
              <a:prstGeom prst="rect">
                <a:avLst/>
              </a:prstGeom>
              <a:solidFill>
                <a:srgbClr val="CCFFCC"/>
              </a:solidFill>
              <a:ln w="9525">
                <a:solidFill>
                  <a:srgbClr val="000000"/>
                </a:solidFill>
                <a:miter lim="800000"/>
                <a:headEnd/>
                <a:tailEnd/>
              </a:ln>
            </p:spPr>
            <p:txBody>
              <a:bodyPr/>
              <a:lstStyle/>
              <a:p>
                <a:endParaRPr lang="zh-CN" altLang="zh-CN" sz="1400">
                  <a:ea typeface="宋体" pitchFamily="2" charset="-122"/>
                </a:endParaRPr>
              </a:p>
            </p:txBody>
          </p:sp>
          <p:sp>
            <p:nvSpPr>
              <p:cNvPr id="80968" name="Text Box 132"/>
              <p:cNvSpPr txBox="1">
                <a:spLocks noChangeArrowheads="1"/>
              </p:cNvSpPr>
              <p:nvPr/>
            </p:nvSpPr>
            <p:spPr bwMode="auto">
              <a:xfrm>
                <a:off x="9000" y="9240"/>
                <a:ext cx="540" cy="468"/>
              </a:xfrm>
              <a:prstGeom prst="rect">
                <a:avLst/>
              </a:prstGeom>
              <a:solidFill>
                <a:srgbClr val="CCFFCC"/>
              </a:solidFill>
              <a:ln w="9525">
                <a:solidFill>
                  <a:srgbClr val="000000"/>
                </a:solidFill>
                <a:miter lim="800000"/>
                <a:headEnd/>
                <a:tailEnd/>
              </a:ln>
            </p:spPr>
            <p:txBody>
              <a:bodyPr/>
              <a:lstStyle/>
              <a:p>
                <a:r>
                  <a:rPr lang="zh-CN" altLang="zh-CN" sz="1400" noProof="1">
                    <a:ea typeface="宋体" pitchFamily="2" charset="-122"/>
                  </a:rPr>
                  <a:t>…</a:t>
                </a:r>
                <a:endParaRPr lang="en-US" altLang="zh-CN" sz="1400">
                  <a:ea typeface="宋体" pitchFamily="2" charset="-122"/>
                </a:endParaRPr>
              </a:p>
            </p:txBody>
          </p:sp>
        </p:grpSp>
        <p:sp>
          <p:nvSpPr>
            <p:cNvPr id="80947" name="AutoShape 133"/>
            <p:cNvSpPr>
              <a:spLocks noChangeArrowheads="1"/>
            </p:cNvSpPr>
            <p:nvPr/>
          </p:nvSpPr>
          <p:spPr bwMode="auto">
            <a:xfrm>
              <a:off x="415" y="3758"/>
              <a:ext cx="636" cy="187"/>
            </a:xfrm>
            <a:prstGeom prst="wedgeRectCallout">
              <a:avLst>
                <a:gd name="adj1" fmla="val 42556"/>
                <a:gd name="adj2" fmla="val -119657"/>
              </a:avLst>
            </a:prstGeom>
            <a:solidFill>
              <a:srgbClr val="FFCC99"/>
            </a:solidFill>
            <a:ln w="9525">
              <a:solidFill>
                <a:srgbClr val="000000"/>
              </a:solidFill>
              <a:miter lim="800000"/>
              <a:headEnd/>
              <a:tailEnd/>
            </a:ln>
          </p:spPr>
          <p:txBody>
            <a:bodyPr/>
            <a:lstStyle/>
            <a:p>
              <a:r>
                <a:rPr lang="zh-CN" altLang="en-US" sz="1400">
                  <a:ea typeface="宋体" pitchFamily="2" charset="-122"/>
                </a:rPr>
                <a:t>引导块</a:t>
              </a:r>
            </a:p>
          </p:txBody>
        </p:sp>
        <p:sp>
          <p:nvSpPr>
            <p:cNvPr id="80948" name="AutoShape 134"/>
            <p:cNvSpPr>
              <a:spLocks noChangeArrowheads="1"/>
            </p:cNvSpPr>
            <p:nvPr/>
          </p:nvSpPr>
          <p:spPr bwMode="auto">
            <a:xfrm>
              <a:off x="1178" y="3758"/>
              <a:ext cx="637" cy="187"/>
            </a:xfrm>
            <a:prstGeom prst="wedgeRectCallout">
              <a:avLst>
                <a:gd name="adj1" fmla="val 7556"/>
                <a:gd name="adj2" fmla="val -110042"/>
              </a:avLst>
            </a:prstGeom>
            <a:solidFill>
              <a:srgbClr val="FFCC99"/>
            </a:solidFill>
            <a:ln w="9525">
              <a:solidFill>
                <a:srgbClr val="000000"/>
              </a:solidFill>
              <a:miter lim="800000"/>
              <a:headEnd/>
              <a:tailEnd/>
            </a:ln>
          </p:spPr>
          <p:txBody>
            <a:bodyPr/>
            <a:lstStyle/>
            <a:p>
              <a:r>
                <a:rPr lang="zh-CN" altLang="en-US" sz="1400">
                  <a:ea typeface="宋体" pitchFamily="2" charset="-122"/>
                </a:rPr>
                <a:t>超级块</a:t>
              </a:r>
            </a:p>
          </p:txBody>
        </p:sp>
        <p:sp>
          <p:nvSpPr>
            <p:cNvPr id="80949" name="AutoShape 135"/>
            <p:cNvSpPr>
              <a:spLocks/>
            </p:cNvSpPr>
            <p:nvPr/>
          </p:nvSpPr>
          <p:spPr bwMode="auto">
            <a:xfrm rot="5400000" flipH="1">
              <a:off x="2698" y="2750"/>
              <a:ext cx="144" cy="1909"/>
            </a:xfrm>
            <a:prstGeom prst="leftBrace">
              <a:avLst>
                <a:gd name="adj1" fmla="val 110475"/>
                <a:gd name="adj2" fmla="val 50000"/>
              </a:avLst>
            </a:prstGeom>
            <a:noFill/>
            <a:ln w="9525">
              <a:solidFill>
                <a:srgbClr val="000000"/>
              </a:solidFill>
              <a:round/>
              <a:headEnd/>
              <a:tailEnd/>
            </a:ln>
          </p:spPr>
          <p:txBody>
            <a:bodyPr/>
            <a:lstStyle/>
            <a:p>
              <a:endParaRPr lang="zh-CN" altLang="en-US"/>
            </a:p>
          </p:txBody>
        </p:sp>
        <p:sp>
          <p:nvSpPr>
            <p:cNvPr id="80950" name="AutoShape 136"/>
            <p:cNvSpPr>
              <a:spLocks/>
            </p:cNvSpPr>
            <p:nvPr/>
          </p:nvSpPr>
          <p:spPr bwMode="auto">
            <a:xfrm rot="5400000" flipH="1">
              <a:off x="4734" y="2750"/>
              <a:ext cx="144" cy="1909"/>
            </a:xfrm>
            <a:prstGeom prst="leftBrace">
              <a:avLst>
                <a:gd name="adj1" fmla="val 110475"/>
                <a:gd name="adj2" fmla="val 50000"/>
              </a:avLst>
            </a:prstGeom>
            <a:noFill/>
            <a:ln w="9525">
              <a:solidFill>
                <a:srgbClr val="000000"/>
              </a:solidFill>
              <a:round/>
              <a:headEnd/>
              <a:tailEnd/>
            </a:ln>
          </p:spPr>
          <p:txBody>
            <a:bodyPr/>
            <a:lstStyle/>
            <a:p>
              <a:endParaRPr lang="zh-CN" altLang="en-US"/>
            </a:p>
          </p:txBody>
        </p:sp>
        <p:sp>
          <p:nvSpPr>
            <p:cNvPr id="80951" name="AutoShape 137"/>
            <p:cNvSpPr>
              <a:spLocks noChangeArrowheads="1"/>
            </p:cNvSpPr>
            <p:nvPr/>
          </p:nvSpPr>
          <p:spPr bwMode="auto">
            <a:xfrm>
              <a:off x="1942" y="3821"/>
              <a:ext cx="1018" cy="187"/>
            </a:xfrm>
            <a:prstGeom prst="wedgeRectCallout">
              <a:avLst>
                <a:gd name="adj1" fmla="val -14028"/>
                <a:gd name="adj2" fmla="val -110042"/>
              </a:avLst>
            </a:prstGeom>
            <a:solidFill>
              <a:srgbClr val="FFCC99"/>
            </a:solidFill>
            <a:ln w="9525">
              <a:solidFill>
                <a:srgbClr val="000000"/>
              </a:solidFill>
              <a:miter lim="800000"/>
              <a:headEnd/>
              <a:tailEnd/>
            </a:ln>
          </p:spPr>
          <p:txBody>
            <a:bodyPr/>
            <a:lstStyle/>
            <a:p>
              <a:r>
                <a:rPr lang="zh-CN" altLang="en-US" sz="1400">
                  <a:ea typeface="宋体" pitchFamily="2" charset="-122"/>
                </a:rPr>
                <a:t>磁盘</a:t>
              </a:r>
              <a:r>
                <a:rPr lang="en-US" altLang="zh-CN" sz="1400">
                  <a:ea typeface="宋体" pitchFamily="2" charset="-122"/>
                </a:rPr>
                <a:t>inode</a:t>
              </a:r>
              <a:r>
                <a:rPr lang="zh-CN" altLang="en-US" sz="1400">
                  <a:ea typeface="宋体" pitchFamily="2" charset="-122"/>
                </a:rPr>
                <a:t>区</a:t>
              </a:r>
            </a:p>
          </p:txBody>
        </p:sp>
        <p:sp>
          <p:nvSpPr>
            <p:cNvPr id="80952" name="AutoShape 138"/>
            <p:cNvSpPr>
              <a:spLocks noChangeArrowheads="1"/>
            </p:cNvSpPr>
            <p:nvPr/>
          </p:nvSpPr>
          <p:spPr bwMode="auto">
            <a:xfrm>
              <a:off x="4615" y="3821"/>
              <a:ext cx="1145" cy="335"/>
            </a:xfrm>
            <a:prstGeom prst="wedgeRectCallout">
              <a:avLst>
                <a:gd name="adj1" fmla="val -18037"/>
                <a:gd name="adj2" fmla="val -83431"/>
              </a:avLst>
            </a:prstGeom>
            <a:solidFill>
              <a:srgbClr val="FFCC99"/>
            </a:solidFill>
            <a:ln w="9525">
              <a:solidFill>
                <a:srgbClr val="000000"/>
              </a:solidFill>
              <a:miter lim="800000"/>
              <a:headEnd/>
              <a:tailEnd/>
            </a:ln>
          </p:spPr>
          <p:txBody>
            <a:bodyPr/>
            <a:lstStyle/>
            <a:p>
              <a:r>
                <a:rPr lang="zh-CN" altLang="en-US" sz="1400">
                  <a:ea typeface="宋体" pitchFamily="2" charset="-122"/>
                </a:rPr>
                <a:t>磁盘信息区：</a:t>
              </a:r>
            </a:p>
            <a:p>
              <a:r>
                <a:rPr lang="zh-CN" altLang="en-US" sz="1400">
                  <a:ea typeface="宋体" pitchFamily="2" charset="-122"/>
                </a:rPr>
                <a:t>目录块和数据块</a:t>
              </a:r>
            </a:p>
          </p:txBody>
        </p:sp>
        <p:sp>
          <p:nvSpPr>
            <p:cNvPr id="80953" name="AutoShape 139"/>
            <p:cNvSpPr>
              <a:spLocks noChangeArrowheads="1"/>
            </p:cNvSpPr>
            <p:nvPr/>
          </p:nvSpPr>
          <p:spPr bwMode="auto">
            <a:xfrm>
              <a:off x="3596" y="3821"/>
              <a:ext cx="764" cy="187"/>
            </a:xfrm>
            <a:prstGeom prst="wedgeRectCallout">
              <a:avLst>
                <a:gd name="adj1" fmla="val 43796"/>
                <a:gd name="adj2" fmla="val -154917"/>
              </a:avLst>
            </a:prstGeom>
            <a:solidFill>
              <a:srgbClr val="FFCC99"/>
            </a:solidFill>
            <a:ln w="9525">
              <a:solidFill>
                <a:schemeClr val="tx1"/>
              </a:solidFill>
              <a:miter lim="800000"/>
              <a:headEnd/>
              <a:tailEnd/>
            </a:ln>
          </p:spPr>
          <p:txBody>
            <a:bodyPr/>
            <a:lstStyle/>
            <a:p>
              <a:r>
                <a:rPr lang="zh-CN" altLang="en-US" sz="1400">
                  <a:ea typeface="宋体" pitchFamily="2" charset="-122"/>
                </a:rPr>
                <a:t>磁盘文件</a:t>
              </a:r>
            </a:p>
          </p:txBody>
        </p:sp>
        <p:sp>
          <p:nvSpPr>
            <p:cNvPr id="80954" name="Text Box 140"/>
            <p:cNvSpPr txBox="1">
              <a:spLocks noChangeArrowheads="1"/>
            </p:cNvSpPr>
            <p:nvPr/>
          </p:nvSpPr>
          <p:spPr bwMode="auto">
            <a:xfrm>
              <a:off x="1560" y="4070"/>
              <a:ext cx="2164" cy="250"/>
            </a:xfrm>
            <a:prstGeom prst="rect">
              <a:avLst/>
            </a:prstGeom>
            <a:solidFill>
              <a:srgbClr val="CCFFCC"/>
            </a:solidFill>
            <a:ln w="9525">
              <a:noFill/>
              <a:miter lim="800000"/>
              <a:headEnd/>
              <a:tailEnd/>
            </a:ln>
          </p:spPr>
          <p:txBody>
            <a:bodyPr/>
            <a:lstStyle/>
            <a:p>
              <a:r>
                <a:rPr lang="en-US" altLang="zh-CN" sz="1800">
                  <a:ea typeface="宋体" pitchFamily="2" charset="-122"/>
                </a:rPr>
                <a:t>      </a:t>
              </a:r>
              <a:r>
                <a:rPr lang="zh-CN" altLang="en-US" sz="1800" noProof="1">
                  <a:ea typeface="宋体" pitchFamily="2" charset="-122"/>
                </a:rPr>
                <a:t>文件系统内部结构</a:t>
              </a:r>
              <a:endParaRPr lang="zh-CN" altLang="en-US" sz="1800">
                <a:ea typeface="宋体" pitchFamily="2" charset="-122"/>
              </a:endParaRPr>
            </a:p>
          </p:txBody>
        </p:sp>
      </p:grpSp>
    </p:spTree>
  </p:cSld>
  <p:clrMapOvr>
    <a:masterClrMapping/>
  </p:clrMapOvr>
  <p:transition>
    <p:checke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81200" y="457200"/>
            <a:ext cx="4724400" cy="1219200"/>
          </a:xfrm>
        </p:spPr>
        <p:txBody>
          <a:bodyPr/>
          <a:lstStyle/>
          <a:p>
            <a:pPr eaLnBrk="1" hangingPunct="1"/>
            <a:r>
              <a:rPr lang="en-US" altLang="zh-CN" sz="4800" smtClean="0">
                <a:latin typeface="仿宋_GB2312" pitchFamily="49" charset="-122"/>
                <a:ea typeface="仿宋_GB2312" pitchFamily="49" charset="-122"/>
              </a:rPr>
              <a:t>  </a:t>
            </a:r>
            <a:r>
              <a:rPr lang="zh-CN" altLang="en-US" sz="4800" smtClean="0">
                <a:solidFill>
                  <a:srgbClr val="FF0000"/>
                </a:solidFill>
                <a:latin typeface="仿宋_GB2312" pitchFamily="49" charset="-122"/>
                <a:ea typeface="仿宋_GB2312" pitchFamily="49" charset="-122"/>
              </a:rPr>
              <a:t>文件管理</a:t>
            </a:r>
            <a:r>
              <a:rPr lang="en-US" altLang="zh-CN" sz="4800" smtClean="0">
                <a:solidFill>
                  <a:srgbClr val="FF0000"/>
                </a:solidFill>
                <a:latin typeface="仿宋_GB2312" pitchFamily="49" charset="-122"/>
                <a:ea typeface="仿宋_GB2312" pitchFamily="49" charset="-122"/>
              </a:rPr>
              <a:t>(7)</a:t>
            </a:r>
            <a:br>
              <a:rPr lang="en-US" altLang="zh-CN" sz="4800" smtClean="0">
                <a:solidFill>
                  <a:srgbClr val="FF0000"/>
                </a:solidFill>
                <a:latin typeface="仿宋_GB2312" pitchFamily="49" charset="-122"/>
                <a:ea typeface="仿宋_GB2312" pitchFamily="49" charset="-122"/>
              </a:rPr>
            </a:br>
            <a:endParaRPr lang="en-US" altLang="zh-CN" sz="4800" smtClean="0">
              <a:solidFill>
                <a:srgbClr val="FF0000"/>
              </a:solidFill>
              <a:latin typeface="仿宋_GB2312" pitchFamily="49" charset="-122"/>
              <a:ea typeface="仿宋_GB2312" pitchFamily="49" charset="-122"/>
            </a:endParaRPr>
          </a:p>
        </p:txBody>
      </p:sp>
      <p:sp>
        <p:nvSpPr>
          <p:cNvPr id="81923"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sp>
        <p:nvSpPr>
          <p:cNvPr id="81924" name="Line 165"/>
          <p:cNvSpPr>
            <a:spLocks noChangeShapeType="1"/>
          </p:cNvSpPr>
          <p:nvPr/>
        </p:nvSpPr>
        <p:spPr bwMode="auto">
          <a:xfrm>
            <a:off x="0" y="3540125"/>
            <a:ext cx="8478838" cy="0"/>
          </a:xfrm>
          <a:prstGeom prst="line">
            <a:avLst/>
          </a:prstGeom>
          <a:noFill/>
          <a:ln w="19050">
            <a:solidFill>
              <a:srgbClr val="000000"/>
            </a:solidFill>
            <a:round/>
            <a:headEnd/>
            <a:tailEnd/>
          </a:ln>
        </p:spPr>
        <p:txBody>
          <a:bodyPr/>
          <a:lstStyle/>
          <a:p>
            <a:endParaRPr lang="zh-CN" altLang="en-US"/>
          </a:p>
        </p:txBody>
      </p:sp>
      <p:grpSp>
        <p:nvGrpSpPr>
          <p:cNvPr id="81925" name="Group 190"/>
          <p:cNvGrpSpPr>
            <a:grpSpLocks/>
          </p:cNvGrpSpPr>
          <p:nvPr/>
        </p:nvGrpSpPr>
        <p:grpSpPr bwMode="auto">
          <a:xfrm>
            <a:off x="196850" y="1328738"/>
            <a:ext cx="8478838" cy="5529262"/>
            <a:chOff x="124" y="837"/>
            <a:chExt cx="5341" cy="3483"/>
          </a:xfrm>
        </p:grpSpPr>
        <p:sp>
          <p:nvSpPr>
            <p:cNvPr id="81926" name="Text Box 83"/>
            <p:cNvSpPr txBox="1">
              <a:spLocks noChangeArrowheads="1"/>
            </p:cNvSpPr>
            <p:nvPr/>
          </p:nvSpPr>
          <p:spPr bwMode="auto">
            <a:xfrm>
              <a:off x="3105" y="1464"/>
              <a:ext cx="373"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fp</a:t>
              </a:r>
              <a:endParaRPr lang="en-US" altLang="zh-CN" sz="2400">
                <a:ea typeface="宋体" pitchFamily="2" charset="-122"/>
              </a:endParaRPr>
            </a:p>
          </p:txBody>
        </p:sp>
        <p:sp>
          <p:nvSpPr>
            <p:cNvPr id="81927" name="Text Box 84"/>
            <p:cNvSpPr txBox="1">
              <a:spLocks noChangeArrowheads="1"/>
            </p:cNvSpPr>
            <p:nvPr/>
          </p:nvSpPr>
          <p:spPr bwMode="auto">
            <a:xfrm>
              <a:off x="1490" y="1464"/>
              <a:ext cx="373" cy="209"/>
            </a:xfrm>
            <a:prstGeom prst="rect">
              <a:avLst/>
            </a:prstGeom>
            <a:solidFill>
              <a:srgbClr val="FFFFFF"/>
            </a:solidFill>
            <a:ln w="9525">
              <a:noFill/>
              <a:miter lim="800000"/>
              <a:headEnd/>
              <a:tailEnd/>
            </a:ln>
          </p:spPr>
          <p:txBody>
            <a:bodyPr/>
            <a:lstStyle/>
            <a:p>
              <a:pPr algn="just"/>
              <a:r>
                <a:rPr lang="en-US" altLang="zh-CN">
                  <a:ea typeface="宋体" pitchFamily="2" charset="-122"/>
                </a:rPr>
                <a:t>fp</a:t>
              </a:r>
            </a:p>
          </p:txBody>
        </p:sp>
        <p:sp>
          <p:nvSpPr>
            <p:cNvPr id="81928" name="Text Box 85"/>
            <p:cNvSpPr txBox="1">
              <a:spLocks noChangeArrowheads="1"/>
            </p:cNvSpPr>
            <p:nvPr/>
          </p:nvSpPr>
          <p:spPr bwMode="auto">
            <a:xfrm>
              <a:off x="2857" y="2439"/>
              <a:ext cx="1242" cy="209"/>
            </a:xfrm>
            <a:prstGeom prst="rect">
              <a:avLst/>
            </a:prstGeom>
            <a:solidFill>
              <a:srgbClr val="FFFFFF"/>
            </a:solidFill>
            <a:ln w="9525">
              <a:noFill/>
              <a:miter lim="800000"/>
              <a:headEnd/>
              <a:tailEnd/>
            </a:ln>
          </p:spPr>
          <p:txBody>
            <a:bodyPr/>
            <a:lstStyle/>
            <a:p>
              <a:pPr algn="just"/>
              <a:r>
                <a:rPr lang="zh-CN" altLang="en-US" sz="1000">
                  <a:ea typeface="宋体" pitchFamily="2" charset="-122"/>
                </a:rPr>
                <a:t>活动</a:t>
              </a:r>
              <a:r>
                <a:rPr lang="en-US" altLang="zh-CN" sz="1000">
                  <a:ea typeface="宋体" pitchFamily="2" charset="-122"/>
                </a:rPr>
                <a:t>inode</a:t>
              </a:r>
              <a:r>
                <a:rPr lang="zh-CN" altLang="en-US" sz="1000">
                  <a:ea typeface="宋体" pitchFamily="2" charset="-122"/>
                </a:rPr>
                <a:t>表</a:t>
              </a:r>
              <a:endParaRPr lang="zh-CN" altLang="en-US" sz="2400">
                <a:ea typeface="宋体" pitchFamily="2" charset="-122"/>
              </a:endParaRPr>
            </a:p>
          </p:txBody>
        </p:sp>
        <p:sp>
          <p:nvSpPr>
            <p:cNvPr id="81929" name="Text Box 86"/>
            <p:cNvSpPr txBox="1">
              <a:spLocks noChangeArrowheads="1"/>
            </p:cNvSpPr>
            <p:nvPr/>
          </p:nvSpPr>
          <p:spPr bwMode="auto">
            <a:xfrm>
              <a:off x="1118" y="2439"/>
              <a:ext cx="1366" cy="209"/>
            </a:xfrm>
            <a:prstGeom prst="rect">
              <a:avLst/>
            </a:prstGeom>
            <a:solidFill>
              <a:srgbClr val="FFFFFF"/>
            </a:solidFill>
            <a:ln w="9525">
              <a:noFill/>
              <a:miter lim="800000"/>
              <a:headEnd/>
              <a:tailEnd/>
            </a:ln>
          </p:spPr>
          <p:txBody>
            <a:bodyPr/>
            <a:lstStyle/>
            <a:p>
              <a:pPr algn="just"/>
              <a:r>
                <a:rPr lang="zh-CN" altLang="en-US" sz="1800">
                  <a:ea typeface="宋体" pitchFamily="2" charset="-122"/>
                </a:rPr>
                <a:t>系统打开文件表</a:t>
              </a:r>
            </a:p>
          </p:txBody>
        </p:sp>
        <p:sp>
          <p:nvSpPr>
            <p:cNvPr id="81930" name="Text Box 87"/>
            <p:cNvSpPr txBox="1">
              <a:spLocks noChangeArrowheads="1"/>
            </p:cNvSpPr>
            <p:nvPr/>
          </p:nvSpPr>
          <p:spPr bwMode="auto">
            <a:xfrm>
              <a:off x="2857" y="2439"/>
              <a:ext cx="1242" cy="209"/>
            </a:xfrm>
            <a:prstGeom prst="rect">
              <a:avLst/>
            </a:prstGeom>
            <a:solidFill>
              <a:srgbClr val="FFFFFF"/>
            </a:solidFill>
            <a:ln w="9525">
              <a:noFill/>
              <a:miter lim="800000"/>
              <a:headEnd/>
              <a:tailEnd/>
            </a:ln>
          </p:spPr>
          <p:txBody>
            <a:bodyPr/>
            <a:lstStyle/>
            <a:p>
              <a:pPr algn="just"/>
              <a:r>
                <a:rPr lang="zh-CN" altLang="en-US" sz="1800">
                  <a:ea typeface="宋体" pitchFamily="2" charset="-122"/>
                </a:rPr>
                <a:t>活动</a:t>
              </a:r>
              <a:r>
                <a:rPr lang="en-US" altLang="zh-CN" sz="1800">
                  <a:ea typeface="宋体" pitchFamily="2" charset="-122"/>
                </a:rPr>
                <a:t>inode</a:t>
              </a:r>
              <a:r>
                <a:rPr lang="zh-CN" altLang="en-US" sz="1800">
                  <a:ea typeface="宋体" pitchFamily="2" charset="-122"/>
                </a:rPr>
                <a:t>表</a:t>
              </a:r>
            </a:p>
          </p:txBody>
        </p:sp>
        <p:sp>
          <p:nvSpPr>
            <p:cNvPr id="81931" name="Text Box 88"/>
            <p:cNvSpPr txBox="1">
              <a:spLocks noChangeArrowheads="1"/>
            </p:cNvSpPr>
            <p:nvPr/>
          </p:nvSpPr>
          <p:spPr bwMode="auto">
            <a:xfrm>
              <a:off x="124" y="1394"/>
              <a:ext cx="870" cy="349"/>
            </a:xfrm>
            <a:prstGeom prst="rect">
              <a:avLst/>
            </a:prstGeom>
            <a:solidFill>
              <a:srgbClr val="FFFFFF"/>
            </a:solidFill>
            <a:ln w="9525">
              <a:noFill/>
              <a:miter lim="800000"/>
              <a:headEnd/>
              <a:tailEnd/>
            </a:ln>
          </p:spPr>
          <p:txBody>
            <a:bodyPr/>
            <a:lstStyle/>
            <a:p>
              <a:r>
                <a:rPr lang="zh-CN" altLang="en-US" sz="1800">
                  <a:ea typeface="宋体" pitchFamily="2" charset="-122"/>
                </a:rPr>
                <a:t>父进程的</a:t>
              </a:r>
            </a:p>
            <a:p>
              <a:r>
                <a:rPr lang="zh-CN" altLang="en-US" sz="1800">
                  <a:ea typeface="宋体" pitchFamily="2" charset="-122"/>
                </a:rPr>
                <a:t>打开文件表</a:t>
              </a:r>
            </a:p>
          </p:txBody>
        </p:sp>
        <p:sp>
          <p:nvSpPr>
            <p:cNvPr id="81932" name="Text Box 89"/>
            <p:cNvSpPr txBox="1">
              <a:spLocks noChangeArrowheads="1"/>
            </p:cNvSpPr>
            <p:nvPr/>
          </p:nvSpPr>
          <p:spPr bwMode="auto">
            <a:xfrm>
              <a:off x="1490" y="1812"/>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33" name="Line 90"/>
            <p:cNvSpPr>
              <a:spLocks noChangeShapeType="1"/>
            </p:cNvSpPr>
            <p:nvPr/>
          </p:nvSpPr>
          <p:spPr bwMode="auto">
            <a:xfrm>
              <a:off x="1242" y="1046"/>
              <a:ext cx="0" cy="975"/>
            </a:xfrm>
            <a:prstGeom prst="line">
              <a:avLst/>
            </a:prstGeom>
            <a:noFill/>
            <a:ln w="9525">
              <a:solidFill>
                <a:srgbClr val="000000"/>
              </a:solidFill>
              <a:round/>
              <a:headEnd/>
              <a:tailEnd/>
            </a:ln>
          </p:spPr>
          <p:txBody>
            <a:bodyPr/>
            <a:lstStyle/>
            <a:p>
              <a:endParaRPr lang="zh-CN" altLang="en-US"/>
            </a:p>
          </p:txBody>
        </p:sp>
        <p:sp>
          <p:nvSpPr>
            <p:cNvPr id="81934" name="Line 91"/>
            <p:cNvSpPr>
              <a:spLocks noChangeShapeType="1"/>
            </p:cNvSpPr>
            <p:nvPr/>
          </p:nvSpPr>
          <p:spPr bwMode="auto">
            <a:xfrm>
              <a:off x="2111" y="1046"/>
              <a:ext cx="0" cy="975"/>
            </a:xfrm>
            <a:prstGeom prst="line">
              <a:avLst/>
            </a:prstGeom>
            <a:noFill/>
            <a:ln w="9525">
              <a:solidFill>
                <a:srgbClr val="000000"/>
              </a:solidFill>
              <a:round/>
              <a:headEnd/>
              <a:tailEnd/>
            </a:ln>
          </p:spPr>
          <p:txBody>
            <a:bodyPr/>
            <a:lstStyle/>
            <a:p>
              <a:endParaRPr lang="zh-CN" altLang="en-US"/>
            </a:p>
          </p:txBody>
        </p:sp>
        <p:sp>
          <p:nvSpPr>
            <p:cNvPr id="81935" name="Text Box 92"/>
            <p:cNvSpPr txBox="1">
              <a:spLocks noChangeArrowheads="1"/>
            </p:cNvSpPr>
            <p:nvPr/>
          </p:nvSpPr>
          <p:spPr bwMode="auto">
            <a:xfrm>
              <a:off x="1490" y="1116"/>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36" name="Line 93"/>
            <p:cNvSpPr>
              <a:spLocks noChangeShapeType="1"/>
            </p:cNvSpPr>
            <p:nvPr/>
          </p:nvSpPr>
          <p:spPr bwMode="auto">
            <a:xfrm>
              <a:off x="1242" y="1255"/>
              <a:ext cx="869" cy="0"/>
            </a:xfrm>
            <a:prstGeom prst="line">
              <a:avLst/>
            </a:prstGeom>
            <a:noFill/>
            <a:ln w="9525">
              <a:solidFill>
                <a:srgbClr val="000000"/>
              </a:solidFill>
              <a:round/>
              <a:headEnd/>
              <a:tailEnd/>
            </a:ln>
          </p:spPr>
          <p:txBody>
            <a:bodyPr/>
            <a:lstStyle/>
            <a:p>
              <a:endParaRPr lang="zh-CN" altLang="en-US"/>
            </a:p>
          </p:txBody>
        </p:sp>
        <p:sp>
          <p:nvSpPr>
            <p:cNvPr id="81937" name="Line 94"/>
            <p:cNvSpPr>
              <a:spLocks noChangeShapeType="1"/>
            </p:cNvSpPr>
            <p:nvPr/>
          </p:nvSpPr>
          <p:spPr bwMode="auto">
            <a:xfrm>
              <a:off x="1242" y="1464"/>
              <a:ext cx="869" cy="0"/>
            </a:xfrm>
            <a:prstGeom prst="line">
              <a:avLst/>
            </a:prstGeom>
            <a:noFill/>
            <a:ln w="9525">
              <a:solidFill>
                <a:srgbClr val="000000"/>
              </a:solidFill>
              <a:round/>
              <a:headEnd/>
              <a:tailEnd/>
            </a:ln>
          </p:spPr>
          <p:txBody>
            <a:bodyPr/>
            <a:lstStyle/>
            <a:p>
              <a:endParaRPr lang="zh-CN" altLang="en-US"/>
            </a:p>
          </p:txBody>
        </p:sp>
        <p:sp>
          <p:nvSpPr>
            <p:cNvPr id="81938" name="Line 95"/>
            <p:cNvSpPr>
              <a:spLocks noChangeShapeType="1"/>
            </p:cNvSpPr>
            <p:nvPr/>
          </p:nvSpPr>
          <p:spPr bwMode="auto">
            <a:xfrm>
              <a:off x="1242" y="1673"/>
              <a:ext cx="869" cy="0"/>
            </a:xfrm>
            <a:prstGeom prst="line">
              <a:avLst/>
            </a:prstGeom>
            <a:noFill/>
            <a:ln w="9525">
              <a:solidFill>
                <a:srgbClr val="000000"/>
              </a:solidFill>
              <a:round/>
              <a:headEnd/>
              <a:tailEnd/>
            </a:ln>
          </p:spPr>
          <p:txBody>
            <a:bodyPr/>
            <a:lstStyle/>
            <a:p>
              <a:endParaRPr lang="zh-CN" altLang="en-US"/>
            </a:p>
          </p:txBody>
        </p:sp>
        <p:sp>
          <p:nvSpPr>
            <p:cNvPr id="81939" name="Line 96"/>
            <p:cNvSpPr>
              <a:spLocks noChangeShapeType="1"/>
            </p:cNvSpPr>
            <p:nvPr/>
          </p:nvSpPr>
          <p:spPr bwMode="auto">
            <a:xfrm>
              <a:off x="1242" y="1812"/>
              <a:ext cx="869" cy="0"/>
            </a:xfrm>
            <a:prstGeom prst="line">
              <a:avLst/>
            </a:prstGeom>
            <a:noFill/>
            <a:ln w="9525">
              <a:solidFill>
                <a:srgbClr val="000000"/>
              </a:solidFill>
              <a:round/>
              <a:headEnd/>
              <a:tailEnd/>
            </a:ln>
          </p:spPr>
          <p:txBody>
            <a:bodyPr/>
            <a:lstStyle/>
            <a:p>
              <a:endParaRPr lang="zh-CN" altLang="en-US"/>
            </a:p>
          </p:txBody>
        </p:sp>
        <p:sp>
          <p:nvSpPr>
            <p:cNvPr id="81940" name="Text Box 97"/>
            <p:cNvSpPr txBox="1">
              <a:spLocks noChangeArrowheads="1"/>
            </p:cNvSpPr>
            <p:nvPr/>
          </p:nvSpPr>
          <p:spPr bwMode="auto">
            <a:xfrm>
              <a:off x="1254" y="837"/>
              <a:ext cx="673" cy="209"/>
            </a:xfrm>
            <a:prstGeom prst="rect">
              <a:avLst/>
            </a:prstGeom>
            <a:solidFill>
              <a:srgbClr val="FFFFFF"/>
            </a:solidFill>
            <a:ln w="9525">
              <a:noFill/>
              <a:miter lim="800000"/>
              <a:headEnd/>
              <a:tailEnd/>
            </a:ln>
          </p:spPr>
          <p:txBody>
            <a:bodyPr/>
            <a:lstStyle/>
            <a:p>
              <a:pPr algn="just"/>
              <a:r>
                <a:rPr lang="zh-CN" altLang="en-US">
                  <a:ea typeface="宋体" pitchFamily="2" charset="-122"/>
                </a:rPr>
                <a:t>父进程</a:t>
              </a:r>
            </a:p>
          </p:txBody>
        </p:sp>
        <p:sp>
          <p:nvSpPr>
            <p:cNvPr id="81941" name="Text Box 98"/>
            <p:cNvSpPr txBox="1">
              <a:spLocks noChangeArrowheads="1"/>
            </p:cNvSpPr>
            <p:nvPr/>
          </p:nvSpPr>
          <p:spPr bwMode="auto">
            <a:xfrm>
              <a:off x="915" y="1464"/>
              <a:ext cx="287" cy="197"/>
            </a:xfrm>
            <a:prstGeom prst="rect">
              <a:avLst/>
            </a:prstGeom>
            <a:solidFill>
              <a:srgbClr val="FFFFFF"/>
            </a:solidFill>
            <a:ln w="9525">
              <a:noFill/>
              <a:miter lim="800000"/>
              <a:headEnd/>
              <a:tailEnd/>
            </a:ln>
          </p:spPr>
          <p:txBody>
            <a:bodyPr/>
            <a:lstStyle/>
            <a:p>
              <a:pPr algn="just"/>
              <a:r>
                <a:rPr lang="en-US" altLang="zh-CN" sz="1600">
                  <a:ea typeface="宋体" pitchFamily="2" charset="-122"/>
                </a:rPr>
                <a:t>fd</a:t>
              </a:r>
            </a:p>
          </p:txBody>
        </p:sp>
        <p:sp>
          <p:nvSpPr>
            <p:cNvPr id="81942" name="Text Box 99"/>
            <p:cNvSpPr txBox="1">
              <a:spLocks noChangeArrowheads="1"/>
            </p:cNvSpPr>
            <p:nvPr/>
          </p:nvSpPr>
          <p:spPr bwMode="auto">
            <a:xfrm>
              <a:off x="4223" y="1325"/>
              <a:ext cx="869" cy="348"/>
            </a:xfrm>
            <a:prstGeom prst="rect">
              <a:avLst/>
            </a:prstGeom>
            <a:solidFill>
              <a:srgbClr val="FFFFFF"/>
            </a:solidFill>
            <a:ln w="9525">
              <a:noFill/>
              <a:miter lim="800000"/>
              <a:headEnd/>
              <a:tailEnd/>
            </a:ln>
          </p:spPr>
          <p:txBody>
            <a:bodyPr/>
            <a:lstStyle/>
            <a:p>
              <a:r>
                <a:rPr lang="zh-CN" altLang="en-US" sz="1000">
                  <a:ea typeface="宋体" pitchFamily="2" charset="-122"/>
                </a:rPr>
                <a:t>子进程的</a:t>
              </a:r>
              <a:r>
                <a:rPr lang="en-US" altLang="zh-CN" sz="1000">
                  <a:ea typeface="宋体" pitchFamily="2" charset="-122"/>
                </a:rPr>
                <a:t>u_ofile</a:t>
              </a:r>
              <a:endParaRPr lang="en-US" altLang="zh-CN" sz="2400">
                <a:ea typeface="宋体" pitchFamily="2" charset="-122"/>
              </a:endParaRPr>
            </a:p>
          </p:txBody>
        </p:sp>
        <p:sp>
          <p:nvSpPr>
            <p:cNvPr id="81943" name="Text Box 100"/>
            <p:cNvSpPr txBox="1">
              <a:spLocks noChangeArrowheads="1"/>
            </p:cNvSpPr>
            <p:nvPr/>
          </p:nvSpPr>
          <p:spPr bwMode="auto">
            <a:xfrm>
              <a:off x="3850" y="1464"/>
              <a:ext cx="373"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fd</a:t>
              </a:r>
              <a:endParaRPr lang="en-US" altLang="zh-CN" sz="2400">
                <a:ea typeface="宋体" pitchFamily="2" charset="-122"/>
              </a:endParaRPr>
            </a:p>
          </p:txBody>
        </p:sp>
        <p:sp>
          <p:nvSpPr>
            <p:cNvPr id="81944" name="Text Box 101"/>
            <p:cNvSpPr txBox="1">
              <a:spLocks noChangeArrowheads="1"/>
            </p:cNvSpPr>
            <p:nvPr/>
          </p:nvSpPr>
          <p:spPr bwMode="auto">
            <a:xfrm>
              <a:off x="3229" y="1812"/>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45" name="Line 102"/>
            <p:cNvSpPr>
              <a:spLocks noChangeShapeType="1"/>
            </p:cNvSpPr>
            <p:nvPr/>
          </p:nvSpPr>
          <p:spPr bwMode="auto">
            <a:xfrm>
              <a:off x="2981" y="1046"/>
              <a:ext cx="0" cy="975"/>
            </a:xfrm>
            <a:prstGeom prst="line">
              <a:avLst/>
            </a:prstGeom>
            <a:noFill/>
            <a:ln w="9525">
              <a:solidFill>
                <a:srgbClr val="000000"/>
              </a:solidFill>
              <a:round/>
              <a:headEnd/>
              <a:tailEnd/>
            </a:ln>
          </p:spPr>
          <p:txBody>
            <a:bodyPr/>
            <a:lstStyle/>
            <a:p>
              <a:endParaRPr lang="zh-CN" altLang="en-US"/>
            </a:p>
          </p:txBody>
        </p:sp>
        <p:sp>
          <p:nvSpPr>
            <p:cNvPr id="81946" name="Line 103"/>
            <p:cNvSpPr>
              <a:spLocks noChangeShapeType="1"/>
            </p:cNvSpPr>
            <p:nvPr/>
          </p:nvSpPr>
          <p:spPr bwMode="auto">
            <a:xfrm>
              <a:off x="3850" y="1046"/>
              <a:ext cx="0" cy="975"/>
            </a:xfrm>
            <a:prstGeom prst="line">
              <a:avLst/>
            </a:prstGeom>
            <a:noFill/>
            <a:ln w="9525">
              <a:solidFill>
                <a:srgbClr val="000000"/>
              </a:solidFill>
              <a:round/>
              <a:headEnd/>
              <a:tailEnd/>
            </a:ln>
          </p:spPr>
          <p:txBody>
            <a:bodyPr/>
            <a:lstStyle/>
            <a:p>
              <a:endParaRPr lang="zh-CN" altLang="en-US"/>
            </a:p>
          </p:txBody>
        </p:sp>
        <p:sp>
          <p:nvSpPr>
            <p:cNvPr id="81947" name="Text Box 104"/>
            <p:cNvSpPr txBox="1">
              <a:spLocks noChangeArrowheads="1"/>
            </p:cNvSpPr>
            <p:nvPr/>
          </p:nvSpPr>
          <p:spPr bwMode="auto">
            <a:xfrm>
              <a:off x="3229" y="1116"/>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48" name="Line 105"/>
            <p:cNvSpPr>
              <a:spLocks noChangeShapeType="1"/>
            </p:cNvSpPr>
            <p:nvPr/>
          </p:nvSpPr>
          <p:spPr bwMode="auto">
            <a:xfrm>
              <a:off x="2981" y="1255"/>
              <a:ext cx="869" cy="0"/>
            </a:xfrm>
            <a:prstGeom prst="line">
              <a:avLst/>
            </a:prstGeom>
            <a:noFill/>
            <a:ln w="9525">
              <a:solidFill>
                <a:srgbClr val="000000"/>
              </a:solidFill>
              <a:round/>
              <a:headEnd/>
              <a:tailEnd/>
            </a:ln>
          </p:spPr>
          <p:txBody>
            <a:bodyPr/>
            <a:lstStyle/>
            <a:p>
              <a:endParaRPr lang="zh-CN" altLang="en-US"/>
            </a:p>
          </p:txBody>
        </p:sp>
        <p:sp>
          <p:nvSpPr>
            <p:cNvPr id="81949" name="Line 106"/>
            <p:cNvSpPr>
              <a:spLocks noChangeShapeType="1"/>
            </p:cNvSpPr>
            <p:nvPr/>
          </p:nvSpPr>
          <p:spPr bwMode="auto">
            <a:xfrm>
              <a:off x="2981" y="1673"/>
              <a:ext cx="869" cy="0"/>
            </a:xfrm>
            <a:prstGeom prst="line">
              <a:avLst/>
            </a:prstGeom>
            <a:noFill/>
            <a:ln w="9525">
              <a:solidFill>
                <a:srgbClr val="000000"/>
              </a:solidFill>
              <a:round/>
              <a:headEnd/>
              <a:tailEnd/>
            </a:ln>
          </p:spPr>
          <p:txBody>
            <a:bodyPr/>
            <a:lstStyle/>
            <a:p>
              <a:endParaRPr lang="zh-CN" altLang="en-US"/>
            </a:p>
          </p:txBody>
        </p:sp>
        <p:sp>
          <p:nvSpPr>
            <p:cNvPr id="81950" name="Line 107"/>
            <p:cNvSpPr>
              <a:spLocks noChangeShapeType="1"/>
            </p:cNvSpPr>
            <p:nvPr/>
          </p:nvSpPr>
          <p:spPr bwMode="auto">
            <a:xfrm>
              <a:off x="2981" y="1812"/>
              <a:ext cx="869" cy="0"/>
            </a:xfrm>
            <a:prstGeom prst="line">
              <a:avLst/>
            </a:prstGeom>
            <a:noFill/>
            <a:ln w="9525">
              <a:solidFill>
                <a:srgbClr val="000000"/>
              </a:solidFill>
              <a:round/>
              <a:headEnd/>
              <a:tailEnd/>
            </a:ln>
          </p:spPr>
          <p:txBody>
            <a:bodyPr/>
            <a:lstStyle/>
            <a:p>
              <a:endParaRPr lang="zh-CN" altLang="en-US"/>
            </a:p>
          </p:txBody>
        </p:sp>
        <p:sp>
          <p:nvSpPr>
            <p:cNvPr id="81951" name="AutoShape 108"/>
            <p:cNvSpPr>
              <a:spLocks/>
            </p:cNvSpPr>
            <p:nvPr/>
          </p:nvSpPr>
          <p:spPr bwMode="auto">
            <a:xfrm>
              <a:off x="4099" y="1046"/>
              <a:ext cx="248" cy="975"/>
            </a:xfrm>
            <a:prstGeom prst="rightBrace">
              <a:avLst>
                <a:gd name="adj1" fmla="val 32762"/>
                <a:gd name="adj2" fmla="val 50000"/>
              </a:avLst>
            </a:prstGeom>
            <a:noFill/>
            <a:ln w="9525">
              <a:solidFill>
                <a:srgbClr val="000000"/>
              </a:solidFill>
              <a:round/>
              <a:headEnd/>
              <a:tailEnd/>
            </a:ln>
          </p:spPr>
          <p:txBody>
            <a:bodyPr/>
            <a:lstStyle/>
            <a:p>
              <a:endParaRPr lang="zh-CN" altLang="en-US"/>
            </a:p>
          </p:txBody>
        </p:sp>
        <p:sp>
          <p:nvSpPr>
            <p:cNvPr id="81952" name="AutoShape 109"/>
            <p:cNvSpPr>
              <a:spLocks/>
            </p:cNvSpPr>
            <p:nvPr/>
          </p:nvSpPr>
          <p:spPr bwMode="auto">
            <a:xfrm>
              <a:off x="745" y="1046"/>
              <a:ext cx="249" cy="975"/>
            </a:xfrm>
            <a:prstGeom prst="leftBrace">
              <a:avLst>
                <a:gd name="adj1" fmla="val 32631"/>
                <a:gd name="adj2" fmla="val 50000"/>
              </a:avLst>
            </a:prstGeom>
            <a:noFill/>
            <a:ln w="9525">
              <a:solidFill>
                <a:srgbClr val="000000"/>
              </a:solidFill>
              <a:round/>
              <a:headEnd/>
              <a:tailEnd/>
            </a:ln>
          </p:spPr>
          <p:txBody>
            <a:bodyPr/>
            <a:lstStyle/>
            <a:p>
              <a:endParaRPr lang="zh-CN" altLang="en-US"/>
            </a:p>
          </p:txBody>
        </p:sp>
        <p:sp>
          <p:nvSpPr>
            <p:cNvPr id="81953" name="Text Box 110"/>
            <p:cNvSpPr txBox="1">
              <a:spLocks noChangeArrowheads="1"/>
            </p:cNvSpPr>
            <p:nvPr/>
          </p:nvSpPr>
          <p:spPr bwMode="auto">
            <a:xfrm>
              <a:off x="4223" y="1325"/>
              <a:ext cx="869" cy="348"/>
            </a:xfrm>
            <a:prstGeom prst="rect">
              <a:avLst/>
            </a:prstGeom>
            <a:solidFill>
              <a:srgbClr val="FFFFFF"/>
            </a:solidFill>
            <a:ln w="9525">
              <a:noFill/>
              <a:miter lim="800000"/>
              <a:headEnd/>
              <a:tailEnd/>
            </a:ln>
          </p:spPr>
          <p:txBody>
            <a:bodyPr/>
            <a:lstStyle/>
            <a:p>
              <a:r>
                <a:rPr lang="zh-CN" altLang="en-US" sz="1800">
                  <a:ea typeface="宋体" pitchFamily="2" charset="-122"/>
                </a:rPr>
                <a:t>子进程的</a:t>
              </a:r>
            </a:p>
            <a:p>
              <a:r>
                <a:rPr lang="zh-CN" altLang="en-US" sz="1800">
                  <a:ea typeface="宋体" pitchFamily="2" charset="-122"/>
                </a:rPr>
                <a:t>打开文件表</a:t>
              </a:r>
            </a:p>
          </p:txBody>
        </p:sp>
        <p:sp>
          <p:nvSpPr>
            <p:cNvPr id="81954" name="Text Box 111"/>
            <p:cNvSpPr txBox="1">
              <a:spLocks noChangeArrowheads="1"/>
            </p:cNvSpPr>
            <p:nvPr/>
          </p:nvSpPr>
          <p:spPr bwMode="auto">
            <a:xfrm>
              <a:off x="3850" y="1464"/>
              <a:ext cx="373"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fd</a:t>
              </a:r>
              <a:endParaRPr lang="en-US" altLang="zh-CN" sz="2400">
                <a:ea typeface="宋体" pitchFamily="2" charset="-122"/>
              </a:endParaRPr>
            </a:p>
          </p:txBody>
        </p:sp>
        <p:sp>
          <p:nvSpPr>
            <p:cNvPr id="81955" name="Text Box 112"/>
            <p:cNvSpPr txBox="1">
              <a:spLocks noChangeArrowheads="1"/>
            </p:cNvSpPr>
            <p:nvPr/>
          </p:nvSpPr>
          <p:spPr bwMode="auto">
            <a:xfrm>
              <a:off x="3229" y="1812"/>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56" name="Line 113"/>
            <p:cNvSpPr>
              <a:spLocks noChangeShapeType="1"/>
            </p:cNvSpPr>
            <p:nvPr/>
          </p:nvSpPr>
          <p:spPr bwMode="auto">
            <a:xfrm>
              <a:off x="2981" y="1046"/>
              <a:ext cx="0" cy="975"/>
            </a:xfrm>
            <a:prstGeom prst="line">
              <a:avLst/>
            </a:prstGeom>
            <a:noFill/>
            <a:ln w="9525">
              <a:solidFill>
                <a:srgbClr val="000000"/>
              </a:solidFill>
              <a:round/>
              <a:headEnd/>
              <a:tailEnd/>
            </a:ln>
          </p:spPr>
          <p:txBody>
            <a:bodyPr/>
            <a:lstStyle/>
            <a:p>
              <a:endParaRPr lang="zh-CN" altLang="en-US"/>
            </a:p>
          </p:txBody>
        </p:sp>
        <p:sp>
          <p:nvSpPr>
            <p:cNvPr id="81957" name="Line 114"/>
            <p:cNvSpPr>
              <a:spLocks noChangeShapeType="1"/>
            </p:cNvSpPr>
            <p:nvPr/>
          </p:nvSpPr>
          <p:spPr bwMode="auto">
            <a:xfrm>
              <a:off x="3850" y="1046"/>
              <a:ext cx="0" cy="975"/>
            </a:xfrm>
            <a:prstGeom prst="line">
              <a:avLst/>
            </a:prstGeom>
            <a:noFill/>
            <a:ln w="9525">
              <a:solidFill>
                <a:srgbClr val="000000"/>
              </a:solidFill>
              <a:round/>
              <a:headEnd/>
              <a:tailEnd/>
            </a:ln>
          </p:spPr>
          <p:txBody>
            <a:bodyPr/>
            <a:lstStyle/>
            <a:p>
              <a:endParaRPr lang="zh-CN" altLang="en-US"/>
            </a:p>
          </p:txBody>
        </p:sp>
        <p:sp>
          <p:nvSpPr>
            <p:cNvPr id="81958" name="Text Box 115"/>
            <p:cNvSpPr txBox="1">
              <a:spLocks noChangeArrowheads="1"/>
            </p:cNvSpPr>
            <p:nvPr/>
          </p:nvSpPr>
          <p:spPr bwMode="auto">
            <a:xfrm>
              <a:off x="3229" y="1116"/>
              <a:ext cx="497" cy="209"/>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59" name="Line 116"/>
            <p:cNvSpPr>
              <a:spLocks noChangeShapeType="1"/>
            </p:cNvSpPr>
            <p:nvPr/>
          </p:nvSpPr>
          <p:spPr bwMode="auto">
            <a:xfrm>
              <a:off x="2981" y="1255"/>
              <a:ext cx="869" cy="0"/>
            </a:xfrm>
            <a:prstGeom prst="line">
              <a:avLst/>
            </a:prstGeom>
            <a:noFill/>
            <a:ln w="9525">
              <a:solidFill>
                <a:srgbClr val="000000"/>
              </a:solidFill>
              <a:round/>
              <a:headEnd/>
              <a:tailEnd/>
            </a:ln>
          </p:spPr>
          <p:txBody>
            <a:bodyPr/>
            <a:lstStyle/>
            <a:p>
              <a:endParaRPr lang="zh-CN" altLang="en-US"/>
            </a:p>
          </p:txBody>
        </p:sp>
        <p:sp>
          <p:nvSpPr>
            <p:cNvPr id="81960" name="Line 117"/>
            <p:cNvSpPr>
              <a:spLocks noChangeShapeType="1"/>
            </p:cNvSpPr>
            <p:nvPr/>
          </p:nvSpPr>
          <p:spPr bwMode="auto">
            <a:xfrm>
              <a:off x="2981" y="1464"/>
              <a:ext cx="869" cy="0"/>
            </a:xfrm>
            <a:prstGeom prst="line">
              <a:avLst/>
            </a:prstGeom>
            <a:noFill/>
            <a:ln w="9525">
              <a:solidFill>
                <a:srgbClr val="000000"/>
              </a:solidFill>
              <a:round/>
              <a:headEnd/>
              <a:tailEnd/>
            </a:ln>
          </p:spPr>
          <p:txBody>
            <a:bodyPr/>
            <a:lstStyle/>
            <a:p>
              <a:endParaRPr lang="zh-CN" altLang="en-US"/>
            </a:p>
          </p:txBody>
        </p:sp>
        <p:sp>
          <p:nvSpPr>
            <p:cNvPr id="81961" name="Line 118"/>
            <p:cNvSpPr>
              <a:spLocks noChangeShapeType="1"/>
            </p:cNvSpPr>
            <p:nvPr/>
          </p:nvSpPr>
          <p:spPr bwMode="auto">
            <a:xfrm>
              <a:off x="2981" y="1673"/>
              <a:ext cx="869" cy="0"/>
            </a:xfrm>
            <a:prstGeom prst="line">
              <a:avLst/>
            </a:prstGeom>
            <a:noFill/>
            <a:ln w="9525">
              <a:solidFill>
                <a:srgbClr val="000000"/>
              </a:solidFill>
              <a:round/>
              <a:headEnd/>
              <a:tailEnd/>
            </a:ln>
          </p:spPr>
          <p:txBody>
            <a:bodyPr/>
            <a:lstStyle/>
            <a:p>
              <a:endParaRPr lang="zh-CN" altLang="en-US"/>
            </a:p>
          </p:txBody>
        </p:sp>
        <p:sp>
          <p:nvSpPr>
            <p:cNvPr id="81962" name="Line 119"/>
            <p:cNvSpPr>
              <a:spLocks noChangeShapeType="1"/>
            </p:cNvSpPr>
            <p:nvPr/>
          </p:nvSpPr>
          <p:spPr bwMode="auto">
            <a:xfrm>
              <a:off x="2981" y="1812"/>
              <a:ext cx="869" cy="0"/>
            </a:xfrm>
            <a:prstGeom prst="line">
              <a:avLst/>
            </a:prstGeom>
            <a:noFill/>
            <a:ln w="9525">
              <a:solidFill>
                <a:srgbClr val="000000"/>
              </a:solidFill>
              <a:round/>
              <a:headEnd/>
              <a:tailEnd/>
            </a:ln>
          </p:spPr>
          <p:txBody>
            <a:bodyPr/>
            <a:lstStyle/>
            <a:p>
              <a:endParaRPr lang="zh-CN" altLang="en-US"/>
            </a:p>
          </p:txBody>
        </p:sp>
        <p:sp>
          <p:nvSpPr>
            <p:cNvPr id="81963" name="Text Box 120"/>
            <p:cNvSpPr txBox="1">
              <a:spLocks noChangeArrowheads="1"/>
            </p:cNvSpPr>
            <p:nvPr/>
          </p:nvSpPr>
          <p:spPr bwMode="auto">
            <a:xfrm>
              <a:off x="2993" y="837"/>
              <a:ext cx="658" cy="209"/>
            </a:xfrm>
            <a:prstGeom prst="rect">
              <a:avLst/>
            </a:prstGeom>
            <a:solidFill>
              <a:srgbClr val="FFFFFF"/>
            </a:solidFill>
            <a:ln w="9525">
              <a:noFill/>
              <a:miter lim="800000"/>
              <a:headEnd/>
              <a:tailEnd/>
            </a:ln>
          </p:spPr>
          <p:txBody>
            <a:bodyPr/>
            <a:lstStyle/>
            <a:p>
              <a:pPr algn="just"/>
              <a:r>
                <a:rPr lang="zh-CN" altLang="en-US">
                  <a:ea typeface="宋体" pitchFamily="2" charset="-122"/>
                </a:rPr>
                <a:t>子进程</a:t>
              </a:r>
            </a:p>
          </p:txBody>
        </p:sp>
        <p:sp>
          <p:nvSpPr>
            <p:cNvPr id="81964" name="AutoShape 121"/>
            <p:cNvSpPr>
              <a:spLocks/>
            </p:cNvSpPr>
            <p:nvPr/>
          </p:nvSpPr>
          <p:spPr bwMode="auto">
            <a:xfrm>
              <a:off x="4099" y="1046"/>
              <a:ext cx="248" cy="975"/>
            </a:xfrm>
            <a:prstGeom prst="rightBrace">
              <a:avLst>
                <a:gd name="adj1" fmla="val 32762"/>
                <a:gd name="adj2" fmla="val 50000"/>
              </a:avLst>
            </a:prstGeom>
            <a:noFill/>
            <a:ln w="9525">
              <a:solidFill>
                <a:srgbClr val="000000"/>
              </a:solidFill>
              <a:round/>
              <a:headEnd/>
              <a:tailEnd/>
            </a:ln>
          </p:spPr>
          <p:txBody>
            <a:bodyPr/>
            <a:lstStyle/>
            <a:p>
              <a:endParaRPr lang="zh-CN" altLang="en-US"/>
            </a:p>
          </p:txBody>
        </p:sp>
        <p:sp>
          <p:nvSpPr>
            <p:cNvPr id="81965" name="Text Box 122"/>
            <p:cNvSpPr txBox="1">
              <a:spLocks noChangeArrowheads="1"/>
            </p:cNvSpPr>
            <p:nvPr/>
          </p:nvSpPr>
          <p:spPr bwMode="auto">
            <a:xfrm>
              <a:off x="248" y="3136"/>
              <a:ext cx="746" cy="348"/>
            </a:xfrm>
            <a:prstGeom prst="rect">
              <a:avLst/>
            </a:prstGeom>
            <a:solidFill>
              <a:srgbClr val="FFFFFF"/>
            </a:solidFill>
            <a:ln w="9525">
              <a:noFill/>
              <a:miter lim="800000"/>
              <a:headEnd/>
              <a:tailEnd/>
            </a:ln>
          </p:spPr>
          <p:txBody>
            <a:bodyPr/>
            <a:lstStyle/>
            <a:p>
              <a:r>
                <a:rPr lang="en-US" altLang="zh-CN" sz="1800">
                  <a:ea typeface="宋体" pitchFamily="2" charset="-122"/>
                </a:rPr>
                <a:t>file</a:t>
              </a:r>
            </a:p>
            <a:p>
              <a:r>
                <a:rPr lang="zh-CN" altLang="en-US" sz="1800">
                  <a:ea typeface="宋体" pitchFamily="2" charset="-122"/>
                </a:rPr>
                <a:t>结构</a:t>
              </a:r>
            </a:p>
          </p:txBody>
        </p:sp>
        <p:sp>
          <p:nvSpPr>
            <p:cNvPr id="81966" name="Text Box 123"/>
            <p:cNvSpPr txBox="1">
              <a:spLocks noChangeArrowheads="1"/>
            </p:cNvSpPr>
            <p:nvPr/>
          </p:nvSpPr>
          <p:spPr bwMode="auto">
            <a:xfrm>
              <a:off x="1437" y="3585"/>
              <a:ext cx="639" cy="232"/>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67" name="Line 124"/>
            <p:cNvSpPr>
              <a:spLocks noChangeShapeType="1"/>
            </p:cNvSpPr>
            <p:nvPr/>
          </p:nvSpPr>
          <p:spPr bwMode="auto">
            <a:xfrm>
              <a:off x="1118" y="2733"/>
              <a:ext cx="0" cy="1084"/>
            </a:xfrm>
            <a:prstGeom prst="line">
              <a:avLst/>
            </a:prstGeom>
            <a:noFill/>
            <a:ln w="9525">
              <a:solidFill>
                <a:srgbClr val="000000"/>
              </a:solidFill>
              <a:round/>
              <a:headEnd/>
              <a:tailEnd/>
            </a:ln>
          </p:spPr>
          <p:txBody>
            <a:bodyPr/>
            <a:lstStyle/>
            <a:p>
              <a:endParaRPr lang="zh-CN" altLang="en-US"/>
            </a:p>
          </p:txBody>
        </p:sp>
        <p:sp>
          <p:nvSpPr>
            <p:cNvPr id="81968" name="Line 125"/>
            <p:cNvSpPr>
              <a:spLocks noChangeShapeType="1"/>
            </p:cNvSpPr>
            <p:nvPr/>
          </p:nvSpPr>
          <p:spPr bwMode="auto">
            <a:xfrm>
              <a:off x="2236" y="2733"/>
              <a:ext cx="0" cy="1084"/>
            </a:xfrm>
            <a:prstGeom prst="line">
              <a:avLst/>
            </a:prstGeom>
            <a:noFill/>
            <a:ln w="9525">
              <a:solidFill>
                <a:srgbClr val="000000"/>
              </a:solidFill>
              <a:round/>
              <a:headEnd/>
              <a:tailEnd/>
            </a:ln>
          </p:spPr>
          <p:txBody>
            <a:bodyPr/>
            <a:lstStyle/>
            <a:p>
              <a:endParaRPr lang="zh-CN" altLang="en-US"/>
            </a:p>
          </p:txBody>
        </p:sp>
        <p:grpSp>
          <p:nvGrpSpPr>
            <p:cNvPr id="81969" name="Group 126"/>
            <p:cNvGrpSpPr>
              <a:grpSpLocks/>
            </p:cNvGrpSpPr>
            <p:nvPr/>
          </p:nvGrpSpPr>
          <p:grpSpPr bwMode="auto">
            <a:xfrm>
              <a:off x="1118" y="2579"/>
              <a:ext cx="1118" cy="232"/>
              <a:chOff x="3240" y="1596"/>
              <a:chExt cx="1260" cy="468"/>
            </a:xfrm>
          </p:grpSpPr>
          <p:sp>
            <p:nvSpPr>
              <p:cNvPr id="82027" name="Line 127"/>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2028" name="Line 128"/>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2029" name="Line 129"/>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2030" name="Line 130"/>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2031" name="Line 131"/>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grpSp>
          <p:nvGrpSpPr>
            <p:cNvPr id="81970" name="Group 132"/>
            <p:cNvGrpSpPr>
              <a:grpSpLocks/>
            </p:cNvGrpSpPr>
            <p:nvPr/>
          </p:nvGrpSpPr>
          <p:grpSpPr bwMode="auto">
            <a:xfrm flipV="1">
              <a:off x="1118" y="3740"/>
              <a:ext cx="1118" cy="232"/>
              <a:chOff x="3240" y="1596"/>
              <a:chExt cx="1260" cy="468"/>
            </a:xfrm>
          </p:grpSpPr>
          <p:sp>
            <p:nvSpPr>
              <p:cNvPr id="82022" name="Line 133"/>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2023" name="Line 134"/>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2024" name="Line 135"/>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2025" name="Line 136"/>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2026" name="Line 137"/>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sp>
          <p:nvSpPr>
            <p:cNvPr id="81971" name="Text Box 138"/>
            <p:cNvSpPr txBox="1">
              <a:spLocks noChangeArrowheads="1"/>
            </p:cNvSpPr>
            <p:nvPr/>
          </p:nvSpPr>
          <p:spPr bwMode="auto">
            <a:xfrm>
              <a:off x="1437" y="2787"/>
              <a:ext cx="639" cy="233"/>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1972" name="Line 139"/>
            <p:cNvSpPr>
              <a:spLocks noChangeShapeType="1"/>
            </p:cNvSpPr>
            <p:nvPr/>
          </p:nvSpPr>
          <p:spPr bwMode="auto">
            <a:xfrm>
              <a:off x="1118" y="2927"/>
              <a:ext cx="1118" cy="0"/>
            </a:xfrm>
            <a:prstGeom prst="line">
              <a:avLst/>
            </a:prstGeom>
            <a:noFill/>
            <a:ln w="9525">
              <a:solidFill>
                <a:srgbClr val="000000"/>
              </a:solidFill>
              <a:round/>
              <a:headEnd/>
              <a:tailEnd/>
            </a:ln>
          </p:spPr>
          <p:txBody>
            <a:bodyPr/>
            <a:lstStyle/>
            <a:p>
              <a:endParaRPr lang="zh-CN" altLang="en-US"/>
            </a:p>
          </p:txBody>
        </p:sp>
        <p:sp>
          <p:nvSpPr>
            <p:cNvPr id="81973" name="Line 140"/>
            <p:cNvSpPr>
              <a:spLocks noChangeShapeType="1"/>
            </p:cNvSpPr>
            <p:nvPr/>
          </p:nvSpPr>
          <p:spPr bwMode="auto">
            <a:xfrm>
              <a:off x="1118" y="2996"/>
              <a:ext cx="1118" cy="0"/>
            </a:xfrm>
            <a:prstGeom prst="line">
              <a:avLst/>
            </a:prstGeom>
            <a:noFill/>
            <a:ln w="9525">
              <a:solidFill>
                <a:srgbClr val="000000"/>
              </a:solidFill>
              <a:round/>
              <a:headEnd/>
              <a:tailEnd/>
            </a:ln>
          </p:spPr>
          <p:txBody>
            <a:bodyPr/>
            <a:lstStyle/>
            <a:p>
              <a:endParaRPr lang="zh-CN" altLang="en-US"/>
            </a:p>
          </p:txBody>
        </p:sp>
        <p:sp>
          <p:nvSpPr>
            <p:cNvPr id="81974" name="Line 141"/>
            <p:cNvSpPr>
              <a:spLocks noChangeShapeType="1"/>
            </p:cNvSpPr>
            <p:nvPr/>
          </p:nvSpPr>
          <p:spPr bwMode="auto">
            <a:xfrm>
              <a:off x="1118" y="3484"/>
              <a:ext cx="1118" cy="0"/>
            </a:xfrm>
            <a:prstGeom prst="line">
              <a:avLst/>
            </a:prstGeom>
            <a:noFill/>
            <a:ln w="9525">
              <a:solidFill>
                <a:srgbClr val="000000"/>
              </a:solidFill>
              <a:round/>
              <a:headEnd/>
              <a:tailEnd/>
            </a:ln>
          </p:spPr>
          <p:txBody>
            <a:bodyPr/>
            <a:lstStyle/>
            <a:p>
              <a:endParaRPr lang="zh-CN" altLang="en-US"/>
            </a:p>
          </p:txBody>
        </p:sp>
        <p:sp>
          <p:nvSpPr>
            <p:cNvPr id="81975" name="Line 142"/>
            <p:cNvSpPr>
              <a:spLocks noChangeShapeType="1"/>
            </p:cNvSpPr>
            <p:nvPr/>
          </p:nvSpPr>
          <p:spPr bwMode="auto">
            <a:xfrm>
              <a:off x="1118" y="3585"/>
              <a:ext cx="1118" cy="0"/>
            </a:xfrm>
            <a:prstGeom prst="line">
              <a:avLst/>
            </a:prstGeom>
            <a:noFill/>
            <a:ln w="9525">
              <a:solidFill>
                <a:srgbClr val="000000"/>
              </a:solidFill>
              <a:round/>
              <a:headEnd/>
              <a:tailEnd/>
            </a:ln>
          </p:spPr>
          <p:txBody>
            <a:bodyPr/>
            <a:lstStyle/>
            <a:p>
              <a:endParaRPr lang="zh-CN" altLang="en-US"/>
            </a:p>
          </p:txBody>
        </p:sp>
        <p:grpSp>
          <p:nvGrpSpPr>
            <p:cNvPr id="81976" name="Group 143"/>
            <p:cNvGrpSpPr>
              <a:grpSpLocks/>
            </p:cNvGrpSpPr>
            <p:nvPr/>
          </p:nvGrpSpPr>
          <p:grpSpPr bwMode="auto">
            <a:xfrm>
              <a:off x="2981" y="2579"/>
              <a:ext cx="994" cy="1323"/>
              <a:chOff x="3240" y="1596"/>
              <a:chExt cx="1260" cy="2808"/>
            </a:xfrm>
          </p:grpSpPr>
          <p:sp>
            <p:nvSpPr>
              <p:cNvPr id="82002" name="Text Box 144"/>
              <p:cNvSpPr txBox="1">
                <a:spLocks noChangeArrowheads="1"/>
              </p:cNvSpPr>
              <p:nvPr/>
            </p:nvSpPr>
            <p:spPr bwMode="auto">
              <a:xfrm>
                <a:off x="3600" y="3624"/>
                <a:ext cx="720" cy="468"/>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2003" name="Line 145"/>
              <p:cNvSpPr>
                <a:spLocks noChangeShapeType="1"/>
              </p:cNvSpPr>
              <p:nvPr/>
            </p:nvSpPr>
            <p:spPr bwMode="auto">
              <a:xfrm>
                <a:off x="3240" y="1908"/>
                <a:ext cx="0" cy="2184"/>
              </a:xfrm>
              <a:prstGeom prst="line">
                <a:avLst/>
              </a:prstGeom>
              <a:noFill/>
              <a:ln w="9525">
                <a:solidFill>
                  <a:srgbClr val="000000"/>
                </a:solidFill>
                <a:round/>
                <a:headEnd/>
                <a:tailEnd/>
              </a:ln>
            </p:spPr>
            <p:txBody>
              <a:bodyPr/>
              <a:lstStyle/>
              <a:p>
                <a:endParaRPr lang="zh-CN" altLang="en-US"/>
              </a:p>
            </p:txBody>
          </p:sp>
          <p:sp>
            <p:nvSpPr>
              <p:cNvPr id="82004" name="Line 146"/>
              <p:cNvSpPr>
                <a:spLocks noChangeShapeType="1"/>
              </p:cNvSpPr>
              <p:nvPr/>
            </p:nvSpPr>
            <p:spPr bwMode="auto">
              <a:xfrm>
                <a:off x="4500" y="1908"/>
                <a:ext cx="0" cy="2184"/>
              </a:xfrm>
              <a:prstGeom prst="line">
                <a:avLst/>
              </a:prstGeom>
              <a:noFill/>
              <a:ln w="9525">
                <a:solidFill>
                  <a:srgbClr val="000000"/>
                </a:solidFill>
                <a:round/>
                <a:headEnd/>
                <a:tailEnd/>
              </a:ln>
            </p:spPr>
            <p:txBody>
              <a:bodyPr/>
              <a:lstStyle/>
              <a:p>
                <a:endParaRPr lang="zh-CN" altLang="en-US"/>
              </a:p>
            </p:txBody>
          </p:sp>
          <p:grpSp>
            <p:nvGrpSpPr>
              <p:cNvPr id="82005" name="Group 147"/>
              <p:cNvGrpSpPr>
                <a:grpSpLocks/>
              </p:cNvGrpSpPr>
              <p:nvPr/>
            </p:nvGrpSpPr>
            <p:grpSpPr bwMode="auto">
              <a:xfrm>
                <a:off x="3240" y="1596"/>
                <a:ext cx="1260" cy="468"/>
                <a:chOff x="3240" y="1596"/>
                <a:chExt cx="1260" cy="468"/>
              </a:xfrm>
            </p:grpSpPr>
            <p:sp>
              <p:nvSpPr>
                <p:cNvPr id="82017" name="Line 148"/>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2018" name="Line 149"/>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2019" name="Line 150"/>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2020" name="Line 151"/>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2021" name="Line 152"/>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grpSp>
            <p:nvGrpSpPr>
              <p:cNvPr id="82006" name="Group 153"/>
              <p:cNvGrpSpPr>
                <a:grpSpLocks/>
              </p:cNvGrpSpPr>
              <p:nvPr/>
            </p:nvGrpSpPr>
            <p:grpSpPr bwMode="auto">
              <a:xfrm flipV="1">
                <a:off x="3240" y="3936"/>
                <a:ext cx="1260" cy="468"/>
                <a:chOff x="3240" y="1596"/>
                <a:chExt cx="1260" cy="468"/>
              </a:xfrm>
            </p:grpSpPr>
            <p:sp>
              <p:nvSpPr>
                <p:cNvPr id="82012" name="Line 154"/>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2013" name="Line 155"/>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2014" name="Line 156"/>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2015" name="Line 157"/>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2016" name="Line 158"/>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sp>
            <p:nvSpPr>
              <p:cNvPr id="82007" name="Text Box 159"/>
              <p:cNvSpPr txBox="1">
                <a:spLocks noChangeArrowheads="1"/>
              </p:cNvSpPr>
              <p:nvPr/>
            </p:nvSpPr>
            <p:spPr bwMode="auto">
              <a:xfrm>
                <a:off x="3600" y="2064"/>
                <a:ext cx="720" cy="468"/>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sz="2400">
                  <a:ea typeface="宋体" pitchFamily="2" charset="-122"/>
                </a:endParaRPr>
              </a:p>
            </p:txBody>
          </p:sp>
          <p:sp>
            <p:nvSpPr>
              <p:cNvPr id="82008" name="Line 160"/>
              <p:cNvSpPr>
                <a:spLocks noChangeShapeType="1"/>
              </p:cNvSpPr>
              <p:nvPr/>
            </p:nvSpPr>
            <p:spPr bwMode="auto">
              <a:xfrm>
                <a:off x="3240" y="2376"/>
                <a:ext cx="1260" cy="0"/>
              </a:xfrm>
              <a:prstGeom prst="line">
                <a:avLst/>
              </a:prstGeom>
              <a:noFill/>
              <a:ln w="9525">
                <a:solidFill>
                  <a:srgbClr val="000000"/>
                </a:solidFill>
                <a:round/>
                <a:headEnd/>
                <a:tailEnd/>
              </a:ln>
            </p:spPr>
            <p:txBody>
              <a:bodyPr/>
              <a:lstStyle/>
              <a:p>
                <a:endParaRPr lang="zh-CN" altLang="en-US"/>
              </a:p>
            </p:txBody>
          </p:sp>
          <p:sp>
            <p:nvSpPr>
              <p:cNvPr id="82009" name="Line 161"/>
              <p:cNvSpPr>
                <a:spLocks noChangeShapeType="1"/>
              </p:cNvSpPr>
              <p:nvPr/>
            </p:nvSpPr>
            <p:spPr bwMode="auto">
              <a:xfrm>
                <a:off x="3240" y="2688"/>
                <a:ext cx="1260" cy="0"/>
              </a:xfrm>
              <a:prstGeom prst="line">
                <a:avLst/>
              </a:prstGeom>
              <a:noFill/>
              <a:ln w="9525">
                <a:solidFill>
                  <a:srgbClr val="000000"/>
                </a:solidFill>
                <a:round/>
                <a:headEnd/>
                <a:tailEnd/>
              </a:ln>
            </p:spPr>
            <p:txBody>
              <a:bodyPr/>
              <a:lstStyle/>
              <a:p>
                <a:endParaRPr lang="zh-CN" altLang="en-US"/>
              </a:p>
            </p:txBody>
          </p:sp>
          <p:sp>
            <p:nvSpPr>
              <p:cNvPr id="82010" name="Line 162"/>
              <p:cNvSpPr>
                <a:spLocks noChangeShapeType="1"/>
              </p:cNvSpPr>
              <p:nvPr/>
            </p:nvSpPr>
            <p:spPr bwMode="auto">
              <a:xfrm>
                <a:off x="3240" y="3312"/>
                <a:ext cx="1260" cy="0"/>
              </a:xfrm>
              <a:prstGeom prst="line">
                <a:avLst/>
              </a:prstGeom>
              <a:noFill/>
              <a:ln w="9525">
                <a:solidFill>
                  <a:srgbClr val="000000"/>
                </a:solidFill>
                <a:round/>
                <a:headEnd/>
                <a:tailEnd/>
              </a:ln>
            </p:spPr>
            <p:txBody>
              <a:bodyPr/>
              <a:lstStyle/>
              <a:p>
                <a:endParaRPr lang="zh-CN" altLang="en-US"/>
              </a:p>
            </p:txBody>
          </p:sp>
          <p:sp>
            <p:nvSpPr>
              <p:cNvPr id="82011" name="Line 163"/>
              <p:cNvSpPr>
                <a:spLocks noChangeShapeType="1"/>
              </p:cNvSpPr>
              <p:nvPr/>
            </p:nvSpPr>
            <p:spPr bwMode="auto">
              <a:xfrm>
                <a:off x="3240" y="3624"/>
                <a:ext cx="1260" cy="0"/>
              </a:xfrm>
              <a:prstGeom prst="line">
                <a:avLst/>
              </a:prstGeom>
              <a:noFill/>
              <a:ln w="9525">
                <a:solidFill>
                  <a:srgbClr val="000000"/>
                </a:solidFill>
                <a:round/>
                <a:headEnd/>
                <a:tailEnd/>
              </a:ln>
            </p:spPr>
            <p:txBody>
              <a:bodyPr/>
              <a:lstStyle/>
              <a:p>
                <a:endParaRPr lang="zh-CN" altLang="en-US"/>
              </a:p>
            </p:txBody>
          </p:sp>
        </p:grpSp>
        <p:sp>
          <p:nvSpPr>
            <p:cNvPr id="81977" name="Text Box 164"/>
            <p:cNvSpPr txBox="1">
              <a:spLocks noChangeArrowheads="1"/>
            </p:cNvSpPr>
            <p:nvPr/>
          </p:nvSpPr>
          <p:spPr bwMode="auto">
            <a:xfrm>
              <a:off x="4099" y="3066"/>
              <a:ext cx="869" cy="348"/>
            </a:xfrm>
            <a:prstGeom prst="rect">
              <a:avLst/>
            </a:prstGeom>
            <a:solidFill>
              <a:srgbClr val="FFFFFF"/>
            </a:solidFill>
            <a:ln w="9525">
              <a:noFill/>
              <a:miter lim="800000"/>
              <a:headEnd/>
              <a:tailEnd/>
            </a:ln>
          </p:spPr>
          <p:txBody>
            <a:bodyPr/>
            <a:lstStyle/>
            <a:p>
              <a:r>
                <a:rPr lang="zh-CN" altLang="en-US" sz="1800">
                  <a:ea typeface="宋体" pitchFamily="2" charset="-122"/>
                </a:rPr>
                <a:t>活动的</a:t>
              </a:r>
              <a:r>
                <a:rPr lang="en-US" altLang="zh-CN" sz="1800">
                  <a:ea typeface="宋体" pitchFamily="2" charset="-122"/>
                </a:rPr>
                <a:t>inode</a:t>
              </a:r>
            </a:p>
          </p:txBody>
        </p:sp>
        <p:sp>
          <p:nvSpPr>
            <p:cNvPr id="81978" name="Text Box 166"/>
            <p:cNvSpPr txBox="1">
              <a:spLocks noChangeArrowheads="1"/>
            </p:cNvSpPr>
            <p:nvPr/>
          </p:nvSpPr>
          <p:spPr bwMode="auto">
            <a:xfrm>
              <a:off x="4471" y="1952"/>
              <a:ext cx="994" cy="209"/>
            </a:xfrm>
            <a:prstGeom prst="rect">
              <a:avLst/>
            </a:prstGeom>
            <a:solidFill>
              <a:srgbClr val="FFFFFF"/>
            </a:solidFill>
            <a:ln w="9525">
              <a:noFill/>
              <a:miter lim="800000"/>
              <a:headEnd/>
              <a:tailEnd/>
            </a:ln>
          </p:spPr>
          <p:txBody>
            <a:bodyPr/>
            <a:lstStyle/>
            <a:p>
              <a:pPr algn="just"/>
              <a:r>
                <a:rPr lang="zh-CN" altLang="en-US" sz="1800">
                  <a:ea typeface="宋体" pitchFamily="2" charset="-122"/>
                </a:rPr>
                <a:t>非驻留内存</a:t>
              </a:r>
            </a:p>
          </p:txBody>
        </p:sp>
        <p:sp>
          <p:nvSpPr>
            <p:cNvPr id="81979" name="Text Box 167"/>
            <p:cNvSpPr txBox="1">
              <a:spLocks noChangeArrowheads="1"/>
            </p:cNvSpPr>
            <p:nvPr/>
          </p:nvSpPr>
          <p:spPr bwMode="auto">
            <a:xfrm>
              <a:off x="4471" y="2300"/>
              <a:ext cx="870" cy="209"/>
            </a:xfrm>
            <a:prstGeom prst="rect">
              <a:avLst/>
            </a:prstGeom>
            <a:solidFill>
              <a:srgbClr val="FFFFFF"/>
            </a:solidFill>
            <a:ln w="9525">
              <a:noFill/>
              <a:miter lim="800000"/>
              <a:headEnd/>
              <a:tailEnd/>
            </a:ln>
          </p:spPr>
          <p:txBody>
            <a:bodyPr/>
            <a:lstStyle/>
            <a:p>
              <a:endParaRPr lang="zh-CN" altLang="zh-CN" sz="2400">
                <a:ea typeface="宋体" pitchFamily="2" charset="-122"/>
              </a:endParaRPr>
            </a:p>
          </p:txBody>
        </p:sp>
        <p:sp>
          <p:nvSpPr>
            <p:cNvPr id="81980" name="Text Box 168"/>
            <p:cNvSpPr txBox="1">
              <a:spLocks noChangeArrowheads="1"/>
            </p:cNvSpPr>
            <p:nvPr/>
          </p:nvSpPr>
          <p:spPr bwMode="auto">
            <a:xfrm>
              <a:off x="4471" y="2300"/>
              <a:ext cx="994" cy="209"/>
            </a:xfrm>
            <a:prstGeom prst="rect">
              <a:avLst/>
            </a:prstGeom>
            <a:solidFill>
              <a:srgbClr val="FFFFFF"/>
            </a:solidFill>
            <a:ln w="9525">
              <a:noFill/>
              <a:miter lim="800000"/>
              <a:headEnd/>
              <a:tailEnd/>
            </a:ln>
          </p:spPr>
          <p:txBody>
            <a:bodyPr/>
            <a:lstStyle/>
            <a:p>
              <a:pPr algn="just"/>
              <a:r>
                <a:rPr lang="zh-CN" altLang="en-US">
                  <a:ea typeface="宋体" pitchFamily="2" charset="-122"/>
                </a:rPr>
                <a:t>驻留内存</a:t>
              </a:r>
            </a:p>
          </p:txBody>
        </p:sp>
        <p:sp>
          <p:nvSpPr>
            <p:cNvPr id="81981" name="AutoShape 169"/>
            <p:cNvSpPr>
              <a:spLocks/>
            </p:cNvSpPr>
            <p:nvPr/>
          </p:nvSpPr>
          <p:spPr bwMode="auto">
            <a:xfrm>
              <a:off x="3975" y="3066"/>
              <a:ext cx="248" cy="348"/>
            </a:xfrm>
            <a:prstGeom prst="rightBrace">
              <a:avLst>
                <a:gd name="adj1" fmla="val 11694"/>
                <a:gd name="adj2" fmla="val 50000"/>
              </a:avLst>
            </a:prstGeom>
            <a:noFill/>
            <a:ln w="9525">
              <a:solidFill>
                <a:srgbClr val="000000"/>
              </a:solidFill>
              <a:round/>
              <a:headEnd/>
              <a:tailEnd/>
            </a:ln>
          </p:spPr>
          <p:txBody>
            <a:bodyPr/>
            <a:lstStyle/>
            <a:p>
              <a:endParaRPr lang="zh-CN" altLang="en-US"/>
            </a:p>
          </p:txBody>
        </p:sp>
        <p:sp>
          <p:nvSpPr>
            <p:cNvPr id="81982" name="Text Box 170"/>
            <p:cNvSpPr txBox="1">
              <a:spLocks noChangeArrowheads="1"/>
            </p:cNvSpPr>
            <p:nvPr/>
          </p:nvSpPr>
          <p:spPr bwMode="auto">
            <a:xfrm>
              <a:off x="3105" y="3136"/>
              <a:ext cx="870" cy="209"/>
            </a:xfrm>
            <a:prstGeom prst="rect">
              <a:avLst/>
            </a:prstGeom>
            <a:solidFill>
              <a:srgbClr val="FFFFFF"/>
            </a:solidFill>
            <a:ln w="9525">
              <a:noFill/>
              <a:miter lim="800000"/>
              <a:headEnd/>
              <a:tailEnd/>
            </a:ln>
          </p:spPr>
          <p:txBody>
            <a:bodyPr/>
            <a:lstStyle/>
            <a:p>
              <a:pPr algn="just"/>
              <a:r>
                <a:rPr lang="en-US" altLang="zh-CN" sz="1800">
                  <a:ea typeface="宋体" pitchFamily="2" charset="-122"/>
                </a:rPr>
                <a:t>i_count=1</a:t>
              </a:r>
            </a:p>
          </p:txBody>
        </p:sp>
        <p:sp>
          <p:nvSpPr>
            <p:cNvPr id="81983" name="AutoShape 171"/>
            <p:cNvSpPr>
              <a:spLocks/>
            </p:cNvSpPr>
            <p:nvPr/>
          </p:nvSpPr>
          <p:spPr bwMode="auto">
            <a:xfrm flipH="1">
              <a:off x="869" y="2996"/>
              <a:ext cx="249" cy="488"/>
            </a:xfrm>
            <a:prstGeom prst="rightBrace">
              <a:avLst>
                <a:gd name="adj1" fmla="val 16332"/>
                <a:gd name="adj2" fmla="val 50000"/>
              </a:avLst>
            </a:prstGeom>
            <a:noFill/>
            <a:ln w="9525">
              <a:solidFill>
                <a:srgbClr val="000000"/>
              </a:solidFill>
              <a:round/>
              <a:headEnd/>
              <a:tailEnd/>
            </a:ln>
          </p:spPr>
          <p:txBody>
            <a:bodyPr/>
            <a:lstStyle/>
            <a:p>
              <a:endParaRPr lang="zh-CN" altLang="en-US"/>
            </a:p>
          </p:txBody>
        </p:sp>
        <p:sp>
          <p:nvSpPr>
            <p:cNvPr id="81984" name="Text Box 172"/>
            <p:cNvSpPr txBox="1">
              <a:spLocks noChangeArrowheads="1"/>
            </p:cNvSpPr>
            <p:nvPr/>
          </p:nvSpPr>
          <p:spPr bwMode="auto">
            <a:xfrm>
              <a:off x="1242" y="3066"/>
              <a:ext cx="869" cy="418"/>
            </a:xfrm>
            <a:prstGeom prst="rect">
              <a:avLst/>
            </a:prstGeom>
            <a:solidFill>
              <a:srgbClr val="FFFFFF"/>
            </a:solidFill>
            <a:ln w="9525">
              <a:noFill/>
              <a:miter lim="800000"/>
              <a:headEnd/>
              <a:tailEnd/>
            </a:ln>
          </p:spPr>
          <p:txBody>
            <a:bodyPr/>
            <a:lstStyle/>
            <a:p>
              <a:r>
                <a:rPr lang="en-US" altLang="zh-CN" sz="1600">
                  <a:ea typeface="宋体" pitchFamily="2" charset="-122"/>
                </a:rPr>
                <a:t>f_offset</a:t>
              </a:r>
            </a:p>
            <a:p>
              <a:r>
                <a:rPr lang="en-US" altLang="zh-CN" sz="1600">
                  <a:ea typeface="宋体" pitchFamily="2" charset="-122"/>
                </a:rPr>
                <a:t>f_count=2</a:t>
              </a:r>
            </a:p>
            <a:p>
              <a:r>
                <a:rPr lang="en-US" altLang="zh-CN" sz="1600">
                  <a:ea typeface="宋体" pitchFamily="2" charset="-122"/>
                </a:rPr>
                <a:t>f_inode</a:t>
              </a:r>
            </a:p>
          </p:txBody>
        </p:sp>
        <p:sp>
          <p:nvSpPr>
            <p:cNvPr id="81985" name="Line 173"/>
            <p:cNvSpPr>
              <a:spLocks noChangeShapeType="1"/>
            </p:cNvSpPr>
            <p:nvPr/>
          </p:nvSpPr>
          <p:spPr bwMode="auto">
            <a:xfrm>
              <a:off x="2733" y="1534"/>
              <a:ext cx="372" cy="0"/>
            </a:xfrm>
            <a:prstGeom prst="line">
              <a:avLst/>
            </a:prstGeom>
            <a:noFill/>
            <a:ln w="9525">
              <a:solidFill>
                <a:srgbClr val="000000"/>
              </a:solidFill>
              <a:round/>
              <a:headEnd/>
              <a:tailEnd/>
            </a:ln>
          </p:spPr>
          <p:txBody>
            <a:bodyPr/>
            <a:lstStyle/>
            <a:p>
              <a:endParaRPr lang="zh-CN" altLang="en-US"/>
            </a:p>
          </p:txBody>
        </p:sp>
        <p:sp>
          <p:nvSpPr>
            <p:cNvPr id="81986" name="Line 174"/>
            <p:cNvSpPr>
              <a:spLocks noChangeShapeType="1"/>
            </p:cNvSpPr>
            <p:nvPr/>
          </p:nvSpPr>
          <p:spPr bwMode="auto">
            <a:xfrm>
              <a:off x="2733" y="1534"/>
              <a:ext cx="0" cy="905"/>
            </a:xfrm>
            <a:prstGeom prst="line">
              <a:avLst/>
            </a:prstGeom>
            <a:noFill/>
            <a:ln w="9525">
              <a:solidFill>
                <a:srgbClr val="000000"/>
              </a:solidFill>
              <a:round/>
              <a:headEnd/>
              <a:tailEnd/>
            </a:ln>
          </p:spPr>
          <p:txBody>
            <a:bodyPr/>
            <a:lstStyle/>
            <a:p>
              <a:endParaRPr lang="zh-CN" altLang="en-US"/>
            </a:p>
          </p:txBody>
        </p:sp>
        <p:sp>
          <p:nvSpPr>
            <p:cNvPr id="81987" name="Line 175"/>
            <p:cNvSpPr>
              <a:spLocks noChangeShapeType="1"/>
            </p:cNvSpPr>
            <p:nvPr/>
          </p:nvSpPr>
          <p:spPr bwMode="auto">
            <a:xfrm>
              <a:off x="994" y="2439"/>
              <a:ext cx="1739" cy="0"/>
            </a:xfrm>
            <a:prstGeom prst="line">
              <a:avLst/>
            </a:prstGeom>
            <a:noFill/>
            <a:ln w="9525">
              <a:solidFill>
                <a:srgbClr val="000000"/>
              </a:solidFill>
              <a:round/>
              <a:headEnd/>
              <a:tailEnd/>
            </a:ln>
          </p:spPr>
          <p:txBody>
            <a:bodyPr/>
            <a:lstStyle/>
            <a:p>
              <a:endParaRPr lang="zh-CN" altLang="en-US"/>
            </a:p>
          </p:txBody>
        </p:sp>
        <p:sp>
          <p:nvSpPr>
            <p:cNvPr id="81988" name="Line 176"/>
            <p:cNvSpPr>
              <a:spLocks noChangeShapeType="1"/>
            </p:cNvSpPr>
            <p:nvPr/>
          </p:nvSpPr>
          <p:spPr bwMode="auto">
            <a:xfrm>
              <a:off x="994" y="2439"/>
              <a:ext cx="0" cy="557"/>
            </a:xfrm>
            <a:prstGeom prst="line">
              <a:avLst/>
            </a:prstGeom>
            <a:noFill/>
            <a:ln w="9525">
              <a:solidFill>
                <a:srgbClr val="000000"/>
              </a:solidFill>
              <a:round/>
              <a:headEnd/>
              <a:tailEnd/>
            </a:ln>
          </p:spPr>
          <p:txBody>
            <a:bodyPr/>
            <a:lstStyle/>
            <a:p>
              <a:endParaRPr lang="zh-CN" altLang="en-US"/>
            </a:p>
          </p:txBody>
        </p:sp>
        <p:sp>
          <p:nvSpPr>
            <p:cNvPr id="81989" name="Line 177"/>
            <p:cNvSpPr>
              <a:spLocks noChangeShapeType="1"/>
            </p:cNvSpPr>
            <p:nvPr/>
          </p:nvSpPr>
          <p:spPr bwMode="auto">
            <a:xfrm>
              <a:off x="994" y="2996"/>
              <a:ext cx="124" cy="70"/>
            </a:xfrm>
            <a:prstGeom prst="line">
              <a:avLst/>
            </a:prstGeom>
            <a:noFill/>
            <a:ln w="9525">
              <a:solidFill>
                <a:srgbClr val="000000"/>
              </a:solidFill>
              <a:round/>
              <a:headEnd/>
              <a:tailEnd type="triangle" w="med" len="med"/>
            </a:ln>
          </p:spPr>
          <p:txBody>
            <a:bodyPr/>
            <a:lstStyle/>
            <a:p>
              <a:endParaRPr lang="zh-CN" altLang="en-US"/>
            </a:p>
          </p:txBody>
        </p:sp>
        <p:sp>
          <p:nvSpPr>
            <p:cNvPr id="81990" name="Line 178"/>
            <p:cNvSpPr>
              <a:spLocks noChangeShapeType="1"/>
            </p:cNvSpPr>
            <p:nvPr/>
          </p:nvSpPr>
          <p:spPr bwMode="auto">
            <a:xfrm>
              <a:off x="1863" y="1534"/>
              <a:ext cx="497" cy="0"/>
            </a:xfrm>
            <a:prstGeom prst="line">
              <a:avLst/>
            </a:prstGeom>
            <a:noFill/>
            <a:ln w="9525">
              <a:solidFill>
                <a:srgbClr val="000000"/>
              </a:solidFill>
              <a:round/>
              <a:headEnd/>
              <a:tailEnd/>
            </a:ln>
          </p:spPr>
          <p:txBody>
            <a:bodyPr/>
            <a:lstStyle/>
            <a:p>
              <a:endParaRPr lang="zh-CN" altLang="en-US"/>
            </a:p>
          </p:txBody>
        </p:sp>
        <p:sp>
          <p:nvSpPr>
            <p:cNvPr id="81991" name="Line 179"/>
            <p:cNvSpPr>
              <a:spLocks noChangeShapeType="1"/>
            </p:cNvSpPr>
            <p:nvPr/>
          </p:nvSpPr>
          <p:spPr bwMode="auto">
            <a:xfrm>
              <a:off x="2360" y="1534"/>
              <a:ext cx="0" cy="766"/>
            </a:xfrm>
            <a:prstGeom prst="line">
              <a:avLst/>
            </a:prstGeom>
            <a:noFill/>
            <a:ln w="9525">
              <a:solidFill>
                <a:srgbClr val="000000"/>
              </a:solidFill>
              <a:round/>
              <a:headEnd/>
              <a:tailEnd/>
            </a:ln>
          </p:spPr>
          <p:txBody>
            <a:bodyPr/>
            <a:lstStyle/>
            <a:p>
              <a:endParaRPr lang="zh-CN" altLang="en-US"/>
            </a:p>
          </p:txBody>
        </p:sp>
        <p:sp>
          <p:nvSpPr>
            <p:cNvPr id="81992" name="Line 180"/>
            <p:cNvSpPr>
              <a:spLocks noChangeShapeType="1"/>
            </p:cNvSpPr>
            <p:nvPr/>
          </p:nvSpPr>
          <p:spPr bwMode="auto">
            <a:xfrm>
              <a:off x="869" y="2300"/>
              <a:ext cx="1491" cy="0"/>
            </a:xfrm>
            <a:prstGeom prst="line">
              <a:avLst/>
            </a:prstGeom>
            <a:noFill/>
            <a:ln w="9525">
              <a:solidFill>
                <a:srgbClr val="000000"/>
              </a:solidFill>
              <a:round/>
              <a:headEnd/>
              <a:tailEnd/>
            </a:ln>
          </p:spPr>
          <p:txBody>
            <a:bodyPr/>
            <a:lstStyle/>
            <a:p>
              <a:endParaRPr lang="zh-CN" altLang="en-US"/>
            </a:p>
          </p:txBody>
        </p:sp>
        <p:sp>
          <p:nvSpPr>
            <p:cNvPr id="81993" name="Line 181"/>
            <p:cNvSpPr>
              <a:spLocks noChangeShapeType="1"/>
            </p:cNvSpPr>
            <p:nvPr/>
          </p:nvSpPr>
          <p:spPr bwMode="auto">
            <a:xfrm>
              <a:off x="869" y="2300"/>
              <a:ext cx="0" cy="766"/>
            </a:xfrm>
            <a:prstGeom prst="line">
              <a:avLst/>
            </a:prstGeom>
            <a:noFill/>
            <a:ln w="9525">
              <a:solidFill>
                <a:srgbClr val="000000"/>
              </a:solidFill>
              <a:round/>
              <a:headEnd/>
              <a:tailEnd/>
            </a:ln>
          </p:spPr>
          <p:txBody>
            <a:bodyPr/>
            <a:lstStyle/>
            <a:p>
              <a:endParaRPr lang="zh-CN" altLang="en-US"/>
            </a:p>
          </p:txBody>
        </p:sp>
        <p:sp>
          <p:nvSpPr>
            <p:cNvPr id="81994" name="Line 182"/>
            <p:cNvSpPr>
              <a:spLocks noChangeShapeType="1"/>
            </p:cNvSpPr>
            <p:nvPr/>
          </p:nvSpPr>
          <p:spPr bwMode="auto">
            <a:xfrm>
              <a:off x="869" y="3066"/>
              <a:ext cx="249" cy="70"/>
            </a:xfrm>
            <a:prstGeom prst="line">
              <a:avLst/>
            </a:prstGeom>
            <a:noFill/>
            <a:ln w="9525">
              <a:solidFill>
                <a:srgbClr val="000000"/>
              </a:solidFill>
              <a:round/>
              <a:headEnd/>
              <a:tailEnd type="triangle" w="med" len="med"/>
            </a:ln>
          </p:spPr>
          <p:txBody>
            <a:bodyPr/>
            <a:lstStyle/>
            <a:p>
              <a:endParaRPr lang="zh-CN" altLang="en-US"/>
            </a:p>
          </p:txBody>
        </p:sp>
        <p:sp>
          <p:nvSpPr>
            <p:cNvPr id="81995" name="Line 183"/>
            <p:cNvSpPr>
              <a:spLocks noChangeShapeType="1"/>
            </p:cNvSpPr>
            <p:nvPr/>
          </p:nvSpPr>
          <p:spPr bwMode="auto">
            <a:xfrm>
              <a:off x="1863" y="3414"/>
              <a:ext cx="745" cy="0"/>
            </a:xfrm>
            <a:prstGeom prst="line">
              <a:avLst/>
            </a:prstGeom>
            <a:noFill/>
            <a:ln w="9525">
              <a:solidFill>
                <a:srgbClr val="000000"/>
              </a:solidFill>
              <a:round/>
              <a:headEnd/>
              <a:tailEnd/>
            </a:ln>
          </p:spPr>
          <p:txBody>
            <a:bodyPr/>
            <a:lstStyle/>
            <a:p>
              <a:endParaRPr lang="zh-CN" altLang="en-US"/>
            </a:p>
          </p:txBody>
        </p:sp>
        <p:sp>
          <p:nvSpPr>
            <p:cNvPr id="81996" name="Line 184"/>
            <p:cNvSpPr>
              <a:spLocks noChangeShapeType="1"/>
            </p:cNvSpPr>
            <p:nvPr/>
          </p:nvSpPr>
          <p:spPr bwMode="auto">
            <a:xfrm flipV="1">
              <a:off x="2608" y="3136"/>
              <a:ext cx="373" cy="278"/>
            </a:xfrm>
            <a:prstGeom prst="line">
              <a:avLst/>
            </a:prstGeom>
            <a:noFill/>
            <a:ln w="9525">
              <a:solidFill>
                <a:srgbClr val="000000"/>
              </a:solidFill>
              <a:round/>
              <a:headEnd/>
              <a:tailEnd type="triangle" w="med" len="med"/>
            </a:ln>
          </p:spPr>
          <p:txBody>
            <a:bodyPr/>
            <a:lstStyle/>
            <a:p>
              <a:endParaRPr lang="zh-CN" altLang="en-US"/>
            </a:p>
          </p:txBody>
        </p:sp>
        <p:sp>
          <p:nvSpPr>
            <p:cNvPr id="81997" name="Text Box 185"/>
            <p:cNvSpPr txBox="1">
              <a:spLocks noChangeArrowheads="1"/>
            </p:cNvSpPr>
            <p:nvPr/>
          </p:nvSpPr>
          <p:spPr bwMode="auto">
            <a:xfrm>
              <a:off x="1490" y="4041"/>
              <a:ext cx="2857" cy="279"/>
            </a:xfrm>
            <a:prstGeom prst="rect">
              <a:avLst/>
            </a:prstGeom>
            <a:solidFill>
              <a:srgbClr val="FFFFFF"/>
            </a:solidFill>
            <a:ln w="9525">
              <a:noFill/>
              <a:miter lim="800000"/>
              <a:headEnd/>
              <a:tailEnd/>
            </a:ln>
          </p:spPr>
          <p:txBody>
            <a:bodyPr/>
            <a:lstStyle/>
            <a:p>
              <a:pPr algn="just"/>
              <a:r>
                <a:rPr lang="en-US" altLang="zh-CN" sz="1000">
                  <a:ea typeface="宋体" pitchFamily="2" charset="-122"/>
                </a:rPr>
                <a:t>                              </a:t>
              </a:r>
              <a:r>
                <a:rPr lang="zh-CN" altLang="en-US">
                  <a:ea typeface="宋体" pitchFamily="2" charset="-122"/>
                </a:rPr>
                <a:t>使用同一位移指针的文件共享</a:t>
              </a:r>
            </a:p>
          </p:txBody>
        </p:sp>
        <p:sp>
          <p:nvSpPr>
            <p:cNvPr id="81998" name="Line 186"/>
            <p:cNvSpPr>
              <a:spLocks noChangeShapeType="1"/>
            </p:cNvSpPr>
            <p:nvPr/>
          </p:nvSpPr>
          <p:spPr bwMode="auto">
            <a:xfrm>
              <a:off x="1242" y="2021"/>
              <a:ext cx="869" cy="0"/>
            </a:xfrm>
            <a:prstGeom prst="line">
              <a:avLst/>
            </a:prstGeom>
            <a:noFill/>
            <a:ln w="9525">
              <a:solidFill>
                <a:srgbClr val="000000"/>
              </a:solidFill>
              <a:round/>
              <a:headEnd/>
              <a:tailEnd/>
            </a:ln>
          </p:spPr>
          <p:txBody>
            <a:bodyPr/>
            <a:lstStyle/>
            <a:p>
              <a:endParaRPr lang="zh-CN" altLang="en-US"/>
            </a:p>
          </p:txBody>
        </p:sp>
        <p:sp>
          <p:nvSpPr>
            <p:cNvPr id="81999" name="Line 187"/>
            <p:cNvSpPr>
              <a:spLocks noChangeShapeType="1"/>
            </p:cNvSpPr>
            <p:nvPr/>
          </p:nvSpPr>
          <p:spPr bwMode="auto">
            <a:xfrm>
              <a:off x="1242" y="1046"/>
              <a:ext cx="869" cy="0"/>
            </a:xfrm>
            <a:prstGeom prst="line">
              <a:avLst/>
            </a:prstGeom>
            <a:noFill/>
            <a:ln w="9525">
              <a:solidFill>
                <a:srgbClr val="000000"/>
              </a:solidFill>
              <a:round/>
              <a:headEnd/>
              <a:tailEnd/>
            </a:ln>
          </p:spPr>
          <p:txBody>
            <a:bodyPr/>
            <a:lstStyle/>
            <a:p>
              <a:endParaRPr lang="zh-CN" altLang="en-US"/>
            </a:p>
          </p:txBody>
        </p:sp>
        <p:sp>
          <p:nvSpPr>
            <p:cNvPr id="82000" name="Line 188"/>
            <p:cNvSpPr>
              <a:spLocks noChangeShapeType="1"/>
            </p:cNvSpPr>
            <p:nvPr/>
          </p:nvSpPr>
          <p:spPr bwMode="auto">
            <a:xfrm>
              <a:off x="2981" y="2021"/>
              <a:ext cx="869" cy="0"/>
            </a:xfrm>
            <a:prstGeom prst="line">
              <a:avLst/>
            </a:prstGeom>
            <a:noFill/>
            <a:ln w="9525">
              <a:solidFill>
                <a:srgbClr val="000000"/>
              </a:solidFill>
              <a:round/>
              <a:headEnd/>
              <a:tailEnd/>
            </a:ln>
          </p:spPr>
          <p:txBody>
            <a:bodyPr/>
            <a:lstStyle/>
            <a:p>
              <a:endParaRPr lang="zh-CN" altLang="en-US"/>
            </a:p>
          </p:txBody>
        </p:sp>
        <p:sp>
          <p:nvSpPr>
            <p:cNvPr id="82001" name="Line 189"/>
            <p:cNvSpPr>
              <a:spLocks noChangeShapeType="1"/>
            </p:cNvSpPr>
            <p:nvPr/>
          </p:nvSpPr>
          <p:spPr bwMode="auto">
            <a:xfrm>
              <a:off x="2981" y="1046"/>
              <a:ext cx="869" cy="0"/>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idx="4294967295"/>
          </p:nvPr>
        </p:nvSpPr>
        <p:spPr>
          <a:xfrm>
            <a:off x="1115616" y="188640"/>
            <a:ext cx="8229601" cy="1143000"/>
          </a:xfrm>
        </p:spPr>
        <p:txBody>
          <a:bodyPr lIns="45720" tIns="0" rIns="45720" bIns="0" anchor="b">
            <a:normAutofit/>
          </a:bodyPr>
          <a:lstStyle/>
          <a:p>
            <a:pPr algn="l" eaLnBrk="1" fontAlgn="auto" hangingPunct="1">
              <a:spcAft>
                <a:spcPts val="0"/>
              </a:spcAft>
              <a:defRPr/>
            </a:pPr>
            <a:r>
              <a:rPr kumimoji="0" lang="zh-CN" altLang="en-US" sz="5000" b="1" kern="1200" cap="all" dirty="0" smtClean="0">
                <a:ln w="500">
                  <a:solidFill>
                    <a:schemeClr val="tx2">
                      <a:shade val="20000"/>
                      <a:satMod val="120000"/>
                    </a:schemeClr>
                  </a:solidFill>
                </a:ln>
                <a:solidFill>
                  <a:srgbClr val="FF0000"/>
                </a:solidFill>
              </a:rPr>
              <a:t>虚存抽象</a:t>
            </a:r>
            <a:endParaRPr kumimoji="0" lang="zh-CN" altLang="en-US" sz="5000" b="1" kern="12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grpSp>
        <p:nvGrpSpPr>
          <p:cNvPr id="10243" name="Group 10"/>
          <p:cNvGrpSpPr>
            <a:grpSpLocks/>
          </p:cNvGrpSpPr>
          <p:nvPr/>
        </p:nvGrpSpPr>
        <p:grpSpPr bwMode="auto">
          <a:xfrm>
            <a:off x="1476375" y="1989138"/>
            <a:ext cx="2808288" cy="3384550"/>
            <a:chOff x="3405" y="1147"/>
            <a:chExt cx="2868" cy="2880"/>
          </a:xfrm>
        </p:grpSpPr>
        <p:sp>
          <p:nvSpPr>
            <p:cNvPr id="11" name="Text Box 11"/>
            <p:cNvSpPr txBox="1">
              <a:spLocks noChangeArrowheads="1"/>
            </p:cNvSpPr>
            <p:nvPr/>
          </p:nvSpPr>
          <p:spPr bwMode="auto">
            <a:xfrm>
              <a:off x="3405" y="1147"/>
              <a:ext cx="2868" cy="2880"/>
            </a:xfrm>
            <a:prstGeom prst="rect">
              <a:avLst/>
            </a:prstGeom>
            <a:solidFill>
              <a:srgbClr val="CCFF99"/>
            </a:solidFill>
            <a:ln w="9525">
              <a:solidFill>
                <a:srgbClr val="000000"/>
              </a:solidFill>
              <a:miter lim="800000"/>
              <a:headEnd/>
              <a:tailEnd/>
            </a:ln>
            <a:effectLst>
              <a:outerShdw blurRad="50800" dist="38100" dir="18900000" algn="bl" rotWithShape="0">
                <a:prstClr val="black">
                  <a:alpha val="40000"/>
                </a:prstClr>
              </a:outerShdw>
            </a:effectLst>
          </p:spPr>
          <p:txBody>
            <a:bodyPr/>
            <a:lstStyle/>
            <a:p>
              <a:pPr algn="just">
                <a:lnSpc>
                  <a:spcPts val="1500"/>
                </a:lnSpc>
                <a:spcAft>
                  <a:spcPts val="1200"/>
                </a:spcAft>
                <a:defRPr/>
              </a:pPr>
              <a:r>
                <a:rPr lang="en-US" altLang="zh-CN" sz="1000" spc="-100" dirty="0">
                  <a:latin typeface="Calibri" pitchFamily="34" charset="0"/>
                </a:rPr>
                <a:t>             </a:t>
              </a:r>
              <a:r>
                <a:rPr lang="zh-CN" altLang="en-US" sz="1800" b="1" spc="-100" dirty="0">
                  <a:latin typeface="Calibri" pitchFamily="34" charset="0"/>
                </a:rPr>
                <a:t>虚 存</a:t>
              </a:r>
              <a:r>
                <a:rPr lang="en-US" altLang="zh-CN" sz="1800" b="1" spc="-100" dirty="0">
                  <a:latin typeface="Calibri" pitchFamily="34" charset="0"/>
                </a:rPr>
                <a:t>(virtual  memory) </a:t>
              </a:r>
            </a:p>
            <a:p>
              <a:pPr algn="just">
                <a:lnSpc>
                  <a:spcPts val="1500"/>
                </a:lnSpc>
                <a:spcAft>
                  <a:spcPts val="1200"/>
                </a:spcAft>
                <a:defRPr/>
              </a:pPr>
              <a:r>
                <a:rPr lang="zh-CN" altLang="en-US" sz="1800" b="1" spc="-100" dirty="0">
                  <a:latin typeface="Calibri" pitchFamily="34" charset="0"/>
                </a:rPr>
                <a:t>（虚存是内存的一种抽象）</a:t>
              </a:r>
              <a:endParaRPr lang="en-US" altLang="zh-CN" sz="1800" b="1" spc="-100" dirty="0">
                <a:latin typeface="Calibri" pitchFamily="34" charset="0"/>
              </a:endParaRPr>
            </a:p>
            <a:p>
              <a:pPr algn="just">
                <a:lnSpc>
                  <a:spcPts val="1000"/>
                </a:lnSpc>
                <a:spcAft>
                  <a:spcPts val="1200"/>
                </a:spcAft>
                <a:defRPr/>
              </a:pPr>
              <a:r>
                <a:rPr lang="zh-CN" altLang="en-US" sz="1100" dirty="0">
                  <a:latin typeface="Calibri" pitchFamily="34" charset="0"/>
                </a:rPr>
                <a:t>用户：运行应用程序，使用逻辑地址</a:t>
              </a:r>
              <a:endParaRPr lang="en-US" altLang="zh-CN" sz="1100" dirty="0">
                <a:latin typeface="Calibri" pitchFamily="34" charset="0"/>
              </a:endParaRPr>
            </a:p>
            <a:p>
              <a:pPr algn="just">
                <a:lnSpc>
                  <a:spcPts val="1000"/>
                </a:lnSpc>
                <a:spcAft>
                  <a:spcPts val="1550"/>
                </a:spcAft>
                <a:defRPr/>
              </a:pPr>
              <a:r>
                <a:rPr lang="en-US" altLang="zh-CN" sz="1100" b="1" dirty="0">
                  <a:latin typeface="Calibri" pitchFamily="34" charset="0"/>
                </a:rPr>
                <a:t>        </a:t>
              </a:r>
            </a:p>
            <a:p>
              <a:pPr algn="just">
                <a:lnSpc>
                  <a:spcPts val="1000"/>
                </a:lnSpc>
                <a:spcAft>
                  <a:spcPts val="1550"/>
                </a:spcAft>
                <a:defRPr/>
              </a:pPr>
              <a:r>
                <a:rPr lang="en-US" altLang="zh-CN" sz="1100" b="1" dirty="0">
                  <a:latin typeface="Calibri" pitchFamily="34" charset="0"/>
                </a:rPr>
                <a:t>         </a:t>
              </a:r>
              <a:r>
                <a:rPr lang="zh-CN" altLang="en-US" sz="1100" b="1" dirty="0">
                  <a:latin typeface="Calibri" pitchFamily="34" charset="0"/>
                </a:rPr>
                <a:t>虚拟机界面 </a:t>
              </a:r>
              <a:r>
                <a:rPr lang="en-US" altLang="zh-CN" sz="1100" b="1" dirty="0">
                  <a:latin typeface="Calibri" pitchFamily="34" charset="0"/>
                </a:rPr>
                <a:t>            </a:t>
              </a:r>
              <a:r>
                <a:rPr lang="zh-CN" altLang="en-US" sz="1100" dirty="0">
                  <a:latin typeface="Calibri" pitchFamily="34" charset="0"/>
                </a:rPr>
                <a:t>虚拟地址</a:t>
              </a:r>
            </a:p>
            <a:p>
              <a:pPr algn="just">
                <a:lnSpc>
                  <a:spcPts val="1000"/>
                </a:lnSpc>
                <a:defRPr/>
              </a:pPr>
              <a:r>
                <a:rPr lang="en-US" altLang="zh-CN" sz="1100" dirty="0">
                  <a:latin typeface="Calibri" pitchFamily="34" charset="0"/>
                </a:rPr>
                <a:t>OS:</a:t>
              </a:r>
              <a:r>
                <a:rPr lang="zh-CN" altLang="en-US" sz="1100" dirty="0">
                  <a:latin typeface="Calibri" pitchFamily="34" charset="0"/>
                </a:rPr>
                <a:t>虚存及其管理</a:t>
              </a:r>
            </a:p>
            <a:p>
              <a:pPr algn="just">
                <a:lnSpc>
                  <a:spcPts val="1000"/>
                </a:lnSpc>
                <a:defRPr/>
              </a:pPr>
              <a:endParaRPr lang="en-US" altLang="zh-CN" sz="1100" b="1" dirty="0">
                <a:latin typeface="Calibri" pitchFamily="34" charset="0"/>
              </a:endParaRPr>
            </a:p>
            <a:p>
              <a:pPr algn="just">
                <a:lnSpc>
                  <a:spcPts val="1000"/>
                </a:lnSpc>
                <a:defRPr/>
              </a:pPr>
              <a:r>
                <a:rPr lang="zh-CN" altLang="en-US" sz="1100" b="1" dirty="0">
                  <a:latin typeface="Calibri" pitchFamily="34" charset="0"/>
                </a:rPr>
                <a:t>          </a:t>
              </a:r>
              <a:endParaRPr lang="en-US" altLang="zh-CN" sz="1100" b="1" dirty="0">
                <a:latin typeface="Calibri" pitchFamily="34" charset="0"/>
              </a:endParaRPr>
            </a:p>
            <a:p>
              <a:pPr algn="just">
                <a:lnSpc>
                  <a:spcPts val="1000"/>
                </a:lnSpc>
                <a:defRPr/>
              </a:pPr>
              <a:r>
                <a:rPr lang="en-US" altLang="zh-CN" sz="1100" b="1" dirty="0">
                  <a:latin typeface="Calibri" pitchFamily="34" charset="0"/>
                </a:rPr>
                <a:t>         </a:t>
              </a:r>
              <a:r>
                <a:rPr lang="zh-CN" altLang="en-US" sz="1100" b="1" dirty="0">
                  <a:latin typeface="Calibri" pitchFamily="34" charset="0"/>
                </a:rPr>
                <a:t>物理机界面</a:t>
              </a:r>
              <a:r>
                <a:rPr lang="zh-CN" altLang="en-US" sz="1100" dirty="0">
                  <a:latin typeface="Calibri" pitchFamily="34" charset="0"/>
                </a:rPr>
                <a:t> </a:t>
              </a:r>
              <a:r>
                <a:rPr lang="en-US" altLang="zh-CN" sz="1100" b="1" dirty="0">
                  <a:latin typeface="Calibri" pitchFamily="34" charset="0"/>
                </a:rPr>
                <a:t>          </a:t>
              </a:r>
              <a:r>
                <a:rPr lang="zh-CN" altLang="en-US" sz="1100" dirty="0">
                  <a:latin typeface="Calibri" pitchFamily="34" charset="0"/>
                </a:rPr>
                <a:t>物理地址</a:t>
              </a:r>
            </a:p>
            <a:p>
              <a:pPr algn="just">
                <a:defRPr/>
              </a:pPr>
              <a:endParaRPr lang="en-US" altLang="zh-CN" sz="1100" dirty="0">
                <a:latin typeface="Calibri" pitchFamily="34" charset="0"/>
              </a:endParaRPr>
            </a:p>
            <a:p>
              <a:pPr algn="just">
                <a:defRPr/>
              </a:pPr>
              <a:endParaRPr lang="en-US" altLang="zh-CN" sz="1100" dirty="0">
                <a:latin typeface="Calibri" pitchFamily="34" charset="0"/>
              </a:endParaRPr>
            </a:p>
            <a:p>
              <a:pPr algn="just">
                <a:defRPr/>
              </a:pPr>
              <a:r>
                <a:rPr lang="zh-CN" altLang="en-US" sz="1100" dirty="0">
                  <a:latin typeface="Calibri" pitchFamily="34" charset="0"/>
                </a:rPr>
                <a:t>硬件</a:t>
              </a:r>
              <a:r>
                <a:rPr lang="en-US" altLang="zh-CN" sz="1100" dirty="0">
                  <a:latin typeface="Calibri" pitchFamily="34" charset="0"/>
                </a:rPr>
                <a:t>:</a:t>
              </a:r>
              <a:r>
                <a:rPr lang="zh-CN" altLang="en-US" sz="1100" dirty="0">
                  <a:latin typeface="Calibri" pitchFamily="34" charset="0"/>
                </a:rPr>
                <a:t>主存</a:t>
              </a:r>
              <a:r>
                <a:rPr lang="en-US" altLang="zh-CN" sz="1100" dirty="0">
                  <a:latin typeface="Calibri" pitchFamily="34" charset="0"/>
                </a:rPr>
                <a:t>+</a:t>
              </a:r>
              <a:r>
                <a:rPr lang="zh-CN" altLang="en-US" sz="1100" dirty="0">
                  <a:latin typeface="Calibri" pitchFamily="34" charset="0"/>
                </a:rPr>
                <a:t>辅存</a:t>
              </a:r>
            </a:p>
          </p:txBody>
        </p:sp>
        <p:cxnSp>
          <p:nvCxnSpPr>
            <p:cNvPr id="10246" name="AutoShape 12"/>
            <p:cNvCxnSpPr>
              <a:cxnSpLocks noChangeShapeType="1"/>
            </p:cNvCxnSpPr>
            <p:nvPr/>
          </p:nvCxnSpPr>
          <p:spPr bwMode="auto">
            <a:xfrm>
              <a:off x="3452" y="2310"/>
              <a:ext cx="263" cy="1"/>
            </a:xfrm>
            <a:prstGeom prst="straightConnector1">
              <a:avLst/>
            </a:prstGeom>
            <a:noFill/>
            <a:ln w="28575">
              <a:solidFill>
                <a:srgbClr val="000000"/>
              </a:solidFill>
              <a:round/>
              <a:headEnd/>
              <a:tailEnd/>
            </a:ln>
          </p:spPr>
        </p:cxnSp>
        <p:cxnSp>
          <p:nvCxnSpPr>
            <p:cNvPr id="10247" name="AutoShape 13"/>
            <p:cNvCxnSpPr>
              <a:cxnSpLocks noChangeShapeType="1"/>
            </p:cNvCxnSpPr>
            <p:nvPr/>
          </p:nvCxnSpPr>
          <p:spPr bwMode="auto">
            <a:xfrm>
              <a:off x="4539" y="2310"/>
              <a:ext cx="263" cy="1"/>
            </a:xfrm>
            <a:prstGeom prst="straightConnector1">
              <a:avLst/>
            </a:prstGeom>
            <a:noFill/>
            <a:ln w="28575">
              <a:solidFill>
                <a:srgbClr val="000000"/>
              </a:solidFill>
              <a:round/>
              <a:headEnd/>
              <a:tailEnd/>
            </a:ln>
          </p:spPr>
        </p:cxnSp>
        <p:cxnSp>
          <p:nvCxnSpPr>
            <p:cNvPr id="10248" name="AutoShape 14"/>
            <p:cNvCxnSpPr>
              <a:cxnSpLocks noChangeShapeType="1"/>
            </p:cNvCxnSpPr>
            <p:nvPr/>
          </p:nvCxnSpPr>
          <p:spPr bwMode="auto">
            <a:xfrm>
              <a:off x="3456" y="2898"/>
              <a:ext cx="263" cy="1"/>
            </a:xfrm>
            <a:prstGeom prst="straightConnector1">
              <a:avLst/>
            </a:prstGeom>
            <a:noFill/>
            <a:ln w="28575">
              <a:solidFill>
                <a:srgbClr val="000000"/>
              </a:solidFill>
              <a:round/>
              <a:headEnd/>
              <a:tailEnd/>
            </a:ln>
          </p:spPr>
        </p:cxnSp>
        <p:cxnSp>
          <p:nvCxnSpPr>
            <p:cNvPr id="10249" name="AutoShape 15"/>
            <p:cNvCxnSpPr>
              <a:cxnSpLocks noChangeShapeType="1"/>
            </p:cNvCxnSpPr>
            <p:nvPr/>
          </p:nvCxnSpPr>
          <p:spPr bwMode="auto">
            <a:xfrm>
              <a:off x="4539" y="2923"/>
              <a:ext cx="263" cy="1"/>
            </a:xfrm>
            <a:prstGeom prst="straightConnector1">
              <a:avLst/>
            </a:prstGeom>
            <a:noFill/>
            <a:ln w="28575">
              <a:solidFill>
                <a:srgbClr val="000000"/>
              </a:solidFill>
              <a:round/>
              <a:headEnd/>
              <a:tailEnd/>
            </a:ln>
          </p:spPr>
        </p:cxnSp>
      </p:grpSp>
      <p:sp>
        <p:nvSpPr>
          <p:cNvPr id="23" name="Text Box 17"/>
          <p:cNvSpPr txBox="1">
            <a:spLocks noChangeArrowheads="1"/>
          </p:cNvSpPr>
          <p:nvPr/>
        </p:nvSpPr>
        <p:spPr bwMode="auto">
          <a:xfrm>
            <a:off x="4859338" y="1989138"/>
            <a:ext cx="2716212" cy="3384550"/>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lgn="just">
              <a:defRPr/>
            </a:pPr>
            <a:r>
              <a:rPr lang="zh-CN" altLang="zh-CN" sz="1800">
                <a:latin typeface="Calibri" pitchFamily="34" charset="0"/>
                <a:ea typeface="Microsoft JhengHei" charset="-120"/>
              </a:rPr>
              <a:t>虚存抽象的效果是给用户造成假象，感觉独占了一个连续地址空间，编写应用程序的长度不受物理内存大小限制。虚存是通过结合对内存和外存的管理来实现的，把一个进程的虚存中的内容存储在磁盘上，用内存作为磁盘的高速缓存，以此为用户提供比物理内存空间大得多的虚拟内存空间。 </a:t>
            </a:r>
          </a:p>
          <a:p>
            <a:pPr algn="just">
              <a:defRPr/>
            </a:pPr>
            <a:endParaRPr lang="zh-CN" altLang="zh-CN" sz="1800">
              <a:latin typeface="Calibri" pitchFamily="34" charset="0"/>
              <a:ea typeface="Microsoft JhengHei" charset="-120"/>
            </a:endParaRPr>
          </a:p>
        </p:txBody>
      </p:sp>
    </p:spTree>
  </p:cSld>
  <p:clrMapOvr>
    <a:masterClrMapping/>
  </p:clrMapOvr>
  <p:transition spd="med">
    <p:wedg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981200" y="457200"/>
            <a:ext cx="4724400" cy="1219200"/>
          </a:xfrm>
        </p:spPr>
        <p:txBody>
          <a:bodyPr/>
          <a:lstStyle/>
          <a:p>
            <a:pPr eaLnBrk="1" hangingPunct="1"/>
            <a:r>
              <a:rPr lang="en-US" altLang="zh-CN" sz="4800" dirty="0" smtClean="0">
                <a:latin typeface="仿宋_GB2312" pitchFamily="49" charset="-122"/>
                <a:ea typeface="仿宋_GB2312" pitchFamily="49" charset="-122"/>
              </a:rPr>
              <a:t>  </a:t>
            </a:r>
            <a:r>
              <a:rPr lang="zh-CN" altLang="en-US" sz="4800" dirty="0" smtClean="0">
                <a:solidFill>
                  <a:srgbClr val="FF0000"/>
                </a:solidFill>
                <a:latin typeface="仿宋_GB2312" pitchFamily="49" charset="-122"/>
                <a:ea typeface="仿宋_GB2312" pitchFamily="49" charset="-122"/>
              </a:rPr>
              <a:t>文件管理</a:t>
            </a:r>
            <a:r>
              <a:rPr lang="en-US" altLang="zh-CN" sz="4800" dirty="0" smtClean="0">
                <a:solidFill>
                  <a:srgbClr val="FF0000"/>
                </a:solidFill>
                <a:latin typeface="仿宋_GB2312" pitchFamily="49" charset="-122"/>
                <a:ea typeface="仿宋_GB2312" pitchFamily="49" charset="-122"/>
              </a:rPr>
              <a:t>(8)</a:t>
            </a:r>
            <a:br>
              <a:rPr lang="en-US" altLang="zh-CN" sz="4800" dirty="0" smtClean="0">
                <a:solidFill>
                  <a:srgbClr val="FF0000"/>
                </a:solidFill>
                <a:latin typeface="仿宋_GB2312" pitchFamily="49" charset="-122"/>
                <a:ea typeface="仿宋_GB2312" pitchFamily="49" charset="-122"/>
              </a:rPr>
            </a:br>
            <a:endParaRPr lang="en-US" altLang="zh-CN" sz="4800" dirty="0" smtClean="0">
              <a:solidFill>
                <a:srgbClr val="FF0000"/>
              </a:solidFill>
              <a:latin typeface="仿宋_GB2312" pitchFamily="49" charset="-122"/>
              <a:ea typeface="仿宋_GB2312" pitchFamily="49" charset="-122"/>
            </a:endParaRPr>
          </a:p>
        </p:txBody>
      </p:sp>
      <p:sp>
        <p:nvSpPr>
          <p:cNvPr id="82947"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grpSp>
        <p:nvGrpSpPr>
          <p:cNvPr id="82948" name="Group 144"/>
          <p:cNvGrpSpPr>
            <a:grpSpLocks/>
          </p:cNvGrpSpPr>
          <p:nvPr/>
        </p:nvGrpSpPr>
        <p:grpSpPr bwMode="auto">
          <a:xfrm>
            <a:off x="5972175" y="3336925"/>
            <a:ext cx="3171825" cy="2079625"/>
            <a:chOff x="5580" y="5028"/>
            <a:chExt cx="3060" cy="3276"/>
          </a:xfrm>
        </p:grpSpPr>
        <p:sp>
          <p:nvSpPr>
            <p:cNvPr id="83049" name="Text Box 145"/>
            <p:cNvSpPr txBox="1">
              <a:spLocks noChangeArrowheads="1"/>
            </p:cNvSpPr>
            <p:nvPr/>
          </p:nvSpPr>
          <p:spPr bwMode="auto">
            <a:xfrm>
              <a:off x="5580" y="5028"/>
              <a:ext cx="1800" cy="468"/>
            </a:xfrm>
            <a:prstGeom prst="rect">
              <a:avLst/>
            </a:prstGeom>
            <a:solidFill>
              <a:srgbClr val="FFFFFF"/>
            </a:solidFill>
            <a:ln w="9525">
              <a:noFill/>
              <a:miter lim="800000"/>
              <a:headEnd/>
              <a:tailEnd/>
            </a:ln>
          </p:spPr>
          <p:txBody>
            <a:bodyPr/>
            <a:lstStyle/>
            <a:p>
              <a:pPr algn="just"/>
              <a:r>
                <a:rPr lang="zh-CN" altLang="en-US" sz="1000">
                  <a:ea typeface="宋体" pitchFamily="2" charset="-122"/>
                </a:rPr>
                <a:t>活动</a:t>
              </a:r>
              <a:r>
                <a:rPr lang="en-US" altLang="zh-CN" sz="1000">
                  <a:ea typeface="宋体" pitchFamily="2" charset="-122"/>
                </a:rPr>
                <a:t>inode</a:t>
              </a:r>
              <a:r>
                <a:rPr lang="zh-CN" altLang="en-US" sz="1000">
                  <a:ea typeface="宋体" pitchFamily="2" charset="-122"/>
                </a:rPr>
                <a:t>表</a:t>
              </a:r>
              <a:endParaRPr lang="zh-CN" altLang="en-US">
                <a:ea typeface="宋体" pitchFamily="2" charset="-122"/>
              </a:endParaRPr>
            </a:p>
          </p:txBody>
        </p:sp>
        <p:sp>
          <p:nvSpPr>
            <p:cNvPr id="83050" name="Text Box 146"/>
            <p:cNvSpPr txBox="1">
              <a:spLocks noChangeArrowheads="1"/>
            </p:cNvSpPr>
            <p:nvPr/>
          </p:nvSpPr>
          <p:spPr bwMode="auto">
            <a:xfrm>
              <a:off x="5580" y="5028"/>
              <a:ext cx="1800" cy="468"/>
            </a:xfrm>
            <a:prstGeom prst="rect">
              <a:avLst/>
            </a:prstGeom>
            <a:solidFill>
              <a:srgbClr val="FFFFFF"/>
            </a:solidFill>
            <a:ln w="9525">
              <a:noFill/>
              <a:miter lim="800000"/>
              <a:headEnd/>
              <a:tailEnd/>
            </a:ln>
          </p:spPr>
          <p:txBody>
            <a:bodyPr/>
            <a:lstStyle/>
            <a:p>
              <a:pPr algn="just"/>
              <a:r>
                <a:rPr lang="zh-CN" altLang="en-US" sz="1600">
                  <a:ea typeface="宋体" pitchFamily="2" charset="-122"/>
                </a:rPr>
                <a:t>活动</a:t>
              </a:r>
              <a:r>
                <a:rPr lang="en-US" altLang="zh-CN" sz="1600">
                  <a:ea typeface="宋体" pitchFamily="2" charset="-122"/>
                </a:rPr>
                <a:t>inode</a:t>
              </a:r>
              <a:r>
                <a:rPr lang="zh-CN" altLang="en-US" sz="1600">
                  <a:ea typeface="宋体" pitchFamily="2" charset="-122"/>
                </a:rPr>
                <a:t>表</a:t>
              </a:r>
            </a:p>
          </p:txBody>
        </p:sp>
        <p:grpSp>
          <p:nvGrpSpPr>
            <p:cNvPr id="83051" name="Group 147"/>
            <p:cNvGrpSpPr>
              <a:grpSpLocks/>
            </p:cNvGrpSpPr>
            <p:nvPr/>
          </p:nvGrpSpPr>
          <p:grpSpPr bwMode="auto">
            <a:xfrm>
              <a:off x="5760" y="5340"/>
              <a:ext cx="1440" cy="2964"/>
              <a:chOff x="3240" y="1596"/>
              <a:chExt cx="1260" cy="2808"/>
            </a:xfrm>
          </p:grpSpPr>
          <p:sp>
            <p:nvSpPr>
              <p:cNvPr id="83055" name="Text Box 148"/>
              <p:cNvSpPr txBox="1">
                <a:spLocks noChangeArrowheads="1"/>
              </p:cNvSpPr>
              <p:nvPr/>
            </p:nvSpPr>
            <p:spPr bwMode="auto">
              <a:xfrm>
                <a:off x="3600" y="3624"/>
                <a:ext cx="720" cy="468"/>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56" name="Line 149"/>
              <p:cNvSpPr>
                <a:spLocks noChangeShapeType="1"/>
              </p:cNvSpPr>
              <p:nvPr/>
            </p:nvSpPr>
            <p:spPr bwMode="auto">
              <a:xfrm>
                <a:off x="3240" y="1908"/>
                <a:ext cx="0" cy="2184"/>
              </a:xfrm>
              <a:prstGeom prst="line">
                <a:avLst/>
              </a:prstGeom>
              <a:noFill/>
              <a:ln w="9525">
                <a:solidFill>
                  <a:srgbClr val="000000"/>
                </a:solidFill>
                <a:round/>
                <a:headEnd/>
                <a:tailEnd/>
              </a:ln>
            </p:spPr>
            <p:txBody>
              <a:bodyPr/>
              <a:lstStyle/>
              <a:p>
                <a:endParaRPr lang="zh-CN" altLang="en-US"/>
              </a:p>
            </p:txBody>
          </p:sp>
          <p:sp>
            <p:nvSpPr>
              <p:cNvPr id="83057" name="Line 150"/>
              <p:cNvSpPr>
                <a:spLocks noChangeShapeType="1"/>
              </p:cNvSpPr>
              <p:nvPr/>
            </p:nvSpPr>
            <p:spPr bwMode="auto">
              <a:xfrm>
                <a:off x="4500" y="1908"/>
                <a:ext cx="0" cy="2184"/>
              </a:xfrm>
              <a:prstGeom prst="line">
                <a:avLst/>
              </a:prstGeom>
              <a:noFill/>
              <a:ln w="9525">
                <a:solidFill>
                  <a:srgbClr val="000000"/>
                </a:solidFill>
                <a:round/>
                <a:headEnd/>
                <a:tailEnd/>
              </a:ln>
            </p:spPr>
            <p:txBody>
              <a:bodyPr/>
              <a:lstStyle/>
              <a:p>
                <a:endParaRPr lang="zh-CN" altLang="en-US"/>
              </a:p>
            </p:txBody>
          </p:sp>
          <p:grpSp>
            <p:nvGrpSpPr>
              <p:cNvPr id="83058" name="Group 151"/>
              <p:cNvGrpSpPr>
                <a:grpSpLocks/>
              </p:cNvGrpSpPr>
              <p:nvPr/>
            </p:nvGrpSpPr>
            <p:grpSpPr bwMode="auto">
              <a:xfrm>
                <a:off x="3240" y="1596"/>
                <a:ext cx="1260" cy="468"/>
                <a:chOff x="3240" y="1596"/>
                <a:chExt cx="1260" cy="468"/>
              </a:xfrm>
            </p:grpSpPr>
            <p:sp>
              <p:nvSpPr>
                <p:cNvPr id="83070" name="Line 152"/>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3071" name="Line 153"/>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3072" name="Line 154"/>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3073" name="Line 155"/>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3074" name="Line 156"/>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grpSp>
            <p:nvGrpSpPr>
              <p:cNvPr id="83059" name="Group 157"/>
              <p:cNvGrpSpPr>
                <a:grpSpLocks/>
              </p:cNvGrpSpPr>
              <p:nvPr/>
            </p:nvGrpSpPr>
            <p:grpSpPr bwMode="auto">
              <a:xfrm flipV="1">
                <a:off x="3240" y="3936"/>
                <a:ext cx="1260" cy="468"/>
                <a:chOff x="3240" y="1596"/>
                <a:chExt cx="1260" cy="468"/>
              </a:xfrm>
            </p:grpSpPr>
            <p:sp>
              <p:nvSpPr>
                <p:cNvPr id="83065" name="Line 158"/>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3066" name="Line 159"/>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3067" name="Line 160"/>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3068" name="Line 161"/>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3069" name="Line 162"/>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sp>
            <p:nvSpPr>
              <p:cNvPr id="83060" name="Text Box 163"/>
              <p:cNvSpPr txBox="1">
                <a:spLocks noChangeArrowheads="1"/>
              </p:cNvSpPr>
              <p:nvPr/>
            </p:nvSpPr>
            <p:spPr bwMode="auto">
              <a:xfrm>
                <a:off x="3600" y="2064"/>
                <a:ext cx="720" cy="468"/>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61" name="Line 164"/>
              <p:cNvSpPr>
                <a:spLocks noChangeShapeType="1"/>
              </p:cNvSpPr>
              <p:nvPr/>
            </p:nvSpPr>
            <p:spPr bwMode="auto">
              <a:xfrm>
                <a:off x="3240" y="2376"/>
                <a:ext cx="1260" cy="0"/>
              </a:xfrm>
              <a:prstGeom prst="line">
                <a:avLst/>
              </a:prstGeom>
              <a:noFill/>
              <a:ln w="9525">
                <a:solidFill>
                  <a:srgbClr val="000000"/>
                </a:solidFill>
                <a:round/>
                <a:headEnd/>
                <a:tailEnd/>
              </a:ln>
            </p:spPr>
            <p:txBody>
              <a:bodyPr/>
              <a:lstStyle/>
              <a:p>
                <a:endParaRPr lang="zh-CN" altLang="en-US"/>
              </a:p>
            </p:txBody>
          </p:sp>
          <p:sp>
            <p:nvSpPr>
              <p:cNvPr id="83062" name="Line 165"/>
              <p:cNvSpPr>
                <a:spLocks noChangeShapeType="1"/>
              </p:cNvSpPr>
              <p:nvPr/>
            </p:nvSpPr>
            <p:spPr bwMode="auto">
              <a:xfrm>
                <a:off x="3240" y="2688"/>
                <a:ext cx="1260" cy="0"/>
              </a:xfrm>
              <a:prstGeom prst="line">
                <a:avLst/>
              </a:prstGeom>
              <a:noFill/>
              <a:ln w="9525">
                <a:solidFill>
                  <a:srgbClr val="000000"/>
                </a:solidFill>
                <a:round/>
                <a:headEnd/>
                <a:tailEnd/>
              </a:ln>
            </p:spPr>
            <p:txBody>
              <a:bodyPr/>
              <a:lstStyle/>
              <a:p>
                <a:endParaRPr lang="zh-CN" altLang="en-US"/>
              </a:p>
            </p:txBody>
          </p:sp>
          <p:sp>
            <p:nvSpPr>
              <p:cNvPr id="83063" name="Line 166"/>
              <p:cNvSpPr>
                <a:spLocks noChangeShapeType="1"/>
              </p:cNvSpPr>
              <p:nvPr/>
            </p:nvSpPr>
            <p:spPr bwMode="auto">
              <a:xfrm>
                <a:off x="3240" y="3312"/>
                <a:ext cx="1260" cy="0"/>
              </a:xfrm>
              <a:prstGeom prst="line">
                <a:avLst/>
              </a:prstGeom>
              <a:noFill/>
              <a:ln w="9525">
                <a:solidFill>
                  <a:srgbClr val="000000"/>
                </a:solidFill>
                <a:round/>
                <a:headEnd/>
                <a:tailEnd/>
              </a:ln>
            </p:spPr>
            <p:txBody>
              <a:bodyPr/>
              <a:lstStyle/>
              <a:p>
                <a:endParaRPr lang="zh-CN" altLang="en-US"/>
              </a:p>
            </p:txBody>
          </p:sp>
          <p:sp>
            <p:nvSpPr>
              <p:cNvPr id="83064" name="Line 167"/>
              <p:cNvSpPr>
                <a:spLocks noChangeShapeType="1"/>
              </p:cNvSpPr>
              <p:nvPr/>
            </p:nvSpPr>
            <p:spPr bwMode="auto">
              <a:xfrm>
                <a:off x="3240" y="3624"/>
                <a:ext cx="1260" cy="0"/>
              </a:xfrm>
              <a:prstGeom prst="line">
                <a:avLst/>
              </a:prstGeom>
              <a:noFill/>
              <a:ln w="9525">
                <a:solidFill>
                  <a:srgbClr val="000000"/>
                </a:solidFill>
                <a:round/>
                <a:headEnd/>
                <a:tailEnd/>
              </a:ln>
            </p:spPr>
            <p:txBody>
              <a:bodyPr/>
              <a:lstStyle/>
              <a:p>
                <a:endParaRPr lang="zh-CN" altLang="en-US"/>
              </a:p>
            </p:txBody>
          </p:sp>
        </p:grpSp>
        <p:sp>
          <p:nvSpPr>
            <p:cNvPr id="83052" name="Text Box 168"/>
            <p:cNvSpPr txBox="1">
              <a:spLocks noChangeArrowheads="1"/>
            </p:cNvSpPr>
            <p:nvPr/>
          </p:nvSpPr>
          <p:spPr bwMode="auto">
            <a:xfrm>
              <a:off x="7380" y="6432"/>
              <a:ext cx="1260" cy="780"/>
            </a:xfrm>
            <a:prstGeom prst="rect">
              <a:avLst/>
            </a:prstGeom>
            <a:solidFill>
              <a:srgbClr val="FFFFFF"/>
            </a:solidFill>
            <a:ln w="9525">
              <a:noFill/>
              <a:miter lim="800000"/>
              <a:headEnd/>
              <a:tailEnd/>
            </a:ln>
          </p:spPr>
          <p:txBody>
            <a:bodyPr/>
            <a:lstStyle/>
            <a:p>
              <a:r>
                <a:rPr lang="en-US" altLang="zh-CN" sz="1600">
                  <a:ea typeface="宋体" pitchFamily="2" charset="-122"/>
                </a:rPr>
                <a:t>newfile</a:t>
              </a:r>
              <a:r>
                <a:rPr lang="zh-CN" altLang="en-US" sz="1600">
                  <a:ea typeface="宋体" pitchFamily="2" charset="-122"/>
                </a:rPr>
                <a:t>活动的</a:t>
              </a:r>
              <a:r>
                <a:rPr lang="en-US" altLang="zh-CN" sz="1600">
                  <a:ea typeface="宋体" pitchFamily="2" charset="-122"/>
                </a:rPr>
                <a:t>inode</a:t>
              </a:r>
            </a:p>
          </p:txBody>
        </p:sp>
        <p:sp>
          <p:nvSpPr>
            <p:cNvPr id="83053" name="AutoShape 169"/>
            <p:cNvSpPr>
              <a:spLocks/>
            </p:cNvSpPr>
            <p:nvPr/>
          </p:nvSpPr>
          <p:spPr bwMode="auto">
            <a:xfrm>
              <a:off x="7200" y="6432"/>
              <a:ext cx="360" cy="780"/>
            </a:xfrm>
            <a:prstGeom prst="rightBrace">
              <a:avLst>
                <a:gd name="adj1" fmla="val 18056"/>
                <a:gd name="adj2" fmla="val 50000"/>
              </a:avLst>
            </a:prstGeom>
            <a:noFill/>
            <a:ln w="9525">
              <a:solidFill>
                <a:srgbClr val="000000"/>
              </a:solidFill>
              <a:round/>
              <a:headEnd/>
              <a:tailEnd/>
            </a:ln>
          </p:spPr>
          <p:txBody>
            <a:bodyPr/>
            <a:lstStyle/>
            <a:p>
              <a:endParaRPr lang="zh-CN" altLang="en-US"/>
            </a:p>
          </p:txBody>
        </p:sp>
        <p:sp>
          <p:nvSpPr>
            <p:cNvPr id="83054" name="Text Box 170"/>
            <p:cNvSpPr txBox="1">
              <a:spLocks noChangeArrowheads="1"/>
            </p:cNvSpPr>
            <p:nvPr/>
          </p:nvSpPr>
          <p:spPr bwMode="auto">
            <a:xfrm>
              <a:off x="5940" y="6588"/>
              <a:ext cx="1260" cy="468"/>
            </a:xfrm>
            <a:prstGeom prst="rect">
              <a:avLst/>
            </a:prstGeom>
            <a:solidFill>
              <a:srgbClr val="FFFFFF"/>
            </a:solidFill>
            <a:ln w="9525">
              <a:noFill/>
              <a:miter lim="800000"/>
              <a:headEnd/>
              <a:tailEnd/>
            </a:ln>
          </p:spPr>
          <p:txBody>
            <a:bodyPr/>
            <a:lstStyle/>
            <a:p>
              <a:pPr algn="just"/>
              <a:r>
                <a:rPr lang="en-US" altLang="zh-CN" sz="1600">
                  <a:ea typeface="宋体" pitchFamily="2" charset="-122"/>
                </a:rPr>
                <a:t>i_count=2</a:t>
              </a:r>
            </a:p>
          </p:txBody>
        </p:sp>
      </p:grpSp>
      <p:grpSp>
        <p:nvGrpSpPr>
          <p:cNvPr id="82949" name="Group 243"/>
          <p:cNvGrpSpPr>
            <a:grpSpLocks/>
          </p:cNvGrpSpPr>
          <p:nvPr/>
        </p:nvGrpSpPr>
        <p:grpSpPr bwMode="auto">
          <a:xfrm>
            <a:off x="0" y="958850"/>
            <a:ext cx="8397875" cy="5891213"/>
            <a:chOff x="0" y="604"/>
            <a:chExt cx="5290" cy="3711"/>
          </a:xfrm>
        </p:grpSpPr>
        <p:sp>
          <p:nvSpPr>
            <p:cNvPr id="82950" name="Text Box 113"/>
            <p:cNvSpPr txBox="1">
              <a:spLocks noChangeArrowheads="1"/>
            </p:cNvSpPr>
            <p:nvPr/>
          </p:nvSpPr>
          <p:spPr bwMode="auto">
            <a:xfrm>
              <a:off x="940" y="1166"/>
              <a:ext cx="471" cy="187"/>
            </a:xfrm>
            <a:prstGeom prst="rect">
              <a:avLst/>
            </a:prstGeom>
            <a:solidFill>
              <a:srgbClr val="FFFFFF"/>
            </a:solidFill>
            <a:ln w="9525">
              <a:noFill/>
              <a:miter lim="800000"/>
              <a:headEnd/>
              <a:tailEnd/>
            </a:ln>
          </p:spPr>
          <p:txBody>
            <a:bodyPr/>
            <a:lstStyle/>
            <a:p>
              <a:pPr algn="just"/>
              <a:r>
                <a:rPr lang="en-US" altLang="zh-CN" sz="1600">
                  <a:ea typeface="宋体" pitchFamily="2" charset="-122"/>
                </a:rPr>
                <a:t>fda</a:t>
              </a:r>
            </a:p>
          </p:txBody>
        </p:sp>
        <p:sp>
          <p:nvSpPr>
            <p:cNvPr id="82951" name="Text Box 114"/>
            <p:cNvSpPr txBox="1">
              <a:spLocks noChangeArrowheads="1"/>
            </p:cNvSpPr>
            <p:nvPr/>
          </p:nvSpPr>
          <p:spPr bwMode="auto">
            <a:xfrm>
              <a:off x="705" y="3225"/>
              <a:ext cx="471"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fda</a:t>
              </a:r>
              <a:endParaRPr lang="en-US" altLang="zh-CN">
                <a:ea typeface="宋体" pitchFamily="2" charset="-122"/>
              </a:endParaRPr>
            </a:p>
          </p:txBody>
        </p:sp>
        <p:sp>
          <p:nvSpPr>
            <p:cNvPr id="82952" name="Text Box 115"/>
            <p:cNvSpPr txBox="1">
              <a:spLocks noChangeArrowheads="1"/>
            </p:cNvSpPr>
            <p:nvPr/>
          </p:nvSpPr>
          <p:spPr bwMode="auto">
            <a:xfrm>
              <a:off x="1528" y="1166"/>
              <a:ext cx="470" cy="187"/>
            </a:xfrm>
            <a:prstGeom prst="rect">
              <a:avLst/>
            </a:prstGeom>
            <a:solidFill>
              <a:srgbClr val="FFFFFF"/>
            </a:solidFill>
            <a:ln w="9525">
              <a:noFill/>
              <a:miter lim="800000"/>
              <a:headEnd/>
              <a:tailEnd/>
            </a:ln>
          </p:spPr>
          <p:txBody>
            <a:bodyPr/>
            <a:lstStyle/>
            <a:p>
              <a:pPr algn="just"/>
              <a:r>
                <a:rPr lang="en-US" altLang="zh-CN" sz="1600">
                  <a:ea typeface="宋体" pitchFamily="2" charset="-122"/>
                </a:rPr>
                <a:t>fpa</a:t>
              </a:r>
            </a:p>
          </p:txBody>
        </p:sp>
        <p:sp>
          <p:nvSpPr>
            <p:cNvPr id="82953" name="Text Box 116"/>
            <p:cNvSpPr txBox="1">
              <a:spLocks noChangeArrowheads="1"/>
            </p:cNvSpPr>
            <p:nvPr/>
          </p:nvSpPr>
          <p:spPr bwMode="auto">
            <a:xfrm>
              <a:off x="823" y="2539"/>
              <a:ext cx="1293" cy="312"/>
            </a:xfrm>
            <a:prstGeom prst="rect">
              <a:avLst/>
            </a:prstGeom>
            <a:solidFill>
              <a:srgbClr val="FFFFFF"/>
            </a:solidFill>
            <a:ln w="9525">
              <a:noFill/>
              <a:miter lim="800000"/>
              <a:headEnd/>
              <a:tailEnd/>
            </a:ln>
          </p:spPr>
          <p:txBody>
            <a:bodyPr/>
            <a:lstStyle/>
            <a:p>
              <a:r>
                <a:rPr lang="zh-CN" altLang="en-US" sz="1600">
                  <a:ea typeface="宋体" pitchFamily="2" charset="-122"/>
                </a:rPr>
                <a:t>进程</a:t>
              </a:r>
              <a:r>
                <a:rPr lang="en-US" altLang="zh-CN" sz="1600">
                  <a:ea typeface="宋体" pitchFamily="2" charset="-122"/>
                </a:rPr>
                <a:t>A</a:t>
              </a:r>
              <a:r>
                <a:rPr lang="zh-CN" altLang="en-US" sz="1600">
                  <a:ea typeface="宋体" pitchFamily="2" charset="-122"/>
                </a:rPr>
                <a:t>的子进程</a:t>
              </a:r>
            </a:p>
          </p:txBody>
        </p:sp>
        <p:sp>
          <p:nvSpPr>
            <p:cNvPr id="82954" name="Text Box 117"/>
            <p:cNvSpPr txBox="1">
              <a:spLocks noChangeArrowheads="1"/>
            </p:cNvSpPr>
            <p:nvPr/>
          </p:nvSpPr>
          <p:spPr bwMode="auto">
            <a:xfrm>
              <a:off x="4114" y="1041"/>
              <a:ext cx="823" cy="312"/>
            </a:xfrm>
            <a:prstGeom prst="rect">
              <a:avLst/>
            </a:prstGeom>
            <a:solidFill>
              <a:srgbClr val="FFFFFF"/>
            </a:solidFill>
            <a:ln w="9525">
              <a:noFill/>
              <a:miter lim="800000"/>
              <a:headEnd/>
              <a:tailEnd/>
            </a:ln>
          </p:spPr>
          <p:txBody>
            <a:bodyPr/>
            <a:lstStyle/>
            <a:p>
              <a:r>
                <a:rPr lang="zh-CN" altLang="en-US" sz="1000">
                  <a:ea typeface="宋体" pitchFamily="2" charset="-122"/>
                </a:rPr>
                <a:t>子进程的</a:t>
              </a:r>
              <a:r>
                <a:rPr lang="en-US" altLang="zh-CN" sz="1000">
                  <a:ea typeface="宋体" pitchFamily="2" charset="-122"/>
                </a:rPr>
                <a:t>u_ofile</a:t>
              </a:r>
              <a:endParaRPr lang="en-US" altLang="zh-CN">
                <a:ea typeface="宋体" pitchFamily="2" charset="-122"/>
              </a:endParaRPr>
            </a:p>
          </p:txBody>
        </p:sp>
        <p:sp>
          <p:nvSpPr>
            <p:cNvPr id="82955" name="Text Box 118"/>
            <p:cNvSpPr txBox="1">
              <a:spLocks noChangeArrowheads="1"/>
            </p:cNvSpPr>
            <p:nvPr/>
          </p:nvSpPr>
          <p:spPr bwMode="auto">
            <a:xfrm>
              <a:off x="3762" y="1166"/>
              <a:ext cx="352"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fd</a:t>
              </a:r>
              <a:endParaRPr lang="en-US" altLang="zh-CN">
                <a:ea typeface="宋体" pitchFamily="2" charset="-122"/>
              </a:endParaRPr>
            </a:p>
          </p:txBody>
        </p:sp>
        <p:sp>
          <p:nvSpPr>
            <p:cNvPr id="82956" name="Text Box 119"/>
            <p:cNvSpPr txBox="1">
              <a:spLocks noChangeArrowheads="1"/>
            </p:cNvSpPr>
            <p:nvPr/>
          </p:nvSpPr>
          <p:spPr bwMode="auto">
            <a:xfrm>
              <a:off x="3174" y="1478"/>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57" name="Line 120"/>
            <p:cNvSpPr>
              <a:spLocks noChangeShapeType="1"/>
            </p:cNvSpPr>
            <p:nvPr/>
          </p:nvSpPr>
          <p:spPr bwMode="auto">
            <a:xfrm>
              <a:off x="2939" y="791"/>
              <a:ext cx="0" cy="874"/>
            </a:xfrm>
            <a:prstGeom prst="line">
              <a:avLst/>
            </a:prstGeom>
            <a:noFill/>
            <a:ln w="9525">
              <a:solidFill>
                <a:srgbClr val="000000"/>
              </a:solidFill>
              <a:round/>
              <a:headEnd/>
              <a:tailEnd/>
            </a:ln>
          </p:spPr>
          <p:txBody>
            <a:bodyPr/>
            <a:lstStyle/>
            <a:p>
              <a:endParaRPr lang="zh-CN" altLang="en-US"/>
            </a:p>
          </p:txBody>
        </p:sp>
        <p:sp>
          <p:nvSpPr>
            <p:cNvPr id="82958" name="Line 121"/>
            <p:cNvSpPr>
              <a:spLocks noChangeShapeType="1"/>
            </p:cNvSpPr>
            <p:nvPr/>
          </p:nvSpPr>
          <p:spPr bwMode="auto">
            <a:xfrm>
              <a:off x="3762" y="791"/>
              <a:ext cx="0" cy="874"/>
            </a:xfrm>
            <a:prstGeom prst="line">
              <a:avLst/>
            </a:prstGeom>
            <a:noFill/>
            <a:ln w="9525">
              <a:solidFill>
                <a:srgbClr val="000000"/>
              </a:solidFill>
              <a:round/>
              <a:headEnd/>
              <a:tailEnd/>
            </a:ln>
          </p:spPr>
          <p:txBody>
            <a:bodyPr/>
            <a:lstStyle/>
            <a:p>
              <a:endParaRPr lang="zh-CN" altLang="en-US"/>
            </a:p>
          </p:txBody>
        </p:sp>
        <p:sp>
          <p:nvSpPr>
            <p:cNvPr id="82959" name="Text Box 122"/>
            <p:cNvSpPr txBox="1">
              <a:spLocks noChangeArrowheads="1"/>
            </p:cNvSpPr>
            <p:nvPr/>
          </p:nvSpPr>
          <p:spPr bwMode="auto">
            <a:xfrm>
              <a:off x="3174" y="854"/>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60" name="Line 123"/>
            <p:cNvSpPr>
              <a:spLocks noChangeShapeType="1"/>
            </p:cNvSpPr>
            <p:nvPr/>
          </p:nvSpPr>
          <p:spPr bwMode="auto">
            <a:xfrm>
              <a:off x="2939" y="978"/>
              <a:ext cx="823" cy="0"/>
            </a:xfrm>
            <a:prstGeom prst="line">
              <a:avLst/>
            </a:prstGeom>
            <a:noFill/>
            <a:ln w="9525">
              <a:solidFill>
                <a:srgbClr val="000000"/>
              </a:solidFill>
              <a:round/>
              <a:headEnd/>
              <a:tailEnd/>
            </a:ln>
          </p:spPr>
          <p:txBody>
            <a:bodyPr/>
            <a:lstStyle/>
            <a:p>
              <a:endParaRPr lang="zh-CN" altLang="en-US"/>
            </a:p>
          </p:txBody>
        </p:sp>
        <p:sp>
          <p:nvSpPr>
            <p:cNvPr id="82961" name="Line 124"/>
            <p:cNvSpPr>
              <a:spLocks noChangeShapeType="1"/>
            </p:cNvSpPr>
            <p:nvPr/>
          </p:nvSpPr>
          <p:spPr bwMode="auto">
            <a:xfrm>
              <a:off x="2939" y="1103"/>
              <a:ext cx="823" cy="0"/>
            </a:xfrm>
            <a:prstGeom prst="line">
              <a:avLst/>
            </a:prstGeom>
            <a:noFill/>
            <a:ln w="9525">
              <a:solidFill>
                <a:srgbClr val="000000"/>
              </a:solidFill>
              <a:round/>
              <a:headEnd/>
              <a:tailEnd/>
            </a:ln>
          </p:spPr>
          <p:txBody>
            <a:bodyPr/>
            <a:lstStyle/>
            <a:p>
              <a:endParaRPr lang="zh-CN" altLang="en-US"/>
            </a:p>
          </p:txBody>
        </p:sp>
        <p:sp>
          <p:nvSpPr>
            <p:cNvPr id="82962" name="Line 125"/>
            <p:cNvSpPr>
              <a:spLocks noChangeShapeType="1"/>
            </p:cNvSpPr>
            <p:nvPr/>
          </p:nvSpPr>
          <p:spPr bwMode="auto">
            <a:xfrm>
              <a:off x="2939" y="1353"/>
              <a:ext cx="823" cy="0"/>
            </a:xfrm>
            <a:prstGeom prst="line">
              <a:avLst/>
            </a:prstGeom>
            <a:noFill/>
            <a:ln w="9525">
              <a:solidFill>
                <a:srgbClr val="000000"/>
              </a:solidFill>
              <a:round/>
              <a:headEnd/>
              <a:tailEnd/>
            </a:ln>
          </p:spPr>
          <p:txBody>
            <a:bodyPr/>
            <a:lstStyle/>
            <a:p>
              <a:endParaRPr lang="zh-CN" altLang="en-US"/>
            </a:p>
          </p:txBody>
        </p:sp>
        <p:sp>
          <p:nvSpPr>
            <p:cNvPr id="82963" name="Line 126"/>
            <p:cNvSpPr>
              <a:spLocks noChangeShapeType="1"/>
            </p:cNvSpPr>
            <p:nvPr/>
          </p:nvSpPr>
          <p:spPr bwMode="auto">
            <a:xfrm>
              <a:off x="2939" y="1478"/>
              <a:ext cx="823" cy="0"/>
            </a:xfrm>
            <a:prstGeom prst="line">
              <a:avLst/>
            </a:prstGeom>
            <a:noFill/>
            <a:ln w="9525">
              <a:solidFill>
                <a:srgbClr val="000000"/>
              </a:solidFill>
              <a:round/>
              <a:headEnd/>
              <a:tailEnd/>
            </a:ln>
          </p:spPr>
          <p:txBody>
            <a:bodyPr/>
            <a:lstStyle/>
            <a:p>
              <a:endParaRPr lang="zh-CN" altLang="en-US"/>
            </a:p>
          </p:txBody>
        </p:sp>
        <p:sp>
          <p:nvSpPr>
            <p:cNvPr id="82964" name="AutoShape 127"/>
            <p:cNvSpPr>
              <a:spLocks/>
            </p:cNvSpPr>
            <p:nvPr/>
          </p:nvSpPr>
          <p:spPr bwMode="auto">
            <a:xfrm>
              <a:off x="3997" y="791"/>
              <a:ext cx="235" cy="874"/>
            </a:xfrm>
            <a:prstGeom prst="rightBrace">
              <a:avLst>
                <a:gd name="adj1" fmla="val 30993"/>
                <a:gd name="adj2" fmla="val 50000"/>
              </a:avLst>
            </a:prstGeom>
            <a:noFill/>
            <a:ln w="9525">
              <a:solidFill>
                <a:srgbClr val="000000"/>
              </a:solidFill>
              <a:round/>
              <a:headEnd/>
              <a:tailEnd/>
            </a:ln>
          </p:spPr>
          <p:txBody>
            <a:bodyPr/>
            <a:lstStyle/>
            <a:p>
              <a:endParaRPr lang="zh-CN" altLang="en-US"/>
            </a:p>
          </p:txBody>
        </p:sp>
        <p:sp>
          <p:nvSpPr>
            <p:cNvPr id="82965" name="Text Box 128"/>
            <p:cNvSpPr txBox="1">
              <a:spLocks noChangeArrowheads="1"/>
            </p:cNvSpPr>
            <p:nvPr/>
          </p:nvSpPr>
          <p:spPr bwMode="auto">
            <a:xfrm>
              <a:off x="4114" y="1041"/>
              <a:ext cx="823" cy="312"/>
            </a:xfrm>
            <a:prstGeom prst="rect">
              <a:avLst/>
            </a:prstGeom>
            <a:solidFill>
              <a:srgbClr val="FFFFFF"/>
            </a:solidFill>
            <a:ln w="9525">
              <a:noFill/>
              <a:miter lim="800000"/>
              <a:headEnd/>
              <a:tailEnd/>
            </a:ln>
          </p:spPr>
          <p:txBody>
            <a:bodyPr/>
            <a:lstStyle/>
            <a:p>
              <a:r>
                <a:rPr lang="zh-CN" altLang="en-US" sz="1800">
                  <a:ea typeface="宋体" pitchFamily="2" charset="-122"/>
                </a:rPr>
                <a:t>进程</a:t>
              </a:r>
              <a:r>
                <a:rPr lang="en-US" altLang="zh-CN" sz="1800">
                  <a:ea typeface="宋体" pitchFamily="2" charset="-122"/>
                </a:rPr>
                <a:t>B</a:t>
              </a:r>
              <a:r>
                <a:rPr lang="zh-CN" altLang="en-US" sz="1800">
                  <a:ea typeface="宋体" pitchFamily="2" charset="-122"/>
                </a:rPr>
                <a:t>的打开文件表</a:t>
              </a:r>
            </a:p>
          </p:txBody>
        </p:sp>
        <p:sp>
          <p:nvSpPr>
            <p:cNvPr id="82966" name="Text Box 129"/>
            <p:cNvSpPr txBox="1">
              <a:spLocks noChangeArrowheads="1"/>
            </p:cNvSpPr>
            <p:nvPr/>
          </p:nvSpPr>
          <p:spPr bwMode="auto">
            <a:xfrm>
              <a:off x="3762" y="1166"/>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fdb</a:t>
              </a:r>
              <a:endParaRPr lang="en-US" altLang="zh-CN">
                <a:ea typeface="宋体" pitchFamily="2" charset="-122"/>
              </a:endParaRPr>
            </a:p>
          </p:txBody>
        </p:sp>
        <p:sp>
          <p:nvSpPr>
            <p:cNvPr id="82967" name="Text Box 130"/>
            <p:cNvSpPr txBox="1">
              <a:spLocks noChangeArrowheads="1"/>
            </p:cNvSpPr>
            <p:nvPr/>
          </p:nvSpPr>
          <p:spPr bwMode="auto">
            <a:xfrm>
              <a:off x="3174" y="1478"/>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68" name="Line 131"/>
            <p:cNvSpPr>
              <a:spLocks noChangeShapeType="1"/>
            </p:cNvSpPr>
            <p:nvPr/>
          </p:nvSpPr>
          <p:spPr bwMode="auto">
            <a:xfrm>
              <a:off x="2939" y="791"/>
              <a:ext cx="0" cy="874"/>
            </a:xfrm>
            <a:prstGeom prst="line">
              <a:avLst/>
            </a:prstGeom>
            <a:noFill/>
            <a:ln w="9525">
              <a:solidFill>
                <a:srgbClr val="000000"/>
              </a:solidFill>
              <a:round/>
              <a:headEnd/>
              <a:tailEnd/>
            </a:ln>
          </p:spPr>
          <p:txBody>
            <a:bodyPr/>
            <a:lstStyle/>
            <a:p>
              <a:endParaRPr lang="zh-CN" altLang="en-US"/>
            </a:p>
          </p:txBody>
        </p:sp>
        <p:sp>
          <p:nvSpPr>
            <p:cNvPr id="82969" name="Line 132"/>
            <p:cNvSpPr>
              <a:spLocks noChangeShapeType="1"/>
            </p:cNvSpPr>
            <p:nvPr/>
          </p:nvSpPr>
          <p:spPr bwMode="auto">
            <a:xfrm>
              <a:off x="3762" y="791"/>
              <a:ext cx="0" cy="874"/>
            </a:xfrm>
            <a:prstGeom prst="line">
              <a:avLst/>
            </a:prstGeom>
            <a:noFill/>
            <a:ln w="9525">
              <a:solidFill>
                <a:srgbClr val="000000"/>
              </a:solidFill>
              <a:round/>
              <a:headEnd/>
              <a:tailEnd/>
            </a:ln>
          </p:spPr>
          <p:txBody>
            <a:bodyPr/>
            <a:lstStyle/>
            <a:p>
              <a:endParaRPr lang="zh-CN" altLang="en-US"/>
            </a:p>
          </p:txBody>
        </p:sp>
        <p:sp>
          <p:nvSpPr>
            <p:cNvPr id="82970" name="Text Box 133"/>
            <p:cNvSpPr txBox="1">
              <a:spLocks noChangeArrowheads="1"/>
            </p:cNvSpPr>
            <p:nvPr/>
          </p:nvSpPr>
          <p:spPr bwMode="auto">
            <a:xfrm>
              <a:off x="3174" y="854"/>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71" name="Line 134"/>
            <p:cNvSpPr>
              <a:spLocks noChangeShapeType="1"/>
            </p:cNvSpPr>
            <p:nvPr/>
          </p:nvSpPr>
          <p:spPr bwMode="auto">
            <a:xfrm>
              <a:off x="2939" y="978"/>
              <a:ext cx="823" cy="0"/>
            </a:xfrm>
            <a:prstGeom prst="line">
              <a:avLst/>
            </a:prstGeom>
            <a:noFill/>
            <a:ln w="9525">
              <a:solidFill>
                <a:srgbClr val="000000"/>
              </a:solidFill>
              <a:round/>
              <a:headEnd/>
              <a:tailEnd/>
            </a:ln>
          </p:spPr>
          <p:txBody>
            <a:bodyPr/>
            <a:lstStyle/>
            <a:p>
              <a:endParaRPr lang="zh-CN" altLang="en-US"/>
            </a:p>
          </p:txBody>
        </p:sp>
        <p:sp>
          <p:nvSpPr>
            <p:cNvPr id="82972" name="Line 135"/>
            <p:cNvSpPr>
              <a:spLocks noChangeShapeType="1"/>
            </p:cNvSpPr>
            <p:nvPr/>
          </p:nvSpPr>
          <p:spPr bwMode="auto">
            <a:xfrm>
              <a:off x="2939" y="1103"/>
              <a:ext cx="823" cy="0"/>
            </a:xfrm>
            <a:prstGeom prst="line">
              <a:avLst/>
            </a:prstGeom>
            <a:noFill/>
            <a:ln w="9525">
              <a:solidFill>
                <a:srgbClr val="000000"/>
              </a:solidFill>
              <a:round/>
              <a:headEnd/>
              <a:tailEnd/>
            </a:ln>
          </p:spPr>
          <p:txBody>
            <a:bodyPr/>
            <a:lstStyle/>
            <a:p>
              <a:endParaRPr lang="zh-CN" altLang="en-US"/>
            </a:p>
          </p:txBody>
        </p:sp>
        <p:sp>
          <p:nvSpPr>
            <p:cNvPr id="82973" name="Line 136"/>
            <p:cNvSpPr>
              <a:spLocks noChangeShapeType="1"/>
            </p:cNvSpPr>
            <p:nvPr/>
          </p:nvSpPr>
          <p:spPr bwMode="auto">
            <a:xfrm>
              <a:off x="2939" y="1353"/>
              <a:ext cx="823" cy="0"/>
            </a:xfrm>
            <a:prstGeom prst="line">
              <a:avLst/>
            </a:prstGeom>
            <a:noFill/>
            <a:ln w="9525">
              <a:solidFill>
                <a:srgbClr val="000000"/>
              </a:solidFill>
              <a:round/>
              <a:headEnd/>
              <a:tailEnd/>
            </a:ln>
          </p:spPr>
          <p:txBody>
            <a:bodyPr/>
            <a:lstStyle/>
            <a:p>
              <a:endParaRPr lang="zh-CN" altLang="en-US"/>
            </a:p>
          </p:txBody>
        </p:sp>
        <p:sp>
          <p:nvSpPr>
            <p:cNvPr id="82974" name="Line 137"/>
            <p:cNvSpPr>
              <a:spLocks noChangeShapeType="1"/>
            </p:cNvSpPr>
            <p:nvPr/>
          </p:nvSpPr>
          <p:spPr bwMode="auto">
            <a:xfrm>
              <a:off x="2939" y="1478"/>
              <a:ext cx="823" cy="0"/>
            </a:xfrm>
            <a:prstGeom prst="line">
              <a:avLst/>
            </a:prstGeom>
            <a:noFill/>
            <a:ln w="9525">
              <a:solidFill>
                <a:srgbClr val="000000"/>
              </a:solidFill>
              <a:round/>
              <a:headEnd/>
              <a:tailEnd/>
            </a:ln>
          </p:spPr>
          <p:txBody>
            <a:bodyPr/>
            <a:lstStyle/>
            <a:p>
              <a:endParaRPr lang="zh-CN" altLang="en-US"/>
            </a:p>
          </p:txBody>
        </p:sp>
        <p:sp>
          <p:nvSpPr>
            <p:cNvPr id="82975" name="Text Box 138"/>
            <p:cNvSpPr txBox="1">
              <a:spLocks noChangeArrowheads="1"/>
            </p:cNvSpPr>
            <p:nvPr/>
          </p:nvSpPr>
          <p:spPr bwMode="auto">
            <a:xfrm>
              <a:off x="2821" y="604"/>
              <a:ext cx="1293" cy="187"/>
            </a:xfrm>
            <a:prstGeom prst="rect">
              <a:avLst/>
            </a:prstGeom>
            <a:solidFill>
              <a:srgbClr val="FFFFFF"/>
            </a:solidFill>
            <a:ln w="9525">
              <a:noFill/>
              <a:miter lim="800000"/>
              <a:headEnd/>
              <a:tailEnd/>
            </a:ln>
          </p:spPr>
          <p:txBody>
            <a:bodyPr/>
            <a:lstStyle/>
            <a:p>
              <a:pPr algn="just"/>
              <a:r>
                <a:rPr lang="zh-CN" altLang="en-US" sz="1800">
                  <a:ea typeface="宋体" pitchFamily="2" charset="-122"/>
                </a:rPr>
                <a:t>进程</a:t>
              </a:r>
              <a:r>
                <a:rPr lang="en-US" altLang="zh-CN" sz="1800">
                  <a:ea typeface="宋体" pitchFamily="2" charset="-122"/>
                </a:rPr>
                <a:t>B</a:t>
              </a:r>
            </a:p>
          </p:txBody>
        </p:sp>
        <p:sp>
          <p:nvSpPr>
            <p:cNvPr id="82976" name="AutoShape 139"/>
            <p:cNvSpPr>
              <a:spLocks/>
            </p:cNvSpPr>
            <p:nvPr/>
          </p:nvSpPr>
          <p:spPr bwMode="auto">
            <a:xfrm>
              <a:off x="3997" y="791"/>
              <a:ext cx="235" cy="874"/>
            </a:xfrm>
            <a:prstGeom prst="rightBrace">
              <a:avLst>
                <a:gd name="adj1" fmla="val 30993"/>
                <a:gd name="adj2" fmla="val 50000"/>
              </a:avLst>
            </a:prstGeom>
            <a:noFill/>
            <a:ln w="9525">
              <a:solidFill>
                <a:srgbClr val="000000"/>
              </a:solidFill>
              <a:round/>
              <a:headEnd/>
              <a:tailEnd/>
            </a:ln>
          </p:spPr>
          <p:txBody>
            <a:bodyPr/>
            <a:lstStyle/>
            <a:p>
              <a:endParaRPr lang="zh-CN" altLang="en-US"/>
            </a:p>
          </p:txBody>
        </p:sp>
        <p:sp>
          <p:nvSpPr>
            <p:cNvPr id="82977" name="Line 140"/>
            <p:cNvSpPr>
              <a:spLocks noChangeShapeType="1"/>
            </p:cNvSpPr>
            <p:nvPr/>
          </p:nvSpPr>
          <p:spPr bwMode="auto">
            <a:xfrm>
              <a:off x="2064" y="1842"/>
              <a:ext cx="3108" cy="10"/>
            </a:xfrm>
            <a:prstGeom prst="line">
              <a:avLst/>
            </a:prstGeom>
            <a:noFill/>
            <a:ln w="19050">
              <a:solidFill>
                <a:srgbClr val="000000"/>
              </a:solidFill>
              <a:round/>
              <a:headEnd/>
              <a:tailEnd/>
            </a:ln>
          </p:spPr>
          <p:txBody>
            <a:bodyPr/>
            <a:lstStyle/>
            <a:p>
              <a:endParaRPr lang="zh-CN" altLang="en-US"/>
            </a:p>
          </p:txBody>
        </p:sp>
        <p:sp>
          <p:nvSpPr>
            <p:cNvPr id="82978" name="Text Box 141"/>
            <p:cNvSpPr txBox="1">
              <a:spLocks noChangeArrowheads="1"/>
            </p:cNvSpPr>
            <p:nvPr/>
          </p:nvSpPr>
          <p:spPr bwMode="auto">
            <a:xfrm>
              <a:off x="4349" y="1602"/>
              <a:ext cx="941" cy="188"/>
            </a:xfrm>
            <a:prstGeom prst="rect">
              <a:avLst/>
            </a:prstGeom>
            <a:solidFill>
              <a:srgbClr val="FFFFFF"/>
            </a:solidFill>
            <a:ln w="9525">
              <a:noFill/>
              <a:miter lim="800000"/>
              <a:headEnd/>
              <a:tailEnd/>
            </a:ln>
          </p:spPr>
          <p:txBody>
            <a:bodyPr/>
            <a:lstStyle/>
            <a:p>
              <a:pPr algn="just"/>
              <a:r>
                <a:rPr lang="zh-CN" altLang="en-US" sz="1600">
                  <a:ea typeface="宋体" pitchFamily="2" charset="-122"/>
                </a:rPr>
                <a:t>非驻留内存</a:t>
              </a:r>
            </a:p>
          </p:txBody>
        </p:sp>
        <p:sp>
          <p:nvSpPr>
            <p:cNvPr id="82979" name="Text Box 142"/>
            <p:cNvSpPr txBox="1">
              <a:spLocks noChangeArrowheads="1"/>
            </p:cNvSpPr>
            <p:nvPr/>
          </p:nvSpPr>
          <p:spPr bwMode="auto">
            <a:xfrm>
              <a:off x="4349" y="1914"/>
              <a:ext cx="823" cy="188"/>
            </a:xfrm>
            <a:prstGeom prst="rect">
              <a:avLst/>
            </a:prstGeom>
            <a:solidFill>
              <a:srgbClr val="FFFFFF"/>
            </a:solidFill>
            <a:ln w="9525">
              <a:noFill/>
              <a:miter lim="800000"/>
              <a:headEnd/>
              <a:tailEnd/>
            </a:ln>
          </p:spPr>
          <p:txBody>
            <a:bodyPr/>
            <a:lstStyle/>
            <a:p>
              <a:endParaRPr lang="zh-CN" altLang="zh-CN">
                <a:ea typeface="宋体" pitchFamily="2" charset="-122"/>
              </a:endParaRPr>
            </a:p>
          </p:txBody>
        </p:sp>
        <p:sp>
          <p:nvSpPr>
            <p:cNvPr id="82980" name="Text Box 143"/>
            <p:cNvSpPr txBox="1">
              <a:spLocks noChangeArrowheads="1"/>
            </p:cNvSpPr>
            <p:nvPr/>
          </p:nvSpPr>
          <p:spPr bwMode="auto">
            <a:xfrm>
              <a:off x="4349" y="1914"/>
              <a:ext cx="941" cy="188"/>
            </a:xfrm>
            <a:prstGeom prst="rect">
              <a:avLst/>
            </a:prstGeom>
            <a:solidFill>
              <a:srgbClr val="FFFFFF"/>
            </a:solidFill>
            <a:ln w="9525">
              <a:noFill/>
              <a:miter lim="800000"/>
              <a:headEnd/>
              <a:tailEnd/>
            </a:ln>
          </p:spPr>
          <p:txBody>
            <a:bodyPr/>
            <a:lstStyle/>
            <a:p>
              <a:pPr algn="just"/>
              <a:r>
                <a:rPr lang="zh-CN" altLang="en-US" sz="1600">
                  <a:ea typeface="宋体" pitchFamily="2" charset="-122"/>
                </a:rPr>
                <a:t>驻留内存</a:t>
              </a:r>
            </a:p>
          </p:txBody>
        </p:sp>
        <p:sp>
          <p:nvSpPr>
            <p:cNvPr id="82981" name="Line 171"/>
            <p:cNvSpPr>
              <a:spLocks noChangeShapeType="1"/>
            </p:cNvSpPr>
            <p:nvPr/>
          </p:nvSpPr>
          <p:spPr bwMode="auto">
            <a:xfrm>
              <a:off x="2704" y="1228"/>
              <a:ext cx="352" cy="0"/>
            </a:xfrm>
            <a:prstGeom prst="line">
              <a:avLst/>
            </a:prstGeom>
            <a:noFill/>
            <a:ln w="9525">
              <a:solidFill>
                <a:srgbClr val="000000"/>
              </a:solidFill>
              <a:round/>
              <a:headEnd/>
              <a:tailEnd/>
            </a:ln>
          </p:spPr>
          <p:txBody>
            <a:bodyPr/>
            <a:lstStyle/>
            <a:p>
              <a:endParaRPr lang="zh-CN" altLang="en-US"/>
            </a:p>
          </p:txBody>
        </p:sp>
        <p:sp>
          <p:nvSpPr>
            <p:cNvPr id="82982" name="Line 172"/>
            <p:cNvSpPr>
              <a:spLocks noChangeShapeType="1"/>
            </p:cNvSpPr>
            <p:nvPr/>
          </p:nvSpPr>
          <p:spPr bwMode="auto">
            <a:xfrm>
              <a:off x="2704" y="1228"/>
              <a:ext cx="0" cy="811"/>
            </a:xfrm>
            <a:prstGeom prst="line">
              <a:avLst/>
            </a:prstGeom>
            <a:noFill/>
            <a:ln w="9525">
              <a:solidFill>
                <a:srgbClr val="000000"/>
              </a:solidFill>
              <a:round/>
              <a:headEnd/>
              <a:tailEnd/>
            </a:ln>
          </p:spPr>
          <p:txBody>
            <a:bodyPr/>
            <a:lstStyle/>
            <a:p>
              <a:endParaRPr lang="zh-CN" altLang="en-US"/>
            </a:p>
          </p:txBody>
        </p:sp>
        <p:sp>
          <p:nvSpPr>
            <p:cNvPr id="82983" name="Line 173"/>
            <p:cNvSpPr>
              <a:spLocks noChangeShapeType="1"/>
            </p:cNvSpPr>
            <p:nvPr/>
          </p:nvSpPr>
          <p:spPr bwMode="auto">
            <a:xfrm>
              <a:off x="2351" y="1228"/>
              <a:ext cx="0" cy="686"/>
            </a:xfrm>
            <a:prstGeom prst="line">
              <a:avLst/>
            </a:prstGeom>
            <a:noFill/>
            <a:ln w="9525">
              <a:solidFill>
                <a:srgbClr val="000000"/>
              </a:solidFill>
              <a:round/>
              <a:headEnd/>
              <a:tailEnd/>
            </a:ln>
          </p:spPr>
          <p:txBody>
            <a:bodyPr/>
            <a:lstStyle/>
            <a:p>
              <a:endParaRPr lang="zh-CN" altLang="en-US"/>
            </a:p>
          </p:txBody>
        </p:sp>
        <p:sp>
          <p:nvSpPr>
            <p:cNvPr id="82984" name="Line 174"/>
            <p:cNvSpPr>
              <a:spLocks noChangeShapeType="1"/>
            </p:cNvSpPr>
            <p:nvPr/>
          </p:nvSpPr>
          <p:spPr bwMode="auto">
            <a:xfrm>
              <a:off x="1998" y="1914"/>
              <a:ext cx="353" cy="0"/>
            </a:xfrm>
            <a:prstGeom prst="line">
              <a:avLst/>
            </a:prstGeom>
            <a:noFill/>
            <a:ln w="9525">
              <a:solidFill>
                <a:srgbClr val="000000"/>
              </a:solidFill>
              <a:round/>
              <a:headEnd/>
              <a:tailEnd/>
            </a:ln>
          </p:spPr>
          <p:txBody>
            <a:bodyPr/>
            <a:lstStyle/>
            <a:p>
              <a:endParaRPr lang="zh-CN" altLang="en-US"/>
            </a:p>
          </p:txBody>
        </p:sp>
        <p:sp>
          <p:nvSpPr>
            <p:cNvPr id="82985" name="Line 175"/>
            <p:cNvSpPr>
              <a:spLocks noChangeShapeType="1"/>
            </p:cNvSpPr>
            <p:nvPr/>
          </p:nvSpPr>
          <p:spPr bwMode="auto">
            <a:xfrm>
              <a:off x="1998" y="1914"/>
              <a:ext cx="0" cy="687"/>
            </a:xfrm>
            <a:prstGeom prst="line">
              <a:avLst/>
            </a:prstGeom>
            <a:noFill/>
            <a:ln w="9525">
              <a:solidFill>
                <a:srgbClr val="000000"/>
              </a:solidFill>
              <a:round/>
              <a:headEnd/>
              <a:tailEnd/>
            </a:ln>
          </p:spPr>
          <p:txBody>
            <a:bodyPr/>
            <a:lstStyle/>
            <a:p>
              <a:endParaRPr lang="zh-CN" altLang="en-US"/>
            </a:p>
          </p:txBody>
        </p:sp>
        <p:sp>
          <p:nvSpPr>
            <p:cNvPr id="82986" name="Text Box 176"/>
            <p:cNvSpPr txBox="1">
              <a:spLocks noChangeArrowheads="1"/>
            </p:cNvSpPr>
            <p:nvPr/>
          </p:nvSpPr>
          <p:spPr bwMode="auto">
            <a:xfrm>
              <a:off x="940" y="4065"/>
              <a:ext cx="2704" cy="250"/>
            </a:xfrm>
            <a:prstGeom prst="rect">
              <a:avLst/>
            </a:prstGeom>
            <a:solidFill>
              <a:srgbClr val="FFFFFF"/>
            </a:solidFill>
            <a:ln w="9525">
              <a:noFill/>
              <a:miter lim="800000"/>
              <a:headEnd/>
              <a:tailEnd/>
            </a:ln>
          </p:spPr>
          <p:txBody>
            <a:bodyPr/>
            <a:lstStyle/>
            <a:p>
              <a:pPr algn="just"/>
              <a:r>
                <a:rPr lang="en-US" altLang="zh-CN" sz="1000">
                  <a:ea typeface="宋体" pitchFamily="2" charset="-122"/>
                </a:rPr>
                <a:t>                                </a:t>
              </a:r>
              <a:r>
                <a:rPr lang="zh-CN" altLang="en-US" sz="1800">
                  <a:ea typeface="宋体" pitchFamily="2" charset="-122"/>
                </a:rPr>
                <a:t>使用不同位移指针的文件共享</a:t>
              </a:r>
            </a:p>
          </p:txBody>
        </p:sp>
        <p:sp>
          <p:nvSpPr>
            <p:cNvPr id="82987" name="Line 177"/>
            <p:cNvSpPr>
              <a:spLocks noChangeShapeType="1"/>
            </p:cNvSpPr>
            <p:nvPr/>
          </p:nvSpPr>
          <p:spPr bwMode="auto">
            <a:xfrm>
              <a:off x="2939" y="1665"/>
              <a:ext cx="823" cy="0"/>
            </a:xfrm>
            <a:prstGeom prst="line">
              <a:avLst/>
            </a:prstGeom>
            <a:noFill/>
            <a:ln w="9525">
              <a:solidFill>
                <a:srgbClr val="000000"/>
              </a:solidFill>
              <a:round/>
              <a:headEnd/>
              <a:tailEnd/>
            </a:ln>
          </p:spPr>
          <p:txBody>
            <a:bodyPr/>
            <a:lstStyle/>
            <a:p>
              <a:endParaRPr lang="zh-CN" altLang="en-US"/>
            </a:p>
          </p:txBody>
        </p:sp>
        <p:sp>
          <p:nvSpPr>
            <p:cNvPr id="82988" name="Line 178"/>
            <p:cNvSpPr>
              <a:spLocks noChangeShapeType="1"/>
            </p:cNvSpPr>
            <p:nvPr/>
          </p:nvSpPr>
          <p:spPr bwMode="auto">
            <a:xfrm>
              <a:off x="2939" y="791"/>
              <a:ext cx="823" cy="0"/>
            </a:xfrm>
            <a:prstGeom prst="line">
              <a:avLst/>
            </a:prstGeom>
            <a:noFill/>
            <a:ln w="9525">
              <a:solidFill>
                <a:srgbClr val="000000"/>
              </a:solidFill>
              <a:round/>
              <a:headEnd/>
              <a:tailEnd/>
            </a:ln>
          </p:spPr>
          <p:txBody>
            <a:bodyPr/>
            <a:lstStyle/>
            <a:p>
              <a:endParaRPr lang="zh-CN" altLang="en-US"/>
            </a:p>
          </p:txBody>
        </p:sp>
        <p:sp>
          <p:nvSpPr>
            <p:cNvPr id="82989" name="Text Box 179"/>
            <p:cNvSpPr txBox="1">
              <a:spLocks noChangeArrowheads="1"/>
            </p:cNvSpPr>
            <p:nvPr/>
          </p:nvSpPr>
          <p:spPr bwMode="auto">
            <a:xfrm>
              <a:off x="235" y="1103"/>
              <a:ext cx="823" cy="312"/>
            </a:xfrm>
            <a:prstGeom prst="rect">
              <a:avLst/>
            </a:prstGeom>
            <a:solidFill>
              <a:srgbClr val="FFFFFF"/>
            </a:solidFill>
            <a:ln w="9525">
              <a:noFill/>
              <a:miter lim="800000"/>
              <a:headEnd/>
              <a:tailEnd/>
            </a:ln>
          </p:spPr>
          <p:txBody>
            <a:bodyPr/>
            <a:lstStyle/>
            <a:p>
              <a:r>
                <a:rPr lang="zh-CN" altLang="en-US" sz="1800">
                  <a:ea typeface="宋体" pitchFamily="2" charset="-122"/>
                </a:rPr>
                <a:t>进程</a:t>
              </a:r>
              <a:r>
                <a:rPr lang="en-US" altLang="zh-CN" sz="1800">
                  <a:ea typeface="宋体" pitchFamily="2" charset="-122"/>
                </a:rPr>
                <a:t>A</a:t>
              </a:r>
              <a:r>
                <a:rPr lang="zh-CN" altLang="en-US" sz="1800">
                  <a:ea typeface="宋体" pitchFamily="2" charset="-122"/>
                </a:rPr>
                <a:t>的打开文件表</a:t>
              </a:r>
            </a:p>
          </p:txBody>
        </p:sp>
        <p:sp>
          <p:nvSpPr>
            <p:cNvPr id="82990" name="Text Box 180"/>
            <p:cNvSpPr txBox="1">
              <a:spLocks noChangeArrowheads="1"/>
            </p:cNvSpPr>
            <p:nvPr/>
          </p:nvSpPr>
          <p:spPr bwMode="auto">
            <a:xfrm>
              <a:off x="1528" y="1540"/>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91" name="Line 181"/>
            <p:cNvSpPr>
              <a:spLocks noChangeShapeType="1"/>
            </p:cNvSpPr>
            <p:nvPr/>
          </p:nvSpPr>
          <p:spPr bwMode="auto">
            <a:xfrm>
              <a:off x="1293" y="791"/>
              <a:ext cx="0" cy="874"/>
            </a:xfrm>
            <a:prstGeom prst="line">
              <a:avLst/>
            </a:prstGeom>
            <a:noFill/>
            <a:ln w="9525">
              <a:solidFill>
                <a:srgbClr val="000000"/>
              </a:solidFill>
              <a:round/>
              <a:headEnd/>
              <a:tailEnd/>
            </a:ln>
          </p:spPr>
          <p:txBody>
            <a:bodyPr/>
            <a:lstStyle/>
            <a:p>
              <a:endParaRPr lang="zh-CN" altLang="en-US"/>
            </a:p>
          </p:txBody>
        </p:sp>
        <p:sp>
          <p:nvSpPr>
            <p:cNvPr id="82992" name="Line 182"/>
            <p:cNvSpPr>
              <a:spLocks noChangeShapeType="1"/>
            </p:cNvSpPr>
            <p:nvPr/>
          </p:nvSpPr>
          <p:spPr bwMode="auto">
            <a:xfrm>
              <a:off x="2116" y="791"/>
              <a:ext cx="0" cy="874"/>
            </a:xfrm>
            <a:prstGeom prst="line">
              <a:avLst/>
            </a:prstGeom>
            <a:noFill/>
            <a:ln w="9525">
              <a:solidFill>
                <a:srgbClr val="000000"/>
              </a:solidFill>
              <a:round/>
              <a:headEnd/>
              <a:tailEnd/>
            </a:ln>
          </p:spPr>
          <p:txBody>
            <a:bodyPr/>
            <a:lstStyle/>
            <a:p>
              <a:endParaRPr lang="zh-CN" altLang="en-US"/>
            </a:p>
          </p:txBody>
        </p:sp>
        <p:sp>
          <p:nvSpPr>
            <p:cNvPr id="82993" name="Text Box 183"/>
            <p:cNvSpPr txBox="1">
              <a:spLocks noChangeArrowheads="1"/>
            </p:cNvSpPr>
            <p:nvPr/>
          </p:nvSpPr>
          <p:spPr bwMode="auto">
            <a:xfrm>
              <a:off x="1528" y="854"/>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2994" name="Line 184"/>
            <p:cNvSpPr>
              <a:spLocks noChangeShapeType="1"/>
            </p:cNvSpPr>
            <p:nvPr/>
          </p:nvSpPr>
          <p:spPr bwMode="auto">
            <a:xfrm>
              <a:off x="1293" y="978"/>
              <a:ext cx="823" cy="0"/>
            </a:xfrm>
            <a:prstGeom prst="line">
              <a:avLst/>
            </a:prstGeom>
            <a:noFill/>
            <a:ln w="9525">
              <a:solidFill>
                <a:srgbClr val="000000"/>
              </a:solidFill>
              <a:round/>
              <a:headEnd/>
              <a:tailEnd/>
            </a:ln>
          </p:spPr>
          <p:txBody>
            <a:bodyPr/>
            <a:lstStyle/>
            <a:p>
              <a:endParaRPr lang="zh-CN" altLang="en-US"/>
            </a:p>
          </p:txBody>
        </p:sp>
        <p:sp>
          <p:nvSpPr>
            <p:cNvPr id="82995" name="Line 185"/>
            <p:cNvSpPr>
              <a:spLocks noChangeShapeType="1"/>
            </p:cNvSpPr>
            <p:nvPr/>
          </p:nvSpPr>
          <p:spPr bwMode="auto">
            <a:xfrm>
              <a:off x="1293" y="1166"/>
              <a:ext cx="823" cy="0"/>
            </a:xfrm>
            <a:prstGeom prst="line">
              <a:avLst/>
            </a:prstGeom>
            <a:noFill/>
            <a:ln w="9525">
              <a:solidFill>
                <a:srgbClr val="000000"/>
              </a:solidFill>
              <a:round/>
              <a:headEnd/>
              <a:tailEnd/>
            </a:ln>
          </p:spPr>
          <p:txBody>
            <a:bodyPr/>
            <a:lstStyle/>
            <a:p>
              <a:endParaRPr lang="zh-CN" altLang="en-US"/>
            </a:p>
          </p:txBody>
        </p:sp>
        <p:sp>
          <p:nvSpPr>
            <p:cNvPr id="82996" name="Line 186"/>
            <p:cNvSpPr>
              <a:spLocks noChangeShapeType="1"/>
            </p:cNvSpPr>
            <p:nvPr/>
          </p:nvSpPr>
          <p:spPr bwMode="auto">
            <a:xfrm>
              <a:off x="1293" y="1353"/>
              <a:ext cx="823" cy="0"/>
            </a:xfrm>
            <a:prstGeom prst="line">
              <a:avLst/>
            </a:prstGeom>
            <a:noFill/>
            <a:ln w="9525">
              <a:solidFill>
                <a:srgbClr val="000000"/>
              </a:solidFill>
              <a:round/>
              <a:headEnd/>
              <a:tailEnd/>
            </a:ln>
          </p:spPr>
          <p:txBody>
            <a:bodyPr/>
            <a:lstStyle/>
            <a:p>
              <a:endParaRPr lang="zh-CN" altLang="en-US"/>
            </a:p>
          </p:txBody>
        </p:sp>
        <p:sp>
          <p:nvSpPr>
            <p:cNvPr id="82997" name="Line 187"/>
            <p:cNvSpPr>
              <a:spLocks noChangeShapeType="1"/>
            </p:cNvSpPr>
            <p:nvPr/>
          </p:nvSpPr>
          <p:spPr bwMode="auto">
            <a:xfrm>
              <a:off x="1293" y="1540"/>
              <a:ext cx="823" cy="0"/>
            </a:xfrm>
            <a:prstGeom prst="line">
              <a:avLst/>
            </a:prstGeom>
            <a:noFill/>
            <a:ln w="9525">
              <a:solidFill>
                <a:srgbClr val="000000"/>
              </a:solidFill>
              <a:round/>
              <a:headEnd/>
              <a:tailEnd/>
            </a:ln>
          </p:spPr>
          <p:txBody>
            <a:bodyPr/>
            <a:lstStyle/>
            <a:p>
              <a:endParaRPr lang="zh-CN" altLang="en-US"/>
            </a:p>
          </p:txBody>
        </p:sp>
        <p:sp>
          <p:nvSpPr>
            <p:cNvPr id="82998" name="Text Box 188"/>
            <p:cNvSpPr txBox="1">
              <a:spLocks noChangeArrowheads="1"/>
            </p:cNvSpPr>
            <p:nvPr/>
          </p:nvSpPr>
          <p:spPr bwMode="auto">
            <a:xfrm>
              <a:off x="1058" y="604"/>
              <a:ext cx="1293" cy="187"/>
            </a:xfrm>
            <a:prstGeom prst="rect">
              <a:avLst/>
            </a:prstGeom>
            <a:solidFill>
              <a:srgbClr val="FFFFFF"/>
            </a:solidFill>
            <a:ln w="9525">
              <a:noFill/>
              <a:miter lim="800000"/>
              <a:headEnd/>
              <a:tailEnd/>
            </a:ln>
          </p:spPr>
          <p:txBody>
            <a:bodyPr/>
            <a:lstStyle/>
            <a:p>
              <a:pPr algn="just"/>
              <a:r>
                <a:rPr lang="zh-CN" altLang="en-US" sz="1800">
                  <a:ea typeface="宋体" pitchFamily="2" charset="-122"/>
                </a:rPr>
                <a:t>进程</a:t>
              </a:r>
              <a:r>
                <a:rPr lang="en-US" altLang="zh-CN" sz="1800">
                  <a:ea typeface="宋体" pitchFamily="2" charset="-122"/>
                </a:rPr>
                <a:t>A</a:t>
              </a:r>
            </a:p>
          </p:txBody>
        </p:sp>
        <p:sp>
          <p:nvSpPr>
            <p:cNvPr id="82999" name="AutoShape 189"/>
            <p:cNvSpPr>
              <a:spLocks/>
            </p:cNvSpPr>
            <p:nvPr/>
          </p:nvSpPr>
          <p:spPr bwMode="auto">
            <a:xfrm>
              <a:off x="823" y="791"/>
              <a:ext cx="235" cy="874"/>
            </a:xfrm>
            <a:prstGeom prst="leftBrace">
              <a:avLst>
                <a:gd name="adj1" fmla="val 30993"/>
                <a:gd name="adj2" fmla="val 50000"/>
              </a:avLst>
            </a:prstGeom>
            <a:noFill/>
            <a:ln w="9525">
              <a:solidFill>
                <a:srgbClr val="000000"/>
              </a:solidFill>
              <a:round/>
              <a:headEnd/>
              <a:tailEnd/>
            </a:ln>
          </p:spPr>
          <p:txBody>
            <a:bodyPr/>
            <a:lstStyle/>
            <a:p>
              <a:endParaRPr lang="zh-CN" altLang="en-US"/>
            </a:p>
          </p:txBody>
        </p:sp>
        <p:sp>
          <p:nvSpPr>
            <p:cNvPr id="83000" name="Line 190"/>
            <p:cNvSpPr>
              <a:spLocks noChangeShapeType="1"/>
            </p:cNvSpPr>
            <p:nvPr/>
          </p:nvSpPr>
          <p:spPr bwMode="auto">
            <a:xfrm>
              <a:off x="1881" y="1228"/>
              <a:ext cx="470" cy="0"/>
            </a:xfrm>
            <a:prstGeom prst="line">
              <a:avLst/>
            </a:prstGeom>
            <a:noFill/>
            <a:ln w="9525">
              <a:solidFill>
                <a:srgbClr val="000000"/>
              </a:solidFill>
              <a:round/>
              <a:headEnd/>
              <a:tailEnd/>
            </a:ln>
          </p:spPr>
          <p:txBody>
            <a:bodyPr/>
            <a:lstStyle/>
            <a:p>
              <a:endParaRPr lang="zh-CN" altLang="en-US"/>
            </a:p>
          </p:txBody>
        </p:sp>
        <p:sp>
          <p:nvSpPr>
            <p:cNvPr id="83001" name="Line 191"/>
            <p:cNvSpPr>
              <a:spLocks noChangeShapeType="1"/>
            </p:cNvSpPr>
            <p:nvPr/>
          </p:nvSpPr>
          <p:spPr bwMode="auto">
            <a:xfrm>
              <a:off x="1293" y="1665"/>
              <a:ext cx="823" cy="0"/>
            </a:xfrm>
            <a:prstGeom prst="line">
              <a:avLst/>
            </a:prstGeom>
            <a:noFill/>
            <a:ln w="9525">
              <a:solidFill>
                <a:srgbClr val="000000"/>
              </a:solidFill>
              <a:round/>
              <a:headEnd/>
              <a:tailEnd/>
            </a:ln>
          </p:spPr>
          <p:txBody>
            <a:bodyPr/>
            <a:lstStyle/>
            <a:p>
              <a:endParaRPr lang="zh-CN" altLang="en-US"/>
            </a:p>
          </p:txBody>
        </p:sp>
        <p:sp>
          <p:nvSpPr>
            <p:cNvPr id="83002" name="Line 192"/>
            <p:cNvSpPr>
              <a:spLocks noChangeShapeType="1"/>
            </p:cNvSpPr>
            <p:nvPr/>
          </p:nvSpPr>
          <p:spPr bwMode="auto">
            <a:xfrm>
              <a:off x="1293" y="791"/>
              <a:ext cx="823" cy="0"/>
            </a:xfrm>
            <a:prstGeom prst="line">
              <a:avLst/>
            </a:prstGeom>
            <a:noFill/>
            <a:ln w="9525">
              <a:solidFill>
                <a:srgbClr val="000000"/>
              </a:solidFill>
              <a:round/>
              <a:headEnd/>
              <a:tailEnd/>
            </a:ln>
          </p:spPr>
          <p:txBody>
            <a:bodyPr/>
            <a:lstStyle/>
            <a:p>
              <a:endParaRPr lang="zh-CN" altLang="en-US"/>
            </a:p>
          </p:txBody>
        </p:sp>
        <p:sp>
          <p:nvSpPr>
            <p:cNvPr id="83003" name="Text Box 193"/>
            <p:cNvSpPr txBox="1">
              <a:spLocks noChangeArrowheads="1"/>
            </p:cNvSpPr>
            <p:nvPr/>
          </p:nvSpPr>
          <p:spPr bwMode="auto">
            <a:xfrm>
              <a:off x="3056" y="1166"/>
              <a:ext cx="471" cy="187"/>
            </a:xfrm>
            <a:prstGeom prst="rect">
              <a:avLst/>
            </a:prstGeom>
            <a:solidFill>
              <a:srgbClr val="FFFFFF"/>
            </a:solidFill>
            <a:ln w="9525">
              <a:noFill/>
              <a:miter lim="800000"/>
              <a:headEnd/>
              <a:tailEnd/>
            </a:ln>
          </p:spPr>
          <p:txBody>
            <a:bodyPr/>
            <a:lstStyle/>
            <a:p>
              <a:pPr algn="just"/>
              <a:r>
                <a:rPr lang="en-US" altLang="zh-CN" sz="1600">
                  <a:ea typeface="宋体" pitchFamily="2" charset="-122"/>
                </a:rPr>
                <a:t>fpb</a:t>
              </a:r>
            </a:p>
          </p:txBody>
        </p:sp>
        <p:sp>
          <p:nvSpPr>
            <p:cNvPr id="83004" name="Text Box 195"/>
            <p:cNvSpPr txBox="1">
              <a:spLocks noChangeArrowheads="1"/>
            </p:cNvSpPr>
            <p:nvPr/>
          </p:nvSpPr>
          <p:spPr bwMode="auto">
            <a:xfrm>
              <a:off x="2586" y="3731"/>
              <a:ext cx="605" cy="180"/>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05" name="Text Box 196"/>
            <p:cNvSpPr txBox="1">
              <a:spLocks noChangeArrowheads="1"/>
            </p:cNvSpPr>
            <p:nvPr/>
          </p:nvSpPr>
          <p:spPr bwMode="auto">
            <a:xfrm>
              <a:off x="2469" y="3287"/>
              <a:ext cx="822" cy="437"/>
            </a:xfrm>
            <a:prstGeom prst="rect">
              <a:avLst/>
            </a:prstGeom>
            <a:solidFill>
              <a:srgbClr val="FFFFFF"/>
            </a:solidFill>
            <a:ln w="9525">
              <a:noFill/>
              <a:miter lim="800000"/>
              <a:headEnd/>
              <a:tailEnd/>
            </a:ln>
          </p:spPr>
          <p:txBody>
            <a:bodyPr/>
            <a:lstStyle/>
            <a:p>
              <a:r>
                <a:rPr lang="en-US" altLang="zh-CN" sz="1400">
                  <a:ea typeface="宋体" pitchFamily="2" charset="-122"/>
                </a:rPr>
                <a:t>f_offset</a:t>
              </a:r>
            </a:p>
            <a:p>
              <a:r>
                <a:rPr lang="en-US" altLang="zh-CN" sz="1400">
                  <a:ea typeface="宋体" pitchFamily="2" charset="-122"/>
                </a:rPr>
                <a:t>f_count=2</a:t>
              </a:r>
            </a:p>
            <a:p>
              <a:r>
                <a:rPr lang="en-US" altLang="zh-CN" sz="1400">
                  <a:ea typeface="宋体" pitchFamily="2" charset="-122"/>
                </a:rPr>
                <a:t>f_flags(r)</a:t>
              </a:r>
            </a:p>
            <a:p>
              <a:r>
                <a:rPr lang="en-US" altLang="zh-CN" sz="1400">
                  <a:ea typeface="宋体" pitchFamily="2" charset="-122"/>
                </a:rPr>
                <a:t>f_inode</a:t>
              </a:r>
            </a:p>
          </p:txBody>
        </p:sp>
        <p:sp>
          <p:nvSpPr>
            <p:cNvPr id="83006" name="Text Box 197"/>
            <p:cNvSpPr txBox="1">
              <a:spLocks noChangeArrowheads="1"/>
            </p:cNvSpPr>
            <p:nvPr/>
          </p:nvSpPr>
          <p:spPr bwMode="auto">
            <a:xfrm>
              <a:off x="2469" y="2663"/>
              <a:ext cx="822" cy="437"/>
            </a:xfrm>
            <a:prstGeom prst="rect">
              <a:avLst/>
            </a:prstGeom>
            <a:solidFill>
              <a:srgbClr val="FFFFFF"/>
            </a:solidFill>
            <a:ln w="9525">
              <a:noFill/>
              <a:miter lim="800000"/>
              <a:headEnd/>
              <a:tailEnd/>
            </a:ln>
          </p:spPr>
          <p:txBody>
            <a:bodyPr/>
            <a:lstStyle/>
            <a:p>
              <a:r>
                <a:rPr lang="en-US" altLang="zh-CN" sz="1400">
                  <a:ea typeface="宋体" pitchFamily="2" charset="-122"/>
                </a:rPr>
                <a:t>f_offset</a:t>
              </a:r>
            </a:p>
            <a:p>
              <a:r>
                <a:rPr lang="en-US" altLang="zh-CN" sz="1400">
                  <a:ea typeface="宋体" pitchFamily="2" charset="-122"/>
                </a:rPr>
                <a:t>f_count=1</a:t>
              </a:r>
            </a:p>
            <a:p>
              <a:r>
                <a:rPr lang="en-US" altLang="zh-CN" sz="1400">
                  <a:ea typeface="宋体" pitchFamily="2" charset="-122"/>
                </a:rPr>
                <a:t>f_flags(r/w)</a:t>
              </a:r>
            </a:p>
            <a:p>
              <a:r>
                <a:rPr lang="en-US" altLang="zh-CN" sz="1400">
                  <a:ea typeface="宋体" pitchFamily="2" charset="-122"/>
                </a:rPr>
                <a:t>f_inode</a:t>
              </a:r>
            </a:p>
          </p:txBody>
        </p:sp>
        <p:sp>
          <p:nvSpPr>
            <p:cNvPr id="83007" name="Text Box 198"/>
            <p:cNvSpPr txBox="1">
              <a:spLocks noChangeArrowheads="1"/>
            </p:cNvSpPr>
            <p:nvPr/>
          </p:nvSpPr>
          <p:spPr bwMode="auto">
            <a:xfrm>
              <a:off x="2351" y="2039"/>
              <a:ext cx="1293" cy="187"/>
            </a:xfrm>
            <a:prstGeom prst="rect">
              <a:avLst/>
            </a:prstGeom>
            <a:solidFill>
              <a:srgbClr val="FFFFFF"/>
            </a:solidFill>
            <a:ln w="9525">
              <a:noFill/>
              <a:miter lim="800000"/>
              <a:headEnd/>
              <a:tailEnd/>
            </a:ln>
          </p:spPr>
          <p:txBody>
            <a:bodyPr/>
            <a:lstStyle/>
            <a:p>
              <a:pPr algn="just"/>
              <a:r>
                <a:rPr lang="zh-CN" altLang="en-US" sz="1600">
                  <a:ea typeface="宋体" pitchFamily="2" charset="-122"/>
                </a:rPr>
                <a:t>系统打开文件表</a:t>
              </a:r>
            </a:p>
          </p:txBody>
        </p:sp>
        <p:sp>
          <p:nvSpPr>
            <p:cNvPr id="83008" name="Line 200"/>
            <p:cNvSpPr>
              <a:spLocks noChangeShapeType="1"/>
            </p:cNvSpPr>
            <p:nvPr/>
          </p:nvSpPr>
          <p:spPr bwMode="auto">
            <a:xfrm>
              <a:off x="2351" y="2386"/>
              <a:ext cx="0" cy="1553"/>
            </a:xfrm>
            <a:prstGeom prst="line">
              <a:avLst/>
            </a:prstGeom>
            <a:noFill/>
            <a:ln w="9525">
              <a:solidFill>
                <a:srgbClr val="000000"/>
              </a:solidFill>
              <a:round/>
              <a:headEnd/>
              <a:tailEnd/>
            </a:ln>
          </p:spPr>
          <p:txBody>
            <a:bodyPr/>
            <a:lstStyle/>
            <a:p>
              <a:endParaRPr lang="zh-CN" altLang="en-US"/>
            </a:p>
          </p:txBody>
        </p:sp>
        <p:sp>
          <p:nvSpPr>
            <p:cNvPr id="83009" name="Line 201"/>
            <p:cNvSpPr>
              <a:spLocks noChangeShapeType="1"/>
            </p:cNvSpPr>
            <p:nvPr/>
          </p:nvSpPr>
          <p:spPr bwMode="auto">
            <a:xfrm>
              <a:off x="3409" y="2386"/>
              <a:ext cx="0" cy="1553"/>
            </a:xfrm>
            <a:prstGeom prst="line">
              <a:avLst/>
            </a:prstGeom>
            <a:noFill/>
            <a:ln w="9525">
              <a:solidFill>
                <a:srgbClr val="000000"/>
              </a:solidFill>
              <a:round/>
              <a:headEnd/>
              <a:tailEnd/>
            </a:ln>
          </p:spPr>
          <p:txBody>
            <a:bodyPr/>
            <a:lstStyle/>
            <a:p>
              <a:endParaRPr lang="zh-CN" altLang="en-US"/>
            </a:p>
          </p:txBody>
        </p:sp>
        <p:grpSp>
          <p:nvGrpSpPr>
            <p:cNvPr id="83010" name="Group 202"/>
            <p:cNvGrpSpPr>
              <a:grpSpLocks/>
            </p:cNvGrpSpPr>
            <p:nvPr/>
          </p:nvGrpSpPr>
          <p:grpSpPr bwMode="auto">
            <a:xfrm>
              <a:off x="2351" y="2164"/>
              <a:ext cx="1058" cy="333"/>
              <a:chOff x="3240" y="1596"/>
              <a:chExt cx="1260" cy="468"/>
            </a:xfrm>
          </p:grpSpPr>
          <p:sp>
            <p:nvSpPr>
              <p:cNvPr id="83044" name="Line 203"/>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3045" name="Line 204"/>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3046" name="Line 205"/>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3047" name="Line 206"/>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3048" name="Line 207"/>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grpSp>
          <p:nvGrpSpPr>
            <p:cNvPr id="83011" name="Group 208"/>
            <p:cNvGrpSpPr>
              <a:grpSpLocks/>
            </p:cNvGrpSpPr>
            <p:nvPr/>
          </p:nvGrpSpPr>
          <p:grpSpPr bwMode="auto">
            <a:xfrm flipV="1">
              <a:off x="2351" y="3828"/>
              <a:ext cx="1058" cy="333"/>
              <a:chOff x="3240" y="1596"/>
              <a:chExt cx="1260" cy="468"/>
            </a:xfrm>
          </p:grpSpPr>
          <p:sp>
            <p:nvSpPr>
              <p:cNvPr id="83039" name="Line 209"/>
              <p:cNvSpPr>
                <a:spLocks noChangeShapeType="1"/>
              </p:cNvSpPr>
              <p:nvPr/>
            </p:nvSpPr>
            <p:spPr bwMode="auto">
              <a:xfrm>
                <a:off x="3240" y="1908"/>
                <a:ext cx="360" cy="0"/>
              </a:xfrm>
              <a:prstGeom prst="line">
                <a:avLst/>
              </a:prstGeom>
              <a:noFill/>
              <a:ln w="9525">
                <a:solidFill>
                  <a:srgbClr val="000000"/>
                </a:solidFill>
                <a:round/>
                <a:headEnd/>
                <a:tailEnd/>
              </a:ln>
            </p:spPr>
            <p:txBody>
              <a:bodyPr/>
              <a:lstStyle/>
              <a:p>
                <a:endParaRPr lang="zh-CN" altLang="en-US"/>
              </a:p>
            </p:txBody>
          </p:sp>
          <p:sp>
            <p:nvSpPr>
              <p:cNvPr id="83040" name="Line 210"/>
              <p:cNvSpPr>
                <a:spLocks noChangeShapeType="1"/>
              </p:cNvSpPr>
              <p:nvPr/>
            </p:nvSpPr>
            <p:spPr bwMode="auto">
              <a:xfrm flipV="1">
                <a:off x="3600" y="1596"/>
                <a:ext cx="180" cy="312"/>
              </a:xfrm>
              <a:prstGeom prst="line">
                <a:avLst/>
              </a:prstGeom>
              <a:noFill/>
              <a:ln w="9525">
                <a:solidFill>
                  <a:srgbClr val="000000"/>
                </a:solidFill>
                <a:round/>
                <a:headEnd/>
                <a:tailEnd/>
              </a:ln>
            </p:spPr>
            <p:txBody>
              <a:bodyPr/>
              <a:lstStyle/>
              <a:p>
                <a:endParaRPr lang="zh-CN" altLang="en-US"/>
              </a:p>
            </p:txBody>
          </p:sp>
          <p:sp>
            <p:nvSpPr>
              <p:cNvPr id="83041" name="Line 211"/>
              <p:cNvSpPr>
                <a:spLocks noChangeShapeType="1"/>
              </p:cNvSpPr>
              <p:nvPr/>
            </p:nvSpPr>
            <p:spPr bwMode="auto">
              <a:xfrm>
                <a:off x="3780" y="1596"/>
                <a:ext cx="180" cy="468"/>
              </a:xfrm>
              <a:prstGeom prst="line">
                <a:avLst/>
              </a:prstGeom>
              <a:noFill/>
              <a:ln w="9525">
                <a:solidFill>
                  <a:srgbClr val="000000"/>
                </a:solidFill>
                <a:round/>
                <a:headEnd/>
                <a:tailEnd/>
              </a:ln>
            </p:spPr>
            <p:txBody>
              <a:bodyPr/>
              <a:lstStyle/>
              <a:p>
                <a:endParaRPr lang="zh-CN" altLang="en-US"/>
              </a:p>
            </p:txBody>
          </p:sp>
          <p:sp>
            <p:nvSpPr>
              <p:cNvPr id="83042" name="Line 212"/>
              <p:cNvSpPr>
                <a:spLocks noChangeShapeType="1"/>
              </p:cNvSpPr>
              <p:nvPr/>
            </p:nvSpPr>
            <p:spPr bwMode="auto">
              <a:xfrm>
                <a:off x="4140" y="1908"/>
                <a:ext cx="360" cy="0"/>
              </a:xfrm>
              <a:prstGeom prst="line">
                <a:avLst/>
              </a:prstGeom>
              <a:noFill/>
              <a:ln w="9525">
                <a:solidFill>
                  <a:srgbClr val="000000"/>
                </a:solidFill>
                <a:round/>
                <a:headEnd/>
                <a:tailEnd/>
              </a:ln>
            </p:spPr>
            <p:txBody>
              <a:bodyPr/>
              <a:lstStyle/>
              <a:p>
                <a:endParaRPr lang="zh-CN" altLang="en-US"/>
              </a:p>
            </p:txBody>
          </p:sp>
          <p:sp>
            <p:nvSpPr>
              <p:cNvPr id="83043" name="Line 213"/>
              <p:cNvSpPr>
                <a:spLocks noChangeShapeType="1"/>
              </p:cNvSpPr>
              <p:nvPr/>
            </p:nvSpPr>
            <p:spPr bwMode="auto">
              <a:xfrm flipH="1">
                <a:off x="3960" y="1908"/>
                <a:ext cx="180" cy="156"/>
              </a:xfrm>
              <a:prstGeom prst="line">
                <a:avLst/>
              </a:prstGeom>
              <a:noFill/>
              <a:ln w="9525">
                <a:solidFill>
                  <a:srgbClr val="000000"/>
                </a:solidFill>
                <a:round/>
                <a:headEnd/>
                <a:tailEnd/>
              </a:ln>
            </p:spPr>
            <p:txBody>
              <a:bodyPr/>
              <a:lstStyle/>
              <a:p>
                <a:endParaRPr lang="zh-CN" altLang="en-US"/>
              </a:p>
            </p:txBody>
          </p:sp>
        </p:grpSp>
        <p:sp>
          <p:nvSpPr>
            <p:cNvPr id="83012" name="Text Box 214"/>
            <p:cNvSpPr txBox="1">
              <a:spLocks noChangeArrowheads="1"/>
            </p:cNvSpPr>
            <p:nvPr/>
          </p:nvSpPr>
          <p:spPr bwMode="auto">
            <a:xfrm>
              <a:off x="2653" y="2526"/>
              <a:ext cx="521" cy="13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13" name="Line 215"/>
            <p:cNvSpPr>
              <a:spLocks noChangeShapeType="1"/>
            </p:cNvSpPr>
            <p:nvPr/>
          </p:nvSpPr>
          <p:spPr bwMode="auto">
            <a:xfrm>
              <a:off x="2351" y="2663"/>
              <a:ext cx="1058" cy="0"/>
            </a:xfrm>
            <a:prstGeom prst="line">
              <a:avLst/>
            </a:prstGeom>
            <a:noFill/>
            <a:ln w="9525">
              <a:solidFill>
                <a:srgbClr val="000000"/>
              </a:solidFill>
              <a:round/>
              <a:headEnd/>
              <a:tailEnd/>
            </a:ln>
          </p:spPr>
          <p:txBody>
            <a:bodyPr/>
            <a:lstStyle/>
            <a:p>
              <a:endParaRPr lang="zh-CN" altLang="en-US"/>
            </a:p>
          </p:txBody>
        </p:sp>
        <p:sp>
          <p:nvSpPr>
            <p:cNvPr id="83014" name="Line 217"/>
            <p:cNvSpPr>
              <a:spLocks noChangeShapeType="1"/>
            </p:cNvSpPr>
            <p:nvPr/>
          </p:nvSpPr>
          <p:spPr bwMode="auto">
            <a:xfrm>
              <a:off x="2351" y="3287"/>
              <a:ext cx="1058" cy="0"/>
            </a:xfrm>
            <a:prstGeom prst="line">
              <a:avLst/>
            </a:prstGeom>
            <a:noFill/>
            <a:ln w="9525">
              <a:solidFill>
                <a:srgbClr val="000000"/>
              </a:solidFill>
              <a:round/>
              <a:headEnd/>
              <a:tailEnd/>
            </a:ln>
          </p:spPr>
          <p:txBody>
            <a:bodyPr/>
            <a:lstStyle/>
            <a:p>
              <a:endParaRPr lang="zh-CN" altLang="en-US"/>
            </a:p>
          </p:txBody>
        </p:sp>
        <p:sp>
          <p:nvSpPr>
            <p:cNvPr id="83015" name="Line 218"/>
            <p:cNvSpPr>
              <a:spLocks noChangeShapeType="1"/>
            </p:cNvSpPr>
            <p:nvPr/>
          </p:nvSpPr>
          <p:spPr bwMode="auto">
            <a:xfrm>
              <a:off x="2351" y="3838"/>
              <a:ext cx="1058" cy="0"/>
            </a:xfrm>
            <a:prstGeom prst="line">
              <a:avLst/>
            </a:prstGeom>
            <a:noFill/>
            <a:ln w="9525">
              <a:solidFill>
                <a:srgbClr val="000000"/>
              </a:solidFill>
              <a:round/>
              <a:headEnd/>
              <a:tailEnd/>
            </a:ln>
          </p:spPr>
          <p:txBody>
            <a:bodyPr/>
            <a:lstStyle/>
            <a:p>
              <a:endParaRPr lang="zh-CN" altLang="en-US"/>
            </a:p>
          </p:txBody>
        </p:sp>
        <p:sp>
          <p:nvSpPr>
            <p:cNvPr id="83016" name="Line 219"/>
            <p:cNvSpPr>
              <a:spLocks noChangeShapeType="1"/>
            </p:cNvSpPr>
            <p:nvPr/>
          </p:nvSpPr>
          <p:spPr bwMode="auto">
            <a:xfrm>
              <a:off x="3174" y="3038"/>
              <a:ext cx="352" cy="0"/>
            </a:xfrm>
            <a:prstGeom prst="line">
              <a:avLst/>
            </a:prstGeom>
            <a:noFill/>
            <a:ln w="9525">
              <a:solidFill>
                <a:srgbClr val="000000"/>
              </a:solidFill>
              <a:round/>
              <a:headEnd/>
              <a:tailEnd/>
            </a:ln>
          </p:spPr>
          <p:txBody>
            <a:bodyPr/>
            <a:lstStyle/>
            <a:p>
              <a:endParaRPr lang="zh-CN" altLang="en-US"/>
            </a:p>
          </p:txBody>
        </p:sp>
        <p:sp>
          <p:nvSpPr>
            <p:cNvPr id="83017" name="Line 220"/>
            <p:cNvSpPr>
              <a:spLocks noChangeShapeType="1"/>
            </p:cNvSpPr>
            <p:nvPr/>
          </p:nvSpPr>
          <p:spPr bwMode="auto">
            <a:xfrm flipV="1">
              <a:off x="3526" y="2726"/>
              <a:ext cx="353" cy="312"/>
            </a:xfrm>
            <a:prstGeom prst="line">
              <a:avLst/>
            </a:prstGeom>
            <a:noFill/>
            <a:ln w="9525">
              <a:solidFill>
                <a:srgbClr val="000000"/>
              </a:solidFill>
              <a:round/>
              <a:headEnd/>
              <a:tailEnd type="triangle" w="med" len="med"/>
            </a:ln>
          </p:spPr>
          <p:txBody>
            <a:bodyPr/>
            <a:lstStyle/>
            <a:p>
              <a:endParaRPr lang="zh-CN" altLang="en-US"/>
            </a:p>
          </p:txBody>
        </p:sp>
        <p:sp>
          <p:nvSpPr>
            <p:cNvPr id="83018" name="Line 221"/>
            <p:cNvSpPr>
              <a:spLocks noChangeShapeType="1"/>
            </p:cNvSpPr>
            <p:nvPr/>
          </p:nvSpPr>
          <p:spPr bwMode="auto">
            <a:xfrm>
              <a:off x="3056" y="3662"/>
              <a:ext cx="470" cy="0"/>
            </a:xfrm>
            <a:prstGeom prst="line">
              <a:avLst/>
            </a:prstGeom>
            <a:noFill/>
            <a:ln w="9525">
              <a:solidFill>
                <a:srgbClr val="000000"/>
              </a:solidFill>
              <a:round/>
              <a:headEnd/>
              <a:tailEnd/>
            </a:ln>
          </p:spPr>
          <p:txBody>
            <a:bodyPr/>
            <a:lstStyle/>
            <a:p>
              <a:endParaRPr lang="zh-CN" altLang="en-US"/>
            </a:p>
          </p:txBody>
        </p:sp>
        <p:sp>
          <p:nvSpPr>
            <p:cNvPr id="83019" name="Line 222"/>
            <p:cNvSpPr>
              <a:spLocks noChangeShapeType="1"/>
            </p:cNvSpPr>
            <p:nvPr/>
          </p:nvSpPr>
          <p:spPr bwMode="auto">
            <a:xfrm flipV="1">
              <a:off x="3526" y="2788"/>
              <a:ext cx="353" cy="874"/>
            </a:xfrm>
            <a:prstGeom prst="line">
              <a:avLst/>
            </a:prstGeom>
            <a:noFill/>
            <a:ln w="9525">
              <a:solidFill>
                <a:srgbClr val="000000"/>
              </a:solidFill>
              <a:round/>
              <a:headEnd/>
              <a:tailEnd type="triangle" w="med" len="med"/>
            </a:ln>
          </p:spPr>
          <p:txBody>
            <a:bodyPr/>
            <a:lstStyle/>
            <a:p>
              <a:endParaRPr lang="zh-CN" altLang="en-US"/>
            </a:p>
          </p:txBody>
        </p:sp>
        <p:sp>
          <p:nvSpPr>
            <p:cNvPr id="83020" name="Text Box 223"/>
            <p:cNvSpPr txBox="1">
              <a:spLocks noChangeArrowheads="1"/>
            </p:cNvSpPr>
            <p:nvPr/>
          </p:nvSpPr>
          <p:spPr bwMode="auto">
            <a:xfrm>
              <a:off x="0" y="3100"/>
              <a:ext cx="823" cy="437"/>
            </a:xfrm>
            <a:prstGeom prst="rect">
              <a:avLst/>
            </a:prstGeom>
            <a:solidFill>
              <a:srgbClr val="FFFFFF"/>
            </a:solidFill>
            <a:ln w="9525">
              <a:noFill/>
              <a:miter lim="800000"/>
              <a:headEnd/>
              <a:tailEnd/>
            </a:ln>
          </p:spPr>
          <p:txBody>
            <a:bodyPr/>
            <a:lstStyle/>
            <a:p>
              <a:r>
                <a:rPr lang="zh-CN" altLang="en-US" sz="1600">
                  <a:ea typeface="宋体" pitchFamily="2" charset="-122"/>
                </a:rPr>
                <a:t>进程</a:t>
              </a:r>
              <a:r>
                <a:rPr lang="en-US" altLang="zh-CN" sz="1600">
                  <a:ea typeface="宋体" pitchFamily="2" charset="-122"/>
                </a:rPr>
                <a:t>A</a:t>
              </a:r>
              <a:r>
                <a:rPr lang="zh-CN" altLang="en-US" sz="1600">
                  <a:ea typeface="宋体" pitchFamily="2" charset="-122"/>
                </a:rPr>
                <a:t>的子进程的打开文件表</a:t>
              </a:r>
            </a:p>
          </p:txBody>
        </p:sp>
        <p:sp>
          <p:nvSpPr>
            <p:cNvPr id="83021" name="Text Box 224"/>
            <p:cNvSpPr txBox="1">
              <a:spLocks noChangeArrowheads="1"/>
            </p:cNvSpPr>
            <p:nvPr/>
          </p:nvSpPr>
          <p:spPr bwMode="auto">
            <a:xfrm>
              <a:off x="1293" y="3537"/>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22" name="Line 225"/>
            <p:cNvSpPr>
              <a:spLocks noChangeShapeType="1"/>
            </p:cNvSpPr>
            <p:nvPr/>
          </p:nvSpPr>
          <p:spPr bwMode="auto">
            <a:xfrm>
              <a:off x="1058" y="2851"/>
              <a:ext cx="0" cy="873"/>
            </a:xfrm>
            <a:prstGeom prst="line">
              <a:avLst/>
            </a:prstGeom>
            <a:noFill/>
            <a:ln w="9525">
              <a:solidFill>
                <a:srgbClr val="000000"/>
              </a:solidFill>
              <a:round/>
              <a:headEnd/>
              <a:tailEnd/>
            </a:ln>
          </p:spPr>
          <p:txBody>
            <a:bodyPr/>
            <a:lstStyle/>
            <a:p>
              <a:endParaRPr lang="zh-CN" altLang="en-US"/>
            </a:p>
          </p:txBody>
        </p:sp>
        <p:sp>
          <p:nvSpPr>
            <p:cNvPr id="83023" name="Line 226"/>
            <p:cNvSpPr>
              <a:spLocks noChangeShapeType="1"/>
            </p:cNvSpPr>
            <p:nvPr/>
          </p:nvSpPr>
          <p:spPr bwMode="auto">
            <a:xfrm>
              <a:off x="1881" y="2851"/>
              <a:ext cx="0" cy="873"/>
            </a:xfrm>
            <a:prstGeom prst="line">
              <a:avLst/>
            </a:prstGeom>
            <a:noFill/>
            <a:ln w="9525">
              <a:solidFill>
                <a:srgbClr val="000000"/>
              </a:solidFill>
              <a:round/>
              <a:headEnd/>
              <a:tailEnd/>
            </a:ln>
          </p:spPr>
          <p:txBody>
            <a:bodyPr/>
            <a:lstStyle/>
            <a:p>
              <a:endParaRPr lang="zh-CN" altLang="en-US"/>
            </a:p>
          </p:txBody>
        </p:sp>
        <p:sp>
          <p:nvSpPr>
            <p:cNvPr id="83024" name="Text Box 227"/>
            <p:cNvSpPr txBox="1">
              <a:spLocks noChangeArrowheads="1"/>
            </p:cNvSpPr>
            <p:nvPr/>
          </p:nvSpPr>
          <p:spPr bwMode="auto">
            <a:xfrm>
              <a:off x="1293" y="2913"/>
              <a:ext cx="470" cy="187"/>
            </a:xfrm>
            <a:prstGeom prst="rect">
              <a:avLst/>
            </a:prstGeom>
            <a:solidFill>
              <a:srgbClr val="FFFFFF"/>
            </a:solidFill>
            <a:ln w="9525">
              <a:noFill/>
              <a:miter lim="800000"/>
              <a:headEnd/>
              <a:tailEnd/>
            </a:ln>
          </p:spPr>
          <p:txBody>
            <a:bodyPr/>
            <a:lstStyle/>
            <a:p>
              <a:pPr algn="just"/>
              <a:r>
                <a:rPr lang="en-US" altLang="zh-CN" sz="1000">
                  <a:ea typeface="宋体" pitchFamily="2" charset="-122"/>
                </a:rPr>
                <a:t>…</a:t>
              </a:r>
              <a:endParaRPr lang="en-US" altLang="zh-CN">
                <a:ea typeface="宋体" pitchFamily="2" charset="-122"/>
              </a:endParaRPr>
            </a:p>
          </p:txBody>
        </p:sp>
        <p:sp>
          <p:nvSpPr>
            <p:cNvPr id="83025" name="Line 228"/>
            <p:cNvSpPr>
              <a:spLocks noChangeShapeType="1"/>
            </p:cNvSpPr>
            <p:nvPr/>
          </p:nvSpPr>
          <p:spPr bwMode="auto">
            <a:xfrm>
              <a:off x="1058" y="3038"/>
              <a:ext cx="823" cy="0"/>
            </a:xfrm>
            <a:prstGeom prst="line">
              <a:avLst/>
            </a:prstGeom>
            <a:noFill/>
            <a:ln w="9525">
              <a:solidFill>
                <a:srgbClr val="000000"/>
              </a:solidFill>
              <a:round/>
              <a:headEnd/>
              <a:tailEnd/>
            </a:ln>
          </p:spPr>
          <p:txBody>
            <a:bodyPr/>
            <a:lstStyle/>
            <a:p>
              <a:endParaRPr lang="zh-CN" altLang="en-US"/>
            </a:p>
          </p:txBody>
        </p:sp>
        <p:sp>
          <p:nvSpPr>
            <p:cNvPr id="83026" name="Line 229"/>
            <p:cNvSpPr>
              <a:spLocks noChangeShapeType="1"/>
            </p:cNvSpPr>
            <p:nvPr/>
          </p:nvSpPr>
          <p:spPr bwMode="auto">
            <a:xfrm>
              <a:off x="1058" y="3163"/>
              <a:ext cx="823" cy="0"/>
            </a:xfrm>
            <a:prstGeom prst="line">
              <a:avLst/>
            </a:prstGeom>
            <a:noFill/>
            <a:ln w="9525">
              <a:solidFill>
                <a:srgbClr val="000000"/>
              </a:solidFill>
              <a:round/>
              <a:headEnd/>
              <a:tailEnd/>
            </a:ln>
          </p:spPr>
          <p:txBody>
            <a:bodyPr/>
            <a:lstStyle/>
            <a:p>
              <a:endParaRPr lang="zh-CN" altLang="en-US"/>
            </a:p>
          </p:txBody>
        </p:sp>
        <p:sp>
          <p:nvSpPr>
            <p:cNvPr id="83027" name="Line 230"/>
            <p:cNvSpPr>
              <a:spLocks noChangeShapeType="1"/>
            </p:cNvSpPr>
            <p:nvPr/>
          </p:nvSpPr>
          <p:spPr bwMode="auto">
            <a:xfrm>
              <a:off x="1058" y="3412"/>
              <a:ext cx="823" cy="0"/>
            </a:xfrm>
            <a:prstGeom prst="line">
              <a:avLst/>
            </a:prstGeom>
            <a:noFill/>
            <a:ln w="9525">
              <a:solidFill>
                <a:srgbClr val="000000"/>
              </a:solidFill>
              <a:round/>
              <a:headEnd/>
              <a:tailEnd/>
            </a:ln>
          </p:spPr>
          <p:txBody>
            <a:bodyPr/>
            <a:lstStyle/>
            <a:p>
              <a:endParaRPr lang="zh-CN" altLang="en-US"/>
            </a:p>
          </p:txBody>
        </p:sp>
        <p:sp>
          <p:nvSpPr>
            <p:cNvPr id="83028" name="Line 231"/>
            <p:cNvSpPr>
              <a:spLocks noChangeShapeType="1"/>
            </p:cNvSpPr>
            <p:nvPr/>
          </p:nvSpPr>
          <p:spPr bwMode="auto">
            <a:xfrm>
              <a:off x="1058" y="3537"/>
              <a:ext cx="823" cy="0"/>
            </a:xfrm>
            <a:prstGeom prst="line">
              <a:avLst/>
            </a:prstGeom>
            <a:noFill/>
            <a:ln w="9525">
              <a:solidFill>
                <a:srgbClr val="000000"/>
              </a:solidFill>
              <a:round/>
              <a:headEnd/>
              <a:tailEnd/>
            </a:ln>
          </p:spPr>
          <p:txBody>
            <a:bodyPr/>
            <a:lstStyle/>
            <a:p>
              <a:endParaRPr lang="zh-CN" altLang="en-US"/>
            </a:p>
          </p:txBody>
        </p:sp>
        <p:sp>
          <p:nvSpPr>
            <p:cNvPr id="83029" name="AutoShape 232"/>
            <p:cNvSpPr>
              <a:spLocks/>
            </p:cNvSpPr>
            <p:nvPr/>
          </p:nvSpPr>
          <p:spPr bwMode="auto">
            <a:xfrm>
              <a:off x="588" y="2851"/>
              <a:ext cx="235" cy="873"/>
            </a:xfrm>
            <a:prstGeom prst="leftBrace">
              <a:avLst>
                <a:gd name="adj1" fmla="val 30957"/>
                <a:gd name="adj2" fmla="val 50000"/>
              </a:avLst>
            </a:prstGeom>
            <a:noFill/>
            <a:ln w="9525">
              <a:solidFill>
                <a:srgbClr val="000000"/>
              </a:solidFill>
              <a:round/>
              <a:headEnd/>
              <a:tailEnd/>
            </a:ln>
          </p:spPr>
          <p:txBody>
            <a:bodyPr/>
            <a:lstStyle/>
            <a:p>
              <a:endParaRPr lang="zh-CN" altLang="en-US"/>
            </a:p>
          </p:txBody>
        </p:sp>
        <p:sp>
          <p:nvSpPr>
            <p:cNvPr id="83030" name="Line 233"/>
            <p:cNvSpPr>
              <a:spLocks noChangeShapeType="1"/>
            </p:cNvSpPr>
            <p:nvPr/>
          </p:nvSpPr>
          <p:spPr bwMode="auto">
            <a:xfrm>
              <a:off x="1646" y="3287"/>
              <a:ext cx="705" cy="0"/>
            </a:xfrm>
            <a:prstGeom prst="line">
              <a:avLst/>
            </a:prstGeom>
            <a:noFill/>
            <a:ln w="9525">
              <a:solidFill>
                <a:srgbClr val="000000"/>
              </a:solidFill>
              <a:round/>
              <a:headEnd/>
              <a:tailEnd type="triangle" w="med" len="med"/>
            </a:ln>
          </p:spPr>
          <p:txBody>
            <a:bodyPr/>
            <a:lstStyle/>
            <a:p>
              <a:endParaRPr lang="zh-CN" altLang="en-US"/>
            </a:p>
          </p:txBody>
        </p:sp>
        <p:sp>
          <p:nvSpPr>
            <p:cNvPr id="83031" name="Line 234"/>
            <p:cNvSpPr>
              <a:spLocks noChangeShapeType="1"/>
            </p:cNvSpPr>
            <p:nvPr/>
          </p:nvSpPr>
          <p:spPr bwMode="auto">
            <a:xfrm>
              <a:off x="1058" y="3724"/>
              <a:ext cx="823" cy="0"/>
            </a:xfrm>
            <a:prstGeom prst="line">
              <a:avLst/>
            </a:prstGeom>
            <a:noFill/>
            <a:ln w="9525">
              <a:solidFill>
                <a:srgbClr val="000000"/>
              </a:solidFill>
              <a:round/>
              <a:headEnd/>
              <a:tailEnd/>
            </a:ln>
          </p:spPr>
          <p:txBody>
            <a:bodyPr/>
            <a:lstStyle/>
            <a:p>
              <a:endParaRPr lang="zh-CN" altLang="en-US"/>
            </a:p>
          </p:txBody>
        </p:sp>
        <p:sp>
          <p:nvSpPr>
            <p:cNvPr id="83032" name="Line 235"/>
            <p:cNvSpPr>
              <a:spLocks noChangeShapeType="1"/>
            </p:cNvSpPr>
            <p:nvPr/>
          </p:nvSpPr>
          <p:spPr bwMode="auto">
            <a:xfrm>
              <a:off x="1058" y="2851"/>
              <a:ext cx="823" cy="0"/>
            </a:xfrm>
            <a:prstGeom prst="line">
              <a:avLst/>
            </a:prstGeom>
            <a:noFill/>
            <a:ln w="9525">
              <a:solidFill>
                <a:srgbClr val="000000"/>
              </a:solidFill>
              <a:round/>
              <a:headEnd/>
              <a:tailEnd/>
            </a:ln>
          </p:spPr>
          <p:txBody>
            <a:bodyPr/>
            <a:lstStyle/>
            <a:p>
              <a:endParaRPr lang="zh-CN" altLang="en-US"/>
            </a:p>
          </p:txBody>
        </p:sp>
        <p:sp>
          <p:nvSpPr>
            <p:cNvPr id="83033" name="Text Box 236"/>
            <p:cNvSpPr txBox="1">
              <a:spLocks noChangeArrowheads="1"/>
            </p:cNvSpPr>
            <p:nvPr/>
          </p:nvSpPr>
          <p:spPr bwMode="auto">
            <a:xfrm>
              <a:off x="1293" y="3225"/>
              <a:ext cx="470" cy="187"/>
            </a:xfrm>
            <a:prstGeom prst="rect">
              <a:avLst/>
            </a:prstGeom>
            <a:solidFill>
              <a:srgbClr val="FFFFFF"/>
            </a:solidFill>
            <a:ln w="9525">
              <a:noFill/>
              <a:miter lim="800000"/>
              <a:headEnd/>
              <a:tailEnd/>
            </a:ln>
          </p:spPr>
          <p:txBody>
            <a:bodyPr/>
            <a:lstStyle/>
            <a:p>
              <a:pPr algn="just"/>
              <a:r>
                <a:rPr lang="en-US" altLang="zh-CN" sz="1600">
                  <a:ea typeface="宋体" pitchFamily="2" charset="-122"/>
                </a:rPr>
                <a:t>fpa</a:t>
              </a:r>
            </a:p>
          </p:txBody>
        </p:sp>
        <p:sp>
          <p:nvSpPr>
            <p:cNvPr id="83034" name="Line 237"/>
            <p:cNvSpPr>
              <a:spLocks noChangeShapeType="1"/>
            </p:cNvSpPr>
            <p:nvPr/>
          </p:nvSpPr>
          <p:spPr bwMode="auto">
            <a:xfrm>
              <a:off x="2116" y="2039"/>
              <a:ext cx="588" cy="0"/>
            </a:xfrm>
            <a:prstGeom prst="line">
              <a:avLst/>
            </a:prstGeom>
            <a:noFill/>
            <a:ln w="9525">
              <a:solidFill>
                <a:srgbClr val="000000"/>
              </a:solidFill>
              <a:round/>
              <a:headEnd/>
              <a:tailEnd/>
            </a:ln>
          </p:spPr>
          <p:txBody>
            <a:bodyPr/>
            <a:lstStyle/>
            <a:p>
              <a:endParaRPr lang="zh-CN" altLang="en-US"/>
            </a:p>
          </p:txBody>
        </p:sp>
        <p:sp>
          <p:nvSpPr>
            <p:cNvPr id="83035" name="Line 238"/>
            <p:cNvSpPr>
              <a:spLocks noChangeShapeType="1"/>
            </p:cNvSpPr>
            <p:nvPr/>
          </p:nvSpPr>
          <p:spPr bwMode="auto">
            <a:xfrm>
              <a:off x="2116" y="2039"/>
              <a:ext cx="0" cy="437"/>
            </a:xfrm>
            <a:prstGeom prst="line">
              <a:avLst/>
            </a:prstGeom>
            <a:noFill/>
            <a:ln w="9525">
              <a:solidFill>
                <a:srgbClr val="000000"/>
              </a:solidFill>
              <a:round/>
              <a:headEnd/>
              <a:tailEnd/>
            </a:ln>
          </p:spPr>
          <p:txBody>
            <a:bodyPr/>
            <a:lstStyle/>
            <a:p>
              <a:endParaRPr lang="zh-CN" altLang="en-US"/>
            </a:p>
          </p:txBody>
        </p:sp>
        <p:sp>
          <p:nvSpPr>
            <p:cNvPr id="83036" name="Line 239"/>
            <p:cNvSpPr>
              <a:spLocks noChangeShapeType="1"/>
            </p:cNvSpPr>
            <p:nvPr/>
          </p:nvSpPr>
          <p:spPr bwMode="auto">
            <a:xfrm>
              <a:off x="2116" y="2476"/>
              <a:ext cx="235" cy="187"/>
            </a:xfrm>
            <a:prstGeom prst="line">
              <a:avLst/>
            </a:prstGeom>
            <a:noFill/>
            <a:ln w="9525">
              <a:solidFill>
                <a:srgbClr val="000000"/>
              </a:solidFill>
              <a:round/>
              <a:headEnd/>
              <a:tailEnd type="triangle" w="med" len="med"/>
            </a:ln>
          </p:spPr>
          <p:txBody>
            <a:bodyPr/>
            <a:lstStyle/>
            <a:p>
              <a:endParaRPr lang="zh-CN" altLang="en-US"/>
            </a:p>
          </p:txBody>
        </p:sp>
        <p:sp>
          <p:nvSpPr>
            <p:cNvPr id="83037" name="Line 240"/>
            <p:cNvSpPr>
              <a:spLocks noChangeShapeType="1"/>
            </p:cNvSpPr>
            <p:nvPr/>
          </p:nvSpPr>
          <p:spPr bwMode="auto">
            <a:xfrm>
              <a:off x="1998" y="2601"/>
              <a:ext cx="353" cy="686"/>
            </a:xfrm>
            <a:prstGeom prst="line">
              <a:avLst/>
            </a:prstGeom>
            <a:noFill/>
            <a:ln w="9525">
              <a:solidFill>
                <a:srgbClr val="000000"/>
              </a:solidFill>
              <a:round/>
              <a:headEnd/>
              <a:tailEnd type="triangle" w="med" len="med"/>
            </a:ln>
          </p:spPr>
          <p:txBody>
            <a:bodyPr/>
            <a:lstStyle/>
            <a:p>
              <a:endParaRPr lang="zh-CN" altLang="en-US"/>
            </a:p>
          </p:txBody>
        </p:sp>
        <p:sp>
          <p:nvSpPr>
            <p:cNvPr id="83038" name="Line 242"/>
            <p:cNvSpPr>
              <a:spLocks noChangeShapeType="1"/>
            </p:cNvSpPr>
            <p:nvPr/>
          </p:nvSpPr>
          <p:spPr bwMode="auto">
            <a:xfrm>
              <a:off x="2064" y="1842"/>
              <a:ext cx="0" cy="2268"/>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latin typeface="仿宋_GB2312" pitchFamily="49" charset="-122"/>
                <a:ea typeface="仿宋_GB2312" pitchFamily="49" charset="-122"/>
              </a:rPr>
              <a:t>文件管理</a:t>
            </a:r>
            <a:r>
              <a:rPr lang="en-US" altLang="zh-CN" dirty="0" smtClean="0">
                <a:solidFill>
                  <a:srgbClr val="FF0000"/>
                </a:solidFill>
                <a:latin typeface="仿宋_GB2312" pitchFamily="49" charset="-122"/>
                <a:ea typeface="仿宋_GB2312" pitchFamily="49" charset="-122"/>
              </a:rPr>
              <a:t>(9)</a:t>
            </a:r>
            <a:br>
              <a:rPr lang="en-US" altLang="zh-CN" dirty="0" smtClean="0">
                <a:solidFill>
                  <a:srgbClr val="FF0000"/>
                </a:solidFill>
                <a:latin typeface="仿宋_GB2312" pitchFamily="49" charset="-122"/>
                <a:ea typeface="仿宋_GB2312" pitchFamily="49" charset="-122"/>
              </a:rPr>
            </a:br>
            <a:r>
              <a:rPr lang="zh-CN" altLang="zh-CN" dirty="0" smtClean="0">
                <a:solidFill>
                  <a:srgbClr val="FF0000"/>
                </a:solidFill>
                <a:latin typeface="华文新魏" pitchFamily="2" charset="-122"/>
                <a:ea typeface="华文新魏" pitchFamily="2" charset="-122"/>
              </a:rPr>
              <a:t>提高文件系统可靠性的措施</a:t>
            </a:r>
            <a:r>
              <a:rPr lang="en-US" altLang="zh-CN" dirty="0" smtClean="0">
                <a:solidFill>
                  <a:srgbClr val="FF0000"/>
                </a:solidFill>
                <a:latin typeface="华文新魏" pitchFamily="2" charset="-122"/>
                <a:ea typeface="华文新魏" pitchFamily="2" charset="-122"/>
              </a:rPr>
              <a:t/>
            </a:r>
            <a:br>
              <a:rPr lang="en-US" altLang="zh-CN" dirty="0" smtClean="0">
                <a:solidFill>
                  <a:srgbClr val="FF0000"/>
                </a:solidFill>
                <a:latin typeface="华文新魏" pitchFamily="2" charset="-122"/>
                <a:ea typeface="华文新魏" pitchFamily="2" charset="-122"/>
              </a:rPr>
            </a:br>
            <a:endParaRPr lang="zh-CN" altLang="en-US" dirty="0"/>
          </a:p>
        </p:txBody>
      </p:sp>
      <p:sp>
        <p:nvSpPr>
          <p:cNvPr id="3" name="内容占位符 2"/>
          <p:cNvSpPr>
            <a:spLocks noGrp="1"/>
          </p:cNvSpPr>
          <p:nvPr>
            <p:ph idx="1"/>
          </p:nvPr>
        </p:nvSpPr>
        <p:spPr>
          <a:xfrm>
            <a:off x="611560" y="1916832"/>
            <a:ext cx="7772400" cy="4114800"/>
          </a:xfrm>
        </p:spPr>
        <p:txBody>
          <a:bodyPr/>
          <a:lstStyle/>
          <a:p>
            <a:r>
              <a:rPr lang="zh-CN" altLang="zh-CN" dirty="0" smtClean="0">
                <a:latin typeface="华文新魏" pitchFamily="2" charset="-122"/>
                <a:ea typeface="华文新魏" pitchFamily="2" charset="-122"/>
              </a:rPr>
              <a:t>磁盘坏块管理。</a:t>
            </a:r>
            <a:endParaRPr lang="en-US" altLang="zh-CN" dirty="0" smtClean="0">
              <a:latin typeface="华文新魏" pitchFamily="2" charset="-122"/>
              <a:ea typeface="华文新魏" pitchFamily="2" charset="-122"/>
            </a:endParaRPr>
          </a:p>
          <a:p>
            <a:pPr>
              <a:buFontTx/>
              <a:buNone/>
            </a:pPr>
            <a:r>
              <a:rPr lang="en-US" altLang="zh-CN" dirty="0" smtClean="0">
                <a:latin typeface="华文新魏" pitchFamily="2" charset="-122"/>
                <a:ea typeface="华文新魏" pitchFamily="2" charset="-122"/>
              </a:rPr>
              <a:t>    1) </a:t>
            </a:r>
            <a:r>
              <a:rPr lang="zh-CN" altLang="zh-CN" dirty="0" smtClean="0">
                <a:latin typeface="华文新魏" pitchFamily="2" charset="-122"/>
                <a:ea typeface="华文新魏" pitchFamily="2" charset="-122"/>
              </a:rPr>
              <a:t>硬件方法：</a:t>
            </a:r>
            <a:endParaRPr lang="en-US" altLang="zh-CN" dirty="0" smtClean="0">
              <a:latin typeface="华文新魏" pitchFamily="2" charset="-122"/>
              <a:ea typeface="华文新魏" pitchFamily="2" charset="-122"/>
            </a:endParaRPr>
          </a:p>
          <a:p>
            <a:pPr>
              <a:buFontTx/>
              <a:buNone/>
            </a:pPr>
            <a:r>
              <a:rPr lang="en-US" altLang="zh-CN" dirty="0" smtClean="0">
                <a:latin typeface="华文新魏" pitchFamily="2" charset="-122"/>
                <a:ea typeface="华文新魏" pitchFamily="2" charset="-122"/>
              </a:rPr>
              <a:t>    2)</a:t>
            </a:r>
            <a:r>
              <a:rPr lang="zh-CN" altLang="zh-CN" dirty="0" smtClean="0">
                <a:latin typeface="华文新魏" pitchFamily="2" charset="-122"/>
                <a:ea typeface="华文新魏" pitchFamily="2" charset="-122"/>
              </a:rPr>
              <a:t>软件方法：</a:t>
            </a:r>
            <a:endParaRPr lang="en-US" altLang="zh-CN" dirty="0" smtClean="0">
              <a:latin typeface="华文新魏" pitchFamily="2" charset="-122"/>
              <a:ea typeface="华文新魏" pitchFamily="2" charset="-122"/>
            </a:endParaRPr>
          </a:p>
          <a:p>
            <a:r>
              <a:rPr lang="zh-CN" altLang="zh-CN" dirty="0" smtClean="0">
                <a:latin typeface="华文新魏" pitchFamily="2" charset="-122"/>
                <a:ea typeface="华文新魏" pitchFamily="2" charset="-122"/>
              </a:rPr>
              <a:t>备份数据。</a:t>
            </a:r>
            <a:endParaRPr lang="zh-CN" altLang="en-US" dirty="0" smtClean="0">
              <a:latin typeface="华文新魏" pitchFamily="2" charset="-122"/>
              <a:ea typeface="华文新魏" pitchFamily="2" charset="-122"/>
            </a:endParaRP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85800"/>
            <a:ext cx="7772400" cy="1143000"/>
          </a:xfrm>
        </p:spPr>
        <p:txBody>
          <a:bodyPr/>
          <a:lstStyle/>
          <a:p>
            <a:r>
              <a:rPr lang="zh-CN" altLang="en-US" dirty="0" smtClean="0">
                <a:solidFill>
                  <a:srgbClr val="FF0000"/>
                </a:solidFill>
                <a:latin typeface="仿宋_GB2312" pitchFamily="49" charset="-122"/>
                <a:ea typeface="仿宋_GB2312" pitchFamily="49" charset="-122"/>
              </a:rPr>
              <a:t>文件管理</a:t>
            </a:r>
            <a:r>
              <a:rPr lang="en-US" altLang="zh-CN" dirty="0" smtClean="0">
                <a:solidFill>
                  <a:srgbClr val="FF0000"/>
                </a:solidFill>
                <a:latin typeface="仿宋_GB2312" pitchFamily="49" charset="-122"/>
                <a:ea typeface="仿宋_GB2312" pitchFamily="49" charset="-122"/>
              </a:rPr>
              <a:t>(10)</a:t>
            </a:r>
            <a:br>
              <a:rPr lang="en-US" altLang="zh-CN" dirty="0" smtClean="0">
                <a:solidFill>
                  <a:srgbClr val="FF0000"/>
                </a:solidFill>
                <a:latin typeface="仿宋_GB2312" pitchFamily="49" charset="-122"/>
                <a:ea typeface="仿宋_GB2312" pitchFamily="49" charset="-122"/>
              </a:rPr>
            </a:br>
            <a:r>
              <a:rPr lang="zh-CN" altLang="zh-CN" dirty="0" smtClean="0">
                <a:solidFill>
                  <a:srgbClr val="FF0000"/>
                </a:solidFill>
                <a:latin typeface="华文新魏" pitchFamily="2" charset="-122"/>
                <a:ea typeface="华文新魏" pitchFamily="2" charset="-122"/>
              </a:rPr>
              <a:t>磁盘块一致性检查</a:t>
            </a:r>
            <a:endParaRPr lang="zh-CN" altLang="en-US" dirty="0"/>
          </a:p>
        </p:txBody>
      </p:sp>
      <p:sp>
        <p:nvSpPr>
          <p:cNvPr id="3" name="内容占位符 2"/>
          <p:cNvSpPr>
            <a:spLocks noGrp="1"/>
          </p:cNvSpPr>
          <p:nvPr>
            <p:ph idx="1"/>
          </p:nvPr>
        </p:nvSpPr>
        <p:spPr>
          <a:xfrm>
            <a:off x="685800" y="1842120"/>
            <a:ext cx="7772400" cy="4683224"/>
          </a:xfrm>
        </p:spPr>
        <p:txBody>
          <a:bodyPr/>
          <a:lstStyle/>
          <a:p>
            <a:r>
              <a:rPr lang="zh-CN" altLang="en-US" dirty="0" smtClean="0">
                <a:latin typeface="华文新魏" pitchFamily="2" charset="-122"/>
                <a:ea typeface="华文新魏" pitchFamily="2" charset="-122"/>
              </a:rPr>
              <a:t>原理：</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zh-CN" altLang="zh-CN" dirty="0" smtClean="0">
                <a:latin typeface="华文新魏" pitchFamily="2" charset="-122"/>
                <a:ea typeface="华文新魏" pitchFamily="2" charset="-122"/>
              </a:rPr>
              <a:t>具体做法：</a:t>
            </a:r>
            <a:endParaRPr lang="zh-CN" altLang="en-US" dirty="0" smtClean="0"/>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9816"/>
            <a:ext cx="7772400" cy="1143000"/>
          </a:xfrm>
        </p:spPr>
        <p:txBody>
          <a:bodyPr/>
          <a:lstStyle/>
          <a:p>
            <a:r>
              <a:rPr lang="zh-CN" altLang="en-US" dirty="0" smtClean="0">
                <a:solidFill>
                  <a:srgbClr val="FF0000"/>
                </a:solidFill>
                <a:latin typeface="仿宋_GB2312" pitchFamily="49" charset="-122"/>
                <a:ea typeface="仿宋_GB2312" pitchFamily="49" charset="-122"/>
              </a:rPr>
              <a:t>文件管理</a:t>
            </a:r>
            <a:r>
              <a:rPr lang="en-US" altLang="zh-CN" dirty="0" smtClean="0">
                <a:solidFill>
                  <a:srgbClr val="FF0000"/>
                </a:solidFill>
                <a:latin typeface="仿宋_GB2312" pitchFamily="49" charset="-122"/>
                <a:ea typeface="仿宋_GB2312" pitchFamily="49" charset="-122"/>
              </a:rPr>
              <a:t>(11)</a:t>
            </a:r>
            <a:br>
              <a:rPr lang="en-US" altLang="zh-CN" dirty="0" smtClean="0">
                <a:solidFill>
                  <a:srgbClr val="FF0000"/>
                </a:solidFill>
                <a:latin typeface="仿宋_GB2312" pitchFamily="49" charset="-122"/>
                <a:ea typeface="仿宋_GB2312" pitchFamily="49" charset="-122"/>
              </a:rPr>
            </a:br>
            <a:r>
              <a:rPr lang="zh-CN" altLang="zh-CN" dirty="0" smtClean="0">
                <a:solidFill>
                  <a:srgbClr val="FF0000"/>
                </a:solidFill>
                <a:latin typeface="华文新魏" pitchFamily="2" charset="-122"/>
                <a:ea typeface="华文新魏" pitchFamily="2" charset="-122"/>
              </a:rPr>
              <a:t>文件系统一致性检查</a:t>
            </a:r>
            <a:r>
              <a:rPr lang="zh-CN" altLang="zh-CN" dirty="0" smtClean="0">
                <a:solidFill>
                  <a:srgbClr val="FF0000"/>
                </a:solidFill>
              </a:rPr>
              <a:t/>
            </a:r>
            <a:br>
              <a:rPr lang="zh-CN" altLang="zh-CN" dirty="0" smtClean="0">
                <a:solidFill>
                  <a:srgbClr val="FF0000"/>
                </a:solidFill>
              </a:rPr>
            </a:br>
            <a:endParaRPr lang="zh-CN" altLang="en-US" dirty="0">
              <a:solidFill>
                <a:srgbClr val="FF0000"/>
              </a:solidFill>
            </a:endParaRPr>
          </a:p>
        </p:txBody>
      </p:sp>
      <p:sp>
        <p:nvSpPr>
          <p:cNvPr id="3" name="内容占位符 2"/>
          <p:cNvSpPr>
            <a:spLocks noGrp="1"/>
          </p:cNvSpPr>
          <p:nvPr>
            <p:ph idx="1"/>
          </p:nvPr>
        </p:nvSpPr>
        <p:spPr>
          <a:xfrm>
            <a:off x="683568" y="1772816"/>
            <a:ext cx="7772400" cy="5256584"/>
          </a:xfrm>
        </p:spPr>
        <p:txBody>
          <a:bodyPr/>
          <a:lstStyle/>
          <a:p>
            <a:r>
              <a:rPr lang="zh-CN" altLang="en-US" dirty="0" smtClean="0">
                <a:latin typeface="华文新魏" pitchFamily="2" charset="-122"/>
                <a:ea typeface="华文新魏" pitchFamily="2" charset="-122"/>
              </a:rPr>
              <a:t>原理：</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zh-CN" altLang="zh-CN" dirty="0" smtClean="0">
                <a:latin typeface="华文新魏" pitchFamily="2" charset="-122"/>
                <a:ea typeface="华文新魏" pitchFamily="2" charset="-122"/>
              </a:rPr>
              <a:t>具体做法：</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609600"/>
            <a:ext cx="7772400" cy="1143000"/>
          </a:xfrm>
        </p:spPr>
        <p:txBody>
          <a:bodyPr/>
          <a:lstStyle/>
          <a:p>
            <a:pPr eaLnBrk="1" hangingPunct="1"/>
            <a:r>
              <a:rPr lang="en-US" altLang="zh-CN" b="1" smtClean="0">
                <a:ea typeface="黑体" pitchFamily="2" charset="-122"/>
              </a:rPr>
              <a:t>         </a:t>
            </a:r>
            <a:r>
              <a:rPr lang="en-US" altLang="zh-CN" sz="4800" smtClean="0">
                <a:solidFill>
                  <a:srgbClr val="FF0000"/>
                </a:solidFill>
                <a:latin typeface="仿宋_GB2312" pitchFamily="49" charset="-122"/>
                <a:ea typeface="仿宋_GB2312" pitchFamily="49" charset="-122"/>
              </a:rPr>
              <a:t>联</a:t>
            </a:r>
            <a:r>
              <a:rPr lang="zh-CN" altLang="en-US" sz="4800" smtClean="0">
                <a:solidFill>
                  <a:srgbClr val="FF0000"/>
                </a:solidFill>
                <a:latin typeface="仿宋_GB2312" pitchFamily="49" charset="-122"/>
                <a:ea typeface="仿宋_GB2312" pitchFamily="49" charset="-122"/>
              </a:rPr>
              <a:t>网和通信管理</a:t>
            </a:r>
            <a:r>
              <a:rPr lang="zh-CN" altLang="en-US" sz="4800" smtClean="0">
                <a:latin typeface="仿宋_GB2312" pitchFamily="49" charset="-122"/>
                <a:ea typeface="仿宋_GB2312" pitchFamily="49" charset="-122"/>
              </a:rPr>
              <a:t/>
            </a:r>
            <a:br>
              <a:rPr lang="zh-CN" altLang="en-US" sz="4800" smtClean="0">
                <a:latin typeface="仿宋_GB2312" pitchFamily="49" charset="-122"/>
                <a:ea typeface="仿宋_GB2312" pitchFamily="49" charset="-122"/>
              </a:rPr>
            </a:br>
            <a:endParaRPr lang="zh-CN" altLang="en-US" sz="4800" smtClean="0">
              <a:latin typeface="仿宋_GB2312" pitchFamily="49" charset="-122"/>
              <a:ea typeface="仿宋_GB2312" pitchFamily="49" charset="-122"/>
            </a:endParaRPr>
          </a:p>
        </p:txBody>
      </p:sp>
      <p:sp>
        <p:nvSpPr>
          <p:cNvPr id="337923" name="Rectangle 3"/>
          <p:cNvSpPr>
            <a:spLocks noGrp="1" noChangeArrowheads="1"/>
          </p:cNvSpPr>
          <p:nvPr>
            <p:ph type="body" idx="1"/>
          </p:nvPr>
        </p:nvSpPr>
        <p:spPr>
          <a:xfrm>
            <a:off x="7010400" y="-1752600"/>
            <a:ext cx="8229600" cy="5334000"/>
          </a:xfrm>
        </p:spPr>
        <p:txBody>
          <a:bodyPr/>
          <a:lstStyle/>
          <a:p>
            <a:pPr eaLnBrk="1" hangingPunct="1">
              <a:buFontTx/>
              <a:buNone/>
            </a:pPr>
            <a:r>
              <a:rPr lang="en-US" altLang="zh-CN" smtClean="0"/>
              <a:t>         </a:t>
            </a:r>
          </a:p>
          <a:p>
            <a:pPr eaLnBrk="1" hangingPunct="1">
              <a:buFontTx/>
              <a:buNone/>
            </a:pPr>
            <a:endParaRPr lang="en-US" altLang="zh-CN" smtClean="0"/>
          </a:p>
        </p:txBody>
      </p:sp>
      <p:grpSp>
        <p:nvGrpSpPr>
          <p:cNvPr id="83972" name="Group 42"/>
          <p:cNvGrpSpPr>
            <a:grpSpLocks/>
          </p:cNvGrpSpPr>
          <p:nvPr/>
        </p:nvGrpSpPr>
        <p:grpSpPr bwMode="auto">
          <a:xfrm>
            <a:off x="914400" y="1295400"/>
            <a:ext cx="7162800" cy="4552950"/>
            <a:chOff x="576" y="816"/>
            <a:chExt cx="4512" cy="2868"/>
          </a:xfrm>
        </p:grpSpPr>
        <p:grpSp>
          <p:nvGrpSpPr>
            <p:cNvPr id="83973" name="Group 18"/>
            <p:cNvGrpSpPr>
              <a:grpSpLocks/>
            </p:cNvGrpSpPr>
            <p:nvPr/>
          </p:nvGrpSpPr>
          <p:grpSpPr bwMode="auto">
            <a:xfrm>
              <a:off x="768" y="816"/>
              <a:ext cx="3876" cy="1536"/>
              <a:chOff x="768" y="816"/>
              <a:chExt cx="3876" cy="1536"/>
            </a:xfrm>
          </p:grpSpPr>
          <p:sp>
            <p:nvSpPr>
              <p:cNvPr id="337939" name="Text Box 19"/>
              <p:cNvSpPr txBox="1">
                <a:spLocks noChangeArrowheads="1"/>
              </p:cNvSpPr>
              <p:nvPr/>
            </p:nvSpPr>
            <p:spPr bwMode="auto">
              <a:xfrm>
                <a:off x="1908" y="816"/>
                <a:ext cx="2736" cy="48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3200" b="1" dirty="0">
                    <a:solidFill>
                      <a:srgbClr val="008000"/>
                    </a:solidFill>
                    <a:latin typeface="仿宋_GB2312" pitchFamily="49" charset="-122"/>
                  </a:rPr>
                  <a:t> </a:t>
                </a:r>
                <a:r>
                  <a:rPr kumimoji="0" lang="en-US" altLang="zh-CN" sz="2800" b="1" dirty="0">
                    <a:solidFill>
                      <a:srgbClr val="008000"/>
                    </a:solidFill>
                    <a:latin typeface="仿宋_GB2312" pitchFamily="49" charset="-122"/>
                  </a:rPr>
                  <a:t>联</a:t>
                </a:r>
                <a:r>
                  <a:rPr kumimoji="0" lang="zh-CN" altLang="en-US" sz="2800" b="1" dirty="0">
                    <a:solidFill>
                      <a:srgbClr val="008000"/>
                    </a:solidFill>
                    <a:latin typeface="仿宋_GB2312" pitchFamily="49" charset="-122"/>
                  </a:rPr>
                  <a:t>网操作系统功能和分类</a:t>
                </a:r>
              </a:p>
            </p:txBody>
          </p:sp>
          <p:sp>
            <p:nvSpPr>
              <p:cNvPr id="337940" name="Text Box 20"/>
              <p:cNvSpPr txBox="1">
                <a:spLocks noChangeArrowheads="1"/>
              </p:cNvSpPr>
              <p:nvPr/>
            </p:nvSpPr>
            <p:spPr bwMode="auto">
              <a:xfrm>
                <a:off x="768" y="1783"/>
                <a:ext cx="912" cy="56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dirty="0">
                    <a:solidFill>
                      <a:srgbClr val="008000"/>
                    </a:solidFill>
                    <a:latin typeface="仿宋_GB2312" pitchFamily="49" charset="-122"/>
                  </a:rPr>
                  <a:t>网上资源管理功能</a:t>
                </a:r>
              </a:p>
            </p:txBody>
          </p:sp>
          <p:sp>
            <p:nvSpPr>
              <p:cNvPr id="337941" name="Text Box 21"/>
              <p:cNvSpPr txBox="1">
                <a:spLocks noChangeArrowheads="1"/>
              </p:cNvSpPr>
              <p:nvPr/>
            </p:nvSpPr>
            <p:spPr bwMode="auto">
              <a:xfrm>
                <a:off x="3024" y="1783"/>
                <a:ext cx="960" cy="56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数据通信管理功能</a:t>
                </a:r>
                <a:endParaRPr kumimoji="0" lang="zh-CN" altLang="en-US" sz="2400" b="1" dirty="0">
                  <a:solidFill>
                    <a:srgbClr val="008000"/>
                  </a:solidFill>
                  <a:latin typeface="仿宋_GB2312" pitchFamily="49" charset="-122"/>
                </a:endParaRPr>
              </a:p>
            </p:txBody>
          </p:sp>
          <p:sp>
            <p:nvSpPr>
              <p:cNvPr id="337942" name="Text Box 22"/>
              <p:cNvSpPr txBox="1">
                <a:spLocks noChangeArrowheads="1"/>
              </p:cNvSpPr>
              <p:nvPr/>
            </p:nvSpPr>
            <p:spPr bwMode="auto">
              <a:xfrm>
                <a:off x="1968" y="1783"/>
                <a:ext cx="912" cy="56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dirty="0">
                    <a:solidFill>
                      <a:srgbClr val="008000"/>
                    </a:solidFill>
                    <a:latin typeface="仿宋_GB2312" pitchFamily="49" charset="-122"/>
                  </a:rPr>
                  <a:t>应用服务功能</a:t>
                </a:r>
              </a:p>
            </p:txBody>
          </p:sp>
          <p:sp>
            <p:nvSpPr>
              <p:cNvPr id="337943" name="Line 23"/>
              <p:cNvSpPr>
                <a:spLocks noChangeShapeType="1"/>
              </p:cNvSpPr>
              <p:nvPr/>
            </p:nvSpPr>
            <p:spPr bwMode="auto">
              <a:xfrm>
                <a:off x="1452" y="1541"/>
                <a:ext cx="3192"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37944" name="Line 24"/>
              <p:cNvSpPr>
                <a:spLocks noChangeShapeType="1"/>
              </p:cNvSpPr>
              <p:nvPr/>
            </p:nvSpPr>
            <p:spPr bwMode="auto">
              <a:xfrm>
                <a:off x="1452" y="1541"/>
                <a:ext cx="0"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45" name="Line 25"/>
              <p:cNvSpPr>
                <a:spLocks noChangeShapeType="1"/>
              </p:cNvSpPr>
              <p:nvPr/>
            </p:nvSpPr>
            <p:spPr bwMode="auto">
              <a:xfrm>
                <a:off x="2448" y="1541"/>
                <a:ext cx="0"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46" name="Line 26"/>
              <p:cNvSpPr>
                <a:spLocks noChangeShapeType="1"/>
              </p:cNvSpPr>
              <p:nvPr/>
            </p:nvSpPr>
            <p:spPr bwMode="auto">
              <a:xfrm>
                <a:off x="4644" y="1541"/>
                <a:ext cx="0"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47" name="Line 27"/>
              <p:cNvSpPr>
                <a:spLocks noChangeShapeType="1"/>
              </p:cNvSpPr>
              <p:nvPr/>
            </p:nvSpPr>
            <p:spPr bwMode="auto">
              <a:xfrm>
                <a:off x="3072" y="1300"/>
                <a:ext cx="0" cy="241"/>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grpSp>
          <p:nvGrpSpPr>
            <p:cNvPr id="83974" name="Group 28"/>
            <p:cNvGrpSpPr>
              <a:grpSpLocks/>
            </p:cNvGrpSpPr>
            <p:nvPr/>
          </p:nvGrpSpPr>
          <p:grpSpPr bwMode="auto">
            <a:xfrm>
              <a:off x="576" y="2352"/>
              <a:ext cx="4332" cy="1332"/>
              <a:chOff x="768" y="2508"/>
              <a:chExt cx="4332" cy="1332"/>
            </a:xfrm>
          </p:grpSpPr>
          <p:sp>
            <p:nvSpPr>
              <p:cNvPr id="337949" name="Text Box 29"/>
              <p:cNvSpPr txBox="1">
                <a:spLocks noChangeArrowheads="1"/>
              </p:cNvSpPr>
              <p:nvPr/>
            </p:nvSpPr>
            <p:spPr bwMode="auto">
              <a:xfrm>
                <a:off x="1680" y="3113"/>
                <a:ext cx="684" cy="72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安全管理</a:t>
                </a:r>
              </a:p>
            </p:txBody>
          </p:sp>
          <p:sp>
            <p:nvSpPr>
              <p:cNvPr id="337950" name="Text Box 30"/>
              <p:cNvSpPr txBox="1">
                <a:spLocks noChangeArrowheads="1"/>
              </p:cNvSpPr>
              <p:nvPr/>
            </p:nvSpPr>
            <p:spPr bwMode="auto">
              <a:xfrm>
                <a:off x="2592" y="3113"/>
                <a:ext cx="684" cy="72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性能管理</a:t>
                </a:r>
              </a:p>
            </p:txBody>
          </p:sp>
          <p:sp>
            <p:nvSpPr>
              <p:cNvPr id="337951" name="Text Box 31"/>
              <p:cNvSpPr txBox="1">
                <a:spLocks noChangeArrowheads="1"/>
              </p:cNvSpPr>
              <p:nvPr/>
            </p:nvSpPr>
            <p:spPr bwMode="auto">
              <a:xfrm>
                <a:off x="3504" y="3113"/>
                <a:ext cx="684" cy="72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记帐管理</a:t>
                </a:r>
              </a:p>
            </p:txBody>
          </p:sp>
          <p:sp>
            <p:nvSpPr>
              <p:cNvPr id="337952" name="Text Box 32"/>
              <p:cNvSpPr txBox="1">
                <a:spLocks noChangeArrowheads="1"/>
              </p:cNvSpPr>
              <p:nvPr/>
            </p:nvSpPr>
            <p:spPr bwMode="auto">
              <a:xfrm>
                <a:off x="4416" y="3113"/>
                <a:ext cx="684" cy="72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配置管理</a:t>
                </a:r>
              </a:p>
            </p:txBody>
          </p:sp>
          <p:sp>
            <p:nvSpPr>
              <p:cNvPr id="337953" name="Text Box 33"/>
              <p:cNvSpPr txBox="1">
                <a:spLocks noChangeArrowheads="1"/>
              </p:cNvSpPr>
              <p:nvPr/>
            </p:nvSpPr>
            <p:spPr bwMode="auto">
              <a:xfrm>
                <a:off x="768" y="3113"/>
                <a:ext cx="684" cy="727"/>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故障管理</a:t>
                </a:r>
              </a:p>
            </p:txBody>
          </p:sp>
          <p:sp>
            <p:nvSpPr>
              <p:cNvPr id="337954" name="Line 34"/>
              <p:cNvSpPr>
                <a:spLocks noChangeShapeType="1"/>
              </p:cNvSpPr>
              <p:nvPr/>
            </p:nvSpPr>
            <p:spPr bwMode="auto">
              <a:xfrm>
                <a:off x="2136" y="2871"/>
                <a:ext cx="1368"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37955" name="Line 35"/>
              <p:cNvSpPr>
                <a:spLocks noChangeShapeType="1"/>
              </p:cNvSpPr>
              <p:nvPr/>
            </p:nvSpPr>
            <p:spPr bwMode="auto">
              <a:xfrm flipV="1">
                <a:off x="1224" y="2871"/>
                <a:ext cx="912" cy="242"/>
              </a:xfrm>
              <a:prstGeom prst="line">
                <a:avLst/>
              </a:prstGeom>
              <a:noFill/>
              <a:ln w="9525">
                <a:solidFill>
                  <a:srgbClr val="000000"/>
                </a:solidFill>
                <a:round/>
                <a:headEnd type="triangle" w="med" len="med"/>
                <a:tailEnd/>
              </a:ln>
              <a:effectLst>
                <a:outerShdw dist="107763" dir="13500000" algn="ctr" rotWithShape="0">
                  <a:srgbClr val="808080"/>
                </a:outerShdw>
              </a:effectLst>
            </p:spPr>
            <p:txBody>
              <a:bodyPr/>
              <a:lstStyle/>
              <a:p>
                <a:pPr>
                  <a:defRPr/>
                </a:pPr>
                <a:endParaRPr lang="zh-CN" altLang="en-US"/>
              </a:p>
            </p:txBody>
          </p:sp>
          <p:sp>
            <p:nvSpPr>
              <p:cNvPr id="337956" name="Line 36"/>
              <p:cNvSpPr>
                <a:spLocks noChangeShapeType="1"/>
              </p:cNvSpPr>
              <p:nvPr/>
            </p:nvSpPr>
            <p:spPr bwMode="auto">
              <a:xfrm>
                <a:off x="3504" y="2871"/>
                <a:ext cx="1368"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57" name="Line 37"/>
              <p:cNvSpPr>
                <a:spLocks noChangeShapeType="1"/>
              </p:cNvSpPr>
              <p:nvPr/>
            </p:nvSpPr>
            <p:spPr bwMode="auto">
              <a:xfrm>
                <a:off x="2820" y="2871"/>
                <a:ext cx="0"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58" name="Line 38"/>
              <p:cNvSpPr>
                <a:spLocks noChangeShapeType="1"/>
              </p:cNvSpPr>
              <p:nvPr/>
            </p:nvSpPr>
            <p:spPr bwMode="auto">
              <a:xfrm flipH="1">
                <a:off x="2136" y="2871"/>
                <a:ext cx="456"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59" name="Line 39"/>
              <p:cNvSpPr>
                <a:spLocks noChangeShapeType="1"/>
              </p:cNvSpPr>
              <p:nvPr/>
            </p:nvSpPr>
            <p:spPr bwMode="auto">
              <a:xfrm>
                <a:off x="3048" y="2871"/>
                <a:ext cx="684" cy="24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37960" name="Line 40"/>
              <p:cNvSpPr>
                <a:spLocks noChangeShapeType="1"/>
              </p:cNvSpPr>
              <p:nvPr/>
            </p:nvSpPr>
            <p:spPr bwMode="auto">
              <a:xfrm>
                <a:off x="2820" y="2508"/>
                <a:ext cx="0" cy="363"/>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sp>
          <p:nvSpPr>
            <p:cNvPr id="337961" name="Text Box 41"/>
            <p:cNvSpPr txBox="1">
              <a:spLocks noChangeArrowheads="1"/>
            </p:cNvSpPr>
            <p:nvPr/>
          </p:nvSpPr>
          <p:spPr bwMode="auto">
            <a:xfrm>
              <a:off x="4128" y="1824"/>
              <a:ext cx="960" cy="96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en-US" altLang="zh-CN" b="1" dirty="0">
                  <a:solidFill>
                    <a:srgbClr val="008000"/>
                  </a:solidFill>
                  <a:latin typeface="仿宋_GB2312" pitchFamily="49" charset="-122"/>
                </a:rPr>
                <a:t>  </a:t>
              </a:r>
              <a:r>
                <a:rPr kumimoji="0" lang="zh-CN" altLang="en-US" sz="2400" b="1" dirty="0">
                  <a:solidFill>
                    <a:srgbClr val="008000"/>
                  </a:solidFill>
                  <a:latin typeface="仿宋_GB2312" pitchFamily="49" charset="-122"/>
                </a:rPr>
                <a:t>分类</a:t>
              </a:r>
            </a:p>
            <a:p>
              <a:pPr eaLnBrk="0" hangingPunct="0">
                <a:defRPr/>
              </a:pPr>
              <a:r>
                <a:rPr kumimoji="0" lang="zh-CN" altLang="en-US" sz="2400" b="1" dirty="0">
                  <a:solidFill>
                    <a:srgbClr val="008000"/>
                  </a:solidFill>
                  <a:latin typeface="仿宋_GB2312" pitchFamily="49" charset="-122"/>
                </a:rPr>
                <a:t>集中模式</a:t>
              </a:r>
            </a:p>
            <a:p>
              <a:pPr eaLnBrk="0" hangingPunct="0">
                <a:defRPr/>
              </a:pPr>
              <a:r>
                <a:rPr kumimoji="0" lang="en-US" altLang="zh-CN" sz="2400" b="1" dirty="0">
                  <a:solidFill>
                    <a:srgbClr val="008000"/>
                  </a:solidFill>
                  <a:latin typeface="仿宋_GB2312" pitchFamily="49" charset="-122"/>
                </a:rPr>
                <a:t>C/S</a:t>
              </a:r>
              <a:r>
                <a:rPr kumimoji="0" lang="zh-CN" altLang="en-US" sz="2400" b="1" dirty="0">
                  <a:solidFill>
                    <a:srgbClr val="008000"/>
                  </a:solidFill>
                  <a:latin typeface="仿宋_GB2312" pitchFamily="49" charset="-122"/>
                </a:rPr>
                <a:t>模式</a:t>
              </a:r>
            </a:p>
            <a:p>
              <a:pPr eaLnBrk="0" hangingPunct="0">
                <a:defRPr/>
              </a:pPr>
              <a:r>
                <a:rPr kumimoji="0" lang="zh-CN" altLang="en-US" sz="2400" b="1" dirty="0">
                  <a:solidFill>
                    <a:srgbClr val="008000"/>
                  </a:solidFill>
                  <a:latin typeface="仿宋_GB2312" pitchFamily="49" charset="-122"/>
                </a:rPr>
                <a:t>对等模式</a:t>
              </a: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arn(inVertical)">
                                      <p:cBhvr>
                                        <p:cTn id="7" dur="500"/>
                                        <p:tgtEl>
                                          <p:spTgt spid="337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55650" y="2492375"/>
            <a:ext cx="7772400" cy="1143000"/>
          </a:xfrm>
        </p:spPr>
        <p:txBody>
          <a:bodyPr/>
          <a:lstStyle/>
          <a:p>
            <a:pPr eaLnBrk="1" hangingPunct="1"/>
            <a:r>
              <a:rPr lang="zh-CN" altLang="en-US" sz="5400" smtClean="0">
                <a:solidFill>
                  <a:srgbClr val="FF3300"/>
                </a:solidFill>
              </a:rPr>
              <a:t>服务用户的观点</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34925" y="476250"/>
            <a:ext cx="9036050" cy="6192838"/>
          </a:xfrm>
        </p:spPr>
        <p:txBody>
          <a:bodyPr/>
          <a:lstStyle/>
          <a:p>
            <a:pPr eaLnBrk="1" hangingPunct="1">
              <a:buFontTx/>
              <a:buNone/>
            </a:pPr>
            <a:r>
              <a:rPr lang="en-US" altLang="zh-CN" sz="3600" smtClean="0">
                <a:solidFill>
                  <a:srgbClr val="FF0000"/>
                </a:solidFill>
                <a:latin typeface="仿宋_GB2312" pitchFamily="49" charset="-122"/>
                <a:ea typeface="仿宋_GB2312" pitchFamily="49" charset="-122"/>
              </a:rPr>
              <a:t>          </a:t>
            </a:r>
            <a:r>
              <a:rPr lang="zh-CN" altLang="en-US" sz="4400" smtClean="0">
                <a:solidFill>
                  <a:srgbClr val="FF0000"/>
                </a:solidFill>
                <a:latin typeface="仿宋_GB2312" pitchFamily="49" charset="-122"/>
                <a:ea typeface="仿宋_GB2312" pitchFamily="49" charset="-122"/>
              </a:rPr>
              <a:t>服务用户观点</a:t>
            </a:r>
            <a:r>
              <a:rPr lang="en-US" altLang="zh-CN" sz="4400" smtClean="0">
                <a:solidFill>
                  <a:srgbClr val="FF0000"/>
                </a:solidFill>
                <a:latin typeface="仿宋_GB2312" pitchFamily="49" charset="-122"/>
                <a:ea typeface="仿宋_GB2312" pitchFamily="49" charset="-122"/>
              </a:rPr>
              <a:t>(1)</a:t>
            </a:r>
            <a:endParaRPr lang="en-US" altLang="zh-CN" smtClean="0">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用户对计算机系统的需求与期望和现有硬件性能之间存在巨大差距，需要操作系统来填补这个差距 。</a:t>
            </a:r>
          </a:p>
          <a:p>
            <a:pPr eaLnBrk="1" hangingPunct="1"/>
            <a:r>
              <a:rPr lang="zh-CN" altLang="en-US" smtClean="0">
                <a:latin typeface="仿宋_GB2312" pitchFamily="49" charset="-122"/>
                <a:ea typeface="仿宋_GB2312" pitchFamily="49" charset="-122"/>
              </a:rPr>
              <a:t>两种接口</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程序接口和操作接口。</a:t>
            </a:r>
          </a:p>
          <a:p>
            <a:pPr eaLnBrk="1" hangingPunct="1"/>
            <a:r>
              <a:rPr lang="zh-CN" altLang="en-US" smtClean="0">
                <a:latin typeface="仿宋_GB2312" pitchFamily="49" charset="-122"/>
                <a:ea typeface="仿宋_GB2312" pitchFamily="49" charset="-122"/>
              </a:rPr>
              <a:t>程序接口</a:t>
            </a:r>
            <a:r>
              <a:rPr lang="en-US" altLang="zh-CN" smtClean="0">
                <a:latin typeface="仿宋_GB2312" pitchFamily="49" charset="-122"/>
                <a:ea typeface="仿宋_GB2312" pitchFamily="49" charset="-122"/>
              </a:rPr>
              <a:t>--</a:t>
            </a:r>
            <a:r>
              <a:rPr lang="en-US" altLang="zh-CN" smtClean="0">
                <a:ea typeface="仿宋_GB2312" pitchFamily="49" charset="-122"/>
              </a:rPr>
              <a:t>“</a:t>
            </a:r>
            <a:r>
              <a:rPr lang="zh-CN" altLang="en-US" smtClean="0">
                <a:latin typeface="仿宋_GB2312" pitchFamily="49" charset="-122"/>
                <a:ea typeface="仿宋_GB2312" pitchFamily="49" charset="-122"/>
              </a:rPr>
              <a:t>系统调用</a:t>
            </a:r>
            <a:r>
              <a:rPr lang="zh-CN" altLang="en-US" smtClean="0">
                <a:ea typeface="仿宋_GB2312" pitchFamily="49" charset="-122"/>
              </a:rPr>
              <a:t>”</a:t>
            </a:r>
            <a:r>
              <a:rPr lang="zh-CN" altLang="en-US" smtClean="0">
                <a:latin typeface="仿宋_GB2312" pitchFamily="49" charset="-122"/>
                <a:ea typeface="仿宋_GB2312" pitchFamily="49" charset="-122"/>
              </a:rPr>
              <a:t> ；操作接口</a:t>
            </a:r>
            <a:r>
              <a:rPr lang="en-US" altLang="zh-CN" smtClean="0">
                <a:ea typeface="仿宋_GB2312" pitchFamily="49" charset="-122"/>
              </a:rPr>
              <a:t>—“</a:t>
            </a:r>
            <a:r>
              <a:rPr lang="zh-CN" altLang="en-US" smtClean="0">
                <a:latin typeface="仿宋_GB2312" pitchFamily="49" charset="-122"/>
                <a:ea typeface="仿宋_GB2312" pitchFamily="49" charset="-122"/>
              </a:rPr>
              <a:t>系统程序</a:t>
            </a:r>
            <a:r>
              <a:rPr lang="zh-CN" altLang="en-US" smtClean="0">
                <a:ea typeface="仿宋_GB2312" pitchFamily="49" charset="-122"/>
              </a:rPr>
              <a:t>”</a:t>
            </a:r>
            <a:endParaRPr lang="zh-CN" altLang="en-US" smtClean="0">
              <a:latin typeface="仿宋_GB2312" pitchFamily="49" charset="-122"/>
              <a:ea typeface="仿宋_GB2312" pitchFamily="49" charset="-122"/>
            </a:endParaRPr>
          </a:p>
          <a:p>
            <a:pPr eaLnBrk="1" hangingPunct="1"/>
            <a:r>
              <a:rPr lang="zh-CN" altLang="en-US" smtClean="0">
                <a:latin typeface="仿宋_GB2312" pitchFamily="49" charset="-122"/>
                <a:ea typeface="仿宋_GB2312" pitchFamily="49" charset="-122"/>
              </a:rPr>
              <a:t>操作系统提供的公共功能可看作是特殊的公共服务程序，可被任何应用程序调用。</a:t>
            </a:r>
          </a:p>
          <a:p>
            <a:pPr eaLnBrk="1" hangingPunct="1"/>
            <a:r>
              <a:rPr lang="zh-CN" altLang="en-US" smtClean="0">
                <a:latin typeface="仿宋_GB2312" pitchFamily="49" charset="-122"/>
                <a:ea typeface="仿宋_GB2312" pitchFamily="49" charset="-122"/>
              </a:rPr>
              <a:t>共性服务：进程管理、存储管理、设备管理、文件管理等系统服务。</a:t>
            </a:r>
          </a:p>
          <a:p>
            <a:pPr eaLnBrk="1" hangingPunct="1"/>
            <a:endParaRPr lang="en-US" altLang="zh-CN" smtClean="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66800" y="622300"/>
            <a:ext cx="7772400" cy="901700"/>
          </a:xfrm>
        </p:spPr>
        <p:txBody>
          <a:bodyPr/>
          <a:lstStyle/>
          <a:p>
            <a:pPr eaLnBrk="1" hangingPunct="1"/>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(2)</a:t>
            </a:r>
            <a:br>
              <a:rPr lang="en-US" altLang="zh-CN" smtClean="0">
                <a:solidFill>
                  <a:srgbClr val="FF0000"/>
                </a:solidFill>
                <a:latin typeface="仿宋_GB2312" pitchFamily="49" charset="-122"/>
                <a:ea typeface="仿宋_GB2312" pitchFamily="49" charset="-122"/>
              </a:rPr>
            </a:br>
            <a:endParaRPr lang="en-US" altLang="zh-CN" sz="3200" smtClean="0">
              <a:solidFill>
                <a:srgbClr val="FF0000"/>
              </a:solidFill>
              <a:latin typeface="仿宋_GB2312" pitchFamily="49" charset="-122"/>
              <a:ea typeface="仿宋_GB2312" pitchFamily="49" charset="-122"/>
            </a:endParaRPr>
          </a:p>
        </p:txBody>
      </p:sp>
      <p:grpSp>
        <p:nvGrpSpPr>
          <p:cNvPr id="87043" name="Group 24"/>
          <p:cNvGrpSpPr>
            <a:grpSpLocks/>
          </p:cNvGrpSpPr>
          <p:nvPr/>
        </p:nvGrpSpPr>
        <p:grpSpPr bwMode="auto">
          <a:xfrm>
            <a:off x="1752600" y="1447800"/>
            <a:ext cx="6248400" cy="4343400"/>
            <a:chOff x="1104" y="816"/>
            <a:chExt cx="3696" cy="2736"/>
          </a:xfrm>
        </p:grpSpPr>
        <p:sp>
          <p:nvSpPr>
            <p:cNvPr id="318469" name="Text Box 5"/>
            <p:cNvSpPr txBox="1">
              <a:spLocks noChangeArrowheads="1"/>
            </p:cNvSpPr>
            <p:nvPr/>
          </p:nvSpPr>
          <p:spPr bwMode="auto">
            <a:xfrm>
              <a:off x="1920" y="816"/>
              <a:ext cx="2064" cy="38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操作系统提供的服务</a:t>
              </a:r>
            </a:p>
          </p:txBody>
        </p:sp>
        <p:sp>
          <p:nvSpPr>
            <p:cNvPr id="318471" name="Line 7"/>
            <p:cNvSpPr>
              <a:spLocks noChangeShapeType="1"/>
            </p:cNvSpPr>
            <p:nvPr/>
          </p:nvSpPr>
          <p:spPr bwMode="auto">
            <a:xfrm>
              <a:off x="1304" y="1896"/>
              <a:ext cx="0" cy="40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18473" name="Text Box 9"/>
            <p:cNvSpPr txBox="1">
              <a:spLocks noChangeArrowheads="1"/>
            </p:cNvSpPr>
            <p:nvPr/>
          </p:nvSpPr>
          <p:spPr bwMode="auto">
            <a:xfrm>
              <a:off x="1908" y="2304"/>
              <a:ext cx="444" cy="122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endParaRPr kumimoji="0" lang="en-US" altLang="zh-CN" sz="9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系</a:t>
              </a:r>
            </a:p>
            <a:p>
              <a:pPr algn="just" eaLnBrk="0" hangingPunct="0">
                <a:defRPr/>
              </a:pPr>
              <a:r>
                <a:rPr kumimoji="0" lang="zh-CN" altLang="en-US" sz="2400" b="1">
                  <a:solidFill>
                    <a:srgbClr val="008000"/>
                  </a:solidFill>
                  <a:latin typeface="仿宋_GB2312" pitchFamily="49" charset="-122"/>
                </a:rPr>
                <a:t>统</a:t>
              </a:r>
            </a:p>
            <a:p>
              <a:pPr algn="just" eaLnBrk="0" hangingPunct="0">
                <a:defRPr/>
              </a:pPr>
              <a:r>
                <a:rPr kumimoji="0" lang="zh-CN" altLang="en-US" sz="2400" b="1">
                  <a:solidFill>
                    <a:srgbClr val="008000"/>
                  </a:solidFill>
                  <a:latin typeface="仿宋_GB2312" pitchFamily="49" charset="-122"/>
                </a:rPr>
                <a:t>调</a:t>
              </a:r>
            </a:p>
            <a:p>
              <a:pPr algn="just" eaLnBrk="0" hangingPunct="0">
                <a:defRPr/>
              </a:pPr>
              <a:r>
                <a:rPr kumimoji="0" lang="zh-CN" altLang="en-US" sz="2400" b="1">
                  <a:solidFill>
                    <a:srgbClr val="008000"/>
                  </a:solidFill>
                  <a:latin typeface="仿宋_GB2312" pitchFamily="49" charset="-122"/>
                </a:rPr>
                <a:t>用</a:t>
              </a:r>
            </a:p>
          </p:txBody>
        </p:sp>
        <p:sp>
          <p:nvSpPr>
            <p:cNvPr id="318475" name="Text Box 11"/>
            <p:cNvSpPr txBox="1">
              <a:spLocks noChangeArrowheads="1"/>
            </p:cNvSpPr>
            <p:nvPr/>
          </p:nvSpPr>
          <p:spPr bwMode="auto">
            <a:xfrm>
              <a:off x="3397" y="2304"/>
              <a:ext cx="443" cy="122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endParaRPr kumimoji="0" lang="en-US" altLang="zh-CN" sz="9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序</a:t>
              </a:r>
            </a:p>
            <a:p>
              <a:pPr algn="just" eaLnBrk="0" hangingPunct="0">
                <a:defRPr/>
              </a:pPr>
              <a:r>
                <a:rPr kumimoji="0" lang="zh-CN" altLang="en-US" sz="2400" b="1">
                  <a:solidFill>
                    <a:srgbClr val="008000"/>
                  </a:solidFill>
                  <a:latin typeface="仿宋_GB2312" pitchFamily="49" charset="-122"/>
                </a:rPr>
                <a:t>接</a:t>
              </a:r>
            </a:p>
            <a:p>
              <a:pPr algn="just" eaLnBrk="0" hangingPunct="0">
                <a:defRPr/>
              </a:pPr>
              <a:r>
                <a:rPr kumimoji="0" lang="zh-CN" altLang="en-US" sz="2400" b="1">
                  <a:solidFill>
                    <a:srgbClr val="008000"/>
                  </a:solidFill>
                  <a:latin typeface="仿宋_GB2312" pitchFamily="49" charset="-122"/>
                </a:rPr>
                <a:t>口</a:t>
              </a:r>
            </a:p>
          </p:txBody>
        </p:sp>
        <p:sp>
          <p:nvSpPr>
            <p:cNvPr id="318476" name="Text Box 12"/>
            <p:cNvSpPr txBox="1">
              <a:spLocks noChangeArrowheads="1"/>
            </p:cNvSpPr>
            <p:nvPr/>
          </p:nvSpPr>
          <p:spPr bwMode="auto">
            <a:xfrm>
              <a:off x="4260" y="2304"/>
              <a:ext cx="444" cy="122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endParaRPr kumimoji="0" lang="en-US" altLang="zh-CN" sz="9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操</a:t>
              </a:r>
            </a:p>
            <a:p>
              <a:pPr algn="just" eaLnBrk="0" hangingPunct="0">
                <a:defRPr/>
              </a:pPr>
              <a:r>
                <a:rPr kumimoji="0" lang="zh-CN" altLang="en-US" sz="2400" b="1">
                  <a:solidFill>
                    <a:srgbClr val="008000"/>
                  </a:solidFill>
                  <a:latin typeface="仿宋_GB2312" pitchFamily="49" charset="-122"/>
                </a:rPr>
                <a:t>作</a:t>
              </a:r>
            </a:p>
            <a:p>
              <a:pPr algn="just" eaLnBrk="0" hangingPunct="0">
                <a:defRPr/>
              </a:pPr>
              <a:r>
                <a:rPr kumimoji="0" lang="zh-CN" altLang="en-US" sz="2400" b="1">
                  <a:solidFill>
                    <a:srgbClr val="008000"/>
                  </a:solidFill>
                  <a:latin typeface="仿宋_GB2312" pitchFamily="49" charset="-122"/>
                </a:rPr>
                <a:t>接</a:t>
              </a:r>
            </a:p>
            <a:p>
              <a:pPr algn="just" eaLnBrk="0" hangingPunct="0">
                <a:defRPr/>
              </a:pPr>
              <a:r>
                <a:rPr kumimoji="0" lang="zh-CN" altLang="en-US" sz="2400" b="1">
                  <a:solidFill>
                    <a:srgbClr val="008000"/>
                  </a:solidFill>
                  <a:latin typeface="仿宋_GB2312" pitchFamily="49" charset="-122"/>
                </a:rPr>
                <a:t>口</a:t>
              </a:r>
            </a:p>
          </p:txBody>
        </p:sp>
        <p:sp>
          <p:nvSpPr>
            <p:cNvPr id="318477" name="Line 13"/>
            <p:cNvSpPr>
              <a:spLocks noChangeShapeType="1"/>
            </p:cNvSpPr>
            <p:nvPr/>
          </p:nvSpPr>
          <p:spPr bwMode="auto">
            <a:xfrm>
              <a:off x="2064" y="1896"/>
              <a:ext cx="0" cy="40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18479" name="Line 15"/>
            <p:cNvSpPr>
              <a:spLocks noChangeShapeType="1"/>
            </p:cNvSpPr>
            <p:nvPr/>
          </p:nvSpPr>
          <p:spPr bwMode="auto">
            <a:xfrm>
              <a:off x="3600" y="1896"/>
              <a:ext cx="0" cy="40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18480" name="Line 16"/>
            <p:cNvSpPr>
              <a:spLocks noChangeShapeType="1"/>
            </p:cNvSpPr>
            <p:nvPr/>
          </p:nvSpPr>
          <p:spPr bwMode="auto">
            <a:xfrm>
              <a:off x="4408" y="1896"/>
              <a:ext cx="0" cy="40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18482" name="Text Box 18"/>
            <p:cNvSpPr txBox="1">
              <a:spLocks noChangeArrowheads="1"/>
            </p:cNvSpPr>
            <p:nvPr/>
          </p:nvSpPr>
          <p:spPr bwMode="auto">
            <a:xfrm>
              <a:off x="1104" y="1512"/>
              <a:ext cx="1440" cy="408"/>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服务的 方式</a:t>
              </a:r>
            </a:p>
          </p:txBody>
        </p:sp>
        <p:sp>
          <p:nvSpPr>
            <p:cNvPr id="318483" name="Text Box 19"/>
            <p:cNvSpPr txBox="1">
              <a:spLocks noChangeArrowheads="1"/>
            </p:cNvSpPr>
            <p:nvPr/>
          </p:nvSpPr>
          <p:spPr bwMode="auto">
            <a:xfrm>
              <a:off x="3264" y="1536"/>
              <a:ext cx="1536" cy="38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2400" b="1">
                  <a:solidFill>
                    <a:srgbClr val="008000"/>
                  </a:solidFill>
                  <a:latin typeface="仿宋_GB2312" pitchFamily="49" charset="-122"/>
                </a:rPr>
                <a:t>  </a:t>
              </a:r>
              <a:r>
                <a:rPr kumimoji="0" lang="zh-CN" altLang="en-US" sz="2400" b="1">
                  <a:solidFill>
                    <a:srgbClr val="008000"/>
                  </a:solidFill>
                  <a:latin typeface="仿宋_GB2312" pitchFamily="49" charset="-122"/>
                </a:rPr>
                <a:t>提 供 的 接口</a:t>
              </a:r>
            </a:p>
            <a:p>
              <a:pPr algn="just" eaLnBrk="0" hangingPunct="0">
                <a:defRPr/>
              </a:pPr>
              <a:endParaRPr kumimoji="0" lang="en-US" altLang="zh-CN" sz="2400" b="1">
                <a:solidFill>
                  <a:srgbClr val="008000"/>
                </a:solidFill>
                <a:latin typeface="仿宋_GB2312" pitchFamily="49" charset="-122"/>
              </a:endParaRPr>
            </a:p>
          </p:txBody>
        </p:sp>
        <p:sp>
          <p:nvSpPr>
            <p:cNvPr id="318485" name="Text Box 21"/>
            <p:cNvSpPr txBox="1">
              <a:spLocks noChangeArrowheads="1"/>
            </p:cNvSpPr>
            <p:nvPr/>
          </p:nvSpPr>
          <p:spPr bwMode="auto">
            <a:xfrm>
              <a:off x="1104" y="2328"/>
              <a:ext cx="444" cy="1224"/>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endParaRPr kumimoji="0" lang="en-US" altLang="zh-CN" sz="900" b="1">
                <a:solidFill>
                  <a:srgbClr val="008000"/>
                </a:solidFill>
                <a:latin typeface="仿宋_GB2312" pitchFamily="49" charset="-122"/>
              </a:endParaRPr>
            </a:p>
            <a:p>
              <a:pPr algn="just" eaLnBrk="0" hangingPunct="0">
                <a:defRPr/>
              </a:pPr>
              <a:r>
                <a:rPr kumimoji="0" lang="zh-CN" altLang="en-US" sz="2400" b="1">
                  <a:solidFill>
                    <a:srgbClr val="008000"/>
                  </a:solidFill>
                  <a:latin typeface="仿宋_GB2312" pitchFamily="49" charset="-122"/>
                </a:rPr>
                <a:t>系</a:t>
              </a:r>
            </a:p>
            <a:p>
              <a:pPr algn="just" eaLnBrk="0" hangingPunct="0">
                <a:defRPr/>
              </a:pPr>
              <a:r>
                <a:rPr kumimoji="0" lang="zh-CN" altLang="en-US" sz="2400" b="1">
                  <a:solidFill>
                    <a:srgbClr val="008000"/>
                  </a:solidFill>
                  <a:latin typeface="仿宋_GB2312" pitchFamily="49" charset="-122"/>
                </a:rPr>
                <a:t>统</a:t>
              </a:r>
            </a:p>
            <a:p>
              <a:pPr algn="just" eaLnBrk="0" hangingPunct="0">
                <a:defRPr/>
              </a:pPr>
              <a:r>
                <a:rPr kumimoji="0" lang="zh-CN" altLang="en-US" sz="2400" b="1">
                  <a:solidFill>
                    <a:srgbClr val="008000"/>
                  </a:solidFill>
                  <a:latin typeface="仿宋_GB2312" pitchFamily="49" charset="-122"/>
                </a:rPr>
                <a:t>程</a:t>
              </a:r>
            </a:p>
            <a:p>
              <a:pPr algn="just" eaLnBrk="0" hangingPunct="0">
                <a:defRPr/>
              </a:pPr>
              <a:r>
                <a:rPr kumimoji="0" lang="zh-CN" altLang="en-US" sz="2400" b="1">
                  <a:solidFill>
                    <a:srgbClr val="008000"/>
                  </a:solidFill>
                  <a:latin typeface="仿宋_GB2312" pitchFamily="49" charset="-122"/>
                </a:rPr>
                <a:t>序</a:t>
              </a:r>
            </a:p>
          </p:txBody>
        </p:sp>
        <p:sp>
          <p:nvSpPr>
            <p:cNvPr id="318486" name="Line 22"/>
            <p:cNvSpPr>
              <a:spLocks noChangeShapeType="1"/>
            </p:cNvSpPr>
            <p:nvPr/>
          </p:nvSpPr>
          <p:spPr bwMode="auto">
            <a:xfrm>
              <a:off x="2256" y="1200"/>
              <a:ext cx="0" cy="336"/>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18487" name="Line 23"/>
            <p:cNvSpPr>
              <a:spLocks noChangeShapeType="1"/>
            </p:cNvSpPr>
            <p:nvPr/>
          </p:nvSpPr>
          <p:spPr bwMode="auto">
            <a:xfrm>
              <a:off x="3504" y="1200"/>
              <a:ext cx="0" cy="336"/>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19200" y="469900"/>
            <a:ext cx="7772400" cy="1206500"/>
          </a:xfrm>
        </p:spPr>
        <p:txBody>
          <a:bodyPr/>
          <a:lstStyle/>
          <a:p>
            <a:pPr eaLnBrk="1" hangingPunct="1"/>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(3)</a:t>
            </a:r>
            <a:br>
              <a:rPr lang="en-US" altLang="zh-CN" smtClean="0">
                <a:solidFill>
                  <a:srgbClr val="FF0000"/>
                </a:solidFill>
                <a:latin typeface="仿宋_GB2312" pitchFamily="49" charset="-122"/>
                <a:ea typeface="仿宋_GB2312" pitchFamily="49" charset="-122"/>
              </a:rPr>
            </a:br>
            <a:r>
              <a:rPr kumimoji="0" lang="zh-CN" altLang="en-US" sz="3600" smtClean="0">
                <a:solidFill>
                  <a:srgbClr val="FF0000"/>
                </a:solidFill>
                <a:ea typeface="仿宋_GB2312" pitchFamily="49" charset="-122"/>
              </a:rPr>
              <a:t>操作系统提供的共性服务</a:t>
            </a:r>
            <a:br>
              <a:rPr kumimoji="0" lang="zh-CN" altLang="en-US" sz="3600" smtClean="0">
                <a:solidFill>
                  <a:srgbClr val="FF0000"/>
                </a:solidFill>
                <a:ea typeface="仿宋_GB2312" pitchFamily="49" charset="-122"/>
              </a:rPr>
            </a:br>
            <a:endParaRPr kumimoji="0" lang="zh-CN" altLang="en-US" sz="3600" smtClean="0">
              <a:solidFill>
                <a:srgbClr val="FF0000"/>
              </a:solidFill>
              <a:ea typeface="仿宋_GB2312" pitchFamily="49" charset="-122"/>
            </a:endParaRPr>
          </a:p>
        </p:txBody>
      </p:sp>
      <p:sp>
        <p:nvSpPr>
          <p:cNvPr id="88067" name="Rectangle 3"/>
          <p:cNvSpPr>
            <a:spLocks noGrp="1" noChangeArrowheads="1"/>
          </p:cNvSpPr>
          <p:nvPr>
            <p:ph type="body" idx="1"/>
          </p:nvPr>
        </p:nvSpPr>
        <p:spPr/>
        <p:txBody>
          <a:bodyPr/>
          <a:lstStyle/>
          <a:p>
            <a:pPr eaLnBrk="1" hangingPunct="1">
              <a:buFontTx/>
              <a:buNone/>
            </a:pPr>
            <a:endParaRPr lang="en-US" altLang="zh-CN" smtClean="0"/>
          </a:p>
          <a:p>
            <a:pPr algn="just" eaLnBrk="1" hangingPunct="1">
              <a:buFontTx/>
              <a:buNone/>
            </a:pPr>
            <a:endParaRPr lang="en-US" altLang="zh-CN" smtClean="0"/>
          </a:p>
        </p:txBody>
      </p:sp>
      <p:grpSp>
        <p:nvGrpSpPr>
          <p:cNvPr id="88068" name="Group 5"/>
          <p:cNvGrpSpPr>
            <a:grpSpLocks/>
          </p:cNvGrpSpPr>
          <p:nvPr/>
        </p:nvGrpSpPr>
        <p:grpSpPr bwMode="auto">
          <a:xfrm>
            <a:off x="1676400" y="1720850"/>
            <a:ext cx="5867400" cy="4876800"/>
            <a:chOff x="4464" y="4404"/>
            <a:chExt cx="4392" cy="3432"/>
          </a:xfrm>
        </p:grpSpPr>
        <p:sp>
          <p:nvSpPr>
            <p:cNvPr id="22534" name="Text Box 6"/>
            <p:cNvSpPr txBox="1">
              <a:spLocks noChangeArrowheads="1"/>
            </p:cNvSpPr>
            <p:nvPr/>
          </p:nvSpPr>
          <p:spPr bwMode="auto">
            <a:xfrm>
              <a:off x="6121" y="5495"/>
              <a:ext cx="1262" cy="109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操作系统提供的共性服务</a:t>
              </a:r>
            </a:p>
          </p:txBody>
        </p:sp>
        <p:sp>
          <p:nvSpPr>
            <p:cNvPr id="22535" name="Text Box 7"/>
            <p:cNvSpPr txBox="1">
              <a:spLocks noChangeArrowheads="1"/>
            </p:cNvSpPr>
            <p:nvPr/>
          </p:nvSpPr>
          <p:spPr bwMode="auto">
            <a:xfrm>
              <a:off x="6839" y="7056"/>
              <a:ext cx="757"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数据</a:t>
              </a:r>
              <a:r>
                <a:rPr kumimoji="0" lang="en-US" altLang="zh-CN" sz="2800" b="1">
                  <a:solidFill>
                    <a:srgbClr val="008000"/>
                  </a:solidFill>
                  <a:latin typeface="仿宋_GB2312" pitchFamily="49" charset="-122"/>
                </a:rPr>
                <a:t>I/O</a:t>
              </a:r>
            </a:p>
          </p:txBody>
        </p:sp>
        <p:sp>
          <p:nvSpPr>
            <p:cNvPr id="22536" name="Text Box 8"/>
            <p:cNvSpPr txBox="1">
              <a:spLocks noChangeArrowheads="1"/>
            </p:cNvSpPr>
            <p:nvPr/>
          </p:nvSpPr>
          <p:spPr bwMode="auto">
            <a:xfrm>
              <a:off x="8100" y="6432"/>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信息存取</a:t>
              </a:r>
            </a:p>
          </p:txBody>
        </p:sp>
        <p:sp>
          <p:nvSpPr>
            <p:cNvPr id="22537" name="Text Box 9"/>
            <p:cNvSpPr txBox="1">
              <a:spLocks noChangeArrowheads="1"/>
            </p:cNvSpPr>
            <p:nvPr/>
          </p:nvSpPr>
          <p:spPr bwMode="auto">
            <a:xfrm>
              <a:off x="7020" y="4404"/>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通信服务</a:t>
              </a:r>
            </a:p>
          </p:txBody>
        </p:sp>
        <p:sp>
          <p:nvSpPr>
            <p:cNvPr id="22538" name="Text Box 10"/>
            <p:cNvSpPr txBox="1">
              <a:spLocks noChangeArrowheads="1"/>
            </p:cNvSpPr>
            <p:nvPr/>
          </p:nvSpPr>
          <p:spPr bwMode="auto">
            <a:xfrm>
              <a:off x="8100" y="5029"/>
              <a:ext cx="756" cy="109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错误检测和处理</a:t>
              </a:r>
            </a:p>
          </p:txBody>
        </p:sp>
        <p:sp>
          <p:nvSpPr>
            <p:cNvPr id="22539" name="Text Box 11"/>
            <p:cNvSpPr txBox="1">
              <a:spLocks noChangeArrowheads="1"/>
            </p:cNvSpPr>
            <p:nvPr/>
          </p:nvSpPr>
          <p:spPr bwMode="auto">
            <a:xfrm>
              <a:off x="5544" y="7056"/>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执行程序</a:t>
              </a:r>
            </a:p>
          </p:txBody>
        </p:sp>
        <p:sp>
          <p:nvSpPr>
            <p:cNvPr id="22540" name="Text Box 12"/>
            <p:cNvSpPr txBox="1">
              <a:spLocks noChangeArrowheads="1"/>
            </p:cNvSpPr>
            <p:nvPr/>
          </p:nvSpPr>
          <p:spPr bwMode="auto">
            <a:xfrm>
              <a:off x="4464" y="6276"/>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创建程序</a:t>
              </a:r>
            </a:p>
          </p:txBody>
        </p:sp>
        <p:sp>
          <p:nvSpPr>
            <p:cNvPr id="22541" name="Text Box 13"/>
            <p:cNvSpPr txBox="1">
              <a:spLocks noChangeArrowheads="1"/>
            </p:cNvSpPr>
            <p:nvPr/>
          </p:nvSpPr>
          <p:spPr bwMode="auto">
            <a:xfrm>
              <a:off x="4500" y="5184"/>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资源分配</a:t>
              </a:r>
            </a:p>
          </p:txBody>
        </p:sp>
        <p:sp>
          <p:nvSpPr>
            <p:cNvPr id="22542" name="Text Box 14"/>
            <p:cNvSpPr txBox="1">
              <a:spLocks noChangeArrowheads="1"/>
            </p:cNvSpPr>
            <p:nvPr/>
          </p:nvSpPr>
          <p:spPr bwMode="auto">
            <a:xfrm>
              <a:off x="5400" y="4404"/>
              <a:ext cx="756" cy="78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latin typeface="仿宋_GB2312" pitchFamily="49" charset="-122"/>
                </a:rPr>
                <a:t>统计保护</a:t>
              </a:r>
            </a:p>
          </p:txBody>
        </p:sp>
        <p:sp>
          <p:nvSpPr>
            <p:cNvPr id="22543" name="Line 15"/>
            <p:cNvSpPr>
              <a:spLocks noChangeShapeType="1"/>
            </p:cNvSpPr>
            <p:nvPr/>
          </p:nvSpPr>
          <p:spPr bwMode="auto">
            <a:xfrm flipH="1">
              <a:off x="5940" y="6588"/>
              <a:ext cx="360" cy="468"/>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4" name="Line 16"/>
            <p:cNvSpPr>
              <a:spLocks noChangeShapeType="1"/>
            </p:cNvSpPr>
            <p:nvPr/>
          </p:nvSpPr>
          <p:spPr bwMode="auto">
            <a:xfrm>
              <a:off x="7020" y="6588"/>
              <a:ext cx="179" cy="468"/>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5" name="Line 17"/>
            <p:cNvSpPr>
              <a:spLocks noChangeShapeType="1"/>
            </p:cNvSpPr>
            <p:nvPr/>
          </p:nvSpPr>
          <p:spPr bwMode="auto">
            <a:xfrm>
              <a:off x="7380" y="6276"/>
              <a:ext cx="720" cy="468"/>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6" name="Line 18"/>
            <p:cNvSpPr>
              <a:spLocks noChangeShapeType="1"/>
            </p:cNvSpPr>
            <p:nvPr/>
          </p:nvSpPr>
          <p:spPr bwMode="auto">
            <a:xfrm flipV="1">
              <a:off x="7380" y="5808"/>
              <a:ext cx="720" cy="154"/>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7" name="Line 19"/>
            <p:cNvSpPr>
              <a:spLocks noChangeShapeType="1"/>
            </p:cNvSpPr>
            <p:nvPr/>
          </p:nvSpPr>
          <p:spPr bwMode="auto">
            <a:xfrm flipV="1">
              <a:off x="7199" y="5184"/>
              <a:ext cx="0" cy="31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8" name="Line 20"/>
            <p:cNvSpPr>
              <a:spLocks noChangeShapeType="1"/>
            </p:cNvSpPr>
            <p:nvPr/>
          </p:nvSpPr>
          <p:spPr bwMode="auto">
            <a:xfrm flipH="1" flipV="1">
              <a:off x="6121" y="5184"/>
              <a:ext cx="360" cy="312"/>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49" name="Line 21"/>
            <p:cNvSpPr>
              <a:spLocks noChangeShapeType="1"/>
            </p:cNvSpPr>
            <p:nvPr/>
          </p:nvSpPr>
          <p:spPr bwMode="auto">
            <a:xfrm flipH="1" flipV="1">
              <a:off x="5220" y="5652"/>
              <a:ext cx="901" cy="156"/>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2550" name="Line 22"/>
            <p:cNvSpPr>
              <a:spLocks noChangeShapeType="1"/>
            </p:cNvSpPr>
            <p:nvPr/>
          </p:nvSpPr>
          <p:spPr bwMode="auto">
            <a:xfrm flipH="1">
              <a:off x="5220" y="6120"/>
              <a:ext cx="901" cy="468"/>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14400" y="-76200"/>
            <a:ext cx="7772400" cy="1206500"/>
          </a:xfrm>
        </p:spPr>
        <p:txBody>
          <a:bodyPr/>
          <a:lstStyle/>
          <a:p>
            <a:pPr eaLnBrk="1" hangingPunct="1"/>
            <a:r>
              <a:rPr lang="en-US" altLang="zh-CN" smtClean="0"/>
              <a:t/>
            </a:r>
            <a:br>
              <a:rPr lang="en-US" altLang="zh-CN" smtClean="0"/>
            </a:br>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(4)</a:t>
            </a:r>
            <a:br>
              <a:rPr lang="en-US" altLang="zh-CN" smtClean="0">
                <a:solidFill>
                  <a:srgbClr val="FF0000"/>
                </a:solidFill>
                <a:latin typeface="仿宋_GB2312" pitchFamily="49" charset="-122"/>
                <a:ea typeface="仿宋_GB2312" pitchFamily="49" charset="-122"/>
              </a:rPr>
            </a:br>
            <a:r>
              <a:rPr lang="zh-CN" altLang="en-US" sz="3600" smtClean="0">
                <a:solidFill>
                  <a:srgbClr val="FF0000"/>
                </a:solidFill>
                <a:ea typeface="仿宋_GB2312" pitchFamily="49" charset="-122"/>
              </a:rPr>
              <a:t>操作系统提供的用户接口</a:t>
            </a:r>
          </a:p>
        </p:txBody>
      </p:sp>
      <p:sp>
        <p:nvSpPr>
          <p:cNvPr id="89091" name="Rectangle 3"/>
          <p:cNvSpPr>
            <a:spLocks noGrp="1" noChangeArrowheads="1"/>
          </p:cNvSpPr>
          <p:nvPr>
            <p:ph type="body" idx="1"/>
          </p:nvPr>
        </p:nvSpPr>
        <p:spPr/>
        <p:txBody>
          <a:bodyPr/>
          <a:lstStyle/>
          <a:p>
            <a:pPr eaLnBrk="1" hangingPunct="1">
              <a:buFontTx/>
              <a:buNone/>
            </a:pPr>
            <a:r>
              <a:rPr lang="en-US" altLang="zh-CN" smtClean="0"/>
              <a:t>  </a:t>
            </a:r>
          </a:p>
        </p:txBody>
      </p:sp>
      <p:grpSp>
        <p:nvGrpSpPr>
          <p:cNvPr id="89092" name="Group 63"/>
          <p:cNvGrpSpPr>
            <a:grpSpLocks/>
          </p:cNvGrpSpPr>
          <p:nvPr/>
        </p:nvGrpSpPr>
        <p:grpSpPr bwMode="auto">
          <a:xfrm>
            <a:off x="1116013" y="1484313"/>
            <a:ext cx="7007225" cy="5184775"/>
            <a:chOff x="703" y="799"/>
            <a:chExt cx="4414" cy="2967"/>
          </a:xfrm>
        </p:grpSpPr>
        <p:sp>
          <p:nvSpPr>
            <p:cNvPr id="143399" name="Text Box 39"/>
            <p:cNvSpPr txBox="1">
              <a:spLocks noChangeArrowheads="1"/>
            </p:cNvSpPr>
            <p:nvPr/>
          </p:nvSpPr>
          <p:spPr bwMode="auto">
            <a:xfrm>
              <a:off x="703" y="2335"/>
              <a:ext cx="1496" cy="491"/>
            </a:xfrm>
            <a:prstGeom prst="rect">
              <a:avLst/>
            </a:prstGeom>
            <a:solidFill>
              <a:srgbClr val="FFCC99"/>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defRPr/>
              </a:pPr>
              <a:r>
                <a:rPr lang="zh-CN" altLang="en-US">
                  <a:solidFill>
                    <a:srgbClr val="000000"/>
                  </a:solidFill>
                  <a:latin typeface="宋体" pitchFamily="2" charset="-122"/>
                  <a:ea typeface="宋体" pitchFamily="2" charset="-122"/>
                </a:rPr>
                <a:t>系统调用</a:t>
              </a:r>
            </a:p>
            <a:p>
              <a:pPr algn="ctr">
                <a:defRPr/>
              </a:pPr>
              <a:r>
                <a:rPr lang="en-US" altLang="zh-CN">
                  <a:solidFill>
                    <a:srgbClr val="000000"/>
                  </a:solidFill>
                  <a:latin typeface="宋体" pitchFamily="2" charset="-122"/>
                  <a:ea typeface="宋体" pitchFamily="2" charset="-122"/>
                </a:rPr>
                <a:t>(</a:t>
              </a:r>
              <a:r>
                <a:rPr lang="zh-CN" altLang="en-US">
                  <a:solidFill>
                    <a:srgbClr val="000000"/>
                  </a:solidFill>
                  <a:latin typeface="宋体" pitchFamily="2" charset="-122"/>
                  <a:ea typeface="宋体" pitchFamily="2" charset="-122"/>
                </a:rPr>
                <a:t>程序接口</a:t>
              </a:r>
              <a:r>
                <a:rPr lang="en-US" altLang="zh-CN">
                  <a:solidFill>
                    <a:srgbClr val="000000"/>
                  </a:solidFill>
                  <a:latin typeface="宋体" pitchFamily="2" charset="-122"/>
                  <a:ea typeface="宋体" pitchFamily="2" charset="-122"/>
                </a:rPr>
                <a:t>)</a:t>
              </a:r>
              <a:endParaRPr lang="en-US" altLang="zh-CN">
                <a:ea typeface="宋体" pitchFamily="2" charset="-122"/>
              </a:endParaRPr>
            </a:p>
          </p:txBody>
        </p:sp>
        <p:sp>
          <p:nvSpPr>
            <p:cNvPr id="89094" name="AutoShape 40"/>
            <p:cNvSpPr>
              <a:spLocks noChangeArrowheads="1"/>
            </p:cNvSpPr>
            <p:nvPr/>
          </p:nvSpPr>
          <p:spPr bwMode="auto">
            <a:xfrm>
              <a:off x="3589" y="1647"/>
              <a:ext cx="1188" cy="413"/>
            </a:xfrm>
            <a:prstGeom prst="flowChartManualOperation">
              <a:avLst/>
            </a:prstGeom>
            <a:solidFill>
              <a:srgbClr val="FFCC99"/>
            </a:solidFill>
            <a:ln w="9525">
              <a:solidFill>
                <a:srgbClr val="000000"/>
              </a:solidFill>
              <a:miter lim="800000"/>
              <a:headEnd/>
              <a:tailEnd/>
            </a:ln>
          </p:spPr>
          <p:txBody>
            <a:bodyPr/>
            <a:lstStyle/>
            <a:p>
              <a:endParaRPr lang="zh-CN" altLang="en-US"/>
            </a:p>
          </p:txBody>
        </p:sp>
        <p:sp>
          <p:nvSpPr>
            <p:cNvPr id="89095" name="Text Box 41"/>
            <p:cNvSpPr txBox="1">
              <a:spLocks noChangeArrowheads="1"/>
            </p:cNvSpPr>
            <p:nvPr/>
          </p:nvSpPr>
          <p:spPr bwMode="auto">
            <a:xfrm>
              <a:off x="3759" y="1658"/>
              <a:ext cx="848" cy="275"/>
            </a:xfrm>
            <a:prstGeom prst="rect">
              <a:avLst/>
            </a:prstGeom>
            <a:solidFill>
              <a:srgbClr val="FFCC99"/>
            </a:solidFill>
            <a:ln w="19050">
              <a:noFill/>
              <a:miter lim="800000"/>
              <a:headEnd/>
              <a:tailEnd/>
            </a:ln>
          </p:spPr>
          <p:txBody>
            <a:bodyPr lIns="0" tIns="0" rIns="0" bIns="0"/>
            <a:lstStyle/>
            <a:p>
              <a:pPr algn="ctr"/>
              <a:r>
                <a:rPr lang="zh-CN" altLang="en-US">
                  <a:solidFill>
                    <a:srgbClr val="000000"/>
                  </a:solidFill>
                  <a:latin typeface="宋体" pitchFamily="2" charset="-122"/>
                  <a:ea typeface="宋体" pitchFamily="2" charset="-122"/>
                </a:rPr>
                <a:t>操作命令</a:t>
              </a:r>
            </a:p>
            <a:p>
              <a:endParaRPr lang="en-US" altLang="zh-CN">
                <a:ea typeface="宋体" pitchFamily="2" charset="-122"/>
              </a:endParaRPr>
            </a:p>
          </p:txBody>
        </p:sp>
        <p:sp>
          <p:nvSpPr>
            <p:cNvPr id="143402" name="Text Box 42"/>
            <p:cNvSpPr txBox="1">
              <a:spLocks noChangeArrowheads="1"/>
            </p:cNvSpPr>
            <p:nvPr/>
          </p:nvSpPr>
          <p:spPr bwMode="auto">
            <a:xfrm>
              <a:off x="1902" y="3162"/>
              <a:ext cx="2056" cy="329"/>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defRPr/>
              </a:pPr>
              <a:r>
                <a:rPr lang="zh-CN" altLang="en-US">
                  <a:solidFill>
                    <a:srgbClr val="000000"/>
                  </a:solidFill>
                  <a:latin typeface="宋体" pitchFamily="2" charset="-122"/>
                  <a:ea typeface="宋体" pitchFamily="2" charset="-122"/>
                </a:rPr>
                <a:t>操作系统</a:t>
              </a:r>
              <a:endParaRPr lang="zh-CN" altLang="en-US">
                <a:ea typeface="宋体" pitchFamily="2" charset="-122"/>
              </a:endParaRPr>
            </a:p>
          </p:txBody>
        </p:sp>
        <p:sp>
          <p:nvSpPr>
            <p:cNvPr id="89097" name="Line 43"/>
            <p:cNvSpPr>
              <a:spLocks noChangeShapeType="1"/>
            </p:cNvSpPr>
            <p:nvPr/>
          </p:nvSpPr>
          <p:spPr bwMode="auto">
            <a:xfrm>
              <a:off x="1722" y="2807"/>
              <a:ext cx="848" cy="355"/>
            </a:xfrm>
            <a:prstGeom prst="line">
              <a:avLst/>
            </a:prstGeom>
            <a:noFill/>
            <a:ln w="19050">
              <a:solidFill>
                <a:srgbClr val="000000"/>
              </a:solidFill>
              <a:round/>
              <a:headEnd/>
              <a:tailEnd type="triangle" w="med" len="med"/>
            </a:ln>
          </p:spPr>
          <p:txBody>
            <a:bodyPr lIns="0" tIns="0" rIns="0" bIns="0"/>
            <a:lstStyle/>
            <a:p>
              <a:endParaRPr lang="zh-CN" altLang="en-US"/>
            </a:p>
          </p:txBody>
        </p:sp>
        <p:sp>
          <p:nvSpPr>
            <p:cNvPr id="89098" name="Line 44"/>
            <p:cNvSpPr>
              <a:spLocks noChangeShapeType="1"/>
            </p:cNvSpPr>
            <p:nvPr/>
          </p:nvSpPr>
          <p:spPr bwMode="auto">
            <a:xfrm flipH="1">
              <a:off x="3589" y="2814"/>
              <a:ext cx="743" cy="348"/>
            </a:xfrm>
            <a:prstGeom prst="line">
              <a:avLst/>
            </a:prstGeom>
            <a:noFill/>
            <a:ln w="19050">
              <a:solidFill>
                <a:srgbClr val="000000"/>
              </a:solidFill>
              <a:round/>
              <a:headEnd/>
              <a:tailEnd type="triangle" w="med" len="med"/>
            </a:ln>
          </p:spPr>
          <p:txBody>
            <a:bodyPr lIns="0" tIns="0" rIns="0" bIns="0"/>
            <a:lstStyle/>
            <a:p>
              <a:endParaRPr lang="zh-CN" altLang="en-US"/>
            </a:p>
          </p:txBody>
        </p:sp>
        <p:grpSp>
          <p:nvGrpSpPr>
            <p:cNvPr id="89099" name="Group 45"/>
            <p:cNvGrpSpPr>
              <a:grpSpLocks/>
            </p:cNvGrpSpPr>
            <p:nvPr/>
          </p:nvGrpSpPr>
          <p:grpSpPr bwMode="auto">
            <a:xfrm>
              <a:off x="2650" y="799"/>
              <a:ext cx="373" cy="985"/>
              <a:chOff x="5121" y="6041"/>
              <a:chExt cx="360" cy="936"/>
            </a:xfrm>
          </p:grpSpPr>
          <p:sp>
            <p:nvSpPr>
              <p:cNvPr id="89109" name="Oval 46"/>
              <p:cNvSpPr>
                <a:spLocks noChangeArrowheads="1"/>
              </p:cNvSpPr>
              <p:nvPr/>
            </p:nvSpPr>
            <p:spPr bwMode="auto">
              <a:xfrm>
                <a:off x="5121" y="6041"/>
                <a:ext cx="360" cy="312"/>
              </a:xfrm>
              <a:prstGeom prst="ellipse">
                <a:avLst/>
              </a:prstGeom>
              <a:solidFill>
                <a:schemeClr val="accent1"/>
              </a:solidFill>
              <a:ln w="19050">
                <a:solidFill>
                  <a:srgbClr val="000000"/>
                </a:solidFill>
                <a:round/>
                <a:headEnd/>
                <a:tailEnd/>
              </a:ln>
            </p:spPr>
            <p:txBody>
              <a:bodyPr lIns="0" tIns="0" rIns="0" bIns="0"/>
              <a:lstStyle/>
              <a:p>
                <a:endParaRPr lang="zh-CN" altLang="en-US"/>
              </a:p>
            </p:txBody>
          </p:sp>
          <p:sp>
            <p:nvSpPr>
              <p:cNvPr id="89110" name="Line 47"/>
              <p:cNvSpPr>
                <a:spLocks noChangeShapeType="1"/>
              </p:cNvSpPr>
              <p:nvPr/>
            </p:nvSpPr>
            <p:spPr bwMode="auto">
              <a:xfrm>
                <a:off x="5301" y="6353"/>
                <a:ext cx="0" cy="468"/>
              </a:xfrm>
              <a:prstGeom prst="line">
                <a:avLst/>
              </a:prstGeom>
              <a:noFill/>
              <a:ln w="19050">
                <a:solidFill>
                  <a:srgbClr val="000000"/>
                </a:solidFill>
                <a:round/>
                <a:headEnd/>
                <a:tailEnd/>
              </a:ln>
            </p:spPr>
            <p:txBody>
              <a:bodyPr lIns="0" tIns="0" rIns="0" bIns="0"/>
              <a:lstStyle/>
              <a:p>
                <a:endParaRPr lang="zh-CN" altLang="en-US"/>
              </a:p>
            </p:txBody>
          </p:sp>
          <p:sp>
            <p:nvSpPr>
              <p:cNvPr id="89111" name="Line 48"/>
              <p:cNvSpPr>
                <a:spLocks noChangeShapeType="1"/>
              </p:cNvSpPr>
              <p:nvPr/>
            </p:nvSpPr>
            <p:spPr bwMode="auto">
              <a:xfrm flipV="1">
                <a:off x="5121" y="6821"/>
                <a:ext cx="180" cy="156"/>
              </a:xfrm>
              <a:prstGeom prst="line">
                <a:avLst/>
              </a:prstGeom>
              <a:noFill/>
              <a:ln w="19050">
                <a:solidFill>
                  <a:srgbClr val="000000"/>
                </a:solidFill>
                <a:round/>
                <a:headEnd/>
                <a:tailEnd/>
              </a:ln>
            </p:spPr>
            <p:txBody>
              <a:bodyPr lIns="0" tIns="0" rIns="0" bIns="0"/>
              <a:lstStyle/>
              <a:p>
                <a:endParaRPr lang="zh-CN" altLang="en-US"/>
              </a:p>
            </p:txBody>
          </p:sp>
          <p:sp>
            <p:nvSpPr>
              <p:cNvPr id="89112" name="Line 49"/>
              <p:cNvSpPr>
                <a:spLocks noChangeShapeType="1"/>
              </p:cNvSpPr>
              <p:nvPr/>
            </p:nvSpPr>
            <p:spPr bwMode="auto">
              <a:xfrm flipH="1" flipV="1">
                <a:off x="5301" y="6821"/>
                <a:ext cx="180" cy="156"/>
              </a:xfrm>
              <a:prstGeom prst="line">
                <a:avLst/>
              </a:prstGeom>
              <a:noFill/>
              <a:ln w="19050">
                <a:solidFill>
                  <a:srgbClr val="000000"/>
                </a:solidFill>
                <a:round/>
                <a:headEnd/>
                <a:tailEnd/>
              </a:ln>
            </p:spPr>
            <p:txBody>
              <a:bodyPr lIns="0" tIns="0" rIns="0" bIns="0"/>
              <a:lstStyle/>
              <a:p>
                <a:endParaRPr lang="zh-CN" altLang="en-US"/>
              </a:p>
            </p:txBody>
          </p:sp>
          <p:sp>
            <p:nvSpPr>
              <p:cNvPr id="89113" name="Line 50"/>
              <p:cNvSpPr>
                <a:spLocks noChangeShapeType="1"/>
              </p:cNvSpPr>
              <p:nvPr/>
            </p:nvSpPr>
            <p:spPr bwMode="auto">
              <a:xfrm flipH="1">
                <a:off x="5121" y="6353"/>
                <a:ext cx="180" cy="156"/>
              </a:xfrm>
              <a:prstGeom prst="line">
                <a:avLst/>
              </a:prstGeom>
              <a:noFill/>
              <a:ln w="19050">
                <a:solidFill>
                  <a:srgbClr val="000000"/>
                </a:solidFill>
                <a:round/>
                <a:headEnd/>
                <a:tailEnd/>
              </a:ln>
            </p:spPr>
            <p:txBody>
              <a:bodyPr lIns="0" tIns="0" rIns="0" bIns="0"/>
              <a:lstStyle/>
              <a:p>
                <a:endParaRPr lang="zh-CN" altLang="en-US"/>
              </a:p>
            </p:txBody>
          </p:sp>
          <p:sp>
            <p:nvSpPr>
              <p:cNvPr id="89114" name="Line 51"/>
              <p:cNvSpPr>
                <a:spLocks noChangeShapeType="1"/>
              </p:cNvSpPr>
              <p:nvPr/>
            </p:nvSpPr>
            <p:spPr bwMode="auto">
              <a:xfrm>
                <a:off x="5301" y="6353"/>
                <a:ext cx="180" cy="156"/>
              </a:xfrm>
              <a:prstGeom prst="line">
                <a:avLst/>
              </a:prstGeom>
              <a:noFill/>
              <a:ln w="19050">
                <a:solidFill>
                  <a:srgbClr val="000000"/>
                </a:solidFill>
                <a:round/>
                <a:headEnd/>
                <a:tailEnd/>
              </a:ln>
            </p:spPr>
            <p:txBody>
              <a:bodyPr lIns="0" tIns="0" rIns="0" bIns="0"/>
              <a:lstStyle/>
              <a:p>
                <a:endParaRPr lang="zh-CN" altLang="en-US"/>
              </a:p>
            </p:txBody>
          </p:sp>
          <p:sp>
            <p:nvSpPr>
              <p:cNvPr id="89115" name="Line 52"/>
              <p:cNvSpPr>
                <a:spLocks noChangeShapeType="1"/>
              </p:cNvSpPr>
              <p:nvPr/>
            </p:nvSpPr>
            <p:spPr bwMode="auto">
              <a:xfrm>
                <a:off x="5121" y="6509"/>
                <a:ext cx="0" cy="156"/>
              </a:xfrm>
              <a:prstGeom prst="line">
                <a:avLst/>
              </a:prstGeom>
              <a:noFill/>
              <a:ln w="19050">
                <a:solidFill>
                  <a:srgbClr val="000000"/>
                </a:solidFill>
                <a:round/>
                <a:headEnd/>
                <a:tailEnd/>
              </a:ln>
            </p:spPr>
            <p:txBody>
              <a:bodyPr lIns="0" tIns="0" rIns="0" bIns="0"/>
              <a:lstStyle/>
              <a:p>
                <a:endParaRPr lang="zh-CN" altLang="en-US"/>
              </a:p>
            </p:txBody>
          </p:sp>
          <p:sp>
            <p:nvSpPr>
              <p:cNvPr id="89116" name="Line 53"/>
              <p:cNvSpPr>
                <a:spLocks noChangeShapeType="1"/>
              </p:cNvSpPr>
              <p:nvPr/>
            </p:nvSpPr>
            <p:spPr bwMode="auto">
              <a:xfrm>
                <a:off x="5481" y="6509"/>
                <a:ext cx="0" cy="156"/>
              </a:xfrm>
              <a:prstGeom prst="line">
                <a:avLst/>
              </a:prstGeom>
              <a:noFill/>
              <a:ln w="19050">
                <a:solidFill>
                  <a:srgbClr val="000000"/>
                </a:solidFill>
                <a:round/>
                <a:headEnd/>
                <a:tailEnd/>
              </a:ln>
            </p:spPr>
            <p:txBody>
              <a:bodyPr lIns="0" tIns="0" rIns="0" bIns="0"/>
              <a:lstStyle/>
              <a:p>
                <a:endParaRPr lang="zh-CN" altLang="en-US"/>
              </a:p>
            </p:txBody>
          </p:sp>
        </p:grpSp>
        <p:sp>
          <p:nvSpPr>
            <p:cNvPr id="89100" name="Text Box 54"/>
            <p:cNvSpPr txBox="1">
              <a:spLocks noChangeArrowheads="1"/>
            </p:cNvSpPr>
            <p:nvPr/>
          </p:nvSpPr>
          <p:spPr bwMode="auto">
            <a:xfrm>
              <a:off x="1902" y="3437"/>
              <a:ext cx="2056" cy="329"/>
            </a:xfrm>
            <a:prstGeom prst="rect">
              <a:avLst/>
            </a:prstGeom>
            <a:solidFill>
              <a:schemeClr val="accent1"/>
            </a:solidFill>
            <a:ln w="19050">
              <a:solidFill>
                <a:srgbClr val="000000"/>
              </a:solidFill>
              <a:miter lim="800000"/>
              <a:headEnd/>
              <a:tailEnd/>
            </a:ln>
          </p:spPr>
          <p:txBody>
            <a:bodyPr lIns="0" tIns="0" rIns="0" bIns="0"/>
            <a:lstStyle/>
            <a:p>
              <a:pPr algn="ctr"/>
              <a:r>
                <a:rPr lang="zh-CN" altLang="en-US">
                  <a:solidFill>
                    <a:srgbClr val="000000"/>
                  </a:solidFill>
                  <a:latin typeface="宋体" pitchFamily="2" charset="-122"/>
                  <a:ea typeface="宋体" pitchFamily="2" charset="-122"/>
                </a:rPr>
                <a:t>裸    机</a:t>
              </a:r>
              <a:endParaRPr lang="zh-CN" altLang="en-US">
                <a:ea typeface="宋体" pitchFamily="2" charset="-122"/>
              </a:endParaRPr>
            </a:p>
          </p:txBody>
        </p:sp>
        <p:grpSp>
          <p:nvGrpSpPr>
            <p:cNvPr id="89101" name="Group 55"/>
            <p:cNvGrpSpPr>
              <a:grpSpLocks/>
            </p:cNvGrpSpPr>
            <p:nvPr/>
          </p:nvGrpSpPr>
          <p:grpSpPr bwMode="auto">
            <a:xfrm>
              <a:off x="1043" y="1647"/>
              <a:ext cx="848" cy="551"/>
              <a:chOff x="9180" y="6900"/>
              <a:chExt cx="900" cy="780"/>
            </a:xfrm>
          </p:grpSpPr>
          <p:sp>
            <p:nvSpPr>
              <p:cNvPr id="89107" name="AutoShape 56"/>
              <p:cNvSpPr>
                <a:spLocks noChangeArrowheads="1"/>
              </p:cNvSpPr>
              <p:nvPr/>
            </p:nvSpPr>
            <p:spPr bwMode="auto">
              <a:xfrm>
                <a:off x="9180" y="6900"/>
                <a:ext cx="900" cy="780"/>
              </a:xfrm>
              <a:prstGeom prst="flowChartPunchedTape">
                <a:avLst/>
              </a:prstGeom>
              <a:solidFill>
                <a:srgbClr val="FFCC99"/>
              </a:solidFill>
              <a:ln w="9525">
                <a:solidFill>
                  <a:srgbClr val="000000"/>
                </a:solidFill>
                <a:miter lim="800000"/>
                <a:headEnd/>
                <a:tailEnd/>
              </a:ln>
            </p:spPr>
            <p:txBody>
              <a:bodyPr/>
              <a:lstStyle/>
              <a:p>
                <a:endParaRPr lang="zh-CN" altLang="en-US"/>
              </a:p>
            </p:txBody>
          </p:sp>
          <p:sp>
            <p:nvSpPr>
              <p:cNvPr id="89108" name="Text Box 57"/>
              <p:cNvSpPr txBox="1">
                <a:spLocks noChangeArrowheads="1"/>
              </p:cNvSpPr>
              <p:nvPr/>
            </p:nvSpPr>
            <p:spPr bwMode="auto">
              <a:xfrm>
                <a:off x="9180" y="7056"/>
                <a:ext cx="900" cy="379"/>
              </a:xfrm>
              <a:prstGeom prst="rect">
                <a:avLst/>
              </a:prstGeom>
              <a:solidFill>
                <a:srgbClr val="FFCC99"/>
              </a:solidFill>
              <a:ln w="19050">
                <a:noFill/>
                <a:miter lim="800000"/>
                <a:headEnd/>
                <a:tailEnd/>
              </a:ln>
            </p:spPr>
            <p:txBody>
              <a:bodyPr lIns="0" tIns="0" rIns="0" bIns="0"/>
              <a:lstStyle/>
              <a:p>
                <a:pPr algn="ctr"/>
                <a:r>
                  <a:rPr lang="en-US" altLang="zh-CN">
                    <a:solidFill>
                      <a:srgbClr val="000000"/>
                    </a:solidFill>
                    <a:latin typeface="宋体" pitchFamily="2" charset="-122"/>
                    <a:ea typeface="宋体" pitchFamily="2" charset="-122"/>
                  </a:rPr>
                  <a:t> </a:t>
                </a:r>
                <a:r>
                  <a:rPr lang="zh-CN" altLang="en-US">
                    <a:solidFill>
                      <a:srgbClr val="000000"/>
                    </a:solidFill>
                    <a:latin typeface="宋体" pitchFamily="2" charset="-122"/>
                    <a:ea typeface="宋体" pitchFamily="2" charset="-122"/>
                  </a:rPr>
                  <a:t>应用程序</a:t>
                </a:r>
                <a:endParaRPr lang="zh-CN" altLang="en-US">
                  <a:ea typeface="宋体" pitchFamily="2" charset="-122"/>
                </a:endParaRPr>
              </a:p>
            </p:txBody>
          </p:sp>
        </p:grpSp>
        <p:sp>
          <p:nvSpPr>
            <p:cNvPr id="89102" name="Line 58"/>
            <p:cNvSpPr>
              <a:spLocks noChangeShapeType="1"/>
            </p:cNvSpPr>
            <p:nvPr/>
          </p:nvSpPr>
          <p:spPr bwMode="auto">
            <a:xfrm>
              <a:off x="1552" y="2060"/>
              <a:ext cx="0" cy="275"/>
            </a:xfrm>
            <a:prstGeom prst="line">
              <a:avLst/>
            </a:prstGeom>
            <a:noFill/>
            <a:ln w="19050">
              <a:solidFill>
                <a:srgbClr val="000000"/>
              </a:solidFill>
              <a:round/>
              <a:headEnd/>
              <a:tailEnd type="triangle" w="med" len="med"/>
            </a:ln>
          </p:spPr>
          <p:txBody>
            <a:bodyPr/>
            <a:lstStyle/>
            <a:p>
              <a:endParaRPr lang="zh-CN" altLang="en-US"/>
            </a:p>
          </p:txBody>
        </p:sp>
        <p:sp>
          <p:nvSpPr>
            <p:cNvPr id="89103" name="Line 59"/>
            <p:cNvSpPr>
              <a:spLocks noChangeShapeType="1"/>
            </p:cNvSpPr>
            <p:nvPr/>
          </p:nvSpPr>
          <p:spPr bwMode="auto">
            <a:xfrm flipH="1">
              <a:off x="1552" y="1371"/>
              <a:ext cx="1018" cy="276"/>
            </a:xfrm>
            <a:prstGeom prst="line">
              <a:avLst/>
            </a:prstGeom>
            <a:noFill/>
            <a:ln w="19050">
              <a:solidFill>
                <a:srgbClr val="000000"/>
              </a:solidFill>
              <a:round/>
              <a:headEnd/>
              <a:tailEnd type="triangle" w="med" len="med"/>
            </a:ln>
          </p:spPr>
          <p:txBody>
            <a:bodyPr/>
            <a:lstStyle/>
            <a:p>
              <a:endParaRPr lang="zh-CN" altLang="en-US"/>
            </a:p>
          </p:txBody>
        </p:sp>
        <p:sp>
          <p:nvSpPr>
            <p:cNvPr id="143420" name="Text Box 60"/>
            <p:cNvSpPr txBox="1">
              <a:spLocks noChangeArrowheads="1"/>
            </p:cNvSpPr>
            <p:nvPr/>
          </p:nvSpPr>
          <p:spPr bwMode="auto">
            <a:xfrm>
              <a:off x="3621" y="2335"/>
              <a:ext cx="1496" cy="491"/>
            </a:xfrm>
            <a:prstGeom prst="rect">
              <a:avLst/>
            </a:prstGeom>
            <a:solidFill>
              <a:srgbClr val="FFCC99"/>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defRPr/>
              </a:pPr>
              <a:r>
                <a:rPr lang="zh-CN" altLang="en-US" dirty="0">
                  <a:solidFill>
                    <a:srgbClr val="000000"/>
                  </a:solidFill>
                  <a:latin typeface="宋体" pitchFamily="2" charset="-122"/>
                  <a:ea typeface="宋体" pitchFamily="2" charset="-122"/>
                </a:rPr>
                <a:t>系统程序</a:t>
              </a:r>
            </a:p>
            <a:p>
              <a:pPr algn="ctr">
                <a:defRPr/>
              </a:pPr>
              <a:r>
                <a:rPr lang="en-US" altLang="zh-CN" dirty="0">
                  <a:solidFill>
                    <a:srgbClr val="000000"/>
                  </a:solidFill>
                  <a:latin typeface="宋体" pitchFamily="2" charset="-122"/>
                  <a:ea typeface="宋体" pitchFamily="2" charset="-122"/>
                </a:rPr>
                <a:t>(</a:t>
              </a:r>
              <a:r>
                <a:rPr lang="zh-CN" altLang="en-US" dirty="0">
                  <a:solidFill>
                    <a:srgbClr val="000000"/>
                  </a:solidFill>
                  <a:latin typeface="宋体" pitchFamily="2" charset="-122"/>
                  <a:ea typeface="宋体" pitchFamily="2" charset="-122"/>
                </a:rPr>
                <a:t>操作接口</a:t>
              </a:r>
              <a:r>
                <a:rPr lang="en-US" altLang="zh-CN" dirty="0">
                  <a:solidFill>
                    <a:srgbClr val="000000"/>
                  </a:solidFill>
                  <a:latin typeface="宋体" pitchFamily="2" charset="-122"/>
                  <a:ea typeface="宋体" pitchFamily="2" charset="-122"/>
                </a:rPr>
                <a:t>)</a:t>
              </a:r>
              <a:endParaRPr lang="en-US" altLang="zh-CN" dirty="0">
                <a:ea typeface="宋体" pitchFamily="2" charset="-122"/>
              </a:endParaRPr>
            </a:p>
          </p:txBody>
        </p:sp>
        <p:sp>
          <p:nvSpPr>
            <p:cNvPr id="89105" name="Line 61"/>
            <p:cNvSpPr>
              <a:spLocks noChangeShapeType="1"/>
            </p:cNvSpPr>
            <p:nvPr/>
          </p:nvSpPr>
          <p:spPr bwMode="auto">
            <a:xfrm>
              <a:off x="4268" y="2060"/>
              <a:ext cx="0" cy="275"/>
            </a:xfrm>
            <a:prstGeom prst="line">
              <a:avLst/>
            </a:prstGeom>
            <a:noFill/>
            <a:ln w="19050">
              <a:solidFill>
                <a:srgbClr val="000000"/>
              </a:solidFill>
              <a:round/>
              <a:headEnd/>
              <a:tailEnd type="triangle" w="med" len="med"/>
            </a:ln>
          </p:spPr>
          <p:txBody>
            <a:bodyPr/>
            <a:lstStyle/>
            <a:p>
              <a:endParaRPr lang="zh-CN" altLang="en-US"/>
            </a:p>
          </p:txBody>
        </p:sp>
        <p:sp>
          <p:nvSpPr>
            <p:cNvPr id="89106" name="Line 62"/>
            <p:cNvSpPr>
              <a:spLocks noChangeShapeType="1"/>
            </p:cNvSpPr>
            <p:nvPr/>
          </p:nvSpPr>
          <p:spPr bwMode="auto">
            <a:xfrm>
              <a:off x="3080" y="1371"/>
              <a:ext cx="1018" cy="276"/>
            </a:xfrm>
            <a:prstGeom prst="line">
              <a:avLst/>
            </a:prstGeom>
            <a:noFill/>
            <a:ln w="19050">
              <a:solidFill>
                <a:srgbClr val="000000"/>
              </a:solidFill>
              <a:round/>
              <a:headEnd/>
              <a:tailEnd type="triangle" w="med" len="me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28596" y="333375"/>
            <a:ext cx="7772400" cy="928688"/>
          </a:xfrm>
        </p:spPr>
        <p:txBody>
          <a:bodyPr lIns="45720" tIns="0" rIns="45720" bIns="0" anchor="b">
            <a:normAutofit/>
          </a:bodyPr>
          <a:lstStyle/>
          <a:p>
            <a:pPr algn="l" eaLnBrk="1" fontAlgn="auto" hangingPunct="1">
              <a:spcAft>
                <a:spcPts val="0"/>
              </a:spcAft>
              <a:defRPr/>
            </a:pPr>
            <a:r>
              <a:rPr kumimoji="0" lang="zh-CN" altLang="en-US" sz="5000" b="1" kern="1200" cap="all" dirty="0" smtClean="0">
                <a:ln w="500">
                  <a:solidFill>
                    <a:schemeClr val="tx2">
                      <a:shade val="20000"/>
                      <a:satMod val="120000"/>
                    </a:schemeClr>
                  </a:solidFill>
                </a:ln>
                <a:solidFill>
                  <a:srgbClr val="FF0000"/>
                </a:solidFill>
              </a:rPr>
              <a:t>    文件抽象</a:t>
            </a:r>
            <a:endParaRPr kumimoji="0" lang="en-US" altLang="zh-CN" sz="5000" b="1" kern="12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黑体" pitchFamily="2" charset="-122"/>
            </a:endParaRPr>
          </a:p>
        </p:txBody>
      </p:sp>
      <p:sp>
        <p:nvSpPr>
          <p:cNvPr id="23" name="Text Box 5"/>
          <p:cNvSpPr txBox="1">
            <a:spLocks noChangeArrowheads="1"/>
          </p:cNvSpPr>
          <p:nvPr/>
        </p:nvSpPr>
        <p:spPr bwMode="auto">
          <a:xfrm>
            <a:off x="4643438" y="1989138"/>
            <a:ext cx="2727325" cy="3384550"/>
          </a:xfrm>
          <a:prstGeom prst="rect">
            <a:avLst/>
          </a:prstGeom>
          <a:solidFill>
            <a:srgbClr val="CC99FF"/>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r>
              <a:rPr lang="zh-CN" altLang="zh-CN" sz="1800"/>
              <a:t>文件是通过将文件中的字节映射到存储设备的物理块中来实现文件抽象。</a:t>
            </a:r>
            <a:endParaRPr lang="en-US" altLang="zh-CN" sz="1800"/>
          </a:p>
          <a:p>
            <a:pPr algn="just">
              <a:defRPr/>
            </a:pPr>
            <a:r>
              <a:rPr lang="zh-CN" altLang="zh-CN" sz="1800">
                <a:latin typeface="Calibri" pitchFamily="34" charset="0"/>
                <a:ea typeface="Microsoft JhengHei" charset="-120"/>
              </a:rPr>
              <a:t>文件抽象的效果是让用户感觉到总能满足自己对设备上信息的存取需求，而且使用十分方便。</a:t>
            </a:r>
            <a:endParaRPr lang="zh-CN" altLang="zh-CN" sz="7200"/>
          </a:p>
          <a:p>
            <a:pPr algn="just">
              <a:defRPr/>
            </a:pPr>
            <a:endParaRPr lang="zh-CN" altLang="zh-CN"/>
          </a:p>
        </p:txBody>
      </p:sp>
      <p:grpSp>
        <p:nvGrpSpPr>
          <p:cNvPr id="2" name="Group 16"/>
          <p:cNvGrpSpPr>
            <a:grpSpLocks/>
          </p:cNvGrpSpPr>
          <p:nvPr/>
        </p:nvGrpSpPr>
        <p:grpSpPr bwMode="auto">
          <a:xfrm>
            <a:off x="1259632" y="1988840"/>
            <a:ext cx="2716212" cy="3384550"/>
            <a:chOff x="6355" y="900"/>
            <a:chExt cx="2930" cy="3011"/>
          </a:xfrm>
          <a:effectLst>
            <a:outerShdw blurRad="50800" dist="38100" algn="l" rotWithShape="0">
              <a:prstClr val="black">
                <a:alpha val="40000"/>
              </a:prstClr>
            </a:outerShdw>
          </a:effectLst>
        </p:grpSpPr>
        <p:sp>
          <p:nvSpPr>
            <p:cNvPr id="25" name="Text Box 17"/>
            <p:cNvSpPr txBox="1">
              <a:spLocks noChangeArrowheads="1"/>
            </p:cNvSpPr>
            <p:nvPr/>
          </p:nvSpPr>
          <p:spPr bwMode="auto">
            <a:xfrm>
              <a:off x="6355" y="900"/>
              <a:ext cx="2930" cy="3011"/>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lgn="just">
                <a:defRPr/>
              </a:pPr>
              <a:r>
                <a:rPr lang="en-US" altLang="zh-CN" sz="1800" b="1" kern="600" spc="-100">
                  <a:latin typeface="Calibri" pitchFamily="34" charset="0"/>
                </a:rPr>
                <a:t>                     </a:t>
              </a:r>
              <a:r>
                <a:rPr lang="zh-CN" altLang="en-US" sz="1800" b="1" kern="600" spc="-100">
                  <a:latin typeface="Calibri" pitchFamily="34" charset="0"/>
                </a:rPr>
                <a:t>文件</a:t>
              </a:r>
              <a:r>
                <a:rPr lang="en-US" altLang="zh-CN" sz="1800" b="1" kern="600" spc="-100" dirty="0">
                  <a:latin typeface="Calibri" pitchFamily="34" charset="0"/>
                </a:rPr>
                <a:t>(file)</a:t>
              </a:r>
            </a:p>
            <a:p>
              <a:pPr algn="just">
                <a:defRPr/>
              </a:pPr>
              <a:r>
                <a:rPr lang="zh-CN" altLang="en-US" sz="1600" b="1" spc="-100" dirty="0">
                  <a:latin typeface="Calibri" pitchFamily="34" charset="0"/>
                </a:rPr>
                <a:t>（文件是设备的一种抽象）</a:t>
              </a:r>
            </a:p>
            <a:p>
              <a:pPr algn="just">
                <a:spcAft>
                  <a:spcPts val="1550"/>
                </a:spcAft>
                <a:defRPr/>
              </a:pPr>
              <a:endParaRPr lang="en-US" altLang="zh-CN" sz="1100" dirty="0">
                <a:latin typeface="Calibri" pitchFamily="34" charset="0"/>
              </a:endParaRPr>
            </a:p>
            <a:p>
              <a:pPr algn="just">
                <a:spcAft>
                  <a:spcPts val="1550"/>
                </a:spcAft>
                <a:defRPr/>
              </a:pPr>
              <a:r>
                <a:rPr lang="zh-CN" altLang="en-US" sz="1100" dirty="0">
                  <a:latin typeface="Calibri" pitchFamily="34" charset="0"/>
                </a:rPr>
                <a:t>用户：运行应用程序，使用文件</a:t>
              </a:r>
            </a:p>
            <a:p>
              <a:pPr algn="just">
                <a:defRPr/>
              </a:pPr>
              <a:r>
                <a:rPr lang="zh-CN" altLang="en-US" sz="1100" b="1" dirty="0">
                  <a:latin typeface="Calibri" pitchFamily="34" charset="0"/>
                </a:rPr>
                <a:t>       虚拟机</a:t>
              </a:r>
              <a:r>
                <a:rPr lang="zh-CN" altLang="en-US" sz="1100" dirty="0">
                  <a:latin typeface="Calibri" pitchFamily="34" charset="0"/>
                </a:rPr>
                <a:t>界面          </a:t>
              </a:r>
              <a:r>
                <a:rPr lang="en-US" altLang="zh-CN" sz="1100" dirty="0">
                  <a:latin typeface="Calibri" pitchFamily="34" charset="0"/>
                </a:rPr>
                <a:t>open</a:t>
              </a:r>
              <a:r>
                <a:rPr lang="zh-CN" altLang="en-US" sz="1100" dirty="0">
                  <a:latin typeface="Calibri" pitchFamily="34" charset="0"/>
                </a:rPr>
                <a:t>、 </a:t>
              </a:r>
              <a:r>
                <a:rPr lang="en-US" altLang="zh-CN" sz="1100" dirty="0">
                  <a:latin typeface="Calibri" pitchFamily="34" charset="0"/>
                </a:rPr>
                <a:t>read</a:t>
              </a:r>
              <a:r>
                <a:rPr lang="zh-CN" altLang="en-US" sz="1100" dirty="0">
                  <a:latin typeface="Calibri" pitchFamily="34" charset="0"/>
                </a:rPr>
                <a:t>、</a:t>
              </a:r>
              <a:r>
                <a:rPr lang="en-US" altLang="zh-CN" sz="1100" dirty="0">
                  <a:latin typeface="Calibri" pitchFamily="34" charset="0"/>
                </a:rPr>
                <a:t>write...                          </a:t>
              </a:r>
            </a:p>
            <a:p>
              <a:pPr algn="just">
                <a:defRPr/>
              </a:pPr>
              <a:endParaRPr lang="en-US" altLang="zh-CN" sz="1100" dirty="0">
                <a:latin typeface="Calibri" pitchFamily="34" charset="0"/>
              </a:endParaRPr>
            </a:p>
            <a:p>
              <a:pPr algn="just">
                <a:defRPr/>
              </a:pPr>
              <a:r>
                <a:rPr lang="en-US" altLang="zh-CN" sz="1100" dirty="0">
                  <a:latin typeface="Calibri" pitchFamily="34" charset="0"/>
                </a:rPr>
                <a:t>OS:</a:t>
              </a:r>
              <a:r>
                <a:rPr lang="zh-CN" altLang="en-US" sz="1100" dirty="0">
                  <a:latin typeface="Calibri" pitchFamily="34" charset="0"/>
                </a:rPr>
                <a:t>文件及其管理</a:t>
              </a:r>
            </a:p>
            <a:p>
              <a:pPr algn="just">
                <a:defRPr/>
              </a:pPr>
              <a:endParaRPr lang="en-US" altLang="zh-CN" sz="1100" b="1" dirty="0">
                <a:latin typeface="Calibri" pitchFamily="34" charset="0"/>
              </a:endParaRPr>
            </a:p>
            <a:p>
              <a:pPr algn="just">
                <a:defRPr/>
              </a:pPr>
              <a:r>
                <a:rPr lang="en-US" altLang="zh-CN" sz="1100" b="1" dirty="0">
                  <a:latin typeface="Calibri" pitchFamily="34" charset="0"/>
                </a:rPr>
                <a:t>      </a:t>
              </a:r>
              <a:r>
                <a:rPr lang="zh-CN" altLang="en-US" sz="1100" b="1" dirty="0">
                  <a:latin typeface="Calibri" pitchFamily="34" charset="0"/>
                </a:rPr>
                <a:t>物理机界面            </a:t>
              </a:r>
              <a:r>
                <a:rPr lang="zh-CN" altLang="en-US" sz="1100" dirty="0">
                  <a:latin typeface="Calibri" pitchFamily="34" charset="0"/>
                </a:rPr>
                <a:t>设备驱动</a:t>
              </a:r>
            </a:p>
            <a:p>
              <a:pPr algn="just">
                <a:defRPr/>
              </a:pPr>
              <a:endParaRPr lang="en-US" altLang="zh-CN" sz="1100" dirty="0">
                <a:latin typeface="Calibri" pitchFamily="34" charset="0"/>
              </a:endParaRPr>
            </a:p>
            <a:p>
              <a:pPr algn="just">
                <a:defRPr/>
              </a:pPr>
              <a:endParaRPr lang="en-US" altLang="zh-CN" sz="1100" dirty="0">
                <a:latin typeface="Calibri" pitchFamily="34" charset="0"/>
              </a:endParaRPr>
            </a:p>
            <a:p>
              <a:pPr algn="just">
                <a:defRPr/>
              </a:pPr>
              <a:r>
                <a:rPr lang="zh-CN" altLang="en-US" sz="1100" dirty="0">
                  <a:latin typeface="Calibri" pitchFamily="34" charset="0"/>
                </a:rPr>
                <a:t>硬件</a:t>
              </a:r>
              <a:r>
                <a:rPr lang="en-US" altLang="zh-CN" sz="1100" dirty="0">
                  <a:latin typeface="Calibri" pitchFamily="34" charset="0"/>
                </a:rPr>
                <a:t>:</a:t>
              </a:r>
              <a:r>
                <a:rPr lang="zh-CN" altLang="en-US" sz="1100" dirty="0">
                  <a:latin typeface="Calibri" pitchFamily="34" charset="0"/>
                </a:rPr>
                <a:t>磁盘及其他设备</a:t>
              </a:r>
              <a:endParaRPr lang="zh-CN" altLang="zh-CN" sz="1100" dirty="0">
                <a:latin typeface="Calibri" pitchFamily="34" charset="0"/>
              </a:endParaRPr>
            </a:p>
          </p:txBody>
        </p:sp>
        <p:cxnSp>
          <p:nvCxnSpPr>
            <p:cNvPr id="26" name="AutoShape 18"/>
            <p:cNvCxnSpPr>
              <a:cxnSpLocks noChangeShapeType="1"/>
            </p:cNvCxnSpPr>
            <p:nvPr/>
          </p:nvCxnSpPr>
          <p:spPr bwMode="auto">
            <a:xfrm>
              <a:off x="6355" y="2181"/>
              <a:ext cx="264" cy="1"/>
            </a:xfrm>
            <a:prstGeom prst="straightConnector1">
              <a:avLst/>
            </a:prstGeom>
            <a:noFill/>
            <a:ln w="28575">
              <a:solidFill>
                <a:srgbClr val="000000"/>
              </a:solidFill>
              <a:round/>
              <a:headEnd/>
              <a:tailEnd/>
            </a:ln>
            <a:effectLst>
              <a:outerShdw dist="35921" dir="2700000" algn="ctr" rotWithShape="0">
                <a:srgbClr val="B2B2B2"/>
              </a:outerShdw>
            </a:effectLst>
          </p:spPr>
        </p:cxnSp>
        <p:cxnSp>
          <p:nvCxnSpPr>
            <p:cNvPr id="27" name="AutoShape 19"/>
            <p:cNvCxnSpPr>
              <a:cxnSpLocks noChangeShapeType="1"/>
            </p:cNvCxnSpPr>
            <p:nvPr/>
          </p:nvCxnSpPr>
          <p:spPr bwMode="auto">
            <a:xfrm>
              <a:off x="7492" y="2182"/>
              <a:ext cx="264" cy="0"/>
            </a:xfrm>
            <a:prstGeom prst="straightConnector1">
              <a:avLst/>
            </a:prstGeom>
            <a:noFill/>
            <a:ln w="28575">
              <a:solidFill>
                <a:srgbClr val="000000"/>
              </a:solidFill>
              <a:round/>
              <a:headEnd/>
              <a:tailEnd/>
            </a:ln>
            <a:effectLst>
              <a:outerShdw dist="35921" dir="2700000" algn="ctr" rotWithShape="0">
                <a:srgbClr val="B2B2B2"/>
              </a:outerShdw>
            </a:effectLst>
          </p:spPr>
        </p:cxnSp>
        <p:cxnSp>
          <p:nvCxnSpPr>
            <p:cNvPr id="28" name="AutoShape 20"/>
            <p:cNvCxnSpPr>
              <a:cxnSpLocks noChangeShapeType="1"/>
            </p:cNvCxnSpPr>
            <p:nvPr/>
          </p:nvCxnSpPr>
          <p:spPr bwMode="auto">
            <a:xfrm>
              <a:off x="6355" y="2759"/>
              <a:ext cx="264" cy="0"/>
            </a:xfrm>
            <a:prstGeom prst="straightConnector1">
              <a:avLst/>
            </a:prstGeom>
            <a:noFill/>
            <a:ln w="28575">
              <a:solidFill>
                <a:srgbClr val="000000"/>
              </a:solidFill>
              <a:round/>
              <a:headEnd/>
              <a:tailEnd/>
            </a:ln>
            <a:effectLst>
              <a:outerShdw dist="35921" dir="2700000" algn="ctr" rotWithShape="0">
                <a:srgbClr val="B2B2B2"/>
              </a:outerShdw>
            </a:effectLst>
          </p:spPr>
        </p:cxnSp>
        <p:cxnSp>
          <p:nvCxnSpPr>
            <p:cNvPr id="29" name="AutoShape 21"/>
            <p:cNvCxnSpPr>
              <a:cxnSpLocks noChangeShapeType="1"/>
            </p:cNvCxnSpPr>
            <p:nvPr/>
          </p:nvCxnSpPr>
          <p:spPr bwMode="auto">
            <a:xfrm>
              <a:off x="7490" y="2759"/>
              <a:ext cx="262" cy="0"/>
            </a:xfrm>
            <a:prstGeom prst="straightConnector1">
              <a:avLst/>
            </a:prstGeom>
            <a:noFill/>
            <a:ln w="28575">
              <a:solidFill>
                <a:srgbClr val="000000"/>
              </a:solidFill>
              <a:round/>
              <a:headEnd/>
              <a:tailEnd/>
            </a:ln>
            <a:effectLst>
              <a:outerShdw dist="35921" dir="2700000" algn="ctr" rotWithShape="0">
                <a:srgbClr val="B2B2B2"/>
              </a:outerShdw>
            </a:effectLst>
          </p:spPr>
        </p:cxnSp>
      </p:gr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485775"/>
            <a:ext cx="7772400" cy="1143000"/>
          </a:xfrm>
        </p:spPr>
        <p:txBody>
          <a:bodyPr/>
          <a:lstStyle/>
          <a:p>
            <a:pPr eaLnBrk="1" hangingPunct="1"/>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(5)</a:t>
            </a:r>
            <a:br>
              <a:rPr lang="en-US" altLang="zh-CN" smtClean="0">
                <a:solidFill>
                  <a:srgbClr val="FF0000"/>
                </a:solidFill>
                <a:latin typeface="仿宋_GB2312" pitchFamily="49" charset="-122"/>
                <a:ea typeface="仿宋_GB2312" pitchFamily="49" charset="-122"/>
              </a:rPr>
            </a:br>
            <a:r>
              <a:rPr lang="zh-CN" altLang="en-US" sz="4000" smtClean="0">
                <a:solidFill>
                  <a:srgbClr val="FF0000"/>
                </a:solidFill>
                <a:ea typeface="仿宋_GB2312" pitchFamily="49" charset="-122"/>
              </a:rPr>
              <a:t>系统调用定义和作用</a:t>
            </a:r>
          </a:p>
        </p:txBody>
      </p:sp>
      <p:sp>
        <p:nvSpPr>
          <p:cNvPr id="90115" name="Rectangle 3"/>
          <p:cNvSpPr>
            <a:spLocks noGrp="1" noChangeArrowheads="1"/>
          </p:cNvSpPr>
          <p:nvPr>
            <p:ph type="body" idx="1"/>
          </p:nvPr>
        </p:nvSpPr>
        <p:spPr>
          <a:xfrm>
            <a:off x="685800" y="1412875"/>
            <a:ext cx="7772400" cy="5111750"/>
          </a:xfrm>
        </p:spPr>
        <p:txBody>
          <a:bodyPr/>
          <a:lstStyle/>
          <a:p>
            <a:pPr eaLnBrk="1" hangingPunct="1">
              <a:buFontTx/>
              <a:buNone/>
            </a:pPr>
            <a:r>
              <a:rPr lang="en-US" altLang="zh-CN" smtClean="0"/>
              <a:t> </a:t>
            </a:r>
          </a:p>
        </p:txBody>
      </p:sp>
      <p:grpSp>
        <p:nvGrpSpPr>
          <p:cNvPr id="90116" name="Group 4"/>
          <p:cNvGrpSpPr>
            <a:grpSpLocks/>
          </p:cNvGrpSpPr>
          <p:nvPr/>
        </p:nvGrpSpPr>
        <p:grpSpPr bwMode="auto">
          <a:xfrm>
            <a:off x="468313" y="2047875"/>
            <a:ext cx="6769100" cy="4333875"/>
            <a:chOff x="793" y="1162"/>
            <a:chExt cx="3720" cy="2070"/>
          </a:xfrm>
        </p:grpSpPr>
        <p:sp>
          <p:nvSpPr>
            <p:cNvPr id="90117" name="Text Box 5"/>
            <p:cNvSpPr txBox="1">
              <a:spLocks noChangeArrowheads="1"/>
            </p:cNvSpPr>
            <p:nvPr/>
          </p:nvSpPr>
          <p:spPr bwMode="auto">
            <a:xfrm>
              <a:off x="793" y="2024"/>
              <a:ext cx="908" cy="218"/>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t>系统调用</a:t>
              </a:r>
            </a:p>
          </p:txBody>
        </p:sp>
        <p:sp>
          <p:nvSpPr>
            <p:cNvPr id="90118" name="AutoShape 6"/>
            <p:cNvSpPr>
              <a:spLocks/>
            </p:cNvSpPr>
            <p:nvPr/>
          </p:nvSpPr>
          <p:spPr bwMode="auto">
            <a:xfrm>
              <a:off x="1701" y="1525"/>
              <a:ext cx="317" cy="1361"/>
            </a:xfrm>
            <a:prstGeom prst="leftBrace">
              <a:avLst>
                <a:gd name="adj1" fmla="val 35778"/>
                <a:gd name="adj2" fmla="val 50000"/>
              </a:avLst>
            </a:prstGeom>
            <a:noFill/>
            <a:ln w="19050" cap="sq">
              <a:solidFill>
                <a:schemeClr val="tx1"/>
              </a:solidFill>
              <a:round/>
              <a:headEnd type="none" w="sm" len="sm"/>
              <a:tailEnd type="none" w="sm" len="sm"/>
            </a:ln>
          </p:spPr>
          <p:txBody>
            <a:bodyPr wrap="none" anchor="ctr"/>
            <a:lstStyle/>
            <a:p>
              <a:endParaRPr lang="zh-CN" altLang="en-US"/>
            </a:p>
          </p:txBody>
        </p:sp>
        <p:sp>
          <p:nvSpPr>
            <p:cNvPr id="90119" name="Text Box 7"/>
            <p:cNvSpPr txBox="1">
              <a:spLocks noChangeArrowheads="1"/>
            </p:cNvSpPr>
            <p:nvPr/>
          </p:nvSpPr>
          <p:spPr bwMode="auto">
            <a:xfrm>
              <a:off x="2109" y="1207"/>
              <a:ext cx="1134" cy="399"/>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什么是系统调用</a:t>
              </a:r>
            </a:p>
          </p:txBody>
        </p:sp>
        <p:sp>
          <p:nvSpPr>
            <p:cNvPr id="90120" name="Text Box 8"/>
            <p:cNvSpPr txBox="1">
              <a:spLocks noChangeArrowheads="1"/>
            </p:cNvSpPr>
            <p:nvPr/>
          </p:nvSpPr>
          <p:spPr bwMode="auto">
            <a:xfrm>
              <a:off x="2109" y="1933"/>
              <a:ext cx="1134" cy="399"/>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系统调用的作用</a:t>
              </a:r>
            </a:p>
          </p:txBody>
        </p:sp>
        <p:sp>
          <p:nvSpPr>
            <p:cNvPr id="90121" name="Text Box 9"/>
            <p:cNvSpPr txBox="1">
              <a:spLocks noChangeArrowheads="1"/>
            </p:cNvSpPr>
            <p:nvPr/>
          </p:nvSpPr>
          <p:spPr bwMode="auto">
            <a:xfrm>
              <a:off x="2108" y="2659"/>
              <a:ext cx="1135" cy="573"/>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内核的主体是系统调用的集合</a:t>
              </a:r>
            </a:p>
          </p:txBody>
        </p:sp>
        <p:sp>
          <p:nvSpPr>
            <p:cNvPr id="90122" name="AutoShape 10"/>
            <p:cNvSpPr>
              <a:spLocks/>
            </p:cNvSpPr>
            <p:nvPr/>
          </p:nvSpPr>
          <p:spPr bwMode="auto">
            <a:xfrm>
              <a:off x="3198" y="1480"/>
              <a:ext cx="317" cy="1361"/>
            </a:xfrm>
            <a:prstGeom prst="leftBrace">
              <a:avLst>
                <a:gd name="adj1" fmla="val 35778"/>
                <a:gd name="adj2" fmla="val 50000"/>
              </a:avLst>
            </a:prstGeom>
            <a:noFill/>
            <a:ln w="19050" cap="sq">
              <a:solidFill>
                <a:schemeClr val="tx1"/>
              </a:solidFill>
              <a:round/>
              <a:headEnd type="none" w="sm" len="sm"/>
              <a:tailEnd type="none" w="sm" len="sm"/>
            </a:ln>
          </p:spPr>
          <p:txBody>
            <a:bodyPr wrap="none" anchor="ctr"/>
            <a:lstStyle/>
            <a:p>
              <a:endParaRPr lang="zh-CN" altLang="en-US"/>
            </a:p>
          </p:txBody>
        </p:sp>
        <p:sp>
          <p:nvSpPr>
            <p:cNvPr id="90123" name="Text Box 11"/>
            <p:cNvSpPr txBox="1">
              <a:spLocks noChangeArrowheads="1"/>
            </p:cNvSpPr>
            <p:nvPr/>
          </p:nvSpPr>
          <p:spPr bwMode="auto">
            <a:xfrm>
              <a:off x="3560" y="1162"/>
              <a:ext cx="953" cy="399"/>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保证系统安全性</a:t>
              </a:r>
            </a:p>
          </p:txBody>
        </p:sp>
        <p:sp>
          <p:nvSpPr>
            <p:cNvPr id="90124" name="Text Box 12"/>
            <p:cNvSpPr txBox="1">
              <a:spLocks noChangeArrowheads="1"/>
            </p:cNvSpPr>
            <p:nvPr/>
          </p:nvSpPr>
          <p:spPr bwMode="auto">
            <a:xfrm>
              <a:off x="3560" y="1933"/>
              <a:ext cx="953" cy="399"/>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提供一致性接口</a:t>
              </a:r>
            </a:p>
          </p:txBody>
        </p:sp>
        <p:sp>
          <p:nvSpPr>
            <p:cNvPr id="90125" name="Text Box 13"/>
            <p:cNvSpPr txBox="1">
              <a:spLocks noChangeArrowheads="1"/>
            </p:cNvSpPr>
            <p:nvPr/>
          </p:nvSpPr>
          <p:spPr bwMode="auto">
            <a:xfrm>
              <a:off x="3560" y="2659"/>
              <a:ext cx="953" cy="398"/>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en-US" sz="2400"/>
                <a:t>提高编程效率</a:t>
              </a: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304800"/>
            <a:ext cx="7772400" cy="1143000"/>
          </a:xfrm>
        </p:spPr>
        <p:txBody>
          <a:bodyPr/>
          <a:lstStyle/>
          <a:p>
            <a:pPr eaLnBrk="1" hangingPunct="1"/>
            <a:r>
              <a:rPr lang="zh-CN" altLang="en-US" sz="4000" smtClean="0">
                <a:solidFill>
                  <a:srgbClr val="FF0000"/>
                </a:solidFill>
                <a:latin typeface="仿宋_GB2312" pitchFamily="49" charset="-122"/>
                <a:ea typeface="仿宋_GB2312" pitchFamily="49" charset="-122"/>
              </a:rPr>
              <a:t>服务用户观点</a:t>
            </a:r>
            <a:r>
              <a:rPr lang="en-US" altLang="zh-CN" sz="4000" smtClean="0">
                <a:solidFill>
                  <a:srgbClr val="FF0000"/>
                </a:solidFill>
                <a:latin typeface="仿宋_GB2312" pitchFamily="49" charset="-122"/>
                <a:ea typeface="仿宋_GB2312" pitchFamily="49" charset="-122"/>
              </a:rPr>
              <a:t>(6)</a:t>
            </a:r>
            <a:br>
              <a:rPr lang="en-US" altLang="zh-CN" sz="4000" smtClean="0">
                <a:solidFill>
                  <a:srgbClr val="FF0000"/>
                </a:solidFill>
                <a:latin typeface="仿宋_GB2312" pitchFamily="49" charset="-122"/>
                <a:ea typeface="仿宋_GB2312" pitchFamily="49" charset="-122"/>
              </a:rPr>
            </a:br>
            <a:r>
              <a:rPr kumimoji="0" lang="zh-CN" altLang="en-US" sz="3600" smtClean="0">
                <a:solidFill>
                  <a:srgbClr val="FF0000"/>
                </a:solidFill>
                <a:ea typeface="仿宋_GB2312" pitchFamily="49" charset="-122"/>
              </a:rPr>
              <a:t>系统调用的分类和实现</a:t>
            </a:r>
          </a:p>
        </p:txBody>
      </p:sp>
      <p:sp>
        <p:nvSpPr>
          <p:cNvPr id="91139" name="Rectangle 3"/>
          <p:cNvSpPr>
            <a:spLocks noGrp="1" noChangeArrowheads="1"/>
          </p:cNvSpPr>
          <p:nvPr>
            <p:ph type="body" idx="1"/>
          </p:nvPr>
        </p:nvSpPr>
        <p:spPr/>
        <p:txBody>
          <a:bodyPr/>
          <a:lstStyle/>
          <a:p>
            <a:pPr eaLnBrk="1" hangingPunct="1">
              <a:buFontTx/>
              <a:buNone/>
            </a:pPr>
            <a:endParaRPr lang="en-US" altLang="zh-CN" smtClean="0"/>
          </a:p>
          <a:p>
            <a:pPr eaLnBrk="1" hangingPunct="1">
              <a:buFontTx/>
              <a:buNone/>
            </a:pPr>
            <a:endParaRPr lang="en-US" altLang="zh-CN" smtClean="0"/>
          </a:p>
        </p:txBody>
      </p:sp>
      <p:grpSp>
        <p:nvGrpSpPr>
          <p:cNvPr id="91140" name="Group 20"/>
          <p:cNvGrpSpPr>
            <a:grpSpLocks/>
          </p:cNvGrpSpPr>
          <p:nvPr/>
        </p:nvGrpSpPr>
        <p:grpSpPr bwMode="auto">
          <a:xfrm>
            <a:off x="1371600" y="1555750"/>
            <a:ext cx="7315200" cy="5257800"/>
            <a:chOff x="864" y="1075"/>
            <a:chExt cx="4608" cy="3053"/>
          </a:xfrm>
        </p:grpSpPr>
        <p:sp>
          <p:nvSpPr>
            <p:cNvPr id="261125" name="Text Box 5"/>
            <p:cNvSpPr txBox="1">
              <a:spLocks noChangeArrowheads="1"/>
            </p:cNvSpPr>
            <p:nvPr/>
          </p:nvSpPr>
          <p:spPr bwMode="auto">
            <a:xfrm>
              <a:off x="3371" y="2937"/>
              <a:ext cx="2101" cy="119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宋体" pitchFamily="2" charset="-122"/>
                </a:rPr>
                <a:t>调用形式不同</a:t>
              </a:r>
            </a:p>
            <a:p>
              <a:pPr algn="just" eaLnBrk="0" hangingPunct="0">
                <a:defRPr/>
              </a:pPr>
              <a:r>
                <a:rPr kumimoji="0" lang="zh-CN" altLang="en-US" sz="2400" b="1">
                  <a:solidFill>
                    <a:srgbClr val="008000"/>
                  </a:solidFill>
                  <a:latin typeface="宋体" pitchFamily="2" charset="-122"/>
                </a:rPr>
                <a:t>被调用代码的位置不同</a:t>
              </a:r>
            </a:p>
            <a:p>
              <a:pPr algn="just" eaLnBrk="0" hangingPunct="0">
                <a:defRPr/>
              </a:pPr>
              <a:r>
                <a:rPr kumimoji="0" lang="zh-CN" altLang="en-US" sz="2400" b="1">
                  <a:solidFill>
                    <a:srgbClr val="008000"/>
                  </a:solidFill>
                  <a:latin typeface="宋体" pitchFamily="2" charset="-122"/>
                </a:rPr>
                <a:t>提供方式不同</a:t>
              </a:r>
            </a:p>
            <a:p>
              <a:pPr algn="just" eaLnBrk="0" hangingPunct="0">
                <a:defRPr/>
              </a:pPr>
              <a:r>
                <a:rPr kumimoji="0" lang="zh-CN" altLang="en-US" sz="2400" b="1">
                  <a:solidFill>
                    <a:srgbClr val="008000"/>
                  </a:solidFill>
                  <a:latin typeface="宋体" pitchFamily="2" charset="-122"/>
                </a:rPr>
                <a:t>调用的实现不同</a:t>
              </a:r>
              <a:endParaRPr kumimoji="0" lang="zh-CN" altLang="en-US" sz="2400" b="1">
                <a:solidFill>
                  <a:srgbClr val="008000"/>
                </a:solidFill>
              </a:endParaRPr>
            </a:p>
          </p:txBody>
        </p:sp>
        <p:sp>
          <p:nvSpPr>
            <p:cNvPr id="261126" name="Text Box 6"/>
            <p:cNvSpPr txBox="1">
              <a:spLocks noChangeArrowheads="1"/>
            </p:cNvSpPr>
            <p:nvPr/>
          </p:nvSpPr>
          <p:spPr bwMode="auto">
            <a:xfrm>
              <a:off x="2368" y="1075"/>
              <a:ext cx="1170" cy="32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3200" b="1">
                  <a:solidFill>
                    <a:srgbClr val="008000"/>
                  </a:solidFill>
                </a:rPr>
                <a:t>系统调用</a:t>
              </a:r>
            </a:p>
          </p:txBody>
        </p:sp>
        <p:sp>
          <p:nvSpPr>
            <p:cNvPr id="261127" name="Text Box 7"/>
            <p:cNvSpPr txBox="1">
              <a:spLocks noChangeArrowheads="1"/>
            </p:cNvSpPr>
            <p:nvPr/>
          </p:nvSpPr>
          <p:spPr bwMode="auto">
            <a:xfrm>
              <a:off x="1365" y="1842"/>
              <a:ext cx="669" cy="8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rPr>
                <a:t>系统调用分类</a:t>
              </a:r>
            </a:p>
          </p:txBody>
        </p:sp>
        <p:sp>
          <p:nvSpPr>
            <p:cNvPr id="261128" name="Text Box 8"/>
            <p:cNvSpPr txBox="1">
              <a:spLocks noChangeArrowheads="1"/>
            </p:cNvSpPr>
            <p:nvPr/>
          </p:nvSpPr>
          <p:spPr bwMode="auto">
            <a:xfrm>
              <a:off x="3036" y="1842"/>
              <a:ext cx="660" cy="990"/>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rPr>
                <a:t>系统调用处理过程</a:t>
              </a:r>
            </a:p>
          </p:txBody>
        </p:sp>
        <p:sp>
          <p:nvSpPr>
            <p:cNvPr id="261129" name="Text Box 9"/>
            <p:cNvSpPr txBox="1">
              <a:spLocks noChangeArrowheads="1"/>
            </p:cNvSpPr>
            <p:nvPr/>
          </p:nvSpPr>
          <p:spPr bwMode="auto">
            <a:xfrm>
              <a:off x="2201" y="1842"/>
              <a:ext cx="668" cy="876"/>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800" b="1">
                  <a:solidFill>
                    <a:srgbClr val="008000"/>
                  </a:solidFill>
                </a:rPr>
                <a:t>系统调用实现</a:t>
              </a:r>
            </a:p>
          </p:txBody>
        </p:sp>
        <p:sp>
          <p:nvSpPr>
            <p:cNvPr id="261130" name="Text Box 10"/>
            <p:cNvSpPr txBox="1">
              <a:spLocks noChangeArrowheads="1"/>
            </p:cNvSpPr>
            <p:nvPr/>
          </p:nvSpPr>
          <p:spPr bwMode="auto">
            <a:xfrm>
              <a:off x="3872" y="1842"/>
              <a:ext cx="640" cy="94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rPr>
                <a:t>与过程调用的差别</a:t>
              </a:r>
            </a:p>
          </p:txBody>
        </p:sp>
        <p:sp>
          <p:nvSpPr>
            <p:cNvPr id="261131" name="Text Box 11"/>
            <p:cNvSpPr txBox="1">
              <a:spLocks noChangeArrowheads="1"/>
            </p:cNvSpPr>
            <p:nvPr/>
          </p:nvSpPr>
          <p:spPr bwMode="auto">
            <a:xfrm>
              <a:off x="864" y="2937"/>
              <a:ext cx="2340" cy="109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400" b="1">
                  <a:solidFill>
                    <a:srgbClr val="008000"/>
                  </a:solidFill>
                  <a:latin typeface="宋体" pitchFamily="2" charset="-122"/>
                </a:rPr>
                <a:t>设计系统调用入口地址表</a:t>
              </a:r>
            </a:p>
            <a:p>
              <a:pPr algn="just" eaLnBrk="0" hangingPunct="0">
                <a:defRPr/>
              </a:pPr>
              <a:r>
                <a:rPr kumimoji="0" lang="zh-CN" altLang="en-US" sz="2400" b="1">
                  <a:solidFill>
                    <a:srgbClr val="008000"/>
                  </a:solidFill>
                  <a:latin typeface="宋体" pitchFamily="2" charset="-122"/>
                </a:rPr>
                <a:t>编写系统调用处理程序</a:t>
              </a:r>
            </a:p>
            <a:p>
              <a:pPr algn="just" eaLnBrk="0" hangingPunct="0">
                <a:defRPr/>
              </a:pPr>
              <a:r>
                <a:rPr kumimoji="0" lang="zh-CN" altLang="en-US" sz="2400" b="1">
                  <a:solidFill>
                    <a:srgbClr val="008000"/>
                  </a:solidFill>
                  <a:latin typeface="宋体" pitchFamily="2" charset="-122"/>
                </a:rPr>
                <a:t>开辟现场保护区</a:t>
              </a:r>
            </a:p>
          </p:txBody>
        </p:sp>
        <p:sp>
          <p:nvSpPr>
            <p:cNvPr id="261132" name="Line 12"/>
            <p:cNvSpPr>
              <a:spLocks noChangeShapeType="1"/>
            </p:cNvSpPr>
            <p:nvPr/>
          </p:nvSpPr>
          <p:spPr bwMode="auto">
            <a:xfrm>
              <a:off x="2535" y="2718"/>
              <a:ext cx="0" cy="219"/>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61133" name="Line 13"/>
            <p:cNvSpPr>
              <a:spLocks noChangeShapeType="1"/>
            </p:cNvSpPr>
            <p:nvPr/>
          </p:nvSpPr>
          <p:spPr bwMode="auto">
            <a:xfrm>
              <a:off x="4206" y="2718"/>
              <a:ext cx="0" cy="219"/>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61134" name="Line 14"/>
            <p:cNvSpPr>
              <a:spLocks noChangeShapeType="1"/>
            </p:cNvSpPr>
            <p:nvPr/>
          </p:nvSpPr>
          <p:spPr bwMode="auto">
            <a:xfrm>
              <a:off x="1700" y="1623"/>
              <a:ext cx="2506" cy="0"/>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261135" name="Line 15"/>
            <p:cNvSpPr>
              <a:spLocks noChangeShapeType="1"/>
            </p:cNvSpPr>
            <p:nvPr/>
          </p:nvSpPr>
          <p:spPr bwMode="auto">
            <a:xfrm>
              <a:off x="1700" y="1623"/>
              <a:ext cx="0" cy="21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61136" name="Line 16"/>
            <p:cNvSpPr>
              <a:spLocks noChangeShapeType="1"/>
            </p:cNvSpPr>
            <p:nvPr/>
          </p:nvSpPr>
          <p:spPr bwMode="auto">
            <a:xfrm>
              <a:off x="2535" y="1623"/>
              <a:ext cx="0" cy="21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61137" name="Line 17"/>
            <p:cNvSpPr>
              <a:spLocks noChangeShapeType="1"/>
            </p:cNvSpPr>
            <p:nvPr/>
          </p:nvSpPr>
          <p:spPr bwMode="auto">
            <a:xfrm>
              <a:off x="3371" y="1623"/>
              <a:ext cx="0" cy="21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61138" name="Line 18"/>
            <p:cNvSpPr>
              <a:spLocks noChangeShapeType="1"/>
            </p:cNvSpPr>
            <p:nvPr/>
          </p:nvSpPr>
          <p:spPr bwMode="auto">
            <a:xfrm>
              <a:off x="4206" y="1623"/>
              <a:ext cx="0" cy="219"/>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261139" name="Line 19"/>
            <p:cNvSpPr>
              <a:spLocks noChangeShapeType="1"/>
            </p:cNvSpPr>
            <p:nvPr/>
          </p:nvSpPr>
          <p:spPr bwMode="auto">
            <a:xfrm>
              <a:off x="2869" y="1404"/>
              <a:ext cx="0" cy="218"/>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grpSp>
      <p:sp>
        <p:nvSpPr>
          <p:cNvPr id="91141" name="Line 21"/>
          <p:cNvSpPr>
            <a:spLocks noChangeShapeType="1"/>
          </p:cNvSpPr>
          <p:nvPr/>
        </p:nvSpPr>
        <p:spPr bwMode="auto">
          <a:xfrm>
            <a:off x="3059113" y="1700213"/>
            <a:ext cx="792162"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61142" name="Text Box 22"/>
          <p:cNvSpPr txBox="1">
            <a:spLocks noChangeArrowheads="1"/>
          </p:cNvSpPr>
          <p:nvPr/>
        </p:nvSpPr>
        <p:spPr bwMode="auto">
          <a:xfrm>
            <a:off x="1692275" y="1506538"/>
            <a:ext cx="1366838" cy="531812"/>
          </a:xfrm>
          <a:prstGeom prst="rect">
            <a:avLst/>
          </a:prstGeom>
          <a:solidFill>
            <a:srgbClr val="CCFFCC"/>
          </a:solidFill>
          <a:ln w="12700" cap="sq">
            <a:solidFill>
              <a:schemeClr val="tx1"/>
            </a:solidFill>
            <a:miter lim="800000"/>
            <a:headEnd type="none" w="sm" len="sm"/>
            <a:tailEnd type="none" w="sm" len="sm"/>
          </a:ln>
          <a:effectLst>
            <a:outerShdw dist="107763" dir="18900000" algn="ctr" rotWithShape="0">
              <a:schemeClr val="bg2">
                <a:alpha val="50000"/>
              </a:schemeClr>
            </a:outerShdw>
          </a:effectLst>
        </p:spPr>
        <p:txBody>
          <a:bodyPr>
            <a:spAutoFit/>
          </a:bodyPr>
          <a:lstStyle/>
          <a:p>
            <a:pPr>
              <a:spcBef>
                <a:spcPct val="50000"/>
              </a:spcBef>
              <a:defRPr/>
            </a:pPr>
            <a:r>
              <a:rPr lang="zh-CN" altLang="en-US" sz="2800">
                <a:solidFill>
                  <a:srgbClr val="008000"/>
                </a:solidFill>
                <a:ea typeface="宋体" pitchFamily="2" charset="-122"/>
              </a:rPr>
              <a:t>库函数</a:t>
            </a:r>
          </a:p>
        </p:txBody>
      </p:sp>
    </p:spTree>
  </p:cSld>
  <p:clrMapOvr>
    <a:masterClrMapping/>
  </p:clrMapOvr>
  <p:transition>
    <p:check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611188" y="188913"/>
            <a:ext cx="7772400" cy="1143000"/>
          </a:xfrm>
        </p:spPr>
        <p:txBody>
          <a:bodyPr/>
          <a:lstStyle/>
          <a:p>
            <a:r>
              <a:rPr lang="en-US" altLang="zh-CN" sz="4000" smtClean="0">
                <a:solidFill>
                  <a:srgbClr val="FF0000"/>
                </a:solidFill>
                <a:latin typeface="仿宋_GB2312" pitchFamily="49" charset="-122"/>
                <a:ea typeface="仿宋_GB2312" pitchFamily="49" charset="-122"/>
              </a:rPr>
              <a:t>Linux</a:t>
            </a:r>
            <a:r>
              <a:rPr lang="zh-CN" altLang="zh-CN" sz="4000" smtClean="0">
                <a:solidFill>
                  <a:srgbClr val="FF0000"/>
                </a:solidFill>
                <a:latin typeface="仿宋_GB2312" pitchFamily="49" charset="-122"/>
                <a:ea typeface="仿宋_GB2312" pitchFamily="49" charset="-122"/>
              </a:rPr>
              <a:t>系统调用执行流程</a:t>
            </a:r>
            <a:endParaRPr lang="zh-CN" altLang="en-US" sz="4000" smtClean="0">
              <a:solidFill>
                <a:srgbClr val="FF0000"/>
              </a:solidFill>
              <a:latin typeface="仿宋_GB2312" pitchFamily="49" charset="-122"/>
              <a:ea typeface="仿宋_GB2312" pitchFamily="49" charset="-122"/>
            </a:endParaRPr>
          </a:p>
        </p:txBody>
      </p:sp>
      <p:grpSp>
        <p:nvGrpSpPr>
          <p:cNvPr id="92163" name="Group 2"/>
          <p:cNvGrpSpPr>
            <a:grpSpLocks/>
          </p:cNvGrpSpPr>
          <p:nvPr/>
        </p:nvGrpSpPr>
        <p:grpSpPr bwMode="auto">
          <a:xfrm>
            <a:off x="357188" y="1412875"/>
            <a:ext cx="7886700" cy="5256213"/>
            <a:chOff x="677" y="6796"/>
            <a:chExt cx="8561" cy="4241"/>
          </a:xfrm>
        </p:grpSpPr>
        <p:sp>
          <p:nvSpPr>
            <p:cNvPr id="92164" name="AutoShape 3"/>
            <p:cNvSpPr>
              <a:spLocks/>
            </p:cNvSpPr>
            <p:nvPr/>
          </p:nvSpPr>
          <p:spPr bwMode="auto">
            <a:xfrm rot="-5400000">
              <a:off x="6401" y="8003"/>
              <a:ext cx="474" cy="4707"/>
            </a:xfrm>
            <a:prstGeom prst="leftBrace">
              <a:avLst>
                <a:gd name="adj1" fmla="val 82753"/>
                <a:gd name="adj2" fmla="val 50000"/>
              </a:avLst>
            </a:prstGeom>
            <a:noFill/>
            <a:ln w="12700">
              <a:solidFill>
                <a:srgbClr val="000000"/>
              </a:solidFill>
              <a:round/>
              <a:headEnd/>
              <a:tailEnd/>
            </a:ln>
          </p:spPr>
          <p:txBody>
            <a:bodyPr/>
            <a:lstStyle/>
            <a:p>
              <a:endParaRPr lang="zh-CN" altLang="en-US"/>
            </a:p>
          </p:txBody>
        </p:sp>
        <p:sp>
          <p:nvSpPr>
            <p:cNvPr id="157700" name="Text Box 4"/>
            <p:cNvSpPr txBox="1">
              <a:spLocks noChangeArrowheads="1"/>
            </p:cNvSpPr>
            <p:nvPr/>
          </p:nvSpPr>
          <p:spPr bwMode="auto">
            <a:xfrm>
              <a:off x="6147" y="10645"/>
              <a:ext cx="1118" cy="392"/>
            </a:xfrm>
            <a:prstGeom prst="rect">
              <a:avLst/>
            </a:prstGeom>
            <a:solidFill>
              <a:schemeClr val="accent2">
                <a:lumMod val="60000"/>
                <a:lumOff val="40000"/>
              </a:schemeClr>
            </a:solidFill>
            <a:ln w="9525">
              <a:noFill/>
              <a:miter lim="800000"/>
              <a:headEnd/>
              <a:tailEnd/>
            </a:ln>
          </p:spPr>
          <p:txBody>
            <a:bodyPr/>
            <a:lstStyle/>
            <a:p>
              <a:pPr algn="just">
                <a:defRPr/>
              </a:pPr>
              <a:r>
                <a:rPr lang="zh-CN" altLang="en-US" sz="1810" dirty="0">
                  <a:latin typeface="Calibri" pitchFamily="34" charset="0"/>
                </a:rPr>
                <a:t>内核态</a:t>
              </a:r>
            </a:p>
          </p:txBody>
        </p:sp>
        <p:sp>
          <p:nvSpPr>
            <p:cNvPr id="157701" name="Text Box 5"/>
            <p:cNvSpPr txBox="1">
              <a:spLocks noChangeArrowheads="1"/>
            </p:cNvSpPr>
            <p:nvPr/>
          </p:nvSpPr>
          <p:spPr bwMode="auto">
            <a:xfrm>
              <a:off x="1502" y="10587"/>
              <a:ext cx="1096" cy="392"/>
            </a:xfrm>
            <a:prstGeom prst="rect">
              <a:avLst/>
            </a:prstGeom>
            <a:solidFill>
              <a:schemeClr val="accent2">
                <a:lumMod val="60000"/>
                <a:lumOff val="40000"/>
              </a:schemeClr>
            </a:solidFill>
            <a:ln w="9525">
              <a:noFill/>
              <a:miter lim="800000"/>
              <a:headEnd/>
              <a:tailEnd/>
            </a:ln>
          </p:spPr>
          <p:txBody>
            <a:bodyPr/>
            <a:lstStyle/>
            <a:p>
              <a:pPr algn="just">
                <a:defRPr/>
              </a:pPr>
              <a:r>
                <a:rPr lang="zh-CN" altLang="en-US" sz="1810" dirty="0">
                  <a:latin typeface="Calibri" pitchFamily="34" charset="0"/>
                </a:rPr>
                <a:t>用户态</a:t>
              </a:r>
            </a:p>
          </p:txBody>
        </p:sp>
        <p:grpSp>
          <p:nvGrpSpPr>
            <p:cNvPr id="92167" name="Group 6"/>
            <p:cNvGrpSpPr>
              <a:grpSpLocks/>
            </p:cNvGrpSpPr>
            <p:nvPr/>
          </p:nvGrpSpPr>
          <p:grpSpPr bwMode="auto">
            <a:xfrm>
              <a:off x="677" y="6796"/>
              <a:ext cx="8561" cy="3742"/>
              <a:chOff x="567" y="6696"/>
              <a:chExt cx="8561" cy="3742"/>
            </a:xfrm>
          </p:grpSpPr>
          <p:sp>
            <p:nvSpPr>
              <p:cNvPr id="157703" name="Text Box 7"/>
              <p:cNvSpPr txBox="1">
                <a:spLocks noChangeArrowheads="1"/>
              </p:cNvSpPr>
              <p:nvPr/>
            </p:nvSpPr>
            <p:spPr bwMode="auto">
              <a:xfrm>
                <a:off x="7563" y="7295"/>
                <a:ext cx="1565" cy="2703"/>
              </a:xfrm>
              <a:prstGeom prst="rect">
                <a:avLst/>
              </a:prstGeom>
              <a:solidFill>
                <a:srgbClr val="FFFF00"/>
              </a:solidFill>
              <a:ln w="9525">
                <a:solidFill>
                  <a:srgbClr val="000000"/>
                </a:solidFill>
                <a:miter lim="800000"/>
                <a:headEnd/>
                <a:tailEnd/>
              </a:ln>
              <a:effectLst>
                <a:outerShdw dist="53882" dir="2700000" algn="ctr" rotWithShape="0">
                  <a:srgbClr val="808080">
                    <a:alpha val="50000"/>
                  </a:srgbClr>
                </a:outerShdw>
              </a:effectLst>
            </p:spPr>
            <p:txBody>
              <a:bodyPr/>
              <a:lstStyle/>
              <a:p>
                <a:pPr algn="just">
                  <a:defRPr/>
                </a:pPr>
                <a:r>
                  <a:rPr lang="en-US" altLang="zh-CN" sz="1810" dirty="0" err="1">
                    <a:latin typeface="Calibri" pitchFamily="34" charset="0"/>
                  </a:rPr>
                  <a:t>asmlinkage</a:t>
                </a:r>
                <a:r>
                  <a:rPr lang="en-US" altLang="zh-CN" sz="1810" dirty="0">
                    <a:latin typeface="Calibri" pitchFamily="34" charset="0"/>
                  </a:rPr>
                  <a:t> long</a:t>
                </a:r>
              </a:p>
              <a:p>
                <a:pPr algn="just">
                  <a:defRPr/>
                </a:pPr>
                <a:r>
                  <a:rPr lang="en-US" altLang="zh-CN" sz="1810" dirty="0" err="1">
                    <a:latin typeface="Calibri" pitchFamily="34" charset="0"/>
                  </a:rPr>
                  <a:t>sys_read</a:t>
                </a:r>
                <a:r>
                  <a:rPr lang="en-US" altLang="zh-CN" sz="1810" dirty="0">
                    <a:latin typeface="Calibri" pitchFamily="34" charset="0"/>
                  </a:rPr>
                  <a:t>( ) {</a:t>
                </a:r>
              </a:p>
              <a:p>
                <a:pPr algn="just">
                  <a:defRPr/>
                </a:pPr>
                <a:endParaRPr lang="en-US" altLang="zh-CN" sz="1810" dirty="0">
                  <a:latin typeface="Calibri" pitchFamily="34" charset="0"/>
                </a:endParaRPr>
              </a:p>
              <a:p>
                <a:pPr algn="just">
                  <a:defRPr/>
                </a:pPr>
                <a:r>
                  <a:rPr lang="en-US" altLang="zh-CN" sz="1810" dirty="0">
                    <a:latin typeface="Calibri" pitchFamily="34" charset="0"/>
                  </a:rPr>
                  <a:t>…</a:t>
                </a:r>
              </a:p>
              <a:p>
                <a:pPr algn="just">
                  <a:defRPr/>
                </a:pPr>
                <a:r>
                  <a:rPr lang="en-US" altLang="zh-CN" sz="1810" dirty="0">
                    <a:latin typeface="Calibri" pitchFamily="34" charset="0"/>
                  </a:rPr>
                  <a:t>return </a:t>
                </a:r>
                <a:r>
                  <a:rPr lang="zh-CN" altLang="en-US" sz="1810" dirty="0">
                    <a:latin typeface="Calibri" pitchFamily="34" charset="0"/>
                  </a:rPr>
                  <a:t>；</a:t>
                </a:r>
              </a:p>
              <a:p>
                <a:pPr algn="just">
                  <a:defRPr/>
                </a:pPr>
                <a:r>
                  <a:rPr lang="en-US" altLang="zh-CN" sz="1810" dirty="0">
                    <a:latin typeface="Calibri" pitchFamily="34" charset="0"/>
                  </a:rPr>
                  <a:t>}</a:t>
                </a:r>
                <a:endParaRPr lang="zh-CN" altLang="zh-CN" sz="1810" dirty="0">
                  <a:latin typeface="Calibri" pitchFamily="34" charset="0"/>
                </a:endParaRPr>
              </a:p>
            </p:txBody>
          </p:sp>
          <p:sp>
            <p:nvSpPr>
              <p:cNvPr id="92169" name="Line 8"/>
              <p:cNvSpPr>
                <a:spLocks noChangeShapeType="1"/>
              </p:cNvSpPr>
              <p:nvPr/>
            </p:nvSpPr>
            <p:spPr bwMode="auto">
              <a:xfrm flipV="1">
                <a:off x="7134" y="7684"/>
                <a:ext cx="422" cy="803"/>
              </a:xfrm>
              <a:prstGeom prst="line">
                <a:avLst/>
              </a:prstGeom>
              <a:noFill/>
              <a:ln w="9525">
                <a:solidFill>
                  <a:srgbClr val="000000"/>
                </a:solidFill>
                <a:round/>
                <a:headEnd/>
                <a:tailEnd type="triangle" w="med" len="med"/>
              </a:ln>
            </p:spPr>
            <p:txBody>
              <a:bodyPr/>
              <a:lstStyle/>
              <a:p>
                <a:endParaRPr lang="zh-CN" altLang="en-US"/>
              </a:p>
            </p:txBody>
          </p:sp>
          <p:sp>
            <p:nvSpPr>
              <p:cNvPr id="92170" name="Line 9"/>
              <p:cNvSpPr>
                <a:spLocks noChangeShapeType="1"/>
              </p:cNvSpPr>
              <p:nvPr/>
            </p:nvSpPr>
            <p:spPr bwMode="auto">
              <a:xfrm flipH="1" flipV="1">
                <a:off x="7155" y="9090"/>
                <a:ext cx="422" cy="278"/>
              </a:xfrm>
              <a:prstGeom prst="line">
                <a:avLst/>
              </a:prstGeom>
              <a:noFill/>
              <a:ln w="9525">
                <a:solidFill>
                  <a:srgbClr val="000000"/>
                </a:solidFill>
                <a:round/>
                <a:headEnd/>
                <a:tailEnd type="triangle" w="med" len="med"/>
              </a:ln>
            </p:spPr>
            <p:txBody>
              <a:bodyPr/>
              <a:lstStyle/>
              <a:p>
                <a:endParaRPr lang="zh-CN" altLang="en-US"/>
              </a:p>
            </p:txBody>
          </p:sp>
          <p:sp>
            <p:nvSpPr>
              <p:cNvPr id="92171" name="AutoShape 10"/>
              <p:cNvSpPr>
                <a:spLocks/>
              </p:cNvSpPr>
              <p:nvPr/>
            </p:nvSpPr>
            <p:spPr bwMode="auto">
              <a:xfrm rot="-5400000">
                <a:off x="1719" y="8998"/>
                <a:ext cx="398" cy="2482"/>
              </a:xfrm>
              <a:prstGeom prst="leftBrace">
                <a:avLst>
                  <a:gd name="adj1" fmla="val 51968"/>
                  <a:gd name="adj2" fmla="val 50000"/>
                </a:avLst>
              </a:prstGeom>
              <a:noFill/>
              <a:ln w="12700">
                <a:solidFill>
                  <a:srgbClr val="000000"/>
                </a:solidFill>
                <a:round/>
                <a:headEnd/>
                <a:tailEnd/>
              </a:ln>
            </p:spPr>
            <p:txBody>
              <a:bodyPr/>
              <a:lstStyle/>
              <a:p>
                <a:endParaRPr lang="zh-CN" altLang="en-US"/>
              </a:p>
            </p:txBody>
          </p:sp>
          <p:sp>
            <p:nvSpPr>
              <p:cNvPr id="157707" name="Text Box 11"/>
              <p:cNvSpPr txBox="1">
                <a:spLocks noChangeArrowheads="1"/>
              </p:cNvSpPr>
              <p:nvPr/>
            </p:nvSpPr>
            <p:spPr bwMode="auto">
              <a:xfrm>
                <a:off x="2166" y="6708"/>
                <a:ext cx="1834" cy="393"/>
              </a:xfrm>
              <a:prstGeom prst="rect">
                <a:avLst/>
              </a:prstGeom>
              <a:solidFill>
                <a:srgbClr val="FFC000"/>
              </a:solidFill>
              <a:ln w="9525">
                <a:noFill/>
                <a:miter lim="800000"/>
                <a:headEnd/>
                <a:tailEnd/>
              </a:ln>
            </p:spPr>
            <p:txBody>
              <a:bodyPr/>
              <a:lstStyle/>
              <a:p>
                <a:pPr algn="just">
                  <a:defRPr/>
                </a:pPr>
                <a:r>
                  <a:rPr lang="en-US" altLang="zh-CN" sz="1810" dirty="0">
                    <a:latin typeface="Calibri" pitchFamily="34" charset="0"/>
                  </a:rPr>
                  <a:t>C</a:t>
                </a:r>
                <a:r>
                  <a:rPr lang="zh-CN" altLang="en-US" sz="1810" dirty="0">
                    <a:latin typeface="Calibri" pitchFamily="34" charset="0"/>
                  </a:rPr>
                  <a:t>库封装例程</a:t>
                </a:r>
              </a:p>
              <a:p>
                <a:pPr>
                  <a:defRPr/>
                </a:pPr>
                <a:endParaRPr lang="zh-CN" dirty="0"/>
              </a:p>
            </p:txBody>
          </p:sp>
          <p:sp>
            <p:nvSpPr>
              <p:cNvPr id="157708" name="Text Box 12"/>
              <p:cNvSpPr txBox="1">
                <a:spLocks noChangeArrowheads="1"/>
              </p:cNvSpPr>
              <p:nvPr/>
            </p:nvSpPr>
            <p:spPr bwMode="auto">
              <a:xfrm>
                <a:off x="4715" y="6749"/>
                <a:ext cx="1834" cy="352"/>
              </a:xfrm>
              <a:prstGeom prst="rect">
                <a:avLst/>
              </a:prstGeom>
              <a:solidFill>
                <a:srgbClr val="00B050"/>
              </a:solidFill>
              <a:ln w="9525">
                <a:noFill/>
                <a:miter lim="800000"/>
                <a:headEnd/>
                <a:tailEnd/>
              </a:ln>
            </p:spPr>
            <p:txBody>
              <a:bodyPr/>
              <a:lstStyle/>
              <a:p>
                <a:pPr algn="just">
                  <a:defRPr/>
                </a:pPr>
                <a:r>
                  <a:rPr lang="zh-CN" altLang="en-US" sz="1810" dirty="0">
                    <a:latin typeface="Calibri" pitchFamily="34" charset="0"/>
                  </a:rPr>
                  <a:t>异常处理程序</a:t>
                </a:r>
              </a:p>
              <a:p>
                <a:pPr>
                  <a:defRPr/>
                </a:pPr>
                <a:endParaRPr lang="zh-CN" dirty="0"/>
              </a:p>
            </p:txBody>
          </p:sp>
          <p:sp>
            <p:nvSpPr>
              <p:cNvPr id="157709" name="Text Box 13"/>
              <p:cNvSpPr txBox="1">
                <a:spLocks noChangeArrowheads="1"/>
              </p:cNvSpPr>
              <p:nvPr/>
            </p:nvSpPr>
            <p:spPr bwMode="auto">
              <a:xfrm>
                <a:off x="7631" y="6784"/>
                <a:ext cx="1263" cy="383"/>
              </a:xfrm>
              <a:prstGeom prst="rect">
                <a:avLst/>
              </a:prstGeom>
              <a:solidFill>
                <a:srgbClr val="FFFF00"/>
              </a:solidFill>
              <a:ln w="9525">
                <a:noFill/>
                <a:miter lim="800000"/>
                <a:headEnd/>
                <a:tailEnd/>
              </a:ln>
            </p:spPr>
            <p:txBody>
              <a:bodyPr/>
              <a:lstStyle/>
              <a:p>
                <a:pPr algn="just">
                  <a:defRPr/>
                </a:pPr>
                <a:r>
                  <a:rPr lang="zh-CN" altLang="en-US" sz="1810" dirty="0">
                    <a:latin typeface="Calibri" pitchFamily="34" charset="0"/>
                  </a:rPr>
                  <a:t>内核函数</a:t>
                </a:r>
              </a:p>
              <a:p>
                <a:pPr>
                  <a:defRPr/>
                </a:pPr>
                <a:endParaRPr lang="zh-CN" dirty="0"/>
              </a:p>
            </p:txBody>
          </p:sp>
          <p:sp>
            <p:nvSpPr>
              <p:cNvPr id="157710" name="Text Box 14"/>
              <p:cNvSpPr txBox="1">
                <a:spLocks noChangeArrowheads="1"/>
              </p:cNvSpPr>
              <p:nvPr/>
            </p:nvSpPr>
            <p:spPr bwMode="auto">
              <a:xfrm>
                <a:off x="567" y="6696"/>
                <a:ext cx="1479" cy="354"/>
              </a:xfrm>
              <a:prstGeom prst="rect">
                <a:avLst/>
              </a:prstGeom>
              <a:solidFill>
                <a:srgbClr val="B050A2"/>
              </a:solidFill>
              <a:ln w="9525">
                <a:noFill/>
                <a:miter lim="800000"/>
                <a:headEnd/>
                <a:tailEnd/>
              </a:ln>
            </p:spPr>
            <p:txBody>
              <a:bodyPr/>
              <a:lstStyle/>
              <a:p>
                <a:pPr algn="just">
                  <a:defRPr/>
                </a:pPr>
                <a:r>
                  <a:rPr lang="zh-CN" altLang="en-US" sz="1810" dirty="0">
                    <a:latin typeface="Calibri" pitchFamily="34" charset="0"/>
                  </a:rPr>
                  <a:t> 应用程序</a:t>
                </a:r>
                <a:endParaRPr lang="zh-CN" altLang="en-US" sz="1810" dirty="0"/>
              </a:p>
              <a:p>
                <a:pPr>
                  <a:defRPr/>
                </a:pPr>
                <a:endParaRPr lang="zh-CN" dirty="0"/>
              </a:p>
            </p:txBody>
          </p:sp>
          <p:sp>
            <p:nvSpPr>
              <p:cNvPr id="157711" name="Text Box 15"/>
              <p:cNvSpPr txBox="1">
                <a:spLocks noChangeArrowheads="1"/>
              </p:cNvSpPr>
              <p:nvPr/>
            </p:nvSpPr>
            <p:spPr bwMode="auto">
              <a:xfrm>
                <a:off x="567" y="7278"/>
                <a:ext cx="1396" cy="2760"/>
              </a:xfrm>
              <a:prstGeom prst="rect">
                <a:avLst/>
              </a:prstGeom>
              <a:solidFill>
                <a:srgbClr val="CC3399"/>
              </a:solidFill>
              <a:ln w="9525">
                <a:solidFill>
                  <a:srgbClr val="000000"/>
                </a:solidFill>
                <a:miter lim="800000"/>
                <a:headEnd/>
                <a:tailEnd/>
              </a:ln>
              <a:effectLst>
                <a:outerShdw dist="53882" dir="2700000" algn="ctr" rotWithShape="0">
                  <a:srgbClr val="808080">
                    <a:alpha val="50000"/>
                  </a:srgbClr>
                </a:outerShdw>
              </a:effectLst>
            </p:spPr>
            <p:txBody>
              <a:bodyPr/>
              <a:lstStyle/>
              <a:p>
                <a:pPr algn="just">
                  <a:defRPr/>
                </a:pPr>
                <a:r>
                  <a:rPr lang="en-US" altLang="zh-CN" sz="1810" dirty="0" err="1">
                    <a:latin typeface="Calibri" pitchFamily="34" charset="0"/>
                  </a:rPr>
                  <a:t>int</a:t>
                </a:r>
                <a:r>
                  <a:rPr lang="en-US" altLang="zh-CN" sz="1810" dirty="0">
                    <a:latin typeface="Calibri" pitchFamily="34" charset="0"/>
                  </a:rPr>
                  <a:t> main( ) {  </a:t>
                </a:r>
              </a:p>
              <a:p>
                <a:pPr algn="just">
                  <a:defRPr/>
                </a:pPr>
                <a:r>
                  <a:rPr lang="en-US" altLang="zh-CN" sz="1810" dirty="0">
                    <a:latin typeface="Calibri" pitchFamily="34" charset="0"/>
                  </a:rPr>
                  <a:t>    …</a:t>
                </a:r>
              </a:p>
              <a:p>
                <a:pPr algn="just">
                  <a:defRPr/>
                </a:pPr>
                <a:r>
                  <a:rPr lang="en-US" altLang="zh-CN" sz="1810" dirty="0" err="1">
                    <a:latin typeface="Calibri" pitchFamily="34" charset="0"/>
                  </a:rPr>
                  <a:t>fread</a:t>
                </a:r>
                <a:r>
                  <a:rPr lang="en-US" altLang="zh-CN" sz="1810" dirty="0">
                    <a:latin typeface="Calibri" pitchFamily="34" charset="0"/>
                  </a:rPr>
                  <a:t>( …);</a:t>
                </a:r>
              </a:p>
              <a:p>
                <a:pPr algn="just">
                  <a:defRPr/>
                </a:pPr>
                <a:r>
                  <a:rPr lang="en-US" altLang="zh-CN" sz="1810" dirty="0">
                    <a:latin typeface="Calibri" pitchFamily="34" charset="0"/>
                  </a:rPr>
                  <a:t>…</a:t>
                </a:r>
              </a:p>
              <a:p>
                <a:pPr algn="just">
                  <a:defRPr/>
                </a:pPr>
                <a:r>
                  <a:rPr lang="en-US" altLang="zh-CN" sz="1810" dirty="0">
                    <a:latin typeface="Calibri" pitchFamily="34" charset="0"/>
                  </a:rPr>
                  <a:t>}</a:t>
                </a:r>
                <a:endParaRPr lang="zh-CN" altLang="zh-CN" sz="1810" dirty="0">
                  <a:latin typeface="Calibri" pitchFamily="34" charset="0"/>
                </a:endParaRPr>
              </a:p>
            </p:txBody>
          </p:sp>
          <p:sp>
            <p:nvSpPr>
              <p:cNvPr id="157712" name="Text Box 16"/>
              <p:cNvSpPr txBox="1">
                <a:spLocks noChangeArrowheads="1"/>
              </p:cNvSpPr>
              <p:nvPr/>
            </p:nvSpPr>
            <p:spPr bwMode="auto">
              <a:xfrm>
                <a:off x="2385" y="7256"/>
                <a:ext cx="1477" cy="2773"/>
              </a:xfrm>
              <a:prstGeom prst="rect">
                <a:avLst/>
              </a:prstGeom>
              <a:solidFill>
                <a:srgbClr val="FFC000"/>
              </a:solidFill>
              <a:ln w="9525">
                <a:solidFill>
                  <a:srgbClr val="000000"/>
                </a:solidFill>
                <a:miter lim="800000"/>
                <a:headEnd/>
                <a:tailEnd/>
              </a:ln>
              <a:effectLst>
                <a:outerShdw dist="53882" dir="2700000" algn="ctr" rotWithShape="0">
                  <a:srgbClr val="808080">
                    <a:alpha val="50000"/>
                  </a:srgbClr>
                </a:outerShdw>
              </a:effectLst>
            </p:spPr>
            <p:txBody>
              <a:bodyPr/>
              <a:lstStyle/>
              <a:p>
                <a:pPr algn="just">
                  <a:defRPr/>
                </a:pPr>
                <a:r>
                  <a:rPr lang="en-US" altLang="zh-CN" sz="1810" dirty="0" err="1">
                    <a:latin typeface="Calibri" pitchFamily="34" charset="0"/>
                  </a:rPr>
                  <a:t>int</a:t>
                </a:r>
                <a:r>
                  <a:rPr lang="en-US" altLang="zh-CN" sz="1810" dirty="0">
                    <a:latin typeface="Calibri" pitchFamily="34" charset="0"/>
                  </a:rPr>
                  <a:t> read {</a:t>
                </a:r>
              </a:p>
              <a:p>
                <a:pPr algn="just">
                  <a:defRPr/>
                </a:pPr>
                <a:r>
                  <a:rPr lang="en-US" altLang="zh-CN" sz="1810" dirty="0">
                    <a:latin typeface="Calibri" pitchFamily="34" charset="0"/>
                  </a:rPr>
                  <a:t>   …</a:t>
                </a:r>
              </a:p>
              <a:p>
                <a:pPr algn="just">
                  <a:defRPr/>
                </a:pPr>
                <a:r>
                  <a:rPr lang="en-US" altLang="zh-CN" sz="1810" dirty="0">
                    <a:latin typeface="Calibri" pitchFamily="34" charset="0"/>
                  </a:rPr>
                  <a:t> </a:t>
                </a:r>
                <a:r>
                  <a:rPr lang="en-US" altLang="zh-CN" sz="1810" dirty="0" err="1">
                    <a:latin typeface="Calibri" pitchFamily="34" charset="0"/>
                  </a:rPr>
                  <a:t>int</a:t>
                </a:r>
                <a:r>
                  <a:rPr lang="en-US" altLang="zh-CN" sz="1810" dirty="0">
                    <a:latin typeface="Calibri" pitchFamily="34" charset="0"/>
                  </a:rPr>
                  <a:t> $0x80;</a:t>
                </a:r>
              </a:p>
              <a:p>
                <a:pPr algn="just">
                  <a:defRPr/>
                </a:pPr>
                <a:r>
                  <a:rPr lang="en-US" altLang="zh-CN" sz="1810" dirty="0">
                    <a:latin typeface="Calibri" pitchFamily="34" charset="0"/>
                  </a:rPr>
                  <a:t>…</a:t>
                </a:r>
              </a:p>
              <a:p>
                <a:pPr algn="just">
                  <a:defRPr/>
                </a:pPr>
                <a:r>
                  <a:rPr lang="en-US" altLang="zh-CN" sz="1810" dirty="0">
                    <a:latin typeface="Calibri" pitchFamily="34" charset="0"/>
                  </a:rPr>
                  <a:t>}</a:t>
                </a:r>
                <a:endParaRPr lang="zh-CN" altLang="zh-CN" sz="1810" dirty="0">
                  <a:latin typeface="Calibri" pitchFamily="34" charset="0"/>
                </a:endParaRPr>
              </a:p>
            </p:txBody>
          </p:sp>
          <p:sp>
            <p:nvSpPr>
              <p:cNvPr id="157713" name="Text Box 17"/>
              <p:cNvSpPr txBox="1">
                <a:spLocks noChangeArrowheads="1"/>
              </p:cNvSpPr>
              <p:nvPr/>
            </p:nvSpPr>
            <p:spPr bwMode="auto">
              <a:xfrm>
                <a:off x="4284" y="7230"/>
                <a:ext cx="2850" cy="2812"/>
              </a:xfrm>
              <a:prstGeom prst="rect">
                <a:avLst/>
              </a:prstGeom>
              <a:solidFill>
                <a:srgbClr val="00B050"/>
              </a:solidFill>
              <a:ln w="9525">
                <a:solidFill>
                  <a:srgbClr val="000000"/>
                </a:solidFill>
                <a:miter lim="800000"/>
                <a:headEnd/>
                <a:tailEnd/>
              </a:ln>
              <a:effectLst>
                <a:outerShdw dist="53882" dir="2700000" algn="ctr" rotWithShape="0">
                  <a:srgbClr val="808080">
                    <a:alpha val="50000"/>
                  </a:srgbClr>
                </a:outerShdw>
              </a:effectLst>
            </p:spPr>
            <p:txBody>
              <a:bodyPr/>
              <a:lstStyle/>
              <a:p>
                <a:pPr algn="just">
                  <a:defRPr/>
                </a:pPr>
                <a:r>
                  <a:rPr lang="en-US" altLang="zh-CN" sz="1600" dirty="0">
                    <a:latin typeface="Calibri" pitchFamily="34" charset="0"/>
                  </a:rPr>
                  <a:t>Entry (</a:t>
                </a:r>
                <a:r>
                  <a:rPr lang="en-US" altLang="zh-CN" sz="1600" dirty="0" err="1">
                    <a:latin typeface="Calibri" pitchFamily="34" charset="0"/>
                  </a:rPr>
                  <a:t>system_call</a:t>
                </a:r>
                <a:r>
                  <a:rPr lang="en-US" altLang="zh-CN" sz="1600" dirty="0">
                    <a:latin typeface="Calibri" pitchFamily="34" charset="0"/>
                  </a:rPr>
                  <a:t>) </a:t>
                </a:r>
              </a:p>
              <a:p>
                <a:pPr algn="just">
                  <a:defRPr/>
                </a:pPr>
                <a:r>
                  <a:rPr lang="en-US" altLang="zh-CN" sz="1600" dirty="0">
                    <a:latin typeface="Calibri" pitchFamily="34" charset="0"/>
                  </a:rPr>
                  <a:t>push 1 %</a:t>
                </a:r>
                <a:r>
                  <a:rPr lang="en-US" altLang="zh-CN" sz="1600" dirty="0" err="1">
                    <a:latin typeface="Calibri" pitchFamily="34" charset="0"/>
                  </a:rPr>
                  <a:t>eax</a:t>
                </a:r>
                <a:endParaRPr lang="en-US" altLang="zh-CN" sz="1600" dirty="0">
                  <a:latin typeface="Calibri" pitchFamily="34" charset="0"/>
                </a:endParaRPr>
              </a:p>
              <a:p>
                <a:pPr algn="just">
                  <a:defRPr/>
                </a:pPr>
                <a:r>
                  <a:rPr lang="en-US" altLang="zh-CN" sz="1600" dirty="0">
                    <a:latin typeface="Calibri" pitchFamily="34" charset="0"/>
                  </a:rPr>
                  <a:t>SAVE_ALL</a:t>
                </a:r>
              </a:p>
              <a:p>
                <a:pPr algn="just">
                  <a:defRPr/>
                </a:pPr>
                <a:r>
                  <a:rPr lang="en-US" altLang="zh-CN" sz="1600" dirty="0">
                    <a:latin typeface="Calibri" pitchFamily="34" charset="0"/>
                  </a:rPr>
                  <a:t>…</a:t>
                </a:r>
              </a:p>
              <a:p>
                <a:pPr algn="just">
                  <a:defRPr/>
                </a:pPr>
                <a:r>
                  <a:rPr lang="en-US" altLang="zh-CN" sz="1600" dirty="0">
                    <a:latin typeface="Calibri" pitchFamily="34" charset="0"/>
                  </a:rPr>
                  <a:t>Call *SYS_NAME(</a:t>
                </a:r>
                <a:r>
                  <a:rPr lang="en-US" altLang="zh-CN" sz="1600" dirty="0" err="1">
                    <a:latin typeface="Calibri" pitchFamily="34" charset="0"/>
                  </a:rPr>
                  <a:t>sys_call_table</a:t>
                </a:r>
                <a:r>
                  <a:rPr lang="en-US" altLang="zh-CN" sz="1600" dirty="0">
                    <a:latin typeface="Calibri" pitchFamily="34" charset="0"/>
                  </a:rPr>
                  <a:t>)(, %</a:t>
                </a:r>
                <a:r>
                  <a:rPr lang="en-US" altLang="zh-CN" sz="1600" dirty="0" err="1">
                    <a:latin typeface="Calibri" pitchFamily="34" charset="0"/>
                  </a:rPr>
                  <a:t>eax</a:t>
                </a:r>
                <a:r>
                  <a:rPr lang="en-US" altLang="zh-CN" sz="1600" dirty="0">
                    <a:latin typeface="Calibri" pitchFamily="34" charset="0"/>
                  </a:rPr>
                  <a:t>;)</a:t>
                </a:r>
              </a:p>
              <a:p>
                <a:pPr algn="just">
                  <a:defRPr/>
                </a:pPr>
                <a:r>
                  <a:rPr lang="en-US" altLang="zh-CN" sz="1600" dirty="0">
                    <a:latin typeface="Calibri" pitchFamily="34" charset="0"/>
                  </a:rPr>
                  <a:t>…</a:t>
                </a:r>
              </a:p>
              <a:p>
                <a:pPr algn="just">
                  <a:defRPr/>
                </a:pPr>
                <a:r>
                  <a:rPr lang="en-US" altLang="zh-CN" sz="1600" dirty="0" err="1">
                    <a:latin typeface="Calibri" pitchFamily="34" charset="0"/>
                  </a:rPr>
                  <a:t>Ent</a:t>
                </a:r>
                <a:r>
                  <a:rPr lang="en-US" altLang="zh-CN" sz="1600" dirty="0">
                    <a:latin typeface="Calibri" pitchFamily="34" charset="0"/>
                  </a:rPr>
                  <a:t> </a:t>
                </a:r>
                <a:r>
                  <a:rPr lang="en-US" altLang="zh-CN" sz="1600" dirty="0" err="1">
                    <a:latin typeface="Calibri" pitchFamily="34" charset="0"/>
                  </a:rPr>
                  <a:t>ry</a:t>
                </a:r>
                <a:r>
                  <a:rPr lang="en-US" altLang="zh-CN" sz="1600" dirty="0">
                    <a:latin typeface="Calibri" pitchFamily="34" charset="0"/>
                  </a:rPr>
                  <a:t> (</a:t>
                </a:r>
                <a:r>
                  <a:rPr lang="en-US" altLang="zh-CN" sz="1600" dirty="0" err="1">
                    <a:latin typeface="Calibri" pitchFamily="34" charset="0"/>
                  </a:rPr>
                  <a:t>ret_from_sys_call</a:t>
                </a:r>
                <a:r>
                  <a:rPr lang="en-US" altLang="zh-CN" sz="1600" dirty="0">
                    <a:latin typeface="Calibri" pitchFamily="34" charset="0"/>
                  </a:rPr>
                  <a:t>) </a:t>
                </a:r>
              </a:p>
              <a:p>
                <a:pPr algn="just">
                  <a:defRPr/>
                </a:pPr>
                <a:r>
                  <a:rPr lang="en-US" altLang="zh-CN" sz="1600" dirty="0">
                    <a:latin typeface="Calibri" pitchFamily="34" charset="0"/>
                  </a:rPr>
                  <a:t>…</a:t>
                </a:r>
              </a:p>
              <a:p>
                <a:pPr algn="just">
                  <a:defRPr/>
                </a:pPr>
                <a:r>
                  <a:rPr lang="en-US" altLang="zh-CN" sz="1600" dirty="0" err="1">
                    <a:latin typeface="Calibri" pitchFamily="34" charset="0"/>
                  </a:rPr>
                  <a:t>restore_all</a:t>
                </a:r>
                <a:r>
                  <a:rPr lang="en-US" altLang="zh-CN" sz="1600" dirty="0">
                    <a:latin typeface="Calibri" pitchFamily="34" charset="0"/>
                  </a:rPr>
                  <a:t>:</a:t>
                </a:r>
              </a:p>
              <a:p>
                <a:pPr algn="just">
                  <a:defRPr/>
                </a:pPr>
                <a:r>
                  <a:rPr lang="en-US" altLang="zh-CN" sz="1600" dirty="0">
                    <a:latin typeface="Calibri" pitchFamily="34" charset="0"/>
                  </a:rPr>
                  <a:t>   RESTORE_ALL</a:t>
                </a:r>
              </a:p>
              <a:p>
                <a:pPr algn="just">
                  <a:defRPr/>
                </a:pPr>
                <a:r>
                  <a:rPr lang="en-US" altLang="zh-CN" sz="1600" dirty="0" err="1">
                    <a:latin typeface="Calibri" pitchFamily="34" charset="0"/>
                  </a:rPr>
                  <a:t>iret</a:t>
                </a:r>
                <a:r>
                  <a:rPr lang="en-US" altLang="zh-CN" sz="1600" dirty="0">
                    <a:latin typeface="Calibri" pitchFamily="34" charset="0"/>
                  </a:rPr>
                  <a:t>;</a:t>
                </a:r>
              </a:p>
              <a:p>
                <a:pPr algn="just">
                  <a:defRPr/>
                </a:pPr>
                <a:r>
                  <a:rPr lang="en-US" altLang="zh-CN" sz="1600" dirty="0">
                    <a:latin typeface="Calibri" pitchFamily="34" charset="0"/>
                  </a:rPr>
                  <a:t>}</a:t>
                </a:r>
                <a:endParaRPr lang="zh-CN" altLang="zh-CN" sz="1600" dirty="0">
                  <a:latin typeface="Calibri" pitchFamily="34" charset="0"/>
                </a:endParaRPr>
              </a:p>
            </p:txBody>
          </p:sp>
          <p:sp>
            <p:nvSpPr>
              <p:cNvPr id="92179" name="Line 18"/>
              <p:cNvSpPr>
                <a:spLocks noChangeShapeType="1"/>
              </p:cNvSpPr>
              <p:nvPr/>
            </p:nvSpPr>
            <p:spPr bwMode="auto">
              <a:xfrm flipV="1">
                <a:off x="1963" y="7431"/>
                <a:ext cx="422" cy="804"/>
              </a:xfrm>
              <a:prstGeom prst="line">
                <a:avLst/>
              </a:prstGeom>
              <a:noFill/>
              <a:ln w="9525">
                <a:solidFill>
                  <a:srgbClr val="000000"/>
                </a:solidFill>
                <a:round/>
                <a:headEnd/>
                <a:tailEnd type="triangle" w="med" len="med"/>
              </a:ln>
            </p:spPr>
            <p:txBody>
              <a:bodyPr/>
              <a:lstStyle/>
              <a:p>
                <a:endParaRPr lang="zh-CN" altLang="en-US"/>
              </a:p>
            </p:txBody>
          </p:sp>
          <p:sp>
            <p:nvSpPr>
              <p:cNvPr id="92180" name="Line 19"/>
              <p:cNvSpPr>
                <a:spLocks noChangeShapeType="1"/>
              </p:cNvSpPr>
              <p:nvPr/>
            </p:nvSpPr>
            <p:spPr bwMode="auto">
              <a:xfrm flipV="1">
                <a:off x="3862" y="7431"/>
                <a:ext cx="422" cy="804"/>
              </a:xfrm>
              <a:prstGeom prst="line">
                <a:avLst/>
              </a:prstGeom>
              <a:noFill/>
              <a:ln w="9525">
                <a:solidFill>
                  <a:srgbClr val="000000"/>
                </a:solidFill>
                <a:round/>
                <a:headEnd/>
                <a:tailEnd type="triangle" w="med" len="med"/>
              </a:ln>
            </p:spPr>
            <p:txBody>
              <a:bodyPr/>
              <a:lstStyle/>
              <a:p>
                <a:endParaRPr lang="zh-CN" altLang="en-US"/>
              </a:p>
            </p:txBody>
          </p:sp>
          <p:sp>
            <p:nvSpPr>
              <p:cNvPr id="92181" name="Line 20"/>
              <p:cNvSpPr>
                <a:spLocks noChangeShapeType="1"/>
              </p:cNvSpPr>
              <p:nvPr/>
            </p:nvSpPr>
            <p:spPr bwMode="auto">
              <a:xfrm flipH="1" flipV="1">
                <a:off x="3862" y="8865"/>
                <a:ext cx="422" cy="603"/>
              </a:xfrm>
              <a:prstGeom prst="line">
                <a:avLst/>
              </a:prstGeom>
              <a:noFill/>
              <a:ln w="9525">
                <a:solidFill>
                  <a:srgbClr val="000000"/>
                </a:solidFill>
                <a:round/>
                <a:headEnd/>
                <a:tailEnd type="triangle" w="med" len="med"/>
              </a:ln>
            </p:spPr>
            <p:txBody>
              <a:bodyPr/>
              <a:lstStyle/>
              <a:p>
                <a:endParaRPr lang="zh-CN" altLang="en-US"/>
              </a:p>
            </p:txBody>
          </p:sp>
          <p:sp>
            <p:nvSpPr>
              <p:cNvPr id="92182" name="Line 21"/>
              <p:cNvSpPr>
                <a:spLocks noChangeShapeType="1"/>
              </p:cNvSpPr>
              <p:nvPr/>
            </p:nvSpPr>
            <p:spPr bwMode="auto">
              <a:xfrm flipH="1" flipV="1">
                <a:off x="1963" y="8435"/>
                <a:ext cx="422" cy="603"/>
              </a:xfrm>
              <a:prstGeom prst="line">
                <a:avLst/>
              </a:prstGeom>
              <a:noFill/>
              <a:ln w="9525">
                <a:solidFill>
                  <a:srgbClr val="000000"/>
                </a:solidFill>
                <a:round/>
                <a:headEnd/>
                <a:tailEnd type="triangle" w="med" len="me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250825" y="188913"/>
            <a:ext cx="7772400" cy="1143000"/>
          </a:xfrm>
        </p:spPr>
        <p:txBody>
          <a:bodyPr/>
          <a:lstStyle/>
          <a:p>
            <a:r>
              <a:rPr lang="en-US" altLang="zh-CN" sz="4000" smtClean="0">
                <a:solidFill>
                  <a:srgbClr val="FF0000"/>
                </a:solidFill>
                <a:latin typeface="仿宋_GB2312" pitchFamily="49" charset="-122"/>
                <a:ea typeface="仿宋_GB2312" pitchFamily="49" charset="-122"/>
              </a:rPr>
              <a:t>Linux</a:t>
            </a:r>
            <a:r>
              <a:rPr lang="zh-CN" altLang="zh-CN" sz="4000" smtClean="0">
                <a:solidFill>
                  <a:srgbClr val="FF0000"/>
                </a:solidFill>
                <a:latin typeface="仿宋_GB2312" pitchFamily="49" charset="-122"/>
                <a:ea typeface="仿宋_GB2312" pitchFamily="49" charset="-122"/>
              </a:rPr>
              <a:t>系统调用</a:t>
            </a:r>
            <a:r>
              <a:rPr lang="zh-CN" altLang="en-US" sz="4000" smtClean="0">
                <a:solidFill>
                  <a:srgbClr val="FF0000"/>
                </a:solidFill>
                <a:latin typeface="仿宋_GB2312" pitchFamily="49" charset="-122"/>
                <a:ea typeface="仿宋_GB2312" pitchFamily="49" charset="-122"/>
              </a:rPr>
              <a:t>实现机制</a:t>
            </a:r>
            <a:endParaRPr lang="zh-CN" altLang="en-US" sz="4000" smtClean="0"/>
          </a:p>
        </p:txBody>
      </p:sp>
      <p:sp>
        <p:nvSpPr>
          <p:cNvPr id="93187" name="Text Box 7"/>
          <p:cNvSpPr txBox="1">
            <a:spLocks noChangeArrowheads="1"/>
          </p:cNvSpPr>
          <p:nvPr/>
        </p:nvSpPr>
        <p:spPr bwMode="auto">
          <a:xfrm>
            <a:off x="250825" y="2133600"/>
            <a:ext cx="936625" cy="1568450"/>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zh-CN" sz="2400"/>
              <a:t>系统调用初始化</a:t>
            </a:r>
          </a:p>
        </p:txBody>
      </p:sp>
      <p:sp>
        <p:nvSpPr>
          <p:cNvPr id="93188" name="Text Box 7"/>
          <p:cNvSpPr txBox="1">
            <a:spLocks noChangeArrowheads="1"/>
          </p:cNvSpPr>
          <p:nvPr/>
        </p:nvSpPr>
        <p:spPr bwMode="auto">
          <a:xfrm>
            <a:off x="1547813" y="2133600"/>
            <a:ext cx="936625" cy="1568450"/>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zh-CN" sz="2400"/>
              <a:t>系统调用</a:t>
            </a:r>
            <a:r>
              <a:rPr lang="zh-CN" altLang="en-US" sz="2400"/>
              <a:t>公共入口</a:t>
            </a:r>
            <a:endParaRPr lang="zh-CN" altLang="zh-CN" sz="2400"/>
          </a:p>
        </p:txBody>
      </p:sp>
      <p:sp>
        <p:nvSpPr>
          <p:cNvPr id="93189" name="Text Box 7"/>
          <p:cNvSpPr txBox="1">
            <a:spLocks noChangeArrowheads="1"/>
          </p:cNvSpPr>
          <p:nvPr/>
        </p:nvSpPr>
        <p:spPr bwMode="auto">
          <a:xfrm>
            <a:off x="2987675" y="2147888"/>
            <a:ext cx="936625" cy="1568450"/>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zh-CN" sz="2400"/>
              <a:t>保护现场</a:t>
            </a:r>
            <a:r>
              <a:rPr lang="zh-CN" altLang="en-US" sz="2400"/>
              <a:t>参数传递</a:t>
            </a:r>
            <a:endParaRPr lang="zh-CN" altLang="zh-CN" sz="2400"/>
          </a:p>
        </p:txBody>
      </p:sp>
      <p:sp>
        <p:nvSpPr>
          <p:cNvPr id="93190" name="Text Box 7"/>
          <p:cNvSpPr txBox="1">
            <a:spLocks noChangeArrowheads="1"/>
          </p:cNvSpPr>
          <p:nvPr/>
        </p:nvSpPr>
        <p:spPr bwMode="auto">
          <a:xfrm>
            <a:off x="4356100" y="1993900"/>
            <a:ext cx="936625" cy="1939925"/>
          </a:xfrm>
          <a:prstGeom prst="rect">
            <a:avLst/>
          </a:prstGeom>
          <a:solidFill>
            <a:srgbClr val="66FFCC"/>
          </a:solidFill>
          <a:ln w="12700" cap="sq">
            <a:solidFill>
              <a:schemeClr val="tx1"/>
            </a:solidFill>
            <a:miter lim="800000"/>
            <a:headEnd type="none" w="sm" len="sm"/>
            <a:tailEnd type="none" w="sm" len="sm"/>
          </a:ln>
        </p:spPr>
        <p:txBody>
          <a:bodyPr>
            <a:spAutoFit/>
          </a:bodyPr>
          <a:lstStyle/>
          <a:p>
            <a:pPr>
              <a:spcBef>
                <a:spcPct val="50000"/>
              </a:spcBef>
            </a:pPr>
            <a:r>
              <a:rPr lang="zh-CN" altLang="zh-CN" sz="2400"/>
              <a:t>系统调用</a:t>
            </a:r>
            <a:r>
              <a:rPr lang="zh-CN" altLang="en-US" sz="2400"/>
              <a:t>号和调用</a:t>
            </a:r>
            <a:r>
              <a:rPr lang="zh-CN" altLang="zh-CN" sz="2400"/>
              <a:t>表</a:t>
            </a:r>
            <a:r>
              <a:rPr lang="en-US" altLang="zh-CN" sz="2400"/>
              <a:t> </a:t>
            </a:r>
          </a:p>
        </p:txBody>
      </p:sp>
      <p:cxnSp>
        <p:nvCxnSpPr>
          <p:cNvPr id="93191" name="直接箭头连接符 8"/>
          <p:cNvCxnSpPr>
            <a:cxnSpLocks noChangeShapeType="1"/>
            <a:stCxn id="93187" idx="3"/>
            <a:endCxn id="93188" idx="1"/>
          </p:cNvCxnSpPr>
          <p:nvPr/>
        </p:nvCxnSpPr>
        <p:spPr bwMode="auto">
          <a:xfrm>
            <a:off x="1187450" y="2917825"/>
            <a:ext cx="360363" cy="0"/>
          </a:xfrm>
          <a:prstGeom prst="straightConnector1">
            <a:avLst/>
          </a:prstGeom>
          <a:noFill/>
          <a:ln w="12700" cap="sq" algn="ctr">
            <a:solidFill>
              <a:schemeClr val="tx1"/>
            </a:solidFill>
            <a:round/>
            <a:headEnd type="none" w="sm" len="sm"/>
            <a:tailEnd type="arrow" w="med" len="med"/>
          </a:ln>
        </p:spPr>
      </p:cxnSp>
      <p:cxnSp>
        <p:nvCxnSpPr>
          <p:cNvPr id="93192" name="直接箭头连接符 10"/>
          <p:cNvCxnSpPr>
            <a:cxnSpLocks noChangeShapeType="1"/>
            <a:stCxn id="93188" idx="3"/>
            <a:endCxn id="93189" idx="1"/>
          </p:cNvCxnSpPr>
          <p:nvPr/>
        </p:nvCxnSpPr>
        <p:spPr bwMode="auto">
          <a:xfrm>
            <a:off x="2484438" y="2917825"/>
            <a:ext cx="503237" cy="14288"/>
          </a:xfrm>
          <a:prstGeom prst="straightConnector1">
            <a:avLst/>
          </a:prstGeom>
          <a:noFill/>
          <a:ln w="12700" cap="sq" algn="ctr">
            <a:solidFill>
              <a:schemeClr val="tx1"/>
            </a:solidFill>
            <a:round/>
            <a:headEnd type="none" w="sm" len="sm"/>
            <a:tailEnd type="arrow" w="med" len="med"/>
          </a:ln>
        </p:spPr>
      </p:cxnSp>
      <p:cxnSp>
        <p:nvCxnSpPr>
          <p:cNvPr id="93193" name="直接箭头连接符 12"/>
          <p:cNvCxnSpPr>
            <a:cxnSpLocks noChangeShapeType="1"/>
            <a:stCxn id="93189" idx="3"/>
            <a:endCxn id="93190" idx="1"/>
          </p:cNvCxnSpPr>
          <p:nvPr/>
        </p:nvCxnSpPr>
        <p:spPr bwMode="auto">
          <a:xfrm>
            <a:off x="3924300" y="2932113"/>
            <a:ext cx="431800" cy="31750"/>
          </a:xfrm>
          <a:prstGeom prst="straightConnector1">
            <a:avLst/>
          </a:prstGeom>
          <a:noFill/>
          <a:ln w="12700" cap="sq" algn="ctr">
            <a:solidFill>
              <a:schemeClr val="tx1"/>
            </a:solidFill>
            <a:round/>
            <a:headEnd type="none" w="sm" len="sm"/>
            <a:tailEnd type="arrow" w="med" len="med"/>
          </a:ln>
        </p:spPr>
      </p:cxnSp>
      <p:cxnSp>
        <p:nvCxnSpPr>
          <p:cNvPr id="93194" name="直接箭头连接符 14"/>
          <p:cNvCxnSpPr>
            <a:cxnSpLocks noChangeShapeType="1"/>
            <a:stCxn id="93190" idx="1"/>
            <a:endCxn id="93190" idx="1"/>
          </p:cNvCxnSpPr>
          <p:nvPr/>
        </p:nvCxnSpPr>
        <p:spPr bwMode="auto">
          <a:xfrm>
            <a:off x="4356100" y="2963863"/>
            <a:ext cx="0" cy="0"/>
          </a:xfrm>
          <a:prstGeom prst="straightConnector1">
            <a:avLst/>
          </a:prstGeom>
          <a:noFill/>
          <a:ln w="12700" cap="sq" algn="ctr">
            <a:solidFill>
              <a:schemeClr val="tx1"/>
            </a:solidFill>
            <a:round/>
            <a:headEnd type="none" w="sm" len="sm"/>
            <a:tailEnd type="arrow" w="med" len="med"/>
          </a:ln>
        </p:spPr>
      </p:cxnSp>
      <p:grpSp>
        <p:nvGrpSpPr>
          <p:cNvPr id="93195" name="Group 2"/>
          <p:cNvGrpSpPr>
            <a:grpSpLocks/>
          </p:cNvGrpSpPr>
          <p:nvPr/>
        </p:nvGrpSpPr>
        <p:grpSpPr bwMode="auto">
          <a:xfrm>
            <a:off x="5340350" y="1341438"/>
            <a:ext cx="1968500" cy="5183187"/>
            <a:chOff x="7102" y="5127"/>
            <a:chExt cx="2052" cy="6688"/>
          </a:xfrm>
        </p:grpSpPr>
        <p:sp>
          <p:nvSpPr>
            <p:cNvPr id="93196" name="Text Box 3"/>
            <p:cNvSpPr txBox="1">
              <a:spLocks noChangeArrowheads="1"/>
            </p:cNvSpPr>
            <p:nvPr/>
          </p:nvSpPr>
          <p:spPr bwMode="auto">
            <a:xfrm>
              <a:off x="7102" y="10965"/>
              <a:ext cx="2052" cy="850"/>
            </a:xfrm>
            <a:prstGeom prst="rect">
              <a:avLst/>
            </a:prstGeom>
            <a:blipFill dpi="0" rotWithShape="1">
              <a:blip r:embed="rId2" cstate="print"/>
              <a:srcRect/>
              <a:tile tx="0" ty="0" sx="100000" sy="100000" flip="none" algn="tl"/>
            </a:blipFill>
            <a:ln w="9525">
              <a:solidFill>
                <a:srgbClr val="FFFFFF"/>
              </a:solidFill>
              <a:miter lim="800000"/>
              <a:headEnd/>
              <a:tailEnd/>
            </a:ln>
          </p:spPr>
          <p:txBody>
            <a:bodyPr/>
            <a:lstStyle/>
            <a:p>
              <a:pPr algn="just"/>
              <a:r>
                <a:rPr lang="zh-CN" altLang="en-US" sz="1400">
                  <a:latin typeface="Calibri" pitchFamily="34" charset="0"/>
                </a:rPr>
                <a:t>系统调用处理时的核心栈内容</a:t>
              </a:r>
              <a:endParaRPr lang="zh-CN" sz="1400"/>
            </a:p>
          </p:txBody>
        </p:sp>
        <p:grpSp>
          <p:nvGrpSpPr>
            <p:cNvPr id="93197" name="Group 4"/>
            <p:cNvGrpSpPr>
              <a:grpSpLocks/>
            </p:cNvGrpSpPr>
            <p:nvPr/>
          </p:nvGrpSpPr>
          <p:grpSpPr bwMode="auto">
            <a:xfrm>
              <a:off x="7320" y="5127"/>
              <a:ext cx="1834" cy="5587"/>
              <a:chOff x="7289" y="1380"/>
              <a:chExt cx="1834" cy="5587"/>
            </a:xfrm>
          </p:grpSpPr>
          <p:grpSp>
            <p:nvGrpSpPr>
              <p:cNvPr id="93198" name="Group 5"/>
              <p:cNvGrpSpPr>
                <a:grpSpLocks/>
              </p:cNvGrpSpPr>
              <p:nvPr/>
            </p:nvGrpSpPr>
            <p:grpSpPr bwMode="auto">
              <a:xfrm>
                <a:off x="7325" y="1380"/>
                <a:ext cx="1798" cy="5587"/>
                <a:chOff x="3129" y="1560"/>
                <a:chExt cx="1798" cy="5587"/>
              </a:xfrm>
            </p:grpSpPr>
            <p:cxnSp>
              <p:nvCxnSpPr>
                <p:cNvPr id="93209" name="AutoShape 6"/>
                <p:cNvCxnSpPr>
                  <a:cxnSpLocks noChangeShapeType="1"/>
                </p:cNvCxnSpPr>
                <p:nvPr/>
              </p:nvCxnSpPr>
              <p:spPr bwMode="auto">
                <a:xfrm>
                  <a:off x="3797" y="2361"/>
                  <a:ext cx="1127" cy="13"/>
                </a:xfrm>
                <a:prstGeom prst="straightConnector1">
                  <a:avLst/>
                </a:prstGeom>
                <a:noFill/>
                <a:ln w="9525">
                  <a:solidFill>
                    <a:srgbClr val="000000"/>
                  </a:solidFill>
                  <a:round/>
                  <a:headEnd/>
                  <a:tailEnd/>
                </a:ln>
              </p:spPr>
            </p:cxnSp>
            <p:cxnSp>
              <p:nvCxnSpPr>
                <p:cNvPr id="93210" name="AutoShape 7"/>
                <p:cNvCxnSpPr>
                  <a:cxnSpLocks noChangeShapeType="1"/>
                </p:cNvCxnSpPr>
                <p:nvPr/>
              </p:nvCxnSpPr>
              <p:spPr bwMode="auto">
                <a:xfrm>
                  <a:off x="3797" y="2687"/>
                  <a:ext cx="1127" cy="13"/>
                </a:xfrm>
                <a:prstGeom prst="straightConnector1">
                  <a:avLst/>
                </a:prstGeom>
                <a:noFill/>
                <a:ln w="9525">
                  <a:solidFill>
                    <a:srgbClr val="000000"/>
                  </a:solidFill>
                  <a:round/>
                  <a:headEnd/>
                  <a:tailEnd/>
                </a:ln>
              </p:spPr>
            </p:cxnSp>
            <p:cxnSp>
              <p:nvCxnSpPr>
                <p:cNvPr id="93211" name="AutoShape 8"/>
                <p:cNvCxnSpPr>
                  <a:cxnSpLocks noChangeShapeType="1"/>
                </p:cNvCxnSpPr>
                <p:nvPr/>
              </p:nvCxnSpPr>
              <p:spPr bwMode="auto">
                <a:xfrm>
                  <a:off x="3797" y="3038"/>
                  <a:ext cx="1127" cy="13"/>
                </a:xfrm>
                <a:prstGeom prst="straightConnector1">
                  <a:avLst/>
                </a:prstGeom>
                <a:noFill/>
                <a:ln w="9525">
                  <a:solidFill>
                    <a:srgbClr val="000000"/>
                  </a:solidFill>
                  <a:round/>
                  <a:headEnd/>
                  <a:tailEnd/>
                </a:ln>
              </p:spPr>
            </p:cxnSp>
            <p:cxnSp>
              <p:nvCxnSpPr>
                <p:cNvPr id="93212" name="AutoShape 9"/>
                <p:cNvCxnSpPr>
                  <a:cxnSpLocks noChangeShapeType="1"/>
                </p:cNvCxnSpPr>
                <p:nvPr/>
              </p:nvCxnSpPr>
              <p:spPr bwMode="auto">
                <a:xfrm>
                  <a:off x="3797" y="3325"/>
                  <a:ext cx="1127" cy="13"/>
                </a:xfrm>
                <a:prstGeom prst="straightConnector1">
                  <a:avLst/>
                </a:prstGeom>
                <a:noFill/>
                <a:ln w="9525">
                  <a:solidFill>
                    <a:srgbClr val="000000"/>
                  </a:solidFill>
                  <a:round/>
                  <a:headEnd/>
                  <a:tailEnd/>
                </a:ln>
              </p:spPr>
            </p:cxnSp>
            <p:cxnSp>
              <p:nvCxnSpPr>
                <p:cNvPr id="93213" name="AutoShape 10"/>
                <p:cNvCxnSpPr>
                  <a:cxnSpLocks noChangeShapeType="1"/>
                </p:cNvCxnSpPr>
                <p:nvPr/>
              </p:nvCxnSpPr>
              <p:spPr bwMode="auto">
                <a:xfrm>
                  <a:off x="3797" y="3664"/>
                  <a:ext cx="1127" cy="13"/>
                </a:xfrm>
                <a:prstGeom prst="straightConnector1">
                  <a:avLst/>
                </a:prstGeom>
                <a:noFill/>
                <a:ln w="9525">
                  <a:solidFill>
                    <a:srgbClr val="000000"/>
                  </a:solidFill>
                  <a:round/>
                  <a:headEnd/>
                  <a:tailEnd/>
                </a:ln>
              </p:spPr>
            </p:cxnSp>
            <p:cxnSp>
              <p:nvCxnSpPr>
                <p:cNvPr id="93214" name="AutoShape 11"/>
                <p:cNvCxnSpPr>
                  <a:cxnSpLocks noChangeShapeType="1"/>
                </p:cNvCxnSpPr>
                <p:nvPr/>
              </p:nvCxnSpPr>
              <p:spPr bwMode="auto">
                <a:xfrm>
                  <a:off x="3797" y="3964"/>
                  <a:ext cx="1127" cy="13"/>
                </a:xfrm>
                <a:prstGeom prst="straightConnector1">
                  <a:avLst/>
                </a:prstGeom>
                <a:noFill/>
                <a:ln w="9525">
                  <a:solidFill>
                    <a:srgbClr val="000000"/>
                  </a:solidFill>
                  <a:round/>
                  <a:headEnd/>
                  <a:tailEnd/>
                </a:ln>
              </p:spPr>
            </p:cxnSp>
            <p:sp>
              <p:nvSpPr>
                <p:cNvPr id="93215" name="Text Box 12"/>
                <p:cNvSpPr txBox="1">
                  <a:spLocks noChangeArrowheads="1"/>
                </p:cNvSpPr>
                <p:nvPr/>
              </p:nvSpPr>
              <p:spPr bwMode="auto">
                <a:xfrm>
                  <a:off x="3797" y="1563"/>
                  <a:ext cx="1127" cy="5584"/>
                </a:xfrm>
                <a:prstGeom prst="rect">
                  <a:avLst/>
                </a:prstGeom>
                <a:solidFill>
                  <a:srgbClr val="FFFFFF"/>
                </a:solidFill>
                <a:ln w="9525">
                  <a:solidFill>
                    <a:srgbClr val="000000"/>
                  </a:solidFill>
                  <a:miter lim="800000"/>
                  <a:headEnd/>
                  <a:tailEnd/>
                </a:ln>
              </p:spPr>
              <p:txBody>
                <a:bodyPr/>
                <a:lstStyle/>
                <a:p>
                  <a:pPr algn="just">
                    <a:spcAft>
                      <a:spcPts val="775"/>
                    </a:spcAft>
                  </a:pPr>
                  <a:r>
                    <a:rPr lang="en-US" altLang="zh-CN" sz="800">
                      <a:solidFill>
                        <a:srgbClr val="FF0000"/>
                      </a:solidFill>
                      <a:latin typeface="Calibri" pitchFamily="34" charset="0"/>
                    </a:rPr>
                    <a:t>…</a:t>
                  </a:r>
                  <a:endParaRPr lang="en-US" altLang="zh-CN" sz="800">
                    <a:solidFill>
                      <a:srgbClr val="FF0000"/>
                    </a:solidFill>
                  </a:endParaRPr>
                </a:p>
                <a:p>
                  <a:pPr algn="just">
                    <a:spcAft>
                      <a:spcPts val="775"/>
                    </a:spcAft>
                  </a:pPr>
                  <a:r>
                    <a:rPr lang="en-US" altLang="zh-CN" sz="1000">
                      <a:solidFill>
                        <a:srgbClr val="FF0000"/>
                      </a:solidFill>
                      <a:latin typeface="Calibri" pitchFamily="34" charset="0"/>
                    </a:rPr>
                    <a:t>SS</a:t>
                  </a:r>
                </a:p>
                <a:p>
                  <a:pPr algn="just">
                    <a:spcAft>
                      <a:spcPts val="775"/>
                    </a:spcAft>
                  </a:pPr>
                  <a:r>
                    <a:rPr lang="en-US" altLang="zh-CN" sz="1000">
                      <a:solidFill>
                        <a:srgbClr val="FF0000"/>
                      </a:solidFill>
                      <a:latin typeface="Calibri" pitchFamily="34" charset="0"/>
                    </a:rPr>
                    <a:t>ESP</a:t>
                  </a:r>
                </a:p>
                <a:p>
                  <a:pPr algn="just">
                    <a:spcAft>
                      <a:spcPts val="775"/>
                    </a:spcAft>
                  </a:pPr>
                  <a:r>
                    <a:rPr lang="en-US" altLang="zh-CN" sz="1000">
                      <a:solidFill>
                        <a:srgbClr val="FF0000"/>
                      </a:solidFill>
                      <a:latin typeface="Calibri" pitchFamily="34" charset="0"/>
                    </a:rPr>
                    <a:t>EFLAGS</a:t>
                  </a:r>
                </a:p>
                <a:p>
                  <a:pPr algn="just">
                    <a:spcAft>
                      <a:spcPts val="775"/>
                    </a:spcAft>
                  </a:pPr>
                  <a:r>
                    <a:rPr lang="en-US" altLang="zh-CN" sz="1000">
                      <a:solidFill>
                        <a:srgbClr val="FF0000"/>
                      </a:solidFill>
                      <a:latin typeface="Calibri" pitchFamily="34" charset="0"/>
                    </a:rPr>
                    <a:t>CS</a:t>
                  </a:r>
                </a:p>
                <a:p>
                  <a:pPr algn="just">
                    <a:spcAft>
                      <a:spcPts val="775"/>
                    </a:spcAft>
                  </a:pPr>
                  <a:r>
                    <a:rPr lang="en-US" altLang="zh-CN" sz="1000">
                      <a:solidFill>
                        <a:srgbClr val="FF0000"/>
                      </a:solidFill>
                      <a:latin typeface="Calibri" pitchFamily="34" charset="0"/>
                    </a:rPr>
                    <a:t>EIP</a:t>
                  </a:r>
                </a:p>
                <a:p>
                  <a:pPr algn="just">
                    <a:spcAft>
                      <a:spcPts val="775"/>
                    </a:spcAft>
                  </a:pPr>
                  <a:r>
                    <a:rPr lang="zh-CN" altLang="en-US" sz="1000">
                      <a:solidFill>
                        <a:srgbClr val="FF0000"/>
                      </a:solidFill>
                      <a:latin typeface="Calibri" pitchFamily="34" charset="0"/>
                    </a:rPr>
                    <a:t>系统调用号</a:t>
                  </a:r>
                  <a:endParaRPr lang="zh-CN" altLang="en-US" sz="1000">
                    <a:solidFill>
                      <a:srgbClr val="FF0000"/>
                    </a:solidFill>
                  </a:endParaRPr>
                </a:p>
                <a:p>
                  <a:pPr algn="just">
                    <a:spcAft>
                      <a:spcPts val="775"/>
                    </a:spcAft>
                  </a:pPr>
                  <a:r>
                    <a:rPr lang="en-US" altLang="zh-CN" sz="1000">
                      <a:solidFill>
                        <a:srgbClr val="FF0000"/>
                      </a:solidFill>
                      <a:latin typeface="Calibri" pitchFamily="34" charset="0"/>
                    </a:rPr>
                    <a:t>ES</a:t>
                  </a:r>
                </a:p>
                <a:p>
                  <a:pPr algn="just">
                    <a:spcAft>
                      <a:spcPts val="775"/>
                    </a:spcAft>
                  </a:pPr>
                  <a:r>
                    <a:rPr lang="en-US" altLang="zh-CN" sz="1000">
                      <a:solidFill>
                        <a:srgbClr val="FF0000"/>
                      </a:solidFill>
                      <a:latin typeface="Calibri" pitchFamily="34" charset="0"/>
                    </a:rPr>
                    <a:t>DS</a:t>
                  </a:r>
                </a:p>
                <a:p>
                  <a:pPr algn="just">
                    <a:spcAft>
                      <a:spcPts val="775"/>
                    </a:spcAft>
                  </a:pPr>
                  <a:r>
                    <a:rPr lang="en-US" altLang="zh-CN" sz="1000">
                      <a:solidFill>
                        <a:srgbClr val="FF0000"/>
                      </a:solidFill>
                      <a:latin typeface="Calibri" pitchFamily="34" charset="0"/>
                    </a:rPr>
                    <a:t>EAX</a:t>
                  </a:r>
                </a:p>
                <a:p>
                  <a:pPr algn="just">
                    <a:spcAft>
                      <a:spcPts val="775"/>
                    </a:spcAft>
                  </a:pPr>
                  <a:r>
                    <a:rPr lang="en-US" altLang="zh-CN" sz="1000">
                      <a:solidFill>
                        <a:srgbClr val="FF0000"/>
                      </a:solidFill>
                      <a:latin typeface="Calibri" pitchFamily="34" charset="0"/>
                    </a:rPr>
                    <a:t>EBP</a:t>
                  </a:r>
                </a:p>
                <a:p>
                  <a:pPr algn="just">
                    <a:spcAft>
                      <a:spcPts val="775"/>
                    </a:spcAft>
                  </a:pPr>
                  <a:r>
                    <a:rPr lang="en-US" altLang="zh-CN" sz="1000">
                      <a:solidFill>
                        <a:srgbClr val="FF0000"/>
                      </a:solidFill>
                      <a:latin typeface="Calibri" pitchFamily="34" charset="0"/>
                    </a:rPr>
                    <a:t>EDI</a:t>
                  </a:r>
                </a:p>
                <a:p>
                  <a:pPr algn="just">
                    <a:spcAft>
                      <a:spcPts val="775"/>
                    </a:spcAft>
                  </a:pPr>
                  <a:r>
                    <a:rPr lang="en-US" altLang="zh-CN" sz="1000">
                      <a:solidFill>
                        <a:srgbClr val="FF0000"/>
                      </a:solidFill>
                      <a:latin typeface="Calibri" pitchFamily="34" charset="0"/>
                    </a:rPr>
                    <a:t>ESI</a:t>
                  </a:r>
                </a:p>
                <a:p>
                  <a:pPr algn="just">
                    <a:spcAft>
                      <a:spcPts val="775"/>
                    </a:spcAft>
                  </a:pPr>
                  <a:r>
                    <a:rPr lang="en-US" altLang="zh-CN" sz="1000">
                      <a:solidFill>
                        <a:srgbClr val="FF0000"/>
                      </a:solidFill>
                      <a:latin typeface="Calibri" pitchFamily="34" charset="0"/>
                    </a:rPr>
                    <a:t>EDX</a:t>
                  </a:r>
                </a:p>
                <a:p>
                  <a:pPr algn="just">
                    <a:spcAft>
                      <a:spcPts val="775"/>
                    </a:spcAft>
                  </a:pPr>
                  <a:r>
                    <a:rPr lang="en-US" altLang="zh-CN" sz="1000">
                      <a:solidFill>
                        <a:srgbClr val="FF0000"/>
                      </a:solidFill>
                      <a:latin typeface="Calibri" pitchFamily="34" charset="0"/>
                    </a:rPr>
                    <a:t>ECX</a:t>
                  </a:r>
                </a:p>
                <a:p>
                  <a:pPr algn="just">
                    <a:spcAft>
                      <a:spcPts val="775"/>
                    </a:spcAft>
                  </a:pPr>
                  <a:r>
                    <a:rPr lang="en-US" altLang="zh-CN" sz="1000">
                      <a:solidFill>
                        <a:srgbClr val="FF0000"/>
                      </a:solidFill>
                      <a:latin typeface="Calibri" pitchFamily="34" charset="0"/>
                    </a:rPr>
                    <a:t>EBX</a:t>
                  </a:r>
                </a:p>
                <a:p>
                  <a:pPr algn="just">
                    <a:spcAft>
                      <a:spcPts val="775"/>
                    </a:spcAft>
                  </a:pPr>
                  <a:r>
                    <a:rPr lang="en-US" altLang="zh-CN" sz="1000">
                      <a:solidFill>
                        <a:srgbClr val="FF0000"/>
                      </a:solidFill>
                      <a:latin typeface="Calibri" pitchFamily="34" charset="0"/>
                    </a:rPr>
                    <a:t>…</a:t>
                  </a:r>
                  <a:r>
                    <a:rPr lang="en-US" altLang="zh-CN" sz="1000">
                      <a:solidFill>
                        <a:srgbClr val="FF0000"/>
                      </a:solidFill>
                    </a:rPr>
                    <a:t>.</a:t>
                  </a:r>
                  <a:endParaRPr lang="zh-CN" altLang="zh-CN" sz="1000">
                    <a:solidFill>
                      <a:srgbClr val="FF0000"/>
                    </a:solidFill>
                  </a:endParaRPr>
                </a:p>
              </p:txBody>
            </p:sp>
            <p:cxnSp>
              <p:nvCxnSpPr>
                <p:cNvPr id="93216" name="AutoShape 13"/>
                <p:cNvCxnSpPr>
                  <a:cxnSpLocks noChangeShapeType="1"/>
                </p:cNvCxnSpPr>
                <p:nvPr/>
              </p:nvCxnSpPr>
              <p:spPr bwMode="auto">
                <a:xfrm>
                  <a:off x="3797" y="1847"/>
                  <a:ext cx="1127" cy="13"/>
                </a:xfrm>
                <a:prstGeom prst="straightConnector1">
                  <a:avLst/>
                </a:prstGeom>
                <a:noFill/>
                <a:ln w="9525">
                  <a:solidFill>
                    <a:srgbClr val="000000"/>
                  </a:solidFill>
                  <a:round/>
                  <a:headEnd/>
                  <a:tailEnd/>
                </a:ln>
              </p:spPr>
            </p:cxnSp>
            <p:cxnSp>
              <p:nvCxnSpPr>
                <p:cNvPr id="93217" name="AutoShape 14"/>
                <p:cNvCxnSpPr>
                  <a:cxnSpLocks noChangeShapeType="1"/>
                </p:cNvCxnSpPr>
                <p:nvPr/>
              </p:nvCxnSpPr>
              <p:spPr bwMode="auto">
                <a:xfrm>
                  <a:off x="3797" y="2210"/>
                  <a:ext cx="1127" cy="13"/>
                </a:xfrm>
                <a:prstGeom prst="straightConnector1">
                  <a:avLst/>
                </a:prstGeom>
                <a:noFill/>
                <a:ln w="9525">
                  <a:solidFill>
                    <a:srgbClr val="000000"/>
                  </a:solidFill>
                  <a:round/>
                  <a:headEnd/>
                  <a:tailEnd/>
                </a:ln>
              </p:spPr>
            </p:cxnSp>
            <p:cxnSp>
              <p:nvCxnSpPr>
                <p:cNvPr id="93218" name="AutoShape 15"/>
                <p:cNvCxnSpPr>
                  <a:cxnSpLocks noChangeShapeType="1"/>
                </p:cNvCxnSpPr>
                <p:nvPr/>
              </p:nvCxnSpPr>
              <p:spPr bwMode="auto">
                <a:xfrm>
                  <a:off x="3797" y="2548"/>
                  <a:ext cx="1127" cy="13"/>
                </a:xfrm>
                <a:prstGeom prst="straightConnector1">
                  <a:avLst/>
                </a:prstGeom>
                <a:noFill/>
                <a:ln w="9525">
                  <a:solidFill>
                    <a:srgbClr val="000000"/>
                  </a:solidFill>
                  <a:round/>
                  <a:headEnd/>
                  <a:tailEnd/>
                </a:ln>
              </p:spPr>
            </p:cxnSp>
            <p:cxnSp>
              <p:nvCxnSpPr>
                <p:cNvPr id="93219" name="AutoShape 16"/>
                <p:cNvCxnSpPr>
                  <a:cxnSpLocks noChangeShapeType="1"/>
                </p:cNvCxnSpPr>
                <p:nvPr/>
              </p:nvCxnSpPr>
              <p:spPr bwMode="auto">
                <a:xfrm>
                  <a:off x="3797" y="2874"/>
                  <a:ext cx="1127" cy="13"/>
                </a:xfrm>
                <a:prstGeom prst="straightConnector1">
                  <a:avLst/>
                </a:prstGeom>
                <a:noFill/>
                <a:ln w="9525">
                  <a:solidFill>
                    <a:srgbClr val="000000"/>
                  </a:solidFill>
                  <a:round/>
                  <a:headEnd/>
                  <a:tailEnd/>
                </a:ln>
              </p:spPr>
            </p:cxnSp>
            <p:cxnSp>
              <p:nvCxnSpPr>
                <p:cNvPr id="93220" name="AutoShape 17"/>
                <p:cNvCxnSpPr>
                  <a:cxnSpLocks noChangeShapeType="1"/>
                </p:cNvCxnSpPr>
                <p:nvPr/>
              </p:nvCxnSpPr>
              <p:spPr bwMode="auto">
                <a:xfrm>
                  <a:off x="3797" y="3161"/>
                  <a:ext cx="1127" cy="13"/>
                </a:xfrm>
                <a:prstGeom prst="straightConnector1">
                  <a:avLst/>
                </a:prstGeom>
                <a:noFill/>
                <a:ln w="9525">
                  <a:solidFill>
                    <a:srgbClr val="000000"/>
                  </a:solidFill>
                  <a:round/>
                  <a:headEnd/>
                  <a:tailEnd/>
                </a:ln>
              </p:spPr>
            </p:cxnSp>
            <p:cxnSp>
              <p:nvCxnSpPr>
                <p:cNvPr id="93221" name="AutoShape 18"/>
                <p:cNvCxnSpPr>
                  <a:cxnSpLocks noChangeShapeType="1"/>
                </p:cNvCxnSpPr>
                <p:nvPr/>
              </p:nvCxnSpPr>
              <p:spPr bwMode="auto">
                <a:xfrm>
                  <a:off x="3151" y="3484"/>
                  <a:ext cx="1776" cy="13"/>
                </a:xfrm>
                <a:prstGeom prst="straightConnector1">
                  <a:avLst/>
                </a:prstGeom>
                <a:noFill/>
                <a:ln w="12700">
                  <a:solidFill>
                    <a:srgbClr val="000000"/>
                  </a:solidFill>
                  <a:prstDash val="dash"/>
                  <a:round/>
                  <a:headEnd/>
                  <a:tailEnd/>
                </a:ln>
              </p:spPr>
            </p:cxnSp>
            <p:cxnSp>
              <p:nvCxnSpPr>
                <p:cNvPr id="93222" name="AutoShape 19"/>
                <p:cNvCxnSpPr>
                  <a:cxnSpLocks noChangeShapeType="1"/>
                </p:cNvCxnSpPr>
                <p:nvPr/>
              </p:nvCxnSpPr>
              <p:spPr bwMode="auto">
                <a:xfrm>
                  <a:off x="3797" y="3825"/>
                  <a:ext cx="1127" cy="13"/>
                </a:xfrm>
                <a:prstGeom prst="straightConnector1">
                  <a:avLst/>
                </a:prstGeom>
                <a:noFill/>
                <a:ln w="9525">
                  <a:solidFill>
                    <a:srgbClr val="000000"/>
                  </a:solidFill>
                  <a:round/>
                  <a:headEnd/>
                  <a:tailEnd/>
                </a:ln>
              </p:spPr>
            </p:cxnSp>
            <p:cxnSp>
              <p:nvCxnSpPr>
                <p:cNvPr id="93223" name="AutoShape 20"/>
                <p:cNvCxnSpPr>
                  <a:cxnSpLocks noChangeShapeType="1"/>
                </p:cNvCxnSpPr>
                <p:nvPr/>
              </p:nvCxnSpPr>
              <p:spPr bwMode="auto">
                <a:xfrm>
                  <a:off x="3797" y="4138"/>
                  <a:ext cx="1127" cy="13"/>
                </a:xfrm>
                <a:prstGeom prst="straightConnector1">
                  <a:avLst/>
                </a:prstGeom>
                <a:noFill/>
                <a:ln w="9525">
                  <a:solidFill>
                    <a:srgbClr val="000000"/>
                  </a:solidFill>
                  <a:round/>
                  <a:headEnd/>
                  <a:tailEnd/>
                </a:ln>
              </p:spPr>
            </p:cxnSp>
            <p:cxnSp>
              <p:nvCxnSpPr>
                <p:cNvPr id="93224" name="AutoShape 21"/>
                <p:cNvCxnSpPr>
                  <a:cxnSpLocks noChangeShapeType="1"/>
                </p:cNvCxnSpPr>
                <p:nvPr/>
              </p:nvCxnSpPr>
              <p:spPr bwMode="auto">
                <a:xfrm>
                  <a:off x="3797" y="4464"/>
                  <a:ext cx="1127" cy="13"/>
                </a:xfrm>
                <a:prstGeom prst="straightConnector1">
                  <a:avLst/>
                </a:prstGeom>
                <a:noFill/>
                <a:ln w="9525">
                  <a:solidFill>
                    <a:srgbClr val="000000"/>
                  </a:solidFill>
                  <a:round/>
                  <a:headEnd/>
                  <a:tailEnd/>
                </a:ln>
              </p:spPr>
            </p:cxnSp>
            <p:sp>
              <p:nvSpPr>
                <p:cNvPr id="93225" name="Text Box 22"/>
                <p:cNvSpPr txBox="1">
                  <a:spLocks noChangeArrowheads="1"/>
                </p:cNvSpPr>
                <p:nvPr/>
              </p:nvSpPr>
              <p:spPr bwMode="auto">
                <a:xfrm>
                  <a:off x="3223" y="1873"/>
                  <a:ext cx="428" cy="1359"/>
                </a:xfrm>
                <a:prstGeom prst="rect">
                  <a:avLst/>
                </a:prstGeom>
                <a:solidFill>
                  <a:srgbClr val="FFFFFF"/>
                </a:solidFill>
                <a:ln w="9525">
                  <a:solidFill>
                    <a:srgbClr val="000000"/>
                  </a:solidFill>
                  <a:miter lim="800000"/>
                  <a:headEnd/>
                  <a:tailEnd/>
                </a:ln>
              </p:spPr>
              <p:txBody>
                <a:bodyPr/>
                <a:lstStyle/>
                <a:p>
                  <a:pPr algn="just"/>
                  <a:r>
                    <a:rPr lang="zh-CN" altLang="en-US" sz="1600">
                      <a:solidFill>
                        <a:srgbClr val="B050A2"/>
                      </a:solidFill>
                      <a:latin typeface="Calibri" pitchFamily="34" charset="0"/>
                    </a:rPr>
                    <a:t>硬件完成</a:t>
                  </a:r>
                  <a:endParaRPr lang="zh-CN" sz="1600">
                    <a:solidFill>
                      <a:srgbClr val="B050A2"/>
                    </a:solidFill>
                  </a:endParaRPr>
                </a:p>
              </p:txBody>
            </p:sp>
            <p:cxnSp>
              <p:nvCxnSpPr>
                <p:cNvPr id="93226" name="AutoShape 23"/>
                <p:cNvCxnSpPr>
                  <a:cxnSpLocks noChangeShapeType="1"/>
                </p:cNvCxnSpPr>
                <p:nvPr/>
              </p:nvCxnSpPr>
              <p:spPr bwMode="auto">
                <a:xfrm flipV="1">
                  <a:off x="3410" y="3487"/>
                  <a:ext cx="0" cy="990"/>
                </a:xfrm>
                <a:prstGeom prst="straightConnector1">
                  <a:avLst/>
                </a:prstGeom>
                <a:noFill/>
                <a:ln w="9525">
                  <a:solidFill>
                    <a:srgbClr val="000000"/>
                  </a:solidFill>
                  <a:round/>
                  <a:headEnd/>
                  <a:tailEnd type="triangle" w="med" len="med"/>
                </a:ln>
              </p:spPr>
            </p:cxnSp>
            <p:cxnSp>
              <p:nvCxnSpPr>
                <p:cNvPr id="93227" name="AutoShape 24"/>
                <p:cNvCxnSpPr>
                  <a:cxnSpLocks noChangeShapeType="1"/>
                </p:cNvCxnSpPr>
                <p:nvPr/>
              </p:nvCxnSpPr>
              <p:spPr bwMode="auto">
                <a:xfrm flipV="1">
                  <a:off x="3410" y="1560"/>
                  <a:ext cx="0" cy="326"/>
                </a:xfrm>
                <a:prstGeom prst="straightConnector1">
                  <a:avLst/>
                </a:prstGeom>
                <a:noFill/>
                <a:ln w="9525">
                  <a:solidFill>
                    <a:srgbClr val="000000"/>
                  </a:solidFill>
                  <a:round/>
                  <a:headEnd/>
                  <a:tailEnd type="triangle" w="med" len="med"/>
                </a:ln>
              </p:spPr>
            </p:cxnSp>
            <p:cxnSp>
              <p:nvCxnSpPr>
                <p:cNvPr id="93228" name="AutoShape 25"/>
                <p:cNvCxnSpPr>
                  <a:cxnSpLocks noChangeShapeType="1"/>
                </p:cNvCxnSpPr>
                <p:nvPr/>
              </p:nvCxnSpPr>
              <p:spPr bwMode="auto">
                <a:xfrm flipH="1">
                  <a:off x="3410" y="3232"/>
                  <a:ext cx="15" cy="255"/>
                </a:xfrm>
                <a:prstGeom prst="straightConnector1">
                  <a:avLst/>
                </a:prstGeom>
                <a:noFill/>
                <a:ln w="9525">
                  <a:solidFill>
                    <a:srgbClr val="000000"/>
                  </a:solidFill>
                  <a:round/>
                  <a:headEnd/>
                  <a:tailEnd type="triangle" w="med" len="med"/>
                </a:ln>
              </p:spPr>
            </p:cxnSp>
            <p:cxnSp>
              <p:nvCxnSpPr>
                <p:cNvPr id="93229" name="AutoShape 26"/>
                <p:cNvCxnSpPr>
                  <a:cxnSpLocks noChangeShapeType="1"/>
                </p:cNvCxnSpPr>
                <p:nvPr/>
              </p:nvCxnSpPr>
              <p:spPr bwMode="auto">
                <a:xfrm flipV="1">
                  <a:off x="3129" y="1563"/>
                  <a:ext cx="677" cy="12"/>
                </a:xfrm>
                <a:prstGeom prst="straightConnector1">
                  <a:avLst/>
                </a:prstGeom>
                <a:noFill/>
                <a:ln w="9525">
                  <a:solidFill>
                    <a:srgbClr val="000000"/>
                  </a:solidFill>
                  <a:round/>
                  <a:headEnd/>
                  <a:tailEnd/>
                </a:ln>
              </p:spPr>
            </p:cxnSp>
          </p:grpSp>
          <p:cxnSp>
            <p:nvCxnSpPr>
              <p:cNvPr id="93199" name="AutoShape 27"/>
              <p:cNvCxnSpPr>
                <a:cxnSpLocks noChangeShapeType="1"/>
              </p:cNvCxnSpPr>
              <p:nvPr/>
            </p:nvCxnSpPr>
            <p:spPr bwMode="auto">
              <a:xfrm>
                <a:off x="7990" y="4623"/>
                <a:ext cx="1127" cy="13"/>
              </a:xfrm>
              <a:prstGeom prst="straightConnector1">
                <a:avLst/>
              </a:prstGeom>
              <a:noFill/>
              <a:ln w="9525">
                <a:solidFill>
                  <a:srgbClr val="000000"/>
                </a:solidFill>
                <a:round/>
                <a:headEnd/>
                <a:tailEnd/>
              </a:ln>
            </p:spPr>
          </p:cxnSp>
          <p:cxnSp>
            <p:nvCxnSpPr>
              <p:cNvPr id="93200" name="AutoShape 28"/>
              <p:cNvCxnSpPr>
                <a:cxnSpLocks noChangeShapeType="1"/>
              </p:cNvCxnSpPr>
              <p:nvPr/>
            </p:nvCxnSpPr>
            <p:spPr bwMode="auto">
              <a:xfrm>
                <a:off x="7990" y="4910"/>
                <a:ext cx="1127" cy="13"/>
              </a:xfrm>
              <a:prstGeom prst="straightConnector1">
                <a:avLst/>
              </a:prstGeom>
              <a:noFill/>
              <a:ln w="9525">
                <a:solidFill>
                  <a:srgbClr val="000000"/>
                </a:solidFill>
                <a:round/>
                <a:headEnd/>
                <a:tailEnd/>
              </a:ln>
            </p:spPr>
          </p:cxnSp>
          <p:cxnSp>
            <p:nvCxnSpPr>
              <p:cNvPr id="93201" name="AutoShape 29"/>
              <p:cNvCxnSpPr>
                <a:cxnSpLocks noChangeShapeType="1"/>
              </p:cNvCxnSpPr>
              <p:nvPr/>
            </p:nvCxnSpPr>
            <p:spPr bwMode="auto">
              <a:xfrm>
                <a:off x="7966" y="5812"/>
                <a:ext cx="1127" cy="13"/>
              </a:xfrm>
              <a:prstGeom prst="straightConnector1">
                <a:avLst/>
              </a:prstGeom>
              <a:noFill/>
              <a:ln w="9525">
                <a:solidFill>
                  <a:srgbClr val="000000"/>
                </a:solidFill>
                <a:round/>
                <a:headEnd/>
                <a:tailEnd/>
              </a:ln>
            </p:spPr>
          </p:cxnSp>
          <p:cxnSp>
            <p:nvCxnSpPr>
              <p:cNvPr id="93202" name="AutoShape 30"/>
              <p:cNvCxnSpPr>
                <a:cxnSpLocks noChangeShapeType="1"/>
              </p:cNvCxnSpPr>
              <p:nvPr/>
            </p:nvCxnSpPr>
            <p:spPr bwMode="auto">
              <a:xfrm>
                <a:off x="7990" y="5249"/>
                <a:ext cx="1127" cy="13"/>
              </a:xfrm>
              <a:prstGeom prst="straightConnector1">
                <a:avLst/>
              </a:prstGeom>
              <a:noFill/>
              <a:ln w="9525">
                <a:solidFill>
                  <a:srgbClr val="000000"/>
                </a:solidFill>
                <a:round/>
                <a:headEnd/>
                <a:tailEnd/>
              </a:ln>
            </p:spPr>
          </p:cxnSp>
          <p:cxnSp>
            <p:nvCxnSpPr>
              <p:cNvPr id="93203" name="AutoShape 31"/>
              <p:cNvCxnSpPr>
                <a:cxnSpLocks noChangeShapeType="1"/>
              </p:cNvCxnSpPr>
              <p:nvPr/>
            </p:nvCxnSpPr>
            <p:spPr bwMode="auto">
              <a:xfrm>
                <a:off x="7990" y="5549"/>
                <a:ext cx="1127" cy="13"/>
              </a:xfrm>
              <a:prstGeom prst="straightConnector1">
                <a:avLst/>
              </a:prstGeom>
              <a:noFill/>
              <a:ln w="9525">
                <a:solidFill>
                  <a:srgbClr val="000000"/>
                </a:solidFill>
                <a:round/>
                <a:headEnd/>
                <a:tailEnd/>
              </a:ln>
            </p:spPr>
          </p:cxnSp>
          <p:cxnSp>
            <p:nvCxnSpPr>
              <p:cNvPr id="93204" name="AutoShape 32"/>
              <p:cNvCxnSpPr>
                <a:cxnSpLocks noChangeShapeType="1"/>
              </p:cNvCxnSpPr>
              <p:nvPr/>
            </p:nvCxnSpPr>
            <p:spPr bwMode="auto">
              <a:xfrm>
                <a:off x="7993" y="6113"/>
                <a:ext cx="1127" cy="13"/>
              </a:xfrm>
              <a:prstGeom prst="straightConnector1">
                <a:avLst/>
              </a:prstGeom>
              <a:noFill/>
              <a:ln w="9525">
                <a:solidFill>
                  <a:srgbClr val="000000"/>
                </a:solidFill>
                <a:round/>
                <a:headEnd/>
                <a:tailEnd/>
              </a:ln>
            </p:spPr>
          </p:cxnSp>
          <p:cxnSp>
            <p:nvCxnSpPr>
              <p:cNvPr id="93205" name="AutoShape 33"/>
              <p:cNvCxnSpPr>
                <a:cxnSpLocks noChangeShapeType="1"/>
              </p:cNvCxnSpPr>
              <p:nvPr/>
            </p:nvCxnSpPr>
            <p:spPr bwMode="auto">
              <a:xfrm>
                <a:off x="7966" y="6476"/>
                <a:ext cx="1127" cy="13"/>
              </a:xfrm>
              <a:prstGeom prst="straightConnector1">
                <a:avLst/>
              </a:prstGeom>
              <a:noFill/>
              <a:ln w="9525">
                <a:solidFill>
                  <a:srgbClr val="000000"/>
                </a:solidFill>
                <a:round/>
                <a:headEnd/>
                <a:tailEnd/>
              </a:ln>
            </p:spPr>
          </p:cxnSp>
          <p:sp>
            <p:nvSpPr>
              <p:cNvPr id="93206" name="Text Box 34"/>
              <p:cNvSpPr txBox="1">
                <a:spLocks noChangeArrowheads="1"/>
              </p:cNvSpPr>
              <p:nvPr/>
            </p:nvSpPr>
            <p:spPr bwMode="auto">
              <a:xfrm>
                <a:off x="7344" y="4311"/>
                <a:ext cx="503" cy="1435"/>
              </a:xfrm>
              <a:prstGeom prst="rect">
                <a:avLst/>
              </a:prstGeom>
              <a:solidFill>
                <a:srgbClr val="FFFFFF"/>
              </a:solidFill>
              <a:ln w="9525">
                <a:solidFill>
                  <a:srgbClr val="000000"/>
                </a:solidFill>
                <a:miter lim="800000"/>
                <a:headEnd/>
                <a:tailEnd/>
              </a:ln>
            </p:spPr>
            <p:txBody>
              <a:bodyPr/>
              <a:lstStyle/>
              <a:p>
                <a:pPr algn="just"/>
                <a:r>
                  <a:rPr lang="zh-CN" altLang="en-US" sz="1600">
                    <a:solidFill>
                      <a:srgbClr val="B050A2"/>
                    </a:solidFill>
                    <a:latin typeface="Calibri" pitchFamily="34" charset="0"/>
                  </a:rPr>
                  <a:t>软件完成</a:t>
                </a:r>
              </a:p>
            </p:txBody>
          </p:sp>
          <p:cxnSp>
            <p:nvCxnSpPr>
              <p:cNvPr id="93207" name="AutoShape 35"/>
              <p:cNvCxnSpPr>
                <a:cxnSpLocks noChangeShapeType="1"/>
              </p:cNvCxnSpPr>
              <p:nvPr/>
            </p:nvCxnSpPr>
            <p:spPr bwMode="auto">
              <a:xfrm flipV="1">
                <a:off x="7289" y="6955"/>
                <a:ext cx="677" cy="12"/>
              </a:xfrm>
              <a:prstGeom prst="straightConnector1">
                <a:avLst/>
              </a:prstGeom>
              <a:noFill/>
              <a:ln w="9525">
                <a:solidFill>
                  <a:srgbClr val="000000"/>
                </a:solidFill>
                <a:round/>
                <a:headEnd/>
                <a:tailEnd/>
              </a:ln>
            </p:spPr>
          </p:cxnSp>
          <p:cxnSp>
            <p:nvCxnSpPr>
              <p:cNvPr id="93208" name="AutoShape 36"/>
              <p:cNvCxnSpPr>
                <a:cxnSpLocks noChangeShapeType="1"/>
                <a:stCxn id="93206" idx="2"/>
              </p:cNvCxnSpPr>
              <p:nvPr/>
            </p:nvCxnSpPr>
            <p:spPr bwMode="auto">
              <a:xfrm>
                <a:off x="7595" y="5746"/>
                <a:ext cx="8" cy="1159"/>
              </a:xfrm>
              <a:prstGeom prst="straightConnector1">
                <a:avLst/>
              </a:prstGeom>
              <a:noFill/>
              <a:ln w="9525">
                <a:solidFill>
                  <a:srgbClr val="000000"/>
                </a:solidFill>
                <a:round/>
                <a:headEnd/>
                <a:tailEnd type="triangle" w="med" len="med"/>
              </a:ln>
            </p:spPr>
          </p:cxnSp>
        </p:gr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630238"/>
            <a:ext cx="8134350" cy="1143000"/>
          </a:xfrm>
        </p:spPr>
        <p:txBody>
          <a:bodyPr/>
          <a:lstStyle/>
          <a:p>
            <a:pPr eaLnBrk="1" hangingPunct="1"/>
            <a:r>
              <a:rPr lang="zh-CN" altLang="en-US" sz="4000" smtClean="0">
                <a:solidFill>
                  <a:srgbClr val="FF0000"/>
                </a:solidFill>
                <a:latin typeface="仿宋_GB2312" pitchFamily="49" charset="-122"/>
                <a:ea typeface="仿宋_GB2312" pitchFamily="49" charset="-122"/>
              </a:rPr>
              <a:t>服务用户观点</a:t>
            </a:r>
            <a:r>
              <a:rPr lang="en-US" altLang="zh-CN" sz="4000" smtClean="0">
                <a:solidFill>
                  <a:srgbClr val="FF0000"/>
                </a:solidFill>
                <a:latin typeface="仿宋_GB2312" pitchFamily="49" charset="-122"/>
                <a:ea typeface="仿宋_GB2312" pitchFamily="49" charset="-122"/>
              </a:rPr>
              <a:t>(7)</a:t>
            </a:r>
            <a:br>
              <a:rPr lang="en-US" altLang="zh-CN" sz="4000" smtClean="0">
                <a:solidFill>
                  <a:srgbClr val="FF0000"/>
                </a:solidFill>
                <a:latin typeface="仿宋_GB2312" pitchFamily="49" charset="-122"/>
                <a:ea typeface="仿宋_GB2312" pitchFamily="49" charset="-122"/>
              </a:rPr>
            </a:br>
            <a:r>
              <a:rPr lang="zh-CN" altLang="en-US" sz="3200" smtClean="0">
                <a:solidFill>
                  <a:srgbClr val="FF3300"/>
                </a:solidFill>
              </a:rPr>
              <a:t>应用程序、库函数、系统调用的调用关系链</a:t>
            </a:r>
            <a:br>
              <a:rPr lang="zh-CN" altLang="en-US" sz="3200" smtClean="0">
                <a:solidFill>
                  <a:srgbClr val="FF3300"/>
                </a:solidFill>
              </a:rPr>
            </a:br>
            <a:endParaRPr lang="zh-CN" altLang="en-US" sz="3200" smtClean="0">
              <a:solidFill>
                <a:srgbClr val="FF3300"/>
              </a:solidFill>
            </a:endParaRPr>
          </a:p>
        </p:txBody>
      </p:sp>
      <p:grpSp>
        <p:nvGrpSpPr>
          <p:cNvPr id="94211" name="Group 40"/>
          <p:cNvGrpSpPr>
            <a:grpSpLocks/>
          </p:cNvGrpSpPr>
          <p:nvPr/>
        </p:nvGrpSpPr>
        <p:grpSpPr bwMode="auto">
          <a:xfrm>
            <a:off x="395288" y="1847850"/>
            <a:ext cx="8153400" cy="4244975"/>
            <a:chOff x="249" y="1026"/>
            <a:chExt cx="5136" cy="2674"/>
          </a:xfrm>
        </p:grpSpPr>
        <p:sp>
          <p:nvSpPr>
            <p:cNvPr id="445463" name="Text Box 23"/>
            <p:cNvSpPr txBox="1">
              <a:spLocks noChangeArrowheads="1"/>
            </p:cNvSpPr>
            <p:nvPr/>
          </p:nvSpPr>
          <p:spPr bwMode="auto">
            <a:xfrm>
              <a:off x="2184" y="1026"/>
              <a:ext cx="1660" cy="309"/>
            </a:xfrm>
            <a:prstGeom prst="rect">
              <a:avLst/>
            </a:prstGeom>
            <a:solidFill>
              <a:srgbClr val="FFCC99"/>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zh-CN" altLang="en-US">
                  <a:ea typeface="宋体" pitchFamily="2" charset="-122"/>
                </a:rPr>
                <a:t>调</a:t>
              </a:r>
              <a:r>
                <a:rPr lang="zh-CN" altLang="en-US">
                  <a:solidFill>
                    <a:srgbClr val="000000"/>
                  </a:solidFill>
                  <a:ea typeface="宋体" pitchFamily="2" charset="-122"/>
                </a:rPr>
                <a:t>用</a:t>
              </a:r>
              <a:r>
                <a:rPr lang="en-US" altLang="zh-CN">
                  <a:solidFill>
                    <a:srgbClr val="000000"/>
                  </a:solidFill>
                  <a:ea typeface="宋体" pitchFamily="2" charset="-122"/>
                </a:rPr>
                <a:t>fprintf( )</a:t>
              </a:r>
              <a:endParaRPr lang="en-US" altLang="zh-CN">
                <a:ea typeface="宋体" pitchFamily="2" charset="-122"/>
              </a:endParaRPr>
            </a:p>
          </p:txBody>
        </p:sp>
        <p:sp>
          <p:nvSpPr>
            <p:cNvPr id="94213" name="Text Box 24"/>
            <p:cNvSpPr txBox="1">
              <a:spLocks noChangeArrowheads="1"/>
            </p:cNvSpPr>
            <p:nvPr/>
          </p:nvSpPr>
          <p:spPr bwMode="auto">
            <a:xfrm>
              <a:off x="1111" y="1129"/>
              <a:ext cx="771" cy="308"/>
            </a:xfrm>
            <a:prstGeom prst="rect">
              <a:avLst/>
            </a:prstGeom>
            <a:solidFill>
              <a:schemeClr val="accent1"/>
            </a:solidFill>
            <a:ln w="9525">
              <a:noFill/>
              <a:miter lim="800000"/>
              <a:headEnd/>
              <a:tailEnd/>
            </a:ln>
          </p:spPr>
          <p:txBody>
            <a:bodyPr/>
            <a:lstStyle/>
            <a:p>
              <a:pPr algn="just"/>
              <a:r>
                <a:rPr lang="zh-CN" altLang="en-US">
                  <a:ea typeface="宋体" pitchFamily="2" charset="-122"/>
                </a:rPr>
                <a:t>应用程序</a:t>
              </a:r>
            </a:p>
          </p:txBody>
        </p:sp>
        <p:sp>
          <p:nvSpPr>
            <p:cNvPr id="94214" name="Text Box 25"/>
            <p:cNvSpPr txBox="1">
              <a:spLocks noChangeArrowheads="1"/>
            </p:cNvSpPr>
            <p:nvPr/>
          </p:nvSpPr>
          <p:spPr bwMode="auto">
            <a:xfrm>
              <a:off x="1020" y="2260"/>
              <a:ext cx="817" cy="309"/>
            </a:xfrm>
            <a:prstGeom prst="rect">
              <a:avLst/>
            </a:prstGeom>
            <a:solidFill>
              <a:schemeClr val="accent1"/>
            </a:solidFill>
            <a:ln w="9525">
              <a:noFill/>
              <a:miter lim="800000"/>
              <a:headEnd/>
              <a:tailEnd/>
            </a:ln>
          </p:spPr>
          <p:txBody>
            <a:bodyPr/>
            <a:lstStyle/>
            <a:p>
              <a:pPr algn="just"/>
              <a:r>
                <a:rPr lang="en-US" altLang="zh-CN">
                  <a:ea typeface="宋体" pitchFamily="2" charset="-122"/>
                </a:rPr>
                <a:t>C</a:t>
              </a:r>
              <a:r>
                <a:rPr lang="zh-CN" altLang="en-US">
                  <a:ea typeface="宋体" pitchFamily="2" charset="-122"/>
                </a:rPr>
                <a:t>函数库</a:t>
              </a:r>
            </a:p>
          </p:txBody>
        </p:sp>
        <p:sp>
          <p:nvSpPr>
            <p:cNvPr id="94215" name="Text Box 26"/>
            <p:cNvSpPr txBox="1">
              <a:spLocks noChangeArrowheads="1"/>
            </p:cNvSpPr>
            <p:nvPr/>
          </p:nvSpPr>
          <p:spPr bwMode="auto">
            <a:xfrm>
              <a:off x="1020" y="3186"/>
              <a:ext cx="499" cy="308"/>
            </a:xfrm>
            <a:prstGeom prst="rect">
              <a:avLst/>
            </a:prstGeom>
            <a:solidFill>
              <a:schemeClr val="accent1"/>
            </a:solidFill>
            <a:ln w="9525">
              <a:noFill/>
              <a:miter lim="800000"/>
              <a:headEnd/>
              <a:tailEnd/>
            </a:ln>
          </p:spPr>
          <p:txBody>
            <a:bodyPr/>
            <a:lstStyle/>
            <a:p>
              <a:pPr algn="just"/>
              <a:r>
                <a:rPr lang="zh-CN" altLang="en-US">
                  <a:ea typeface="宋体" pitchFamily="2" charset="-122"/>
                </a:rPr>
                <a:t>内核</a:t>
              </a:r>
            </a:p>
          </p:txBody>
        </p:sp>
        <p:sp>
          <p:nvSpPr>
            <p:cNvPr id="94216" name="Line 27"/>
            <p:cNvSpPr>
              <a:spLocks noChangeShapeType="1"/>
            </p:cNvSpPr>
            <p:nvPr/>
          </p:nvSpPr>
          <p:spPr bwMode="auto">
            <a:xfrm>
              <a:off x="249" y="2876"/>
              <a:ext cx="5136" cy="1"/>
            </a:xfrm>
            <a:prstGeom prst="line">
              <a:avLst/>
            </a:prstGeom>
            <a:noFill/>
            <a:ln w="9525">
              <a:solidFill>
                <a:srgbClr val="000000"/>
              </a:solidFill>
              <a:round/>
              <a:headEnd/>
              <a:tailEnd/>
            </a:ln>
          </p:spPr>
          <p:txBody>
            <a:bodyPr/>
            <a:lstStyle/>
            <a:p>
              <a:endParaRPr lang="zh-CN" altLang="en-US"/>
            </a:p>
          </p:txBody>
        </p:sp>
        <p:sp>
          <p:nvSpPr>
            <p:cNvPr id="445468" name="AutoShape 28"/>
            <p:cNvSpPr>
              <a:spLocks noChangeArrowheads="1"/>
            </p:cNvSpPr>
            <p:nvPr/>
          </p:nvSpPr>
          <p:spPr bwMode="auto">
            <a:xfrm>
              <a:off x="1961" y="1437"/>
              <a:ext cx="1843" cy="1337"/>
            </a:xfrm>
            <a:prstGeom prst="can">
              <a:avLst>
                <a:gd name="adj" fmla="val 25000"/>
              </a:avLst>
            </a:prstGeom>
            <a:solidFill>
              <a:srgbClr val="FFCC99"/>
            </a:solidFill>
            <a:ln w="9525">
              <a:solidFill>
                <a:srgbClr val="000000"/>
              </a:solidFill>
              <a:round/>
              <a:headEnd/>
              <a:tailEnd/>
            </a:ln>
            <a:effectLst>
              <a:outerShdw dist="107763" dir="18900000" algn="ctr" rotWithShape="0">
                <a:srgbClr val="808080"/>
              </a:outerShdw>
            </a:effectLst>
          </p:spPr>
          <p:txBody>
            <a:bodyPr/>
            <a:lstStyle/>
            <a:p>
              <a:pPr>
                <a:defRPr/>
              </a:pPr>
              <a:endParaRPr lang="zh-CN" altLang="en-US"/>
            </a:p>
          </p:txBody>
        </p:sp>
        <p:sp>
          <p:nvSpPr>
            <p:cNvPr id="445469" name="Text Box 29"/>
            <p:cNvSpPr txBox="1">
              <a:spLocks noChangeArrowheads="1"/>
            </p:cNvSpPr>
            <p:nvPr/>
          </p:nvSpPr>
          <p:spPr bwMode="auto">
            <a:xfrm>
              <a:off x="1619" y="2980"/>
              <a:ext cx="2225" cy="308"/>
            </a:xfrm>
            <a:prstGeom prst="rect">
              <a:avLst/>
            </a:prstGeom>
            <a:solidFill>
              <a:srgbClr val="FFCC99"/>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en-US" altLang="zh-CN">
                  <a:ea typeface="宋体" pitchFamily="2" charset="-122"/>
                </a:rPr>
                <a:t>           </a:t>
              </a:r>
              <a:r>
                <a:rPr lang="zh-CN" altLang="en-US">
                  <a:ea typeface="宋体" pitchFamily="2" charset="-122"/>
                </a:rPr>
                <a:t>系统调用处理程序</a:t>
              </a:r>
            </a:p>
          </p:txBody>
        </p:sp>
        <p:sp>
          <p:nvSpPr>
            <p:cNvPr id="94219" name="Text Box 30"/>
            <p:cNvSpPr txBox="1">
              <a:spLocks noChangeArrowheads="1"/>
            </p:cNvSpPr>
            <p:nvPr/>
          </p:nvSpPr>
          <p:spPr bwMode="auto">
            <a:xfrm>
              <a:off x="2013" y="1849"/>
              <a:ext cx="1660" cy="822"/>
            </a:xfrm>
            <a:prstGeom prst="rect">
              <a:avLst/>
            </a:prstGeom>
            <a:solidFill>
              <a:srgbClr val="FFCC99"/>
            </a:solidFill>
            <a:ln w="9525">
              <a:noFill/>
              <a:miter lim="800000"/>
              <a:headEnd/>
              <a:tailEnd/>
            </a:ln>
          </p:spPr>
          <p:txBody>
            <a:bodyPr/>
            <a:lstStyle/>
            <a:p>
              <a:pPr algn="just"/>
              <a:r>
                <a:rPr lang="en-US" altLang="zh-CN">
                  <a:ea typeface="宋体" pitchFamily="2" charset="-122"/>
                </a:rPr>
                <a:t>C</a:t>
              </a:r>
              <a:r>
                <a:rPr lang="zh-CN" altLang="en-US">
                  <a:ea typeface="宋体" pitchFamily="2" charset="-122"/>
                </a:rPr>
                <a:t>库中的</a:t>
              </a:r>
              <a:r>
                <a:rPr lang="en-US" altLang="zh-CN">
                  <a:ea typeface="宋体" pitchFamily="2" charset="-122"/>
                </a:rPr>
                <a:t>fprintf( )</a:t>
              </a:r>
            </a:p>
            <a:p>
              <a:pPr algn="just"/>
              <a:r>
                <a:rPr lang="zh-CN" altLang="en-US">
                  <a:ea typeface="宋体" pitchFamily="2" charset="-122"/>
                </a:rPr>
                <a:t>封装程序</a:t>
              </a:r>
            </a:p>
            <a:p>
              <a:endParaRPr lang="en-US" altLang="zh-CN">
                <a:ea typeface="宋体" pitchFamily="2" charset="-122"/>
              </a:endParaRPr>
            </a:p>
          </p:txBody>
        </p:sp>
        <p:sp>
          <p:nvSpPr>
            <p:cNvPr id="94220" name="Text Box 31"/>
            <p:cNvSpPr txBox="1">
              <a:spLocks noChangeArrowheads="1"/>
            </p:cNvSpPr>
            <p:nvPr/>
          </p:nvSpPr>
          <p:spPr bwMode="auto">
            <a:xfrm>
              <a:off x="4649" y="2466"/>
              <a:ext cx="736" cy="308"/>
            </a:xfrm>
            <a:prstGeom prst="rect">
              <a:avLst/>
            </a:prstGeom>
            <a:solidFill>
              <a:schemeClr val="accent1"/>
            </a:solidFill>
            <a:ln w="9525">
              <a:noFill/>
              <a:miter lim="800000"/>
              <a:headEnd/>
              <a:tailEnd/>
            </a:ln>
          </p:spPr>
          <p:txBody>
            <a:bodyPr/>
            <a:lstStyle/>
            <a:p>
              <a:pPr algn="just"/>
              <a:r>
                <a:rPr lang="zh-CN" altLang="en-US">
                  <a:ea typeface="宋体" pitchFamily="2" charset="-122"/>
                </a:rPr>
                <a:t>用户态</a:t>
              </a:r>
            </a:p>
          </p:txBody>
        </p:sp>
        <p:sp>
          <p:nvSpPr>
            <p:cNvPr id="94221" name="Text Box 32"/>
            <p:cNvSpPr txBox="1">
              <a:spLocks noChangeArrowheads="1"/>
            </p:cNvSpPr>
            <p:nvPr/>
          </p:nvSpPr>
          <p:spPr bwMode="auto">
            <a:xfrm>
              <a:off x="4694" y="2980"/>
              <a:ext cx="691" cy="308"/>
            </a:xfrm>
            <a:prstGeom prst="rect">
              <a:avLst/>
            </a:prstGeom>
            <a:solidFill>
              <a:schemeClr val="accent1"/>
            </a:solidFill>
            <a:ln w="9525">
              <a:noFill/>
              <a:miter lim="800000"/>
              <a:headEnd/>
              <a:tailEnd/>
            </a:ln>
          </p:spPr>
          <p:txBody>
            <a:bodyPr/>
            <a:lstStyle/>
            <a:p>
              <a:pPr algn="just"/>
              <a:r>
                <a:rPr lang="zh-CN" altLang="en-US">
                  <a:solidFill>
                    <a:srgbClr val="008000"/>
                  </a:solidFill>
                  <a:ea typeface="宋体" pitchFamily="2" charset="-122"/>
                </a:rPr>
                <a:t>核心态</a:t>
              </a:r>
            </a:p>
          </p:txBody>
        </p:sp>
        <p:sp>
          <p:nvSpPr>
            <p:cNvPr id="94222" name="AutoShape 33"/>
            <p:cNvSpPr>
              <a:spLocks noChangeArrowheads="1"/>
            </p:cNvSpPr>
            <p:nvPr/>
          </p:nvSpPr>
          <p:spPr bwMode="auto">
            <a:xfrm>
              <a:off x="3844" y="1026"/>
              <a:ext cx="342" cy="926"/>
            </a:xfrm>
            <a:prstGeom prst="curvedLeftArrow">
              <a:avLst>
                <a:gd name="adj1" fmla="val 76440"/>
                <a:gd name="adj2" fmla="val 130592"/>
                <a:gd name="adj3" fmla="val 33333"/>
              </a:avLst>
            </a:prstGeom>
            <a:solidFill>
              <a:schemeClr val="accent1"/>
            </a:solidFill>
            <a:ln w="9525">
              <a:solidFill>
                <a:srgbClr val="000000"/>
              </a:solidFill>
              <a:miter lim="800000"/>
              <a:headEnd/>
              <a:tailEnd/>
            </a:ln>
          </p:spPr>
          <p:txBody>
            <a:bodyPr/>
            <a:lstStyle/>
            <a:p>
              <a:endParaRPr lang="zh-CN" altLang="en-US"/>
            </a:p>
          </p:txBody>
        </p:sp>
        <p:sp>
          <p:nvSpPr>
            <p:cNvPr id="94223" name="AutoShape 34"/>
            <p:cNvSpPr>
              <a:spLocks noChangeArrowheads="1"/>
            </p:cNvSpPr>
            <p:nvPr/>
          </p:nvSpPr>
          <p:spPr bwMode="auto">
            <a:xfrm>
              <a:off x="3844" y="1849"/>
              <a:ext cx="171" cy="617"/>
            </a:xfrm>
            <a:prstGeom prst="curvedLeftArrow">
              <a:avLst>
                <a:gd name="adj1" fmla="val 72164"/>
                <a:gd name="adj2" fmla="val 144327"/>
                <a:gd name="adj3" fmla="val 33333"/>
              </a:avLst>
            </a:prstGeom>
            <a:solidFill>
              <a:schemeClr val="accent1"/>
            </a:solidFill>
            <a:ln w="9525">
              <a:solidFill>
                <a:srgbClr val="000000"/>
              </a:solidFill>
              <a:miter lim="800000"/>
              <a:headEnd/>
              <a:tailEnd/>
            </a:ln>
          </p:spPr>
          <p:txBody>
            <a:bodyPr/>
            <a:lstStyle/>
            <a:p>
              <a:endParaRPr lang="zh-CN" altLang="en-US"/>
            </a:p>
          </p:txBody>
        </p:sp>
        <p:sp>
          <p:nvSpPr>
            <p:cNvPr id="94224" name="AutoShape 35"/>
            <p:cNvSpPr>
              <a:spLocks noChangeArrowheads="1"/>
            </p:cNvSpPr>
            <p:nvPr/>
          </p:nvSpPr>
          <p:spPr bwMode="auto">
            <a:xfrm>
              <a:off x="3844" y="2466"/>
              <a:ext cx="171" cy="720"/>
            </a:xfrm>
            <a:prstGeom prst="curvedLeftArrow">
              <a:avLst>
                <a:gd name="adj1" fmla="val 84211"/>
                <a:gd name="adj2" fmla="val 168421"/>
                <a:gd name="adj3" fmla="val 33333"/>
              </a:avLst>
            </a:prstGeom>
            <a:solidFill>
              <a:schemeClr val="accent1"/>
            </a:solidFill>
            <a:ln w="9525">
              <a:solidFill>
                <a:srgbClr val="000000"/>
              </a:solidFill>
              <a:miter lim="800000"/>
              <a:headEnd/>
              <a:tailEnd/>
            </a:ln>
          </p:spPr>
          <p:txBody>
            <a:bodyPr/>
            <a:lstStyle/>
            <a:p>
              <a:endParaRPr lang="zh-CN" altLang="en-US"/>
            </a:p>
          </p:txBody>
        </p:sp>
        <p:sp>
          <p:nvSpPr>
            <p:cNvPr id="445477" name="Text Box 37"/>
            <p:cNvSpPr txBox="1">
              <a:spLocks noChangeArrowheads="1"/>
            </p:cNvSpPr>
            <p:nvPr/>
          </p:nvSpPr>
          <p:spPr bwMode="auto">
            <a:xfrm>
              <a:off x="1619" y="3391"/>
              <a:ext cx="2212" cy="309"/>
            </a:xfrm>
            <a:prstGeom prst="rect">
              <a:avLst/>
            </a:prstGeom>
            <a:solidFill>
              <a:srgbClr val="FFCC99"/>
            </a:solidFill>
            <a:ln w="9525">
              <a:solidFill>
                <a:srgbClr val="000000"/>
              </a:solidFill>
              <a:miter lim="800000"/>
              <a:headEnd/>
              <a:tailEnd/>
            </a:ln>
            <a:effectLst>
              <a:outerShdw dist="107763" dir="18900000" algn="ctr" rotWithShape="0">
                <a:srgbClr val="808080"/>
              </a:outerShdw>
            </a:effectLst>
          </p:spPr>
          <p:txBody>
            <a:bodyPr/>
            <a:lstStyle/>
            <a:p>
              <a:pPr algn="just">
                <a:defRPr/>
              </a:pPr>
              <a:r>
                <a:rPr lang="en-US" altLang="zh-CN">
                  <a:ea typeface="宋体" pitchFamily="2" charset="-122"/>
                </a:rPr>
                <a:t>           sys_write( )</a:t>
              </a:r>
              <a:r>
                <a:rPr lang="zh-CN" altLang="en-US">
                  <a:ea typeface="宋体" pitchFamily="2" charset="-122"/>
                </a:rPr>
                <a:t>内核函数</a:t>
              </a:r>
            </a:p>
          </p:txBody>
        </p:sp>
        <p:sp>
          <p:nvSpPr>
            <p:cNvPr id="94226" name="AutoShape 38"/>
            <p:cNvSpPr>
              <a:spLocks noChangeArrowheads="1"/>
            </p:cNvSpPr>
            <p:nvPr/>
          </p:nvSpPr>
          <p:spPr bwMode="auto">
            <a:xfrm>
              <a:off x="3817" y="3186"/>
              <a:ext cx="369" cy="514"/>
            </a:xfrm>
            <a:prstGeom prst="curvedLeftArrow">
              <a:avLst>
                <a:gd name="adj1" fmla="val 27859"/>
                <a:gd name="adj2" fmla="val 55718"/>
                <a:gd name="adj3" fmla="val 33333"/>
              </a:avLst>
            </a:prstGeom>
            <a:solidFill>
              <a:schemeClr val="accent1"/>
            </a:solidFill>
            <a:ln w="9525">
              <a:solidFill>
                <a:srgbClr val="000000"/>
              </a:solidFill>
              <a:miter lim="800000"/>
              <a:headEnd/>
              <a:tailEnd/>
            </a:ln>
          </p:spPr>
          <p:txBody>
            <a:bodyPr/>
            <a:lstStyle/>
            <a:p>
              <a:endParaRPr lang="zh-CN" altLang="en-US"/>
            </a:p>
          </p:txBody>
        </p:sp>
      </p:grpSp>
    </p:spTree>
  </p:cSld>
  <p:clrMapOvr>
    <a:masterClrMapping/>
  </p:clrMapOvr>
  <p:transition>
    <p:check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16013" y="404813"/>
            <a:ext cx="6705600" cy="990600"/>
          </a:xfrm>
        </p:spPr>
        <p:txBody>
          <a:bodyPr/>
          <a:lstStyle/>
          <a:p>
            <a:pPr eaLnBrk="1" hangingPunct="1"/>
            <a:r>
              <a:rPr lang="zh-CN" altLang="en-US" sz="4000" smtClean="0">
                <a:solidFill>
                  <a:srgbClr val="FF0000"/>
                </a:solidFill>
                <a:latin typeface="仿宋_GB2312" pitchFamily="49" charset="-122"/>
                <a:ea typeface="仿宋_GB2312" pitchFamily="49" charset="-122"/>
              </a:rPr>
              <a:t>服务用户观点</a:t>
            </a:r>
            <a:r>
              <a:rPr lang="en-US" altLang="zh-CN" sz="4000" smtClean="0">
                <a:solidFill>
                  <a:srgbClr val="FF0000"/>
                </a:solidFill>
                <a:latin typeface="仿宋_GB2312" pitchFamily="49" charset="-122"/>
                <a:ea typeface="仿宋_GB2312" pitchFamily="49" charset="-122"/>
              </a:rPr>
              <a:t>(8)</a:t>
            </a:r>
            <a:r>
              <a:rPr lang="en-US" altLang="zh-CN" sz="3600" smtClean="0">
                <a:ea typeface="华文新魏" pitchFamily="2" charset="-122"/>
              </a:rPr>
              <a:t> </a:t>
            </a:r>
            <a:br>
              <a:rPr lang="en-US" altLang="zh-CN" sz="3600" smtClean="0">
                <a:ea typeface="华文新魏" pitchFamily="2" charset="-122"/>
              </a:rPr>
            </a:br>
            <a:r>
              <a:rPr lang="zh-CN" altLang="en-US" sz="3600" smtClean="0">
                <a:solidFill>
                  <a:srgbClr val="FF3300"/>
                </a:solidFill>
                <a:ea typeface="仿宋_GB2312" pitchFamily="49" charset="-122"/>
              </a:rPr>
              <a:t>系统调用的处理过程</a:t>
            </a:r>
            <a:r>
              <a:rPr lang="zh-CN" altLang="en-US" sz="3600" smtClean="0">
                <a:solidFill>
                  <a:srgbClr val="660066"/>
                </a:solidFill>
                <a:ea typeface="仿宋_GB2312" pitchFamily="49" charset="-122"/>
              </a:rPr>
              <a:t/>
            </a:r>
            <a:br>
              <a:rPr lang="zh-CN" altLang="en-US" sz="3600" smtClean="0">
                <a:solidFill>
                  <a:srgbClr val="660066"/>
                </a:solidFill>
                <a:ea typeface="仿宋_GB2312" pitchFamily="49" charset="-122"/>
              </a:rPr>
            </a:br>
            <a:endParaRPr lang="zh-CN" altLang="en-US" sz="3600" smtClean="0">
              <a:solidFill>
                <a:srgbClr val="660066"/>
              </a:solidFill>
              <a:ea typeface="仿宋_GB2312" pitchFamily="49" charset="-122"/>
            </a:endParaRPr>
          </a:p>
        </p:txBody>
      </p:sp>
      <p:sp>
        <p:nvSpPr>
          <p:cNvPr id="95235" name="Rectangle 3"/>
          <p:cNvSpPr>
            <a:spLocks noGrp="1" noChangeArrowheads="1"/>
          </p:cNvSpPr>
          <p:nvPr>
            <p:ph type="body" idx="1"/>
          </p:nvPr>
        </p:nvSpPr>
        <p:spPr>
          <a:xfrm>
            <a:off x="533400" y="1447800"/>
            <a:ext cx="7772400" cy="4724400"/>
          </a:xfrm>
        </p:spPr>
        <p:txBody>
          <a:bodyPr/>
          <a:lstStyle/>
          <a:p>
            <a:pPr eaLnBrk="1" hangingPunct="1">
              <a:buFontTx/>
              <a:buNone/>
            </a:pPr>
            <a:r>
              <a:rPr lang="en-US" altLang="zh-CN" smtClean="0"/>
              <a:t> </a:t>
            </a:r>
          </a:p>
          <a:p>
            <a:pPr eaLnBrk="1" hangingPunct="1">
              <a:buFontTx/>
              <a:buNone/>
            </a:pPr>
            <a:endParaRPr lang="en-US" altLang="zh-CN" smtClean="0"/>
          </a:p>
        </p:txBody>
      </p:sp>
      <p:sp>
        <p:nvSpPr>
          <p:cNvPr id="95236" name="Text Box 4"/>
          <p:cNvSpPr txBox="1">
            <a:spLocks noChangeArrowheads="1"/>
          </p:cNvSpPr>
          <p:nvPr/>
        </p:nvSpPr>
        <p:spPr bwMode="auto">
          <a:xfrm>
            <a:off x="611188" y="2997200"/>
            <a:ext cx="1422400" cy="2643188"/>
          </a:xfrm>
          <a:prstGeom prst="rect">
            <a:avLst/>
          </a:prstGeom>
          <a:solidFill>
            <a:srgbClr val="FFCC00"/>
          </a:solidFill>
          <a:ln w="9525">
            <a:solidFill>
              <a:srgbClr val="000000"/>
            </a:solidFill>
            <a:miter lim="800000"/>
            <a:headEnd/>
            <a:tailEnd/>
          </a:ln>
        </p:spPr>
        <p:txBody>
          <a:bodyPr tIns="226800"/>
          <a:lstStyle/>
          <a:p>
            <a:pPr algn="ctr" eaLnBrk="0" hangingPunct="0"/>
            <a:endParaRPr kumimoji="0" lang="en-US" altLang="zh-CN" sz="900" dirty="0">
              <a:solidFill>
                <a:srgbClr val="0000FF"/>
              </a:solidFill>
              <a:latin typeface="华文新魏" pitchFamily="2" charset="-122"/>
              <a:ea typeface="华文新魏" pitchFamily="2" charset="-122"/>
            </a:endParaRPr>
          </a:p>
          <a:p>
            <a:pPr algn="ctr" eaLnBrk="0" hangingPunct="0"/>
            <a:endParaRPr kumimoji="0" lang="en-US" altLang="zh-CN" sz="1600" dirty="0" smtClean="0">
              <a:solidFill>
                <a:srgbClr val="0000FF"/>
              </a:solidFill>
              <a:latin typeface="华文新魏" pitchFamily="2" charset="-122"/>
              <a:ea typeface="华文新魏" pitchFamily="2" charset="-122"/>
            </a:endParaRPr>
          </a:p>
          <a:p>
            <a:pPr algn="ctr" eaLnBrk="0" hangingPunct="0"/>
            <a:endParaRPr kumimoji="0" lang="en-US" altLang="zh-CN" sz="1600" dirty="0" smtClean="0">
              <a:solidFill>
                <a:srgbClr val="0000FF"/>
              </a:solidFill>
              <a:latin typeface="华文新魏" pitchFamily="2" charset="-122"/>
              <a:ea typeface="华文新魏" pitchFamily="2" charset="-122"/>
            </a:endParaRPr>
          </a:p>
          <a:p>
            <a:pPr algn="ctr" eaLnBrk="0" hangingPunct="0"/>
            <a:endParaRPr kumimoji="0" lang="en-US" altLang="zh-CN" sz="1600" dirty="0" smtClean="0">
              <a:solidFill>
                <a:srgbClr val="0000FF"/>
              </a:solidFill>
              <a:latin typeface="华文新魏" pitchFamily="2" charset="-122"/>
              <a:ea typeface="华文新魏" pitchFamily="2" charset="-122"/>
            </a:endParaRPr>
          </a:p>
          <a:p>
            <a:pPr algn="ctr" eaLnBrk="0" hangingPunct="0"/>
            <a:r>
              <a:rPr kumimoji="0" lang="en-US" altLang="zh-CN" sz="1600" dirty="0" smtClean="0">
                <a:solidFill>
                  <a:srgbClr val="0000FF"/>
                </a:solidFill>
                <a:latin typeface="华文新魏" pitchFamily="2" charset="-122"/>
                <a:ea typeface="华文新魏" pitchFamily="2" charset="-122"/>
              </a:rPr>
              <a:t>System </a:t>
            </a:r>
            <a:r>
              <a:rPr kumimoji="0" lang="en-US" altLang="zh-CN" sz="1600" dirty="0">
                <a:solidFill>
                  <a:srgbClr val="0000FF"/>
                </a:solidFill>
                <a:latin typeface="华文新魏" pitchFamily="2" charset="-122"/>
                <a:ea typeface="华文新魏" pitchFamily="2" charset="-122"/>
              </a:rPr>
              <a:t>Call</a:t>
            </a:r>
          </a:p>
        </p:txBody>
      </p:sp>
      <p:sp>
        <p:nvSpPr>
          <p:cNvPr id="95237" name="Text Box 5"/>
          <p:cNvSpPr txBox="1">
            <a:spLocks noChangeArrowheads="1"/>
          </p:cNvSpPr>
          <p:nvPr/>
        </p:nvSpPr>
        <p:spPr bwMode="auto">
          <a:xfrm>
            <a:off x="962025" y="2493963"/>
            <a:ext cx="889000" cy="479425"/>
          </a:xfrm>
          <a:prstGeom prst="rect">
            <a:avLst/>
          </a:prstGeom>
          <a:noFill/>
          <a:ln w="9525">
            <a:noFill/>
            <a:miter lim="800000"/>
            <a:headEnd/>
            <a:tailEnd/>
          </a:ln>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用户程序</a:t>
            </a:r>
          </a:p>
        </p:txBody>
      </p:sp>
      <p:grpSp>
        <p:nvGrpSpPr>
          <p:cNvPr id="95238" name="Group 41"/>
          <p:cNvGrpSpPr>
            <a:grpSpLocks/>
          </p:cNvGrpSpPr>
          <p:nvPr/>
        </p:nvGrpSpPr>
        <p:grpSpPr bwMode="auto">
          <a:xfrm>
            <a:off x="6477000" y="1700213"/>
            <a:ext cx="1422400" cy="4084637"/>
            <a:chOff x="4080" y="1117"/>
            <a:chExt cx="896" cy="2573"/>
          </a:xfrm>
        </p:grpSpPr>
        <p:sp>
          <p:nvSpPr>
            <p:cNvPr id="95262" name="Text Box 7"/>
            <p:cNvSpPr txBox="1">
              <a:spLocks noChangeArrowheads="1"/>
            </p:cNvSpPr>
            <p:nvPr/>
          </p:nvSpPr>
          <p:spPr bwMode="auto">
            <a:xfrm>
              <a:off x="4192" y="1268"/>
              <a:ext cx="224" cy="303"/>
            </a:xfrm>
            <a:prstGeom prst="rect">
              <a:avLst/>
            </a:prstGeom>
            <a:noFill/>
            <a:ln w="9525">
              <a:noFill/>
              <a:miter lim="800000"/>
              <a:headEnd/>
              <a:tailEnd/>
            </a:ln>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95263"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dirty="0" smtClean="0">
                  <a:solidFill>
                    <a:srgbClr val="0000FF"/>
                  </a:solidFill>
                  <a:latin typeface="华文新魏" pitchFamily="2" charset="-122"/>
                  <a:ea typeface="华文新魏" pitchFamily="2" charset="-122"/>
                </a:rPr>
                <a:t>ROU</a:t>
              </a:r>
              <a:r>
                <a:rPr kumimoji="0" lang="en-US" altLang="zh-CN" sz="1400" baseline="-25000" dirty="0" smtClean="0">
                  <a:solidFill>
                    <a:srgbClr val="0000FF"/>
                  </a:solidFill>
                  <a:latin typeface="华文新魏" pitchFamily="2" charset="-122"/>
                  <a:ea typeface="华文新魏" pitchFamily="2" charset="-122"/>
                </a:rPr>
                <a:t>0</a:t>
              </a:r>
              <a:endParaRPr kumimoji="0" lang="en-US" altLang="zh-CN" sz="1400" dirty="0">
                <a:solidFill>
                  <a:srgbClr val="0000FF"/>
                </a:solidFill>
                <a:latin typeface="华文新魏" pitchFamily="2" charset="-122"/>
                <a:ea typeface="华文新魏" pitchFamily="2" charset="-122"/>
              </a:endParaRPr>
            </a:p>
          </p:txBody>
        </p:sp>
        <p:sp>
          <p:nvSpPr>
            <p:cNvPr id="95264"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dirty="0" smtClean="0">
                  <a:solidFill>
                    <a:srgbClr val="0000FF"/>
                  </a:solidFill>
                  <a:latin typeface="华文新魏" pitchFamily="2" charset="-122"/>
                  <a:ea typeface="华文新魏" pitchFamily="2" charset="-122"/>
                </a:rPr>
                <a:t>ROU</a:t>
              </a:r>
              <a:r>
                <a:rPr kumimoji="0" lang="en-US" altLang="zh-CN" sz="1400" baseline="-25000" dirty="0" smtClean="0">
                  <a:solidFill>
                    <a:srgbClr val="0000FF"/>
                  </a:solidFill>
                  <a:latin typeface="华文新魏" pitchFamily="2" charset="-122"/>
                  <a:ea typeface="华文新魏" pitchFamily="2" charset="-122"/>
                </a:rPr>
                <a:t>1</a:t>
              </a:r>
              <a:endParaRPr kumimoji="0" lang="en-US" altLang="zh-CN" sz="1400" dirty="0">
                <a:solidFill>
                  <a:srgbClr val="0000FF"/>
                </a:solidFill>
                <a:latin typeface="华文新魏" pitchFamily="2" charset="-122"/>
                <a:ea typeface="华文新魏" pitchFamily="2" charset="-122"/>
              </a:endParaRPr>
            </a:p>
          </p:txBody>
        </p:sp>
        <p:sp>
          <p:nvSpPr>
            <p:cNvPr id="95265"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dirty="0" err="1" smtClean="0">
                  <a:solidFill>
                    <a:srgbClr val="0000FF"/>
                  </a:solidFill>
                  <a:latin typeface="华文新魏" pitchFamily="2" charset="-122"/>
                  <a:ea typeface="华文新魏" pitchFamily="2" charset="-122"/>
                </a:rPr>
                <a:t>ROU</a:t>
              </a:r>
              <a:r>
                <a:rPr kumimoji="0" lang="en-US" altLang="zh-CN" sz="1400" baseline="-25000" dirty="0" err="1" smtClean="0">
                  <a:solidFill>
                    <a:srgbClr val="0000FF"/>
                  </a:solidFill>
                  <a:latin typeface="华文新魏" pitchFamily="2" charset="-122"/>
                  <a:ea typeface="华文新魏" pitchFamily="2" charset="-122"/>
                </a:rPr>
                <a:t>i</a:t>
              </a:r>
              <a:endParaRPr kumimoji="0" lang="en-US" altLang="zh-CN" sz="1400" dirty="0">
                <a:solidFill>
                  <a:srgbClr val="0000FF"/>
                </a:solidFill>
                <a:latin typeface="华文新魏" pitchFamily="2" charset="-122"/>
                <a:ea typeface="华文新魏" pitchFamily="2" charset="-122"/>
              </a:endParaRPr>
            </a:p>
          </p:txBody>
        </p:sp>
        <p:sp>
          <p:nvSpPr>
            <p:cNvPr id="95266"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dirty="0" err="1" smtClean="0">
                  <a:solidFill>
                    <a:srgbClr val="0000FF"/>
                  </a:solidFill>
                  <a:latin typeface="华文新魏" pitchFamily="2" charset="-122"/>
                  <a:ea typeface="华文新魏" pitchFamily="2" charset="-122"/>
                </a:rPr>
                <a:t>ROU</a:t>
              </a:r>
              <a:r>
                <a:rPr kumimoji="0" lang="en-US" altLang="zh-CN" sz="1400" baseline="-25000" dirty="0" err="1" smtClean="0">
                  <a:solidFill>
                    <a:srgbClr val="0000FF"/>
                  </a:solidFill>
                  <a:latin typeface="华文新魏" pitchFamily="2" charset="-122"/>
                  <a:ea typeface="华文新魏" pitchFamily="2" charset="-122"/>
                </a:rPr>
                <a:t>n</a:t>
              </a:r>
              <a:endParaRPr kumimoji="0" lang="en-US" altLang="zh-CN" sz="1400" dirty="0">
                <a:solidFill>
                  <a:srgbClr val="0000FF"/>
                </a:solidFill>
                <a:latin typeface="华文新魏" pitchFamily="2" charset="-122"/>
                <a:ea typeface="华文新魏" pitchFamily="2" charset="-122"/>
              </a:endParaRPr>
            </a:p>
          </p:txBody>
        </p:sp>
        <p:sp>
          <p:nvSpPr>
            <p:cNvPr id="95267" name="Text Box 12"/>
            <p:cNvSpPr txBox="1">
              <a:spLocks noChangeArrowheads="1"/>
            </p:cNvSpPr>
            <p:nvPr/>
          </p:nvSpPr>
          <p:spPr bwMode="auto">
            <a:xfrm>
              <a:off x="4192" y="1722"/>
              <a:ext cx="224" cy="303"/>
            </a:xfrm>
            <a:prstGeom prst="rect">
              <a:avLst/>
            </a:prstGeom>
            <a:noFill/>
            <a:ln w="9525">
              <a:noFill/>
              <a:miter lim="800000"/>
              <a:headEnd/>
              <a:tailEnd/>
            </a:ln>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95268" name="Text Box 13"/>
            <p:cNvSpPr txBox="1">
              <a:spLocks noChangeArrowheads="1"/>
            </p:cNvSpPr>
            <p:nvPr/>
          </p:nvSpPr>
          <p:spPr bwMode="auto">
            <a:xfrm>
              <a:off x="4192" y="2479"/>
              <a:ext cx="224" cy="303"/>
            </a:xfrm>
            <a:prstGeom prst="rect">
              <a:avLst/>
            </a:prstGeom>
            <a:noFill/>
            <a:ln w="9525">
              <a:noFill/>
              <a:miter lim="800000"/>
              <a:headEnd/>
              <a:tailEnd/>
            </a:ln>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95269" name="Text Box 14"/>
            <p:cNvSpPr txBox="1">
              <a:spLocks noChangeArrowheads="1"/>
            </p:cNvSpPr>
            <p:nvPr/>
          </p:nvSpPr>
          <p:spPr bwMode="auto">
            <a:xfrm>
              <a:off x="4192" y="3085"/>
              <a:ext cx="224" cy="302"/>
            </a:xfrm>
            <a:prstGeom prst="rect">
              <a:avLst/>
            </a:prstGeom>
            <a:noFill/>
            <a:ln w="9525">
              <a:noFill/>
              <a:miter lim="800000"/>
              <a:headEnd/>
              <a:tailEnd/>
            </a:ln>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95270" name="Text Box 15"/>
            <p:cNvSpPr txBox="1">
              <a:spLocks noChangeArrowheads="1"/>
            </p:cNvSpPr>
            <p:nvPr/>
          </p:nvSpPr>
          <p:spPr bwMode="auto">
            <a:xfrm>
              <a:off x="4416" y="2025"/>
              <a:ext cx="448" cy="454"/>
            </a:xfrm>
            <a:prstGeom prst="rect">
              <a:avLst/>
            </a:prstGeom>
            <a:noFill/>
            <a:ln w="9525">
              <a:noFill/>
              <a:miter lim="800000"/>
              <a:headEnd/>
              <a:tailEnd/>
            </a:ln>
          </p:spPr>
          <p:txBody>
            <a:bodyPr vert="eaVert"/>
            <a:lstStyle/>
            <a:p>
              <a:pPr algn="just" eaLnBrk="0" hangingPunct="0"/>
              <a:r>
                <a:rPr kumimoji="0" lang="en-US" altLang="zh-CN" sz="1000">
                  <a:solidFill>
                    <a:srgbClr val="0000FF"/>
                  </a:solidFill>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95271" name="Text Box 16"/>
            <p:cNvSpPr txBox="1">
              <a:spLocks noChangeArrowheads="1"/>
            </p:cNvSpPr>
            <p:nvPr/>
          </p:nvSpPr>
          <p:spPr bwMode="auto">
            <a:xfrm>
              <a:off x="4416" y="2782"/>
              <a:ext cx="448" cy="454"/>
            </a:xfrm>
            <a:prstGeom prst="rect">
              <a:avLst/>
            </a:prstGeom>
            <a:noFill/>
            <a:ln w="9525">
              <a:noFill/>
              <a:miter lim="800000"/>
              <a:headEnd/>
              <a:tailEnd/>
            </a:ln>
          </p:spPr>
          <p:txBody>
            <a:bodyPr vert="eaVert"/>
            <a:lstStyle/>
            <a:p>
              <a:pPr algn="just" eaLnBrk="0" hangingPunct="0"/>
              <a:r>
                <a:rPr kumimoji="0" lang="en-US" altLang="zh-CN" sz="1000">
                  <a:solidFill>
                    <a:srgbClr val="0000FF"/>
                  </a:solidFill>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95272" name="Rectangle 17"/>
            <p:cNvSpPr>
              <a:spLocks noChangeArrowheads="1"/>
            </p:cNvSpPr>
            <p:nvPr/>
          </p:nvSpPr>
          <p:spPr bwMode="auto">
            <a:xfrm>
              <a:off x="4080" y="1117"/>
              <a:ext cx="896" cy="2573"/>
            </a:xfrm>
            <a:prstGeom prst="rect">
              <a:avLst/>
            </a:prstGeom>
            <a:noFill/>
            <a:ln w="9525">
              <a:solidFill>
                <a:srgbClr val="000000"/>
              </a:solidFill>
              <a:miter lim="800000"/>
              <a:headEnd/>
              <a:tailEnd/>
            </a:ln>
          </p:spPr>
          <p:txBody>
            <a:bodyPr/>
            <a:lstStyle/>
            <a:p>
              <a:endParaRPr lang="zh-CN" altLang="en-US"/>
            </a:p>
          </p:txBody>
        </p:sp>
      </p:grpSp>
      <p:sp>
        <p:nvSpPr>
          <p:cNvPr id="95239" name="Text Box 18"/>
          <p:cNvSpPr txBox="1">
            <a:spLocks noChangeArrowheads="1"/>
          </p:cNvSpPr>
          <p:nvPr/>
        </p:nvSpPr>
        <p:spPr bwMode="auto">
          <a:xfrm>
            <a:off x="6299200" y="1293813"/>
            <a:ext cx="1930400" cy="481012"/>
          </a:xfrm>
          <a:prstGeom prst="rect">
            <a:avLst/>
          </a:prstGeom>
          <a:noFill/>
          <a:ln w="9525">
            <a:noFill/>
            <a:miter lim="800000"/>
            <a:headEnd/>
            <a:tailEnd/>
          </a:ln>
        </p:spPr>
        <p:txBody>
          <a:bodyPr lIns="0" tIns="0" rIns="0" bIns="0"/>
          <a:lstStyle/>
          <a:p>
            <a:pPr algn="just" eaLnBrk="0" hangingPunct="0"/>
            <a:r>
              <a:rPr kumimoji="0" lang="zh-CN" altLang="en-US" sz="1600" dirty="0" smtClean="0">
                <a:solidFill>
                  <a:srgbClr val="0000FF"/>
                </a:solidFill>
                <a:latin typeface="华文新魏" pitchFamily="2" charset="-122"/>
                <a:ea typeface="华文新魏" pitchFamily="2" charset="-122"/>
              </a:rPr>
              <a:t>  系统调用</a:t>
            </a:r>
            <a:r>
              <a:rPr kumimoji="0" lang="zh-CN" altLang="en-US" sz="1600" dirty="0" smtClean="0">
                <a:solidFill>
                  <a:srgbClr val="0000FF"/>
                </a:solidFill>
                <a:latin typeface="华文新魏" pitchFamily="2" charset="-122"/>
                <a:ea typeface="华文新魏" pitchFamily="2" charset="-122"/>
              </a:rPr>
              <a:t>服务例</a:t>
            </a:r>
            <a:r>
              <a:rPr kumimoji="0" lang="zh-CN" altLang="en-US" sz="1600" dirty="0" smtClean="0">
                <a:solidFill>
                  <a:srgbClr val="0000FF"/>
                </a:solidFill>
                <a:latin typeface="华文新魏" pitchFamily="2" charset="-122"/>
                <a:ea typeface="华文新魏" pitchFamily="2" charset="-122"/>
              </a:rPr>
              <a:t>程</a:t>
            </a:r>
            <a:endParaRPr kumimoji="0" lang="zh-CN" altLang="en-US" sz="1600" dirty="0">
              <a:solidFill>
                <a:srgbClr val="0000FF"/>
              </a:solidFill>
              <a:latin typeface="华文新魏" pitchFamily="2" charset="-122"/>
              <a:ea typeface="华文新魏" pitchFamily="2" charset="-122"/>
            </a:endParaRPr>
          </a:p>
        </p:txBody>
      </p:sp>
      <p:sp>
        <p:nvSpPr>
          <p:cNvPr id="95240" name="Line 19"/>
          <p:cNvSpPr>
            <a:spLocks noChangeShapeType="1"/>
          </p:cNvSpPr>
          <p:nvPr/>
        </p:nvSpPr>
        <p:spPr bwMode="auto">
          <a:xfrm>
            <a:off x="3810000" y="1955800"/>
            <a:ext cx="0" cy="481013"/>
          </a:xfrm>
          <a:prstGeom prst="line">
            <a:avLst/>
          </a:prstGeom>
          <a:noFill/>
          <a:ln w="9525">
            <a:solidFill>
              <a:srgbClr val="000000"/>
            </a:solidFill>
            <a:round/>
            <a:headEnd/>
            <a:tailEnd type="stealth" w="med" len="med"/>
          </a:ln>
        </p:spPr>
        <p:txBody>
          <a:bodyPr/>
          <a:lstStyle/>
          <a:p>
            <a:endParaRPr lang="zh-CN" altLang="en-US"/>
          </a:p>
        </p:txBody>
      </p:sp>
      <p:sp>
        <p:nvSpPr>
          <p:cNvPr id="95241" name="Text Box 20"/>
          <p:cNvSpPr txBox="1">
            <a:spLocks noChangeArrowheads="1"/>
          </p:cNvSpPr>
          <p:nvPr/>
        </p:nvSpPr>
        <p:spPr bwMode="auto">
          <a:xfrm>
            <a:off x="3098800" y="2493963"/>
            <a:ext cx="1422400" cy="1087437"/>
          </a:xfrm>
          <a:prstGeom prst="rect">
            <a:avLst/>
          </a:prstGeom>
          <a:noFill/>
          <a:ln w="9525">
            <a:noFill/>
            <a:miter lim="800000"/>
            <a:headEnd/>
            <a:tailEnd/>
          </a:ln>
        </p:spPr>
        <p:txBody>
          <a:bodyPr/>
          <a:lstStyle/>
          <a:p>
            <a:pPr algn="just" eaLnBrk="0" hangingPunct="0"/>
            <a:r>
              <a:rPr kumimoji="0" lang="zh-CN" altLang="en-US" sz="1600">
                <a:solidFill>
                  <a:srgbClr val="0000FF"/>
                </a:solidFill>
                <a:latin typeface="华文新魏" pitchFamily="2" charset="-122"/>
                <a:ea typeface="华文新魏" pitchFamily="2" charset="-122"/>
              </a:rPr>
              <a:t>取系统功能号</a:t>
            </a:r>
          </a:p>
          <a:p>
            <a:pPr algn="just" eaLnBrk="0" hangingPunct="0"/>
            <a:r>
              <a:rPr kumimoji="0" lang="zh-CN" altLang="en-US" sz="1600">
                <a:solidFill>
                  <a:srgbClr val="0000FF"/>
                </a:solidFill>
                <a:latin typeface="华文新魏" pitchFamily="2" charset="-122"/>
                <a:ea typeface="华文新魏" pitchFamily="2" charset="-122"/>
              </a:rPr>
              <a:t>找入口地址表</a:t>
            </a:r>
          </a:p>
          <a:p>
            <a:pPr algn="just" eaLnBrk="0" hangingPunct="0"/>
            <a:r>
              <a:rPr kumimoji="0" lang="zh-CN" altLang="en-US" sz="1600">
                <a:solidFill>
                  <a:srgbClr val="0000FF"/>
                </a:solidFill>
                <a:latin typeface="华文新魏" pitchFamily="2" charset="-122"/>
                <a:ea typeface="华文新魏" pitchFamily="2" charset="-122"/>
              </a:rPr>
              <a:t>相应入口地址</a:t>
            </a:r>
          </a:p>
        </p:txBody>
      </p:sp>
      <p:sp>
        <p:nvSpPr>
          <p:cNvPr id="95242" name="Text Box 21"/>
          <p:cNvSpPr txBox="1">
            <a:spLocks noChangeArrowheads="1"/>
          </p:cNvSpPr>
          <p:nvPr/>
        </p:nvSpPr>
        <p:spPr bwMode="auto">
          <a:xfrm>
            <a:off x="3276600" y="5116513"/>
            <a:ext cx="1066800" cy="812800"/>
          </a:xfrm>
          <a:prstGeom prst="rect">
            <a:avLst/>
          </a:prstGeom>
          <a:noFill/>
          <a:ln w="9525">
            <a:noFill/>
            <a:miter lim="800000"/>
            <a:headEnd/>
            <a:tailEnd/>
          </a:ln>
        </p:spPr>
        <p:txBody>
          <a:bodyPr/>
          <a:lstStyle/>
          <a:p>
            <a:pPr algn="just" eaLnBrk="0" hangingPunct="0"/>
            <a:r>
              <a:rPr kumimoji="0" lang="zh-CN" altLang="en-US" sz="1600">
                <a:solidFill>
                  <a:srgbClr val="0000FF"/>
                </a:solidFill>
                <a:latin typeface="华文新魏" pitchFamily="2" charset="-122"/>
                <a:ea typeface="华文新魏" pitchFamily="2" charset="-122"/>
              </a:rPr>
              <a:t>结束处理</a:t>
            </a:r>
          </a:p>
          <a:p>
            <a:pPr algn="just" eaLnBrk="0" hangingPunct="0"/>
            <a:r>
              <a:rPr kumimoji="0" lang="zh-CN" altLang="en-US" sz="1600">
                <a:solidFill>
                  <a:srgbClr val="0000FF"/>
                </a:solidFill>
                <a:latin typeface="华文新魏" pitchFamily="2" charset="-122"/>
                <a:ea typeface="华文新魏" pitchFamily="2" charset="-122"/>
              </a:rPr>
              <a:t>恢复现场</a:t>
            </a:r>
          </a:p>
        </p:txBody>
      </p:sp>
      <p:sp>
        <p:nvSpPr>
          <p:cNvPr id="95244" name="Line 23"/>
          <p:cNvSpPr>
            <a:spLocks noChangeShapeType="1"/>
          </p:cNvSpPr>
          <p:nvPr/>
        </p:nvSpPr>
        <p:spPr bwMode="auto">
          <a:xfrm>
            <a:off x="4343400" y="3214688"/>
            <a:ext cx="355600" cy="0"/>
          </a:xfrm>
          <a:prstGeom prst="line">
            <a:avLst/>
          </a:prstGeom>
          <a:noFill/>
          <a:ln w="9525">
            <a:solidFill>
              <a:srgbClr val="000000"/>
            </a:solidFill>
            <a:round/>
            <a:headEnd/>
            <a:tailEnd type="stealth" w="med" len="med"/>
          </a:ln>
        </p:spPr>
        <p:txBody>
          <a:bodyPr/>
          <a:lstStyle/>
          <a:p>
            <a:endParaRPr lang="zh-CN" altLang="en-US"/>
          </a:p>
        </p:txBody>
      </p:sp>
      <p:sp>
        <p:nvSpPr>
          <p:cNvPr id="95245" name="Text Box 24"/>
          <p:cNvSpPr txBox="1">
            <a:spLocks noChangeArrowheads="1"/>
          </p:cNvSpPr>
          <p:nvPr/>
        </p:nvSpPr>
        <p:spPr bwMode="auto">
          <a:xfrm>
            <a:off x="4699000" y="2252663"/>
            <a:ext cx="889000" cy="4810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95246" name="Text Box 25"/>
          <p:cNvSpPr txBox="1">
            <a:spLocks noChangeArrowheads="1"/>
          </p:cNvSpPr>
          <p:nvPr/>
        </p:nvSpPr>
        <p:spPr bwMode="auto">
          <a:xfrm>
            <a:off x="4699000" y="2728913"/>
            <a:ext cx="889000" cy="4810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95247" name="Text Box 26"/>
          <p:cNvSpPr txBox="1">
            <a:spLocks noChangeArrowheads="1"/>
          </p:cNvSpPr>
          <p:nvPr/>
        </p:nvSpPr>
        <p:spPr bwMode="auto">
          <a:xfrm>
            <a:off x="4699000" y="3209925"/>
            <a:ext cx="889000" cy="720725"/>
          </a:xfrm>
          <a:prstGeom prst="rect">
            <a:avLst/>
          </a:prstGeom>
          <a:solidFill>
            <a:schemeClr val="accent1"/>
          </a:solidFill>
          <a:ln w="9525">
            <a:solidFill>
              <a:srgbClr val="000000"/>
            </a:solidFill>
            <a:miter lim="800000"/>
            <a:headEnd/>
            <a:tailEnd/>
          </a:ln>
        </p:spPr>
        <p:txBody>
          <a:bodyPr vert="eaVert"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95248" name="Text Box 27"/>
          <p:cNvSpPr txBox="1">
            <a:spLocks noChangeArrowheads="1"/>
          </p:cNvSpPr>
          <p:nvPr/>
        </p:nvSpPr>
        <p:spPr bwMode="auto">
          <a:xfrm>
            <a:off x="4699000" y="3930650"/>
            <a:ext cx="889000" cy="479425"/>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95249" name="Text Box 28"/>
          <p:cNvSpPr txBox="1">
            <a:spLocks noChangeArrowheads="1"/>
          </p:cNvSpPr>
          <p:nvPr/>
        </p:nvSpPr>
        <p:spPr bwMode="auto">
          <a:xfrm>
            <a:off x="4699000" y="4410075"/>
            <a:ext cx="889000" cy="720725"/>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95250" name="Text Box 29"/>
          <p:cNvSpPr txBox="1">
            <a:spLocks noChangeArrowheads="1"/>
          </p:cNvSpPr>
          <p:nvPr/>
        </p:nvSpPr>
        <p:spPr bwMode="auto">
          <a:xfrm>
            <a:off x="4699000" y="5130800"/>
            <a:ext cx="889000" cy="479425"/>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95251" name="Text Box 30"/>
          <p:cNvSpPr txBox="1">
            <a:spLocks noChangeArrowheads="1"/>
          </p:cNvSpPr>
          <p:nvPr/>
        </p:nvSpPr>
        <p:spPr bwMode="auto">
          <a:xfrm>
            <a:off x="3098800" y="1531938"/>
            <a:ext cx="1422400" cy="771525"/>
          </a:xfrm>
          <a:prstGeom prst="rect">
            <a:avLst/>
          </a:prstGeom>
          <a:noFill/>
          <a:ln w="9525">
            <a:noFill/>
            <a:miter lim="800000"/>
            <a:headEnd/>
            <a:tailEnd/>
          </a:ln>
        </p:spPr>
        <p:txBody>
          <a:bodyPr/>
          <a:lstStyle/>
          <a:p>
            <a:pPr algn="just" eaLnBrk="0" hangingPunct="0"/>
            <a:r>
              <a:rPr kumimoji="0" lang="zh-CN" altLang="en-US" sz="1400">
                <a:solidFill>
                  <a:srgbClr val="0000FF"/>
                </a:solidFill>
                <a:latin typeface="华文新魏" pitchFamily="2" charset="-122"/>
                <a:ea typeface="华文新魏" pitchFamily="2" charset="-122"/>
              </a:rPr>
              <a:t>保护</a:t>
            </a:r>
            <a:r>
              <a:rPr kumimoji="0" lang="en-US" altLang="zh-CN" sz="1400">
                <a:solidFill>
                  <a:srgbClr val="0000FF"/>
                </a:solidFill>
                <a:latin typeface="华文新魏" pitchFamily="2" charset="-122"/>
                <a:ea typeface="华文新魏" pitchFamily="2" charset="-122"/>
              </a:rPr>
              <a:t>CPU</a:t>
            </a:r>
            <a:r>
              <a:rPr kumimoji="0" lang="zh-CN" altLang="en-US" sz="1400">
                <a:solidFill>
                  <a:srgbClr val="0000FF"/>
                </a:solidFill>
                <a:latin typeface="华文新魏" pitchFamily="2" charset="-122"/>
                <a:ea typeface="华文新魏" pitchFamily="2" charset="-122"/>
              </a:rPr>
              <a:t>现场</a:t>
            </a:r>
          </a:p>
        </p:txBody>
      </p:sp>
      <p:sp>
        <p:nvSpPr>
          <p:cNvPr id="95252" name="Rectangle 31"/>
          <p:cNvSpPr>
            <a:spLocks noChangeArrowheads="1"/>
          </p:cNvSpPr>
          <p:nvPr/>
        </p:nvSpPr>
        <p:spPr bwMode="auto">
          <a:xfrm>
            <a:off x="3098800" y="1557338"/>
            <a:ext cx="2667000" cy="4564062"/>
          </a:xfrm>
          <a:prstGeom prst="rect">
            <a:avLst/>
          </a:prstGeom>
          <a:noFill/>
          <a:ln w="9525">
            <a:solidFill>
              <a:srgbClr val="000000"/>
            </a:solidFill>
            <a:miter lim="800000"/>
            <a:headEnd/>
            <a:tailEnd/>
          </a:ln>
        </p:spPr>
        <p:txBody>
          <a:bodyPr/>
          <a:lstStyle/>
          <a:p>
            <a:endParaRPr lang="zh-CN" altLang="en-US"/>
          </a:p>
        </p:txBody>
      </p:sp>
      <p:sp>
        <p:nvSpPr>
          <p:cNvPr id="95253" name="Line 32"/>
          <p:cNvSpPr>
            <a:spLocks noChangeShapeType="1"/>
          </p:cNvSpPr>
          <p:nvPr/>
        </p:nvSpPr>
        <p:spPr bwMode="auto">
          <a:xfrm flipH="1">
            <a:off x="2921000" y="5616575"/>
            <a:ext cx="355600" cy="0"/>
          </a:xfrm>
          <a:prstGeom prst="line">
            <a:avLst/>
          </a:prstGeom>
          <a:noFill/>
          <a:ln w="9525">
            <a:solidFill>
              <a:srgbClr val="000000"/>
            </a:solidFill>
            <a:round/>
            <a:headEnd/>
            <a:tailEnd/>
          </a:ln>
        </p:spPr>
        <p:txBody>
          <a:bodyPr/>
          <a:lstStyle/>
          <a:p>
            <a:endParaRPr lang="zh-CN" altLang="en-US"/>
          </a:p>
        </p:txBody>
      </p:sp>
      <p:sp>
        <p:nvSpPr>
          <p:cNvPr id="95254" name="Line 33"/>
          <p:cNvSpPr>
            <a:spLocks noChangeShapeType="1"/>
          </p:cNvSpPr>
          <p:nvPr/>
        </p:nvSpPr>
        <p:spPr bwMode="auto">
          <a:xfrm flipH="1" flipV="1">
            <a:off x="2032000" y="4416425"/>
            <a:ext cx="889000" cy="1200150"/>
          </a:xfrm>
          <a:prstGeom prst="line">
            <a:avLst/>
          </a:prstGeom>
          <a:noFill/>
          <a:ln w="9525">
            <a:solidFill>
              <a:srgbClr val="000000"/>
            </a:solidFill>
            <a:round/>
            <a:headEnd/>
            <a:tailEnd type="stealth" w="med" len="med"/>
          </a:ln>
        </p:spPr>
        <p:txBody>
          <a:bodyPr/>
          <a:lstStyle/>
          <a:p>
            <a:endParaRPr lang="zh-CN" altLang="en-US"/>
          </a:p>
        </p:txBody>
      </p:sp>
      <p:sp>
        <p:nvSpPr>
          <p:cNvPr id="95255" name="Line 34"/>
          <p:cNvSpPr>
            <a:spLocks noChangeShapeType="1"/>
          </p:cNvSpPr>
          <p:nvPr/>
        </p:nvSpPr>
        <p:spPr bwMode="auto">
          <a:xfrm flipV="1">
            <a:off x="2032000" y="2252663"/>
            <a:ext cx="1066800" cy="1681162"/>
          </a:xfrm>
          <a:prstGeom prst="line">
            <a:avLst/>
          </a:prstGeom>
          <a:noFill/>
          <a:ln w="9525">
            <a:solidFill>
              <a:srgbClr val="000000"/>
            </a:solidFill>
            <a:round/>
            <a:headEnd/>
            <a:tailEnd type="stealth" w="med" len="med"/>
          </a:ln>
        </p:spPr>
        <p:txBody>
          <a:bodyPr/>
          <a:lstStyle/>
          <a:p>
            <a:endParaRPr lang="zh-CN" altLang="en-US"/>
          </a:p>
        </p:txBody>
      </p:sp>
      <p:sp>
        <p:nvSpPr>
          <p:cNvPr id="95256" name="Text Box 35"/>
          <p:cNvSpPr txBox="1">
            <a:spLocks noChangeArrowheads="1"/>
          </p:cNvSpPr>
          <p:nvPr/>
        </p:nvSpPr>
        <p:spPr bwMode="auto">
          <a:xfrm>
            <a:off x="2032000" y="2493963"/>
            <a:ext cx="889000" cy="479425"/>
          </a:xfrm>
          <a:prstGeom prst="rect">
            <a:avLst/>
          </a:prstGeom>
          <a:noFill/>
          <a:ln w="9525">
            <a:noFill/>
            <a:miter lim="800000"/>
            <a:headEnd/>
            <a:tailEnd/>
          </a:ln>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陷入指令</a:t>
            </a:r>
          </a:p>
        </p:txBody>
      </p:sp>
      <p:sp>
        <p:nvSpPr>
          <p:cNvPr id="95257" name="Line 36"/>
          <p:cNvSpPr>
            <a:spLocks noChangeShapeType="1"/>
          </p:cNvSpPr>
          <p:nvPr/>
        </p:nvSpPr>
        <p:spPr bwMode="auto">
          <a:xfrm>
            <a:off x="5588000" y="4175125"/>
            <a:ext cx="1066800" cy="0"/>
          </a:xfrm>
          <a:prstGeom prst="line">
            <a:avLst/>
          </a:prstGeom>
          <a:noFill/>
          <a:ln w="9525">
            <a:solidFill>
              <a:srgbClr val="000000"/>
            </a:solidFill>
            <a:round/>
            <a:headEnd/>
            <a:tailEnd type="stealth" w="med" len="med"/>
          </a:ln>
        </p:spPr>
        <p:txBody>
          <a:bodyPr/>
          <a:lstStyle/>
          <a:p>
            <a:endParaRPr lang="zh-CN" altLang="en-US"/>
          </a:p>
        </p:txBody>
      </p:sp>
      <p:sp>
        <p:nvSpPr>
          <p:cNvPr id="95258" name="Line 37"/>
          <p:cNvSpPr>
            <a:spLocks noChangeShapeType="1"/>
          </p:cNvSpPr>
          <p:nvPr/>
        </p:nvSpPr>
        <p:spPr bwMode="auto">
          <a:xfrm flipH="1">
            <a:off x="5943600" y="4416425"/>
            <a:ext cx="711200" cy="1441450"/>
          </a:xfrm>
          <a:prstGeom prst="line">
            <a:avLst/>
          </a:prstGeom>
          <a:noFill/>
          <a:ln w="9525">
            <a:solidFill>
              <a:srgbClr val="000000"/>
            </a:solidFill>
            <a:round/>
            <a:headEnd/>
            <a:tailEnd/>
          </a:ln>
        </p:spPr>
        <p:txBody>
          <a:bodyPr/>
          <a:lstStyle/>
          <a:p>
            <a:endParaRPr lang="zh-CN" altLang="en-US"/>
          </a:p>
        </p:txBody>
      </p:sp>
      <p:sp>
        <p:nvSpPr>
          <p:cNvPr id="95259" name="Line 38"/>
          <p:cNvSpPr>
            <a:spLocks noChangeShapeType="1"/>
          </p:cNvSpPr>
          <p:nvPr/>
        </p:nvSpPr>
        <p:spPr bwMode="auto">
          <a:xfrm flipH="1">
            <a:off x="4165600" y="5857875"/>
            <a:ext cx="1778000" cy="0"/>
          </a:xfrm>
          <a:prstGeom prst="line">
            <a:avLst/>
          </a:prstGeom>
          <a:noFill/>
          <a:ln w="9525">
            <a:solidFill>
              <a:srgbClr val="000000"/>
            </a:solidFill>
            <a:round/>
            <a:headEnd/>
            <a:tailEnd type="stealth" w="med" len="med"/>
          </a:ln>
        </p:spPr>
        <p:txBody>
          <a:bodyPr/>
          <a:lstStyle/>
          <a:p>
            <a:endParaRPr lang="zh-CN" altLang="en-US"/>
          </a:p>
        </p:txBody>
      </p:sp>
      <p:sp>
        <p:nvSpPr>
          <p:cNvPr id="95260" name="Text Box 39"/>
          <p:cNvSpPr txBox="1">
            <a:spLocks noChangeArrowheads="1"/>
          </p:cNvSpPr>
          <p:nvPr/>
        </p:nvSpPr>
        <p:spPr bwMode="auto">
          <a:xfrm>
            <a:off x="3581400" y="1143000"/>
            <a:ext cx="1905000" cy="271463"/>
          </a:xfrm>
          <a:prstGeom prst="rect">
            <a:avLst/>
          </a:prstGeom>
          <a:noFill/>
          <a:ln w="9525">
            <a:noFill/>
            <a:miter lim="800000"/>
            <a:headEnd/>
            <a:tailEnd/>
          </a:ln>
        </p:spPr>
        <p:txBody>
          <a:bodyPr lIns="0" tIns="0" rIns="0" bIns="0"/>
          <a:lstStyle/>
          <a:p>
            <a:pPr algn="just" eaLnBrk="0" hangingPunct="0"/>
            <a:r>
              <a:rPr kumimoji="0" lang="zh-CN" altLang="en-US" sz="1800" dirty="0">
                <a:solidFill>
                  <a:srgbClr val="0000FF"/>
                </a:solidFill>
                <a:latin typeface="华文新魏" pitchFamily="2" charset="-122"/>
                <a:ea typeface="华文新魏" pitchFamily="2" charset="-122"/>
              </a:rPr>
              <a:t>系统调用</a:t>
            </a:r>
            <a:r>
              <a:rPr kumimoji="0" lang="zh-CN" altLang="en-US" sz="1800" dirty="0" smtClean="0">
                <a:solidFill>
                  <a:srgbClr val="0000FF"/>
                </a:solidFill>
                <a:latin typeface="华文新魏" pitchFamily="2" charset="-122"/>
                <a:ea typeface="华文新魏" pitchFamily="2" charset="-122"/>
              </a:rPr>
              <a:t>陷阱机构</a:t>
            </a:r>
            <a:endParaRPr kumimoji="0" lang="zh-CN" altLang="en-US" sz="1800" dirty="0">
              <a:solidFill>
                <a:srgbClr val="0000FF"/>
              </a:solidFill>
              <a:latin typeface="华文新魏" pitchFamily="2" charset="-122"/>
              <a:ea typeface="华文新魏" pitchFamily="2" charset="-122"/>
            </a:endParaRPr>
          </a:p>
        </p:txBody>
      </p:sp>
      <p:sp>
        <p:nvSpPr>
          <p:cNvPr id="95261" name="Text Box 40"/>
          <p:cNvSpPr txBox="1">
            <a:spLocks noChangeArrowheads="1"/>
          </p:cNvSpPr>
          <p:nvPr/>
        </p:nvSpPr>
        <p:spPr bwMode="auto">
          <a:xfrm>
            <a:off x="4572000" y="1581150"/>
            <a:ext cx="1143000" cy="450850"/>
          </a:xfrm>
          <a:prstGeom prst="rect">
            <a:avLst/>
          </a:prstGeom>
          <a:noFill/>
          <a:ln w="9525">
            <a:noFill/>
            <a:miter lim="800000"/>
            <a:headEnd/>
            <a:tailEnd/>
          </a:ln>
        </p:spPr>
        <p:txBody>
          <a:bodyPr/>
          <a:lstStyle/>
          <a:p>
            <a:pPr algn="just" eaLnBrk="0" hangingPunct="0"/>
            <a:r>
              <a:rPr kumimoji="0" lang="zh-CN" altLang="en-US" sz="1400">
                <a:solidFill>
                  <a:srgbClr val="0000FF"/>
                </a:solidFill>
                <a:latin typeface="华文新魏" pitchFamily="2" charset="-122"/>
                <a:ea typeface="华文新魏" pitchFamily="2" charset="-122"/>
              </a:rPr>
              <a:t>入口地址表</a:t>
            </a:r>
          </a:p>
          <a:p>
            <a:pPr algn="just" eaLnBrk="0" hangingPunct="0"/>
            <a:endParaRPr kumimoji="0" lang="en-US" altLang="zh-CN" sz="1400">
              <a:solidFill>
                <a:srgbClr val="0000FF"/>
              </a:solidFill>
              <a:latin typeface="华文新魏" pitchFamily="2" charset="-122"/>
              <a:ea typeface="华文新魏" pitchFamily="2" charset="-122"/>
            </a:endParaRPr>
          </a:p>
        </p:txBody>
      </p:sp>
    </p:spTree>
  </p:cSld>
  <p:clrMapOvr>
    <a:masterClrMapping/>
  </p:clrMapOvr>
  <p:transition>
    <p:dissolv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90600" y="709613"/>
            <a:ext cx="7772400" cy="1206500"/>
          </a:xfrm>
        </p:spPr>
        <p:txBody>
          <a:bodyPr/>
          <a:lstStyle/>
          <a:p>
            <a:pPr eaLnBrk="1" hangingPunct="1"/>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(9)</a:t>
            </a:r>
            <a:br>
              <a:rPr lang="en-US" altLang="zh-CN" smtClean="0">
                <a:solidFill>
                  <a:srgbClr val="FF0000"/>
                </a:solidFill>
                <a:latin typeface="仿宋_GB2312" pitchFamily="49" charset="-122"/>
                <a:ea typeface="仿宋_GB2312" pitchFamily="49" charset="-122"/>
              </a:rPr>
            </a:br>
            <a:r>
              <a:rPr kumimoji="0" lang="zh-CN" altLang="en-US" sz="4000" smtClean="0">
                <a:solidFill>
                  <a:srgbClr val="FF0000"/>
                </a:solidFill>
                <a:latin typeface="仿宋_GB2312" pitchFamily="49" charset="-122"/>
                <a:ea typeface="仿宋_GB2312" pitchFamily="49" charset="-122"/>
              </a:rPr>
              <a:t>系统程序</a:t>
            </a:r>
            <a:br>
              <a:rPr kumimoji="0" lang="zh-CN" altLang="en-US" sz="4000" smtClean="0">
                <a:solidFill>
                  <a:srgbClr val="FF0000"/>
                </a:solidFill>
                <a:latin typeface="仿宋_GB2312" pitchFamily="49" charset="-122"/>
                <a:ea typeface="仿宋_GB2312" pitchFamily="49" charset="-122"/>
              </a:rPr>
            </a:br>
            <a:endParaRPr kumimoji="0" lang="zh-CN" altLang="en-US" sz="4000" smtClean="0">
              <a:solidFill>
                <a:srgbClr val="FF0000"/>
              </a:solidFill>
              <a:latin typeface="仿宋_GB2312" pitchFamily="49" charset="-122"/>
              <a:ea typeface="仿宋_GB2312" pitchFamily="49" charset="-122"/>
            </a:endParaRPr>
          </a:p>
        </p:txBody>
      </p:sp>
      <p:grpSp>
        <p:nvGrpSpPr>
          <p:cNvPr id="96259" name="Group 18"/>
          <p:cNvGrpSpPr>
            <a:grpSpLocks/>
          </p:cNvGrpSpPr>
          <p:nvPr/>
        </p:nvGrpSpPr>
        <p:grpSpPr bwMode="auto">
          <a:xfrm>
            <a:off x="1143000" y="1973263"/>
            <a:ext cx="6704013" cy="3184525"/>
            <a:chOff x="720" y="1075"/>
            <a:chExt cx="4223" cy="2006"/>
          </a:xfrm>
        </p:grpSpPr>
        <p:sp>
          <p:nvSpPr>
            <p:cNvPr id="39941" name="Text Box 5"/>
            <p:cNvSpPr txBox="1">
              <a:spLocks noChangeArrowheads="1"/>
            </p:cNvSpPr>
            <p:nvPr/>
          </p:nvSpPr>
          <p:spPr bwMode="auto">
            <a:xfrm>
              <a:off x="2352" y="1075"/>
              <a:ext cx="1613" cy="39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en-US" altLang="zh-CN" sz="3200" b="1">
                  <a:solidFill>
                    <a:srgbClr val="008000"/>
                  </a:solidFill>
                  <a:latin typeface="仿宋_GB2312" pitchFamily="49" charset="-122"/>
                </a:rPr>
                <a:t>  </a:t>
              </a:r>
              <a:r>
                <a:rPr kumimoji="0" lang="zh-CN" altLang="en-US" sz="3200" b="1">
                  <a:solidFill>
                    <a:srgbClr val="008000"/>
                  </a:solidFill>
                  <a:latin typeface="仿宋_GB2312" pitchFamily="49" charset="-122"/>
                </a:rPr>
                <a:t>系统程序</a:t>
              </a:r>
            </a:p>
          </p:txBody>
        </p:sp>
        <p:sp>
          <p:nvSpPr>
            <p:cNvPr id="39942" name="Text Box 6"/>
            <p:cNvSpPr txBox="1">
              <a:spLocks noChangeArrowheads="1"/>
            </p:cNvSpPr>
            <p:nvPr/>
          </p:nvSpPr>
          <p:spPr bwMode="auto">
            <a:xfrm>
              <a:off x="720" y="2007"/>
              <a:ext cx="921" cy="106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什么是系统程序</a:t>
              </a:r>
            </a:p>
          </p:txBody>
        </p:sp>
        <p:sp>
          <p:nvSpPr>
            <p:cNvPr id="39943" name="Text Box 7"/>
            <p:cNvSpPr txBox="1">
              <a:spLocks noChangeArrowheads="1"/>
            </p:cNvSpPr>
            <p:nvPr/>
          </p:nvSpPr>
          <p:spPr bwMode="auto">
            <a:xfrm>
              <a:off x="4022" y="2007"/>
              <a:ext cx="921" cy="106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命令解释程序</a:t>
              </a:r>
            </a:p>
          </p:txBody>
        </p:sp>
        <p:sp>
          <p:nvSpPr>
            <p:cNvPr id="39944" name="Text Box 8"/>
            <p:cNvSpPr txBox="1">
              <a:spLocks noChangeArrowheads="1"/>
            </p:cNvSpPr>
            <p:nvPr/>
          </p:nvSpPr>
          <p:spPr bwMode="auto">
            <a:xfrm>
              <a:off x="2919" y="2007"/>
              <a:ext cx="921" cy="106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系统程序分类</a:t>
              </a:r>
            </a:p>
          </p:txBody>
        </p:sp>
        <p:sp>
          <p:nvSpPr>
            <p:cNvPr id="39946" name="Line 10"/>
            <p:cNvSpPr>
              <a:spLocks noChangeShapeType="1"/>
            </p:cNvSpPr>
            <p:nvPr/>
          </p:nvSpPr>
          <p:spPr bwMode="auto">
            <a:xfrm>
              <a:off x="1199" y="1741"/>
              <a:ext cx="1" cy="266"/>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9947" name="Line 11"/>
            <p:cNvSpPr>
              <a:spLocks noChangeShapeType="1"/>
            </p:cNvSpPr>
            <p:nvPr/>
          </p:nvSpPr>
          <p:spPr bwMode="auto">
            <a:xfrm>
              <a:off x="3132" y="1741"/>
              <a:ext cx="1" cy="266"/>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9948" name="Line 12"/>
            <p:cNvSpPr>
              <a:spLocks noChangeShapeType="1"/>
            </p:cNvSpPr>
            <p:nvPr/>
          </p:nvSpPr>
          <p:spPr bwMode="auto">
            <a:xfrm>
              <a:off x="4615" y="1741"/>
              <a:ext cx="1" cy="266"/>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39949" name="Line 13"/>
            <p:cNvSpPr>
              <a:spLocks noChangeShapeType="1"/>
            </p:cNvSpPr>
            <p:nvPr/>
          </p:nvSpPr>
          <p:spPr bwMode="auto">
            <a:xfrm>
              <a:off x="3132" y="1474"/>
              <a:ext cx="1" cy="267"/>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39950" name="Line 14"/>
            <p:cNvSpPr>
              <a:spLocks noChangeShapeType="1"/>
            </p:cNvSpPr>
            <p:nvPr/>
          </p:nvSpPr>
          <p:spPr bwMode="auto">
            <a:xfrm>
              <a:off x="1200" y="1776"/>
              <a:ext cx="3408" cy="0"/>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sp>
          <p:nvSpPr>
            <p:cNvPr id="39952" name="Text Box 16"/>
            <p:cNvSpPr txBox="1">
              <a:spLocks noChangeArrowheads="1"/>
            </p:cNvSpPr>
            <p:nvPr/>
          </p:nvSpPr>
          <p:spPr bwMode="auto">
            <a:xfrm>
              <a:off x="1824" y="2016"/>
              <a:ext cx="921" cy="1065"/>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3200" b="1">
                  <a:solidFill>
                    <a:srgbClr val="008000"/>
                  </a:solidFill>
                  <a:latin typeface="仿宋_GB2312" pitchFamily="49" charset="-122"/>
                </a:rPr>
                <a:t>系统程序功能</a:t>
              </a:r>
            </a:p>
          </p:txBody>
        </p:sp>
        <p:sp>
          <p:nvSpPr>
            <p:cNvPr id="39953" name="Line 17"/>
            <p:cNvSpPr>
              <a:spLocks noChangeShapeType="1"/>
            </p:cNvSpPr>
            <p:nvPr/>
          </p:nvSpPr>
          <p:spPr bwMode="auto">
            <a:xfrm>
              <a:off x="2256" y="1776"/>
              <a:ext cx="1" cy="266"/>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grpSp>
      <p:sp>
        <p:nvSpPr>
          <p:cNvPr id="96260" name="内容占位符 15"/>
          <p:cNvSpPr>
            <a:spLocks noGrp="1"/>
          </p:cNvSpPr>
          <p:nvPr>
            <p:ph idx="1"/>
          </p:nvPr>
        </p:nvSpPr>
        <p:spPr/>
        <p:txBody>
          <a:bodyPr/>
          <a:lstStyle/>
          <a:p>
            <a:r>
              <a:rPr lang="en-US" altLang="zh-CN" smtClean="0"/>
              <a:t> </a:t>
            </a:r>
            <a:endParaRPr lang="zh-CN" altLang="en-US" smtClean="0"/>
          </a:p>
        </p:txBody>
      </p:sp>
    </p:spTree>
  </p:cSld>
  <p:clrMapOvr>
    <a:masterClrMapping/>
  </p:clrMapOvr>
  <p:transition>
    <p:checke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762000" y="546100"/>
            <a:ext cx="7772400" cy="1206500"/>
          </a:xfrm>
        </p:spPr>
        <p:txBody>
          <a:bodyPr/>
          <a:lstStyle/>
          <a:p>
            <a:pPr eaLnBrk="1" hangingPunct="1"/>
            <a:r>
              <a:rPr lang="zh-CN" altLang="en-US" smtClean="0">
                <a:solidFill>
                  <a:srgbClr val="FF0000"/>
                </a:solidFill>
                <a:latin typeface="仿宋_GB2312" pitchFamily="49" charset="-122"/>
                <a:ea typeface="仿宋_GB2312" pitchFamily="49" charset="-122"/>
              </a:rPr>
              <a:t>服务用户观点</a:t>
            </a:r>
            <a:r>
              <a:rPr lang="en-US" altLang="zh-CN" smtClean="0">
                <a:solidFill>
                  <a:srgbClr val="FF0000"/>
                </a:solidFill>
                <a:latin typeface="仿宋_GB2312" pitchFamily="49" charset="-122"/>
                <a:ea typeface="仿宋_GB2312" pitchFamily="49" charset="-122"/>
              </a:rPr>
              <a:t>(10)</a:t>
            </a:r>
            <a:br>
              <a:rPr lang="en-US" altLang="zh-CN" smtClean="0">
                <a:solidFill>
                  <a:srgbClr val="FF0000"/>
                </a:solidFill>
                <a:latin typeface="仿宋_GB2312" pitchFamily="49" charset="-122"/>
                <a:ea typeface="仿宋_GB2312" pitchFamily="49" charset="-122"/>
              </a:rPr>
            </a:br>
            <a:r>
              <a:rPr kumimoji="0" lang="zh-CN" altLang="en-US" sz="4200" smtClean="0">
                <a:solidFill>
                  <a:srgbClr val="FF0000"/>
                </a:solidFill>
                <a:ea typeface="仿宋_GB2312" pitchFamily="49" charset="-122"/>
              </a:rPr>
              <a:t>操作接口</a:t>
            </a:r>
            <a:r>
              <a:rPr kumimoji="0" lang="zh-CN" altLang="en-US" sz="4800" smtClean="0">
                <a:solidFill>
                  <a:srgbClr val="FF0000"/>
                </a:solidFill>
                <a:ea typeface="仿宋_GB2312" pitchFamily="49" charset="-122"/>
              </a:rPr>
              <a:t/>
            </a:r>
            <a:br>
              <a:rPr kumimoji="0" lang="zh-CN" altLang="en-US" sz="4800" smtClean="0">
                <a:solidFill>
                  <a:srgbClr val="FF0000"/>
                </a:solidFill>
                <a:ea typeface="仿宋_GB2312" pitchFamily="49" charset="-122"/>
              </a:rPr>
            </a:br>
            <a:endParaRPr kumimoji="0" lang="zh-CN" altLang="en-US" sz="4800" smtClean="0">
              <a:solidFill>
                <a:srgbClr val="FF0000"/>
              </a:solidFill>
              <a:ea typeface="仿宋_GB2312" pitchFamily="49" charset="-122"/>
            </a:endParaRPr>
          </a:p>
        </p:txBody>
      </p:sp>
      <p:grpSp>
        <p:nvGrpSpPr>
          <p:cNvPr id="97283" name="Group 21"/>
          <p:cNvGrpSpPr>
            <a:grpSpLocks/>
          </p:cNvGrpSpPr>
          <p:nvPr/>
        </p:nvGrpSpPr>
        <p:grpSpPr bwMode="auto">
          <a:xfrm>
            <a:off x="1371600" y="1593850"/>
            <a:ext cx="7010400" cy="5219700"/>
            <a:chOff x="864" y="720"/>
            <a:chExt cx="4416" cy="3288"/>
          </a:xfrm>
        </p:grpSpPr>
        <p:sp>
          <p:nvSpPr>
            <p:cNvPr id="40965" name="Text Box 5"/>
            <p:cNvSpPr txBox="1">
              <a:spLocks noChangeArrowheads="1"/>
            </p:cNvSpPr>
            <p:nvPr/>
          </p:nvSpPr>
          <p:spPr bwMode="auto">
            <a:xfrm>
              <a:off x="2544" y="720"/>
              <a:ext cx="1104" cy="411"/>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algn="just" eaLnBrk="0" hangingPunct="0">
                <a:defRPr/>
              </a:pPr>
              <a:r>
                <a:rPr kumimoji="0" lang="zh-CN" altLang="en-US" sz="2800" b="1">
                  <a:solidFill>
                    <a:srgbClr val="008000"/>
                  </a:solidFill>
                  <a:latin typeface="仿宋_GB2312" pitchFamily="49" charset="-122"/>
                </a:rPr>
                <a:t>操作接口</a:t>
              </a:r>
            </a:p>
          </p:txBody>
        </p:sp>
        <p:sp>
          <p:nvSpPr>
            <p:cNvPr id="40966" name="Text Box 6"/>
            <p:cNvSpPr txBox="1">
              <a:spLocks noChangeArrowheads="1"/>
            </p:cNvSpPr>
            <p:nvPr/>
          </p:nvSpPr>
          <p:spPr bwMode="auto">
            <a:xfrm>
              <a:off x="2093" y="1679"/>
              <a:ext cx="948" cy="8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en-US" altLang="zh-CN" sz="2800" b="1">
                  <a:solidFill>
                    <a:srgbClr val="008000"/>
                  </a:solidFill>
                  <a:latin typeface="仿宋_GB2312" pitchFamily="49" charset="-122"/>
                </a:rPr>
                <a:t> </a:t>
              </a:r>
              <a:r>
                <a:rPr kumimoji="0" lang="zh-CN" altLang="en-US" sz="2800" b="1">
                  <a:solidFill>
                    <a:srgbClr val="008000"/>
                  </a:solidFill>
                  <a:latin typeface="仿宋_GB2312" pitchFamily="49" charset="-122"/>
                </a:rPr>
                <a:t>操作</a:t>
              </a:r>
            </a:p>
            <a:p>
              <a:pPr eaLnBrk="0" hangingPunct="0">
                <a:defRPr/>
              </a:pPr>
              <a:r>
                <a:rPr kumimoji="0" lang="zh-CN" altLang="en-US" sz="2800" b="1">
                  <a:solidFill>
                    <a:srgbClr val="008000"/>
                  </a:solidFill>
                  <a:latin typeface="仿宋_GB2312" pitchFamily="49" charset="-122"/>
                </a:rPr>
                <a:t> 命令</a:t>
              </a:r>
            </a:p>
          </p:txBody>
        </p:sp>
        <p:sp>
          <p:nvSpPr>
            <p:cNvPr id="40967" name="Text Box 7"/>
            <p:cNvSpPr txBox="1">
              <a:spLocks noChangeArrowheads="1"/>
            </p:cNvSpPr>
            <p:nvPr/>
          </p:nvSpPr>
          <p:spPr bwMode="auto">
            <a:xfrm>
              <a:off x="3268" y="1679"/>
              <a:ext cx="790" cy="822"/>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endParaRPr kumimoji="0" lang="en-US" altLang="zh-CN" sz="2800" b="1">
                <a:solidFill>
                  <a:srgbClr val="008000"/>
                </a:solidFill>
                <a:latin typeface="仿宋_GB2312" pitchFamily="49" charset="-122"/>
              </a:endParaRPr>
            </a:p>
            <a:p>
              <a:pPr eaLnBrk="0" hangingPunct="0">
                <a:defRPr/>
              </a:pPr>
              <a:r>
                <a:rPr kumimoji="0" lang="en-US" altLang="zh-CN" sz="2800" b="1">
                  <a:solidFill>
                    <a:srgbClr val="008000"/>
                  </a:solidFill>
                  <a:latin typeface="仿宋_GB2312" pitchFamily="49" charset="-122"/>
                </a:rPr>
                <a:t> JCL</a:t>
              </a:r>
            </a:p>
          </p:txBody>
        </p:sp>
        <p:sp>
          <p:nvSpPr>
            <p:cNvPr id="40969" name="Line 9"/>
            <p:cNvSpPr>
              <a:spLocks noChangeShapeType="1"/>
            </p:cNvSpPr>
            <p:nvPr/>
          </p:nvSpPr>
          <p:spPr bwMode="auto">
            <a:xfrm>
              <a:off x="2409" y="1405"/>
              <a:ext cx="1" cy="274"/>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0970" name="Line 10"/>
            <p:cNvSpPr>
              <a:spLocks noChangeShapeType="1"/>
            </p:cNvSpPr>
            <p:nvPr/>
          </p:nvSpPr>
          <p:spPr bwMode="auto">
            <a:xfrm>
              <a:off x="3571" y="1405"/>
              <a:ext cx="1" cy="274"/>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0971" name="Line 11"/>
            <p:cNvSpPr>
              <a:spLocks noChangeShapeType="1"/>
            </p:cNvSpPr>
            <p:nvPr/>
          </p:nvSpPr>
          <p:spPr bwMode="auto">
            <a:xfrm>
              <a:off x="2990" y="1131"/>
              <a:ext cx="1" cy="274"/>
            </a:xfrm>
            <a:prstGeom prst="line">
              <a:avLst/>
            </a:prstGeom>
            <a:no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40972" name="Text Box 12"/>
            <p:cNvSpPr txBox="1">
              <a:spLocks noChangeArrowheads="1"/>
            </p:cNvSpPr>
            <p:nvPr/>
          </p:nvSpPr>
          <p:spPr bwMode="auto">
            <a:xfrm>
              <a:off x="864" y="1679"/>
              <a:ext cx="948" cy="95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联机接口供分时用户或操作员使用</a:t>
              </a:r>
            </a:p>
          </p:txBody>
        </p:sp>
        <p:sp>
          <p:nvSpPr>
            <p:cNvPr id="40973" name="Text Box 13"/>
            <p:cNvSpPr txBox="1">
              <a:spLocks noChangeArrowheads="1"/>
            </p:cNvSpPr>
            <p:nvPr/>
          </p:nvSpPr>
          <p:spPr bwMode="auto">
            <a:xfrm>
              <a:off x="4332" y="1679"/>
              <a:ext cx="948" cy="959"/>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脱机接口供批处理用户使用</a:t>
              </a:r>
            </a:p>
            <a:p>
              <a:pPr eaLnBrk="0" hangingPunct="0">
                <a:defRPr/>
              </a:pPr>
              <a:endParaRPr kumimoji="0" lang="en-US" altLang="zh-CN" sz="2400" b="1">
                <a:solidFill>
                  <a:srgbClr val="008000"/>
                </a:solidFill>
                <a:latin typeface="仿宋_GB2312" pitchFamily="49" charset="-122"/>
              </a:endParaRPr>
            </a:p>
          </p:txBody>
        </p:sp>
        <p:sp>
          <p:nvSpPr>
            <p:cNvPr id="40974" name="Line 14"/>
            <p:cNvSpPr>
              <a:spLocks noChangeShapeType="1"/>
            </p:cNvSpPr>
            <p:nvPr/>
          </p:nvSpPr>
          <p:spPr bwMode="auto">
            <a:xfrm>
              <a:off x="1824" y="2227"/>
              <a:ext cx="315" cy="1"/>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0975" name="Line 15"/>
            <p:cNvSpPr>
              <a:spLocks noChangeShapeType="1"/>
            </p:cNvSpPr>
            <p:nvPr/>
          </p:nvSpPr>
          <p:spPr bwMode="auto">
            <a:xfrm flipH="1">
              <a:off x="4005" y="2227"/>
              <a:ext cx="315" cy="1"/>
            </a:xfrm>
            <a:prstGeom prst="line">
              <a:avLst/>
            </a:prstGeom>
            <a:noFill/>
            <a:ln w="9525">
              <a:solidFill>
                <a:srgbClr val="000000"/>
              </a:solidFill>
              <a:round/>
              <a:headEnd/>
              <a:tailEnd type="triangle" w="med" len="med"/>
            </a:ln>
            <a:effectLst>
              <a:outerShdw dist="107763" dir="13500000" algn="ctr" rotWithShape="0">
                <a:srgbClr val="808080"/>
              </a:outerShdw>
            </a:effectLst>
          </p:spPr>
          <p:txBody>
            <a:bodyPr/>
            <a:lstStyle/>
            <a:p>
              <a:pPr>
                <a:defRPr/>
              </a:pPr>
              <a:endParaRPr lang="zh-CN" altLang="en-US"/>
            </a:p>
          </p:txBody>
        </p:sp>
        <p:sp>
          <p:nvSpPr>
            <p:cNvPr id="40976" name="AutoShape 16"/>
            <p:cNvSpPr>
              <a:spLocks/>
            </p:cNvSpPr>
            <p:nvPr/>
          </p:nvSpPr>
          <p:spPr bwMode="auto">
            <a:xfrm rot="5400000">
              <a:off x="2425" y="2169"/>
              <a:ext cx="295" cy="958"/>
            </a:xfrm>
            <a:prstGeom prst="leftBrace">
              <a:avLst>
                <a:gd name="adj1" fmla="val 27062"/>
                <a:gd name="adj2" fmla="val 50000"/>
              </a:avLst>
            </a:prstGeom>
            <a:solidFill>
              <a:srgbClr val="CCFFCC"/>
            </a:solidFill>
            <a:ln w="9525">
              <a:solidFill>
                <a:srgbClr val="000000"/>
              </a:solidFill>
              <a:round/>
              <a:headEnd/>
              <a:tailEnd/>
            </a:ln>
            <a:effectLst>
              <a:outerShdw dist="107763" dir="13500000" algn="ctr" rotWithShape="0">
                <a:srgbClr val="808080"/>
              </a:outerShdw>
            </a:effectLst>
          </p:spPr>
          <p:txBody>
            <a:bodyPr/>
            <a:lstStyle/>
            <a:p>
              <a:pPr>
                <a:defRPr/>
              </a:pPr>
              <a:endParaRPr lang="zh-CN" altLang="en-US"/>
            </a:p>
          </p:txBody>
        </p:sp>
        <p:sp>
          <p:nvSpPr>
            <p:cNvPr id="40977" name="Text Box 17"/>
            <p:cNvSpPr txBox="1">
              <a:spLocks noChangeArrowheads="1"/>
            </p:cNvSpPr>
            <p:nvPr/>
          </p:nvSpPr>
          <p:spPr bwMode="auto">
            <a:xfrm>
              <a:off x="1903" y="2775"/>
              <a:ext cx="473" cy="123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命令行方式</a:t>
              </a:r>
            </a:p>
          </p:txBody>
        </p:sp>
        <p:sp>
          <p:nvSpPr>
            <p:cNvPr id="40978" name="Text Box 18"/>
            <p:cNvSpPr txBox="1">
              <a:spLocks noChangeArrowheads="1"/>
            </p:cNvSpPr>
            <p:nvPr/>
          </p:nvSpPr>
          <p:spPr bwMode="auto">
            <a:xfrm>
              <a:off x="2367" y="2775"/>
              <a:ext cx="474" cy="123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批命令方式</a:t>
              </a:r>
            </a:p>
          </p:txBody>
        </p:sp>
        <p:sp>
          <p:nvSpPr>
            <p:cNvPr id="40979" name="Text Box 19"/>
            <p:cNvSpPr txBox="1">
              <a:spLocks noChangeArrowheads="1"/>
            </p:cNvSpPr>
            <p:nvPr/>
          </p:nvSpPr>
          <p:spPr bwMode="auto">
            <a:xfrm>
              <a:off x="2832" y="2775"/>
              <a:ext cx="473" cy="1233"/>
            </a:xfrm>
            <a:prstGeom prst="rect">
              <a:avLst/>
            </a:prstGeom>
            <a:solidFill>
              <a:srgbClr val="CCFFCC"/>
            </a:solidFill>
            <a:ln w="9525">
              <a:solidFill>
                <a:srgbClr val="000000"/>
              </a:solidFill>
              <a:miter lim="800000"/>
              <a:headEnd/>
              <a:tailEnd/>
            </a:ln>
            <a:effectLst>
              <a:outerShdw dist="107763" dir="13500000" algn="ctr" rotWithShape="0">
                <a:srgbClr val="808080"/>
              </a:outerShdw>
            </a:effectLst>
          </p:spPr>
          <p:txBody>
            <a:bodyPr/>
            <a:lstStyle/>
            <a:p>
              <a:pPr eaLnBrk="0" hangingPunct="0">
                <a:defRPr/>
              </a:pPr>
              <a:r>
                <a:rPr kumimoji="0" lang="zh-CN" altLang="en-US" sz="2400" b="1">
                  <a:solidFill>
                    <a:srgbClr val="008000"/>
                  </a:solidFill>
                  <a:latin typeface="仿宋_GB2312" pitchFamily="49" charset="-122"/>
                </a:rPr>
                <a:t>图形化方式</a:t>
              </a:r>
            </a:p>
          </p:txBody>
        </p:sp>
        <p:sp>
          <p:nvSpPr>
            <p:cNvPr id="40980" name="Line 20"/>
            <p:cNvSpPr>
              <a:spLocks noChangeShapeType="1"/>
            </p:cNvSpPr>
            <p:nvPr/>
          </p:nvSpPr>
          <p:spPr bwMode="auto">
            <a:xfrm>
              <a:off x="2400" y="1392"/>
              <a:ext cx="1200" cy="0"/>
            </a:xfrm>
            <a:prstGeom prst="line">
              <a:avLst/>
            </a:prstGeom>
            <a:noFill/>
            <a:ln w="12700" cap="sq">
              <a:solidFill>
                <a:schemeClr val="tx1"/>
              </a:solidFill>
              <a:round/>
              <a:headEnd type="none" w="sm" len="sm"/>
              <a:tailEnd type="none" w="sm" len="sm"/>
            </a:ln>
            <a:effectLst>
              <a:outerShdw dist="107763" dir="13500000" algn="ctr" rotWithShape="0">
                <a:schemeClr val="bg2"/>
              </a:outerShdw>
            </a:effectLst>
          </p:spPr>
          <p:txBody>
            <a:bodyPr wrap="none"/>
            <a:lstStyle/>
            <a:p>
              <a:pPr>
                <a:defRPr/>
              </a:pPr>
              <a:endParaRPr lang="zh-CN" altLang="en-US"/>
            </a:p>
          </p:txBody>
        </p:sp>
      </p:grpSp>
    </p:spTree>
  </p:cSld>
  <p:clrMapOvr>
    <a:masterClrMapping/>
  </p:clrMapOvr>
  <p:transition>
    <p:checke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3400" y="549275"/>
            <a:ext cx="8610600" cy="1219200"/>
          </a:xfrm>
        </p:spPr>
        <p:txBody>
          <a:bodyPr/>
          <a:lstStyle/>
          <a:p>
            <a:pPr eaLnBrk="1" hangingPunct="1"/>
            <a:r>
              <a:rPr lang="zh-CN" altLang="en-US" sz="4000" dirty="0" smtClean="0">
                <a:solidFill>
                  <a:srgbClr val="FF0000"/>
                </a:solidFill>
                <a:latin typeface="仿宋_GB2312" pitchFamily="49" charset="-122"/>
                <a:ea typeface="仿宋_GB2312" pitchFamily="49" charset="-122"/>
              </a:rPr>
              <a:t>服务用户观点</a:t>
            </a:r>
            <a:r>
              <a:rPr lang="en-US" altLang="zh-CN" sz="4000" dirty="0" smtClean="0">
                <a:solidFill>
                  <a:srgbClr val="FF0000"/>
                </a:solidFill>
                <a:latin typeface="仿宋_GB2312" pitchFamily="49" charset="-122"/>
                <a:ea typeface="仿宋_GB2312" pitchFamily="49" charset="-122"/>
              </a:rPr>
              <a:t>(11)</a:t>
            </a:r>
            <a:br>
              <a:rPr lang="en-US" altLang="zh-CN" sz="4000" dirty="0" smtClean="0">
                <a:solidFill>
                  <a:srgbClr val="FF0000"/>
                </a:solidFill>
                <a:latin typeface="仿宋_GB2312" pitchFamily="49" charset="-122"/>
                <a:ea typeface="仿宋_GB2312" pitchFamily="49" charset="-122"/>
              </a:rPr>
            </a:br>
            <a:r>
              <a:rPr lang="en-US" altLang="zh-CN" dirty="0" smtClean="0">
                <a:latin typeface="华文新魏" pitchFamily="2" charset="-122"/>
                <a:ea typeface="华文新魏" pitchFamily="2" charset="-122"/>
              </a:rPr>
              <a:t> </a:t>
            </a:r>
            <a:r>
              <a:rPr kumimoji="0" lang="en-US" altLang="zh-CN" sz="2800" noProof="1" smtClean="0">
                <a:solidFill>
                  <a:srgbClr val="FF3300"/>
                </a:solidFill>
                <a:latin typeface="华文新魏" pitchFamily="2" charset="-122"/>
                <a:ea typeface="华文新魏" pitchFamily="2" charset="-122"/>
              </a:rPr>
              <a:t>UNIX/Linux</a:t>
            </a:r>
            <a:r>
              <a:rPr kumimoji="0" lang="zh-CN" altLang="en-US" sz="2800" noProof="1" smtClean="0">
                <a:solidFill>
                  <a:srgbClr val="FF3300"/>
                </a:solidFill>
                <a:latin typeface="华文新魏" pitchFamily="2" charset="-122"/>
                <a:ea typeface="华文新魏" pitchFamily="2" charset="-122"/>
              </a:rPr>
              <a:t>实用程序</a:t>
            </a:r>
            <a:r>
              <a:rPr kumimoji="0" lang="zh-CN" sz="2800" dirty="0" smtClean="0">
                <a:solidFill>
                  <a:srgbClr val="FF3300"/>
                </a:solidFill>
                <a:latin typeface="华文新魏" pitchFamily="2" charset="-122"/>
                <a:ea typeface="华文新魏" pitchFamily="2" charset="-122"/>
              </a:rPr>
              <a:t>、</a:t>
            </a:r>
            <a:r>
              <a:rPr kumimoji="0" lang="zh-CN" sz="2800" dirty="0" smtClean="0">
                <a:solidFill>
                  <a:srgbClr val="FF3300"/>
                </a:solidFill>
                <a:latin typeface="华文新魏" pitchFamily="2" charset="-122"/>
                <a:ea typeface="华文新魏" pitchFamily="2" charset="-122"/>
              </a:rPr>
              <a:t>库函数、系统调用分层关系</a:t>
            </a:r>
            <a:r>
              <a:rPr kumimoji="0" lang="zh-CN" sz="2800" dirty="0" smtClean="0"/>
              <a:t/>
            </a:r>
            <a:br>
              <a:rPr kumimoji="0" lang="zh-CN" sz="2800" dirty="0" smtClean="0"/>
            </a:br>
            <a:endParaRPr kumimoji="0" lang="zh-CN" altLang="en-US" sz="2800" dirty="0" smtClean="0"/>
          </a:p>
        </p:txBody>
      </p:sp>
      <p:sp>
        <p:nvSpPr>
          <p:cNvPr id="98307" name="Rectangle 3"/>
          <p:cNvSpPr>
            <a:spLocks noGrp="1" noChangeArrowheads="1"/>
          </p:cNvSpPr>
          <p:nvPr>
            <p:ph type="body" idx="1"/>
          </p:nvPr>
        </p:nvSpPr>
        <p:spPr/>
        <p:txBody>
          <a:bodyPr/>
          <a:lstStyle/>
          <a:p>
            <a:pPr eaLnBrk="1" hangingPunct="1">
              <a:buFontTx/>
              <a:buNone/>
            </a:pPr>
            <a:r>
              <a:rPr lang="en-US" altLang="zh-CN" smtClean="0"/>
              <a:t> </a:t>
            </a:r>
          </a:p>
          <a:p>
            <a:pPr eaLnBrk="1" hangingPunct="1">
              <a:buFontTx/>
              <a:buNone/>
            </a:pPr>
            <a:endParaRPr lang="en-US" altLang="zh-CN" sz="3600" smtClean="0"/>
          </a:p>
          <a:p>
            <a:pPr eaLnBrk="1" hangingPunct="1">
              <a:buFontTx/>
              <a:buNone/>
            </a:pPr>
            <a:endParaRPr lang="en-US" altLang="zh-CN" sz="3600" smtClean="0"/>
          </a:p>
        </p:txBody>
      </p:sp>
      <p:grpSp>
        <p:nvGrpSpPr>
          <p:cNvPr id="98308" name="Group 4"/>
          <p:cNvGrpSpPr>
            <a:grpSpLocks/>
          </p:cNvGrpSpPr>
          <p:nvPr/>
        </p:nvGrpSpPr>
        <p:grpSpPr bwMode="auto">
          <a:xfrm>
            <a:off x="684213" y="1628775"/>
            <a:ext cx="7848600" cy="4876800"/>
            <a:chOff x="624" y="912"/>
            <a:chExt cx="4469" cy="3072"/>
          </a:xfrm>
        </p:grpSpPr>
        <p:sp>
          <p:nvSpPr>
            <p:cNvPr id="446469" name="Text Box 5"/>
            <p:cNvSpPr txBox="1">
              <a:spLocks noChangeArrowheads="1"/>
            </p:cNvSpPr>
            <p:nvPr/>
          </p:nvSpPr>
          <p:spPr bwMode="auto">
            <a:xfrm>
              <a:off x="2261" y="1219"/>
              <a:ext cx="823" cy="306"/>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1000">
                  <a:solidFill>
                    <a:srgbClr val="0000FF"/>
                  </a:solidFill>
                  <a:latin typeface="仿宋_GB2312" pitchFamily="49" charset="-122"/>
                </a:rPr>
                <a:t>       </a:t>
              </a:r>
              <a:r>
                <a:rPr kumimoji="0" lang="zh-CN" altLang="en-US" sz="1800">
                  <a:solidFill>
                    <a:srgbClr val="0000FF"/>
                  </a:solidFill>
                  <a:latin typeface="仿宋_GB2312" pitchFamily="49" charset="-122"/>
                </a:rPr>
                <a:t>用户</a:t>
              </a:r>
            </a:p>
          </p:txBody>
        </p:sp>
        <p:sp>
          <p:nvSpPr>
            <p:cNvPr id="446470" name="Text Box 6"/>
            <p:cNvSpPr txBox="1">
              <a:spLocks noChangeArrowheads="1"/>
            </p:cNvSpPr>
            <p:nvPr/>
          </p:nvSpPr>
          <p:spPr bwMode="auto">
            <a:xfrm>
              <a:off x="1200" y="2791"/>
              <a:ext cx="3120" cy="59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1000">
                  <a:solidFill>
                    <a:srgbClr val="0000FF"/>
                  </a:solidFill>
                  <a:latin typeface="仿宋_GB2312" pitchFamily="49" charset="-122"/>
                </a:rPr>
                <a:t>                              </a:t>
              </a:r>
              <a:r>
                <a:rPr kumimoji="0" lang="zh-CN" altLang="en-US" sz="1800">
                  <a:solidFill>
                    <a:srgbClr val="0000FF"/>
                  </a:solidFill>
                  <a:latin typeface="仿宋_GB2312" pitchFamily="49" charset="-122"/>
                </a:rPr>
                <a:t>操作系统</a:t>
              </a:r>
            </a:p>
            <a:p>
              <a:pPr algn="just" eaLnBrk="0" hangingPunct="0">
                <a:defRPr/>
              </a:pPr>
              <a:r>
                <a:rPr kumimoji="0" lang="en-US" altLang="zh-CN" sz="1800">
                  <a:solidFill>
                    <a:srgbClr val="0000FF"/>
                  </a:solidFill>
                  <a:latin typeface="仿宋_GB2312" pitchFamily="49" charset="-122"/>
                </a:rPr>
                <a:t>(</a:t>
              </a:r>
              <a:r>
                <a:rPr kumimoji="0" lang="zh-CN" altLang="en-US" sz="1800">
                  <a:solidFill>
                    <a:srgbClr val="0000FF"/>
                  </a:solidFill>
                  <a:latin typeface="仿宋_GB2312" pitchFamily="49" charset="-122"/>
                </a:rPr>
                <a:t>进程管理、存储管理、文件管理、设备管理等</a:t>
              </a:r>
              <a:r>
                <a:rPr kumimoji="0" lang="en-US" altLang="zh-CN" sz="1800">
                  <a:solidFill>
                    <a:srgbClr val="0000FF"/>
                  </a:solidFill>
                  <a:latin typeface="仿宋_GB2312" pitchFamily="49" charset="-122"/>
                </a:rPr>
                <a:t>)</a:t>
              </a:r>
            </a:p>
          </p:txBody>
        </p:sp>
        <p:sp>
          <p:nvSpPr>
            <p:cNvPr id="446471" name="Text Box 7"/>
            <p:cNvSpPr txBox="1">
              <a:spLocks noChangeArrowheads="1"/>
            </p:cNvSpPr>
            <p:nvPr/>
          </p:nvSpPr>
          <p:spPr bwMode="auto">
            <a:xfrm>
              <a:off x="1392" y="2124"/>
              <a:ext cx="2592" cy="613"/>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1000">
                  <a:solidFill>
                    <a:srgbClr val="0000FF"/>
                  </a:solidFill>
                  <a:latin typeface="仿宋_GB2312" pitchFamily="49" charset="-122"/>
                </a:rPr>
                <a:t>                      </a:t>
              </a:r>
              <a:r>
                <a:rPr kumimoji="0" lang="zh-CN" altLang="en-US" sz="1800">
                  <a:solidFill>
                    <a:srgbClr val="0000FF"/>
                  </a:solidFill>
                  <a:latin typeface="仿宋_GB2312" pitchFamily="49" charset="-122"/>
                </a:rPr>
                <a:t>标准库函数</a:t>
              </a:r>
            </a:p>
            <a:p>
              <a:pPr algn="just" eaLnBrk="0" hangingPunct="0">
                <a:defRPr/>
              </a:pPr>
              <a:r>
                <a:rPr kumimoji="0" lang="en-US" altLang="zh-CN" sz="1800">
                  <a:solidFill>
                    <a:srgbClr val="0000FF"/>
                  </a:solidFill>
                  <a:latin typeface="仿宋_GB2312" pitchFamily="49" charset="-122"/>
                </a:rPr>
                <a:t>(</a:t>
              </a:r>
              <a:r>
                <a:rPr kumimoji="0" lang="zh-CN" altLang="en-US" sz="1800">
                  <a:solidFill>
                    <a:srgbClr val="0000FF"/>
                  </a:solidFill>
                  <a:latin typeface="仿宋_GB2312" pitchFamily="49" charset="-122"/>
                </a:rPr>
                <a:t>打开、关闭、读、写、创建、撤销等</a:t>
              </a:r>
              <a:r>
                <a:rPr kumimoji="0" lang="en-US" altLang="zh-CN" sz="1800">
                  <a:solidFill>
                    <a:srgbClr val="0000FF"/>
                  </a:solidFill>
                  <a:latin typeface="仿宋_GB2312" pitchFamily="49" charset="-122"/>
                </a:rPr>
                <a:t>)</a:t>
              </a:r>
            </a:p>
          </p:txBody>
        </p:sp>
        <p:sp>
          <p:nvSpPr>
            <p:cNvPr id="446472" name="Text Box 8"/>
            <p:cNvSpPr txBox="1">
              <a:spLocks noChangeArrowheads="1"/>
            </p:cNvSpPr>
            <p:nvPr/>
          </p:nvSpPr>
          <p:spPr bwMode="auto">
            <a:xfrm>
              <a:off x="1680" y="1553"/>
              <a:ext cx="2018" cy="511"/>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sz="1000" dirty="0">
                  <a:solidFill>
                    <a:srgbClr val="0000FF"/>
                  </a:solidFill>
                  <a:latin typeface="仿宋_GB2312" pitchFamily="49" charset="-122"/>
                </a:rPr>
                <a:t>  </a:t>
              </a:r>
              <a:r>
                <a:rPr kumimoji="0" lang="zh-CN" altLang="en-US" sz="1800" dirty="0" smtClean="0">
                  <a:solidFill>
                    <a:srgbClr val="0000FF"/>
                  </a:solidFill>
                  <a:latin typeface="仿宋_GB2312" pitchFamily="49" charset="-122"/>
                </a:rPr>
                <a:t> </a:t>
              </a:r>
              <a:r>
                <a:rPr kumimoji="0" lang="zh-CN" altLang="en-US" sz="1800" dirty="0" smtClean="0">
                  <a:solidFill>
                    <a:srgbClr val="0000FF"/>
                  </a:solidFill>
                  <a:latin typeface="仿宋_GB2312" pitchFamily="49" charset="-122"/>
                </a:rPr>
                <a:t>       </a:t>
              </a:r>
              <a:r>
                <a:rPr kumimoji="0" lang="zh-CN" altLang="en-US" sz="1800" dirty="0" smtClean="0">
                  <a:solidFill>
                    <a:srgbClr val="0000FF"/>
                  </a:solidFill>
                  <a:latin typeface="仿宋_GB2312" pitchFamily="49" charset="-122"/>
                </a:rPr>
                <a:t>实用程序</a:t>
              </a:r>
              <a:endParaRPr kumimoji="0" lang="en-US" altLang="zh-CN" sz="1800" dirty="0">
                <a:solidFill>
                  <a:srgbClr val="0000FF"/>
                </a:solidFill>
                <a:latin typeface="仿宋_GB2312" pitchFamily="49" charset="-122"/>
              </a:endParaRPr>
            </a:p>
            <a:p>
              <a:pPr algn="just" eaLnBrk="0" hangingPunct="0">
                <a:defRPr/>
              </a:pPr>
              <a:r>
                <a:rPr kumimoji="0" lang="en-US" altLang="zh-CN" sz="1800" dirty="0">
                  <a:solidFill>
                    <a:srgbClr val="0000FF"/>
                  </a:solidFill>
                  <a:latin typeface="仿宋_GB2312" pitchFamily="49" charset="-122"/>
                </a:rPr>
                <a:t>(</a:t>
              </a:r>
              <a:r>
                <a:rPr kumimoji="0" lang="zh-CN" altLang="en-US" sz="1800" dirty="0">
                  <a:solidFill>
                    <a:srgbClr val="0000FF"/>
                  </a:solidFill>
                  <a:latin typeface="仿宋_GB2312" pitchFamily="49" charset="-122"/>
                </a:rPr>
                <a:t>汇编、编译、编辑、</a:t>
              </a:r>
              <a:r>
                <a:rPr kumimoji="0" lang="en-US" altLang="zh-CN" sz="1800" dirty="0">
                  <a:solidFill>
                    <a:srgbClr val="0000FF"/>
                  </a:solidFill>
                  <a:latin typeface="仿宋_GB2312" pitchFamily="49" charset="-122"/>
                </a:rPr>
                <a:t>Shell</a:t>
              </a:r>
              <a:r>
                <a:rPr kumimoji="0" lang="zh-CN" altLang="en-US" sz="1800" dirty="0">
                  <a:solidFill>
                    <a:srgbClr val="0000FF"/>
                  </a:solidFill>
                  <a:latin typeface="仿宋_GB2312" pitchFamily="49" charset="-122"/>
                </a:rPr>
                <a:t>等</a:t>
              </a:r>
              <a:r>
                <a:rPr kumimoji="0" lang="en-US" altLang="zh-CN" sz="1800" dirty="0">
                  <a:solidFill>
                    <a:srgbClr val="0000FF"/>
                  </a:solidFill>
                  <a:latin typeface="仿宋_GB2312" pitchFamily="49" charset="-122"/>
                </a:rPr>
                <a:t>)</a:t>
              </a:r>
            </a:p>
          </p:txBody>
        </p:sp>
        <p:sp>
          <p:nvSpPr>
            <p:cNvPr id="446473" name="Text Box 9"/>
            <p:cNvSpPr txBox="1">
              <a:spLocks noChangeArrowheads="1"/>
            </p:cNvSpPr>
            <p:nvPr/>
          </p:nvSpPr>
          <p:spPr bwMode="auto">
            <a:xfrm>
              <a:off x="3093" y="912"/>
              <a:ext cx="706" cy="306"/>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1800">
                  <a:solidFill>
                    <a:srgbClr val="0000FF"/>
                  </a:solidFill>
                  <a:latin typeface="仿宋_GB2312" pitchFamily="49" charset="-122"/>
                </a:rPr>
                <a:t>用户接口</a:t>
              </a:r>
            </a:p>
          </p:txBody>
        </p:sp>
        <p:sp>
          <p:nvSpPr>
            <p:cNvPr id="446474" name="Text Box 10"/>
            <p:cNvSpPr txBox="1">
              <a:spLocks noChangeArrowheads="1"/>
            </p:cNvSpPr>
            <p:nvPr/>
          </p:nvSpPr>
          <p:spPr bwMode="auto">
            <a:xfrm>
              <a:off x="3917" y="1320"/>
              <a:ext cx="641" cy="344"/>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1800">
                  <a:solidFill>
                    <a:srgbClr val="0000FF"/>
                  </a:solidFill>
                  <a:latin typeface="仿宋_GB2312" pitchFamily="49" charset="-122"/>
                </a:rPr>
                <a:t>库函数</a:t>
              </a:r>
            </a:p>
            <a:p>
              <a:pPr algn="just" eaLnBrk="0" hangingPunct="0">
                <a:defRPr/>
              </a:pPr>
              <a:r>
                <a:rPr kumimoji="0" lang="zh-CN" altLang="en-US" sz="1800">
                  <a:solidFill>
                    <a:srgbClr val="0000FF"/>
                  </a:solidFill>
                  <a:latin typeface="仿宋_GB2312" pitchFamily="49" charset="-122"/>
                </a:rPr>
                <a:t>接口</a:t>
              </a:r>
            </a:p>
          </p:txBody>
        </p:sp>
        <p:sp>
          <p:nvSpPr>
            <p:cNvPr id="446475" name="Text Box 11"/>
            <p:cNvSpPr txBox="1">
              <a:spLocks noChangeArrowheads="1"/>
            </p:cNvSpPr>
            <p:nvPr/>
          </p:nvSpPr>
          <p:spPr bwMode="auto">
            <a:xfrm>
              <a:off x="4332" y="1934"/>
              <a:ext cx="761" cy="374"/>
            </a:xfrm>
            <a:prstGeom prst="rect">
              <a:avLst/>
            </a:pr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zh-CN" altLang="en-US" sz="1800">
                  <a:solidFill>
                    <a:srgbClr val="0000FF"/>
                  </a:solidFill>
                  <a:latin typeface="仿宋_GB2312" pitchFamily="49" charset="-122"/>
                </a:rPr>
                <a:t>系统调用</a:t>
              </a:r>
            </a:p>
            <a:p>
              <a:pPr algn="just" eaLnBrk="0" hangingPunct="0">
                <a:defRPr/>
              </a:pPr>
              <a:r>
                <a:rPr kumimoji="0" lang="zh-CN" altLang="en-US" sz="1800">
                  <a:solidFill>
                    <a:srgbClr val="0000FF"/>
                  </a:solidFill>
                  <a:latin typeface="仿宋_GB2312" pitchFamily="49" charset="-122"/>
                </a:rPr>
                <a:t>接口</a:t>
              </a:r>
            </a:p>
          </p:txBody>
        </p:sp>
        <p:sp>
          <p:nvSpPr>
            <p:cNvPr id="98316" name="Line 12"/>
            <p:cNvSpPr>
              <a:spLocks noChangeShapeType="1"/>
            </p:cNvSpPr>
            <p:nvPr/>
          </p:nvSpPr>
          <p:spPr bwMode="auto">
            <a:xfrm flipH="1">
              <a:off x="3108" y="1207"/>
              <a:ext cx="181" cy="318"/>
            </a:xfrm>
            <a:prstGeom prst="line">
              <a:avLst/>
            </a:prstGeom>
            <a:noFill/>
            <a:ln w="19050">
              <a:solidFill>
                <a:srgbClr val="000000"/>
              </a:solidFill>
              <a:round/>
              <a:headEnd/>
              <a:tailEnd type="triangle" w="med" len="med"/>
            </a:ln>
          </p:spPr>
          <p:txBody>
            <a:bodyPr/>
            <a:lstStyle/>
            <a:p>
              <a:endParaRPr lang="zh-CN" altLang="en-US"/>
            </a:p>
          </p:txBody>
        </p:sp>
        <p:sp>
          <p:nvSpPr>
            <p:cNvPr id="98317" name="Line 13"/>
            <p:cNvSpPr>
              <a:spLocks noChangeShapeType="1"/>
            </p:cNvSpPr>
            <p:nvPr/>
          </p:nvSpPr>
          <p:spPr bwMode="auto">
            <a:xfrm flipH="1">
              <a:off x="3696" y="1627"/>
              <a:ext cx="221" cy="485"/>
            </a:xfrm>
            <a:prstGeom prst="line">
              <a:avLst/>
            </a:prstGeom>
            <a:noFill/>
            <a:ln w="19050">
              <a:solidFill>
                <a:srgbClr val="000000"/>
              </a:solidFill>
              <a:round/>
              <a:headEnd/>
              <a:tailEnd type="triangle" w="med" len="med"/>
            </a:ln>
          </p:spPr>
          <p:txBody>
            <a:bodyPr/>
            <a:lstStyle/>
            <a:p>
              <a:endParaRPr lang="zh-CN" altLang="en-US"/>
            </a:p>
          </p:txBody>
        </p:sp>
        <p:sp>
          <p:nvSpPr>
            <p:cNvPr id="98318" name="Line 14"/>
            <p:cNvSpPr>
              <a:spLocks noChangeShapeType="1"/>
            </p:cNvSpPr>
            <p:nvPr/>
          </p:nvSpPr>
          <p:spPr bwMode="auto">
            <a:xfrm flipH="1">
              <a:off x="4014" y="2251"/>
              <a:ext cx="272" cy="544"/>
            </a:xfrm>
            <a:prstGeom prst="line">
              <a:avLst/>
            </a:prstGeom>
            <a:noFill/>
            <a:ln w="19050">
              <a:solidFill>
                <a:srgbClr val="000000"/>
              </a:solidFill>
              <a:round/>
              <a:headEnd/>
              <a:tailEnd type="triangle" w="med" len="med"/>
            </a:ln>
          </p:spPr>
          <p:txBody>
            <a:bodyPr/>
            <a:lstStyle/>
            <a:p>
              <a:endParaRPr lang="zh-CN" altLang="en-US"/>
            </a:p>
          </p:txBody>
        </p:sp>
        <p:sp>
          <p:nvSpPr>
            <p:cNvPr id="446479" name="Text Box 15"/>
            <p:cNvSpPr txBox="1">
              <a:spLocks noChangeArrowheads="1"/>
            </p:cNvSpPr>
            <p:nvPr/>
          </p:nvSpPr>
          <p:spPr bwMode="auto">
            <a:xfrm>
              <a:off x="1095" y="3435"/>
              <a:ext cx="3369" cy="549"/>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eaLnBrk="0" hangingPunct="0">
                <a:defRPr/>
              </a:pPr>
              <a:r>
                <a:rPr kumimoji="0" lang="en-US" altLang="zh-CN">
                  <a:solidFill>
                    <a:srgbClr val="0000FF"/>
                  </a:solidFill>
                  <a:latin typeface="仿宋_GB2312" pitchFamily="49" charset="-122"/>
                </a:rPr>
                <a:t>                 </a:t>
              </a:r>
              <a:r>
                <a:rPr kumimoji="0" lang="zh-CN" altLang="en-US">
                  <a:solidFill>
                    <a:srgbClr val="0000FF"/>
                  </a:solidFill>
                  <a:latin typeface="仿宋_GB2312" pitchFamily="49" charset="-122"/>
                </a:rPr>
                <a:t>硬件</a:t>
              </a:r>
            </a:p>
            <a:p>
              <a:pPr algn="just" eaLnBrk="0" hangingPunct="0">
                <a:defRPr/>
              </a:pPr>
              <a:r>
                <a:rPr kumimoji="0" lang="zh-CN" altLang="en-US">
                  <a:solidFill>
                    <a:srgbClr val="0000FF"/>
                  </a:solidFill>
                  <a:latin typeface="仿宋_GB2312" pitchFamily="49" charset="-122"/>
                </a:rPr>
                <a:t> </a:t>
              </a:r>
              <a:r>
                <a:rPr kumimoji="0" lang="en-US" altLang="zh-CN">
                  <a:solidFill>
                    <a:srgbClr val="0000FF"/>
                  </a:solidFill>
                  <a:latin typeface="仿宋_GB2312" pitchFamily="49" charset="-122"/>
                </a:rPr>
                <a:t>(</a:t>
              </a:r>
              <a:r>
                <a:rPr kumimoji="0" lang="zh-CN" altLang="en-US">
                  <a:solidFill>
                    <a:srgbClr val="0000FF"/>
                  </a:solidFill>
                  <a:latin typeface="仿宋_GB2312" pitchFamily="49" charset="-122"/>
                </a:rPr>
                <a:t>处理器、存储器、磁盘、打印机、终端等</a:t>
              </a:r>
              <a:r>
                <a:rPr kumimoji="0" lang="en-US" altLang="zh-CN">
                  <a:solidFill>
                    <a:srgbClr val="0000FF"/>
                  </a:solidFill>
                  <a:latin typeface="仿宋_GB2312" pitchFamily="49" charset="-122"/>
                </a:rPr>
                <a:t>)</a:t>
              </a:r>
            </a:p>
          </p:txBody>
        </p:sp>
        <p:sp>
          <p:nvSpPr>
            <p:cNvPr id="98320" name="Text Box 16"/>
            <p:cNvSpPr txBox="1">
              <a:spLocks noChangeArrowheads="1"/>
            </p:cNvSpPr>
            <p:nvPr/>
          </p:nvSpPr>
          <p:spPr bwMode="auto">
            <a:xfrm>
              <a:off x="624" y="1878"/>
              <a:ext cx="353" cy="613"/>
            </a:xfrm>
            <a:prstGeom prst="rect">
              <a:avLst/>
            </a:prstGeom>
            <a:solidFill>
              <a:srgbClr val="FFCC00"/>
            </a:solidFill>
            <a:ln w="9525">
              <a:solidFill>
                <a:srgbClr val="FFFFFF"/>
              </a:solidFill>
              <a:miter lim="800000"/>
              <a:headEnd/>
              <a:tailEnd/>
            </a:ln>
          </p:spPr>
          <p:txBody>
            <a:bodyPr/>
            <a:lstStyle/>
            <a:p>
              <a:pPr eaLnBrk="0" hangingPunct="0"/>
              <a:r>
                <a:rPr kumimoji="0" lang="zh-CN" altLang="en-US" sz="1800">
                  <a:solidFill>
                    <a:srgbClr val="0000FF"/>
                  </a:solidFill>
                  <a:latin typeface="仿宋_GB2312" pitchFamily="49" charset="-122"/>
                </a:rPr>
                <a:t>用</a:t>
              </a:r>
            </a:p>
            <a:p>
              <a:pPr eaLnBrk="0" hangingPunct="0"/>
              <a:r>
                <a:rPr kumimoji="0" lang="zh-CN" altLang="en-US" sz="1800">
                  <a:solidFill>
                    <a:srgbClr val="0000FF"/>
                  </a:solidFill>
                  <a:latin typeface="仿宋_GB2312" pitchFamily="49" charset="-122"/>
                </a:rPr>
                <a:t>户</a:t>
              </a:r>
            </a:p>
            <a:p>
              <a:pPr eaLnBrk="0" hangingPunct="0"/>
              <a:r>
                <a:rPr kumimoji="0" lang="zh-CN" altLang="en-US" sz="1800">
                  <a:solidFill>
                    <a:srgbClr val="0000FF"/>
                  </a:solidFill>
                  <a:latin typeface="仿宋_GB2312" pitchFamily="49" charset="-122"/>
                </a:rPr>
                <a:t>态</a:t>
              </a:r>
            </a:p>
          </p:txBody>
        </p:sp>
        <p:sp>
          <p:nvSpPr>
            <p:cNvPr id="98321" name="Text Box 17"/>
            <p:cNvSpPr txBox="1">
              <a:spLocks noChangeArrowheads="1"/>
            </p:cNvSpPr>
            <p:nvPr/>
          </p:nvSpPr>
          <p:spPr bwMode="auto">
            <a:xfrm>
              <a:off x="624" y="2804"/>
              <a:ext cx="288" cy="5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0000FF"/>
                  </a:solidFill>
                  <a:latin typeface="仿宋_GB2312" pitchFamily="49" charset="-122"/>
                </a:rPr>
                <a:t>核</a:t>
              </a:r>
            </a:p>
            <a:p>
              <a:pPr eaLnBrk="0" hangingPunct="0"/>
              <a:r>
                <a:rPr kumimoji="0" lang="zh-CN" altLang="en-US" sz="1800">
                  <a:solidFill>
                    <a:srgbClr val="0000FF"/>
                  </a:solidFill>
                  <a:latin typeface="仿宋_GB2312" pitchFamily="49" charset="-122"/>
                </a:rPr>
                <a:t>心</a:t>
              </a:r>
            </a:p>
            <a:p>
              <a:pPr eaLnBrk="0" hangingPunct="0"/>
              <a:r>
                <a:rPr kumimoji="0" lang="zh-CN" altLang="en-US" sz="1800">
                  <a:solidFill>
                    <a:srgbClr val="0000FF"/>
                  </a:solidFill>
                  <a:latin typeface="仿宋_GB2312" pitchFamily="49" charset="-122"/>
                </a:rPr>
                <a:t>态</a:t>
              </a:r>
            </a:p>
          </p:txBody>
        </p:sp>
        <p:sp>
          <p:nvSpPr>
            <p:cNvPr id="98322" name="Line 18"/>
            <p:cNvSpPr>
              <a:spLocks noChangeShapeType="1"/>
            </p:cNvSpPr>
            <p:nvPr/>
          </p:nvSpPr>
          <p:spPr bwMode="auto">
            <a:xfrm>
              <a:off x="624" y="1627"/>
              <a:ext cx="471" cy="0"/>
            </a:xfrm>
            <a:prstGeom prst="line">
              <a:avLst/>
            </a:prstGeom>
            <a:noFill/>
            <a:ln w="19050">
              <a:solidFill>
                <a:srgbClr val="000000"/>
              </a:solidFill>
              <a:prstDash val="dash"/>
              <a:round/>
              <a:headEnd/>
              <a:tailEnd/>
            </a:ln>
          </p:spPr>
          <p:txBody>
            <a:bodyPr/>
            <a:lstStyle/>
            <a:p>
              <a:endParaRPr lang="zh-CN" altLang="en-US"/>
            </a:p>
          </p:txBody>
        </p:sp>
        <p:sp>
          <p:nvSpPr>
            <p:cNvPr id="98323" name="Line 19"/>
            <p:cNvSpPr>
              <a:spLocks noChangeShapeType="1"/>
            </p:cNvSpPr>
            <p:nvPr/>
          </p:nvSpPr>
          <p:spPr bwMode="auto">
            <a:xfrm>
              <a:off x="624" y="2751"/>
              <a:ext cx="471" cy="0"/>
            </a:xfrm>
            <a:prstGeom prst="line">
              <a:avLst/>
            </a:prstGeom>
            <a:noFill/>
            <a:ln w="19050">
              <a:solidFill>
                <a:srgbClr val="000000"/>
              </a:solidFill>
              <a:prstDash val="dash"/>
              <a:round/>
              <a:headEnd/>
              <a:tailEnd/>
            </a:ln>
          </p:spPr>
          <p:txBody>
            <a:bodyPr/>
            <a:lstStyle/>
            <a:p>
              <a:endParaRPr lang="zh-CN" altLang="en-US"/>
            </a:p>
          </p:txBody>
        </p:sp>
        <p:sp>
          <p:nvSpPr>
            <p:cNvPr id="98324" name="Line 20"/>
            <p:cNvSpPr>
              <a:spLocks noChangeShapeType="1"/>
            </p:cNvSpPr>
            <p:nvPr/>
          </p:nvSpPr>
          <p:spPr bwMode="auto">
            <a:xfrm>
              <a:off x="624" y="3381"/>
              <a:ext cx="471" cy="0"/>
            </a:xfrm>
            <a:prstGeom prst="line">
              <a:avLst/>
            </a:prstGeom>
            <a:noFill/>
            <a:ln w="19050">
              <a:solidFill>
                <a:srgbClr val="000000"/>
              </a:solidFill>
              <a:prstDash val="dash"/>
              <a:round/>
              <a:headEnd/>
              <a:tailE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1844675"/>
            <a:ext cx="7772400" cy="1143000"/>
          </a:xfrm>
        </p:spPr>
        <p:txBody>
          <a:bodyPr/>
          <a:lstStyle/>
          <a:p>
            <a:pPr eaLnBrk="1" hangingPunct="1"/>
            <a:r>
              <a:rPr lang="en-US" altLang="zh-CN" smtClean="0">
                <a:solidFill>
                  <a:srgbClr val="FF0000"/>
                </a:solidFill>
                <a:latin typeface="仿宋_GB2312" pitchFamily="49" charset="-122"/>
                <a:ea typeface="仿宋_GB2312" pitchFamily="49" charset="-122"/>
              </a:rPr>
              <a:t/>
            </a:r>
            <a:br>
              <a:rPr lang="en-US" altLang="zh-CN" smtClean="0">
                <a:solidFill>
                  <a:srgbClr val="FF0000"/>
                </a:solidFill>
                <a:latin typeface="仿宋_GB2312" pitchFamily="49" charset="-122"/>
                <a:ea typeface="仿宋_GB2312" pitchFamily="49" charset="-122"/>
              </a:rPr>
            </a:br>
            <a:r>
              <a:rPr lang="zh-CN" altLang="en-US" sz="4800" smtClean="0">
                <a:solidFill>
                  <a:srgbClr val="FF0000"/>
                </a:solidFill>
                <a:latin typeface="仿宋_GB2312" pitchFamily="49" charset="-122"/>
                <a:ea typeface="仿宋_GB2312" pitchFamily="49" charset="-122"/>
              </a:rPr>
              <a:t>进程交互观点</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1">
  <a:themeElements>
    <a:clrScheme name="">
      <a:dk1>
        <a:srgbClr val="000000"/>
      </a:dk1>
      <a:lt1>
        <a:srgbClr val="FFFFFF"/>
      </a:lt1>
      <a:dk2>
        <a:srgbClr val="0066FF"/>
      </a:dk2>
      <a:lt2>
        <a:srgbClr val="80808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1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D:\feixlcopyfile\newmodel\11.ppt</Template>
  <TotalTime>7585</TotalTime>
  <Words>8260</Words>
  <Application>Microsoft Office PowerPoint</Application>
  <PresentationFormat>全屏显示(4:3)</PresentationFormat>
  <Paragraphs>2682</Paragraphs>
  <Slides>152</Slides>
  <Notes>9</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152</vt:i4>
      </vt:variant>
    </vt:vector>
  </HeadingPairs>
  <TitlesOfParts>
    <vt:vector size="153" baseType="lpstr">
      <vt:lpstr>11</vt:lpstr>
      <vt:lpstr>幻灯片 1</vt:lpstr>
      <vt:lpstr>计算机系统的层次结构(1) </vt:lpstr>
      <vt:lpstr>计算机系统的层次结构(2) </vt:lpstr>
      <vt:lpstr>操作系统的资源管理技术</vt:lpstr>
      <vt:lpstr>设备抽象接口(隐蔽I/O操作实现细节) </vt:lpstr>
      <vt:lpstr>幻灯片 6</vt:lpstr>
      <vt:lpstr>幻灯片 7</vt:lpstr>
      <vt:lpstr>虚存抽象</vt:lpstr>
      <vt:lpstr>    文件抽象</vt:lpstr>
      <vt:lpstr>三个基础抽象的包含关系</vt:lpstr>
      <vt:lpstr>虚拟计算机</vt:lpstr>
      <vt:lpstr> 从两个角度、两种方法、 四种观点、围绕六个问题、 细化为十个知识单元 研究和观察操作系统</vt:lpstr>
      <vt:lpstr>研究和观察操作系统的 不同角度、方法和观点</vt:lpstr>
      <vt:lpstr>操作系统的定义、目标、作用、功能</vt:lpstr>
      <vt:lpstr>操作系统的定义</vt:lpstr>
      <vt:lpstr>操作系统的目标和分类</vt:lpstr>
      <vt:lpstr>操作系统与支撑软件及应用软件间的区别</vt:lpstr>
      <vt:lpstr>操作系统的作用(四种观点)</vt:lpstr>
      <vt:lpstr>围绕六个问题研究操作系统</vt:lpstr>
      <vt:lpstr>操作系统既是“管理员”，又是“服务员”  </vt:lpstr>
      <vt:lpstr>幻灯片 21</vt:lpstr>
      <vt:lpstr>资源管理的观点</vt:lpstr>
      <vt:lpstr>资源管理的观点(1) </vt:lpstr>
      <vt:lpstr>资源管理的观点(2) </vt:lpstr>
      <vt:lpstr>  资源管理的观点(3) </vt:lpstr>
      <vt:lpstr>处理器管理(1)</vt:lpstr>
      <vt:lpstr>处理器管理(2) 中断分类</vt:lpstr>
      <vt:lpstr>处理器管理(3) 中断用法  </vt:lpstr>
      <vt:lpstr>处理器管理(4)  Linux内核中断处理的流程 </vt:lpstr>
      <vt:lpstr> Linux中断处理过程</vt:lpstr>
      <vt:lpstr>处理器管理(5)  Linux下半部分实现机制</vt:lpstr>
      <vt:lpstr>处理器管理(6) </vt:lpstr>
      <vt:lpstr>多道程序运行的例子</vt:lpstr>
      <vt:lpstr>cpu利用率是内存中多道程序道数的函数</vt:lpstr>
      <vt:lpstr>处理机管理(7) </vt:lpstr>
      <vt:lpstr>处理机管理(8) (A)Linux进程核心栈和PCB(B)Linux进程虚存映象 </vt:lpstr>
      <vt:lpstr>处理机管理(9)</vt:lpstr>
      <vt:lpstr>处理器管理(10) </vt:lpstr>
      <vt:lpstr>处理器管理(11)</vt:lpstr>
      <vt:lpstr>处理器管理(12) </vt:lpstr>
      <vt:lpstr>处理器管理(13) </vt:lpstr>
      <vt:lpstr>处理器管理(14) </vt:lpstr>
      <vt:lpstr>处理器管理(15)</vt:lpstr>
      <vt:lpstr>处理器管理(16)  Linux 2.4 调度算法(1)</vt:lpstr>
      <vt:lpstr>处理器管理(17)  Linux 2.4 调度算法(2)</vt:lpstr>
      <vt:lpstr>处理器管理(18)  Linux 2.4 调度算法(3)</vt:lpstr>
      <vt:lpstr>处理器管理(18)  Linux 2.6 O(1)调度算法</vt:lpstr>
      <vt:lpstr>               存储管理(1) </vt:lpstr>
      <vt:lpstr>存储管理(2) 地址转换与存储保护 程序的编译、链接、装入和执行   </vt:lpstr>
      <vt:lpstr>程序链接、装载和重定位</vt:lpstr>
      <vt:lpstr>             存储管理(3) </vt:lpstr>
      <vt:lpstr>      存储管理(4) </vt:lpstr>
      <vt:lpstr>               存储管理(5) </vt:lpstr>
      <vt:lpstr>存储管理(6) </vt:lpstr>
      <vt:lpstr>        存储管理(7) </vt:lpstr>
      <vt:lpstr>存储管理(8) 请求分页虚存地址转换过程 </vt:lpstr>
      <vt:lpstr>           存储管理(9) </vt:lpstr>
      <vt:lpstr>           存储管理(10) </vt:lpstr>
      <vt:lpstr>               存储管理(11) </vt:lpstr>
      <vt:lpstr>               存储管理(12) </vt:lpstr>
      <vt:lpstr>    存储管理(13) </vt:lpstr>
      <vt:lpstr>               存储管理(14) </vt:lpstr>
      <vt:lpstr>存储管理(15) Li nux 虚存管理</vt:lpstr>
      <vt:lpstr>存储管理方案小结  </vt:lpstr>
      <vt:lpstr>虚存页面替换算法小结 </vt:lpstr>
      <vt:lpstr>    设备管理(1) </vt:lpstr>
      <vt:lpstr>             设备管理(2) </vt:lpstr>
      <vt:lpstr>             设备管理(3) </vt:lpstr>
      <vt:lpstr>          设备管理(4) </vt:lpstr>
      <vt:lpstr>          设备管理(5) </vt:lpstr>
      <vt:lpstr>             设备管理(6) </vt:lpstr>
      <vt:lpstr>              设备管理(7) </vt:lpstr>
      <vt:lpstr>                   文件管理(1) </vt:lpstr>
      <vt:lpstr>文件管理(2) </vt:lpstr>
      <vt:lpstr>  文件管理(3) </vt:lpstr>
      <vt:lpstr>文件管理(4) 虚拟文件系统组成</vt:lpstr>
      <vt:lpstr>UNIX类文件系统</vt:lpstr>
      <vt:lpstr>  文件管理(6) </vt:lpstr>
      <vt:lpstr>  文件管理(7) </vt:lpstr>
      <vt:lpstr>  文件管理(8) </vt:lpstr>
      <vt:lpstr>文件管理(9) 提高文件系统可靠性的措施 </vt:lpstr>
      <vt:lpstr>文件管理(10) 磁盘块一致性检查</vt:lpstr>
      <vt:lpstr>文件管理(11) 文件系统一致性检查 </vt:lpstr>
      <vt:lpstr>         联网和通信管理 </vt:lpstr>
      <vt:lpstr>服务用户的观点</vt:lpstr>
      <vt:lpstr>幻灯片 86</vt:lpstr>
      <vt:lpstr>服务用户观点(2) </vt:lpstr>
      <vt:lpstr>服务用户观点(3) 操作系统提供的共性服务 </vt:lpstr>
      <vt:lpstr> 服务用户观点(4) 操作系统提供的用户接口</vt:lpstr>
      <vt:lpstr>服务用户观点(5) 系统调用定义和作用</vt:lpstr>
      <vt:lpstr>服务用户观点(6) 系统调用的分类和实现</vt:lpstr>
      <vt:lpstr>Linux系统调用执行流程</vt:lpstr>
      <vt:lpstr>Linux系统调用实现机制</vt:lpstr>
      <vt:lpstr>服务用户观点(7) 应用程序、库函数、系统调用的调用关系链 </vt:lpstr>
      <vt:lpstr>服务用户观点(8)  系统调用的处理过程 </vt:lpstr>
      <vt:lpstr>服务用户观点(9) 系统程序 </vt:lpstr>
      <vt:lpstr>服务用户观点(10) 操作接口 </vt:lpstr>
      <vt:lpstr>服务用户观点(11)  UNIX/Linux实用程序、库函数、系统调用分层关系 </vt:lpstr>
      <vt:lpstr> 进程交互观点</vt:lpstr>
      <vt:lpstr>进程交互观点(1)</vt:lpstr>
      <vt:lpstr>  进程交互观点(2)  </vt:lpstr>
      <vt:lpstr>  进程交互的观点(3) </vt:lpstr>
      <vt:lpstr> 进程交互观点(4) </vt:lpstr>
      <vt:lpstr>进程交互观点(5)</vt:lpstr>
      <vt:lpstr>  进程交互的观点(6) </vt:lpstr>
      <vt:lpstr> 进程交互观点(7)</vt:lpstr>
      <vt:lpstr>幻灯片 107</vt:lpstr>
      <vt:lpstr>虚拟机观点</vt:lpstr>
      <vt:lpstr>虚拟机观点(1) </vt:lpstr>
      <vt:lpstr> 虚拟机(2) </vt:lpstr>
      <vt:lpstr> 虚拟机器(3) </vt:lpstr>
      <vt:lpstr> 虚拟机器(4) </vt:lpstr>
      <vt:lpstr> 虚拟机器(5) </vt:lpstr>
      <vt:lpstr> 虚拟机(6) </vt:lpstr>
      <vt:lpstr> 虚拟机(7) 整体式结构操作系统 </vt:lpstr>
      <vt:lpstr> 虚拟机(8) 层次式结构的操作系统 </vt:lpstr>
      <vt:lpstr>  虚拟机(9) 虚机器结构的操作系统 运行CMS的VM/370虚机器结构 </vt:lpstr>
      <vt:lpstr> 虚拟机(10) 客户/服务器与微内核结构的操作系统 </vt:lpstr>
      <vt:lpstr> 虚拟机(11) 分层结构内核和微内核结构对比 </vt:lpstr>
      <vt:lpstr>虚拟机(12)  Linux单内核结构操作系统</vt:lpstr>
      <vt:lpstr>Linux内核子系统及其依赖关系 </vt:lpstr>
      <vt:lpstr>操作系统运行模型(1) OS功能(函数)在用户进程内执行的模型 </vt:lpstr>
      <vt:lpstr>操作系统运行模型(2) 进程上下文切换和模式切换</vt:lpstr>
      <vt:lpstr>操作系统运行模型(3) OS功能(函数)作为独立进程执行的模型 </vt:lpstr>
      <vt:lpstr>     操作系统的安全性(1)</vt:lpstr>
      <vt:lpstr>操作系统的安全性(2) 可信计算基</vt:lpstr>
      <vt:lpstr>       操作系统的安全性(3)</vt:lpstr>
      <vt:lpstr>       操作系统的安全性(4)</vt:lpstr>
      <vt:lpstr>       操作系统的安全性(5)</vt:lpstr>
      <vt:lpstr>       操作系统的安全性(6)</vt:lpstr>
      <vt:lpstr>       操作系统的安全性(7)</vt:lpstr>
      <vt:lpstr> 操作系统的安全性(8)  </vt:lpstr>
      <vt:lpstr>       操作系统的安全性(9)</vt:lpstr>
      <vt:lpstr>操作系统技术新进展</vt:lpstr>
      <vt:lpstr>SMP中处理器与存储器连接及I/O设备连接 </vt:lpstr>
      <vt:lpstr>SMP操作系统类型和特点</vt:lpstr>
      <vt:lpstr>集群系统</vt:lpstr>
      <vt:lpstr>网络计算</vt:lpstr>
      <vt:lpstr>分布计算</vt:lpstr>
      <vt:lpstr>云计算</vt:lpstr>
      <vt:lpstr>多核和超线程</vt:lpstr>
      <vt:lpstr>并行处理环境下的同步与调度</vt:lpstr>
      <vt:lpstr>操作系统核心知识单元 及知识点</vt:lpstr>
      <vt:lpstr>操作系统核心知识单元</vt:lpstr>
      <vt:lpstr>核心知识单元OS1和知识点</vt:lpstr>
      <vt:lpstr>核心知识单元OS2和知识点</vt:lpstr>
      <vt:lpstr>核心知识单元OS3和知识点</vt:lpstr>
      <vt:lpstr>核心知识单元OS4和知识点</vt:lpstr>
      <vt:lpstr>核心知识单元OS5和知识点</vt:lpstr>
      <vt:lpstr>核心知识单元OS6和知识点</vt:lpstr>
      <vt:lpstr>核心知识单元OS7和知识点</vt:lpstr>
      <vt:lpstr>核心知识单元OS8和知识点</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操作系统复习与试题解析</dc:title>
  <dc:creator>feixl</dc:creator>
  <cp:lastModifiedBy>walkinnet</cp:lastModifiedBy>
  <cp:revision>1707</cp:revision>
  <dcterms:created xsi:type="dcterms:W3CDTF">2002-08-25T23:38:00Z</dcterms:created>
  <dcterms:modified xsi:type="dcterms:W3CDTF">2014-07-14T12:26:26Z</dcterms:modified>
</cp:coreProperties>
</file>