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338" r:id="rId3"/>
    <p:sldId id="303" r:id="rId4"/>
    <p:sldId id="262" r:id="rId5"/>
    <p:sldId id="263" r:id="rId6"/>
    <p:sldId id="320" r:id="rId7"/>
    <p:sldId id="269" r:id="rId8"/>
    <p:sldId id="339" r:id="rId9"/>
    <p:sldId id="340" r:id="rId10"/>
    <p:sldId id="341" r:id="rId11"/>
    <p:sldId id="342" r:id="rId12"/>
    <p:sldId id="343" r:id="rId13"/>
    <p:sldId id="344" r:id="rId14"/>
    <p:sldId id="345" r:id="rId15"/>
    <p:sldId id="346" r:id="rId16"/>
    <p:sldId id="347" r:id="rId17"/>
    <p:sldId id="348" r:id="rId18"/>
    <p:sldId id="354" r:id="rId19"/>
    <p:sldId id="270" r:id="rId20"/>
    <p:sldId id="355" r:id="rId21"/>
    <p:sldId id="356" r:id="rId22"/>
    <p:sldId id="273" r:id="rId23"/>
    <p:sldId id="277" r:id="rId24"/>
    <p:sldId id="316" r:id="rId25"/>
    <p:sldId id="332" r:id="rId26"/>
    <p:sldId id="285" r:id="rId27"/>
    <p:sldId id="292" r:id="rId28"/>
    <p:sldId id="313" r:id="rId29"/>
    <p:sldId id="322" r:id="rId30"/>
    <p:sldId id="324" r:id="rId31"/>
    <p:sldId id="319" r:id="rId32"/>
    <p:sldId id="326" r:id="rId33"/>
    <p:sldId id="328" r:id="rId34"/>
    <p:sldId id="330" r:id="rId35"/>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CC99FF"/>
    <a:srgbClr val="CC66FF"/>
    <a:srgbClr val="009900"/>
    <a:srgbClr val="00CC00"/>
    <a:srgbClr val="669900"/>
    <a:srgbClr val="FF33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94" autoAdjust="0"/>
    <p:restoredTop sz="85327" autoAdjust="0"/>
  </p:normalViewPr>
  <p:slideViewPr>
    <p:cSldViewPr>
      <p:cViewPr varScale="1">
        <p:scale>
          <a:sx n="73" d="100"/>
          <a:sy n="73" d="100"/>
        </p:scale>
        <p:origin x="134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FCC0664-3777-42D4-BB4B-7A39B7828F4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6147" name="Rectangle 3">
            <a:extLst>
              <a:ext uri="{FF2B5EF4-FFF2-40B4-BE49-F238E27FC236}">
                <a16:creationId xmlns:a16="http://schemas.microsoft.com/office/drawing/2014/main" id="{DFF0C873-3207-4103-8E5C-F047AA13C4D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6868" name="Rectangle 4">
            <a:extLst>
              <a:ext uri="{FF2B5EF4-FFF2-40B4-BE49-F238E27FC236}">
                <a16:creationId xmlns:a16="http://schemas.microsoft.com/office/drawing/2014/main" id="{1ADFF027-E793-4FD6-863D-46290DC325DE}"/>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BB154622-0AA5-4663-B32E-DB972377329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8F4A1EE3-3A27-4D39-AD12-78881438BF6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6151" name="Rectangle 7">
            <a:extLst>
              <a:ext uri="{FF2B5EF4-FFF2-40B4-BE49-F238E27FC236}">
                <a16:creationId xmlns:a16="http://schemas.microsoft.com/office/drawing/2014/main" id="{71F6B1A5-B975-4199-B757-27766B92DBB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F5A45F4-7084-4043-BEA5-4A6E87CF06A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1E7900F-2D7F-47EF-BE9E-6F3B45BC32E4}"/>
              </a:ext>
            </a:extLst>
          </p:cNvPr>
          <p:cNvSpPr>
            <a:spLocks noGrp="1" noChangeArrowheads="1"/>
          </p:cNvSpPr>
          <p:nvPr>
            <p:ph type="sldNum" sz="quarter" idx="5"/>
          </p:nvPr>
        </p:nvSpPr>
        <p:spPr>
          <a:noFill/>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fld id="{DFF7DBBC-1963-49C0-B3E2-AE58BF00C0A1}" type="slidenum">
              <a:rPr lang="en-US" altLang="zh-CN" sz="1200"/>
              <a:pPr eaLnBrk="1" hangingPunct="1"/>
              <a:t>1</a:t>
            </a:fld>
            <a:endParaRPr lang="en-US" altLang="zh-CN" sz="1200"/>
          </a:p>
        </p:txBody>
      </p:sp>
      <p:sp>
        <p:nvSpPr>
          <p:cNvPr id="37891" name="Rectangle 2">
            <a:extLst>
              <a:ext uri="{FF2B5EF4-FFF2-40B4-BE49-F238E27FC236}">
                <a16:creationId xmlns:a16="http://schemas.microsoft.com/office/drawing/2014/main" id="{70AE60BC-CF5F-4E06-BEDD-17C85D86719F}"/>
              </a:ext>
            </a:extLst>
          </p:cNvPr>
          <p:cNvSpPr>
            <a:spLocks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id="{DA3BFC31-425B-4CC5-ACF6-84EF5FC283C1}"/>
              </a:ext>
            </a:extLst>
          </p:cNvPr>
          <p:cNvSpPr>
            <a:spLocks noChangeArrowheads="1"/>
          </p:cNvSpPr>
          <p:nvPr>
            <p:ph type="body" idx="1"/>
          </p:nvPr>
        </p:nvSpPr>
        <p:spPr>
          <a:xfrm>
            <a:off x="914400" y="4419600"/>
            <a:ext cx="5029200" cy="4114800"/>
          </a:xfrm>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0B3C6B2-4B11-464C-BFD6-3FB905A3A80C}"/>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3B30E76A-110C-4AC2-B36E-753FDEB6C7A1}"/>
              </a:ext>
            </a:extLst>
          </p:cNvPr>
          <p:cNvSpPr>
            <a:spLocks noGrp="1"/>
          </p:cNvSpPr>
          <p:nvPr>
            <p:ph type="body" idx="1"/>
          </p:nvPr>
        </p:nvSpPr>
        <p:spPr>
          <a:noFill/>
        </p:spPr>
        <p:txBody>
          <a:bodyPr/>
          <a:lstStyle/>
          <a:p>
            <a:pPr eaLnBrk="1" hangingPunct="1"/>
            <a:r>
              <a:rPr lang="zh-CN" altLang="en-US"/>
              <a:t>异同？</a:t>
            </a:r>
            <a:endParaRPr lang="en-US" altLang="zh-CN"/>
          </a:p>
          <a:p>
            <a:pPr eaLnBrk="1" hangingPunct="1"/>
            <a:r>
              <a:rPr lang="zh-CN" altLang="en-US"/>
              <a:t>提一下计算机系统中比喻，玉皇大帝（</a:t>
            </a:r>
            <a:r>
              <a:rPr lang="en-US" altLang="zh-CN"/>
              <a:t>BIOS</a:t>
            </a:r>
            <a:r>
              <a:rPr lang="zh-CN" altLang="en-US"/>
              <a:t>）、天子（操作系统）、子民（应用程序）。</a:t>
            </a:r>
            <a:endParaRPr lang="en-US" altLang="zh-CN"/>
          </a:p>
          <a:p>
            <a:pPr eaLnBrk="1" hangingPunct="1"/>
            <a:endParaRPr lang="en-US" altLang="zh-CN"/>
          </a:p>
          <a:p>
            <a:pPr eaLnBrk="1" hangingPunct="1"/>
            <a:r>
              <a:rPr lang="zh-CN" altLang="en-US"/>
              <a:t>广义操作系统概念和狭义操作系统概念。</a:t>
            </a:r>
            <a:endParaRPr lang="en-US" altLang="zh-CN"/>
          </a:p>
          <a:p>
            <a:pPr eaLnBrk="1" hangingPunct="1"/>
            <a:endParaRPr lang="zh-CN" altLang="en-US"/>
          </a:p>
        </p:txBody>
      </p:sp>
      <p:sp>
        <p:nvSpPr>
          <p:cNvPr id="38916" name="Slide Number Placeholder 3">
            <a:extLst>
              <a:ext uri="{FF2B5EF4-FFF2-40B4-BE49-F238E27FC236}">
                <a16:creationId xmlns:a16="http://schemas.microsoft.com/office/drawing/2014/main" id="{8E6355C0-8741-4FD2-8005-D2E9A4973F3A}"/>
              </a:ext>
            </a:extLst>
          </p:cNvPr>
          <p:cNvSpPr>
            <a:spLocks noGrp="1"/>
          </p:cNvSpPr>
          <p:nvPr>
            <p:ph type="sldNum" sz="quarter" idx="5"/>
          </p:nvPr>
        </p:nvSpPr>
        <p:spPr>
          <a:noFill/>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fld id="{EF5D139C-0BF9-46F6-A194-F06F90221641}" type="slidenum">
              <a:rPr lang="en-US" altLang="zh-CN" sz="1200"/>
              <a:pPr eaLnBrk="1" hangingPunct="1"/>
              <a:t>8</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98A7D90-7F97-4936-8F30-B100EB484FCB}"/>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06685C1C-4D14-4216-BD7C-5C18D5C85772}"/>
              </a:ext>
            </a:extLst>
          </p:cNvPr>
          <p:cNvSpPr>
            <a:spLocks noGrp="1"/>
          </p:cNvSpPr>
          <p:nvPr>
            <p:ph type="body" idx="1"/>
          </p:nvPr>
        </p:nvSpPr>
        <p:spPr>
          <a:noFill/>
        </p:spPr>
        <p:txBody>
          <a:bodyPr/>
          <a:lstStyle/>
          <a:p>
            <a:pPr eaLnBrk="1" hangingPunct="1"/>
            <a:r>
              <a:rPr lang="zh-CN" altLang="en-US"/>
              <a:t>一对多：虚拟设备（打印机）、虚拟屏幕、虚拟信道</a:t>
            </a:r>
            <a:endParaRPr lang="en-US" altLang="zh-CN"/>
          </a:p>
          <a:p>
            <a:pPr eaLnBrk="1" hangingPunct="1"/>
            <a:r>
              <a:rPr lang="zh-CN" altLang="en-US"/>
              <a:t>多对一：虚拟内存</a:t>
            </a:r>
            <a:endParaRPr lang="en-US" altLang="zh-CN"/>
          </a:p>
          <a:p>
            <a:pPr eaLnBrk="1" hangingPunct="1"/>
            <a:endParaRPr lang="zh-CN" altLang="en-US"/>
          </a:p>
        </p:txBody>
      </p:sp>
      <p:sp>
        <p:nvSpPr>
          <p:cNvPr id="39940" name="Slide Number Placeholder 3">
            <a:extLst>
              <a:ext uri="{FF2B5EF4-FFF2-40B4-BE49-F238E27FC236}">
                <a16:creationId xmlns:a16="http://schemas.microsoft.com/office/drawing/2014/main" id="{57FB91AC-6FC7-4B71-8428-BB50B473AF5B}"/>
              </a:ext>
            </a:extLst>
          </p:cNvPr>
          <p:cNvSpPr>
            <a:spLocks noGrp="1"/>
          </p:cNvSpPr>
          <p:nvPr>
            <p:ph type="sldNum" sz="quarter" idx="5"/>
          </p:nvPr>
        </p:nvSpPr>
        <p:spPr>
          <a:noFill/>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fld id="{9C173DED-FC13-462A-BCC5-3EF49BCD1FD8}" type="slidenum">
              <a:rPr lang="en-US" altLang="zh-CN" sz="1200"/>
              <a:pPr eaLnBrk="1" hangingPunct="1"/>
              <a:t>11</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DD4C483-2EDB-46DD-8981-5A71A02DA96C}"/>
              </a:ext>
            </a:extLst>
          </p:cNvPr>
          <p:cNvSpPr>
            <a:spLocks noGrp="1" noChangeArrowheads="1"/>
          </p:cNvSpPr>
          <p:nvPr>
            <p:ph type="sldNum" sz="quarter" idx="5"/>
          </p:nvPr>
        </p:nvSpPr>
        <p:spPr>
          <a:noFill/>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fld id="{C4C39A34-9A48-4667-9ABA-62870958C48D}" type="slidenum">
              <a:rPr lang="en-US" altLang="zh-CN" sz="1200"/>
              <a:pPr eaLnBrk="1" hangingPunct="1"/>
              <a:t>22</a:t>
            </a:fld>
            <a:endParaRPr lang="en-US" altLang="zh-CN" sz="1200"/>
          </a:p>
        </p:txBody>
      </p:sp>
      <p:sp>
        <p:nvSpPr>
          <p:cNvPr id="40963" name="Rectangle 2">
            <a:extLst>
              <a:ext uri="{FF2B5EF4-FFF2-40B4-BE49-F238E27FC236}">
                <a16:creationId xmlns:a16="http://schemas.microsoft.com/office/drawing/2014/main" id="{3E73F8BC-50AB-4F49-A50C-9F4ACC233C40}"/>
              </a:ext>
            </a:extLst>
          </p:cNvPr>
          <p:cNvSpPr>
            <a:spLocks noChangeArrowheads="1" noTextEdit="1"/>
          </p:cNvSpPr>
          <p:nvPr>
            <p:ph type="sldImg"/>
          </p:nvPr>
        </p:nvSpPr>
        <p:spPr>
          <a:solidFill>
            <a:srgbClr val="FFFFFF"/>
          </a:solidFill>
          <a:ln/>
        </p:spPr>
      </p:sp>
      <p:sp>
        <p:nvSpPr>
          <p:cNvPr id="40964" name="Rectangle 3">
            <a:extLst>
              <a:ext uri="{FF2B5EF4-FFF2-40B4-BE49-F238E27FC236}">
                <a16:creationId xmlns:a16="http://schemas.microsoft.com/office/drawing/2014/main" id="{9EBC485A-2D1F-4F19-A2FD-2A832B35BC92}"/>
              </a:ext>
            </a:extLst>
          </p:cNvPr>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a:t>CH-2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3C958A8-7CE4-4061-AB96-6E977670F3C2}"/>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1FED3D8C-9CDB-43A5-897B-C3B58C0A52E9}"/>
              </a:ext>
            </a:extLst>
          </p:cNvPr>
          <p:cNvSpPr>
            <a:spLocks noGrp="1"/>
          </p:cNvSpPr>
          <p:nvPr>
            <p:ph type="body" idx="1"/>
          </p:nvPr>
        </p:nvSpPr>
        <p:spPr>
          <a:noFill/>
        </p:spPr>
        <p:txBody>
          <a:bodyPr/>
          <a:lstStyle/>
          <a:p>
            <a:pPr eaLnBrk="1" hangingPunct="1"/>
            <a:r>
              <a:rPr lang="zh-CN" altLang="en-US"/>
              <a:t>操作系统需要处理随机性问题，应用程序同样也遇到类似问题。第三章，专门介绍同步、通信与死锁。</a:t>
            </a:r>
          </a:p>
        </p:txBody>
      </p:sp>
      <p:sp>
        <p:nvSpPr>
          <p:cNvPr id="41988" name="Slide Number Placeholder 3">
            <a:extLst>
              <a:ext uri="{FF2B5EF4-FFF2-40B4-BE49-F238E27FC236}">
                <a16:creationId xmlns:a16="http://schemas.microsoft.com/office/drawing/2014/main" id="{1BA594BD-4DC6-4532-B88F-0C99D4040578}"/>
              </a:ext>
            </a:extLst>
          </p:cNvPr>
          <p:cNvSpPr>
            <a:spLocks noGrp="1"/>
          </p:cNvSpPr>
          <p:nvPr>
            <p:ph type="sldNum" sz="quarter" idx="5"/>
          </p:nvPr>
        </p:nvSpPr>
        <p:spPr>
          <a:noFill/>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fld id="{5E42FECA-1F44-4080-AF61-8A034CC06836}" type="slidenum">
              <a:rPr lang="en-US" altLang="zh-CN" sz="1200"/>
              <a:pPr eaLnBrk="1" hangingPunct="1"/>
              <a:t>34</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4CFEEE57-C0CC-4A80-B655-E8F5DF830B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8A4F2D9-FAFE-4597-97FE-66737F3767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5BC023-74F0-4744-A481-F9819E88BEA7}"/>
              </a:ext>
            </a:extLst>
          </p:cNvPr>
          <p:cNvSpPr>
            <a:spLocks noGrp="1" noChangeArrowheads="1"/>
          </p:cNvSpPr>
          <p:nvPr>
            <p:ph type="sldNum" sz="quarter" idx="12"/>
          </p:nvPr>
        </p:nvSpPr>
        <p:spPr>
          <a:ln/>
        </p:spPr>
        <p:txBody>
          <a:bodyPr/>
          <a:lstStyle>
            <a:lvl1pPr>
              <a:defRPr/>
            </a:lvl1pPr>
          </a:lstStyle>
          <a:p>
            <a:fld id="{C923B443-9A5C-4789-9227-68B52D16E201}" type="slidenum">
              <a:rPr lang="en-US" altLang="zh-CN"/>
              <a:pPr/>
              <a:t>‹#›</a:t>
            </a:fld>
            <a:endParaRPr lang="en-US" altLang="zh-CN"/>
          </a:p>
        </p:txBody>
      </p:sp>
    </p:spTree>
    <p:extLst>
      <p:ext uri="{BB962C8B-B14F-4D97-AF65-F5344CB8AC3E}">
        <p14:creationId xmlns:p14="http://schemas.microsoft.com/office/powerpoint/2010/main" val="357358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DFB21540-77E5-4AC1-BE62-8831A07549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6E07CE-6F9A-4BC0-A03B-01E5F88D01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B0714F8-75F0-4B9B-AFD1-1FBCC1A58B85}"/>
              </a:ext>
            </a:extLst>
          </p:cNvPr>
          <p:cNvSpPr>
            <a:spLocks noGrp="1" noChangeArrowheads="1"/>
          </p:cNvSpPr>
          <p:nvPr>
            <p:ph type="sldNum" sz="quarter" idx="12"/>
          </p:nvPr>
        </p:nvSpPr>
        <p:spPr>
          <a:ln/>
        </p:spPr>
        <p:txBody>
          <a:bodyPr/>
          <a:lstStyle>
            <a:lvl1pPr>
              <a:defRPr/>
            </a:lvl1pPr>
          </a:lstStyle>
          <a:p>
            <a:fld id="{A05CB3A2-EAB0-43F2-9E78-1B7DCFFD6745}" type="slidenum">
              <a:rPr lang="en-US" altLang="zh-CN"/>
              <a:pPr/>
              <a:t>‹#›</a:t>
            </a:fld>
            <a:endParaRPr lang="en-US" altLang="zh-CN"/>
          </a:p>
        </p:txBody>
      </p:sp>
    </p:spTree>
    <p:extLst>
      <p:ext uri="{BB962C8B-B14F-4D97-AF65-F5344CB8AC3E}">
        <p14:creationId xmlns:p14="http://schemas.microsoft.com/office/powerpoint/2010/main" val="277425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61769D91-C0E3-44B1-A872-6DF72A5D7C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8635B9A-F909-463E-AD06-3A4E20805F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78396A9-EA27-4F71-A4F4-66A8EE353381}"/>
              </a:ext>
            </a:extLst>
          </p:cNvPr>
          <p:cNvSpPr>
            <a:spLocks noGrp="1" noChangeArrowheads="1"/>
          </p:cNvSpPr>
          <p:nvPr>
            <p:ph type="sldNum" sz="quarter" idx="12"/>
          </p:nvPr>
        </p:nvSpPr>
        <p:spPr>
          <a:ln/>
        </p:spPr>
        <p:txBody>
          <a:bodyPr/>
          <a:lstStyle>
            <a:lvl1pPr>
              <a:defRPr/>
            </a:lvl1pPr>
          </a:lstStyle>
          <a:p>
            <a:fld id="{379A5BCE-8AF9-403B-959A-B355E99E880E}" type="slidenum">
              <a:rPr lang="en-US" altLang="zh-CN"/>
              <a:pPr/>
              <a:t>‹#›</a:t>
            </a:fld>
            <a:endParaRPr lang="en-US" altLang="zh-CN"/>
          </a:p>
        </p:txBody>
      </p:sp>
    </p:spTree>
    <p:extLst>
      <p:ext uri="{BB962C8B-B14F-4D97-AF65-F5344CB8AC3E}">
        <p14:creationId xmlns:p14="http://schemas.microsoft.com/office/powerpoint/2010/main" val="313673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1B621438-6038-4D74-94A4-B089905770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E846482-0F73-4C1C-87A3-3093F7FAE7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FE8B7C-CFD9-411A-97B4-C81CE8704E18}"/>
              </a:ext>
            </a:extLst>
          </p:cNvPr>
          <p:cNvSpPr>
            <a:spLocks noGrp="1" noChangeArrowheads="1"/>
          </p:cNvSpPr>
          <p:nvPr>
            <p:ph type="sldNum" sz="quarter" idx="12"/>
          </p:nvPr>
        </p:nvSpPr>
        <p:spPr>
          <a:ln/>
        </p:spPr>
        <p:txBody>
          <a:bodyPr/>
          <a:lstStyle>
            <a:lvl1pPr>
              <a:defRPr/>
            </a:lvl1pPr>
          </a:lstStyle>
          <a:p>
            <a:fld id="{FC024B1A-5964-465B-B507-4D40FFE2BD47}" type="slidenum">
              <a:rPr lang="en-US" altLang="zh-CN"/>
              <a:pPr/>
              <a:t>‹#›</a:t>
            </a:fld>
            <a:endParaRPr lang="en-US" altLang="zh-CN"/>
          </a:p>
        </p:txBody>
      </p:sp>
    </p:spTree>
    <p:extLst>
      <p:ext uri="{BB962C8B-B14F-4D97-AF65-F5344CB8AC3E}">
        <p14:creationId xmlns:p14="http://schemas.microsoft.com/office/powerpoint/2010/main" val="294542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A58BBA71-0281-436B-A347-2F0341BEEE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3D6502-4C03-4409-A889-D39F39BC9F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5073DF3-AB9D-4D3D-BCF1-9A9915B4FFC3}"/>
              </a:ext>
            </a:extLst>
          </p:cNvPr>
          <p:cNvSpPr>
            <a:spLocks noGrp="1" noChangeArrowheads="1"/>
          </p:cNvSpPr>
          <p:nvPr>
            <p:ph type="sldNum" sz="quarter" idx="12"/>
          </p:nvPr>
        </p:nvSpPr>
        <p:spPr>
          <a:ln/>
        </p:spPr>
        <p:txBody>
          <a:bodyPr/>
          <a:lstStyle>
            <a:lvl1pPr>
              <a:defRPr/>
            </a:lvl1pPr>
          </a:lstStyle>
          <a:p>
            <a:fld id="{AED11FBC-B18A-4729-BDD5-752215BDF99F}" type="slidenum">
              <a:rPr lang="en-US" altLang="zh-CN"/>
              <a:pPr/>
              <a:t>‹#›</a:t>
            </a:fld>
            <a:endParaRPr lang="en-US" altLang="zh-CN"/>
          </a:p>
        </p:txBody>
      </p:sp>
    </p:spTree>
    <p:extLst>
      <p:ext uri="{BB962C8B-B14F-4D97-AF65-F5344CB8AC3E}">
        <p14:creationId xmlns:p14="http://schemas.microsoft.com/office/powerpoint/2010/main" val="313012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1B6918A2-A24E-49B2-B6AA-D99628BBF4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AC01997-E834-41AF-9A9D-3020341927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C5ADA9C-F623-4CCC-9A23-05B7734C73E1}"/>
              </a:ext>
            </a:extLst>
          </p:cNvPr>
          <p:cNvSpPr>
            <a:spLocks noGrp="1" noChangeArrowheads="1"/>
          </p:cNvSpPr>
          <p:nvPr>
            <p:ph type="sldNum" sz="quarter" idx="12"/>
          </p:nvPr>
        </p:nvSpPr>
        <p:spPr>
          <a:ln/>
        </p:spPr>
        <p:txBody>
          <a:bodyPr/>
          <a:lstStyle>
            <a:lvl1pPr>
              <a:defRPr/>
            </a:lvl1pPr>
          </a:lstStyle>
          <a:p>
            <a:fld id="{772E23C9-C0C1-4DD3-8095-F8EA3D1919B9}" type="slidenum">
              <a:rPr lang="en-US" altLang="zh-CN"/>
              <a:pPr/>
              <a:t>‹#›</a:t>
            </a:fld>
            <a:endParaRPr lang="en-US" altLang="zh-CN"/>
          </a:p>
        </p:txBody>
      </p:sp>
    </p:spTree>
    <p:extLst>
      <p:ext uri="{BB962C8B-B14F-4D97-AF65-F5344CB8AC3E}">
        <p14:creationId xmlns:p14="http://schemas.microsoft.com/office/powerpoint/2010/main" val="427700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6FFEC332-96C2-4799-A69C-C75C0BFE95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8E5AFFC-9D22-4219-ABBC-4130BA24DD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2C07A07-93BD-4812-85AC-DCAB4F22B806}"/>
              </a:ext>
            </a:extLst>
          </p:cNvPr>
          <p:cNvSpPr>
            <a:spLocks noGrp="1" noChangeArrowheads="1"/>
          </p:cNvSpPr>
          <p:nvPr>
            <p:ph type="sldNum" sz="quarter" idx="12"/>
          </p:nvPr>
        </p:nvSpPr>
        <p:spPr>
          <a:ln/>
        </p:spPr>
        <p:txBody>
          <a:bodyPr/>
          <a:lstStyle>
            <a:lvl1pPr>
              <a:defRPr/>
            </a:lvl1pPr>
          </a:lstStyle>
          <a:p>
            <a:fld id="{29C8F694-EB9F-416B-88E8-49D547EDBEA3}" type="slidenum">
              <a:rPr lang="en-US" altLang="zh-CN"/>
              <a:pPr/>
              <a:t>‹#›</a:t>
            </a:fld>
            <a:endParaRPr lang="en-US" altLang="zh-CN"/>
          </a:p>
        </p:txBody>
      </p:sp>
    </p:spTree>
    <p:extLst>
      <p:ext uri="{BB962C8B-B14F-4D97-AF65-F5344CB8AC3E}">
        <p14:creationId xmlns:p14="http://schemas.microsoft.com/office/powerpoint/2010/main" val="357685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C912BBAB-600A-4CD5-8AC4-DE77C9EFC9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897A95A-269B-42F4-91E1-C6B2DC257B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395AEFB-6456-4757-B9F6-E4E50BB7958B}"/>
              </a:ext>
            </a:extLst>
          </p:cNvPr>
          <p:cNvSpPr>
            <a:spLocks noGrp="1" noChangeArrowheads="1"/>
          </p:cNvSpPr>
          <p:nvPr>
            <p:ph type="sldNum" sz="quarter" idx="12"/>
          </p:nvPr>
        </p:nvSpPr>
        <p:spPr>
          <a:ln/>
        </p:spPr>
        <p:txBody>
          <a:bodyPr/>
          <a:lstStyle>
            <a:lvl1pPr>
              <a:defRPr/>
            </a:lvl1pPr>
          </a:lstStyle>
          <a:p>
            <a:fld id="{198275EB-0D83-4654-8E64-ECABB5AC169B}" type="slidenum">
              <a:rPr lang="en-US" altLang="zh-CN"/>
              <a:pPr/>
              <a:t>‹#›</a:t>
            </a:fld>
            <a:endParaRPr lang="en-US" altLang="zh-CN"/>
          </a:p>
        </p:txBody>
      </p:sp>
    </p:spTree>
    <p:extLst>
      <p:ext uri="{BB962C8B-B14F-4D97-AF65-F5344CB8AC3E}">
        <p14:creationId xmlns:p14="http://schemas.microsoft.com/office/powerpoint/2010/main" val="383899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4C230F2-0EC1-4657-B620-714F3406A0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411BB88-FED4-4156-A279-34DF199C4A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CA921B1-3555-4B37-A54B-C4A039B7018A}"/>
              </a:ext>
            </a:extLst>
          </p:cNvPr>
          <p:cNvSpPr>
            <a:spLocks noGrp="1" noChangeArrowheads="1"/>
          </p:cNvSpPr>
          <p:nvPr>
            <p:ph type="sldNum" sz="quarter" idx="12"/>
          </p:nvPr>
        </p:nvSpPr>
        <p:spPr>
          <a:ln/>
        </p:spPr>
        <p:txBody>
          <a:bodyPr/>
          <a:lstStyle>
            <a:lvl1pPr>
              <a:defRPr/>
            </a:lvl1pPr>
          </a:lstStyle>
          <a:p>
            <a:fld id="{ACDD2817-CEC6-4173-BC6B-B33A7905DE47}" type="slidenum">
              <a:rPr lang="en-US" altLang="zh-CN"/>
              <a:pPr/>
              <a:t>‹#›</a:t>
            </a:fld>
            <a:endParaRPr lang="en-US" altLang="zh-CN"/>
          </a:p>
        </p:txBody>
      </p:sp>
    </p:spTree>
    <p:extLst>
      <p:ext uri="{BB962C8B-B14F-4D97-AF65-F5344CB8AC3E}">
        <p14:creationId xmlns:p14="http://schemas.microsoft.com/office/powerpoint/2010/main" val="396453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4D617CBD-AD99-477E-B5B7-3441FFB4E8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5484A6E-1036-402F-B20F-B2FF5D024E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4D00FEC-268B-4065-BFD5-5AD8E5FA1C2F}"/>
              </a:ext>
            </a:extLst>
          </p:cNvPr>
          <p:cNvSpPr>
            <a:spLocks noGrp="1" noChangeArrowheads="1"/>
          </p:cNvSpPr>
          <p:nvPr>
            <p:ph type="sldNum" sz="quarter" idx="12"/>
          </p:nvPr>
        </p:nvSpPr>
        <p:spPr>
          <a:ln/>
        </p:spPr>
        <p:txBody>
          <a:bodyPr/>
          <a:lstStyle>
            <a:lvl1pPr>
              <a:defRPr/>
            </a:lvl1pPr>
          </a:lstStyle>
          <a:p>
            <a:fld id="{6AF1C280-7F22-41F3-84FA-6C13C58DFA70}" type="slidenum">
              <a:rPr lang="en-US" altLang="zh-CN"/>
              <a:pPr/>
              <a:t>‹#›</a:t>
            </a:fld>
            <a:endParaRPr lang="en-US" altLang="zh-CN"/>
          </a:p>
        </p:txBody>
      </p:sp>
    </p:spTree>
    <p:extLst>
      <p:ext uri="{BB962C8B-B14F-4D97-AF65-F5344CB8AC3E}">
        <p14:creationId xmlns:p14="http://schemas.microsoft.com/office/powerpoint/2010/main" val="81890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5F53EFBA-5961-4592-833B-6CEA37686F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0139A87-0022-451B-9FF7-EFBBE582B4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B8B87D-3ECB-42D7-AFFC-33B08DA64057}"/>
              </a:ext>
            </a:extLst>
          </p:cNvPr>
          <p:cNvSpPr>
            <a:spLocks noGrp="1" noChangeArrowheads="1"/>
          </p:cNvSpPr>
          <p:nvPr>
            <p:ph type="sldNum" sz="quarter" idx="12"/>
          </p:nvPr>
        </p:nvSpPr>
        <p:spPr>
          <a:ln/>
        </p:spPr>
        <p:txBody>
          <a:bodyPr/>
          <a:lstStyle>
            <a:lvl1pPr>
              <a:defRPr/>
            </a:lvl1pPr>
          </a:lstStyle>
          <a:p>
            <a:fld id="{B3214331-B127-403B-9518-78A85C2DFD2F}" type="slidenum">
              <a:rPr lang="en-US" altLang="zh-CN"/>
              <a:pPr/>
              <a:t>‹#›</a:t>
            </a:fld>
            <a:endParaRPr lang="en-US" altLang="zh-CN"/>
          </a:p>
        </p:txBody>
      </p:sp>
    </p:spTree>
    <p:extLst>
      <p:ext uri="{BB962C8B-B14F-4D97-AF65-F5344CB8AC3E}">
        <p14:creationId xmlns:p14="http://schemas.microsoft.com/office/powerpoint/2010/main" val="22564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898A00-F1B3-4B46-95A6-CDF5E5155DD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CAA0A56-92A0-41D0-8CF9-53FA5C1FE2C7}"/>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F8EE992-D9C0-43C3-A28C-0D030CECCDF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id="{37B42AC2-0211-4DF9-A099-181421E8E46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id="{4EE19857-AA16-4726-A6E8-622297D5D8A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2B64404-5058-4A2D-B009-151284818D0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8D3BAF5-1EC5-4991-AA26-A9D87692BC30}"/>
              </a:ext>
            </a:extLst>
          </p:cNvPr>
          <p:cNvSpPr>
            <a:spLocks noGrp="1" noChangeArrowheads="1"/>
          </p:cNvSpPr>
          <p:nvPr>
            <p:ph type="ctrTitle"/>
          </p:nvPr>
        </p:nvSpPr>
        <p:spPr>
          <a:xfrm>
            <a:off x="914400" y="1371600"/>
            <a:ext cx="7239000" cy="1143000"/>
          </a:xfrm>
        </p:spPr>
        <p:txBody>
          <a:bodyPr/>
          <a:lstStyle/>
          <a:p>
            <a:pPr eaLnBrk="1" hangingPunct="1"/>
            <a:r>
              <a:rPr lang="zh-CN" altLang="en-US" sz="5400">
                <a:latin typeface="华文新魏" panose="02010800040101010101" pitchFamily="2" charset="-122"/>
                <a:ea typeface="华文新魏" panose="02010800040101010101" pitchFamily="2" charset="-122"/>
              </a:rPr>
              <a:t>操作系统教程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第</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版</a:t>
            </a:r>
            <a:r>
              <a:rPr lang="en-US" altLang="zh-CN">
                <a:latin typeface="华文新魏" panose="02010800040101010101" pitchFamily="2" charset="-122"/>
                <a:ea typeface="华文新魏" panose="02010800040101010101" pitchFamily="2" charset="-122"/>
              </a:rPr>
              <a:t>)</a:t>
            </a:r>
            <a:br>
              <a:rPr lang="en-US" altLang="zh-CN">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第一章  </a:t>
            </a:r>
            <a:r>
              <a:rPr kumimoji="0" lang="zh-CN" altLang="en-US">
                <a:latin typeface="华文新魏" panose="02010800040101010101" pitchFamily="2" charset="-122"/>
                <a:ea typeface="华文新魏" panose="02010800040101010101" pitchFamily="2" charset="-122"/>
              </a:rPr>
              <a:t>操作系统概论</a:t>
            </a:r>
            <a:br>
              <a:rPr lang="zh-CN" altLang="en-US">
                <a:latin typeface="华文新魏" panose="02010800040101010101" pitchFamily="2" charset="-122"/>
                <a:ea typeface="华文新魏" panose="02010800040101010101" pitchFamily="2" charset="-122"/>
              </a:rPr>
            </a:br>
            <a:br>
              <a:rPr lang="zh-CN" altLang="en-US"/>
            </a:br>
            <a:endParaRPr lang="zh-CN" altLang="en-US"/>
          </a:p>
        </p:txBody>
      </p:sp>
      <p:sp>
        <p:nvSpPr>
          <p:cNvPr id="2051" name="Rectangle 3">
            <a:extLst>
              <a:ext uri="{FF2B5EF4-FFF2-40B4-BE49-F238E27FC236}">
                <a16:creationId xmlns:a16="http://schemas.microsoft.com/office/drawing/2014/main" id="{8B835D74-5FE0-44AE-8403-FBB3F4775B13}"/>
              </a:ext>
            </a:extLst>
          </p:cNvPr>
          <p:cNvSpPr>
            <a:spLocks noGrp="1" noChangeArrowheads="1"/>
          </p:cNvSpPr>
          <p:nvPr>
            <p:ph type="subTitle" idx="1"/>
          </p:nvPr>
        </p:nvSpPr>
        <p:spPr>
          <a:xfrm>
            <a:off x="1600200" y="5121275"/>
            <a:ext cx="5562600" cy="1620838"/>
          </a:xfrm>
        </p:spPr>
        <p:txBody>
          <a:bodyPr/>
          <a:lstStyle/>
          <a:p>
            <a:pPr eaLnBrk="1" hangingPunct="1"/>
            <a:r>
              <a:rPr lang="zh-CN" altLang="en-US" sz="4000">
                <a:solidFill>
                  <a:schemeClr val="tx2"/>
                </a:solidFill>
                <a:latin typeface="华文新魏" panose="02010800040101010101" pitchFamily="2" charset="-122"/>
                <a:ea typeface="华文新魏" panose="02010800040101010101" pitchFamily="2" charset="-122"/>
              </a:rPr>
              <a:t>高等教育出版社出版</a:t>
            </a:r>
          </a:p>
          <a:p>
            <a:pPr eaLnBrk="1" hangingPunct="1"/>
            <a:r>
              <a:rPr lang="en-US" altLang="zh-CN" b="1">
                <a:solidFill>
                  <a:schemeClr val="tx2"/>
                </a:solidFill>
              </a:rPr>
              <a:t>2008</a:t>
            </a:r>
            <a:r>
              <a:rPr lang="zh-CN" altLang="en-US" b="1">
                <a:solidFill>
                  <a:schemeClr val="tx2"/>
                </a:solidFill>
              </a:rPr>
              <a:t>年</a:t>
            </a:r>
            <a:r>
              <a:rPr lang="en-US" altLang="zh-CN" b="1">
                <a:solidFill>
                  <a:schemeClr val="tx2"/>
                </a:solidFill>
              </a:rPr>
              <a:t>3</a:t>
            </a:r>
            <a:r>
              <a:rPr lang="zh-CN" altLang="en-US" b="1">
                <a:solidFill>
                  <a:schemeClr val="tx2"/>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AB67D74-AFEF-4477-9DC2-FEC5CBF0C35C}"/>
              </a:ext>
            </a:extLst>
          </p:cNvPr>
          <p:cNvSpPr>
            <a:spLocks noGrp="1" noChangeArrowheads="1"/>
          </p:cNvSpPr>
          <p:nvPr>
            <p:ph type="title"/>
          </p:nvPr>
        </p:nvSpPr>
        <p:spPr>
          <a:xfrm>
            <a:off x="685800" y="260350"/>
            <a:ext cx="7772400" cy="1143000"/>
          </a:xfrm>
        </p:spPr>
        <p:txBody>
          <a:bodyPr/>
          <a:lstStyle/>
          <a:p>
            <a:pPr eaLnBrk="1" hangingPunct="1"/>
            <a:r>
              <a:rPr lang="en-US" altLang="zh-CN" sz="4800">
                <a:ea typeface="华文新魏" panose="02010800040101010101" pitchFamily="2" charset="-122"/>
              </a:rPr>
              <a:t>1)</a:t>
            </a:r>
            <a:r>
              <a:rPr lang="zh-CN" altLang="en-US" sz="4800">
                <a:ea typeface="华文新魏" panose="02010800040101010101" pitchFamily="2" charset="-122"/>
              </a:rPr>
              <a:t>资源复用</a:t>
            </a:r>
            <a:r>
              <a:rPr lang="zh-CN" altLang="en-US"/>
              <a:t> </a:t>
            </a:r>
          </a:p>
        </p:txBody>
      </p:sp>
      <p:sp>
        <p:nvSpPr>
          <p:cNvPr id="11267" name="Rectangle 3">
            <a:extLst>
              <a:ext uri="{FF2B5EF4-FFF2-40B4-BE49-F238E27FC236}">
                <a16:creationId xmlns:a16="http://schemas.microsoft.com/office/drawing/2014/main" id="{539933AF-36D0-4223-AA62-B8D790CCFCF5}"/>
              </a:ext>
            </a:extLst>
          </p:cNvPr>
          <p:cNvSpPr>
            <a:spLocks noGrp="1" noChangeArrowheads="1"/>
          </p:cNvSpPr>
          <p:nvPr>
            <p:ph type="body" idx="1"/>
          </p:nvPr>
        </p:nvSpPr>
        <p:spPr>
          <a:xfrm>
            <a:off x="685800" y="1412875"/>
            <a:ext cx="7772400" cy="4824413"/>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空分复用共享 </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该资源可进一步分割成更多和更小的单位供进程使用 。</a:t>
            </a:r>
          </a:p>
          <a:p>
            <a:pPr eaLnBrk="1" hangingPunct="1">
              <a:buFontTx/>
              <a:buNone/>
            </a:pP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时分复用共享</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并不把资源进一步分割成更小的单位，进程可在一个时间片内独占使用整个物理资源。 </a:t>
            </a:r>
          </a:p>
          <a:p>
            <a:pPr eaLnBrk="1" hangingPunct="1">
              <a:buFontTx/>
              <a:buNone/>
            </a:pPr>
            <a:endParaRPr lang="zh-CN" altLang="en-US" sz="4000">
              <a:latin typeface="华文新魏" panose="02010800040101010101" pitchFamily="2" charset="-122"/>
              <a:ea typeface="华文新魏" panose="02010800040101010101" pitchFamily="2" charset="-122"/>
            </a:endParaRP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F179E4-3E4D-40EE-BE64-3B26F0A15385}"/>
              </a:ext>
            </a:extLst>
          </p:cNvPr>
          <p:cNvSpPr>
            <a:spLocks noGrp="1" noChangeArrowheads="1"/>
          </p:cNvSpPr>
          <p:nvPr>
            <p:ph type="title"/>
          </p:nvPr>
        </p:nvSpPr>
        <p:spPr>
          <a:xfrm>
            <a:off x="6858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资源虚化</a:t>
            </a:r>
            <a:r>
              <a:rPr lang="zh-CN" altLang="en-US"/>
              <a:t> </a:t>
            </a:r>
          </a:p>
        </p:txBody>
      </p:sp>
      <p:sp>
        <p:nvSpPr>
          <p:cNvPr id="12291" name="Rectangle 3">
            <a:extLst>
              <a:ext uri="{FF2B5EF4-FFF2-40B4-BE49-F238E27FC236}">
                <a16:creationId xmlns:a16="http://schemas.microsoft.com/office/drawing/2014/main" id="{9FC8E569-D44A-4778-A7AF-A97DB3BAB443}"/>
              </a:ext>
            </a:extLst>
          </p:cNvPr>
          <p:cNvSpPr>
            <a:spLocks noGrp="1" noChangeArrowheads="1"/>
          </p:cNvSpPr>
          <p:nvPr>
            <p:ph type="body" idx="1"/>
          </p:nvPr>
        </p:nvSpPr>
        <p:spPr>
          <a:xfrm>
            <a:off x="685800" y="1341438"/>
            <a:ext cx="7772400" cy="4754562"/>
          </a:xfrm>
        </p:spPr>
        <p:txBody>
          <a:bodyPr/>
          <a:lstStyle/>
          <a:p>
            <a:pPr eaLnBrk="1" hangingPunct="1"/>
            <a:r>
              <a:rPr lang="zh-CN" altLang="en-US" sz="4000">
                <a:ea typeface="华文新魏" panose="02010800040101010101" pitchFamily="2" charset="-122"/>
              </a:rPr>
              <a:t>是对资源进行转化、模拟或整合，把物理上的一个资源变成逻辑上的多个对应物的一类技术。</a:t>
            </a:r>
            <a:r>
              <a:rPr lang="zh-CN" altLang="en-US" sz="4000"/>
              <a:t> </a:t>
            </a:r>
          </a:p>
          <a:p>
            <a:pPr eaLnBrk="1" hangingPunct="1"/>
            <a:r>
              <a:rPr lang="zh-CN" altLang="en-US" sz="4000">
                <a:ea typeface="华文新魏" panose="02010800040101010101" pitchFamily="2" charset="-122"/>
              </a:rPr>
              <a:t>虚化的例子</a:t>
            </a:r>
            <a:r>
              <a:rPr lang="en-US" altLang="zh-CN" sz="4000">
                <a:ea typeface="华文新魏" panose="02010800040101010101" pitchFamily="2" charset="-122"/>
              </a:rPr>
              <a:t>—</a:t>
            </a:r>
            <a:r>
              <a:rPr lang="zh-CN" altLang="en-US" sz="4000">
                <a:ea typeface="华文新魏" panose="02010800040101010101" pitchFamily="2" charset="-122"/>
              </a:rPr>
              <a:t>虚拟设备、虚拟存储器、虚拟屏幕</a:t>
            </a:r>
            <a:r>
              <a:rPr lang="en-US" altLang="zh-CN" sz="4000">
                <a:ea typeface="华文新魏" panose="02010800040101010101" pitchFamily="2" charset="-122"/>
              </a:rPr>
              <a:t>(</a:t>
            </a:r>
            <a:r>
              <a:rPr lang="zh-CN" altLang="en-US" sz="4000">
                <a:ea typeface="华文新魏" panose="02010800040101010101" pitchFamily="2" charset="-122"/>
              </a:rPr>
              <a:t>终端</a:t>
            </a:r>
            <a:r>
              <a:rPr lang="en-US" altLang="zh-CN" sz="4000">
                <a:ea typeface="华文新魏" panose="02010800040101010101" pitchFamily="2" charset="-122"/>
              </a:rPr>
              <a:t>)</a:t>
            </a:r>
            <a:r>
              <a:rPr lang="zh-CN" altLang="en-US" sz="4000">
                <a:ea typeface="华文新魏" panose="02010800040101010101" pitchFamily="2" charset="-122"/>
              </a:rPr>
              <a:t>、虚拟信道</a:t>
            </a:r>
            <a:r>
              <a:rPr lang="zh-CN" altLang="en-US" sz="4000"/>
              <a:t> </a:t>
            </a:r>
            <a:r>
              <a:rPr lang="zh-CN" altLang="en-US" sz="4000">
                <a:ea typeface="华文新魏" panose="02010800040101010101"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F583823-9440-446B-83BA-ECAD8545EC51}"/>
              </a:ext>
            </a:extLst>
          </p:cNvPr>
          <p:cNvSpPr>
            <a:spLocks noGrp="1" noChangeArrowheads="1"/>
          </p:cNvSpPr>
          <p:nvPr>
            <p:ph type="title"/>
          </p:nvPr>
        </p:nvSpPr>
        <p:spPr>
          <a:xfrm>
            <a:off x="6858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资源抽象</a:t>
            </a:r>
          </a:p>
        </p:txBody>
      </p:sp>
      <p:sp>
        <p:nvSpPr>
          <p:cNvPr id="13315" name="Rectangle 3">
            <a:extLst>
              <a:ext uri="{FF2B5EF4-FFF2-40B4-BE49-F238E27FC236}">
                <a16:creationId xmlns:a16="http://schemas.microsoft.com/office/drawing/2014/main" id="{7C5671AA-F6EE-48A7-A8E0-718986FDB577}"/>
              </a:ext>
            </a:extLst>
          </p:cNvPr>
          <p:cNvSpPr>
            <a:spLocks noGrp="1" noChangeArrowheads="1"/>
          </p:cNvSpPr>
          <p:nvPr>
            <p:ph type="body" idx="1"/>
          </p:nvPr>
        </p:nvSpPr>
        <p:spPr>
          <a:xfrm>
            <a:off x="685800" y="1341438"/>
            <a:ext cx="7772400" cy="5111750"/>
          </a:xfrm>
        </p:spPr>
        <p:txBody>
          <a:bodyPr/>
          <a:lstStyle/>
          <a:p>
            <a:pPr eaLnBrk="1" hangingPunct="1"/>
            <a:r>
              <a:rPr lang="zh-CN" altLang="en-US" sz="4000">
                <a:latin typeface="华文新魏" panose="02010800040101010101" pitchFamily="2" charset="-122"/>
                <a:ea typeface="华文新魏" panose="02010800040101010101" pitchFamily="2" charset="-122"/>
              </a:rPr>
              <a:t>资源抽象用于处理系统的复杂性，重点解决资源的易用性。</a:t>
            </a:r>
          </a:p>
          <a:p>
            <a:pPr eaLnBrk="1" hangingPunct="1"/>
            <a:r>
              <a:rPr lang="zh-CN" altLang="en-US" sz="4000">
                <a:ea typeface="华文新魏" panose="02010800040101010101" pitchFamily="2" charset="-122"/>
              </a:rPr>
              <a:t>资源抽象指通过创建软件来屏蔽硬件资源物理特性和接口细节，简化对硬件资源的操作、控制和使用的一类技术。</a:t>
            </a:r>
          </a:p>
          <a:p>
            <a:pPr eaLnBrk="1" hangingPunct="1"/>
            <a:r>
              <a:rPr lang="zh-CN" altLang="en-US"/>
              <a:t> </a:t>
            </a:r>
            <a:r>
              <a:rPr lang="zh-CN" altLang="en-US" sz="4000">
                <a:ea typeface="华文新魏" panose="02010800040101010101" pitchFamily="2" charset="-122"/>
              </a:rPr>
              <a:t>单级资源抽象与多级资源抽象。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FAAFE21-6451-41C8-A7FD-F705996A3A07}"/>
              </a:ext>
            </a:extLst>
          </p:cNvPr>
          <p:cNvSpPr>
            <a:spLocks noGrp="1" noChangeArrowheads="1"/>
          </p:cNvSpPr>
          <p:nvPr>
            <p:ph type="title"/>
          </p:nvPr>
        </p:nvSpPr>
        <p:spPr>
          <a:xfrm>
            <a:off x="684213" y="4762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组合使用抽象和虚化技术</a:t>
            </a:r>
          </a:p>
        </p:txBody>
      </p:sp>
      <p:sp>
        <p:nvSpPr>
          <p:cNvPr id="14339" name="Rectangle 3">
            <a:extLst>
              <a:ext uri="{FF2B5EF4-FFF2-40B4-BE49-F238E27FC236}">
                <a16:creationId xmlns:a16="http://schemas.microsoft.com/office/drawing/2014/main" id="{DD1C1C74-28E9-4457-A09A-3034089940FC}"/>
              </a:ext>
            </a:extLst>
          </p:cNvPr>
          <p:cNvSpPr>
            <a:spLocks noGrp="1" noChangeArrowheads="1"/>
          </p:cNvSpPr>
          <p:nvPr>
            <p:ph type="body" idx="1"/>
          </p:nvPr>
        </p:nvSpPr>
        <p:spPr>
          <a:xfrm>
            <a:off x="685800" y="1557338"/>
            <a:ext cx="7772400" cy="4895850"/>
          </a:xfrm>
        </p:spPr>
        <p:txBody>
          <a:bodyPr/>
          <a:lstStyle/>
          <a:p>
            <a:pPr eaLnBrk="1" hangingPunct="1"/>
            <a:r>
              <a:rPr lang="zh-CN" altLang="en-US">
                <a:latin typeface="华文新魏" panose="02010800040101010101" pitchFamily="2" charset="-122"/>
                <a:ea typeface="华文新魏" panose="02010800040101010101" pitchFamily="2" charset="-122"/>
              </a:rPr>
              <a:t>对于一类资源，操作系统往往同时实施抽象和虚化技术。</a:t>
            </a:r>
          </a:p>
          <a:p>
            <a:pPr eaLnBrk="1" hangingPunct="1"/>
            <a:r>
              <a:rPr lang="zh-CN" altLang="en-US">
                <a:latin typeface="华文新魏" panose="02010800040101010101" pitchFamily="2" charset="-122"/>
                <a:ea typeface="华文新魏" panose="02010800040101010101" pitchFamily="2" charset="-122"/>
              </a:rPr>
              <a:t>例</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，为打印机既配置</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打印函数</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设备驱动程序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，又实施虚拟设备，通过打印函数抽象隐蔽打印机动作细节，实施</a:t>
            </a:r>
            <a:r>
              <a:rPr lang="en-US" altLang="zh-CN">
                <a:latin typeface="华文新魏" panose="02010800040101010101" pitchFamily="2" charset="-122"/>
                <a:ea typeface="华文新魏" panose="02010800040101010101" pitchFamily="2" charset="-122"/>
              </a:rPr>
              <a:t>SPOOLing</a:t>
            </a:r>
            <a:r>
              <a:rPr lang="zh-CN" altLang="en-US">
                <a:latin typeface="华文新魏" panose="02010800040101010101" pitchFamily="2" charset="-122"/>
                <a:ea typeface="华文新魏" panose="02010800040101010101" pitchFamily="2" charset="-122"/>
              </a:rPr>
              <a:t>虚化</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扩充</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物理打印机数量。</a:t>
            </a:r>
          </a:p>
          <a:p>
            <a:pPr eaLnBrk="1" hangingPunct="1"/>
            <a:r>
              <a:rPr lang="zh-CN" altLang="en-US">
                <a:latin typeface="华文新魏" panose="02010800040101010101" pitchFamily="2" charset="-122"/>
                <a:ea typeface="华文新魏" panose="02010800040101010101" pitchFamily="2" charset="-122"/>
              </a:rPr>
              <a:t>例</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，窗口软件是对物理终端的虚化和抽象，能为用户提供虚拟终端和方便的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服务。</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9093EE-53FF-43C6-8EBA-87270F99F1A7}"/>
              </a:ext>
            </a:extLst>
          </p:cNvPr>
          <p:cNvSpPr>
            <a:spLocks noGrp="1" noChangeArrowheads="1"/>
          </p:cNvSpPr>
          <p:nvPr>
            <p:ph type="title"/>
          </p:nvPr>
        </p:nvSpPr>
        <p:spPr>
          <a:xfrm>
            <a:off x="685800" y="404813"/>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操作系统中最基础的抽象</a:t>
            </a:r>
          </a:p>
        </p:txBody>
      </p:sp>
      <p:sp>
        <p:nvSpPr>
          <p:cNvPr id="15363" name="Rectangle 3">
            <a:extLst>
              <a:ext uri="{FF2B5EF4-FFF2-40B4-BE49-F238E27FC236}">
                <a16:creationId xmlns:a16="http://schemas.microsoft.com/office/drawing/2014/main" id="{32801EDA-0BF3-42B9-8B15-4BB31DFA7C32}"/>
              </a:ext>
            </a:extLst>
          </p:cNvPr>
          <p:cNvSpPr>
            <a:spLocks noGrp="1" noChangeArrowheads="1"/>
          </p:cNvSpPr>
          <p:nvPr>
            <p:ph type="body" idx="1"/>
          </p:nvPr>
        </p:nvSpPr>
        <p:spPr>
          <a:xfrm>
            <a:off x="685800" y="1412875"/>
            <a:ext cx="7918450" cy="4968875"/>
          </a:xfrm>
        </p:spPr>
        <p:txBody>
          <a:bodyPr/>
          <a:lstStyle/>
          <a:p>
            <a:pPr eaLnBrk="1" hangingPunct="1"/>
            <a:r>
              <a:rPr lang="zh-CN" altLang="en-US" sz="4000">
                <a:latin typeface="华文新魏" panose="02010800040101010101" pitchFamily="2" charset="-122"/>
                <a:ea typeface="华文新魏" panose="02010800040101010101" pitchFamily="2" charset="-122"/>
              </a:rPr>
              <a:t>进程抽象</a:t>
            </a:r>
            <a:r>
              <a:rPr lang="en-US" altLang="zh-CN" sz="4000">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是对已进入主存正在运行的程序在处理器上操作的状态集的抽象 。</a:t>
            </a:r>
            <a:endParaRPr lang="zh-CN" altLang="en-US" sz="4000">
              <a:latin typeface="华文新魏" panose="02010800040101010101" pitchFamily="2" charset="-122"/>
              <a:ea typeface="华文新魏" panose="02010800040101010101" pitchFamily="2" charset="-122"/>
            </a:endParaRPr>
          </a:p>
          <a:p>
            <a:pPr eaLnBrk="1" hangingPunct="1"/>
            <a:r>
              <a:rPr lang="zh-CN" altLang="en-US" sz="4000">
                <a:latin typeface="华文新魏" panose="02010800040101010101" pitchFamily="2" charset="-122"/>
                <a:ea typeface="华文新魏" panose="02010800040101010101" pitchFamily="2" charset="-122"/>
              </a:rPr>
              <a:t>虚存抽象</a:t>
            </a:r>
            <a:r>
              <a:rPr lang="en-US" altLang="zh-CN" sz="4000">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是对物理主存的抽象，进程可获得一个硕大的连续地址空间来存放可执行程序和数据，可使用虚拟地址来引用物理主存单元。 </a:t>
            </a:r>
            <a:endParaRPr lang="zh-CN" altLang="en-US" sz="4000">
              <a:latin typeface="华文新魏" panose="02010800040101010101" pitchFamily="2" charset="-122"/>
              <a:ea typeface="华文新魏" panose="02010800040101010101" pitchFamily="2" charset="-122"/>
            </a:endParaRPr>
          </a:p>
          <a:p>
            <a:pPr eaLnBrk="1" hangingPunct="1"/>
            <a:r>
              <a:rPr lang="zh-CN" altLang="en-US" sz="4000">
                <a:latin typeface="华文新魏" panose="02010800040101010101" pitchFamily="2" charset="-122"/>
                <a:ea typeface="华文新魏" panose="02010800040101010101" pitchFamily="2" charset="-122"/>
              </a:rPr>
              <a:t>文件抽象</a:t>
            </a:r>
            <a:r>
              <a:rPr lang="en-US" altLang="zh-CN" sz="4000">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是对磁盘之类存储设备的抽象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6AC45DF-2FFA-4F10-A494-AB0CDEF0E3B8}"/>
              </a:ext>
            </a:extLst>
          </p:cNvPr>
          <p:cNvSpPr>
            <a:spLocks noGrp="1" noChangeArrowheads="1"/>
          </p:cNvSpPr>
          <p:nvPr>
            <p:ph type="title"/>
          </p:nvPr>
        </p:nvSpPr>
        <p:spPr/>
        <p:txBody>
          <a:bodyPr/>
          <a:lstStyle/>
          <a:p>
            <a:pPr eaLnBrk="1" hangingPunct="1"/>
            <a:r>
              <a:rPr lang="zh-CN" altLang="en-US" sz="4000">
                <a:ea typeface="华文新魏" panose="02010800040101010101" pitchFamily="2" charset="-122"/>
              </a:rPr>
              <a:t>文件抽象是操作系统对磁盘设备的多层次抽象</a:t>
            </a:r>
            <a:r>
              <a:rPr lang="zh-CN" altLang="en-US" sz="4000"/>
              <a:t> </a:t>
            </a:r>
          </a:p>
        </p:txBody>
      </p:sp>
      <p:sp>
        <p:nvSpPr>
          <p:cNvPr id="16387" name="Rectangle 3">
            <a:extLst>
              <a:ext uri="{FF2B5EF4-FFF2-40B4-BE49-F238E27FC236}">
                <a16:creationId xmlns:a16="http://schemas.microsoft.com/office/drawing/2014/main" id="{74829D02-A5CF-47E9-8D58-73D7701D8E61}"/>
              </a:ext>
            </a:extLst>
          </p:cNvPr>
          <p:cNvSpPr>
            <a:spLocks noGrp="1" noChangeArrowheads="1"/>
          </p:cNvSpPr>
          <p:nvPr>
            <p:ph type="body" idx="1"/>
          </p:nvPr>
        </p:nvSpPr>
        <p:spPr>
          <a:xfrm>
            <a:off x="541338" y="1981200"/>
            <a:ext cx="8351837" cy="4114800"/>
          </a:xfrm>
        </p:spPr>
        <p:txBody>
          <a:bodyPr/>
          <a:lstStyle/>
          <a:p>
            <a:pPr eaLnBrk="1" hangingPunct="1"/>
            <a:r>
              <a:rPr lang="zh-CN" altLang="en-US" sz="4000">
                <a:latin typeface="华文新魏" panose="02010800040101010101" pitchFamily="2" charset="-122"/>
                <a:ea typeface="华文新魏" panose="02010800040101010101" pitchFamily="2" charset="-122"/>
              </a:rPr>
              <a:t>第一层抽象，从磁盘到分区。</a:t>
            </a:r>
          </a:p>
          <a:p>
            <a:pPr eaLnBrk="1" hangingPunct="1"/>
            <a:r>
              <a:rPr lang="zh-CN" altLang="en-US" sz="4000">
                <a:latin typeface="华文新魏" panose="02010800040101010101" pitchFamily="2" charset="-122"/>
                <a:ea typeface="华文新魏" panose="02010800040101010101" pitchFamily="2" charset="-122"/>
              </a:rPr>
              <a:t>第二层抽象，从分区到扇区。</a:t>
            </a:r>
          </a:p>
          <a:p>
            <a:pPr eaLnBrk="1" hangingPunct="1"/>
            <a:r>
              <a:rPr lang="zh-CN" altLang="en-US" sz="4000">
                <a:latin typeface="华文新魏" panose="02010800040101010101" pitchFamily="2" charset="-122"/>
                <a:ea typeface="华文新魏" panose="02010800040101010101" pitchFamily="2" charset="-122"/>
              </a:rPr>
              <a:t>第三层抽象，从扇区到簇。</a:t>
            </a:r>
          </a:p>
          <a:p>
            <a:pPr eaLnBrk="1" hangingPunct="1"/>
            <a:r>
              <a:rPr lang="zh-CN" altLang="en-US" sz="4000">
                <a:latin typeface="华文新魏" panose="02010800040101010101" pitchFamily="2" charset="-122"/>
                <a:ea typeface="华文新魏" panose="02010800040101010101" pitchFamily="2" charset="-122"/>
              </a:rPr>
              <a:t>第四层抽象，从簇到文件系统分区。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9B56504-28DF-40AA-BD00-277CAC13750F}"/>
              </a:ext>
            </a:extLst>
          </p:cNvPr>
          <p:cNvSpPr>
            <a:spLocks noGrp="1" noChangeArrowheads="1"/>
          </p:cNvSpPr>
          <p:nvPr>
            <p:ph type="title"/>
          </p:nvPr>
        </p:nvSpPr>
        <p:spPr>
          <a:xfrm>
            <a:off x="685800" y="333375"/>
            <a:ext cx="7772400" cy="1143000"/>
          </a:xfrm>
        </p:spPr>
        <p:txBody>
          <a:bodyPr/>
          <a:lstStyle/>
          <a:p>
            <a:pPr eaLnBrk="1" hangingPunct="1"/>
            <a:r>
              <a:rPr lang="zh-CN" altLang="en-US">
                <a:ea typeface="华文新魏" panose="02010800040101010101" pitchFamily="2" charset="-122"/>
              </a:rPr>
              <a:t>操作系统最基础抽象小结</a:t>
            </a:r>
          </a:p>
        </p:txBody>
      </p:sp>
      <p:sp>
        <p:nvSpPr>
          <p:cNvPr id="17411" name="Rectangle 3">
            <a:extLst>
              <a:ext uri="{FF2B5EF4-FFF2-40B4-BE49-F238E27FC236}">
                <a16:creationId xmlns:a16="http://schemas.microsoft.com/office/drawing/2014/main" id="{68A7172F-C11B-4BDE-8529-5FAE29337B9C}"/>
              </a:ext>
            </a:extLst>
          </p:cNvPr>
          <p:cNvSpPr>
            <a:spLocks noGrp="1" noChangeArrowheads="1"/>
          </p:cNvSpPr>
          <p:nvPr>
            <p:ph type="body" idx="1"/>
          </p:nvPr>
        </p:nvSpPr>
        <p:spPr/>
        <p:txBody>
          <a:bodyPr/>
          <a:lstStyle/>
          <a:p>
            <a:pPr eaLnBrk="1" hangingPunct="1">
              <a:buFontTx/>
              <a:buNone/>
            </a:pPr>
            <a:r>
              <a:rPr lang="en-US" altLang="zh-CN"/>
              <a:t>  </a:t>
            </a:r>
          </a:p>
        </p:txBody>
      </p:sp>
      <p:grpSp>
        <p:nvGrpSpPr>
          <p:cNvPr id="17412" name="Group 20">
            <a:extLst>
              <a:ext uri="{FF2B5EF4-FFF2-40B4-BE49-F238E27FC236}">
                <a16:creationId xmlns:a16="http://schemas.microsoft.com/office/drawing/2014/main" id="{5FA35B43-ACB9-4B6E-B9B4-CF914ABD1ADB}"/>
              </a:ext>
            </a:extLst>
          </p:cNvPr>
          <p:cNvGrpSpPr>
            <a:grpSpLocks/>
          </p:cNvGrpSpPr>
          <p:nvPr/>
        </p:nvGrpSpPr>
        <p:grpSpPr bwMode="auto">
          <a:xfrm>
            <a:off x="1042988" y="1628775"/>
            <a:ext cx="6337300" cy="3744913"/>
            <a:chOff x="657" y="1026"/>
            <a:chExt cx="3992" cy="2359"/>
          </a:xfrm>
        </p:grpSpPr>
        <p:sp>
          <p:nvSpPr>
            <p:cNvPr id="17413" name="Text Box 5">
              <a:extLst>
                <a:ext uri="{FF2B5EF4-FFF2-40B4-BE49-F238E27FC236}">
                  <a16:creationId xmlns:a16="http://schemas.microsoft.com/office/drawing/2014/main" id="{952D1B66-4914-40D1-8717-2D7B9A333C0D}"/>
                </a:ext>
              </a:extLst>
            </p:cNvPr>
            <p:cNvSpPr txBox="1">
              <a:spLocks noChangeArrowheads="1"/>
            </p:cNvSpPr>
            <p:nvPr/>
          </p:nvSpPr>
          <p:spPr bwMode="auto">
            <a:xfrm>
              <a:off x="3425" y="2296"/>
              <a:ext cx="1043"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a:solidFill>
                    <a:srgbClr val="FF3399"/>
                  </a:solidFill>
                  <a:latin typeface="华文新魏" panose="02010800040101010101" pitchFamily="2" charset="-122"/>
                  <a:ea typeface="华文新魏" panose="02010800040101010101" pitchFamily="2" charset="-122"/>
                </a:rPr>
                <a:t>文件抽象       </a:t>
              </a:r>
            </a:p>
          </p:txBody>
        </p:sp>
        <p:sp>
          <p:nvSpPr>
            <p:cNvPr id="17414" name="Text Box 6">
              <a:extLst>
                <a:ext uri="{FF2B5EF4-FFF2-40B4-BE49-F238E27FC236}">
                  <a16:creationId xmlns:a16="http://schemas.microsoft.com/office/drawing/2014/main" id="{4E375E19-0199-44B6-A11A-FC95D7B740BC}"/>
                </a:ext>
              </a:extLst>
            </p:cNvPr>
            <p:cNvSpPr txBox="1">
              <a:spLocks noChangeArrowheads="1"/>
            </p:cNvSpPr>
            <p:nvPr/>
          </p:nvSpPr>
          <p:spPr bwMode="auto">
            <a:xfrm>
              <a:off x="2748" y="1751"/>
              <a:ext cx="1039"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a:solidFill>
                    <a:srgbClr val="FF3399"/>
                  </a:solidFill>
                  <a:latin typeface="华文新魏" panose="02010800040101010101" pitchFamily="2" charset="-122"/>
                  <a:ea typeface="华文新魏" panose="02010800040101010101" pitchFamily="2" charset="-122"/>
                </a:rPr>
                <a:t>虚存抽象       </a:t>
              </a:r>
            </a:p>
          </p:txBody>
        </p:sp>
        <p:sp>
          <p:nvSpPr>
            <p:cNvPr id="17415" name="Text Box 7">
              <a:extLst>
                <a:ext uri="{FF2B5EF4-FFF2-40B4-BE49-F238E27FC236}">
                  <a16:creationId xmlns:a16="http://schemas.microsoft.com/office/drawing/2014/main" id="{CB8F5C4F-9AE8-45A9-907A-D2ACAD25C1A0}"/>
                </a:ext>
              </a:extLst>
            </p:cNvPr>
            <p:cNvSpPr txBox="1">
              <a:spLocks noChangeArrowheads="1"/>
            </p:cNvSpPr>
            <p:nvPr/>
          </p:nvSpPr>
          <p:spPr bwMode="auto">
            <a:xfrm>
              <a:off x="2170" y="1026"/>
              <a:ext cx="1028"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a:solidFill>
                    <a:srgbClr val="FF3399"/>
                  </a:solidFill>
                  <a:latin typeface="华文新魏" panose="02010800040101010101" pitchFamily="2" charset="-122"/>
                  <a:ea typeface="华文新魏" panose="02010800040101010101" pitchFamily="2" charset="-122"/>
                </a:rPr>
                <a:t>进程抽象</a:t>
              </a:r>
            </a:p>
          </p:txBody>
        </p:sp>
        <p:sp>
          <p:nvSpPr>
            <p:cNvPr id="17416" name="Text Box 8">
              <a:extLst>
                <a:ext uri="{FF2B5EF4-FFF2-40B4-BE49-F238E27FC236}">
                  <a16:creationId xmlns:a16="http://schemas.microsoft.com/office/drawing/2014/main" id="{660929CE-3DD0-4858-944C-4F917B23B03F}"/>
                </a:ext>
              </a:extLst>
            </p:cNvPr>
            <p:cNvSpPr txBox="1">
              <a:spLocks noChangeArrowheads="1"/>
            </p:cNvSpPr>
            <p:nvPr/>
          </p:nvSpPr>
          <p:spPr bwMode="auto">
            <a:xfrm>
              <a:off x="657" y="2901"/>
              <a:ext cx="1331" cy="484"/>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a:solidFill>
                    <a:srgbClr val="FF3399"/>
                  </a:solidFill>
                  <a:latin typeface="华文新魏" panose="02010800040101010101" pitchFamily="2" charset="-122"/>
                  <a:ea typeface="华文新魏" panose="02010800040101010101" pitchFamily="2" charset="-122"/>
                </a:rPr>
                <a:t>   </a:t>
              </a:r>
              <a:r>
                <a:rPr lang="zh-CN" altLang="en-US" sz="2800">
                  <a:solidFill>
                    <a:srgbClr val="FF3399"/>
                  </a:solidFill>
                  <a:latin typeface="华文新魏" panose="02010800040101010101" pitchFamily="2" charset="-122"/>
                  <a:ea typeface="华文新魏" panose="02010800040101010101" pitchFamily="2" charset="-122"/>
                </a:rPr>
                <a:t>处理器</a:t>
              </a:r>
            </a:p>
          </p:txBody>
        </p:sp>
        <p:sp>
          <p:nvSpPr>
            <p:cNvPr id="17417" name="Text Box 9">
              <a:extLst>
                <a:ext uri="{FF2B5EF4-FFF2-40B4-BE49-F238E27FC236}">
                  <a16:creationId xmlns:a16="http://schemas.microsoft.com/office/drawing/2014/main" id="{E020375A-513B-4B54-AE1D-7B68D3B75C4C}"/>
                </a:ext>
              </a:extLst>
            </p:cNvPr>
            <p:cNvSpPr txBox="1">
              <a:spLocks noChangeArrowheads="1"/>
            </p:cNvSpPr>
            <p:nvPr/>
          </p:nvSpPr>
          <p:spPr bwMode="auto">
            <a:xfrm>
              <a:off x="1988" y="2901"/>
              <a:ext cx="1330" cy="484"/>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a:solidFill>
                    <a:srgbClr val="FF3399"/>
                  </a:solidFill>
                  <a:latin typeface="华文新魏" panose="02010800040101010101" pitchFamily="2" charset="-122"/>
                  <a:ea typeface="华文新魏" panose="02010800040101010101" pitchFamily="2" charset="-122"/>
                </a:rPr>
                <a:t>      </a:t>
              </a:r>
              <a:r>
                <a:rPr lang="zh-CN" altLang="en-US" sz="2800">
                  <a:solidFill>
                    <a:srgbClr val="FF3399"/>
                  </a:solidFill>
                  <a:latin typeface="华文新魏" panose="02010800040101010101" pitchFamily="2" charset="-122"/>
                  <a:ea typeface="华文新魏" panose="02010800040101010101" pitchFamily="2" charset="-122"/>
                </a:rPr>
                <a:t>主存 </a:t>
              </a:r>
            </a:p>
          </p:txBody>
        </p:sp>
        <p:sp>
          <p:nvSpPr>
            <p:cNvPr id="17418" name="Text Box 10">
              <a:extLst>
                <a:ext uri="{FF2B5EF4-FFF2-40B4-BE49-F238E27FC236}">
                  <a16:creationId xmlns:a16="http://schemas.microsoft.com/office/drawing/2014/main" id="{94F9FC01-EA1C-4DEB-9945-BD9A4B8E3F87}"/>
                </a:ext>
              </a:extLst>
            </p:cNvPr>
            <p:cNvSpPr txBox="1">
              <a:spLocks noChangeArrowheads="1"/>
            </p:cNvSpPr>
            <p:nvPr/>
          </p:nvSpPr>
          <p:spPr bwMode="auto">
            <a:xfrm>
              <a:off x="3318" y="2901"/>
              <a:ext cx="1331" cy="484"/>
            </a:xfrm>
            <a:prstGeom prst="rect">
              <a:avLst/>
            </a:prstGeom>
            <a:solidFill>
              <a:schemeClr val="accent1"/>
            </a:solidFill>
            <a:ln w="19050">
              <a:solidFill>
                <a:srgbClr val="000000"/>
              </a:solidFill>
              <a:miter lim="800000"/>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a:solidFill>
                    <a:srgbClr val="FF3399"/>
                  </a:solidFill>
                  <a:latin typeface="华文新魏" panose="02010800040101010101" pitchFamily="2" charset="-122"/>
                  <a:ea typeface="华文新魏" panose="02010800040101010101" pitchFamily="2" charset="-122"/>
                </a:rPr>
                <a:t>      </a:t>
              </a:r>
              <a:r>
                <a:rPr lang="zh-CN" altLang="en-US" sz="2800">
                  <a:solidFill>
                    <a:srgbClr val="FF3399"/>
                  </a:solidFill>
                  <a:latin typeface="华文新魏" panose="02010800040101010101" pitchFamily="2" charset="-122"/>
                  <a:ea typeface="华文新魏" panose="02010800040101010101" pitchFamily="2" charset="-122"/>
                </a:rPr>
                <a:t>设备  </a:t>
              </a:r>
            </a:p>
          </p:txBody>
        </p:sp>
        <p:sp>
          <p:nvSpPr>
            <p:cNvPr id="17419" name="AutoShape 12">
              <a:extLst>
                <a:ext uri="{FF2B5EF4-FFF2-40B4-BE49-F238E27FC236}">
                  <a16:creationId xmlns:a16="http://schemas.microsoft.com/office/drawing/2014/main" id="{8EF50244-D069-4D25-B420-62081D3E2307}"/>
                </a:ext>
              </a:extLst>
            </p:cNvPr>
            <p:cNvSpPr>
              <a:spLocks/>
            </p:cNvSpPr>
            <p:nvPr/>
          </p:nvSpPr>
          <p:spPr bwMode="auto">
            <a:xfrm rot="5400000">
              <a:off x="3823" y="2104"/>
              <a:ext cx="322" cy="1331"/>
            </a:xfrm>
            <a:prstGeom prst="leftBrace">
              <a:avLst>
                <a:gd name="adj1" fmla="val 34446"/>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0" name="AutoShape 13">
              <a:extLst>
                <a:ext uri="{FF2B5EF4-FFF2-40B4-BE49-F238E27FC236}">
                  <a16:creationId xmlns:a16="http://schemas.microsoft.com/office/drawing/2014/main" id="{1BA4BBFA-B7F2-4B35-83E8-27A6CB0644D0}"/>
                </a:ext>
              </a:extLst>
            </p:cNvPr>
            <p:cNvSpPr>
              <a:spLocks/>
            </p:cNvSpPr>
            <p:nvPr/>
          </p:nvSpPr>
          <p:spPr bwMode="auto">
            <a:xfrm rot="5400000">
              <a:off x="3092" y="965"/>
              <a:ext cx="454" cy="2661"/>
            </a:xfrm>
            <a:prstGeom prst="leftBrace">
              <a:avLst>
                <a:gd name="adj1" fmla="val 48844"/>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1" name="AutoShape 14">
              <a:extLst>
                <a:ext uri="{FF2B5EF4-FFF2-40B4-BE49-F238E27FC236}">
                  <a16:creationId xmlns:a16="http://schemas.microsoft.com/office/drawing/2014/main" id="{0C1E0D44-1E75-48B6-8F88-A393C31D78FC}"/>
                </a:ext>
              </a:extLst>
            </p:cNvPr>
            <p:cNvSpPr>
              <a:spLocks/>
            </p:cNvSpPr>
            <p:nvPr/>
          </p:nvSpPr>
          <p:spPr bwMode="auto">
            <a:xfrm rot="5400000">
              <a:off x="2250" y="-244"/>
              <a:ext cx="806" cy="3992"/>
            </a:xfrm>
            <a:prstGeom prst="leftBrace">
              <a:avLst>
                <a:gd name="adj1" fmla="val 41274"/>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2" name="Line 15">
              <a:extLst>
                <a:ext uri="{FF2B5EF4-FFF2-40B4-BE49-F238E27FC236}">
                  <a16:creationId xmlns:a16="http://schemas.microsoft.com/office/drawing/2014/main" id="{D4CDC375-5F44-471C-84F5-A5E6B0CB207F}"/>
                </a:ext>
              </a:extLst>
            </p:cNvPr>
            <p:cNvSpPr>
              <a:spLocks noChangeShapeType="1"/>
            </p:cNvSpPr>
            <p:nvPr/>
          </p:nvSpPr>
          <p:spPr bwMode="auto">
            <a:xfrm flipH="1">
              <a:off x="1973" y="2478"/>
              <a:ext cx="15" cy="40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6">
              <a:extLst>
                <a:ext uri="{FF2B5EF4-FFF2-40B4-BE49-F238E27FC236}">
                  <a16:creationId xmlns:a16="http://schemas.microsoft.com/office/drawing/2014/main" id="{003F46E5-CF32-4206-B1D3-C0A78EF6A2C9}"/>
                </a:ext>
              </a:extLst>
            </p:cNvPr>
            <p:cNvSpPr>
              <a:spLocks noChangeShapeType="1"/>
            </p:cNvSpPr>
            <p:nvPr/>
          </p:nvSpPr>
          <p:spPr bwMode="auto">
            <a:xfrm>
              <a:off x="657" y="2155"/>
              <a:ext cx="0" cy="73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7">
              <a:extLst>
                <a:ext uri="{FF2B5EF4-FFF2-40B4-BE49-F238E27FC236}">
                  <a16:creationId xmlns:a16="http://schemas.microsoft.com/office/drawing/2014/main" id="{92A7DA74-CA0A-4A15-A3C8-4730B59B4452}"/>
                </a:ext>
              </a:extLst>
            </p:cNvPr>
            <p:cNvSpPr>
              <a:spLocks noChangeShapeType="1"/>
            </p:cNvSpPr>
            <p:nvPr/>
          </p:nvSpPr>
          <p:spPr bwMode="auto">
            <a:xfrm>
              <a:off x="4649" y="2155"/>
              <a:ext cx="0" cy="73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25B7301-17D8-450D-AB8D-3450E6CBCC87}"/>
              </a:ext>
            </a:extLst>
          </p:cNvPr>
          <p:cNvSpPr>
            <a:spLocks noGrp="1" noChangeArrowheads="1"/>
          </p:cNvSpPr>
          <p:nvPr>
            <p:ph type="title"/>
          </p:nvPr>
        </p:nvSpPr>
        <p:spPr>
          <a:xfrm>
            <a:off x="685800" y="333375"/>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虚拟计算机</a:t>
            </a:r>
            <a:r>
              <a:rPr lang="en-US" altLang="zh-CN" sz="4800">
                <a:latin typeface="华文新魏" panose="02010800040101010101" pitchFamily="2" charset="-122"/>
                <a:ea typeface="华文新魏" panose="02010800040101010101" pitchFamily="2" charset="-122"/>
              </a:rPr>
              <a:t>(1)</a:t>
            </a:r>
          </a:p>
        </p:txBody>
      </p:sp>
      <p:sp>
        <p:nvSpPr>
          <p:cNvPr id="18435" name="Rectangle 3">
            <a:extLst>
              <a:ext uri="{FF2B5EF4-FFF2-40B4-BE49-F238E27FC236}">
                <a16:creationId xmlns:a16="http://schemas.microsoft.com/office/drawing/2014/main" id="{DCD00A1F-97B9-46C0-A342-3C5656F87AC9}"/>
              </a:ext>
            </a:extLst>
          </p:cNvPr>
          <p:cNvSpPr>
            <a:spLocks noGrp="1" noChangeArrowheads="1"/>
          </p:cNvSpPr>
          <p:nvPr>
            <p:ph type="body" idx="1"/>
          </p:nvPr>
        </p:nvSpPr>
        <p:spPr>
          <a:xfrm>
            <a:off x="685800" y="1412875"/>
            <a:ext cx="7772400" cy="4611688"/>
          </a:xfrm>
        </p:spPr>
        <p:txBody>
          <a:bodyPr/>
          <a:lstStyle/>
          <a:p>
            <a:pPr eaLnBrk="1" hangingPunct="1"/>
            <a:r>
              <a:rPr lang="zh-CN" altLang="en-US" sz="3600">
                <a:latin typeface="华文新魏" panose="02010800040101010101" pitchFamily="2" charset="-122"/>
                <a:ea typeface="华文新魏" panose="02010800040101010101" pitchFamily="2" charset="-122"/>
              </a:rPr>
              <a:t>什么是虚拟计算机</a:t>
            </a:r>
            <a:r>
              <a:rPr lang="en-US" altLang="zh-CN" sz="3600">
                <a:latin typeface="华文新魏" panose="02010800040101010101" pitchFamily="2" charset="-122"/>
                <a:ea typeface="华文新魏" panose="02010800040101010101" pitchFamily="2" charset="-122"/>
              </a:rPr>
              <a:t>?</a:t>
            </a:r>
          </a:p>
          <a:p>
            <a:pPr eaLnBrk="1" hangingPunct="1"/>
            <a:r>
              <a:rPr lang="zh-CN" altLang="en-US" sz="3600">
                <a:latin typeface="华文新魏" panose="02010800040101010101" pitchFamily="2" charset="-122"/>
                <a:ea typeface="华文新魏" panose="02010800040101010101" pitchFamily="2" charset="-122"/>
              </a:rPr>
              <a:t>什么是操作系统虚拟机</a:t>
            </a:r>
            <a:r>
              <a:rPr lang="en-US" altLang="zh-CN" sz="3600">
                <a:latin typeface="华文新魏" panose="02010800040101010101" pitchFamily="2" charset="-122"/>
                <a:ea typeface="华文新魏" panose="02010800040101010101" pitchFamily="2" charset="-122"/>
              </a:rPr>
              <a:t>?</a:t>
            </a:r>
          </a:p>
          <a:p>
            <a:pPr eaLnBrk="1" hangingPunct="1"/>
            <a:r>
              <a:rPr lang="zh-CN" altLang="en-US" sz="3600">
                <a:latin typeface="华文新魏" panose="02010800040101010101" pitchFamily="2" charset="-122"/>
                <a:ea typeface="华文新魏" panose="02010800040101010101" pitchFamily="2" charset="-122"/>
              </a:rPr>
              <a:t>操作系统虚拟机的组成：</a:t>
            </a:r>
          </a:p>
          <a:p>
            <a:pPr eaLnBrk="1" hangingPunct="1">
              <a:buFontTx/>
              <a:buNone/>
            </a:pPr>
            <a:r>
              <a:rPr lang="zh-CN" altLang="en-US"/>
              <a:t>    </a:t>
            </a: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虚处理器</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虚拟主存</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虚拟辅存</a:t>
            </a:r>
          </a:p>
          <a:p>
            <a:pPr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虚拟设备</a:t>
            </a:r>
            <a:endParaRPr lang="zh-CN" altLang="en-US" sz="3600">
              <a:latin typeface="华文新魏" panose="02010800040101010101" pitchFamily="2" charset="-122"/>
              <a:ea typeface="华文新魏" panose="02010800040101010101" pitchFamily="2" charset="-122"/>
            </a:endParaRPr>
          </a:p>
          <a:p>
            <a:pPr eaLnBrk="1" hangingPunct="1"/>
            <a:endParaRPr lang="zh-CN" altLang="en-US" sz="3600">
              <a:latin typeface="华文新魏" panose="02010800040101010101" pitchFamily="2" charset="-122"/>
              <a:ea typeface="华文新魏" panose="02010800040101010101" pitchFamily="2" charset="-122"/>
            </a:endParaRPr>
          </a:p>
          <a:p>
            <a:pPr eaLnBrk="1" hangingPunct="1"/>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C09CE1D-4289-46F0-BB44-59A61928E209}"/>
              </a:ext>
            </a:extLst>
          </p:cNvPr>
          <p:cNvSpPr>
            <a:spLocks noGrp="1" noChangeArrowheads="1"/>
          </p:cNvSpPr>
          <p:nvPr>
            <p:ph type="title"/>
          </p:nvPr>
        </p:nvSpPr>
        <p:spPr>
          <a:xfrm>
            <a:off x="685800" y="115888"/>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虚拟计算机</a:t>
            </a:r>
            <a:r>
              <a:rPr lang="en-US" altLang="zh-CN" sz="4800">
                <a:latin typeface="华文新魏" panose="02010800040101010101" pitchFamily="2" charset="-122"/>
                <a:ea typeface="华文新魏" panose="02010800040101010101" pitchFamily="2" charset="-122"/>
              </a:rPr>
              <a:t>(2)</a:t>
            </a:r>
          </a:p>
        </p:txBody>
      </p:sp>
      <p:sp>
        <p:nvSpPr>
          <p:cNvPr id="19459" name="Rectangle 3">
            <a:extLst>
              <a:ext uri="{FF2B5EF4-FFF2-40B4-BE49-F238E27FC236}">
                <a16:creationId xmlns:a16="http://schemas.microsoft.com/office/drawing/2014/main" id="{10E8E203-B47A-4C40-BF43-D32736F912AB}"/>
              </a:ext>
            </a:extLst>
          </p:cNvPr>
          <p:cNvSpPr>
            <a:spLocks noGrp="1" noChangeArrowheads="1"/>
          </p:cNvSpPr>
          <p:nvPr>
            <p:ph type="body" idx="1"/>
          </p:nvPr>
        </p:nvSpPr>
        <p:spPr>
          <a:xfrm>
            <a:off x="685800" y="1484313"/>
            <a:ext cx="7772400" cy="4611687"/>
          </a:xfrm>
        </p:spPr>
        <p:txBody>
          <a:bodyPr/>
          <a:lstStyle/>
          <a:p>
            <a:pPr eaLnBrk="1" hangingPunct="1"/>
            <a:endParaRPr lang="en-US" altLang="zh-CN" sz="3600">
              <a:latin typeface="华文新魏" panose="02010800040101010101" pitchFamily="2" charset="-122"/>
              <a:ea typeface="华文新魏" panose="02010800040101010101" pitchFamily="2" charset="-122"/>
            </a:endParaRPr>
          </a:p>
          <a:p>
            <a:pPr eaLnBrk="1" hangingPunct="1"/>
            <a:endParaRPr lang="en-US" altLang="zh-CN"/>
          </a:p>
        </p:txBody>
      </p:sp>
      <p:grpSp>
        <p:nvGrpSpPr>
          <p:cNvPr id="19460" name="Group 44">
            <a:extLst>
              <a:ext uri="{FF2B5EF4-FFF2-40B4-BE49-F238E27FC236}">
                <a16:creationId xmlns:a16="http://schemas.microsoft.com/office/drawing/2014/main" id="{13868E05-0404-445C-AA9D-8D8D011A97A4}"/>
              </a:ext>
            </a:extLst>
          </p:cNvPr>
          <p:cNvGrpSpPr>
            <a:grpSpLocks/>
          </p:cNvGrpSpPr>
          <p:nvPr/>
        </p:nvGrpSpPr>
        <p:grpSpPr bwMode="auto">
          <a:xfrm>
            <a:off x="827088" y="908050"/>
            <a:ext cx="6467475" cy="5616575"/>
            <a:chOff x="521" y="572"/>
            <a:chExt cx="4074" cy="3538"/>
          </a:xfrm>
        </p:grpSpPr>
        <p:sp>
          <p:nvSpPr>
            <p:cNvPr id="19461" name="Line 5">
              <a:extLst>
                <a:ext uri="{FF2B5EF4-FFF2-40B4-BE49-F238E27FC236}">
                  <a16:creationId xmlns:a16="http://schemas.microsoft.com/office/drawing/2014/main" id="{43C81A41-5989-4406-9A37-F8A1010B59FC}"/>
                </a:ext>
              </a:extLst>
            </p:cNvPr>
            <p:cNvSpPr>
              <a:spLocks noChangeShapeType="1"/>
            </p:cNvSpPr>
            <p:nvPr/>
          </p:nvSpPr>
          <p:spPr bwMode="auto">
            <a:xfrm>
              <a:off x="3923" y="3294"/>
              <a:ext cx="644" cy="0"/>
            </a:xfrm>
            <a:prstGeom prst="line">
              <a:avLst/>
            </a:prstGeom>
            <a:noFill/>
            <a:ln w="1905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2" name="Oval 6">
              <a:extLst>
                <a:ext uri="{FF2B5EF4-FFF2-40B4-BE49-F238E27FC236}">
                  <a16:creationId xmlns:a16="http://schemas.microsoft.com/office/drawing/2014/main" id="{EBF7A8F1-D07C-4932-A6CA-3A4CC735DF6A}"/>
                </a:ext>
              </a:extLst>
            </p:cNvPr>
            <p:cNvSpPr>
              <a:spLocks noChangeArrowheads="1"/>
            </p:cNvSpPr>
            <p:nvPr/>
          </p:nvSpPr>
          <p:spPr bwMode="auto">
            <a:xfrm>
              <a:off x="1727" y="1288"/>
              <a:ext cx="1323" cy="1324"/>
            </a:xfrm>
            <a:prstGeom prst="ellipse">
              <a:avLst/>
            </a:prstGeom>
            <a:solidFill>
              <a:srgbClr val="FFCCCC"/>
            </a:solidFill>
            <a:ln w="9525">
              <a:solidFill>
                <a:srgbClr val="0000FF"/>
              </a:solidFill>
              <a:round/>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3" name="Text Box 7">
              <a:extLst>
                <a:ext uri="{FF2B5EF4-FFF2-40B4-BE49-F238E27FC236}">
                  <a16:creationId xmlns:a16="http://schemas.microsoft.com/office/drawing/2014/main" id="{A9291034-BB2B-48F0-B645-7CC0E3A7CF6C}"/>
                </a:ext>
              </a:extLst>
            </p:cNvPr>
            <p:cNvSpPr txBox="1">
              <a:spLocks noChangeArrowheads="1"/>
            </p:cNvSpPr>
            <p:nvPr/>
          </p:nvSpPr>
          <p:spPr bwMode="auto">
            <a:xfrm>
              <a:off x="1983" y="1480"/>
              <a:ext cx="817" cy="963"/>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99"/>
                  </a:solidFill>
                  <a:latin typeface="华文新魏" panose="02010800040101010101" pitchFamily="2" charset="-122"/>
                  <a:ea typeface="华文新魏" panose="02010800040101010101" pitchFamily="2" charset="-122"/>
                </a:rPr>
                <a:t>操作系统</a:t>
              </a:r>
            </a:p>
            <a:p>
              <a:pPr eaLnBrk="1" hangingPunct="1"/>
              <a:r>
                <a:rPr lang="zh-CN" altLang="en-US" sz="1800">
                  <a:solidFill>
                    <a:srgbClr val="FF3399"/>
                  </a:solidFill>
                  <a:latin typeface="华文新魏" panose="02010800040101010101" pitchFamily="2" charset="-122"/>
                  <a:ea typeface="华文新魏" panose="02010800040101010101" pitchFamily="2" charset="-122"/>
                </a:rPr>
                <a:t>资源管理</a:t>
              </a:r>
              <a:r>
                <a:rPr lang="en-US" altLang="zh-CN" sz="1800">
                  <a:solidFill>
                    <a:srgbClr val="FF3399"/>
                  </a:solidFill>
                  <a:latin typeface="华文新魏" panose="02010800040101010101" pitchFamily="2" charset="-122"/>
                  <a:ea typeface="华文新魏" panose="02010800040101010101" pitchFamily="2" charset="-122"/>
                </a:rPr>
                <a:t>(</a:t>
              </a:r>
              <a:r>
                <a:rPr lang="zh-CN" altLang="en-US" sz="1800">
                  <a:solidFill>
                    <a:srgbClr val="FF3399"/>
                  </a:solidFill>
                  <a:latin typeface="华文新魏" panose="02010800040101010101" pitchFamily="2" charset="-122"/>
                  <a:ea typeface="华文新魏" panose="02010800040101010101" pitchFamily="2" charset="-122"/>
                </a:rPr>
                <a:t>复用、虚化、抽象</a:t>
              </a:r>
              <a:r>
                <a:rPr lang="en-US" altLang="zh-CN" sz="1800">
                  <a:solidFill>
                    <a:srgbClr val="FF3399"/>
                  </a:solidFill>
                  <a:latin typeface="华文新魏" panose="02010800040101010101" pitchFamily="2" charset="-122"/>
                  <a:ea typeface="华文新魏" panose="02010800040101010101" pitchFamily="2" charset="-122"/>
                </a:rPr>
                <a:t>)</a:t>
              </a:r>
            </a:p>
          </p:txBody>
        </p:sp>
        <p:sp>
          <p:nvSpPr>
            <p:cNvPr id="19464" name="Line 8">
              <a:extLst>
                <a:ext uri="{FF2B5EF4-FFF2-40B4-BE49-F238E27FC236}">
                  <a16:creationId xmlns:a16="http://schemas.microsoft.com/office/drawing/2014/main" id="{C31A937D-BBA6-46B4-8B1F-E185B6219A3B}"/>
                </a:ext>
              </a:extLst>
            </p:cNvPr>
            <p:cNvSpPr>
              <a:spLocks noChangeShapeType="1"/>
            </p:cNvSpPr>
            <p:nvPr/>
          </p:nvSpPr>
          <p:spPr bwMode="auto">
            <a:xfrm>
              <a:off x="1593" y="1549"/>
              <a:ext cx="215"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9">
              <a:extLst>
                <a:ext uri="{FF2B5EF4-FFF2-40B4-BE49-F238E27FC236}">
                  <a16:creationId xmlns:a16="http://schemas.microsoft.com/office/drawing/2014/main" id="{5CEF4371-EB0C-4692-998D-DD5E9B3B9A53}"/>
                </a:ext>
              </a:extLst>
            </p:cNvPr>
            <p:cNvSpPr>
              <a:spLocks noChangeShapeType="1"/>
            </p:cNvSpPr>
            <p:nvPr/>
          </p:nvSpPr>
          <p:spPr bwMode="auto">
            <a:xfrm flipH="1">
              <a:off x="2987" y="1549"/>
              <a:ext cx="215"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Text Box 10">
              <a:extLst>
                <a:ext uri="{FF2B5EF4-FFF2-40B4-BE49-F238E27FC236}">
                  <a16:creationId xmlns:a16="http://schemas.microsoft.com/office/drawing/2014/main" id="{8A762AD7-E527-4472-AD70-47C0D471BE74}"/>
                </a:ext>
              </a:extLst>
            </p:cNvPr>
            <p:cNvSpPr txBox="1">
              <a:spLocks noChangeArrowheads="1"/>
            </p:cNvSpPr>
            <p:nvPr/>
          </p:nvSpPr>
          <p:spPr bwMode="auto">
            <a:xfrm>
              <a:off x="1486" y="2906"/>
              <a:ext cx="1394" cy="1204"/>
            </a:xfrm>
            <a:prstGeom prst="rect">
              <a:avLst/>
            </a:prstGeom>
            <a:solidFill>
              <a:schemeClr val="accent1"/>
            </a:solidFill>
            <a:ln w="9525">
              <a:solidFill>
                <a:srgbClr val="0000FF"/>
              </a:solidFill>
              <a:miter lim="800000"/>
              <a:headEnd/>
              <a:tailEnd/>
            </a:ln>
            <a:effectLst>
              <a:outerShdw dist="107763"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99"/>
                  </a:solidFill>
                  <a:latin typeface="华文新魏" panose="02010800040101010101" pitchFamily="2" charset="-122"/>
                  <a:ea typeface="华文新魏" panose="02010800040101010101" pitchFamily="2" charset="-122"/>
                </a:rPr>
                <a:t>处      </a:t>
              </a:r>
              <a:r>
                <a:rPr lang="en-US" altLang="zh-CN" sz="1800">
                  <a:solidFill>
                    <a:srgbClr val="FF3399"/>
                  </a:solidFill>
                  <a:latin typeface="华文新魏" panose="02010800040101010101" pitchFamily="2" charset="-122"/>
                  <a:ea typeface="华文新魏" panose="02010800040101010101" pitchFamily="2" charset="-122"/>
                </a:rPr>
                <a:t>I      I    </a:t>
              </a:r>
              <a:r>
                <a:rPr lang="zh-CN" altLang="en-US" sz="1800">
                  <a:solidFill>
                    <a:srgbClr val="FF3399"/>
                  </a:solidFill>
                  <a:latin typeface="华文新魏" panose="02010800040101010101" pitchFamily="2" charset="-122"/>
                  <a:ea typeface="华文新魏" panose="02010800040101010101" pitchFamily="2" charset="-122"/>
                </a:rPr>
                <a:t>主    辅  </a:t>
              </a:r>
            </a:p>
            <a:p>
              <a:pPr eaLnBrk="1" hangingPunct="1"/>
              <a:r>
                <a:rPr lang="zh-CN" altLang="en-US" sz="1800">
                  <a:solidFill>
                    <a:srgbClr val="FF3399"/>
                  </a:solidFill>
                  <a:latin typeface="华文新魏" panose="02010800040101010101" pitchFamily="2" charset="-122"/>
                  <a:ea typeface="华文新魏" panose="02010800040101010101" pitchFamily="2" charset="-122"/>
                </a:rPr>
                <a:t>理      </a:t>
              </a:r>
              <a:r>
                <a:rPr lang="en-US" altLang="zh-CN" sz="1800">
                  <a:solidFill>
                    <a:srgbClr val="FF3399"/>
                  </a:solidFill>
                  <a:latin typeface="华文新魏" panose="02010800040101010101" pitchFamily="2" charset="-122"/>
                  <a:ea typeface="华文新魏" panose="02010800040101010101" pitchFamily="2" charset="-122"/>
                </a:rPr>
                <a:t>/      /    </a:t>
              </a:r>
            </a:p>
            <a:p>
              <a:pPr eaLnBrk="1" hangingPunct="1"/>
              <a:r>
                <a:rPr lang="zh-CN" altLang="en-US" sz="1800">
                  <a:solidFill>
                    <a:srgbClr val="FF3399"/>
                  </a:solidFill>
                  <a:latin typeface="华文新魏" panose="02010800040101010101" pitchFamily="2" charset="-122"/>
                  <a:ea typeface="华文新魏" panose="02010800040101010101" pitchFamily="2" charset="-122"/>
                </a:rPr>
                <a:t>器     </a:t>
              </a:r>
              <a:r>
                <a:rPr lang="en-US" altLang="zh-CN" sz="1800">
                  <a:solidFill>
                    <a:srgbClr val="FF3399"/>
                  </a:solidFill>
                  <a:latin typeface="华文新魏" panose="02010800040101010101" pitchFamily="2" charset="-122"/>
                  <a:ea typeface="华文新魏" panose="02010800040101010101" pitchFamily="2" charset="-122"/>
                </a:rPr>
                <a:t>O    O  </a:t>
              </a:r>
            </a:p>
            <a:p>
              <a:pPr eaLnBrk="1" hangingPunct="1"/>
              <a:r>
                <a:rPr lang="en-US" altLang="zh-CN" sz="1800">
                  <a:solidFill>
                    <a:srgbClr val="FF3399"/>
                  </a:solidFill>
                  <a:latin typeface="华文新魏" panose="02010800040101010101" pitchFamily="2" charset="-122"/>
                  <a:ea typeface="华文新魏" panose="02010800040101010101" pitchFamily="2" charset="-122"/>
                </a:rPr>
                <a:t>         </a:t>
              </a:r>
              <a:r>
                <a:rPr lang="zh-CN" altLang="en-US" sz="1800">
                  <a:solidFill>
                    <a:srgbClr val="FF3399"/>
                  </a:solidFill>
                  <a:latin typeface="华文新魏" panose="02010800040101010101" pitchFamily="2" charset="-122"/>
                  <a:ea typeface="华文新魏" panose="02010800040101010101" pitchFamily="2" charset="-122"/>
                </a:rPr>
                <a:t>设  设    存   存     </a:t>
              </a:r>
            </a:p>
            <a:p>
              <a:pPr lvl="1" eaLnBrk="1" hangingPunct="1"/>
              <a:r>
                <a:rPr lang="zh-CN" altLang="en-US" sz="1800">
                  <a:solidFill>
                    <a:srgbClr val="FF3399"/>
                  </a:solidFill>
                  <a:latin typeface="华文新魏" panose="02010800040101010101" pitchFamily="2" charset="-122"/>
                  <a:ea typeface="华文新魏" panose="02010800040101010101" pitchFamily="2" charset="-122"/>
                </a:rPr>
                <a:t>备   备        </a:t>
              </a:r>
            </a:p>
            <a:p>
              <a:pPr eaLnBrk="1" hangingPunct="1"/>
              <a:r>
                <a:rPr lang="zh-CN" altLang="en-US" sz="1400">
                  <a:solidFill>
                    <a:srgbClr val="FF3399"/>
                  </a:solidFill>
                  <a:latin typeface="华文新魏" panose="02010800040101010101" pitchFamily="2" charset="-122"/>
                  <a:ea typeface="华文新魏" panose="02010800040101010101" pitchFamily="2" charset="-122"/>
                </a:rPr>
                <a:t>            </a:t>
              </a:r>
            </a:p>
            <a:p>
              <a:pPr eaLnBrk="1" hangingPunct="1"/>
              <a:r>
                <a:rPr lang="zh-CN" altLang="en-US" sz="1400">
                  <a:solidFill>
                    <a:srgbClr val="FF3399"/>
                  </a:solidFill>
                  <a:latin typeface="华文新魏" panose="02010800040101010101" pitchFamily="2" charset="-122"/>
                  <a:ea typeface="华文新魏" panose="02010800040101010101" pitchFamily="2" charset="-122"/>
                </a:rPr>
                <a:t>          </a:t>
              </a:r>
              <a:r>
                <a:rPr lang="zh-CN" altLang="en-US" sz="1800">
                  <a:solidFill>
                    <a:srgbClr val="FF3399"/>
                  </a:solidFill>
                  <a:latin typeface="华文新魏" panose="02010800040101010101" pitchFamily="2" charset="-122"/>
                  <a:ea typeface="华文新魏" panose="02010800040101010101" pitchFamily="2" charset="-122"/>
                </a:rPr>
                <a:t>物理计算机</a:t>
              </a:r>
            </a:p>
            <a:p>
              <a:pPr eaLnBrk="1" hangingPunct="1"/>
              <a:r>
                <a:rPr lang="zh-CN" altLang="en-US" sz="1800">
                  <a:solidFill>
                    <a:srgbClr val="FF3399"/>
                  </a:solidFill>
                  <a:latin typeface="华文新魏" panose="02010800040101010101" pitchFamily="2" charset="-122"/>
                  <a:ea typeface="华文新魏" panose="02010800040101010101" pitchFamily="2" charset="-122"/>
                </a:rPr>
                <a:t>  </a:t>
              </a:r>
            </a:p>
            <a:p>
              <a:pPr eaLnBrk="1" hangingPunct="1"/>
              <a:r>
                <a:rPr lang="zh-CN" altLang="en-US" sz="1800">
                  <a:solidFill>
                    <a:srgbClr val="FF3399"/>
                  </a:solidFill>
                  <a:latin typeface="华文新魏" panose="02010800040101010101" pitchFamily="2" charset="-122"/>
                  <a:ea typeface="华文新魏" panose="02010800040101010101" pitchFamily="2" charset="-122"/>
                </a:rPr>
                <a:t>   </a:t>
              </a:r>
            </a:p>
            <a:p>
              <a:pPr eaLnBrk="1" hangingPunct="1"/>
              <a:r>
                <a:rPr lang="zh-CN" altLang="en-US" sz="1800">
                  <a:solidFill>
                    <a:srgbClr val="FF3399"/>
                  </a:solidFill>
                  <a:latin typeface="华文新魏" panose="02010800040101010101" pitchFamily="2" charset="-122"/>
                  <a:ea typeface="华文新魏" panose="02010800040101010101" pitchFamily="2" charset="-122"/>
                </a:rPr>
                <a:t> </a:t>
              </a:r>
            </a:p>
            <a:p>
              <a:pPr eaLnBrk="1" hangingPunct="1"/>
              <a:endParaRPr lang="zh-CN" altLang="en-US" sz="1800">
                <a:solidFill>
                  <a:srgbClr val="FF3399"/>
                </a:solidFill>
                <a:latin typeface="华文新魏" panose="02010800040101010101" pitchFamily="2" charset="-122"/>
                <a:ea typeface="华文新魏" panose="02010800040101010101" pitchFamily="2" charset="-122"/>
              </a:endParaRPr>
            </a:p>
            <a:p>
              <a:pPr eaLnBrk="1" hangingPunct="1"/>
              <a:endParaRPr lang="en-US" altLang="zh-CN" sz="1800">
                <a:solidFill>
                  <a:srgbClr val="FF3399"/>
                </a:solidFill>
                <a:latin typeface="华文新魏" panose="02010800040101010101" pitchFamily="2" charset="-122"/>
                <a:ea typeface="华文新魏" panose="02010800040101010101" pitchFamily="2" charset="-122"/>
              </a:endParaRPr>
            </a:p>
          </p:txBody>
        </p:sp>
        <p:sp>
          <p:nvSpPr>
            <p:cNvPr id="19467" name="Line 11">
              <a:extLst>
                <a:ext uri="{FF2B5EF4-FFF2-40B4-BE49-F238E27FC236}">
                  <a16:creationId xmlns:a16="http://schemas.microsoft.com/office/drawing/2014/main" id="{2C5A13DB-AB58-4F37-8FE9-C07186BA9E68}"/>
                </a:ext>
              </a:extLst>
            </p:cNvPr>
            <p:cNvSpPr>
              <a:spLocks noChangeShapeType="1"/>
            </p:cNvSpPr>
            <p:nvPr/>
          </p:nvSpPr>
          <p:spPr bwMode="auto">
            <a:xfrm>
              <a:off x="1486" y="3875"/>
              <a:ext cx="1394"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2">
              <a:extLst>
                <a:ext uri="{FF2B5EF4-FFF2-40B4-BE49-F238E27FC236}">
                  <a16:creationId xmlns:a16="http://schemas.microsoft.com/office/drawing/2014/main" id="{0A654C8D-C894-47F2-A8C5-2DD073EEFBA7}"/>
                </a:ext>
              </a:extLst>
            </p:cNvPr>
            <p:cNvSpPr>
              <a:spLocks noChangeShapeType="1"/>
            </p:cNvSpPr>
            <p:nvPr/>
          </p:nvSpPr>
          <p:spPr bwMode="auto">
            <a:xfrm flipH="1">
              <a:off x="1593" y="2464"/>
              <a:ext cx="429" cy="484"/>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Line 13">
              <a:extLst>
                <a:ext uri="{FF2B5EF4-FFF2-40B4-BE49-F238E27FC236}">
                  <a16:creationId xmlns:a16="http://schemas.microsoft.com/office/drawing/2014/main" id="{691C35C8-388A-48CA-AFE8-76FE2C58600C}"/>
                </a:ext>
              </a:extLst>
            </p:cNvPr>
            <p:cNvSpPr>
              <a:spLocks noChangeShapeType="1"/>
            </p:cNvSpPr>
            <p:nvPr/>
          </p:nvSpPr>
          <p:spPr bwMode="auto">
            <a:xfrm flipH="1">
              <a:off x="1915" y="2582"/>
              <a:ext cx="214"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14">
              <a:extLst>
                <a:ext uri="{FF2B5EF4-FFF2-40B4-BE49-F238E27FC236}">
                  <a16:creationId xmlns:a16="http://schemas.microsoft.com/office/drawing/2014/main" id="{286052B8-F6DD-481D-8885-24CF08EBE59A}"/>
                </a:ext>
              </a:extLst>
            </p:cNvPr>
            <p:cNvSpPr>
              <a:spLocks noChangeShapeType="1"/>
            </p:cNvSpPr>
            <p:nvPr/>
          </p:nvSpPr>
          <p:spPr bwMode="auto">
            <a:xfrm flipH="1">
              <a:off x="2237" y="2582"/>
              <a:ext cx="107" cy="352"/>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Line 15">
              <a:extLst>
                <a:ext uri="{FF2B5EF4-FFF2-40B4-BE49-F238E27FC236}">
                  <a16:creationId xmlns:a16="http://schemas.microsoft.com/office/drawing/2014/main" id="{8E1457D5-6DC1-4CCA-A09E-2E16FDD31724}"/>
                </a:ext>
              </a:extLst>
            </p:cNvPr>
            <p:cNvSpPr>
              <a:spLocks noChangeShapeType="1"/>
            </p:cNvSpPr>
            <p:nvPr/>
          </p:nvSpPr>
          <p:spPr bwMode="auto">
            <a:xfrm>
              <a:off x="2499" y="2582"/>
              <a:ext cx="59"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Line 16">
              <a:extLst>
                <a:ext uri="{FF2B5EF4-FFF2-40B4-BE49-F238E27FC236}">
                  <a16:creationId xmlns:a16="http://schemas.microsoft.com/office/drawing/2014/main" id="{3CFD02F8-0319-4773-80A0-9E3BDC8E56CF}"/>
                </a:ext>
              </a:extLst>
            </p:cNvPr>
            <p:cNvSpPr>
              <a:spLocks noChangeShapeType="1"/>
            </p:cNvSpPr>
            <p:nvPr/>
          </p:nvSpPr>
          <p:spPr bwMode="auto">
            <a:xfrm>
              <a:off x="2666" y="2582"/>
              <a:ext cx="107"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73" name="Group 17">
              <a:extLst>
                <a:ext uri="{FF2B5EF4-FFF2-40B4-BE49-F238E27FC236}">
                  <a16:creationId xmlns:a16="http://schemas.microsoft.com/office/drawing/2014/main" id="{6D5742D5-25A2-4958-9AB4-B514AA06FC3F}"/>
                </a:ext>
              </a:extLst>
            </p:cNvPr>
            <p:cNvGrpSpPr>
              <a:grpSpLocks/>
            </p:cNvGrpSpPr>
            <p:nvPr/>
          </p:nvGrpSpPr>
          <p:grpSpPr bwMode="auto">
            <a:xfrm>
              <a:off x="3175" y="1187"/>
              <a:ext cx="992" cy="1085"/>
              <a:chOff x="3420" y="2844"/>
              <a:chExt cx="1620" cy="1560"/>
            </a:xfrm>
          </p:grpSpPr>
          <p:sp>
            <p:nvSpPr>
              <p:cNvPr id="19493" name="Text Box 18">
                <a:extLst>
                  <a:ext uri="{FF2B5EF4-FFF2-40B4-BE49-F238E27FC236}">
                    <a16:creationId xmlns:a16="http://schemas.microsoft.com/office/drawing/2014/main" id="{AF38FF19-AF3D-4606-9638-33883D655F5B}"/>
                  </a:ext>
                </a:extLst>
              </p:cNvPr>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FF3399"/>
                    </a:solidFill>
                    <a:latin typeface="华文新魏" panose="02010800040101010101" pitchFamily="2" charset="-122"/>
                    <a:ea typeface="华文新魏" panose="02010800040101010101" pitchFamily="2" charset="-122"/>
                  </a:rPr>
                  <a:t>虚  虚   虚   虚</a:t>
                </a:r>
              </a:p>
              <a:p>
                <a:pPr eaLnBrk="1" hangingPunct="1"/>
                <a:r>
                  <a:rPr lang="zh-CN" altLang="en-US" sz="1600">
                    <a:solidFill>
                      <a:srgbClr val="FF3399"/>
                    </a:solidFill>
                    <a:latin typeface="华文新魏" panose="02010800040101010101" pitchFamily="2" charset="-122"/>
                    <a:ea typeface="华文新魏" panose="02010800040101010101" pitchFamily="2" charset="-122"/>
                  </a:rPr>
                  <a:t>处  主   辅   设</a:t>
                </a:r>
              </a:p>
              <a:p>
                <a:pPr eaLnBrk="1" hangingPunct="1"/>
                <a:r>
                  <a:rPr lang="zh-CN" altLang="en-US" sz="1600">
                    <a:solidFill>
                      <a:srgbClr val="FF3399"/>
                    </a:solidFill>
                    <a:latin typeface="华文新魏" panose="02010800040101010101" pitchFamily="2" charset="-122"/>
                    <a:ea typeface="华文新魏" panose="02010800040101010101" pitchFamily="2" charset="-122"/>
                  </a:rPr>
                  <a:t>理  存   存   备</a:t>
                </a:r>
              </a:p>
              <a:p>
                <a:pPr eaLnBrk="1" hangingPunct="1"/>
                <a:r>
                  <a:rPr lang="zh-CN" altLang="en-US" sz="1600">
                    <a:solidFill>
                      <a:srgbClr val="FF3399"/>
                    </a:solidFill>
                    <a:latin typeface="华文新魏" panose="02010800040101010101" pitchFamily="2" charset="-122"/>
                    <a:ea typeface="华文新魏" panose="02010800040101010101" pitchFamily="2" charset="-122"/>
                  </a:rPr>
                  <a:t>器</a:t>
                </a:r>
              </a:p>
              <a:p>
                <a:pPr eaLnBrk="1" hangingPunct="1"/>
                <a:r>
                  <a:rPr lang="zh-CN" altLang="en-US" sz="1600">
                    <a:solidFill>
                      <a:srgbClr val="FF3399"/>
                    </a:solidFill>
                    <a:latin typeface="华文新魏" panose="02010800040101010101" pitchFamily="2" charset="-122"/>
                    <a:ea typeface="华文新魏" panose="02010800040101010101" pitchFamily="2" charset="-122"/>
                  </a:rPr>
                  <a:t>   </a:t>
                </a:r>
              </a:p>
              <a:p>
                <a:pPr eaLnBrk="1" hangingPunct="1"/>
                <a:r>
                  <a:rPr lang="zh-CN" altLang="en-US" sz="1600">
                    <a:solidFill>
                      <a:srgbClr val="FF3399"/>
                    </a:solidFill>
                    <a:latin typeface="华文新魏" panose="02010800040101010101" pitchFamily="2" charset="-122"/>
                    <a:ea typeface="华文新魏" panose="02010800040101010101" pitchFamily="2" charset="-122"/>
                  </a:rPr>
                  <a:t>     虚拟机</a:t>
                </a:r>
                <a:r>
                  <a:rPr lang="en-US" altLang="zh-CN" sz="1600">
                    <a:solidFill>
                      <a:srgbClr val="FF3399"/>
                    </a:solidFill>
                    <a:latin typeface="华文新魏" panose="02010800040101010101" pitchFamily="2" charset="-122"/>
                    <a:ea typeface="华文新魏" panose="02010800040101010101" pitchFamily="2" charset="-122"/>
                  </a:rPr>
                  <a:t>n</a:t>
                </a:r>
              </a:p>
            </p:txBody>
          </p:sp>
          <p:sp>
            <p:nvSpPr>
              <p:cNvPr id="19494" name="Line 19">
                <a:extLst>
                  <a:ext uri="{FF2B5EF4-FFF2-40B4-BE49-F238E27FC236}">
                    <a16:creationId xmlns:a16="http://schemas.microsoft.com/office/drawing/2014/main" id="{0C36A123-D0C2-416C-A108-10784AA7D01F}"/>
                  </a:ext>
                </a:extLst>
              </p:cNvPr>
              <p:cNvSpPr>
                <a:spLocks noChangeShapeType="1"/>
              </p:cNvSpPr>
              <p:nvPr/>
            </p:nvSpPr>
            <p:spPr bwMode="auto">
              <a:xfrm>
                <a:off x="3420" y="3936"/>
                <a:ext cx="1620" cy="0"/>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5" name="Line 20">
                <a:extLst>
                  <a:ext uri="{FF2B5EF4-FFF2-40B4-BE49-F238E27FC236}">
                    <a16:creationId xmlns:a16="http://schemas.microsoft.com/office/drawing/2014/main" id="{749C28A6-6A6F-40EC-A39E-C36F97F0C974}"/>
                  </a:ext>
                </a:extLst>
              </p:cNvPr>
              <p:cNvSpPr>
                <a:spLocks noChangeShapeType="1"/>
              </p:cNvSpPr>
              <p:nvPr/>
            </p:nvSpPr>
            <p:spPr bwMode="auto">
              <a:xfrm>
                <a:off x="414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6" name="Line 21">
                <a:extLst>
                  <a:ext uri="{FF2B5EF4-FFF2-40B4-BE49-F238E27FC236}">
                    <a16:creationId xmlns:a16="http://schemas.microsoft.com/office/drawing/2014/main" id="{E122134A-05CB-4817-A982-2478DBE9BAF2}"/>
                  </a:ext>
                </a:extLst>
              </p:cNvPr>
              <p:cNvSpPr>
                <a:spLocks noChangeShapeType="1"/>
              </p:cNvSpPr>
              <p:nvPr/>
            </p:nvSpPr>
            <p:spPr bwMode="auto">
              <a:xfrm>
                <a:off x="378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7" name="Line 22">
                <a:extLst>
                  <a:ext uri="{FF2B5EF4-FFF2-40B4-BE49-F238E27FC236}">
                    <a16:creationId xmlns:a16="http://schemas.microsoft.com/office/drawing/2014/main" id="{81361BEF-1AC7-47F7-88B7-41DBBF89EB5A}"/>
                  </a:ext>
                </a:extLst>
              </p:cNvPr>
              <p:cNvSpPr>
                <a:spLocks noChangeShapeType="1"/>
              </p:cNvSpPr>
              <p:nvPr/>
            </p:nvSpPr>
            <p:spPr bwMode="auto">
              <a:xfrm>
                <a:off x="450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grpSp>
        <p:sp>
          <p:nvSpPr>
            <p:cNvPr id="19474" name="Oval 23">
              <a:extLst>
                <a:ext uri="{FF2B5EF4-FFF2-40B4-BE49-F238E27FC236}">
                  <a16:creationId xmlns:a16="http://schemas.microsoft.com/office/drawing/2014/main" id="{A542A41B-94BE-4A3D-91D0-C798118E6CB6}"/>
                </a:ext>
              </a:extLst>
            </p:cNvPr>
            <p:cNvSpPr>
              <a:spLocks noChangeArrowheads="1"/>
            </p:cNvSpPr>
            <p:nvPr/>
          </p:nvSpPr>
          <p:spPr bwMode="auto">
            <a:xfrm>
              <a:off x="3309" y="572"/>
              <a:ext cx="751" cy="481"/>
            </a:xfrm>
            <a:prstGeom prst="ellipse">
              <a:avLst/>
            </a:prstGeom>
            <a:solidFill>
              <a:srgbClr val="FFCCCC"/>
            </a:solidFill>
            <a:ln w="9525">
              <a:solidFill>
                <a:srgbClr val="0000FF"/>
              </a:solidFill>
              <a:round/>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75" name="Text Box 24">
              <a:extLst>
                <a:ext uri="{FF2B5EF4-FFF2-40B4-BE49-F238E27FC236}">
                  <a16:creationId xmlns:a16="http://schemas.microsoft.com/office/drawing/2014/main" id="{693BF32F-189D-4DF8-8D95-BC2188A24B2F}"/>
                </a:ext>
              </a:extLst>
            </p:cNvPr>
            <p:cNvSpPr txBox="1">
              <a:spLocks noChangeArrowheads="1"/>
            </p:cNvSpPr>
            <p:nvPr/>
          </p:nvSpPr>
          <p:spPr bwMode="auto">
            <a:xfrm>
              <a:off x="3416" y="695"/>
              <a:ext cx="536"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FF3399"/>
                  </a:solidFill>
                  <a:latin typeface="华文新魏" panose="02010800040101010101" pitchFamily="2" charset="-122"/>
                  <a:ea typeface="华文新魏" panose="02010800040101010101" pitchFamily="2" charset="-122"/>
                </a:rPr>
                <a:t>进程</a:t>
              </a:r>
              <a:r>
                <a:rPr lang="en-US" altLang="zh-CN" sz="1600">
                  <a:solidFill>
                    <a:srgbClr val="FF3399"/>
                  </a:solidFill>
                  <a:latin typeface="华文新魏" panose="02010800040101010101" pitchFamily="2" charset="-122"/>
                  <a:ea typeface="华文新魏" panose="02010800040101010101" pitchFamily="2" charset="-122"/>
                </a:rPr>
                <a:t>Pn</a:t>
              </a:r>
            </a:p>
          </p:txBody>
        </p:sp>
        <p:sp>
          <p:nvSpPr>
            <p:cNvPr id="19476" name="Text Box 25">
              <a:extLst>
                <a:ext uri="{FF2B5EF4-FFF2-40B4-BE49-F238E27FC236}">
                  <a16:creationId xmlns:a16="http://schemas.microsoft.com/office/drawing/2014/main" id="{7CD32CCF-E62D-4D19-A9C3-DB0EEE3052C5}"/>
                </a:ext>
              </a:extLst>
            </p:cNvPr>
            <p:cNvSpPr txBox="1">
              <a:spLocks noChangeArrowheads="1"/>
            </p:cNvSpPr>
            <p:nvPr/>
          </p:nvSpPr>
          <p:spPr bwMode="auto">
            <a:xfrm>
              <a:off x="3094" y="3169"/>
              <a:ext cx="966" cy="60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noProof="1">
                  <a:solidFill>
                    <a:srgbClr val="FF3399"/>
                  </a:solidFill>
                  <a:latin typeface="华文新魏" panose="02010800040101010101" pitchFamily="2" charset="-122"/>
                  <a:ea typeface="华文新魏" panose="02010800040101010101" pitchFamily="2" charset="-122"/>
                </a:rPr>
                <a:t>时分复用共享</a:t>
              </a:r>
            </a:p>
            <a:p>
              <a:pPr algn="just" eaLnBrk="1" hangingPunct="1"/>
              <a:endParaRPr lang="zh-CN" altLang="en-US" sz="1600">
                <a:solidFill>
                  <a:srgbClr val="FF3399"/>
                </a:solidFill>
                <a:latin typeface="华文新魏" panose="02010800040101010101" pitchFamily="2" charset="-122"/>
                <a:ea typeface="华文新魏" panose="02010800040101010101" pitchFamily="2" charset="-122"/>
              </a:endParaRPr>
            </a:p>
            <a:p>
              <a:pPr algn="just" eaLnBrk="1" hangingPunct="1"/>
              <a:r>
                <a:rPr lang="zh-CN" altLang="en-US" sz="1600" noProof="1">
                  <a:solidFill>
                    <a:srgbClr val="FF3399"/>
                  </a:solidFill>
                  <a:latin typeface="华文新魏" panose="02010800040101010101" pitchFamily="2" charset="-122"/>
                  <a:ea typeface="华文新魏" panose="02010800040101010101" pitchFamily="2" charset="-122"/>
                </a:rPr>
                <a:t>空分复用共享</a:t>
              </a:r>
              <a:endParaRPr lang="zh-CN" altLang="en-US" sz="1600">
                <a:solidFill>
                  <a:srgbClr val="FF3399"/>
                </a:solidFill>
                <a:latin typeface="华文新魏" panose="02010800040101010101" pitchFamily="2" charset="-122"/>
                <a:ea typeface="华文新魏" panose="02010800040101010101" pitchFamily="2" charset="-122"/>
              </a:endParaRPr>
            </a:p>
          </p:txBody>
        </p:sp>
        <p:sp>
          <p:nvSpPr>
            <p:cNvPr id="19477" name="Line 26">
              <a:extLst>
                <a:ext uri="{FF2B5EF4-FFF2-40B4-BE49-F238E27FC236}">
                  <a16:creationId xmlns:a16="http://schemas.microsoft.com/office/drawing/2014/main" id="{CD0B192F-60EB-413A-B4D7-68E3C47147A0}"/>
                </a:ext>
              </a:extLst>
            </p:cNvPr>
            <p:cNvSpPr>
              <a:spLocks noChangeShapeType="1"/>
            </p:cNvSpPr>
            <p:nvPr/>
          </p:nvSpPr>
          <p:spPr bwMode="auto">
            <a:xfrm>
              <a:off x="4059" y="3612"/>
              <a:ext cx="53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8" name="Text Box 28">
              <a:extLst>
                <a:ext uri="{FF2B5EF4-FFF2-40B4-BE49-F238E27FC236}">
                  <a16:creationId xmlns:a16="http://schemas.microsoft.com/office/drawing/2014/main" id="{13277AC6-E73A-4D75-81FB-59EF28A0918A}"/>
                </a:ext>
              </a:extLst>
            </p:cNvPr>
            <p:cNvSpPr txBox="1">
              <a:spLocks noChangeArrowheads="1"/>
            </p:cNvSpPr>
            <p:nvPr/>
          </p:nvSpPr>
          <p:spPr bwMode="auto">
            <a:xfrm>
              <a:off x="2237" y="827"/>
              <a:ext cx="429" cy="24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b="1">
                  <a:solidFill>
                    <a:srgbClr val="FF3399"/>
                  </a:solidFill>
                  <a:ea typeface="华文新魏" panose="02010800040101010101" pitchFamily="2" charset="-122"/>
                </a:rPr>
                <a:t>…</a:t>
              </a:r>
              <a:endParaRPr lang="en-US" altLang="zh-CN" sz="1800">
                <a:solidFill>
                  <a:srgbClr val="FF3399"/>
                </a:solidFill>
                <a:latin typeface="华文新魏" panose="02010800040101010101" pitchFamily="2" charset="-122"/>
                <a:ea typeface="华文新魏" panose="02010800040101010101" pitchFamily="2" charset="-122"/>
              </a:endParaRPr>
            </a:p>
          </p:txBody>
        </p:sp>
        <p:sp>
          <p:nvSpPr>
            <p:cNvPr id="19479" name="Line 29">
              <a:extLst>
                <a:ext uri="{FF2B5EF4-FFF2-40B4-BE49-F238E27FC236}">
                  <a16:creationId xmlns:a16="http://schemas.microsoft.com/office/drawing/2014/main" id="{167807E9-79A7-4575-95E4-D57A65C8BCD8}"/>
                </a:ext>
              </a:extLst>
            </p:cNvPr>
            <p:cNvSpPr>
              <a:spLocks noChangeShapeType="1"/>
            </p:cNvSpPr>
            <p:nvPr/>
          </p:nvSpPr>
          <p:spPr bwMode="auto">
            <a:xfrm>
              <a:off x="1808" y="2912"/>
              <a:ext cx="0" cy="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30">
              <a:extLst>
                <a:ext uri="{FF2B5EF4-FFF2-40B4-BE49-F238E27FC236}">
                  <a16:creationId xmlns:a16="http://schemas.microsoft.com/office/drawing/2014/main" id="{49B6D483-2C6F-400A-BA05-51E75A6155AE}"/>
                </a:ext>
              </a:extLst>
            </p:cNvPr>
            <p:cNvSpPr>
              <a:spLocks noChangeShapeType="1"/>
            </p:cNvSpPr>
            <p:nvPr/>
          </p:nvSpPr>
          <p:spPr bwMode="auto">
            <a:xfrm>
              <a:off x="2022"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31">
              <a:extLst>
                <a:ext uri="{FF2B5EF4-FFF2-40B4-BE49-F238E27FC236}">
                  <a16:creationId xmlns:a16="http://schemas.microsoft.com/office/drawing/2014/main" id="{A0705F49-3C8A-4FF2-8B92-5EB064339740}"/>
                </a:ext>
              </a:extLst>
            </p:cNvPr>
            <p:cNvSpPr>
              <a:spLocks noChangeShapeType="1"/>
            </p:cNvSpPr>
            <p:nvPr/>
          </p:nvSpPr>
          <p:spPr bwMode="auto">
            <a:xfrm>
              <a:off x="2344"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32">
              <a:extLst>
                <a:ext uri="{FF2B5EF4-FFF2-40B4-BE49-F238E27FC236}">
                  <a16:creationId xmlns:a16="http://schemas.microsoft.com/office/drawing/2014/main" id="{F33A6EC0-0D7B-4450-B14F-9D70E547C056}"/>
                </a:ext>
              </a:extLst>
            </p:cNvPr>
            <p:cNvSpPr>
              <a:spLocks noChangeShapeType="1"/>
            </p:cNvSpPr>
            <p:nvPr/>
          </p:nvSpPr>
          <p:spPr bwMode="auto">
            <a:xfrm>
              <a:off x="2558"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83" name="Group 33">
              <a:extLst>
                <a:ext uri="{FF2B5EF4-FFF2-40B4-BE49-F238E27FC236}">
                  <a16:creationId xmlns:a16="http://schemas.microsoft.com/office/drawing/2014/main" id="{B76DE5A1-9212-46D1-8EB9-B94233E569F1}"/>
                </a:ext>
              </a:extLst>
            </p:cNvPr>
            <p:cNvGrpSpPr>
              <a:grpSpLocks/>
            </p:cNvGrpSpPr>
            <p:nvPr/>
          </p:nvGrpSpPr>
          <p:grpSpPr bwMode="auto">
            <a:xfrm>
              <a:off x="521" y="1218"/>
              <a:ext cx="1072" cy="1011"/>
              <a:chOff x="3420" y="2844"/>
              <a:chExt cx="1620" cy="1560"/>
            </a:xfrm>
          </p:grpSpPr>
          <p:sp>
            <p:nvSpPr>
              <p:cNvPr id="19488" name="Text Box 34">
                <a:extLst>
                  <a:ext uri="{FF2B5EF4-FFF2-40B4-BE49-F238E27FC236}">
                    <a16:creationId xmlns:a16="http://schemas.microsoft.com/office/drawing/2014/main" id="{EB4D0CD5-97C0-413D-854D-2554F71310EA}"/>
                  </a:ext>
                </a:extLst>
              </p:cNvPr>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FF3399"/>
                    </a:solidFill>
                    <a:latin typeface="华文新魏" panose="02010800040101010101" pitchFamily="2" charset="-122"/>
                    <a:ea typeface="华文新魏" panose="02010800040101010101" pitchFamily="2" charset="-122"/>
                  </a:rPr>
                  <a:t>虚    虚    虚     虚</a:t>
                </a:r>
              </a:p>
              <a:p>
                <a:pPr eaLnBrk="1" hangingPunct="1"/>
                <a:r>
                  <a:rPr lang="zh-CN" altLang="en-US" sz="1600">
                    <a:solidFill>
                      <a:srgbClr val="FF3399"/>
                    </a:solidFill>
                    <a:latin typeface="华文新魏" panose="02010800040101010101" pitchFamily="2" charset="-122"/>
                    <a:ea typeface="华文新魏" panose="02010800040101010101" pitchFamily="2" charset="-122"/>
                  </a:rPr>
                  <a:t>处    主    辅     设</a:t>
                </a:r>
              </a:p>
              <a:p>
                <a:pPr eaLnBrk="1" hangingPunct="1"/>
                <a:r>
                  <a:rPr lang="zh-CN" altLang="en-US" sz="1600">
                    <a:solidFill>
                      <a:srgbClr val="FF3399"/>
                    </a:solidFill>
                    <a:latin typeface="华文新魏" panose="02010800040101010101" pitchFamily="2" charset="-122"/>
                    <a:ea typeface="华文新魏" panose="02010800040101010101" pitchFamily="2" charset="-122"/>
                  </a:rPr>
                  <a:t>理    存    存     备</a:t>
                </a:r>
              </a:p>
              <a:p>
                <a:pPr eaLnBrk="1" hangingPunct="1"/>
                <a:r>
                  <a:rPr lang="zh-CN" altLang="en-US" sz="1600">
                    <a:solidFill>
                      <a:srgbClr val="FF3399"/>
                    </a:solidFill>
                    <a:latin typeface="华文新魏" panose="02010800040101010101" pitchFamily="2" charset="-122"/>
                    <a:ea typeface="华文新魏" panose="02010800040101010101" pitchFamily="2" charset="-122"/>
                  </a:rPr>
                  <a:t>器</a:t>
                </a:r>
                <a:r>
                  <a:rPr lang="zh-CN" altLang="en-US" sz="1400">
                    <a:solidFill>
                      <a:srgbClr val="FF3399"/>
                    </a:solidFill>
                    <a:latin typeface="华文新魏" panose="02010800040101010101" pitchFamily="2" charset="-122"/>
                    <a:ea typeface="华文新魏" panose="02010800040101010101" pitchFamily="2" charset="-122"/>
                  </a:rPr>
                  <a:t>       </a:t>
                </a:r>
              </a:p>
              <a:p>
                <a:pPr eaLnBrk="1" hangingPunct="1"/>
                <a:r>
                  <a:rPr lang="zh-CN" altLang="en-US" sz="1600">
                    <a:solidFill>
                      <a:srgbClr val="FF3399"/>
                    </a:solidFill>
                    <a:latin typeface="华文新魏" panose="02010800040101010101" pitchFamily="2" charset="-122"/>
                    <a:ea typeface="华文新魏" panose="02010800040101010101" pitchFamily="2" charset="-122"/>
                  </a:rPr>
                  <a:t>       </a:t>
                </a:r>
              </a:p>
              <a:p>
                <a:pPr eaLnBrk="1" hangingPunct="1"/>
                <a:r>
                  <a:rPr lang="zh-CN" altLang="en-US" sz="1600">
                    <a:solidFill>
                      <a:srgbClr val="FF3399"/>
                    </a:solidFill>
                    <a:latin typeface="华文新魏" panose="02010800040101010101" pitchFamily="2" charset="-122"/>
                    <a:ea typeface="华文新魏" panose="02010800040101010101" pitchFamily="2" charset="-122"/>
                  </a:rPr>
                  <a:t>       虚拟机</a:t>
                </a:r>
                <a:r>
                  <a:rPr lang="en-US" altLang="zh-CN" sz="1600">
                    <a:solidFill>
                      <a:srgbClr val="FF3399"/>
                    </a:solidFill>
                    <a:latin typeface="华文新魏" panose="02010800040101010101" pitchFamily="2" charset="-122"/>
                    <a:ea typeface="华文新魏" panose="02010800040101010101" pitchFamily="2" charset="-122"/>
                  </a:rPr>
                  <a:t>1</a:t>
                </a:r>
              </a:p>
            </p:txBody>
          </p:sp>
          <p:sp>
            <p:nvSpPr>
              <p:cNvPr id="19489" name="Line 35">
                <a:extLst>
                  <a:ext uri="{FF2B5EF4-FFF2-40B4-BE49-F238E27FC236}">
                    <a16:creationId xmlns:a16="http://schemas.microsoft.com/office/drawing/2014/main" id="{E3070162-1860-44F4-8F03-438725BE29F2}"/>
                  </a:ext>
                </a:extLst>
              </p:cNvPr>
              <p:cNvSpPr>
                <a:spLocks noChangeShapeType="1"/>
              </p:cNvSpPr>
              <p:nvPr/>
            </p:nvSpPr>
            <p:spPr bwMode="auto">
              <a:xfrm>
                <a:off x="3420" y="3936"/>
                <a:ext cx="1620" cy="0"/>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0" name="Line 36">
                <a:extLst>
                  <a:ext uri="{FF2B5EF4-FFF2-40B4-BE49-F238E27FC236}">
                    <a16:creationId xmlns:a16="http://schemas.microsoft.com/office/drawing/2014/main" id="{AEE8585B-8195-4F3D-BF15-60454C9E1079}"/>
                  </a:ext>
                </a:extLst>
              </p:cNvPr>
              <p:cNvSpPr>
                <a:spLocks noChangeShapeType="1"/>
              </p:cNvSpPr>
              <p:nvPr/>
            </p:nvSpPr>
            <p:spPr bwMode="auto">
              <a:xfrm>
                <a:off x="414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1" name="Line 37">
                <a:extLst>
                  <a:ext uri="{FF2B5EF4-FFF2-40B4-BE49-F238E27FC236}">
                    <a16:creationId xmlns:a16="http://schemas.microsoft.com/office/drawing/2014/main" id="{AB72A5DA-CD27-4151-8ECD-45D36A8CFAEE}"/>
                  </a:ext>
                </a:extLst>
              </p:cNvPr>
              <p:cNvSpPr>
                <a:spLocks noChangeShapeType="1"/>
              </p:cNvSpPr>
              <p:nvPr/>
            </p:nvSpPr>
            <p:spPr bwMode="auto">
              <a:xfrm>
                <a:off x="378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sp>
            <p:nvSpPr>
              <p:cNvPr id="19492" name="Line 38">
                <a:extLst>
                  <a:ext uri="{FF2B5EF4-FFF2-40B4-BE49-F238E27FC236}">
                    <a16:creationId xmlns:a16="http://schemas.microsoft.com/office/drawing/2014/main" id="{6EFE4DF2-658B-4289-91B9-E40795069D4A}"/>
                  </a:ext>
                </a:extLst>
              </p:cNvPr>
              <p:cNvSpPr>
                <a:spLocks noChangeShapeType="1"/>
              </p:cNvSpPr>
              <p:nvPr/>
            </p:nvSpPr>
            <p:spPr bwMode="auto">
              <a:xfrm>
                <a:off x="450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en-US"/>
              </a:p>
            </p:txBody>
          </p:sp>
        </p:grpSp>
        <p:sp>
          <p:nvSpPr>
            <p:cNvPr id="19484" name="Oval 39">
              <a:extLst>
                <a:ext uri="{FF2B5EF4-FFF2-40B4-BE49-F238E27FC236}">
                  <a16:creationId xmlns:a16="http://schemas.microsoft.com/office/drawing/2014/main" id="{CED33344-BB0C-4739-B390-5A73C7D905DA}"/>
                </a:ext>
              </a:extLst>
            </p:cNvPr>
            <p:cNvSpPr>
              <a:spLocks noChangeArrowheads="1"/>
            </p:cNvSpPr>
            <p:nvPr/>
          </p:nvSpPr>
          <p:spPr bwMode="auto">
            <a:xfrm>
              <a:off x="550" y="604"/>
              <a:ext cx="812" cy="449"/>
            </a:xfrm>
            <a:prstGeom prst="ellipse">
              <a:avLst/>
            </a:prstGeom>
            <a:solidFill>
              <a:srgbClr val="FFCCCC"/>
            </a:solidFill>
            <a:ln w="9525">
              <a:solidFill>
                <a:srgbClr val="0000FF"/>
              </a:solidFill>
              <a:round/>
              <a:headEnd/>
              <a:tailEnd/>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5" name="Text Box 40">
              <a:extLst>
                <a:ext uri="{FF2B5EF4-FFF2-40B4-BE49-F238E27FC236}">
                  <a16:creationId xmlns:a16="http://schemas.microsoft.com/office/drawing/2014/main" id="{DA957E9F-CD7F-48BE-8F06-25C92A0D4983}"/>
                </a:ext>
              </a:extLst>
            </p:cNvPr>
            <p:cNvSpPr txBox="1">
              <a:spLocks noChangeArrowheads="1"/>
            </p:cNvSpPr>
            <p:nvPr/>
          </p:nvSpPr>
          <p:spPr bwMode="auto">
            <a:xfrm>
              <a:off x="666" y="695"/>
              <a:ext cx="606"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99"/>
                  </a:solidFill>
                  <a:latin typeface="华文新魏" panose="02010800040101010101" pitchFamily="2" charset="-122"/>
                  <a:ea typeface="华文新魏" panose="02010800040101010101" pitchFamily="2" charset="-122"/>
                </a:rPr>
                <a:t>进程</a:t>
              </a:r>
              <a:r>
                <a:rPr lang="en-US" altLang="zh-CN" sz="1800">
                  <a:solidFill>
                    <a:srgbClr val="FF3399"/>
                  </a:solidFill>
                  <a:latin typeface="华文新魏" panose="02010800040101010101" pitchFamily="2" charset="-122"/>
                  <a:ea typeface="华文新魏" panose="02010800040101010101" pitchFamily="2" charset="-122"/>
                </a:rPr>
                <a:t>P1</a:t>
              </a:r>
            </a:p>
          </p:txBody>
        </p:sp>
        <p:sp>
          <p:nvSpPr>
            <p:cNvPr id="19486" name="Line 41">
              <a:extLst>
                <a:ext uri="{FF2B5EF4-FFF2-40B4-BE49-F238E27FC236}">
                  <a16:creationId xmlns:a16="http://schemas.microsoft.com/office/drawing/2014/main" id="{8322FA94-D5E3-4349-A8F0-529CD2CE2FEF}"/>
                </a:ext>
              </a:extLst>
            </p:cNvPr>
            <p:cNvSpPr>
              <a:spLocks noChangeShapeType="1"/>
            </p:cNvSpPr>
            <p:nvPr/>
          </p:nvSpPr>
          <p:spPr bwMode="auto">
            <a:xfrm>
              <a:off x="950" y="1053"/>
              <a:ext cx="0" cy="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7" name="Line 42">
              <a:extLst>
                <a:ext uri="{FF2B5EF4-FFF2-40B4-BE49-F238E27FC236}">
                  <a16:creationId xmlns:a16="http://schemas.microsoft.com/office/drawing/2014/main" id="{F4F5376A-4A4C-488C-89A4-4382EE466C34}"/>
                </a:ext>
              </a:extLst>
            </p:cNvPr>
            <p:cNvSpPr>
              <a:spLocks noChangeShapeType="1"/>
            </p:cNvSpPr>
            <p:nvPr/>
          </p:nvSpPr>
          <p:spPr bwMode="auto">
            <a:xfrm>
              <a:off x="3631" y="1053"/>
              <a:ext cx="0" cy="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5EB8A5-1EFF-4C82-A42D-0244E68CFBB9}"/>
              </a:ext>
            </a:extLst>
          </p:cNvPr>
          <p:cNvSpPr>
            <a:spLocks noGrp="1" noChangeArrowheads="1"/>
          </p:cNvSpPr>
          <p:nvPr>
            <p:ph type="title"/>
          </p:nvPr>
        </p:nvSpPr>
        <p:spPr>
          <a:xfrm>
            <a:off x="838200" y="685800"/>
            <a:ext cx="7772400" cy="1143000"/>
          </a:xfrm>
        </p:spPr>
        <p:txBody>
          <a:bodyPr/>
          <a:lstStyle/>
          <a:p>
            <a:pPr eaLnBrk="1" hangingPunct="1"/>
            <a:r>
              <a:rPr lang="en-US" altLang="zh-CN" b="1">
                <a:cs typeface="Times New Roman" panose="02020603050405020304" pitchFamily="18" charset="0"/>
              </a:rPr>
              <a:t> </a:t>
            </a:r>
            <a:r>
              <a:rPr lang="en-US" altLang="zh-CN" sz="4800">
                <a:latin typeface="华文新魏" panose="02010800040101010101" pitchFamily="2" charset="-122"/>
                <a:ea typeface="华文新魏" panose="02010800040101010101" pitchFamily="2" charset="-122"/>
              </a:rPr>
              <a:t>1.1.3</a:t>
            </a:r>
            <a:r>
              <a:rPr lang="zh-CN" altLang="en-US" sz="4800">
                <a:latin typeface="华文新魏" panose="02010800040101010101" pitchFamily="2" charset="-122"/>
                <a:ea typeface="华文新魏" panose="02010800040101010101" pitchFamily="2" charset="-122"/>
              </a:rPr>
              <a:t>操作系统的作用与功能</a:t>
            </a:r>
            <a:br>
              <a:rPr lang="zh-CN" altLang="en-US" sz="4800">
                <a:ea typeface="黑体" panose="02010609060101010101" pitchFamily="49" charset="-122"/>
              </a:rPr>
            </a:br>
            <a:endParaRPr lang="zh-CN" altLang="en-US" sz="4800">
              <a:ea typeface="黑体" panose="02010609060101010101" pitchFamily="49" charset="-122"/>
            </a:endParaRPr>
          </a:p>
        </p:txBody>
      </p:sp>
      <p:sp>
        <p:nvSpPr>
          <p:cNvPr id="20483" name="Rectangle 3">
            <a:extLst>
              <a:ext uri="{FF2B5EF4-FFF2-40B4-BE49-F238E27FC236}">
                <a16:creationId xmlns:a16="http://schemas.microsoft.com/office/drawing/2014/main" id="{B424BE54-CB2B-4A3E-AE1A-FEDF436F770A}"/>
              </a:ext>
            </a:extLst>
          </p:cNvPr>
          <p:cNvSpPr>
            <a:spLocks noGrp="1" noChangeArrowheads="1"/>
          </p:cNvSpPr>
          <p:nvPr>
            <p:ph type="body" idx="1"/>
          </p:nvPr>
        </p:nvSpPr>
        <p:spPr>
          <a:xfrm>
            <a:off x="323850" y="1371600"/>
            <a:ext cx="8604250" cy="5081588"/>
          </a:xfrm>
        </p:spPr>
        <p:txBody>
          <a:bodyPr/>
          <a:lstStyle/>
          <a:p>
            <a:pPr eaLnBrk="1" hangingPunct="1">
              <a:buFontTx/>
              <a:buNone/>
            </a:pPr>
            <a:r>
              <a:rPr lang="en-US" altLang="zh-CN" b="1">
                <a:ea typeface="黑体" panose="02010609060101010101" pitchFamily="49" charset="-122"/>
              </a:rPr>
              <a:t>                   </a:t>
            </a:r>
            <a:r>
              <a:rPr lang="zh-CN" altLang="en-US" sz="4400">
                <a:solidFill>
                  <a:schemeClr val="tx2"/>
                </a:solidFill>
                <a:latin typeface="华文新魏" panose="02010800040101010101" pitchFamily="2" charset="-122"/>
                <a:ea typeface="华文新魏" panose="02010800040101010101" pitchFamily="2" charset="-122"/>
              </a:rPr>
              <a:t>操作系统的作用</a:t>
            </a:r>
          </a:p>
          <a:p>
            <a:pPr eaLnBrk="1" hangingPunct="1">
              <a:buFontTx/>
              <a:buNone/>
            </a:pPr>
            <a:r>
              <a:rPr lang="zh-CN" altLang="en-US" b="1">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对内是</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管理员</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，对外是</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服务员</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OS</a:t>
            </a:r>
            <a:r>
              <a:rPr lang="zh-CN" altLang="en-US" sz="4000">
                <a:latin typeface="华文新魏" panose="02010800040101010101" pitchFamily="2" charset="-122"/>
                <a:ea typeface="华文新魏" panose="02010800040101010101" pitchFamily="2" charset="-122"/>
              </a:rPr>
              <a:t>作为用户接口和服务提供者 </a:t>
            </a:r>
          </a:p>
          <a:p>
            <a:pPr eaLnBrk="1" hangingPunct="1">
              <a:buFontTx/>
              <a:buNone/>
            </a:pPr>
            <a:r>
              <a:rPr lang="zh-CN" altLang="en-US" sz="4000">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OS</a:t>
            </a:r>
            <a:r>
              <a:rPr lang="zh-CN" altLang="en-US" sz="4000">
                <a:latin typeface="华文新魏" panose="02010800040101010101" pitchFamily="2" charset="-122"/>
                <a:ea typeface="华文新魏" panose="02010800040101010101" pitchFamily="2" charset="-122"/>
              </a:rPr>
              <a:t>作为作为扩展机或虚拟机</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OS</a:t>
            </a:r>
            <a:r>
              <a:rPr lang="zh-CN" altLang="en-US" sz="4000">
                <a:latin typeface="华文新魏" panose="02010800040101010101" pitchFamily="2" charset="-122"/>
                <a:ea typeface="华文新魏" panose="02010800040101010101" pitchFamily="2" charset="-122"/>
              </a:rPr>
              <a:t>作为资源管理者和控制者</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454E44D-3378-4BC8-BA38-F356760288B0}"/>
              </a:ext>
            </a:extLst>
          </p:cNvPr>
          <p:cNvSpPr>
            <a:spLocks noGrp="1" noChangeArrowheads="1"/>
          </p:cNvSpPr>
          <p:nvPr>
            <p:ph type="title"/>
          </p:nvPr>
        </p:nvSpPr>
        <p:spPr>
          <a:xfrm>
            <a:off x="6858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第一章  操作系统概论</a:t>
            </a:r>
          </a:p>
        </p:txBody>
      </p:sp>
      <p:sp>
        <p:nvSpPr>
          <p:cNvPr id="3075" name="Rectangle 3">
            <a:extLst>
              <a:ext uri="{FF2B5EF4-FFF2-40B4-BE49-F238E27FC236}">
                <a16:creationId xmlns:a16="http://schemas.microsoft.com/office/drawing/2014/main" id="{6A3E0C89-2E15-4424-8806-3D12BD3C1149}"/>
              </a:ext>
            </a:extLst>
          </p:cNvPr>
          <p:cNvSpPr>
            <a:spLocks noGrp="1" noChangeArrowheads="1"/>
          </p:cNvSpPr>
          <p:nvPr>
            <p:ph type="body" idx="1"/>
          </p:nvPr>
        </p:nvSpPr>
        <p:spPr>
          <a:xfrm>
            <a:off x="914400" y="1447800"/>
            <a:ext cx="8101013" cy="4267200"/>
          </a:xfrm>
        </p:spPr>
        <p:txBody>
          <a:bodyPr/>
          <a:lstStyle/>
          <a:p>
            <a:pPr eaLnBrk="1" hangingPunct="1">
              <a:buFontTx/>
              <a:buNone/>
            </a:pPr>
            <a:r>
              <a:rPr lang="en-US" altLang="zh-CN" sz="4000">
                <a:ea typeface="华文新魏" panose="02010800040101010101" pitchFamily="2" charset="-122"/>
              </a:rPr>
              <a:t>1.1 </a:t>
            </a:r>
            <a:r>
              <a:rPr lang="zh-CN" altLang="en-US" sz="4000">
                <a:ea typeface="华文新魏" panose="02010800040101010101" pitchFamily="2" charset="-122"/>
              </a:rPr>
              <a:t>操作系统概观</a:t>
            </a:r>
          </a:p>
          <a:p>
            <a:pPr eaLnBrk="1" hangingPunct="1">
              <a:buFontTx/>
              <a:buNone/>
            </a:pPr>
            <a:r>
              <a:rPr lang="en-US" altLang="zh-CN" sz="4000">
                <a:ea typeface="华文新魏" panose="02010800040101010101" pitchFamily="2" charset="-122"/>
              </a:rPr>
              <a:t>1.2 </a:t>
            </a:r>
            <a:r>
              <a:rPr lang="zh-CN" altLang="en-US" sz="4000">
                <a:ea typeface="华文新魏" panose="02010800040101010101" pitchFamily="2" charset="-122"/>
              </a:rPr>
              <a:t>操作系统的形成和发展</a:t>
            </a:r>
          </a:p>
          <a:p>
            <a:pPr eaLnBrk="1" hangingPunct="1">
              <a:buFontTx/>
              <a:buNone/>
            </a:pPr>
            <a:r>
              <a:rPr lang="en-US" altLang="zh-CN" sz="4000">
                <a:ea typeface="华文新魏" panose="02010800040101010101" pitchFamily="2" charset="-122"/>
              </a:rPr>
              <a:t>1.3 </a:t>
            </a:r>
            <a:r>
              <a:rPr lang="zh-CN" altLang="en-US" sz="4000">
                <a:ea typeface="华文新魏" panose="02010800040101010101" pitchFamily="2" charset="-122"/>
              </a:rPr>
              <a:t>操作系统提供的服务和用户接口</a:t>
            </a:r>
          </a:p>
          <a:p>
            <a:pPr eaLnBrk="1" hangingPunct="1">
              <a:buFontTx/>
              <a:buNone/>
            </a:pPr>
            <a:r>
              <a:rPr lang="en-US" altLang="zh-CN" sz="4000">
                <a:ea typeface="华文新魏" panose="02010800040101010101" pitchFamily="2" charset="-122"/>
              </a:rPr>
              <a:t>1.4 </a:t>
            </a:r>
            <a:r>
              <a:rPr lang="zh-CN" altLang="en-US" sz="4000">
                <a:ea typeface="华文新魏" panose="02010800040101010101" pitchFamily="2" charset="-122"/>
              </a:rPr>
              <a:t>操作系统结构和运行模型</a:t>
            </a:r>
            <a:r>
              <a:rPr lang="zh-CN" altLang="en-US"/>
              <a:t> </a:t>
            </a:r>
            <a:endParaRPr lang="zh-CN" altLang="en-US" sz="4000">
              <a:ea typeface="华文新魏" panose="02010800040101010101" pitchFamily="2" charset="-122"/>
            </a:endParaRPr>
          </a:p>
          <a:p>
            <a:pPr eaLnBrk="1" hangingPunct="1">
              <a:buFontTx/>
              <a:buNone/>
            </a:pPr>
            <a:r>
              <a:rPr lang="en-US" altLang="zh-CN" sz="4000">
                <a:ea typeface="华文新魏" panose="02010800040101010101" pitchFamily="2" charset="-122"/>
              </a:rPr>
              <a:t>1.5 </a:t>
            </a:r>
            <a:r>
              <a:rPr lang="zh-CN" altLang="en-US" sz="4000">
                <a:ea typeface="华文新魏" panose="02010800040101010101" pitchFamily="2" charset="-122"/>
              </a:rPr>
              <a:t>流行操作系统简介</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A75C175-6F36-44E9-BDB0-98467D507DD0}"/>
              </a:ext>
            </a:extLst>
          </p:cNvPr>
          <p:cNvSpPr>
            <a:spLocks noGrp="1" noChangeArrowheads="1"/>
          </p:cNvSpPr>
          <p:nvPr>
            <p:ph type="title"/>
          </p:nvPr>
        </p:nvSpPr>
        <p:spPr>
          <a:xfrm>
            <a:off x="468313" y="188913"/>
            <a:ext cx="8280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OS</a:t>
            </a:r>
            <a:r>
              <a:rPr lang="zh-CN" altLang="en-US" sz="4800">
                <a:latin typeface="华文新魏" panose="02010800040101010101" pitchFamily="2" charset="-122"/>
                <a:ea typeface="华文新魏" panose="02010800040101010101" pitchFamily="2" charset="-122"/>
              </a:rPr>
              <a:t>作为用户接口和服务提供者</a:t>
            </a:r>
          </a:p>
        </p:txBody>
      </p:sp>
      <p:sp>
        <p:nvSpPr>
          <p:cNvPr id="21507" name="Rectangle 3">
            <a:extLst>
              <a:ext uri="{FF2B5EF4-FFF2-40B4-BE49-F238E27FC236}">
                <a16:creationId xmlns:a16="http://schemas.microsoft.com/office/drawing/2014/main" id="{12B3040D-52DC-4898-BEF5-D9A85A30E6A2}"/>
              </a:ext>
            </a:extLst>
          </p:cNvPr>
          <p:cNvSpPr>
            <a:spLocks noGrp="1" noChangeArrowheads="1"/>
          </p:cNvSpPr>
          <p:nvPr>
            <p:ph type="body" idx="1"/>
          </p:nvPr>
        </p:nvSpPr>
        <p:spPr>
          <a:xfrm>
            <a:off x="468313" y="1341438"/>
            <a:ext cx="8353425" cy="5327650"/>
          </a:xfrm>
        </p:spPr>
        <p:txBody>
          <a:bodyPr/>
          <a:lstStyle/>
          <a:p>
            <a:pPr eaLnBrk="1" hangingPunct="1"/>
            <a:r>
              <a:rPr lang="zh-CN" altLang="en-US" sz="4000">
                <a:latin typeface="华文新魏" panose="02010800040101010101" pitchFamily="2" charset="-122"/>
                <a:ea typeface="华文新魏" panose="02010800040101010101" pitchFamily="2" charset="-122"/>
              </a:rPr>
              <a:t>操作系统提供友善的人机接口，使得用户能够方便、可靠、安全、高效地使用硬件和运行应用程序； </a:t>
            </a:r>
          </a:p>
          <a:p>
            <a:pPr eaLnBrk="1" hangingPunct="1"/>
            <a:r>
              <a:rPr lang="zh-CN" altLang="en-US" sz="4000">
                <a:latin typeface="华文新魏" panose="02010800040101010101" pitchFamily="2" charset="-122"/>
                <a:ea typeface="华文新魏" panose="02010800040101010101" pitchFamily="2" charset="-122"/>
              </a:rPr>
              <a:t>操作系统对计算机硬件进行改造和扩充，为用户提供强有力的各种服务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BF9A97B-CAF9-4746-9CD7-8D403BA4BF92}"/>
              </a:ext>
            </a:extLst>
          </p:cNvPr>
          <p:cNvSpPr>
            <a:spLocks noGrp="1" noChangeArrowheads="1"/>
          </p:cNvSpPr>
          <p:nvPr>
            <p:ph type="title"/>
          </p:nvPr>
        </p:nvSpPr>
        <p:spPr>
          <a:xfrm>
            <a:off x="685800"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OS</a:t>
            </a:r>
            <a:r>
              <a:rPr lang="zh-CN" altLang="en-US" sz="4800">
                <a:latin typeface="华文新魏" panose="02010800040101010101" pitchFamily="2" charset="-122"/>
                <a:ea typeface="华文新魏" panose="02010800040101010101" pitchFamily="2" charset="-122"/>
              </a:rPr>
              <a:t>作为扩展机或虚拟机</a:t>
            </a:r>
          </a:p>
        </p:txBody>
      </p:sp>
      <p:sp>
        <p:nvSpPr>
          <p:cNvPr id="22531" name="Rectangle 3">
            <a:extLst>
              <a:ext uri="{FF2B5EF4-FFF2-40B4-BE49-F238E27FC236}">
                <a16:creationId xmlns:a16="http://schemas.microsoft.com/office/drawing/2014/main" id="{EA175438-19D6-414A-9868-AD45A40D57CB}"/>
              </a:ext>
            </a:extLst>
          </p:cNvPr>
          <p:cNvSpPr>
            <a:spLocks noGrp="1" noChangeArrowheads="1"/>
          </p:cNvSpPr>
          <p:nvPr>
            <p:ph type="body" idx="1"/>
          </p:nvPr>
        </p:nvSpPr>
        <p:spPr>
          <a:xfrm>
            <a:off x="685800" y="1341438"/>
            <a:ext cx="7772400" cy="5111750"/>
          </a:xfrm>
        </p:spPr>
        <p:txBody>
          <a:bodyPr/>
          <a:lstStyle/>
          <a:p>
            <a:pPr eaLnBrk="1" hangingPunct="1"/>
            <a:r>
              <a:rPr lang="zh-CN" altLang="en-US" sz="3600">
                <a:latin typeface="华文新魏" panose="02010800040101010101" pitchFamily="2" charset="-122"/>
                <a:ea typeface="华文新魏" panose="02010800040101010101" pitchFamily="2" charset="-122"/>
              </a:rPr>
              <a:t>在计算机裸机上加上操作系统来组成整个计算机系统，</a:t>
            </a:r>
          </a:p>
          <a:p>
            <a:pPr eaLnBrk="1" hangingPunct="1"/>
            <a:r>
              <a:rPr lang="zh-CN" altLang="en-US" sz="3600">
                <a:latin typeface="华文新魏" panose="02010800040101010101" pitchFamily="2" charset="-122"/>
                <a:ea typeface="华文新魏" panose="02010800040101010101" pitchFamily="2" charset="-122"/>
              </a:rPr>
              <a:t>操作系统把硬件的复杂性与用户隔离开来 ，</a:t>
            </a:r>
          </a:p>
          <a:p>
            <a:pPr eaLnBrk="1" hangingPunct="1"/>
            <a:r>
              <a:rPr lang="zh-CN" altLang="en-US" sz="3600">
                <a:latin typeface="华文新魏" panose="02010800040101010101" pitchFamily="2" charset="-122"/>
                <a:ea typeface="华文新魏" panose="02010800040101010101" pitchFamily="2" charset="-122"/>
              </a:rPr>
              <a:t>操作系统与硬件组成一台功能显著增强，使用更加方便，安全可靠性更好的扩展机器或虚拟机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3D3DB8D-C757-45F2-976B-6D0FC39F9BF9}"/>
              </a:ext>
            </a:extLst>
          </p:cNvPr>
          <p:cNvSpPr>
            <a:spLocks noGrp="1" noChangeArrowheads="1"/>
          </p:cNvSpPr>
          <p:nvPr>
            <p:ph type="title"/>
          </p:nvPr>
        </p:nvSpPr>
        <p:spPr>
          <a:xfrm>
            <a:off x="838200" y="838200"/>
            <a:ext cx="7924800" cy="1143000"/>
          </a:xfrm>
        </p:spPr>
        <p:txBody>
          <a:bodyPr/>
          <a:lstStyle/>
          <a:p>
            <a:pPr eaLnBrk="1" hangingPunct="1"/>
            <a:r>
              <a:rPr lang="zh-CN" altLang="en-US">
                <a:latin typeface="华文新魏" panose="02010800040101010101" pitchFamily="2" charset="-122"/>
                <a:ea typeface="华文新魏" panose="02010800040101010101" pitchFamily="2" charset="-122"/>
              </a:rPr>
              <a:t>操作系统作为计算机系统的资源管理者</a:t>
            </a:r>
            <a:r>
              <a:rPr lang="en-US" altLang="zh-CN">
                <a:latin typeface="华文新魏" panose="02010800040101010101" pitchFamily="2" charset="-122"/>
                <a:ea typeface="华文新魏" panose="02010800040101010101" pitchFamily="2" charset="-122"/>
              </a:rPr>
              <a:t>(1)</a:t>
            </a:r>
            <a:br>
              <a:rPr lang="en-US" altLang="zh-CN">
                <a:latin typeface="宋体" panose="02010600030101010101" pitchFamily="2" charset="-122"/>
              </a:rPr>
            </a:br>
            <a:endParaRPr lang="en-US" altLang="zh-CN">
              <a:latin typeface="宋体" panose="02010600030101010101" pitchFamily="2" charset="-122"/>
            </a:endParaRPr>
          </a:p>
        </p:txBody>
      </p:sp>
      <p:sp>
        <p:nvSpPr>
          <p:cNvPr id="23555" name="Rectangle 3">
            <a:extLst>
              <a:ext uri="{FF2B5EF4-FFF2-40B4-BE49-F238E27FC236}">
                <a16:creationId xmlns:a16="http://schemas.microsoft.com/office/drawing/2014/main" id="{9B1135D4-9D90-4F1A-802E-7CEC82E7C6C2}"/>
              </a:ext>
            </a:extLst>
          </p:cNvPr>
          <p:cNvSpPr>
            <a:spLocks noGrp="1" noChangeArrowheads="1"/>
          </p:cNvSpPr>
          <p:nvPr>
            <p:ph type="body" idx="1"/>
          </p:nvPr>
        </p:nvSpPr>
        <p:spPr>
          <a:xfrm>
            <a:off x="762000" y="1752600"/>
            <a:ext cx="7924800" cy="4343400"/>
          </a:xfrm>
        </p:spPr>
        <p:txBody>
          <a:bodyPr/>
          <a:lstStyle/>
          <a:p>
            <a:pPr eaLnBrk="1" hangingPunct="1">
              <a:buFontTx/>
              <a:buNone/>
            </a:pPr>
            <a:r>
              <a:rPr lang="en-US" altLang="zh-CN" sz="2800"/>
              <a:t>     </a:t>
            </a:r>
            <a:r>
              <a:rPr lang="zh-CN" altLang="en-US" sz="4000">
                <a:latin typeface="华文新魏" panose="02010800040101010101" pitchFamily="2" charset="-122"/>
                <a:ea typeface="华文新魏" panose="02010800040101010101" pitchFamily="2" charset="-122"/>
              </a:rPr>
              <a:t>操作系统中，能分配给用户使用的硬件和软件设施总称为资源，包括两类：硬件资源和信息资源。</a:t>
            </a:r>
          </a:p>
          <a:p>
            <a:pPr eaLnBrk="1" hangingPunct="1"/>
            <a:r>
              <a:rPr lang="zh-CN" altLang="en-US" sz="4000">
                <a:latin typeface="华文新魏" panose="02010800040101010101" pitchFamily="2" charset="-122"/>
                <a:ea typeface="华文新魏" panose="02010800040101010101" pitchFamily="2" charset="-122"/>
              </a:rPr>
              <a:t>硬件资源又分：处理器、存储器、</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设备等；</a:t>
            </a:r>
          </a:p>
          <a:p>
            <a:pPr eaLnBrk="1" hangingPunct="1"/>
            <a:r>
              <a:rPr lang="zh-CN" altLang="en-US" sz="4000">
                <a:latin typeface="华文新魏" panose="02010800040101010101" pitchFamily="2" charset="-122"/>
                <a:ea typeface="华文新魏" panose="02010800040101010101" pitchFamily="2" charset="-122"/>
              </a:rPr>
              <a:t>信息资源又分：程序和数据等。</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488E2E4-E35A-4A29-950A-CF19DF05CB3D}"/>
              </a:ext>
            </a:extLst>
          </p:cNvPr>
          <p:cNvSpPr>
            <a:spLocks noGrp="1" noChangeArrowheads="1"/>
          </p:cNvSpPr>
          <p:nvPr>
            <p:ph type="title"/>
          </p:nvPr>
        </p:nvSpPr>
        <p:spPr>
          <a:xfrm>
            <a:off x="838200" y="6858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操作系统作为计算机系统的</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资源管理者</a:t>
            </a:r>
            <a:r>
              <a:rPr lang="en-US" altLang="zh-CN">
                <a:latin typeface="华文新魏" panose="02010800040101010101" pitchFamily="2" charset="-122"/>
                <a:ea typeface="华文新魏" panose="02010800040101010101" pitchFamily="2" charset="-122"/>
              </a:rPr>
              <a:t>(2)</a:t>
            </a:r>
          </a:p>
        </p:txBody>
      </p:sp>
      <p:sp>
        <p:nvSpPr>
          <p:cNvPr id="24579" name="Rectangle 3">
            <a:extLst>
              <a:ext uri="{FF2B5EF4-FFF2-40B4-BE49-F238E27FC236}">
                <a16:creationId xmlns:a16="http://schemas.microsoft.com/office/drawing/2014/main" id="{7DCC7719-AA51-49B8-8E38-64C76E513213}"/>
              </a:ext>
            </a:extLst>
          </p:cNvPr>
          <p:cNvSpPr>
            <a:spLocks noGrp="1" noChangeArrowheads="1"/>
          </p:cNvSpPr>
          <p:nvPr>
            <p:ph type="body" idx="1"/>
          </p:nvPr>
        </p:nvSpPr>
        <p:spPr>
          <a:xfrm>
            <a:off x="990600" y="1989138"/>
            <a:ext cx="7543800" cy="4191000"/>
          </a:xfrm>
        </p:spPr>
        <p:txBody>
          <a:bodyPr/>
          <a:lstStyle/>
          <a:p>
            <a:pPr eaLnBrk="1" hangingPunct="1">
              <a:buFontTx/>
              <a:buNone/>
            </a:pPr>
            <a:r>
              <a:rPr lang="en-US" altLang="zh-CN" sz="4400">
                <a:latin typeface="宋体" panose="02010600030101010101" pitchFamily="2" charset="-122"/>
              </a:rPr>
              <a:t> </a:t>
            </a:r>
            <a:r>
              <a:rPr lang="zh-CN" altLang="en-US" sz="4000">
                <a:latin typeface="华文新魏" panose="02010800040101010101" pitchFamily="2" charset="-122"/>
                <a:ea typeface="华文新魏" panose="02010800040101010101" pitchFamily="2" charset="-122"/>
              </a:rPr>
              <a:t>也可把操作系统定义为：是能使诸用户有效、方便地共享一套计算机系统资源的一种系统软件。 </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7DDF3543-A43E-4A71-ABD0-85AFD94E647B}"/>
              </a:ext>
            </a:extLst>
          </p:cNvPr>
          <p:cNvSpPr>
            <a:spLocks noGrp="1" noChangeArrowheads="1"/>
          </p:cNvSpPr>
          <p:nvPr>
            <p:ph type="title"/>
          </p:nvPr>
        </p:nvSpPr>
        <p:spPr>
          <a:xfrm>
            <a:off x="838200" y="5334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操作系统作为计算机系统的</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资源管理者</a:t>
            </a:r>
            <a:r>
              <a:rPr lang="en-US" altLang="zh-CN">
                <a:latin typeface="华文新魏" panose="02010800040101010101" pitchFamily="2" charset="-122"/>
                <a:ea typeface="华文新魏" panose="02010800040101010101" pitchFamily="2" charset="-122"/>
              </a:rPr>
              <a:t>(3)</a:t>
            </a:r>
          </a:p>
        </p:txBody>
      </p:sp>
      <p:sp>
        <p:nvSpPr>
          <p:cNvPr id="25603" name="Rectangle 1027">
            <a:extLst>
              <a:ext uri="{FF2B5EF4-FFF2-40B4-BE49-F238E27FC236}">
                <a16:creationId xmlns:a16="http://schemas.microsoft.com/office/drawing/2014/main" id="{51FD62CE-6BEA-4649-B572-420B0A632382}"/>
              </a:ext>
            </a:extLst>
          </p:cNvPr>
          <p:cNvSpPr>
            <a:spLocks noGrp="1" noChangeArrowheads="1"/>
          </p:cNvSpPr>
          <p:nvPr>
            <p:ph type="body" idx="1"/>
          </p:nvPr>
        </p:nvSpPr>
        <p:spPr>
          <a:xfrm>
            <a:off x="838200" y="1752600"/>
            <a:ext cx="7772400" cy="4495800"/>
          </a:xfrm>
        </p:spPr>
        <p:txBody>
          <a:bodyPr/>
          <a:lstStyle/>
          <a:p>
            <a:pPr algn="just" eaLnBrk="1" hangingPunct="1">
              <a:buFontTx/>
              <a:buNone/>
            </a:pPr>
            <a:r>
              <a:rPr lang="en-US" altLang="zh-CN" sz="2800"/>
              <a:t>          </a:t>
            </a:r>
            <a:r>
              <a:rPr lang="zh-CN" altLang="en-US" sz="4000">
                <a:solidFill>
                  <a:schemeClr val="tx2"/>
                </a:solidFill>
                <a:latin typeface="华文新魏" panose="02010800040101010101" pitchFamily="2" charset="-122"/>
                <a:ea typeface="华文新魏" panose="02010800040101010101" pitchFamily="2" charset="-122"/>
              </a:rPr>
              <a:t>操作系统的重要任务之一</a:t>
            </a:r>
            <a:r>
              <a:rPr lang="en-US" altLang="zh-CN" sz="4000">
                <a:solidFill>
                  <a:schemeClr val="tx2"/>
                </a:solidFill>
                <a:latin typeface="华文新魏" panose="02010800040101010101" pitchFamily="2" charset="-122"/>
                <a:ea typeface="华文新魏" panose="02010800040101010101" pitchFamily="2" charset="-122"/>
              </a:rPr>
              <a:t>(1)</a:t>
            </a:r>
          </a:p>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对资源进行抽象研究，找出各种资源共性和个性，有序地管理计算机中的硬件、软件资源，跟踪资源使用情况，监视资源的状态，满足用户对资源的需求，协调各程序对资源的使用冲突；</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E8A06B0-2DE0-4C86-8DD1-77FA85096723}"/>
              </a:ext>
            </a:extLst>
          </p:cNvPr>
          <p:cNvSpPr>
            <a:spLocks noGrp="1" noChangeArrowheads="1"/>
          </p:cNvSpPr>
          <p:nvPr>
            <p:ph type="title"/>
          </p:nvPr>
        </p:nvSpPr>
        <p:spPr>
          <a:xfrm>
            <a:off x="838200" y="4572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操作系统作为计算机系统的</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资源管理者</a:t>
            </a:r>
            <a:r>
              <a:rPr lang="en-US" altLang="zh-CN">
                <a:latin typeface="华文新魏" panose="02010800040101010101" pitchFamily="2" charset="-122"/>
                <a:ea typeface="华文新魏" panose="02010800040101010101" pitchFamily="2" charset="-122"/>
              </a:rPr>
              <a:t>(4)</a:t>
            </a:r>
          </a:p>
        </p:txBody>
      </p:sp>
      <p:sp>
        <p:nvSpPr>
          <p:cNvPr id="26627" name="Rectangle 3">
            <a:extLst>
              <a:ext uri="{FF2B5EF4-FFF2-40B4-BE49-F238E27FC236}">
                <a16:creationId xmlns:a16="http://schemas.microsoft.com/office/drawing/2014/main" id="{9A44718F-4FE4-4F16-9D5B-05C30B7B4009}"/>
              </a:ext>
            </a:extLst>
          </p:cNvPr>
          <p:cNvSpPr>
            <a:spLocks noGrp="1" noChangeArrowheads="1"/>
          </p:cNvSpPr>
          <p:nvPr>
            <p:ph type="body" idx="1"/>
          </p:nvPr>
        </p:nvSpPr>
        <p:spPr>
          <a:xfrm>
            <a:off x="685800" y="1752600"/>
            <a:ext cx="7924800" cy="4114800"/>
          </a:xfrm>
        </p:spPr>
        <p:txBody>
          <a:bodyPr/>
          <a:lstStyle/>
          <a:p>
            <a:pPr algn="just" eaLnBrk="1" hangingPunct="1">
              <a:buFontTx/>
              <a:buNone/>
            </a:pPr>
            <a:r>
              <a:rPr lang="en-US" altLang="zh-CN" sz="2800"/>
              <a:t>            </a:t>
            </a:r>
            <a:r>
              <a:rPr lang="zh-CN" altLang="en-US" sz="4000">
                <a:solidFill>
                  <a:schemeClr val="tx2"/>
                </a:solidFill>
                <a:latin typeface="华文新魏" panose="02010800040101010101" pitchFamily="2" charset="-122"/>
                <a:ea typeface="华文新魏" panose="02010800040101010101" pitchFamily="2" charset="-122"/>
              </a:rPr>
              <a:t>操作系统的重要任务之一</a:t>
            </a:r>
            <a:r>
              <a:rPr lang="en-US" altLang="zh-CN" sz="4000">
                <a:solidFill>
                  <a:schemeClr val="tx2"/>
                </a:solidFill>
                <a:latin typeface="华文新魏" panose="02010800040101010101" pitchFamily="2" charset="-122"/>
                <a:ea typeface="华文新魏" panose="02010800040101010101" pitchFamily="2" charset="-122"/>
              </a:rPr>
              <a:t>(2)</a:t>
            </a:r>
          </a:p>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研究使用资源的统一方法，让用户简单、有效的使用资源，最大限度地实现各类资源的共享，提高资源利用率，从而，使得计算机系统的效率有很大提高。</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DD8EB33-A3B9-4A5C-8C2F-70320AA89E32}"/>
              </a:ext>
            </a:extLst>
          </p:cNvPr>
          <p:cNvSpPr>
            <a:spLocks noGrp="1" noChangeArrowheads="1"/>
          </p:cNvSpPr>
          <p:nvPr>
            <p:ph type="title"/>
          </p:nvPr>
        </p:nvSpPr>
        <p:spPr>
          <a:xfrm>
            <a:off x="609600" y="0"/>
            <a:ext cx="7772400" cy="1143000"/>
          </a:xfrm>
        </p:spPr>
        <p:txBody>
          <a:bodyPr/>
          <a:lstStyle/>
          <a:p>
            <a:pPr eaLnBrk="1" hangingPunct="1"/>
            <a:br>
              <a:rPr lang="en-US" altLang="zh-CN" b="1">
                <a:latin typeface="Arial" panose="020B0604020202020204" pitchFamily="34" charset="0"/>
                <a:ea typeface="黑体" panose="02010609060101010101" pitchFamily="49" charset="-122"/>
              </a:rPr>
            </a:br>
            <a:br>
              <a:rPr lang="en-US" altLang="zh-CN" b="1">
                <a:latin typeface="Arial" panose="020B0604020202020204" pitchFamily="34" charset="0"/>
                <a:ea typeface="黑体" panose="02010609060101010101" pitchFamily="49" charset="-122"/>
              </a:rPr>
            </a:br>
            <a:r>
              <a:rPr lang="zh-CN" altLang="en-US" sz="4800">
                <a:latin typeface="Arial" panose="020B0604020202020204" pitchFamily="34" charset="0"/>
                <a:ea typeface="华文新魏" panose="02010800040101010101" pitchFamily="2" charset="-122"/>
              </a:rPr>
              <a:t>操作系统的功能</a:t>
            </a:r>
            <a:br>
              <a:rPr lang="zh-CN" altLang="en-US" sz="4800" i="1">
                <a:latin typeface="Arial" panose="020B0604020202020204" pitchFamily="34" charset="0"/>
                <a:ea typeface="华文新魏" panose="02010800040101010101" pitchFamily="2" charset="-122"/>
              </a:rPr>
            </a:br>
            <a:endParaRPr lang="zh-CN" altLang="en-US" sz="4800">
              <a:ea typeface="华文新魏" panose="02010800040101010101" pitchFamily="2" charset="-122"/>
            </a:endParaRPr>
          </a:p>
        </p:txBody>
      </p:sp>
      <p:sp>
        <p:nvSpPr>
          <p:cNvPr id="27651" name="Rectangle 3">
            <a:extLst>
              <a:ext uri="{FF2B5EF4-FFF2-40B4-BE49-F238E27FC236}">
                <a16:creationId xmlns:a16="http://schemas.microsoft.com/office/drawing/2014/main" id="{DA8D180C-D289-48D4-8D8A-5AFF669DC8B7}"/>
              </a:ext>
            </a:extLst>
          </p:cNvPr>
          <p:cNvSpPr>
            <a:spLocks noGrp="1" noChangeArrowheads="1"/>
          </p:cNvSpPr>
          <p:nvPr>
            <p:ph type="body" idx="1"/>
          </p:nvPr>
        </p:nvSpPr>
        <p:spPr>
          <a:xfrm>
            <a:off x="2355850" y="1295400"/>
            <a:ext cx="6102350" cy="4572000"/>
          </a:xfrm>
        </p:spPr>
        <p:txBody>
          <a:bodyPr/>
          <a:lstStyle/>
          <a:p>
            <a:pPr algn="just" eaLnBrk="1" hangingPunct="1"/>
            <a:r>
              <a:rPr lang="zh-CN" altLang="en-US" sz="4000">
                <a:ea typeface="华文新魏" panose="02010800040101010101" pitchFamily="2" charset="-122"/>
              </a:rPr>
              <a:t>处理机管理</a:t>
            </a:r>
          </a:p>
          <a:p>
            <a:pPr algn="just" eaLnBrk="1" hangingPunct="1"/>
            <a:r>
              <a:rPr lang="zh-CN" altLang="en-US" sz="4000">
                <a:ea typeface="华文新魏" panose="02010800040101010101" pitchFamily="2" charset="-122"/>
              </a:rPr>
              <a:t>存储管理</a:t>
            </a:r>
          </a:p>
          <a:p>
            <a:pPr algn="just" eaLnBrk="1" hangingPunct="1"/>
            <a:r>
              <a:rPr lang="zh-CN" altLang="en-US" sz="4000">
                <a:ea typeface="华文新魏" panose="02010800040101010101" pitchFamily="2" charset="-122"/>
              </a:rPr>
              <a:t>设备管理</a:t>
            </a:r>
          </a:p>
          <a:p>
            <a:pPr algn="just" eaLnBrk="1" hangingPunct="1"/>
            <a:r>
              <a:rPr lang="zh-CN" altLang="en-US" sz="4000">
                <a:ea typeface="华文新魏" panose="02010800040101010101" pitchFamily="2" charset="-122"/>
              </a:rPr>
              <a:t>文件管理</a:t>
            </a:r>
          </a:p>
          <a:p>
            <a:pPr algn="just" eaLnBrk="1" hangingPunct="1"/>
            <a:r>
              <a:rPr lang="zh-CN" altLang="en-US" sz="4000">
                <a:ea typeface="华文新魏" panose="02010800040101010101" pitchFamily="2" charset="-122"/>
              </a:rPr>
              <a:t>网络与通信管理</a:t>
            </a:r>
          </a:p>
          <a:p>
            <a:pPr algn="just" eaLnBrk="1" hangingPunct="1"/>
            <a:r>
              <a:rPr lang="zh-CN" altLang="en-US" sz="4000">
                <a:ea typeface="华文新魏" panose="02010800040101010101" pitchFamily="2" charset="-122"/>
              </a:rPr>
              <a:t>用户接口</a:t>
            </a:r>
          </a:p>
          <a:p>
            <a:pPr algn="just" eaLnBrk="1" hangingPunct="1">
              <a:buFontTx/>
              <a:buNone/>
            </a:pPr>
            <a:endParaRPr lang="en-US" altLang="zh-CN" sz="4000">
              <a:ea typeface="华文新魏" panose="02010800040101010101" pitchFamily="2" charset="-122"/>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EACDC20-A8DA-4F56-AD3E-16556B2BB3C3}"/>
              </a:ext>
            </a:extLst>
          </p:cNvPr>
          <p:cNvSpPr>
            <a:spLocks noGrp="1" noChangeArrowheads="1"/>
          </p:cNvSpPr>
          <p:nvPr>
            <p:ph type="title"/>
          </p:nvPr>
        </p:nvSpPr>
        <p:spPr>
          <a:xfrm>
            <a:off x="1179513" y="838200"/>
            <a:ext cx="7202487" cy="609600"/>
          </a:xfrm>
        </p:spPr>
        <p:txBody>
          <a:bodyPr/>
          <a:lstStyle/>
          <a:p>
            <a:pPr eaLnBrk="1" hangingPunct="1"/>
            <a:r>
              <a:rPr lang="en-US" altLang="zh-CN" sz="4800">
                <a:latin typeface="华文新魏" panose="02010800040101010101" pitchFamily="2" charset="-122"/>
                <a:ea typeface="华文新魏" panose="02010800040101010101" pitchFamily="2" charset="-122"/>
              </a:rPr>
              <a:t>1.1.4</a:t>
            </a:r>
            <a:r>
              <a:rPr lang="zh-CN" altLang="en-US" sz="4800">
                <a:latin typeface="华文新魏" panose="02010800040101010101" pitchFamily="2" charset="-122"/>
                <a:ea typeface="华文新魏" panose="02010800040101010101" pitchFamily="2" charset="-122"/>
              </a:rPr>
              <a:t>操作系统的主要特性</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8675" name="Rectangle 3">
            <a:extLst>
              <a:ext uri="{FF2B5EF4-FFF2-40B4-BE49-F238E27FC236}">
                <a16:creationId xmlns:a16="http://schemas.microsoft.com/office/drawing/2014/main" id="{6BE6546F-E394-4DD4-9014-FFD32F28A50A}"/>
              </a:ext>
            </a:extLst>
          </p:cNvPr>
          <p:cNvSpPr>
            <a:spLocks noGrp="1" noChangeArrowheads="1"/>
          </p:cNvSpPr>
          <p:nvPr>
            <p:ph type="body" idx="1"/>
          </p:nvPr>
        </p:nvSpPr>
        <p:spPr>
          <a:xfrm>
            <a:off x="1547813" y="1412875"/>
            <a:ext cx="6858000" cy="4343400"/>
          </a:xfrm>
        </p:spPr>
        <p:txBody>
          <a:bodyPr/>
          <a:lstStyle/>
          <a:p>
            <a:pPr eaLnBrk="1" hangingPunct="1">
              <a:buFontTx/>
              <a:buNone/>
            </a:pPr>
            <a:r>
              <a:rPr lang="en-US" altLang="zh-CN" b="1"/>
              <a:t>   </a:t>
            </a:r>
            <a:r>
              <a:rPr lang="zh-CN" altLang="en-US" sz="4400">
                <a:latin typeface="华文新魏" panose="02010800040101010101" pitchFamily="2" charset="-122"/>
                <a:ea typeface="华文新魏" panose="02010800040101010101" pitchFamily="2" charset="-122"/>
              </a:rPr>
              <a:t>第一个特性</a:t>
            </a:r>
            <a:r>
              <a:rPr lang="en-US" altLang="zh-CN" sz="4400">
                <a:latin typeface="华文新魏" panose="02010800040101010101" pitchFamily="2" charset="-122"/>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并发性</a:t>
            </a:r>
          </a:p>
          <a:p>
            <a:pPr eaLnBrk="1" hangingPunct="1">
              <a:buFontTx/>
              <a:buNone/>
            </a:pPr>
            <a:r>
              <a:rPr lang="zh-CN" altLang="en-US" sz="4400">
                <a:latin typeface="华文新魏" panose="02010800040101010101" pitchFamily="2" charset="-122"/>
                <a:ea typeface="华文新魏" panose="02010800040101010101" pitchFamily="2" charset="-122"/>
              </a:rPr>
              <a:t> 第二个特性</a:t>
            </a:r>
            <a:r>
              <a:rPr lang="en-US" altLang="zh-CN" sz="4400">
                <a:latin typeface="华文新魏" panose="02010800040101010101" pitchFamily="2" charset="-122"/>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共享性</a:t>
            </a:r>
          </a:p>
          <a:p>
            <a:pPr eaLnBrk="1" hangingPunct="1">
              <a:buFontTx/>
              <a:buNone/>
            </a:pPr>
            <a:r>
              <a:rPr lang="zh-CN" altLang="en-US" sz="4400">
                <a:latin typeface="华文新魏" panose="02010800040101010101" pitchFamily="2" charset="-122"/>
                <a:ea typeface="华文新魏" panose="02010800040101010101" pitchFamily="2" charset="-122"/>
              </a:rPr>
              <a:t> 第三个特性</a:t>
            </a:r>
            <a:r>
              <a:rPr lang="en-US" altLang="zh-CN" sz="4400">
                <a:latin typeface="华文新魏" panose="02010800040101010101" pitchFamily="2" charset="-122"/>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异步性</a:t>
            </a:r>
          </a:p>
          <a:p>
            <a:pPr eaLnBrk="1" hangingPunct="1">
              <a:buFontTx/>
              <a:buNone/>
            </a:pP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4D752E3-DFCD-4A0E-925B-B37C5ECF05AB}"/>
              </a:ext>
            </a:extLst>
          </p:cNvPr>
          <p:cNvSpPr>
            <a:spLocks noGrp="1" noChangeArrowheads="1"/>
          </p:cNvSpPr>
          <p:nvPr>
            <p:ph type="title"/>
          </p:nvPr>
        </p:nvSpPr>
        <p:spPr>
          <a:xfrm>
            <a:off x="1066800" y="457200"/>
            <a:ext cx="7202488" cy="6096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操作系统中的并发性</a:t>
            </a:r>
            <a:r>
              <a:rPr lang="en-US" altLang="zh-CN" sz="4800">
                <a:latin typeface="华文新魏" panose="02010800040101010101" pitchFamily="2" charset="-122"/>
                <a:ea typeface="华文新魏" panose="02010800040101010101" pitchFamily="2" charset="-122"/>
              </a:rPr>
              <a:t>(1)</a:t>
            </a:r>
            <a:r>
              <a:rPr lang="en-US" altLang="zh-CN" b="1"/>
              <a:t>        </a:t>
            </a:r>
            <a:endParaRPr lang="en-US" altLang="zh-CN" sz="4800">
              <a:latin typeface="宋体" panose="02010600030101010101" pitchFamily="2" charset="-122"/>
            </a:endParaRPr>
          </a:p>
        </p:txBody>
      </p:sp>
      <p:sp>
        <p:nvSpPr>
          <p:cNvPr id="29699" name="Rectangle 3">
            <a:extLst>
              <a:ext uri="{FF2B5EF4-FFF2-40B4-BE49-F238E27FC236}">
                <a16:creationId xmlns:a16="http://schemas.microsoft.com/office/drawing/2014/main" id="{A70B3641-A8A6-4592-B970-5A27ACBCBE59}"/>
              </a:ext>
            </a:extLst>
          </p:cNvPr>
          <p:cNvSpPr>
            <a:spLocks noGrp="1" noChangeArrowheads="1"/>
          </p:cNvSpPr>
          <p:nvPr>
            <p:ph type="body" idx="1"/>
          </p:nvPr>
        </p:nvSpPr>
        <p:spPr>
          <a:xfrm>
            <a:off x="1143000" y="1219200"/>
            <a:ext cx="7321550" cy="4648200"/>
          </a:xfrm>
        </p:spPr>
        <p:txBody>
          <a:bodyPr/>
          <a:lstStyle/>
          <a:p>
            <a:pPr eaLnBrk="1" hangingPunct="1">
              <a:lnSpc>
                <a:spcPct val="90000"/>
              </a:lnSpc>
            </a:pPr>
            <a:r>
              <a:rPr lang="zh-CN" altLang="en-US" sz="4000">
                <a:latin typeface="华文新魏" panose="02010800040101010101" pitchFamily="2" charset="-122"/>
                <a:ea typeface="华文新魏" panose="02010800040101010101" pitchFamily="2" charset="-122"/>
              </a:rPr>
              <a:t>并发性</a:t>
            </a:r>
            <a:r>
              <a:rPr lang="en-US" altLang="zh-CN" sz="4000" b="1">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指两个或两个以上的事件或活动在同一时间间隔内发生</a:t>
            </a:r>
          </a:p>
          <a:p>
            <a:pPr eaLnBrk="1" hangingPunct="1">
              <a:lnSpc>
                <a:spcPct val="90000"/>
              </a:lnSpc>
            </a:pPr>
            <a:r>
              <a:rPr lang="zh-CN" altLang="en-US" sz="4000">
                <a:latin typeface="华文新魏" panose="02010800040101010101" pitchFamily="2" charset="-122"/>
                <a:ea typeface="华文新魏" panose="02010800040101010101" pitchFamily="2" charset="-122"/>
              </a:rPr>
              <a:t>发挥并发性能够消除系统中部件和部件之间的相互等待，有效地改善系统资源的利用率，改进系统的吞吐率，提高系统效率</a:t>
            </a:r>
          </a:p>
          <a:p>
            <a:pPr eaLnBrk="1" hangingPunct="1">
              <a:lnSpc>
                <a:spcPct val="90000"/>
              </a:lnSpc>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F677E31-F52E-4D78-915B-E98BC3A65827}"/>
              </a:ext>
            </a:extLst>
          </p:cNvPr>
          <p:cNvSpPr>
            <a:spLocks noGrp="1" noChangeArrowheads="1"/>
          </p:cNvSpPr>
          <p:nvPr>
            <p:ph type="title"/>
          </p:nvPr>
        </p:nvSpPr>
        <p:spPr>
          <a:xfrm>
            <a:off x="838200" y="609600"/>
            <a:ext cx="7772400" cy="1143000"/>
          </a:xfrm>
        </p:spPr>
        <p:txBody>
          <a:bodyPr/>
          <a:lstStyle/>
          <a:p>
            <a:pPr eaLnBrk="1" hangingPunct="1"/>
            <a:br>
              <a:rPr lang="en-US" altLang="zh-CN" sz="4800" b="1" i="1"/>
            </a:br>
            <a:endParaRPr lang="en-US" altLang="zh-CN" sz="4800" b="1" i="1"/>
          </a:p>
        </p:txBody>
      </p:sp>
      <p:sp>
        <p:nvSpPr>
          <p:cNvPr id="30723" name="Rectangle 3">
            <a:extLst>
              <a:ext uri="{FF2B5EF4-FFF2-40B4-BE49-F238E27FC236}">
                <a16:creationId xmlns:a16="http://schemas.microsoft.com/office/drawing/2014/main" id="{00481421-B3D1-47B1-979A-9B5754CBB3FF}"/>
              </a:ext>
            </a:extLst>
          </p:cNvPr>
          <p:cNvSpPr>
            <a:spLocks noGrp="1" noChangeArrowheads="1"/>
          </p:cNvSpPr>
          <p:nvPr>
            <p:ph type="body" idx="1"/>
          </p:nvPr>
        </p:nvSpPr>
        <p:spPr>
          <a:xfrm>
            <a:off x="914400" y="1143000"/>
            <a:ext cx="7543800" cy="5257800"/>
          </a:xfrm>
        </p:spPr>
        <p:txBody>
          <a:bodyPr/>
          <a:lstStyle/>
          <a:p>
            <a:pPr eaLnBrk="1" hangingPunct="1">
              <a:lnSpc>
                <a:spcPct val="90000"/>
              </a:lnSpc>
              <a:buFontTx/>
              <a:buNone/>
            </a:pPr>
            <a:r>
              <a:rPr lang="en-US" altLang="zh-CN" sz="2800" b="1"/>
              <a:t>          </a:t>
            </a:r>
            <a:r>
              <a:rPr lang="zh-CN" altLang="en-US" sz="3600">
                <a:solidFill>
                  <a:schemeClr val="tx2"/>
                </a:solidFill>
                <a:latin typeface="华文新魏" panose="02010800040101010101" pitchFamily="2" charset="-122"/>
                <a:ea typeface="华文新魏" panose="02010800040101010101" pitchFamily="2" charset="-122"/>
              </a:rPr>
              <a:t>并发性使系统变得复杂化</a:t>
            </a:r>
            <a:r>
              <a:rPr lang="zh-CN" altLang="en-US" sz="2800" b="1">
                <a:solidFill>
                  <a:schemeClr val="tx2"/>
                </a:solidFill>
                <a:latin typeface="华文新魏" panose="02010800040101010101" pitchFamily="2" charset="-122"/>
                <a:ea typeface="华文新魏" panose="02010800040101010101" pitchFamily="2" charset="-122"/>
              </a:rPr>
              <a:t> </a:t>
            </a:r>
          </a:p>
          <a:p>
            <a:pPr eaLnBrk="1" hangingPunct="1">
              <a:lnSpc>
                <a:spcPct val="90000"/>
              </a:lnSpc>
            </a:pPr>
            <a:r>
              <a:rPr lang="zh-CN" altLang="en-US">
                <a:latin typeface="华文新魏" panose="02010800040101010101" pitchFamily="2" charset="-122"/>
                <a:ea typeface="华文新魏" panose="02010800040101010101" pitchFamily="2" charset="-122"/>
              </a:rPr>
              <a:t>如何从一个活动切换到另一个活动？</a:t>
            </a:r>
          </a:p>
          <a:p>
            <a:pPr eaLnBrk="1" hangingPunct="1">
              <a:lnSpc>
                <a:spcPct val="90000"/>
              </a:lnSpc>
            </a:pPr>
            <a:r>
              <a:rPr lang="zh-CN" altLang="en-US">
                <a:latin typeface="华文新魏" panose="02010800040101010101" pitchFamily="2" charset="-122"/>
                <a:ea typeface="华文新魏" panose="02010800040101010101" pitchFamily="2" charset="-122"/>
              </a:rPr>
              <a:t>怎样将各个活动隔离开来，使之互不干扰，免遭对方破坏？怎样让多个活动协作完成任务？</a:t>
            </a:r>
          </a:p>
          <a:p>
            <a:pPr eaLnBrk="1" hangingPunct="1">
              <a:lnSpc>
                <a:spcPct val="90000"/>
              </a:lnSpc>
            </a:pPr>
            <a:r>
              <a:rPr lang="zh-CN" altLang="en-US">
                <a:latin typeface="华文新魏" panose="02010800040101010101" pitchFamily="2" charset="-122"/>
                <a:ea typeface="华文新魏" panose="02010800040101010101" pitchFamily="2" charset="-122"/>
              </a:rPr>
              <a:t>怎样协调多个活动对资源的竞争？</a:t>
            </a:r>
          </a:p>
          <a:p>
            <a:pPr eaLnBrk="1" hangingPunct="1">
              <a:lnSpc>
                <a:spcPct val="90000"/>
              </a:lnSpc>
            </a:pPr>
            <a:r>
              <a:rPr lang="zh-CN" altLang="en-US">
                <a:latin typeface="华文新魏" panose="02010800040101010101" pitchFamily="2" charset="-122"/>
                <a:ea typeface="华文新魏" panose="02010800040101010101" pitchFamily="2" charset="-122"/>
              </a:rPr>
              <a:t>如何保证每个活动的资源不被其它进程侵犯</a:t>
            </a:r>
            <a:r>
              <a:rPr lang="en-US" altLang="zh-CN">
                <a:latin typeface="华文新魏" panose="02010800040101010101" pitchFamily="2" charset="-122"/>
                <a:ea typeface="华文新魏" panose="02010800040101010101" pitchFamily="2" charset="-122"/>
              </a:rPr>
              <a:t>?</a:t>
            </a:r>
          </a:p>
          <a:p>
            <a:pPr eaLnBrk="1" hangingPunct="1">
              <a:lnSpc>
                <a:spcPct val="90000"/>
              </a:lnSpc>
            </a:pPr>
            <a:r>
              <a:rPr lang="zh-CN" altLang="en-US">
                <a:latin typeface="华文新魏" panose="02010800040101010101" pitchFamily="2" charset="-122"/>
                <a:ea typeface="华文新魏" panose="02010800040101010101" pitchFamily="2" charset="-122"/>
              </a:rPr>
              <a:t>多个活动共享文件数据时，如何保证数据的一致性？</a:t>
            </a:r>
          </a:p>
          <a:p>
            <a:pPr eaLnBrk="1" hangingPunct="1">
              <a:lnSpc>
                <a:spcPct val="90000"/>
              </a:lnSpc>
              <a:buFontTx/>
              <a:buNone/>
            </a:pPr>
            <a:endParaRPr lang="en-US" altLang="zh-CN">
              <a:latin typeface="华文新魏" panose="02010800040101010101" pitchFamily="2" charset="-122"/>
              <a:ea typeface="华文新魏" panose="02010800040101010101" pitchFamily="2" charset="-122"/>
            </a:endParaRPr>
          </a:p>
        </p:txBody>
      </p:sp>
      <p:sp>
        <p:nvSpPr>
          <p:cNvPr id="30724" name="Rectangle 4">
            <a:extLst>
              <a:ext uri="{FF2B5EF4-FFF2-40B4-BE49-F238E27FC236}">
                <a16:creationId xmlns:a16="http://schemas.microsoft.com/office/drawing/2014/main" id="{2DFEC1D7-CF8D-4D6A-87F0-CF5279A6A922}"/>
              </a:ext>
            </a:extLst>
          </p:cNvPr>
          <p:cNvSpPr>
            <a:spLocks noChangeArrowheads="1"/>
          </p:cNvSpPr>
          <p:nvPr/>
        </p:nvSpPr>
        <p:spPr bwMode="auto">
          <a:xfrm>
            <a:off x="1600200" y="381000"/>
            <a:ext cx="6781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chemeClr val="tx2"/>
                </a:solidFill>
                <a:latin typeface="华文新魏" panose="02010800040101010101" pitchFamily="2" charset="-122"/>
                <a:ea typeface="华文新魏" panose="02010800040101010101" pitchFamily="2" charset="-122"/>
              </a:rPr>
              <a:t>操作系统中的并发性</a:t>
            </a:r>
            <a:r>
              <a:rPr lang="en-US" altLang="zh-CN" sz="4800">
                <a:solidFill>
                  <a:schemeClr val="tx2"/>
                </a:solidFill>
                <a:latin typeface="华文新魏" panose="02010800040101010101" pitchFamily="2" charset="-122"/>
                <a:ea typeface="华文新魏" panose="02010800040101010101" pitchFamily="2" charset="-122"/>
              </a:rPr>
              <a:t>(2)</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1A6B1E-F65C-4BCD-BE5A-8047FD5A286C}"/>
              </a:ext>
            </a:extLst>
          </p:cNvPr>
          <p:cNvSpPr>
            <a:spLocks noGrp="1" noChangeArrowheads="1"/>
          </p:cNvSpPr>
          <p:nvPr>
            <p:ph type="title"/>
          </p:nvPr>
        </p:nvSpPr>
        <p:spPr>
          <a:xfrm>
            <a:off x="609600" y="381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1.1</a:t>
            </a:r>
            <a:r>
              <a:rPr lang="zh-CN" altLang="en-US" sz="4800">
                <a:latin typeface="华文新魏" panose="02010800040101010101" pitchFamily="2" charset="-122"/>
                <a:ea typeface="华文新魏" panose="02010800040101010101" pitchFamily="2" charset="-122"/>
              </a:rPr>
              <a:t>操作系统概观</a:t>
            </a:r>
          </a:p>
        </p:txBody>
      </p:sp>
      <p:sp>
        <p:nvSpPr>
          <p:cNvPr id="4099" name="Rectangle 3">
            <a:extLst>
              <a:ext uri="{FF2B5EF4-FFF2-40B4-BE49-F238E27FC236}">
                <a16:creationId xmlns:a16="http://schemas.microsoft.com/office/drawing/2014/main" id="{EA798D09-6C00-4071-9ADC-E28915269F47}"/>
              </a:ext>
            </a:extLst>
          </p:cNvPr>
          <p:cNvSpPr>
            <a:spLocks noGrp="1" noChangeArrowheads="1"/>
          </p:cNvSpPr>
          <p:nvPr>
            <p:ph type="body" idx="1"/>
          </p:nvPr>
        </p:nvSpPr>
        <p:spPr>
          <a:xfrm>
            <a:off x="1524000" y="1600200"/>
            <a:ext cx="7239000" cy="29718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1.1.1 </a:t>
            </a:r>
            <a:r>
              <a:rPr lang="zh-CN" altLang="en-US" sz="4000">
                <a:latin typeface="华文新魏" panose="02010800040101010101" pitchFamily="2" charset="-122"/>
                <a:ea typeface="华文新魏" panose="02010800040101010101" pitchFamily="2" charset="-122"/>
              </a:rPr>
              <a:t>操作系统的定义和目标</a:t>
            </a:r>
          </a:p>
          <a:p>
            <a:pPr eaLnBrk="1" hangingPunct="1">
              <a:buFontTx/>
              <a:buNone/>
            </a:pPr>
            <a:r>
              <a:rPr lang="en-US" altLang="zh-CN" sz="4000">
                <a:latin typeface="华文新魏" panose="02010800040101010101" pitchFamily="2" charset="-122"/>
                <a:ea typeface="华文新魏" panose="02010800040101010101" pitchFamily="2" charset="-122"/>
              </a:rPr>
              <a:t>1.1.2 </a:t>
            </a:r>
            <a:r>
              <a:rPr lang="zh-CN" altLang="en-US" sz="4000">
                <a:latin typeface="华文新魏" panose="02010800040101010101" pitchFamily="2" charset="-122"/>
                <a:ea typeface="华文新魏" panose="02010800040101010101" pitchFamily="2" charset="-122"/>
              </a:rPr>
              <a:t>操作系统的资源管理技术</a:t>
            </a:r>
          </a:p>
          <a:p>
            <a:pPr eaLnBrk="1" hangingPunct="1">
              <a:buFontTx/>
              <a:buNone/>
            </a:pPr>
            <a:r>
              <a:rPr lang="en-US" altLang="zh-CN" sz="4000">
                <a:latin typeface="华文新魏" panose="02010800040101010101" pitchFamily="2" charset="-122"/>
                <a:ea typeface="华文新魏" panose="02010800040101010101" pitchFamily="2" charset="-122"/>
              </a:rPr>
              <a:t>1.1.3 </a:t>
            </a:r>
            <a:r>
              <a:rPr lang="zh-CN" altLang="en-US" sz="4000">
                <a:latin typeface="华文新魏" panose="02010800040101010101" pitchFamily="2" charset="-122"/>
                <a:ea typeface="华文新魏" panose="02010800040101010101" pitchFamily="2" charset="-122"/>
              </a:rPr>
              <a:t>操作系统的作用与功能</a:t>
            </a:r>
          </a:p>
          <a:p>
            <a:pPr eaLnBrk="1" hangingPunct="1">
              <a:buFontTx/>
              <a:buNone/>
            </a:pPr>
            <a:r>
              <a:rPr lang="en-US" altLang="zh-CN" sz="4000">
                <a:latin typeface="华文新魏" panose="02010800040101010101" pitchFamily="2" charset="-122"/>
                <a:ea typeface="华文新魏" panose="02010800040101010101" pitchFamily="2" charset="-122"/>
              </a:rPr>
              <a:t>1.1.4 </a:t>
            </a:r>
            <a:r>
              <a:rPr lang="zh-CN" altLang="en-US" sz="4000">
                <a:latin typeface="华文新魏" panose="02010800040101010101" pitchFamily="2" charset="-122"/>
                <a:ea typeface="华文新魏" panose="02010800040101010101" pitchFamily="2" charset="-122"/>
              </a:rPr>
              <a:t>操作系统的主要特性</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E157323-C11F-4107-BC4C-0457B7B7B691}"/>
              </a:ext>
            </a:extLst>
          </p:cNvPr>
          <p:cNvSpPr>
            <a:spLocks noGrp="1" noChangeArrowheads="1"/>
          </p:cNvSpPr>
          <p:nvPr>
            <p:ph type="title"/>
          </p:nvPr>
        </p:nvSpPr>
        <p:spPr>
          <a:xfrm>
            <a:off x="8382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操作系统中的并发性</a:t>
            </a:r>
            <a:r>
              <a:rPr lang="en-US" altLang="zh-CN" sz="4800">
                <a:latin typeface="华文新魏" panose="02010800040101010101" pitchFamily="2" charset="-122"/>
                <a:ea typeface="华文新魏" panose="02010800040101010101" pitchFamily="2" charset="-122"/>
              </a:rPr>
              <a:t>(3)</a:t>
            </a:r>
            <a:endParaRPr lang="en-US" altLang="zh-CN" sz="4800"/>
          </a:p>
        </p:txBody>
      </p:sp>
      <p:sp>
        <p:nvSpPr>
          <p:cNvPr id="31747" name="Rectangle 3">
            <a:extLst>
              <a:ext uri="{FF2B5EF4-FFF2-40B4-BE49-F238E27FC236}">
                <a16:creationId xmlns:a16="http://schemas.microsoft.com/office/drawing/2014/main" id="{6E21BC65-DE26-4513-88E5-9D4C20FE7B43}"/>
              </a:ext>
            </a:extLst>
          </p:cNvPr>
          <p:cNvSpPr>
            <a:spLocks noGrp="1" noChangeArrowheads="1"/>
          </p:cNvSpPr>
          <p:nvPr>
            <p:ph type="body" idx="1"/>
          </p:nvPr>
        </p:nvSpPr>
        <p:spPr>
          <a:xfrm>
            <a:off x="838200" y="1268413"/>
            <a:ext cx="7696200" cy="4724400"/>
          </a:xfrm>
        </p:spPr>
        <p:txBody>
          <a:bodyPr/>
          <a:lstStyle/>
          <a:p>
            <a:pPr eaLnBrk="1" hangingPunct="1">
              <a:lnSpc>
                <a:spcPct val="90000"/>
              </a:lnSpc>
            </a:pPr>
            <a:r>
              <a:rPr lang="zh-CN" altLang="en-US" sz="3600">
                <a:latin typeface="华文新魏" panose="02010800040101010101" pitchFamily="2" charset="-122"/>
                <a:ea typeface="华文新魏" panose="02010800040101010101" pitchFamily="2" charset="-122"/>
              </a:rPr>
              <a:t>采用并发技术的系统称多任务系统</a:t>
            </a:r>
          </a:p>
          <a:p>
            <a:pPr eaLnBrk="1" hangingPunct="1">
              <a:lnSpc>
                <a:spcPct val="90000"/>
              </a:lnSpc>
            </a:pPr>
            <a:r>
              <a:rPr lang="zh-CN" altLang="en-US" sz="3600">
                <a:latin typeface="华文新魏" panose="02010800040101010101" pitchFamily="2" charset="-122"/>
                <a:ea typeface="华文新魏" panose="02010800040101010101" pitchFamily="2" charset="-122"/>
              </a:rPr>
              <a:t>并发的实质是一个物理</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也可以多个物理</a:t>
            </a:r>
            <a:r>
              <a:rPr lang="en-US" altLang="zh-CN" sz="3600">
                <a:latin typeface="华文新魏" panose="02010800040101010101" pitchFamily="2" charset="-122"/>
                <a:ea typeface="华文新魏" panose="02010800040101010101" pitchFamily="2" charset="-122"/>
              </a:rPr>
              <a:t>CPU) </a:t>
            </a:r>
            <a:r>
              <a:rPr lang="zh-CN" altLang="en-US" sz="3600">
                <a:latin typeface="华文新魏" panose="02010800040101010101" pitchFamily="2" charset="-122"/>
                <a:ea typeface="华文新魏" panose="02010800040101010101" pitchFamily="2" charset="-122"/>
              </a:rPr>
              <a:t>在若干道程序之间多路复用，并发性是对有限物理资源强制行使多用户共享以提高效率。</a:t>
            </a:r>
          </a:p>
          <a:p>
            <a:pPr eaLnBrk="1" hangingPunct="1">
              <a:lnSpc>
                <a:spcPct val="90000"/>
              </a:lnSpc>
            </a:pPr>
            <a:r>
              <a:rPr lang="zh-CN" altLang="en-US" sz="3600" b="1">
                <a:latin typeface="华文新魏" panose="02010800040101010101" pitchFamily="2" charset="-122"/>
                <a:ea typeface="华文新魏" panose="02010800040101010101" pitchFamily="2" charset="-122"/>
              </a:rPr>
              <a:t>结论</a:t>
            </a:r>
            <a:r>
              <a:rPr lang="zh-CN" altLang="en-US" sz="3600">
                <a:latin typeface="华文新魏" panose="02010800040101010101" pitchFamily="2" charset="-122"/>
                <a:ea typeface="华文新魏" panose="02010800040101010101" pitchFamily="2" charset="-122"/>
              </a:rPr>
              <a:t>：实现并发技术的关键之一是如何对系统内的多个活动</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进程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进行切换的技术</a:t>
            </a:r>
          </a:p>
          <a:p>
            <a:pPr eaLnBrk="1" hangingPunct="1">
              <a:lnSpc>
                <a:spcPct val="90000"/>
              </a:lnSpc>
              <a:buFontTx/>
              <a:buNone/>
            </a:pPr>
            <a:r>
              <a:rPr lang="zh-CN" altLang="en-US" sz="3600" b="1">
                <a:latin typeface="华文新魏" panose="02010800040101010101" pitchFamily="2" charset="-122"/>
                <a:ea typeface="华文新魏" panose="02010800040101010101" pitchFamily="2" charset="-122"/>
              </a:rPr>
              <a:t>    </a:t>
            </a:r>
          </a:p>
          <a:p>
            <a:pPr eaLnBrk="1" hangingPunct="1">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3A6B831-06D8-42A8-8491-0008F22A8310}"/>
              </a:ext>
            </a:extLst>
          </p:cNvPr>
          <p:cNvSpPr>
            <a:spLocks noGrp="1" noChangeArrowheads="1"/>
          </p:cNvSpPr>
          <p:nvPr>
            <p:ph type="title"/>
          </p:nvPr>
        </p:nvSpPr>
        <p:spPr>
          <a:xfrm>
            <a:off x="685800" y="457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操作系统中的并发性</a:t>
            </a:r>
            <a:r>
              <a:rPr lang="en-US" altLang="zh-CN" sz="4800">
                <a:latin typeface="华文新魏" panose="02010800040101010101" pitchFamily="2" charset="-122"/>
                <a:ea typeface="华文新魏" panose="02010800040101010101" pitchFamily="2" charset="-122"/>
              </a:rPr>
              <a:t>(4)</a:t>
            </a:r>
            <a:r>
              <a:rPr lang="en-US" altLang="zh-CN"/>
              <a:t> </a:t>
            </a:r>
            <a:br>
              <a:rPr lang="en-US" altLang="zh-CN"/>
            </a:br>
            <a:endParaRPr lang="en-US" altLang="zh-CN"/>
          </a:p>
        </p:txBody>
      </p:sp>
      <p:sp>
        <p:nvSpPr>
          <p:cNvPr id="32771" name="Rectangle 3">
            <a:extLst>
              <a:ext uri="{FF2B5EF4-FFF2-40B4-BE49-F238E27FC236}">
                <a16:creationId xmlns:a16="http://schemas.microsoft.com/office/drawing/2014/main" id="{8C5C5485-77A0-4FA1-A639-01D8152835D9}"/>
              </a:ext>
            </a:extLst>
          </p:cNvPr>
          <p:cNvSpPr>
            <a:spLocks noGrp="1" noChangeArrowheads="1"/>
          </p:cNvSpPr>
          <p:nvPr>
            <p:ph type="body" idx="1"/>
          </p:nvPr>
        </p:nvSpPr>
        <p:spPr>
          <a:xfrm>
            <a:off x="152400" y="1143000"/>
            <a:ext cx="8077200" cy="4953000"/>
          </a:xfrm>
        </p:spPr>
        <p:txBody>
          <a:bodyPr/>
          <a:lstStyle/>
          <a:p>
            <a:pPr lvl="1" eaLnBrk="1" hangingPunct="1">
              <a:buFontTx/>
              <a:buNone/>
            </a:pPr>
            <a:r>
              <a:rPr lang="en-US" altLang="zh-CN" sz="3600" b="1">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并行性指</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指两个或两个以上的事件或活动在同一时刻发生</a:t>
            </a:r>
          </a:p>
          <a:p>
            <a:pPr lvl="1" eaLnBrk="1" hangingPunct="1">
              <a:buFontTx/>
              <a:buNone/>
            </a:pPr>
            <a:r>
              <a:rPr lang="en-US" altLang="zh-CN" sz="4000" b="1">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并行的事件或活动一定是并发的，但反之并发的事件或活动未必是并行的。</a:t>
            </a:r>
          </a:p>
          <a:p>
            <a:pPr lvl="1" eaLnBrk="1" hangingPunct="1">
              <a:buFontTx/>
              <a:buNone/>
            </a:pP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并行性是并发性的特例，而并发性是并行性的扩展。  </a:t>
            </a:r>
          </a:p>
          <a:p>
            <a:pPr lvl="1"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CA7A284-BD77-45D7-A645-A1D0855CCF9D}"/>
              </a:ext>
            </a:extLst>
          </p:cNvPr>
          <p:cNvSpPr>
            <a:spLocks noGrp="1" noChangeArrowheads="1"/>
          </p:cNvSpPr>
          <p:nvPr>
            <p:ph type="title"/>
          </p:nvPr>
        </p:nvSpPr>
        <p:spPr>
          <a:xfrm>
            <a:off x="838200" y="2286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a:t>
            </a:r>
            <a:r>
              <a:rPr lang="zh-CN" altLang="en-US" sz="5400">
                <a:latin typeface="华文新魏" panose="02010800040101010101" pitchFamily="2" charset="-122"/>
                <a:ea typeface="华文新魏" panose="02010800040101010101" pitchFamily="2" charset="-122"/>
              </a:rPr>
              <a:t>的</a:t>
            </a:r>
            <a:r>
              <a:rPr lang="zh-CN" altLang="en-US" sz="4800">
                <a:latin typeface="华文新魏" panose="02010800040101010101" pitchFamily="2" charset="-122"/>
                <a:ea typeface="华文新魏" panose="02010800040101010101" pitchFamily="2" charset="-122"/>
              </a:rPr>
              <a:t>共享性</a:t>
            </a:r>
          </a:p>
        </p:txBody>
      </p:sp>
      <p:sp>
        <p:nvSpPr>
          <p:cNvPr id="33795" name="Rectangle 3">
            <a:extLst>
              <a:ext uri="{FF2B5EF4-FFF2-40B4-BE49-F238E27FC236}">
                <a16:creationId xmlns:a16="http://schemas.microsoft.com/office/drawing/2014/main" id="{6ECB52EC-2D91-4AF1-9DE1-1863C50AA7A1}"/>
              </a:ext>
            </a:extLst>
          </p:cNvPr>
          <p:cNvSpPr>
            <a:spLocks noGrp="1" noChangeArrowheads="1"/>
          </p:cNvSpPr>
          <p:nvPr>
            <p:ph type="body" idx="1"/>
          </p:nvPr>
        </p:nvSpPr>
        <p:spPr>
          <a:xfrm>
            <a:off x="762000" y="1143000"/>
            <a:ext cx="7696200" cy="5181600"/>
          </a:xfrm>
        </p:spPr>
        <p:txBody>
          <a:bodyPr/>
          <a:lstStyle/>
          <a:p>
            <a:pPr eaLnBrk="1" hangingPunct="1">
              <a:buFontTx/>
              <a:buNone/>
            </a:pPr>
            <a:r>
              <a:rPr lang="en-US" altLang="zh-CN"/>
              <a:t>    </a:t>
            </a:r>
            <a:r>
              <a:rPr lang="zh-CN" altLang="en-US" sz="3600">
                <a:solidFill>
                  <a:schemeClr val="tx2"/>
                </a:solidFill>
                <a:latin typeface="华文新魏" panose="02010800040101010101" pitchFamily="2" charset="-122"/>
                <a:ea typeface="华文新魏" panose="02010800040101010101" pitchFamily="2" charset="-122"/>
              </a:rPr>
              <a:t>共享指操作系统中的资源可被多个并发执行的进程所使用 ：</a:t>
            </a:r>
          </a:p>
          <a:p>
            <a:pPr eaLnBrk="1" hangingPunct="1"/>
            <a:r>
              <a:rPr lang="zh-CN" altLang="en-US">
                <a:latin typeface="华文新魏" panose="02010800040101010101" pitchFamily="2" charset="-122"/>
                <a:ea typeface="华文新魏" panose="02010800040101010101" pitchFamily="2" charset="-122"/>
              </a:rPr>
              <a:t>透明资源共享：</a:t>
            </a:r>
            <a:r>
              <a:rPr lang="zh-CN" altLang="en-US">
                <a:ea typeface="华文新魏" panose="02010800040101010101" pitchFamily="2" charset="-122"/>
              </a:rPr>
              <a:t>资源隔离与授权访问</a:t>
            </a:r>
            <a:r>
              <a:rPr lang="zh-CN" altLang="en-US"/>
              <a:t> </a:t>
            </a:r>
            <a:r>
              <a:rPr lang="zh-CN" altLang="en-US">
                <a:ea typeface="华文新魏" panose="02010800040101010101" pitchFamily="2" charset="-122"/>
              </a:rPr>
              <a:t> </a:t>
            </a:r>
            <a:endParaRPr lang="zh-CN" altLang="en-US">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显式资源共享：临界资源与独占访问</a:t>
            </a:r>
          </a:p>
          <a:p>
            <a:pPr eaLnBrk="1" hangingPunct="1"/>
            <a:r>
              <a:rPr lang="zh-CN" altLang="en-US">
                <a:latin typeface="华文新魏" panose="02010800040101010101" pitchFamily="2" charset="-122"/>
                <a:ea typeface="华文新魏" panose="02010800040101010101" pitchFamily="2" charset="-122"/>
              </a:rPr>
              <a:t>与共享性有关的问题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资源分配、信息保护、存取控制等，必须要妥善解决好。</a:t>
            </a:r>
          </a:p>
          <a:p>
            <a:pPr eaLnBrk="1" hangingPunct="1">
              <a:buFontTx/>
              <a:buNone/>
            </a:pPr>
            <a:endParaRPr lang="zh-CN" altLang="en-US">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A50DFAB-04DA-499A-B88D-5CE92D00C0F5}"/>
              </a:ext>
            </a:extLst>
          </p:cNvPr>
          <p:cNvSpPr>
            <a:spLocks noGrp="1" noChangeArrowheads="1"/>
          </p:cNvSpPr>
          <p:nvPr>
            <p:ph type="title"/>
          </p:nvPr>
        </p:nvSpPr>
        <p:spPr>
          <a:xfrm>
            <a:off x="762000" y="152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操作系统中的异步性</a:t>
            </a:r>
            <a:r>
              <a:rPr lang="en-US" altLang="zh-CN" sz="4800">
                <a:latin typeface="华文新魏" panose="02010800040101010101" pitchFamily="2" charset="-122"/>
                <a:ea typeface="华文新魏" panose="02010800040101010101" pitchFamily="2" charset="-122"/>
              </a:rPr>
              <a:t>(1)</a:t>
            </a:r>
          </a:p>
        </p:txBody>
      </p:sp>
      <p:sp>
        <p:nvSpPr>
          <p:cNvPr id="34819" name="Rectangle 3">
            <a:extLst>
              <a:ext uri="{FF2B5EF4-FFF2-40B4-BE49-F238E27FC236}">
                <a16:creationId xmlns:a16="http://schemas.microsoft.com/office/drawing/2014/main" id="{2CEEF446-F7BD-49D0-9144-49BFBF7899EA}"/>
              </a:ext>
            </a:extLst>
          </p:cNvPr>
          <p:cNvSpPr>
            <a:spLocks noGrp="1" noChangeArrowheads="1"/>
          </p:cNvSpPr>
          <p:nvPr>
            <p:ph type="body" idx="1"/>
          </p:nvPr>
        </p:nvSpPr>
        <p:spPr>
          <a:xfrm>
            <a:off x="685800" y="1143000"/>
            <a:ext cx="8229600" cy="5715000"/>
          </a:xfrm>
        </p:spPr>
        <p:txBody>
          <a:bodyPr/>
          <a:lstStyle/>
          <a:p>
            <a:pPr eaLnBrk="1" hangingPunct="1">
              <a:buFontTx/>
              <a:buNone/>
            </a:pPr>
            <a:r>
              <a:rPr lang="en-US" altLang="zh-CN"/>
              <a:t>      </a:t>
            </a:r>
            <a:r>
              <a:rPr lang="zh-CN" altLang="en-US" sz="3600">
                <a:solidFill>
                  <a:schemeClr val="tx2"/>
                </a:solidFill>
                <a:latin typeface="华文新魏" panose="02010800040101010101" pitchFamily="2" charset="-122"/>
                <a:ea typeface="华文新魏" panose="02010800040101010101" pitchFamily="2" charset="-122"/>
              </a:rPr>
              <a:t>操作系统中的</a:t>
            </a:r>
            <a:r>
              <a:rPr lang="zh-CN" altLang="en-US" sz="3600" b="1">
                <a:solidFill>
                  <a:schemeClr val="tx2"/>
                </a:solidFill>
                <a:latin typeface="华文新魏" panose="02010800040101010101" pitchFamily="2" charset="-122"/>
                <a:ea typeface="华文新魏" panose="02010800040101010101" pitchFamily="2" charset="-122"/>
              </a:rPr>
              <a:t>异步</a:t>
            </a:r>
            <a:r>
              <a:rPr lang="zh-CN" altLang="en-US" sz="3600">
                <a:solidFill>
                  <a:schemeClr val="tx2"/>
                </a:solidFill>
                <a:latin typeface="华文新魏" panose="02010800040101010101" pitchFamily="2" charset="-122"/>
                <a:ea typeface="华文新魏" panose="02010800040101010101" pitchFamily="2" charset="-122"/>
              </a:rPr>
              <a:t>性处处可见 ：</a:t>
            </a:r>
          </a:p>
          <a:p>
            <a:pPr eaLnBrk="1" hangingPunct="1">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进程何时执行？何时暂停？怎样的速度向前推进？都是异步</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随机</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的。</a:t>
            </a:r>
          </a:p>
          <a:p>
            <a:pPr eaLnBrk="1" hangingPunct="1">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作业到达系统的类型和时间是随机的；</a:t>
            </a:r>
          </a:p>
          <a:p>
            <a:pPr eaLnBrk="1" hangingPunct="1">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操作员发出命令或按按钮的时刻是随机的；</a:t>
            </a:r>
          </a:p>
          <a:p>
            <a:pPr eaLnBrk="1" hangingPunct="1">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程序运行发生错误或异常的时刻是随机的；</a:t>
            </a:r>
          </a:p>
          <a:p>
            <a:pPr eaLnBrk="1" hangingPunct="1">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各种各样硬件和软件中断事件发生的时刻是随机的</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5E2E0D0-E835-4911-A5E5-1A84C21F2729}"/>
              </a:ext>
            </a:extLst>
          </p:cNvPr>
          <p:cNvSpPr>
            <a:spLocks noGrp="1" noChangeArrowheads="1"/>
          </p:cNvSpPr>
          <p:nvPr>
            <p:ph type="title"/>
          </p:nvPr>
        </p:nvSpPr>
        <p:spPr>
          <a:xfrm>
            <a:off x="762000" y="762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操作系统中的异步性</a:t>
            </a:r>
            <a:r>
              <a:rPr lang="en-US" altLang="zh-CN" sz="4800">
                <a:latin typeface="华文新魏" panose="02010800040101010101" pitchFamily="2" charset="-122"/>
                <a:ea typeface="华文新魏" panose="02010800040101010101" pitchFamily="2" charset="-122"/>
              </a:rPr>
              <a:t>(2)</a:t>
            </a:r>
            <a:r>
              <a:rPr lang="en-US" altLang="zh-CN" b="1"/>
              <a:t> </a:t>
            </a:r>
          </a:p>
        </p:txBody>
      </p:sp>
      <p:sp>
        <p:nvSpPr>
          <p:cNvPr id="35843" name="Rectangle 3">
            <a:extLst>
              <a:ext uri="{FF2B5EF4-FFF2-40B4-BE49-F238E27FC236}">
                <a16:creationId xmlns:a16="http://schemas.microsoft.com/office/drawing/2014/main" id="{9A2A7428-599B-41BF-A4A3-678685B3BE1A}"/>
              </a:ext>
            </a:extLst>
          </p:cNvPr>
          <p:cNvSpPr>
            <a:spLocks noGrp="1" noChangeArrowheads="1"/>
          </p:cNvSpPr>
          <p:nvPr>
            <p:ph type="body" idx="1"/>
          </p:nvPr>
        </p:nvSpPr>
        <p:spPr>
          <a:xfrm>
            <a:off x="914400" y="1066800"/>
            <a:ext cx="7467600" cy="5181600"/>
          </a:xfrm>
        </p:spPr>
        <p:txBody>
          <a:bodyPr/>
          <a:lstStyle/>
          <a:p>
            <a:pPr eaLnBrk="1" hangingPunct="1">
              <a:buFontTx/>
              <a:buNone/>
            </a:pPr>
            <a:r>
              <a:rPr lang="en-US" altLang="zh-CN" b="1"/>
              <a:t>   </a:t>
            </a:r>
            <a:r>
              <a:rPr lang="en-US" altLang="zh-CN" b="1">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异步性给系统带来潜在危险</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有可能导致与时间有关的错误。</a:t>
            </a:r>
          </a:p>
          <a:p>
            <a:pPr eaLnBrk="1" hangingPunct="1">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操作系统的一个重要任务是必须确保捕捉任何一种随机事件，正确处理可能发生的随机事件，正确处理任何一种产生的事件序列，否则将会导致严重后果。</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622D8-1F67-4745-9A5F-E865EC572F3F}"/>
              </a:ext>
            </a:extLst>
          </p:cNvPr>
          <p:cNvSpPr>
            <a:spLocks noGrp="1" noChangeArrowheads="1"/>
          </p:cNvSpPr>
          <p:nvPr>
            <p:ph type="title"/>
          </p:nvPr>
        </p:nvSpPr>
        <p:spPr>
          <a:xfrm>
            <a:off x="766763" y="762000"/>
            <a:ext cx="7996237" cy="838200"/>
          </a:xfrm>
        </p:spPr>
        <p:txBody>
          <a:bodyPr/>
          <a:lstStyle/>
          <a:p>
            <a:pPr eaLnBrk="1" hangingPunct="1"/>
            <a:r>
              <a:rPr lang="en-US" altLang="zh-CN" sz="4800">
                <a:latin typeface="华文新魏" panose="02010800040101010101" pitchFamily="2" charset="-122"/>
                <a:ea typeface="华文新魏" panose="02010800040101010101" pitchFamily="2" charset="-122"/>
              </a:rPr>
              <a:t>1.1.1</a:t>
            </a:r>
            <a:r>
              <a:rPr lang="zh-CN" altLang="en-US" sz="4800">
                <a:latin typeface="华文新魏" panose="02010800040101010101" pitchFamily="2" charset="-122"/>
                <a:ea typeface="华文新魏" panose="02010800040101010101" pitchFamily="2" charset="-122"/>
              </a:rPr>
              <a:t>操作系统的定义和目标</a:t>
            </a:r>
            <a:br>
              <a:rPr lang="zh-CN" altLang="en-US" sz="4800">
                <a:ea typeface="黑体" panose="02010609060101010101" pitchFamily="49" charset="-122"/>
              </a:rPr>
            </a:br>
            <a:endParaRPr lang="zh-CN" altLang="en-US" sz="4800">
              <a:latin typeface="Arial" panose="020B0604020202020204" pitchFamily="34" charset="0"/>
              <a:ea typeface="黑体" panose="02010609060101010101" pitchFamily="49" charset="-122"/>
            </a:endParaRPr>
          </a:p>
        </p:txBody>
      </p:sp>
      <p:sp>
        <p:nvSpPr>
          <p:cNvPr id="5123" name="Rectangle 3">
            <a:extLst>
              <a:ext uri="{FF2B5EF4-FFF2-40B4-BE49-F238E27FC236}">
                <a16:creationId xmlns:a16="http://schemas.microsoft.com/office/drawing/2014/main" id="{2831363B-BFF5-48AE-8A75-41E242E1253D}"/>
              </a:ext>
            </a:extLst>
          </p:cNvPr>
          <p:cNvSpPr>
            <a:spLocks noGrp="1" noChangeArrowheads="1"/>
          </p:cNvSpPr>
          <p:nvPr>
            <p:ph type="body" idx="1"/>
          </p:nvPr>
        </p:nvSpPr>
        <p:spPr>
          <a:xfrm>
            <a:off x="900113" y="1341438"/>
            <a:ext cx="7239000" cy="4724400"/>
          </a:xfrm>
        </p:spPr>
        <p:txBody>
          <a:bodyPr/>
          <a:lstStyle/>
          <a:p>
            <a:pPr eaLnBrk="1" hangingPunct="1">
              <a:buFontTx/>
              <a:buNone/>
            </a:pPr>
            <a:r>
              <a:rPr lang="en-US" altLang="zh-CN" sz="3600" b="1">
                <a:ea typeface="华文新魏" panose="02010800040101010101" pitchFamily="2" charset="-122"/>
              </a:rPr>
              <a:t>   </a:t>
            </a:r>
            <a:r>
              <a:rPr lang="zh-CN" altLang="en-US" sz="3600">
                <a:ea typeface="华文新魏" panose="02010800040101010101" pitchFamily="2" charset="-122"/>
              </a:rPr>
              <a:t>操作系统是管理系统资源、控制程序执行，改善人机界面，提供各种服务，合理组织计算机工作流程和为用户有效使用计算机提供良好运行环境的最基本的一种系统软件。</a:t>
            </a:r>
          </a:p>
          <a:p>
            <a:pPr eaLnBrk="1" hangingPunct="1">
              <a:buFontTx/>
              <a:buNone/>
            </a:pPr>
            <a:endParaRPr lang="zh-CN" altLang="en-US" sz="3600">
              <a:ea typeface="华文新魏" panose="02010800040101010101" pitchFamily="2" charset="-122"/>
            </a:endParaRPr>
          </a:p>
          <a:p>
            <a:pPr eaLnBrk="1" hangingPunct="1">
              <a:buFontTx/>
              <a:buNone/>
            </a:pPr>
            <a:endParaRPr lang="en-US" altLang="zh-CN" sz="3600">
              <a:ea typeface="华文新魏" panose="02010800040101010101" pitchFamily="2" charset="-122"/>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BFBEC26-BC1F-45DB-86B1-CEE1449BC39F}"/>
              </a:ext>
            </a:extLst>
          </p:cNvPr>
          <p:cNvSpPr>
            <a:spLocks noGrp="1" noChangeArrowheads="1"/>
          </p:cNvSpPr>
          <p:nvPr>
            <p:ph type="title"/>
          </p:nvPr>
        </p:nvSpPr>
        <p:spPr>
          <a:xfrm>
            <a:off x="838200" y="609600"/>
            <a:ext cx="7772400" cy="1143000"/>
          </a:xfrm>
        </p:spPr>
        <p:txBody>
          <a:bodyPr/>
          <a:lstStyle/>
          <a:p>
            <a:pPr eaLnBrk="1" hangingPunct="1"/>
            <a:r>
              <a:rPr kumimoji="0" lang="zh-CN" altLang="en-US" sz="4800">
                <a:latin typeface="华文新魏" panose="02010800040101010101" pitchFamily="2" charset="-122"/>
                <a:ea typeface="华文新魏" panose="02010800040101010101" pitchFamily="2" charset="-122"/>
              </a:rPr>
              <a:t>计算机系统的层次结构</a:t>
            </a:r>
            <a:r>
              <a:rPr kumimoji="0" lang="en-US" altLang="zh-CN" sz="4800">
                <a:latin typeface="华文新魏" panose="02010800040101010101" pitchFamily="2" charset="-122"/>
                <a:ea typeface="华文新魏" panose="02010800040101010101" pitchFamily="2" charset="-122"/>
              </a:rPr>
              <a:t>(1)</a:t>
            </a:r>
            <a:br>
              <a:rPr kumimoji="0" lang="en-US" altLang="zh-CN" sz="4800" i="1">
                <a:latin typeface="华文新魏" panose="02010800040101010101" pitchFamily="2" charset="-122"/>
                <a:ea typeface="华文新魏" panose="02010800040101010101" pitchFamily="2" charset="-122"/>
              </a:rPr>
            </a:br>
            <a:endParaRPr kumimoji="0" lang="en-US" altLang="zh-CN" sz="4800" i="1">
              <a:latin typeface="华文新魏" panose="02010800040101010101" pitchFamily="2" charset="-122"/>
              <a:ea typeface="华文新魏" panose="02010800040101010101" pitchFamily="2" charset="-122"/>
            </a:endParaRPr>
          </a:p>
        </p:txBody>
      </p:sp>
      <p:grpSp>
        <p:nvGrpSpPr>
          <p:cNvPr id="6147" name="Group 1028">
            <a:extLst>
              <a:ext uri="{FF2B5EF4-FFF2-40B4-BE49-F238E27FC236}">
                <a16:creationId xmlns:a16="http://schemas.microsoft.com/office/drawing/2014/main" id="{C5C8471D-01EE-4AE4-8295-AA71B133709A}"/>
              </a:ext>
            </a:extLst>
          </p:cNvPr>
          <p:cNvGrpSpPr>
            <a:grpSpLocks/>
          </p:cNvGrpSpPr>
          <p:nvPr/>
        </p:nvGrpSpPr>
        <p:grpSpPr bwMode="auto">
          <a:xfrm>
            <a:off x="1116013" y="1557338"/>
            <a:ext cx="6840537" cy="4608512"/>
            <a:chOff x="703" y="981"/>
            <a:chExt cx="4309" cy="2903"/>
          </a:xfrm>
        </p:grpSpPr>
        <p:sp>
          <p:nvSpPr>
            <p:cNvPr id="6148" name="Rectangle 38">
              <a:extLst>
                <a:ext uri="{FF2B5EF4-FFF2-40B4-BE49-F238E27FC236}">
                  <a16:creationId xmlns:a16="http://schemas.microsoft.com/office/drawing/2014/main" id="{41CA9C87-9702-4BB1-8995-25106E4E390C}"/>
                </a:ext>
              </a:extLst>
            </p:cNvPr>
            <p:cNvSpPr>
              <a:spLocks noChangeArrowheads="1"/>
            </p:cNvSpPr>
            <p:nvPr/>
          </p:nvSpPr>
          <p:spPr bwMode="auto">
            <a:xfrm>
              <a:off x="703" y="1676"/>
              <a:ext cx="4309" cy="1257"/>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9" name="Text Box 39">
              <a:extLst>
                <a:ext uri="{FF2B5EF4-FFF2-40B4-BE49-F238E27FC236}">
                  <a16:creationId xmlns:a16="http://schemas.microsoft.com/office/drawing/2014/main" id="{DD3C2299-9912-46E0-B6EB-8E0AD48AB491}"/>
                </a:ext>
              </a:extLst>
            </p:cNvPr>
            <p:cNvSpPr txBox="1">
              <a:spLocks noChangeArrowheads="1"/>
            </p:cNvSpPr>
            <p:nvPr/>
          </p:nvSpPr>
          <p:spPr bwMode="auto">
            <a:xfrm>
              <a:off x="766"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财务系统</a:t>
              </a:r>
            </a:p>
          </p:txBody>
        </p:sp>
        <p:sp>
          <p:nvSpPr>
            <p:cNvPr id="6150" name="Text Box 40">
              <a:extLst>
                <a:ext uri="{FF2B5EF4-FFF2-40B4-BE49-F238E27FC236}">
                  <a16:creationId xmlns:a16="http://schemas.microsoft.com/office/drawing/2014/main" id="{5230423F-3353-462F-925D-ECF369102097}"/>
                </a:ext>
              </a:extLst>
            </p:cNvPr>
            <p:cNvSpPr txBox="1">
              <a:spLocks noChangeArrowheads="1"/>
            </p:cNvSpPr>
            <p:nvPr/>
          </p:nvSpPr>
          <p:spPr bwMode="auto">
            <a:xfrm>
              <a:off x="1537"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航空订票</a:t>
              </a:r>
            </a:p>
          </p:txBody>
        </p:sp>
        <p:sp>
          <p:nvSpPr>
            <p:cNvPr id="6151" name="Text Box 41">
              <a:extLst>
                <a:ext uri="{FF2B5EF4-FFF2-40B4-BE49-F238E27FC236}">
                  <a16:creationId xmlns:a16="http://schemas.microsoft.com/office/drawing/2014/main" id="{877B5F7D-6746-4713-AA0A-D8419B5EF59C}"/>
                </a:ext>
              </a:extLst>
            </p:cNvPr>
            <p:cNvSpPr txBox="1">
              <a:spLocks noChangeArrowheads="1"/>
            </p:cNvSpPr>
            <p:nvPr/>
          </p:nvSpPr>
          <p:spPr bwMode="auto">
            <a:xfrm>
              <a:off x="2371"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上网浏览</a:t>
              </a:r>
            </a:p>
          </p:txBody>
        </p:sp>
        <p:sp>
          <p:nvSpPr>
            <p:cNvPr id="6152" name="Text Box 42">
              <a:extLst>
                <a:ext uri="{FF2B5EF4-FFF2-40B4-BE49-F238E27FC236}">
                  <a16:creationId xmlns:a16="http://schemas.microsoft.com/office/drawing/2014/main" id="{349CA71D-6593-4C81-9F65-454BC62A40E6}"/>
                </a:ext>
              </a:extLst>
            </p:cNvPr>
            <p:cNvSpPr txBox="1">
              <a:spLocks noChangeArrowheads="1"/>
            </p:cNvSpPr>
            <p:nvPr/>
          </p:nvSpPr>
          <p:spPr bwMode="auto">
            <a:xfrm>
              <a:off x="3205"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电子商务</a:t>
              </a:r>
            </a:p>
          </p:txBody>
        </p:sp>
        <p:sp>
          <p:nvSpPr>
            <p:cNvPr id="6153" name="Text Box 43">
              <a:extLst>
                <a:ext uri="{FF2B5EF4-FFF2-40B4-BE49-F238E27FC236}">
                  <a16:creationId xmlns:a16="http://schemas.microsoft.com/office/drawing/2014/main" id="{C31710D7-44C4-4556-BA94-E7CB9256C4BE}"/>
                </a:ext>
              </a:extLst>
            </p:cNvPr>
            <p:cNvSpPr txBox="1">
              <a:spLocks noChangeArrowheads="1"/>
            </p:cNvSpPr>
            <p:nvPr/>
          </p:nvSpPr>
          <p:spPr bwMode="auto">
            <a:xfrm>
              <a:off x="4317"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科学计算</a:t>
              </a:r>
            </a:p>
          </p:txBody>
        </p:sp>
        <p:sp>
          <p:nvSpPr>
            <p:cNvPr id="6154" name="Rectangle 44">
              <a:extLst>
                <a:ext uri="{FF2B5EF4-FFF2-40B4-BE49-F238E27FC236}">
                  <a16:creationId xmlns:a16="http://schemas.microsoft.com/office/drawing/2014/main" id="{96DF7452-F1F6-4325-8953-53DC95A6E55D}"/>
                </a:ext>
              </a:extLst>
            </p:cNvPr>
            <p:cNvSpPr>
              <a:spLocks noChangeArrowheads="1"/>
            </p:cNvSpPr>
            <p:nvPr/>
          </p:nvSpPr>
          <p:spPr bwMode="auto">
            <a:xfrm>
              <a:off x="1044" y="2225"/>
              <a:ext cx="3475" cy="941"/>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5" name="Text Box 45">
              <a:extLst>
                <a:ext uri="{FF2B5EF4-FFF2-40B4-BE49-F238E27FC236}">
                  <a16:creationId xmlns:a16="http://schemas.microsoft.com/office/drawing/2014/main" id="{18DBD08C-8CC9-4C32-AD1E-0DDB80154DDA}"/>
                </a:ext>
              </a:extLst>
            </p:cNvPr>
            <p:cNvSpPr txBox="1">
              <a:spLocks noChangeArrowheads="1"/>
            </p:cNvSpPr>
            <p:nvPr/>
          </p:nvSpPr>
          <p:spPr bwMode="auto">
            <a:xfrm>
              <a:off x="2308" y="1949"/>
              <a:ext cx="1036"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3399"/>
                  </a:solidFill>
                  <a:latin typeface="华文新魏" panose="02010800040101010101" pitchFamily="2" charset="-122"/>
                  <a:ea typeface="华文新魏" panose="02010800040101010101" pitchFamily="2" charset="-122"/>
                </a:rPr>
                <a:t>(</a:t>
              </a:r>
              <a:r>
                <a:rPr lang="zh-CN" altLang="en-US" sz="1800" b="1">
                  <a:solidFill>
                    <a:srgbClr val="FF3399"/>
                  </a:solidFill>
                  <a:latin typeface="华文新魏" panose="02010800040101010101" pitchFamily="2" charset="-122"/>
                  <a:ea typeface="华文新魏" panose="02010800040101010101" pitchFamily="2" charset="-122"/>
                </a:rPr>
                <a:t>应用软件</a:t>
              </a:r>
              <a:r>
                <a:rPr lang="en-US" altLang="zh-CN" sz="1800" b="1">
                  <a:solidFill>
                    <a:srgbClr val="FF3399"/>
                  </a:solidFill>
                  <a:latin typeface="华文新魏" panose="02010800040101010101" pitchFamily="2" charset="-122"/>
                  <a:ea typeface="华文新魏" panose="02010800040101010101" pitchFamily="2" charset="-122"/>
                </a:rPr>
                <a:t>)</a:t>
              </a:r>
            </a:p>
          </p:txBody>
        </p:sp>
        <p:sp>
          <p:nvSpPr>
            <p:cNvPr id="6156" name="Text Box 46">
              <a:extLst>
                <a:ext uri="{FF2B5EF4-FFF2-40B4-BE49-F238E27FC236}">
                  <a16:creationId xmlns:a16="http://schemas.microsoft.com/office/drawing/2014/main" id="{F8B8BC55-4F4B-4D5A-976C-D283E5E6FE0D}"/>
                </a:ext>
              </a:extLst>
            </p:cNvPr>
            <p:cNvSpPr txBox="1">
              <a:spLocks noChangeArrowheads="1"/>
            </p:cNvSpPr>
            <p:nvPr/>
          </p:nvSpPr>
          <p:spPr bwMode="auto">
            <a:xfrm>
              <a:off x="1183"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编译程序</a:t>
              </a:r>
            </a:p>
          </p:txBody>
        </p:sp>
        <p:sp>
          <p:nvSpPr>
            <p:cNvPr id="6157" name="Text Box 47">
              <a:extLst>
                <a:ext uri="{FF2B5EF4-FFF2-40B4-BE49-F238E27FC236}">
                  <a16:creationId xmlns:a16="http://schemas.microsoft.com/office/drawing/2014/main" id="{7D391E9A-D3A1-4BFD-8F6D-865809C5A9FC}"/>
                </a:ext>
              </a:extLst>
            </p:cNvPr>
            <p:cNvSpPr txBox="1">
              <a:spLocks noChangeArrowheads="1"/>
            </p:cNvSpPr>
            <p:nvPr/>
          </p:nvSpPr>
          <p:spPr bwMode="auto">
            <a:xfrm>
              <a:off x="1878"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汇编程序</a:t>
              </a:r>
            </a:p>
          </p:txBody>
        </p:sp>
        <p:sp>
          <p:nvSpPr>
            <p:cNvPr id="6158" name="Text Box 48">
              <a:extLst>
                <a:ext uri="{FF2B5EF4-FFF2-40B4-BE49-F238E27FC236}">
                  <a16:creationId xmlns:a16="http://schemas.microsoft.com/office/drawing/2014/main" id="{B9616240-6AB1-4BAA-85CD-9538E681FB49}"/>
                </a:ext>
              </a:extLst>
            </p:cNvPr>
            <p:cNvSpPr txBox="1">
              <a:spLocks noChangeArrowheads="1"/>
            </p:cNvSpPr>
            <p:nvPr/>
          </p:nvSpPr>
          <p:spPr bwMode="auto">
            <a:xfrm>
              <a:off x="2712"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b="1">
                  <a:solidFill>
                    <a:srgbClr val="FF3399"/>
                  </a:solidFill>
                  <a:latin typeface="华文新魏" panose="02010800040101010101" pitchFamily="2" charset="-122"/>
                  <a:ea typeface="华文新魏" panose="02010800040101010101" pitchFamily="2" charset="-122"/>
                </a:rPr>
                <a:t>数据库</a:t>
              </a:r>
            </a:p>
            <a:p>
              <a:pPr eaLnBrk="1" hangingPunct="1"/>
              <a:endParaRPr lang="en-US" altLang="zh-CN" sz="1800" b="1">
                <a:solidFill>
                  <a:srgbClr val="FF3399"/>
                </a:solidFill>
                <a:latin typeface="华文新魏" panose="02010800040101010101" pitchFamily="2" charset="-122"/>
                <a:ea typeface="华文新魏" panose="02010800040101010101" pitchFamily="2" charset="-122"/>
              </a:endParaRPr>
            </a:p>
          </p:txBody>
        </p:sp>
        <p:sp>
          <p:nvSpPr>
            <p:cNvPr id="6159" name="Rectangle 49">
              <a:extLst>
                <a:ext uri="{FF2B5EF4-FFF2-40B4-BE49-F238E27FC236}">
                  <a16:creationId xmlns:a16="http://schemas.microsoft.com/office/drawing/2014/main" id="{9A02E55E-B20A-44C6-BB06-F77F9745EA77}"/>
                </a:ext>
              </a:extLst>
            </p:cNvPr>
            <p:cNvSpPr>
              <a:spLocks noChangeArrowheads="1"/>
            </p:cNvSpPr>
            <p:nvPr/>
          </p:nvSpPr>
          <p:spPr bwMode="auto">
            <a:xfrm>
              <a:off x="2017" y="2778"/>
              <a:ext cx="1529" cy="77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60" name="Text Box 50">
              <a:extLst>
                <a:ext uri="{FF2B5EF4-FFF2-40B4-BE49-F238E27FC236}">
                  <a16:creationId xmlns:a16="http://schemas.microsoft.com/office/drawing/2014/main" id="{9EF1FA66-2524-4A21-8538-9473CCE8B684}"/>
                </a:ext>
              </a:extLst>
            </p:cNvPr>
            <p:cNvSpPr txBox="1">
              <a:spLocks noChangeArrowheads="1"/>
            </p:cNvSpPr>
            <p:nvPr/>
          </p:nvSpPr>
          <p:spPr bwMode="auto">
            <a:xfrm>
              <a:off x="2295" y="2501"/>
              <a:ext cx="973"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3399"/>
                  </a:solidFill>
                  <a:latin typeface="华文新魏" panose="02010800040101010101" pitchFamily="2" charset="-122"/>
                  <a:ea typeface="华文新魏" panose="02010800040101010101" pitchFamily="2" charset="-122"/>
                </a:rPr>
                <a:t>(</a:t>
              </a:r>
              <a:r>
                <a:rPr lang="zh-CN" altLang="en-US" sz="1800" b="1">
                  <a:solidFill>
                    <a:srgbClr val="FF3399"/>
                  </a:solidFill>
                  <a:latin typeface="华文新魏" panose="02010800040101010101" pitchFamily="2" charset="-122"/>
                  <a:ea typeface="华文新魏" panose="02010800040101010101" pitchFamily="2" charset="-122"/>
                </a:rPr>
                <a:t>支撑软件</a:t>
              </a:r>
              <a:r>
                <a:rPr lang="en-US" altLang="zh-CN" sz="1800" b="1">
                  <a:solidFill>
                    <a:srgbClr val="FF3399"/>
                  </a:solidFill>
                  <a:latin typeface="华文新魏" panose="02010800040101010101" pitchFamily="2" charset="-122"/>
                  <a:ea typeface="华文新魏" panose="02010800040101010101" pitchFamily="2" charset="-122"/>
                </a:rPr>
                <a:t>)</a:t>
              </a:r>
            </a:p>
          </p:txBody>
        </p:sp>
        <p:sp>
          <p:nvSpPr>
            <p:cNvPr id="6161" name="Text Box 51">
              <a:extLst>
                <a:ext uri="{FF2B5EF4-FFF2-40B4-BE49-F238E27FC236}">
                  <a16:creationId xmlns:a16="http://schemas.microsoft.com/office/drawing/2014/main" id="{1BB7F7E9-7882-4387-AF74-54731F71A5E1}"/>
                </a:ext>
              </a:extLst>
            </p:cNvPr>
            <p:cNvSpPr txBox="1">
              <a:spLocks noChangeArrowheads="1"/>
            </p:cNvSpPr>
            <p:nvPr/>
          </p:nvSpPr>
          <p:spPr bwMode="auto">
            <a:xfrm>
              <a:off x="2156" y="2851"/>
              <a:ext cx="1251"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操作系统</a:t>
              </a:r>
            </a:p>
            <a:p>
              <a:pPr algn="ctr" eaLnBrk="1" hangingPunct="1"/>
              <a:r>
                <a:rPr lang="en-US" altLang="zh-CN" sz="1800" b="1">
                  <a:solidFill>
                    <a:srgbClr val="FF3399"/>
                  </a:solidFill>
                  <a:latin typeface="华文新魏" panose="02010800040101010101" pitchFamily="2" charset="-122"/>
                  <a:ea typeface="华文新魏" panose="02010800040101010101" pitchFamily="2" charset="-122"/>
                </a:rPr>
                <a:t>(</a:t>
              </a:r>
              <a:r>
                <a:rPr lang="zh-CN" altLang="en-US" sz="1800" b="1">
                  <a:solidFill>
                    <a:srgbClr val="FF3399"/>
                  </a:solidFill>
                  <a:latin typeface="华文新魏" panose="02010800040101010101" pitchFamily="2" charset="-122"/>
                  <a:ea typeface="华文新魏" panose="02010800040101010101" pitchFamily="2" charset="-122"/>
                </a:rPr>
                <a:t>系统软件</a:t>
              </a:r>
              <a:r>
                <a:rPr lang="en-US" altLang="zh-CN" sz="1800" b="1">
                  <a:solidFill>
                    <a:srgbClr val="FF3399"/>
                  </a:solidFill>
                  <a:latin typeface="华文新魏" panose="02010800040101010101" pitchFamily="2" charset="-122"/>
                  <a:ea typeface="华文新魏" panose="02010800040101010101" pitchFamily="2" charset="-122"/>
                </a:rPr>
                <a:t>)</a:t>
              </a:r>
            </a:p>
            <a:p>
              <a:pPr algn="ctr" eaLnBrk="1" hangingPunct="1"/>
              <a:endParaRPr lang="en-US" altLang="zh-CN" sz="1800" b="1">
                <a:solidFill>
                  <a:srgbClr val="FF3399"/>
                </a:solidFill>
                <a:latin typeface="华文新魏" panose="02010800040101010101" pitchFamily="2" charset="-122"/>
                <a:ea typeface="华文新魏" panose="02010800040101010101" pitchFamily="2" charset="-122"/>
              </a:endParaRPr>
            </a:p>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操作系统</a:t>
              </a:r>
            </a:p>
            <a:p>
              <a:pPr algn="ctr" eaLnBrk="1" hangingPunct="1"/>
              <a:r>
                <a:rPr lang="en-US" altLang="zh-CN" sz="1800" b="1">
                  <a:solidFill>
                    <a:srgbClr val="FF3399"/>
                  </a:solidFill>
                  <a:latin typeface="华文新魏" panose="02010800040101010101" pitchFamily="2" charset="-122"/>
                  <a:ea typeface="华文新魏" panose="02010800040101010101" pitchFamily="2" charset="-122"/>
                </a:rPr>
                <a:t>(</a:t>
              </a:r>
              <a:r>
                <a:rPr lang="zh-CN" altLang="en-US" sz="1800" b="1">
                  <a:solidFill>
                    <a:srgbClr val="FF3399"/>
                  </a:solidFill>
                  <a:latin typeface="华文新魏" panose="02010800040101010101" pitchFamily="2" charset="-122"/>
                  <a:ea typeface="华文新魏" panose="02010800040101010101" pitchFamily="2" charset="-122"/>
                </a:rPr>
                <a:t>系统软件</a:t>
              </a:r>
              <a:r>
                <a:rPr lang="en-US" altLang="zh-CN" sz="1800" b="1">
                  <a:solidFill>
                    <a:srgbClr val="FF3399"/>
                  </a:solidFill>
                  <a:latin typeface="华文新魏" panose="02010800040101010101" pitchFamily="2" charset="-122"/>
                  <a:ea typeface="华文新魏" panose="02010800040101010101" pitchFamily="2" charset="-122"/>
                </a:rPr>
                <a:t>)</a:t>
              </a:r>
            </a:p>
            <a:p>
              <a:pPr algn="ctr" eaLnBrk="1" hangingPunct="1"/>
              <a:endParaRPr lang="en-US" altLang="zh-CN" sz="1800" b="1">
                <a:solidFill>
                  <a:srgbClr val="FF3399"/>
                </a:solidFill>
                <a:latin typeface="华文新魏" panose="02010800040101010101" pitchFamily="2" charset="-122"/>
                <a:ea typeface="华文新魏" panose="02010800040101010101" pitchFamily="2" charset="-122"/>
              </a:endParaRPr>
            </a:p>
            <a:p>
              <a:pPr algn="ctr" eaLnBrk="1" hangingPunct="1"/>
              <a:endParaRPr lang="en-US" altLang="zh-CN" sz="1800" b="1">
                <a:solidFill>
                  <a:srgbClr val="FF3399"/>
                </a:solidFill>
                <a:latin typeface="华文新魏" panose="02010800040101010101" pitchFamily="2" charset="-122"/>
                <a:ea typeface="华文新魏" panose="02010800040101010101" pitchFamily="2" charset="-122"/>
              </a:endParaRPr>
            </a:p>
          </p:txBody>
        </p:sp>
        <p:sp>
          <p:nvSpPr>
            <p:cNvPr id="6162" name="Text Box 52">
              <a:extLst>
                <a:ext uri="{FF2B5EF4-FFF2-40B4-BE49-F238E27FC236}">
                  <a16:creationId xmlns:a16="http://schemas.microsoft.com/office/drawing/2014/main" id="{5D14A73B-C6C8-45B5-9E09-255B186BF0B8}"/>
                </a:ext>
              </a:extLst>
            </p:cNvPr>
            <p:cNvSpPr txBox="1">
              <a:spLocks noChangeArrowheads="1"/>
            </p:cNvSpPr>
            <p:nvPr/>
          </p:nvSpPr>
          <p:spPr bwMode="auto">
            <a:xfrm>
              <a:off x="2295" y="3330"/>
              <a:ext cx="973" cy="55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108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计算机硬件</a:t>
              </a:r>
            </a:p>
          </p:txBody>
        </p:sp>
        <p:sp>
          <p:nvSpPr>
            <p:cNvPr id="6163" name="Text Box 53">
              <a:extLst>
                <a:ext uri="{FF2B5EF4-FFF2-40B4-BE49-F238E27FC236}">
                  <a16:creationId xmlns:a16="http://schemas.microsoft.com/office/drawing/2014/main" id="{345BD97A-362C-4F2F-A872-A044CC62B1CE}"/>
                </a:ext>
              </a:extLst>
            </p:cNvPr>
            <p:cNvSpPr txBox="1">
              <a:spLocks noChangeArrowheads="1"/>
            </p:cNvSpPr>
            <p:nvPr/>
          </p:nvSpPr>
          <p:spPr bwMode="auto">
            <a:xfrm>
              <a:off x="3900" y="1081"/>
              <a:ext cx="41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3399"/>
                  </a:solidFill>
                  <a:ea typeface="华文新魏" panose="02010800040101010101" pitchFamily="2" charset="-122"/>
                </a:rPr>
                <a:t>…</a:t>
              </a:r>
              <a:endParaRPr lang="en-US" altLang="zh-CN" sz="1800" b="1">
                <a:solidFill>
                  <a:srgbClr val="FF3399"/>
                </a:solidFill>
                <a:latin typeface="华文新魏" panose="02010800040101010101" pitchFamily="2" charset="-122"/>
                <a:ea typeface="华文新魏" panose="02010800040101010101" pitchFamily="2" charset="-122"/>
              </a:endParaRPr>
            </a:p>
          </p:txBody>
        </p:sp>
        <p:sp>
          <p:nvSpPr>
            <p:cNvPr id="6164" name="Text Box 54">
              <a:extLst>
                <a:ext uri="{FF2B5EF4-FFF2-40B4-BE49-F238E27FC236}">
                  <a16:creationId xmlns:a16="http://schemas.microsoft.com/office/drawing/2014/main" id="{AEB53E59-0E62-4B35-AD01-E6C5C3F37DD1}"/>
                </a:ext>
              </a:extLst>
            </p:cNvPr>
            <p:cNvSpPr txBox="1">
              <a:spLocks noChangeArrowheads="1"/>
            </p:cNvSpPr>
            <p:nvPr/>
          </p:nvSpPr>
          <p:spPr bwMode="auto">
            <a:xfrm>
              <a:off x="3900" y="1676"/>
              <a:ext cx="41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3399"/>
                  </a:solidFill>
                  <a:ea typeface="华文新魏" panose="02010800040101010101" pitchFamily="2" charset="-122"/>
                </a:rPr>
                <a:t>…</a:t>
              </a:r>
              <a:endParaRPr lang="en-US" altLang="zh-CN" sz="1800" b="1">
                <a:solidFill>
                  <a:srgbClr val="FF3399"/>
                </a:solidFill>
                <a:latin typeface="华文新魏" panose="02010800040101010101" pitchFamily="2" charset="-122"/>
                <a:ea typeface="华文新魏" panose="02010800040101010101" pitchFamily="2" charset="-122"/>
              </a:endParaRPr>
            </a:p>
          </p:txBody>
        </p:sp>
        <p:sp>
          <p:nvSpPr>
            <p:cNvPr id="6165" name="Text Box 55">
              <a:extLst>
                <a:ext uri="{FF2B5EF4-FFF2-40B4-BE49-F238E27FC236}">
                  <a16:creationId xmlns:a16="http://schemas.microsoft.com/office/drawing/2014/main" id="{857D9243-B8A1-4ACF-864E-6BD00D0A9825}"/>
                </a:ext>
              </a:extLst>
            </p:cNvPr>
            <p:cNvSpPr txBox="1">
              <a:spLocks noChangeArrowheads="1"/>
            </p:cNvSpPr>
            <p:nvPr/>
          </p:nvSpPr>
          <p:spPr bwMode="auto">
            <a:xfrm>
              <a:off x="3344" y="2225"/>
              <a:ext cx="49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b="1">
                  <a:solidFill>
                    <a:srgbClr val="FF3399"/>
                  </a:solidFill>
                  <a:ea typeface="华文新魏" panose="02010800040101010101" pitchFamily="2" charset="-122"/>
                </a:rPr>
                <a:t>…</a:t>
              </a:r>
              <a:endParaRPr lang="en-US" altLang="zh-CN" sz="1800" b="1">
                <a:solidFill>
                  <a:srgbClr val="FF3399"/>
                </a:solidFill>
                <a:latin typeface="华文新魏" panose="02010800040101010101" pitchFamily="2" charset="-122"/>
                <a:ea typeface="华文新魏" panose="02010800040101010101" pitchFamily="2" charset="-122"/>
              </a:endParaRPr>
            </a:p>
          </p:txBody>
        </p:sp>
        <p:sp>
          <p:nvSpPr>
            <p:cNvPr id="6166" name="Line 56">
              <a:extLst>
                <a:ext uri="{FF2B5EF4-FFF2-40B4-BE49-F238E27FC236}">
                  <a16:creationId xmlns:a16="http://schemas.microsoft.com/office/drawing/2014/main" id="{725715F0-81EC-4C1C-9E04-8DB7D3349F51}"/>
                </a:ext>
              </a:extLst>
            </p:cNvPr>
            <p:cNvSpPr>
              <a:spLocks noChangeShapeType="1"/>
            </p:cNvSpPr>
            <p:nvPr/>
          </p:nvSpPr>
          <p:spPr bwMode="auto">
            <a:xfrm>
              <a:off x="1120"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6167" name="Line 57">
              <a:extLst>
                <a:ext uri="{FF2B5EF4-FFF2-40B4-BE49-F238E27FC236}">
                  <a16:creationId xmlns:a16="http://schemas.microsoft.com/office/drawing/2014/main" id="{5D37B6BB-568D-4808-96F5-DABA068C3EDF}"/>
                </a:ext>
              </a:extLst>
            </p:cNvPr>
            <p:cNvSpPr>
              <a:spLocks noChangeShapeType="1"/>
            </p:cNvSpPr>
            <p:nvPr/>
          </p:nvSpPr>
          <p:spPr bwMode="auto">
            <a:xfrm>
              <a:off x="1954"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6168" name="Line 58">
              <a:extLst>
                <a:ext uri="{FF2B5EF4-FFF2-40B4-BE49-F238E27FC236}">
                  <a16:creationId xmlns:a16="http://schemas.microsoft.com/office/drawing/2014/main" id="{E1C07E42-EB90-494D-BFC6-54AEA67E0EFE}"/>
                </a:ext>
              </a:extLst>
            </p:cNvPr>
            <p:cNvSpPr>
              <a:spLocks noChangeShapeType="1"/>
            </p:cNvSpPr>
            <p:nvPr/>
          </p:nvSpPr>
          <p:spPr bwMode="auto">
            <a:xfrm>
              <a:off x="2788"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6169" name="Line 59">
              <a:extLst>
                <a:ext uri="{FF2B5EF4-FFF2-40B4-BE49-F238E27FC236}">
                  <a16:creationId xmlns:a16="http://schemas.microsoft.com/office/drawing/2014/main" id="{44122350-23CD-43F7-BBDC-2D785C86EF32}"/>
                </a:ext>
              </a:extLst>
            </p:cNvPr>
            <p:cNvSpPr>
              <a:spLocks noChangeShapeType="1"/>
            </p:cNvSpPr>
            <p:nvPr/>
          </p:nvSpPr>
          <p:spPr bwMode="auto">
            <a:xfrm>
              <a:off x="3483" y="1396"/>
              <a:ext cx="0" cy="33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6170" name="Line 60">
              <a:extLst>
                <a:ext uri="{FF2B5EF4-FFF2-40B4-BE49-F238E27FC236}">
                  <a16:creationId xmlns:a16="http://schemas.microsoft.com/office/drawing/2014/main" id="{C531A07C-0C3E-4835-9001-A8F1ADE333FE}"/>
                </a:ext>
              </a:extLst>
            </p:cNvPr>
            <p:cNvSpPr>
              <a:spLocks noChangeShapeType="1"/>
            </p:cNvSpPr>
            <p:nvPr/>
          </p:nvSpPr>
          <p:spPr bwMode="auto">
            <a:xfrm>
              <a:off x="4595"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6171" name="Text Box 61">
              <a:extLst>
                <a:ext uri="{FF2B5EF4-FFF2-40B4-BE49-F238E27FC236}">
                  <a16:creationId xmlns:a16="http://schemas.microsoft.com/office/drawing/2014/main" id="{216D2648-3FEA-4E32-932F-D9B464D99CEB}"/>
                </a:ext>
              </a:extLst>
            </p:cNvPr>
            <p:cNvSpPr txBox="1">
              <a:spLocks noChangeArrowheads="1"/>
            </p:cNvSpPr>
            <p:nvPr/>
          </p:nvSpPr>
          <p:spPr bwMode="auto">
            <a:xfrm>
              <a:off x="431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99"/>
                  </a:solidFill>
                  <a:latin typeface="华文新魏" panose="02010800040101010101" pitchFamily="2" charset="-122"/>
                  <a:ea typeface="华文新魏" panose="02010800040101010101" pitchFamily="2" charset="-122"/>
                </a:rPr>
                <a:t>用户</a:t>
              </a:r>
              <a:r>
                <a:rPr lang="en-US" altLang="zh-CN" sz="1800" b="1">
                  <a:solidFill>
                    <a:srgbClr val="FF3399"/>
                  </a:solidFill>
                  <a:latin typeface="华文新魏" panose="02010800040101010101" pitchFamily="2" charset="-122"/>
                  <a:ea typeface="华文新魏" panose="02010800040101010101" pitchFamily="2" charset="-122"/>
                </a:rPr>
                <a:t>n</a:t>
              </a:r>
            </a:p>
          </p:txBody>
        </p:sp>
        <p:sp>
          <p:nvSpPr>
            <p:cNvPr id="6172" name="Text Box 62">
              <a:extLst>
                <a:ext uri="{FF2B5EF4-FFF2-40B4-BE49-F238E27FC236}">
                  <a16:creationId xmlns:a16="http://schemas.microsoft.com/office/drawing/2014/main" id="{1DB7C8F7-09F9-4180-AAE3-408F6CECD318}"/>
                </a:ext>
              </a:extLst>
            </p:cNvPr>
            <p:cNvSpPr txBox="1">
              <a:spLocks noChangeArrowheads="1"/>
            </p:cNvSpPr>
            <p:nvPr/>
          </p:nvSpPr>
          <p:spPr bwMode="auto">
            <a:xfrm>
              <a:off x="3205"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99"/>
                  </a:solidFill>
                  <a:latin typeface="华文新魏" panose="02010800040101010101" pitchFamily="2" charset="-122"/>
                  <a:ea typeface="华文新魏" panose="02010800040101010101" pitchFamily="2" charset="-122"/>
                </a:rPr>
                <a:t>用户</a:t>
              </a:r>
              <a:r>
                <a:rPr lang="en-US" altLang="zh-CN" sz="1800" b="1">
                  <a:solidFill>
                    <a:srgbClr val="FF3399"/>
                  </a:solidFill>
                  <a:latin typeface="华文新魏" panose="02010800040101010101" pitchFamily="2" charset="-122"/>
                  <a:ea typeface="华文新魏" panose="02010800040101010101" pitchFamily="2" charset="-122"/>
                </a:rPr>
                <a:t>4</a:t>
              </a:r>
            </a:p>
          </p:txBody>
        </p:sp>
        <p:sp>
          <p:nvSpPr>
            <p:cNvPr id="6173" name="Text Box 63">
              <a:extLst>
                <a:ext uri="{FF2B5EF4-FFF2-40B4-BE49-F238E27FC236}">
                  <a16:creationId xmlns:a16="http://schemas.microsoft.com/office/drawing/2014/main" id="{6EF5AD7A-11E5-4803-B0DA-1906E8029548}"/>
                </a:ext>
              </a:extLst>
            </p:cNvPr>
            <p:cNvSpPr txBox="1">
              <a:spLocks noChangeArrowheads="1"/>
            </p:cNvSpPr>
            <p:nvPr/>
          </p:nvSpPr>
          <p:spPr bwMode="auto">
            <a:xfrm>
              <a:off x="2371"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99"/>
                  </a:solidFill>
                  <a:latin typeface="华文新魏" panose="02010800040101010101" pitchFamily="2" charset="-122"/>
                  <a:ea typeface="华文新魏" panose="02010800040101010101" pitchFamily="2" charset="-122"/>
                </a:rPr>
                <a:t>用户</a:t>
              </a:r>
              <a:r>
                <a:rPr lang="en-US" altLang="zh-CN" sz="1800" b="1">
                  <a:solidFill>
                    <a:srgbClr val="FF3399"/>
                  </a:solidFill>
                  <a:latin typeface="华文新魏" panose="02010800040101010101" pitchFamily="2" charset="-122"/>
                  <a:ea typeface="华文新魏" panose="02010800040101010101" pitchFamily="2" charset="-122"/>
                </a:rPr>
                <a:t>3</a:t>
              </a:r>
            </a:p>
          </p:txBody>
        </p:sp>
        <p:sp>
          <p:nvSpPr>
            <p:cNvPr id="6174" name="Text Box 64">
              <a:extLst>
                <a:ext uri="{FF2B5EF4-FFF2-40B4-BE49-F238E27FC236}">
                  <a16:creationId xmlns:a16="http://schemas.microsoft.com/office/drawing/2014/main" id="{E5D71515-1700-49DD-951A-6281E5B6DCD1}"/>
                </a:ext>
              </a:extLst>
            </p:cNvPr>
            <p:cNvSpPr txBox="1">
              <a:spLocks noChangeArrowheads="1"/>
            </p:cNvSpPr>
            <p:nvPr/>
          </p:nvSpPr>
          <p:spPr bwMode="auto">
            <a:xfrm>
              <a:off x="153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99"/>
                  </a:solidFill>
                  <a:latin typeface="华文新魏" panose="02010800040101010101" pitchFamily="2" charset="-122"/>
                  <a:ea typeface="华文新魏" panose="02010800040101010101" pitchFamily="2" charset="-122"/>
                </a:rPr>
                <a:t>用户</a:t>
              </a:r>
              <a:r>
                <a:rPr lang="en-US" altLang="zh-CN" sz="1800" b="1">
                  <a:solidFill>
                    <a:srgbClr val="FF3399"/>
                  </a:solidFill>
                  <a:latin typeface="华文新魏" panose="02010800040101010101" pitchFamily="2" charset="-122"/>
                  <a:ea typeface="华文新魏" panose="02010800040101010101" pitchFamily="2" charset="-122"/>
                </a:rPr>
                <a:t>2</a:t>
              </a:r>
            </a:p>
          </p:txBody>
        </p:sp>
        <p:sp>
          <p:nvSpPr>
            <p:cNvPr id="6175" name="Text Box 65">
              <a:extLst>
                <a:ext uri="{FF2B5EF4-FFF2-40B4-BE49-F238E27FC236}">
                  <a16:creationId xmlns:a16="http://schemas.microsoft.com/office/drawing/2014/main" id="{F81058DB-40A4-439D-A07B-70B37416A285}"/>
                </a:ext>
              </a:extLst>
            </p:cNvPr>
            <p:cNvSpPr txBox="1">
              <a:spLocks noChangeArrowheads="1"/>
            </p:cNvSpPr>
            <p:nvPr/>
          </p:nvSpPr>
          <p:spPr bwMode="auto">
            <a:xfrm>
              <a:off x="703"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3399"/>
                  </a:solidFill>
                  <a:latin typeface="华文新魏" panose="02010800040101010101" pitchFamily="2" charset="-122"/>
                  <a:ea typeface="华文新魏" panose="02010800040101010101" pitchFamily="2" charset="-122"/>
                </a:rPr>
                <a:t>用户</a:t>
              </a:r>
              <a:r>
                <a:rPr lang="en-US" altLang="zh-CN" sz="1800" b="1">
                  <a:solidFill>
                    <a:srgbClr val="FF3399"/>
                  </a:solidFill>
                  <a:latin typeface="华文新魏" panose="02010800040101010101" pitchFamily="2" charset="-122"/>
                  <a:ea typeface="华文新魏" panose="02010800040101010101" pitchFamily="2" charset="-122"/>
                </a:rPr>
                <a:t>1</a:t>
              </a:r>
            </a:p>
          </p:txBody>
        </p:sp>
        <p:sp>
          <p:nvSpPr>
            <p:cNvPr id="6176" name="Text Box 66">
              <a:extLst>
                <a:ext uri="{FF2B5EF4-FFF2-40B4-BE49-F238E27FC236}">
                  <a16:creationId xmlns:a16="http://schemas.microsoft.com/office/drawing/2014/main" id="{91F5743F-896D-4C13-9F6F-D880A4F91605}"/>
                </a:ext>
              </a:extLst>
            </p:cNvPr>
            <p:cNvSpPr txBox="1">
              <a:spLocks noChangeArrowheads="1"/>
            </p:cNvSpPr>
            <p:nvPr/>
          </p:nvSpPr>
          <p:spPr bwMode="auto">
            <a:xfrm>
              <a:off x="3761"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3399"/>
                  </a:solidFill>
                  <a:latin typeface="华文新魏" panose="02010800040101010101" pitchFamily="2" charset="-122"/>
                  <a:ea typeface="华文新魏" panose="02010800040101010101" pitchFamily="2" charset="-122"/>
                </a:rPr>
                <a:t>实用程序</a:t>
              </a:r>
            </a:p>
            <a:p>
              <a:pPr eaLnBrk="1" hangingPunct="1"/>
              <a:endParaRPr lang="en-US" altLang="zh-CN" sz="1800" b="1">
                <a:solidFill>
                  <a:srgbClr val="FF3399"/>
                </a:solidFill>
                <a:latin typeface="华文新魏" panose="02010800040101010101" pitchFamily="2" charset="-122"/>
                <a:ea typeface="华文新魏" panose="02010800040101010101" pitchFamily="2" charset="-122"/>
              </a:endParaRPr>
            </a:p>
          </p:txBody>
        </p:sp>
      </p:grpSp>
    </p:spTree>
  </p:cSld>
  <p:clrMapOvr>
    <a:overrideClrMapping bg1="lt1" tx1="dk1" bg2="lt2" tx2="dk2" accent1="accent1" accent2="accent2" accent3="accent3" accent4="accent4" accent5="accent5" accent6="accent6" hlink="hlink" folHlink="folHlink"/>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1BB9BD-0F60-4209-8C1B-F0988C86F714}"/>
              </a:ext>
            </a:extLst>
          </p:cNvPr>
          <p:cNvSpPr>
            <a:spLocks noGrp="1" noChangeArrowheads="1"/>
          </p:cNvSpPr>
          <p:nvPr>
            <p:ph type="title"/>
          </p:nvPr>
        </p:nvSpPr>
        <p:spPr>
          <a:xfrm>
            <a:off x="838200" y="609600"/>
            <a:ext cx="7772400" cy="1143000"/>
          </a:xfrm>
        </p:spPr>
        <p:txBody>
          <a:bodyPr/>
          <a:lstStyle/>
          <a:p>
            <a:pPr eaLnBrk="1" hangingPunct="1"/>
            <a:r>
              <a:rPr kumimoji="0" lang="zh-CN" altLang="en-US" sz="4800">
                <a:latin typeface="华文新魏" panose="02010800040101010101" pitchFamily="2" charset="-122"/>
                <a:ea typeface="华文新魏" panose="02010800040101010101" pitchFamily="2" charset="-122"/>
              </a:rPr>
              <a:t>计算机系统的层次结构</a:t>
            </a:r>
            <a:r>
              <a:rPr kumimoji="0" lang="en-US" altLang="zh-CN" sz="4800">
                <a:latin typeface="华文新魏" panose="02010800040101010101" pitchFamily="2" charset="-122"/>
                <a:ea typeface="华文新魏" panose="02010800040101010101" pitchFamily="2" charset="-122"/>
              </a:rPr>
              <a:t>(2)</a:t>
            </a:r>
            <a:br>
              <a:rPr kumimoji="0" lang="en-US" altLang="zh-CN" sz="4800">
                <a:solidFill>
                  <a:srgbClr val="FFFFFF"/>
                </a:solidFill>
                <a:latin typeface="华文新魏" panose="02010800040101010101" pitchFamily="2" charset="-122"/>
                <a:ea typeface="华文新魏" panose="02010800040101010101" pitchFamily="2" charset="-122"/>
              </a:rPr>
            </a:br>
            <a:endParaRPr lang="en-US" altLang="zh-CN" sz="4800" i="1">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DCE2E0B6-6958-4CA8-9477-C096B174BFED}"/>
              </a:ext>
            </a:extLst>
          </p:cNvPr>
          <p:cNvSpPr>
            <a:spLocks noGrp="1" noChangeArrowheads="1"/>
          </p:cNvSpPr>
          <p:nvPr>
            <p:ph type="body" idx="1"/>
          </p:nvPr>
        </p:nvSpPr>
        <p:spPr>
          <a:xfrm>
            <a:off x="2438400" y="1371600"/>
            <a:ext cx="6248400" cy="4191000"/>
          </a:xfrm>
        </p:spPr>
        <p:txBody>
          <a:bodyPr/>
          <a:lstStyle/>
          <a:p>
            <a:pPr eaLnBrk="1" hangingPunct="1"/>
            <a:r>
              <a:rPr lang="en-US" altLang="zh-CN" sz="4000" b="1"/>
              <a:t> </a:t>
            </a:r>
            <a:r>
              <a:rPr lang="zh-CN" altLang="en-US" sz="4000">
                <a:latin typeface="华文新魏" panose="02010800040101010101" pitchFamily="2" charset="-122"/>
                <a:ea typeface="华文新魏" panose="02010800040101010101" pitchFamily="2" charset="-122"/>
              </a:rPr>
              <a:t>硬件层 </a:t>
            </a:r>
          </a:p>
          <a:p>
            <a:pPr eaLnBrk="1" hangingPunct="1"/>
            <a:r>
              <a:rPr lang="zh-CN" altLang="en-US" sz="4000">
                <a:latin typeface="华文新魏" panose="02010800040101010101" pitchFamily="2" charset="-122"/>
                <a:ea typeface="华文新魏" panose="02010800040101010101" pitchFamily="2" charset="-122"/>
              </a:rPr>
              <a:t> 操作系统层 </a:t>
            </a:r>
          </a:p>
          <a:p>
            <a:pPr eaLnBrk="1" hangingPunct="1"/>
            <a:r>
              <a:rPr lang="zh-CN" altLang="en-US" sz="4000">
                <a:latin typeface="华文新魏" panose="02010800040101010101" pitchFamily="2" charset="-122"/>
                <a:ea typeface="华文新魏" panose="02010800040101010101" pitchFamily="2" charset="-122"/>
              </a:rPr>
              <a:t> 系统程序层</a:t>
            </a:r>
          </a:p>
          <a:p>
            <a:pPr eaLnBrk="1" hangingPunct="1"/>
            <a:r>
              <a:rPr lang="zh-CN" altLang="en-US" sz="4000">
                <a:latin typeface="华文新魏" panose="02010800040101010101" pitchFamily="2" charset="-122"/>
                <a:ea typeface="华文新魏" panose="02010800040101010101" pitchFamily="2" charset="-122"/>
              </a:rPr>
              <a:t> 应用层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32EBC0A-A631-4822-883C-A06F072B471D}"/>
              </a:ext>
            </a:extLst>
          </p:cNvPr>
          <p:cNvSpPr>
            <a:spLocks noGrp="1" noChangeArrowheads="1"/>
          </p:cNvSpPr>
          <p:nvPr>
            <p:ph type="title"/>
          </p:nvPr>
        </p:nvSpPr>
        <p:spPr>
          <a:xfrm>
            <a:off x="381000" y="228600"/>
            <a:ext cx="7772400" cy="1143000"/>
          </a:xfrm>
        </p:spPr>
        <p:txBody>
          <a:bodyPr/>
          <a:lstStyle/>
          <a:p>
            <a:pPr eaLnBrk="1" hangingPunct="1"/>
            <a:r>
              <a:rPr lang="zh-CN" altLang="en-US" sz="4800">
                <a:ea typeface="华文新魏" panose="02010800040101010101" pitchFamily="2" charset="-122"/>
              </a:rPr>
              <a:t>操作系统的主要目标</a:t>
            </a:r>
          </a:p>
        </p:txBody>
      </p:sp>
      <p:sp>
        <p:nvSpPr>
          <p:cNvPr id="8195" name="Rectangle 3">
            <a:extLst>
              <a:ext uri="{FF2B5EF4-FFF2-40B4-BE49-F238E27FC236}">
                <a16:creationId xmlns:a16="http://schemas.microsoft.com/office/drawing/2014/main" id="{65D7A1B6-4F70-4322-A006-D7CBE6974211}"/>
              </a:ext>
            </a:extLst>
          </p:cNvPr>
          <p:cNvSpPr>
            <a:spLocks noGrp="1" noChangeArrowheads="1"/>
          </p:cNvSpPr>
          <p:nvPr>
            <p:ph type="body" idx="1"/>
          </p:nvPr>
        </p:nvSpPr>
        <p:spPr>
          <a:xfrm>
            <a:off x="2286000" y="1371600"/>
            <a:ext cx="6172200" cy="4724400"/>
          </a:xfrm>
        </p:spPr>
        <p:txBody>
          <a:bodyPr/>
          <a:lstStyle/>
          <a:p>
            <a:pPr eaLnBrk="1" hangingPunct="1">
              <a:buClr>
                <a:schemeClr val="tx1"/>
              </a:buClr>
            </a:pPr>
            <a:r>
              <a:rPr lang="zh-CN" altLang="en-US" sz="4000">
                <a:latin typeface="华文新魏" panose="02010800040101010101" pitchFamily="2" charset="-122"/>
                <a:ea typeface="华文新魏" panose="02010800040101010101" pitchFamily="2" charset="-122"/>
              </a:rPr>
              <a:t>方便用户使用  </a:t>
            </a:r>
          </a:p>
          <a:p>
            <a:pPr eaLnBrk="1" hangingPunct="1">
              <a:buClr>
                <a:schemeClr val="tx1"/>
              </a:buClr>
            </a:pPr>
            <a:r>
              <a:rPr lang="zh-CN" altLang="en-US" sz="4000">
                <a:latin typeface="华文新魏" panose="02010800040101010101" pitchFamily="2" charset="-122"/>
                <a:ea typeface="华文新魏" panose="02010800040101010101" pitchFamily="2" charset="-122"/>
              </a:rPr>
              <a:t>扩大机器功能  </a:t>
            </a:r>
          </a:p>
          <a:p>
            <a:pPr eaLnBrk="1" hangingPunct="1">
              <a:buClr>
                <a:schemeClr val="tx1"/>
              </a:buClr>
            </a:pPr>
            <a:r>
              <a:rPr lang="zh-CN" altLang="en-US" sz="4000">
                <a:latin typeface="华文新魏" panose="02010800040101010101" pitchFamily="2" charset="-122"/>
                <a:ea typeface="华文新魏" panose="02010800040101010101" pitchFamily="2" charset="-122"/>
              </a:rPr>
              <a:t>管理系统资源</a:t>
            </a:r>
          </a:p>
          <a:p>
            <a:pPr eaLnBrk="1" hangingPunct="1">
              <a:buClr>
                <a:schemeClr val="tx1"/>
              </a:buClr>
            </a:pPr>
            <a:r>
              <a:rPr lang="zh-CN" altLang="en-US" sz="4000">
                <a:latin typeface="华文新魏" panose="02010800040101010101" pitchFamily="2" charset="-122"/>
                <a:ea typeface="华文新魏" panose="02010800040101010101" pitchFamily="2" charset="-122"/>
              </a:rPr>
              <a:t>提高系统效率</a:t>
            </a:r>
          </a:p>
          <a:p>
            <a:pPr eaLnBrk="1" hangingPunct="1">
              <a:buClr>
                <a:schemeClr val="tx1"/>
              </a:buClr>
            </a:pPr>
            <a:r>
              <a:rPr lang="zh-CN" altLang="en-US" sz="4000">
                <a:latin typeface="华文新魏" panose="02010800040101010101" pitchFamily="2" charset="-122"/>
                <a:ea typeface="华文新魏" panose="02010800040101010101" pitchFamily="2" charset="-122"/>
              </a:rPr>
              <a:t>构筑开放环境</a:t>
            </a:r>
            <a:r>
              <a:rPr lang="zh-CN" altLang="en-US" sz="4000"/>
              <a:t> </a:t>
            </a:r>
          </a:p>
          <a:p>
            <a:pPr eaLnBrk="1" hangingPunct="1">
              <a:buClr>
                <a:schemeClr val="tx1"/>
              </a:buClr>
            </a:pPr>
            <a:endParaRPr lang="en-US" altLang="zh-CN" sz="400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07625FC-D23D-4479-9CFC-626E7D6036A9}"/>
              </a:ext>
            </a:extLst>
          </p:cNvPr>
          <p:cNvSpPr>
            <a:spLocks noGrp="1" noChangeArrowheads="1"/>
          </p:cNvSpPr>
          <p:nvPr>
            <p:ph type="title"/>
          </p:nvPr>
        </p:nvSpPr>
        <p:spPr>
          <a:xfrm>
            <a:off x="685800" y="404813"/>
            <a:ext cx="7772400" cy="1143000"/>
          </a:xfrm>
        </p:spPr>
        <p:txBody>
          <a:bodyPr/>
          <a:lstStyle/>
          <a:p>
            <a:pPr eaLnBrk="1" hangingPunct="1"/>
            <a:r>
              <a:rPr lang="zh-CN" altLang="en-US">
                <a:ea typeface="华文新魏" panose="02010800040101010101" pitchFamily="2" charset="-122"/>
              </a:rPr>
              <a:t>操作系统与支撑软件及应用软件的区别</a:t>
            </a:r>
            <a:r>
              <a:rPr lang="zh-CN" altLang="en-US" sz="4000"/>
              <a:t> </a:t>
            </a:r>
          </a:p>
        </p:txBody>
      </p:sp>
      <p:sp>
        <p:nvSpPr>
          <p:cNvPr id="9219" name="Rectangle 3">
            <a:extLst>
              <a:ext uri="{FF2B5EF4-FFF2-40B4-BE49-F238E27FC236}">
                <a16:creationId xmlns:a16="http://schemas.microsoft.com/office/drawing/2014/main" id="{E6D00623-F0BB-47FD-A4F3-1B38B352729A}"/>
              </a:ext>
            </a:extLst>
          </p:cNvPr>
          <p:cNvSpPr>
            <a:spLocks noGrp="1" noChangeArrowheads="1"/>
          </p:cNvSpPr>
          <p:nvPr>
            <p:ph type="body" idx="1"/>
          </p:nvPr>
        </p:nvSpPr>
        <p:spPr>
          <a:xfrm>
            <a:off x="685800" y="1628775"/>
            <a:ext cx="7772400" cy="4897438"/>
          </a:xfrm>
        </p:spPr>
        <p:txBody>
          <a:bodyPr/>
          <a:lstStyle/>
          <a:p>
            <a:pPr eaLnBrk="1" hangingPunct="1"/>
            <a:r>
              <a:rPr lang="zh-CN" altLang="en-US" sz="3600">
                <a:ea typeface="华文新魏" panose="02010800040101010101" pitchFamily="2" charset="-122"/>
              </a:rPr>
              <a:t>程序意图不同；</a:t>
            </a:r>
          </a:p>
          <a:p>
            <a:pPr eaLnBrk="1" hangingPunct="1"/>
            <a:r>
              <a:rPr lang="zh-CN" altLang="en-US" sz="3600">
                <a:ea typeface="华文新魏" panose="02010800040101010101" pitchFamily="2" charset="-122"/>
              </a:rPr>
              <a:t>操作系统是软件系统的核心，是各种软件的基础运行平台；</a:t>
            </a:r>
          </a:p>
          <a:p>
            <a:pPr eaLnBrk="1" hangingPunct="1"/>
            <a:r>
              <a:rPr lang="zh-CN" altLang="en-US" sz="3600">
                <a:ea typeface="华文新魏" panose="02010800040101010101" pitchFamily="2" charset="-122"/>
              </a:rPr>
              <a:t>通用操作系统提供共性功能支持，与硬件相关但和应用领域无关；</a:t>
            </a:r>
          </a:p>
          <a:p>
            <a:pPr eaLnBrk="1" hangingPunct="1"/>
            <a:r>
              <a:rPr lang="zh-CN" altLang="en-US" sz="3600">
                <a:ea typeface="华文新魏" panose="02010800040101010101" pitchFamily="2" charset="-122"/>
              </a:rPr>
              <a:t>支撑软件及应用软件不能直接而只能通过操作系统来使用计算机系统的物理资源。</a:t>
            </a:r>
          </a:p>
          <a:p>
            <a:pPr eaLnBrk="1" hangingPunct="1"/>
            <a:endParaRPr lang="zh-CN" altLang="en-US" sz="3600">
              <a:ea typeface="华文新魏" panose="02010800040101010101" pitchFamily="2" charset="-122"/>
            </a:endParaRPr>
          </a:p>
          <a:p>
            <a:pPr eaLnBrk="1" hangingPunct="1"/>
            <a:endParaRPr lang="zh-CN" altLang="en-US">
              <a:ea typeface="华文新魏" panose="02010800040101010101" pitchFamily="2" charset="-122"/>
            </a:endParaRPr>
          </a:p>
          <a:p>
            <a:pPr eaLnBrk="1" hangingPunct="1"/>
            <a:endParaRPr lang="en-US" altLang="zh-CN">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B804243-34B7-4255-8A48-EEA41B7D117D}"/>
              </a:ext>
            </a:extLst>
          </p:cNvPr>
          <p:cNvSpPr>
            <a:spLocks noGrp="1" noChangeArrowheads="1"/>
          </p:cNvSpPr>
          <p:nvPr>
            <p:ph type="title"/>
          </p:nvPr>
        </p:nvSpPr>
        <p:spPr>
          <a:xfrm>
            <a:off x="611188" y="188913"/>
            <a:ext cx="8278812" cy="1143000"/>
          </a:xfrm>
        </p:spPr>
        <p:txBody>
          <a:bodyPr/>
          <a:lstStyle/>
          <a:p>
            <a:pPr eaLnBrk="1" hangingPunct="1"/>
            <a:r>
              <a:rPr lang="en-US" altLang="zh-CN" sz="4800">
                <a:latin typeface="华文新魏" panose="02010800040101010101" pitchFamily="2" charset="-122"/>
                <a:ea typeface="华文新魏" panose="02010800040101010101" pitchFamily="2" charset="-122"/>
              </a:rPr>
              <a:t>1.1.2 </a:t>
            </a:r>
            <a:r>
              <a:rPr lang="zh-CN" altLang="en-US" sz="4800">
                <a:latin typeface="华文新魏" panose="02010800040101010101" pitchFamily="2" charset="-122"/>
                <a:ea typeface="华文新魏" panose="02010800040101010101" pitchFamily="2" charset="-122"/>
              </a:rPr>
              <a:t>操作系统的资源管理技术</a:t>
            </a:r>
          </a:p>
        </p:txBody>
      </p:sp>
      <p:grpSp>
        <p:nvGrpSpPr>
          <p:cNvPr id="10243" name="Group 13">
            <a:extLst>
              <a:ext uri="{FF2B5EF4-FFF2-40B4-BE49-F238E27FC236}">
                <a16:creationId xmlns:a16="http://schemas.microsoft.com/office/drawing/2014/main" id="{D2B93371-7B59-4FD8-A9DB-961A4F3FEE83}"/>
              </a:ext>
            </a:extLst>
          </p:cNvPr>
          <p:cNvGrpSpPr>
            <a:grpSpLocks/>
          </p:cNvGrpSpPr>
          <p:nvPr/>
        </p:nvGrpSpPr>
        <p:grpSpPr bwMode="auto">
          <a:xfrm>
            <a:off x="971550" y="1409700"/>
            <a:ext cx="6116638" cy="4213225"/>
            <a:chOff x="839" y="1183"/>
            <a:chExt cx="3123" cy="1850"/>
          </a:xfrm>
        </p:grpSpPr>
        <p:grpSp>
          <p:nvGrpSpPr>
            <p:cNvPr id="10244" name="Group 8">
              <a:extLst>
                <a:ext uri="{FF2B5EF4-FFF2-40B4-BE49-F238E27FC236}">
                  <a16:creationId xmlns:a16="http://schemas.microsoft.com/office/drawing/2014/main" id="{B633E706-F8EA-4F63-8BB2-E8E65935706D}"/>
                </a:ext>
              </a:extLst>
            </p:cNvPr>
            <p:cNvGrpSpPr>
              <a:grpSpLocks/>
            </p:cNvGrpSpPr>
            <p:nvPr/>
          </p:nvGrpSpPr>
          <p:grpSpPr bwMode="auto">
            <a:xfrm>
              <a:off x="2563" y="1183"/>
              <a:ext cx="1399" cy="1850"/>
              <a:chOff x="2563" y="1364"/>
              <a:chExt cx="1399" cy="1850"/>
            </a:xfrm>
          </p:grpSpPr>
          <p:sp>
            <p:nvSpPr>
              <p:cNvPr id="10247" name="AutoShape 4">
                <a:extLst>
                  <a:ext uri="{FF2B5EF4-FFF2-40B4-BE49-F238E27FC236}">
                    <a16:creationId xmlns:a16="http://schemas.microsoft.com/office/drawing/2014/main" id="{614947FC-662C-42BF-BC07-CEFA2FFBFD70}"/>
                  </a:ext>
                </a:extLst>
              </p:cNvPr>
              <p:cNvSpPr>
                <a:spLocks/>
              </p:cNvSpPr>
              <p:nvPr/>
            </p:nvSpPr>
            <p:spPr bwMode="auto">
              <a:xfrm>
                <a:off x="2563" y="1571"/>
                <a:ext cx="272" cy="1496"/>
              </a:xfrm>
              <a:prstGeom prst="leftBrace">
                <a:avLst>
                  <a:gd name="adj1" fmla="val 45833"/>
                  <a:gd name="adj2" fmla="val 50000"/>
                </a:avLst>
              </a:prstGeom>
              <a:noFill/>
              <a:ln w="28575">
                <a:solidFill>
                  <a:srgbClr val="FF3399"/>
                </a:solidFill>
                <a:round/>
                <a:headEnd/>
                <a:tailEnd/>
              </a:ln>
              <a:effectLst/>
              <a:extLst>
                <a:ext uri="{909E8E84-426E-40DD-AFC4-6F175D3DCCD1}">
                  <a14:hiddenFill xmlns:a14="http://schemas.microsoft.com/office/drawing/2010/main">
                    <a:solidFill>
                      <a:srgbClr val="FF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FF3399"/>
                  </a:solidFill>
                </a:endParaRPr>
              </a:p>
            </p:txBody>
          </p:sp>
          <p:sp>
            <p:nvSpPr>
              <p:cNvPr id="10248" name="Rectangle 5">
                <a:extLst>
                  <a:ext uri="{FF2B5EF4-FFF2-40B4-BE49-F238E27FC236}">
                    <a16:creationId xmlns:a16="http://schemas.microsoft.com/office/drawing/2014/main" id="{7FECE96A-5448-4569-B29B-973FF89FC50A}"/>
                  </a:ext>
                </a:extLst>
              </p:cNvPr>
              <p:cNvSpPr>
                <a:spLocks noChangeArrowheads="1"/>
              </p:cNvSpPr>
              <p:nvPr/>
            </p:nvSpPr>
            <p:spPr bwMode="auto">
              <a:xfrm>
                <a:off x="2765" y="1364"/>
                <a:ext cx="11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99"/>
                    </a:solidFill>
                    <a:ea typeface="华文新魏" panose="02010800040101010101" pitchFamily="2" charset="-122"/>
                  </a:rPr>
                  <a:t>资源复用</a:t>
                </a:r>
                <a:r>
                  <a:rPr lang="zh-CN" altLang="en-US"/>
                  <a:t> </a:t>
                </a:r>
              </a:p>
            </p:txBody>
          </p:sp>
          <p:sp>
            <p:nvSpPr>
              <p:cNvPr id="10249" name="Rectangle 6">
                <a:extLst>
                  <a:ext uri="{FF2B5EF4-FFF2-40B4-BE49-F238E27FC236}">
                    <a16:creationId xmlns:a16="http://schemas.microsoft.com/office/drawing/2014/main" id="{D6DA7A72-91F0-4679-8CD3-5A0FA6B276C8}"/>
                  </a:ext>
                </a:extLst>
              </p:cNvPr>
              <p:cNvSpPr>
                <a:spLocks noChangeArrowheads="1"/>
              </p:cNvSpPr>
              <p:nvPr/>
            </p:nvSpPr>
            <p:spPr bwMode="auto">
              <a:xfrm>
                <a:off x="2719" y="2136"/>
                <a:ext cx="119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99"/>
                    </a:solidFill>
                    <a:ea typeface="华文新魏" panose="02010800040101010101" pitchFamily="2" charset="-122"/>
                  </a:rPr>
                  <a:t>资源虚化</a:t>
                </a:r>
                <a:r>
                  <a:rPr lang="zh-CN" altLang="en-US"/>
                  <a:t> </a:t>
                </a:r>
              </a:p>
            </p:txBody>
          </p:sp>
          <p:sp>
            <p:nvSpPr>
              <p:cNvPr id="10250" name="Rectangle 7">
                <a:extLst>
                  <a:ext uri="{FF2B5EF4-FFF2-40B4-BE49-F238E27FC236}">
                    <a16:creationId xmlns:a16="http://schemas.microsoft.com/office/drawing/2014/main" id="{0999E6F7-4B75-4DC7-98BD-42492A47D517}"/>
                  </a:ext>
                </a:extLst>
              </p:cNvPr>
              <p:cNvSpPr>
                <a:spLocks noChangeArrowheads="1"/>
              </p:cNvSpPr>
              <p:nvPr/>
            </p:nvSpPr>
            <p:spPr bwMode="auto">
              <a:xfrm>
                <a:off x="2719" y="2906"/>
                <a:ext cx="119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99"/>
                    </a:solidFill>
                    <a:ea typeface="华文新魏" panose="02010800040101010101" pitchFamily="2" charset="-122"/>
                  </a:rPr>
                  <a:t>资源抽象</a:t>
                </a:r>
                <a:r>
                  <a:rPr lang="zh-CN" altLang="en-US"/>
                  <a:t> </a:t>
                </a:r>
              </a:p>
            </p:txBody>
          </p:sp>
        </p:grpSp>
        <p:sp>
          <p:nvSpPr>
            <p:cNvPr id="10245" name="Text Box 11">
              <a:extLst>
                <a:ext uri="{FF2B5EF4-FFF2-40B4-BE49-F238E27FC236}">
                  <a16:creationId xmlns:a16="http://schemas.microsoft.com/office/drawing/2014/main" id="{03B92249-9CB2-47BC-86D8-0BD3448DECF6}"/>
                </a:ext>
              </a:extLst>
            </p:cNvPr>
            <p:cNvSpPr txBox="1">
              <a:spLocks noChangeArrowheads="1"/>
            </p:cNvSpPr>
            <p:nvPr/>
          </p:nvSpPr>
          <p:spPr bwMode="auto">
            <a:xfrm>
              <a:off x="1020" y="1933"/>
              <a:ext cx="14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a:p>
          </p:txBody>
        </p:sp>
        <p:sp>
          <p:nvSpPr>
            <p:cNvPr id="10246" name="Text Box 12">
              <a:extLst>
                <a:ext uri="{FF2B5EF4-FFF2-40B4-BE49-F238E27FC236}">
                  <a16:creationId xmlns:a16="http://schemas.microsoft.com/office/drawing/2014/main" id="{D4EF0CFC-FEBB-4C93-9886-B1AB4DD0B354}"/>
                </a:ext>
              </a:extLst>
            </p:cNvPr>
            <p:cNvSpPr txBox="1">
              <a:spLocks noChangeArrowheads="1"/>
            </p:cNvSpPr>
            <p:nvPr/>
          </p:nvSpPr>
          <p:spPr bwMode="auto">
            <a:xfrm>
              <a:off x="839" y="1976"/>
              <a:ext cx="172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99"/>
                  </a:solidFill>
                  <a:ea typeface="华文新魏" panose="02010800040101010101" pitchFamily="2" charset="-122"/>
                </a:rPr>
                <a:t>资源管理技术</a:t>
              </a:r>
            </a:p>
          </p:txBody>
        </p:sp>
      </p:gr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FF"/>
    </a:dk2>
    <a:lt2>
      <a:srgbClr val="66FF33"/>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1140</TotalTime>
  <Words>1723</Words>
  <Application>Microsoft Office PowerPoint</Application>
  <PresentationFormat>全屏显示(4:3)</PresentationFormat>
  <Paragraphs>219</Paragraphs>
  <Slides>34</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Times New Roman</vt:lpstr>
      <vt:lpstr>宋体</vt:lpstr>
      <vt:lpstr>Arial</vt:lpstr>
      <vt:lpstr>华文新魏</vt:lpstr>
      <vt:lpstr>黑体</vt:lpstr>
      <vt:lpstr>默认设计模板</vt:lpstr>
      <vt:lpstr>操作系统教程(第4版) 第一章  操作系统概论  </vt:lpstr>
      <vt:lpstr>第一章  操作系统概论</vt:lpstr>
      <vt:lpstr>1.1操作系统概观</vt:lpstr>
      <vt:lpstr>1.1.1操作系统的定义和目标 </vt:lpstr>
      <vt:lpstr>计算机系统的层次结构(1) </vt:lpstr>
      <vt:lpstr>计算机系统的层次结构(2) </vt:lpstr>
      <vt:lpstr>操作系统的主要目标</vt:lpstr>
      <vt:lpstr>操作系统与支撑软件及应用软件的区别 </vt:lpstr>
      <vt:lpstr>1.1.2 操作系统的资源管理技术</vt:lpstr>
      <vt:lpstr>1)资源复用 </vt:lpstr>
      <vt:lpstr>2) 资源虚化 </vt:lpstr>
      <vt:lpstr>3) 资源抽象</vt:lpstr>
      <vt:lpstr>4) 组合使用抽象和虚化技术</vt:lpstr>
      <vt:lpstr>2操作系统中最基础的抽象</vt:lpstr>
      <vt:lpstr>文件抽象是操作系统对磁盘设备的多层次抽象 </vt:lpstr>
      <vt:lpstr>操作系统最基础抽象小结</vt:lpstr>
      <vt:lpstr>3 虚拟计算机(1)</vt:lpstr>
      <vt:lpstr>虚拟计算机(2)</vt:lpstr>
      <vt:lpstr> 1.1.3操作系统的作用与功能 </vt:lpstr>
      <vt:lpstr>OS作为用户接口和服务提供者</vt:lpstr>
      <vt:lpstr>OS作为扩展机或虚拟机</vt:lpstr>
      <vt:lpstr>操作系统作为计算机系统的资源管理者(1) </vt:lpstr>
      <vt:lpstr>操作系统作为计算机系统的 资源管理者(2)</vt:lpstr>
      <vt:lpstr>操作系统作为计算机系统的 资源管理者(3)</vt:lpstr>
      <vt:lpstr>操作系统作为计算机系统的 资源管理者(4)</vt:lpstr>
      <vt:lpstr>  操作系统的功能 </vt:lpstr>
      <vt:lpstr>1.1.4操作系统的主要特性 </vt:lpstr>
      <vt:lpstr>操作系统中的并发性(1)        </vt:lpstr>
      <vt:lpstr> </vt:lpstr>
      <vt:lpstr>操作系统中的并发性(3)</vt:lpstr>
      <vt:lpstr>操作系统中的并发性(4)  </vt:lpstr>
      <vt:lpstr>操作系统中的共享性</vt:lpstr>
      <vt:lpstr>操作系统中的异步性(1)</vt:lpstr>
      <vt:lpstr>操作系统中的异步性(2)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388</cp:revision>
  <dcterms:created xsi:type="dcterms:W3CDTF">2002-10-28T07:32:45Z</dcterms:created>
  <dcterms:modified xsi:type="dcterms:W3CDTF">2019-09-12T15:46:14Z</dcterms:modified>
</cp:coreProperties>
</file>