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351" r:id="rId3"/>
    <p:sldId id="352" r:id="rId4"/>
    <p:sldId id="263" r:id="rId5"/>
    <p:sldId id="264" r:id="rId6"/>
    <p:sldId id="265" r:id="rId7"/>
    <p:sldId id="266" r:id="rId8"/>
    <p:sldId id="353" r:id="rId9"/>
    <p:sldId id="354" r:id="rId10"/>
    <p:sldId id="356" r:id="rId11"/>
    <p:sldId id="357" r:id="rId12"/>
    <p:sldId id="358" r:id="rId13"/>
    <p:sldId id="360" r:id="rId14"/>
    <p:sldId id="361" r:id="rId15"/>
    <p:sldId id="362" r:id="rId16"/>
    <p:sldId id="279" r:id="rId17"/>
    <p:sldId id="280" r:id="rId18"/>
    <p:sldId id="283" r:id="rId19"/>
    <p:sldId id="363" r:id="rId20"/>
    <p:sldId id="364" r:id="rId21"/>
    <p:sldId id="365" r:id="rId22"/>
    <p:sldId id="366" r:id="rId23"/>
    <p:sldId id="367" r:id="rId24"/>
    <p:sldId id="295" r:id="rId25"/>
    <p:sldId id="368" r:id="rId26"/>
    <p:sldId id="369" r:id="rId27"/>
    <p:sldId id="370" r:id="rId28"/>
    <p:sldId id="371" r:id="rId29"/>
    <p:sldId id="311" r:id="rId30"/>
    <p:sldId id="372" r:id="rId31"/>
    <p:sldId id="327" r:id="rId32"/>
    <p:sldId id="373" r:id="rId33"/>
    <p:sldId id="374" r:id="rId34"/>
  </p:sldIdLst>
  <p:sldSz cx="9144000" cy="6858000" type="screen4x3"/>
  <p:notesSz cx="6858000" cy="9144000"/>
  <p:defaultTextStyle>
    <a:defPPr>
      <a:defRPr lang="zh-CN"/>
    </a:defPPr>
    <a:lvl1pPr algn="l" rtl="0" fontAlgn="base">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67"/>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70" autoAdjust="0"/>
    <p:restoredTop sz="90929"/>
  </p:normalViewPr>
  <p:slideViewPr>
    <p:cSldViewPr>
      <p:cViewPr varScale="1">
        <p:scale>
          <a:sx n="86" d="100"/>
          <a:sy n="86" d="100"/>
        </p:scale>
        <p:origin x="100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4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066E171-C44F-42E2-AC01-3EC9A386BA8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a:extLst>
              <a:ext uri="{FF2B5EF4-FFF2-40B4-BE49-F238E27FC236}">
                <a16:creationId xmlns:a16="http://schemas.microsoft.com/office/drawing/2014/main" id="{6D42F26A-3314-4911-BCDC-9E569A417AE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a:extLst>
              <a:ext uri="{FF2B5EF4-FFF2-40B4-BE49-F238E27FC236}">
                <a16:creationId xmlns:a16="http://schemas.microsoft.com/office/drawing/2014/main" id="{E481C027-B9D1-4612-9129-681CA735AE5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A7FDA783-5F0B-4469-ADD8-1713A0CE0F07}"/>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a:extLst>
              <a:ext uri="{FF2B5EF4-FFF2-40B4-BE49-F238E27FC236}">
                <a16:creationId xmlns:a16="http://schemas.microsoft.com/office/drawing/2014/main" id="{EB13F9F4-8779-4AA7-AF88-5F935206669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a:extLst>
              <a:ext uri="{FF2B5EF4-FFF2-40B4-BE49-F238E27FC236}">
                <a16:creationId xmlns:a16="http://schemas.microsoft.com/office/drawing/2014/main" id="{6504174E-34A9-4AE0-AE0D-E7175928BE8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9A852BF-CCE4-4274-806C-5840A518E51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929CA1-F476-4DCE-946B-95CA8E2C03BA}"/>
              </a:ext>
            </a:extLst>
          </p:cNvPr>
          <p:cNvSpPr>
            <a:spLocks noGrp="1" noChangeArrowheads="1"/>
          </p:cNvSpPr>
          <p:nvPr>
            <p:ph type="sldNum" sz="quarter" idx="5"/>
          </p:nvPr>
        </p:nvSpPr>
        <p:spPr>
          <a:ln/>
        </p:spPr>
        <p:txBody>
          <a:bodyPr/>
          <a:lstStyle/>
          <a:p>
            <a:fld id="{80B20663-D4BB-4AD7-AC00-B38844A667CB}" type="slidenum">
              <a:rPr lang="en-US" altLang="zh-CN"/>
              <a:pPr/>
              <a:t>4</a:t>
            </a:fld>
            <a:endParaRPr lang="en-US" altLang="zh-CN"/>
          </a:p>
        </p:txBody>
      </p:sp>
      <p:sp>
        <p:nvSpPr>
          <p:cNvPr id="12290" name="Rectangle 2">
            <a:extLst>
              <a:ext uri="{FF2B5EF4-FFF2-40B4-BE49-F238E27FC236}">
                <a16:creationId xmlns:a16="http://schemas.microsoft.com/office/drawing/2014/main" id="{9F81922A-1B3F-45E9-9F08-45C3C1CD2D3B}"/>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a:extLst>
              <a:ext uri="{FF2B5EF4-FFF2-40B4-BE49-F238E27FC236}">
                <a16:creationId xmlns:a16="http://schemas.microsoft.com/office/drawing/2014/main" id="{6C15F567-E437-49EE-B6FD-C0ABCB085DD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CH-5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349123-2280-48A5-A9B2-CDAA4DF222CC}"/>
              </a:ext>
            </a:extLst>
          </p:cNvPr>
          <p:cNvSpPr>
            <a:spLocks noGrp="1" noChangeArrowheads="1"/>
          </p:cNvSpPr>
          <p:nvPr>
            <p:ph type="sldNum" sz="quarter" idx="5"/>
          </p:nvPr>
        </p:nvSpPr>
        <p:spPr>
          <a:ln/>
        </p:spPr>
        <p:txBody>
          <a:bodyPr/>
          <a:lstStyle/>
          <a:p>
            <a:fld id="{F265F1B9-CB4A-4D85-BBE9-929797E593A4}" type="slidenum">
              <a:rPr lang="en-US" altLang="zh-CN"/>
              <a:pPr/>
              <a:t>8</a:t>
            </a:fld>
            <a:endParaRPr lang="en-US" altLang="zh-CN"/>
          </a:p>
        </p:txBody>
      </p:sp>
      <p:sp>
        <p:nvSpPr>
          <p:cNvPr id="112642" name="Rectangle 1026">
            <a:extLst>
              <a:ext uri="{FF2B5EF4-FFF2-40B4-BE49-F238E27FC236}">
                <a16:creationId xmlns:a16="http://schemas.microsoft.com/office/drawing/2014/main" id="{1ABF6159-5E67-4812-B29D-71962EA4796F}"/>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43" name="Rectangle 1027">
            <a:extLst>
              <a:ext uri="{FF2B5EF4-FFF2-40B4-BE49-F238E27FC236}">
                <a16:creationId xmlns:a16="http://schemas.microsoft.com/office/drawing/2014/main" id="{54934AC6-BE94-43D1-A459-D9C09AEA7075}"/>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CH-6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93CB91-F9D4-4F90-81E4-B1BC243C7B95}"/>
              </a:ext>
            </a:extLst>
          </p:cNvPr>
          <p:cNvSpPr>
            <a:spLocks noGrp="1" noChangeArrowheads="1"/>
          </p:cNvSpPr>
          <p:nvPr>
            <p:ph type="sldNum" sz="quarter" idx="5"/>
          </p:nvPr>
        </p:nvSpPr>
        <p:spPr>
          <a:ln/>
        </p:spPr>
        <p:txBody>
          <a:bodyPr/>
          <a:lstStyle/>
          <a:p>
            <a:fld id="{A21AFB2C-291A-4996-A875-49306C9CB294}" type="slidenum">
              <a:rPr lang="en-US" altLang="zh-CN"/>
              <a:pPr/>
              <a:t>25</a:t>
            </a:fld>
            <a:endParaRPr lang="en-US" altLang="zh-CN"/>
          </a:p>
        </p:txBody>
      </p:sp>
      <p:sp>
        <p:nvSpPr>
          <p:cNvPr id="129026" name="Rectangle 2">
            <a:extLst>
              <a:ext uri="{FF2B5EF4-FFF2-40B4-BE49-F238E27FC236}">
                <a16:creationId xmlns:a16="http://schemas.microsoft.com/office/drawing/2014/main" id="{81EBA252-75D8-4CF5-BC09-1081936D351D}"/>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9027" name="Rectangle 3">
            <a:extLst>
              <a:ext uri="{FF2B5EF4-FFF2-40B4-BE49-F238E27FC236}">
                <a16:creationId xmlns:a16="http://schemas.microsoft.com/office/drawing/2014/main" id="{5D562A9D-4F86-4580-99AB-E38C7BAFAF3D}"/>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CH1-12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DE101-D6B9-40F5-BAE7-69A9CC1A123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B9E0189-D5C5-4649-B5E6-910F6A37A87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4B587E8E-DFB1-4B8A-A689-1352773FD2F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1EADC47-B8B6-4F5E-A715-9B60A3AC20A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2305C22-F4A9-4988-8F97-3F1A68712428}"/>
              </a:ext>
            </a:extLst>
          </p:cNvPr>
          <p:cNvSpPr>
            <a:spLocks noGrp="1"/>
          </p:cNvSpPr>
          <p:nvPr>
            <p:ph type="sldNum" sz="quarter" idx="12"/>
          </p:nvPr>
        </p:nvSpPr>
        <p:spPr/>
        <p:txBody>
          <a:bodyPr/>
          <a:lstStyle>
            <a:lvl1pPr>
              <a:defRPr/>
            </a:lvl1pPr>
          </a:lstStyle>
          <a:p>
            <a:fld id="{CC68E6D9-E193-44AE-8A02-6BD86ECBD159}" type="slidenum">
              <a:rPr lang="en-US" altLang="zh-CN"/>
              <a:pPr/>
              <a:t>‹#›</a:t>
            </a:fld>
            <a:endParaRPr lang="en-US" altLang="zh-CN"/>
          </a:p>
        </p:txBody>
      </p:sp>
    </p:spTree>
    <p:extLst>
      <p:ext uri="{BB962C8B-B14F-4D97-AF65-F5344CB8AC3E}">
        <p14:creationId xmlns:p14="http://schemas.microsoft.com/office/powerpoint/2010/main" val="72493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6B94-4B0A-4109-89C4-FDFA6B6C4AF7}"/>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8B7F7F0-BC4E-4B8D-8E72-529181F83D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6CFD341-B0C6-44F6-A2BC-FF84C61C01F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401B032-A8F0-49BA-8755-17C885C4AAF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1060A51-FC24-47BB-9009-126E86318ADA}"/>
              </a:ext>
            </a:extLst>
          </p:cNvPr>
          <p:cNvSpPr>
            <a:spLocks noGrp="1"/>
          </p:cNvSpPr>
          <p:nvPr>
            <p:ph type="sldNum" sz="quarter" idx="12"/>
          </p:nvPr>
        </p:nvSpPr>
        <p:spPr/>
        <p:txBody>
          <a:bodyPr/>
          <a:lstStyle>
            <a:lvl1pPr>
              <a:defRPr/>
            </a:lvl1pPr>
          </a:lstStyle>
          <a:p>
            <a:fld id="{06E8F6BE-5ADF-4EF1-8FA7-5FA09CA099B2}" type="slidenum">
              <a:rPr lang="en-US" altLang="zh-CN"/>
              <a:pPr/>
              <a:t>‹#›</a:t>
            </a:fld>
            <a:endParaRPr lang="en-US" altLang="zh-CN"/>
          </a:p>
        </p:txBody>
      </p:sp>
    </p:spTree>
    <p:extLst>
      <p:ext uri="{BB962C8B-B14F-4D97-AF65-F5344CB8AC3E}">
        <p14:creationId xmlns:p14="http://schemas.microsoft.com/office/powerpoint/2010/main" val="38019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2215D7-8F50-4F16-927A-41A1C987D934}"/>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C627182-C826-4DDA-8E44-2D1884F64449}"/>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34693A6-BACB-42CA-B9DD-D5D57F6CBE4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3FCE772-8ADE-464F-9E9B-A5C0B496017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23BB795-078A-403B-A38A-3132F67DE24A}"/>
              </a:ext>
            </a:extLst>
          </p:cNvPr>
          <p:cNvSpPr>
            <a:spLocks noGrp="1"/>
          </p:cNvSpPr>
          <p:nvPr>
            <p:ph type="sldNum" sz="quarter" idx="12"/>
          </p:nvPr>
        </p:nvSpPr>
        <p:spPr/>
        <p:txBody>
          <a:bodyPr/>
          <a:lstStyle>
            <a:lvl1pPr>
              <a:defRPr/>
            </a:lvl1pPr>
          </a:lstStyle>
          <a:p>
            <a:fld id="{A73E805E-7B1D-44F1-8A9F-3A99147A8B84}" type="slidenum">
              <a:rPr lang="en-US" altLang="zh-CN"/>
              <a:pPr/>
              <a:t>‹#›</a:t>
            </a:fld>
            <a:endParaRPr lang="en-US" altLang="zh-CN"/>
          </a:p>
        </p:txBody>
      </p:sp>
    </p:spTree>
    <p:extLst>
      <p:ext uri="{BB962C8B-B14F-4D97-AF65-F5344CB8AC3E}">
        <p14:creationId xmlns:p14="http://schemas.microsoft.com/office/powerpoint/2010/main" val="131462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AF680-D9C8-4EC4-BDD4-E1185408F0A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447AFFF-E099-4A65-BF6C-9F9C6F2C4A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F648791-F158-4C05-8ECF-47882EE8A35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3513DF9-635B-4B92-B94A-37EEF923C49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B4FD2FE-101D-4822-9A25-32C8737CA1F8}"/>
              </a:ext>
            </a:extLst>
          </p:cNvPr>
          <p:cNvSpPr>
            <a:spLocks noGrp="1"/>
          </p:cNvSpPr>
          <p:nvPr>
            <p:ph type="sldNum" sz="quarter" idx="12"/>
          </p:nvPr>
        </p:nvSpPr>
        <p:spPr/>
        <p:txBody>
          <a:bodyPr/>
          <a:lstStyle>
            <a:lvl1pPr>
              <a:defRPr/>
            </a:lvl1pPr>
          </a:lstStyle>
          <a:p>
            <a:fld id="{E69F8C43-19FB-4A25-9282-0871208E2441}" type="slidenum">
              <a:rPr lang="en-US" altLang="zh-CN"/>
              <a:pPr/>
              <a:t>‹#›</a:t>
            </a:fld>
            <a:endParaRPr lang="en-US" altLang="zh-CN"/>
          </a:p>
        </p:txBody>
      </p:sp>
    </p:spTree>
    <p:extLst>
      <p:ext uri="{BB962C8B-B14F-4D97-AF65-F5344CB8AC3E}">
        <p14:creationId xmlns:p14="http://schemas.microsoft.com/office/powerpoint/2010/main" val="291571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81FE4-7CC6-41D9-A0E8-CCB58C7DE93F}"/>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330444E-3354-4535-9D32-A796A5D7202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BD315F-075D-4BE8-889B-46E4413537E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E3C21F5-465F-4B8F-8380-E1C28FF82BC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CD13E6A-89C3-4A41-91C9-3A5BF1BFD76D}"/>
              </a:ext>
            </a:extLst>
          </p:cNvPr>
          <p:cNvSpPr>
            <a:spLocks noGrp="1"/>
          </p:cNvSpPr>
          <p:nvPr>
            <p:ph type="sldNum" sz="quarter" idx="12"/>
          </p:nvPr>
        </p:nvSpPr>
        <p:spPr/>
        <p:txBody>
          <a:bodyPr/>
          <a:lstStyle>
            <a:lvl1pPr>
              <a:defRPr/>
            </a:lvl1pPr>
          </a:lstStyle>
          <a:p>
            <a:fld id="{59D23039-E124-4902-BAEA-57D68D82F87C}" type="slidenum">
              <a:rPr lang="en-US" altLang="zh-CN"/>
              <a:pPr/>
              <a:t>‹#›</a:t>
            </a:fld>
            <a:endParaRPr lang="en-US" altLang="zh-CN"/>
          </a:p>
        </p:txBody>
      </p:sp>
    </p:spTree>
    <p:extLst>
      <p:ext uri="{BB962C8B-B14F-4D97-AF65-F5344CB8AC3E}">
        <p14:creationId xmlns:p14="http://schemas.microsoft.com/office/powerpoint/2010/main" val="319329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48DC2-8468-483C-9B9E-799A04750E1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6CEF40E-B52C-4A1C-AADA-EE346DA839A8}"/>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30E64D0C-4640-4809-A21D-61D4BBC00FDE}"/>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1EFAD40-0258-43D1-8772-FF4D2663B50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A2AE5BE-33BC-47B8-BCB4-09C6FF8F2CF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E556695-B0C1-4562-8287-9F58ABDFCEFA}"/>
              </a:ext>
            </a:extLst>
          </p:cNvPr>
          <p:cNvSpPr>
            <a:spLocks noGrp="1"/>
          </p:cNvSpPr>
          <p:nvPr>
            <p:ph type="sldNum" sz="quarter" idx="12"/>
          </p:nvPr>
        </p:nvSpPr>
        <p:spPr/>
        <p:txBody>
          <a:bodyPr/>
          <a:lstStyle>
            <a:lvl1pPr>
              <a:defRPr/>
            </a:lvl1pPr>
          </a:lstStyle>
          <a:p>
            <a:fld id="{A7DE7550-4F4B-4814-A544-ADD6B84DAAA2}" type="slidenum">
              <a:rPr lang="en-US" altLang="zh-CN"/>
              <a:pPr/>
              <a:t>‹#›</a:t>
            </a:fld>
            <a:endParaRPr lang="en-US" altLang="zh-CN"/>
          </a:p>
        </p:txBody>
      </p:sp>
    </p:spTree>
    <p:extLst>
      <p:ext uri="{BB962C8B-B14F-4D97-AF65-F5344CB8AC3E}">
        <p14:creationId xmlns:p14="http://schemas.microsoft.com/office/powerpoint/2010/main" val="147564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EB066-F87B-4EE0-B7BB-AC59EE3105A1}"/>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C493512-6C20-4C8D-958B-AFBFBAA6A9A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6AE5B0-0089-451D-BD2C-CDF1E897DFE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C41EE7A-926C-49FA-BDB5-40FCBA403AE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8531C59-A090-4A32-BB5C-16FDA66A9D7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AE2E215F-B55C-413C-AA13-64C95C57625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A4A2E543-E0C1-47D0-8A60-E06590D18E83}"/>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2663503-1E1C-498B-BA62-28C5D52F4D34}"/>
              </a:ext>
            </a:extLst>
          </p:cNvPr>
          <p:cNvSpPr>
            <a:spLocks noGrp="1"/>
          </p:cNvSpPr>
          <p:nvPr>
            <p:ph type="sldNum" sz="quarter" idx="12"/>
          </p:nvPr>
        </p:nvSpPr>
        <p:spPr/>
        <p:txBody>
          <a:bodyPr/>
          <a:lstStyle>
            <a:lvl1pPr>
              <a:defRPr/>
            </a:lvl1pPr>
          </a:lstStyle>
          <a:p>
            <a:fld id="{328F4B56-13F3-44EF-A1BF-0BEFBAF2DC33}" type="slidenum">
              <a:rPr lang="en-US" altLang="zh-CN"/>
              <a:pPr/>
              <a:t>‹#›</a:t>
            </a:fld>
            <a:endParaRPr lang="en-US" altLang="zh-CN"/>
          </a:p>
        </p:txBody>
      </p:sp>
    </p:spTree>
    <p:extLst>
      <p:ext uri="{BB962C8B-B14F-4D97-AF65-F5344CB8AC3E}">
        <p14:creationId xmlns:p14="http://schemas.microsoft.com/office/powerpoint/2010/main" val="327769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C81A-84CE-4F52-BC66-A71D82898C75}"/>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DDC9AF35-A71F-4B84-B67E-9616B6B90F71}"/>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0929176D-DF38-4D81-95E0-4EE9BF28338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89C5528-CD0B-429C-8964-9BAA59FB9A23}"/>
              </a:ext>
            </a:extLst>
          </p:cNvPr>
          <p:cNvSpPr>
            <a:spLocks noGrp="1"/>
          </p:cNvSpPr>
          <p:nvPr>
            <p:ph type="sldNum" sz="quarter" idx="12"/>
          </p:nvPr>
        </p:nvSpPr>
        <p:spPr/>
        <p:txBody>
          <a:bodyPr/>
          <a:lstStyle>
            <a:lvl1pPr>
              <a:defRPr/>
            </a:lvl1pPr>
          </a:lstStyle>
          <a:p>
            <a:fld id="{631F5AB9-3E0C-479D-9FBB-6FAFADFA56EA}" type="slidenum">
              <a:rPr lang="en-US" altLang="zh-CN"/>
              <a:pPr/>
              <a:t>‹#›</a:t>
            </a:fld>
            <a:endParaRPr lang="en-US" altLang="zh-CN"/>
          </a:p>
        </p:txBody>
      </p:sp>
    </p:spTree>
    <p:extLst>
      <p:ext uri="{BB962C8B-B14F-4D97-AF65-F5344CB8AC3E}">
        <p14:creationId xmlns:p14="http://schemas.microsoft.com/office/powerpoint/2010/main" val="119063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01B5EA-D97B-47BC-BB85-EF1BA9F5883A}"/>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BEF3A9E-6A80-4626-A5AA-5F8AEE46C11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34822C8-26CE-48A5-8F6D-019DAF2929D9}"/>
              </a:ext>
            </a:extLst>
          </p:cNvPr>
          <p:cNvSpPr>
            <a:spLocks noGrp="1"/>
          </p:cNvSpPr>
          <p:nvPr>
            <p:ph type="sldNum" sz="quarter" idx="12"/>
          </p:nvPr>
        </p:nvSpPr>
        <p:spPr/>
        <p:txBody>
          <a:bodyPr/>
          <a:lstStyle>
            <a:lvl1pPr>
              <a:defRPr/>
            </a:lvl1pPr>
          </a:lstStyle>
          <a:p>
            <a:fld id="{DEA4B600-7A6B-45D7-B985-862B263C7C3E}" type="slidenum">
              <a:rPr lang="en-US" altLang="zh-CN"/>
              <a:pPr/>
              <a:t>‹#›</a:t>
            </a:fld>
            <a:endParaRPr lang="en-US" altLang="zh-CN"/>
          </a:p>
        </p:txBody>
      </p:sp>
    </p:spTree>
    <p:extLst>
      <p:ext uri="{BB962C8B-B14F-4D97-AF65-F5344CB8AC3E}">
        <p14:creationId xmlns:p14="http://schemas.microsoft.com/office/powerpoint/2010/main" val="236693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F29A7-66E9-48A4-8850-E9B99C77A63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BD26D7F-3E47-4EFB-B18F-D205979DD16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D405C514-31E0-4F30-875D-356309CCABA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FF2C88-54CF-4005-93F3-2E4A2811D36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4C39D72-12DF-41E1-94CE-288D4DA6AC1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6B9E92F-7414-40FB-89DF-28ED2CAC02C0}"/>
              </a:ext>
            </a:extLst>
          </p:cNvPr>
          <p:cNvSpPr>
            <a:spLocks noGrp="1"/>
          </p:cNvSpPr>
          <p:nvPr>
            <p:ph type="sldNum" sz="quarter" idx="12"/>
          </p:nvPr>
        </p:nvSpPr>
        <p:spPr/>
        <p:txBody>
          <a:bodyPr/>
          <a:lstStyle>
            <a:lvl1pPr>
              <a:defRPr/>
            </a:lvl1pPr>
          </a:lstStyle>
          <a:p>
            <a:fld id="{86BB4705-7844-43B2-8FCC-41E77DB9016C}" type="slidenum">
              <a:rPr lang="en-US" altLang="zh-CN"/>
              <a:pPr/>
              <a:t>‹#›</a:t>
            </a:fld>
            <a:endParaRPr lang="en-US" altLang="zh-CN"/>
          </a:p>
        </p:txBody>
      </p:sp>
    </p:spTree>
    <p:extLst>
      <p:ext uri="{BB962C8B-B14F-4D97-AF65-F5344CB8AC3E}">
        <p14:creationId xmlns:p14="http://schemas.microsoft.com/office/powerpoint/2010/main" val="130301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F1168-8FEF-4ADF-AC2A-C8D0E4FF386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B92080E-2222-4CDB-88B6-9DCE610FAEE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6A18A3D9-39F0-47BF-B3DC-D9CBDC9733E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C08C18-AFB5-40B6-B108-1D8FFE84916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745A39C-230B-406A-8CEF-4ECD7C95FE7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86DCA70-EAE6-4DDD-89A5-550DBA9B6363}"/>
              </a:ext>
            </a:extLst>
          </p:cNvPr>
          <p:cNvSpPr>
            <a:spLocks noGrp="1"/>
          </p:cNvSpPr>
          <p:nvPr>
            <p:ph type="sldNum" sz="quarter" idx="12"/>
          </p:nvPr>
        </p:nvSpPr>
        <p:spPr/>
        <p:txBody>
          <a:bodyPr/>
          <a:lstStyle>
            <a:lvl1pPr>
              <a:defRPr/>
            </a:lvl1pPr>
          </a:lstStyle>
          <a:p>
            <a:fld id="{65D33639-21E6-4BEC-B98D-7643AFC383D6}" type="slidenum">
              <a:rPr lang="en-US" altLang="zh-CN"/>
              <a:pPr/>
              <a:t>‹#›</a:t>
            </a:fld>
            <a:endParaRPr lang="en-US" altLang="zh-CN"/>
          </a:p>
        </p:txBody>
      </p:sp>
    </p:spTree>
    <p:extLst>
      <p:ext uri="{BB962C8B-B14F-4D97-AF65-F5344CB8AC3E}">
        <p14:creationId xmlns:p14="http://schemas.microsoft.com/office/powerpoint/2010/main" val="249796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B76B69D-839E-4F99-9860-22610696E1C6}"/>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A3080E5-FB73-472E-987F-35E7E4D7BC45}"/>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F37E3A5-2D3A-43A1-A70B-FC9E2D47D92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CB2D5745-97B8-42B5-9F06-32C971F73C9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CBA714C2-3682-4A71-BBE4-26B9D2A81657}"/>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FC60852-5363-4015-AECB-4D0E226985D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2715C11-756B-48D8-B7E9-BAFE2F387C0A}"/>
              </a:ext>
            </a:extLst>
          </p:cNvPr>
          <p:cNvSpPr>
            <a:spLocks noGrp="1" noChangeArrowheads="1"/>
          </p:cNvSpPr>
          <p:nvPr>
            <p:ph type="title"/>
          </p:nvPr>
        </p:nvSpPr>
        <p:spPr>
          <a:xfrm>
            <a:off x="838200" y="533400"/>
            <a:ext cx="7772400" cy="1143000"/>
          </a:xfrm>
        </p:spPr>
        <p:txBody>
          <a:bodyPr/>
          <a:lstStyle/>
          <a:p>
            <a:r>
              <a:rPr lang="en-US" altLang="zh-CN" sz="4800">
                <a:latin typeface="华文新魏" panose="02010800040101010101" pitchFamily="2" charset="-122"/>
                <a:ea typeface="华文新魏" panose="02010800040101010101" pitchFamily="2" charset="-122"/>
              </a:rPr>
              <a:t>1.2 </a:t>
            </a:r>
            <a:r>
              <a:rPr lang="zh-CN" altLang="en-US" sz="4800">
                <a:latin typeface="华文新魏" panose="02010800040101010101" pitchFamily="2" charset="-122"/>
                <a:ea typeface="华文新魏" panose="02010800040101010101" pitchFamily="2" charset="-122"/>
              </a:rPr>
              <a:t>操作系统的发展和形成</a:t>
            </a:r>
            <a:br>
              <a:rPr lang="zh-CN" altLang="en-US" sz="4800" i="1">
                <a:latin typeface="华文新魏" panose="02010800040101010101" pitchFamily="2" charset="-122"/>
                <a:ea typeface="华文新魏" panose="02010800040101010101" pitchFamily="2" charset="-122"/>
              </a:rPr>
            </a:br>
            <a:endParaRPr lang="zh-CN" altLang="en-US" sz="4800" b="1">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166C9469-2B3B-48CF-A76F-728BC60B4141}"/>
              </a:ext>
            </a:extLst>
          </p:cNvPr>
          <p:cNvSpPr>
            <a:spLocks noGrp="1" noChangeArrowheads="1"/>
          </p:cNvSpPr>
          <p:nvPr>
            <p:ph type="body" idx="1"/>
          </p:nvPr>
        </p:nvSpPr>
        <p:spPr>
          <a:xfrm>
            <a:off x="1136650" y="1295400"/>
            <a:ext cx="7397750" cy="4953000"/>
          </a:xfrm>
        </p:spPr>
        <p:txBody>
          <a:bodyPr/>
          <a:lstStyle/>
          <a:p>
            <a:pPr algn="just">
              <a:buFontTx/>
              <a:buNone/>
            </a:pPr>
            <a:r>
              <a:rPr lang="en-US" altLang="zh-CN" b="1">
                <a:ea typeface="黑体" panose="02010609060101010101" pitchFamily="49" charset="-122"/>
              </a:rPr>
              <a:t>    </a:t>
            </a:r>
            <a:r>
              <a:rPr lang="en-US" altLang="zh-CN" sz="4000">
                <a:latin typeface="华文新魏" panose="02010800040101010101" pitchFamily="2" charset="-122"/>
                <a:ea typeface="华文新魏" panose="02010800040101010101" pitchFamily="2" charset="-122"/>
              </a:rPr>
              <a:t>1.2.1</a:t>
            </a:r>
            <a:r>
              <a:rPr lang="en-US" altLang="zh-CN" sz="4000">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人工操作阶段</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1.2.2</a:t>
            </a:r>
            <a:r>
              <a:rPr lang="en-US" altLang="zh-CN" sz="4000">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管理程序阶段</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1.2.3</a:t>
            </a:r>
            <a:r>
              <a:rPr lang="en-US" altLang="zh-CN" sz="4000">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多道程序设计与操作系统的形成</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1.2.4  </a:t>
            </a:r>
            <a:r>
              <a:rPr lang="zh-CN" altLang="en-US" sz="4000">
                <a:latin typeface="华文新魏" panose="02010800040101010101" pitchFamily="2" charset="-122"/>
                <a:ea typeface="华文新魏" panose="02010800040101010101" pitchFamily="2" charset="-122"/>
              </a:rPr>
              <a:t>操作系统的分类</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1026">
            <a:extLst>
              <a:ext uri="{FF2B5EF4-FFF2-40B4-BE49-F238E27FC236}">
                <a16:creationId xmlns:a16="http://schemas.microsoft.com/office/drawing/2014/main" id="{A1693009-3713-442C-9BD6-A7F344E2B1C7}"/>
              </a:ext>
            </a:extLst>
          </p:cNvPr>
          <p:cNvSpPr>
            <a:spLocks noGrp="1" noChangeArrowheads="1"/>
          </p:cNvSpPr>
          <p:nvPr>
            <p:ph type="title"/>
          </p:nvPr>
        </p:nvSpPr>
        <p:spPr>
          <a:xfrm>
            <a:off x="1192213" y="404813"/>
            <a:ext cx="7772400" cy="1143000"/>
          </a:xfrm>
        </p:spPr>
        <p:txBody>
          <a:bodyPr/>
          <a:lstStyle/>
          <a:p>
            <a:pPr algn="l"/>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多道程序设计例</a:t>
            </a:r>
            <a:r>
              <a:rPr lang="en-US" altLang="zh-CN" sz="4000">
                <a:latin typeface="华文新魏" panose="02010800040101010101" pitchFamily="2" charset="-122"/>
                <a:ea typeface="华文新魏" panose="02010800040101010101" pitchFamily="2" charset="-122"/>
              </a:rPr>
              <a:t>(2)</a:t>
            </a:r>
            <a:br>
              <a:rPr lang="en-US" altLang="zh-CN" sz="40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两道算题运行时处理器的使用效率</a:t>
            </a:r>
          </a:p>
        </p:txBody>
      </p:sp>
      <p:sp>
        <p:nvSpPr>
          <p:cNvPr id="115715" name="Rectangle 1027">
            <a:extLst>
              <a:ext uri="{FF2B5EF4-FFF2-40B4-BE49-F238E27FC236}">
                <a16:creationId xmlns:a16="http://schemas.microsoft.com/office/drawing/2014/main" id="{37076C39-D545-4332-AF88-E5A2EBEFF854}"/>
              </a:ext>
            </a:extLst>
          </p:cNvPr>
          <p:cNvSpPr>
            <a:spLocks noGrp="1" noChangeArrowheads="1"/>
          </p:cNvSpPr>
          <p:nvPr>
            <p:ph type="body" idx="1"/>
          </p:nvPr>
        </p:nvSpPr>
        <p:spPr>
          <a:xfrm>
            <a:off x="685800" y="1447800"/>
            <a:ext cx="8153400" cy="5410200"/>
          </a:xfrm>
        </p:spPr>
        <p:txBody>
          <a:bodyPr/>
          <a:lstStyle/>
          <a:p>
            <a:pPr>
              <a:buFontTx/>
              <a:buNone/>
            </a:pPr>
            <a:r>
              <a:rPr lang="en-US" altLang="zh-CN"/>
              <a:t> </a:t>
            </a:r>
          </a:p>
        </p:txBody>
      </p:sp>
      <p:grpSp>
        <p:nvGrpSpPr>
          <p:cNvPr id="115779" name="Group 1091">
            <a:extLst>
              <a:ext uri="{FF2B5EF4-FFF2-40B4-BE49-F238E27FC236}">
                <a16:creationId xmlns:a16="http://schemas.microsoft.com/office/drawing/2014/main" id="{951A0A93-7767-4BB6-B8F5-F4415BB023E5}"/>
              </a:ext>
            </a:extLst>
          </p:cNvPr>
          <p:cNvGrpSpPr>
            <a:grpSpLocks/>
          </p:cNvGrpSpPr>
          <p:nvPr/>
        </p:nvGrpSpPr>
        <p:grpSpPr bwMode="auto">
          <a:xfrm>
            <a:off x="508000" y="1676400"/>
            <a:ext cx="7416800" cy="4419600"/>
            <a:chOff x="320" y="1056"/>
            <a:chExt cx="4672" cy="2784"/>
          </a:xfrm>
        </p:grpSpPr>
        <p:sp>
          <p:nvSpPr>
            <p:cNvPr id="115717" name="Text Box 1029">
              <a:extLst>
                <a:ext uri="{FF2B5EF4-FFF2-40B4-BE49-F238E27FC236}">
                  <a16:creationId xmlns:a16="http://schemas.microsoft.com/office/drawing/2014/main" id="{6D2191C0-65DD-495E-A9C9-04D794E5B34E}"/>
                </a:ext>
              </a:extLst>
            </p:cNvPr>
            <p:cNvSpPr txBox="1">
              <a:spLocks noChangeArrowheads="1"/>
            </p:cNvSpPr>
            <p:nvPr/>
          </p:nvSpPr>
          <p:spPr bwMode="auto">
            <a:xfrm>
              <a:off x="1594" y="1056"/>
              <a:ext cx="21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78</a:t>
              </a:r>
            </a:p>
          </p:txBody>
        </p:sp>
        <p:sp>
          <p:nvSpPr>
            <p:cNvPr id="115718" name="Text Box 1030">
              <a:extLst>
                <a:ext uri="{FF2B5EF4-FFF2-40B4-BE49-F238E27FC236}">
                  <a16:creationId xmlns:a16="http://schemas.microsoft.com/office/drawing/2014/main" id="{011DCA6D-547A-4CD7-8368-A0D407094843}"/>
                </a:ext>
              </a:extLst>
            </p:cNvPr>
            <p:cNvSpPr txBox="1">
              <a:spLocks noChangeArrowheads="1"/>
            </p:cNvSpPr>
            <p:nvPr/>
          </p:nvSpPr>
          <p:spPr bwMode="auto">
            <a:xfrm>
              <a:off x="320" y="1675"/>
              <a:ext cx="6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输入机</a:t>
              </a:r>
            </a:p>
          </p:txBody>
        </p:sp>
        <p:sp>
          <p:nvSpPr>
            <p:cNvPr id="115719" name="Text Box 1031">
              <a:extLst>
                <a:ext uri="{FF2B5EF4-FFF2-40B4-BE49-F238E27FC236}">
                  <a16:creationId xmlns:a16="http://schemas.microsoft.com/office/drawing/2014/main" id="{E3CE680E-8A34-4128-A660-395F78BE3DAC}"/>
                </a:ext>
              </a:extLst>
            </p:cNvPr>
            <p:cNvSpPr txBox="1">
              <a:spLocks noChangeArrowheads="1"/>
            </p:cNvSpPr>
            <p:nvPr/>
          </p:nvSpPr>
          <p:spPr bwMode="auto">
            <a:xfrm>
              <a:off x="320" y="2139"/>
              <a:ext cx="6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处理器</a:t>
              </a:r>
            </a:p>
          </p:txBody>
        </p:sp>
        <p:sp>
          <p:nvSpPr>
            <p:cNvPr id="115720" name="Text Box 1032">
              <a:extLst>
                <a:ext uri="{FF2B5EF4-FFF2-40B4-BE49-F238E27FC236}">
                  <a16:creationId xmlns:a16="http://schemas.microsoft.com/office/drawing/2014/main" id="{1EC7230F-0CAD-4529-998A-5E3C8076694B}"/>
                </a:ext>
              </a:extLst>
            </p:cNvPr>
            <p:cNvSpPr txBox="1">
              <a:spLocks noChangeArrowheads="1"/>
            </p:cNvSpPr>
            <p:nvPr/>
          </p:nvSpPr>
          <p:spPr bwMode="auto">
            <a:xfrm>
              <a:off x="320" y="2603"/>
              <a:ext cx="6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磁带机</a:t>
              </a:r>
              <a:r>
                <a:rPr kumimoji="0" lang="en-US" altLang="zh-CN" sz="1800" b="1">
                  <a:solidFill>
                    <a:srgbClr val="FF0000"/>
                  </a:solidFill>
                  <a:latin typeface="宋体" panose="02010600030101010101" pitchFamily="2" charset="-122"/>
                </a:rPr>
                <a:t>1</a:t>
              </a:r>
            </a:p>
          </p:txBody>
        </p:sp>
        <p:sp>
          <p:nvSpPr>
            <p:cNvPr id="115721" name="Line 1033">
              <a:extLst>
                <a:ext uri="{FF2B5EF4-FFF2-40B4-BE49-F238E27FC236}">
                  <a16:creationId xmlns:a16="http://schemas.microsoft.com/office/drawing/2014/main" id="{9EACD823-9C8E-4E9F-9EC2-4CC0A41B45CD}"/>
                </a:ext>
              </a:extLst>
            </p:cNvPr>
            <p:cNvSpPr>
              <a:spLocks noChangeShapeType="1"/>
            </p:cNvSpPr>
            <p:nvPr/>
          </p:nvSpPr>
          <p:spPr bwMode="auto">
            <a:xfrm>
              <a:off x="1063" y="1365"/>
              <a:ext cx="39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2" name="Text Box 1034">
              <a:extLst>
                <a:ext uri="{FF2B5EF4-FFF2-40B4-BE49-F238E27FC236}">
                  <a16:creationId xmlns:a16="http://schemas.microsoft.com/office/drawing/2014/main" id="{55E0B3F2-1DC2-4204-A651-74D11DA68B6D}"/>
                </a:ext>
              </a:extLst>
            </p:cNvPr>
            <p:cNvSpPr txBox="1">
              <a:spLocks noChangeArrowheads="1"/>
            </p:cNvSpPr>
            <p:nvPr/>
          </p:nvSpPr>
          <p:spPr bwMode="auto">
            <a:xfrm>
              <a:off x="2019" y="1056"/>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130</a:t>
              </a:r>
            </a:p>
          </p:txBody>
        </p:sp>
        <p:sp>
          <p:nvSpPr>
            <p:cNvPr id="115723" name="Text Box 1035">
              <a:extLst>
                <a:ext uri="{FF2B5EF4-FFF2-40B4-BE49-F238E27FC236}">
                  <a16:creationId xmlns:a16="http://schemas.microsoft.com/office/drawing/2014/main" id="{445E15E1-72F6-4877-8D51-109A22AF723B}"/>
                </a:ext>
              </a:extLst>
            </p:cNvPr>
            <p:cNvSpPr txBox="1">
              <a:spLocks noChangeArrowheads="1"/>
            </p:cNvSpPr>
            <p:nvPr/>
          </p:nvSpPr>
          <p:spPr bwMode="auto">
            <a:xfrm>
              <a:off x="2231" y="1056"/>
              <a:ext cx="21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150</a:t>
              </a:r>
            </a:p>
          </p:txBody>
        </p:sp>
        <p:sp>
          <p:nvSpPr>
            <p:cNvPr id="115724" name="Text Box 1036">
              <a:extLst>
                <a:ext uri="{FF2B5EF4-FFF2-40B4-BE49-F238E27FC236}">
                  <a16:creationId xmlns:a16="http://schemas.microsoft.com/office/drawing/2014/main" id="{4C55ED9F-BE9E-49A9-A72F-6740BA3BFCEE}"/>
                </a:ext>
              </a:extLst>
            </p:cNvPr>
            <p:cNvSpPr txBox="1">
              <a:spLocks noChangeArrowheads="1"/>
            </p:cNvSpPr>
            <p:nvPr/>
          </p:nvSpPr>
          <p:spPr bwMode="auto">
            <a:xfrm>
              <a:off x="2868" y="1056"/>
              <a:ext cx="21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228</a:t>
              </a:r>
            </a:p>
          </p:txBody>
        </p:sp>
        <p:sp>
          <p:nvSpPr>
            <p:cNvPr id="115725" name="Text Box 1037">
              <a:extLst>
                <a:ext uri="{FF2B5EF4-FFF2-40B4-BE49-F238E27FC236}">
                  <a16:creationId xmlns:a16="http://schemas.microsoft.com/office/drawing/2014/main" id="{795331F9-83A8-456B-B7F5-BA60F79E1BF4}"/>
                </a:ext>
              </a:extLst>
            </p:cNvPr>
            <p:cNvSpPr txBox="1">
              <a:spLocks noChangeArrowheads="1"/>
            </p:cNvSpPr>
            <p:nvPr/>
          </p:nvSpPr>
          <p:spPr bwMode="auto">
            <a:xfrm>
              <a:off x="3293" y="1056"/>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280</a:t>
              </a:r>
            </a:p>
          </p:txBody>
        </p:sp>
        <p:sp>
          <p:nvSpPr>
            <p:cNvPr id="115726" name="Text Box 1038">
              <a:extLst>
                <a:ext uri="{FF2B5EF4-FFF2-40B4-BE49-F238E27FC236}">
                  <a16:creationId xmlns:a16="http://schemas.microsoft.com/office/drawing/2014/main" id="{4FFC15A2-EF6D-4323-B937-C9A38C1AF1DA}"/>
                </a:ext>
              </a:extLst>
            </p:cNvPr>
            <p:cNvSpPr txBox="1">
              <a:spLocks noChangeArrowheads="1"/>
            </p:cNvSpPr>
            <p:nvPr/>
          </p:nvSpPr>
          <p:spPr bwMode="auto">
            <a:xfrm>
              <a:off x="3505" y="1056"/>
              <a:ext cx="21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300</a:t>
              </a:r>
            </a:p>
          </p:txBody>
        </p:sp>
        <p:sp>
          <p:nvSpPr>
            <p:cNvPr id="115727" name="Text Box 1039">
              <a:extLst>
                <a:ext uri="{FF2B5EF4-FFF2-40B4-BE49-F238E27FC236}">
                  <a16:creationId xmlns:a16="http://schemas.microsoft.com/office/drawing/2014/main" id="{B391E2D3-9DE5-465C-B065-F002C7EFE783}"/>
                </a:ext>
              </a:extLst>
            </p:cNvPr>
            <p:cNvSpPr txBox="1">
              <a:spLocks noChangeArrowheads="1"/>
            </p:cNvSpPr>
            <p:nvPr/>
          </p:nvSpPr>
          <p:spPr bwMode="auto">
            <a:xfrm>
              <a:off x="4143" y="1056"/>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378</a:t>
              </a:r>
            </a:p>
          </p:txBody>
        </p:sp>
        <p:sp>
          <p:nvSpPr>
            <p:cNvPr id="115728" name="Text Box 1040">
              <a:extLst>
                <a:ext uri="{FF2B5EF4-FFF2-40B4-BE49-F238E27FC236}">
                  <a16:creationId xmlns:a16="http://schemas.microsoft.com/office/drawing/2014/main" id="{BC8C3857-ACE3-45F0-AEC4-E55068539430}"/>
                </a:ext>
              </a:extLst>
            </p:cNvPr>
            <p:cNvSpPr txBox="1">
              <a:spLocks noChangeArrowheads="1"/>
            </p:cNvSpPr>
            <p:nvPr/>
          </p:nvSpPr>
          <p:spPr bwMode="auto">
            <a:xfrm>
              <a:off x="4567" y="1056"/>
              <a:ext cx="21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430</a:t>
              </a:r>
            </a:p>
          </p:txBody>
        </p:sp>
        <p:sp>
          <p:nvSpPr>
            <p:cNvPr id="115729" name="Text Box 1041">
              <a:extLst>
                <a:ext uri="{FF2B5EF4-FFF2-40B4-BE49-F238E27FC236}">
                  <a16:creationId xmlns:a16="http://schemas.microsoft.com/office/drawing/2014/main" id="{B65DAAAF-5D46-48E9-A564-90409EF45996}"/>
                </a:ext>
              </a:extLst>
            </p:cNvPr>
            <p:cNvSpPr txBox="1">
              <a:spLocks noChangeArrowheads="1"/>
            </p:cNvSpPr>
            <p:nvPr/>
          </p:nvSpPr>
          <p:spPr bwMode="auto">
            <a:xfrm>
              <a:off x="4780" y="1056"/>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450</a:t>
              </a:r>
            </a:p>
          </p:txBody>
        </p:sp>
        <p:sp>
          <p:nvSpPr>
            <p:cNvPr id="115730" name="Text Box 1042">
              <a:extLst>
                <a:ext uri="{FF2B5EF4-FFF2-40B4-BE49-F238E27FC236}">
                  <a16:creationId xmlns:a16="http://schemas.microsoft.com/office/drawing/2014/main" id="{90D630FA-B7B8-4704-AD45-6C2B0F4D0CD6}"/>
                </a:ext>
              </a:extLst>
            </p:cNvPr>
            <p:cNvSpPr txBox="1">
              <a:spLocks noChangeArrowheads="1"/>
            </p:cNvSpPr>
            <p:nvPr/>
          </p:nvSpPr>
          <p:spPr bwMode="auto">
            <a:xfrm>
              <a:off x="320" y="1211"/>
              <a:ext cx="6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时  间</a:t>
              </a:r>
            </a:p>
          </p:txBody>
        </p:sp>
        <p:sp>
          <p:nvSpPr>
            <p:cNvPr id="115731" name="Text Box 1043">
              <a:extLst>
                <a:ext uri="{FF2B5EF4-FFF2-40B4-BE49-F238E27FC236}">
                  <a16:creationId xmlns:a16="http://schemas.microsoft.com/office/drawing/2014/main" id="{E0763986-FA23-4CF4-A5AE-DE15506143C5}"/>
                </a:ext>
              </a:extLst>
            </p:cNvPr>
            <p:cNvSpPr txBox="1">
              <a:spLocks noChangeArrowheads="1"/>
            </p:cNvSpPr>
            <p:nvPr/>
          </p:nvSpPr>
          <p:spPr bwMode="auto">
            <a:xfrm>
              <a:off x="320" y="3067"/>
              <a:ext cx="6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磁带机</a:t>
              </a:r>
              <a:r>
                <a:rPr kumimoji="0" lang="en-US" altLang="zh-CN" sz="1800" b="1">
                  <a:solidFill>
                    <a:srgbClr val="FF0000"/>
                  </a:solidFill>
                  <a:latin typeface="宋体" panose="02010600030101010101" pitchFamily="2" charset="-122"/>
                </a:rPr>
                <a:t>2</a:t>
              </a:r>
            </a:p>
          </p:txBody>
        </p:sp>
        <p:sp>
          <p:nvSpPr>
            <p:cNvPr id="115732" name="Text Box 1044">
              <a:extLst>
                <a:ext uri="{FF2B5EF4-FFF2-40B4-BE49-F238E27FC236}">
                  <a16:creationId xmlns:a16="http://schemas.microsoft.com/office/drawing/2014/main" id="{D150CC91-58E9-444E-ADEF-277B929984F0}"/>
                </a:ext>
              </a:extLst>
            </p:cNvPr>
            <p:cNvSpPr txBox="1">
              <a:spLocks noChangeArrowheads="1"/>
            </p:cNvSpPr>
            <p:nvPr/>
          </p:nvSpPr>
          <p:spPr bwMode="auto">
            <a:xfrm>
              <a:off x="320" y="3531"/>
              <a:ext cx="63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打印机</a:t>
              </a:r>
            </a:p>
          </p:txBody>
        </p:sp>
        <p:grpSp>
          <p:nvGrpSpPr>
            <p:cNvPr id="115733" name="Group 1045">
              <a:extLst>
                <a:ext uri="{FF2B5EF4-FFF2-40B4-BE49-F238E27FC236}">
                  <a16:creationId xmlns:a16="http://schemas.microsoft.com/office/drawing/2014/main" id="{986584B1-1788-46DC-860B-2903F84628C6}"/>
                </a:ext>
              </a:extLst>
            </p:cNvPr>
            <p:cNvGrpSpPr>
              <a:grpSpLocks/>
            </p:cNvGrpSpPr>
            <p:nvPr/>
          </p:nvGrpSpPr>
          <p:grpSpPr bwMode="auto">
            <a:xfrm>
              <a:off x="1063" y="1365"/>
              <a:ext cx="1280" cy="2320"/>
              <a:chOff x="3240" y="12828"/>
              <a:chExt cx="2170" cy="2340"/>
            </a:xfrm>
          </p:grpSpPr>
          <p:grpSp>
            <p:nvGrpSpPr>
              <p:cNvPr id="115734" name="Group 1046">
                <a:extLst>
                  <a:ext uri="{FF2B5EF4-FFF2-40B4-BE49-F238E27FC236}">
                    <a16:creationId xmlns:a16="http://schemas.microsoft.com/office/drawing/2014/main" id="{996CE468-7073-4E92-8D96-4B69B653EE2F}"/>
                  </a:ext>
                </a:extLst>
              </p:cNvPr>
              <p:cNvGrpSpPr>
                <a:grpSpLocks/>
              </p:cNvGrpSpPr>
              <p:nvPr/>
            </p:nvGrpSpPr>
            <p:grpSpPr bwMode="auto">
              <a:xfrm>
                <a:off x="3240" y="12828"/>
                <a:ext cx="2160" cy="1404"/>
                <a:chOff x="3240" y="7056"/>
                <a:chExt cx="2160" cy="1404"/>
              </a:xfrm>
            </p:grpSpPr>
            <p:sp>
              <p:nvSpPr>
                <p:cNvPr id="115735" name="Line 1047">
                  <a:extLst>
                    <a:ext uri="{FF2B5EF4-FFF2-40B4-BE49-F238E27FC236}">
                      <a16:creationId xmlns:a16="http://schemas.microsoft.com/office/drawing/2014/main" id="{AD584C91-F9A3-4419-971C-38251F1B4BBC}"/>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6" name="Line 1048">
                  <a:extLst>
                    <a:ext uri="{FF2B5EF4-FFF2-40B4-BE49-F238E27FC236}">
                      <a16:creationId xmlns:a16="http://schemas.microsoft.com/office/drawing/2014/main" id="{7EFBD4CA-9F16-490F-8BCF-EA6E206BF8F3}"/>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7" name="Line 1049">
                  <a:extLst>
                    <a:ext uri="{FF2B5EF4-FFF2-40B4-BE49-F238E27FC236}">
                      <a16:creationId xmlns:a16="http://schemas.microsoft.com/office/drawing/2014/main" id="{1080212B-FBD0-4470-83B6-43FF44BCDD7A}"/>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38" name="Line 1050">
                  <a:extLst>
                    <a:ext uri="{FF2B5EF4-FFF2-40B4-BE49-F238E27FC236}">
                      <a16:creationId xmlns:a16="http://schemas.microsoft.com/office/drawing/2014/main" id="{A3CADE25-3FE6-4BE7-BA54-EB9A1540F5D4}"/>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39" name="Line 1051">
                  <a:extLst>
                    <a:ext uri="{FF2B5EF4-FFF2-40B4-BE49-F238E27FC236}">
                      <a16:creationId xmlns:a16="http://schemas.microsoft.com/office/drawing/2014/main" id="{7A7A55C8-938C-44EC-87DE-32AC09A1B67C}"/>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40" name="Line 1052">
                  <a:extLst>
                    <a:ext uri="{FF2B5EF4-FFF2-40B4-BE49-F238E27FC236}">
                      <a16:creationId xmlns:a16="http://schemas.microsoft.com/office/drawing/2014/main" id="{04398D9B-1B6C-44DA-8DCA-3174CA354948}"/>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5741" name="Line 1053">
                <a:extLst>
                  <a:ext uri="{FF2B5EF4-FFF2-40B4-BE49-F238E27FC236}">
                    <a16:creationId xmlns:a16="http://schemas.microsoft.com/office/drawing/2014/main" id="{6D3AB7D4-4B25-4480-BA97-B4B60B873796}"/>
                  </a:ext>
                </a:extLst>
              </p:cNvPr>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2" name="Line 1054">
                <a:extLst>
                  <a:ext uri="{FF2B5EF4-FFF2-40B4-BE49-F238E27FC236}">
                    <a16:creationId xmlns:a16="http://schemas.microsoft.com/office/drawing/2014/main" id="{1596819B-B286-455D-872C-CE1199027A70}"/>
                  </a:ext>
                </a:extLst>
              </p:cNvPr>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3" name="Line 1055">
                <a:extLst>
                  <a:ext uri="{FF2B5EF4-FFF2-40B4-BE49-F238E27FC236}">
                    <a16:creationId xmlns:a16="http://schemas.microsoft.com/office/drawing/2014/main" id="{50B0997D-DBF0-4D90-9923-A0CF11209884}"/>
                  </a:ext>
                </a:extLst>
              </p:cNvPr>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44" name="Line 1056">
                <a:extLst>
                  <a:ext uri="{FF2B5EF4-FFF2-40B4-BE49-F238E27FC236}">
                    <a16:creationId xmlns:a16="http://schemas.microsoft.com/office/drawing/2014/main" id="{4D61C492-6AFC-4C3D-9ED0-FDF840FAD2E2}"/>
                  </a:ext>
                </a:extLst>
              </p:cNvPr>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45" name="Line 1057">
                <a:extLst>
                  <a:ext uri="{FF2B5EF4-FFF2-40B4-BE49-F238E27FC236}">
                    <a16:creationId xmlns:a16="http://schemas.microsoft.com/office/drawing/2014/main" id="{6CC11DD7-47A3-4FB1-944F-1BA9C6C2AE13}"/>
                  </a:ext>
                </a:extLst>
              </p:cNvPr>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46" name="Line 1058">
                <a:extLst>
                  <a:ext uri="{FF2B5EF4-FFF2-40B4-BE49-F238E27FC236}">
                    <a16:creationId xmlns:a16="http://schemas.microsoft.com/office/drawing/2014/main" id="{24FACC07-2ACD-4233-A86F-B76AF10216D2}"/>
                  </a:ext>
                </a:extLst>
              </p:cNvPr>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5747" name="Group 1059">
              <a:extLst>
                <a:ext uri="{FF2B5EF4-FFF2-40B4-BE49-F238E27FC236}">
                  <a16:creationId xmlns:a16="http://schemas.microsoft.com/office/drawing/2014/main" id="{02F30399-DC7B-45DC-894E-9DDEE428FF39}"/>
                </a:ext>
              </a:extLst>
            </p:cNvPr>
            <p:cNvGrpSpPr>
              <a:grpSpLocks/>
            </p:cNvGrpSpPr>
            <p:nvPr/>
          </p:nvGrpSpPr>
          <p:grpSpPr bwMode="auto">
            <a:xfrm>
              <a:off x="2337" y="1365"/>
              <a:ext cx="1281" cy="2320"/>
              <a:chOff x="3240" y="12828"/>
              <a:chExt cx="2170" cy="2340"/>
            </a:xfrm>
          </p:grpSpPr>
          <p:grpSp>
            <p:nvGrpSpPr>
              <p:cNvPr id="115748" name="Group 1060">
                <a:extLst>
                  <a:ext uri="{FF2B5EF4-FFF2-40B4-BE49-F238E27FC236}">
                    <a16:creationId xmlns:a16="http://schemas.microsoft.com/office/drawing/2014/main" id="{E292B394-1C23-4CB1-BA7C-F70DCF7EB24A}"/>
                  </a:ext>
                </a:extLst>
              </p:cNvPr>
              <p:cNvGrpSpPr>
                <a:grpSpLocks/>
              </p:cNvGrpSpPr>
              <p:nvPr/>
            </p:nvGrpSpPr>
            <p:grpSpPr bwMode="auto">
              <a:xfrm>
                <a:off x="3240" y="12828"/>
                <a:ext cx="2160" cy="1404"/>
                <a:chOff x="3240" y="7056"/>
                <a:chExt cx="2160" cy="1404"/>
              </a:xfrm>
            </p:grpSpPr>
            <p:sp>
              <p:nvSpPr>
                <p:cNvPr id="115749" name="Line 1061">
                  <a:extLst>
                    <a:ext uri="{FF2B5EF4-FFF2-40B4-BE49-F238E27FC236}">
                      <a16:creationId xmlns:a16="http://schemas.microsoft.com/office/drawing/2014/main" id="{5ED04753-6E2A-4FFD-A8D3-26C19B02768C}"/>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50" name="Line 1062">
                  <a:extLst>
                    <a:ext uri="{FF2B5EF4-FFF2-40B4-BE49-F238E27FC236}">
                      <a16:creationId xmlns:a16="http://schemas.microsoft.com/office/drawing/2014/main" id="{18CF187F-827E-4EF3-94BE-7119FDE36539}"/>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51" name="Line 1063">
                  <a:extLst>
                    <a:ext uri="{FF2B5EF4-FFF2-40B4-BE49-F238E27FC236}">
                      <a16:creationId xmlns:a16="http://schemas.microsoft.com/office/drawing/2014/main" id="{1C7EE5C2-9380-4D8F-BEC5-D6590E57ABCF}"/>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52" name="Line 1064">
                  <a:extLst>
                    <a:ext uri="{FF2B5EF4-FFF2-40B4-BE49-F238E27FC236}">
                      <a16:creationId xmlns:a16="http://schemas.microsoft.com/office/drawing/2014/main" id="{F2752AB2-59DF-452D-BBB7-F43FA061C0BA}"/>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53" name="Line 1065">
                  <a:extLst>
                    <a:ext uri="{FF2B5EF4-FFF2-40B4-BE49-F238E27FC236}">
                      <a16:creationId xmlns:a16="http://schemas.microsoft.com/office/drawing/2014/main" id="{B19BEFC4-989C-4C95-95C9-9F4BDDE08A04}"/>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54" name="Line 1066">
                  <a:extLst>
                    <a:ext uri="{FF2B5EF4-FFF2-40B4-BE49-F238E27FC236}">
                      <a16:creationId xmlns:a16="http://schemas.microsoft.com/office/drawing/2014/main" id="{0396C3A0-DD9C-443D-8DB2-64B2CE883623}"/>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5755" name="Line 1067">
                <a:extLst>
                  <a:ext uri="{FF2B5EF4-FFF2-40B4-BE49-F238E27FC236}">
                    <a16:creationId xmlns:a16="http://schemas.microsoft.com/office/drawing/2014/main" id="{C61B4A68-7066-42DE-A630-D209BE471210}"/>
                  </a:ext>
                </a:extLst>
              </p:cNvPr>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56" name="Line 1068">
                <a:extLst>
                  <a:ext uri="{FF2B5EF4-FFF2-40B4-BE49-F238E27FC236}">
                    <a16:creationId xmlns:a16="http://schemas.microsoft.com/office/drawing/2014/main" id="{887E2F1F-1D60-40A0-B058-422EADFEBF8D}"/>
                  </a:ext>
                </a:extLst>
              </p:cNvPr>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57" name="Line 1069">
                <a:extLst>
                  <a:ext uri="{FF2B5EF4-FFF2-40B4-BE49-F238E27FC236}">
                    <a16:creationId xmlns:a16="http://schemas.microsoft.com/office/drawing/2014/main" id="{8B7AA04B-7417-4392-BBE3-787EA7232D02}"/>
                  </a:ext>
                </a:extLst>
              </p:cNvPr>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58" name="Line 1070">
                <a:extLst>
                  <a:ext uri="{FF2B5EF4-FFF2-40B4-BE49-F238E27FC236}">
                    <a16:creationId xmlns:a16="http://schemas.microsoft.com/office/drawing/2014/main" id="{B3A899F3-B879-4381-840F-7019F990934D}"/>
                  </a:ext>
                </a:extLst>
              </p:cNvPr>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59" name="Line 1071">
                <a:extLst>
                  <a:ext uri="{FF2B5EF4-FFF2-40B4-BE49-F238E27FC236}">
                    <a16:creationId xmlns:a16="http://schemas.microsoft.com/office/drawing/2014/main" id="{BF8B6E89-F558-4C29-AC5B-6F098FDC60B2}"/>
                  </a:ext>
                </a:extLst>
              </p:cNvPr>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60" name="Line 1072">
                <a:extLst>
                  <a:ext uri="{FF2B5EF4-FFF2-40B4-BE49-F238E27FC236}">
                    <a16:creationId xmlns:a16="http://schemas.microsoft.com/office/drawing/2014/main" id="{253AFED2-454A-4501-B817-1BEC72CA0AC3}"/>
                  </a:ext>
                </a:extLst>
              </p:cNvPr>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5761" name="Group 1073">
              <a:extLst>
                <a:ext uri="{FF2B5EF4-FFF2-40B4-BE49-F238E27FC236}">
                  <a16:creationId xmlns:a16="http://schemas.microsoft.com/office/drawing/2014/main" id="{8F26C231-0842-47AE-8425-891B8426B03C}"/>
                </a:ext>
              </a:extLst>
            </p:cNvPr>
            <p:cNvGrpSpPr>
              <a:grpSpLocks/>
            </p:cNvGrpSpPr>
            <p:nvPr/>
          </p:nvGrpSpPr>
          <p:grpSpPr bwMode="auto">
            <a:xfrm>
              <a:off x="3612" y="1365"/>
              <a:ext cx="1280" cy="2320"/>
              <a:chOff x="3240" y="12828"/>
              <a:chExt cx="2170" cy="2340"/>
            </a:xfrm>
          </p:grpSpPr>
          <p:grpSp>
            <p:nvGrpSpPr>
              <p:cNvPr id="115762" name="Group 1074">
                <a:extLst>
                  <a:ext uri="{FF2B5EF4-FFF2-40B4-BE49-F238E27FC236}">
                    <a16:creationId xmlns:a16="http://schemas.microsoft.com/office/drawing/2014/main" id="{1C34B8AE-6D94-40F0-B8A9-84482910CED9}"/>
                  </a:ext>
                </a:extLst>
              </p:cNvPr>
              <p:cNvGrpSpPr>
                <a:grpSpLocks/>
              </p:cNvGrpSpPr>
              <p:nvPr/>
            </p:nvGrpSpPr>
            <p:grpSpPr bwMode="auto">
              <a:xfrm>
                <a:off x="3240" y="12828"/>
                <a:ext cx="2160" cy="1404"/>
                <a:chOff x="3240" y="7056"/>
                <a:chExt cx="2160" cy="1404"/>
              </a:xfrm>
            </p:grpSpPr>
            <p:sp>
              <p:nvSpPr>
                <p:cNvPr id="115763" name="Line 1075">
                  <a:extLst>
                    <a:ext uri="{FF2B5EF4-FFF2-40B4-BE49-F238E27FC236}">
                      <a16:creationId xmlns:a16="http://schemas.microsoft.com/office/drawing/2014/main" id="{C166764B-31ED-4EC3-AB87-DA968D4A606B}"/>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64" name="Line 1076">
                  <a:extLst>
                    <a:ext uri="{FF2B5EF4-FFF2-40B4-BE49-F238E27FC236}">
                      <a16:creationId xmlns:a16="http://schemas.microsoft.com/office/drawing/2014/main" id="{3BA4A01A-1542-49BC-B9C8-1897AFFAFD60}"/>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65" name="Line 1077">
                  <a:extLst>
                    <a:ext uri="{FF2B5EF4-FFF2-40B4-BE49-F238E27FC236}">
                      <a16:creationId xmlns:a16="http://schemas.microsoft.com/office/drawing/2014/main" id="{F3DCE46F-B3A4-4EDF-B002-70142A928997}"/>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66" name="Line 1078">
                  <a:extLst>
                    <a:ext uri="{FF2B5EF4-FFF2-40B4-BE49-F238E27FC236}">
                      <a16:creationId xmlns:a16="http://schemas.microsoft.com/office/drawing/2014/main" id="{7BD349FB-10AB-431E-B57B-CE98A14480DA}"/>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67" name="Line 1079">
                  <a:extLst>
                    <a:ext uri="{FF2B5EF4-FFF2-40B4-BE49-F238E27FC236}">
                      <a16:creationId xmlns:a16="http://schemas.microsoft.com/office/drawing/2014/main" id="{AD4BF61D-1E14-45E8-A03C-3FD0F4C2A5DF}"/>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68" name="Line 1080">
                  <a:extLst>
                    <a:ext uri="{FF2B5EF4-FFF2-40B4-BE49-F238E27FC236}">
                      <a16:creationId xmlns:a16="http://schemas.microsoft.com/office/drawing/2014/main" id="{91720528-8F6D-41C6-A30C-DD9F52FC9094}"/>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5769" name="Line 1081">
                <a:extLst>
                  <a:ext uri="{FF2B5EF4-FFF2-40B4-BE49-F238E27FC236}">
                    <a16:creationId xmlns:a16="http://schemas.microsoft.com/office/drawing/2014/main" id="{9930E0B8-B3A5-49C5-90DB-57513F9A5E54}"/>
                  </a:ext>
                </a:extLst>
              </p:cNvPr>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70" name="Line 1082">
                <a:extLst>
                  <a:ext uri="{FF2B5EF4-FFF2-40B4-BE49-F238E27FC236}">
                    <a16:creationId xmlns:a16="http://schemas.microsoft.com/office/drawing/2014/main" id="{A668EDC7-55C6-4ACA-AE5F-A0B6D9160AF3}"/>
                  </a:ext>
                </a:extLst>
              </p:cNvPr>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71" name="Line 1083">
                <a:extLst>
                  <a:ext uri="{FF2B5EF4-FFF2-40B4-BE49-F238E27FC236}">
                    <a16:creationId xmlns:a16="http://schemas.microsoft.com/office/drawing/2014/main" id="{9F8E85B4-808A-403F-BC04-1D730FFDDEB2}"/>
                  </a:ext>
                </a:extLst>
              </p:cNvPr>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72" name="Line 1084">
                <a:extLst>
                  <a:ext uri="{FF2B5EF4-FFF2-40B4-BE49-F238E27FC236}">
                    <a16:creationId xmlns:a16="http://schemas.microsoft.com/office/drawing/2014/main" id="{386C975B-39DF-4CB7-A4DF-F2AD481A031D}"/>
                  </a:ext>
                </a:extLst>
              </p:cNvPr>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73" name="Line 1085">
                <a:extLst>
                  <a:ext uri="{FF2B5EF4-FFF2-40B4-BE49-F238E27FC236}">
                    <a16:creationId xmlns:a16="http://schemas.microsoft.com/office/drawing/2014/main" id="{F83FDDD3-A57B-44B9-AEFE-CD865C778A01}"/>
                  </a:ext>
                </a:extLst>
              </p:cNvPr>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5774" name="Line 1086">
                <a:extLst>
                  <a:ext uri="{FF2B5EF4-FFF2-40B4-BE49-F238E27FC236}">
                    <a16:creationId xmlns:a16="http://schemas.microsoft.com/office/drawing/2014/main" id="{1D4E3B95-57A4-4C77-A4FA-907294E93673}"/>
                  </a:ext>
                </a:extLst>
              </p:cNvPr>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5775" name="Text Box 1087">
              <a:extLst>
                <a:ext uri="{FF2B5EF4-FFF2-40B4-BE49-F238E27FC236}">
                  <a16:creationId xmlns:a16="http://schemas.microsoft.com/office/drawing/2014/main" id="{D5ECF689-78D8-4C5F-A2DB-2A2DA6F7EBF5}"/>
                </a:ext>
              </a:extLst>
            </p:cNvPr>
            <p:cNvSpPr txBox="1">
              <a:spLocks noChangeArrowheads="1"/>
            </p:cNvSpPr>
            <p:nvPr/>
          </p:nvSpPr>
          <p:spPr bwMode="auto">
            <a:xfrm>
              <a:off x="1807" y="1984"/>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P1</a:t>
              </a:r>
            </a:p>
          </p:txBody>
        </p:sp>
        <p:sp>
          <p:nvSpPr>
            <p:cNvPr id="115776" name="Text Box 1088">
              <a:extLst>
                <a:ext uri="{FF2B5EF4-FFF2-40B4-BE49-F238E27FC236}">
                  <a16:creationId xmlns:a16="http://schemas.microsoft.com/office/drawing/2014/main" id="{E00176E4-76D1-4BE9-B439-A38581EC5C01}"/>
                </a:ext>
              </a:extLst>
            </p:cNvPr>
            <p:cNvSpPr txBox="1">
              <a:spLocks noChangeArrowheads="1"/>
            </p:cNvSpPr>
            <p:nvPr/>
          </p:nvSpPr>
          <p:spPr bwMode="auto">
            <a:xfrm>
              <a:off x="3824" y="1984"/>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800" b="1">
                  <a:solidFill>
                    <a:srgbClr val="FF0000"/>
                  </a:solidFill>
                  <a:latin typeface="宋体" panose="02010600030101010101" pitchFamily="2" charset="-122"/>
                </a:rPr>
                <a:t>P2</a:t>
              </a:r>
            </a:p>
          </p:txBody>
        </p:sp>
        <p:sp>
          <p:nvSpPr>
            <p:cNvPr id="115777" name="Text Box 1089">
              <a:extLst>
                <a:ext uri="{FF2B5EF4-FFF2-40B4-BE49-F238E27FC236}">
                  <a16:creationId xmlns:a16="http://schemas.microsoft.com/office/drawing/2014/main" id="{CFA11C6F-02F1-42E8-A787-F1827508B457}"/>
                </a:ext>
              </a:extLst>
            </p:cNvPr>
            <p:cNvSpPr txBox="1">
              <a:spLocks noChangeArrowheads="1"/>
            </p:cNvSpPr>
            <p:nvPr/>
          </p:nvSpPr>
          <p:spPr bwMode="auto">
            <a:xfrm>
              <a:off x="3081" y="1984"/>
              <a:ext cx="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P1</a:t>
              </a:r>
            </a:p>
          </p:txBody>
        </p:sp>
        <p:sp>
          <p:nvSpPr>
            <p:cNvPr id="115778" name="Text Box 1090">
              <a:extLst>
                <a:ext uri="{FF2B5EF4-FFF2-40B4-BE49-F238E27FC236}">
                  <a16:creationId xmlns:a16="http://schemas.microsoft.com/office/drawing/2014/main" id="{D0C016AD-84D3-4089-AA59-83C71A4A2E85}"/>
                </a:ext>
              </a:extLst>
            </p:cNvPr>
            <p:cNvSpPr txBox="1">
              <a:spLocks noChangeArrowheads="1"/>
            </p:cNvSpPr>
            <p:nvPr/>
          </p:nvSpPr>
          <p:spPr bwMode="auto">
            <a:xfrm>
              <a:off x="2550" y="1984"/>
              <a:ext cx="25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panose="02010600030101010101" pitchFamily="2" charset="-122"/>
                </a:rPr>
                <a:t>P2</a:t>
              </a:r>
            </a:p>
          </p:txBody>
        </p:sp>
      </p:gr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677AA1A-103C-4B0C-8C5B-94921AB75B12}"/>
              </a:ext>
            </a:extLst>
          </p:cNvPr>
          <p:cNvSpPr>
            <a:spLocks noGrp="1" noChangeArrowheads="1"/>
          </p:cNvSpPr>
          <p:nvPr>
            <p:ph type="title"/>
          </p:nvPr>
        </p:nvSpPr>
        <p:spPr>
          <a:xfrm>
            <a:off x="1428750" y="228600"/>
            <a:ext cx="8020050" cy="1066800"/>
          </a:xfrm>
        </p:spPr>
        <p:txBody>
          <a:bodyPr/>
          <a:lstStyle/>
          <a:p>
            <a:pPr algn="l"/>
            <a:r>
              <a:rPr lang="zh-CN" altLang="en-US" sz="4800">
                <a:latin typeface="华文新魏" panose="02010800040101010101" pitchFamily="2" charset="-122"/>
                <a:ea typeface="华文新魏" panose="02010800040101010101" pitchFamily="2" charset="-122"/>
              </a:rPr>
              <a:t>多道程序设计的效果</a:t>
            </a:r>
            <a:r>
              <a:rPr lang="en-US" altLang="zh-CN" sz="4800">
                <a:latin typeface="华文新魏" panose="02010800040101010101" pitchFamily="2" charset="-122"/>
                <a:ea typeface="华文新魏" panose="02010800040101010101" pitchFamily="2" charset="-122"/>
              </a:rPr>
              <a:t>(1)</a:t>
            </a:r>
          </a:p>
        </p:txBody>
      </p:sp>
      <p:sp>
        <p:nvSpPr>
          <p:cNvPr id="116739" name="Rectangle 3">
            <a:extLst>
              <a:ext uri="{FF2B5EF4-FFF2-40B4-BE49-F238E27FC236}">
                <a16:creationId xmlns:a16="http://schemas.microsoft.com/office/drawing/2014/main" id="{6823B57E-E7D2-4B0E-8CAF-D9328941C1DF}"/>
              </a:ext>
            </a:extLst>
          </p:cNvPr>
          <p:cNvSpPr>
            <a:spLocks noGrp="1" noChangeArrowheads="1"/>
          </p:cNvSpPr>
          <p:nvPr>
            <p:ph type="body" idx="1"/>
          </p:nvPr>
        </p:nvSpPr>
        <p:spPr>
          <a:xfrm>
            <a:off x="760413" y="1196975"/>
            <a:ext cx="7772400" cy="4114800"/>
          </a:xfrm>
        </p:spPr>
        <p:txBody>
          <a:bodyPr/>
          <a:lstStyle/>
          <a:p>
            <a:pPr algn="ctr">
              <a:buFontTx/>
              <a:buNone/>
            </a:pPr>
            <a:br>
              <a:rPr lang="en-US" altLang="zh-CN" b="1">
                <a:latin typeface="宋体" panose="02010600030101010101" pitchFamily="2" charset="-122"/>
              </a:rPr>
            </a:br>
            <a:r>
              <a:rPr lang="en-US" altLang="zh-CN" sz="4000" b="1">
                <a:solidFill>
                  <a:srgbClr val="FF0000"/>
                </a:solidFill>
                <a:latin typeface="宋体" panose="02010600030101010101" pitchFamily="2" charset="-122"/>
              </a:rPr>
              <a:t>52 /</a:t>
            </a:r>
            <a:r>
              <a:rPr lang="zh-CN" altLang="en-US" sz="4000" b="1">
                <a:solidFill>
                  <a:srgbClr val="FF0000"/>
                </a:solidFill>
                <a:latin typeface="宋体" panose="02010600030101010101" pitchFamily="2" charset="-122"/>
              </a:rPr>
              <a:t>（</a:t>
            </a:r>
            <a:r>
              <a:rPr lang="en-US" altLang="zh-CN" sz="4000" b="1">
                <a:solidFill>
                  <a:srgbClr val="FF0000"/>
                </a:solidFill>
                <a:latin typeface="宋体" panose="02010600030101010101" pitchFamily="2" charset="-122"/>
              </a:rPr>
              <a:t>78</a:t>
            </a:r>
            <a:r>
              <a:rPr lang="zh-CN" altLang="en-US" sz="4000" b="1">
                <a:solidFill>
                  <a:srgbClr val="FF0000"/>
                </a:solidFill>
                <a:latin typeface="宋体" panose="02010600030101010101" pitchFamily="2" charset="-122"/>
              </a:rPr>
              <a:t>十</a:t>
            </a:r>
            <a:r>
              <a:rPr lang="en-US" altLang="zh-CN" sz="4000" b="1">
                <a:solidFill>
                  <a:srgbClr val="FF0000"/>
                </a:solidFill>
                <a:latin typeface="宋体" panose="02010600030101010101" pitchFamily="2" charset="-122"/>
              </a:rPr>
              <a:t>52</a:t>
            </a:r>
            <a:r>
              <a:rPr lang="zh-CN" altLang="en-US" sz="4000" b="1">
                <a:solidFill>
                  <a:srgbClr val="FF0000"/>
                </a:solidFill>
                <a:latin typeface="宋体" panose="02010600030101010101" pitchFamily="2" charset="-122"/>
              </a:rPr>
              <a:t>十</a:t>
            </a:r>
            <a:r>
              <a:rPr lang="en-US" altLang="zh-CN" sz="4000" b="1">
                <a:solidFill>
                  <a:srgbClr val="FF0000"/>
                </a:solidFill>
                <a:latin typeface="宋体" panose="02010600030101010101" pitchFamily="2" charset="-122"/>
              </a:rPr>
              <a:t>20</a:t>
            </a:r>
            <a:r>
              <a:rPr lang="zh-CN" altLang="en-US" sz="4000" b="1">
                <a:solidFill>
                  <a:srgbClr val="FF0000"/>
                </a:solidFill>
                <a:latin typeface="宋体" panose="02010600030101010101" pitchFamily="2" charset="-122"/>
              </a:rPr>
              <a:t>）≈ </a:t>
            </a:r>
            <a:r>
              <a:rPr lang="en-US" altLang="zh-CN" sz="4000" b="1">
                <a:solidFill>
                  <a:srgbClr val="FF0000"/>
                </a:solidFill>
                <a:latin typeface="宋体" panose="02010600030101010101" pitchFamily="2" charset="-122"/>
              </a:rPr>
              <a:t>35%</a:t>
            </a:r>
          </a:p>
          <a:p>
            <a:pPr algn="ctr">
              <a:buFontTx/>
              <a:buNone/>
            </a:pPr>
            <a:endParaRPr lang="en-US" altLang="zh-CN" sz="4000" b="1">
              <a:solidFill>
                <a:srgbClr val="FF0000"/>
              </a:solidFill>
              <a:latin typeface="宋体" panose="02010600030101010101" pitchFamily="2" charset="-122"/>
            </a:endParaRPr>
          </a:p>
          <a:p>
            <a:pPr algn="ctr">
              <a:buFontTx/>
              <a:buNone/>
            </a:pPr>
            <a:r>
              <a:rPr lang="zh-CN" altLang="en-US" sz="4000" b="1">
                <a:solidFill>
                  <a:srgbClr val="FF0000"/>
                </a:solidFill>
                <a:latin typeface="宋体" panose="02010600030101010101" pitchFamily="2" charset="-122"/>
                <a:cs typeface="Times New Roman" panose="02020603050405020304" pitchFamily="18" charset="0"/>
              </a:rPr>
              <a:t>（</a:t>
            </a:r>
            <a:r>
              <a:rPr lang="en-US" altLang="zh-CN" sz="4000" b="1">
                <a:solidFill>
                  <a:srgbClr val="FF0000"/>
                </a:solidFill>
                <a:latin typeface="宋体" panose="02010600030101010101" pitchFamily="2" charset="-122"/>
                <a:cs typeface="Times New Roman" panose="02020603050405020304" pitchFamily="18" charset="0"/>
              </a:rPr>
              <a:t>52+42</a:t>
            </a:r>
            <a:r>
              <a:rPr lang="zh-CN" altLang="en-US" sz="4000" b="1">
                <a:solidFill>
                  <a:srgbClr val="FF0000"/>
                </a:solidFill>
                <a:latin typeface="宋体" panose="02010600030101010101" pitchFamily="2" charset="-122"/>
                <a:cs typeface="Times New Roman" panose="02020603050405020304" pitchFamily="18" charset="0"/>
              </a:rPr>
              <a:t>）</a:t>
            </a:r>
            <a:r>
              <a:rPr lang="en-US" altLang="zh-CN" sz="4000" b="1">
                <a:solidFill>
                  <a:srgbClr val="FF0000"/>
                </a:solidFill>
                <a:latin typeface="宋体" panose="02010600030101010101" pitchFamily="2" charset="-122"/>
                <a:cs typeface="Times New Roman" panose="02020603050405020304" pitchFamily="18" charset="0"/>
              </a:rPr>
              <a:t>/ 150 ≈ 63</a:t>
            </a:r>
            <a:r>
              <a:rPr lang="zh-CN" altLang="en-US" sz="4000" b="1">
                <a:solidFill>
                  <a:srgbClr val="FF0000"/>
                </a:solidFill>
                <a:latin typeface="宋体" panose="02010600030101010101" pitchFamily="2" charset="-122"/>
                <a:cs typeface="Times New Roman" panose="02020603050405020304" pitchFamily="18" charset="0"/>
              </a:rPr>
              <a:t>％</a:t>
            </a:r>
          </a:p>
          <a:p>
            <a:pPr algn="ctr">
              <a:buFontTx/>
              <a:buNone/>
            </a:pPr>
            <a:endParaRPr lang="zh-CN" altLang="en-US" sz="4000" b="1">
              <a:solidFill>
                <a:srgbClr val="FF0000"/>
              </a:solidFill>
              <a:latin typeface="宋体" panose="02010600030101010101" pitchFamily="2" charset="-122"/>
            </a:endParaRPr>
          </a:p>
          <a:p>
            <a:pPr>
              <a:buFontTx/>
              <a:buNone/>
            </a:pPr>
            <a:endParaRPr lang="zh-CN" altLang="en-US" sz="4000" b="1">
              <a:solidFill>
                <a:srgbClr val="FF0000"/>
              </a:solidFill>
            </a:endParaRPr>
          </a:p>
        </p:txBody>
      </p:sp>
    </p:spTree>
  </p:cSld>
  <p:clrMapOvr>
    <a:masterClrMapping/>
  </p:clrMapOvr>
  <p:transition spd="slow">
    <p:cover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FC5B295-8962-4191-8BAF-F1EC92AF4393}"/>
              </a:ext>
            </a:extLst>
          </p:cNvPr>
          <p:cNvSpPr>
            <a:spLocks noGrp="1" noChangeArrowheads="1"/>
          </p:cNvSpPr>
          <p:nvPr>
            <p:ph type="title"/>
          </p:nvPr>
        </p:nvSpPr>
        <p:spPr>
          <a:xfrm>
            <a:off x="835025" y="260350"/>
            <a:ext cx="7481888" cy="990600"/>
          </a:xfrm>
        </p:spPr>
        <p:txBody>
          <a:bodyPr/>
          <a:lstStyle/>
          <a:p>
            <a:r>
              <a:rPr lang="en-US" altLang="zh-CN" sz="3600" b="1">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多道程序设计的效果</a:t>
            </a:r>
            <a:r>
              <a:rPr lang="en-US" altLang="zh-CN" sz="4800">
                <a:latin typeface="华文新魏" panose="02010800040101010101" pitchFamily="2" charset="-122"/>
                <a:ea typeface="华文新魏" panose="02010800040101010101" pitchFamily="2" charset="-122"/>
              </a:rPr>
              <a:t>(2)</a:t>
            </a:r>
          </a:p>
        </p:txBody>
      </p:sp>
      <p:sp>
        <p:nvSpPr>
          <p:cNvPr id="117763" name="Rectangle 3">
            <a:extLst>
              <a:ext uri="{FF2B5EF4-FFF2-40B4-BE49-F238E27FC236}">
                <a16:creationId xmlns:a16="http://schemas.microsoft.com/office/drawing/2014/main" id="{5D1349B1-C15D-48A2-BE5A-F5F73880056E}"/>
              </a:ext>
            </a:extLst>
          </p:cNvPr>
          <p:cNvSpPr>
            <a:spLocks noGrp="1" noChangeArrowheads="1"/>
          </p:cNvSpPr>
          <p:nvPr>
            <p:ph type="body" idx="1"/>
          </p:nvPr>
        </p:nvSpPr>
        <p:spPr>
          <a:xfrm>
            <a:off x="990600" y="1143000"/>
            <a:ext cx="7772400" cy="4191000"/>
          </a:xfrm>
        </p:spPr>
        <p:txBody>
          <a:bodyPr/>
          <a:lstStyle/>
          <a:p>
            <a:r>
              <a:rPr lang="zh-CN" altLang="en-US" sz="3600">
                <a:latin typeface="华文新魏" panose="02010800040101010101" pitchFamily="2" charset="-122"/>
                <a:ea typeface="华文新魏" panose="02010800040101010101" pitchFamily="2" charset="-122"/>
              </a:rPr>
              <a:t>采用多道程序设计提高了效率，即增长了单位时间的算题量，但对每道程序来说，却延长了计算时间。</a:t>
            </a:r>
          </a:p>
          <a:p>
            <a:r>
              <a:rPr lang="zh-CN" altLang="en-US" sz="3600">
                <a:latin typeface="华文新魏" panose="02010800040101010101" pitchFamily="2" charset="-122"/>
                <a:ea typeface="华文新魏" panose="02010800040101010101" pitchFamily="2" charset="-122"/>
              </a:rPr>
              <a:t>多道程序设计技术提高资源利用率和系统吞吐率是以牺牲用户的响应时间为代价的。 </a:t>
            </a:r>
          </a:p>
          <a:p>
            <a:endParaRPr lang="zh-CN" altLang="en-US" sz="3600">
              <a:latin typeface="华文新魏" panose="02010800040101010101" pitchFamily="2" charset="-122"/>
              <a:ea typeface="华文新魏" panose="02010800040101010101" pitchFamily="2" charset="-122"/>
            </a:endParaRP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F6BECF9-EACF-4D2E-ADE3-352681FA3659}"/>
              </a:ext>
            </a:extLst>
          </p:cNvPr>
          <p:cNvSpPr>
            <a:spLocks noGrp="1" noChangeArrowheads="1"/>
          </p:cNvSpPr>
          <p:nvPr>
            <p:ph type="title"/>
          </p:nvPr>
        </p:nvSpPr>
        <p:spPr>
          <a:xfrm>
            <a:off x="838200" y="457200"/>
            <a:ext cx="8077200" cy="1143000"/>
          </a:xfrm>
        </p:spPr>
        <p:txBody>
          <a:bodyPr/>
          <a:lstStyle/>
          <a:p>
            <a:r>
              <a:rPr lang="zh-CN" altLang="en-US" sz="4000">
                <a:latin typeface="华文新魏" panose="02010800040101010101" pitchFamily="2" charset="-122"/>
                <a:ea typeface="华文新魏" panose="02010800040101010101" pitchFamily="2" charset="-122"/>
              </a:rPr>
              <a:t>多道程序设计与操作系统形成</a:t>
            </a:r>
            <a:br>
              <a:rPr lang="zh-CN" altLang="en-US" sz="4000">
                <a:latin typeface="华文新魏" panose="02010800040101010101" pitchFamily="2" charset="-122"/>
                <a:ea typeface="华文新魏" panose="02010800040101010101" pitchFamily="2" charset="-122"/>
              </a:rPr>
            </a:br>
            <a:r>
              <a:rPr lang="en-US" altLang="zh-CN" sz="4000" b="1">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多道程序设计的道数问题</a:t>
            </a:r>
          </a:p>
        </p:txBody>
      </p:sp>
      <p:sp>
        <p:nvSpPr>
          <p:cNvPr id="119811" name="Rectangle 3">
            <a:extLst>
              <a:ext uri="{FF2B5EF4-FFF2-40B4-BE49-F238E27FC236}">
                <a16:creationId xmlns:a16="http://schemas.microsoft.com/office/drawing/2014/main" id="{9032F05B-F8E8-49BE-89EE-B794A806F841}"/>
              </a:ext>
            </a:extLst>
          </p:cNvPr>
          <p:cNvSpPr>
            <a:spLocks noGrp="1" noChangeArrowheads="1"/>
          </p:cNvSpPr>
          <p:nvPr>
            <p:ph type="body" idx="1"/>
          </p:nvPr>
        </p:nvSpPr>
        <p:spPr>
          <a:xfrm>
            <a:off x="914400" y="1749425"/>
            <a:ext cx="7905750" cy="4200525"/>
          </a:xfrm>
        </p:spPr>
        <p:txBody>
          <a:bodyPr/>
          <a:lstStyle/>
          <a:p>
            <a:r>
              <a:rPr lang="zh-CN" altLang="en-US" sz="3600">
                <a:ea typeface="华文新魏" panose="02010800040101010101" pitchFamily="2" charset="-122"/>
              </a:rPr>
              <a:t>程序等待</a:t>
            </a:r>
            <a:r>
              <a:rPr lang="en-US" altLang="zh-CN" sz="3600">
                <a:ea typeface="华文新魏" panose="02010800040101010101" pitchFamily="2" charset="-122"/>
              </a:rPr>
              <a:t>I/O</a:t>
            </a:r>
            <a:r>
              <a:rPr lang="zh-CN" altLang="en-US" sz="3600">
                <a:ea typeface="华文新魏" panose="02010800040101010101" pitchFamily="2" charset="-122"/>
              </a:rPr>
              <a:t>操作的时间占其运行时间的比例为</a:t>
            </a:r>
            <a:r>
              <a:rPr lang="en-US" altLang="zh-CN" sz="3600">
                <a:ea typeface="华文新魏" panose="02010800040101010101" pitchFamily="2" charset="-122"/>
              </a:rPr>
              <a:t>p</a:t>
            </a:r>
            <a:r>
              <a:rPr lang="zh-CN" altLang="en-US" sz="3600">
                <a:ea typeface="华文新魏" panose="02010800040101010101" pitchFamily="2" charset="-122"/>
              </a:rPr>
              <a:t>，当主存中有</a:t>
            </a:r>
            <a:r>
              <a:rPr lang="en-US" altLang="zh-CN" sz="3600">
                <a:ea typeface="华文新魏" panose="02010800040101010101" pitchFamily="2" charset="-122"/>
              </a:rPr>
              <a:t>n</a:t>
            </a:r>
            <a:r>
              <a:rPr lang="zh-CN" altLang="en-US" sz="3600">
                <a:ea typeface="华文新魏" panose="02010800040101010101" pitchFamily="2" charset="-122"/>
              </a:rPr>
              <a:t>道程序时，所有程序都等待</a:t>
            </a:r>
            <a:r>
              <a:rPr lang="en-US" altLang="zh-CN" sz="3600">
                <a:ea typeface="华文新魏" panose="02010800040101010101" pitchFamily="2" charset="-122"/>
              </a:rPr>
              <a:t>I/O</a:t>
            </a:r>
            <a:r>
              <a:rPr lang="zh-CN" altLang="en-US" sz="3600">
                <a:ea typeface="华文新魏" panose="02010800040101010101" pitchFamily="2" charset="-122"/>
              </a:rPr>
              <a:t>的概率是</a:t>
            </a:r>
            <a:r>
              <a:rPr lang="en-US" altLang="zh-CN" sz="3600">
                <a:ea typeface="华文新魏" panose="02010800040101010101" pitchFamily="2" charset="-122"/>
              </a:rPr>
              <a:t>p</a:t>
            </a:r>
            <a:r>
              <a:rPr lang="en-US" altLang="zh-CN" sz="3600" baseline="30000">
                <a:ea typeface="华文新魏" panose="02010800040101010101" pitchFamily="2" charset="-122"/>
              </a:rPr>
              <a:t>n</a:t>
            </a:r>
            <a:r>
              <a:rPr lang="zh-CN" altLang="en-US" sz="3600">
                <a:ea typeface="华文新魏" panose="02010800040101010101" pitchFamily="2" charset="-122"/>
              </a:rPr>
              <a:t>，那么， </a:t>
            </a:r>
          </a:p>
          <a:p>
            <a:pPr>
              <a:buFontTx/>
              <a:buNone/>
            </a:pPr>
            <a:r>
              <a:rPr lang="zh-CN" altLang="en-US" sz="3600">
                <a:ea typeface="华文新魏" panose="02010800040101010101" pitchFamily="2" charset="-122"/>
              </a:rPr>
              <a:t>                </a:t>
            </a:r>
            <a:r>
              <a:rPr lang="en-US" altLang="zh-CN" sz="3600">
                <a:ea typeface="华文新魏" panose="02010800040101010101" pitchFamily="2" charset="-122"/>
              </a:rPr>
              <a:t>CPU</a:t>
            </a:r>
            <a:r>
              <a:rPr lang="zh-CN" altLang="en-US" sz="3600">
                <a:ea typeface="华文新魏" panose="02010800040101010101" pitchFamily="2" charset="-122"/>
              </a:rPr>
              <a:t>利用率</a:t>
            </a:r>
            <a:r>
              <a:rPr lang="en-US" altLang="zh-CN" sz="3600">
                <a:ea typeface="华文新魏" panose="02010800040101010101" pitchFamily="2" charset="-122"/>
              </a:rPr>
              <a:t>=1-p</a:t>
            </a:r>
            <a:r>
              <a:rPr lang="en-US" altLang="zh-CN" sz="3600" baseline="30000">
                <a:ea typeface="华文新魏" panose="02010800040101010101" pitchFamily="2" charset="-122"/>
              </a:rPr>
              <a:t>n</a:t>
            </a:r>
            <a:endParaRPr lang="en-US" altLang="zh-CN" sz="3600">
              <a:ea typeface="华文新魏" panose="02010800040101010101" pitchFamily="2" charset="-122"/>
            </a:endParaRPr>
          </a:p>
          <a:p>
            <a:pPr>
              <a:buFontTx/>
              <a:buNone/>
            </a:pPr>
            <a:r>
              <a:rPr lang="en-US" altLang="zh-CN" sz="3600">
                <a:ea typeface="华文新魏" panose="02010800040101010101" pitchFamily="2" charset="-122"/>
              </a:rPr>
              <a:t>    n</a:t>
            </a:r>
            <a:r>
              <a:rPr lang="zh-CN" altLang="en-US" sz="3600">
                <a:ea typeface="华文新魏" panose="02010800040101010101" pitchFamily="2" charset="-122"/>
              </a:rPr>
              <a:t>称多道程序的道数或度数，可见</a:t>
            </a:r>
            <a:r>
              <a:rPr lang="en-US" altLang="zh-CN" sz="3600">
                <a:ea typeface="华文新魏" panose="02010800040101010101" pitchFamily="2" charset="-122"/>
              </a:rPr>
              <a:t>CPU</a:t>
            </a:r>
            <a:r>
              <a:rPr lang="zh-CN" altLang="en-US" sz="3600">
                <a:ea typeface="华文新魏" panose="02010800040101010101" pitchFamily="2" charset="-122"/>
              </a:rPr>
              <a:t>的利用率是</a:t>
            </a:r>
            <a:r>
              <a:rPr lang="en-US" altLang="zh-CN" sz="3600">
                <a:ea typeface="华文新魏" panose="02010800040101010101" pitchFamily="2" charset="-122"/>
              </a:rPr>
              <a:t>n</a:t>
            </a:r>
            <a:r>
              <a:rPr lang="zh-CN" altLang="en-US" sz="3600">
                <a:ea typeface="华文新魏" panose="02010800040101010101" pitchFamily="2" charset="-122"/>
              </a:rPr>
              <a:t>的函数</a:t>
            </a:r>
          </a:p>
          <a:p>
            <a:pPr>
              <a:buFontTx/>
              <a:buNone/>
            </a:pPr>
            <a:endParaRPr lang="zh-CN" altLang="en-US" sz="3600">
              <a:ea typeface="华文新魏" panose="02010800040101010101" pitchFamily="2" charset="-122"/>
            </a:endParaRPr>
          </a:p>
        </p:txBody>
      </p:sp>
    </p:spTree>
  </p:cSld>
  <p:clrMapOvr>
    <a:masterClrMapping/>
  </p:clrMapOvr>
  <p:transition>
    <p:cover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101898A-C97C-4DA0-9C7D-B7D6615E6855}"/>
              </a:ext>
            </a:extLst>
          </p:cNvPr>
          <p:cNvSpPr>
            <a:spLocks noGrp="1" noChangeArrowheads="1"/>
          </p:cNvSpPr>
          <p:nvPr>
            <p:ph type="title"/>
          </p:nvPr>
        </p:nvSpPr>
        <p:spPr>
          <a:xfrm>
            <a:off x="684213" y="476250"/>
            <a:ext cx="7772400" cy="1143000"/>
          </a:xfrm>
        </p:spPr>
        <p:txBody>
          <a:bodyPr/>
          <a:lstStyle/>
          <a:p>
            <a:r>
              <a:rPr lang="zh-CN" altLang="en-US" sz="4000">
                <a:latin typeface="华文新魏" panose="02010800040101010101" pitchFamily="2" charset="-122"/>
                <a:ea typeface="华文新魏" panose="02010800040101010101" pitchFamily="2" charset="-122"/>
              </a:rPr>
              <a:t>多道程序设计与操作系统形成</a:t>
            </a:r>
            <a:br>
              <a:rPr lang="zh-CN" altLang="en-US" sz="4000">
                <a:latin typeface="华文新魏" panose="02010800040101010101" pitchFamily="2" charset="-122"/>
                <a:ea typeface="华文新魏" panose="02010800040101010101" pitchFamily="2" charset="-122"/>
              </a:rPr>
            </a:br>
            <a:r>
              <a:rPr lang="zh-CN" altLang="en-US" sz="3600">
                <a:ea typeface="华文新魏" panose="02010800040101010101" pitchFamily="2" charset="-122"/>
              </a:rPr>
              <a:t>多道程序设计的优点与缺点</a:t>
            </a:r>
          </a:p>
        </p:txBody>
      </p:sp>
      <p:sp>
        <p:nvSpPr>
          <p:cNvPr id="120835" name="Rectangle 3">
            <a:extLst>
              <a:ext uri="{FF2B5EF4-FFF2-40B4-BE49-F238E27FC236}">
                <a16:creationId xmlns:a16="http://schemas.microsoft.com/office/drawing/2014/main" id="{641560D5-ECB2-4E05-AB55-0491FE0A6C71}"/>
              </a:ext>
            </a:extLst>
          </p:cNvPr>
          <p:cNvSpPr>
            <a:spLocks noGrp="1" noChangeArrowheads="1"/>
          </p:cNvSpPr>
          <p:nvPr>
            <p:ph type="body" idx="1"/>
          </p:nvPr>
        </p:nvSpPr>
        <p:spPr>
          <a:xfrm>
            <a:off x="900113" y="1741488"/>
            <a:ext cx="7772400" cy="4495800"/>
          </a:xfrm>
        </p:spPr>
        <p:txBody>
          <a:bodyPr/>
          <a:lstStyle/>
          <a:p>
            <a:r>
              <a:rPr lang="zh-CN" altLang="en-US" sz="3600">
                <a:latin typeface="华文新魏" panose="02010800040101010101" pitchFamily="2" charset="-122"/>
                <a:ea typeface="华文新魏" panose="02010800040101010101" pitchFamily="2" charset="-122"/>
              </a:rPr>
              <a:t>提高了</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的利用率</a:t>
            </a:r>
          </a:p>
          <a:p>
            <a:r>
              <a:rPr lang="zh-CN" altLang="en-US" sz="3600">
                <a:latin typeface="华文新魏" panose="02010800040101010101" pitchFamily="2" charset="-122"/>
                <a:ea typeface="华文新魏" panose="02010800040101010101" pitchFamily="2" charset="-122"/>
              </a:rPr>
              <a:t>提高了主存和</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设备的利用率</a:t>
            </a:r>
          </a:p>
          <a:p>
            <a:r>
              <a:rPr lang="zh-CN" altLang="en-US" sz="3600">
                <a:latin typeface="华文新魏" panose="02010800040101010101" pitchFamily="2" charset="-122"/>
                <a:ea typeface="华文新魏" panose="02010800040101010101" pitchFamily="2" charset="-122"/>
              </a:rPr>
              <a:t>改进了系统的吞吐率</a:t>
            </a:r>
          </a:p>
          <a:p>
            <a:r>
              <a:rPr lang="zh-CN" altLang="en-US" sz="3600">
                <a:latin typeface="华文新魏" panose="02010800040101010101" pitchFamily="2" charset="-122"/>
                <a:ea typeface="华文新魏" panose="02010800040101010101" pitchFamily="2" charset="-122"/>
              </a:rPr>
              <a:t>充分发挥了系统的并行性</a:t>
            </a:r>
          </a:p>
          <a:p>
            <a:endParaRPr lang="zh-CN" altLang="en-US" sz="3600">
              <a:latin typeface="华文新魏" panose="02010800040101010101" pitchFamily="2" charset="-122"/>
              <a:ea typeface="华文新魏" panose="02010800040101010101" pitchFamily="2" charset="-122"/>
            </a:endParaRPr>
          </a:p>
          <a:p>
            <a:r>
              <a:rPr lang="zh-CN" altLang="en-US" sz="3600">
                <a:latin typeface="华文新魏" panose="02010800040101010101" pitchFamily="2" charset="-122"/>
                <a:ea typeface="华文新魏" panose="02010800040101010101" pitchFamily="2" charset="-122"/>
              </a:rPr>
              <a:t>其主要缺点是</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作业周转时间延长</a:t>
            </a:r>
          </a:p>
          <a:p>
            <a:endParaRPr lang="zh-CN" altLang="en-US" sz="3600">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D47F83B-412D-4F43-AC0A-E87A1B025B6F}"/>
              </a:ext>
            </a:extLst>
          </p:cNvPr>
          <p:cNvSpPr>
            <a:spLocks noGrp="1" noChangeArrowheads="1"/>
          </p:cNvSpPr>
          <p:nvPr>
            <p:ph type="title"/>
          </p:nvPr>
        </p:nvSpPr>
        <p:spPr>
          <a:xfrm>
            <a:off x="990600" y="457200"/>
            <a:ext cx="7772400" cy="1143000"/>
          </a:xfrm>
        </p:spPr>
        <p:txBody>
          <a:bodyPr/>
          <a:lstStyle/>
          <a:p>
            <a:r>
              <a:rPr lang="zh-CN" altLang="en-US" sz="4000">
                <a:latin typeface="华文新魏" panose="02010800040101010101" pitchFamily="2" charset="-122"/>
                <a:ea typeface="华文新魏" panose="02010800040101010101" pitchFamily="2" charset="-122"/>
              </a:rPr>
              <a:t>多道程序设计与操作系统形成</a:t>
            </a:r>
            <a:br>
              <a:rPr lang="zh-CN" altLang="en-US" sz="40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多道程序设计系统与多重处理系统</a:t>
            </a:r>
          </a:p>
        </p:txBody>
      </p:sp>
      <p:sp>
        <p:nvSpPr>
          <p:cNvPr id="121859" name="Rectangle 3">
            <a:extLst>
              <a:ext uri="{FF2B5EF4-FFF2-40B4-BE49-F238E27FC236}">
                <a16:creationId xmlns:a16="http://schemas.microsoft.com/office/drawing/2014/main" id="{5B32976F-776F-46DA-AE8B-BC92D199FFE0}"/>
              </a:ext>
            </a:extLst>
          </p:cNvPr>
          <p:cNvSpPr>
            <a:spLocks noGrp="1" noChangeArrowheads="1"/>
          </p:cNvSpPr>
          <p:nvPr>
            <p:ph type="body" idx="1"/>
          </p:nvPr>
        </p:nvSpPr>
        <p:spPr>
          <a:xfrm>
            <a:off x="900113" y="1773238"/>
            <a:ext cx="7481887" cy="4856162"/>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b="1">
                <a:latin typeface="华文新魏" panose="02010800040101010101" pitchFamily="2" charset="-122"/>
                <a:ea typeface="华文新魏" panose="02010800040101010101" pitchFamily="2" charset="-122"/>
              </a:rPr>
              <a:t>多重处理系统</a:t>
            </a:r>
            <a:r>
              <a:rPr lang="zh-CN" altLang="en-US" sz="3600">
                <a:latin typeface="华文新魏" panose="02010800040101010101" pitchFamily="2" charset="-122"/>
                <a:ea typeface="华文新魏" panose="02010800040101010101" pitchFamily="2" charset="-122"/>
              </a:rPr>
              <a:t>是指配置了多个物理</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，能真正同时执行多道程序的系统。要有效地使用多重处理系统，必须采用多道程序设计技术；反过来，多道程序设计不一定要求有多重处理系统支持。 </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E79FADC-C4FF-4A0C-96D9-02576BDB3717}"/>
              </a:ext>
            </a:extLst>
          </p:cNvPr>
          <p:cNvSpPr>
            <a:spLocks noGrp="1" noChangeArrowheads="1"/>
          </p:cNvSpPr>
          <p:nvPr>
            <p:ph type="title"/>
          </p:nvPr>
        </p:nvSpPr>
        <p:spPr>
          <a:xfrm>
            <a:off x="1066800" y="609600"/>
            <a:ext cx="7772400" cy="1143000"/>
          </a:xfrm>
        </p:spPr>
        <p:txBody>
          <a:bodyPr/>
          <a:lstStyle/>
          <a:p>
            <a:r>
              <a:rPr lang="zh-CN" altLang="en-US">
                <a:ea typeface="华文新魏" panose="02010800040101010101" pitchFamily="2" charset="-122"/>
              </a:rPr>
              <a:t>多道程序设计与操作系统形成</a:t>
            </a:r>
            <a:br>
              <a:rPr lang="zh-CN" altLang="en-US" b="1">
                <a:ea typeface="华文新魏" panose="02010800040101010101" pitchFamily="2" charset="-122"/>
              </a:rPr>
            </a:br>
            <a:endParaRPr lang="zh-CN" altLang="en-US" b="1">
              <a:ea typeface="华文新魏" panose="02010800040101010101" pitchFamily="2" charset="-122"/>
            </a:endParaRPr>
          </a:p>
        </p:txBody>
      </p:sp>
      <p:sp>
        <p:nvSpPr>
          <p:cNvPr id="29699" name="Rectangle 3">
            <a:extLst>
              <a:ext uri="{FF2B5EF4-FFF2-40B4-BE49-F238E27FC236}">
                <a16:creationId xmlns:a16="http://schemas.microsoft.com/office/drawing/2014/main" id="{680CBCBF-68E6-48B0-B5A8-1B3302002861}"/>
              </a:ext>
            </a:extLst>
          </p:cNvPr>
          <p:cNvSpPr>
            <a:spLocks noGrp="1" noChangeArrowheads="1"/>
          </p:cNvSpPr>
          <p:nvPr>
            <p:ph type="body" idx="1"/>
          </p:nvPr>
        </p:nvSpPr>
        <p:spPr>
          <a:xfrm>
            <a:off x="1447800" y="1219200"/>
            <a:ext cx="7162800" cy="4953000"/>
          </a:xfrm>
        </p:spPr>
        <p:txBody>
          <a:bodyPr/>
          <a:lstStyle/>
          <a:p>
            <a:pPr>
              <a:buFontTx/>
              <a:buNone/>
            </a:pPr>
            <a:r>
              <a:rPr lang="en-US" altLang="zh-CN"/>
              <a:t>   </a:t>
            </a:r>
            <a:r>
              <a:rPr lang="zh-CN" altLang="en-US" sz="4000">
                <a:solidFill>
                  <a:schemeClr val="tx2"/>
                </a:solidFill>
                <a:ea typeface="华文新魏" panose="02010800040101010101" pitchFamily="2" charset="-122"/>
              </a:rPr>
              <a:t>实现多道程序设计必须解决三个问题：</a:t>
            </a:r>
          </a:p>
          <a:p>
            <a:r>
              <a:rPr lang="zh-CN" altLang="en-US" sz="4000">
                <a:ea typeface="华文新魏" panose="02010800040101010101" pitchFamily="2" charset="-122"/>
              </a:rPr>
              <a:t>存储保护与程序浮动；</a:t>
            </a:r>
          </a:p>
          <a:p>
            <a:r>
              <a:rPr lang="zh-CN" altLang="en-US" sz="4000">
                <a:ea typeface="华文新魏" panose="02010800040101010101" pitchFamily="2" charset="-122"/>
              </a:rPr>
              <a:t>处理器的管理和调度；</a:t>
            </a:r>
          </a:p>
          <a:p>
            <a:r>
              <a:rPr lang="zh-CN" altLang="en-US" sz="4000">
                <a:ea typeface="华文新魏" panose="02010800040101010101" pitchFamily="2" charset="-122"/>
              </a:rPr>
              <a:t>系统资源的管理和调度。</a:t>
            </a:r>
          </a:p>
          <a:p>
            <a:pPr>
              <a:buFontTx/>
              <a:buNone/>
            </a:pPr>
            <a:endParaRPr lang="zh-CN" altLang="en-US" sz="4000">
              <a:ea typeface="华文新魏" panose="02010800040101010101" pitchFamily="2" charset="-122"/>
            </a:endParaRPr>
          </a:p>
        </p:txBody>
      </p:sp>
      <p:sp>
        <p:nvSpPr>
          <p:cNvPr id="29700" name="Rectangle 4">
            <a:extLst>
              <a:ext uri="{FF2B5EF4-FFF2-40B4-BE49-F238E27FC236}">
                <a16:creationId xmlns:a16="http://schemas.microsoft.com/office/drawing/2014/main" id="{0F441918-37FC-4DC5-BDBA-98EB2EDCB501}"/>
              </a:ext>
            </a:extLst>
          </p:cNvPr>
          <p:cNvSpPr>
            <a:spLocks noChangeArrowheads="1"/>
          </p:cNvSpPr>
          <p:nvPr/>
        </p:nvSpPr>
        <p:spPr bwMode="auto">
          <a:xfrm>
            <a:off x="728663" y="2328863"/>
            <a:ext cx="1841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br>
              <a:rPr lang="en-US" altLang="zh-CN" sz="4400">
                <a:solidFill>
                  <a:schemeClr val="tx2"/>
                </a:solidFill>
                <a:effectLst>
                  <a:outerShdw blurRad="38100" dist="38100" dir="2700000" algn="tl">
                    <a:srgbClr val="C0C0C0"/>
                  </a:outerShdw>
                </a:effectLst>
                <a:cs typeface="Times New Roman" panose="02020603050405020304" pitchFamily="18" charset="0"/>
              </a:rPr>
            </a:br>
            <a:endParaRPr lang="en-US" altLang="zh-CN" sz="4400">
              <a:solidFill>
                <a:schemeClr val="tx2"/>
              </a:solidFill>
              <a:effectLst>
                <a:outerShdw blurRad="38100" dist="38100" dir="2700000" algn="tl">
                  <a:srgbClr val="C0C0C0"/>
                </a:outerShdw>
              </a:effectLst>
              <a:cs typeface="Times New Roman" panose="02020603050405020304" pitchFamily="18" charset="0"/>
            </a:endParaRPr>
          </a:p>
        </p:txBody>
      </p:sp>
    </p:spTree>
  </p:cSld>
  <p:clrMapOvr>
    <a:masterClrMapping/>
  </p:clrMapOvr>
  <p:transition>
    <p:cover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2BEF33-03AD-493F-A68C-81B2C3578568}"/>
              </a:ext>
            </a:extLst>
          </p:cNvPr>
          <p:cNvSpPr>
            <a:spLocks noGrp="1" noChangeArrowheads="1"/>
          </p:cNvSpPr>
          <p:nvPr>
            <p:ph type="title"/>
          </p:nvPr>
        </p:nvSpPr>
        <p:spPr>
          <a:xfrm>
            <a:off x="1066800" y="304800"/>
            <a:ext cx="7696200" cy="990600"/>
          </a:xfrm>
        </p:spPr>
        <p:txBody>
          <a:bodyPr/>
          <a:lstStyle/>
          <a:p>
            <a:r>
              <a:rPr lang="zh-CN" altLang="en-US">
                <a:ea typeface="华文新魏" panose="02010800040101010101" pitchFamily="2" charset="-122"/>
              </a:rPr>
              <a:t>多道程序设计与操作系统形成</a:t>
            </a:r>
          </a:p>
        </p:txBody>
      </p:sp>
      <p:sp>
        <p:nvSpPr>
          <p:cNvPr id="30723" name="Rectangle 3">
            <a:extLst>
              <a:ext uri="{FF2B5EF4-FFF2-40B4-BE49-F238E27FC236}">
                <a16:creationId xmlns:a16="http://schemas.microsoft.com/office/drawing/2014/main" id="{C0DD6686-650D-4F54-B58F-4A73CAC5355B}"/>
              </a:ext>
            </a:extLst>
          </p:cNvPr>
          <p:cNvSpPr>
            <a:spLocks noGrp="1" noChangeArrowheads="1"/>
          </p:cNvSpPr>
          <p:nvPr>
            <p:ph type="body" idx="1"/>
          </p:nvPr>
        </p:nvSpPr>
        <p:spPr>
          <a:xfrm>
            <a:off x="609600" y="1066800"/>
            <a:ext cx="7848600" cy="5638800"/>
          </a:xfrm>
        </p:spPr>
        <p:txBody>
          <a:bodyPr/>
          <a:lstStyle/>
          <a:p>
            <a:pPr>
              <a:buFontTx/>
              <a:buNone/>
            </a:pPr>
            <a:r>
              <a:rPr lang="en-US" altLang="zh-CN" sz="3600"/>
              <a:t>   </a:t>
            </a:r>
            <a:r>
              <a:rPr lang="zh-CN" altLang="en-US">
                <a:solidFill>
                  <a:schemeClr val="tx2"/>
                </a:solidFill>
                <a:latin typeface="华文新魏" panose="02010800040101010101" pitchFamily="2" charset="-122"/>
                <a:ea typeface="华文新魏" panose="02010800040101010101" pitchFamily="2" charset="-122"/>
              </a:rPr>
              <a:t>操作系统资源管理水平和操作自动化程度进一步提高，表现在</a:t>
            </a:r>
            <a:r>
              <a:rPr lang="en-US" altLang="zh-CN">
                <a:solidFill>
                  <a:schemeClr val="tx2"/>
                </a:solidFill>
                <a:latin typeface="华文新魏" panose="02010800040101010101" pitchFamily="2" charset="-122"/>
                <a:ea typeface="华文新魏" panose="02010800040101010101" pitchFamily="2" charset="-122"/>
              </a:rPr>
              <a:t>:</a:t>
            </a:r>
          </a:p>
          <a:p>
            <a:pPr>
              <a:buFontTx/>
              <a:buNone/>
            </a:pPr>
            <a:r>
              <a:rPr lang="en-US" altLang="zh-CN" sz="3600" b="1">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实现了计算机操作过程自动化。</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资源管理水平有了提高。</a:t>
            </a:r>
          </a:p>
          <a:p>
            <a:pPr algn="just">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提供虚存管理功能。</a:t>
            </a:r>
          </a:p>
          <a:p>
            <a:pPr algn="just">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支持分时操作。</a:t>
            </a:r>
          </a:p>
          <a:p>
            <a:pPr algn="just">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5 </a:t>
            </a:r>
            <a:r>
              <a:rPr lang="zh-CN" altLang="en-US">
                <a:latin typeface="华文新魏" panose="02010800040101010101" pitchFamily="2" charset="-122"/>
                <a:ea typeface="华文新魏" panose="02010800040101010101" pitchFamily="2" charset="-122"/>
              </a:rPr>
              <a:t>文件管理功能有改进。</a:t>
            </a:r>
          </a:p>
          <a:p>
            <a:pPr algn="just">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6 </a:t>
            </a:r>
            <a:r>
              <a:rPr lang="zh-CN" altLang="en-US">
                <a:latin typeface="华文新魏" panose="02010800040101010101" pitchFamily="2" charset="-122"/>
                <a:ea typeface="华文新魏" panose="02010800040101010101" pitchFamily="2" charset="-122"/>
              </a:rPr>
              <a:t>多道程序设计趋于完善。</a:t>
            </a:r>
          </a:p>
          <a:p>
            <a:pPr algn="just">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DC8248D-898A-4D48-8BC0-14850C6BA13F}"/>
              </a:ext>
            </a:extLst>
          </p:cNvPr>
          <p:cNvSpPr>
            <a:spLocks noGrp="1" noChangeArrowheads="1"/>
          </p:cNvSpPr>
          <p:nvPr>
            <p:ph type="title"/>
          </p:nvPr>
        </p:nvSpPr>
        <p:spPr>
          <a:xfrm>
            <a:off x="817563" y="304800"/>
            <a:ext cx="7869237" cy="1143000"/>
          </a:xfrm>
        </p:spPr>
        <p:txBody>
          <a:bodyPr/>
          <a:lstStyle/>
          <a:p>
            <a:r>
              <a:rPr lang="en-US" altLang="zh-CN" sz="4800">
                <a:latin typeface="华文新魏" panose="02010800040101010101" pitchFamily="2" charset="-122"/>
                <a:ea typeface="华文新魏" panose="02010800040101010101" pitchFamily="2" charset="-122"/>
              </a:rPr>
              <a:t>1.2.4</a:t>
            </a:r>
            <a:r>
              <a:rPr lang="zh-CN" altLang="en-US" sz="4800">
                <a:latin typeface="华文新魏" panose="02010800040101010101" pitchFamily="2" charset="-122"/>
                <a:ea typeface="华文新魏" panose="02010800040101010101" pitchFamily="2" charset="-122"/>
              </a:rPr>
              <a:t>操作系统的发展与分类</a:t>
            </a:r>
          </a:p>
        </p:txBody>
      </p:sp>
      <p:sp>
        <p:nvSpPr>
          <p:cNvPr id="33795" name="Rectangle 3">
            <a:extLst>
              <a:ext uri="{FF2B5EF4-FFF2-40B4-BE49-F238E27FC236}">
                <a16:creationId xmlns:a16="http://schemas.microsoft.com/office/drawing/2014/main" id="{0EF1ED48-4A0F-4542-8909-7A3E261D90F1}"/>
              </a:ext>
            </a:extLst>
          </p:cNvPr>
          <p:cNvSpPr>
            <a:spLocks noGrp="1" noChangeArrowheads="1"/>
          </p:cNvSpPr>
          <p:nvPr>
            <p:ph type="body" idx="1"/>
          </p:nvPr>
        </p:nvSpPr>
        <p:spPr>
          <a:xfrm>
            <a:off x="1676400" y="1295400"/>
            <a:ext cx="7239000" cy="4724400"/>
          </a:xfrm>
        </p:spPr>
        <p:txBody>
          <a:bodyPr/>
          <a:lstStyle/>
          <a:p>
            <a:pPr fontAlgn="ctr">
              <a:buFontTx/>
              <a:buNone/>
            </a:pPr>
            <a:r>
              <a:rPr lang="en-US" altLang="zh-CN" sz="3600" b="1">
                <a:ea typeface="黑体" panose="02010609060101010101" pitchFamily="49" charset="-122"/>
              </a:rPr>
              <a:t>   </a:t>
            </a:r>
            <a:r>
              <a:rPr lang="zh-CN" altLang="en-US" sz="4000">
                <a:solidFill>
                  <a:schemeClr val="tx2"/>
                </a:solidFill>
                <a:latin typeface="华文新魏" panose="02010800040101010101" pitchFamily="2" charset="-122"/>
                <a:ea typeface="华文新魏" panose="02010800040101010101" pitchFamily="2" charset="-122"/>
              </a:rPr>
              <a:t>三种基本的操作系统类型：</a:t>
            </a:r>
          </a:p>
          <a:p>
            <a:pPr fontAlgn="ctr">
              <a:buFontTx/>
              <a:buNone/>
            </a:pPr>
            <a:r>
              <a:rPr lang="zh-CN" altLang="en-US" sz="4000" b="1">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  </a:t>
            </a:r>
            <a:r>
              <a:rPr lang="zh-CN" altLang="en-US" sz="4000">
                <a:latin typeface="华文新魏" panose="02010800040101010101" pitchFamily="2" charset="-122"/>
                <a:ea typeface="华文新魏" panose="02010800040101010101" pitchFamily="2" charset="-122"/>
              </a:rPr>
              <a:t>批处理操作系统 </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 </a:t>
            </a:r>
            <a:r>
              <a:rPr lang="zh-CN" altLang="en-US" sz="4000">
                <a:latin typeface="华文新魏" panose="02010800040101010101" pitchFamily="2" charset="-122"/>
                <a:ea typeface="华文新魏" panose="02010800040101010101" pitchFamily="2" charset="-122"/>
              </a:rPr>
              <a:t>分时操作系统</a:t>
            </a:r>
            <a:r>
              <a:rPr lang="zh-CN" altLang="en-US" sz="4000" u="sng">
                <a:latin typeface="华文新魏" panose="02010800040101010101" pitchFamily="2" charset="-122"/>
                <a:ea typeface="华文新魏" panose="02010800040101010101" pitchFamily="2" charset="-122"/>
              </a:rPr>
              <a:t> </a:t>
            </a:r>
          </a:p>
          <a:p>
            <a:pPr fontAlgn="ct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 </a:t>
            </a:r>
            <a:r>
              <a:rPr lang="zh-CN" altLang="en-US" sz="4000">
                <a:latin typeface="华文新魏" panose="02010800040101010101" pitchFamily="2" charset="-122"/>
                <a:ea typeface="华文新魏" panose="02010800040101010101" pitchFamily="2" charset="-122"/>
              </a:rPr>
              <a:t>实时操作系统</a:t>
            </a:r>
          </a:p>
          <a:p>
            <a:pPr fontAlgn="ct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C9D6F4B-68CF-44E0-A1C5-D3860CF78678}"/>
              </a:ext>
            </a:extLst>
          </p:cNvPr>
          <p:cNvSpPr>
            <a:spLocks noGrp="1" noChangeArrowheads="1"/>
          </p:cNvSpPr>
          <p:nvPr>
            <p:ph type="title"/>
          </p:nvPr>
        </p:nvSpPr>
        <p:spPr>
          <a:xfrm>
            <a:off x="762000" y="198438"/>
            <a:ext cx="7772400" cy="1143000"/>
          </a:xfrm>
        </p:spPr>
        <p:txBody>
          <a:bodyPr/>
          <a:lstStyle/>
          <a:p>
            <a:r>
              <a:rPr lang="zh-CN" altLang="en-US" sz="4800">
                <a:ea typeface="华文新魏" panose="02010800040101010101" pitchFamily="2" charset="-122"/>
              </a:rPr>
              <a:t>批处理操作系统</a:t>
            </a:r>
          </a:p>
        </p:txBody>
      </p:sp>
      <p:sp>
        <p:nvSpPr>
          <p:cNvPr id="122883" name="Rectangle 3">
            <a:extLst>
              <a:ext uri="{FF2B5EF4-FFF2-40B4-BE49-F238E27FC236}">
                <a16:creationId xmlns:a16="http://schemas.microsoft.com/office/drawing/2014/main" id="{6B54D135-D720-43A6-B40B-F9F4E287480A}"/>
              </a:ext>
            </a:extLst>
          </p:cNvPr>
          <p:cNvSpPr>
            <a:spLocks noGrp="1" noChangeArrowheads="1"/>
          </p:cNvSpPr>
          <p:nvPr>
            <p:ph type="body" idx="1"/>
          </p:nvPr>
        </p:nvSpPr>
        <p:spPr>
          <a:xfrm>
            <a:off x="539750" y="1196975"/>
            <a:ext cx="8064500" cy="4230688"/>
          </a:xfrm>
        </p:spPr>
        <p:txBody>
          <a:bodyPr/>
          <a:lstStyle/>
          <a:p>
            <a:pPr>
              <a:spcBef>
                <a:spcPct val="10000"/>
              </a:spcBef>
            </a:pPr>
            <a:r>
              <a:rPr lang="zh-CN" altLang="en-US" sz="3600">
                <a:latin typeface="华文新魏" panose="02010800040101010101" pitchFamily="2" charset="-122"/>
                <a:ea typeface="华文新魏" panose="02010800040101010101" pitchFamily="2" charset="-122"/>
              </a:rPr>
              <a:t>批处理操作系统（</a:t>
            </a:r>
            <a:r>
              <a:rPr lang="en-US" altLang="zh-CN" sz="3600">
                <a:latin typeface="华文新魏" panose="02010800040101010101" pitchFamily="2" charset="-122"/>
                <a:ea typeface="华文新魏" panose="02010800040101010101" pitchFamily="2" charset="-122"/>
              </a:rPr>
              <a:t>Batch OS</a:t>
            </a:r>
            <a:r>
              <a:rPr lang="zh-CN" altLang="en-US" sz="3600">
                <a:latin typeface="华文新魏" panose="02010800040101010101" pitchFamily="2" charset="-122"/>
                <a:ea typeface="华文新魏" panose="02010800040101010101" pitchFamily="2" charset="-122"/>
              </a:rPr>
              <a:t>）</a:t>
            </a:r>
          </a:p>
          <a:p>
            <a:pPr algn="just">
              <a:spcBef>
                <a:spcPct val="10000"/>
              </a:spcBef>
            </a:pPr>
            <a:r>
              <a:rPr lang="zh-CN" altLang="en-US" sz="3600">
                <a:latin typeface="华文新魏" panose="02010800040101010101" pitchFamily="2" charset="-122"/>
                <a:ea typeface="华文新魏" panose="02010800040101010101" pitchFamily="2" charset="-122"/>
              </a:rPr>
              <a:t>批处理系统的主要特征： </a:t>
            </a:r>
          </a:p>
          <a:p>
            <a:pPr lvl="1" algn="just">
              <a:spcBef>
                <a:spcPct val="10000"/>
              </a:spcBef>
            </a:pPr>
            <a:r>
              <a:rPr lang="zh-CN" altLang="en-US" sz="3600">
                <a:latin typeface="华文新魏" panose="02010800040101010101" pitchFamily="2" charset="-122"/>
                <a:ea typeface="华文新魏" panose="02010800040101010101" pitchFamily="2" charset="-122"/>
              </a:rPr>
              <a:t>用户脱机工作 </a:t>
            </a:r>
          </a:p>
          <a:p>
            <a:pPr lvl="1" algn="just">
              <a:spcBef>
                <a:spcPct val="10000"/>
              </a:spcBef>
            </a:pPr>
            <a:r>
              <a:rPr lang="zh-CN" altLang="en-US" sz="3600">
                <a:latin typeface="华文新魏" panose="02010800040101010101" pitchFamily="2" charset="-122"/>
                <a:ea typeface="华文新魏" panose="02010800040101010101" pitchFamily="2" charset="-122"/>
              </a:rPr>
              <a:t>成批处理作业 </a:t>
            </a:r>
          </a:p>
          <a:p>
            <a:pPr lvl="1" algn="just">
              <a:spcBef>
                <a:spcPct val="10000"/>
              </a:spcBef>
            </a:pPr>
            <a:r>
              <a:rPr lang="zh-CN" altLang="en-US" sz="3600">
                <a:latin typeface="华文新魏" panose="02010800040101010101" pitchFamily="2" charset="-122"/>
                <a:ea typeface="华文新魏" panose="02010800040101010101" pitchFamily="2" charset="-122"/>
              </a:rPr>
              <a:t>多道程序运行 </a:t>
            </a:r>
          </a:p>
          <a:p>
            <a:pPr lvl="1" algn="just">
              <a:spcBef>
                <a:spcPct val="10000"/>
              </a:spcBef>
            </a:pPr>
            <a:r>
              <a:rPr lang="zh-CN" altLang="en-US" sz="3600">
                <a:latin typeface="华文新魏" panose="02010800040101010101" pitchFamily="2" charset="-122"/>
                <a:ea typeface="华文新魏" panose="02010800040101010101" pitchFamily="2" charset="-122"/>
              </a:rPr>
              <a:t>作业周转时间长</a:t>
            </a:r>
            <a:r>
              <a:rPr lang="zh-CN" altLang="en-US" sz="3600" u="sng">
                <a:latin typeface="华文新魏" panose="02010800040101010101" pitchFamily="2" charset="-122"/>
                <a:ea typeface="华文新魏" panose="02010800040101010101" pitchFamily="2" charset="-122"/>
              </a:rPr>
              <a:t> </a:t>
            </a:r>
          </a:p>
          <a:p>
            <a:pPr lvl="1" algn="just">
              <a:spcBef>
                <a:spcPct val="10000"/>
              </a:spcBef>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12FDB9D-8317-4146-8D10-B3470D34C17D}"/>
              </a:ext>
            </a:extLst>
          </p:cNvPr>
          <p:cNvSpPr>
            <a:spLocks noGrp="1" noChangeArrowheads="1"/>
          </p:cNvSpPr>
          <p:nvPr>
            <p:ph type="title"/>
          </p:nvPr>
        </p:nvSpPr>
        <p:spPr>
          <a:xfrm>
            <a:off x="838200" y="381000"/>
            <a:ext cx="7772400" cy="1143000"/>
          </a:xfrm>
        </p:spPr>
        <p:txBody>
          <a:bodyPr/>
          <a:lstStyle/>
          <a:p>
            <a:r>
              <a:rPr lang="en-US" altLang="zh-CN" sz="4800">
                <a:ea typeface="华文新魏" panose="02010800040101010101" pitchFamily="2" charset="-122"/>
              </a:rPr>
              <a:t>1.2.1  </a:t>
            </a:r>
            <a:r>
              <a:rPr lang="zh-CN" altLang="en-US" sz="4800">
                <a:ea typeface="华文新魏" panose="02010800040101010101" pitchFamily="2" charset="-122"/>
              </a:rPr>
              <a:t>人工操作阶段</a:t>
            </a:r>
            <a:br>
              <a:rPr lang="zh-CN" altLang="en-US" sz="4800">
                <a:ea typeface="华文新魏" panose="02010800040101010101" pitchFamily="2" charset="-122"/>
              </a:rPr>
            </a:br>
            <a:r>
              <a:rPr lang="zh-CN" altLang="en-US" sz="3600">
                <a:ea typeface="华文新魏" panose="02010800040101010101" pitchFamily="2" charset="-122"/>
              </a:rPr>
              <a:t>算题过程</a:t>
            </a:r>
          </a:p>
        </p:txBody>
      </p:sp>
      <p:sp>
        <p:nvSpPr>
          <p:cNvPr id="109571" name="Rectangle 3">
            <a:extLst>
              <a:ext uri="{FF2B5EF4-FFF2-40B4-BE49-F238E27FC236}">
                <a16:creationId xmlns:a16="http://schemas.microsoft.com/office/drawing/2014/main" id="{B5FAD475-D495-404C-BF33-7D78B547A126}"/>
              </a:ext>
            </a:extLst>
          </p:cNvPr>
          <p:cNvSpPr>
            <a:spLocks noGrp="1" noChangeArrowheads="1"/>
          </p:cNvSpPr>
          <p:nvPr>
            <p:ph type="body" idx="1"/>
          </p:nvPr>
        </p:nvSpPr>
        <p:spPr>
          <a:xfrm>
            <a:off x="762000" y="1676400"/>
            <a:ext cx="8202613" cy="4876800"/>
          </a:xfrm>
        </p:spPr>
        <p:txBody>
          <a:bodyPr/>
          <a:lstStyle/>
          <a:p>
            <a:pPr>
              <a:lnSpc>
                <a:spcPct val="80000"/>
              </a:lnSpc>
            </a:pPr>
            <a:r>
              <a:rPr lang="zh-CN" altLang="en-US" sz="2800">
                <a:latin typeface="华文新魏" panose="02010800040101010101" pitchFamily="2" charset="-122"/>
                <a:ea typeface="华文新魏" panose="02010800040101010101" pitchFamily="2" charset="-122"/>
              </a:rPr>
              <a:t>人工把源程序用穿孔机穿制在卡片或纸带上</a:t>
            </a:r>
          </a:p>
          <a:p>
            <a:pPr>
              <a:lnSpc>
                <a:spcPct val="80000"/>
              </a:lnSpc>
            </a:pPr>
            <a:r>
              <a:rPr lang="zh-CN" altLang="en-US" sz="2800">
                <a:latin typeface="华文新魏" panose="02010800040101010101" pitchFamily="2" charset="-122"/>
                <a:ea typeface="华文新魏" panose="02010800040101010101" pitchFamily="2" charset="-122"/>
              </a:rPr>
              <a:t>将准备好的汇编解释程序或编译系统装入计算机</a:t>
            </a:r>
          </a:p>
          <a:p>
            <a:pPr>
              <a:lnSpc>
                <a:spcPct val="80000"/>
              </a:lnSpc>
            </a:pPr>
            <a:r>
              <a:rPr lang="zh-CN" altLang="en-US" sz="2800">
                <a:latin typeface="华文新魏" panose="02010800040101010101" pitchFamily="2" charset="-122"/>
                <a:ea typeface="华文新魏" panose="02010800040101010101" pitchFamily="2" charset="-122"/>
              </a:rPr>
              <a:t>汇编程序或编译系统读入人工装在输入机上的穿孔卡或穿孔带</a:t>
            </a:r>
          </a:p>
          <a:p>
            <a:pPr>
              <a:lnSpc>
                <a:spcPct val="80000"/>
              </a:lnSpc>
            </a:pPr>
            <a:r>
              <a:rPr lang="zh-CN" altLang="en-US" sz="2800">
                <a:latin typeface="华文新魏" panose="02010800040101010101" pitchFamily="2" charset="-122"/>
                <a:ea typeface="华文新魏" panose="02010800040101010101" pitchFamily="2" charset="-122"/>
              </a:rPr>
              <a:t>执行汇编过程或编译过程，产生目标程序，并输出目标卡片迭或纸带</a:t>
            </a:r>
          </a:p>
          <a:p>
            <a:pPr>
              <a:lnSpc>
                <a:spcPct val="80000"/>
              </a:lnSpc>
            </a:pPr>
            <a:r>
              <a:rPr lang="zh-CN" altLang="en-US" sz="2800">
                <a:latin typeface="华文新魏" panose="02010800040101010101" pitchFamily="2" charset="-122"/>
                <a:ea typeface="华文新魏" panose="02010800040101010101" pitchFamily="2" charset="-122"/>
              </a:rPr>
              <a:t>通过引导程序把装在输入机上的目标程序读入计算机</a:t>
            </a:r>
          </a:p>
          <a:p>
            <a:pPr>
              <a:lnSpc>
                <a:spcPct val="80000"/>
              </a:lnSpc>
            </a:pPr>
            <a:r>
              <a:rPr lang="zh-CN" altLang="en-US" sz="2800">
                <a:latin typeface="华文新魏" panose="02010800040101010101" pitchFamily="2" charset="-122"/>
                <a:ea typeface="华文新魏" panose="02010800040101010101" pitchFamily="2" charset="-122"/>
              </a:rPr>
              <a:t>启动目标程序执行，从输入机上读入人工装好的数据卡或数据带</a:t>
            </a:r>
          </a:p>
          <a:p>
            <a:pPr>
              <a:lnSpc>
                <a:spcPct val="80000"/>
              </a:lnSpc>
            </a:pPr>
            <a:r>
              <a:rPr lang="zh-CN" altLang="en-US" sz="2800">
                <a:latin typeface="华文新魏" panose="02010800040101010101" pitchFamily="2" charset="-122"/>
                <a:ea typeface="华文新魏" panose="02010800040101010101" pitchFamily="2" charset="-122"/>
              </a:rPr>
              <a:t>产生计算结果，执行结果从打印机上或卡片机上输出</a:t>
            </a:r>
          </a:p>
          <a:p>
            <a:pPr>
              <a:lnSpc>
                <a:spcPct val="80000"/>
              </a:lnSpc>
            </a:pPr>
            <a:endParaRPr lang="zh-CN" altLang="en-US" sz="2600" b="1">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9277E5E-C2C8-419E-B303-F3F78176D755}"/>
              </a:ext>
            </a:extLst>
          </p:cNvPr>
          <p:cNvSpPr>
            <a:spLocks noGrp="1" noChangeArrowheads="1"/>
          </p:cNvSpPr>
          <p:nvPr>
            <p:ph type="title"/>
          </p:nvPr>
        </p:nvSpPr>
        <p:spPr>
          <a:xfrm>
            <a:off x="685800" y="188913"/>
            <a:ext cx="7772400" cy="1143000"/>
          </a:xfrm>
        </p:spPr>
        <p:txBody>
          <a:bodyPr/>
          <a:lstStyle/>
          <a:p>
            <a:r>
              <a:rPr lang="zh-CN" altLang="en-US" sz="4800">
                <a:ea typeface="华文新魏" panose="02010800040101010101" pitchFamily="2" charset="-122"/>
              </a:rPr>
              <a:t>分时操作系统</a:t>
            </a:r>
          </a:p>
        </p:txBody>
      </p:sp>
      <p:sp>
        <p:nvSpPr>
          <p:cNvPr id="123907" name="Rectangle 3">
            <a:extLst>
              <a:ext uri="{FF2B5EF4-FFF2-40B4-BE49-F238E27FC236}">
                <a16:creationId xmlns:a16="http://schemas.microsoft.com/office/drawing/2014/main" id="{69204E25-AA1A-4685-985A-8001ABCBAB34}"/>
              </a:ext>
            </a:extLst>
          </p:cNvPr>
          <p:cNvSpPr>
            <a:spLocks noGrp="1" noChangeArrowheads="1"/>
          </p:cNvSpPr>
          <p:nvPr>
            <p:ph type="body" idx="1"/>
          </p:nvPr>
        </p:nvSpPr>
        <p:spPr>
          <a:xfrm>
            <a:off x="990600" y="1196975"/>
            <a:ext cx="7829550" cy="4684713"/>
          </a:xfrm>
        </p:spPr>
        <p:txBody>
          <a:bodyPr/>
          <a:lstStyle/>
          <a:p>
            <a:pPr>
              <a:spcBef>
                <a:spcPct val="10000"/>
              </a:spcBef>
            </a:pPr>
            <a:r>
              <a:rPr lang="zh-CN" altLang="en-US" sz="3600">
                <a:latin typeface="华文新魏" panose="02010800040101010101" pitchFamily="2" charset="-122"/>
                <a:ea typeface="华文新魏" panose="02010800040101010101" pitchFamily="2" charset="-122"/>
              </a:rPr>
              <a:t>分时操作系统 （</a:t>
            </a:r>
            <a:r>
              <a:rPr lang="en-US" altLang="zh-CN" sz="3600">
                <a:latin typeface="华文新魏" panose="02010800040101010101" pitchFamily="2" charset="-122"/>
                <a:ea typeface="华文新魏" panose="02010800040101010101" pitchFamily="2" charset="-122"/>
              </a:rPr>
              <a:t>Time Sharing Operating System</a:t>
            </a:r>
            <a:r>
              <a:rPr lang="zh-CN" altLang="en-US" sz="3600">
                <a:latin typeface="华文新魏" panose="02010800040101010101" pitchFamily="2" charset="-122"/>
                <a:ea typeface="华文新魏" panose="02010800040101010101" pitchFamily="2" charset="-122"/>
              </a:rPr>
              <a:t>）</a:t>
            </a:r>
          </a:p>
          <a:p>
            <a:pPr>
              <a:spcBef>
                <a:spcPct val="10000"/>
              </a:spcBef>
            </a:pPr>
            <a:r>
              <a:rPr lang="zh-CN" altLang="en-US" sz="3600">
                <a:latin typeface="华文新魏" panose="02010800040101010101" pitchFamily="2" charset="-122"/>
                <a:ea typeface="华文新魏" panose="02010800040101010101" pitchFamily="2" charset="-122"/>
              </a:rPr>
              <a:t>分时系统的特征</a:t>
            </a:r>
          </a:p>
          <a:p>
            <a:pPr lvl="1">
              <a:spcBef>
                <a:spcPct val="10000"/>
              </a:spcBef>
            </a:pPr>
            <a:r>
              <a:rPr lang="zh-CN" altLang="en-US" sz="3600">
                <a:latin typeface="华文新魏" panose="02010800040101010101" pitchFamily="2" charset="-122"/>
                <a:ea typeface="华文新魏" panose="02010800040101010101" pitchFamily="2" charset="-122"/>
              </a:rPr>
              <a:t>同时性</a:t>
            </a:r>
          </a:p>
          <a:p>
            <a:pPr lvl="1">
              <a:spcBef>
                <a:spcPct val="10000"/>
              </a:spcBef>
            </a:pPr>
            <a:r>
              <a:rPr lang="zh-CN" altLang="en-US" sz="3600">
                <a:latin typeface="华文新魏" panose="02010800040101010101" pitchFamily="2" charset="-122"/>
                <a:ea typeface="华文新魏" panose="02010800040101010101" pitchFamily="2" charset="-122"/>
              </a:rPr>
              <a:t>独立性</a:t>
            </a:r>
          </a:p>
          <a:p>
            <a:pPr lvl="1">
              <a:spcBef>
                <a:spcPct val="10000"/>
              </a:spcBef>
            </a:pPr>
            <a:r>
              <a:rPr lang="zh-CN" altLang="en-US" sz="3600">
                <a:latin typeface="华文新魏" panose="02010800040101010101" pitchFamily="2" charset="-122"/>
                <a:ea typeface="华文新魏" panose="02010800040101010101" pitchFamily="2" charset="-122"/>
              </a:rPr>
              <a:t>及时性</a:t>
            </a:r>
          </a:p>
          <a:p>
            <a:pPr lvl="1">
              <a:spcBef>
                <a:spcPct val="10000"/>
              </a:spcBef>
            </a:pPr>
            <a:r>
              <a:rPr lang="zh-CN" altLang="en-US" sz="3600">
                <a:latin typeface="华文新魏" panose="02010800040101010101" pitchFamily="2" charset="-122"/>
                <a:ea typeface="华文新魏" panose="02010800040101010101" pitchFamily="2" charset="-122"/>
              </a:rPr>
              <a:t>交互性</a:t>
            </a:r>
          </a:p>
          <a:p>
            <a:pPr lvl="1">
              <a:spcBef>
                <a:spcPct val="10000"/>
              </a:spcBef>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F6C8B7F-C695-4BC5-9DF5-A3809A9A8178}"/>
              </a:ext>
            </a:extLst>
          </p:cNvPr>
          <p:cNvSpPr>
            <a:spLocks noGrp="1" noChangeArrowheads="1"/>
          </p:cNvSpPr>
          <p:nvPr>
            <p:ph type="title"/>
          </p:nvPr>
        </p:nvSpPr>
        <p:spPr>
          <a:xfrm>
            <a:off x="830263" y="333375"/>
            <a:ext cx="8062912" cy="838200"/>
          </a:xfrm>
        </p:spPr>
        <p:txBody>
          <a:bodyPr/>
          <a:lstStyle/>
          <a:p>
            <a:r>
              <a:rPr lang="zh-CN" altLang="en-US">
                <a:ea typeface="华文新魏" panose="02010800040101010101" pitchFamily="2" charset="-122"/>
              </a:rPr>
              <a:t>分时与批处理操作系统的区别</a:t>
            </a:r>
          </a:p>
        </p:txBody>
      </p:sp>
      <p:sp>
        <p:nvSpPr>
          <p:cNvPr id="124931" name="Rectangle 3">
            <a:extLst>
              <a:ext uri="{FF2B5EF4-FFF2-40B4-BE49-F238E27FC236}">
                <a16:creationId xmlns:a16="http://schemas.microsoft.com/office/drawing/2014/main" id="{1B4A03C3-8F9D-40E4-9B89-FD0C4FCFA05D}"/>
              </a:ext>
            </a:extLst>
          </p:cNvPr>
          <p:cNvSpPr>
            <a:spLocks noGrp="1" noChangeArrowheads="1"/>
          </p:cNvSpPr>
          <p:nvPr>
            <p:ph type="body" idx="1"/>
          </p:nvPr>
        </p:nvSpPr>
        <p:spPr>
          <a:xfrm>
            <a:off x="1447800" y="1143000"/>
            <a:ext cx="6781800" cy="3733800"/>
          </a:xfrm>
        </p:spPr>
        <p:txBody>
          <a:bodyPr/>
          <a:lstStyle/>
          <a:p>
            <a:r>
              <a:rPr lang="zh-CN" altLang="en-US" sz="4000">
                <a:latin typeface="华文新魏" panose="02010800040101010101" pitchFamily="2" charset="-122"/>
                <a:ea typeface="华文新魏" panose="02010800040101010101" pitchFamily="2" charset="-122"/>
              </a:rPr>
              <a:t>目标不同 </a:t>
            </a:r>
          </a:p>
          <a:p>
            <a:r>
              <a:rPr lang="zh-CN" altLang="en-US" sz="4000">
                <a:latin typeface="华文新魏" panose="02010800040101010101" pitchFamily="2" charset="-122"/>
                <a:ea typeface="华文新魏" panose="02010800040101010101" pitchFamily="2" charset="-122"/>
              </a:rPr>
              <a:t>适应作业的性质不同 </a:t>
            </a:r>
          </a:p>
          <a:p>
            <a:r>
              <a:rPr lang="zh-CN" altLang="en-US" sz="4000">
                <a:latin typeface="华文新魏" panose="02010800040101010101" pitchFamily="2" charset="-122"/>
                <a:ea typeface="华文新魏" panose="02010800040101010101" pitchFamily="2" charset="-122"/>
              </a:rPr>
              <a:t>资源使用率不同 </a:t>
            </a:r>
          </a:p>
          <a:p>
            <a:r>
              <a:rPr lang="zh-CN" altLang="en-US" sz="4000">
                <a:latin typeface="华文新魏" panose="02010800040101010101" pitchFamily="2" charset="-122"/>
                <a:ea typeface="华文新魏" panose="02010800040101010101" pitchFamily="2" charset="-122"/>
              </a:rPr>
              <a:t>作业控制方式不同 </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1026">
            <a:extLst>
              <a:ext uri="{FF2B5EF4-FFF2-40B4-BE49-F238E27FC236}">
                <a16:creationId xmlns:a16="http://schemas.microsoft.com/office/drawing/2014/main" id="{386192B7-9AEF-4F98-9940-32B87F8511F0}"/>
              </a:ext>
            </a:extLst>
          </p:cNvPr>
          <p:cNvSpPr>
            <a:spLocks noGrp="1" noChangeArrowheads="1"/>
          </p:cNvSpPr>
          <p:nvPr>
            <p:ph type="title"/>
          </p:nvPr>
        </p:nvSpPr>
        <p:spPr>
          <a:xfrm>
            <a:off x="685800" y="125413"/>
            <a:ext cx="7772400" cy="1143000"/>
          </a:xfrm>
        </p:spPr>
        <p:txBody>
          <a:bodyPr/>
          <a:lstStyle/>
          <a:p>
            <a:r>
              <a:rPr lang="zh-CN" altLang="en-US" sz="4800">
                <a:ea typeface="华文新魏" panose="02010800040101010101" pitchFamily="2" charset="-122"/>
              </a:rPr>
              <a:t>实时操作系统</a:t>
            </a:r>
            <a:r>
              <a:rPr lang="en-US" altLang="zh-CN" sz="4800">
                <a:ea typeface="华文新魏" panose="02010800040101010101" pitchFamily="2" charset="-122"/>
              </a:rPr>
              <a:t>(1)</a:t>
            </a:r>
          </a:p>
        </p:txBody>
      </p:sp>
      <p:sp>
        <p:nvSpPr>
          <p:cNvPr id="125955" name="Rectangle 1027">
            <a:extLst>
              <a:ext uri="{FF2B5EF4-FFF2-40B4-BE49-F238E27FC236}">
                <a16:creationId xmlns:a16="http://schemas.microsoft.com/office/drawing/2014/main" id="{B47AB660-EA85-4F3F-B9ED-0C810D23179A}"/>
              </a:ext>
            </a:extLst>
          </p:cNvPr>
          <p:cNvSpPr>
            <a:spLocks noGrp="1" noChangeArrowheads="1"/>
          </p:cNvSpPr>
          <p:nvPr>
            <p:ph type="body" idx="1"/>
          </p:nvPr>
        </p:nvSpPr>
        <p:spPr>
          <a:xfrm>
            <a:off x="1143000" y="1143000"/>
            <a:ext cx="7391400" cy="5105400"/>
          </a:xfrm>
        </p:spPr>
        <p:txBody>
          <a:bodyPr/>
          <a:lstStyle/>
          <a:p>
            <a:pPr>
              <a:buFontTx/>
              <a:buNone/>
            </a:pPr>
            <a:r>
              <a:rPr lang="en-US" altLang="zh-CN" b="1">
                <a:latin typeface="华文新魏" panose="02010800040101010101" pitchFamily="2" charset="-122"/>
                <a:ea typeface="华文新魏" panose="02010800040101010101" pitchFamily="2" charset="-122"/>
              </a:rPr>
              <a:t>       </a:t>
            </a:r>
            <a:r>
              <a:rPr lang="zh-CN" altLang="en-US" sz="4000">
                <a:solidFill>
                  <a:schemeClr val="tx2"/>
                </a:solidFill>
                <a:latin typeface="华文新魏" panose="02010800040101010101" pitchFamily="2" charset="-122"/>
                <a:ea typeface="华文新魏" panose="02010800040101010101" pitchFamily="2" charset="-122"/>
              </a:rPr>
              <a:t>三种典型的实时系统</a:t>
            </a:r>
            <a:r>
              <a:rPr lang="en-US" altLang="zh-CN" sz="4000">
                <a:solidFill>
                  <a:schemeClr val="tx2"/>
                </a:solidFill>
                <a:latin typeface="华文新魏" panose="02010800040101010101" pitchFamily="2" charset="-122"/>
                <a:ea typeface="华文新魏" panose="02010800040101010101" pitchFamily="2" charset="-122"/>
              </a:rPr>
              <a:t>:</a:t>
            </a:r>
          </a:p>
          <a:p>
            <a:r>
              <a:rPr lang="zh-CN" altLang="en-US" sz="4000">
                <a:latin typeface="华文新魏" panose="02010800040101010101" pitchFamily="2" charset="-122"/>
                <a:ea typeface="华文新魏" panose="02010800040101010101" pitchFamily="2" charset="-122"/>
              </a:rPr>
              <a:t>过程控制系统</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生产过程控制</a:t>
            </a:r>
            <a:r>
              <a:rPr lang="en-US" altLang="zh-CN" sz="4000">
                <a:latin typeface="华文新魏" panose="02010800040101010101" pitchFamily="2" charset="-122"/>
                <a:ea typeface="华文新魏" panose="02010800040101010101" pitchFamily="2" charset="-122"/>
              </a:rPr>
              <a:t>)</a:t>
            </a:r>
          </a:p>
          <a:p>
            <a:r>
              <a:rPr lang="zh-CN" altLang="en-US" sz="4000">
                <a:latin typeface="华文新魏" panose="02010800040101010101" pitchFamily="2" charset="-122"/>
                <a:ea typeface="华文新魏" panose="02010800040101010101" pitchFamily="2" charset="-122"/>
              </a:rPr>
              <a:t>信息查询系统</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情报检索</a:t>
            </a:r>
            <a:r>
              <a:rPr lang="en-US" altLang="zh-CN" sz="4000">
                <a:latin typeface="华文新魏" panose="02010800040101010101" pitchFamily="2" charset="-122"/>
                <a:ea typeface="华文新魏" panose="02010800040101010101" pitchFamily="2" charset="-122"/>
              </a:rPr>
              <a:t>)</a:t>
            </a:r>
          </a:p>
          <a:p>
            <a:r>
              <a:rPr lang="zh-CN" altLang="en-US" sz="4000">
                <a:latin typeface="华文新魏" panose="02010800040101010101" pitchFamily="2" charset="-122"/>
                <a:ea typeface="华文新魏" panose="02010800040101010101" pitchFamily="2" charset="-122"/>
              </a:rPr>
              <a:t>事务处理系统</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银行业务</a:t>
            </a:r>
            <a:r>
              <a:rPr lang="en-US" altLang="zh-CN" sz="4000">
                <a:latin typeface="华文新魏" panose="02010800040101010101" pitchFamily="2" charset="-122"/>
                <a:ea typeface="华文新魏" panose="02010800040101010101" pitchFamily="2" charset="-122"/>
              </a:rPr>
              <a:t>)</a:t>
            </a:r>
          </a:p>
          <a:p>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9D1DAEA-F23E-4C02-B9F8-119303332DFD}"/>
              </a:ext>
            </a:extLst>
          </p:cNvPr>
          <p:cNvSpPr>
            <a:spLocks noGrp="1" noChangeArrowheads="1"/>
          </p:cNvSpPr>
          <p:nvPr>
            <p:ph type="title"/>
          </p:nvPr>
        </p:nvSpPr>
        <p:spPr>
          <a:xfrm>
            <a:off x="685800" y="188913"/>
            <a:ext cx="7772400" cy="1143000"/>
          </a:xfrm>
        </p:spPr>
        <p:txBody>
          <a:bodyPr/>
          <a:lstStyle/>
          <a:p>
            <a:r>
              <a:rPr lang="zh-CN" altLang="en-US" sz="4800">
                <a:latin typeface="华文新魏" panose="02010800040101010101" pitchFamily="2" charset="-122"/>
                <a:ea typeface="华文新魏" panose="02010800040101010101" pitchFamily="2" charset="-122"/>
              </a:rPr>
              <a:t>实时操作系统</a:t>
            </a:r>
            <a:r>
              <a:rPr lang="en-US" altLang="zh-CN" sz="4800">
                <a:latin typeface="华文新魏" panose="02010800040101010101" pitchFamily="2" charset="-122"/>
                <a:ea typeface="华文新魏" panose="02010800040101010101" pitchFamily="2" charset="-122"/>
              </a:rPr>
              <a:t>(2)</a:t>
            </a:r>
          </a:p>
        </p:txBody>
      </p:sp>
      <p:sp>
        <p:nvSpPr>
          <p:cNvPr id="126979" name="Rectangle 3">
            <a:extLst>
              <a:ext uri="{FF2B5EF4-FFF2-40B4-BE49-F238E27FC236}">
                <a16:creationId xmlns:a16="http://schemas.microsoft.com/office/drawing/2014/main" id="{168CDA37-5B95-4C63-90BC-A9B94630C090}"/>
              </a:ext>
            </a:extLst>
          </p:cNvPr>
          <p:cNvSpPr>
            <a:spLocks noGrp="1" noChangeArrowheads="1"/>
          </p:cNvSpPr>
          <p:nvPr>
            <p:ph type="body" idx="1"/>
          </p:nvPr>
        </p:nvSpPr>
        <p:spPr>
          <a:xfrm>
            <a:off x="755650" y="1196975"/>
            <a:ext cx="7758113" cy="5410200"/>
          </a:xfrm>
        </p:spPr>
        <p:txBody>
          <a:bodyPr/>
          <a:lstStyle/>
          <a:p>
            <a:pPr>
              <a:spcBef>
                <a:spcPct val="10000"/>
              </a:spcBef>
            </a:pPr>
            <a:r>
              <a:rPr lang="zh-CN" altLang="en-US" sz="3600">
                <a:latin typeface="华文新魏" panose="02010800040101010101" pitchFamily="2" charset="-122"/>
                <a:ea typeface="华文新魏" panose="02010800040101010101" pitchFamily="2" charset="-122"/>
              </a:rPr>
              <a:t>实时操作系统（</a:t>
            </a:r>
            <a:r>
              <a:rPr lang="en-US" altLang="zh-CN" sz="3600">
                <a:latin typeface="华文新魏" panose="02010800040101010101" pitchFamily="2" charset="-122"/>
                <a:ea typeface="华文新魏" panose="02010800040101010101" pitchFamily="2" charset="-122"/>
              </a:rPr>
              <a:t>Real Time OS) </a:t>
            </a:r>
            <a:r>
              <a:rPr lang="zh-CN" altLang="en-US" sz="3600">
                <a:latin typeface="华文新魏" panose="02010800040101010101" pitchFamily="2" charset="-122"/>
                <a:ea typeface="华文新魏" panose="02010800040101010101" pitchFamily="2" charset="-122"/>
              </a:rPr>
              <a:t>处理流程：</a:t>
            </a:r>
          </a:p>
          <a:p>
            <a:pPr>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数据采集</a:t>
            </a:r>
          </a:p>
          <a:p>
            <a:pPr>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加工处理： </a:t>
            </a:r>
          </a:p>
          <a:p>
            <a:pPr>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操作控制：</a:t>
            </a:r>
          </a:p>
          <a:p>
            <a:pPr>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反馈处理：</a:t>
            </a:r>
          </a:p>
        </p:txBody>
      </p:sp>
    </p:spTree>
  </p:cSld>
  <p:clrMapOvr>
    <a:masterClrMapping/>
  </p:clrMapOvr>
  <p:transition>
    <p:cover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4CD4910-C343-47C4-BAF2-07E8992BAF70}"/>
              </a:ext>
            </a:extLst>
          </p:cNvPr>
          <p:cNvSpPr>
            <a:spLocks noGrp="1" noChangeArrowheads="1"/>
          </p:cNvSpPr>
          <p:nvPr>
            <p:ph type="title"/>
          </p:nvPr>
        </p:nvSpPr>
        <p:spPr>
          <a:xfrm>
            <a:off x="969963" y="533400"/>
            <a:ext cx="7564437" cy="1143000"/>
          </a:xfrm>
        </p:spPr>
        <p:txBody>
          <a:bodyPr/>
          <a:lstStyle/>
          <a:p>
            <a:r>
              <a:rPr lang="zh-CN" altLang="en-US" sz="4800">
                <a:ea typeface="华文新魏" panose="02010800040101010101" pitchFamily="2" charset="-122"/>
              </a:rPr>
              <a:t>操作系统的进一步发展</a:t>
            </a:r>
            <a:br>
              <a:rPr lang="zh-CN" altLang="en-US" sz="4800">
                <a:ea typeface="华文新魏" panose="02010800040101010101" pitchFamily="2" charset="-122"/>
              </a:rPr>
            </a:br>
            <a:endParaRPr lang="zh-CN" altLang="en-US" sz="4800">
              <a:ea typeface="华文新魏" panose="02010800040101010101" pitchFamily="2" charset="-122"/>
            </a:endParaRPr>
          </a:p>
        </p:txBody>
      </p:sp>
      <p:sp>
        <p:nvSpPr>
          <p:cNvPr id="47107" name="Rectangle 3">
            <a:extLst>
              <a:ext uri="{FF2B5EF4-FFF2-40B4-BE49-F238E27FC236}">
                <a16:creationId xmlns:a16="http://schemas.microsoft.com/office/drawing/2014/main" id="{60B7C143-B3E5-4AD6-B01C-0733AB1CB7A7}"/>
              </a:ext>
            </a:extLst>
          </p:cNvPr>
          <p:cNvSpPr>
            <a:spLocks noGrp="1" noChangeArrowheads="1"/>
          </p:cNvSpPr>
          <p:nvPr>
            <p:ph type="body" idx="1"/>
          </p:nvPr>
        </p:nvSpPr>
        <p:spPr>
          <a:xfrm>
            <a:off x="685800" y="1143000"/>
            <a:ext cx="8305800" cy="5105400"/>
          </a:xfrm>
        </p:spPr>
        <p:txBody>
          <a:bodyPr/>
          <a:lstStyle/>
          <a:p>
            <a:pPr>
              <a:buFontTx/>
              <a:buNone/>
            </a:pPr>
            <a:r>
              <a:rPr lang="en-US" altLang="zh-CN" sz="3600" b="1"/>
              <a:t>         </a:t>
            </a:r>
            <a:r>
              <a:rPr lang="zh-CN" altLang="en-US" sz="3600">
                <a:solidFill>
                  <a:schemeClr val="tx2"/>
                </a:solidFill>
                <a:latin typeface="华文新魏" panose="02010800040101010101" pitchFamily="2" charset="-122"/>
                <a:ea typeface="华文新魏" panose="02010800040101010101" pitchFamily="2" charset="-122"/>
              </a:rPr>
              <a:t>操作系统发展的主要动力：</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器件快速更新换代。 </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计算体系结构不断发展。</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提高计算机系统资源利用率的需要。</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让用户使用计算机越来越方便的需要。 </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5 </a:t>
            </a:r>
            <a:r>
              <a:rPr lang="zh-CN" altLang="en-US" sz="3600">
                <a:latin typeface="华文新魏" panose="02010800040101010101" pitchFamily="2" charset="-122"/>
                <a:ea typeface="华文新魏" panose="02010800040101010101" pitchFamily="2" charset="-122"/>
              </a:rPr>
              <a:t>满足用户新要求，提供给用户新服务。</a:t>
            </a:r>
          </a:p>
          <a:p>
            <a:pPr>
              <a:buFontTx/>
              <a:buNone/>
            </a:pPr>
            <a:r>
              <a:rPr lang="zh-CN" altLang="en-US" sz="3600">
                <a:latin typeface="华文新魏" panose="02010800040101010101" pitchFamily="2" charset="-122"/>
                <a:ea typeface="华文新魏" panose="02010800040101010101" pitchFamily="2" charset="-122"/>
              </a:rPr>
              <a:t>  </a:t>
            </a:r>
          </a:p>
        </p:txBody>
      </p:sp>
    </p:spTree>
  </p:cSld>
  <p:clrMapOvr>
    <a:masterClrMapping/>
  </p:clrMapOvr>
  <p:transition>
    <p:cover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1848C34-81F3-4E83-A471-2E28A5A5F469}"/>
              </a:ext>
            </a:extLst>
          </p:cNvPr>
          <p:cNvSpPr>
            <a:spLocks noGrp="1" noChangeArrowheads="1"/>
          </p:cNvSpPr>
          <p:nvPr>
            <p:ph type="title"/>
          </p:nvPr>
        </p:nvSpPr>
        <p:spPr>
          <a:xfrm>
            <a:off x="685800" y="115888"/>
            <a:ext cx="7772400" cy="1143000"/>
          </a:xfrm>
        </p:spPr>
        <p:txBody>
          <a:bodyPr/>
          <a:lstStyle/>
          <a:p>
            <a:r>
              <a:rPr lang="zh-CN" altLang="en-US" sz="4800">
                <a:latin typeface="宋体" panose="02010600030101010101" pitchFamily="2" charset="-122"/>
                <a:ea typeface="华文新魏" panose="02010800040101010101" pitchFamily="2" charset="-122"/>
              </a:rPr>
              <a:t>微机操作系统</a:t>
            </a:r>
            <a:endParaRPr lang="zh-CN" altLang="en-US" sz="4800">
              <a:ea typeface="华文新魏" panose="02010800040101010101" pitchFamily="2" charset="-122"/>
            </a:endParaRPr>
          </a:p>
        </p:txBody>
      </p:sp>
      <p:sp>
        <p:nvSpPr>
          <p:cNvPr id="128003" name="Rectangle 3">
            <a:extLst>
              <a:ext uri="{FF2B5EF4-FFF2-40B4-BE49-F238E27FC236}">
                <a16:creationId xmlns:a16="http://schemas.microsoft.com/office/drawing/2014/main" id="{A69447E4-DA34-49F4-BF62-A9A921E379B2}"/>
              </a:ext>
            </a:extLst>
          </p:cNvPr>
          <p:cNvSpPr>
            <a:spLocks noGrp="1" noChangeArrowheads="1"/>
          </p:cNvSpPr>
          <p:nvPr>
            <p:ph type="body" idx="1"/>
          </p:nvPr>
        </p:nvSpPr>
        <p:spPr>
          <a:xfrm>
            <a:off x="838200" y="1066800"/>
            <a:ext cx="7239000" cy="5181600"/>
          </a:xfrm>
        </p:spPr>
        <p:txBody>
          <a:bodyPr/>
          <a:lstStyle/>
          <a:p>
            <a:pPr>
              <a:lnSpc>
                <a:spcPct val="90000"/>
              </a:lnSpc>
              <a:spcBef>
                <a:spcPct val="10000"/>
              </a:spcBef>
              <a:buFontTx/>
              <a:buNone/>
            </a:pPr>
            <a:r>
              <a:rPr lang="en-US" altLang="zh-CN">
                <a:latin typeface="华文新魏" panose="02010800040101010101" pitchFamily="2" charset="-122"/>
                <a:ea typeface="华文新魏" panose="02010800040101010101" pitchFamily="2" charset="-122"/>
              </a:rPr>
              <a:t>           </a:t>
            </a:r>
            <a:r>
              <a:rPr lang="zh-CN" altLang="en-US" sz="3600">
                <a:solidFill>
                  <a:schemeClr val="tx2"/>
                </a:solidFill>
                <a:latin typeface="华文新魏" panose="02010800040101010101" pitchFamily="2" charset="-122"/>
                <a:ea typeface="华文新魏" panose="02010800040101010101" pitchFamily="2" charset="-122"/>
              </a:rPr>
              <a:t>新一代微机操作系统</a:t>
            </a:r>
          </a:p>
          <a:p>
            <a:pPr>
              <a:lnSpc>
                <a:spcPct val="90000"/>
              </a:lnSpc>
              <a:spcBef>
                <a:spcPct val="10000"/>
              </a:spcBef>
            </a:pPr>
            <a:r>
              <a:rPr lang="zh-CN" altLang="en-US">
                <a:latin typeface="华文新魏" panose="02010800040101010101" pitchFamily="2" charset="-122"/>
                <a:ea typeface="华文新魏" panose="02010800040101010101" pitchFamily="2" charset="-122"/>
              </a:rPr>
              <a:t>具有以下功能：</a:t>
            </a:r>
            <a:r>
              <a:rPr lang="en-US" altLang="zh-CN">
                <a:latin typeface="华文新魏" panose="02010800040101010101" pitchFamily="2" charset="-122"/>
                <a:ea typeface="华文新魏" panose="02010800040101010101" pitchFamily="2" charset="-122"/>
              </a:rPr>
              <a:t>GUI</a:t>
            </a:r>
            <a:r>
              <a:rPr lang="zh-CN" altLang="en-US">
                <a:latin typeface="华文新魏" panose="02010800040101010101" pitchFamily="2" charset="-122"/>
                <a:ea typeface="华文新魏" panose="02010800040101010101" pitchFamily="2" charset="-122"/>
              </a:rPr>
              <a:t>、多用户和多任务、虚拟存储管理、网络通信支持、数据库支持、多媒体支持、应用编程支持</a:t>
            </a:r>
            <a:r>
              <a:rPr lang="en-US" altLang="zh-CN">
                <a:latin typeface="华文新魏" panose="02010800040101010101" pitchFamily="2" charset="-122"/>
                <a:ea typeface="华文新魏" panose="02010800040101010101" pitchFamily="2" charset="-122"/>
              </a:rPr>
              <a:t>API</a:t>
            </a:r>
          </a:p>
          <a:p>
            <a:pPr>
              <a:lnSpc>
                <a:spcPct val="90000"/>
              </a:lnSpc>
              <a:spcBef>
                <a:spcPct val="10000"/>
              </a:spcBef>
            </a:pPr>
            <a:r>
              <a:rPr lang="zh-CN" altLang="en-US">
                <a:latin typeface="华文新魏" panose="02010800040101010101" pitchFamily="2" charset="-122"/>
                <a:ea typeface="华文新魏" panose="02010800040101010101" pitchFamily="2" charset="-122"/>
              </a:rPr>
              <a:t>具有以下特点：</a:t>
            </a:r>
          </a:p>
          <a:p>
            <a:pPr>
              <a:lnSpc>
                <a:spcPct val="90000"/>
              </a:lnSpc>
              <a:spcBef>
                <a:spcPct val="10000"/>
              </a:spcBef>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）开放性 </a:t>
            </a:r>
          </a:p>
          <a:p>
            <a:pPr>
              <a:lnSpc>
                <a:spcPct val="90000"/>
              </a:lnSpc>
              <a:spcBef>
                <a:spcPct val="10000"/>
              </a:spcBef>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）通用性</a:t>
            </a:r>
          </a:p>
          <a:p>
            <a:pPr>
              <a:lnSpc>
                <a:spcPct val="90000"/>
              </a:lnSpc>
              <a:spcBef>
                <a:spcPct val="10000"/>
              </a:spcBef>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）高性能 </a:t>
            </a:r>
          </a:p>
          <a:p>
            <a:pPr>
              <a:lnSpc>
                <a:spcPct val="90000"/>
              </a:lnSpc>
              <a:spcBef>
                <a:spcPct val="10000"/>
              </a:spcBef>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）采用微内核结构  </a:t>
            </a:r>
          </a:p>
          <a:p>
            <a:pPr>
              <a:lnSpc>
                <a:spcPct val="90000"/>
              </a:lnSpc>
              <a:spcBef>
                <a:spcPct val="10000"/>
              </a:spcBef>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1026">
            <a:extLst>
              <a:ext uri="{FF2B5EF4-FFF2-40B4-BE49-F238E27FC236}">
                <a16:creationId xmlns:a16="http://schemas.microsoft.com/office/drawing/2014/main" id="{FE8642DA-3463-47FB-A28A-9A82FDB73436}"/>
              </a:ext>
            </a:extLst>
          </p:cNvPr>
          <p:cNvSpPr>
            <a:spLocks noGrp="1" noChangeArrowheads="1"/>
          </p:cNvSpPr>
          <p:nvPr>
            <p:ph type="title"/>
          </p:nvPr>
        </p:nvSpPr>
        <p:spPr>
          <a:xfrm>
            <a:off x="685800" y="115888"/>
            <a:ext cx="7772400" cy="1143000"/>
          </a:xfrm>
        </p:spPr>
        <p:txBody>
          <a:bodyPr/>
          <a:lstStyle/>
          <a:p>
            <a:r>
              <a:rPr lang="zh-CN" altLang="en-US" sz="4800">
                <a:latin typeface="宋体" panose="02010600030101010101" pitchFamily="2" charset="-122"/>
                <a:ea typeface="华文新魏" panose="02010800040101010101" pitchFamily="2" charset="-122"/>
              </a:rPr>
              <a:t>并行操作系统</a:t>
            </a:r>
            <a:endParaRPr lang="zh-CN" altLang="en-US" b="1">
              <a:ea typeface="华文新魏" panose="02010800040101010101" pitchFamily="2" charset="-122"/>
            </a:endParaRPr>
          </a:p>
        </p:txBody>
      </p:sp>
      <p:sp>
        <p:nvSpPr>
          <p:cNvPr id="130051" name="Rectangle 1027">
            <a:extLst>
              <a:ext uri="{FF2B5EF4-FFF2-40B4-BE49-F238E27FC236}">
                <a16:creationId xmlns:a16="http://schemas.microsoft.com/office/drawing/2014/main" id="{F4259BC8-E1F1-48B9-9A97-BCFEF0496E63}"/>
              </a:ext>
            </a:extLst>
          </p:cNvPr>
          <p:cNvSpPr>
            <a:spLocks noGrp="1" noChangeArrowheads="1"/>
          </p:cNvSpPr>
          <p:nvPr>
            <p:ph type="body" idx="1"/>
          </p:nvPr>
        </p:nvSpPr>
        <p:spPr>
          <a:xfrm>
            <a:off x="755650" y="1143000"/>
            <a:ext cx="7920038" cy="4419600"/>
          </a:xfrm>
        </p:spPr>
        <p:txBody>
          <a:bodyPr/>
          <a:lstStyle/>
          <a:p>
            <a:pPr>
              <a:lnSpc>
                <a:spcPct val="90000"/>
              </a:lnSpc>
            </a:pPr>
            <a:r>
              <a:rPr lang="zh-CN" altLang="en-US" sz="3600">
                <a:latin typeface="华文新魏" panose="02010800040101010101" pitchFamily="2" charset="-122"/>
                <a:ea typeface="华文新魏" panose="02010800040101010101" pitchFamily="2" charset="-122"/>
              </a:rPr>
              <a:t>计算机的应用每前进一步都要求增加计算机的处理能力。为达到极高性能，除提高元器件速度外，必须改进计算机系统结构，这主要采用增加同一时间间隔内的操作数量，通过并行处理技术，研究并行计算机。</a:t>
            </a:r>
          </a:p>
          <a:p>
            <a:pPr>
              <a:lnSpc>
                <a:spcPct val="90000"/>
              </a:lnSpc>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AE3F363B-72AB-4A87-B877-F54CC48448EA}"/>
              </a:ext>
            </a:extLst>
          </p:cNvPr>
          <p:cNvSpPr>
            <a:spLocks noGrp="1" noChangeArrowheads="1"/>
          </p:cNvSpPr>
          <p:nvPr>
            <p:ph type="title"/>
          </p:nvPr>
        </p:nvSpPr>
        <p:spPr>
          <a:xfrm>
            <a:off x="685800" y="125413"/>
            <a:ext cx="7772400" cy="1143000"/>
          </a:xfrm>
        </p:spPr>
        <p:txBody>
          <a:bodyPr/>
          <a:lstStyle/>
          <a:p>
            <a:r>
              <a:rPr lang="zh-CN" altLang="en-US" sz="4800">
                <a:ea typeface="华文新魏" panose="02010800040101010101" pitchFamily="2" charset="-122"/>
              </a:rPr>
              <a:t>网络操作系统</a:t>
            </a:r>
          </a:p>
        </p:txBody>
      </p:sp>
      <p:sp>
        <p:nvSpPr>
          <p:cNvPr id="131075" name="Rectangle 3">
            <a:extLst>
              <a:ext uri="{FF2B5EF4-FFF2-40B4-BE49-F238E27FC236}">
                <a16:creationId xmlns:a16="http://schemas.microsoft.com/office/drawing/2014/main" id="{BEE616C3-B713-42F1-8C57-B468707980B3}"/>
              </a:ext>
            </a:extLst>
          </p:cNvPr>
          <p:cNvSpPr>
            <a:spLocks noGrp="1" noChangeArrowheads="1"/>
          </p:cNvSpPr>
          <p:nvPr>
            <p:ph type="body" idx="1"/>
          </p:nvPr>
        </p:nvSpPr>
        <p:spPr>
          <a:xfrm>
            <a:off x="1143000" y="1066800"/>
            <a:ext cx="7389813" cy="4730750"/>
          </a:xfrm>
        </p:spPr>
        <p:txBody>
          <a:bodyPr/>
          <a:lstStyle/>
          <a:p>
            <a:pPr>
              <a:spcBef>
                <a:spcPct val="10000"/>
              </a:spcBef>
            </a:pPr>
            <a:r>
              <a:rPr lang="zh-CN" altLang="en-US" sz="3600">
                <a:latin typeface="华文新魏" panose="02010800040101010101" pitchFamily="2" charset="-122"/>
                <a:ea typeface="华文新魏" panose="02010800040101010101" pitchFamily="2" charset="-122"/>
              </a:rPr>
              <a:t>网络操作系统（</a:t>
            </a:r>
            <a:r>
              <a:rPr lang="en-US" altLang="zh-CN" sz="3600">
                <a:latin typeface="华文新魏" panose="02010800040101010101" pitchFamily="2" charset="-122"/>
                <a:ea typeface="华文新魏" panose="02010800040101010101" pitchFamily="2" charset="-122"/>
              </a:rPr>
              <a:t>Network Operating System</a:t>
            </a:r>
            <a:r>
              <a:rPr lang="zh-CN" altLang="en-US" sz="3600">
                <a:latin typeface="华文新魏" panose="02010800040101010101" pitchFamily="2" charset="-122"/>
                <a:ea typeface="华文新魏" panose="02010800040101010101" pitchFamily="2" charset="-122"/>
              </a:rPr>
              <a:t>）</a:t>
            </a:r>
          </a:p>
          <a:p>
            <a:pPr>
              <a:spcBef>
                <a:spcPct val="10000"/>
              </a:spcBef>
            </a:pPr>
            <a:r>
              <a:rPr lang="zh-CN" altLang="en-US" sz="3600">
                <a:latin typeface="华文新魏" panose="02010800040101010101" pitchFamily="2" charset="-122"/>
                <a:ea typeface="华文新魏" panose="02010800040101010101" pitchFamily="2" charset="-122"/>
              </a:rPr>
              <a:t>网络操作系统应该具有的功能：</a:t>
            </a:r>
          </a:p>
          <a:p>
            <a:pPr algn="just">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网络通信</a:t>
            </a:r>
          </a:p>
          <a:p>
            <a:pPr algn="just">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资源管理</a:t>
            </a:r>
          </a:p>
          <a:p>
            <a:pPr algn="just">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网络管理</a:t>
            </a:r>
          </a:p>
          <a:p>
            <a:pPr algn="just">
              <a:spcBef>
                <a:spcPct val="10000"/>
              </a:spcBef>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网络服务</a:t>
            </a:r>
          </a:p>
          <a:p>
            <a:pPr algn="just">
              <a:spcBef>
                <a:spcPct val="10000"/>
              </a:spcBef>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7F5EDC-04AF-4E70-A212-971559B2EE87}"/>
              </a:ext>
            </a:extLst>
          </p:cNvPr>
          <p:cNvSpPr>
            <a:spLocks noGrp="1" noChangeArrowheads="1"/>
          </p:cNvSpPr>
          <p:nvPr>
            <p:ph type="title"/>
          </p:nvPr>
        </p:nvSpPr>
        <p:spPr>
          <a:xfrm>
            <a:off x="468313" y="188913"/>
            <a:ext cx="7772400" cy="1143000"/>
          </a:xfrm>
        </p:spPr>
        <p:txBody>
          <a:bodyPr/>
          <a:lstStyle/>
          <a:p>
            <a:r>
              <a:rPr lang="zh-CN" altLang="en-US" sz="4800">
                <a:ea typeface="华文新魏" panose="02010800040101010101" pitchFamily="2" charset="-122"/>
              </a:rPr>
              <a:t>分布式操作系统</a:t>
            </a:r>
          </a:p>
        </p:txBody>
      </p:sp>
      <p:sp>
        <p:nvSpPr>
          <p:cNvPr id="132099" name="Rectangle 3">
            <a:extLst>
              <a:ext uri="{FF2B5EF4-FFF2-40B4-BE49-F238E27FC236}">
                <a16:creationId xmlns:a16="http://schemas.microsoft.com/office/drawing/2014/main" id="{87704AB7-AC1A-41E5-919E-EBBEC1E4EC76}"/>
              </a:ext>
            </a:extLst>
          </p:cNvPr>
          <p:cNvSpPr>
            <a:spLocks noGrp="1" noChangeArrowheads="1"/>
          </p:cNvSpPr>
          <p:nvPr>
            <p:ph type="body" idx="1"/>
          </p:nvPr>
        </p:nvSpPr>
        <p:spPr>
          <a:xfrm>
            <a:off x="1066800" y="1143000"/>
            <a:ext cx="7466013" cy="4865688"/>
          </a:xfrm>
        </p:spPr>
        <p:txBody>
          <a:bodyPr/>
          <a:lstStyle/>
          <a:p>
            <a:pPr marL="609600" indent="-609600">
              <a:lnSpc>
                <a:spcPct val="95000"/>
              </a:lnSpc>
              <a:spcBef>
                <a:spcPct val="10000"/>
              </a:spcBef>
            </a:pPr>
            <a:r>
              <a:rPr lang="zh-CN" altLang="en-US" sz="2800" b="1">
                <a:latin typeface="华文新魏" panose="02010800040101010101" pitchFamily="2" charset="-122"/>
                <a:ea typeface="华文新魏" panose="02010800040101010101" pitchFamily="2" charset="-122"/>
              </a:rPr>
              <a:t>分布式计算机系统由多台分散的计算机经互连网络连接而成</a:t>
            </a:r>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具备四项基本功能</a:t>
            </a:r>
          </a:p>
          <a:p>
            <a:pPr marL="990600" lvl="1" indent="-533400">
              <a:lnSpc>
                <a:spcPct val="95000"/>
              </a:lnSpc>
              <a:spcBef>
                <a:spcPct val="10000"/>
              </a:spcBef>
              <a:buFontTx/>
              <a:buNone/>
            </a:pPr>
            <a:r>
              <a:rPr lang="en-US" altLang="zh-CN" b="1">
                <a:latin typeface="华文新魏" panose="02010800040101010101" pitchFamily="2" charset="-122"/>
                <a:ea typeface="华文新魏" panose="02010800040101010101" pitchFamily="2" charset="-122"/>
              </a:rPr>
              <a:t>1 </a:t>
            </a:r>
            <a:r>
              <a:rPr lang="zh-CN" altLang="en-US" b="1">
                <a:latin typeface="华文新魏" panose="02010800040101010101" pitchFamily="2" charset="-122"/>
                <a:ea typeface="华文新魏" panose="02010800040101010101" pitchFamily="2" charset="-122"/>
              </a:rPr>
              <a:t>进程通信</a:t>
            </a:r>
          </a:p>
          <a:p>
            <a:pPr marL="990600" lvl="1" indent="-533400">
              <a:lnSpc>
                <a:spcPct val="95000"/>
              </a:lnSpc>
              <a:spcBef>
                <a:spcPct val="10000"/>
              </a:spcBef>
              <a:buFontTx/>
              <a:buNone/>
            </a:pPr>
            <a:r>
              <a:rPr lang="en-US" altLang="zh-CN" b="1">
                <a:latin typeface="华文新魏" panose="02010800040101010101" pitchFamily="2" charset="-122"/>
                <a:ea typeface="华文新魏" panose="02010800040101010101" pitchFamily="2" charset="-122"/>
              </a:rPr>
              <a:t>2 </a:t>
            </a:r>
            <a:r>
              <a:rPr lang="zh-CN" altLang="en-US" b="1">
                <a:latin typeface="华文新魏" panose="02010800040101010101" pitchFamily="2" charset="-122"/>
                <a:ea typeface="华文新魏" panose="02010800040101010101" pitchFamily="2" charset="-122"/>
              </a:rPr>
              <a:t>资源共享</a:t>
            </a:r>
          </a:p>
          <a:p>
            <a:pPr marL="990600" lvl="1" indent="-533400">
              <a:lnSpc>
                <a:spcPct val="95000"/>
              </a:lnSpc>
              <a:spcBef>
                <a:spcPct val="10000"/>
              </a:spcBef>
              <a:buFontTx/>
              <a:buNone/>
            </a:pPr>
            <a:r>
              <a:rPr lang="en-US" altLang="zh-CN" b="1">
                <a:latin typeface="华文新魏" panose="02010800040101010101" pitchFamily="2" charset="-122"/>
                <a:ea typeface="华文新魏" panose="02010800040101010101" pitchFamily="2" charset="-122"/>
              </a:rPr>
              <a:t>3 </a:t>
            </a:r>
            <a:r>
              <a:rPr lang="zh-CN" altLang="en-US" b="1">
                <a:latin typeface="华文新魏" panose="02010800040101010101" pitchFamily="2" charset="-122"/>
                <a:ea typeface="华文新魏" panose="02010800040101010101" pitchFamily="2" charset="-122"/>
              </a:rPr>
              <a:t>并行计算 </a:t>
            </a:r>
          </a:p>
          <a:p>
            <a:pPr marL="990600" lvl="1" indent="-533400">
              <a:lnSpc>
                <a:spcPct val="95000"/>
              </a:lnSpc>
              <a:spcBef>
                <a:spcPct val="10000"/>
              </a:spcBef>
              <a:buFontTx/>
              <a:buNone/>
            </a:pPr>
            <a:r>
              <a:rPr lang="en-US" altLang="zh-CN" b="1">
                <a:latin typeface="华文新魏" panose="02010800040101010101" pitchFamily="2" charset="-122"/>
                <a:ea typeface="华文新魏" panose="02010800040101010101" pitchFamily="2" charset="-122"/>
              </a:rPr>
              <a:t>4 </a:t>
            </a:r>
            <a:r>
              <a:rPr lang="zh-CN" altLang="en-US" b="1">
                <a:latin typeface="华文新魏" panose="02010800040101010101" pitchFamily="2" charset="-122"/>
                <a:ea typeface="华文新魏" panose="02010800040101010101" pitchFamily="2" charset="-122"/>
              </a:rPr>
              <a:t>网络管理</a:t>
            </a:r>
          </a:p>
          <a:p>
            <a:pPr marL="609600" indent="-609600">
              <a:lnSpc>
                <a:spcPct val="95000"/>
              </a:lnSpc>
              <a:spcBef>
                <a:spcPct val="10000"/>
              </a:spcBef>
            </a:pPr>
            <a:r>
              <a:rPr lang="zh-CN" altLang="en-US" sz="2800" b="1">
                <a:latin typeface="华文新魏" panose="02010800040101010101" pitchFamily="2" charset="-122"/>
                <a:ea typeface="华文新魏" panose="02010800040101010101" pitchFamily="2" charset="-122"/>
              </a:rPr>
              <a:t>分布式操作系统与单机集中式操作系统的主要区别在于</a:t>
            </a:r>
            <a:r>
              <a:rPr lang="en-US" altLang="zh-CN" sz="2800" b="1">
                <a:latin typeface="华文新魏" panose="02010800040101010101" pitchFamily="2" charset="-122"/>
                <a:ea typeface="华文新魏" panose="02010800040101010101" pitchFamily="2" charset="-122"/>
              </a:rPr>
              <a:t>:</a:t>
            </a:r>
          </a:p>
          <a:p>
            <a:pPr marL="990600" lvl="1" indent="-533400">
              <a:lnSpc>
                <a:spcPct val="95000"/>
              </a:lnSpc>
              <a:spcBef>
                <a:spcPct val="10000"/>
              </a:spcBef>
              <a:buFont typeface="Wingdings" panose="05000000000000000000" pitchFamily="2" charset="2"/>
              <a:buAutoNum type="arabicPeriod"/>
            </a:pPr>
            <a:r>
              <a:rPr lang="en-US" altLang="zh-CN" b="1">
                <a:latin typeface="华文新魏" panose="02010800040101010101" pitchFamily="2" charset="-122"/>
                <a:ea typeface="华文新魏" panose="02010800040101010101" pitchFamily="2" charset="-122"/>
              </a:rPr>
              <a:t> </a:t>
            </a:r>
            <a:r>
              <a:rPr lang="zh-CN" altLang="en-US" b="1">
                <a:latin typeface="华文新魏" panose="02010800040101010101" pitchFamily="2" charset="-122"/>
                <a:ea typeface="华文新魏" panose="02010800040101010101" pitchFamily="2" charset="-122"/>
              </a:rPr>
              <a:t>资源管理</a:t>
            </a:r>
          </a:p>
          <a:p>
            <a:pPr marL="990600" lvl="1" indent="-533400">
              <a:lnSpc>
                <a:spcPct val="95000"/>
              </a:lnSpc>
              <a:spcBef>
                <a:spcPct val="10000"/>
              </a:spcBef>
              <a:buFont typeface="Wingdings" panose="05000000000000000000" pitchFamily="2" charset="2"/>
              <a:buAutoNum type="arabicPeriod"/>
            </a:pPr>
            <a:r>
              <a:rPr lang="zh-CN" altLang="en-US" b="1">
                <a:latin typeface="华文新魏" panose="02010800040101010101" pitchFamily="2" charset="-122"/>
                <a:ea typeface="华文新魏" panose="02010800040101010101" pitchFamily="2" charset="-122"/>
              </a:rPr>
              <a:t> 进程通信： </a:t>
            </a:r>
          </a:p>
          <a:p>
            <a:pPr marL="990600" lvl="1" indent="-533400">
              <a:lnSpc>
                <a:spcPct val="95000"/>
              </a:lnSpc>
              <a:spcBef>
                <a:spcPct val="10000"/>
              </a:spcBef>
              <a:buFont typeface="Wingdings" panose="05000000000000000000" pitchFamily="2" charset="2"/>
              <a:buAutoNum type="arabicPeriod"/>
            </a:pPr>
            <a:r>
              <a:rPr lang="zh-CN" altLang="en-US" b="1">
                <a:latin typeface="华文新魏" panose="02010800040101010101" pitchFamily="2" charset="-122"/>
                <a:ea typeface="华文新魏" panose="02010800040101010101" pitchFamily="2" charset="-122"/>
              </a:rPr>
              <a:t> 系统结构：</a:t>
            </a:r>
          </a:p>
        </p:txBody>
      </p:sp>
    </p:spTree>
  </p:cSld>
  <p:clrMapOvr>
    <a:masterClrMapping/>
  </p:clrMapOvr>
  <p:transition>
    <p:cover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CAF2F3C-9FFA-406C-8B49-9C4D3D978075}"/>
              </a:ext>
            </a:extLst>
          </p:cNvPr>
          <p:cNvSpPr>
            <a:spLocks noGrp="1" noChangeArrowheads="1"/>
          </p:cNvSpPr>
          <p:nvPr>
            <p:ph type="title"/>
          </p:nvPr>
        </p:nvSpPr>
        <p:spPr>
          <a:xfrm>
            <a:off x="914400" y="685800"/>
            <a:ext cx="7843838" cy="838200"/>
          </a:xfrm>
        </p:spPr>
        <p:txBody>
          <a:bodyPr/>
          <a:lstStyle/>
          <a:p>
            <a:r>
              <a:rPr lang="zh-CN" altLang="en-US" sz="4800">
                <a:latin typeface="华文新魏" panose="02010800040101010101" pitchFamily="2" charset="-122"/>
                <a:ea typeface="华文新魏" panose="02010800040101010101" pitchFamily="2" charset="-122"/>
              </a:rPr>
              <a:t>嵌入式操作系统</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en-US" altLang="zh-CN">
                <a:latin typeface="宋体" panose="02010600030101010101" pitchFamily="2" charset="-122"/>
              </a:rPr>
              <a:t>       </a:t>
            </a:r>
            <a:endParaRPr lang="en-US" altLang="zh-CN" sz="5400">
              <a:solidFill>
                <a:srgbClr val="FF0000"/>
              </a:solidFill>
              <a:latin typeface="华文新魏" panose="02010800040101010101" pitchFamily="2" charset="-122"/>
              <a:ea typeface="华文新魏" panose="02010800040101010101" pitchFamily="2" charset="-122"/>
            </a:endParaRPr>
          </a:p>
        </p:txBody>
      </p:sp>
      <p:sp>
        <p:nvSpPr>
          <p:cNvPr id="64515" name="Rectangle 3">
            <a:extLst>
              <a:ext uri="{FF2B5EF4-FFF2-40B4-BE49-F238E27FC236}">
                <a16:creationId xmlns:a16="http://schemas.microsoft.com/office/drawing/2014/main" id="{8F2F8BA1-8CEF-4963-8AC9-505793CF6DFE}"/>
              </a:ext>
            </a:extLst>
          </p:cNvPr>
          <p:cNvSpPr>
            <a:spLocks noGrp="1" noChangeArrowheads="1"/>
          </p:cNvSpPr>
          <p:nvPr>
            <p:ph type="body" idx="1"/>
          </p:nvPr>
        </p:nvSpPr>
        <p:spPr>
          <a:xfrm>
            <a:off x="914400" y="1143000"/>
            <a:ext cx="7696200" cy="5029200"/>
          </a:xfrm>
        </p:spPr>
        <p:txBody>
          <a:bodyPr/>
          <a:lstStyle/>
          <a:p>
            <a:pPr>
              <a:buFontTx/>
              <a:buNone/>
            </a:pPr>
            <a:r>
              <a:rPr lang="en-US" altLang="zh-CN" sz="4000">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3C</a:t>
            </a:r>
            <a:r>
              <a:rPr lang="zh-CN" altLang="en-US">
                <a:latin typeface="华文新魏" panose="02010800040101010101" pitchFamily="2" charset="-122"/>
                <a:ea typeface="华文新魏" panose="02010800040101010101" pitchFamily="2" charset="-122"/>
              </a:rPr>
              <a:t>：计算机是贯穿社会信息化的核心技术，网络和通信是社会信息化赖以存在的基础设施，电子消费产品是人与社会信息化的主要接口。</a:t>
            </a:r>
          </a:p>
          <a:p>
            <a:pPr>
              <a:spcBef>
                <a:spcPct val="10000"/>
              </a:spcBef>
            </a:pPr>
            <a:r>
              <a:rPr lang="zh-CN" altLang="en-US">
                <a:latin typeface="华文新魏" panose="02010800040101010101" pitchFamily="2" charset="-122"/>
                <a:ea typeface="华文新魏" panose="02010800040101010101" pitchFamily="2" charset="-122"/>
              </a:rPr>
              <a:t>嵌入式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计算机</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系统的应用环境带来了对嵌入式系统软件 </a:t>
            </a:r>
            <a:r>
              <a:rPr lang="en-US" altLang="zh-CN">
                <a:latin typeface="华文新魏" panose="02010800040101010101" pitchFamily="2" charset="-122"/>
                <a:ea typeface="华文新魏" panose="02010800040101010101" pitchFamily="2" charset="-122"/>
              </a:rPr>
              <a:t>(embedded software)</a:t>
            </a:r>
            <a:r>
              <a:rPr lang="zh-CN" altLang="en-US">
                <a:latin typeface="华文新魏" panose="02010800040101010101" pitchFamily="2" charset="-122"/>
                <a:ea typeface="华文新魏" panose="02010800040101010101" pitchFamily="2" charset="-122"/>
              </a:rPr>
              <a:t>的要求</a:t>
            </a:r>
          </a:p>
          <a:p>
            <a:pPr>
              <a:spcBef>
                <a:spcPct val="10000"/>
              </a:spcBef>
            </a:pPr>
            <a:endParaRPr lang="zh-CN" altLang="en-US">
              <a:latin typeface="华文新魏" panose="02010800040101010101" pitchFamily="2" charset="-122"/>
              <a:ea typeface="华文新魏" panose="02010800040101010101" pitchFamily="2" charset="-122"/>
            </a:endParaRP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335B165-3368-427A-AF7D-B7CCC57A5E10}"/>
              </a:ext>
            </a:extLst>
          </p:cNvPr>
          <p:cNvSpPr>
            <a:spLocks noGrp="1" noChangeArrowheads="1"/>
          </p:cNvSpPr>
          <p:nvPr>
            <p:ph type="title"/>
          </p:nvPr>
        </p:nvSpPr>
        <p:spPr>
          <a:xfrm>
            <a:off x="1639888" y="76200"/>
            <a:ext cx="7046912" cy="1143000"/>
          </a:xfrm>
        </p:spPr>
        <p:txBody>
          <a:bodyPr/>
          <a:lstStyle/>
          <a:p>
            <a:pPr algn="l"/>
            <a:r>
              <a:rPr lang="zh-CN" altLang="en-US" sz="4800">
                <a:latin typeface="华文新魏" panose="02010800040101010101" pitchFamily="2" charset="-122"/>
                <a:ea typeface="华文新魏" panose="02010800040101010101" pitchFamily="2" charset="-122"/>
              </a:rPr>
              <a:t>人工操作阶段的缺点</a:t>
            </a:r>
          </a:p>
        </p:txBody>
      </p:sp>
      <p:sp>
        <p:nvSpPr>
          <p:cNvPr id="110595" name="Rectangle 3">
            <a:extLst>
              <a:ext uri="{FF2B5EF4-FFF2-40B4-BE49-F238E27FC236}">
                <a16:creationId xmlns:a16="http://schemas.microsoft.com/office/drawing/2014/main" id="{A7257D68-E97C-483E-A525-F0D54DE4E7FC}"/>
              </a:ext>
            </a:extLst>
          </p:cNvPr>
          <p:cNvSpPr>
            <a:spLocks noGrp="1" noChangeArrowheads="1"/>
          </p:cNvSpPr>
          <p:nvPr>
            <p:ph type="body" idx="1"/>
          </p:nvPr>
        </p:nvSpPr>
        <p:spPr>
          <a:xfrm>
            <a:off x="1143000" y="1066800"/>
            <a:ext cx="7391400" cy="5029200"/>
          </a:xfrm>
        </p:spPr>
        <p:txBody>
          <a:bodyPr/>
          <a:lstStyle/>
          <a:p>
            <a:r>
              <a:rPr lang="zh-CN" altLang="en-US" sz="3600">
                <a:ea typeface="华文新魏" panose="02010800040101010101" pitchFamily="2" charset="-122"/>
              </a:rPr>
              <a:t>用户上机独占全机资源，造成资源利用率不高，系统效率低下</a:t>
            </a:r>
          </a:p>
          <a:p>
            <a:r>
              <a:rPr lang="zh-CN" altLang="en-US" sz="3600">
                <a:ea typeface="华文新魏" panose="02010800040101010101" pitchFamily="2" charset="-122"/>
              </a:rPr>
              <a:t>手工操作多，浪费处理机时间，也极易发生差错</a:t>
            </a:r>
          </a:p>
          <a:p>
            <a:r>
              <a:rPr lang="zh-CN" altLang="en-US" sz="3600">
                <a:ea typeface="华文新魏" panose="02010800040101010101" pitchFamily="2" charset="-122"/>
              </a:rPr>
              <a:t>数据的输入，程序的执行、结果的输出均联机进行，从上机到下机的时间拉得非常长</a:t>
            </a:r>
          </a:p>
          <a:p>
            <a:endParaRPr lang="zh-CN" altLang="en-US" sz="3600">
              <a:ea typeface="华文新魏" panose="02010800040101010101" pitchFamily="2" charset="-122"/>
            </a:endParaRPr>
          </a:p>
        </p:txBody>
      </p:sp>
    </p:spTree>
  </p:cSld>
  <p:clrMapOvr>
    <a:masterClrMapping/>
  </p:clrMapOvr>
  <p:transition>
    <p:cover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4739C0CC-BBC4-4357-A881-0FC37C0E6858}"/>
              </a:ext>
            </a:extLst>
          </p:cNvPr>
          <p:cNvSpPr>
            <a:spLocks noGrp="1" noChangeArrowheads="1"/>
          </p:cNvSpPr>
          <p:nvPr>
            <p:ph type="title"/>
          </p:nvPr>
        </p:nvSpPr>
        <p:spPr>
          <a:xfrm>
            <a:off x="760413" y="287338"/>
            <a:ext cx="7843837" cy="838200"/>
          </a:xfrm>
        </p:spPr>
        <p:txBody>
          <a:bodyPr/>
          <a:lstStyle/>
          <a:p>
            <a:r>
              <a:rPr lang="zh-CN" altLang="en-US" sz="4800">
                <a:ea typeface="华文新魏" panose="02010800040101010101" pitchFamily="2" charset="-122"/>
              </a:rPr>
              <a:t>嵌入式操作系统</a:t>
            </a:r>
            <a:r>
              <a:rPr lang="en-US" altLang="zh-CN" sz="4800">
                <a:ea typeface="华文新魏" panose="02010800040101010101" pitchFamily="2" charset="-122"/>
              </a:rPr>
              <a:t>(2)</a:t>
            </a:r>
          </a:p>
        </p:txBody>
      </p:sp>
      <p:sp>
        <p:nvSpPr>
          <p:cNvPr id="133123" name="Rectangle 3">
            <a:extLst>
              <a:ext uri="{FF2B5EF4-FFF2-40B4-BE49-F238E27FC236}">
                <a16:creationId xmlns:a16="http://schemas.microsoft.com/office/drawing/2014/main" id="{6DD3E165-1AF5-4204-990E-1EDFC4D6899A}"/>
              </a:ext>
            </a:extLst>
          </p:cNvPr>
          <p:cNvSpPr>
            <a:spLocks noGrp="1" noChangeArrowheads="1"/>
          </p:cNvSpPr>
          <p:nvPr>
            <p:ph type="body" idx="1"/>
          </p:nvPr>
        </p:nvSpPr>
        <p:spPr>
          <a:xfrm>
            <a:off x="838200" y="1143000"/>
            <a:ext cx="7910513" cy="5181600"/>
          </a:xfrm>
        </p:spPr>
        <p:txBody>
          <a:bodyPr/>
          <a:lstStyle/>
          <a:p>
            <a:pPr>
              <a:spcBef>
                <a:spcPct val="10000"/>
              </a:spcBef>
            </a:pPr>
            <a:r>
              <a:rPr lang="zh-CN" altLang="en-US">
                <a:latin typeface="华文新魏" panose="02010800040101010101" pitchFamily="2" charset="-122"/>
                <a:ea typeface="华文新魏" panose="02010800040101010101" pitchFamily="2" charset="-122"/>
              </a:rPr>
              <a:t>嵌入式</a:t>
            </a:r>
            <a:r>
              <a:rPr lang="en-US" altLang="zh-CN">
                <a:latin typeface="华文新魏" panose="02010800040101010101" pitchFamily="2" charset="-122"/>
                <a:ea typeface="华文新魏" panose="02010800040101010101" pitchFamily="2" charset="-122"/>
              </a:rPr>
              <a:t>OS</a:t>
            </a:r>
            <a:r>
              <a:rPr lang="zh-CN" altLang="en-US">
                <a:latin typeface="华文新魏" panose="02010800040101010101" pitchFamily="2" charset="-122"/>
                <a:ea typeface="华文新魏" panose="02010800040101010101" pitchFamily="2" charset="-122"/>
              </a:rPr>
              <a:t>指运行在嵌入式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计算机</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环境中，对整个系统及所有操作的各种部件、装置等资源进行统一协调、处理、指挥和控制的系统软件</a:t>
            </a:r>
          </a:p>
          <a:p>
            <a:pPr algn="just">
              <a:spcBef>
                <a:spcPct val="10000"/>
              </a:spcBef>
            </a:pPr>
            <a:r>
              <a:rPr lang="zh-CN" altLang="en-US">
                <a:latin typeface="华文新魏" panose="02010800040101010101" pitchFamily="2" charset="-122"/>
                <a:ea typeface="华文新魏" panose="02010800040101010101" pitchFamily="2" charset="-122"/>
              </a:rPr>
              <a:t>嵌入式</a:t>
            </a:r>
            <a:r>
              <a:rPr lang="en-US" altLang="zh-CN">
                <a:latin typeface="华文新魏" panose="02010800040101010101" pitchFamily="2" charset="-122"/>
                <a:ea typeface="华文新魏" panose="02010800040101010101" pitchFamily="2" charset="-122"/>
              </a:rPr>
              <a:t>OS</a:t>
            </a:r>
            <a:r>
              <a:rPr lang="zh-CN" altLang="en-US">
                <a:latin typeface="华文新魏" panose="02010800040101010101" pitchFamily="2" charset="-122"/>
                <a:ea typeface="华文新魏" panose="02010800040101010101" pitchFamily="2" charset="-122"/>
              </a:rPr>
              <a:t>具有通常操作系统的功能，包括：与硬件相关的底层软件、操作系统核心功能，功能强大的还提供图形界面、通信协议、小型浏览器等设施</a:t>
            </a:r>
          </a:p>
        </p:txBody>
      </p:sp>
    </p:spTree>
  </p:cSld>
  <p:clrMapOvr>
    <a:masterClrMapping/>
  </p:clrMapOvr>
  <p:transition>
    <p:cover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D1C4E87-A142-4016-9EAD-E99F82759AE4}"/>
              </a:ext>
            </a:extLst>
          </p:cNvPr>
          <p:cNvSpPr>
            <a:spLocks noGrp="1" noChangeArrowheads="1"/>
          </p:cNvSpPr>
          <p:nvPr>
            <p:ph type="title"/>
          </p:nvPr>
        </p:nvSpPr>
        <p:spPr/>
        <p:txBody>
          <a:bodyPr/>
          <a:lstStyle/>
          <a:p>
            <a:r>
              <a:rPr lang="zh-CN" altLang="en-US" sz="4800">
                <a:latin typeface="华文新魏" panose="02010800040101010101" pitchFamily="2" charset="-122"/>
                <a:ea typeface="华文新魏" panose="02010800040101010101" pitchFamily="2" charset="-122"/>
              </a:rPr>
              <a:t>嵌入式操作系统特征</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83971" name="Rectangle 3">
            <a:extLst>
              <a:ext uri="{FF2B5EF4-FFF2-40B4-BE49-F238E27FC236}">
                <a16:creationId xmlns:a16="http://schemas.microsoft.com/office/drawing/2014/main" id="{115EEDE3-3287-454F-9280-464462FEB238}"/>
              </a:ext>
            </a:extLst>
          </p:cNvPr>
          <p:cNvSpPr>
            <a:spLocks noGrp="1" noChangeArrowheads="1"/>
          </p:cNvSpPr>
          <p:nvPr>
            <p:ph type="body" idx="1"/>
          </p:nvPr>
        </p:nvSpPr>
        <p:spPr>
          <a:xfrm>
            <a:off x="2438400" y="1295400"/>
            <a:ext cx="6172200" cy="4267200"/>
          </a:xfrm>
        </p:spPr>
        <p:txBody>
          <a:bodyPr/>
          <a:lstStyle/>
          <a:p>
            <a:pPr>
              <a:lnSpc>
                <a:spcPct val="90000"/>
              </a:lnSpc>
            </a:pPr>
            <a:r>
              <a:rPr lang="zh-CN" altLang="en-US" sz="4000">
                <a:latin typeface="华文新魏" panose="02010800040101010101" pitchFamily="2" charset="-122"/>
                <a:ea typeface="华文新魏" panose="02010800040101010101" pitchFamily="2" charset="-122"/>
              </a:rPr>
              <a:t>微型化：</a:t>
            </a:r>
          </a:p>
          <a:p>
            <a:pPr>
              <a:lnSpc>
                <a:spcPct val="90000"/>
              </a:lnSpc>
            </a:pPr>
            <a:r>
              <a:rPr lang="zh-CN" altLang="en-US" sz="4000">
                <a:latin typeface="华文新魏" panose="02010800040101010101" pitchFamily="2" charset="-122"/>
                <a:ea typeface="华文新魏" panose="02010800040101010101" pitchFamily="2" charset="-122"/>
              </a:rPr>
              <a:t>可定制： </a:t>
            </a:r>
          </a:p>
          <a:p>
            <a:pPr>
              <a:lnSpc>
                <a:spcPct val="90000"/>
              </a:lnSpc>
            </a:pPr>
            <a:r>
              <a:rPr lang="zh-CN" altLang="en-US" sz="4000">
                <a:latin typeface="华文新魏" panose="02010800040101010101" pitchFamily="2" charset="-122"/>
                <a:ea typeface="华文新魏" panose="02010800040101010101" pitchFamily="2" charset="-122"/>
              </a:rPr>
              <a:t>实时性： </a:t>
            </a:r>
          </a:p>
          <a:p>
            <a:pPr>
              <a:lnSpc>
                <a:spcPct val="90000"/>
              </a:lnSpc>
            </a:pPr>
            <a:r>
              <a:rPr lang="zh-CN" altLang="en-US" sz="4000">
                <a:latin typeface="华文新魏" panose="02010800040101010101" pitchFamily="2" charset="-122"/>
                <a:ea typeface="华文新魏" panose="02010800040101010101" pitchFamily="2" charset="-122"/>
              </a:rPr>
              <a:t>可靠性： </a:t>
            </a:r>
          </a:p>
          <a:p>
            <a:pPr>
              <a:lnSpc>
                <a:spcPct val="90000"/>
              </a:lnSpc>
            </a:pPr>
            <a:r>
              <a:rPr lang="zh-CN" altLang="en-US" sz="4000">
                <a:latin typeface="华文新魏" panose="02010800040101010101" pitchFamily="2" charset="-122"/>
                <a:ea typeface="华文新魏" panose="02010800040101010101" pitchFamily="2" charset="-122"/>
              </a:rPr>
              <a:t>易移植性： </a:t>
            </a:r>
          </a:p>
          <a:p>
            <a:pPr>
              <a:lnSpc>
                <a:spcPct val="90000"/>
              </a:lnSpc>
            </a:pPr>
            <a:r>
              <a:rPr lang="zh-CN" altLang="en-US" sz="4000">
                <a:latin typeface="华文新魏" panose="02010800040101010101" pitchFamily="2" charset="-122"/>
                <a:ea typeface="华文新魏" panose="02010800040101010101" pitchFamily="2" charset="-122"/>
              </a:rPr>
              <a:t>开发环境：</a:t>
            </a:r>
            <a:r>
              <a:rPr lang="zh-CN" altLang="en-US">
                <a:latin typeface="华文新魏" panose="02010800040101010101" pitchFamily="2" charset="-122"/>
                <a:ea typeface="华文新魏" panose="02010800040101010101" pitchFamily="2" charset="-122"/>
              </a:rPr>
              <a:t>  </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A77FD33-A133-44C2-91ED-FAD4CCC68474}"/>
              </a:ext>
            </a:extLst>
          </p:cNvPr>
          <p:cNvSpPr>
            <a:spLocks noGrp="1" noChangeArrowheads="1"/>
          </p:cNvSpPr>
          <p:nvPr>
            <p:ph type="title"/>
          </p:nvPr>
        </p:nvSpPr>
        <p:spPr>
          <a:xfrm>
            <a:off x="685800" y="260350"/>
            <a:ext cx="7772400" cy="914400"/>
          </a:xfrm>
        </p:spPr>
        <p:txBody>
          <a:bodyPr/>
          <a:lstStyle/>
          <a:p>
            <a:r>
              <a:rPr lang="zh-CN" altLang="en-US" sz="4800">
                <a:ea typeface="华文新魏" panose="02010800040101010101" pitchFamily="2" charset="-122"/>
              </a:rPr>
              <a:t>嵌入式操作系统实例</a:t>
            </a:r>
            <a:r>
              <a:rPr lang="en-US" altLang="zh-CN" sz="4800">
                <a:ea typeface="华文新魏" panose="02010800040101010101" pitchFamily="2" charset="-122"/>
              </a:rPr>
              <a:t>(1)</a:t>
            </a:r>
            <a:endParaRPr lang="en-US" altLang="zh-CN">
              <a:ea typeface="华文新魏" panose="02010800040101010101" pitchFamily="2" charset="-122"/>
            </a:endParaRPr>
          </a:p>
        </p:txBody>
      </p:sp>
      <p:sp>
        <p:nvSpPr>
          <p:cNvPr id="134147" name="Rectangle 3">
            <a:extLst>
              <a:ext uri="{FF2B5EF4-FFF2-40B4-BE49-F238E27FC236}">
                <a16:creationId xmlns:a16="http://schemas.microsoft.com/office/drawing/2014/main" id="{8EDEE567-DC62-4ECF-9B54-951B46757C56}"/>
              </a:ext>
            </a:extLst>
          </p:cNvPr>
          <p:cNvSpPr>
            <a:spLocks noGrp="1" noChangeArrowheads="1"/>
          </p:cNvSpPr>
          <p:nvPr>
            <p:ph type="body" idx="1"/>
          </p:nvPr>
        </p:nvSpPr>
        <p:spPr>
          <a:xfrm>
            <a:off x="685800" y="1143000"/>
            <a:ext cx="8001000" cy="5486400"/>
          </a:xfrm>
        </p:spPr>
        <p:txBody>
          <a:bodyPr/>
          <a:lstStyle/>
          <a:p>
            <a:pPr algn="just"/>
            <a:r>
              <a:rPr lang="en-US" altLang="zh-CN">
                <a:ea typeface="华文新魏" panose="02010800040101010101" pitchFamily="2" charset="-122"/>
              </a:rPr>
              <a:t>VxWorks</a:t>
            </a:r>
            <a:r>
              <a:rPr lang="zh-CN" altLang="en-US">
                <a:ea typeface="华文新魏" panose="02010800040101010101" pitchFamily="2" charset="-122"/>
              </a:rPr>
              <a:t>是美国</a:t>
            </a:r>
            <a:r>
              <a:rPr lang="en-US" altLang="zh-CN">
                <a:ea typeface="华文新魏" panose="02010800040101010101" pitchFamily="2" charset="-122"/>
              </a:rPr>
              <a:t>Wind River</a:t>
            </a:r>
            <a:r>
              <a:rPr lang="zh-CN" altLang="en-US">
                <a:ea typeface="华文新魏" panose="02010800040101010101" pitchFamily="2" charset="-122"/>
              </a:rPr>
              <a:t>公司开发的嵌入式实时操作系统，可靠性高、性能卓越、界面友好，广泛地应用在通信、军事、航空、航天等高精尖技术及实时性要求极高的领域中，在美国的</a:t>
            </a:r>
            <a:r>
              <a:rPr lang="en-US" altLang="zh-CN">
                <a:ea typeface="华文新魏" panose="02010800040101010101" pitchFamily="2" charset="-122"/>
              </a:rPr>
              <a:t>F-16</a:t>
            </a:r>
            <a:r>
              <a:rPr lang="zh-CN" altLang="en-US">
                <a:ea typeface="华文新魏" panose="02010800040101010101" pitchFamily="2" charset="-122"/>
              </a:rPr>
              <a:t>、</a:t>
            </a:r>
            <a:r>
              <a:rPr lang="en-US" altLang="zh-CN">
                <a:ea typeface="华文新魏" panose="02010800040101010101" pitchFamily="2" charset="-122"/>
              </a:rPr>
              <a:t>FA-18</a:t>
            </a:r>
            <a:r>
              <a:rPr lang="zh-CN" altLang="en-US">
                <a:ea typeface="华文新魏" panose="02010800040101010101" pitchFamily="2" charset="-122"/>
              </a:rPr>
              <a:t>战斗机、</a:t>
            </a:r>
            <a:r>
              <a:rPr lang="en-US" altLang="zh-CN">
                <a:ea typeface="华文新魏" panose="02010800040101010101" pitchFamily="2" charset="-122"/>
              </a:rPr>
              <a:t>B-2</a:t>
            </a:r>
            <a:r>
              <a:rPr lang="zh-CN" altLang="en-US">
                <a:ea typeface="华文新魏" panose="02010800040101010101" pitchFamily="2" charset="-122"/>
              </a:rPr>
              <a:t>隐形轰炸机、爱国者导弹，和火星探测器</a:t>
            </a:r>
            <a:r>
              <a:rPr lang="en-US" altLang="zh-CN">
                <a:ea typeface="华文新魏" panose="02010800040101010101" pitchFamily="2" charset="-122"/>
              </a:rPr>
              <a:t>(97</a:t>
            </a:r>
            <a:r>
              <a:rPr lang="zh-CN" altLang="en-US">
                <a:ea typeface="华文新魏" panose="02010800040101010101" pitchFamily="2" charset="-122"/>
              </a:rPr>
              <a:t>年</a:t>
            </a:r>
            <a:r>
              <a:rPr lang="en-US" altLang="zh-CN">
                <a:ea typeface="华文新魏" panose="02010800040101010101" pitchFamily="2" charset="-122"/>
              </a:rPr>
              <a:t>4</a:t>
            </a:r>
            <a:r>
              <a:rPr lang="zh-CN" altLang="en-US">
                <a:ea typeface="华文新魏" panose="02010800040101010101" pitchFamily="2" charset="-122"/>
              </a:rPr>
              <a:t>月在火星表面登陆</a:t>
            </a:r>
            <a:r>
              <a:rPr lang="en-US" altLang="zh-CN">
                <a:ea typeface="华文新魏" panose="02010800040101010101" pitchFamily="2" charset="-122"/>
              </a:rPr>
              <a:t>)</a:t>
            </a:r>
            <a:r>
              <a:rPr lang="zh-CN" altLang="en-US">
                <a:ea typeface="华文新魏" panose="02010800040101010101" pitchFamily="2" charset="-122"/>
              </a:rPr>
              <a:t>上使用。 </a:t>
            </a:r>
          </a:p>
        </p:txBody>
      </p:sp>
    </p:spTree>
  </p:cSld>
  <p:clrMapOvr>
    <a:masterClrMapping/>
  </p:clrMapOvr>
  <p:transition>
    <p:cover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57F1E9D-839D-4CA1-BC94-275E7C772973}"/>
              </a:ext>
            </a:extLst>
          </p:cNvPr>
          <p:cNvSpPr>
            <a:spLocks noGrp="1" noChangeArrowheads="1"/>
          </p:cNvSpPr>
          <p:nvPr>
            <p:ph type="title"/>
          </p:nvPr>
        </p:nvSpPr>
        <p:spPr>
          <a:xfrm>
            <a:off x="685800" y="260350"/>
            <a:ext cx="7772400" cy="914400"/>
          </a:xfrm>
        </p:spPr>
        <p:txBody>
          <a:bodyPr/>
          <a:lstStyle/>
          <a:p>
            <a:r>
              <a:rPr lang="zh-CN" altLang="en-US" sz="4800">
                <a:ea typeface="华文新魏" panose="02010800040101010101" pitchFamily="2" charset="-122"/>
              </a:rPr>
              <a:t>嵌入式操作系统实例</a:t>
            </a:r>
            <a:r>
              <a:rPr lang="en-US" altLang="zh-CN" sz="4800">
                <a:ea typeface="华文新魏" panose="02010800040101010101" pitchFamily="2" charset="-122"/>
              </a:rPr>
              <a:t>(2)</a:t>
            </a:r>
            <a:endParaRPr lang="en-US" altLang="zh-CN">
              <a:ea typeface="华文新魏" panose="02010800040101010101" pitchFamily="2" charset="-122"/>
            </a:endParaRPr>
          </a:p>
        </p:txBody>
      </p:sp>
      <p:sp>
        <p:nvSpPr>
          <p:cNvPr id="135171" name="Rectangle 3">
            <a:extLst>
              <a:ext uri="{FF2B5EF4-FFF2-40B4-BE49-F238E27FC236}">
                <a16:creationId xmlns:a16="http://schemas.microsoft.com/office/drawing/2014/main" id="{6B514FD8-4471-4B67-8A4D-E39875E96C03}"/>
              </a:ext>
            </a:extLst>
          </p:cNvPr>
          <p:cNvSpPr>
            <a:spLocks noGrp="1" noChangeArrowheads="1"/>
          </p:cNvSpPr>
          <p:nvPr>
            <p:ph type="body" idx="1"/>
          </p:nvPr>
        </p:nvSpPr>
        <p:spPr>
          <a:xfrm>
            <a:off x="685800" y="1143000"/>
            <a:ext cx="8001000" cy="5486400"/>
          </a:xfrm>
        </p:spPr>
        <p:txBody>
          <a:bodyPr/>
          <a:lstStyle/>
          <a:p>
            <a:pPr algn="just"/>
            <a:r>
              <a:rPr lang="en-US" altLang="zh-CN">
                <a:ea typeface="华文新魏" panose="02010800040101010101" pitchFamily="2" charset="-122"/>
              </a:rPr>
              <a:t>Windows CE</a:t>
            </a:r>
            <a:r>
              <a:rPr lang="zh-CN" altLang="en-US">
                <a:ea typeface="华文新魏" panose="02010800040101010101" pitchFamily="2" charset="-122"/>
              </a:rPr>
              <a:t>是微软开发的，用于通信、娱乐和移动式计算设备的操作系统</a:t>
            </a:r>
            <a:r>
              <a:rPr lang="en-US" altLang="zh-CN">
                <a:ea typeface="华文新魏" panose="02010800040101010101" pitchFamily="2" charset="-122"/>
              </a:rPr>
              <a:t>(</a:t>
            </a:r>
            <a:r>
              <a:rPr lang="zh-CN" altLang="en-US">
                <a:ea typeface="华文新魏" panose="02010800040101010101" pitchFamily="2" charset="-122"/>
              </a:rPr>
              <a:t>平台</a:t>
            </a:r>
            <a:r>
              <a:rPr lang="en-US" altLang="zh-CN">
                <a:ea typeface="华文新魏" panose="02010800040101010101" pitchFamily="2" charset="-122"/>
              </a:rPr>
              <a:t>) </a:t>
            </a:r>
            <a:r>
              <a:rPr lang="zh-CN" altLang="en-US">
                <a:ea typeface="华文新魏" panose="02010800040101010101" pitchFamily="2" charset="-122"/>
              </a:rPr>
              <a:t>，它是微软“维纳斯” 计划的核心。</a:t>
            </a:r>
            <a:r>
              <a:rPr lang="en-US" altLang="zh-CN">
                <a:ea typeface="华文新魏" panose="02010800040101010101" pitchFamily="2" charset="-122"/>
              </a:rPr>
              <a:t>CE</a:t>
            </a:r>
            <a:r>
              <a:rPr lang="zh-CN" altLang="en-US">
                <a:ea typeface="华文新魏" panose="02010800040101010101" pitchFamily="2" charset="-122"/>
              </a:rPr>
              <a:t>是具有开放性的，</a:t>
            </a:r>
            <a:r>
              <a:rPr lang="en-US" altLang="zh-CN">
                <a:ea typeface="华文新魏" panose="02010800040101010101" pitchFamily="2" charset="-122"/>
              </a:rPr>
              <a:t>32</a:t>
            </a:r>
            <a:r>
              <a:rPr lang="zh-CN" altLang="en-US">
                <a:ea typeface="华文新魏" panose="02010800040101010101" pitchFamily="2" charset="-122"/>
              </a:rPr>
              <a:t>位多任务、多线程嵌入式操作系统。</a:t>
            </a:r>
          </a:p>
          <a:p>
            <a:pPr algn="just"/>
            <a:r>
              <a:rPr lang="en-US" altLang="zh-CN">
                <a:ea typeface="华文新魏" panose="02010800040101010101" pitchFamily="2" charset="-122"/>
              </a:rPr>
              <a:t>Personal Java</a:t>
            </a:r>
            <a:r>
              <a:rPr lang="zh-CN" altLang="en-US">
                <a:ea typeface="华文新魏" panose="02010800040101010101" pitchFamily="2" charset="-122"/>
              </a:rPr>
              <a:t>是</a:t>
            </a:r>
            <a:r>
              <a:rPr lang="en-US" altLang="zh-CN">
                <a:ea typeface="华文新魏" panose="02010800040101010101" pitchFamily="2" charset="-122"/>
              </a:rPr>
              <a:t>SUN</a:t>
            </a:r>
            <a:r>
              <a:rPr lang="zh-CN" altLang="en-US">
                <a:ea typeface="华文新魏" panose="02010800040101010101" pitchFamily="2" charset="-122"/>
              </a:rPr>
              <a:t>公司开发的用于家庭、办公室和移动信息电器创建连网应用的</a:t>
            </a:r>
            <a:r>
              <a:rPr lang="en-US" altLang="zh-CN">
                <a:ea typeface="华文新魏" panose="02010800040101010101" pitchFamily="2" charset="-122"/>
              </a:rPr>
              <a:t>Java</a:t>
            </a:r>
            <a:r>
              <a:rPr lang="zh-CN" altLang="en-US">
                <a:ea typeface="华文新魏" panose="02010800040101010101" pitchFamily="2" charset="-122"/>
              </a:rPr>
              <a:t>应用环境，适宜更新换代快的信息电器的应用开发。</a:t>
            </a:r>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7E1E363-E5D6-488C-892A-53C84858BB88}"/>
              </a:ext>
            </a:extLst>
          </p:cNvPr>
          <p:cNvSpPr>
            <a:spLocks noGrp="1" noChangeArrowheads="1"/>
          </p:cNvSpPr>
          <p:nvPr>
            <p:ph type="title"/>
          </p:nvPr>
        </p:nvSpPr>
        <p:spPr>
          <a:xfrm>
            <a:off x="762000" y="228600"/>
            <a:ext cx="7696200" cy="990600"/>
          </a:xfrm>
        </p:spPr>
        <p:txBody>
          <a:bodyPr/>
          <a:lstStyle/>
          <a:p>
            <a:r>
              <a:rPr lang="en-US" altLang="zh-CN" sz="4800">
                <a:latin typeface="华文新魏" panose="02010800040101010101" pitchFamily="2" charset="-122"/>
                <a:ea typeface="华文新魏" panose="02010800040101010101" pitchFamily="2" charset="-122"/>
              </a:rPr>
              <a:t>1.2.2</a:t>
            </a:r>
            <a:r>
              <a:rPr lang="zh-CN" altLang="en-US" sz="4800">
                <a:latin typeface="华文新魏" panose="02010800040101010101" pitchFamily="2" charset="-122"/>
                <a:ea typeface="华文新魏" panose="02010800040101010101" pitchFamily="2" charset="-122"/>
              </a:rPr>
              <a:t>管理程序阶段</a:t>
            </a:r>
            <a:r>
              <a:rPr lang="en-US" altLang="zh-CN" sz="4800">
                <a:latin typeface="华文新魏" panose="02010800040101010101" pitchFamily="2" charset="-122"/>
                <a:ea typeface="华文新魏" panose="02010800040101010101" pitchFamily="2" charset="-122"/>
              </a:rPr>
              <a:t>(1)</a:t>
            </a:r>
          </a:p>
        </p:txBody>
      </p:sp>
      <p:sp>
        <p:nvSpPr>
          <p:cNvPr id="11267" name="Rectangle 3">
            <a:extLst>
              <a:ext uri="{FF2B5EF4-FFF2-40B4-BE49-F238E27FC236}">
                <a16:creationId xmlns:a16="http://schemas.microsoft.com/office/drawing/2014/main" id="{742A6772-E796-4C0D-B533-75C2169799DF}"/>
              </a:ext>
            </a:extLst>
          </p:cNvPr>
          <p:cNvSpPr>
            <a:spLocks noGrp="1" noChangeArrowheads="1"/>
          </p:cNvSpPr>
          <p:nvPr>
            <p:ph type="body" idx="1"/>
          </p:nvPr>
        </p:nvSpPr>
        <p:spPr>
          <a:xfrm>
            <a:off x="838200" y="1066800"/>
            <a:ext cx="7391400" cy="4953000"/>
          </a:xfrm>
        </p:spPr>
        <p:txBody>
          <a:bodyPr/>
          <a:lstStyle/>
          <a:p>
            <a:pPr>
              <a:lnSpc>
                <a:spcPct val="90000"/>
              </a:lnSpc>
              <a:buFontTx/>
              <a:buNone/>
            </a:pPr>
            <a:r>
              <a:rPr lang="en-US" altLang="zh-CN" sz="2800"/>
              <a:t>                    </a:t>
            </a:r>
            <a:r>
              <a:rPr lang="zh-CN" altLang="en-US" sz="3600">
                <a:solidFill>
                  <a:schemeClr val="tx2"/>
                </a:solidFill>
                <a:latin typeface="华文新魏" panose="02010800040101010101" pitchFamily="2" charset="-122"/>
                <a:ea typeface="华文新魏" panose="02010800040101010101" pitchFamily="2" charset="-122"/>
              </a:rPr>
              <a:t>工作流程如下：</a:t>
            </a:r>
          </a:p>
          <a:p>
            <a:pPr>
              <a:lnSpc>
                <a:spcPct val="90000"/>
              </a:lnSpc>
              <a:buFontTx/>
              <a:buNone/>
            </a:pPr>
            <a:r>
              <a:rPr lang="zh-CN" altLang="en-US" sz="3600">
                <a:latin typeface="华文新魏" panose="02010800040101010101" pitchFamily="2" charset="-122"/>
                <a:ea typeface="华文新魏" panose="02010800040101010101" pitchFamily="2" charset="-122"/>
              </a:rPr>
              <a:t>   操作员集中一批用户提交的作业，由管理程序将作业从纸带或卡片机输入到磁带上，每当一批作业输入完成后，管理程序自动把磁带上的第一个作业装入主存，并把控制权交给作业。当该作业执行完成后，作业又把控制权缴回管理程序，管理程序再调入磁带上的第二个作业到主存执行 </a:t>
            </a:r>
          </a:p>
          <a:p>
            <a:pPr>
              <a:lnSpc>
                <a:spcPct val="90000"/>
              </a:lnSpc>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A0B9EA6-F5A3-4210-A100-0C310423A088}"/>
              </a:ext>
            </a:extLst>
          </p:cNvPr>
          <p:cNvSpPr>
            <a:spLocks noGrp="1" noChangeArrowheads="1"/>
          </p:cNvSpPr>
          <p:nvPr>
            <p:ph type="title"/>
          </p:nvPr>
        </p:nvSpPr>
        <p:spPr>
          <a:xfrm>
            <a:off x="685800" y="838200"/>
            <a:ext cx="7772400" cy="1143000"/>
          </a:xfrm>
        </p:spPr>
        <p:txBody>
          <a:bodyPr/>
          <a:lstStyle/>
          <a:p>
            <a:r>
              <a:rPr lang="en-US" altLang="zh-CN"/>
              <a:t>.</a:t>
            </a:r>
          </a:p>
        </p:txBody>
      </p:sp>
      <p:sp>
        <p:nvSpPr>
          <p:cNvPr id="13315" name="Rectangle 3">
            <a:extLst>
              <a:ext uri="{FF2B5EF4-FFF2-40B4-BE49-F238E27FC236}">
                <a16:creationId xmlns:a16="http://schemas.microsoft.com/office/drawing/2014/main" id="{E476C385-7083-4205-B967-31AD1BC92EAF}"/>
              </a:ext>
            </a:extLst>
          </p:cNvPr>
          <p:cNvSpPr>
            <a:spLocks noGrp="1" noChangeArrowheads="1"/>
          </p:cNvSpPr>
          <p:nvPr>
            <p:ph type="body" idx="1"/>
          </p:nvPr>
        </p:nvSpPr>
        <p:spPr>
          <a:xfrm>
            <a:off x="1371600" y="381000"/>
            <a:ext cx="6477000" cy="6019800"/>
          </a:xfrm>
        </p:spPr>
        <p:txBody>
          <a:bodyPr/>
          <a:lstStyle/>
          <a:p>
            <a:pPr algn="ctr">
              <a:buFontTx/>
              <a:buNone/>
            </a:pPr>
            <a:r>
              <a:rPr lang="zh-CN" altLang="en-US" sz="4800">
                <a:solidFill>
                  <a:schemeClr val="accent2"/>
                </a:solidFill>
                <a:latin typeface="华文新魏" panose="02010800040101010101" pitchFamily="2" charset="-122"/>
                <a:ea typeface="华文新魏" panose="02010800040101010101" pitchFamily="2" charset="-122"/>
              </a:rPr>
              <a:t>管理程序阶段</a:t>
            </a:r>
            <a:r>
              <a:rPr lang="en-US" altLang="zh-CN" sz="4800">
                <a:solidFill>
                  <a:schemeClr val="accent2"/>
                </a:solidFill>
                <a:latin typeface="华文新魏" panose="02010800040101010101" pitchFamily="2" charset="-122"/>
                <a:ea typeface="华文新魏" panose="02010800040101010101" pitchFamily="2" charset="-122"/>
              </a:rPr>
              <a:t>(2)</a:t>
            </a:r>
          </a:p>
          <a:p>
            <a:pPr algn="ctr">
              <a:buFontTx/>
              <a:buNone/>
            </a:pPr>
            <a:r>
              <a:rPr lang="zh-CN" altLang="en-US" sz="3600">
                <a:solidFill>
                  <a:srgbClr val="FF0000"/>
                </a:solidFill>
                <a:ea typeface="华文新魏" panose="02010800040101010101" pitchFamily="2" charset="-122"/>
              </a:rPr>
              <a:t>管理程序主存组织</a:t>
            </a:r>
          </a:p>
          <a:p>
            <a:pPr algn="ctr">
              <a:buFontTx/>
              <a:buNone/>
            </a:pPr>
            <a:endParaRPr lang="zh-CN" altLang="en-US" sz="3600">
              <a:ea typeface="华文新魏" panose="02010800040101010101" pitchFamily="2" charset="-122"/>
            </a:endParaRPr>
          </a:p>
          <a:p>
            <a:pPr>
              <a:buFontTx/>
              <a:buNone/>
            </a:pPr>
            <a:endParaRPr lang="zh-CN" altLang="en-US" sz="3600">
              <a:ea typeface="华文新魏" panose="02010800040101010101" pitchFamily="2" charset="-122"/>
            </a:endParaRPr>
          </a:p>
        </p:txBody>
      </p:sp>
      <p:grpSp>
        <p:nvGrpSpPr>
          <p:cNvPr id="13322" name="Group 10">
            <a:extLst>
              <a:ext uri="{FF2B5EF4-FFF2-40B4-BE49-F238E27FC236}">
                <a16:creationId xmlns:a16="http://schemas.microsoft.com/office/drawing/2014/main" id="{6739275A-A052-43E9-A27A-FB4B5CFEFAE9}"/>
              </a:ext>
            </a:extLst>
          </p:cNvPr>
          <p:cNvGrpSpPr>
            <a:grpSpLocks/>
          </p:cNvGrpSpPr>
          <p:nvPr/>
        </p:nvGrpSpPr>
        <p:grpSpPr bwMode="auto">
          <a:xfrm>
            <a:off x="1600200" y="1905000"/>
            <a:ext cx="5943600" cy="4343400"/>
            <a:chOff x="872" y="1292"/>
            <a:chExt cx="3400" cy="2356"/>
          </a:xfrm>
        </p:grpSpPr>
        <p:sp>
          <p:nvSpPr>
            <p:cNvPr id="13317" name="Text Box 5">
              <a:extLst>
                <a:ext uri="{FF2B5EF4-FFF2-40B4-BE49-F238E27FC236}">
                  <a16:creationId xmlns:a16="http://schemas.microsoft.com/office/drawing/2014/main" id="{7FD70A3F-7244-4C8F-8437-332368A879C8}"/>
                </a:ext>
              </a:extLst>
            </p:cNvPr>
            <p:cNvSpPr txBox="1">
              <a:spLocks noChangeArrowheads="1"/>
            </p:cNvSpPr>
            <p:nvPr/>
          </p:nvSpPr>
          <p:spPr bwMode="auto">
            <a:xfrm>
              <a:off x="872" y="1292"/>
              <a:ext cx="3400" cy="321"/>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kumimoji="0" lang="zh-CN" altLang="en-US" sz="2800">
                  <a:solidFill>
                    <a:schemeClr val="tx2"/>
                  </a:solidFill>
                  <a:latin typeface="华文新魏" panose="02010800040101010101" pitchFamily="2" charset="-122"/>
                  <a:ea typeface="华文新魏" panose="02010800040101010101" pitchFamily="2" charset="-122"/>
                </a:rPr>
                <a:t>中  断  处  理</a:t>
              </a:r>
            </a:p>
          </p:txBody>
        </p:sp>
        <p:sp>
          <p:nvSpPr>
            <p:cNvPr id="13318" name="Text Box 6">
              <a:extLst>
                <a:ext uri="{FF2B5EF4-FFF2-40B4-BE49-F238E27FC236}">
                  <a16:creationId xmlns:a16="http://schemas.microsoft.com/office/drawing/2014/main" id="{ADCA8865-BC40-40B2-9A97-737A74989A21}"/>
                </a:ext>
              </a:extLst>
            </p:cNvPr>
            <p:cNvSpPr txBox="1">
              <a:spLocks noChangeArrowheads="1"/>
            </p:cNvSpPr>
            <p:nvPr/>
          </p:nvSpPr>
          <p:spPr bwMode="auto">
            <a:xfrm>
              <a:off x="872" y="1613"/>
              <a:ext cx="3400" cy="32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kumimoji="0" lang="zh-CN" altLang="en-US" sz="2800">
                  <a:solidFill>
                    <a:schemeClr val="tx2"/>
                  </a:solidFill>
                  <a:latin typeface="华文新魏" panose="02010800040101010101" pitchFamily="2" charset="-122"/>
                  <a:ea typeface="华文新魏" panose="02010800040101010101" pitchFamily="2" charset="-122"/>
                </a:rPr>
                <a:t>设  备  驱  动</a:t>
              </a:r>
            </a:p>
          </p:txBody>
        </p:sp>
        <p:sp>
          <p:nvSpPr>
            <p:cNvPr id="13319" name="Text Box 7">
              <a:extLst>
                <a:ext uri="{FF2B5EF4-FFF2-40B4-BE49-F238E27FC236}">
                  <a16:creationId xmlns:a16="http://schemas.microsoft.com/office/drawing/2014/main" id="{680B68B0-FFC1-4F9C-98AF-444996B22A4D}"/>
                </a:ext>
              </a:extLst>
            </p:cNvPr>
            <p:cNvSpPr txBox="1">
              <a:spLocks noChangeArrowheads="1"/>
            </p:cNvSpPr>
            <p:nvPr/>
          </p:nvSpPr>
          <p:spPr bwMode="auto">
            <a:xfrm>
              <a:off x="872" y="1935"/>
              <a:ext cx="3400" cy="321"/>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kumimoji="0" lang="zh-CN" altLang="en-US" sz="2800">
                  <a:solidFill>
                    <a:schemeClr val="tx2"/>
                  </a:solidFill>
                  <a:latin typeface="华文新魏" panose="02010800040101010101" pitchFamily="2" charset="-122"/>
                  <a:ea typeface="华文新魏" panose="02010800040101010101" pitchFamily="2" charset="-122"/>
                </a:rPr>
                <a:t>作  业  定  序</a:t>
              </a:r>
            </a:p>
          </p:txBody>
        </p:sp>
        <p:sp>
          <p:nvSpPr>
            <p:cNvPr id="13320" name="Text Box 8">
              <a:extLst>
                <a:ext uri="{FF2B5EF4-FFF2-40B4-BE49-F238E27FC236}">
                  <a16:creationId xmlns:a16="http://schemas.microsoft.com/office/drawing/2014/main" id="{A3D72EE3-3230-4952-A2C1-7FC0877D9EBB}"/>
                </a:ext>
              </a:extLst>
            </p:cNvPr>
            <p:cNvSpPr txBox="1">
              <a:spLocks noChangeArrowheads="1"/>
            </p:cNvSpPr>
            <p:nvPr/>
          </p:nvSpPr>
          <p:spPr bwMode="auto">
            <a:xfrm>
              <a:off x="872" y="2256"/>
              <a:ext cx="3400" cy="321"/>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kumimoji="0" lang="zh-CN" altLang="en-US" sz="2800">
                  <a:solidFill>
                    <a:schemeClr val="tx2"/>
                  </a:solidFill>
                  <a:latin typeface="华文新魏" panose="02010800040101010101" pitchFamily="2" charset="-122"/>
                  <a:ea typeface="华文新魏" panose="02010800040101010101" pitchFamily="2" charset="-122"/>
                </a:rPr>
                <a:t>命令和</a:t>
              </a:r>
              <a:r>
                <a:rPr kumimoji="0" lang="en-US" altLang="zh-CN" sz="2800">
                  <a:solidFill>
                    <a:schemeClr val="tx2"/>
                  </a:solidFill>
                  <a:latin typeface="华文新魏" panose="02010800040101010101" pitchFamily="2" charset="-122"/>
                  <a:ea typeface="华文新魏" panose="02010800040101010101" pitchFamily="2" charset="-122"/>
                </a:rPr>
                <a:t>JCL</a:t>
              </a:r>
              <a:r>
                <a:rPr kumimoji="0" lang="zh-CN" altLang="en-US" sz="2800">
                  <a:solidFill>
                    <a:schemeClr val="tx2"/>
                  </a:solidFill>
                  <a:latin typeface="华文新魏" panose="02010800040101010101" pitchFamily="2" charset="-122"/>
                  <a:ea typeface="华文新魏" panose="02010800040101010101" pitchFamily="2" charset="-122"/>
                </a:rPr>
                <a:t>语言解释器</a:t>
              </a:r>
            </a:p>
          </p:txBody>
        </p:sp>
        <p:sp>
          <p:nvSpPr>
            <p:cNvPr id="13321" name="Text Box 9">
              <a:extLst>
                <a:ext uri="{FF2B5EF4-FFF2-40B4-BE49-F238E27FC236}">
                  <a16:creationId xmlns:a16="http://schemas.microsoft.com/office/drawing/2014/main" id="{3C611193-3932-4F21-A57B-E71858EAFE29}"/>
                </a:ext>
              </a:extLst>
            </p:cNvPr>
            <p:cNvSpPr txBox="1">
              <a:spLocks noChangeArrowheads="1"/>
            </p:cNvSpPr>
            <p:nvPr/>
          </p:nvSpPr>
          <p:spPr bwMode="auto">
            <a:xfrm>
              <a:off x="872" y="2577"/>
              <a:ext cx="3400" cy="1071"/>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kumimoji="0" lang="zh-CN" altLang="en-US" sz="2400">
                  <a:solidFill>
                    <a:schemeClr val="tx2"/>
                  </a:solidFill>
                  <a:latin typeface="华文新魏" panose="02010800040101010101" pitchFamily="2" charset="-122"/>
                  <a:ea typeface="华文新魏" panose="02010800040101010101" pitchFamily="2" charset="-122"/>
                </a:rPr>
                <a:t>用</a:t>
              </a:r>
            </a:p>
            <a:p>
              <a:pPr algn="ctr" eaLnBrk="0" hangingPunct="0"/>
              <a:r>
                <a:rPr kumimoji="0" lang="zh-CN" altLang="en-US" sz="2400">
                  <a:solidFill>
                    <a:schemeClr val="tx2"/>
                  </a:solidFill>
                  <a:latin typeface="华文新魏" panose="02010800040101010101" pitchFamily="2" charset="-122"/>
                  <a:ea typeface="华文新魏" panose="02010800040101010101" pitchFamily="2" charset="-122"/>
                </a:rPr>
                <a:t>户</a:t>
              </a:r>
            </a:p>
            <a:p>
              <a:pPr algn="ctr" eaLnBrk="0" hangingPunct="0"/>
              <a:r>
                <a:rPr kumimoji="0" lang="zh-CN" altLang="en-US" sz="2400">
                  <a:solidFill>
                    <a:schemeClr val="tx2"/>
                  </a:solidFill>
                  <a:latin typeface="华文新魏" panose="02010800040101010101" pitchFamily="2" charset="-122"/>
                  <a:ea typeface="华文新魏" panose="02010800040101010101" pitchFamily="2" charset="-122"/>
                </a:rPr>
                <a:t>程</a:t>
              </a:r>
            </a:p>
            <a:p>
              <a:pPr algn="ctr" eaLnBrk="0" hangingPunct="0"/>
              <a:r>
                <a:rPr kumimoji="0" lang="zh-CN" altLang="en-US" sz="2400">
                  <a:solidFill>
                    <a:schemeClr val="tx2"/>
                  </a:solidFill>
                  <a:latin typeface="华文新魏" panose="02010800040101010101" pitchFamily="2" charset="-122"/>
                  <a:ea typeface="华文新魏" panose="02010800040101010101" pitchFamily="2" charset="-122"/>
                </a:rPr>
                <a:t>序</a:t>
              </a:r>
            </a:p>
            <a:p>
              <a:pPr algn="ctr" eaLnBrk="0" hangingPunct="0"/>
              <a:r>
                <a:rPr kumimoji="0" lang="zh-CN" altLang="en-US" sz="2400">
                  <a:solidFill>
                    <a:schemeClr val="tx2"/>
                  </a:solidFill>
                  <a:latin typeface="华文新魏" panose="02010800040101010101" pitchFamily="2" charset="-122"/>
                  <a:ea typeface="华文新魏" panose="02010800040101010101" pitchFamily="2" charset="-122"/>
                </a:rPr>
                <a:t>区</a:t>
              </a:r>
            </a:p>
          </p:txBody>
        </p:sp>
      </p:gr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7177BC1-D5BC-449B-B957-51677A22CEE9}"/>
              </a:ext>
            </a:extLst>
          </p:cNvPr>
          <p:cNvSpPr>
            <a:spLocks noGrp="1" noChangeArrowheads="1"/>
          </p:cNvSpPr>
          <p:nvPr>
            <p:ph type="title"/>
          </p:nvPr>
        </p:nvSpPr>
        <p:spPr>
          <a:xfrm>
            <a:off x="0" y="685800"/>
            <a:ext cx="8686800" cy="990600"/>
          </a:xfrm>
        </p:spPr>
        <p:txBody>
          <a:bodyPr/>
          <a:lstStyle/>
          <a:p>
            <a:r>
              <a:rPr lang="zh-CN" altLang="en-US" sz="4800">
                <a:latin typeface="华文新魏" panose="02010800040101010101" pitchFamily="2" charset="-122"/>
                <a:ea typeface="华文新魏" panose="02010800040101010101" pitchFamily="2" charset="-122"/>
              </a:rPr>
              <a:t>管理程序阶段</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4339" name="Rectangle 3">
            <a:extLst>
              <a:ext uri="{FF2B5EF4-FFF2-40B4-BE49-F238E27FC236}">
                <a16:creationId xmlns:a16="http://schemas.microsoft.com/office/drawing/2014/main" id="{7091634E-7B93-48C1-BF4C-8C8C2C2F0841}"/>
              </a:ext>
            </a:extLst>
          </p:cNvPr>
          <p:cNvSpPr>
            <a:spLocks noGrp="1" noChangeArrowheads="1"/>
          </p:cNvSpPr>
          <p:nvPr>
            <p:ph type="body" idx="1"/>
          </p:nvPr>
        </p:nvSpPr>
        <p:spPr>
          <a:xfrm>
            <a:off x="1371600" y="1295400"/>
            <a:ext cx="6553200" cy="5029200"/>
          </a:xfrm>
        </p:spPr>
        <p:txBody>
          <a:bodyPr/>
          <a:lstStyle/>
          <a:p>
            <a:pPr>
              <a:buFontTx/>
              <a:buNone/>
            </a:pPr>
            <a:r>
              <a:rPr lang="en-US" altLang="zh-CN" sz="2800"/>
              <a:t>    </a:t>
            </a:r>
            <a:r>
              <a:rPr lang="zh-CN" altLang="en-US" sz="3600">
                <a:solidFill>
                  <a:schemeClr val="tx2"/>
                </a:solidFill>
                <a:latin typeface="华文新魏" panose="02010800040101010101" pitchFamily="2" charset="-122"/>
                <a:ea typeface="华文新魏" panose="02010800040101010101" pitchFamily="2" charset="-122"/>
              </a:rPr>
              <a:t>管理程序的主要功能</a:t>
            </a:r>
            <a:r>
              <a:rPr lang="en-US" altLang="zh-CN" sz="3600">
                <a:solidFill>
                  <a:schemeClr val="tx2"/>
                </a:solidFill>
                <a:latin typeface="华文新魏" panose="02010800040101010101" pitchFamily="2" charset="-122"/>
                <a:ea typeface="华文新魏" panose="02010800040101010101" pitchFamily="2" charset="-122"/>
              </a:rPr>
              <a:t>:</a:t>
            </a:r>
          </a:p>
          <a:p>
            <a:r>
              <a:rPr lang="zh-CN" altLang="en-US" sz="3600">
                <a:latin typeface="华文新魏" panose="02010800040101010101" pitchFamily="2" charset="-122"/>
                <a:ea typeface="华文新魏" panose="02010800040101010101" pitchFamily="2" charset="-122"/>
              </a:rPr>
              <a:t>自动控制和处理作业流 </a:t>
            </a:r>
          </a:p>
          <a:p>
            <a:r>
              <a:rPr lang="zh-CN" altLang="en-US" sz="3600">
                <a:latin typeface="华文新魏" panose="02010800040101010101" pitchFamily="2" charset="-122"/>
                <a:ea typeface="华文新魏" panose="02010800040101010101" pitchFamily="2" charset="-122"/>
              </a:rPr>
              <a:t>提供一套操作命令 </a:t>
            </a:r>
          </a:p>
          <a:p>
            <a:r>
              <a:rPr lang="zh-CN" altLang="en-US" sz="3600">
                <a:latin typeface="华文新魏" panose="02010800040101010101" pitchFamily="2" charset="-122"/>
                <a:ea typeface="华文新魏" panose="02010800040101010101" pitchFamily="2" charset="-122"/>
              </a:rPr>
              <a:t>提供设备驱动和</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控制功能 </a:t>
            </a:r>
          </a:p>
          <a:p>
            <a:r>
              <a:rPr lang="zh-CN" altLang="en-US" sz="3600">
                <a:latin typeface="华文新魏" panose="02010800040101010101" pitchFamily="2" charset="-122"/>
                <a:ea typeface="华文新魏" panose="02010800040101010101" pitchFamily="2" charset="-122"/>
              </a:rPr>
              <a:t>提供库程序和程序装配功能 </a:t>
            </a:r>
          </a:p>
          <a:p>
            <a:r>
              <a:rPr lang="zh-CN" altLang="en-US" sz="3600">
                <a:latin typeface="华文新魏" panose="02010800040101010101" pitchFamily="2" charset="-122"/>
                <a:ea typeface="华文新魏" panose="02010800040101010101" pitchFamily="2" charset="-122"/>
              </a:rPr>
              <a:t>提供简单的文件管理功能 </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DC6D1B8-2415-483F-8226-9256AA15F891}"/>
              </a:ext>
            </a:extLst>
          </p:cNvPr>
          <p:cNvSpPr>
            <a:spLocks noGrp="1" noChangeArrowheads="1"/>
          </p:cNvSpPr>
          <p:nvPr>
            <p:ph type="title"/>
          </p:nvPr>
        </p:nvSpPr>
        <p:spPr>
          <a:xfrm>
            <a:off x="304800" y="304800"/>
            <a:ext cx="1524000" cy="6172200"/>
          </a:xfrm>
        </p:spPr>
        <p:txBody>
          <a:bodyPr/>
          <a:lstStyle/>
          <a:p>
            <a:r>
              <a:rPr lang="zh-CN" altLang="en-US" sz="4000">
                <a:latin typeface="华文新魏" panose="02010800040101010101" pitchFamily="2" charset="-122"/>
                <a:ea typeface="华文新魏" panose="02010800040101010101" pitchFamily="2" charset="-122"/>
              </a:rPr>
              <a:t>管理程序阶段</a:t>
            </a:r>
            <a:br>
              <a:rPr lang="zh-CN" altLang="en-US" sz="40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(4)</a:t>
            </a:r>
            <a:r>
              <a:rPr lang="en-US" altLang="zh-CN" sz="4000" b="1">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程序算题过程</a:t>
            </a:r>
            <a:br>
              <a:rPr lang="zh-CN" altLang="en-US" sz="4000"/>
            </a:br>
            <a:endParaRPr lang="zh-CN" altLang="en-US" sz="4000"/>
          </a:p>
        </p:txBody>
      </p:sp>
      <p:sp>
        <p:nvSpPr>
          <p:cNvPr id="15363" name="Rectangle 3">
            <a:extLst>
              <a:ext uri="{FF2B5EF4-FFF2-40B4-BE49-F238E27FC236}">
                <a16:creationId xmlns:a16="http://schemas.microsoft.com/office/drawing/2014/main" id="{99F25FBA-B0E8-4D9D-A1F4-93E31B3B383A}"/>
              </a:ext>
            </a:extLst>
          </p:cNvPr>
          <p:cNvSpPr>
            <a:spLocks noGrp="1" noChangeArrowheads="1"/>
          </p:cNvSpPr>
          <p:nvPr>
            <p:ph type="body" idx="1"/>
          </p:nvPr>
        </p:nvSpPr>
        <p:spPr/>
        <p:txBody>
          <a:bodyPr/>
          <a:lstStyle/>
          <a:p>
            <a:pPr>
              <a:buFontTx/>
              <a:buNone/>
            </a:pPr>
            <a:r>
              <a:rPr lang="en-US" altLang="zh-CN"/>
              <a:t> </a:t>
            </a:r>
          </a:p>
        </p:txBody>
      </p:sp>
      <p:grpSp>
        <p:nvGrpSpPr>
          <p:cNvPr id="15414" name="Group 54">
            <a:extLst>
              <a:ext uri="{FF2B5EF4-FFF2-40B4-BE49-F238E27FC236}">
                <a16:creationId xmlns:a16="http://schemas.microsoft.com/office/drawing/2014/main" id="{74857339-2CE9-4C21-987D-F825FBC44F74}"/>
              </a:ext>
            </a:extLst>
          </p:cNvPr>
          <p:cNvGrpSpPr>
            <a:grpSpLocks/>
          </p:cNvGrpSpPr>
          <p:nvPr/>
        </p:nvGrpSpPr>
        <p:grpSpPr bwMode="auto">
          <a:xfrm>
            <a:off x="1676400" y="304800"/>
            <a:ext cx="6858000" cy="6373813"/>
            <a:chOff x="1056" y="192"/>
            <a:chExt cx="4320" cy="4015"/>
          </a:xfrm>
        </p:grpSpPr>
        <p:sp>
          <p:nvSpPr>
            <p:cNvPr id="15365" name="AutoShape 5">
              <a:extLst>
                <a:ext uri="{FF2B5EF4-FFF2-40B4-BE49-F238E27FC236}">
                  <a16:creationId xmlns:a16="http://schemas.microsoft.com/office/drawing/2014/main" id="{984015CA-E4B3-4D3E-AC64-DAF2D3715B61}"/>
                </a:ext>
              </a:extLst>
            </p:cNvPr>
            <p:cNvSpPr>
              <a:spLocks noChangeArrowheads="1"/>
            </p:cNvSpPr>
            <p:nvPr/>
          </p:nvSpPr>
          <p:spPr bwMode="auto">
            <a:xfrm>
              <a:off x="1762" y="192"/>
              <a:ext cx="532" cy="194"/>
            </a:xfrm>
            <a:prstGeom prst="flowChartOffpageConnector">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管理程序</a:t>
              </a:r>
            </a:p>
          </p:txBody>
        </p:sp>
        <p:sp>
          <p:nvSpPr>
            <p:cNvPr id="15366" name="AutoShape 6">
              <a:extLst>
                <a:ext uri="{FF2B5EF4-FFF2-40B4-BE49-F238E27FC236}">
                  <a16:creationId xmlns:a16="http://schemas.microsoft.com/office/drawing/2014/main" id="{CDECC995-BAF3-41B9-AD33-482D830FE924}"/>
                </a:ext>
              </a:extLst>
            </p:cNvPr>
            <p:cNvSpPr>
              <a:spLocks noChangeArrowheads="1"/>
            </p:cNvSpPr>
            <p:nvPr/>
          </p:nvSpPr>
          <p:spPr bwMode="auto">
            <a:xfrm>
              <a:off x="1337" y="516"/>
              <a:ext cx="1382" cy="388"/>
            </a:xfrm>
            <a:prstGeom prst="flowChartDecision">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还有未处理</a:t>
              </a:r>
            </a:p>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作业</a:t>
              </a:r>
            </a:p>
          </p:txBody>
        </p:sp>
        <p:sp>
          <p:nvSpPr>
            <p:cNvPr id="15367" name="Text Box 7">
              <a:extLst>
                <a:ext uri="{FF2B5EF4-FFF2-40B4-BE49-F238E27FC236}">
                  <a16:creationId xmlns:a16="http://schemas.microsoft.com/office/drawing/2014/main" id="{C9341CC9-A07F-41C7-981E-E118D7237EC6}"/>
                </a:ext>
              </a:extLst>
            </p:cNvPr>
            <p:cNvSpPr txBox="1">
              <a:spLocks noChangeArrowheads="1"/>
            </p:cNvSpPr>
            <p:nvPr/>
          </p:nvSpPr>
          <p:spPr bwMode="auto">
            <a:xfrm>
              <a:off x="1656" y="1552"/>
              <a:ext cx="638" cy="25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取下一个作业步控制卡</a:t>
              </a:r>
            </a:p>
          </p:txBody>
        </p:sp>
        <p:sp>
          <p:nvSpPr>
            <p:cNvPr id="15368" name="Text Box 8">
              <a:extLst>
                <a:ext uri="{FF2B5EF4-FFF2-40B4-BE49-F238E27FC236}">
                  <a16:creationId xmlns:a16="http://schemas.microsoft.com/office/drawing/2014/main" id="{DC81772C-A4C2-4CA7-9B2E-F2320D619B3B}"/>
                </a:ext>
              </a:extLst>
            </p:cNvPr>
            <p:cNvSpPr txBox="1">
              <a:spLocks noChangeArrowheads="1"/>
            </p:cNvSpPr>
            <p:nvPr/>
          </p:nvSpPr>
          <p:spPr bwMode="auto">
            <a:xfrm>
              <a:off x="1656" y="1099"/>
              <a:ext cx="638" cy="25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读</a:t>
              </a:r>
              <a:r>
                <a:rPr kumimoji="0" lang="en-US" altLang="zh-CN" sz="1400">
                  <a:solidFill>
                    <a:srgbClr val="FF0000"/>
                  </a:solidFill>
                  <a:latin typeface="华文新魏" panose="02010800040101010101" pitchFamily="2" charset="-122"/>
                  <a:ea typeface="华文新魏" panose="02010800040101010101" pitchFamily="2" charset="-122"/>
                </a:rPr>
                <a:t>Job</a:t>
              </a:r>
              <a:r>
                <a:rPr kumimoji="0" lang="zh-CN" altLang="en-US" sz="1400">
                  <a:solidFill>
                    <a:srgbClr val="FF0000"/>
                  </a:solidFill>
                  <a:latin typeface="华文新魏" panose="02010800040101010101" pitchFamily="2" charset="-122"/>
                  <a:ea typeface="华文新魏" panose="02010800040101010101" pitchFamily="2" charset="-122"/>
                </a:rPr>
                <a:t>卡登记新作业</a:t>
              </a:r>
            </a:p>
          </p:txBody>
        </p:sp>
        <p:sp>
          <p:nvSpPr>
            <p:cNvPr id="15369" name="AutoShape 9">
              <a:extLst>
                <a:ext uri="{FF2B5EF4-FFF2-40B4-BE49-F238E27FC236}">
                  <a16:creationId xmlns:a16="http://schemas.microsoft.com/office/drawing/2014/main" id="{59912D4A-1C0D-477F-A808-3A0D63232589}"/>
                </a:ext>
              </a:extLst>
            </p:cNvPr>
            <p:cNvSpPr>
              <a:spLocks noChangeArrowheads="1"/>
            </p:cNvSpPr>
            <p:nvPr/>
          </p:nvSpPr>
          <p:spPr bwMode="auto">
            <a:xfrm>
              <a:off x="1231" y="1941"/>
              <a:ext cx="1382" cy="388"/>
            </a:xfrm>
            <a:prstGeom prst="flowChartDecision">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400">
                  <a:solidFill>
                    <a:srgbClr val="FF0000"/>
                  </a:solidFill>
                  <a:latin typeface="华文新魏" panose="02010800040101010101" pitchFamily="2" charset="-122"/>
                  <a:ea typeface="华文新魏" panose="02010800040101010101" pitchFamily="2" charset="-122"/>
                </a:rPr>
                <a:t>End</a:t>
              </a:r>
            </a:p>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作业卡</a:t>
              </a:r>
            </a:p>
          </p:txBody>
        </p:sp>
        <p:sp>
          <p:nvSpPr>
            <p:cNvPr id="15370" name="Text Box 10">
              <a:extLst>
                <a:ext uri="{FF2B5EF4-FFF2-40B4-BE49-F238E27FC236}">
                  <a16:creationId xmlns:a16="http://schemas.microsoft.com/office/drawing/2014/main" id="{54895F6B-9C69-4247-BF48-80F2F69FE5A2}"/>
                </a:ext>
              </a:extLst>
            </p:cNvPr>
            <p:cNvSpPr txBox="1">
              <a:spLocks noChangeArrowheads="1"/>
            </p:cNvSpPr>
            <p:nvPr/>
          </p:nvSpPr>
          <p:spPr bwMode="auto">
            <a:xfrm>
              <a:off x="1550" y="2523"/>
              <a:ext cx="531" cy="25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回收资源撤离作业</a:t>
              </a:r>
            </a:p>
          </p:txBody>
        </p:sp>
        <p:sp>
          <p:nvSpPr>
            <p:cNvPr id="15371" name="Text Box 11">
              <a:extLst>
                <a:ext uri="{FF2B5EF4-FFF2-40B4-BE49-F238E27FC236}">
                  <a16:creationId xmlns:a16="http://schemas.microsoft.com/office/drawing/2014/main" id="{782CF709-124F-4C7E-A29C-9841749B43C3}"/>
                </a:ext>
              </a:extLst>
            </p:cNvPr>
            <p:cNvSpPr txBox="1">
              <a:spLocks noChangeArrowheads="1"/>
            </p:cNvSpPr>
            <p:nvPr/>
          </p:nvSpPr>
          <p:spPr bwMode="auto">
            <a:xfrm>
              <a:off x="3144" y="2264"/>
              <a:ext cx="531" cy="25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执行作业步</a:t>
              </a:r>
            </a:p>
          </p:txBody>
        </p:sp>
        <p:sp>
          <p:nvSpPr>
            <p:cNvPr id="15372" name="AutoShape 12">
              <a:extLst>
                <a:ext uri="{FF2B5EF4-FFF2-40B4-BE49-F238E27FC236}">
                  <a16:creationId xmlns:a16="http://schemas.microsoft.com/office/drawing/2014/main" id="{9DC16CE9-0EE1-4FA8-8772-BAC9B1F10BA5}"/>
                </a:ext>
              </a:extLst>
            </p:cNvPr>
            <p:cNvSpPr>
              <a:spLocks noChangeArrowheads="1"/>
            </p:cNvSpPr>
            <p:nvPr/>
          </p:nvSpPr>
          <p:spPr bwMode="auto">
            <a:xfrm>
              <a:off x="2825" y="2653"/>
              <a:ext cx="1276" cy="518"/>
            </a:xfrm>
            <a:prstGeom prst="flowChartDecision">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作业步</a:t>
              </a:r>
            </a:p>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正常结束</a:t>
              </a:r>
            </a:p>
          </p:txBody>
        </p:sp>
        <p:sp>
          <p:nvSpPr>
            <p:cNvPr id="15373" name="Text Box 13">
              <a:extLst>
                <a:ext uri="{FF2B5EF4-FFF2-40B4-BE49-F238E27FC236}">
                  <a16:creationId xmlns:a16="http://schemas.microsoft.com/office/drawing/2014/main" id="{9F714EA4-4416-4337-BAEA-B40CEEBDC6C4}"/>
                </a:ext>
              </a:extLst>
            </p:cNvPr>
            <p:cNvSpPr txBox="1">
              <a:spLocks noChangeArrowheads="1"/>
            </p:cNvSpPr>
            <p:nvPr/>
          </p:nvSpPr>
          <p:spPr bwMode="auto">
            <a:xfrm>
              <a:off x="4207" y="3042"/>
              <a:ext cx="638" cy="25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分析原因  作相应处理</a:t>
              </a:r>
            </a:p>
          </p:txBody>
        </p:sp>
        <p:sp>
          <p:nvSpPr>
            <p:cNvPr id="15374" name="AutoShape 14">
              <a:extLst>
                <a:ext uri="{FF2B5EF4-FFF2-40B4-BE49-F238E27FC236}">
                  <a16:creationId xmlns:a16="http://schemas.microsoft.com/office/drawing/2014/main" id="{030FEE9F-0A7E-4343-87C3-250E887A4D34}"/>
                </a:ext>
              </a:extLst>
            </p:cNvPr>
            <p:cNvSpPr>
              <a:spLocks noChangeArrowheads="1"/>
            </p:cNvSpPr>
            <p:nvPr/>
          </p:nvSpPr>
          <p:spPr bwMode="auto">
            <a:xfrm>
              <a:off x="3782" y="3495"/>
              <a:ext cx="1488" cy="259"/>
            </a:xfrm>
            <a:prstGeom prst="flowChartDecision">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作业继续执行</a:t>
              </a:r>
            </a:p>
          </p:txBody>
        </p:sp>
        <p:sp>
          <p:nvSpPr>
            <p:cNvPr id="15375" name="AutoShape 15">
              <a:extLst>
                <a:ext uri="{FF2B5EF4-FFF2-40B4-BE49-F238E27FC236}">
                  <a16:creationId xmlns:a16="http://schemas.microsoft.com/office/drawing/2014/main" id="{4591A085-B52C-445E-9FFB-33B5086F8CD3}"/>
                </a:ext>
              </a:extLst>
            </p:cNvPr>
            <p:cNvSpPr>
              <a:spLocks noChangeArrowheads="1"/>
            </p:cNvSpPr>
            <p:nvPr/>
          </p:nvSpPr>
          <p:spPr bwMode="auto">
            <a:xfrm>
              <a:off x="4101" y="3948"/>
              <a:ext cx="850" cy="130"/>
            </a:xfrm>
            <a:prstGeom prst="roundRect">
              <a:avLst>
                <a:gd name="adj" fmla="val 20514"/>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转向某作业步</a:t>
              </a:r>
            </a:p>
          </p:txBody>
        </p:sp>
        <p:sp>
          <p:nvSpPr>
            <p:cNvPr id="15376" name="Line 16">
              <a:extLst>
                <a:ext uri="{FF2B5EF4-FFF2-40B4-BE49-F238E27FC236}">
                  <a16:creationId xmlns:a16="http://schemas.microsoft.com/office/drawing/2014/main" id="{D848698B-9EF4-4B44-8F34-F8DFB9839AA2}"/>
                </a:ext>
              </a:extLst>
            </p:cNvPr>
            <p:cNvSpPr>
              <a:spLocks noChangeShapeType="1"/>
            </p:cNvSpPr>
            <p:nvPr/>
          </p:nvSpPr>
          <p:spPr bwMode="auto">
            <a:xfrm>
              <a:off x="1975" y="386"/>
              <a:ext cx="0" cy="13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77" name="Line 17">
              <a:extLst>
                <a:ext uri="{FF2B5EF4-FFF2-40B4-BE49-F238E27FC236}">
                  <a16:creationId xmlns:a16="http://schemas.microsoft.com/office/drawing/2014/main" id="{1E476327-C6BA-4F4D-8DF8-D60012FCFBC0}"/>
                </a:ext>
              </a:extLst>
            </p:cNvPr>
            <p:cNvSpPr>
              <a:spLocks noChangeShapeType="1"/>
            </p:cNvSpPr>
            <p:nvPr/>
          </p:nvSpPr>
          <p:spPr bwMode="auto">
            <a:xfrm flipV="1">
              <a:off x="1056" y="432"/>
              <a:ext cx="813"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78" name="Line 18">
              <a:extLst>
                <a:ext uri="{FF2B5EF4-FFF2-40B4-BE49-F238E27FC236}">
                  <a16:creationId xmlns:a16="http://schemas.microsoft.com/office/drawing/2014/main" id="{BF121095-50F1-45E8-850B-BFF4F4BD6756}"/>
                </a:ext>
              </a:extLst>
            </p:cNvPr>
            <p:cNvSpPr>
              <a:spLocks noChangeShapeType="1"/>
            </p:cNvSpPr>
            <p:nvPr/>
          </p:nvSpPr>
          <p:spPr bwMode="auto">
            <a:xfrm>
              <a:off x="1056" y="451"/>
              <a:ext cx="0" cy="25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79" name="Line 19">
              <a:extLst>
                <a:ext uri="{FF2B5EF4-FFF2-40B4-BE49-F238E27FC236}">
                  <a16:creationId xmlns:a16="http://schemas.microsoft.com/office/drawing/2014/main" id="{6D73D780-FD91-4269-BB86-AEAD7952DE5E}"/>
                </a:ext>
              </a:extLst>
            </p:cNvPr>
            <p:cNvSpPr>
              <a:spLocks noChangeShapeType="1"/>
            </p:cNvSpPr>
            <p:nvPr/>
          </p:nvSpPr>
          <p:spPr bwMode="auto">
            <a:xfrm>
              <a:off x="1975" y="904"/>
              <a:ext cx="0" cy="195"/>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80" name="Text Box 20">
              <a:extLst>
                <a:ext uri="{FF2B5EF4-FFF2-40B4-BE49-F238E27FC236}">
                  <a16:creationId xmlns:a16="http://schemas.microsoft.com/office/drawing/2014/main" id="{9F11F702-8E68-441C-9818-18DB18C72AB1}"/>
                </a:ext>
              </a:extLst>
            </p:cNvPr>
            <p:cNvSpPr txBox="1">
              <a:spLocks noChangeArrowheads="1"/>
            </p:cNvSpPr>
            <p:nvPr/>
          </p:nvSpPr>
          <p:spPr bwMode="auto">
            <a:xfrm>
              <a:off x="2081" y="904"/>
              <a:ext cx="213" cy="1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000">
                  <a:solidFill>
                    <a:srgbClr val="FF0000"/>
                  </a:solidFill>
                  <a:latin typeface="华文新魏" panose="02010800040101010101" pitchFamily="2" charset="-122"/>
                  <a:ea typeface="华文新魏" panose="02010800040101010101" pitchFamily="2" charset="-122"/>
                </a:rPr>
                <a:t>S</a:t>
              </a:r>
            </a:p>
          </p:txBody>
        </p:sp>
        <p:sp>
          <p:nvSpPr>
            <p:cNvPr id="15381" name="Text Box 21">
              <a:extLst>
                <a:ext uri="{FF2B5EF4-FFF2-40B4-BE49-F238E27FC236}">
                  <a16:creationId xmlns:a16="http://schemas.microsoft.com/office/drawing/2014/main" id="{2E535840-86F8-4BFF-8794-F5D6CA3D4D0F}"/>
                </a:ext>
              </a:extLst>
            </p:cNvPr>
            <p:cNvSpPr txBox="1">
              <a:spLocks noChangeArrowheads="1"/>
            </p:cNvSpPr>
            <p:nvPr/>
          </p:nvSpPr>
          <p:spPr bwMode="auto">
            <a:xfrm>
              <a:off x="1869" y="2329"/>
              <a:ext cx="212" cy="1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000">
                  <a:solidFill>
                    <a:srgbClr val="FF0000"/>
                  </a:solidFill>
                  <a:latin typeface="华文新魏" panose="02010800040101010101" pitchFamily="2" charset="-122"/>
                  <a:ea typeface="华文新魏" panose="02010800040101010101" pitchFamily="2" charset="-122"/>
                </a:rPr>
                <a:t>S</a:t>
              </a:r>
            </a:p>
          </p:txBody>
        </p:sp>
        <p:sp>
          <p:nvSpPr>
            <p:cNvPr id="15382" name="Text Box 22">
              <a:extLst>
                <a:ext uri="{FF2B5EF4-FFF2-40B4-BE49-F238E27FC236}">
                  <a16:creationId xmlns:a16="http://schemas.microsoft.com/office/drawing/2014/main" id="{5829CF70-4F5D-4801-9A2B-095F350ED7D4}"/>
                </a:ext>
              </a:extLst>
            </p:cNvPr>
            <p:cNvSpPr txBox="1">
              <a:spLocks noChangeArrowheads="1"/>
            </p:cNvSpPr>
            <p:nvPr/>
          </p:nvSpPr>
          <p:spPr bwMode="auto">
            <a:xfrm>
              <a:off x="3463" y="3171"/>
              <a:ext cx="212" cy="1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000">
                  <a:solidFill>
                    <a:srgbClr val="FF0000"/>
                  </a:solidFill>
                  <a:latin typeface="华文新魏" panose="02010800040101010101" pitchFamily="2" charset="-122"/>
                  <a:ea typeface="华文新魏" panose="02010800040101010101" pitchFamily="2" charset="-122"/>
                </a:rPr>
                <a:t>S</a:t>
              </a:r>
            </a:p>
          </p:txBody>
        </p:sp>
        <p:sp>
          <p:nvSpPr>
            <p:cNvPr id="15383" name="Text Box 23">
              <a:extLst>
                <a:ext uri="{FF2B5EF4-FFF2-40B4-BE49-F238E27FC236}">
                  <a16:creationId xmlns:a16="http://schemas.microsoft.com/office/drawing/2014/main" id="{AD36FBC7-304D-4870-BB27-D37A3FBD3BF8}"/>
                </a:ext>
              </a:extLst>
            </p:cNvPr>
            <p:cNvSpPr txBox="1">
              <a:spLocks noChangeArrowheads="1"/>
            </p:cNvSpPr>
            <p:nvPr/>
          </p:nvSpPr>
          <p:spPr bwMode="auto">
            <a:xfrm>
              <a:off x="2825" y="581"/>
              <a:ext cx="213" cy="1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000">
                  <a:solidFill>
                    <a:srgbClr val="FF0000"/>
                  </a:solidFill>
                  <a:latin typeface="华文新魏" panose="02010800040101010101" pitchFamily="2" charset="-122"/>
                  <a:ea typeface="华文新魏" panose="02010800040101010101" pitchFamily="2" charset="-122"/>
                </a:rPr>
                <a:t>F</a:t>
              </a:r>
            </a:p>
          </p:txBody>
        </p:sp>
        <p:sp>
          <p:nvSpPr>
            <p:cNvPr id="15384" name="Text Box 24">
              <a:extLst>
                <a:ext uri="{FF2B5EF4-FFF2-40B4-BE49-F238E27FC236}">
                  <a16:creationId xmlns:a16="http://schemas.microsoft.com/office/drawing/2014/main" id="{8DA40451-49E6-4415-858B-9263030F4F0A}"/>
                </a:ext>
              </a:extLst>
            </p:cNvPr>
            <p:cNvSpPr txBox="1">
              <a:spLocks noChangeArrowheads="1"/>
            </p:cNvSpPr>
            <p:nvPr/>
          </p:nvSpPr>
          <p:spPr bwMode="auto">
            <a:xfrm>
              <a:off x="4207" y="2782"/>
              <a:ext cx="212" cy="1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000">
                  <a:solidFill>
                    <a:srgbClr val="FF0000"/>
                  </a:solidFill>
                  <a:latin typeface="华文新魏" panose="02010800040101010101" pitchFamily="2" charset="-122"/>
                  <a:ea typeface="华文新魏" panose="02010800040101010101" pitchFamily="2" charset="-122"/>
                </a:rPr>
                <a:t>F</a:t>
              </a:r>
            </a:p>
          </p:txBody>
        </p:sp>
        <p:sp>
          <p:nvSpPr>
            <p:cNvPr id="15385" name="Text Box 25">
              <a:extLst>
                <a:ext uri="{FF2B5EF4-FFF2-40B4-BE49-F238E27FC236}">
                  <a16:creationId xmlns:a16="http://schemas.microsoft.com/office/drawing/2014/main" id="{64E7A2CA-9D77-4B85-BA53-B300DBE75AAF}"/>
                </a:ext>
              </a:extLst>
            </p:cNvPr>
            <p:cNvSpPr txBox="1">
              <a:spLocks noChangeArrowheads="1"/>
            </p:cNvSpPr>
            <p:nvPr/>
          </p:nvSpPr>
          <p:spPr bwMode="auto">
            <a:xfrm>
              <a:off x="3250" y="3495"/>
              <a:ext cx="213" cy="1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000">
                  <a:solidFill>
                    <a:srgbClr val="FF0000"/>
                  </a:solidFill>
                  <a:latin typeface="华文新魏" panose="02010800040101010101" pitchFamily="2" charset="-122"/>
                  <a:ea typeface="华文新魏" panose="02010800040101010101" pitchFamily="2" charset="-122"/>
                </a:rPr>
                <a:t>F</a:t>
              </a:r>
            </a:p>
          </p:txBody>
        </p:sp>
        <p:sp>
          <p:nvSpPr>
            <p:cNvPr id="15386" name="Line 26">
              <a:extLst>
                <a:ext uri="{FF2B5EF4-FFF2-40B4-BE49-F238E27FC236}">
                  <a16:creationId xmlns:a16="http://schemas.microsoft.com/office/drawing/2014/main" id="{37F3346C-25F2-4B9B-9CBF-79FC831493CE}"/>
                </a:ext>
              </a:extLst>
            </p:cNvPr>
            <p:cNvSpPr>
              <a:spLocks noChangeShapeType="1"/>
            </p:cNvSpPr>
            <p:nvPr/>
          </p:nvSpPr>
          <p:spPr bwMode="auto">
            <a:xfrm>
              <a:off x="1975" y="1358"/>
              <a:ext cx="0" cy="194"/>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87" name="Line 27">
              <a:extLst>
                <a:ext uri="{FF2B5EF4-FFF2-40B4-BE49-F238E27FC236}">
                  <a16:creationId xmlns:a16="http://schemas.microsoft.com/office/drawing/2014/main" id="{DA5F2222-4E75-4607-BD99-E27F64570D14}"/>
                </a:ext>
              </a:extLst>
            </p:cNvPr>
            <p:cNvSpPr>
              <a:spLocks noChangeShapeType="1"/>
            </p:cNvSpPr>
            <p:nvPr/>
          </p:nvSpPr>
          <p:spPr bwMode="auto">
            <a:xfrm flipH="1">
              <a:off x="2081" y="1422"/>
              <a:ext cx="638"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88" name="Line 28">
              <a:extLst>
                <a:ext uri="{FF2B5EF4-FFF2-40B4-BE49-F238E27FC236}">
                  <a16:creationId xmlns:a16="http://schemas.microsoft.com/office/drawing/2014/main" id="{1EB08CCA-14F0-4070-AFB2-42A302EE4022}"/>
                </a:ext>
              </a:extLst>
            </p:cNvPr>
            <p:cNvSpPr>
              <a:spLocks noChangeShapeType="1"/>
            </p:cNvSpPr>
            <p:nvPr/>
          </p:nvSpPr>
          <p:spPr bwMode="auto">
            <a:xfrm>
              <a:off x="1975" y="1811"/>
              <a:ext cx="0" cy="13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89" name="Line 29">
              <a:extLst>
                <a:ext uri="{FF2B5EF4-FFF2-40B4-BE49-F238E27FC236}">
                  <a16:creationId xmlns:a16="http://schemas.microsoft.com/office/drawing/2014/main" id="{FBA62C4F-1C9D-4110-B5BF-0216D4BE3A0C}"/>
                </a:ext>
              </a:extLst>
            </p:cNvPr>
            <p:cNvSpPr>
              <a:spLocks noChangeShapeType="1"/>
            </p:cNvSpPr>
            <p:nvPr/>
          </p:nvSpPr>
          <p:spPr bwMode="auto">
            <a:xfrm>
              <a:off x="1869" y="2329"/>
              <a:ext cx="0" cy="194"/>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0" name="Line 30">
              <a:extLst>
                <a:ext uri="{FF2B5EF4-FFF2-40B4-BE49-F238E27FC236}">
                  <a16:creationId xmlns:a16="http://schemas.microsoft.com/office/drawing/2014/main" id="{C51F4422-6554-43C2-BEC7-27CB3F141202}"/>
                </a:ext>
              </a:extLst>
            </p:cNvPr>
            <p:cNvSpPr>
              <a:spLocks noChangeShapeType="1"/>
            </p:cNvSpPr>
            <p:nvPr/>
          </p:nvSpPr>
          <p:spPr bwMode="auto">
            <a:xfrm>
              <a:off x="1869" y="2782"/>
              <a:ext cx="0" cy="1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1" name="Line 31">
              <a:extLst>
                <a:ext uri="{FF2B5EF4-FFF2-40B4-BE49-F238E27FC236}">
                  <a16:creationId xmlns:a16="http://schemas.microsoft.com/office/drawing/2014/main" id="{9BEB1709-5FF2-46C2-8BAC-FB9AA367B8DE}"/>
                </a:ext>
              </a:extLst>
            </p:cNvPr>
            <p:cNvSpPr>
              <a:spLocks noChangeShapeType="1"/>
            </p:cNvSpPr>
            <p:nvPr/>
          </p:nvSpPr>
          <p:spPr bwMode="auto">
            <a:xfrm>
              <a:off x="1056" y="2976"/>
              <a:ext cx="81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2" name="Line 32">
              <a:extLst>
                <a:ext uri="{FF2B5EF4-FFF2-40B4-BE49-F238E27FC236}">
                  <a16:creationId xmlns:a16="http://schemas.microsoft.com/office/drawing/2014/main" id="{E1FD799C-7AAC-433A-8E9B-91E2AF484176}"/>
                </a:ext>
              </a:extLst>
            </p:cNvPr>
            <p:cNvSpPr>
              <a:spLocks noChangeShapeType="1"/>
            </p:cNvSpPr>
            <p:nvPr/>
          </p:nvSpPr>
          <p:spPr bwMode="auto">
            <a:xfrm flipH="1">
              <a:off x="2187" y="2459"/>
              <a:ext cx="319"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3" name="Line 33">
              <a:extLst>
                <a:ext uri="{FF2B5EF4-FFF2-40B4-BE49-F238E27FC236}">
                  <a16:creationId xmlns:a16="http://schemas.microsoft.com/office/drawing/2014/main" id="{FB0E690F-258C-4A00-8111-A5FF2CB08D27}"/>
                </a:ext>
              </a:extLst>
            </p:cNvPr>
            <p:cNvSpPr>
              <a:spLocks noChangeShapeType="1"/>
            </p:cNvSpPr>
            <p:nvPr/>
          </p:nvSpPr>
          <p:spPr bwMode="auto">
            <a:xfrm>
              <a:off x="2506" y="2459"/>
              <a:ext cx="0" cy="11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4" name="Line 34">
              <a:extLst>
                <a:ext uri="{FF2B5EF4-FFF2-40B4-BE49-F238E27FC236}">
                  <a16:creationId xmlns:a16="http://schemas.microsoft.com/office/drawing/2014/main" id="{2285E851-A2B7-46BC-9DD5-AB00F2F77AA8}"/>
                </a:ext>
              </a:extLst>
            </p:cNvPr>
            <p:cNvSpPr>
              <a:spLocks noChangeShapeType="1"/>
            </p:cNvSpPr>
            <p:nvPr/>
          </p:nvSpPr>
          <p:spPr bwMode="auto">
            <a:xfrm>
              <a:off x="2613" y="2135"/>
              <a:ext cx="7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5" name="Line 35">
              <a:extLst>
                <a:ext uri="{FF2B5EF4-FFF2-40B4-BE49-F238E27FC236}">
                  <a16:creationId xmlns:a16="http://schemas.microsoft.com/office/drawing/2014/main" id="{1623F579-2669-419C-B5E5-0AB222C37079}"/>
                </a:ext>
              </a:extLst>
            </p:cNvPr>
            <p:cNvSpPr>
              <a:spLocks noChangeShapeType="1"/>
            </p:cNvSpPr>
            <p:nvPr/>
          </p:nvSpPr>
          <p:spPr bwMode="auto">
            <a:xfrm>
              <a:off x="3357" y="2135"/>
              <a:ext cx="0" cy="129"/>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6" name="Line 36">
              <a:extLst>
                <a:ext uri="{FF2B5EF4-FFF2-40B4-BE49-F238E27FC236}">
                  <a16:creationId xmlns:a16="http://schemas.microsoft.com/office/drawing/2014/main" id="{A35B385E-0210-4103-AF4B-627955BDC48A}"/>
                </a:ext>
              </a:extLst>
            </p:cNvPr>
            <p:cNvSpPr>
              <a:spLocks noChangeShapeType="1"/>
            </p:cNvSpPr>
            <p:nvPr/>
          </p:nvSpPr>
          <p:spPr bwMode="auto">
            <a:xfrm>
              <a:off x="3569" y="2135"/>
              <a:ext cx="0" cy="129"/>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7" name="Line 37">
              <a:extLst>
                <a:ext uri="{FF2B5EF4-FFF2-40B4-BE49-F238E27FC236}">
                  <a16:creationId xmlns:a16="http://schemas.microsoft.com/office/drawing/2014/main" id="{1D8360D3-EAA7-4AE7-822A-E2ACB58C0C7E}"/>
                </a:ext>
              </a:extLst>
            </p:cNvPr>
            <p:cNvSpPr>
              <a:spLocks noChangeShapeType="1"/>
            </p:cNvSpPr>
            <p:nvPr/>
          </p:nvSpPr>
          <p:spPr bwMode="auto">
            <a:xfrm>
              <a:off x="3569" y="2135"/>
              <a:ext cx="18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8" name="Line 38">
              <a:extLst>
                <a:ext uri="{FF2B5EF4-FFF2-40B4-BE49-F238E27FC236}">
                  <a16:creationId xmlns:a16="http://schemas.microsoft.com/office/drawing/2014/main" id="{ABDB54D0-40F8-4FE8-B15D-400E9FD02A25}"/>
                </a:ext>
              </a:extLst>
            </p:cNvPr>
            <p:cNvSpPr>
              <a:spLocks noChangeShapeType="1"/>
            </p:cNvSpPr>
            <p:nvPr/>
          </p:nvSpPr>
          <p:spPr bwMode="auto">
            <a:xfrm>
              <a:off x="3463" y="2523"/>
              <a:ext cx="0" cy="13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399" name="Line 39">
              <a:extLst>
                <a:ext uri="{FF2B5EF4-FFF2-40B4-BE49-F238E27FC236}">
                  <a16:creationId xmlns:a16="http://schemas.microsoft.com/office/drawing/2014/main" id="{9086B7F0-DA91-48FF-99C6-35AF9B3E3307}"/>
                </a:ext>
              </a:extLst>
            </p:cNvPr>
            <p:cNvSpPr>
              <a:spLocks noChangeShapeType="1"/>
            </p:cNvSpPr>
            <p:nvPr/>
          </p:nvSpPr>
          <p:spPr bwMode="auto">
            <a:xfrm>
              <a:off x="3463" y="3171"/>
              <a:ext cx="0" cy="1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0" name="Line 40">
              <a:extLst>
                <a:ext uri="{FF2B5EF4-FFF2-40B4-BE49-F238E27FC236}">
                  <a16:creationId xmlns:a16="http://schemas.microsoft.com/office/drawing/2014/main" id="{21573FB3-93F6-4BAF-B6AE-674ABB5EC6AF}"/>
                </a:ext>
              </a:extLst>
            </p:cNvPr>
            <p:cNvSpPr>
              <a:spLocks noChangeShapeType="1"/>
            </p:cNvSpPr>
            <p:nvPr/>
          </p:nvSpPr>
          <p:spPr bwMode="auto">
            <a:xfrm flipH="1">
              <a:off x="2719" y="3301"/>
              <a:ext cx="7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1" name="Line 41">
              <a:extLst>
                <a:ext uri="{FF2B5EF4-FFF2-40B4-BE49-F238E27FC236}">
                  <a16:creationId xmlns:a16="http://schemas.microsoft.com/office/drawing/2014/main" id="{F93ABBB1-3350-448F-B70F-94A4B0A29006}"/>
                </a:ext>
              </a:extLst>
            </p:cNvPr>
            <p:cNvSpPr>
              <a:spLocks noChangeShapeType="1"/>
            </p:cNvSpPr>
            <p:nvPr/>
          </p:nvSpPr>
          <p:spPr bwMode="auto">
            <a:xfrm flipV="1">
              <a:off x="2719" y="1422"/>
              <a:ext cx="0" cy="18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2" name="Line 42">
              <a:extLst>
                <a:ext uri="{FF2B5EF4-FFF2-40B4-BE49-F238E27FC236}">
                  <a16:creationId xmlns:a16="http://schemas.microsoft.com/office/drawing/2014/main" id="{EB9C595C-15DA-4EC2-8B6D-63D68D3505DA}"/>
                </a:ext>
              </a:extLst>
            </p:cNvPr>
            <p:cNvSpPr>
              <a:spLocks noChangeShapeType="1"/>
            </p:cNvSpPr>
            <p:nvPr/>
          </p:nvSpPr>
          <p:spPr bwMode="auto">
            <a:xfrm>
              <a:off x="4101" y="2912"/>
              <a:ext cx="4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3" name="Line 43">
              <a:extLst>
                <a:ext uri="{FF2B5EF4-FFF2-40B4-BE49-F238E27FC236}">
                  <a16:creationId xmlns:a16="http://schemas.microsoft.com/office/drawing/2014/main" id="{0EB6A6B1-6B31-49D4-A683-A65270F8A308}"/>
                </a:ext>
              </a:extLst>
            </p:cNvPr>
            <p:cNvSpPr>
              <a:spLocks noChangeShapeType="1"/>
            </p:cNvSpPr>
            <p:nvPr/>
          </p:nvSpPr>
          <p:spPr bwMode="auto">
            <a:xfrm>
              <a:off x="4526" y="2912"/>
              <a:ext cx="0" cy="13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4" name="Line 44">
              <a:extLst>
                <a:ext uri="{FF2B5EF4-FFF2-40B4-BE49-F238E27FC236}">
                  <a16:creationId xmlns:a16="http://schemas.microsoft.com/office/drawing/2014/main" id="{C7F649A7-878E-4306-841A-C95783CC989B}"/>
                </a:ext>
              </a:extLst>
            </p:cNvPr>
            <p:cNvSpPr>
              <a:spLocks noChangeShapeType="1"/>
            </p:cNvSpPr>
            <p:nvPr/>
          </p:nvSpPr>
          <p:spPr bwMode="auto">
            <a:xfrm>
              <a:off x="4526" y="3301"/>
              <a:ext cx="0" cy="194"/>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5" name="Line 45">
              <a:extLst>
                <a:ext uri="{FF2B5EF4-FFF2-40B4-BE49-F238E27FC236}">
                  <a16:creationId xmlns:a16="http://schemas.microsoft.com/office/drawing/2014/main" id="{587179F3-014A-4CC5-BE7E-582E662500E3}"/>
                </a:ext>
              </a:extLst>
            </p:cNvPr>
            <p:cNvSpPr>
              <a:spLocks noChangeShapeType="1"/>
            </p:cNvSpPr>
            <p:nvPr/>
          </p:nvSpPr>
          <p:spPr bwMode="auto">
            <a:xfrm>
              <a:off x="4526" y="3754"/>
              <a:ext cx="0" cy="194"/>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6" name="Line 46">
              <a:extLst>
                <a:ext uri="{FF2B5EF4-FFF2-40B4-BE49-F238E27FC236}">
                  <a16:creationId xmlns:a16="http://schemas.microsoft.com/office/drawing/2014/main" id="{8DBDD50F-5A79-4E53-932E-1534CBE6D7D5}"/>
                </a:ext>
              </a:extLst>
            </p:cNvPr>
            <p:cNvSpPr>
              <a:spLocks noChangeShapeType="1"/>
            </p:cNvSpPr>
            <p:nvPr/>
          </p:nvSpPr>
          <p:spPr bwMode="auto">
            <a:xfrm flipH="1">
              <a:off x="2506" y="3624"/>
              <a:ext cx="12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7" name="Line 47">
              <a:extLst>
                <a:ext uri="{FF2B5EF4-FFF2-40B4-BE49-F238E27FC236}">
                  <a16:creationId xmlns:a16="http://schemas.microsoft.com/office/drawing/2014/main" id="{59F1E16C-9885-4611-9AEF-4FA561E4E660}"/>
                </a:ext>
              </a:extLst>
            </p:cNvPr>
            <p:cNvSpPr>
              <a:spLocks noChangeShapeType="1"/>
            </p:cNvSpPr>
            <p:nvPr/>
          </p:nvSpPr>
          <p:spPr bwMode="auto">
            <a:xfrm>
              <a:off x="4526" y="4078"/>
              <a:ext cx="0" cy="1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8" name="Line 48">
              <a:extLst>
                <a:ext uri="{FF2B5EF4-FFF2-40B4-BE49-F238E27FC236}">
                  <a16:creationId xmlns:a16="http://schemas.microsoft.com/office/drawing/2014/main" id="{6E8BB91E-70F5-47F5-8C82-3FEAB3B2D451}"/>
                </a:ext>
              </a:extLst>
            </p:cNvPr>
            <p:cNvSpPr>
              <a:spLocks noChangeShapeType="1"/>
            </p:cNvSpPr>
            <p:nvPr/>
          </p:nvSpPr>
          <p:spPr bwMode="auto">
            <a:xfrm>
              <a:off x="4526" y="4207"/>
              <a:ext cx="8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09" name="Line 49">
              <a:extLst>
                <a:ext uri="{FF2B5EF4-FFF2-40B4-BE49-F238E27FC236}">
                  <a16:creationId xmlns:a16="http://schemas.microsoft.com/office/drawing/2014/main" id="{9F129EEE-6370-40BB-B3D9-6E9DEE87744C}"/>
                </a:ext>
              </a:extLst>
            </p:cNvPr>
            <p:cNvSpPr>
              <a:spLocks noChangeShapeType="1"/>
            </p:cNvSpPr>
            <p:nvPr/>
          </p:nvSpPr>
          <p:spPr bwMode="auto">
            <a:xfrm flipV="1">
              <a:off x="5376" y="2135"/>
              <a:ext cx="0" cy="20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10" name="Text Box 50">
              <a:extLst>
                <a:ext uri="{FF2B5EF4-FFF2-40B4-BE49-F238E27FC236}">
                  <a16:creationId xmlns:a16="http://schemas.microsoft.com/office/drawing/2014/main" id="{FCF680FD-EA0F-4AA9-91CA-B45FFBADD21E}"/>
                </a:ext>
              </a:extLst>
            </p:cNvPr>
            <p:cNvSpPr txBox="1">
              <a:spLocks noChangeArrowheads="1"/>
            </p:cNvSpPr>
            <p:nvPr/>
          </p:nvSpPr>
          <p:spPr bwMode="auto">
            <a:xfrm>
              <a:off x="3144" y="645"/>
              <a:ext cx="531" cy="13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400">
                  <a:solidFill>
                    <a:srgbClr val="FF0000"/>
                  </a:solidFill>
                  <a:latin typeface="华文新魏" panose="02010800040101010101" pitchFamily="2" charset="-122"/>
                  <a:ea typeface="华文新魏" panose="02010800040101010101" pitchFamily="2" charset="-122"/>
                </a:rPr>
                <a:t>结束</a:t>
              </a:r>
            </a:p>
          </p:txBody>
        </p:sp>
        <p:sp>
          <p:nvSpPr>
            <p:cNvPr id="15411" name="Line 51">
              <a:extLst>
                <a:ext uri="{FF2B5EF4-FFF2-40B4-BE49-F238E27FC236}">
                  <a16:creationId xmlns:a16="http://schemas.microsoft.com/office/drawing/2014/main" id="{D013ED2C-86D8-48EC-9839-769BE077977B}"/>
                </a:ext>
              </a:extLst>
            </p:cNvPr>
            <p:cNvSpPr>
              <a:spLocks noChangeShapeType="1"/>
            </p:cNvSpPr>
            <p:nvPr/>
          </p:nvSpPr>
          <p:spPr bwMode="auto">
            <a:xfrm>
              <a:off x="2719" y="710"/>
              <a:ext cx="425"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B0CE8173-DE87-49FE-B51D-B94BE7A320FC}"/>
              </a:ext>
            </a:extLst>
          </p:cNvPr>
          <p:cNvSpPr>
            <a:spLocks noGrp="1" noChangeArrowheads="1"/>
          </p:cNvSpPr>
          <p:nvPr>
            <p:ph type="title"/>
          </p:nvPr>
        </p:nvSpPr>
        <p:spPr>
          <a:xfrm>
            <a:off x="395288" y="260350"/>
            <a:ext cx="8667750" cy="1439863"/>
          </a:xfrm>
        </p:spPr>
        <p:txBody>
          <a:bodyPr/>
          <a:lstStyle/>
          <a:p>
            <a:r>
              <a:rPr lang="en-US" altLang="zh-CN" sz="4000" b="1">
                <a:ea typeface="华文新魏" panose="02010800040101010101" pitchFamily="2" charset="-122"/>
              </a:rPr>
              <a:t> </a:t>
            </a:r>
            <a:r>
              <a:rPr lang="en-US" altLang="zh-CN" sz="4000">
                <a:ea typeface="华文新魏" panose="02010800040101010101" pitchFamily="2" charset="-122"/>
              </a:rPr>
              <a:t>1.2.3</a:t>
            </a:r>
            <a:r>
              <a:rPr lang="zh-CN" altLang="en-US" sz="4000">
                <a:ea typeface="华文新魏" panose="02010800040101010101" pitchFamily="2" charset="-122"/>
              </a:rPr>
              <a:t>多道程序设计与操作系统形成</a:t>
            </a:r>
            <a:br>
              <a:rPr lang="zh-CN" altLang="en-US" sz="4000">
                <a:ea typeface="华文新魏" panose="02010800040101010101" pitchFamily="2" charset="-122"/>
              </a:rPr>
            </a:br>
            <a:r>
              <a:rPr lang="en-US" altLang="zh-CN" sz="3200" b="1">
                <a:ea typeface="华文新魏" panose="02010800040101010101" pitchFamily="2" charset="-122"/>
              </a:rPr>
              <a:t>1. </a:t>
            </a:r>
            <a:r>
              <a:rPr lang="zh-CN" altLang="en-US" sz="3200" b="1">
                <a:ea typeface="华文新魏" panose="02010800040101010101" pitchFamily="2" charset="-122"/>
              </a:rPr>
              <a:t>多道程序设计的概念</a:t>
            </a:r>
            <a:endParaRPr lang="zh-CN" altLang="en-US" sz="4000">
              <a:ea typeface="华文新魏" panose="02010800040101010101" pitchFamily="2" charset="-122"/>
            </a:endParaRPr>
          </a:p>
        </p:txBody>
      </p:sp>
      <p:sp>
        <p:nvSpPr>
          <p:cNvPr id="111619" name="Rectangle 1027">
            <a:extLst>
              <a:ext uri="{FF2B5EF4-FFF2-40B4-BE49-F238E27FC236}">
                <a16:creationId xmlns:a16="http://schemas.microsoft.com/office/drawing/2014/main" id="{89ECF62A-F052-42BB-88C7-F7BEAF7BC216}"/>
              </a:ext>
            </a:extLst>
          </p:cNvPr>
          <p:cNvSpPr>
            <a:spLocks noGrp="1" noChangeArrowheads="1"/>
          </p:cNvSpPr>
          <p:nvPr>
            <p:ph type="body" idx="1"/>
          </p:nvPr>
        </p:nvSpPr>
        <p:spPr>
          <a:xfrm>
            <a:off x="827088" y="1628775"/>
            <a:ext cx="7631112" cy="4895850"/>
          </a:xfrm>
        </p:spPr>
        <p:txBody>
          <a:bodyPr/>
          <a:lstStyle/>
          <a:p>
            <a:pPr algn="just"/>
            <a:r>
              <a:rPr lang="zh-CN" altLang="en-US" sz="3600">
                <a:latin typeface="华文新魏" panose="02010800040101010101" pitchFamily="2" charset="-122"/>
                <a:ea typeface="华文新魏" panose="02010800040101010101" pitchFamily="2" charset="-122"/>
              </a:rPr>
              <a:t>中断与通道</a:t>
            </a:r>
          </a:p>
          <a:p>
            <a:pPr algn="just"/>
            <a:r>
              <a:rPr lang="zh-CN" altLang="en-US" sz="3600">
                <a:latin typeface="华文新魏" panose="02010800040101010101" pitchFamily="2" charset="-122"/>
                <a:ea typeface="华文新魏" panose="02010800040101010101" pitchFamily="2" charset="-122"/>
              </a:rPr>
              <a:t>多道程序设计是指允许多个程序同时进入一个计算机系统的主存储器并启动进行计算的方法 </a:t>
            </a:r>
          </a:p>
          <a:p>
            <a:r>
              <a:rPr lang="zh-CN" altLang="en-US" sz="3600">
                <a:latin typeface="华文新魏" panose="02010800040101010101" pitchFamily="2" charset="-122"/>
                <a:ea typeface="华文新魏" panose="02010800040101010101" pitchFamily="2" charset="-122"/>
              </a:rPr>
              <a:t>从宏观上看</a:t>
            </a:r>
            <a:r>
              <a:rPr lang="en-US" altLang="zh-CN" sz="3600">
                <a:latin typeface="华文新魏" panose="02010800040101010101" pitchFamily="2" charset="-122"/>
                <a:ea typeface="华文新魏" panose="02010800040101010101" pitchFamily="2" charset="-122"/>
              </a:rPr>
              <a:t>:</a:t>
            </a:r>
          </a:p>
          <a:p>
            <a:r>
              <a:rPr lang="zh-CN" altLang="en-US" sz="3600">
                <a:latin typeface="华文新魏" panose="02010800040101010101" pitchFamily="2" charset="-122"/>
                <a:ea typeface="华文新魏" panose="02010800040101010101" pitchFamily="2" charset="-122"/>
              </a:rPr>
              <a:t>从微观上看</a:t>
            </a:r>
            <a:r>
              <a:rPr lang="en-US" altLang="zh-CN" sz="3600">
                <a:latin typeface="华文新魏" panose="02010800040101010101" pitchFamily="2" charset="-122"/>
                <a:ea typeface="华文新魏" panose="02010800040101010101" pitchFamily="2" charset="-122"/>
              </a:rPr>
              <a:t>:</a:t>
            </a:r>
          </a:p>
          <a:p>
            <a:r>
              <a:rPr lang="zh-CN" altLang="en-US" sz="3600">
                <a:latin typeface="华文新魏" panose="02010800040101010101" pitchFamily="2" charset="-122"/>
                <a:ea typeface="华文新魏" panose="02010800040101010101" pitchFamily="2" charset="-122"/>
              </a:rPr>
              <a:t>引入多道程序设计技术的目的</a:t>
            </a:r>
            <a:r>
              <a:rPr lang="en-US" altLang="zh-CN" sz="3600">
                <a:latin typeface="华文新魏" panose="02010800040101010101" pitchFamily="2" charset="-122"/>
                <a:ea typeface="华文新魏" panose="02010800040101010101" pitchFamily="2" charset="-122"/>
              </a:rPr>
              <a:t>:</a:t>
            </a:r>
          </a:p>
        </p:txBody>
      </p:sp>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A4E3F0E-C51D-4276-833B-2AC80ABDC129}"/>
              </a:ext>
            </a:extLst>
          </p:cNvPr>
          <p:cNvSpPr>
            <a:spLocks noGrp="1" noChangeArrowheads="1"/>
          </p:cNvSpPr>
          <p:nvPr>
            <p:ph type="title"/>
          </p:nvPr>
        </p:nvSpPr>
        <p:spPr>
          <a:xfrm>
            <a:off x="1255713" y="476250"/>
            <a:ext cx="7924800" cy="1295400"/>
          </a:xfrm>
        </p:spPr>
        <p:txBody>
          <a:bodyPr/>
          <a:lstStyle/>
          <a:p>
            <a:pPr algn="l"/>
            <a:r>
              <a:rPr lang="en-US" altLang="zh-CN" sz="4000">
                <a:ea typeface="华文新魏" panose="02010800040101010101" pitchFamily="2" charset="-122"/>
              </a:rPr>
              <a:t>         </a:t>
            </a:r>
            <a:r>
              <a:rPr lang="zh-CN" altLang="en-US" sz="4000">
                <a:ea typeface="华文新魏" panose="02010800040101010101" pitchFamily="2" charset="-122"/>
              </a:rPr>
              <a:t>多道程序设计例</a:t>
            </a:r>
            <a:r>
              <a:rPr lang="en-US" altLang="zh-CN" sz="4000">
                <a:ea typeface="华文新魏" panose="02010800040101010101" pitchFamily="2" charset="-122"/>
              </a:rPr>
              <a:t>(1)</a:t>
            </a:r>
            <a:br>
              <a:rPr lang="en-US" altLang="zh-CN" sz="4000" b="1">
                <a:ea typeface="华文新魏" panose="02010800040101010101" pitchFamily="2" charset="-122"/>
              </a:rPr>
            </a:br>
            <a:r>
              <a:rPr lang="zh-CN" altLang="en-US" sz="3200">
                <a:ea typeface="华文新魏" panose="02010800040101010101" pitchFamily="2" charset="-122"/>
              </a:rPr>
              <a:t>单道算题运行时处理器的使用效率</a:t>
            </a:r>
            <a:br>
              <a:rPr lang="zh-CN" altLang="en-US" sz="3200">
                <a:ea typeface="华文新魏" panose="02010800040101010101" pitchFamily="2" charset="-122"/>
              </a:rPr>
            </a:br>
            <a:endParaRPr lang="zh-CN" altLang="en-US" sz="3200">
              <a:ea typeface="华文新魏" panose="02010800040101010101" pitchFamily="2" charset="-122"/>
            </a:endParaRPr>
          </a:p>
        </p:txBody>
      </p:sp>
      <p:sp>
        <p:nvSpPr>
          <p:cNvPr id="113667" name="Rectangle 3">
            <a:extLst>
              <a:ext uri="{FF2B5EF4-FFF2-40B4-BE49-F238E27FC236}">
                <a16:creationId xmlns:a16="http://schemas.microsoft.com/office/drawing/2014/main" id="{7A9357AD-65DD-4114-A749-569AFE2C0EB4}"/>
              </a:ext>
            </a:extLst>
          </p:cNvPr>
          <p:cNvSpPr>
            <a:spLocks noGrp="1" noChangeArrowheads="1"/>
          </p:cNvSpPr>
          <p:nvPr>
            <p:ph type="body" idx="1"/>
          </p:nvPr>
        </p:nvSpPr>
        <p:spPr>
          <a:xfrm>
            <a:off x="533400" y="914400"/>
            <a:ext cx="8610600" cy="4876800"/>
          </a:xfrm>
        </p:spPr>
        <p:txBody>
          <a:bodyPr/>
          <a:lstStyle/>
          <a:p>
            <a:endParaRPr lang="en-US" altLang="zh-CN"/>
          </a:p>
          <a:p>
            <a:pPr>
              <a:buFontTx/>
              <a:buNone/>
            </a:pPr>
            <a:endParaRPr lang="en-US" altLang="zh-CN"/>
          </a:p>
        </p:txBody>
      </p:sp>
      <p:grpSp>
        <p:nvGrpSpPr>
          <p:cNvPr id="113668" name="Group 4">
            <a:extLst>
              <a:ext uri="{FF2B5EF4-FFF2-40B4-BE49-F238E27FC236}">
                <a16:creationId xmlns:a16="http://schemas.microsoft.com/office/drawing/2014/main" id="{A64A1538-FD82-4318-B79C-1201171C2A76}"/>
              </a:ext>
            </a:extLst>
          </p:cNvPr>
          <p:cNvGrpSpPr>
            <a:grpSpLocks/>
          </p:cNvGrpSpPr>
          <p:nvPr/>
        </p:nvGrpSpPr>
        <p:grpSpPr bwMode="auto">
          <a:xfrm>
            <a:off x="381000" y="1628775"/>
            <a:ext cx="8153400" cy="4191000"/>
            <a:chOff x="1980" y="6744"/>
            <a:chExt cx="7920" cy="1872"/>
          </a:xfrm>
        </p:grpSpPr>
        <p:sp>
          <p:nvSpPr>
            <p:cNvPr id="113669" name="Text Box 5">
              <a:extLst>
                <a:ext uri="{FF2B5EF4-FFF2-40B4-BE49-F238E27FC236}">
                  <a16:creationId xmlns:a16="http://schemas.microsoft.com/office/drawing/2014/main" id="{B9FE64CF-2E57-4FE3-8E4A-259E8BA28E13}"/>
                </a:ext>
              </a:extLst>
            </p:cNvPr>
            <p:cNvSpPr txBox="1">
              <a:spLocks noChangeArrowheads="1"/>
            </p:cNvSpPr>
            <p:nvPr/>
          </p:nvSpPr>
          <p:spPr bwMode="auto">
            <a:xfrm>
              <a:off x="414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78</a:t>
              </a:r>
            </a:p>
          </p:txBody>
        </p:sp>
        <p:sp>
          <p:nvSpPr>
            <p:cNvPr id="113670" name="Text Box 6">
              <a:extLst>
                <a:ext uri="{FF2B5EF4-FFF2-40B4-BE49-F238E27FC236}">
                  <a16:creationId xmlns:a16="http://schemas.microsoft.com/office/drawing/2014/main" id="{044418CE-C7A2-4E29-BA3A-B7056C42EACD}"/>
                </a:ext>
              </a:extLst>
            </p:cNvPr>
            <p:cNvSpPr txBox="1">
              <a:spLocks noChangeArrowheads="1"/>
            </p:cNvSpPr>
            <p:nvPr/>
          </p:nvSpPr>
          <p:spPr bwMode="auto">
            <a:xfrm>
              <a:off x="1980" y="7368"/>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输入机</a:t>
              </a:r>
            </a:p>
          </p:txBody>
        </p:sp>
        <p:sp>
          <p:nvSpPr>
            <p:cNvPr id="113671" name="Text Box 7">
              <a:extLst>
                <a:ext uri="{FF2B5EF4-FFF2-40B4-BE49-F238E27FC236}">
                  <a16:creationId xmlns:a16="http://schemas.microsoft.com/office/drawing/2014/main" id="{DF84F891-95BE-49AC-9E82-CB5193C09FEE}"/>
                </a:ext>
              </a:extLst>
            </p:cNvPr>
            <p:cNvSpPr txBox="1">
              <a:spLocks noChangeArrowheads="1"/>
            </p:cNvSpPr>
            <p:nvPr/>
          </p:nvSpPr>
          <p:spPr bwMode="auto">
            <a:xfrm>
              <a:off x="1980" y="783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处理器</a:t>
              </a:r>
            </a:p>
          </p:txBody>
        </p:sp>
        <p:sp>
          <p:nvSpPr>
            <p:cNvPr id="113672" name="Text Box 8">
              <a:extLst>
                <a:ext uri="{FF2B5EF4-FFF2-40B4-BE49-F238E27FC236}">
                  <a16:creationId xmlns:a16="http://schemas.microsoft.com/office/drawing/2014/main" id="{EADD365B-297A-48E9-B9B8-32A1C16A6958}"/>
                </a:ext>
              </a:extLst>
            </p:cNvPr>
            <p:cNvSpPr txBox="1">
              <a:spLocks noChangeArrowheads="1"/>
            </p:cNvSpPr>
            <p:nvPr/>
          </p:nvSpPr>
          <p:spPr bwMode="auto">
            <a:xfrm>
              <a:off x="1980" y="8304"/>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b="1">
                  <a:solidFill>
                    <a:srgbClr val="FF0000"/>
                  </a:solidFill>
                  <a:latin typeface="宋体" panose="02010600030101010101" pitchFamily="2" charset="-122"/>
                </a:rPr>
                <a:t>磁带机</a:t>
              </a:r>
            </a:p>
          </p:txBody>
        </p:sp>
        <p:sp>
          <p:nvSpPr>
            <p:cNvPr id="113673" name="Line 9">
              <a:extLst>
                <a:ext uri="{FF2B5EF4-FFF2-40B4-BE49-F238E27FC236}">
                  <a16:creationId xmlns:a16="http://schemas.microsoft.com/office/drawing/2014/main" id="{971B2A35-DB46-4DD8-8277-5929BCE5D99A}"/>
                </a:ext>
              </a:extLst>
            </p:cNvPr>
            <p:cNvSpPr>
              <a:spLocks noChangeShapeType="1"/>
            </p:cNvSpPr>
            <p:nvPr/>
          </p:nvSpPr>
          <p:spPr bwMode="auto">
            <a:xfrm>
              <a:off x="3240" y="7056"/>
              <a:ext cx="66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674" name="Group 10">
              <a:extLst>
                <a:ext uri="{FF2B5EF4-FFF2-40B4-BE49-F238E27FC236}">
                  <a16:creationId xmlns:a16="http://schemas.microsoft.com/office/drawing/2014/main" id="{2D2000B8-BCEA-469F-8CD6-AB20487F7E99}"/>
                </a:ext>
              </a:extLst>
            </p:cNvPr>
            <p:cNvGrpSpPr>
              <a:grpSpLocks/>
            </p:cNvGrpSpPr>
            <p:nvPr/>
          </p:nvGrpSpPr>
          <p:grpSpPr bwMode="auto">
            <a:xfrm>
              <a:off x="3240" y="7056"/>
              <a:ext cx="2160" cy="1404"/>
              <a:chOff x="3240" y="7056"/>
              <a:chExt cx="2160" cy="1404"/>
            </a:xfrm>
          </p:grpSpPr>
          <p:sp>
            <p:nvSpPr>
              <p:cNvPr id="113675" name="Line 11">
                <a:extLst>
                  <a:ext uri="{FF2B5EF4-FFF2-40B4-BE49-F238E27FC236}">
                    <a16:creationId xmlns:a16="http://schemas.microsoft.com/office/drawing/2014/main" id="{183B261A-9D94-4EC7-B226-84E33CB88916}"/>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Line 12">
                <a:extLst>
                  <a:ext uri="{FF2B5EF4-FFF2-40B4-BE49-F238E27FC236}">
                    <a16:creationId xmlns:a16="http://schemas.microsoft.com/office/drawing/2014/main" id="{62748967-4BDB-4797-A9BC-E92A1AB12418}"/>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7" name="Line 13">
                <a:extLst>
                  <a:ext uri="{FF2B5EF4-FFF2-40B4-BE49-F238E27FC236}">
                    <a16:creationId xmlns:a16="http://schemas.microsoft.com/office/drawing/2014/main" id="{37422AC3-D7B0-4E15-AB60-CDF8CB6E75D8}"/>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8" name="Line 14">
                <a:extLst>
                  <a:ext uri="{FF2B5EF4-FFF2-40B4-BE49-F238E27FC236}">
                    <a16:creationId xmlns:a16="http://schemas.microsoft.com/office/drawing/2014/main" id="{602C2C7C-3244-4D8A-9CC2-14226CD86779}"/>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3679" name="Line 15">
                <a:extLst>
                  <a:ext uri="{FF2B5EF4-FFF2-40B4-BE49-F238E27FC236}">
                    <a16:creationId xmlns:a16="http://schemas.microsoft.com/office/drawing/2014/main" id="{78DC9196-00AE-47D7-A97E-E6887353013B}"/>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3680" name="Line 16">
                <a:extLst>
                  <a:ext uri="{FF2B5EF4-FFF2-40B4-BE49-F238E27FC236}">
                    <a16:creationId xmlns:a16="http://schemas.microsoft.com/office/drawing/2014/main" id="{513E852C-06B3-478F-B41D-A665EACD3664}"/>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681" name="Group 17">
              <a:extLst>
                <a:ext uri="{FF2B5EF4-FFF2-40B4-BE49-F238E27FC236}">
                  <a16:creationId xmlns:a16="http://schemas.microsoft.com/office/drawing/2014/main" id="{972B9B5F-A0D3-441F-BD44-5B2F8D574539}"/>
                </a:ext>
              </a:extLst>
            </p:cNvPr>
            <p:cNvGrpSpPr>
              <a:grpSpLocks/>
            </p:cNvGrpSpPr>
            <p:nvPr/>
          </p:nvGrpSpPr>
          <p:grpSpPr bwMode="auto">
            <a:xfrm>
              <a:off x="5400" y="7056"/>
              <a:ext cx="2160" cy="1404"/>
              <a:chOff x="3240" y="7056"/>
              <a:chExt cx="2160" cy="1404"/>
            </a:xfrm>
          </p:grpSpPr>
          <p:sp>
            <p:nvSpPr>
              <p:cNvPr id="113682" name="Line 18">
                <a:extLst>
                  <a:ext uri="{FF2B5EF4-FFF2-40B4-BE49-F238E27FC236}">
                    <a16:creationId xmlns:a16="http://schemas.microsoft.com/office/drawing/2014/main" id="{279B952E-6A2A-4183-BC0A-BEDCBF9F7277}"/>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3" name="Line 19">
                <a:extLst>
                  <a:ext uri="{FF2B5EF4-FFF2-40B4-BE49-F238E27FC236}">
                    <a16:creationId xmlns:a16="http://schemas.microsoft.com/office/drawing/2014/main" id="{3EBA83B6-45C2-43EE-BF65-A4D0A952D648}"/>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4" name="Line 20">
                <a:extLst>
                  <a:ext uri="{FF2B5EF4-FFF2-40B4-BE49-F238E27FC236}">
                    <a16:creationId xmlns:a16="http://schemas.microsoft.com/office/drawing/2014/main" id="{5058AD76-994A-49FB-8FE6-F07263170305}"/>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5" name="Line 21">
                <a:extLst>
                  <a:ext uri="{FF2B5EF4-FFF2-40B4-BE49-F238E27FC236}">
                    <a16:creationId xmlns:a16="http://schemas.microsoft.com/office/drawing/2014/main" id="{695F4201-546F-4B9C-B599-4845462BF3B6}"/>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3686" name="Line 22">
                <a:extLst>
                  <a:ext uri="{FF2B5EF4-FFF2-40B4-BE49-F238E27FC236}">
                    <a16:creationId xmlns:a16="http://schemas.microsoft.com/office/drawing/2014/main" id="{57FFC73D-AEC6-43D4-893F-645801826B10}"/>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3687" name="Line 23">
                <a:extLst>
                  <a:ext uri="{FF2B5EF4-FFF2-40B4-BE49-F238E27FC236}">
                    <a16:creationId xmlns:a16="http://schemas.microsoft.com/office/drawing/2014/main" id="{69DD269C-4579-4A5D-BD2C-AB5A1D4013AA}"/>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688" name="Group 24">
              <a:extLst>
                <a:ext uri="{FF2B5EF4-FFF2-40B4-BE49-F238E27FC236}">
                  <a16:creationId xmlns:a16="http://schemas.microsoft.com/office/drawing/2014/main" id="{13DCAEC5-2786-41A0-BB1C-4E838871910F}"/>
                </a:ext>
              </a:extLst>
            </p:cNvPr>
            <p:cNvGrpSpPr>
              <a:grpSpLocks/>
            </p:cNvGrpSpPr>
            <p:nvPr/>
          </p:nvGrpSpPr>
          <p:grpSpPr bwMode="auto">
            <a:xfrm>
              <a:off x="7560" y="7056"/>
              <a:ext cx="2160" cy="1404"/>
              <a:chOff x="3240" y="7056"/>
              <a:chExt cx="2160" cy="1404"/>
            </a:xfrm>
          </p:grpSpPr>
          <p:sp>
            <p:nvSpPr>
              <p:cNvPr id="113689" name="Line 25">
                <a:extLst>
                  <a:ext uri="{FF2B5EF4-FFF2-40B4-BE49-F238E27FC236}">
                    <a16:creationId xmlns:a16="http://schemas.microsoft.com/office/drawing/2014/main" id="{C40FDFF1-5D0D-417F-80F5-DC245BD89643}"/>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0" name="Line 26">
                <a:extLst>
                  <a:ext uri="{FF2B5EF4-FFF2-40B4-BE49-F238E27FC236}">
                    <a16:creationId xmlns:a16="http://schemas.microsoft.com/office/drawing/2014/main" id="{95C2CA0E-5229-40AD-BFC3-CC6B89A38196}"/>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1" name="Line 27">
                <a:extLst>
                  <a:ext uri="{FF2B5EF4-FFF2-40B4-BE49-F238E27FC236}">
                    <a16:creationId xmlns:a16="http://schemas.microsoft.com/office/drawing/2014/main" id="{D1574573-970E-4FC9-A7CA-749C126FC6A3}"/>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2" name="Line 28">
                <a:extLst>
                  <a:ext uri="{FF2B5EF4-FFF2-40B4-BE49-F238E27FC236}">
                    <a16:creationId xmlns:a16="http://schemas.microsoft.com/office/drawing/2014/main" id="{4C54E0E8-8909-4608-9BB5-684172FE36AD}"/>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3693" name="Line 29">
                <a:extLst>
                  <a:ext uri="{FF2B5EF4-FFF2-40B4-BE49-F238E27FC236}">
                    <a16:creationId xmlns:a16="http://schemas.microsoft.com/office/drawing/2014/main" id="{3C2FB706-8C14-4EDE-BCF1-6C7F56B01E19}"/>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3694" name="Line 30">
                <a:extLst>
                  <a:ext uri="{FF2B5EF4-FFF2-40B4-BE49-F238E27FC236}">
                    <a16:creationId xmlns:a16="http://schemas.microsoft.com/office/drawing/2014/main" id="{8465F699-D8BA-492C-B2A1-B7E663460282}"/>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695" name="Text Box 31">
              <a:extLst>
                <a:ext uri="{FF2B5EF4-FFF2-40B4-BE49-F238E27FC236}">
                  <a16:creationId xmlns:a16="http://schemas.microsoft.com/office/drawing/2014/main" id="{A71EA1CA-19A4-464B-AC10-6F8B0A13A6D8}"/>
                </a:ext>
              </a:extLst>
            </p:cNvPr>
            <p:cNvSpPr txBox="1">
              <a:spLocks noChangeArrowheads="1"/>
            </p:cNvSpPr>
            <p:nvPr/>
          </p:nvSpPr>
          <p:spPr bwMode="auto">
            <a:xfrm>
              <a:off x="486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130</a:t>
              </a:r>
            </a:p>
          </p:txBody>
        </p:sp>
        <p:sp>
          <p:nvSpPr>
            <p:cNvPr id="113696" name="Text Box 32">
              <a:extLst>
                <a:ext uri="{FF2B5EF4-FFF2-40B4-BE49-F238E27FC236}">
                  <a16:creationId xmlns:a16="http://schemas.microsoft.com/office/drawing/2014/main" id="{A1DCAA0D-4DAB-4A79-907B-5983B6A5C05F}"/>
                </a:ext>
              </a:extLst>
            </p:cNvPr>
            <p:cNvSpPr txBox="1">
              <a:spLocks noChangeArrowheads="1"/>
            </p:cNvSpPr>
            <p:nvPr/>
          </p:nvSpPr>
          <p:spPr bwMode="auto">
            <a:xfrm>
              <a:off x="522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150</a:t>
              </a:r>
            </a:p>
          </p:txBody>
        </p:sp>
        <p:sp>
          <p:nvSpPr>
            <p:cNvPr id="113697" name="Text Box 33">
              <a:extLst>
                <a:ext uri="{FF2B5EF4-FFF2-40B4-BE49-F238E27FC236}">
                  <a16:creationId xmlns:a16="http://schemas.microsoft.com/office/drawing/2014/main" id="{95086E48-21C4-44EA-B483-BE79C6ADE39D}"/>
                </a:ext>
              </a:extLst>
            </p:cNvPr>
            <p:cNvSpPr txBox="1">
              <a:spLocks noChangeArrowheads="1"/>
            </p:cNvSpPr>
            <p:nvPr/>
          </p:nvSpPr>
          <p:spPr bwMode="auto">
            <a:xfrm>
              <a:off x="630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228</a:t>
              </a:r>
            </a:p>
          </p:txBody>
        </p:sp>
        <p:sp>
          <p:nvSpPr>
            <p:cNvPr id="113698" name="Text Box 34">
              <a:extLst>
                <a:ext uri="{FF2B5EF4-FFF2-40B4-BE49-F238E27FC236}">
                  <a16:creationId xmlns:a16="http://schemas.microsoft.com/office/drawing/2014/main" id="{2C680368-6A3B-499F-BDFE-22136CD69003}"/>
                </a:ext>
              </a:extLst>
            </p:cNvPr>
            <p:cNvSpPr txBox="1">
              <a:spLocks noChangeArrowheads="1"/>
            </p:cNvSpPr>
            <p:nvPr/>
          </p:nvSpPr>
          <p:spPr bwMode="auto">
            <a:xfrm>
              <a:off x="702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280</a:t>
              </a:r>
            </a:p>
          </p:txBody>
        </p:sp>
        <p:sp>
          <p:nvSpPr>
            <p:cNvPr id="113699" name="Text Box 35">
              <a:extLst>
                <a:ext uri="{FF2B5EF4-FFF2-40B4-BE49-F238E27FC236}">
                  <a16:creationId xmlns:a16="http://schemas.microsoft.com/office/drawing/2014/main" id="{988A2EB5-E0D2-4729-B7D3-A511DC80044A}"/>
                </a:ext>
              </a:extLst>
            </p:cNvPr>
            <p:cNvSpPr txBox="1">
              <a:spLocks noChangeArrowheads="1"/>
            </p:cNvSpPr>
            <p:nvPr/>
          </p:nvSpPr>
          <p:spPr bwMode="auto">
            <a:xfrm>
              <a:off x="738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300</a:t>
              </a:r>
            </a:p>
          </p:txBody>
        </p:sp>
        <p:sp>
          <p:nvSpPr>
            <p:cNvPr id="113700" name="Text Box 36">
              <a:extLst>
                <a:ext uri="{FF2B5EF4-FFF2-40B4-BE49-F238E27FC236}">
                  <a16:creationId xmlns:a16="http://schemas.microsoft.com/office/drawing/2014/main" id="{59E52E05-4D08-42E2-908F-87945D621FB1}"/>
                </a:ext>
              </a:extLst>
            </p:cNvPr>
            <p:cNvSpPr txBox="1">
              <a:spLocks noChangeArrowheads="1"/>
            </p:cNvSpPr>
            <p:nvPr/>
          </p:nvSpPr>
          <p:spPr bwMode="auto">
            <a:xfrm>
              <a:off x="846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378</a:t>
              </a:r>
            </a:p>
          </p:txBody>
        </p:sp>
        <p:sp>
          <p:nvSpPr>
            <p:cNvPr id="113701" name="Text Box 37">
              <a:extLst>
                <a:ext uri="{FF2B5EF4-FFF2-40B4-BE49-F238E27FC236}">
                  <a16:creationId xmlns:a16="http://schemas.microsoft.com/office/drawing/2014/main" id="{4C696EF1-91B0-420E-AD0A-4829E9A3B240}"/>
                </a:ext>
              </a:extLst>
            </p:cNvPr>
            <p:cNvSpPr txBox="1">
              <a:spLocks noChangeArrowheads="1"/>
            </p:cNvSpPr>
            <p:nvPr/>
          </p:nvSpPr>
          <p:spPr bwMode="auto">
            <a:xfrm>
              <a:off x="918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430</a:t>
              </a:r>
            </a:p>
          </p:txBody>
        </p:sp>
        <p:sp>
          <p:nvSpPr>
            <p:cNvPr id="113702" name="Text Box 38">
              <a:extLst>
                <a:ext uri="{FF2B5EF4-FFF2-40B4-BE49-F238E27FC236}">
                  <a16:creationId xmlns:a16="http://schemas.microsoft.com/office/drawing/2014/main" id="{5BD0737B-F502-4264-B18E-67FFE34282FD}"/>
                </a:ext>
              </a:extLst>
            </p:cNvPr>
            <p:cNvSpPr txBox="1">
              <a:spLocks noChangeArrowheads="1"/>
            </p:cNvSpPr>
            <p:nvPr/>
          </p:nvSpPr>
          <p:spPr bwMode="auto">
            <a:xfrm>
              <a:off x="954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panose="02010600030101010101" pitchFamily="2" charset="-122"/>
                </a:rPr>
                <a:t>450</a:t>
              </a:r>
            </a:p>
          </p:txBody>
        </p:sp>
        <p:sp>
          <p:nvSpPr>
            <p:cNvPr id="113703" name="Text Box 39">
              <a:extLst>
                <a:ext uri="{FF2B5EF4-FFF2-40B4-BE49-F238E27FC236}">
                  <a16:creationId xmlns:a16="http://schemas.microsoft.com/office/drawing/2014/main" id="{3FA9F761-8CDD-402C-8086-4BD1262C91D4}"/>
                </a:ext>
              </a:extLst>
            </p:cNvPr>
            <p:cNvSpPr txBox="1">
              <a:spLocks noChangeArrowheads="1"/>
            </p:cNvSpPr>
            <p:nvPr/>
          </p:nvSpPr>
          <p:spPr bwMode="auto">
            <a:xfrm>
              <a:off x="1980" y="690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panose="02010600030101010101" pitchFamily="2" charset="-122"/>
                </a:rPr>
                <a:t>时  间</a:t>
              </a:r>
            </a:p>
          </p:txBody>
        </p:sp>
      </p:grpSp>
    </p:spTree>
  </p:cSld>
  <p:clrMapOvr>
    <a:masterClrMapping/>
  </p:clrMapOvr>
  <p:transition>
    <p:randomBar dir="vert"/>
  </p:transition>
</p:sld>
</file>

<file path=ppt/theme/theme1.xml><?xml version="1.0" encoding="utf-8"?>
<a:theme xmlns:a="http://schemas.openxmlformats.org/drawingml/2006/main" name="默认设计模板">
  <a:themeElements>
    <a:clrScheme name="">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1463</Words>
  <Application>Microsoft Office PowerPoint</Application>
  <PresentationFormat>全屏显示(4:3)</PresentationFormat>
  <Paragraphs>231</Paragraphs>
  <Slides>33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Times New Roman</vt:lpstr>
      <vt:lpstr>宋体</vt:lpstr>
      <vt:lpstr>华文新魏</vt:lpstr>
      <vt:lpstr>Arial</vt:lpstr>
      <vt:lpstr>黑体</vt:lpstr>
      <vt:lpstr>Wingdings</vt:lpstr>
      <vt:lpstr>默认设计模板</vt:lpstr>
      <vt:lpstr>1.2 操作系统的发展和形成 </vt:lpstr>
      <vt:lpstr>1.2.1  人工操作阶段 算题过程</vt:lpstr>
      <vt:lpstr>人工操作阶段的缺点</vt:lpstr>
      <vt:lpstr>1.2.2管理程序阶段(1)</vt:lpstr>
      <vt:lpstr>.</vt:lpstr>
      <vt:lpstr>管理程序阶段(3) </vt:lpstr>
      <vt:lpstr>管理程序阶段 (4)             程序算题过程 </vt:lpstr>
      <vt:lpstr> 1.2.3多道程序设计与操作系统形成 1. 多道程序设计的概念</vt:lpstr>
      <vt:lpstr>         多道程序设计例(1) 单道算题运行时处理器的使用效率 </vt:lpstr>
      <vt:lpstr>        多道程序设计例(2)     两道算题运行时处理器的使用效率</vt:lpstr>
      <vt:lpstr>多道程序设计的效果(1)</vt:lpstr>
      <vt:lpstr> 多道程序设计的效果(2)</vt:lpstr>
      <vt:lpstr>多道程序设计与操作系统形成 2多道程序设计的道数问题</vt:lpstr>
      <vt:lpstr>多道程序设计与操作系统形成 多道程序设计的优点与缺点</vt:lpstr>
      <vt:lpstr>多道程序设计与操作系统形成 3 多道程序设计系统与多重处理系统</vt:lpstr>
      <vt:lpstr>多道程序设计与操作系统形成 </vt:lpstr>
      <vt:lpstr>多道程序设计与操作系统形成</vt:lpstr>
      <vt:lpstr>1.2.4操作系统的发展与分类</vt:lpstr>
      <vt:lpstr>批处理操作系统</vt:lpstr>
      <vt:lpstr>分时操作系统</vt:lpstr>
      <vt:lpstr>分时与批处理操作系统的区别</vt:lpstr>
      <vt:lpstr>实时操作系统(1)</vt:lpstr>
      <vt:lpstr>实时操作系统(2)</vt:lpstr>
      <vt:lpstr>操作系统的进一步发展 </vt:lpstr>
      <vt:lpstr>微机操作系统</vt:lpstr>
      <vt:lpstr>并行操作系统</vt:lpstr>
      <vt:lpstr>网络操作系统</vt:lpstr>
      <vt:lpstr>分布式操作系统</vt:lpstr>
      <vt:lpstr>嵌入式操作系统(1)        </vt:lpstr>
      <vt:lpstr>嵌入式操作系统(2)</vt:lpstr>
      <vt:lpstr>嵌入式操作系统特征 </vt:lpstr>
      <vt:lpstr>嵌入式操作系统实例(1)</vt:lpstr>
      <vt:lpstr>嵌入式操作系统实例(2)</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262</cp:revision>
  <dcterms:created xsi:type="dcterms:W3CDTF">2002-10-28T07:32:45Z</dcterms:created>
  <dcterms:modified xsi:type="dcterms:W3CDTF">2019-09-12T15:46:45Z</dcterms:modified>
</cp:coreProperties>
</file>