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325" r:id="rId4"/>
    <p:sldId id="326" r:id="rId5"/>
    <p:sldId id="329" r:id="rId6"/>
    <p:sldId id="330" r:id="rId7"/>
    <p:sldId id="317" r:id="rId8"/>
    <p:sldId id="327" r:id="rId9"/>
    <p:sldId id="262" r:id="rId10"/>
    <p:sldId id="263" r:id="rId11"/>
    <p:sldId id="264" r:id="rId12"/>
    <p:sldId id="265" r:id="rId13"/>
    <p:sldId id="331" r:id="rId14"/>
    <p:sldId id="328" r:id="rId15"/>
    <p:sldId id="296" r:id="rId16"/>
    <p:sldId id="304" r:id="rId17"/>
    <p:sldId id="332" r:id="rId18"/>
    <p:sldId id="308" r:id="rId19"/>
    <p:sldId id="307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42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660066"/>
    <a:srgbClr val="FFCC00"/>
    <a:srgbClr val="CC0099"/>
    <a:srgbClr val="006600"/>
    <a:srgbClr val="CCFF66"/>
    <a:srgbClr val="99FF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94" autoAdjust="0"/>
    <p:restoredTop sz="90929"/>
  </p:normalViewPr>
  <p:slideViewPr>
    <p:cSldViewPr>
      <p:cViewPr varScale="1">
        <p:scale>
          <a:sx n="86" d="100"/>
          <a:sy n="86" d="100"/>
        </p:scale>
        <p:origin x="9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20D2872-6A4C-4608-AFB4-72D0A92BDE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0C46CAF-A605-46BA-BEA8-07318022238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BC4E014-75AA-43A6-AD8A-4C1AC48D749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2AF57348-515C-4F02-9A59-879B6402F69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EE62DD13-860A-4CE9-823C-E05979BF9A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1ADCFD02-1FD7-441A-9FEA-40BE0F5EDF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90C99B-1BD0-4E87-BC41-462E1F97746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88F82-C89E-4D80-91FF-1622F015C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66D825-7020-44E9-A2AE-18CEE583D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40198-9285-475B-BD63-1CBD723C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1C1DA-C370-4F52-ACB2-57B4A703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33751-276B-4EB2-8287-2BF1ABE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DF05E-04D1-4B86-BA99-4FE2E1BFA4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59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F2EA5-761F-431A-8FAB-D5591EEF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94C309-8639-447C-BFC9-0935A92A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0C3B3-B580-43DC-B3DD-92FD406B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AF5D7-1771-4AEE-9F27-D89F2267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7699C-B205-4B41-9E93-5C02C504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35B83C-0222-4863-B201-074CF17B07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69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D900E0-38A3-4638-9979-1520B92BC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529567-1A3C-4609-A9DA-6871575B3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A7DC3-3F6F-42FC-A1BF-77628B3B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044B7-E705-4C52-AD95-FA0BC4BB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875D6-6586-4B86-BA35-7175422C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48BE2-3A60-47BA-9942-3558A94AB3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21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EDBA9-234E-4C43-AA99-8C686EF1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8409C-FED4-441F-96C6-105E5B8CC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75F10-4917-4773-9739-F3DBCC21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D624B-7269-4EAD-9622-E93DA16F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A0521-0A16-46C2-81A8-08E5FEF6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52E03-A9CF-4803-9C6C-1302C6153C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61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A5A72-2576-46BD-A2E8-4C2AAB79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F34155-BDCC-4E9A-B37C-93370355F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9853D-B49A-4040-ACC6-96041FC0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28FF3-1099-4691-BDD9-B5937010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717E6-873B-447C-9C70-5CD53FE0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147AA-6B53-43EA-9E31-F56FC73301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86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353B3-55AD-4EDD-8D95-6ED59D15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F95AF-FFA9-4B8D-A9E3-93B058751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6DC75E-AE02-46A3-826E-E77219AB1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0F42F4-2089-497E-89A2-7213F936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F3004F-6AD9-41CC-B0A5-854961C2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C69AB-A808-4F95-8878-B8BF92F0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A6886-5771-4840-A475-4732FA24A2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6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A27D2-7A30-405F-9DA9-D6F22E6D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AC1EA7-182A-44B6-B94A-D27A24EBF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0D16E2-6CF7-4319-BC9C-C04925163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AEE8B3-7904-40BC-9F3C-40816C2CC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5E86AE-6260-4645-929C-3549B0D30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F8B8EA-36D4-45EB-9457-CE85FA25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AF7242-A473-41C8-B405-395473B4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6D23F3-B295-470C-9153-2E50A403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3DEE03-6DE6-497E-9EFF-7340AC1976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882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F0255-DBFA-46D6-A30E-87F7AD7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B92C62-F2B6-442D-AA22-C3AF27ED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BA22AD-EA2D-46F5-A588-ABF2C1F6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380C84-E9CD-4307-9C15-D55D42BE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DB755-133F-496F-82D5-AA0E7D2309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53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23F452-5C14-4F42-A705-7F0E3C68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7C5F49-6827-454E-A0A4-542529EF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F302B3-4575-44FA-AC66-0AFDE411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4F1AA-2313-407E-8BB8-CEBDDC598B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16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570F6-3B5B-4856-B1DD-8B164058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57173-53E6-4876-A7FC-B70F6A1D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649B0-8034-4A81-B49E-9362C623F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5C68B-C772-4836-BF16-6D48EE39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978F7-3AF0-4FE9-9501-A901CFBB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1FD6CF-6F54-4E07-890C-C8EBC3B4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15E05-589C-486C-B6D5-72DFAD8FC7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4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525EC-706B-4911-ABF6-D9E4FACB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51613A-C6E0-45EA-80DC-286408485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F26BF-89A9-4E0C-9F82-84E6D9B44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22A8B-4454-4FDE-B4A4-3D0C5A47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9B880-FA46-41FA-A455-F40A17A9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CF84F-0DB9-4D33-AEA8-81DD9DF7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7DBA4-9EBB-4ECE-A72F-4263984F55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29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D36AFF-C0EA-4048-ACD6-C092252F2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D009D81-06C6-43ED-A215-7EDC16AEC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39D438E-2D58-4AD1-B27D-86F619610B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09A9CB9-8FD2-431F-B55D-EC91DCD5464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5B1D922-824D-4172-A712-CD74289CBC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D12F78B-8681-49B8-958F-66ED8AE65BD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C26ECF5-6DCD-42B2-B57F-7C3E07DF2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8077200" cy="1143000"/>
          </a:xfrm>
        </p:spPr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1.3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操作系统提供的服务和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用户接口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7B72FF2-F1CB-4718-B107-F6FFE628E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850" y="1916113"/>
            <a:ext cx="7772400" cy="4038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1.3.1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基本服务和用户接口</a:t>
            </a:r>
          </a:p>
          <a:p>
            <a:pPr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1.3.2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程序接口与系统调用</a:t>
            </a:r>
          </a:p>
          <a:p>
            <a:pPr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1.3.3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作业接口与操作命令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9953357-0064-4316-A13C-503579C65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系统调用的实现要点 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462B688-F0DB-4591-952D-A796E6AEB3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962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>
                <a:cs typeface="Times New Roman" panose="02020603050405020304" pitchFamily="18" charset="0"/>
              </a:rPr>
              <a:t> 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一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是编写系统调用处理程序；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二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是设计一张系统调用入口地址表，每个入口地址都指向一个系统调用的处理程序，有的系统还包含系统调用自带参数的个数；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三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是陷入处理机制需开辟现场保护区，以保存发生系统调用时的处理器现场。 </a:t>
            </a:r>
          </a:p>
          <a:p>
            <a:pPr>
              <a:buFontTx/>
              <a:buNone/>
            </a:pP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5BAA8D9-D3C4-44D4-BE00-74F6B9AB4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09600"/>
            <a:ext cx="6705600" cy="990600"/>
          </a:xfrm>
        </p:spPr>
        <p:txBody>
          <a:bodyPr/>
          <a:lstStyle/>
          <a:p>
            <a:r>
              <a:rPr lang="zh-CN" altLang="en-US" sz="4800">
                <a:ea typeface="华文新魏" panose="02010800040101010101" pitchFamily="2" charset="-122"/>
              </a:rPr>
              <a:t>系统调用的处理过程</a:t>
            </a:r>
            <a:br>
              <a:rPr lang="zh-CN" altLang="en-US" sz="4800">
                <a:solidFill>
                  <a:srgbClr val="660066"/>
                </a:solidFill>
                <a:ea typeface="华文新魏" panose="02010800040101010101" pitchFamily="2" charset="-122"/>
              </a:rPr>
            </a:br>
            <a:endParaRPr lang="zh-CN" altLang="en-US" sz="4800" b="1">
              <a:latin typeface="宋体" panose="0201060003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6834A14-560A-47FE-9870-82FAE1749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E66FD5EB-27DE-44AD-BC1F-0F9BFB991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997200"/>
            <a:ext cx="1422400" cy="2643188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226800"/>
          <a:lstStyle/>
          <a:p>
            <a:pPr algn="ctr" eaLnBrk="0" hangingPunct="0"/>
            <a:endParaRPr kumimoji="0" lang="en-US" altLang="zh-CN" sz="9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0" hangingPunct="0"/>
            <a:r>
              <a:rPr kumimoji="0" lang="en-US" altLang="zh-CN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System Call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7C87CB0B-D183-4AB5-B043-62DF2501B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2493963"/>
            <a:ext cx="8890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zh-CN" altLang="en-US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用户程序</a:t>
            </a:r>
          </a:p>
        </p:txBody>
      </p:sp>
      <p:grpSp>
        <p:nvGrpSpPr>
          <p:cNvPr id="10286" name="Group 46">
            <a:extLst>
              <a:ext uri="{FF2B5EF4-FFF2-40B4-BE49-F238E27FC236}">
                <a16:creationId xmlns:a16="http://schemas.microsoft.com/office/drawing/2014/main" id="{E633ECF3-EDB1-487A-91A0-4DB3ABFD030E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773238"/>
            <a:ext cx="1422400" cy="4084637"/>
            <a:chOff x="4080" y="1117"/>
            <a:chExt cx="896" cy="2573"/>
          </a:xfrm>
        </p:grpSpPr>
        <p:sp>
          <p:nvSpPr>
            <p:cNvPr id="10247" name="Text Box 7">
              <a:extLst>
                <a:ext uri="{FF2B5EF4-FFF2-40B4-BE49-F238E27FC236}">
                  <a16:creationId xmlns:a16="http://schemas.microsoft.com/office/drawing/2014/main" id="{FCA22947-E29D-4DE3-8F31-1E9DD3E88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1268"/>
              <a:ext cx="22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kumimoji="0" lang="en-US" altLang="zh-CN" sz="1400" baseline="-25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248" name="Text Box 8">
              <a:extLst>
                <a:ext uri="{FF2B5EF4-FFF2-40B4-BE49-F238E27FC236}">
                  <a16:creationId xmlns:a16="http://schemas.microsoft.com/office/drawing/2014/main" id="{9800CDCB-70BB-45E9-8549-98D03661E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268"/>
              <a:ext cx="448" cy="3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SUB</a:t>
              </a:r>
              <a:r>
                <a:rPr kumimoji="0" lang="en-US" altLang="zh-CN" sz="1400" baseline="-25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249" name="Text Box 9">
              <a:extLst>
                <a:ext uri="{FF2B5EF4-FFF2-40B4-BE49-F238E27FC236}">
                  <a16:creationId xmlns:a16="http://schemas.microsoft.com/office/drawing/2014/main" id="{E960C398-F8A8-459C-8A20-60857D2D8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722"/>
              <a:ext cx="448" cy="3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SUB</a:t>
              </a:r>
              <a:r>
                <a:rPr kumimoji="0" lang="en-US" altLang="zh-CN" sz="1400" baseline="-25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250" name="Text Box 10">
              <a:extLst>
                <a:ext uri="{FF2B5EF4-FFF2-40B4-BE49-F238E27FC236}">
                  <a16:creationId xmlns:a16="http://schemas.microsoft.com/office/drawing/2014/main" id="{EC2477E3-B50E-4F9B-AC9D-2B8877A97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479"/>
              <a:ext cx="448" cy="3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SUB</a:t>
              </a:r>
              <a:r>
                <a:rPr kumimoji="0" lang="en-US" altLang="zh-CN" sz="1400" baseline="-25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251" name="Text Box 11">
              <a:extLst>
                <a:ext uri="{FF2B5EF4-FFF2-40B4-BE49-F238E27FC236}">
                  <a16:creationId xmlns:a16="http://schemas.microsoft.com/office/drawing/2014/main" id="{D4CF428F-2F53-4631-8B63-16C440E87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236"/>
              <a:ext cx="448" cy="3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SUB</a:t>
              </a:r>
              <a:r>
                <a:rPr kumimoji="0" lang="en-US" altLang="zh-CN" sz="1400" baseline="-25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252" name="Text Box 12">
              <a:extLst>
                <a:ext uri="{FF2B5EF4-FFF2-40B4-BE49-F238E27FC236}">
                  <a16:creationId xmlns:a16="http://schemas.microsoft.com/office/drawing/2014/main" id="{810BD9AB-F0F8-40C7-B070-599EABDC5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1722"/>
              <a:ext cx="22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kumimoji="0" lang="en-US" altLang="zh-CN" sz="1400" baseline="-25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253" name="Text Box 13">
              <a:extLst>
                <a:ext uri="{FF2B5EF4-FFF2-40B4-BE49-F238E27FC236}">
                  <a16:creationId xmlns:a16="http://schemas.microsoft.com/office/drawing/2014/main" id="{9DF6443C-6779-4403-B7FC-DA5DC47A9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2479"/>
              <a:ext cx="22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kumimoji="0" lang="en-US" altLang="zh-CN" sz="1400" baseline="-25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254" name="Text Box 14">
              <a:extLst>
                <a:ext uri="{FF2B5EF4-FFF2-40B4-BE49-F238E27FC236}">
                  <a16:creationId xmlns:a16="http://schemas.microsoft.com/office/drawing/2014/main" id="{0DFEA7A9-D135-4C85-B406-E8C1DBAA4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3085"/>
              <a:ext cx="22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kumimoji="0" lang="en-US" altLang="zh-CN" sz="1400" baseline="-25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255" name="Text Box 15">
              <a:extLst>
                <a:ext uri="{FF2B5EF4-FFF2-40B4-BE49-F238E27FC236}">
                  <a16:creationId xmlns:a16="http://schemas.microsoft.com/office/drawing/2014/main" id="{43C120C4-9C81-4625-B93A-FE89827CA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025"/>
              <a:ext cx="448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/>
            <a:lstStyle/>
            <a:p>
              <a:pPr algn="just" eaLnBrk="0" hangingPunct="0"/>
              <a:r>
                <a:rPr kumimoji="0" lang="en-US" altLang="zh-CN" sz="1000">
                  <a:solidFill>
                    <a:srgbClr val="0000FF"/>
                  </a:solidFill>
                  <a:ea typeface="华文新魏" panose="02010800040101010101" pitchFamily="2" charset="-122"/>
                </a:rPr>
                <a:t>…</a:t>
              </a:r>
              <a:endParaRPr kumimoji="0" lang="en-US" altLang="zh-CN" sz="1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256" name="Text Box 16">
              <a:extLst>
                <a:ext uri="{FF2B5EF4-FFF2-40B4-BE49-F238E27FC236}">
                  <a16:creationId xmlns:a16="http://schemas.microsoft.com/office/drawing/2014/main" id="{1ED6E417-5481-4086-935C-4E39A9751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782"/>
              <a:ext cx="448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/>
            <a:lstStyle/>
            <a:p>
              <a:pPr algn="just" eaLnBrk="0" hangingPunct="0"/>
              <a:r>
                <a:rPr kumimoji="0" lang="en-US" altLang="zh-CN" sz="1000">
                  <a:solidFill>
                    <a:srgbClr val="0000FF"/>
                  </a:solidFill>
                  <a:ea typeface="华文新魏" panose="02010800040101010101" pitchFamily="2" charset="-122"/>
                </a:rPr>
                <a:t>…</a:t>
              </a:r>
              <a:endParaRPr kumimoji="0" lang="en-US" altLang="zh-CN" sz="1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257" name="Rectangle 17">
              <a:extLst>
                <a:ext uri="{FF2B5EF4-FFF2-40B4-BE49-F238E27FC236}">
                  <a16:creationId xmlns:a16="http://schemas.microsoft.com/office/drawing/2014/main" id="{4443BEB6-8B5D-4CB5-9E10-D8E5F9359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17"/>
              <a:ext cx="896" cy="257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8" name="Text Box 18">
            <a:extLst>
              <a:ext uri="{FF2B5EF4-FFF2-40B4-BE49-F238E27FC236}">
                <a16:creationId xmlns:a16="http://schemas.microsoft.com/office/drawing/2014/main" id="{60AC160A-28F5-4244-BBC8-CF8DDF7E0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1293813"/>
            <a:ext cx="19304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zh-CN" altLang="en-US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系统调用处理子程序</a:t>
            </a:r>
          </a:p>
        </p:txBody>
      </p:sp>
      <p:sp>
        <p:nvSpPr>
          <p:cNvPr id="10259" name="Line 19">
            <a:extLst>
              <a:ext uri="{FF2B5EF4-FFF2-40B4-BE49-F238E27FC236}">
                <a16:creationId xmlns:a16="http://schemas.microsoft.com/office/drawing/2014/main" id="{709B83B6-B3CF-4712-9834-E432D7D63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55800"/>
            <a:ext cx="0" cy="481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Text Box 20">
            <a:extLst>
              <a:ext uri="{FF2B5EF4-FFF2-40B4-BE49-F238E27FC236}">
                <a16:creationId xmlns:a16="http://schemas.microsoft.com/office/drawing/2014/main" id="{3313BE03-5B0A-498A-B7B0-ACBCAEA21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2493963"/>
            <a:ext cx="1422400" cy="108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zh-CN" altLang="en-US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取系统功能号</a:t>
            </a:r>
          </a:p>
          <a:p>
            <a:pPr algn="just" eaLnBrk="0" hangingPunct="0"/>
            <a:r>
              <a:rPr kumimoji="0" lang="zh-CN" altLang="en-US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找入口地址表</a:t>
            </a:r>
          </a:p>
          <a:p>
            <a:pPr algn="just" eaLnBrk="0" hangingPunct="0"/>
            <a:r>
              <a:rPr kumimoji="0" lang="zh-CN" altLang="en-US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相应入口地址</a:t>
            </a:r>
          </a:p>
        </p:txBody>
      </p:sp>
      <p:sp>
        <p:nvSpPr>
          <p:cNvPr id="10261" name="Text Box 21">
            <a:extLst>
              <a:ext uri="{FF2B5EF4-FFF2-40B4-BE49-F238E27FC236}">
                <a16:creationId xmlns:a16="http://schemas.microsoft.com/office/drawing/2014/main" id="{A0CBDC77-E1EC-43E1-9B5F-8FE3DDCF3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116513"/>
            <a:ext cx="106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zh-CN" altLang="en-US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结束处理</a:t>
            </a:r>
          </a:p>
          <a:p>
            <a:pPr algn="just" eaLnBrk="0" hangingPunct="0"/>
            <a:r>
              <a:rPr kumimoji="0" lang="zh-CN" altLang="en-US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恢复现场</a:t>
            </a:r>
          </a:p>
        </p:txBody>
      </p:sp>
      <p:sp>
        <p:nvSpPr>
          <p:cNvPr id="10262" name="Line 22">
            <a:extLst>
              <a:ext uri="{FF2B5EF4-FFF2-40B4-BE49-F238E27FC236}">
                <a16:creationId xmlns:a16="http://schemas.microsoft.com/office/drawing/2014/main" id="{285F011B-485E-4905-B2C6-0C0DF163E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581400"/>
            <a:ext cx="0" cy="1439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23">
            <a:extLst>
              <a:ext uri="{FF2B5EF4-FFF2-40B4-BE49-F238E27FC236}">
                <a16:creationId xmlns:a16="http://schemas.microsoft.com/office/drawing/2014/main" id="{4C552AC6-F659-469A-824F-9BCF3F6C6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14688"/>
            <a:ext cx="35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Text Box 25">
            <a:extLst>
              <a:ext uri="{FF2B5EF4-FFF2-40B4-BE49-F238E27FC236}">
                <a16:creationId xmlns:a16="http://schemas.microsoft.com/office/drawing/2014/main" id="{5ACD3A2B-93B4-4602-8784-BB6F0604F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2252663"/>
            <a:ext cx="889000" cy="481012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en-US" altLang="zh-CN" sz="1400" baseline="-25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endParaRPr kumimoji="0" lang="en-US" altLang="zh-CN" sz="14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266" name="Text Box 26">
            <a:extLst>
              <a:ext uri="{FF2B5EF4-FFF2-40B4-BE49-F238E27FC236}">
                <a16:creationId xmlns:a16="http://schemas.microsoft.com/office/drawing/2014/main" id="{468EFFEC-7E82-45C7-BA74-570AA6872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2728913"/>
            <a:ext cx="889000" cy="481012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en-US" altLang="zh-CN" sz="1400" baseline="-25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kumimoji="0" lang="en-US" altLang="zh-CN" sz="14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267" name="Text Box 27">
            <a:extLst>
              <a:ext uri="{FF2B5EF4-FFF2-40B4-BE49-F238E27FC236}">
                <a16:creationId xmlns:a16="http://schemas.microsoft.com/office/drawing/2014/main" id="{FB7A92C9-95AC-402B-B852-FE12B5791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3209925"/>
            <a:ext cx="889000" cy="720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0" tIns="0" rIns="0" bIns="0"/>
          <a:lstStyle/>
          <a:p>
            <a:pPr algn="ctr" eaLnBrk="0" hangingPunct="0"/>
            <a:endParaRPr kumimoji="0" lang="en-US" altLang="zh-CN" sz="10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0" hangingPunct="0"/>
            <a:r>
              <a:rPr kumimoji="0" lang="en-US" altLang="zh-CN" sz="1000">
                <a:solidFill>
                  <a:srgbClr val="0000FF"/>
                </a:solidFill>
                <a:ea typeface="华文新魏" panose="02010800040101010101" pitchFamily="2" charset="-122"/>
              </a:rPr>
              <a:t>…</a:t>
            </a:r>
            <a:endParaRPr kumimoji="0" lang="en-US" altLang="zh-CN" sz="10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268" name="Text Box 28">
            <a:extLst>
              <a:ext uri="{FF2B5EF4-FFF2-40B4-BE49-F238E27FC236}">
                <a16:creationId xmlns:a16="http://schemas.microsoft.com/office/drawing/2014/main" id="{80195287-9226-431B-B170-E6E0B8915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3930650"/>
            <a:ext cx="889000" cy="4794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en-US" altLang="zh-CN" sz="1400" baseline="-25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endParaRPr kumimoji="0" lang="en-US" altLang="zh-CN" sz="14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269" name="Text Box 29">
            <a:extLst>
              <a:ext uri="{FF2B5EF4-FFF2-40B4-BE49-F238E27FC236}">
                <a16:creationId xmlns:a16="http://schemas.microsoft.com/office/drawing/2014/main" id="{E895E4AD-A175-4C4B-BFBB-E5A07E5D3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4410075"/>
            <a:ext cx="889000" cy="720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hangingPunct="0"/>
            <a:endParaRPr kumimoji="0" lang="en-US" altLang="zh-CN" sz="10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0" hangingPunct="0"/>
            <a:r>
              <a:rPr kumimoji="0" lang="en-US" altLang="zh-CN" sz="1000">
                <a:solidFill>
                  <a:srgbClr val="0000FF"/>
                </a:solidFill>
                <a:ea typeface="华文新魏" panose="02010800040101010101" pitchFamily="2" charset="-122"/>
              </a:rPr>
              <a:t>…</a:t>
            </a:r>
            <a:endParaRPr kumimoji="0" lang="en-US" altLang="zh-CN" sz="10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270" name="Text Box 30">
            <a:extLst>
              <a:ext uri="{FF2B5EF4-FFF2-40B4-BE49-F238E27FC236}">
                <a16:creationId xmlns:a16="http://schemas.microsoft.com/office/drawing/2014/main" id="{4FA10A55-6961-40EE-B372-260F24CB5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5130800"/>
            <a:ext cx="889000" cy="4794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en-US" altLang="zh-CN" sz="1400" baseline="-25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endParaRPr kumimoji="0" lang="en-US" altLang="zh-CN" sz="14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271" name="Text Box 31">
            <a:extLst>
              <a:ext uri="{FF2B5EF4-FFF2-40B4-BE49-F238E27FC236}">
                <a16:creationId xmlns:a16="http://schemas.microsoft.com/office/drawing/2014/main" id="{C9317B9D-9CE6-4417-807B-FA7ABC4D6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1531938"/>
            <a:ext cx="14224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zh-CN" altLang="en-US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保护</a:t>
            </a:r>
            <a:r>
              <a: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kumimoji="0" lang="zh-CN" altLang="en-US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现场</a:t>
            </a:r>
          </a:p>
        </p:txBody>
      </p:sp>
      <p:sp>
        <p:nvSpPr>
          <p:cNvPr id="10272" name="Rectangle 32">
            <a:extLst>
              <a:ext uri="{FF2B5EF4-FFF2-40B4-BE49-F238E27FC236}">
                <a16:creationId xmlns:a16="http://schemas.microsoft.com/office/drawing/2014/main" id="{2F9378E1-1AFD-4E1A-B79B-A5A167D55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0" y="1531938"/>
            <a:ext cx="2667000" cy="4564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Line 34">
            <a:extLst>
              <a:ext uri="{FF2B5EF4-FFF2-40B4-BE49-F238E27FC236}">
                <a16:creationId xmlns:a16="http://schemas.microsoft.com/office/drawing/2014/main" id="{54B27BA4-ED98-4AEC-ABC9-D2601E489E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1000" y="5616575"/>
            <a:ext cx="35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5" name="Line 35">
            <a:extLst>
              <a:ext uri="{FF2B5EF4-FFF2-40B4-BE49-F238E27FC236}">
                <a16:creationId xmlns:a16="http://schemas.microsoft.com/office/drawing/2014/main" id="{031C3C5C-B975-4041-BC30-58BEA036E7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32000" y="4416425"/>
            <a:ext cx="889000" cy="1200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6" name="Line 36">
            <a:extLst>
              <a:ext uri="{FF2B5EF4-FFF2-40B4-BE49-F238E27FC236}">
                <a16:creationId xmlns:a16="http://schemas.microsoft.com/office/drawing/2014/main" id="{B84B663B-4C3B-43E9-92B3-CB8A33B909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2000" y="2252663"/>
            <a:ext cx="1066800" cy="1681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7" name="Text Box 37">
            <a:extLst>
              <a:ext uri="{FF2B5EF4-FFF2-40B4-BE49-F238E27FC236}">
                <a16:creationId xmlns:a16="http://schemas.microsoft.com/office/drawing/2014/main" id="{51C57271-F189-43C1-8950-8959DCAC7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2493963"/>
            <a:ext cx="8890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zh-CN" altLang="en-US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陷入指令</a:t>
            </a:r>
          </a:p>
        </p:txBody>
      </p:sp>
      <p:sp>
        <p:nvSpPr>
          <p:cNvPr id="10278" name="Line 38">
            <a:extLst>
              <a:ext uri="{FF2B5EF4-FFF2-40B4-BE49-F238E27FC236}">
                <a16:creationId xmlns:a16="http://schemas.microsoft.com/office/drawing/2014/main" id="{4C5137EB-D06F-4265-BF44-4D556BA51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00" y="4175125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9" name="Line 39">
            <a:extLst>
              <a:ext uri="{FF2B5EF4-FFF2-40B4-BE49-F238E27FC236}">
                <a16:creationId xmlns:a16="http://schemas.microsoft.com/office/drawing/2014/main" id="{66FBD281-60FF-4968-A96E-762A159EC9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4416425"/>
            <a:ext cx="711200" cy="144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0" name="Line 40">
            <a:extLst>
              <a:ext uri="{FF2B5EF4-FFF2-40B4-BE49-F238E27FC236}">
                <a16:creationId xmlns:a16="http://schemas.microsoft.com/office/drawing/2014/main" id="{4CB78F75-6FCD-4D80-BC95-D2492374EE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5600" y="5857875"/>
            <a:ext cx="177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2" name="Text Box 42">
            <a:extLst>
              <a:ext uri="{FF2B5EF4-FFF2-40B4-BE49-F238E27FC236}">
                <a16:creationId xmlns:a16="http://schemas.microsoft.com/office/drawing/2014/main" id="{E3D44C3E-5159-4AD8-B1C6-6BBB5F118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143000"/>
            <a:ext cx="190500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zh-CN" altLang="en-US" sz="18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系统调用陷入机构</a:t>
            </a:r>
          </a:p>
        </p:txBody>
      </p:sp>
      <p:sp>
        <p:nvSpPr>
          <p:cNvPr id="10284" name="Text Box 44">
            <a:extLst>
              <a:ext uri="{FF2B5EF4-FFF2-40B4-BE49-F238E27FC236}">
                <a16:creationId xmlns:a16="http://schemas.microsoft.com/office/drawing/2014/main" id="{09DD209C-EBEA-4EE1-9550-9FFBA42A4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581150"/>
            <a:ext cx="11430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zh-CN" altLang="en-US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入口地址表</a:t>
            </a:r>
          </a:p>
          <a:p>
            <a:pPr algn="just" eaLnBrk="0" hangingPunct="0"/>
            <a:endParaRPr kumimoji="0" lang="zh-CN" altLang="en-US" sz="14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B93FCBB-10E8-4362-9CAB-779CC0D79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系统调用的参数传递</a:t>
            </a:r>
            <a:br>
              <a:rPr lang="zh-CN" altLang="en-US">
                <a:latin typeface="宋体" panose="02010600030101010101" pitchFamily="2" charset="-122"/>
              </a:rPr>
            </a:b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805899C-7329-4D62-9C52-E1A88CFD0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620000" cy="4419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一是由访管指令或陷入指令自带参数，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 直接参数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 间接参数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二是通过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的通用寄存器传递参数，或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在主存的一个块或表中存放参数，其首地址送入寄存器，实现参数传递。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三是在主存中开辟专用堆栈区域传递参数。</a:t>
            </a:r>
          </a:p>
          <a:p>
            <a:pPr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7A96562-FD1E-4ED9-B0D0-9BBE7EC87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系统调用与函数调用的区别</a:t>
            </a:r>
            <a:br>
              <a:rPr lang="zh-CN" altLang="en-US">
                <a:latin typeface="宋体" panose="02010600030101010101" pitchFamily="2" charset="-122"/>
              </a:rPr>
            </a:b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2BA339A4-1282-4904-92E9-1D1F14FE6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96975"/>
            <a:ext cx="76200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1)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调用形式和实现方式不同。 </a:t>
            </a:r>
          </a:p>
          <a:p>
            <a:pPr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2)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被调用代码的位置不同。</a:t>
            </a:r>
          </a:p>
          <a:p>
            <a:pPr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3)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提供方式不同。  </a:t>
            </a:r>
          </a:p>
        </p:txBody>
      </p:sp>
    </p:spTree>
  </p:cSld>
  <p:clrMapOvr>
    <a:masterClrMapping/>
  </p:clrMapOvr>
  <p:transition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4BC30ADD-D529-44CB-9530-940B54C7E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115888"/>
            <a:ext cx="7772400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1.3.3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作业接口与操作命令</a:t>
            </a:r>
            <a:r>
              <a:rPr lang="zh-CN" altLang="en-US"/>
              <a:t> </a:t>
            </a:r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1FF0F1D7-7410-4A0D-9A3B-644657B4A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01000" cy="5029200"/>
          </a:xfrm>
        </p:spPr>
        <p:txBody>
          <a:bodyPr/>
          <a:lstStyle/>
          <a:p>
            <a:pPr algn="just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操作接口又称作业级接口，是操作系统为用户操作控制计算机工作和提供服务的手段集合，通常可借助操作控制命令、图形操作界面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命令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、以及作业控制语言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命令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等来实现</a:t>
            </a:r>
          </a:p>
          <a:p>
            <a:pPr algn="just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作业控制方式</a:t>
            </a:r>
          </a:p>
          <a:p>
            <a:pPr lvl="1" algn="just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联机作业控制方式与作业控制语言</a:t>
            </a:r>
          </a:p>
          <a:p>
            <a:pPr lvl="1" algn="just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脱机作业控制方式与操作控制命令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800EFAA5-F2E7-427E-AE89-080BEEE4B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3840163"/>
            <a:ext cx="18415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br>
              <a:rPr lang="en-US" altLang="zh-CN" sz="4400" b="1">
                <a:solidFill>
                  <a:schemeClr val="tx2"/>
                </a:solidFill>
              </a:rPr>
            </a:br>
            <a:endParaRPr lang="en-US" altLang="zh-CN" sz="44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7BFACD2-623F-4D0E-A5EC-A65E46844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1143000"/>
          </a:xfrm>
        </p:spPr>
        <p:txBody>
          <a:bodyPr/>
          <a:lstStyle/>
          <a:p>
            <a:r>
              <a:rPr lang="zh-CN" altLang="en-US" sz="4800">
                <a:ea typeface="华文新魏" panose="02010800040101010101" pitchFamily="2" charset="-122"/>
              </a:rPr>
              <a:t>联机用户接口</a:t>
            </a:r>
            <a:r>
              <a:rPr lang="en-US" altLang="zh-CN" sz="4800">
                <a:ea typeface="华文新魏" panose="02010800040101010101" pitchFamily="2" charset="-122"/>
              </a:rPr>
              <a:t>—</a:t>
            </a:r>
            <a:r>
              <a:rPr lang="zh-CN" altLang="en-US" sz="4800">
                <a:ea typeface="华文新魏" panose="02010800040101010101" pitchFamily="2" charset="-122"/>
              </a:rPr>
              <a:t>操作控制命令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EE460A6-CF4C-4656-8F46-1B67AEA54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            </a:t>
            </a:r>
            <a:r>
              <a:rPr lang="en-US" altLang="zh-CN" sz="3600" b="1">
                <a:cs typeface="Times New Roman" panose="02020603050405020304" pitchFamily="18" charset="0"/>
              </a:rPr>
              <a:t>  </a:t>
            </a:r>
            <a:r>
              <a:rPr lang="en-US" altLang="zh-CN" sz="4000">
                <a:cs typeface="Times New Roman" panose="02020603050405020304" pitchFamily="18" charset="0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命令行方式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批命令方式</a:t>
            </a:r>
          </a:p>
          <a:p>
            <a:pPr>
              <a:buFont typeface="Wingdings" panose="05000000000000000000" pitchFamily="2" charset="2"/>
              <a:buChar char=" "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图形化方式</a:t>
            </a:r>
          </a:p>
          <a:p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6EAD3EF2-A8D1-4EF6-96A1-AC4C663F7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9163" y="844550"/>
            <a:ext cx="1841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br>
              <a:rPr lang="en-US" altLang="zh-CN" sz="4000">
                <a:solidFill>
                  <a:schemeClr val="tx2"/>
                </a:solidFill>
              </a:rPr>
            </a:br>
            <a:endParaRPr lang="en-US" altLang="zh-CN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>
            <a:extLst>
              <a:ext uri="{FF2B5EF4-FFF2-40B4-BE49-F238E27FC236}">
                <a16:creationId xmlns:a16="http://schemas.microsoft.com/office/drawing/2014/main" id="{827D6D4B-B889-47F8-958D-164F1A7FD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763000" cy="609600"/>
          </a:xfrm>
        </p:spPr>
        <p:txBody>
          <a:bodyPr/>
          <a:lstStyle/>
          <a:p>
            <a:r>
              <a:rPr lang="zh-CN" altLang="en-US" sz="4800">
                <a:latin typeface="Arial" panose="020B0604020202020204" pitchFamily="34" charset="0"/>
                <a:ea typeface="华文新魏" panose="02010800040101010101" pitchFamily="2" charset="-122"/>
              </a:rPr>
              <a:t>脱机用户接口</a:t>
            </a:r>
            <a:r>
              <a:rPr lang="en-US" altLang="zh-CN" sz="4800">
                <a:latin typeface="Arial" panose="020B0604020202020204" pitchFamily="34" charset="0"/>
                <a:ea typeface="华文新魏" panose="02010800040101010101" pitchFamily="2" charset="-122"/>
              </a:rPr>
              <a:t>—</a:t>
            </a:r>
            <a:r>
              <a:rPr lang="zh-CN" altLang="en-US" sz="4800">
                <a:latin typeface="Arial" panose="020B0604020202020204" pitchFamily="34" charset="0"/>
                <a:ea typeface="华文新魏" panose="02010800040101010101" pitchFamily="2" charset="-122"/>
              </a:rPr>
              <a:t>作业控制语言</a:t>
            </a:r>
            <a:br>
              <a:rPr lang="zh-CN" altLang="en-US">
                <a:latin typeface="Arial" panose="020B0604020202020204" pitchFamily="34" charset="0"/>
                <a:cs typeface="Times New Roman" panose="02020603050405020304" pitchFamily="18" charset="0"/>
              </a:rPr>
            </a:br>
            <a:endParaRPr lang="zh-CN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395" name="Rectangle 1027">
            <a:extLst>
              <a:ext uri="{FF2B5EF4-FFF2-40B4-BE49-F238E27FC236}">
                <a16:creationId xmlns:a16="http://schemas.microsoft.com/office/drawing/2014/main" id="{E2433E1D-1F95-45D3-B1D7-3BE74A8F2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6200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>
                <a:latin typeface="宋体" panose="02010600030101010101" pitchFamily="2" charset="-122"/>
              </a:rPr>
              <a:t>  </a:t>
            </a:r>
            <a:r>
              <a:rPr lang="en-US" altLang="zh-CN" sz="3600">
                <a:ea typeface="华文新魏" panose="02010800040101010101" pitchFamily="2" charset="-122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批处理接口：作业控制语言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JCL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（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Job    Control  Language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）。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>
                <a:ea typeface="华文新魏" panose="02010800040101010101" pitchFamily="2" charset="-122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用户使用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JCL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语句，把运行意图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需要对作业进行的控制和干予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写在作业说明书上，将作业连同作业说明书一起提交给系统。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>
                <a:ea typeface="华文新魏" panose="02010800040101010101" pitchFamily="2" charset="-122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批处理作业的调度执行过程，系统调用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JCL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语句处理程序或命令解释程序。</a:t>
            </a:r>
          </a:p>
          <a:p>
            <a:pPr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FF1DFAA7-0CA5-4460-8941-52083D902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23163" y="333375"/>
            <a:ext cx="1441450" cy="4824413"/>
          </a:xfrm>
        </p:spPr>
        <p:txBody>
          <a:bodyPr/>
          <a:lstStyle/>
          <a:p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IBM 370</a:t>
            </a:r>
            <a:b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JCL</a:t>
            </a:r>
            <a:b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处理批作业的例子</a:t>
            </a:r>
            <a:r>
              <a:rPr lang="zh-CN" altLang="en-US"/>
              <a:t> 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EC425247-27B0-4C2B-BE6D-3F319AE33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04813"/>
            <a:ext cx="7342188" cy="64531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/>
              <a:t>// HAROLD JOB,WILSON,MSGLEVEL=(2,0),PRTY=6,CLASS=B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// COMP EXEC PGM=IEYFORT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// SYSPRINT DD SYSOUT=A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// SYSIN DD*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 ·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 ·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&lt;SOURCE PROGRAM CARDS&gt;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 ·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 ·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/*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// GO EXEC PGM=FORTLINK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// SYSPRINT DD SYSOUT=A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// FTOTF001 DD UNIT=SYSCP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// GO SYSIN DD*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 </a:t>
            </a:r>
            <a:r>
              <a:rPr lang="en-GB" altLang="zh-CN" sz="1800"/>
              <a:t>·</a:t>
            </a: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     </a:t>
            </a:r>
            <a:r>
              <a:rPr lang="en-GB" altLang="zh-CN" sz="1800"/>
              <a:t>·</a:t>
            </a: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  &lt;DATA CARDS&gt;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 ·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 ·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/*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//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E787781-F197-441F-AE98-151E23EF4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支撑程序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E08EBC8-3681-407B-AC91-435A32991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620000" cy="5257800"/>
          </a:xfrm>
        </p:spPr>
        <p:txBody>
          <a:bodyPr/>
          <a:lstStyle/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支撑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程序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又称标准程序或实用程序（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Utilities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），虽非操作系统的核心，但却必不可少，为用户程序的开发、调试、执行、和维护解决带有共性的问题或执行公共操作，</a:t>
            </a:r>
          </a:p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操作系统以外部操作命令形式向用户提供系统程序。它的功能和性能很大程度上反映了操作系统的功能和性能。 </a:t>
            </a:r>
          </a:p>
        </p:txBody>
      </p:sp>
    </p:spTree>
  </p:cSld>
  <p:clrMapOvr>
    <a:masterClrMapping/>
  </p:clrMapOvr>
  <p:transition>
    <p:zoom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5941907-0154-4446-BBCF-FDCB1D7BD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br>
              <a:rPr lang="en-US" altLang="zh-CN" b="1">
                <a:ea typeface="黑体" panose="02010609060101010101" pitchFamily="49" charset="-122"/>
              </a:rPr>
            </a:b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支撑程序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b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 i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CEA54C9-BF5C-45D1-AFB2-16D4CB032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066800"/>
            <a:ext cx="7620000" cy="52578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支撑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程序的分类：</a:t>
            </a:r>
          </a:p>
          <a:p>
            <a:pPr algn="just">
              <a:buFontTx/>
              <a:buNone/>
            </a:pP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4000" b="1">
                <a:ea typeface="华文新魏" panose="02010800040101010101" pitchFamily="2" charset="-122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文件管理 </a:t>
            </a:r>
          </a:p>
          <a:p>
            <a:pPr algn="just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状态信息 </a:t>
            </a:r>
          </a:p>
          <a:p>
            <a:pPr algn="just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程序设计语言支持 </a:t>
            </a:r>
          </a:p>
          <a:p>
            <a:pPr algn="just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程序的装入和执行支持 </a:t>
            </a:r>
          </a:p>
          <a:p>
            <a:pPr algn="just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通信 </a:t>
            </a:r>
          </a:p>
          <a:p>
            <a:pPr algn="just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其它软件工具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>
              <a:buFontTx/>
              <a:buNone/>
            </a:pPr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FEBD492-46D5-4C6F-966E-A2AF41E1F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1.3.1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操作系统提供的基本服务</a:t>
            </a:r>
            <a:b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3600" i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448A5A6-2ABB-4C29-9B1D-AF98B72A26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7239000" cy="51816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b="1">
                <a:latin typeface="宋体" panose="02010600030101010101" pitchFamily="2" charset="-122"/>
              </a:rPr>
              <a:t>  </a:t>
            </a:r>
            <a:r>
              <a:rPr lang="en-US" altLang="zh-CN">
                <a:ea typeface="华文新魏" panose="02010800040101010101" pitchFamily="2" charset="-122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创建程序</a:t>
            </a:r>
          </a:p>
          <a:p>
            <a:pPr algn="just"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ea typeface="华文新魏" panose="02010800040101010101" pitchFamily="2" charset="-122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执行程序</a:t>
            </a:r>
          </a:p>
          <a:p>
            <a:pPr algn="just"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ea typeface="华文新魏" panose="02010800040101010101" pitchFamily="2" charset="-122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I/O  </a:t>
            </a:r>
          </a:p>
          <a:p>
            <a:pPr algn="just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ea typeface="华文新魏" panose="02010800040101010101" pitchFamily="2" charset="-122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信息存取 </a:t>
            </a:r>
          </a:p>
          <a:p>
            <a:pPr algn="just"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ea typeface="华文新魏" panose="02010800040101010101" pitchFamily="2" charset="-122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通信服务 </a:t>
            </a:r>
          </a:p>
          <a:p>
            <a:pPr algn="just"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ea typeface="华文新魏" panose="02010800040101010101" pitchFamily="2" charset="-122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错误检测和处理 </a:t>
            </a:r>
          </a:p>
          <a:p>
            <a:pPr algn="just"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还具有另外一些功能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资源分配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统计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 algn="just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保护。 </a:t>
            </a:r>
          </a:p>
          <a:p>
            <a:pPr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800BFF04-C66C-432D-A54F-115A97EC2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115888"/>
            <a:ext cx="7772400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1.3.2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程序接口与系统调用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D7495D51-3E8C-4ABC-ABFB-B84FCA1D4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052513"/>
            <a:ext cx="732155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/>
              <a:t>  </a:t>
            </a:r>
          </a:p>
        </p:txBody>
      </p:sp>
      <p:grpSp>
        <p:nvGrpSpPr>
          <p:cNvPr id="80947" name="Group 51">
            <a:extLst>
              <a:ext uri="{FF2B5EF4-FFF2-40B4-BE49-F238E27FC236}">
                <a16:creationId xmlns:a16="http://schemas.microsoft.com/office/drawing/2014/main" id="{619D379C-5120-499D-A10A-9C02A837662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311275"/>
            <a:ext cx="6796088" cy="4543425"/>
            <a:chOff x="612" y="826"/>
            <a:chExt cx="4281" cy="2862"/>
          </a:xfrm>
        </p:grpSpPr>
        <p:sp>
          <p:nvSpPr>
            <p:cNvPr id="80922" name="Text Box 26">
              <a:extLst>
                <a:ext uri="{FF2B5EF4-FFF2-40B4-BE49-F238E27FC236}">
                  <a16:creationId xmlns:a16="http://schemas.microsoft.com/office/drawing/2014/main" id="{6D5C73CE-AC3F-4534-8F67-7BCFDFBFC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308"/>
              <a:ext cx="1451" cy="475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  <a:latin typeface="宋体" panose="02010600030101010101" pitchFamily="2" charset="-122"/>
                </a:rPr>
                <a:t>系统调用</a:t>
              </a:r>
            </a:p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 sz="2000">
                  <a:solidFill>
                    <a:srgbClr val="0000FF"/>
                  </a:solidFill>
                  <a:latin typeface="宋体" panose="02010600030101010101" pitchFamily="2" charset="-122"/>
                </a:rPr>
                <a:t>程序接口</a:t>
              </a:r>
              <a:r>
                <a:rPr lang="en-US" altLang="zh-CN" sz="2000">
                  <a:solidFill>
                    <a:srgbClr val="0000FF"/>
                  </a:solidFill>
                  <a:latin typeface="宋体" panose="02010600030101010101" pitchFamily="2" charset="-122"/>
                </a:rPr>
                <a:t>)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80923" name="AutoShape 27">
              <a:extLst>
                <a:ext uri="{FF2B5EF4-FFF2-40B4-BE49-F238E27FC236}">
                  <a16:creationId xmlns:a16="http://schemas.microsoft.com/office/drawing/2014/main" id="{39EE4D82-9D39-42FB-A778-F77610E28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1644"/>
              <a:ext cx="1153" cy="398"/>
            </a:xfrm>
            <a:prstGeom prst="flowChartManualOperation">
              <a:avLst/>
            </a:prstGeom>
            <a:solidFill>
              <a:srgbClr val="CC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4" name="Text Box 28">
              <a:extLst>
                <a:ext uri="{FF2B5EF4-FFF2-40B4-BE49-F238E27FC236}">
                  <a16:creationId xmlns:a16="http://schemas.microsoft.com/office/drawing/2014/main" id="{4B16723D-0CA7-40EF-B016-99BD212A1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1668"/>
              <a:ext cx="823" cy="265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  <a:latin typeface="宋体" panose="02010600030101010101" pitchFamily="2" charset="-122"/>
                </a:rPr>
                <a:t>操作命令</a:t>
              </a:r>
            </a:p>
            <a:p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80925" name="Text Box 29">
              <a:extLst>
                <a:ext uri="{FF2B5EF4-FFF2-40B4-BE49-F238E27FC236}">
                  <a16:creationId xmlns:a16="http://schemas.microsoft.com/office/drawing/2014/main" id="{81B2ED4D-DB55-42A4-924F-2AB8FEF3B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3105"/>
              <a:ext cx="1994" cy="31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  <a:latin typeface="宋体" panose="02010600030101010101" pitchFamily="2" charset="-122"/>
                </a:rPr>
                <a:t>操作系统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80926" name="Line 30">
              <a:extLst>
                <a:ext uri="{FF2B5EF4-FFF2-40B4-BE49-F238E27FC236}">
                  <a16:creationId xmlns:a16="http://schemas.microsoft.com/office/drawing/2014/main" id="{EB06F7F5-A15B-4D3D-881E-0CF47B42C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2763"/>
              <a:ext cx="823" cy="3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0927" name="Line 31">
              <a:extLst>
                <a:ext uri="{FF2B5EF4-FFF2-40B4-BE49-F238E27FC236}">
                  <a16:creationId xmlns:a16="http://schemas.microsoft.com/office/drawing/2014/main" id="{194EF41E-7F8B-4159-B538-D6181D0410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1" y="2770"/>
              <a:ext cx="721" cy="3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80928" name="Group 32">
              <a:extLst>
                <a:ext uri="{FF2B5EF4-FFF2-40B4-BE49-F238E27FC236}">
                  <a16:creationId xmlns:a16="http://schemas.microsoft.com/office/drawing/2014/main" id="{0E815590-01F4-4244-A13D-40DFFF8776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0" y="826"/>
              <a:ext cx="362" cy="951"/>
              <a:chOff x="5121" y="6041"/>
              <a:chExt cx="360" cy="936"/>
            </a:xfrm>
          </p:grpSpPr>
          <p:sp>
            <p:nvSpPr>
              <p:cNvPr id="80929" name="Oval 33">
                <a:extLst>
                  <a:ext uri="{FF2B5EF4-FFF2-40B4-BE49-F238E27FC236}">
                    <a16:creationId xmlns:a16="http://schemas.microsoft.com/office/drawing/2014/main" id="{224CD33E-5EEB-4054-9D33-52AC4B62B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1" y="6041"/>
                <a:ext cx="360" cy="312"/>
              </a:xfrm>
              <a:prstGeom prst="ellipse">
                <a:avLst/>
              </a:prstGeom>
              <a:solidFill>
                <a:srgbClr val="CCFF66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sy="50000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0930" name="Line 34">
                <a:extLst>
                  <a:ext uri="{FF2B5EF4-FFF2-40B4-BE49-F238E27FC236}">
                    <a16:creationId xmlns:a16="http://schemas.microsoft.com/office/drawing/2014/main" id="{C71AE0B0-A260-4404-96E0-A1F19810B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1" y="6353"/>
                <a:ext cx="0" cy="4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0931" name="Line 35">
                <a:extLst>
                  <a:ext uri="{FF2B5EF4-FFF2-40B4-BE49-F238E27FC236}">
                    <a16:creationId xmlns:a16="http://schemas.microsoft.com/office/drawing/2014/main" id="{71700318-84CC-4563-AA7E-83CC5987C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21" y="6821"/>
                <a:ext cx="180" cy="1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0932" name="Line 36">
                <a:extLst>
                  <a:ext uri="{FF2B5EF4-FFF2-40B4-BE49-F238E27FC236}">
                    <a16:creationId xmlns:a16="http://schemas.microsoft.com/office/drawing/2014/main" id="{A2A97E1D-614D-486B-9060-A404F00223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01" y="6821"/>
                <a:ext cx="180" cy="1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0933" name="Line 37">
                <a:extLst>
                  <a:ext uri="{FF2B5EF4-FFF2-40B4-BE49-F238E27FC236}">
                    <a16:creationId xmlns:a16="http://schemas.microsoft.com/office/drawing/2014/main" id="{D302CA49-ECA0-453F-9139-AA4EC0E1D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21" y="6353"/>
                <a:ext cx="180" cy="1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0934" name="Line 38">
                <a:extLst>
                  <a:ext uri="{FF2B5EF4-FFF2-40B4-BE49-F238E27FC236}">
                    <a16:creationId xmlns:a16="http://schemas.microsoft.com/office/drawing/2014/main" id="{0B186D0B-F587-414B-8573-8677658AB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1" y="6353"/>
                <a:ext cx="180" cy="1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0935" name="Line 39">
                <a:extLst>
                  <a:ext uri="{FF2B5EF4-FFF2-40B4-BE49-F238E27FC236}">
                    <a16:creationId xmlns:a16="http://schemas.microsoft.com/office/drawing/2014/main" id="{EB0AD76E-4BB8-4B12-8353-9AA853361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1" y="6509"/>
                <a:ext cx="0" cy="1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0936" name="Line 40">
                <a:extLst>
                  <a:ext uri="{FF2B5EF4-FFF2-40B4-BE49-F238E27FC236}">
                    <a16:creationId xmlns:a16="http://schemas.microsoft.com/office/drawing/2014/main" id="{5BD52C94-649E-49C8-A5D5-FD437B95EE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1" y="6509"/>
                <a:ext cx="0" cy="1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80937" name="Text Box 41">
              <a:extLst>
                <a:ext uri="{FF2B5EF4-FFF2-40B4-BE49-F238E27FC236}">
                  <a16:creationId xmlns:a16="http://schemas.microsoft.com/office/drawing/2014/main" id="{8C89BB5E-9AC0-4BBD-AEBC-397F3F679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3371"/>
              <a:ext cx="1994" cy="31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  <a:latin typeface="宋体" panose="02010600030101010101" pitchFamily="2" charset="-122"/>
                </a:rPr>
                <a:t>裸    机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grpSp>
          <p:nvGrpSpPr>
            <p:cNvPr id="80938" name="Group 42">
              <a:extLst>
                <a:ext uri="{FF2B5EF4-FFF2-40B4-BE49-F238E27FC236}">
                  <a16:creationId xmlns:a16="http://schemas.microsoft.com/office/drawing/2014/main" id="{0F4FBB90-6F53-46B9-A1E5-055BBF4B0A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1" y="1644"/>
              <a:ext cx="824" cy="531"/>
              <a:chOff x="9180" y="6900"/>
              <a:chExt cx="900" cy="780"/>
            </a:xfrm>
          </p:grpSpPr>
          <p:sp>
            <p:nvSpPr>
              <p:cNvPr id="80939" name="AutoShape 43">
                <a:extLst>
                  <a:ext uri="{FF2B5EF4-FFF2-40B4-BE49-F238E27FC236}">
                    <a16:creationId xmlns:a16="http://schemas.microsoft.com/office/drawing/2014/main" id="{8F4C412D-AFF8-4646-A6C7-87C64B6D4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0" y="6900"/>
                <a:ext cx="900" cy="780"/>
              </a:xfrm>
              <a:prstGeom prst="flowChartPunchedTape">
                <a:avLst/>
              </a:prstGeom>
              <a:solidFill>
                <a:srgbClr val="CC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40" name="Text Box 44">
                <a:extLst>
                  <a:ext uri="{FF2B5EF4-FFF2-40B4-BE49-F238E27FC236}">
                    <a16:creationId xmlns:a16="http://schemas.microsoft.com/office/drawing/2014/main" id="{603D5D3A-E834-49EF-B6FE-CB9DDD285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80" y="7056"/>
                <a:ext cx="900" cy="379"/>
              </a:xfrm>
              <a:prstGeom prst="rect">
                <a:avLst/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altLang="zh-CN" sz="20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CN" altLang="en-US" sz="20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应用程序</a:t>
                </a:r>
                <a:endParaRPr lang="zh-CN" altLang="en-US" sz="20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80941" name="Line 45">
              <a:extLst>
                <a:ext uri="{FF2B5EF4-FFF2-40B4-BE49-F238E27FC236}">
                  <a16:creationId xmlns:a16="http://schemas.microsoft.com/office/drawing/2014/main" id="{B9A0FE90-003C-41F7-BE04-BCC7D384C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5" y="2042"/>
              <a:ext cx="0" cy="2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2" name="Line 46">
              <a:extLst>
                <a:ext uri="{FF2B5EF4-FFF2-40B4-BE49-F238E27FC236}">
                  <a16:creationId xmlns:a16="http://schemas.microsoft.com/office/drawing/2014/main" id="{BD1802CE-85AC-4A1C-AF8A-A5303F7740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5" y="1378"/>
              <a:ext cx="988" cy="2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3" name="Text Box 47">
              <a:extLst>
                <a:ext uri="{FF2B5EF4-FFF2-40B4-BE49-F238E27FC236}">
                  <a16:creationId xmlns:a16="http://schemas.microsoft.com/office/drawing/2014/main" id="{8EA221EE-B667-43C3-A97B-85E66AB26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2" y="2308"/>
              <a:ext cx="1451" cy="475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  <a:latin typeface="宋体" panose="02010600030101010101" pitchFamily="2" charset="-122"/>
                </a:rPr>
                <a:t>命令管理</a:t>
              </a:r>
            </a:p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 sz="2000">
                  <a:solidFill>
                    <a:srgbClr val="0000FF"/>
                  </a:solidFill>
                  <a:latin typeface="宋体" panose="02010600030101010101" pitchFamily="2" charset="-122"/>
                </a:rPr>
                <a:t>作业接口</a:t>
              </a:r>
              <a:r>
                <a:rPr lang="en-US" altLang="zh-CN" sz="2000">
                  <a:solidFill>
                    <a:srgbClr val="0000FF"/>
                  </a:solidFill>
                  <a:latin typeface="宋体" panose="02010600030101010101" pitchFamily="2" charset="-122"/>
                </a:rPr>
                <a:t>)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80944" name="Line 48">
              <a:extLst>
                <a:ext uri="{FF2B5EF4-FFF2-40B4-BE49-F238E27FC236}">
                  <a16:creationId xmlns:a16="http://schemas.microsoft.com/office/drawing/2014/main" id="{3D923875-96A6-4223-A09A-174CCA8A5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0" y="2042"/>
              <a:ext cx="0" cy="2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5" name="Line 49">
              <a:extLst>
                <a:ext uri="{FF2B5EF4-FFF2-40B4-BE49-F238E27FC236}">
                  <a16:creationId xmlns:a16="http://schemas.microsoft.com/office/drawing/2014/main" id="{31CB9AF7-4051-41ED-8606-79C9975F4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7" y="1378"/>
              <a:ext cx="988" cy="2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074">
            <a:extLst>
              <a:ext uri="{FF2B5EF4-FFF2-40B4-BE49-F238E27FC236}">
                <a16:creationId xmlns:a16="http://schemas.microsoft.com/office/drawing/2014/main" id="{8ED14ED0-8AFD-4DC7-A24E-6980023AB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98438"/>
            <a:ext cx="7772400" cy="1143000"/>
          </a:xfrm>
        </p:spPr>
        <p:txBody>
          <a:bodyPr/>
          <a:lstStyle/>
          <a:p>
            <a:r>
              <a:rPr lang="zh-CN" altLang="en-US" sz="4800">
                <a:ea typeface="华文新魏" panose="02010800040101010101" pitchFamily="2" charset="-122"/>
              </a:rPr>
              <a:t>操作系统提供的程序接口</a:t>
            </a:r>
            <a:r>
              <a:rPr lang="en-US" altLang="zh-CN" sz="4800">
                <a:ea typeface="华文新魏" panose="02010800040101010101" pitchFamily="2" charset="-122"/>
              </a:rPr>
              <a:t>(1)</a:t>
            </a:r>
          </a:p>
        </p:txBody>
      </p:sp>
      <p:sp>
        <p:nvSpPr>
          <p:cNvPr id="81923" name="Rectangle 3075">
            <a:extLst>
              <a:ext uri="{FF2B5EF4-FFF2-40B4-BE49-F238E27FC236}">
                <a16:creationId xmlns:a16="http://schemas.microsoft.com/office/drawing/2014/main" id="{1906CA85-9334-4B8E-8643-882825D4A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8137525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什么是系统调用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</a:p>
          <a:p>
            <a:pPr>
              <a:lnSpc>
                <a:spcPct val="90000"/>
              </a:lnSpc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系统调用的作用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</a:p>
          <a:p>
            <a:pPr>
              <a:lnSpc>
                <a:spcPct val="90000"/>
              </a:lnSpc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系统调用是应用程序获得操作系统服务的唯一途径。</a:t>
            </a:r>
          </a:p>
          <a:p>
            <a:pPr>
              <a:lnSpc>
                <a:spcPct val="90000"/>
              </a:lnSpc>
            </a:pPr>
            <a:r>
              <a:rPr lang="zh-CN" altLang="en-US" sz="3600">
                <a:ea typeface="华文新魏" panose="02010800040101010101" pitchFamily="2" charset="-122"/>
              </a:rPr>
              <a:t>内核的主体是系统调用的集合，内核可以看成是特殊的公共子程序。</a:t>
            </a:r>
          </a:p>
          <a:p>
            <a:pPr>
              <a:lnSpc>
                <a:spcPct val="90000"/>
              </a:lnSpc>
            </a:pPr>
            <a:endParaRPr lang="zh-CN" altLang="en-US" sz="360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88FBF40E-12C0-48D9-864E-74F29CEB0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772400" cy="1143000"/>
          </a:xfrm>
        </p:spPr>
        <p:txBody>
          <a:bodyPr/>
          <a:lstStyle/>
          <a:p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操作系统提供的程序接口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6EAA62C6-EC49-4DFD-BFC7-C765F6F53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052513"/>
            <a:ext cx="7777163" cy="4876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POSIX(Portable Operating System Interface for Computer Environment)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标准</a:t>
            </a:r>
            <a:r>
              <a:rPr lang="zh-CN" altLang="en-US" sz="360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API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和库函数</a:t>
            </a:r>
          </a:p>
          <a:p>
            <a:pPr>
              <a:lnSpc>
                <a:spcPct val="90000"/>
              </a:lnSpc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库函数和系统调用</a:t>
            </a:r>
          </a:p>
          <a:p>
            <a:pPr>
              <a:lnSpc>
                <a:spcPct val="90000"/>
              </a:lnSpc>
            </a:pP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D0C9E823-EF87-4B74-8E8E-9DB4D129D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41313"/>
            <a:ext cx="7772400" cy="1143000"/>
          </a:xfrm>
        </p:spPr>
        <p:txBody>
          <a:bodyPr/>
          <a:lstStyle/>
          <a:p>
            <a:r>
              <a:rPr lang="zh-CN" altLang="en-US" sz="4000">
                <a:ea typeface="华文新魏" panose="02010800040101010101" pitchFamily="2" charset="-122"/>
              </a:rPr>
              <a:t>操作系统提供的程序接口</a:t>
            </a:r>
            <a:r>
              <a:rPr lang="en-US" altLang="zh-CN" sz="4000">
                <a:ea typeface="华文新魏" panose="02010800040101010101" pitchFamily="2" charset="-122"/>
              </a:rPr>
              <a:t>(3)</a:t>
            </a:r>
            <a:br>
              <a:rPr lang="en-US" altLang="zh-CN" sz="4000">
                <a:ea typeface="华文新魏" panose="02010800040101010101" pitchFamily="2" charset="-122"/>
              </a:rPr>
            </a:br>
            <a:r>
              <a:rPr lang="zh-CN" altLang="en-US" sz="2800">
                <a:ea typeface="华文新魏" panose="02010800040101010101" pitchFamily="2" charset="-122"/>
              </a:rPr>
              <a:t>应用程序、库函数、系统调用的调用关系链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920F677E-4C08-4F91-BBB9-153790CD1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431925"/>
            <a:ext cx="7777163" cy="4876800"/>
          </a:xfrm>
        </p:spPr>
        <p:txBody>
          <a:bodyPr/>
          <a:lstStyle/>
          <a:p>
            <a:pPr>
              <a:buFontTx/>
              <a:buNone/>
            </a:pPr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86038" name="Group 22">
            <a:extLst>
              <a:ext uri="{FF2B5EF4-FFF2-40B4-BE49-F238E27FC236}">
                <a16:creationId xmlns:a16="http://schemas.microsoft.com/office/drawing/2014/main" id="{E6ED193D-0163-4EAC-8F8C-22B78B6EEE8D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1628775"/>
            <a:ext cx="6342063" cy="4608513"/>
            <a:chOff x="748" y="1026"/>
            <a:chExt cx="3995" cy="2903"/>
          </a:xfrm>
        </p:grpSpPr>
        <p:sp>
          <p:nvSpPr>
            <p:cNvPr id="86021" name="Text Box 5">
              <a:extLst>
                <a:ext uri="{FF2B5EF4-FFF2-40B4-BE49-F238E27FC236}">
                  <a16:creationId xmlns:a16="http://schemas.microsoft.com/office/drawing/2014/main" id="{EAF79012-27D6-44CC-AB87-DE1BB8F10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026"/>
              <a:ext cx="1291" cy="33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调用</a:t>
              </a:r>
              <a:r>
                <a:rPr lang="en-US" altLang="zh-CN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fprintf( )</a:t>
              </a:r>
            </a:p>
          </p:txBody>
        </p:sp>
        <p:sp>
          <p:nvSpPr>
            <p:cNvPr id="86022" name="Text Box 6">
              <a:extLst>
                <a:ext uri="{FF2B5EF4-FFF2-40B4-BE49-F238E27FC236}">
                  <a16:creationId xmlns:a16="http://schemas.microsoft.com/office/drawing/2014/main" id="{C8997F2D-0D46-41EE-AF25-3EA9E133D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" y="1137"/>
              <a:ext cx="959" cy="34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应用程序</a:t>
              </a:r>
            </a:p>
          </p:txBody>
        </p:sp>
        <p:sp>
          <p:nvSpPr>
            <p:cNvPr id="86023" name="Text Box 7">
              <a:extLst>
                <a:ext uri="{FF2B5EF4-FFF2-40B4-BE49-F238E27FC236}">
                  <a16:creationId xmlns:a16="http://schemas.microsoft.com/office/drawing/2014/main" id="{BE1872C3-E083-4277-988A-A324F73C8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" y="2366"/>
              <a:ext cx="820" cy="29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r>
                <a:rPr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函数库</a:t>
              </a:r>
            </a:p>
          </p:txBody>
        </p:sp>
        <p:sp>
          <p:nvSpPr>
            <p:cNvPr id="86024" name="Text Box 8">
              <a:extLst>
                <a:ext uri="{FF2B5EF4-FFF2-40B4-BE49-F238E27FC236}">
                  <a16:creationId xmlns:a16="http://schemas.microsoft.com/office/drawing/2014/main" id="{2A1A48AF-0408-4E4F-A2E0-319FF3887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" y="3370"/>
              <a:ext cx="774" cy="2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内核</a:t>
              </a:r>
            </a:p>
          </p:txBody>
        </p:sp>
        <p:sp>
          <p:nvSpPr>
            <p:cNvPr id="86025" name="Line 9">
              <a:extLst>
                <a:ext uri="{FF2B5EF4-FFF2-40B4-BE49-F238E27FC236}">
                  <a16:creationId xmlns:a16="http://schemas.microsoft.com/office/drawing/2014/main" id="{73753F5F-C384-44BC-8143-4BC7A86BA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035"/>
              <a:ext cx="39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26" name="AutoShape 10">
              <a:extLst>
                <a:ext uri="{FF2B5EF4-FFF2-40B4-BE49-F238E27FC236}">
                  <a16:creationId xmlns:a16="http://schemas.microsoft.com/office/drawing/2014/main" id="{BF7822BB-6D18-416F-8414-962F0EF4B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1472"/>
              <a:ext cx="1433" cy="1452"/>
            </a:xfrm>
            <a:prstGeom prst="can">
              <a:avLst>
                <a:gd name="adj" fmla="val 25331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6027" name="Text Box 11">
              <a:extLst>
                <a:ext uri="{FF2B5EF4-FFF2-40B4-BE49-F238E27FC236}">
                  <a16:creationId xmlns:a16="http://schemas.microsoft.com/office/drawing/2014/main" id="{FF464DB7-245E-4894-B163-3826EE77A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" y="3148"/>
              <a:ext cx="1731" cy="3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系统调用处理程序</a:t>
              </a:r>
            </a:p>
          </p:txBody>
        </p:sp>
        <p:sp>
          <p:nvSpPr>
            <p:cNvPr id="86028" name="Text Box 12">
              <a:extLst>
                <a:ext uri="{FF2B5EF4-FFF2-40B4-BE49-F238E27FC236}">
                  <a16:creationId xmlns:a16="http://schemas.microsoft.com/office/drawing/2014/main" id="{C7F5D9E1-305F-4FAF-8B81-B4CCB0841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0" y="1919"/>
              <a:ext cx="1304" cy="8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r>
                <a:rPr lang="zh-CN" altLang="en-US" sz="2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库中的</a:t>
              </a:r>
              <a:r>
                <a:rPr lang="en-US" altLang="zh-CN" sz="2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fprintf( )</a:t>
              </a:r>
            </a:p>
            <a:p>
              <a:pPr algn="just"/>
              <a:r>
                <a:rPr lang="zh-CN" altLang="en-US" sz="2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封装程序</a:t>
              </a:r>
            </a:p>
            <a:p>
              <a:pPr algn="just"/>
              <a:r>
                <a:rPr lang="en-US" altLang="zh-CN" sz="2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r>
                <a:rPr lang="zh-CN" altLang="en-US" sz="2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库中的</a:t>
              </a:r>
              <a:r>
                <a:rPr lang="en-US" altLang="zh-CN" sz="2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write( ) </a:t>
              </a:r>
              <a:r>
                <a:rPr lang="zh-CN" altLang="en-US" sz="2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封装程序</a:t>
              </a:r>
            </a:p>
            <a:p>
              <a:endPara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6029" name="Text Box 13">
              <a:extLst>
                <a:ext uri="{FF2B5EF4-FFF2-40B4-BE49-F238E27FC236}">
                  <a16:creationId xmlns:a16="http://schemas.microsoft.com/office/drawing/2014/main" id="{D8D30750-EAE0-485D-B50A-6DA6103E5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" y="2589"/>
              <a:ext cx="799" cy="33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用户态</a:t>
              </a:r>
            </a:p>
          </p:txBody>
        </p:sp>
        <p:sp>
          <p:nvSpPr>
            <p:cNvPr id="86030" name="Text Box 14">
              <a:extLst>
                <a:ext uri="{FF2B5EF4-FFF2-40B4-BE49-F238E27FC236}">
                  <a16:creationId xmlns:a16="http://schemas.microsoft.com/office/drawing/2014/main" id="{77974702-CF04-411D-99A8-366F9B60E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" y="3148"/>
              <a:ext cx="799" cy="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核心态</a:t>
              </a:r>
            </a:p>
          </p:txBody>
        </p:sp>
        <p:sp>
          <p:nvSpPr>
            <p:cNvPr id="86031" name="AutoShape 15">
              <a:extLst>
                <a:ext uri="{FF2B5EF4-FFF2-40B4-BE49-F238E27FC236}">
                  <a16:creationId xmlns:a16="http://schemas.microsoft.com/office/drawing/2014/main" id="{55C9A669-319E-486A-B282-292B98557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1026"/>
              <a:ext cx="267" cy="1005"/>
            </a:xfrm>
            <a:prstGeom prst="curvedLeftArrow">
              <a:avLst>
                <a:gd name="adj1" fmla="val 106265"/>
                <a:gd name="adj2" fmla="val 181545"/>
                <a:gd name="adj3" fmla="val 33333"/>
              </a:avLst>
            </a:prstGeom>
            <a:solidFill>
              <a:srgbClr val="CC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2" name="AutoShape 16">
              <a:extLst>
                <a:ext uri="{FF2B5EF4-FFF2-40B4-BE49-F238E27FC236}">
                  <a16:creationId xmlns:a16="http://schemas.microsoft.com/office/drawing/2014/main" id="{9C764811-AD47-4092-9770-EFA7B02F9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1919"/>
              <a:ext cx="134" cy="670"/>
            </a:xfrm>
            <a:prstGeom prst="curvedLeftArrow">
              <a:avLst>
                <a:gd name="adj1" fmla="val 100000"/>
                <a:gd name="adj2" fmla="val 200000"/>
                <a:gd name="adj3" fmla="val 33333"/>
              </a:avLst>
            </a:prstGeom>
            <a:solidFill>
              <a:srgbClr val="CC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3" name="AutoShape 17">
              <a:extLst>
                <a:ext uri="{FF2B5EF4-FFF2-40B4-BE49-F238E27FC236}">
                  <a16:creationId xmlns:a16="http://schemas.microsoft.com/office/drawing/2014/main" id="{895F1D31-D097-4481-8BB4-1681484D7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2589"/>
              <a:ext cx="134" cy="781"/>
            </a:xfrm>
            <a:prstGeom prst="curvedLeftArrow">
              <a:avLst>
                <a:gd name="adj1" fmla="val 116567"/>
                <a:gd name="adj2" fmla="val 233134"/>
                <a:gd name="adj3" fmla="val 33333"/>
              </a:avLst>
            </a:prstGeom>
            <a:solidFill>
              <a:srgbClr val="CC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5" name="Text Box 19">
              <a:extLst>
                <a:ext uri="{FF2B5EF4-FFF2-40B4-BE49-F238E27FC236}">
                  <a16:creationId xmlns:a16="http://schemas.microsoft.com/office/drawing/2014/main" id="{2F25698F-6765-49C5-9E66-0ED728056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" y="3594"/>
              <a:ext cx="1721" cy="3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2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sys_write( )</a:t>
              </a:r>
              <a:r>
                <a:rPr lang="zh-CN" altLang="en-US" sz="2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内核函数</a:t>
              </a:r>
            </a:p>
          </p:txBody>
        </p:sp>
        <p:sp>
          <p:nvSpPr>
            <p:cNvPr id="86036" name="AutoShape 20">
              <a:extLst>
                <a:ext uri="{FF2B5EF4-FFF2-40B4-BE49-F238E27FC236}">
                  <a16:creationId xmlns:a16="http://schemas.microsoft.com/office/drawing/2014/main" id="{F2934CA9-44CD-40BE-B2A8-897D4B0C1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" y="3370"/>
              <a:ext cx="287" cy="559"/>
            </a:xfrm>
            <a:prstGeom prst="curvedLeftArrow">
              <a:avLst>
                <a:gd name="adj1" fmla="val 38955"/>
                <a:gd name="adj2" fmla="val 77909"/>
                <a:gd name="adj3" fmla="val 33333"/>
              </a:avLst>
            </a:prstGeom>
            <a:solidFill>
              <a:srgbClr val="CC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7644440-50E7-43E0-ABC6-3386E9F8C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610600" cy="1219200"/>
          </a:xfrm>
        </p:spPr>
        <p:txBody>
          <a:bodyPr/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操作系统提供的用户接口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(4) </a:t>
            </a:r>
            <a:r>
              <a:rPr kumimoji="0"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UNIX/Linux</a:t>
            </a:r>
            <a:r>
              <a:rPr kumimoji="0"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系统程序、库函数、系统调用分层关系</a:t>
            </a:r>
            <a:br>
              <a:rPr kumimoji="0" lang="zh-CN" altLang="en-US" sz="2800"/>
            </a:br>
            <a:endParaRPr kumimoji="0" lang="zh-CN" altLang="en-US" sz="2800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6422AF2-27BD-4BF0-B8A0-A2CB098FD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</a:p>
        </p:txBody>
      </p:sp>
      <p:grpSp>
        <p:nvGrpSpPr>
          <p:cNvPr id="72730" name="Group 26">
            <a:extLst>
              <a:ext uri="{FF2B5EF4-FFF2-40B4-BE49-F238E27FC236}">
                <a16:creationId xmlns:a16="http://schemas.microsoft.com/office/drawing/2014/main" id="{0996EB36-0C77-44C1-9B88-03C2F3F5709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447800"/>
            <a:ext cx="7094538" cy="4876800"/>
            <a:chOff x="624" y="912"/>
            <a:chExt cx="4469" cy="3072"/>
          </a:xfrm>
        </p:grpSpPr>
        <p:sp>
          <p:nvSpPr>
            <p:cNvPr id="72712" name="Text Box 8">
              <a:extLst>
                <a:ext uri="{FF2B5EF4-FFF2-40B4-BE49-F238E27FC236}">
                  <a16:creationId xmlns:a16="http://schemas.microsoft.com/office/drawing/2014/main" id="{7A42A13B-6016-4939-B0E0-4FC2F849A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" y="1219"/>
              <a:ext cx="823" cy="30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en-US" altLang="zh-CN" sz="1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</a:t>
              </a:r>
              <a:r>
                <a:rPr kumimoji="0" lang="zh-CN" altLang="en-US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</a:t>
              </a:r>
            </a:p>
          </p:txBody>
        </p:sp>
        <p:sp>
          <p:nvSpPr>
            <p:cNvPr id="72709" name="Text Box 5">
              <a:extLst>
                <a:ext uri="{FF2B5EF4-FFF2-40B4-BE49-F238E27FC236}">
                  <a16:creationId xmlns:a16="http://schemas.microsoft.com/office/drawing/2014/main" id="{55355C88-C6AC-486B-A636-F4BBAE3D1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791"/>
              <a:ext cx="3120" cy="5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en-US" altLang="zh-CN" sz="1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                                  </a:t>
              </a:r>
              <a:r>
                <a:rPr kumimoji="0" lang="zh-CN" altLang="en-US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操作系统</a:t>
              </a:r>
            </a:p>
            <a:p>
              <a:pPr algn="just" eaLnBrk="0" hangingPunct="0"/>
              <a:r>
                <a:rPr kumimoji="0" lang="en-US" altLang="zh-CN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kumimoji="0" lang="zh-CN" altLang="en-US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进程管理、存储管理、文件管理、设备管理等</a:t>
              </a:r>
              <a:r>
                <a:rPr kumimoji="0" lang="en-US" altLang="zh-CN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72710" name="Text Box 6">
              <a:extLst>
                <a:ext uri="{FF2B5EF4-FFF2-40B4-BE49-F238E27FC236}">
                  <a16:creationId xmlns:a16="http://schemas.microsoft.com/office/drawing/2014/main" id="{7D833975-2854-4316-AB3A-51B30E3EB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124"/>
              <a:ext cx="2592" cy="61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en-US" altLang="zh-CN" sz="1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                       </a:t>
              </a:r>
              <a:r>
                <a:rPr kumimoji="0" lang="zh-CN" altLang="en-US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标准库函数</a:t>
              </a:r>
            </a:p>
            <a:p>
              <a:pPr algn="just" eaLnBrk="0" hangingPunct="0"/>
              <a:r>
                <a:rPr kumimoji="0" lang="en-US" altLang="zh-CN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kumimoji="0" lang="zh-CN" altLang="en-US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打开、关闭、读、写、创建、撤销等</a:t>
              </a:r>
              <a:r>
                <a:rPr kumimoji="0" lang="en-US" altLang="zh-CN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72711" name="Text Box 7">
              <a:extLst>
                <a:ext uri="{FF2B5EF4-FFF2-40B4-BE49-F238E27FC236}">
                  <a16:creationId xmlns:a16="http://schemas.microsoft.com/office/drawing/2014/main" id="{1BB05D14-53A5-478A-8584-3CF14B509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553"/>
              <a:ext cx="2016" cy="51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en-US" altLang="zh-CN" sz="1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kumimoji="0" lang="zh-CN" altLang="en-US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标准系统程序</a:t>
              </a:r>
              <a:r>
                <a:rPr kumimoji="0" lang="en-US" altLang="zh-CN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kumimoji="0" lang="zh-CN" altLang="en-US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实用程序</a:t>
              </a:r>
              <a:r>
                <a:rPr kumimoji="0" lang="en-US" altLang="zh-CN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  <a:p>
              <a:pPr algn="just" eaLnBrk="0" hangingPunct="0"/>
              <a:r>
                <a:rPr kumimoji="0" lang="en-US" altLang="zh-CN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kumimoji="0" lang="zh-CN" altLang="en-US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汇编、编译、编辑、</a:t>
              </a:r>
              <a:r>
                <a:rPr kumimoji="0" lang="en-US" altLang="zh-CN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Shell</a:t>
              </a:r>
              <a:r>
                <a:rPr kumimoji="0" lang="zh-CN" altLang="en-US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等</a:t>
              </a:r>
              <a:r>
                <a:rPr kumimoji="0" lang="en-US" altLang="zh-CN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72714" name="Text Box 10">
              <a:extLst>
                <a:ext uri="{FF2B5EF4-FFF2-40B4-BE49-F238E27FC236}">
                  <a16:creationId xmlns:a16="http://schemas.microsoft.com/office/drawing/2014/main" id="{ED46F576-CEF4-4618-96C5-867740E2F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3" y="912"/>
              <a:ext cx="706" cy="30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用户接口</a:t>
              </a:r>
            </a:p>
          </p:txBody>
        </p:sp>
        <p:sp>
          <p:nvSpPr>
            <p:cNvPr id="72715" name="Text Box 11">
              <a:extLst>
                <a:ext uri="{FF2B5EF4-FFF2-40B4-BE49-F238E27FC236}">
                  <a16:creationId xmlns:a16="http://schemas.microsoft.com/office/drawing/2014/main" id="{A595107E-1A2A-4C6C-929B-8F1BD57D5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7" y="1320"/>
              <a:ext cx="641" cy="34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库函数</a:t>
              </a:r>
            </a:p>
            <a:p>
              <a:pPr algn="just" eaLnBrk="0" hangingPunct="0"/>
              <a:r>
                <a:rPr kumimoji="0" lang="zh-CN" altLang="en-US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接口</a:t>
              </a:r>
            </a:p>
          </p:txBody>
        </p:sp>
        <p:sp>
          <p:nvSpPr>
            <p:cNvPr id="72716" name="Text Box 12">
              <a:extLst>
                <a:ext uri="{FF2B5EF4-FFF2-40B4-BE49-F238E27FC236}">
                  <a16:creationId xmlns:a16="http://schemas.microsoft.com/office/drawing/2014/main" id="{DFEA2A18-30A4-42A3-A270-D0E7E0D34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934"/>
              <a:ext cx="761" cy="37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zh-CN" altLang="en-US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系统调用</a:t>
              </a:r>
            </a:p>
            <a:p>
              <a:pPr algn="just" eaLnBrk="0" hangingPunct="0"/>
              <a:r>
                <a:rPr kumimoji="0" lang="zh-CN" altLang="en-US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接口</a:t>
              </a:r>
            </a:p>
          </p:txBody>
        </p:sp>
        <p:sp>
          <p:nvSpPr>
            <p:cNvPr id="72717" name="Line 13">
              <a:extLst>
                <a:ext uri="{FF2B5EF4-FFF2-40B4-BE49-F238E27FC236}">
                  <a16:creationId xmlns:a16="http://schemas.microsoft.com/office/drawing/2014/main" id="{34E22ECD-642C-4ED5-9505-B6117C10B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" y="1207"/>
              <a:ext cx="181" cy="3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8" name="Line 14">
              <a:extLst>
                <a:ext uri="{FF2B5EF4-FFF2-40B4-BE49-F238E27FC236}">
                  <a16:creationId xmlns:a16="http://schemas.microsoft.com/office/drawing/2014/main" id="{50F923A4-8FF1-4BE9-8EFE-9A7E1244BB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1627"/>
              <a:ext cx="221" cy="4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9" name="Line 15">
              <a:extLst>
                <a:ext uri="{FF2B5EF4-FFF2-40B4-BE49-F238E27FC236}">
                  <a16:creationId xmlns:a16="http://schemas.microsoft.com/office/drawing/2014/main" id="{4F58CDB3-8DC7-408F-BE5C-7B6B16ED8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2251"/>
              <a:ext cx="272" cy="5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1" name="Text Box 17">
              <a:extLst>
                <a:ext uri="{FF2B5EF4-FFF2-40B4-BE49-F238E27FC236}">
                  <a16:creationId xmlns:a16="http://schemas.microsoft.com/office/drawing/2014/main" id="{C5DCDCA9-BDD9-4683-9085-2DBE4AAA7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" y="3435"/>
              <a:ext cx="3369" cy="5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eaLnBrk="0" hangingPunct="0"/>
              <a:r>
                <a:rPr kumimoji="0" lang="en-US" altLang="zh-CN" sz="1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                             </a:t>
              </a:r>
              <a:r>
                <a:rPr kumimoji="0" lang="zh-CN" altLang="en-US" sz="2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硬件</a:t>
              </a:r>
            </a:p>
            <a:p>
              <a:pPr algn="just" eaLnBrk="0" hangingPunct="0"/>
              <a:r>
                <a:rPr kumimoji="0" lang="zh-CN" altLang="en-US" sz="2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kumimoji="0" lang="en-US" altLang="zh-CN" sz="2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kumimoji="0" lang="zh-CN" altLang="en-US" sz="2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处理器、存储器、磁盘、打印机、终端等</a:t>
              </a:r>
              <a:r>
                <a:rPr kumimoji="0" lang="en-US" altLang="zh-CN" sz="20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72722" name="Text Box 18">
              <a:extLst>
                <a:ext uri="{FF2B5EF4-FFF2-40B4-BE49-F238E27FC236}">
                  <a16:creationId xmlns:a16="http://schemas.microsoft.com/office/drawing/2014/main" id="{8A50CD64-59E7-48E4-A047-DBAE1A5E8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878"/>
              <a:ext cx="353" cy="61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</a:t>
              </a:r>
            </a:p>
            <a:p>
              <a:pPr eaLnBrk="0" hangingPunct="0"/>
              <a:r>
                <a:rPr kumimoji="0" lang="zh-CN" altLang="en-US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户</a:t>
              </a:r>
            </a:p>
            <a:p>
              <a:pPr eaLnBrk="0" hangingPunct="0"/>
              <a:r>
                <a:rPr kumimoji="0" lang="zh-CN" altLang="en-US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态</a:t>
              </a:r>
            </a:p>
          </p:txBody>
        </p:sp>
        <p:sp>
          <p:nvSpPr>
            <p:cNvPr id="72723" name="Text Box 19">
              <a:extLst>
                <a:ext uri="{FF2B5EF4-FFF2-40B4-BE49-F238E27FC236}">
                  <a16:creationId xmlns:a16="http://schemas.microsoft.com/office/drawing/2014/main" id="{DF956EC8-0ABD-456B-A466-74216AA87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804"/>
              <a:ext cx="288" cy="5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r>
                <a:rPr kumimoji="0" lang="zh-CN" altLang="en-US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核</a:t>
              </a:r>
            </a:p>
            <a:p>
              <a:pPr eaLnBrk="0" hangingPunct="0"/>
              <a:r>
                <a:rPr kumimoji="0" lang="zh-CN" altLang="en-US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心</a:t>
              </a:r>
            </a:p>
            <a:p>
              <a:pPr eaLnBrk="0" hangingPunct="0"/>
              <a:r>
                <a:rPr kumimoji="0" lang="zh-CN" altLang="en-US" sz="18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态</a:t>
              </a:r>
            </a:p>
          </p:txBody>
        </p:sp>
        <p:sp>
          <p:nvSpPr>
            <p:cNvPr id="72724" name="Line 20">
              <a:extLst>
                <a:ext uri="{FF2B5EF4-FFF2-40B4-BE49-F238E27FC236}">
                  <a16:creationId xmlns:a16="http://schemas.microsoft.com/office/drawing/2014/main" id="{C1DFBD24-B91B-463C-8728-2FAF785E1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627"/>
              <a:ext cx="47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5" name="Line 21">
              <a:extLst>
                <a:ext uri="{FF2B5EF4-FFF2-40B4-BE49-F238E27FC236}">
                  <a16:creationId xmlns:a16="http://schemas.microsoft.com/office/drawing/2014/main" id="{0354A4F0-663A-4BBF-A922-78DD4DC4C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751"/>
              <a:ext cx="47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6" name="Line 22">
              <a:extLst>
                <a:ext uri="{FF2B5EF4-FFF2-40B4-BE49-F238E27FC236}">
                  <a16:creationId xmlns:a16="http://schemas.microsoft.com/office/drawing/2014/main" id="{0DC641A9-AAB4-474A-AD27-84D16DBA8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381"/>
              <a:ext cx="47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050">
            <a:extLst>
              <a:ext uri="{FF2B5EF4-FFF2-40B4-BE49-F238E27FC236}">
                <a16:creationId xmlns:a16="http://schemas.microsoft.com/office/drawing/2014/main" id="{A84CC286-D27B-46C7-9DE4-31EB61BF4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1143000"/>
          </a:xfrm>
        </p:spPr>
        <p:txBody>
          <a:bodyPr/>
          <a:lstStyle/>
          <a:p>
            <a:r>
              <a:rPr lang="zh-CN" altLang="en-US">
                <a:ea typeface="华文新魏" panose="02010800040101010101" pitchFamily="2" charset="-122"/>
              </a:rPr>
              <a:t>操作系统提供的操作接口</a:t>
            </a:r>
          </a:p>
        </p:txBody>
      </p:sp>
      <p:sp>
        <p:nvSpPr>
          <p:cNvPr id="82947" name="Rectangle 2051">
            <a:extLst>
              <a:ext uri="{FF2B5EF4-FFF2-40B4-BE49-F238E27FC236}">
                <a16:creationId xmlns:a16="http://schemas.microsoft.com/office/drawing/2014/main" id="{D035643B-2688-4993-8946-5DF89FCA4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467600" cy="4648200"/>
          </a:xfrm>
        </p:spPr>
        <p:txBody>
          <a:bodyPr/>
          <a:lstStyle/>
          <a:p>
            <a:pPr algn="just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操作接口又称作业级接口，操作系统为用户提供的操作控制计算机工作和提供服务手段的集合，通常有操作控制命令、图形操作界面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命令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、以及批处理系统提供的作业控制语言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命令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等等。</a:t>
            </a:r>
          </a:p>
        </p:txBody>
      </p:sp>
    </p:spTree>
  </p:cSld>
  <p:clrMapOvr>
    <a:masterClrMapping/>
  </p:clrMapOvr>
  <p:transition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DC55CBD-4616-488A-9DD9-BE6BB1B21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85775"/>
            <a:ext cx="7772400" cy="1143000"/>
          </a:xfrm>
        </p:spPr>
        <p:txBody>
          <a:bodyPr/>
          <a:lstStyle/>
          <a:p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系统调用的分类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6076222-2457-4AC0-BE16-43B52549D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3713" y="1196975"/>
            <a:ext cx="6705600" cy="4267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600" b="1">
                <a:ea typeface="华文新魏" panose="02010800040101010101" pitchFamily="2" charset="-122"/>
              </a:rPr>
              <a:t> 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进程和作业管理：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文件操作： 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(3)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设备管理： 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(4)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主存管理： 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(5)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信息维护：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(6)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通信：</a:t>
            </a:r>
          </a:p>
          <a:p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2800"/>
          </a:p>
        </p:txBody>
      </p:sp>
    </p:spTree>
  </p:cSld>
  <p:clrMapOvr>
    <a:masterClrMapping/>
  </p:clrMapOvr>
  <p:transition>
    <p:zoom dir="in"/>
  </p:transition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FF33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CC"/>
    </a:dk1>
    <a:lt1>
      <a:srgbClr val="FFFFFF"/>
    </a:lt1>
    <a:dk2>
      <a:srgbClr val="FF3300"/>
    </a:dk2>
    <a:lt2>
      <a:srgbClr val="FF0066"/>
    </a:lt2>
    <a:accent1>
      <a:srgbClr val="00CC99"/>
    </a:accent1>
    <a:accent2>
      <a:srgbClr val="3333CC"/>
    </a:accent2>
    <a:accent3>
      <a:srgbClr val="FFFFFF"/>
    </a:accent3>
    <a:accent4>
      <a:srgbClr val="0000AE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960</Words>
  <Application>Microsoft Office PowerPoint</Application>
  <PresentationFormat>全屏显示(4:3)</PresentationFormat>
  <Paragraphs>172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Times New Roman</vt:lpstr>
      <vt:lpstr>宋体</vt:lpstr>
      <vt:lpstr>华文新魏</vt:lpstr>
      <vt:lpstr>Arial</vt:lpstr>
      <vt:lpstr>Wingdings</vt:lpstr>
      <vt:lpstr>黑体</vt:lpstr>
      <vt:lpstr>默认设计模板</vt:lpstr>
      <vt:lpstr>1.3操作系统提供的服务和 用户接口 </vt:lpstr>
      <vt:lpstr>1.3.1操作系统提供的基本服务 </vt:lpstr>
      <vt:lpstr>1.3.2程序接口与系统调用</vt:lpstr>
      <vt:lpstr>操作系统提供的程序接口(1)</vt:lpstr>
      <vt:lpstr>操作系统提供的程序接口(2)</vt:lpstr>
      <vt:lpstr>操作系统提供的程序接口(3) 应用程序、库函数、系统调用的调用关系链</vt:lpstr>
      <vt:lpstr>操作系统提供的用户接口(4) UNIX/Linux系统程序、库函数、系统调用分层关系 </vt:lpstr>
      <vt:lpstr>操作系统提供的操作接口</vt:lpstr>
      <vt:lpstr>系统调用的分类 </vt:lpstr>
      <vt:lpstr>系统调用的实现要点  </vt:lpstr>
      <vt:lpstr>系统调用的处理过程 </vt:lpstr>
      <vt:lpstr>系统调用的参数传递 </vt:lpstr>
      <vt:lpstr>系统调用与函数调用的区别 </vt:lpstr>
      <vt:lpstr>1.3.3作业接口与操作命令 </vt:lpstr>
      <vt:lpstr>联机用户接口—操作控制命令</vt:lpstr>
      <vt:lpstr>脱机用户接口—作业控制语言 </vt:lpstr>
      <vt:lpstr>IBM 370 使用JCL 处理批作业的例子 </vt:lpstr>
      <vt:lpstr>支撑程序(1)</vt:lpstr>
      <vt:lpstr> 支撑程序(2) </vt:lpstr>
    </vt:vector>
  </TitlesOfParts>
  <Company>LilyTech.com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操作系统教程(第三版)</dc:title>
  <dc:creator>yuyuhaso</dc:creator>
  <cp:lastModifiedBy>幽弥狂</cp:lastModifiedBy>
  <cp:revision>189</cp:revision>
  <dcterms:created xsi:type="dcterms:W3CDTF">2002-10-28T07:32:45Z</dcterms:created>
  <dcterms:modified xsi:type="dcterms:W3CDTF">2019-09-13T04:40:26Z</dcterms:modified>
</cp:coreProperties>
</file>