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336" r:id="rId3"/>
    <p:sldId id="261" r:id="rId4"/>
    <p:sldId id="262" r:id="rId5"/>
    <p:sldId id="347" r:id="rId6"/>
    <p:sldId id="348" r:id="rId7"/>
    <p:sldId id="263" r:id="rId8"/>
    <p:sldId id="349" r:id="rId9"/>
    <p:sldId id="265" r:id="rId10"/>
    <p:sldId id="271" r:id="rId11"/>
    <p:sldId id="346" r:id="rId12"/>
    <p:sldId id="292" r:id="rId13"/>
    <p:sldId id="293" r:id="rId14"/>
    <p:sldId id="295" r:id="rId15"/>
    <p:sldId id="320" r:id="rId16"/>
    <p:sldId id="31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57"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0000"/>
    <a:srgbClr val="003300"/>
    <a:srgbClr val="000000"/>
    <a:srgbClr val="0000FF"/>
    <a:srgbClr val="CC00FF"/>
    <a:srgbClr val="6633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95" autoAdjust="0"/>
    <p:restoredTop sz="90929"/>
  </p:normalViewPr>
  <p:slideViewPr>
    <p:cSldViewPr>
      <p:cViewPr varScale="1">
        <p:scale>
          <a:sx n="86" d="100"/>
          <a:sy n="86" d="100"/>
        </p:scale>
        <p:origin x="97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A8CA7-8813-4F91-B515-419540D5EF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2E5EFA-351C-4924-A44E-C038AEC84A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81B716-BFAE-448E-87FC-A3AC38430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28E75-2879-4218-8664-024B6699EF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70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B65E2A-E21D-41BA-8BFB-42218B6FC7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C39A5A-4BB6-4448-8D83-603F02E522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049FEE-5445-4B5D-B1E1-2AD40B57D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C07EE-C826-4BF5-81F4-FBBF30DC94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07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E35879-5C79-4CCA-8780-4CA97F8AD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71E73B-3566-4436-BB98-A619F85B4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9841D6-B97A-4B0D-937F-F5D9A4173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719A0-FC36-4A84-8253-4072E851F8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129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F3F0BF-8CD7-42E9-A454-71B85D22D3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1FFF0E-AB1C-4202-9650-3B3FC24B9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6A9563-BC93-49B0-8E4D-0244A8DE9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7382F-7936-465E-941E-9BC4F94AA3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65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BD6C7-AB6D-42BF-9DEA-C2309C9AF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631D75-83D5-4F0C-9653-682C34E48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389423-D7DB-4B50-AAEF-1BA11C286B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C3181-351F-42D6-8D11-32903114C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04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E8512-BA33-46B9-B32B-C217839B74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3ACF7-49F8-4845-ADDF-F65B6A883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714CAC-8180-4015-8EDA-DE8C61882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8FC6EF-86E6-4152-8168-6338420EA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74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6EC704-48B5-41D5-9847-8F354D439F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3040B1-4271-4B77-AC1A-3DA59C2C92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5E181B-AD5E-413D-B414-BCE23B7E6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9D9F0-AB63-4813-A063-FD92F158E3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65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7337629-A411-47AC-A939-5FFF67AB0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1D79EC1-EFCE-4E30-A420-79E436245B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CE3643-BDCB-4DC8-82B0-7A82A6FE3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10778-75B9-4C0E-BDD3-7CA64F374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2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E0CFFD-39DC-4E4F-8FF1-BB333A226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F86987-6C07-4AC8-8CA5-0FFA9C8C7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7ED426-F078-472B-A86E-5A66EF6C25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7E53C-8589-4677-B883-84EE103175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2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18663-24C5-4D91-8EEA-981D91C0C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659E6-80AC-4B15-8F3E-5BF8E0265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A09F9-AD14-49DA-8D1C-667B886566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9D3D8-2D79-4F2C-959C-B03DF357F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93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2DA5B-AB75-49AE-8172-6DEA90605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B343C-60AE-49E3-BCB5-AEE30FFD68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8A244-FEC0-4A1E-9216-9707AFCB46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BF4435-A7EB-4DA7-825E-C959454E5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39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55EFC5-8506-4ED0-BE61-D6BFE4C30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5FABE69-C7FB-4D1A-A1BC-1D856E444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2B41A1-DAAC-42BB-85D0-C470EFFEAE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3E58090-6958-48F7-BC06-94D426B29C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873D05-396C-4F8A-9FCF-FB2838E134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DD95E95-42FF-4962-9C21-AD09F85EEB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EE0331-49B9-4782-A2F3-1178F133E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458200" cy="228600"/>
          </a:xfrm>
        </p:spPr>
        <p:txBody>
          <a:bodyPr/>
          <a:lstStyle/>
          <a:p>
            <a:pPr eaLnBrk="1" hangingPunct="1"/>
            <a:r>
              <a:rPr lang="en-US" altLang="zh-CN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 </a:t>
            </a:r>
            <a:r>
              <a:rPr lang="zh-CN" altLang="en-US" sz="48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操作系统结构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和运行模型</a:t>
            </a:r>
            <a:r>
              <a:rPr lang="zh-CN" altLang="en-US"/>
              <a:t> </a:t>
            </a:r>
            <a:b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4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89EF68-A7BF-4BAD-B31D-C60D791C6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41438"/>
            <a:ext cx="79248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1.4.1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操作系统的构件和结构 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1.4.2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操作系统的运行模型</a:t>
            </a:r>
          </a:p>
          <a:p>
            <a:pPr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1.4.3 Windows 2003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客户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服务器结构</a:t>
            </a:r>
          </a:p>
          <a:p>
            <a:pPr algn="just" eaLnBrk="1" hangingPunct="1">
              <a:buFontTx/>
              <a:buNone/>
            </a:pPr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7055AB7-C0CB-4E22-822C-2FB61494D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机制与策略分离</a:t>
            </a:r>
            <a:r>
              <a:rPr lang="zh-CN" altLang="en-US"/>
              <a:t> </a:t>
            </a:r>
            <a:r>
              <a:rPr lang="zh-CN" altLang="en-US" sz="4000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891E3EA-87A7-4615-8FCB-21981D1E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228725"/>
            <a:ext cx="7239000" cy="464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 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在策略与机制分离的操作系统中，解决应用问题均可分成两部分：</a:t>
            </a:r>
            <a:r>
              <a:rPr lang="zh-CN" altLang="en-US" sz="4000">
                <a:ea typeface="华文新魏" panose="02010800040101010101" pitchFamily="2" charset="-122"/>
              </a:rPr>
              <a:t>“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提供及实现确定的功能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机制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，常常将机制作为系统的可信软件来实现</a:t>
            </a:r>
            <a:r>
              <a:rPr lang="zh-CN" altLang="en-US" sz="4000">
                <a:ea typeface="华文新魏" panose="02010800040101010101" pitchFamily="2" charset="-122"/>
              </a:rPr>
              <a:t>”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4000">
                <a:ea typeface="华文新魏" panose="02010800040101010101" pitchFamily="2" charset="-122"/>
              </a:rPr>
              <a:t>“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如何使用这些功能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策略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，可在不可信的环境中定义策略</a:t>
            </a:r>
            <a:r>
              <a:rPr lang="zh-CN" altLang="en-US" sz="4000">
                <a:ea typeface="华文新魏" panose="02010800040101010101" pitchFamily="2" charset="-122"/>
              </a:rPr>
              <a:t>”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ADACEBB9-4AE6-44BB-A91B-888F1156E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ea typeface="华文新魏" panose="02010800040101010101" pitchFamily="2" charset="-122"/>
              </a:rPr>
              <a:t>1.4.2 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操作系统的运行模型</a:t>
            </a:r>
            <a:endParaRPr lang="zh-CN" altLang="en-US" sz="4000" i="1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F442A837-6AA0-4F8F-A71D-E69446CE6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66800"/>
            <a:ext cx="8280400" cy="54102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操作系统本身是一组程序，也在处理器上运行，那么，操作系统程序是否组织成进程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它是如何控制的、怎样执行的呢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它在什么模式下运行呢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? </a:t>
            </a:r>
          </a:p>
          <a:p>
            <a:pPr algn="just" eaLnBrk="1" hangingPunct="1"/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从操作系统的运行方式来看，可分成：</a:t>
            </a:r>
          </a:p>
          <a:p>
            <a:pPr algn="just"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非进程内核模型、</a:t>
            </a:r>
          </a:p>
          <a:p>
            <a:pPr algn="just" eaLnBrk="1" hangingPunct="1">
              <a:buFontTx/>
              <a:buNone/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2)OS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在用户进程内执行的模型  </a:t>
            </a:r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		3)OS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功能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作为进程执行的模型。</a:t>
            </a:r>
          </a:p>
          <a:p>
            <a:pPr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6F3BDFE-BCF5-48BF-A4E1-4AF12D251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操作系统的运行模型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）非进程内核模型</a:t>
            </a:r>
            <a:b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3315" name="Group 26">
            <a:extLst>
              <a:ext uri="{FF2B5EF4-FFF2-40B4-BE49-F238E27FC236}">
                <a16:creationId xmlns:a16="http://schemas.microsoft.com/office/drawing/2014/main" id="{450B77A6-C5F8-47E7-8783-D740ED273BB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400300"/>
            <a:ext cx="7056437" cy="2552700"/>
            <a:chOff x="703" y="1512"/>
            <a:chExt cx="4445" cy="1608"/>
          </a:xfrm>
        </p:grpSpPr>
        <p:sp>
          <p:nvSpPr>
            <p:cNvPr id="13316" name="Text Box 23">
              <a:extLst>
                <a:ext uri="{FF2B5EF4-FFF2-40B4-BE49-F238E27FC236}">
                  <a16:creationId xmlns:a16="http://schemas.microsoft.com/office/drawing/2014/main" id="{008A1209-E42F-4F96-9AF1-31F13B3CB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" y="1527"/>
              <a:ext cx="578" cy="951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3317" name="Text Box 22">
              <a:extLst>
                <a:ext uri="{FF2B5EF4-FFF2-40B4-BE49-F238E27FC236}">
                  <a16:creationId xmlns:a16="http://schemas.microsoft.com/office/drawing/2014/main" id="{5F55AECE-4CCE-4777-AA43-A3476A373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1527"/>
              <a:ext cx="577" cy="951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3318" name="Text Box 15">
              <a:extLst>
                <a:ext uri="{FF2B5EF4-FFF2-40B4-BE49-F238E27FC236}">
                  <a16:creationId xmlns:a16="http://schemas.microsoft.com/office/drawing/2014/main" id="{72E25650-45FB-417F-B0E2-B464E1953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63"/>
              <a:ext cx="3556" cy="64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</a:p>
          </p:txBody>
        </p:sp>
        <p:sp>
          <p:nvSpPr>
            <p:cNvPr id="13319" name="Text Box 16">
              <a:extLst>
                <a:ext uri="{FF2B5EF4-FFF2-40B4-BE49-F238E27FC236}">
                  <a16:creationId xmlns:a16="http://schemas.microsoft.com/office/drawing/2014/main" id="{C78A7D6E-A439-4AD8-BB0E-0F675EC67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512"/>
              <a:ext cx="578" cy="951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3320" name="Line 18">
              <a:extLst>
                <a:ext uri="{FF2B5EF4-FFF2-40B4-BE49-F238E27FC236}">
                  <a16:creationId xmlns:a16="http://schemas.microsoft.com/office/drawing/2014/main" id="{FD437370-1287-4A57-8466-C2754E292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3" y="2448"/>
              <a:ext cx="4445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Text Box 19">
              <a:extLst>
                <a:ext uri="{FF2B5EF4-FFF2-40B4-BE49-F238E27FC236}">
                  <a16:creationId xmlns:a16="http://schemas.microsoft.com/office/drawing/2014/main" id="{43F0E2FA-70C7-49FD-9B7A-70EED71CF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" y="1742"/>
              <a:ext cx="395" cy="55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chemeClr val="accent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322" name="Text Box 20">
              <a:extLst>
                <a:ext uri="{FF2B5EF4-FFF2-40B4-BE49-F238E27FC236}">
                  <a16:creationId xmlns:a16="http://schemas.microsoft.com/office/drawing/2014/main" id="{F32C1E4E-B7B7-4355-9520-28D654E76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2562"/>
              <a:ext cx="711" cy="5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3323" name="Text Box 21">
              <a:extLst>
                <a:ext uri="{FF2B5EF4-FFF2-40B4-BE49-F238E27FC236}">
                  <a16:creationId xmlns:a16="http://schemas.microsoft.com/office/drawing/2014/main" id="{05175959-C933-4530-A09E-45F0D5C15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1742"/>
              <a:ext cx="711" cy="558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</p:grp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8A68BA9-645E-484C-8372-CF309EE63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0"/>
            <a:ext cx="7772400" cy="1295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操作系统运行模型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功能在用户进程内执行的模型</a:t>
            </a:r>
            <a:b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endParaRPr lang="zh-CN" altLang="en-US" sz="3600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D19EFE3-C1AD-4B15-8CA9-8C6E1E67E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14340" name="Rectangle 10">
            <a:extLst>
              <a:ext uri="{FF2B5EF4-FFF2-40B4-BE49-F238E27FC236}">
                <a16:creationId xmlns:a16="http://schemas.microsoft.com/office/drawing/2014/main" id="{5C59345C-C16A-4DC5-9FDE-CF261D14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/>
          </a:p>
        </p:txBody>
      </p:sp>
      <p:grpSp>
        <p:nvGrpSpPr>
          <p:cNvPr id="14341" name="Group 25">
            <a:extLst>
              <a:ext uri="{FF2B5EF4-FFF2-40B4-BE49-F238E27FC236}">
                <a16:creationId xmlns:a16="http://schemas.microsoft.com/office/drawing/2014/main" id="{2524CEAB-D75B-4A77-BF43-13F0562A4EF9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205038"/>
            <a:ext cx="7345363" cy="2925762"/>
            <a:chOff x="748" y="1389"/>
            <a:chExt cx="4627" cy="1843"/>
          </a:xfrm>
        </p:grpSpPr>
        <p:sp>
          <p:nvSpPr>
            <p:cNvPr id="14342" name="Text Box 12">
              <a:extLst>
                <a:ext uri="{FF2B5EF4-FFF2-40B4-BE49-F238E27FC236}">
                  <a16:creationId xmlns:a16="http://schemas.microsoft.com/office/drawing/2014/main" id="{2FDDC556-0658-4DE0-94D2-F6CF18E6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2084"/>
              <a:ext cx="771" cy="4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4343" name="Text Box 13">
              <a:extLst>
                <a:ext uri="{FF2B5EF4-FFF2-40B4-BE49-F238E27FC236}">
                  <a16:creationId xmlns:a16="http://schemas.microsoft.com/office/drawing/2014/main" id="{B1687BEE-C0C6-46CB-AD4C-64621BB19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680"/>
              <a:ext cx="771" cy="40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14344" name="Text Box 15">
              <a:extLst>
                <a:ext uri="{FF2B5EF4-FFF2-40B4-BE49-F238E27FC236}">
                  <a16:creationId xmlns:a16="http://schemas.microsoft.com/office/drawing/2014/main" id="{8B60CBDC-F941-4688-A57A-EC2071B5E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105"/>
              <a:ext cx="3856" cy="1127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345" name="Text Box 16">
              <a:extLst>
                <a:ext uri="{FF2B5EF4-FFF2-40B4-BE49-F238E27FC236}">
                  <a16:creationId xmlns:a16="http://schemas.microsoft.com/office/drawing/2014/main" id="{A29E2395-666D-46D3-9C28-88BBEAD7C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05"/>
              <a:ext cx="503" cy="45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</a:p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</a:p>
          </p:txBody>
        </p:sp>
        <p:sp>
          <p:nvSpPr>
            <p:cNvPr id="14346" name="Text Box 17">
              <a:extLst>
                <a:ext uri="{FF2B5EF4-FFF2-40B4-BE49-F238E27FC236}">
                  <a16:creationId xmlns:a16="http://schemas.microsoft.com/office/drawing/2014/main" id="{F35F910A-3288-4957-955B-8B6AD1460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2105"/>
              <a:ext cx="503" cy="45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</a:p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</a:p>
          </p:txBody>
        </p:sp>
        <p:sp>
          <p:nvSpPr>
            <p:cNvPr id="14347" name="Text Box 18">
              <a:extLst>
                <a:ext uri="{FF2B5EF4-FFF2-40B4-BE49-F238E27FC236}">
                  <a16:creationId xmlns:a16="http://schemas.microsoft.com/office/drawing/2014/main" id="{AC8289F6-0207-48DD-B0BD-DB7F379A1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05"/>
              <a:ext cx="503" cy="45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</a:p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</a:p>
          </p:txBody>
        </p:sp>
        <p:sp>
          <p:nvSpPr>
            <p:cNvPr id="14348" name="Text Box 19">
              <a:extLst>
                <a:ext uri="{FF2B5EF4-FFF2-40B4-BE49-F238E27FC236}">
                  <a16:creationId xmlns:a16="http://schemas.microsoft.com/office/drawing/2014/main" id="{6A5F93EE-1A85-4B8F-A404-649E3BBDD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89"/>
              <a:ext cx="503" cy="695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4349" name="Text Box 20">
              <a:extLst>
                <a:ext uri="{FF2B5EF4-FFF2-40B4-BE49-F238E27FC236}">
                  <a16:creationId xmlns:a16="http://schemas.microsoft.com/office/drawing/2014/main" id="{569C7FBC-2F1B-49A3-93DA-19CCA3819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1410"/>
              <a:ext cx="503" cy="695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4350" name="Text Box 21">
              <a:extLst>
                <a:ext uri="{FF2B5EF4-FFF2-40B4-BE49-F238E27FC236}">
                  <a16:creationId xmlns:a16="http://schemas.microsoft.com/office/drawing/2014/main" id="{4B2CEADC-49E2-4E2E-8F09-29369B7C1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480"/>
              <a:ext cx="1045" cy="58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endParaRPr lang="en-US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进程切换</a:t>
              </a:r>
            </a:p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</a:p>
          </p:txBody>
        </p:sp>
        <p:sp>
          <p:nvSpPr>
            <p:cNvPr id="14351" name="Text Box 22">
              <a:extLst>
                <a:ext uri="{FF2B5EF4-FFF2-40B4-BE49-F238E27FC236}">
                  <a16:creationId xmlns:a16="http://schemas.microsoft.com/office/drawing/2014/main" id="{7E9FA7AD-EA25-4024-9DD9-F48E9FDFB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410"/>
              <a:ext cx="503" cy="695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应用进程</a:t>
              </a:r>
            </a:p>
          </p:txBody>
        </p:sp>
        <p:sp>
          <p:nvSpPr>
            <p:cNvPr id="14352" name="Line 23">
              <a:extLst>
                <a:ext uri="{FF2B5EF4-FFF2-40B4-BE49-F238E27FC236}">
                  <a16:creationId xmlns:a16="http://schemas.microsoft.com/office/drawing/2014/main" id="{0F063210-CDA5-4B36-A9C0-0381E8E50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084"/>
              <a:ext cx="46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D1DD97E-A471-4706-B2D4-67E93D11C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-222250"/>
            <a:ext cx="7772400" cy="1974850"/>
          </a:xfrm>
        </p:spPr>
        <p:txBody>
          <a:bodyPr/>
          <a:lstStyle/>
          <a:p>
            <a:pPr eaLnBrk="1" hangingPunct="1"/>
            <a:br>
              <a:rPr lang="en-US" altLang="zh-CN" b="1">
                <a:cs typeface="Times New Roman" panose="02020603050405020304" pitchFamily="18" charset="0"/>
              </a:rPr>
            </a:br>
            <a:br>
              <a:rPr lang="en-US" altLang="zh-CN" b="1">
                <a:cs typeface="Times New Roman" panose="02020603050405020304" pitchFamily="18" charset="0"/>
              </a:rPr>
            </a:b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操作系统的运行模型</a:t>
            </a:r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(3)</a:t>
            </a:r>
            <a:b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功能作为独立进程执行的模型</a:t>
            </a:r>
            <a:br>
              <a:rPr lang="zh-CN" altLang="en-US" sz="3600" b="1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zh-CN" altLang="en-US" sz="3600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FFC1F47-5919-4A1B-BEAE-B564550E9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pSp>
        <p:nvGrpSpPr>
          <p:cNvPr id="15364" name="Group 43">
            <a:extLst>
              <a:ext uri="{FF2B5EF4-FFF2-40B4-BE49-F238E27FC236}">
                <a16:creationId xmlns:a16="http://schemas.microsoft.com/office/drawing/2014/main" id="{37449C69-C728-4410-86F1-D905A76E05F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225675"/>
            <a:ext cx="6816725" cy="3243263"/>
            <a:chOff x="748" y="1402"/>
            <a:chExt cx="4294" cy="2043"/>
          </a:xfrm>
        </p:grpSpPr>
        <p:sp>
          <p:nvSpPr>
            <p:cNvPr id="15365" name="Text Box 30">
              <a:extLst>
                <a:ext uri="{FF2B5EF4-FFF2-40B4-BE49-F238E27FC236}">
                  <a16:creationId xmlns:a16="http://schemas.microsoft.com/office/drawing/2014/main" id="{F608782D-24FE-4389-8A37-04C29A659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598"/>
              <a:ext cx="3813" cy="66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微内核（进程切换函数）</a:t>
              </a:r>
            </a:p>
          </p:txBody>
        </p:sp>
        <p:sp>
          <p:nvSpPr>
            <p:cNvPr id="15366" name="Text Box 31">
              <a:extLst>
                <a:ext uri="{FF2B5EF4-FFF2-40B4-BE49-F238E27FC236}">
                  <a16:creationId xmlns:a16="http://schemas.microsoft.com/office/drawing/2014/main" id="{A86D62DC-5EEA-4087-A4AD-52599653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1402"/>
              <a:ext cx="423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15367" name="Text Box 32">
              <a:extLst>
                <a:ext uri="{FF2B5EF4-FFF2-40B4-BE49-F238E27FC236}">
                  <a16:creationId xmlns:a16="http://schemas.microsoft.com/office/drawing/2014/main" id="{E2461A7D-5EB0-41CA-BE94-33A22B2F9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707"/>
              <a:ext cx="272" cy="453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68" name="Text Box 33">
              <a:extLst>
                <a:ext uri="{FF2B5EF4-FFF2-40B4-BE49-F238E27FC236}">
                  <a16:creationId xmlns:a16="http://schemas.microsoft.com/office/drawing/2014/main" id="{C960815C-9811-407C-BEAA-A09AAEE1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1" y="1402"/>
              <a:ext cx="318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72000" rIns="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OS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endParaRPr lang="zh-CN" altLang="en-US" sz="2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69" name="Text Box 34">
              <a:extLst>
                <a:ext uri="{FF2B5EF4-FFF2-40B4-BE49-F238E27FC236}">
                  <a16:creationId xmlns:a16="http://schemas.microsoft.com/office/drawing/2014/main" id="{A2713747-5779-4644-A9C4-70D73AB63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" y="1661"/>
              <a:ext cx="317" cy="54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>
                  <a:solidFill>
                    <a:srgbClr val="000000"/>
                  </a:solidFill>
                  <a:ea typeface="华文新魏" panose="02010800040101010101" pitchFamily="2" charset="-122"/>
                </a:rPr>
                <a:t>…</a:t>
              </a:r>
              <a:endPara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70" name="Text Box 35">
              <a:extLst>
                <a:ext uri="{FF2B5EF4-FFF2-40B4-BE49-F238E27FC236}">
                  <a16:creationId xmlns:a16="http://schemas.microsoft.com/office/drawing/2014/main" id="{6E780B62-45A4-42DB-8CFA-C2888C27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1722"/>
              <a:ext cx="393" cy="80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15371" name="Text Box 36">
              <a:extLst>
                <a:ext uri="{FF2B5EF4-FFF2-40B4-BE49-F238E27FC236}">
                  <a16:creationId xmlns:a16="http://schemas.microsoft.com/office/drawing/2014/main" id="{2B080572-D32F-40E3-9828-9ECB38CA9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14"/>
              <a:ext cx="393" cy="8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5372" name="Text Box 37">
              <a:extLst>
                <a:ext uri="{FF2B5EF4-FFF2-40B4-BE49-F238E27FC236}">
                  <a16:creationId xmlns:a16="http://schemas.microsoft.com/office/drawing/2014/main" id="{2124DEAA-DE24-4154-960F-3D9FB7EFE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7" y="1402"/>
              <a:ext cx="424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15373" name="Text Box 38">
              <a:extLst>
                <a:ext uri="{FF2B5EF4-FFF2-40B4-BE49-F238E27FC236}">
                  <a16:creationId xmlns:a16="http://schemas.microsoft.com/office/drawing/2014/main" id="{68B7FDCB-238C-4510-A667-5072974F0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402"/>
              <a:ext cx="317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72000" rIns="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OS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endParaRPr lang="zh-CN" altLang="en-US" sz="2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74" name="Text Box 39">
              <a:extLst>
                <a:ext uri="{FF2B5EF4-FFF2-40B4-BE49-F238E27FC236}">
                  <a16:creationId xmlns:a16="http://schemas.microsoft.com/office/drawing/2014/main" id="{C7D526E2-5887-4B1E-AC34-0C8B0B8FA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1402"/>
              <a:ext cx="424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tIns="7200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15375" name="Text Box 40">
              <a:extLst>
                <a:ext uri="{FF2B5EF4-FFF2-40B4-BE49-F238E27FC236}">
                  <a16:creationId xmlns:a16="http://schemas.microsoft.com/office/drawing/2014/main" id="{139BF2CA-6124-4654-9214-0E01953EE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402"/>
              <a:ext cx="318" cy="1196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>
                  <a:alpha val="50000"/>
                </a:srgbClr>
              </a:outerShdw>
            </a:effectLst>
          </p:spPr>
          <p:txBody>
            <a:bodyPr lIns="0" tIns="72000" rIns="0" bIns="7200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OS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endParaRPr lang="zh-CN" altLang="en-US" sz="2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8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376" name="Line 41">
              <a:extLst>
                <a:ext uri="{FF2B5EF4-FFF2-40B4-BE49-F238E27FC236}">
                  <a16:creationId xmlns:a16="http://schemas.microsoft.com/office/drawing/2014/main" id="{43126190-A239-44A8-9672-645FF9B0A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2598"/>
              <a:ext cx="42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6DB49B-21A5-4EA7-BB03-DE4C0625D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305800" cy="990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Windows2000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/XP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</a:t>
            </a: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服务器结构</a:t>
            </a:r>
            <a:r>
              <a:rPr lang="en-US" altLang="zh-CN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(1)</a:t>
            </a:r>
            <a:b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3600">
                <a:solidFill>
                  <a:srgbClr val="FF0000"/>
                </a:solidFill>
                <a:ea typeface="华文新魏" panose="02010800040101010101" pitchFamily="2" charset="-122"/>
              </a:rPr>
              <a:t>结构简框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8A95FA5-AE51-44FF-8640-AABFDFD4E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</a:t>
            </a:r>
          </a:p>
        </p:txBody>
      </p:sp>
      <p:grpSp>
        <p:nvGrpSpPr>
          <p:cNvPr id="16388" name="Group 2">
            <a:extLst>
              <a:ext uri="{FF2B5EF4-FFF2-40B4-BE49-F238E27FC236}">
                <a16:creationId xmlns:a16="http://schemas.microsoft.com/office/drawing/2014/main" id="{A67B1782-49CE-41A4-803B-97EA35CC603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52600"/>
            <a:ext cx="5638800" cy="4267200"/>
            <a:chOff x="1440" y="1104"/>
            <a:chExt cx="3552" cy="2688"/>
          </a:xfrm>
        </p:grpSpPr>
        <p:sp>
          <p:nvSpPr>
            <p:cNvPr id="16389" name="Text Box 5">
              <a:extLst>
                <a:ext uri="{FF2B5EF4-FFF2-40B4-BE49-F238E27FC236}">
                  <a16:creationId xmlns:a16="http://schemas.microsoft.com/office/drawing/2014/main" id="{E9A7063A-3806-4468-A322-08152D338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104"/>
              <a:ext cx="609" cy="55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</a:t>
              </a: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16390" name="Text Box 6">
              <a:extLst>
                <a:ext uri="{FF2B5EF4-FFF2-40B4-BE49-F238E27FC236}">
                  <a16:creationId xmlns:a16="http://schemas.microsoft.com/office/drawing/2014/main" id="{0418D1EB-0E2B-4356-AD67-05BB32376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" y="1104"/>
              <a:ext cx="609" cy="54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服务</a:t>
              </a: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</a:p>
          </p:txBody>
        </p:sp>
        <p:sp>
          <p:nvSpPr>
            <p:cNvPr id="16391" name="Text Box 7">
              <a:extLst>
                <a:ext uri="{FF2B5EF4-FFF2-40B4-BE49-F238E27FC236}">
                  <a16:creationId xmlns:a16="http://schemas.microsoft.com/office/drawing/2014/main" id="{8647A8E7-2D3B-4D0B-9B3A-11C00E5C4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2" y="1104"/>
              <a:ext cx="609" cy="54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</a:t>
              </a: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</a:p>
          </p:txBody>
        </p:sp>
        <p:sp>
          <p:nvSpPr>
            <p:cNvPr id="16392" name="Text Box 8">
              <a:extLst>
                <a:ext uri="{FF2B5EF4-FFF2-40B4-BE49-F238E27FC236}">
                  <a16:creationId xmlns:a16="http://schemas.microsoft.com/office/drawing/2014/main" id="{BA25418E-6C82-491A-9E8D-84A4F2377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104"/>
              <a:ext cx="710" cy="551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环境子系统</a:t>
              </a:r>
            </a:p>
          </p:txBody>
        </p:sp>
        <p:sp>
          <p:nvSpPr>
            <p:cNvPr id="16393" name="Text Box 9">
              <a:extLst>
                <a:ext uri="{FF2B5EF4-FFF2-40B4-BE49-F238E27FC236}">
                  <a16:creationId xmlns:a16="http://schemas.microsoft.com/office/drawing/2014/main" id="{30AC999A-0325-471D-8563-95D72D4B5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1862"/>
              <a:ext cx="1759" cy="34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子系统动态链接库</a:t>
              </a:r>
            </a:p>
          </p:txBody>
        </p:sp>
        <p:sp>
          <p:nvSpPr>
            <p:cNvPr id="16394" name="Line 11">
              <a:extLst>
                <a:ext uri="{FF2B5EF4-FFF2-40B4-BE49-F238E27FC236}">
                  <a16:creationId xmlns:a16="http://schemas.microsoft.com/office/drawing/2014/main" id="{A6006E43-0BE8-43FF-B280-A77819086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5" y="1655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12">
              <a:extLst>
                <a:ext uri="{FF2B5EF4-FFF2-40B4-BE49-F238E27FC236}">
                  <a16:creationId xmlns:a16="http://schemas.microsoft.com/office/drawing/2014/main" id="{4F2484E1-BD32-448B-9A98-351E15C8C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223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Line 13">
              <a:extLst>
                <a:ext uri="{FF2B5EF4-FFF2-40B4-BE49-F238E27FC236}">
                  <a16:creationId xmlns:a16="http://schemas.microsoft.com/office/drawing/2014/main" id="{A19D645C-7FDE-4B1B-9961-A5186015A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3" y="2234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14">
              <a:extLst>
                <a:ext uri="{FF2B5EF4-FFF2-40B4-BE49-F238E27FC236}">
                  <a16:creationId xmlns:a16="http://schemas.microsoft.com/office/drawing/2014/main" id="{7BF630DA-D95D-47EB-9A7D-C2896B4CE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414"/>
              <a:ext cx="35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5">
              <a:extLst>
                <a:ext uri="{FF2B5EF4-FFF2-40B4-BE49-F238E27FC236}">
                  <a16:creationId xmlns:a16="http://schemas.microsoft.com/office/drawing/2014/main" id="{93F830A7-6F83-4D0B-ADC1-DED811B5F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655"/>
              <a:ext cx="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16">
              <a:extLst>
                <a:ext uri="{FF2B5EF4-FFF2-40B4-BE49-F238E27FC236}">
                  <a16:creationId xmlns:a16="http://schemas.microsoft.com/office/drawing/2014/main" id="{6619B033-0238-4370-BD20-79064F6CC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1655"/>
              <a:ext cx="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Text Box 17">
              <a:extLst>
                <a:ext uri="{FF2B5EF4-FFF2-40B4-BE49-F238E27FC236}">
                  <a16:creationId xmlns:a16="http://schemas.microsoft.com/office/drawing/2014/main" id="{EA788CFF-9029-46B1-A542-4AEEA857C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2069"/>
              <a:ext cx="710" cy="26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16401" name="Text Box 18">
              <a:extLst>
                <a:ext uri="{FF2B5EF4-FFF2-40B4-BE49-F238E27FC236}">
                  <a16:creationId xmlns:a16="http://schemas.microsoft.com/office/drawing/2014/main" id="{81C7BA62-90B2-4DB4-B6DE-24B9C18C9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2482"/>
              <a:ext cx="676" cy="34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16402" name="Text Box 19">
              <a:extLst>
                <a:ext uri="{FF2B5EF4-FFF2-40B4-BE49-F238E27FC236}">
                  <a16:creationId xmlns:a16="http://schemas.microsoft.com/office/drawing/2014/main" id="{B24A0126-E38F-4DED-B08F-7BF77C386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2689"/>
              <a:ext cx="1759" cy="11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</a:t>
              </a:r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执行体</a:t>
              </a:r>
            </a:p>
            <a:p>
              <a:endPara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核心      设备驱动程序</a:t>
              </a:r>
            </a:p>
            <a:p>
              <a:endParaRPr kumimoji="0" lang="zh-CN" altLang="en-US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硬件抽象层</a:t>
              </a:r>
            </a:p>
          </p:txBody>
        </p:sp>
        <p:sp>
          <p:nvSpPr>
            <p:cNvPr id="16403" name="Line 20">
              <a:extLst>
                <a:ext uri="{FF2B5EF4-FFF2-40B4-BE49-F238E27FC236}">
                  <a16:creationId xmlns:a16="http://schemas.microsoft.com/office/drawing/2014/main" id="{1511DD9A-FE2A-45A1-BA0C-AE46F7C7A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103"/>
              <a:ext cx="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21">
              <a:extLst>
                <a:ext uri="{FF2B5EF4-FFF2-40B4-BE49-F238E27FC236}">
                  <a16:creationId xmlns:a16="http://schemas.microsoft.com/office/drawing/2014/main" id="{6B06CA87-7C90-4480-8B2F-DB8DD3FD0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3378"/>
              <a:ext cx="1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22">
              <a:extLst>
                <a:ext uri="{FF2B5EF4-FFF2-40B4-BE49-F238E27FC236}">
                  <a16:creationId xmlns:a16="http://schemas.microsoft.com/office/drawing/2014/main" id="{D3CB7A2F-70D4-46B8-9EC7-A0D2D9611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5" y="3110"/>
              <a:ext cx="0" cy="2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Text Box 23">
              <a:extLst>
                <a:ext uri="{FF2B5EF4-FFF2-40B4-BE49-F238E27FC236}">
                  <a16:creationId xmlns:a16="http://schemas.microsoft.com/office/drawing/2014/main" id="{DF1BE716-0B99-4769-9F4C-A38ABB995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6" y="2930"/>
              <a:ext cx="609" cy="5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图形</a:t>
              </a:r>
            </a:p>
            <a:p>
              <a:r>
                <a:rPr kumimoji="0" lang="zh-CN" altLang="en-US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引擎</a:t>
              </a:r>
            </a:p>
          </p:txBody>
        </p:sp>
        <p:sp>
          <p:nvSpPr>
            <p:cNvPr id="16407" name="Line 24">
              <a:extLst>
                <a:ext uri="{FF2B5EF4-FFF2-40B4-BE49-F238E27FC236}">
                  <a16:creationId xmlns:a16="http://schemas.microsoft.com/office/drawing/2014/main" id="{CF6DAA68-E475-4B10-A928-95885606D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6" y="1655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552576C-6E8E-4E5D-BBBC-180FDAB25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Windows2000/ XP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客户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服务器结构</a:t>
            </a:r>
            <a:r>
              <a:rPr lang="en-US" altLang="zh-CN" sz="40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(2)</a:t>
            </a:r>
            <a:br>
              <a:rPr lang="en-US" altLang="zh-CN" sz="4000">
                <a:solidFill>
                  <a:srgbClr val="FF0000"/>
                </a:solidFill>
                <a:ea typeface="黑体" panose="02010609060101010101" pitchFamily="49" charset="-122"/>
              </a:rPr>
            </a:br>
            <a:endParaRPr lang="en-US" altLang="zh-CN" sz="40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17411" name="Group 65">
            <a:extLst>
              <a:ext uri="{FF2B5EF4-FFF2-40B4-BE49-F238E27FC236}">
                <a16:creationId xmlns:a16="http://schemas.microsoft.com/office/drawing/2014/main" id="{C249E258-FCAD-4E57-87B5-C9F5AF629EF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04913"/>
            <a:ext cx="7696200" cy="5176837"/>
            <a:chOff x="384" y="759"/>
            <a:chExt cx="4848" cy="3261"/>
          </a:xfrm>
        </p:grpSpPr>
        <p:sp>
          <p:nvSpPr>
            <p:cNvPr id="17412" name="Text Box 5">
              <a:extLst>
                <a:ext uri="{FF2B5EF4-FFF2-40B4-BE49-F238E27FC236}">
                  <a16:creationId xmlns:a16="http://schemas.microsoft.com/office/drawing/2014/main" id="{37FBDC7D-0DAA-43C6-B01C-910C1B724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105"/>
              <a:ext cx="516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系统线程</a:t>
              </a:r>
            </a:p>
          </p:txBody>
        </p:sp>
        <p:sp>
          <p:nvSpPr>
            <p:cNvPr id="17413" name="Line 6">
              <a:extLst>
                <a:ext uri="{FF2B5EF4-FFF2-40B4-BE49-F238E27FC236}">
                  <a16:creationId xmlns:a16="http://schemas.microsoft.com/office/drawing/2014/main" id="{8E1B57F9-D56A-4B5C-9A34-B6246E53A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2321"/>
              <a:ext cx="0" cy="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4" name="Text Box 7">
              <a:extLst>
                <a:ext uri="{FF2B5EF4-FFF2-40B4-BE49-F238E27FC236}">
                  <a16:creationId xmlns:a16="http://schemas.microsoft.com/office/drawing/2014/main" id="{A8B4B5C3-B180-4E0A-966B-DF14D4E8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1997"/>
              <a:ext cx="3920" cy="21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NTDLL.DLL</a:t>
              </a:r>
            </a:p>
          </p:txBody>
        </p:sp>
        <p:sp>
          <p:nvSpPr>
            <p:cNvPr id="17415" name="Text Box 8">
              <a:extLst>
                <a:ext uri="{FF2B5EF4-FFF2-40B4-BE49-F238E27FC236}">
                  <a16:creationId xmlns:a16="http://schemas.microsoft.com/office/drawing/2014/main" id="{3814E00D-1C6A-4AB8-96E2-FBFB28152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988"/>
              <a:ext cx="619" cy="26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Service.exe</a:t>
              </a:r>
            </a:p>
          </p:txBody>
        </p:sp>
        <p:sp>
          <p:nvSpPr>
            <p:cNvPr id="17416" name="Text Box 9">
              <a:extLst>
                <a:ext uri="{FF2B5EF4-FFF2-40B4-BE49-F238E27FC236}">
                  <a16:creationId xmlns:a16="http://schemas.microsoft.com/office/drawing/2014/main" id="{2AEBA4B8-54F3-4521-B766-D49D3FDD1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" y="1164"/>
              <a:ext cx="619" cy="26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RPC</a:t>
              </a:r>
            </a:p>
          </p:txBody>
        </p:sp>
        <p:sp>
          <p:nvSpPr>
            <p:cNvPr id="17417" name="Text Box 10">
              <a:extLst>
                <a:ext uri="{FF2B5EF4-FFF2-40B4-BE49-F238E27FC236}">
                  <a16:creationId xmlns:a16="http://schemas.microsoft.com/office/drawing/2014/main" id="{83808860-E7AC-4D33-B8DD-1145A251A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1340"/>
              <a:ext cx="618" cy="26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Spooler</a:t>
              </a:r>
            </a:p>
          </p:txBody>
        </p:sp>
        <p:sp>
          <p:nvSpPr>
            <p:cNvPr id="17418" name="Text Box 11">
              <a:extLst>
                <a:ext uri="{FF2B5EF4-FFF2-40B4-BE49-F238E27FC236}">
                  <a16:creationId xmlns:a16="http://schemas.microsoft.com/office/drawing/2014/main" id="{64DD4F4E-D461-4FCD-8FA8-3948BDE3C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4" y="1517"/>
              <a:ext cx="619" cy="26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事件日志</a:t>
              </a:r>
            </a:p>
          </p:txBody>
        </p:sp>
        <p:sp>
          <p:nvSpPr>
            <p:cNvPr id="17419" name="Text Box 12">
              <a:extLst>
                <a:ext uri="{FF2B5EF4-FFF2-40B4-BE49-F238E27FC236}">
                  <a16:creationId xmlns:a16="http://schemas.microsoft.com/office/drawing/2014/main" id="{943C5779-E785-432C-BEA1-2DD342671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4" y="759"/>
              <a:ext cx="619" cy="17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服务进程</a:t>
              </a:r>
            </a:p>
          </p:txBody>
        </p:sp>
        <p:sp>
          <p:nvSpPr>
            <p:cNvPr id="17420" name="Text Box 13">
              <a:extLst>
                <a:ext uri="{FF2B5EF4-FFF2-40B4-BE49-F238E27FC236}">
                  <a16:creationId xmlns:a16="http://schemas.microsoft.com/office/drawing/2014/main" id="{CC5E5D2A-C3E2-458B-84C2-3E60011CC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1429"/>
              <a:ext cx="619" cy="1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1" name="Text Box 14">
              <a:extLst>
                <a:ext uri="{FF2B5EF4-FFF2-40B4-BE49-F238E27FC236}">
                  <a16:creationId xmlns:a16="http://schemas.microsoft.com/office/drawing/2014/main" id="{F682DE99-E214-46E3-9164-529EAB9EA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" y="1252"/>
              <a:ext cx="619" cy="1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0" lang="zh-CN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422" name="Text Box 15">
              <a:extLst>
                <a:ext uri="{FF2B5EF4-FFF2-40B4-BE49-F238E27FC236}">
                  <a16:creationId xmlns:a16="http://schemas.microsoft.com/office/drawing/2014/main" id="{AD815247-6638-4C7D-A0F6-1DA6A1D2F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" y="988"/>
              <a:ext cx="619" cy="264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任务管理器</a:t>
              </a:r>
            </a:p>
          </p:txBody>
        </p:sp>
        <p:sp>
          <p:nvSpPr>
            <p:cNvPr id="17423" name="Text Box 16">
              <a:extLst>
                <a:ext uri="{FF2B5EF4-FFF2-40B4-BE49-F238E27FC236}">
                  <a16:creationId xmlns:a16="http://schemas.microsoft.com/office/drawing/2014/main" id="{6B7E0AD7-77D6-420B-851A-4A12152D7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1164"/>
              <a:ext cx="619" cy="26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IE</a:t>
              </a:r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浏览器</a:t>
              </a:r>
            </a:p>
          </p:txBody>
        </p:sp>
        <p:sp>
          <p:nvSpPr>
            <p:cNvPr id="17424" name="Text Box 17">
              <a:extLst>
                <a:ext uri="{FF2B5EF4-FFF2-40B4-BE49-F238E27FC236}">
                  <a16:creationId xmlns:a16="http://schemas.microsoft.com/office/drawing/2014/main" id="{EA0BB1F2-A385-4285-A7E4-001CDF2AB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340"/>
              <a:ext cx="618" cy="265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用户程序</a:t>
              </a:r>
            </a:p>
          </p:txBody>
        </p:sp>
        <p:sp>
          <p:nvSpPr>
            <p:cNvPr id="17425" name="Text Box 18">
              <a:extLst>
                <a:ext uri="{FF2B5EF4-FFF2-40B4-BE49-F238E27FC236}">
                  <a16:creationId xmlns:a16="http://schemas.microsoft.com/office/drawing/2014/main" id="{16537C9D-4C88-458D-A1C1-16AEAEDD5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1" y="1605"/>
              <a:ext cx="618" cy="17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子系统</a:t>
              </a:r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DLL</a:t>
              </a:r>
            </a:p>
          </p:txBody>
        </p:sp>
        <p:sp>
          <p:nvSpPr>
            <p:cNvPr id="17426" name="Text Box 19">
              <a:extLst>
                <a:ext uri="{FF2B5EF4-FFF2-40B4-BE49-F238E27FC236}">
                  <a16:creationId xmlns:a16="http://schemas.microsoft.com/office/drawing/2014/main" id="{A644815C-B811-43A1-8774-4E4A2E7D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" y="759"/>
              <a:ext cx="619" cy="17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17427" name="Text Box 20">
              <a:extLst>
                <a:ext uri="{FF2B5EF4-FFF2-40B4-BE49-F238E27FC236}">
                  <a16:creationId xmlns:a16="http://schemas.microsoft.com/office/drawing/2014/main" id="{57E371BE-7816-4559-A4BF-0A3CE638B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1003"/>
              <a:ext cx="619" cy="28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POSIX</a:t>
              </a:r>
            </a:p>
          </p:txBody>
        </p:sp>
        <p:sp>
          <p:nvSpPr>
            <p:cNvPr id="17428" name="Text Box 21">
              <a:extLst>
                <a:ext uri="{FF2B5EF4-FFF2-40B4-BE49-F238E27FC236}">
                  <a16:creationId xmlns:a16="http://schemas.microsoft.com/office/drawing/2014/main" id="{223D106D-B158-428E-B657-DEBF88E58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9" y="1195"/>
              <a:ext cx="619" cy="28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OS2</a:t>
              </a:r>
            </a:p>
          </p:txBody>
        </p:sp>
        <p:sp>
          <p:nvSpPr>
            <p:cNvPr id="17429" name="Text Box 22">
              <a:extLst>
                <a:ext uri="{FF2B5EF4-FFF2-40B4-BE49-F238E27FC236}">
                  <a16:creationId xmlns:a16="http://schemas.microsoft.com/office/drawing/2014/main" id="{18B211EB-E650-4A75-BFB0-3E78ABFE5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6" y="1386"/>
              <a:ext cx="619" cy="28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WIN32</a:t>
              </a:r>
            </a:p>
          </p:txBody>
        </p:sp>
        <p:sp>
          <p:nvSpPr>
            <p:cNvPr id="17430" name="Text Box 23">
              <a:extLst>
                <a:ext uri="{FF2B5EF4-FFF2-40B4-BE49-F238E27FC236}">
                  <a16:creationId xmlns:a16="http://schemas.microsoft.com/office/drawing/2014/main" id="{DF395F0C-BE64-4E3F-A5F1-3D1406E9A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" y="759"/>
              <a:ext cx="619" cy="192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环境子系统</a:t>
              </a:r>
            </a:p>
          </p:txBody>
        </p:sp>
        <p:sp>
          <p:nvSpPr>
            <p:cNvPr id="17431" name="Line 24">
              <a:extLst>
                <a:ext uri="{FF2B5EF4-FFF2-40B4-BE49-F238E27FC236}">
                  <a16:creationId xmlns:a16="http://schemas.microsoft.com/office/drawing/2014/main" id="{EC21D99D-E61E-471A-8069-146DE930D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4" y="178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Line 25">
              <a:extLst>
                <a:ext uri="{FF2B5EF4-FFF2-40B4-BE49-F238E27FC236}">
                  <a16:creationId xmlns:a16="http://schemas.microsoft.com/office/drawing/2014/main" id="{11A28D3C-A2FF-4357-8E6A-5E39A3B5B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674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26">
              <a:extLst>
                <a:ext uri="{FF2B5EF4-FFF2-40B4-BE49-F238E27FC236}">
                  <a16:creationId xmlns:a16="http://schemas.microsoft.com/office/drawing/2014/main" id="{B4A2B810-62E4-4FDE-82B7-85CD98F68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1781"/>
              <a:ext cx="0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Text Box 27">
              <a:extLst>
                <a:ext uri="{FF2B5EF4-FFF2-40B4-BE49-F238E27FC236}">
                  <a16:creationId xmlns:a16="http://schemas.microsoft.com/office/drawing/2014/main" id="{86F54AC1-90AB-47CD-90CC-86CE9FB64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980"/>
              <a:ext cx="619" cy="2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服务管理器</a:t>
              </a:r>
            </a:p>
          </p:txBody>
        </p:sp>
        <p:sp>
          <p:nvSpPr>
            <p:cNvPr id="17435" name="Text Box 28">
              <a:extLst>
                <a:ext uri="{FF2B5EF4-FFF2-40B4-BE49-F238E27FC236}">
                  <a16:creationId xmlns:a16="http://schemas.microsoft.com/office/drawing/2014/main" id="{813D183E-E6D5-4B21-B35C-1B709E06B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147"/>
              <a:ext cx="619" cy="2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安全验证</a:t>
              </a:r>
            </a:p>
          </p:txBody>
        </p:sp>
        <p:sp>
          <p:nvSpPr>
            <p:cNvPr id="17436" name="Text Box 29">
              <a:extLst>
                <a:ext uri="{FF2B5EF4-FFF2-40B4-BE49-F238E27FC236}">
                  <a16:creationId xmlns:a16="http://schemas.microsoft.com/office/drawing/2014/main" id="{55BFD478-DB35-414E-A435-1CCCDA08C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323"/>
              <a:ext cx="619" cy="27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Win</a:t>
              </a:r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登录</a:t>
              </a:r>
            </a:p>
          </p:txBody>
        </p:sp>
        <p:sp>
          <p:nvSpPr>
            <p:cNvPr id="17437" name="Text Box 30">
              <a:extLst>
                <a:ext uri="{FF2B5EF4-FFF2-40B4-BE49-F238E27FC236}">
                  <a16:creationId xmlns:a16="http://schemas.microsoft.com/office/drawing/2014/main" id="{264EC44E-60EC-4BC1-B7EF-09F2ACB96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1478"/>
              <a:ext cx="619" cy="277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会话管理器</a:t>
              </a:r>
            </a:p>
          </p:txBody>
        </p:sp>
        <p:sp>
          <p:nvSpPr>
            <p:cNvPr id="17438" name="Text Box 31">
              <a:extLst>
                <a:ext uri="{FF2B5EF4-FFF2-40B4-BE49-F238E27FC236}">
                  <a16:creationId xmlns:a16="http://schemas.microsoft.com/office/drawing/2014/main" id="{4E749B95-88AE-49E3-86A8-234AED918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" y="759"/>
              <a:ext cx="619" cy="18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系统进程</a:t>
              </a:r>
            </a:p>
          </p:txBody>
        </p:sp>
        <p:sp>
          <p:nvSpPr>
            <p:cNvPr id="17439" name="Line 32">
              <a:extLst>
                <a:ext uri="{FF2B5EF4-FFF2-40B4-BE49-F238E27FC236}">
                  <a16:creationId xmlns:a16="http://schemas.microsoft.com/office/drawing/2014/main" id="{1D79D3D4-4790-4563-8358-EA90746C4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1755"/>
              <a:ext cx="0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Line 33">
              <a:extLst>
                <a:ext uri="{FF2B5EF4-FFF2-40B4-BE49-F238E27FC236}">
                  <a16:creationId xmlns:a16="http://schemas.microsoft.com/office/drawing/2014/main" id="{B165B7F5-DC6F-4995-9112-F84A412AB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3" y="1997"/>
              <a:ext cx="0" cy="32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Line 34">
              <a:extLst>
                <a:ext uri="{FF2B5EF4-FFF2-40B4-BE49-F238E27FC236}">
                  <a16:creationId xmlns:a16="http://schemas.microsoft.com/office/drawing/2014/main" id="{D4F972EC-45A5-4F02-8F9C-8D6C234C4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3" y="2321"/>
              <a:ext cx="4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Line 35">
              <a:extLst>
                <a:ext uri="{FF2B5EF4-FFF2-40B4-BE49-F238E27FC236}">
                  <a16:creationId xmlns:a16="http://schemas.microsoft.com/office/drawing/2014/main" id="{7F12D381-2D20-48FB-994D-1F019774E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997"/>
              <a:ext cx="6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Line 36">
              <a:extLst>
                <a:ext uri="{FF2B5EF4-FFF2-40B4-BE49-F238E27FC236}">
                  <a16:creationId xmlns:a16="http://schemas.microsoft.com/office/drawing/2014/main" id="{D6B9728A-2557-4F19-8D10-5734B7A41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6" y="2213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Text Box 37">
              <a:extLst>
                <a:ext uri="{FF2B5EF4-FFF2-40B4-BE49-F238E27FC236}">
                  <a16:creationId xmlns:a16="http://schemas.microsoft.com/office/drawing/2014/main" id="{C7D7CE2B-1B69-4AFB-AAC8-022A31BE6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429"/>
              <a:ext cx="206" cy="5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</a:t>
              </a:r>
            </a:p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心</a:t>
              </a:r>
            </a:p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sp>
          <p:nvSpPr>
            <p:cNvPr id="17445" name="Text Box 38">
              <a:extLst>
                <a:ext uri="{FF2B5EF4-FFF2-40B4-BE49-F238E27FC236}">
                  <a16:creationId xmlns:a16="http://schemas.microsoft.com/office/drawing/2014/main" id="{0B9325FD-65C9-469D-9EC2-37E5AA7F4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1757"/>
              <a:ext cx="206" cy="454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</a:t>
              </a:r>
            </a:p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户</a:t>
              </a:r>
            </a:p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grpSp>
          <p:nvGrpSpPr>
            <p:cNvPr id="17446" name="Group 62">
              <a:extLst>
                <a:ext uri="{FF2B5EF4-FFF2-40B4-BE49-F238E27FC236}">
                  <a16:creationId xmlns:a16="http://schemas.microsoft.com/office/drawing/2014/main" id="{86653593-1FFC-427A-8C41-3CDDDD629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9" y="2528"/>
              <a:ext cx="4334" cy="1251"/>
              <a:chOff x="589" y="2341"/>
              <a:chExt cx="4334" cy="1251"/>
            </a:xfrm>
          </p:grpSpPr>
          <p:sp>
            <p:nvSpPr>
              <p:cNvPr id="17448" name="Text Box 40">
                <a:extLst>
                  <a:ext uri="{FF2B5EF4-FFF2-40B4-BE49-F238E27FC236}">
                    <a16:creationId xmlns:a16="http://schemas.microsoft.com/office/drawing/2014/main" id="{B1635973-9B37-4013-AD2A-7D1C6E734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" y="2341"/>
                <a:ext cx="516" cy="125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algn="ctr"/>
                <a:r>
                  <a:rPr kumimoji="0" lang="en-US" altLang="zh-CN" sz="140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Win32 User</a:t>
                </a:r>
              </a:p>
              <a:p>
                <a:pPr algn="ctr"/>
                <a:r>
                  <a:rPr kumimoji="0" lang="en-US" altLang="zh-CN" sz="140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GDI</a:t>
                </a:r>
              </a:p>
              <a:p>
                <a:pPr algn="ctr"/>
                <a:r>
                  <a:rPr kumimoji="0" lang="zh-CN" altLang="en-US" sz="140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图形驱动器</a:t>
                </a:r>
              </a:p>
              <a:p>
                <a:pPr algn="ctr"/>
                <a:endPara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17449" name="Group 41">
                <a:extLst>
                  <a:ext uri="{FF2B5EF4-FFF2-40B4-BE49-F238E27FC236}">
                    <a16:creationId xmlns:a16="http://schemas.microsoft.com/office/drawing/2014/main" id="{DE0CD6F0-A9D2-4C03-B2C9-8F2DCBE1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" y="3243"/>
                <a:ext cx="4142" cy="349"/>
                <a:chOff x="2058" y="6435"/>
                <a:chExt cx="7228" cy="499"/>
              </a:xfrm>
            </p:grpSpPr>
            <p:sp>
              <p:nvSpPr>
                <p:cNvPr id="17464" name="Text Box 42">
                  <a:extLst>
                    <a:ext uri="{FF2B5EF4-FFF2-40B4-BE49-F238E27FC236}">
                      <a16:creationId xmlns:a16="http://schemas.microsoft.com/office/drawing/2014/main" id="{B3DEE662-022E-4975-A59E-6FB49B5629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8" y="6680"/>
                  <a:ext cx="7228" cy="25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硬件抽象层</a:t>
                  </a:r>
                  <a:r>
                    <a:rPr kumimoji="0" lang="en-US" altLang="zh-CN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(HAL)</a:t>
                  </a:r>
                </a:p>
              </p:txBody>
            </p:sp>
            <p:grpSp>
              <p:nvGrpSpPr>
                <p:cNvPr id="17465" name="Group 43">
                  <a:extLst>
                    <a:ext uri="{FF2B5EF4-FFF2-40B4-BE49-F238E27FC236}">
                      <a16:creationId xmlns:a16="http://schemas.microsoft.com/office/drawing/2014/main" id="{453D0603-729B-43CA-9ECC-F4F9739153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8" y="6435"/>
                  <a:ext cx="6945" cy="255"/>
                  <a:chOff x="2061" y="6425"/>
                  <a:chExt cx="6660" cy="255"/>
                </a:xfrm>
              </p:grpSpPr>
              <p:sp>
                <p:nvSpPr>
                  <p:cNvPr id="17466" name="Text Box 44">
                    <a:extLst>
                      <a:ext uri="{FF2B5EF4-FFF2-40B4-BE49-F238E27FC236}">
                        <a16:creationId xmlns:a16="http://schemas.microsoft.com/office/drawing/2014/main" id="{E124BD59-1838-4E63-A562-213A631DFC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1" y="6425"/>
                    <a:ext cx="3331" cy="25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0" lang="zh-CN" altLang="en-US" sz="1400">
                        <a:solidFill>
                          <a:srgbClr val="0000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设备驱动程序</a:t>
                    </a:r>
                  </a:p>
                </p:txBody>
              </p:sp>
              <p:sp>
                <p:nvSpPr>
                  <p:cNvPr id="17467" name="Text Box 45">
                    <a:extLst>
                      <a:ext uri="{FF2B5EF4-FFF2-40B4-BE49-F238E27FC236}">
                        <a16:creationId xmlns:a16="http://schemas.microsoft.com/office/drawing/2014/main" id="{FCB87846-FDB1-45A1-BD2E-832178CBBF1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92" y="6425"/>
                    <a:ext cx="3329" cy="25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>
                    <a:lvl1pPr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kumimoji="0" lang="zh-CN" altLang="en-US" sz="1400">
                        <a:solidFill>
                          <a:srgbClr val="0000FF"/>
                        </a:solidFill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a:t>内核</a:t>
                    </a:r>
                  </a:p>
                </p:txBody>
              </p:sp>
            </p:grpSp>
          </p:grpSp>
          <p:sp>
            <p:nvSpPr>
              <p:cNvPr id="17450" name="Text Box 46">
                <a:extLst>
                  <a:ext uri="{FF2B5EF4-FFF2-40B4-BE49-F238E27FC236}">
                    <a16:creationId xmlns:a16="http://schemas.microsoft.com/office/drawing/2014/main" id="{ABF81449-53A6-4B44-B8D3-428A2E358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" y="3064"/>
                <a:ext cx="3816" cy="17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0" lang="zh-CN" altLang="en-US" sz="140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对象管理器</a:t>
                </a:r>
              </a:p>
            </p:txBody>
          </p:sp>
          <p:grpSp>
            <p:nvGrpSpPr>
              <p:cNvPr id="17451" name="Group 47">
                <a:extLst>
                  <a:ext uri="{FF2B5EF4-FFF2-40B4-BE49-F238E27FC236}">
                    <a16:creationId xmlns:a16="http://schemas.microsoft.com/office/drawing/2014/main" id="{1CF358F0-5FE6-4A5E-9558-9A69A3394B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1" y="2345"/>
                <a:ext cx="3816" cy="375"/>
                <a:chOff x="2061" y="5171"/>
                <a:chExt cx="6660" cy="492"/>
              </a:xfrm>
            </p:grpSpPr>
            <p:sp>
              <p:nvSpPr>
                <p:cNvPr id="17462" name="Text Box 48">
                  <a:extLst>
                    <a:ext uri="{FF2B5EF4-FFF2-40B4-BE49-F238E27FC236}">
                      <a16:creationId xmlns:a16="http://schemas.microsoft.com/office/drawing/2014/main" id="{B4104DA8-3B13-4A0B-8464-AFB5ABBD22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1" y="5408"/>
                  <a:ext cx="6660" cy="255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核心态可调用接口</a:t>
                  </a:r>
                  <a:r>
                    <a:rPr kumimoji="0" lang="en-US" altLang="zh-CN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(</a:t>
                  </a:r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执行程序</a:t>
                  </a:r>
                  <a:r>
                    <a:rPr kumimoji="0" lang="en-US" altLang="zh-CN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API)</a:t>
                  </a:r>
                </a:p>
              </p:txBody>
            </p:sp>
            <p:sp>
              <p:nvSpPr>
                <p:cNvPr id="17463" name="Text Box 49">
                  <a:extLst>
                    <a:ext uri="{FF2B5EF4-FFF2-40B4-BE49-F238E27FC236}">
                      <a16:creationId xmlns:a16="http://schemas.microsoft.com/office/drawing/2014/main" id="{00887719-5CCF-4A9D-B5C1-BD2C856E2F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1" y="5171"/>
                  <a:ext cx="6660" cy="25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系统服务调度进程</a:t>
                  </a:r>
                </a:p>
              </p:txBody>
            </p:sp>
          </p:grpSp>
          <p:grpSp>
            <p:nvGrpSpPr>
              <p:cNvPr id="17452" name="Group 50">
                <a:extLst>
                  <a:ext uri="{FF2B5EF4-FFF2-40B4-BE49-F238E27FC236}">
                    <a16:creationId xmlns:a16="http://schemas.microsoft.com/office/drawing/2014/main" id="{B690AA4B-F5F5-4951-B13F-3053FC7BE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9" y="2717"/>
                <a:ext cx="3817" cy="353"/>
                <a:chOff x="2058" y="5681"/>
                <a:chExt cx="6660" cy="631"/>
              </a:xfrm>
            </p:grpSpPr>
            <p:sp>
              <p:nvSpPr>
                <p:cNvPr id="17453" name="Text Box 51">
                  <a:extLst>
                    <a:ext uri="{FF2B5EF4-FFF2-40B4-BE49-F238E27FC236}">
                      <a16:creationId xmlns:a16="http://schemas.microsoft.com/office/drawing/2014/main" id="{2C681651-F832-454A-9C00-D04EFEAD0C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8" y="5684"/>
                  <a:ext cx="720" cy="6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en-US" altLang="zh-CN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I/O</a:t>
                  </a:r>
                </a:p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管理器</a:t>
                  </a:r>
                </a:p>
              </p:txBody>
            </p:sp>
            <p:sp>
              <p:nvSpPr>
                <p:cNvPr id="17454" name="Text Box 52">
                  <a:extLst>
                    <a:ext uri="{FF2B5EF4-FFF2-40B4-BE49-F238E27FC236}">
                      <a16:creationId xmlns:a16="http://schemas.microsoft.com/office/drawing/2014/main" id="{1A2C5FCD-E452-4320-9BB4-BF3FCBEC9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78" y="5684"/>
                  <a:ext cx="720" cy="6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文件缓存管理</a:t>
                  </a:r>
                </a:p>
              </p:txBody>
            </p:sp>
            <p:sp>
              <p:nvSpPr>
                <p:cNvPr id="17455" name="Text Box 53">
                  <a:extLst>
                    <a:ext uri="{FF2B5EF4-FFF2-40B4-BE49-F238E27FC236}">
                      <a16:creationId xmlns:a16="http://schemas.microsoft.com/office/drawing/2014/main" id="{8DFC05FB-F36A-4650-836E-C43885382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8" y="5684"/>
                  <a:ext cx="720" cy="6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 </a:t>
                  </a:r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进程线       程管理</a:t>
                  </a:r>
                </a:p>
              </p:txBody>
            </p:sp>
            <p:sp>
              <p:nvSpPr>
                <p:cNvPr id="17456" name="Text Box 54">
                  <a:extLst>
                    <a:ext uri="{FF2B5EF4-FFF2-40B4-BE49-F238E27FC236}">
                      <a16:creationId xmlns:a16="http://schemas.microsoft.com/office/drawing/2014/main" id="{5A79BA5B-87BA-4282-88E0-38F46F7979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8" y="5681"/>
                  <a:ext cx="720" cy="6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安全访问监视</a:t>
                  </a:r>
                </a:p>
              </p:txBody>
            </p:sp>
            <p:sp>
              <p:nvSpPr>
                <p:cNvPr id="17457" name="Text Box 55">
                  <a:extLst>
                    <a:ext uri="{FF2B5EF4-FFF2-40B4-BE49-F238E27FC236}">
                      <a16:creationId xmlns:a16="http://schemas.microsoft.com/office/drawing/2014/main" id="{95C20970-60E9-4E52-A4CC-AF95DF541C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58" y="5684"/>
                  <a:ext cx="720" cy="6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虚存</a:t>
                  </a:r>
                </a:p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管理</a:t>
                  </a:r>
                </a:p>
              </p:txBody>
            </p:sp>
            <p:sp>
              <p:nvSpPr>
                <p:cNvPr id="17458" name="Text Box 56">
                  <a:extLst>
                    <a:ext uri="{FF2B5EF4-FFF2-40B4-BE49-F238E27FC236}">
                      <a16:creationId xmlns:a16="http://schemas.microsoft.com/office/drawing/2014/main" id="{34D99E5A-CD7E-45DE-B920-C3AE846563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98" y="5685"/>
                  <a:ext cx="720" cy="6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局部过</a:t>
                  </a:r>
                </a:p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程调用</a:t>
                  </a:r>
                </a:p>
              </p:txBody>
            </p:sp>
            <p:sp>
              <p:nvSpPr>
                <p:cNvPr id="17459" name="Text Box 57">
                  <a:extLst>
                    <a:ext uri="{FF2B5EF4-FFF2-40B4-BE49-F238E27FC236}">
                      <a16:creationId xmlns:a16="http://schemas.microsoft.com/office/drawing/2014/main" id="{5E239422-09CC-4C71-B2CC-9568C0FC6B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98" y="5681"/>
                  <a:ext cx="900" cy="6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注册表配</a:t>
                  </a:r>
                </a:p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置管理器</a:t>
                  </a:r>
                </a:p>
              </p:txBody>
            </p:sp>
            <p:sp>
              <p:nvSpPr>
                <p:cNvPr id="17460" name="Text Box 58">
                  <a:extLst>
                    <a:ext uri="{FF2B5EF4-FFF2-40B4-BE49-F238E27FC236}">
                      <a16:creationId xmlns:a16="http://schemas.microsoft.com/office/drawing/2014/main" id="{35BE2449-5190-4A04-BBD3-936734882F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8" y="5681"/>
                  <a:ext cx="720" cy="6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电源</a:t>
                  </a:r>
                </a:p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管理器</a:t>
                  </a:r>
                </a:p>
              </p:txBody>
            </p:sp>
            <p:sp>
              <p:nvSpPr>
                <p:cNvPr id="17461" name="Text Box 59">
                  <a:extLst>
                    <a:ext uri="{FF2B5EF4-FFF2-40B4-BE49-F238E27FC236}">
                      <a16:creationId xmlns:a16="http://schemas.microsoft.com/office/drawing/2014/main" id="{F7BD9375-DAFC-42AD-84AC-BDDB723DD0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98" y="5681"/>
                  <a:ext cx="720" cy="62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tIns="0" rIns="0" bIns="0"/>
                <a:lstStyle>
                  <a:lvl1pPr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0" lang="zh-CN" altLang="en-US" sz="1400">
                      <a:solidFill>
                        <a:srgbClr val="0000FF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即插即用管理</a:t>
                  </a:r>
                </a:p>
              </p:txBody>
            </p:sp>
          </p:grpSp>
        </p:grpSp>
        <p:sp>
          <p:nvSpPr>
            <p:cNvPr id="17447" name="Text Box 60">
              <a:extLst>
                <a:ext uri="{FF2B5EF4-FFF2-40B4-BE49-F238E27FC236}">
                  <a16:creationId xmlns:a16="http://schemas.microsoft.com/office/drawing/2014/main" id="{35401DBF-FB37-4524-BBD6-552BB4C51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3799"/>
              <a:ext cx="4334" cy="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硬件接口（总线、</a:t>
              </a:r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I/O</a:t>
              </a:r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、时钟、计时器、中断、</a:t>
              </a:r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DMA</a:t>
              </a:r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、</a:t>
              </a:r>
              <a:r>
                <a:rPr kumimoji="0" lang="en-US" altLang="zh-CN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CACHE</a:t>
              </a:r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控制器）</a:t>
              </a:r>
            </a:p>
            <a:p>
              <a:pPr algn="ctr"/>
              <a:endPara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0" lang="zh-CN" altLang="en-US" sz="140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</a:p>
            <a:p>
              <a:pPr algn="ctr"/>
              <a:endPara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kumimoji="0" lang="zh-CN" altLang="en-US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endParaRPr kumimoji="0" lang="en-US" altLang="zh-CN" sz="14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493CB30-7D2B-441C-A2C9-35C3A9AD9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1.4.1 </a:t>
            </a:r>
            <a:r>
              <a:rPr lang="zh-CN" altLang="en-US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操作系统构件</a:t>
            </a:r>
            <a:r>
              <a:rPr lang="zh-CN" altLang="en-US">
                <a:solidFill>
                  <a:srgbClr val="FF0000"/>
                </a:solidFill>
                <a:ea typeface="华文新魏" panose="02010800040101010101" pitchFamily="2" charset="-122"/>
              </a:rPr>
              <a:t>和结构</a:t>
            </a:r>
            <a:r>
              <a:rPr lang="zh-CN" altLang="en-US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F0CFC8E-F55C-41E1-B6B3-540D1D9D5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467600" cy="5334000"/>
          </a:xfrm>
        </p:spPr>
        <p:txBody>
          <a:bodyPr/>
          <a:lstStyle/>
          <a:p>
            <a:pPr marL="457200" indent="-457200" algn="just" eaLnBrk="1" hangingPunct="1"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操作系统设计呈现出以下特征：</a:t>
            </a:r>
          </a:p>
          <a:p>
            <a:pPr marL="838200" lvl="1" indent="-381000" algn="just" eaLnBrk="1" hangingPunct="1">
              <a:lnSpc>
                <a:spcPct val="8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复杂程度高，</a:t>
            </a:r>
          </a:p>
          <a:p>
            <a:pPr marL="838200" lvl="1" indent="-381000" algn="just" eaLnBrk="1" hangingPunct="1">
              <a:lnSpc>
                <a:spcPct val="8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生成周期长，</a:t>
            </a:r>
          </a:p>
          <a:p>
            <a:pPr marL="838200" lvl="1" indent="-381000" algn="just" eaLnBrk="1" hangingPunct="1">
              <a:lnSpc>
                <a:spcPct val="80000"/>
              </a:lnSpc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正确性难保证 。</a:t>
            </a:r>
          </a:p>
          <a:p>
            <a:pPr marL="457200" indent="-457200" algn="just" eaLnBrk="1" hangingPunct="1">
              <a:lnSpc>
                <a:spcPct val="80000"/>
              </a:lnSpc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操作系统结构设计有三层含义：</a:t>
            </a:r>
          </a:p>
          <a:p>
            <a:pPr marL="457200" indent="-45720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一是研究操作系统整体结构，如功能如何分块，相互如何交互，及考虑构造它的过程和方法；</a:t>
            </a:r>
          </a:p>
          <a:p>
            <a:pPr marL="457200" indent="-45720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 二是研究操作系统程序局部结构，包括数据结构和控制结构；</a:t>
            </a:r>
          </a:p>
          <a:p>
            <a:pPr marL="457200" indent="-457200" algn="just" eaLnBrk="1" hangingPunct="1">
              <a:lnSpc>
                <a:spcPct val="80000"/>
              </a:lnSpc>
              <a:buFontTx/>
              <a:buNone/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     三是操作系统运行时的组织，如系统是否组织成进程或线程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在系统空间还是在用户空间运行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?      </a:t>
            </a: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8C462D7-EC7A-466E-BFF3-64018F811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操作系统的构件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DCDAF17-E9A1-420C-9A8A-C7495F46E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68413"/>
            <a:ext cx="5486400" cy="4724400"/>
          </a:xfrm>
        </p:spPr>
        <p:txBody>
          <a:bodyPr/>
          <a:lstStyle/>
          <a:p>
            <a:pPr algn="just" eaLnBrk="1" hangingPunct="1"/>
            <a:r>
              <a:rPr lang="en-US" altLang="zh-CN" sz="4400"/>
              <a:t>       </a:t>
            </a:r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内核</a:t>
            </a:r>
          </a:p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       进程</a:t>
            </a:r>
          </a:p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       线程</a:t>
            </a:r>
          </a:p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       类程</a:t>
            </a:r>
          </a:p>
          <a:p>
            <a:pPr algn="just" eaLnBrk="1" hangingPunct="1"/>
            <a:r>
              <a:rPr lang="zh-CN" altLang="en-US" sz="4400">
                <a:latin typeface="华文新魏" panose="02010800040101010101" pitchFamily="2" charset="-122"/>
                <a:ea typeface="华文新魏" panose="02010800040101010101" pitchFamily="2" charset="-122"/>
              </a:rPr>
              <a:t>       管程</a:t>
            </a:r>
          </a:p>
          <a:p>
            <a:pPr eaLnBrk="1" hangingPunct="1"/>
            <a:endParaRPr lang="en-US" altLang="zh-CN" sz="4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AABCE52-0B9A-4F3A-9B68-D0D5B9697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操作系统的内核</a:t>
            </a:r>
            <a: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  <a:t>(1)</a:t>
            </a:r>
            <a:b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</a:br>
            <a:r>
              <a:rPr lang="en-US" altLang="zh-CN">
                <a:ea typeface="黑体" panose="02010609060101010101" pitchFamily="49" charset="-122"/>
              </a:rPr>
              <a:t> </a:t>
            </a:r>
            <a:endParaRPr lang="en-US" altLang="zh-CN" sz="3600">
              <a:solidFill>
                <a:srgbClr val="0000FF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482F92-779A-4CA3-A287-FDD208C26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96975"/>
            <a:ext cx="7689850" cy="5327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1) 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什么是内核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pPr algn="just"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2)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内核分类：微内核和单内核。</a:t>
            </a:r>
          </a:p>
          <a:p>
            <a:pPr algn="just" eaLnBrk="1" hangingPunct="1">
              <a:buFontTx/>
              <a:buNone/>
            </a:pP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3)Linux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是单内核操作系统 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Mach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是微内核操作系统 ，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Windows2003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C/S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结构操作系统。</a:t>
            </a:r>
          </a:p>
          <a:p>
            <a:pPr algn="just" eaLnBrk="1" hangingPunct="1"/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zh-CN" altLang="en-US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2B5AD9E-183E-49E0-90B2-64553E4D0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25563"/>
            <a:ext cx="7924800" cy="663575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操作系统的内核</a:t>
            </a:r>
            <a: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  <a:t>(2) </a:t>
            </a:r>
            <a:b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</a:b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单内核结构</a:t>
            </a:r>
            <a:b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br>
              <a:rPr lang="zh-CN" altLang="en-US" sz="4800">
                <a:ea typeface="华文新魏" panose="02010800040101010101" pitchFamily="2" charset="-122"/>
              </a:rPr>
            </a:br>
            <a:r>
              <a:rPr lang="zh-CN" altLang="en-US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7C686F-4622-4D63-B8AE-07A050F62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08113"/>
            <a:ext cx="7315200" cy="5334000"/>
          </a:xfrm>
        </p:spPr>
        <p:txBody>
          <a:bodyPr/>
          <a:lstStyle/>
          <a:p>
            <a:pPr algn="just"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6148" name="Group 32">
            <a:extLst>
              <a:ext uri="{FF2B5EF4-FFF2-40B4-BE49-F238E27FC236}">
                <a16:creationId xmlns:a16="http://schemas.microsoft.com/office/drawing/2014/main" id="{9E25BD79-76A8-41E9-9974-937275EB9EA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720850"/>
            <a:ext cx="6769100" cy="4371975"/>
            <a:chOff x="340" y="1084"/>
            <a:chExt cx="4264" cy="2754"/>
          </a:xfrm>
        </p:grpSpPr>
        <p:sp>
          <p:nvSpPr>
            <p:cNvPr id="6149" name="Text Box 6">
              <a:extLst>
                <a:ext uri="{FF2B5EF4-FFF2-40B4-BE49-F238E27FC236}">
                  <a16:creationId xmlns:a16="http://schemas.microsoft.com/office/drawing/2014/main" id="{71AABAB1-F815-4859-BB79-55393D864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1179"/>
              <a:ext cx="456" cy="437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用户态</a:t>
              </a:r>
            </a:p>
          </p:txBody>
        </p:sp>
        <p:sp>
          <p:nvSpPr>
            <p:cNvPr id="6150" name="Text Box 7">
              <a:extLst>
                <a:ext uri="{FF2B5EF4-FFF2-40B4-BE49-F238E27FC236}">
                  <a16:creationId xmlns:a16="http://schemas.microsoft.com/office/drawing/2014/main" id="{A09C7901-9641-43C4-9116-A0DCB184B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525"/>
              <a:ext cx="1836" cy="330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系统库</a:t>
              </a:r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函数库</a:t>
              </a:r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6151" name="Text Box 8">
              <a:extLst>
                <a:ext uri="{FF2B5EF4-FFF2-40B4-BE49-F238E27FC236}">
                  <a16:creationId xmlns:a16="http://schemas.microsoft.com/office/drawing/2014/main" id="{A4EE5F9F-7C25-49AC-A0C3-2652373E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5" y="1084"/>
              <a:ext cx="1024" cy="285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应用程序</a:t>
              </a:r>
            </a:p>
          </p:txBody>
        </p:sp>
        <p:sp>
          <p:nvSpPr>
            <p:cNvPr id="6152" name="Text Box 9">
              <a:extLst>
                <a:ext uri="{FF2B5EF4-FFF2-40B4-BE49-F238E27FC236}">
                  <a16:creationId xmlns:a16="http://schemas.microsoft.com/office/drawing/2014/main" id="{FC9728B1-E5B4-45C4-8653-2EA7C90BE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" y="1966"/>
              <a:ext cx="2670" cy="14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153" name="Text Box 10">
              <a:extLst>
                <a:ext uri="{FF2B5EF4-FFF2-40B4-BE49-F238E27FC236}">
                  <a16:creationId xmlns:a16="http://schemas.microsoft.com/office/drawing/2014/main" id="{09CFFFE8-5FE4-4249-9F30-8B0B3EB62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2076"/>
              <a:ext cx="2336" cy="3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系统调用接口</a:t>
              </a:r>
            </a:p>
          </p:txBody>
        </p:sp>
        <p:sp>
          <p:nvSpPr>
            <p:cNvPr id="6154" name="Text Box 11">
              <a:extLst>
                <a:ext uri="{FF2B5EF4-FFF2-40B4-BE49-F238E27FC236}">
                  <a16:creationId xmlns:a16="http://schemas.microsoft.com/office/drawing/2014/main" id="{CCD62F45-1292-42F7-90E9-ECBA25D3C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2516"/>
              <a:ext cx="834" cy="3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6155" name="Text Box 12">
              <a:extLst>
                <a:ext uri="{FF2B5EF4-FFF2-40B4-BE49-F238E27FC236}">
                  <a16:creationId xmlns:a16="http://schemas.microsoft.com/office/drawing/2014/main" id="{D503F53C-2EAA-46D5-8AB7-B4B70CB3C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516"/>
              <a:ext cx="1335" cy="8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内核</a:t>
              </a:r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进程管理、存储管理、文件管理、设备管理、网络管理</a:t>
              </a:r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6156" name="Text Box 13">
              <a:extLst>
                <a:ext uri="{FF2B5EF4-FFF2-40B4-BE49-F238E27FC236}">
                  <a16:creationId xmlns:a16="http://schemas.microsoft.com/office/drawing/2014/main" id="{BE8A1E36-51E6-41DD-9C93-4E51734E0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2" y="2957"/>
              <a:ext cx="834" cy="4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设备</a:t>
              </a:r>
            </a:p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驱动</a:t>
              </a:r>
            </a:p>
          </p:txBody>
        </p:sp>
        <p:sp>
          <p:nvSpPr>
            <p:cNvPr id="6157" name="Text Box 14">
              <a:extLst>
                <a:ext uri="{FF2B5EF4-FFF2-40B4-BE49-F238E27FC236}">
                  <a16:creationId xmlns:a16="http://schemas.microsoft.com/office/drawing/2014/main" id="{27BA92FC-4454-41DA-A04A-DB498DAEC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" y="3553"/>
              <a:ext cx="1670" cy="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</a:t>
              </a:r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计算机硬件</a:t>
              </a:r>
            </a:p>
          </p:txBody>
        </p:sp>
        <p:sp>
          <p:nvSpPr>
            <p:cNvPr id="6158" name="Line 15">
              <a:extLst>
                <a:ext uri="{FF2B5EF4-FFF2-40B4-BE49-F238E27FC236}">
                  <a16:creationId xmlns:a16="http://schemas.microsoft.com/office/drawing/2014/main" id="{B8537606-E839-4DD6-9CFA-6A6C991ED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1855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16">
              <a:extLst>
                <a:ext uri="{FF2B5EF4-FFF2-40B4-BE49-F238E27FC236}">
                  <a16:creationId xmlns:a16="http://schemas.microsoft.com/office/drawing/2014/main" id="{D0B1B166-62CC-4912-AF74-6CA786958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084"/>
              <a:ext cx="26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Line 17">
              <a:extLst>
                <a:ext uri="{FF2B5EF4-FFF2-40B4-BE49-F238E27FC236}">
                  <a16:creationId xmlns:a16="http://schemas.microsoft.com/office/drawing/2014/main" id="{9E617103-B3EC-446B-AD70-9A678389C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133"/>
              <a:ext cx="0" cy="3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Line 18">
              <a:extLst>
                <a:ext uri="{FF2B5EF4-FFF2-40B4-BE49-F238E27FC236}">
                  <a16:creationId xmlns:a16="http://schemas.microsoft.com/office/drawing/2014/main" id="{A588AD53-741C-4C43-A253-3B423340C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5" y="1464"/>
              <a:ext cx="0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9">
              <a:extLst>
                <a:ext uri="{FF2B5EF4-FFF2-40B4-BE49-F238E27FC236}">
                  <a16:creationId xmlns:a16="http://schemas.microsoft.com/office/drawing/2014/main" id="{FB4122D2-A7E6-42AE-8A6B-D22ACD072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5" y="1844"/>
              <a:ext cx="5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20">
              <a:extLst>
                <a:ext uri="{FF2B5EF4-FFF2-40B4-BE49-F238E27FC236}">
                  <a16:creationId xmlns:a16="http://schemas.microsoft.com/office/drawing/2014/main" id="{934845AF-B9F9-40FF-8A41-994C89955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084"/>
              <a:ext cx="0" cy="7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1">
              <a:extLst>
                <a:ext uri="{FF2B5EF4-FFF2-40B4-BE49-F238E27FC236}">
                  <a16:creationId xmlns:a16="http://schemas.microsoft.com/office/drawing/2014/main" id="{6430006A-A9A0-4687-B5F9-0D4BBE63C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" y="1855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AutoShape 22">
              <a:extLst>
                <a:ext uri="{FF2B5EF4-FFF2-40B4-BE49-F238E27FC236}">
                  <a16:creationId xmlns:a16="http://schemas.microsoft.com/office/drawing/2014/main" id="{2535937F-A1F5-4EC9-99A1-B718E8EC0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084"/>
              <a:ext cx="334" cy="771"/>
            </a:xfrm>
            <a:prstGeom prst="rightBrace">
              <a:avLst>
                <a:gd name="adj1" fmla="val 192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6" name="Text Box 23">
              <a:extLst>
                <a:ext uri="{FF2B5EF4-FFF2-40B4-BE49-F238E27FC236}">
                  <a16:creationId xmlns:a16="http://schemas.microsoft.com/office/drawing/2014/main" id="{8C5509EC-D7F3-4F0F-A311-711FB1B0B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" y="2386"/>
              <a:ext cx="501" cy="4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核心态</a:t>
              </a:r>
            </a:p>
          </p:txBody>
        </p:sp>
        <p:sp>
          <p:nvSpPr>
            <p:cNvPr id="6167" name="AutoShape 24">
              <a:extLst>
                <a:ext uri="{FF2B5EF4-FFF2-40B4-BE49-F238E27FC236}">
                  <a16:creationId xmlns:a16="http://schemas.microsoft.com/office/drawing/2014/main" id="{AE9D9C0A-AE95-4C93-B602-80E63560A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" y="1966"/>
              <a:ext cx="334" cy="1492"/>
            </a:xfrm>
            <a:prstGeom prst="rightBrace">
              <a:avLst>
                <a:gd name="adj1" fmla="val 37226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AutoShape 25">
              <a:extLst>
                <a:ext uri="{FF2B5EF4-FFF2-40B4-BE49-F238E27FC236}">
                  <a16:creationId xmlns:a16="http://schemas.microsoft.com/office/drawing/2014/main" id="{06E0A4CF-FCDE-4F20-A6D1-494E4CAAF1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41" y="1966"/>
              <a:ext cx="334" cy="1431"/>
            </a:xfrm>
            <a:prstGeom prst="rightBrace">
              <a:avLst>
                <a:gd name="adj1" fmla="val 3570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9" name="Text Box 26">
              <a:extLst>
                <a:ext uri="{FF2B5EF4-FFF2-40B4-BE49-F238E27FC236}">
                  <a16:creationId xmlns:a16="http://schemas.microsoft.com/office/drawing/2014/main" id="{757EFBDE-ECAC-4DCE-A237-4F9D3BF84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406"/>
              <a:ext cx="501" cy="6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单内核</a:t>
              </a:r>
            </a:p>
          </p:txBody>
        </p:sp>
        <p:sp>
          <p:nvSpPr>
            <p:cNvPr id="6170" name="Line 27">
              <a:extLst>
                <a:ext uri="{FF2B5EF4-FFF2-40B4-BE49-F238E27FC236}">
                  <a16:creationId xmlns:a16="http://schemas.microsoft.com/office/drawing/2014/main" id="{A5003878-5EBD-49AA-987A-F632267EA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9" y="1464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8">
              <a:extLst>
                <a:ext uri="{FF2B5EF4-FFF2-40B4-BE49-F238E27FC236}">
                  <a16:creationId xmlns:a16="http://schemas.microsoft.com/office/drawing/2014/main" id="{A22D82FB-E246-4740-BE0C-2510782DA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" y="3458"/>
              <a:ext cx="0" cy="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9">
              <a:extLst>
                <a:ext uri="{FF2B5EF4-FFF2-40B4-BE49-F238E27FC236}">
                  <a16:creationId xmlns:a16="http://schemas.microsoft.com/office/drawing/2014/main" id="{A7A21BDB-9928-4FB4-8118-6CE518B15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464"/>
              <a:ext cx="21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30">
              <a:extLst>
                <a:ext uri="{FF2B5EF4-FFF2-40B4-BE49-F238E27FC236}">
                  <a16:creationId xmlns:a16="http://schemas.microsoft.com/office/drawing/2014/main" id="{2F998D53-427C-4967-A47E-A9AA27665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5" y="1084"/>
              <a:ext cx="0" cy="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F04142F-A585-4489-B52A-F8E2416FD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73113"/>
            <a:ext cx="79248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操作系统的内核</a:t>
            </a:r>
            <a: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  <a:t>(3)</a:t>
            </a:r>
            <a:br>
              <a:rPr lang="en-US" altLang="zh-CN" sz="4800">
                <a:solidFill>
                  <a:srgbClr val="FF0000"/>
                </a:solidFill>
                <a:ea typeface="华文新魏" panose="02010800040101010101" pitchFamily="2" charset="-122"/>
              </a:rPr>
            </a:br>
            <a:r>
              <a:rPr lang="zh-CN" altLang="en-US" sz="4000">
                <a:solidFill>
                  <a:srgbClr val="FF0000"/>
                </a:solidFill>
                <a:ea typeface="华文新魏" panose="02010800040101010101" pitchFamily="2" charset="-122"/>
              </a:rPr>
              <a:t>微内核结构</a:t>
            </a:r>
            <a:br>
              <a:rPr lang="zh-CN" altLang="en-US" sz="4000">
                <a:solidFill>
                  <a:srgbClr val="FF0000"/>
                </a:solidFill>
                <a:ea typeface="华文新魏" panose="02010800040101010101" pitchFamily="2" charset="-122"/>
              </a:rPr>
            </a:br>
            <a:r>
              <a:rPr lang="zh-CN" altLang="en-US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FB2243-B24B-4610-83E5-34B5B66CE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408113"/>
            <a:ext cx="7315200" cy="5334000"/>
          </a:xfrm>
        </p:spPr>
        <p:txBody>
          <a:bodyPr/>
          <a:lstStyle/>
          <a:p>
            <a:pPr algn="just" eaLnBrk="1" hangingPunct="1">
              <a:buFontTx/>
              <a:buNone/>
            </a:pPr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en-US" altLang="zh-CN" sz="4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/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172" name="Group 25">
            <a:extLst>
              <a:ext uri="{FF2B5EF4-FFF2-40B4-BE49-F238E27FC236}">
                <a16:creationId xmlns:a16="http://schemas.microsoft.com/office/drawing/2014/main" id="{6B7D181D-4F58-4F57-AEE5-2B77F714607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916113"/>
            <a:ext cx="7416800" cy="4392612"/>
            <a:chOff x="567" y="981"/>
            <a:chExt cx="4672" cy="2767"/>
          </a:xfrm>
        </p:grpSpPr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535C2486-56BF-4C05-BB99-9C96A37D3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3" y="981"/>
              <a:ext cx="1016" cy="45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操作系统服务进程</a:t>
              </a:r>
            </a:p>
          </p:txBody>
        </p:sp>
        <p:sp>
          <p:nvSpPr>
            <p:cNvPr id="7174" name="Text Box 6">
              <a:extLst>
                <a:ext uri="{FF2B5EF4-FFF2-40B4-BE49-F238E27FC236}">
                  <a16:creationId xmlns:a16="http://schemas.microsoft.com/office/drawing/2014/main" id="{06D575D7-D9F5-4F83-A28A-FEE7BACFB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客户</a:t>
              </a:r>
            </a:p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7175" name="Text Box 7">
              <a:extLst>
                <a:ext uri="{FF2B5EF4-FFF2-40B4-BE49-F238E27FC236}">
                  <a16:creationId xmlns:a16="http://schemas.microsoft.com/office/drawing/2014/main" id="{7168F7C1-8815-4B2C-ACD7-DC2798D92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客户</a:t>
              </a:r>
            </a:p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</a:t>
              </a:r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7176" name="Text Box 8">
              <a:extLst>
                <a:ext uri="{FF2B5EF4-FFF2-40B4-BE49-F238E27FC236}">
                  <a16:creationId xmlns:a16="http://schemas.microsoft.com/office/drawing/2014/main" id="{D7AC9889-3D3D-4E70-9D48-7A373039B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9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文件服务器</a:t>
              </a:r>
            </a:p>
          </p:txBody>
        </p:sp>
        <p:sp>
          <p:nvSpPr>
            <p:cNvPr id="7177" name="Text Box 9">
              <a:extLst>
                <a:ext uri="{FF2B5EF4-FFF2-40B4-BE49-F238E27FC236}">
                  <a16:creationId xmlns:a16="http://schemas.microsoft.com/office/drawing/2014/main" id="{26420CA6-7E1C-4A44-866D-1FFE678B0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进程服务器</a:t>
              </a:r>
            </a:p>
          </p:txBody>
        </p:sp>
        <p:sp>
          <p:nvSpPr>
            <p:cNvPr id="7178" name="Text Box 10">
              <a:extLst>
                <a:ext uri="{FF2B5EF4-FFF2-40B4-BE49-F238E27FC236}">
                  <a16:creationId xmlns:a16="http://schemas.microsoft.com/office/drawing/2014/main" id="{EBA25A36-D9A4-4FE7-B27F-30FEAC118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主存服务器</a:t>
              </a:r>
            </a:p>
          </p:txBody>
        </p:sp>
        <p:sp>
          <p:nvSpPr>
            <p:cNvPr id="7179" name="Text Box 11">
              <a:extLst>
                <a:ext uri="{FF2B5EF4-FFF2-40B4-BE49-F238E27FC236}">
                  <a16:creationId xmlns:a16="http://schemas.microsoft.com/office/drawing/2014/main" id="{E3E85E26-A4AB-4931-9A50-E7D4C355F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1836"/>
              <a:ext cx="711" cy="459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18900000" algn="ctr" rotWithShape="0">
                <a:srgbClr val="808080"/>
              </a:outerShdw>
            </a:effec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accent2"/>
                  </a:solidFill>
                  <a:ea typeface="华文新魏" panose="02010800040101010101" pitchFamily="2" charset="-122"/>
                </a:rPr>
                <a:t>……</a:t>
              </a:r>
              <a:endParaRPr lang="en-US" altLang="zh-CN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0" name="Text Box 12">
              <a:extLst>
                <a:ext uri="{FF2B5EF4-FFF2-40B4-BE49-F238E27FC236}">
                  <a16:creationId xmlns:a16="http://schemas.microsoft.com/office/drawing/2014/main" id="{3FCF490C-07F6-478A-AC4B-5027DF942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295"/>
              <a:ext cx="4266" cy="6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</a:t>
              </a: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微内核</a:t>
              </a:r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消息传递</a:t>
              </a:r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just" eaLnBrk="1" hangingPunct="1"/>
              <a:endParaRPr lang="en-US" altLang="zh-CN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/>
              <a:endParaRPr lang="en-US" altLang="zh-CN" sz="24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A92CEDB7-FC5A-407C-BE56-0AEA1E909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678"/>
              <a:ext cx="4266" cy="4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</a:t>
              </a: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计算机硬件</a:t>
              </a:r>
            </a:p>
          </p:txBody>
        </p:sp>
        <p:sp>
          <p:nvSpPr>
            <p:cNvPr id="7182" name="Text Box 14">
              <a:extLst>
                <a:ext uri="{FF2B5EF4-FFF2-40B4-BE49-F238E27FC236}">
                  <a16:creationId xmlns:a16="http://schemas.microsoft.com/office/drawing/2014/main" id="{1388D2CF-D0BA-4138-A742-DE3EFEC5D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" y="981"/>
              <a:ext cx="711" cy="45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</a:p>
            <a:p>
              <a:pPr algn="just" eaLnBrk="1" hangingPunct="1"/>
              <a:r>
                <a:rPr lang="zh-CN" altLang="en-US" sz="24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进程</a:t>
              </a:r>
            </a:p>
          </p:txBody>
        </p:sp>
        <p:sp>
          <p:nvSpPr>
            <p:cNvPr id="7183" name="AutoShape 15">
              <a:extLst>
                <a:ext uri="{FF2B5EF4-FFF2-40B4-BE49-F238E27FC236}">
                  <a16:creationId xmlns:a16="http://schemas.microsoft.com/office/drawing/2014/main" id="{C687131D-056D-4ACE-A170-ADBF49D4CB1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049" y="896"/>
              <a:ext cx="458" cy="1422"/>
            </a:xfrm>
            <a:prstGeom prst="leftBrace">
              <a:avLst>
                <a:gd name="adj1" fmla="val 2587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AutoShape 16">
              <a:extLst>
                <a:ext uri="{FF2B5EF4-FFF2-40B4-BE49-F238E27FC236}">
                  <a16:creationId xmlns:a16="http://schemas.microsoft.com/office/drawing/2014/main" id="{C8A18FBA-A09C-42DC-B7A0-76594B08A60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182" y="185"/>
              <a:ext cx="458" cy="2844"/>
            </a:xfrm>
            <a:prstGeom prst="leftBrace">
              <a:avLst>
                <a:gd name="adj1" fmla="val 5174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5" name="Text Box 17">
              <a:extLst>
                <a:ext uri="{FF2B5EF4-FFF2-40B4-BE49-F238E27FC236}">
                  <a16:creationId xmlns:a16="http://schemas.microsoft.com/office/drawing/2014/main" id="{D6406707-0012-4E73-B270-5395E0053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1582"/>
              <a:ext cx="305" cy="66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</a:t>
              </a:r>
            </a:p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户</a:t>
              </a:r>
            </a:p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sp>
          <p:nvSpPr>
            <p:cNvPr id="7186" name="Text Box 18">
              <a:extLst>
                <a:ext uri="{FF2B5EF4-FFF2-40B4-BE49-F238E27FC236}">
                  <a16:creationId xmlns:a16="http://schemas.microsoft.com/office/drawing/2014/main" id="{75EE3402-CBCF-48A8-AA2B-24A4DDBE1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" y="2444"/>
              <a:ext cx="305" cy="6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核</a:t>
              </a:r>
            </a:p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心</a:t>
              </a:r>
            </a:p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态</a:t>
              </a:r>
            </a:p>
          </p:txBody>
        </p:sp>
        <p:sp>
          <p:nvSpPr>
            <p:cNvPr id="7187" name="AutoShape 19">
              <a:extLst>
                <a:ext uri="{FF2B5EF4-FFF2-40B4-BE49-F238E27FC236}">
                  <a16:creationId xmlns:a16="http://schemas.microsoft.com/office/drawing/2014/main" id="{763370CD-7D9D-4731-AA2A-E51FA59E6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1875"/>
              <a:ext cx="101" cy="401"/>
            </a:xfrm>
            <a:prstGeom prst="rightBrace">
              <a:avLst>
                <a:gd name="adj1" fmla="val 33086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AutoShape 20">
              <a:extLst>
                <a:ext uri="{FF2B5EF4-FFF2-40B4-BE49-F238E27FC236}">
                  <a16:creationId xmlns:a16="http://schemas.microsoft.com/office/drawing/2014/main" id="{416E9184-E76C-4D29-A5CA-FD88A2811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" y="2276"/>
              <a:ext cx="101" cy="803"/>
            </a:xfrm>
            <a:prstGeom prst="rightBrace">
              <a:avLst>
                <a:gd name="adj1" fmla="val 66254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AutoShape 21">
              <a:extLst>
                <a:ext uri="{FF2B5EF4-FFF2-40B4-BE49-F238E27FC236}">
                  <a16:creationId xmlns:a16="http://schemas.microsoft.com/office/drawing/2014/main" id="{D8048242-B5B8-412D-AAC2-A74633381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2276"/>
              <a:ext cx="711" cy="268"/>
            </a:xfrm>
            <a:prstGeom prst="curvedUpArrow">
              <a:avLst>
                <a:gd name="adj1" fmla="val 53060"/>
                <a:gd name="adj2" fmla="val 106119"/>
                <a:gd name="adj3" fmla="val 33333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AutoShape 23">
              <a:extLst>
                <a:ext uri="{FF2B5EF4-FFF2-40B4-BE49-F238E27FC236}">
                  <a16:creationId xmlns:a16="http://schemas.microsoft.com/office/drawing/2014/main" id="{C7CF057D-AFF6-40FB-A7A7-36091F44D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3213"/>
              <a:ext cx="1117" cy="535"/>
            </a:xfrm>
            <a:prstGeom prst="wedgeRectCallout">
              <a:avLst>
                <a:gd name="adj1" fmla="val 58333"/>
                <a:gd name="adj2" fmla="val -174037"/>
              </a:avLst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客户通过微内核发送消息给文件服务器</a:t>
              </a:r>
            </a:p>
          </p:txBody>
        </p:sp>
      </p:grp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0EADD6E-A963-4D36-BD89-2AB79613F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内核的基本功能</a:t>
            </a:r>
            <a:br>
              <a:rPr lang="zh-CN" altLang="en-US" sz="4800">
                <a:solidFill>
                  <a:srgbClr val="FF0000"/>
                </a:solidFill>
                <a:ea typeface="黑体" panose="02010609060101010101" pitchFamily="49" charset="-122"/>
              </a:rPr>
            </a:br>
            <a:endParaRPr lang="zh-CN" altLang="en-US" sz="4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6E90855-8CDC-415E-AD7A-CF7472C45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196975"/>
            <a:ext cx="76327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   </a:t>
            </a:r>
            <a:r>
              <a:rPr lang="zh-CN" altLang="en-US" sz="3600">
                <a:solidFill>
                  <a:srgbClr val="FF0000"/>
                </a:solidFill>
                <a:ea typeface="华文新魏" panose="02010800040101010101" pitchFamily="2" charset="-122"/>
              </a:rPr>
              <a:t>基本功能</a:t>
            </a:r>
            <a:r>
              <a:rPr lang="en-US" altLang="zh-CN" sz="3600">
                <a:solidFill>
                  <a:srgbClr val="FF0000"/>
                </a:solidFill>
                <a:ea typeface="华文新魏" panose="02010800040101010101" pitchFamily="2" charset="-122"/>
              </a:rPr>
              <a:t>:</a:t>
            </a:r>
            <a:r>
              <a:rPr lang="en-US" altLang="zh-CN" sz="3600" b="1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资源抽象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资源分配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</a:p>
          <a:p>
            <a:pPr eaLnBrk="1" hangingPunct="1"/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资源共享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---</a:t>
            </a:r>
          </a:p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297B35-522B-4607-9DF8-C32CE6F55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内核的基本属性</a:t>
            </a:r>
            <a:br>
              <a:rPr lang="zh-CN" altLang="en-US" sz="4800">
                <a:solidFill>
                  <a:srgbClr val="FF0000"/>
                </a:solidFill>
                <a:ea typeface="黑体" panose="02010609060101010101" pitchFamily="49" charset="-122"/>
              </a:rPr>
            </a:br>
            <a:endParaRPr lang="zh-CN" altLang="en-US" sz="4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1FEDABC-0AE7-40EB-9B4F-D7D4D95C8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43000"/>
            <a:ext cx="8208962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基本属性</a:t>
            </a:r>
            <a:r>
              <a:rPr lang="en-US" altLang="zh-CN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内核是由中断驱动的 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内核是不可抢占的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内核部分程序在屏蔽中断状态下执行</a:t>
            </a:r>
          </a:p>
          <a:p>
            <a:pPr eaLnBrk="1" hangingPunct="1"/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内核可以使用特权指令 </a:t>
            </a:r>
          </a:p>
          <a:p>
            <a:pPr eaLnBrk="1" hangingPunct="1"/>
            <a:endParaRPr lang="zh-CN" altLang="en-US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/>
            <a:endParaRPr lang="en-US" altLang="zh-CN" sz="36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E80E616-409B-437E-8B19-2FC3494BC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CN">
                <a:ea typeface="黑体" panose="02010609060101010101" pitchFamily="49" charset="-122"/>
              </a:rPr>
            </a:b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127891F-7427-4434-BE09-CEFD5DBE9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51054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3600"/>
              <a:t>   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内核和裸机组成的虚拟机具有以下</a:t>
            </a:r>
            <a:r>
              <a:rPr lang="zh-CN" altLang="en-US" sz="36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特性</a:t>
            </a:r>
            <a:r>
              <a:rPr lang="zh-CN" altLang="en-US" sz="36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）虚拟机没有中断，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）虚拟机为每个进程提供了一台虚拟处理器，</a:t>
            </a:r>
          </a:p>
          <a:p>
            <a:pPr algn="just" eaLnBrk="1" hangingPunct="1">
              <a:buFontTx/>
              <a:buNone/>
            </a:pP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4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）虚拟机为进程或模块提供了功能较强的指令系统。</a:t>
            </a:r>
          </a:p>
          <a:p>
            <a:pPr algn="just" eaLnBrk="1" hangingPunct="1">
              <a:buFontTx/>
              <a:buNone/>
            </a:pPr>
            <a:endParaRPr lang="zh-CN" altLang="en-US"/>
          </a:p>
          <a:p>
            <a:pPr algn="just" eaLnBrk="1" hangingPunct="1">
              <a:buFontTx/>
              <a:buNone/>
            </a:pPr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AA057A7-62DE-40CB-9D85-A188F44AD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366713"/>
            <a:ext cx="50609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4800">
                <a:solidFill>
                  <a:srgbClr val="FF0000"/>
                </a:solidFill>
                <a:ea typeface="华文新魏" panose="02010800040101010101" pitchFamily="2" charset="-122"/>
              </a:rPr>
              <a:t>虚拟机具有的特性</a:t>
            </a: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9933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764</Words>
  <Application>Microsoft Office PowerPoint</Application>
  <PresentationFormat>全屏显示(4:3)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Times New Roman</vt:lpstr>
      <vt:lpstr>宋体</vt:lpstr>
      <vt:lpstr>Arial</vt:lpstr>
      <vt:lpstr>Calibri</vt:lpstr>
      <vt:lpstr>华文新魏</vt:lpstr>
      <vt:lpstr>黑体</vt:lpstr>
      <vt:lpstr>默认设计模板</vt:lpstr>
      <vt:lpstr>1.4 操作系统结构和运行模型  </vt:lpstr>
      <vt:lpstr>1.4.1 操作系统构件和结构 </vt:lpstr>
      <vt:lpstr>操作系统的构件</vt:lpstr>
      <vt:lpstr>操作系统的内核(1)  </vt:lpstr>
      <vt:lpstr>操作系统的内核(2)  Linux单内核结构   </vt:lpstr>
      <vt:lpstr>操作系统的内核(3) 微内核结构  </vt:lpstr>
      <vt:lpstr>内核的基本功能 </vt:lpstr>
      <vt:lpstr>内核的基本属性 </vt:lpstr>
      <vt:lpstr> </vt:lpstr>
      <vt:lpstr>机制与策略分离  </vt:lpstr>
      <vt:lpstr>1.4.2 操作系统的运行模型</vt:lpstr>
      <vt:lpstr>操作系统的运行模型(1) 1）非进程内核模型 </vt:lpstr>
      <vt:lpstr>操作系统运行模型(2) 2）OS功能在用户进程内执行的模型 </vt:lpstr>
      <vt:lpstr>  操作系统的运行模型(3) 3）OS功能作为独立进程执行的模型 </vt:lpstr>
      <vt:lpstr>Windows2000/XP客户/服务器结构(1) 结构简框</vt:lpstr>
      <vt:lpstr>Windows2000/ XP客户/服务器结构(2) </vt:lpstr>
    </vt:vector>
  </TitlesOfParts>
  <Company>LilyTech.com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操作系统教程(第三版)</dc:title>
  <dc:creator>yuyuhaso</dc:creator>
  <cp:lastModifiedBy>幽弥狂</cp:lastModifiedBy>
  <cp:revision>210</cp:revision>
  <dcterms:created xsi:type="dcterms:W3CDTF">2002-10-28T07:32:45Z</dcterms:created>
  <dcterms:modified xsi:type="dcterms:W3CDTF">2019-09-13T04:41:01Z</dcterms:modified>
</cp:coreProperties>
</file>