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331" r:id="rId4"/>
    <p:sldId id="330" r:id="rId5"/>
    <p:sldId id="269" r:id="rId6"/>
    <p:sldId id="343" r:id="rId7"/>
    <p:sldId id="272" r:id="rId8"/>
    <p:sldId id="346" r:id="rId9"/>
    <p:sldId id="347" r:id="rId10"/>
    <p:sldId id="349" r:id="rId11"/>
    <p:sldId id="304" r:id="rId12"/>
    <p:sldId id="350" r:id="rId13"/>
    <p:sldId id="351" r:id="rId14"/>
    <p:sldId id="35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56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6600FF"/>
    <a:srgbClr val="006600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5" autoAdjust="0"/>
    <p:restoredTop sz="90929"/>
  </p:normalViewPr>
  <p:slideViewPr>
    <p:cSldViewPr>
      <p:cViewPr varScale="1">
        <p:scale>
          <a:sx n="86" d="100"/>
          <a:sy n="86" d="100"/>
        </p:scale>
        <p:origin x="9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83711B-6B98-46AE-8DEE-90402541C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223245-7C53-498D-BEBA-5A7ADA170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DD7D1-EC01-4B19-ABD7-E8F823104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F99D8-BCF4-49B8-BB52-16C94B6784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92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6FB038-34D9-44E4-B953-D9F8730DD6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7B05F6-881C-4B65-9DF0-C2702F6100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8AF33F-779C-48F9-84C2-A5182D022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A5CB6-897C-4811-B7C2-E3DC1E7BA6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98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8FCCE4-045A-48E7-9150-8A7E444B3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420E54-86F1-447F-A706-C51BEDF4F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9D88BE-686F-419E-A20B-5F2E6CC93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3D673-D440-49CB-B7B3-2BC6BAF982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3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440954-FFAC-463F-ACBD-16AF1C95E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012B63-42E0-473F-97C7-8D26BCE365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399051-477B-4073-AD38-865C252BE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5E8F7-5861-4170-A8C2-8765161480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5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DE0930-F36F-4D74-88B5-11A0C401A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1A619A-7219-40E9-B938-CF2D110317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BE277A-22F6-448F-930C-2B5709955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44783-C789-4172-BA21-F6F2762ABF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24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4B3D9-E6D8-4E11-89C1-F00D7385D4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16978-E411-45CA-BCAA-82F73411A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BE450-95E9-4E3B-B06E-B95BBED00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E3751-B685-4D53-8D7E-EB95C79DA8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35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848884-A742-4C60-B36E-D0A3CCBB5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B2453B-38F9-4DD5-889E-7B48E0527B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895D9F5-2178-43CC-A7BF-AF7EDE6EB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D4702-B956-4FD2-8A10-DE013BF92B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85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E224A4-62A2-4C52-824B-C84577CB4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BCE7A9-C6E3-45E7-A4A5-DCA82D993E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2F0B06-B6AA-4BB9-8C10-87F2CD21B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E7EFA-FF4F-49A8-A6A0-7E842E974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8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206BB6-B535-449A-AAA1-05E4EA7AD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E380E41-8309-4493-B902-DBDB771C18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6CD896-2F34-43ED-84ED-3780447D8B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45BECB-248B-4622-A03A-BC4C3A789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12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E7780-56E9-4475-B156-573EB2D429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1B048-9B10-49FC-A09B-B13BA635C0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23671-B63E-49D8-83EF-F9DBC4DEE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8E6F7-E4C5-4902-BD9F-CA1068A3C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49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430B5-2105-4F34-8CD2-7560F53B1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676B7-30DE-400D-80FC-85797AAA3E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F430B-BA2C-44F9-83D5-860FD142E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4FD85-0F3C-4128-8CB9-172DBA49B0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3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AF5DEE-A5B5-4714-B715-8926CC316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22B3B9-2EE8-4BC4-A23D-206B049C4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660AB7-1DFB-43DB-9B44-34AC1A36F1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3925EB-B9D3-4732-A5F0-F5464B0529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3AF3F2-91E7-4211-A9B0-E6719AE79C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849BAF0-6441-4BB8-97F2-BBD461E5DF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65DBA5D-9E1F-426D-A087-E57415BB6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流行操作系统简介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CA48C7E-3AD0-4C82-B81E-D722E591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350" y="1196975"/>
            <a:ext cx="7416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1.5.1 Windows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1.5.2 UNIX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操作系统家族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1.5.3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自由软件和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1.5.4 IBM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系列操作系统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1.5.5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其他流行操作系统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72E11B-570E-4C1F-94E3-77B4B2D5A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1.5.4 IBM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系列操作系统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8CF1D2A-5357-4ED8-BC74-5EDDEF70D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9200"/>
            <a:ext cx="777716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RS/6000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系列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服务器及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SP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结点群集计算机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AIX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 </a:t>
            </a:r>
          </a:p>
          <a:p>
            <a:pPr eaLnBrk="1" hangingPunct="1">
              <a:buFontTx/>
              <a:buChar char="•"/>
            </a:pP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S/390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企业级服务器 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OS/390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VM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DOS/VSE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  <a:p>
            <a:pPr eaLnBrk="1" hangingPunct="1">
              <a:buFontTx/>
              <a:buChar char="•"/>
            </a:pP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Definity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通用服务器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运行基于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Intel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Windows NT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Netware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等操作系统</a:t>
            </a:r>
          </a:p>
          <a:p>
            <a:pPr eaLnBrk="1" hangingPunct="1">
              <a:buFontTx/>
              <a:buChar char="•"/>
            </a:pP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AS/400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服务器 首次采用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64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RISC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技术，运行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OS400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操作系统。</a:t>
            </a:r>
          </a:p>
          <a:p>
            <a:pPr eaLnBrk="1" hangingPunct="1">
              <a:buFontTx/>
              <a:buChar char="•"/>
            </a:pP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微型机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Windows9x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OS2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MS-DOS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等操作系统。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3B25978-333C-4D6C-81CF-0DE6E7A48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1.5.5 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其它流行的操作系统</a:t>
            </a:r>
            <a:b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4A837D-94EC-4766-B73B-3EB4ACE61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7150" y="1295400"/>
            <a:ext cx="766445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/>
              <a:t>      </a:t>
            </a:r>
            <a:r>
              <a:rPr lang="en-US" altLang="zh-CN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Mach</a:t>
            </a:r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ea typeface="华文新魏" panose="02010800040101010101" pitchFamily="2" charset="-122"/>
              </a:rPr>
              <a:t>·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Mach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的发展历史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ea typeface="华文新魏" panose="02010800040101010101" pitchFamily="2" charset="-122"/>
              </a:rPr>
              <a:t>·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Mach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的设计目标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ea typeface="华文新魏" panose="02010800040101010101" pitchFamily="2" charset="-122"/>
              </a:rPr>
              <a:t>·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Mach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采用的主要技术 </a:t>
            </a: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C034E4-6DB7-4BFB-A7F2-B034DA1CB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Macintosh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291AC44-6ABD-429C-A028-3CBF19BD4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19200"/>
            <a:ext cx="8353425" cy="5334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美国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Apple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公司推出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Macintosh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机操作系统。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MAC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是全图形化界面和操作方式的鼻祖。由于它拥有全新的窗口系统、强有力的多媒体开发工具和操作简便的网络结构而风光一时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MAC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操作系统的主要特点有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）采用面向对象技术；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）全图形化界面；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）虚拟存储管理技术；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）应用程序间的相互通信；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）强有力的多媒体功能；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）简便的分布式网络支持；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）丰富的应用软件。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713CAB8-2920-4B18-B52E-365D4DD8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Netware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0AED358-E16E-46D0-9C65-53AD71A7F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8496300" cy="52339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zh-CN" sz="2800">
                <a:ea typeface="华文新魏" panose="02010800040101010101" pitchFamily="2" charset="-122"/>
              </a:rPr>
              <a:t>Netware</a:t>
            </a:r>
            <a:r>
              <a:rPr lang="zh-CN" altLang="en-US" sz="2800">
                <a:ea typeface="华文新魏" panose="02010800040101010101" pitchFamily="2" charset="-122"/>
              </a:rPr>
              <a:t>是</a:t>
            </a:r>
            <a:r>
              <a:rPr lang="en-US" altLang="zh-CN" sz="2800">
                <a:ea typeface="华文新魏" panose="02010800040101010101" pitchFamily="2" charset="-122"/>
              </a:rPr>
              <a:t>Novell</a:t>
            </a:r>
            <a:r>
              <a:rPr lang="zh-CN" altLang="en-US" sz="2800">
                <a:ea typeface="华文新魏" panose="02010800040101010101" pitchFamily="2" charset="-122"/>
              </a:rPr>
              <a:t>公司开发的网络操作系统。具有高性能文件系统、支持</a:t>
            </a:r>
            <a:r>
              <a:rPr lang="en-US" altLang="zh-CN" sz="2800">
                <a:ea typeface="华文新魏" panose="02010800040101010101" pitchFamily="2" charset="-122"/>
              </a:rPr>
              <a:t>DOS</a:t>
            </a:r>
            <a:r>
              <a:rPr lang="zh-CN" altLang="en-US" sz="2800"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ea typeface="华文新魏" panose="02010800040101010101" pitchFamily="2" charset="-122"/>
              </a:rPr>
              <a:t>OS/2</a:t>
            </a:r>
            <a:r>
              <a:rPr lang="zh-CN" altLang="en-US" sz="2800"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ea typeface="华文新魏" panose="02010800040101010101" pitchFamily="2" charset="-122"/>
              </a:rPr>
              <a:t>MAC</a:t>
            </a:r>
            <a:r>
              <a:rPr lang="zh-CN" altLang="en-US" sz="2800">
                <a:ea typeface="华文新魏" panose="02010800040101010101" pitchFamily="2" charset="-122"/>
              </a:rPr>
              <a:t>、及</a:t>
            </a:r>
            <a:r>
              <a:rPr lang="en-US" altLang="zh-CN" sz="2800">
                <a:ea typeface="华文新魏" panose="02010800040101010101" pitchFamily="2" charset="-122"/>
              </a:rPr>
              <a:t>UNIX</a:t>
            </a:r>
            <a:r>
              <a:rPr lang="zh-CN" altLang="en-US" sz="2800">
                <a:ea typeface="华文新魏" panose="02010800040101010101" pitchFamily="2" charset="-122"/>
              </a:rPr>
              <a:t>文件格式</a:t>
            </a:r>
            <a:r>
              <a:rPr lang="en-US" altLang="zh-CN" sz="2800">
                <a:ea typeface="华文新魏" panose="02010800040101010101" pitchFamily="2" charset="-122"/>
              </a:rPr>
              <a:t>;</a:t>
            </a:r>
            <a:r>
              <a:rPr lang="zh-CN" altLang="en-US" sz="2800">
                <a:ea typeface="华文新魏" panose="02010800040101010101" pitchFamily="2" charset="-122"/>
              </a:rPr>
              <a:t>具有三级容错，可靠性高</a:t>
            </a:r>
            <a:r>
              <a:rPr lang="en-US" altLang="zh-CN" sz="2800">
                <a:ea typeface="华文新魏" panose="02010800040101010101" pitchFamily="2" charset="-122"/>
              </a:rPr>
              <a:t>;</a:t>
            </a:r>
            <a:r>
              <a:rPr lang="zh-CN" altLang="en-US" sz="2800">
                <a:ea typeface="华文新魏" panose="02010800040101010101" pitchFamily="2" charset="-122"/>
              </a:rPr>
              <a:t>安全保密性好</a:t>
            </a:r>
            <a:r>
              <a:rPr lang="en-US" altLang="zh-CN" sz="2800">
                <a:ea typeface="华文新魏" panose="02010800040101010101" pitchFamily="2" charset="-122"/>
              </a:rPr>
              <a:t>;</a:t>
            </a:r>
            <a:r>
              <a:rPr lang="zh-CN" altLang="en-US" sz="2800">
                <a:ea typeface="华文新魏" panose="02010800040101010101" pitchFamily="2" charset="-122"/>
              </a:rPr>
              <a:t>提供开放的开发环境。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800">
                <a:ea typeface="华文新魏" panose="02010800040101010101" pitchFamily="2" charset="-122"/>
              </a:rPr>
              <a:t>Netware lite</a:t>
            </a:r>
            <a:r>
              <a:rPr lang="zh-CN" altLang="en-US" sz="2800">
                <a:ea typeface="华文新魏" panose="02010800040101010101" pitchFamily="2" charset="-122"/>
              </a:rPr>
              <a:t>是廉价点对点</a:t>
            </a:r>
            <a:r>
              <a:rPr lang="en-US" altLang="zh-CN" sz="2800">
                <a:ea typeface="华文新魏" panose="02010800040101010101" pitchFamily="2" charset="-122"/>
              </a:rPr>
              <a:t>NOS</a:t>
            </a:r>
            <a:r>
              <a:rPr lang="zh-CN" altLang="en-US" sz="2800">
                <a:ea typeface="华文新魏" panose="02010800040101010101" pitchFamily="2" charset="-122"/>
              </a:rPr>
              <a:t>，支持</a:t>
            </a:r>
            <a:r>
              <a:rPr lang="en-US" altLang="zh-CN" sz="2800">
                <a:ea typeface="华文新魏" panose="02010800040101010101" pitchFamily="2" charset="-122"/>
              </a:rPr>
              <a:t>25</a:t>
            </a:r>
            <a:r>
              <a:rPr lang="zh-CN" altLang="en-US" sz="2800">
                <a:ea typeface="华文新魏" panose="02010800040101010101" pitchFamily="2" charset="-122"/>
              </a:rPr>
              <a:t>个用户，每个结点可作为对等机。</a:t>
            </a:r>
            <a:r>
              <a:rPr lang="en-US" altLang="zh-CN" sz="2800">
                <a:ea typeface="华文新魏" panose="02010800040101010101" pitchFamily="2" charset="-122"/>
              </a:rPr>
              <a:t>Netware2.2</a:t>
            </a:r>
            <a:r>
              <a:rPr lang="zh-CN" altLang="en-US" sz="2800">
                <a:ea typeface="华文新魏" panose="02010800040101010101" pitchFamily="2" charset="-122"/>
              </a:rPr>
              <a:t>是为小单位和工作组开发的</a:t>
            </a:r>
            <a:r>
              <a:rPr lang="en-US" altLang="zh-CN" sz="2800">
                <a:ea typeface="华文新魏" panose="02010800040101010101" pitchFamily="2" charset="-122"/>
              </a:rPr>
              <a:t>NOS</a:t>
            </a:r>
            <a:r>
              <a:rPr lang="zh-CN" altLang="en-US" sz="2800">
                <a:ea typeface="华文新魏" panose="02010800040101010101" pitchFamily="2" charset="-122"/>
              </a:rPr>
              <a:t>，满足工作组用户的各种需要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800">
                <a:ea typeface="华文新魏" panose="02010800040101010101" pitchFamily="2" charset="-122"/>
              </a:rPr>
              <a:t>Netware3.1x</a:t>
            </a:r>
            <a:r>
              <a:rPr lang="zh-CN" altLang="en-US" sz="2800">
                <a:ea typeface="华文新魏" panose="02010800040101010101" pitchFamily="2" charset="-122"/>
              </a:rPr>
              <a:t>是</a:t>
            </a:r>
            <a:r>
              <a:rPr lang="en-US" altLang="zh-CN" sz="2800">
                <a:ea typeface="华文新魏" panose="02010800040101010101" pitchFamily="2" charset="-122"/>
              </a:rPr>
              <a:t>32</a:t>
            </a:r>
            <a:r>
              <a:rPr lang="zh-CN" altLang="en-US" sz="2800"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ea typeface="华文新魏" panose="02010800040101010101" pitchFamily="2" charset="-122"/>
              </a:rPr>
              <a:t>NOS</a:t>
            </a:r>
            <a:r>
              <a:rPr lang="zh-CN" altLang="en-US" sz="2800">
                <a:ea typeface="华文新魏" panose="02010800040101010101" pitchFamily="2" charset="-122"/>
              </a:rPr>
              <a:t>，更能发挥高档</a:t>
            </a:r>
            <a:r>
              <a:rPr lang="en-US" altLang="zh-CN" sz="2800">
                <a:ea typeface="华文新魏" panose="02010800040101010101" pitchFamily="2" charset="-122"/>
              </a:rPr>
              <a:t>PC</a:t>
            </a:r>
            <a:r>
              <a:rPr lang="zh-CN" altLang="en-US" sz="2800">
                <a:ea typeface="华文新魏" panose="02010800040101010101" pitchFamily="2" charset="-122"/>
              </a:rPr>
              <a:t>的计算能力，支持用户可达</a:t>
            </a:r>
            <a:r>
              <a:rPr lang="en-US" altLang="zh-CN" sz="2800">
                <a:ea typeface="华文新魏" panose="02010800040101010101" pitchFamily="2" charset="-122"/>
              </a:rPr>
              <a:t>256</a:t>
            </a:r>
            <a:r>
              <a:rPr lang="zh-CN" altLang="en-US" sz="2800">
                <a:ea typeface="华文新魏" panose="02010800040101010101" pitchFamily="2" charset="-122"/>
              </a:rPr>
              <a:t>个，能支持</a:t>
            </a:r>
            <a:r>
              <a:rPr lang="en-US" altLang="zh-CN" sz="2800">
                <a:ea typeface="华文新魏" panose="02010800040101010101" pitchFamily="2" charset="-122"/>
              </a:rPr>
              <a:t>DOS</a:t>
            </a:r>
            <a:r>
              <a:rPr lang="zh-CN" altLang="en-US" sz="2800"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ea typeface="华文新魏" panose="02010800040101010101" pitchFamily="2" charset="-122"/>
              </a:rPr>
              <a:t>Windows</a:t>
            </a:r>
            <a:r>
              <a:rPr lang="zh-CN" altLang="en-US" sz="2800"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ea typeface="华文新魏" panose="02010800040101010101" pitchFamily="2" charset="-122"/>
              </a:rPr>
              <a:t>Macintosh</a:t>
            </a:r>
            <a:r>
              <a:rPr lang="zh-CN" altLang="en-US" sz="2800"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ea typeface="华文新魏" panose="02010800040101010101" pitchFamily="2" charset="-122"/>
              </a:rPr>
              <a:t>OS/2</a:t>
            </a:r>
            <a:r>
              <a:rPr lang="zh-CN" altLang="en-US" sz="2800">
                <a:ea typeface="华文新魏" panose="02010800040101010101" pitchFamily="2" charset="-122"/>
              </a:rPr>
              <a:t>和</a:t>
            </a:r>
            <a:r>
              <a:rPr lang="en-US" altLang="zh-CN" sz="2800">
                <a:ea typeface="华文新魏" panose="02010800040101010101" pitchFamily="2" charset="-122"/>
              </a:rPr>
              <a:t>UNIX</a:t>
            </a:r>
            <a:r>
              <a:rPr lang="zh-CN" altLang="en-US" sz="2800">
                <a:ea typeface="华文新魏" panose="02010800040101010101" pitchFamily="2" charset="-122"/>
              </a:rPr>
              <a:t>工作站访问</a:t>
            </a:r>
            <a:r>
              <a:rPr lang="en-US" altLang="zh-CN" sz="2800">
                <a:ea typeface="华文新魏" panose="02010800040101010101" pitchFamily="2" charset="-122"/>
              </a:rPr>
              <a:t>Netware</a:t>
            </a:r>
            <a:r>
              <a:rPr lang="zh-CN" altLang="en-US" sz="2800">
                <a:ea typeface="华文新魏" panose="02010800040101010101" pitchFamily="2" charset="-122"/>
              </a:rPr>
              <a:t>服务器。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800">
                <a:ea typeface="华文新魏" panose="02010800040101010101" pitchFamily="2" charset="-122"/>
              </a:rPr>
              <a:t>Netware4.xx</a:t>
            </a:r>
            <a:r>
              <a:rPr lang="zh-CN" altLang="en-US" sz="2800">
                <a:ea typeface="华文新魏" panose="02010800040101010101" pitchFamily="2" charset="-122"/>
              </a:rPr>
              <a:t>是其</a:t>
            </a:r>
            <a:r>
              <a:rPr lang="en-US" altLang="zh-CN" sz="2800">
                <a:ea typeface="华文新魏" panose="02010800040101010101" pitchFamily="2" charset="-122"/>
              </a:rPr>
              <a:t>NOS</a:t>
            </a:r>
            <a:r>
              <a:rPr lang="zh-CN" altLang="en-US" sz="2800">
                <a:ea typeface="华文新魏" panose="02010800040101010101" pitchFamily="2" charset="-122"/>
              </a:rPr>
              <a:t>新版，增强了网络目录服务，支持用户数可达</a:t>
            </a:r>
            <a:r>
              <a:rPr lang="en-US" altLang="zh-CN" sz="2800">
                <a:ea typeface="华文新魏" panose="02010800040101010101" pitchFamily="2" charset="-122"/>
              </a:rPr>
              <a:t>1000</a:t>
            </a:r>
            <a:r>
              <a:rPr lang="zh-CN" altLang="en-US" sz="2800">
                <a:ea typeface="华文新魏" panose="02010800040101010101" pitchFamily="2" charset="-122"/>
              </a:rPr>
              <a:t>个。</a:t>
            </a:r>
          </a:p>
          <a:p>
            <a:pPr algn="just" eaLnBrk="1" hangingPunct="1">
              <a:lnSpc>
                <a:spcPct val="80000"/>
              </a:lnSpc>
            </a:pPr>
            <a:endParaRPr lang="en-US" altLang="zh-CN" sz="28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62E8733E-6328-40FA-B601-F43DA187A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MINIX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</p:txBody>
      </p:sp>
      <p:sp>
        <p:nvSpPr>
          <p:cNvPr id="15363" name="Rectangle 2051">
            <a:extLst>
              <a:ext uri="{FF2B5EF4-FFF2-40B4-BE49-F238E27FC236}">
                <a16:creationId xmlns:a16="http://schemas.microsoft.com/office/drawing/2014/main" id="{70FAB545-C08C-43D2-88CD-0F9F9E90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990600"/>
            <a:ext cx="8215312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荷兰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Vrije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大学计算机系教授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Andrew S. Tanenbavm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开发了一个与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兼容，然而内核全新的操作系统。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Minix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没有借用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AT &amp; 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一行代码，学生可以通过它来剖析一个操作系统，研究其内部如何运作，其名称源于</a:t>
            </a:r>
            <a:r>
              <a:rPr lang="zh-CN" altLang="en-US" sz="2800">
                <a:ea typeface="华文新魏" panose="02010800040101010101" pitchFamily="2" charset="-122"/>
              </a:rPr>
              <a:t>‘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小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en-US" altLang="zh-CN" sz="2800">
                <a:ea typeface="华文新魏" panose="02010800040101010101" pitchFamily="2" charset="-122"/>
              </a:rPr>
              <a:t>’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，因为它非常简洁，短小，故称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Minix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Minix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语言编写，着眼于可读性好，代码中加入了数千行注释。可运行在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IBM PC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Macintosh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Sparc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Amiga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Atari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等许多平台上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Minix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恪守</a:t>
            </a: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Small is Beautiful</a:t>
            </a:r>
            <a:r>
              <a:rPr lang="en-US" altLang="zh-CN" sz="2800"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的原则，早期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Minix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没有硬盘就能运行。目前常用的是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Minix2.0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，具有多任务处理能力，可支持三个用户同时工作，支持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TCP/IP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，支持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4GB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主存。提供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个编辑器、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200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个实用程序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28484E-7200-49AD-B550-B25B1C055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1.5.1  Windows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b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1B2247-8560-4F20-A91A-88AB84BFE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33488"/>
            <a:ext cx="6629400" cy="4572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en-US" altLang="zh-CN" sz="3600">
                <a:ea typeface="华文新魏" panose="02010800040101010101" pitchFamily="2" charset="-122"/>
              </a:rPr>
              <a:t> 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Windows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操作系统概况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(2)Windows NT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的技术特点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(3)Windows 2000/XP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(4) Windows Server 2003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Windows XP 64-Bit Edition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(5)</a:t>
            </a:r>
            <a:r>
              <a:rPr lang="en-US" altLang="zh-CN" sz="3600">
                <a:ea typeface="华文新魏" panose="02010800040101010101" pitchFamily="2" charset="-122"/>
              </a:rPr>
              <a:t> 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Windows CE</a:t>
            </a:r>
          </a:p>
          <a:p>
            <a:pPr marL="609600" indent="-609600" eaLnBrk="1" hangingPunct="1">
              <a:buFontTx/>
              <a:buNone/>
            </a:pP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0">
            <a:extLst>
              <a:ext uri="{FF2B5EF4-FFF2-40B4-BE49-F238E27FC236}">
                <a16:creationId xmlns:a16="http://schemas.microsoft.com/office/drawing/2014/main" id="{5FFD1ACA-F521-4362-9170-A1A878406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1.5.2  UNIX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操作系统家族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2051">
            <a:extLst>
              <a:ext uri="{FF2B5EF4-FFF2-40B4-BE49-F238E27FC236}">
                <a16:creationId xmlns:a16="http://schemas.microsoft.com/office/drawing/2014/main" id="{5A621DCF-AA28-4675-8E81-4C62A9495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391400" cy="5181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b="1"/>
              <a:t>  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雏形阶段  </a:t>
            </a:r>
          </a:p>
          <a:p>
            <a:pPr algn="just"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成型阶段 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商业化阶段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/>
              <a:t>  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标准化阶段 </a:t>
            </a:r>
          </a:p>
          <a:p>
            <a:pPr algn="just" eaLnBrk="1" hangingPunct="1">
              <a:buFontTx/>
              <a:buNone/>
            </a:pP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C022E42E-C795-4E73-AD30-9C4A74003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1066800" cy="59436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b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b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b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b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b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家族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(2)</a:t>
            </a:r>
            <a:br>
              <a:rPr lang="en-US" altLang="zh-CN">
                <a:ea typeface="黑体" panose="02010609060101010101" pitchFamily="49" charset="-122"/>
              </a:rPr>
            </a:br>
            <a:endParaRPr lang="en-US" altLang="zh-CN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D615C18B-2BE5-43E3-A273-250DCCA3B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3152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cs typeface="Times New Roman" panose="02020603050405020304" pitchFamily="18" charset="0"/>
              </a:rPr>
              <a:t> </a:t>
            </a:r>
            <a:endParaRPr lang="en-US" altLang="zh-CN"/>
          </a:p>
        </p:txBody>
      </p:sp>
      <p:grpSp>
        <p:nvGrpSpPr>
          <p:cNvPr id="5124" name="Group 1028">
            <a:extLst>
              <a:ext uri="{FF2B5EF4-FFF2-40B4-BE49-F238E27FC236}">
                <a16:creationId xmlns:a16="http://schemas.microsoft.com/office/drawing/2014/main" id="{49732719-1F35-4EC6-B873-584F723D1DEB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52400"/>
            <a:ext cx="7345363" cy="6477000"/>
            <a:chOff x="1800" y="1440"/>
            <a:chExt cx="9000" cy="9360"/>
          </a:xfrm>
        </p:grpSpPr>
        <p:sp>
          <p:nvSpPr>
            <p:cNvPr id="5125" name="Text Box 1029">
              <a:extLst>
                <a:ext uri="{FF2B5EF4-FFF2-40B4-BE49-F238E27FC236}">
                  <a16:creationId xmlns:a16="http://schemas.microsoft.com/office/drawing/2014/main" id="{C14D0C72-5F22-4865-9DD6-124C9F52D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44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V1(71</a:t>
              </a:r>
              <a:r>
                <a:rPr kumimoji="0" lang="zh-CN" altLang="en-US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26" name="Text Box 1030">
              <a:extLst>
                <a:ext uri="{FF2B5EF4-FFF2-40B4-BE49-F238E27FC236}">
                  <a16:creationId xmlns:a16="http://schemas.microsoft.com/office/drawing/2014/main" id="{32B189BF-D043-40DE-B977-A8B141A9D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22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V3(73</a:t>
              </a:r>
              <a:r>
                <a:rPr kumimoji="0" lang="zh-CN" altLang="en-US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27" name="Text Box 1031">
              <a:extLst>
                <a:ext uri="{FF2B5EF4-FFF2-40B4-BE49-F238E27FC236}">
                  <a16:creationId xmlns:a16="http://schemas.microsoft.com/office/drawing/2014/main" id="{516CE1A5-A563-4E88-9702-C13290D0C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00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V6(75</a:t>
              </a:r>
              <a:r>
                <a:rPr kumimoji="0" lang="zh-CN" altLang="en-US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28" name="Line 1032">
              <a:extLst>
                <a:ext uri="{FF2B5EF4-FFF2-40B4-BE49-F238E27FC236}">
                  <a16:creationId xmlns:a16="http://schemas.microsoft.com/office/drawing/2014/main" id="{02847C6B-08E3-47F3-8C26-CA4BB6AC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19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1033">
              <a:extLst>
                <a:ext uri="{FF2B5EF4-FFF2-40B4-BE49-F238E27FC236}">
                  <a16:creationId xmlns:a16="http://schemas.microsoft.com/office/drawing/2014/main" id="{1B57A744-FAD1-422B-A66F-AF2CEBD6D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268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Text Box 1034">
              <a:extLst>
                <a:ext uri="{FF2B5EF4-FFF2-40B4-BE49-F238E27FC236}">
                  <a16:creationId xmlns:a16="http://schemas.microsoft.com/office/drawing/2014/main" id="{9494B669-C8BF-4ACA-911B-AEE9EA02B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78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9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V7</a:t>
              </a:r>
              <a:r>
                <a:rPr kumimoji="0" lang="zh-CN" altLang="en-US" sz="9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kumimoji="0" lang="en-US" altLang="zh-CN" sz="9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V8</a:t>
              </a:r>
            </a:p>
          </p:txBody>
        </p:sp>
        <p:sp>
          <p:nvSpPr>
            <p:cNvPr id="5131" name="Line 1035">
              <a:extLst>
                <a:ext uri="{FF2B5EF4-FFF2-40B4-BE49-F238E27FC236}">
                  <a16:creationId xmlns:a16="http://schemas.microsoft.com/office/drawing/2014/main" id="{645A4659-8001-40DE-9C55-63E11A161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3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Text Box 1036">
              <a:extLst>
                <a:ext uri="{FF2B5EF4-FFF2-40B4-BE49-F238E27FC236}">
                  <a16:creationId xmlns:a16="http://schemas.microsoft.com/office/drawing/2014/main" id="{A8FC64F3-F9F4-4E1C-8923-8A7BBC28C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456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V9</a:t>
              </a:r>
            </a:p>
          </p:txBody>
        </p:sp>
        <p:sp>
          <p:nvSpPr>
            <p:cNvPr id="5133" name="Line 1037">
              <a:extLst>
                <a:ext uri="{FF2B5EF4-FFF2-40B4-BE49-F238E27FC236}">
                  <a16:creationId xmlns:a16="http://schemas.microsoft.com/office/drawing/2014/main" id="{EBE52639-2CD7-474D-889A-AEF33FB1F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424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Text Box 1038">
              <a:extLst>
                <a:ext uri="{FF2B5EF4-FFF2-40B4-BE49-F238E27FC236}">
                  <a16:creationId xmlns:a16="http://schemas.microsoft.com/office/drawing/2014/main" id="{6361AC9F-F325-4B0C-8DE6-E55F8FEB1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534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V10(89</a:t>
              </a:r>
              <a:r>
                <a:rPr kumimoji="0" lang="zh-CN" altLang="en-US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35" name="Text Box 1039">
              <a:extLst>
                <a:ext uri="{FF2B5EF4-FFF2-40B4-BE49-F238E27FC236}">
                  <a16:creationId xmlns:a16="http://schemas.microsoft.com/office/drawing/2014/main" id="{8F93CD67-48A2-4B0A-9C3C-7D45FBC75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612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Plan9</a:t>
              </a:r>
            </a:p>
          </p:txBody>
        </p:sp>
        <p:sp>
          <p:nvSpPr>
            <p:cNvPr id="5136" name="Line 1040">
              <a:extLst>
                <a:ext uri="{FF2B5EF4-FFF2-40B4-BE49-F238E27FC236}">
                  <a16:creationId xmlns:a16="http://schemas.microsoft.com/office/drawing/2014/main" id="{FC26DF4D-869F-463F-963C-ADE4FA1A4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5028"/>
              <a:ext cx="72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041">
              <a:extLst>
                <a:ext uri="{FF2B5EF4-FFF2-40B4-BE49-F238E27FC236}">
                  <a16:creationId xmlns:a16="http://schemas.microsoft.com/office/drawing/2014/main" id="{D0683386-1818-499D-85BA-EA2DB8F69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0" y="58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Text Box 1042">
              <a:extLst>
                <a:ext uri="{FF2B5EF4-FFF2-40B4-BE49-F238E27FC236}">
                  <a16:creationId xmlns:a16="http://schemas.microsoft.com/office/drawing/2014/main" id="{BD6F97FD-BDFB-4679-8DD1-A2822DFCA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378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1BSD(78</a:t>
              </a:r>
              <a:r>
                <a:rPr kumimoji="0" lang="zh-CN" altLang="en-US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39" name="Text Box 1043">
              <a:extLst>
                <a:ext uri="{FF2B5EF4-FFF2-40B4-BE49-F238E27FC236}">
                  <a16:creationId xmlns:a16="http://schemas.microsoft.com/office/drawing/2014/main" id="{02579E81-D116-45CE-8D85-79908C2EE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456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2BSD(78</a:t>
              </a:r>
              <a:r>
                <a:rPr kumimoji="0" lang="zh-CN" altLang="en-US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40" name="Line 1044">
              <a:extLst>
                <a:ext uri="{FF2B5EF4-FFF2-40B4-BE49-F238E27FC236}">
                  <a16:creationId xmlns:a16="http://schemas.microsoft.com/office/drawing/2014/main" id="{9693371C-75F2-411B-B8BA-D55FDB386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" y="424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Text Box 1045">
              <a:extLst>
                <a:ext uri="{FF2B5EF4-FFF2-40B4-BE49-F238E27FC236}">
                  <a16:creationId xmlns:a16="http://schemas.microsoft.com/office/drawing/2014/main" id="{C2A58CAC-FAA3-4D4A-82D1-DB10522D2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534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3BSD(79</a:t>
              </a:r>
              <a:r>
                <a:rPr kumimoji="0" lang="zh-CN" altLang="en-US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42" name="Line 1046">
              <a:extLst>
                <a:ext uri="{FF2B5EF4-FFF2-40B4-BE49-F238E27FC236}">
                  <a16:creationId xmlns:a16="http://schemas.microsoft.com/office/drawing/2014/main" id="{24FBD9E2-1A66-461E-AD28-D3295B736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" y="502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Text Box 1047">
              <a:extLst>
                <a:ext uri="{FF2B5EF4-FFF2-40B4-BE49-F238E27FC236}">
                  <a16:creationId xmlns:a16="http://schemas.microsoft.com/office/drawing/2014/main" id="{EE5DC100-E6AA-4315-91AB-EB7D16BA2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612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4BSD(80</a:t>
              </a:r>
              <a:r>
                <a:rPr kumimoji="0" lang="zh-CN" altLang="en-US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44" name="Text Box 1048">
              <a:extLst>
                <a:ext uri="{FF2B5EF4-FFF2-40B4-BE49-F238E27FC236}">
                  <a16:creationId xmlns:a16="http://schemas.microsoft.com/office/drawing/2014/main" id="{B45CF869-2594-499D-890F-BEB797344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690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4.2BSD</a:t>
              </a:r>
            </a:p>
          </p:txBody>
        </p:sp>
        <p:sp>
          <p:nvSpPr>
            <p:cNvPr id="5145" name="Text Box 1049">
              <a:extLst>
                <a:ext uri="{FF2B5EF4-FFF2-40B4-BE49-F238E27FC236}">
                  <a16:creationId xmlns:a16="http://schemas.microsoft.com/office/drawing/2014/main" id="{B3090151-410B-400A-9466-F8440E986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768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4.3BSD</a:t>
              </a:r>
            </a:p>
          </p:txBody>
        </p:sp>
        <p:sp>
          <p:nvSpPr>
            <p:cNvPr id="5146" name="Text Box 1050">
              <a:extLst>
                <a:ext uri="{FF2B5EF4-FFF2-40B4-BE49-F238E27FC236}">
                  <a16:creationId xmlns:a16="http://schemas.microsoft.com/office/drawing/2014/main" id="{B237B689-BAD6-464C-9853-072E32982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8460"/>
              <a:ext cx="144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4.4BSD(93</a:t>
              </a:r>
              <a:r>
                <a:rPr kumimoji="0" lang="zh-CN" altLang="en-US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47" name="Line 1051">
              <a:extLst>
                <a:ext uri="{FF2B5EF4-FFF2-40B4-BE49-F238E27FC236}">
                  <a16:creationId xmlns:a16="http://schemas.microsoft.com/office/drawing/2014/main" id="{150B7B92-E988-4B21-B31F-E3BDC958E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" y="58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1052">
              <a:extLst>
                <a:ext uri="{FF2B5EF4-FFF2-40B4-BE49-F238E27FC236}">
                  <a16:creationId xmlns:a16="http://schemas.microsoft.com/office/drawing/2014/main" id="{C829CFE3-34EE-4C15-BDB0-18A15D33E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" y="658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1053">
              <a:extLst>
                <a:ext uri="{FF2B5EF4-FFF2-40B4-BE49-F238E27FC236}">
                  <a16:creationId xmlns:a16="http://schemas.microsoft.com/office/drawing/2014/main" id="{A68CBF28-85C8-4D93-82EF-F9A6ACB57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" y="73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054">
              <a:extLst>
                <a:ext uri="{FF2B5EF4-FFF2-40B4-BE49-F238E27FC236}">
                  <a16:creationId xmlns:a16="http://schemas.microsoft.com/office/drawing/2014/main" id="{42419AE9-3DAD-4D48-AE43-7705F87CC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" y="814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055">
              <a:extLst>
                <a:ext uri="{FF2B5EF4-FFF2-40B4-BE49-F238E27FC236}">
                  <a16:creationId xmlns:a16="http://schemas.microsoft.com/office/drawing/2014/main" id="{DCE67C16-FFCD-4FE4-A88D-0EBA32D6A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0" y="3936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Text Box 1056">
              <a:extLst>
                <a:ext uri="{FF2B5EF4-FFF2-40B4-BE49-F238E27FC236}">
                  <a16:creationId xmlns:a16="http://schemas.microsoft.com/office/drawing/2014/main" id="{CDBEBF76-DA77-4DBB-9AB2-60786113D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0" y="456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2.9BSD</a:t>
              </a:r>
            </a:p>
          </p:txBody>
        </p:sp>
        <p:sp>
          <p:nvSpPr>
            <p:cNvPr id="5153" name="Text Box 1057">
              <a:extLst>
                <a:ext uri="{FF2B5EF4-FFF2-40B4-BE49-F238E27FC236}">
                  <a16:creationId xmlns:a16="http://schemas.microsoft.com/office/drawing/2014/main" id="{3E73B5A5-8524-4BEE-BB01-8DD05D41E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0" y="534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2.10BSD</a:t>
              </a:r>
            </a:p>
          </p:txBody>
        </p:sp>
        <p:sp>
          <p:nvSpPr>
            <p:cNvPr id="5154" name="Text Box 1058">
              <a:extLst>
                <a:ext uri="{FF2B5EF4-FFF2-40B4-BE49-F238E27FC236}">
                  <a16:creationId xmlns:a16="http://schemas.microsoft.com/office/drawing/2014/main" id="{044817C8-38BA-4520-8884-D0BE7DD48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0" y="612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2.11BSD</a:t>
              </a:r>
            </a:p>
          </p:txBody>
        </p:sp>
        <p:sp>
          <p:nvSpPr>
            <p:cNvPr id="5155" name="Line 1059">
              <a:extLst>
                <a:ext uri="{FF2B5EF4-FFF2-40B4-BE49-F238E27FC236}">
                  <a16:creationId xmlns:a16="http://schemas.microsoft.com/office/drawing/2014/main" id="{884DAEC2-4B7B-4B85-8C9C-AC343A19B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0" y="471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Line 1060">
              <a:extLst>
                <a:ext uri="{FF2B5EF4-FFF2-40B4-BE49-F238E27FC236}">
                  <a16:creationId xmlns:a16="http://schemas.microsoft.com/office/drawing/2014/main" id="{3D3B5F43-CBB2-4CB3-B8D5-343185669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0" y="502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1061">
              <a:extLst>
                <a:ext uri="{FF2B5EF4-FFF2-40B4-BE49-F238E27FC236}">
                  <a16:creationId xmlns:a16="http://schemas.microsoft.com/office/drawing/2014/main" id="{FAAA7AEC-51D9-4350-BB44-4064FFC4F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0" y="58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Text Box 1062">
              <a:extLst>
                <a:ext uri="{FF2B5EF4-FFF2-40B4-BE49-F238E27FC236}">
                  <a16:creationId xmlns:a16="http://schemas.microsoft.com/office/drawing/2014/main" id="{262C2609-805E-47C1-A6C7-3867879D5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78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V7(78</a:t>
              </a:r>
              <a:r>
                <a:rPr kumimoji="0" lang="zh-CN" altLang="en-US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endParaRPr kumimoji="0" lang="en-US" altLang="zh-CN" sz="9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59" name="Text Box 1063">
              <a:extLst>
                <a:ext uri="{FF2B5EF4-FFF2-40B4-BE49-F238E27FC236}">
                  <a16:creationId xmlns:a16="http://schemas.microsoft.com/office/drawing/2014/main" id="{BB8B4EE1-9B8A-4ACF-982C-A49202278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378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PWB</a:t>
              </a:r>
            </a:p>
          </p:txBody>
        </p:sp>
        <p:sp>
          <p:nvSpPr>
            <p:cNvPr id="5160" name="Line 1064">
              <a:extLst>
                <a:ext uri="{FF2B5EF4-FFF2-40B4-BE49-F238E27FC236}">
                  <a16:creationId xmlns:a16="http://schemas.microsoft.com/office/drawing/2014/main" id="{951E1AD7-A270-451D-82A5-A5B301A8F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393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Text Box 1065">
              <a:extLst>
                <a:ext uri="{FF2B5EF4-FFF2-40B4-BE49-F238E27FC236}">
                  <a16:creationId xmlns:a16="http://schemas.microsoft.com/office/drawing/2014/main" id="{CD770515-9F28-4E5C-84E6-90A632CD8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456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PWB2</a:t>
              </a:r>
            </a:p>
          </p:txBody>
        </p:sp>
        <p:sp>
          <p:nvSpPr>
            <p:cNvPr id="5162" name="Line 1066">
              <a:extLst>
                <a:ext uri="{FF2B5EF4-FFF2-40B4-BE49-F238E27FC236}">
                  <a16:creationId xmlns:a16="http://schemas.microsoft.com/office/drawing/2014/main" id="{393818ED-1615-4DA8-A2AC-EAA8ECF11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424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Text Box 1067">
              <a:extLst>
                <a:ext uri="{FF2B5EF4-FFF2-40B4-BE49-F238E27FC236}">
                  <a16:creationId xmlns:a16="http://schemas.microsoft.com/office/drawing/2014/main" id="{13440F27-F328-4011-BCC9-94EAA54E7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534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systemⅢ</a:t>
              </a:r>
            </a:p>
          </p:txBody>
        </p:sp>
        <p:sp>
          <p:nvSpPr>
            <p:cNvPr id="5164" name="Line 1068">
              <a:extLst>
                <a:ext uri="{FF2B5EF4-FFF2-40B4-BE49-F238E27FC236}">
                  <a16:creationId xmlns:a16="http://schemas.microsoft.com/office/drawing/2014/main" id="{4FF1AAA3-FB03-4500-938B-D5EB74A6F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502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Text Box 1069">
              <a:extLst>
                <a:ext uri="{FF2B5EF4-FFF2-40B4-BE49-F238E27FC236}">
                  <a16:creationId xmlns:a16="http://schemas.microsoft.com/office/drawing/2014/main" id="{B5DF7D6E-0189-4CA6-8F61-5CDD2C1A2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612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systemⅤ</a:t>
              </a:r>
            </a:p>
          </p:txBody>
        </p:sp>
        <p:sp>
          <p:nvSpPr>
            <p:cNvPr id="5166" name="Line 1070">
              <a:extLst>
                <a:ext uri="{FF2B5EF4-FFF2-40B4-BE49-F238E27FC236}">
                  <a16:creationId xmlns:a16="http://schemas.microsoft.com/office/drawing/2014/main" id="{9D1157D9-3D59-4049-A457-B9F8727D6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58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Text Box 1071">
              <a:extLst>
                <a:ext uri="{FF2B5EF4-FFF2-40B4-BE49-F238E27FC236}">
                  <a16:creationId xmlns:a16="http://schemas.microsoft.com/office/drawing/2014/main" id="{B2AC3990-CE13-494C-B167-C2A6780CB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690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Ⅴ.2(84</a:t>
              </a:r>
              <a:r>
                <a:rPr kumimoji="0" lang="zh-CN" altLang="en-US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68" name="Line 1072">
              <a:extLst>
                <a:ext uri="{FF2B5EF4-FFF2-40B4-BE49-F238E27FC236}">
                  <a16:creationId xmlns:a16="http://schemas.microsoft.com/office/drawing/2014/main" id="{1A2B1A36-474C-4A68-AE99-404B32131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658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Text Box 1073">
              <a:extLst>
                <a:ext uri="{FF2B5EF4-FFF2-40B4-BE49-F238E27FC236}">
                  <a16:creationId xmlns:a16="http://schemas.microsoft.com/office/drawing/2014/main" id="{CAA66AC8-C3C9-450D-9B1C-260F1BDAE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768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Ⅴ.3(87</a:t>
              </a:r>
              <a:r>
                <a:rPr kumimoji="0" lang="zh-CN" altLang="en-US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年</a:t>
              </a:r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5170" name="Line 1074">
              <a:extLst>
                <a:ext uri="{FF2B5EF4-FFF2-40B4-BE49-F238E27FC236}">
                  <a16:creationId xmlns:a16="http://schemas.microsoft.com/office/drawing/2014/main" id="{5C91010F-2461-4ECD-B1D7-6190DC0D2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73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Text Box 1075">
              <a:extLst>
                <a:ext uri="{FF2B5EF4-FFF2-40B4-BE49-F238E27FC236}">
                  <a16:creationId xmlns:a16="http://schemas.microsoft.com/office/drawing/2014/main" id="{9BCA6EF2-FDAA-427B-BF52-D9FC6B943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846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Ⅴ.3.2</a:t>
              </a:r>
            </a:p>
          </p:txBody>
        </p:sp>
        <p:sp>
          <p:nvSpPr>
            <p:cNvPr id="5172" name="Line 1076">
              <a:extLst>
                <a:ext uri="{FF2B5EF4-FFF2-40B4-BE49-F238E27FC236}">
                  <a16:creationId xmlns:a16="http://schemas.microsoft.com/office/drawing/2014/main" id="{7C14C711-5D01-4339-85F1-2B9684C0E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814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Text Box 1077">
              <a:extLst>
                <a:ext uri="{FF2B5EF4-FFF2-40B4-BE49-F238E27FC236}">
                  <a16:creationId xmlns:a16="http://schemas.microsoft.com/office/drawing/2014/main" id="{CD5300C9-94C1-4042-A5CD-0307411A7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924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SVR4(89)</a:t>
              </a:r>
            </a:p>
          </p:txBody>
        </p:sp>
        <p:sp>
          <p:nvSpPr>
            <p:cNvPr id="5174" name="Line 1078">
              <a:extLst>
                <a:ext uri="{FF2B5EF4-FFF2-40B4-BE49-F238E27FC236}">
                  <a16:creationId xmlns:a16="http://schemas.microsoft.com/office/drawing/2014/main" id="{35A98A17-5A2F-49CE-9AE7-BC6D60E57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892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Text Box 1079">
              <a:extLst>
                <a:ext uri="{FF2B5EF4-FFF2-40B4-BE49-F238E27FC236}">
                  <a16:creationId xmlns:a16="http://schemas.microsoft.com/office/drawing/2014/main" id="{E21AC454-B5AF-4B0E-9E54-FC7CFF46A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378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Xenix</a:t>
              </a:r>
            </a:p>
          </p:txBody>
        </p:sp>
        <p:sp>
          <p:nvSpPr>
            <p:cNvPr id="5176" name="Text Box 1080">
              <a:extLst>
                <a:ext uri="{FF2B5EF4-FFF2-40B4-BE49-F238E27FC236}">
                  <a16:creationId xmlns:a16="http://schemas.microsoft.com/office/drawing/2014/main" id="{94B29886-ACBB-416D-8E71-1A55E403B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872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Xenix2</a:t>
              </a:r>
            </a:p>
          </p:txBody>
        </p:sp>
        <p:sp>
          <p:nvSpPr>
            <p:cNvPr id="5177" name="Line 1081">
              <a:extLst>
                <a:ext uri="{FF2B5EF4-FFF2-40B4-BE49-F238E27FC236}">
                  <a16:creationId xmlns:a16="http://schemas.microsoft.com/office/drawing/2014/main" id="{3419FDD8-EF08-4929-86D5-615BC7433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4248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Line 1082">
              <a:extLst>
                <a:ext uri="{FF2B5EF4-FFF2-40B4-BE49-F238E27FC236}">
                  <a16:creationId xmlns:a16="http://schemas.microsoft.com/office/drawing/2014/main" id="{DB8A3C3B-87DC-470A-898E-07FA7C354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Line 1083">
              <a:extLst>
                <a:ext uri="{FF2B5EF4-FFF2-40B4-BE49-F238E27FC236}">
                  <a16:creationId xmlns:a16="http://schemas.microsoft.com/office/drawing/2014/main" id="{6005C769-EC2C-4F47-819C-038630B49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468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Line 1084">
              <a:extLst>
                <a:ext uri="{FF2B5EF4-FFF2-40B4-BE49-F238E27FC236}">
                  <a16:creationId xmlns:a16="http://schemas.microsoft.com/office/drawing/2014/main" id="{A42EAC8E-BB77-48F6-A03F-117C26812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0" y="346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Text Box 1085">
              <a:extLst>
                <a:ext uri="{FF2B5EF4-FFF2-40B4-BE49-F238E27FC236}">
                  <a16:creationId xmlns:a16="http://schemas.microsoft.com/office/drawing/2014/main" id="{4DB75728-FDCE-4C73-B08C-CF3C3AF5B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6120"/>
              <a:ext cx="108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SCO</a:t>
              </a:r>
            </a:p>
          </p:txBody>
        </p:sp>
        <p:sp>
          <p:nvSpPr>
            <p:cNvPr id="5182" name="Line 1086">
              <a:extLst>
                <a:ext uri="{FF2B5EF4-FFF2-40B4-BE49-F238E27FC236}">
                  <a16:creationId xmlns:a16="http://schemas.microsoft.com/office/drawing/2014/main" id="{739D7906-B926-4513-9711-D72BBF85E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5340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Line 1087">
              <a:extLst>
                <a:ext uri="{FF2B5EF4-FFF2-40B4-BE49-F238E27FC236}">
                  <a16:creationId xmlns:a16="http://schemas.microsoft.com/office/drawing/2014/main" id="{0ABDA034-63AC-465B-AF2D-AFAD8D885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627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Line 1088">
              <a:extLst>
                <a:ext uri="{FF2B5EF4-FFF2-40B4-BE49-F238E27FC236}">
                  <a16:creationId xmlns:a16="http://schemas.microsoft.com/office/drawing/2014/main" id="{D76F7310-12B9-478B-B1D1-37522C2F1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6588"/>
              <a:ext cx="0" cy="2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Line 1089">
              <a:extLst>
                <a:ext uri="{FF2B5EF4-FFF2-40B4-BE49-F238E27FC236}">
                  <a16:creationId xmlns:a16="http://schemas.microsoft.com/office/drawing/2014/main" id="{FEB8B286-1E5D-4F50-8426-CB4D2DA34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86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Text Box 1090">
              <a:extLst>
                <a:ext uri="{FF2B5EF4-FFF2-40B4-BE49-F238E27FC236}">
                  <a16:creationId xmlns:a16="http://schemas.microsoft.com/office/drawing/2014/main" id="{4145582E-B74E-4348-93BD-F0E662150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768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IBM AIX</a:t>
              </a:r>
            </a:p>
          </p:txBody>
        </p:sp>
        <p:sp>
          <p:nvSpPr>
            <p:cNvPr id="5187" name="Line 1091">
              <a:extLst>
                <a:ext uri="{FF2B5EF4-FFF2-40B4-BE49-F238E27FC236}">
                  <a16:creationId xmlns:a16="http://schemas.microsoft.com/office/drawing/2014/main" id="{455E8E35-F4F8-442D-8CEA-C8E70487A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0" y="783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Line 1092">
              <a:extLst>
                <a:ext uri="{FF2B5EF4-FFF2-40B4-BE49-F238E27FC236}">
                  <a16:creationId xmlns:a16="http://schemas.microsoft.com/office/drawing/2014/main" id="{93C91D4F-9F2C-44C9-BC70-02356D4C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05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Line 1093">
              <a:extLst>
                <a:ext uri="{FF2B5EF4-FFF2-40B4-BE49-F238E27FC236}">
                  <a16:creationId xmlns:a16="http://schemas.microsoft.com/office/drawing/2014/main" id="{B6DE2B0B-BF34-407C-A072-9C33FAB41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0" y="705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Text Box 1094">
              <a:extLst>
                <a:ext uri="{FF2B5EF4-FFF2-40B4-BE49-F238E27FC236}">
                  <a16:creationId xmlns:a16="http://schemas.microsoft.com/office/drawing/2014/main" id="{B162BF0E-8D9A-4E7D-80C4-20071F0A4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8616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SUN OS</a:t>
              </a:r>
            </a:p>
          </p:txBody>
        </p:sp>
        <p:sp>
          <p:nvSpPr>
            <p:cNvPr id="5191" name="Line 1095">
              <a:extLst>
                <a:ext uri="{FF2B5EF4-FFF2-40B4-BE49-F238E27FC236}">
                  <a16:creationId xmlns:a16="http://schemas.microsoft.com/office/drawing/2014/main" id="{67FEB0A7-90B6-4994-8ECD-F6997AE90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80" y="7368"/>
              <a:ext cx="162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Text Box 1096">
              <a:extLst>
                <a:ext uri="{FF2B5EF4-FFF2-40B4-BE49-F238E27FC236}">
                  <a16:creationId xmlns:a16="http://schemas.microsoft.com/office/drawing/2014/main" id="{BA59AD0D-5E67-4C0F-B6BD-7353BB72F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9396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Solaris</a:t>
              </a:r>
            </a:p>
          </p:txBody>
        </p:sp>
        <p:sp>
          <p:nvSpPr>
            <p:cNvPr id="5193" name="Line 1097">
              <a:extLst>
                <a:ext uri="{FF2B5EF4-FFF2-40B4-BE49-F238E27FC236}">
                  <a16:creationId xmlns:a16="http://schemas.microsoft.com/office/drawing/2014/main" id="{04D17E2A-CA69-4763-812E-19FC7EF5E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0" y="90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Line 1098">
              <a:extLst>
                <a:ext uri="{FF2B5EF4-FFF2-40B4-BE49-F238E27FC236}">
                  <a16:creationId xmlns:a16="http://schemas.microsoft.com/office/drawing/2014/main" id="{5EEF6091-8807-4EB2-B73B-194237FBD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9552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Text Box 1099">
              <a:extLst>
                <a:ext uri="{FF2B5EF4-FFF2-40B4-BE49-F238E27FC236}">
                  <a16:creationId xmlns:a16="http://schemas.microsoft.com/office/drawing/2014/main" id="{6A7DEB7D-22DC-4E45-B35A-EE515205C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" y="9396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OSF1</a:t>
              </a:r>
            </a:p>
          </p:txBody>
        </p:sp>
        <p:sp>
          <p:nvSpPr>
            <p:cNvPr id="5196" name="Text Box 1100">
              <a:extLst>
                <a:ext uri="{FF2B5EF4-FFF2-40B4-BE49-F238E27FC236}">
                  <a16:creationId xmlns:a16="http://schemas.microsoft.com/office/drawing/2014/main" id="{169E5C28-8854-485D-A9AE-6028BC10C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0" y="768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Mach</a:t>
              </a:r>
            </a:p>
          </p:txBody>
        </p:sp>
        <p:sp>
          <p:nvSpPr>
            <p:cNvPr id="5197" name="Line 1101">
              <a:extLst>
                <a:ext uri="{FF2B5EF4-FFF2-40B4-BE49-F238E27FC236}">
                  <a16:creationId xmlns:a16="http://schemas.microsoft.com/office/drawing/2014/main" id="{DC880764-F868-4A71-B229-E2098F219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0" y="783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Line 1102">
              <a:extLst>
                <a:ext uri="{FF2B5EF4-FFF2-40B4-BE49-F238E27FC236}">
                  <a16:creationId xmlns:a16="http://schemas.microsoft.com/office/drawing/2014/main" id="{8E4BCA97-5DBB-4372-AC50-011BF6931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00" y="8148"/>
              <a:ext cx="108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Line 1103">
              <a:extLst>
                <a:ext uri="{FF2B5EF4-FFF2-40B4-BE49-F238E27FC236}">
                  <a16:creationId xmlns:a16="http://schemas.microsoft.com/office/drawing/2014/main" id="{369E125A-7C67-4803-9C0E-2B809F2AC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0" y="7992"/>
              <a:ext cx="126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Text Box 1104">
              <a:extLst>
                <a:ext uri="{FF2B5EF4-FFF2-40B4-BE49-F238E27FC236}">
                  <a16:creationId xmlns:a16="http://schemas.microsoft.com/office/drawing/2014/main" id="{96AD2280-82E2-456F-88B6-3E1000DA0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0" y="9396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Dec OSF</a:t>
              </a:r>
            </a:p>
          </p:txBody>
        </p:sp>
        <p:sp>
          <p:nvSpPr>
            <p:cNvPr id="5201" name="Line 1105">
              <a:extLst>
                <a:ext uri="{FF2B5EF4-FFF2-40B4-BE49-F238E27FC236}">
                  <a16:creationId xmlns:a16="http://schemas.microsoft.com/office/drawing/2014/main" id="{D5730FA1-2D05-469E-BB43-FF69852AD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0" y="955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Text Box 1106">
              <a:extLst>
                <a:ext uri="{FF2B5EF4-FFF2-40B4-BE49-F238E27FC236}">
                  <a16:creationId xmlns:a16="http://schemas.microsoft.com/office/drawing/2014/main" id="{A4867B9C-B226-4FDB-85DE-4735E71BC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0" y="10176"/>
              <a:ext cx="144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Digital UNIX</a:t>
              </a:r>
            </a:p>
          </p:txBody>
        </p:sp>
        <p:sp>
          <p:nvSpPr>
            <p:cNvPr id="5203" name="Line 1107">
              <a:extLst>
                <a:ext uri="{FF2B5EF4-FFF2-40B4-BE49-F238E27FC236}">
                  <a16:creationId xmlns:a16="http://schemas.microsoft.com/office/drawing/2014/main" id="{EBAB0EE1-811A-4409-A8BE-236EA3726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0" y="98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Text Box 1108">
              <a:extLst>
                <a:ext uri="{FF2B5EF4-FFF2-40B4-BE49-F238E27FC236}">
                  <a16:creationId xmlns:a16="http://schemas.microsoft.com/office/drawing/2014/main" id="{A222C6AD-F8AD-49AF-B0E4-4A4401545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" y="10176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0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Tur64 UNIX</a:t>
              </a:r>
            </a:p>
          </p:txBody>
        </p:sp>
        <p:sp>
          <p:nvSpPr>
            <p:cNvPr id="5205" name="Line 1109">
              <a:extLst>
                <a:ext uri="{FF2B5EF4-FFF2-40B4-BE49-F238E27FC236}">
                  <a16:creationId xmlns:a16="http://schemas.microsoft.com/office/drawing/2014/main" id="{20D937CC-D792-4F12-8095-31A3989C6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20" y="1033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Text Box 1110">
              <a:extLst>
                <a:ext uri="{FF2B5EF4-FFF2-40B4-BE49-F238E27FC236}">
                  <a16:creationId xmlns:a16="http://schemas.microsoft.com/office/drawing/2014/main" id="{7A953B3A-3F7F-41FC-8FF1-6C8CB9970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10020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HP UX</a:t>
              </a:r>
            </a:p>
          </p:txBody>
        </p:sp>
        <p:sp>
          <p:nvSpPr>
            <p:cNvPr id="5207" name="Line 1111">
              <a:extLst>
                <a:ext uri="{FF2B5EF4-FFF2-40B4-BE49-F238E27FC236}">
                  <a16:creationId xmlns:a16="http://schemas.microsoft.com/office/drawing/2014/main" id="{940D1DE8-39EF-468D-9021-B7594CB17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97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Text Box 1112">
              <a:extLst>
                <a:ext uri="{FF2B5EF4-FFF2-40B4-BE49-F238E27FC236}">
                  <a16:creationId xmlns:a16="http://schemas.microsoft.com/office/drawing/2014/main" id="{D20020CE-A3E1-43C9-86B2-FF5661005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10332"/>
              <a:ext cx="1260" cy="4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Linux</a:t>
              </a:r>
            </a:p>
          </p:txBody>
        </p:sp>
        <p:sp>
          <p:nvSpPr>
            <p:cNvPr id="5209" name="Line 1113">
              <a:extLst>
                <a:ext uri="{FF2B5EF4-FFF2-40B4-BE49-F238E27FC236}">
                  <a16:creationId xmlns:a16="http://schemas.microsoft.com/office/drawing/2014/main" id="{FA394B3C-C743-4B40-B1BD-F17747858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0" y="7836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Line 1114">
              <a:extLst>
                <a:ext uri="{FF2B5EF4-FFF2-40B4-BE49-F238E27FC236}">
                  <a16:creationId xmlns:a16="http://schemas.microsoft.com/office/drawing/2014/main" id="{96C715A0-F9D8-4F7B-9E6F-910838584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1002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Line 1115">
              <a:extLst>
                <a:ext uri="{FF2B5EF4-FFF2-40B4-BE49-F238E27FC236}">
                  <a16:creationId xmlns:a16="http://schemas.microsoft.com/office/drawing/2014/main" id="{1B9ADFFD-18B7-49E9-ACD7-C4447DACF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1002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Line 1116">
              <a:extLst>
                <a:ext uri="{FF2B5EF4-FFF2-40B4-BE49-F238E27FC236}">
                  <a16:creationId xmlns:a16="http://schemas.microsoft.com/office/drawing/2014/main" id="{DA185ABA-F4F6-4C3D-80AB-AFCD13073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955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218F5E4-BF23-4CE9-9D60-826043F98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93038" cy="7620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br>
              <a:rPr lang="en-US" altLang="zh-CN" sz="4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55A006A-8CA8-4C7D-815D-70DF1DA4C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0010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/>
              <a:t>               </a:t>
            </a:r>
            <a:r>
              <a:rPr lang="en-US" altLang="zh-CN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的体系结构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包含四个基本成分：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内核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(Kernel)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Shell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     文件系统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       公用程序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7EED620-FCA1-41FC-9403-715911C8A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93038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b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A8F3AF9-3568-41CB-8909-96496E1AE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30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的主要特点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发展趋势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计算机发展史上，没有哪个程序设计语言像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那样得到如此广泛的流行，也没有哪个操作系统像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那样获得普遍的青睐和应用，对整个软件技术和软件产业都产生了深远的影响，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>
                <a:ea typeface="华文新魏" panose="02010800040101010101" pitchFamily="2" charset="-122"/>
              </a:rPr>
              <a:t>•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1983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Ritchie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Thompson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共同获得了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ACM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图灵奖和软件系统奖。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95ED862-8BD5-4992-AB53-8C3CAE9DA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762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类操作系统</a:t>
            </a:r>
            <a:endParaRPr lang="zh-CN" altLang="en-US"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2B5DAA8-9B73-42D4-9661-126B6B7D7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557338"/>
            <a:ext cx="7316787" cy="336391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Solaris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 </a:t>
            </a:r>
          </a:p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FreeBSD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265CBB8-5D5B-488B-AEB4-40ED3FC57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333375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1.5.3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自由软件和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8095A4-4043-497F-800E-F4E71FCA2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8424863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商业软件      共享软件        自由软件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自由软件是指遵循通用公共许可证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GPL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General public License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）规则，保证您有使用上的自由、获得源程序的自由，可以自己修改的自由，可以复制和推广的自由，也可以有收费的自由的一种软件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GNU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的含义是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GNU is not UNIX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的意思，由自由软件的倡导者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Richard stallman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先生指导并启动的一个组织成立了自由软件基金会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GNU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写出一套和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兼容，但又是自由软件的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系统，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GNU 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完成了大部分外围工作，包括外国命令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gcc/ gcc</a:t>
            </a:r>
            <a:r>
              <a:rPr lang="en-US" altLang="zh-CN" sz="2800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, shell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等，最终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内核为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GNU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工程划上了一个完美句号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921D1DA-B7B8-4412-8E91-18067F9BC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42349D-E3AE-45FD-8A18-828657C1B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391400" cy="5241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是由芬兰藉科学家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Linus Torvalds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于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1991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年编写完成的操作系统内核。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许多人对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进行改进、扩充、完善，做出 了关 键 性 贡 献。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由最初一个人写的原型变成在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Internet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上由无数志同道合的程序高手们参与的一场运动。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操作系统的技术特点。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CC0099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987</Words>
  <Application>Microsoft Office PowerPoint</Application>
  <PresentationFormat>全屏显示(4:3)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Times New Roman</vt:lpstr>
      <vt:lpstr>宋体</vt:lpstr>
      <vt:lpstr>Arial</vt:lpstr>
      <vt:lpstr>Calibri</vt:lpstr>
      <vt:lpstr>华文新魏</vt:lpstr>
      <vt:lpstr>黑体</vt:lpstr>
      <vt:lpstr>默认设计模板</vt:lpstr>
      <vt:lpstr>1.5流行操作系统简介 </vt:lpstr>
      <vt:lpstr>1.5.1  Windows操作系统 </vt:lpstr>
      <vt:lpstr>1.5.2  UNIX操作系统家族(1) </vt:lpstr>
      <vt:lpstr>U N I X 操作系统 家族(2) </vt:lpstr>
      <vt:lpstr>UNIX操作系统(3) </vt:lpstr>
      <vt:lpstr>UNIX操作系统(4) </vt:lpstr>
      <vt:lpstr>UNIX类操作系统</vt:lpstr>
      <vt:lpstr>1.5.3自由软件和Linux操作系统</vt:lpstr>
      <vt:lpstr>Linux操作系统</vt:lpstr>
      <vt:lpstr>1.5.4 IBM系列操作系统</vt:lpstr>
      <vt:lpstr>1.5.5 其它流行的操作系统 </vt:lpstr>
      <vt:lpstr>Macintosh操作系统</vt:lpstr>
      <vt:lpstr>Netware操作系统</vt:lpstr>
      <vt:lpstr>MINIX操作系统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132</cp:revision>
  <dcterms:created xsi:type="dcterms:W3CDTF">2002-10-28T07:32:45Z</dcterms:created>
  <dcterms:modified xsi:type="dcterms:W3CDTF">2019-09-17T18:49:07Z</dcterms:modified>
</cp:coreProperties>
</file>