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5" r:id="rId2"/>
    <p:sldId id="288" r:id="rId3"/>
    <p:sldId id="284" r:id="rId4"/>
    <p:sldId id="259" r:id="rId5"/>
    <p:sldId id="266" r:id="rId6"/>
    <p:sldId id="267" r:id="rId7"/>
    <p:sldId id="290" r:id="rId8"/>
    <p:sldId id="272" r:id="rId9"/>
    <p:sldId id="291" r:id="rId10"/>
    <p:sldId id="292" r:id="rId11"/>
    <p:sldId id="294" r:id="rId12"/>
    <p:sldId id="293" r:id="rId13"/>
    <p:sldId id="282" r:id="rId1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4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4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4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4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4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23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6600"/>
    <a:srgbClr val="FF0000"/>
    <a:srgbClr val="6633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89" autoAdjust="0"/>
    <p:restoredTop sz="91683" autoAdjust="0"/>
  </p:normalViewPr>
  <p:slideViewPr>
    <p:cSldViewPr>
      <p:cViewPr varScale="1">
        <p:scale>
          <a:sx n="79" d="100"/>
          <a:sy n="79" d="100"/>
        </p:scale>
        <p:origin x="117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8DEB3E6-343C-4BB7-8CD0-78BC7141A9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60CD415-CBE5-4247-915A-6F8E47B0E4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23B7166B-5D12-4E12-84B7-24D62437610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8F0C77C-D6E5-452A-A253-6322D70AF87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CA33AC8-4CC5-4BB6-94EC-0414F3BD17C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1A90E1B-FFDE-4E7F-B0DC-53FAF9DC10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21412-C126-4F61-A710-A3216C5AA2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E3CB590-2F95-4BD6-97C5-7E8F6A82B8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039022-10C6-40FA-9518-52890C03563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C708773-9749-4745-9032-C3EE771C16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75B2BEF-276B-43A0-AE93-F00857F5D41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4196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8C6192-A243-4DCA-9233-5D89CBC744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9FA174-4987-405E-8036-F187D401E9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AA780E-C224-4770-A7F5-76BBD111F5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83B8CF-A0C3-4B7F-8E39-A258B05B85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87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ABDC3E-050B-4251-99E8-CF9212D81C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973AF8-EC1C-4D35-B09E-E25B9A196D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4D2A6E-7A2A-4684-9920-BF598465FC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1DBE73-DC48-461C-A41F-15C6B66513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11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9FF12E-D48E-4915-8B64-1FB3AD0E56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BC9AF7-0F92-471C-89FF-44C650DBEE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94A103-9E6F-4CE5-86ED-14DF85E4D2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2875C-6CF3-4736-B66D-3519E924DE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80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0F8310-9C9F-4FF1-B113-61520E2929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289DB9-BE1D-4820-AB47-11BD3F29EA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A41522-F22B-4E8F-A0E1-4427993313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1195D2-12D5-46D3-A461-0B9BBF97E1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70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DC5B89-E680-47FD-B354-36C181E8FF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AC3AC5-1360-4B22-807E-7305B61878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4DA5BC-D06B-4AF5-848E-56E9CBF1E2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894CDE-9221-44D3-B3F6-4E03FB60D8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3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8D94A-3AD5-4509-92F4-1FC3296CDB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675C90-0D37-496C-AEF2-7750D51152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FC9435-6842-4395-8D8B-D7757EDF3E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A15B4-E35C-4991-89A1-6391630D48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38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A70D037-93E8-4185-9881-BFECC346A7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57C6850-4439-473F-AC4E-9DDEADC2C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B80A1F7-B6A8-4CCB-A625-B003A3BB92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F9365-8B0D-4A9C-BCDD-A926ED9E1D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13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94562FB-F368-465C-8F6D-30B5781A6D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5046B8-76FB-459D-A032-445E64A188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4A2A9C5-9DA8-4C60-BAF4-B2D2960727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8A0674-9542-4A1B-96B9-81CAFD4C61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45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2B67F2D-353E-4BB6-BCE3-C05E8781D3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E39DB30-672C-4D2B-82D5-F770FE1E4C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5BAC1DB-A35D-46E6-BFD0-7BD6E1BFD1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A22BC-E99F-4647-A509-FB815B9BC3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95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44CD7B-D30E-46E8-9A68-D9E65881C1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C6EE0-A714-430A-92D9-EEEF0A3BA8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D7571-946C-47D7-A1A4-05DBED008F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F858A7-1500-42C9-BC64-A319BC1B9A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7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482764-4B04-4E0A-A9A2-7099DE2BD0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D8DE3-5498-4BDC-BF49-52D4EAC6B0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97D5AA-951C-4D68-BF27-35DFA59AC7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7C617-9FCB-48A6-BE20-F4B0498578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30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EF82879-3C79-4726-A0D9-2E7323B67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7E64BA-DBAD-4FF2-BE4E-7C5F8A0E9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9286F00-2A3B-465D-A7D5-5811470208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19464FE-FD48-4A6A-A7EC-16718DB970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B5FB06A-04EA-4DD4-80FC-44F8144BBE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A2B5385-D829-4C8B-B5ED-C8BCFDCACD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4D5D5D-31A7-4E42-855A-C9E8E12C2E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219200"/>
            <a:ext cx="7239000" cy="1143000"/>
          </a:xfrm>
        </p:spPr>
        <p:txBody>
          <a:bodyPr/>
          <a:lstStyle/>
          <a:p>
            <a:pPr eaLnBrk="1" hangingPunct="1"/>
            <a: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操作系统教程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版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b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第二章  </a:t>
            </a:r>
            <a:r>
              <a:rPr kumimoji="0"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处理器管理</a:t>
            </a:r>
            <a:b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br>
              <a:rPr lang="zh-CN" altLang="en-US"/>
            </a:b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2958D00-06EB-4ACD-8BDB-B8F29AB1BA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0200" y="4267200"/>
            <a:ext cx="5562600" cy="1981200"/>
          </a:xfrm>
        </p:spPr>
        <p:txBody>
          <a:bodyPr/>
          <a:lstStyle/>
          <a:p>
            <a:pPr eaLnBrk="1" hangingPunct="1"/>
            <a:endParaRPr lang="en-US" altLang="zh-CN" sz="3600" b="1">
              <a:solidFill>
                <a:srgbClr val="00CC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高等教育出版社出版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2008</a:t>
            </a:r>
            <a:r>
              <a:rPr lang="zh-CN" altLang="en-US" b="1">
                <a:solidFill>
                  <a:srgbClr val="FF0000"/>
                </a:solidFill>
              </a:rPr>
              <a:t>年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6B12778-22C6-4723-A843-9D080C00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>
                <a:ea typeface="华文新魏" panose="02010800040101010101" pitchFamily="2" charset="-122"/>
              </a:rPr>
              <a:t>2.1.5 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程序状态字寄存器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BA95759-02B0-45D4-A9A9-676BF5EA0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71600"/>
            <a:ext cx="7620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计算机如何知道当前处于何种工作状态？这时能否执行特权指令？通常操作系统都引入程序状态字</a:t>
            </a:r>
            <a:r>
              <a:rPr lang="en-US" altLang="zh-CN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PSW</a:t>
            </a:r>
            <a:r>
              <a:rPr lang="zh-CN" altLang="en-US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Program Status Word</a:t>
            </a:r>
            <a:r>
              <a:rPr lang="zh-CN" altLang="en-US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）来区别不同的处理器工作状态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PSW</a:t>
            </a:r>
            <a:r>
              <a:rPr lang="zh-CN" altLang="en-US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用来控制指令执行顺序并保留和指示与程序有关的系统状态，主要作用是实现程序状态的保护和恢复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每个程序都有一个与其执行相关的</a:t>
            </a:r>
            <a:r>
              <a:rPr lang="en-US" altLang="zh-CN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PSW</a:t>
            </a:r>
            <a:r>
              <a:rPr lang="zh-CN" altLang="en-US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，每个处理器都设置一个</a:t>
            </a:r>
            <a:r>
              <a:rPr lang="en-US" altLang="zh-CN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PSW</a:t>
            </a:r>
            <a:r>
              <a:rPr lang="zh-CN" altLang="en-US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寄存器。程序占有处理器执行，它的</a:t>
            </a:r>
            <a:r>
              <a:rPr lang="en-US" altLang="zh-CN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PSW</a:t>
            </a:r>
            <a:r>
              <a:rPr lang="zh-CN" altLang="en-US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将占有</a:t>
            </a:r>
            <a:r>
              <a:rPr lang="en-US" altLang="zh-CN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PSW</a:t>
            </a:r>
            <a:r>
              <a:rPr lang="zh-CN" altLang="en-US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9A27D4F-1597-44E3-A128-925018531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程序状态字寄存器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A24DF10-DB58-4110-A1AC-ED139FC95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143000"/>
            <a:ext cx="7315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PSW</a:t>
            </a: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寄存器包括以下内容：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程序基本状态：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 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程序计数器；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 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条件码；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）处理器状态位。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中断码。保存程序执行时当前发生的中断事件。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中断屏蔽位。指明程序执行中发生中断事件时，是否响应出现的中断事件。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zh-CN" sz="320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CAC9D2-09A7-4769-A211-31A172A26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IBM360/370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系列计算机</a:t>
            </a:r>
            <a:b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程序状态字的基本格式 </a:t>
            </a:r>
          </a:p>
        </p:txBody>
      </p:sp>
      <p:grpSp>
        <p:nvGrpSpPr>
          <p:cNvPr id="13315" name="Group 20">
            <a:extLst>
              <a:ext uri="{FF2B5EF4-FFF2-40B4-BE49-F238E27FC236}">
                <a16:creationId xmlns:a16="http://schemas.microsoft.com/office/drawing/2014/main" id="{0DABA8D2-D4BD-4619-86F0-94D7E8F9D4A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905000"/>
            <a:ext cx="7772400" cy="4403725"/>
            <a:chOff x="480" y="1200"/>
            <a:chExt cx="4896" cy="2774"/>
          </a:xfrm>
        </p:grpSpPr>
        <p:sp>
          <p:nvSpPr>
            <p:cNvPr id="13316" name="Rectangle 3">
              <a:extLst>
                <a:ext uri="{FF2B5EF4-FFF2-40B4-BE49-F238E27FC236}">
                  <a16:creationId xmlns:a16="http://schemas.microsoft.com/office/drawing/2014/main" id="{50573D1A-038E-410B-A646-3B537B38A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00"/>
              <a:ext cx="4896" cy="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endParaRPr lang="en-US" altLang="zh-CN" sz="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l" eaLnBrk="1" hangingPunct="1">
                <a:spcBef>
                  <a:spcPct val="20000"/>
                </a:spcBef>
              </a:pPr>
              <a:endParaRPr lang="en-US" altLang="zh-CN" sz="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317" name="Text Box 5">
              <a:extLst>
                <a:ext uri="{FF2B5EF4-FFF2-40B4-BE49-F238E27FC236}">
                  <a16:creationId xmlns:a16="http://schemas.microsoft.com/office/drawing/2014/main" id="{A969B9D4-C052-470A-B69D-38C3560DC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176"/>
              <a:ext cx="4464" cy="4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XX  X  X      XXXX    X   X   XXXXXX</a:t>
              </a:r>
            </a:p>
          </p:txBody>
        </p:sp>
        <p:sp>
          <p:nvSpPr>
            <p:cNvPr id="13318" name="Text Box 6">
              <a:extLst>
                <a:ext uri="{FF2B5EF4-FFF2-40B4-BE49-F238E27FC236}">
                  <a16:creationId xmlns:a16="http://schemas.microsoft.com/office/drawing/2014/main" id="{12933F16-F8AE-4841-8DBA-415ABA062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248"/>
              <a:ext cx="907" cy="413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8</a:t>
              </a:r>
              <a:r>
                <a:rPr kumimoji="0"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位系统</a:t>
              </a:r>
            </a:p>
            <a:p>
              <a:r>
                <a:rPr kumimoji="0"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屏蔽</a:t>
              </a:r>
            </a:p>
          </p:txBody>
        </p:sp>
        <p:sp>
          <p:nvSpPr>
            <p:cNvPr id="13319" name="Text Box 7">
              <a:extLst>
                <a:ext uri="{FF2B5EF4-FFF2-40B4-BE49-F238E27FC236}">
                  <a16:creationId xmlns:a16="http://schemas.microsoft.com/office/drawing/2014/main" id="{2CE0C194-A4A4-4168-9E0B-71ED3871A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248"/>
              <a:ext cx="998" cy="413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  <a:r>
                <a:rPr kumimoji="0"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位</a:t>
              </a:r>
              <a:r>
                <a:rPr kumimoji="0" lang="en-US" altLang="zh-CN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CMWP</a:t>
              </a:r>
            </a:p>
            <a:p>
              <a:r>
                <a:rPr kumimoji="0"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字段</a:t>
              </a:r>
            </a:p>
          </p:txBody>
        </p:sp>
        <p:sp>
          <p:nvSpPr>
            <p:cNvPr id="13320" name="Text Box 8">
              <a:extLst>
                <a:ext uri="{FF2B5EF4-FFF2-40B4-BE49-F238E27FC236}">
                  <a16:creationId xmlns:a16="http://schemas.microsoft.com/office/drawing/2014/main" id="{1D45E32D-2897-4C4B-AFDB-DDFA1974E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8" y="1248"/>
              <a:ext cx="967" cy="413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  <a:r>
                <a:rPr kumimoji="0"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位程序</a:t>
              </a:r>
            </a:p>
            <a:p>
              <a:r>
                <a:rPr kumimoji="0"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屏蔽</a:t>
              </a:r>
            </a:p>
          </p:txBody>
        </p:sp>
        <p:sp>
          <p:nvSpPr>
            <p:cNvPr id="13321" name="Text Box 9">
              <a:extLst>
                <a:ext uri="{FF2B5EF4-FFF2-40B4-BE49-F238E27FC236}">
                  <a16:creationId xmlns:a16="http://schemas.microsoft.com/office/drawing/2014/main" id="{1116BD10-6FB2-45DF-A3EB-BDC6B300E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7" y="3451"/>
              <a:ext cx="978" cy="3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  <a:r>
                <a:rPr kumimoji="0"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位保护键</a:t>
              </a:r>
            </a:p>
          </p:txBody>
        </p:sp>
        <p:sp>
          <p:nvSpPr>
            <p:cNvPr id="13322" name="Text Box 10">
              <a:extLst>
                <a:ext uri="{FF2B5EF4-FFF2-40B4-BE49-F238E27FC236}">
                  <a16:creationId xmlns:a16="http://schemas.microsoft.com/office/drawing/2014/main" id="{A6FAE618-506E-4FEF-8141-43BDFFB47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7" y="3022"/>
              <a:ext cx="1254" cy="414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16</a:t>
              </a:r>
              <a:r>
                <a:rPr kumimoji="0"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位中断码</a:t>
              </a:r>
            </a:p>
            <a:p>
              <a:r>
                <a:rPr kumimoji="0"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字段</a:t>
              </a:r>
            </a:p>
          </p:txBody>
        </p:sp>
        <p:sp>
          <p:nvSpPr>
            <p:cNvPr id="13323" name="Text Box 11">
              <a:extLst>
                <a:ext uri="{FF2B5EF4-FFF2-40B4-BE49-F238E27FC236}">
                  <a16:creationId xmlns:a16="http://schemas.microsoft.com/office/drawing/2014/main" id="{4A53E94D-E17B-4D55-ABF0-930F7603B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" y="3496"/>
              <a:ext cx="1028" cy="47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指令长和</a:t>
              </a:r>
            </a:p>
            <a:p>
              <a:r>
                <a:rPr kumimoji="0"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条件码</a:t>
              </a:r>
            </a:p>
          </p:txBody>
        </p:sp>
        <p:sp>
          <p:nvSpPr>
            <p:cNvPr id="13324" name="Text Box 12">
              <a:extLst>
                <a:ext uri="{FF2B5EF4-FFF2-40B4-BE49-F238E27FC236}">
                  <a16:creationId xmlns:a16="http://schemas.microsoft.com/office/drawing/2014/main" id="{86B83BBF-0286-4B71-AE7E-288F2CD59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9" y="3061"/>
              <a:ext cx="997" cy="414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24</a:t>
              </a:r>
              <a:r>
                <a:rPr kumimoji="0"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位指令</a:t>
              </a:r>
            </a:p>
            <a:p>
              <a:r>
                <a:rPr kumimoji="0"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地址</a:t>
              </a:r>
            </a:p>
          </p:txBody>
        </p:sp>
        <p:sp>
          <p:nvSpPr>
            <p:cNvPr id="13325" name="Line 13">
              <a:extLst>
                <a:ext uri="{FF2B5EF4-FFF2-40B4-BE49-F238E27FC236}">
                  <a16:creationId xmlns:a16="http://schemas.microsoft.com/office/drawing/2014/main" id="{246166FC-569B-44C0-B0D2-235B52EBF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661"/>
              <a:ext cx="7" cy="5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4">
              <a:extLst>
                <a:ext uri="{FF2B5EF4-FFF2-40B4-BE49-F238E27FC236}">
                  <a16:creationId xmlns:a16="http://schemas.microsoft.com/office/drawing/2014/main" id="{5DD06775-AFA9-46CE-9131-6AB1013D4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3" y="2594"/>
              <a:ext cx="0" cy="4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5">
              <a:extLst>
                <a:ext uri="{FF2B5EF4-FFF2-40B4-BE49-F238E27FC236}">
                  <a16:creationId xmlns:a16="http://schemas.microsoft.com/office/drawing/2014/main" id="{EE5B7481-A007-4DF4-BD04-57B5930D14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0" y="2594"/>
              <a:ext cx="4" cy="8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16">
              <a:extLst>
                <a:ext uri="{FF2B5EF4-FFF2-40B4-BE49-F238E27FC236}">
                  <a16:creationId xmlns:a16="http://schemas.microsoft.com/office/drawing/2014/main" id="{97B4F41D-0A63-4E14-8710-66150E755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61"/>
              <a:ext cx="3" cy="5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17">
              <a:extLst>
                <a:ext uri="{FF2B5EF4-FFF2-40B4-BE49-F238E27FC236}">
                  <a16:creationId xmlns:a16="http://schemas.microsoft.com/office/drawing/2014/main" id="{5240C9FD-DEC7-4C5D-9AAE-41A19A8D36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2594"/>
              <a:ext cx="14" cy="4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8">
              <a:extLst>
                <a:ext uri="{FF2B5EF4-FFF2-40B4-BE49-F238E27FC236}">
                  <a16:creationId xmlns:a16="http://schemas.microsoft.com/office/drawing/2014/main" id="{102BDF99-F84D-4F13-97BC-48E3A93496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38" y="2594"/>
              <a:ext cx="8" cy="8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19">
              <a:extLst>
                <a:ext uri="{FF2B5EF4-FFF2-40B4-BE49-F238E27FC236}">
                  <a16:creationId xmlns:a16="http://schemas.microsoft.com/office/drawing/2014/main" id="{A2722994-89E6-49E5-93C9-06D0E6637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1661"/>
              <a:ext cx="1" cy="4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C1E22DEC-BED5-4230-956C-B6261DEC6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  <a:t>Intel Pentium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程序状态字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D28D1AF4-310A-4925-8D84-3ABBA6774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620000" cy="50292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Intel Pentium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中，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PSW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由标志寄存器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EFLAGS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和指令指针寄存器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EIP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组成，均为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位。</a:t>
            </a:r>
          </a:p>
          <a:p>
            <a:pPr eaLnBrk="1" hangingPunct="1"/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EFLAGS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的低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位称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FLAGS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，标志可划分为三组：状态标志、控制标志、系统标志。</a:t>
            </a:r>
          </a:p>
          <a:p>
            <a:pPr eaLnBrk="1" hangingPunct="1"/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3822654-1F52-4BF7-B40F-830DB60F6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450"/>
            <a:ext cx="6248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第二章  处理器管理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D0AE383-63D8-4813-A63E-8D3A0FEC8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981075"/>
            <a:ext cx="7391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 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中央处理器 </a:t>
            </a:r>
          </a:p>
          <a:p>
            <a:pPr algn="l"/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 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中断技术</a:t>
            </a:r>
          </a:p>
          <a:p>
            <a:pPr algn="l"/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2.3  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进程及其实现</a:t>
            </a:r>
          </a:p>
          <a:p>
            <a:pPr algn="l"/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2.4  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线程及其实现</a:t>
            </a:r>
          </a:p>
          <a:p>
            <a:pPr algn="l"/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 Linux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进程和线程</a:t>
            </a:r>
          </a:p>
          <a:p>
            <a:pPr algn="l"/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  Windows 2003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进程和线程</a:t>
            </a:r>
          </a:p>
          <a:p>
            <a:pPr algn="l"/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2.7  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处理器调度</a:t>
            </a:r>
          </a:p>
          <a:p>
            <a:pPr algn="l"/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2.8  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作业的管理与调度</a:t>
            </a:r>
          </a:p>
          <a:p>
            <a:pPr algn="l"/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2.9  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处理器调度算法</a:t>
            </a:r>
          </a:p>
          <a:p>
            <a:pPr algn="l"/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2.10 Linux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调度算法</a:t>
            </a:r>
          </a:p>
          <a:p>
            <a:pPr algn="l"/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2.11 Windows 2003</a:t>
            </a: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调度算法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050">
            <a:extLst>
              <a:ext uri="{FF2B5EF4-FFF2-40B4-BE49-F238E27FC236}">
                <a16:creationId xmlns:a16="http://schemas.microsoft.com/office/drawing/2014/main" id="{6E450825-BF56-4048-BA45-8CF87EC96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中央处理器</a:t>
            </a:r>
            <a:b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2051">
            <a:extLst>
              <a:ext uri="{FF2B5EF4-FFF2-40B4-BE49-F238E27FC236}">
                <a16:creationId xmlns:a16="http://schemas.microsoft.com/office/drawing/2014/main" id="{3CBC4E88-2AB2-4F51-8C0C-105DBA0D7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9225" y="1268413"/>
            <a:ext cx="6753225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2.1.1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处理器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2.1.2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程序状态字寄存器</a:t>
            </a:r>
          </a:p>
          <a:p>
            <a:pPr eaLnBrk="1" hangingPunct="1">
              <a:buFontTx/>
              <a:buNone/>
            </a:pP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2D6AA97F-B460-4337-B0E7-D5456B646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81000"/>
            <a:ext cx="8458200" cy="8382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2.1.1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处理器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444B0475-9DEA-46E3-99DD-19EC46BA3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8486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  </a:t>
            </a: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FB22EF84-1116-4D23-A33B-74D8C52D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341438"/>
            <a:ext cx="66103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4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单处理器和多处理器系统</a:t>
            </a:r>
          </a:p>
          <a:p>
            <a:pPr eaLnBrk="1" hangingPunct="1"/>
            <a:r>
              <a:rPr lang="zh-CN" altLang="en-US" sz="4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共享存储</a:t>
            </a:r>
            <a:r>
              <a:rPr lang="en-US" altLang="zh-CN" sz="4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4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紧密耦合</a:t>
            </a:r>
            <a:r>
              <a:rPr lang="en-US" altLang="zh-CN" sz="4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4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多处理   机系统和分布存储</a:t>
            </a:r>
            <a:r>
              <a:rPr lang="en-US" altLang="zh-CN" sz="4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4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松散耦合</a:t>
            </a:r>
            <a:r>
              <a:rPr lang="en-US" altLang="zh-CN" sz="4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4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多处理机系统。 </a:t>
            </a:r>
          </a:p>
        </p:txBody>
      </p: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1675BD28-B108-404B-886C-8EBA0742E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寄存器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734F3161-F213-4446-8300-2FB1EEC7D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239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计算机系统的处理器包括一组寄存器，其个数根据机型的不同而不同，它们构成了一级存储，比主存容量小 ，但访问速度快。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这组寄存器所存储的信息与程序的执行有很大关系，构成了处理器现场。 </a:t>
            </a:r>
          </a:p>
        </p:txBody>
      </p:sp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683A49D7-92A2-4803-89F0-636088AE6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寄存器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EF6402C9-A376-4767-9A38-E006B1A52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459787" cy="5334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通用寄存器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-- EAX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EBX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ECX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EDX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指针及变址寄存器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--ESP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EBP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ESI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及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EDI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段选择符寄存器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--CS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DS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SS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ES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FS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GS 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指令指针寄存器和标志寄存器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--EIP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EFLAGS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控制寄存器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--CR0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CR1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CR2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CR3 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外部设备使用的寄存器</a:t>
            </a:r>
          </a:p>
        </p:txBody>
      </p:sp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80936D9-6F10-4B81-89F6-973A7F902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特权指令与非特权指令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B2589B-9F52-4BA1-BA23-5ACF5785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19200"/>
            <a:ext cx="7772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机器指令的集合称指令系统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数据处理类指令；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转移类指令；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数据传送类指令；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</a:t>
            </a: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移位与字符串指令；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(5)I/O</a:t>
            </a: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类指令。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endParaRPr lang="en-US" altLang="zh-CN" sz="360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8BB93388-FDE6-49B1-AB6A-FA5636E7C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924800" cy="12192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特权指令与非特权指令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6B60975A-8E91-4AD8-9978-0A5429980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620000" cy="51816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从资源管理和控制程序执行的角度出发，必须把指令系统中的指令分作两部分：特权指令和非特权指令。</a:t>
            </a:r>
          </a:p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特权指令是指只能提供给操作系统的核心程序使用的指令，如启动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设备、设置时钟、控制中断屏蔽位、清主存、建立存储键，加载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PSW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等。</a:t>
            </a:r>
          </a:p>
          <a:p>
            <a:pPr eaLnBrk="1" hangingPunct="1"/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F4E115E-3980-43DB-9F98-FF25BA940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>
                <a:ea typeface="华文新魏" panose="02010800040101010101" pitchFamily="2" charset="-122"/>
              </a:rPr>
              <a:t>4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处理器状态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EF47822-BFD8-42D0-A7CA-5DC8FF700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25538"/>
            <a:ext cx="80073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处理器怎么知道当前是操作系统还是一般用户程序在运行呢</a:t>
            </a:r>
            <a:r>
              <a:rPr lang="en-US" altLang="zh-CN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处理器状态标志</a:t>
            </a:r>
            <a:r>
              <a:rPr lang="en-US" altLang="zh-CN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zh-CN" altLang="en-US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管理状态（特权状态、系统模式、特态或管态）和用户状态（目标状态、用户模式、常态或目态</a:t>
            </a:r>
            <a:r>
              <a:rPr lang="en-US" altLang="zh-CN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。处理器状态的转换。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处理器处于管理状态时，程序可以执行全部指令，使用所有资源，具有改变处理器状态的能力；处理器处于用户状态时，程序只能执行非特权指令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Intel Pentium</a:t>
            </a:r>
            <a:r>
              <a:rPr lang="zh-CN" altLang="en-US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的处理器状态有四种，支持</a:t>
            </a:r>
            <a:r>
              <a:rPr lang="en-US" altLang="zh-CN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个保护级别，</a:t>
            </a:r>
            <a:r>
              <a:rPr lang="en-US" altLang="zh-CN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级权限最高，</a:t>
            </a:r>
            <a:r>
              <a:rPr lang="en-US" altLang="zh-CN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级权限最低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CC0000"/>
      </a:dk2>
      <a:lt2>
        <a:srgbClr val="808080"/>
      </a:lt2>
      <a:accent1>
        <a:srgbClr val="99FF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CAFF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712</Words>
  <Application>Microsoft Office PowerPoint</Application>
  <PresentationFormat>全屏显示(4:3)</PresentationFormat>
  <Paragraphs>80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Times New Roman</vt:lpstr>
      <vt:lpstr>宋体</vt:lpstr>
      <vt:lpstr>Arial</vt:lpstr>
      <vt:lpstr>华文新魏</vt:lpstr>
      <vt:lpstr>仿宋_GB2312</vt:lpstr>
      <vt:lpstr>默认设计模板</vt:lpstr>
      <vt:lpstr>操作系统教程(第4版) 第二章  处理器管理  </vt:lpstr>
      <vt:lpstr>PowerPoint 演示文稿</vt:lpstr>
      <vt:lpstr>2.1中央处理器 </vt:lpstr>
      <vt:lpstr>2.1.1 处理器</vt:lpstr>
      <vt:lpstr>2寄存器(1)</vt:lpstr>
      <vt:lpstr>寄存器(2) </vt:lpstr>
      <vt:lpstr>PowerPoint 演示文稿</vt:lpstr>
      <vt:lpstr>特权指令与非特权指令(2)</vt:lpstr>
      <vt:lpstr>PowerPoint 演示文稿</vt:lpstr>
      <vt:lpstr>PowerPoint 演示文稿</vt:lpstr>
      <vt:lpstr>PowerPoint 演示文稿</vt:lpstr>
      <vt:lpstr>PowerPoint 演示文稿</vt:lpstr>
      <vt:lpstr>Intel Pentium程序状态字</vt:lpstr>
    </vt:vector>
  </TitlesOfParts>
  <Company>LilyTech.com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操作系统教程(第三版)</dc:title>
  <dc:creator>yuyuhaso</dc:creator>
  <cp:lastModifiedBy>幽弥狂</cp:lastModifiedBy>
  <cp:revision>242</cp:revision>
  <dcterms:created xsi:type="dcterms:W3CDTF">2002-10-28T07:32:45Z</dcterms:created>
  <dcterms:modified xsi:type="dcterms:W3CDTF">2019-09-17T18:49:19Z</dcterms:modified>
</cp:coreProperties>
</file>